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42.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50.xml" ContentType="application/vnd.openxmlformats-officedocument.presentationml.slide+xml"/>
  <Override PartName="/ppt/slides/slide19.xml" ContentType="application/vnd.openxmlformats-officedocument.presentationml.slide+xml"/>
  <Override PartName="/ppt/slides/slide51.xml" ContentType="application/vnd.openxmlformats-officedocument.presentationml.slide+xml"/>
  <Override PartName="/ppt/slides/slide4.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2.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35.xml" ContentType="application/vnd.openxmlformats-officedocument.presentationml.notesSlide+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3"/>
  </p:notesMasterIdLst>
  <p:sldIdLst>
    <p:sldId id="256" r:id="rId2"/>
    <p:sldId id="379" r:id="rId3"/>
    <p:sldId id="383" r:id="rId4"/>
    <p:sldId id="453" r:id="rId5"/>
    <p:sldId id="454" r:id="rId6"/>
    <p:sldId id="455" r:id="rId7"/>
    <p:sldId id="456" r:id="rId8"/>
    <p:sldId id="457" r:id="rId9"/>
    <p:sldId id="458" r:id="rId10"/>
    <p:sldId id="459" r:id="rId11"/>
    <p:sldId id="460" r:id="rId12"/>
    <p:sldId id="461" r:id="rId13"/>
    <p:sldId id="482" r:id="rId14"/>
    <p:sldId id="483"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335" r:id="rId36"/>
    <p:sldId id="336" r:id="rId37"/>
    <p:sldId id="337" r:id="rId38"/>
    <p:sldId id="338" r:id="rId39"/>
    <p:sldId id="339" r:id="rId40"/>
    <p:sldId id="378" r:id="rId41"/>
    <p:sldId id="340" r:id="rId42"/>
    <p:sldId id="341"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80" r:id="rId57"/>
    <p:sldId id="381" r:id="rId58"/>
    <p:sldId id="391" r:id="rId59"/>
    <p:sldId id="392" r:id="rId60"/>
    <p:sldId id="258" r:id="rId61"/>
    <p:sldId id="259" r:id="rId62"/>
    <p:sldId id="260" r:id="rId63"/>
    <p:sldId id="261" r:id="rId64"/>
    <p:sldId id="262" r:id="rId65"/>
    <p:sldId id="263" r:id="rId66"/>
    <p:sldId id="386" r:id="rId67"/>
    <p:sldId id="387" r:id="rId68"/>
    <p:sldId id="388" r:id="rId69"/>
    <p:sldId id="342" r:id="rId70"/>
    <p:sldId id="389" r:id="rId71"/>
    <p:sldId id="39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1" autoAdjust="0"/>
    <p:restoredTop sz="94660"/>
  </p:normalViewPr>
  <p:slideViewPr>
    <p:cSldViewPr snapToGrid="0">
      <p:cViewPr varScale="1">
        <p:scale>
          <a:sx n="82" d="100"/>
          <a:sy n="82" d="100"/>
        </p:scale>
        <p:origin x="126" y="114"/>
      </p:cViewPr>
      <p:guideLst/>
    </p:cSldViewPr>
  </p:slideViewPr>
  <p:notesTextViewPr>
    <p:cViewPr>
      <p:scale>
        <a:sx n="1" d="1"/>
        <a:sy n="1" d="1"/>
      </p:scale>
      <p:origin x="0" y="0"/>
    </p:cViewPr>
  </p:notesTextViewPr>
  <p:sorterViewPr>
    <p:cViewPr varScale="1">
      <p:scale>
        <a:sx n="100" d="100"/>
        <a:sy n="100" d="100"/>
      </p:scale>
      <p:origin x="0" y="-14976"/>
    </p:cViewPr>
  </p:sorterViewPr>
  <p:notesViewPr>
    <p:cSldViewPr snapToGrid="0">
      <p:cViewPr varScale="1">
        <p:scale>
          <a:sx n="72" d="100"/>
          <a:sy n="72" d="100"/>
        </p:scale>
        <p:origin x="2688"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20.wmf"/><Relationship Id="rId1" Type="http://schemas.openxmlformats.org/officeDocument/2006/relationships/image" Target="../media/image34.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e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5417B-EAFE-4EBA-85C1-794E8AB38BEF}"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B5CBF-62DE-42F8-B3FA-D31066C7C680}" type="slidenum">
              <a:rPr lang="en-US" smtClean="0"/>
              <a:t>‹#›</a:t>
            </a:fld>
            <a:endParaRPr lang="en-US"/>
          </a:p>
        </p:txBody>
      </p:sp>
    </p:spTree>
    <p:extLst>
      <p:ext uri="{BB962C8B-B14F-4D97-AF65-F5344CB8AC3E}">
        <p14:creationId xmlns:p14="http://schemas.microsoft.com/office/powerpoint/2010/main" val="404248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428625" y="708025"/>
            <a:ext cx="6045200" cy="3402013"/>
          </a:xfrm>
          <a:ln/>
        </p:spPr>
      </p:sp>
      <p:sp>
        <p:nvSpPr>
          <p:cNvPr id="3379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359843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28625" y="708025"/>
            <a:ext cx="6045200" cy="3402013"/>
          </a:xfrm>
          <a:ln/>
        </p:spPr>
      </p:sp>
      <p:sp>
        <p:nvSpPr>
          <p:cNvPr id="5632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181010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28625" y="708025"/>
            <a:ext cx="6045200" cy="3402013"/>
          </a:xfrm>
          <a:ln/>
        </p:spPr>
      </p:sp>
      <p:sp>
        <p:nvSpPr>
          <p:cNvPr id="5837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201245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82588" y="685800"/>
            <a:ext cx="6094412" cy="3429000"/>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89218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82588" y="685800"/>
            <a:ext cx="6094412" cy="3429000"/>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389961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28625" y="708025"/>
            <a:ext cx="6045200" cy="3402013"/>
          </a:xfrm>
          <a:ln/>
        </p:spPr>
      </p:sp>
      <p:sp>
        <p:nvSpPr>
          <p:cNvPr id="6861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735923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428625" y="708025"/>
            <a:ext cx="6045200" cy="3402013"/>
          </a:xfrm>
          <a:ln/>
        </p:spPr>
      </p:sp>
      <p:sp>
        <p:nvSpPr>
          <p:cNvPr id="70659"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640607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Rot="1" noChangeAspect="1" noChangeArrowheads="1" noTextEdit="1"/>
          </p:cNvSpPr>
          <p:nvPr>
            <p:ph type="sldImg"/>
          </p:nvPr>
        </p:nvSpPr>
        <p:spPr>
          <a:xfrm>
            <a:off x="428625" y="708025"/>
            <a:ext cx="6045200" cy="3402013"/>
          </a:xfrm>
          <a:ln/>
        </p:spPr>
      </p:sp>
      <p:sp>
        <p:nvSpPr>
          <p:cNvPr id="72707" name="Rectangle 1027"/>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073358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428625" y="708025"/>
            <a:ext cx="6045200" cy="3402013"/>
          </a:xfrm>
          <a:ln/>
        </p:spPr>
      </p:sp>
      <p:sp>
        <p:nvSpPr>
          <p:cNvPr id="7475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779920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428625" y="708025"/>
            <a:ext cx="6045200" cy="3402013"/>
          </a:xfrm>
          <a:ln/>
        </p:spPr>
      </p:sp>
      <p:sp>
        <p:nvSpPr>
          <p:cNvPr id="7680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995767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https://towardsdatascience.com/understanding-boxplots-5e2df7bcbd51</a:t>
            </a:r>
          </a:p>
        </p:txBody>
      </p:sp>
      <p:sp>
        <p:nvSpPr>
          <p:cNvPr id="4" name="Slide Number Placeholder 3"/>
          <p:cNvSpPr>
            <a:spLocks noGrp="1"/>
          </p:cNvSpPr>
          <p:nvPr>
            <p:ph type="sldNum" sz="quarter" idx="10"/>
          </p:nvPr>
        </p:nvSpPr>
        <p:spPr/>
        <p:txBody>
          <a:bodyPr/>
          <a:lstStyle/>
          <a:p>
            <a:fld id="{3E0B5CBF-62DE-42F8-B3FA-D31066C7C680}" type="slidenum">
              <a:rPr lang="en-US" smtClean="0"/>
              <a:t>35</a:t>
            </a:fld>
            <a:endParaRPr lang="en-US"/>
          </a:p>
        </p:txBody>
      </p:sp>
    </p:spTree>
    <p:extLst>
      <p:ext uri="{BB962C8B-B14F-4D97-AF65-F5344CB8AC3E}">
        <p14:creationId xmlns:p14="http://schemas.microsoft.com/office/powerpoint/2010/main" val="61085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428625" y="708025"/>
            <a:ext cx="6045200" cy="3402013"/>
          </a:xfrm>
          <a:ln/>
        </p:spPr>
      </p:sp>
      <p:sp>
        <p:nvSpPr>
          <p:cNvPr id="3584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4224741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428625" y="708025"/>
            <a:ext cx="6045200" cy="3402013"/>
          </a:xfrm>
          <a:ln/>
        </p:spPr>
      </p:sp>
      <p:sp>
        <p:nvSpPr>
          <p:cNvPr id="7885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09839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Rot="1" noChangeAspect="1" noChangeArrowheads="1" noTextEdit="1"/>
          </p:cNvSpPr>
          <p:nvPr>
            <p:ph type="sldImg"/>
          </p:nvPr>
        </p:nvSpPr>
        <p:spPr>
          <a:xfrm>
            <a:off x="428625" y="708025"/>
            <a:ext cx="6045200" cy="3402013"/>
          </a:xfrm>
          <a:ln/>
        </p:spPr>
      </p:sp>
      <p:sp>
        <p:nvSpPr>
          <p:cNvPr id="80899" name="Rectangle 1027"/>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35787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Rot="1" noChangeAspect="1" noChangeArrowheads="1" noTextEdit="1"/>
          </p:cNvSpPr>
          <p:nvPr>
            <p:ph type="sldImg"/>
          </p:nvPr>
        </p:nvSpPr>
        <p:spPr>
          <a:xfrm>
            <a:off x="428625" y="708025"/>
            <a:ext cx="6045200" cy="3402013"/>
          </a:xfrm>
          <a:ln/>
        </p:spPr>
      </p:sp>
      <p:sp>
        <p:nvSpPr>
          <p:cNvPr id="82947" name="Rectangle 1027"/>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998705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428625" y="708025"/>
            <a:ext cx="6045200" cy="3402013"/>
          </a:xfrm>
          <a:ln/>
        </p:spPr>
      </p:sp>
      <p:sp>
        <p:nvSpPr>
          <p:cNvPr id="8499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1515485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28625" y="708025"/>
            <a:ext cx="6045200" cy="3402013"/>
          </a:xfrm>
          <a:ln/>
        </p:spPr>
      </p:sp>
      <p:sp>
        <p:nvSpPr>
          <p:cNvPr id="8704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4174540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428625" y="708025"/>
            <a:ext cx="6045200" cy="3402013"/>
          </a:xfrm>
          <a:ln/>
        </p:spPr>
      </p:sp>
      <p:sp>
        <p:nvSpPr>
          <p:cNvPr id="8909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1464104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01600" y="762000"/>
            <a:ext cx="6502400" cy="3657600"/>
          </a:xfrm>
          <a:noFill/>
          <a:ln/>
        </p:spPr>
      </p:sp>
      <p:sp>
        <p:nvSpPr>
          <p:cNvPr id="91139" name="Rectangle 3"/>
          <p:cNvSpPr>
            <a:spLocks noGrp="1" noChangeArrowheads="1"/>
          </p:cNvSpPr>
          <p:nvPr>
            <p:ph type="body" idx="1"/>
          </p:nvPr>
        </p:nvSpPr>
        <p:spPr>
          <a:xfrm>
            <a:off x="914400" y="4648200"/>
            <a:ext cx="48768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3203325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28625" y="708025"/>
            <a:ext cx="6045200" cy="3402013"/>
          </a:xfrm>
          <a:ln/>
        </p:spPr>
      </p:sp>
      <p:sp>
        <p:nvSpPr>
          <p:cNvPr id="9421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170959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82588" y="685800"/>
            <a:ext cx="6094412" cy="3429000"/>
          </a:xfrm>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178386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3588" cy="3429000"/>
          </a:xfrm>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83192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Rot="1" noChangeAspect="1" noChangeArrowheads="1" noTextEdit="1"/>
          </p:cNvSpPr>
          <p:nvPr>
            <p:ph type="sldImg"/>
          </p:nvPr>
        </p:nvSpPr>
        <p:spPr>
          <a:xfrm>
            <a:off x="428625" y="708025"/>
            <a:ext cx="6045200" cy="3402013"/>
          </a:xfrm>
          <a:ln/>
        </p:spPr>
      </p:sp>
      <p:sp>
        <p:nvSpPr>
          <p:cNvPr id="40963" name="Rectangle 1027"/>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922383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28625" y="708025"/>
            <a:ext cx="6045200" cy="3402013"/>
          </a:xfrm>
          <a:ln/>
        </p:spPr>
      </p:sp>
      <p:sp>
        <p:nvSpPr>
          <p:cNvPr id="10035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1547619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382588" y="685800"/>
            <a:ext cx="6094412" cy="3429000"/>
          </a:xfrm>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111152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k-SK" altLang="sk-SK" smtClean="0"/>
          </a:p>
        </p:txBody>
      </p:sp>
    </p:spTree>
    <p:extLst>
      <p:ext uri="{BB962C8B-B14F-4D97-AF65-F5344CB8AC3E}">
        <p14:creationId xmlns:p14="http://schemas.microsoft.com/office/powerpoint/2010/main" val="3949727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k-SK" altLang="sk-SK" smtClean="0"/>
          </a:p>
        </p:txBody>
      </p:sp>
    </p:spTree>
    <p:extLst>
      <p:ext uri="{BB962C8B-B14F-4D97-AF65-F5344CB8AC3E}">
        <p14:creationId xmlns:p14="http://schemas.microsoft.com/office/powerpoint/2010/main" val="2830468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523827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611558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478812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837180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859564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22522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28625" y="708025"/>
            <a:ext cx="6045200" cy="3402013"/>
          </a:xfrm>
          <a:ln/>
        </p:spPr>
      </p:sp>
      <p:sp>
        <p:nvSpPr>
          <p:cNvPr id="4301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sk-SK" smtClean="0"/>
          </a:p>
        </p:txBody>
      </p:sp>
    </p:spTree>
    <p:extLst>
      <p:ext uri="{BB962C8B-B14F-4D97-AF65-F5344CB8AC3E}">
        <p14:creationId xmlns:p14="http://schemas.microsoft.com/office/powerpoint/2010/main" val="2894242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134807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446186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76108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28625" y="708025"/>
            <a:ext cx="6045200" cy="3402013"/>
          </a:xfrm>
          <a:ln/>
        </p:spPr>
      </p:sp>
      <p:sp>
        <p:nvSpPr>
          <p:cNvPr id="4608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31592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28625" y="708025"/>
            <a:ext cx="6045200" cy="3402013"/>
          </a:xfrm>
          <a:ln/>
        </p:spPr>
      </p:sp>
      <p:sp>
        <p:nvSpPr>
          <p:cNvPr id="4813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45472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28625" y="708025"/>
            <a:ext cx="6045200" cy="3402013"/>
          </a:xfrm>
          <a:ln/>
        </p:spPr>
      </p:sp>
      <p:sp>
        <p:nvSpPr>
          <p:cNvPr id="50179"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5061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82588" y="685800"/>
            <a:ext cx="6094412" cy="342900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43834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82588" y="685800"/>
            <a:ext cx="6094412" cy="3429000"/>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07945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9.png"/><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image" Target="../media/image14.wmf"/><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 Id="rId1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80.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xml"/><Relationship Id="rId7" Type="http://schemas.openxmlformats.org/officeDocument/2006/relationships/oleObject" Target="../embeddings/oleObject18.bin"/><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image" Target="../media/image20.wmf"/><Relationship Id="rId10" Type="http://schemas.openxmlformats.org/officeDocument/2006/relationships/oleObject" Target="../embeddings/oleObject21.bin"/><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25.bin"/><Relationship Id="rId10" Type="http://schemas.openxmlformats.org/officeDocument/2006/relationships/image" Target="../media/image22.png"/><Relationship Id="rId4" Type="http://schemas.openxmlformats.org/officeDocument/2006/relationships/image" Target="../media/image15.wmf"/><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1.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image" Target="../media/image36.wmf"/><Relationship Id="rId5" Type="http://schemas.openxmlformats.org/officeDocument/2006/relationships/image" Target="../media/image34.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40.wmf"/><Relationship Id="rId4" Type="http://schemas.openxmlformats.org/officeDocument/2006/relationships/oleObject" Target="../embeddings/oleObject3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towardsdatascience.com/@GalarnykMichae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hyperlink" Target="https://en.wikipedia.org/wiki/Integra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3.xml"/><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image" Target="../media/image14.png"/><Relationship Id="rId5" Type="http://schemas.openxmlformats.org/officeDocument/2006/relationships/image" Target="../media/image49.wmf"/><Relationship Id="rId10" Type="http://schemas.openxmlformats.org/officeDocument/2006/relationships/image" Target="../media/image13.png"/><Relationship Id="rId4" Type="http://schemas.openxmlformats.org/officeDocument/2006/relationships/oleObject" Target="../embeddings/oleObject34.bin"/><Relationship Id="rId9" Type="http://schemas.openxmlformats.org/officeDocument/2006/relationships/image" Target="../media/image51.wmf"/></Relationships>
</file>

<file path=ppt/slides/_rels/slide4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39.bin"/><Relationship Id="rId18" Type="http://schemas.openxmlformats.org/officeDocument/2006/relationships/image" Target="../media/image55.wmf"/><Relationship Id="rId3" Type="http://schemas.openxmlformats.org/officeDocument/2006/relationships/notesSlide" Target="../notesSlides/notesSlide24.xml"/><Relationship Id="rId7" Type="http://schemas.openxmlformats.org/officeDocument/2006/relationships/oleObject" Target="../embeddings/oleObject37.bin"/><Relationship Id="rId12" Type="http://schemas.openxmlformats.org/officeDocument/2006/relationships/image" Target="../media/image53.w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image" Target="../media/image55.wmf"/><Relationship Id="rId1" Type="http://schemas.openxmlformats.org/officeDocument/2006/relationships/vmlDrawing" Target="../drawings/vmlDrawing13.vml"/><Relationship Id="rId6" Type="http://schemas.openxmlformats.org/officeDocument/2006/relationships/image" Target="../media/image52.emf"/><Relationship Id="rId11" Type="http://schemas.openxmlformats.org/officeDocument/2006/relationships/oleObject" Target="../embeddings/oleObject38.bin"/><Relationship Id="rId5" Type="http://schemas.openxmlformats.org/officeDocument/2006/relationships/oleObject" Target="../embeddings/oleObject37.bin"/><Relationship Id="rId15" Type="http://schemas.openxmlformats.org/officeDocument/2006/relationships/oleObject" Target="../embeddings/oleObject39.bin"/><Relationship Id="rId10" Type="http://schemas.openxmlformats.org/officeDocument/2006/relationships/image" Target="../media/image53.wmf"/><Relationship Id="rId19" Type="http://schemas.openxmlformats.org/officeDocument/2006/relationships/oleObject" Target="../embeddings/oleObject40.bin"/><Relationship Id="rId4" Type="http://schemas.openxmlformats.org/officeDocument/2006/relationships/image" Target="../media/image56.png"/><Relationship Id="rId9" Type="http://schemas.openxmlformats.org/officeDocument/2006/relationships/oleObject" Target="../embeddings/oleObject38.bin"/><Relationship Id="rId14" Type="http://schemas.openxmlformats.org/officeDocument/2006/relationships/image" Target="../media/image54.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2.bin"/><Relationship Id="rId5" Type="http://schemas.openxmlformats.org/officeDocument/2006/relationships/image" Target="../media/image56.wmf"/><Relationship Id="rId4" Type="http://schemas.openxmlformats.org/officeDocument/2006/relationships/oleObject" Target="../embeddings/oleObject4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40.bin"/><Relationship Id="rId3" Type="http://schemas.openxmlformats.org/officeDocument/2006/relationships/notesSlide" Target="../notesSlides/notesSlide27.xml"/><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61.wmf"/><Relationship Id="rId10" Type="http://schemas.openxmlformats.org/officeDocument/2006/relationships/image" Target="../media/image63.png"/><Relationship Id="rId4" Type="http://schemas.openxmlformats.org/officeDocument/2006/relationships/oleObject" Target="../embeddings/oleObject43.bin"/><Relationship Id="rId9" Type="http://schemas.openxmlformats.org/officeDocument/2006/relationships/image" Target="../media/image62.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9.wmf"/><Relationship Id="rId3" Type="http://schemas.openxmlformats.org/officeDocument/2006/relationships/notesSlide" Target="../notesSlides/notesSlide30.xml"/><Relationship Id="rId7" Type="http://schemas.openxmlformats.org/officeDocument/2006/relationships/image" Target="../media/image66.wmf"/><Relationship Id="rId12"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6.bin"/><Relationship Id="rId11" Type="http://schemas.openxmlformats.org/officeDocument/2006/relationships/image" Target="../media/image68.emf"/><Relationship Id="rId5" Type="http://schemas.openxmlformats.org/officeDocument/2006/relationships/image" Target="../media/image65.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7.wmf"/></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10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77.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51.bin"/><Relationship Id="rId5" Type="http://schemas.openxmlformats.org/officeDocument/2006/relationships/image" Target="../media/image76.wmf"/><Relationship Id="rId4" Type="http://schemas.openxmlformats.org/officeDocument/2006/relationships/oleObject" Target="../embeddings/oleObject50.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82.wmf"/><Relationship Id="rId3" Type="http://schemas.openxmlformats.org/officeDocument/2006/relationships/notesSlide" Target="../notesSlides/notesSlide36.xml"/><Relationship Id="rId7" Type="http://schemas.openxmlformats.org/officeDocument/2006/relationships/image" Target="../media/image79.wmf"/><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3.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80.wmf"/><Relationship Id="rId14" Type="http://schemas.openxmlformats.org/officeDocument/2006/relationships/oleObject" Target="../embeddings/oleObject5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84.wmf"/><Relationship Id="rId4" Type="http://schemas.openxmlformats.org/officeDocument/2006/relationships/oleObject" Target="../embeddings/oleObject5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0.bin"/><Relationship Id="rId5" Type="http://schemas.openxmlformats.org/officeDocument/2006/relationships/image" Target="../media/image85.wmf"/><Relationship Id="rId4" Type="http://schemas.openxmlformats.org/officeDocument/2006/relationships/oleObject" Target="../embeddings/oleObject59.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notesSlide" Target="../notesSlides/notesSlide40.xml"/><Relationship Id="rId7"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1.bin"/><Relationship Id="rId5" Type="http://schemas.openxmlformats.org/officeDocument/2006/relationships/image" Target="../media/image87.wmf"/><Relationship Id="rId4" Type="http://schemas.openxmlformats.org/officeDocument/2006/relationships/oleObject" Target="../embeddings/oleObject61.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3.bin"/><Relationship Id="rId5" Type="http://schemas.openxmlformats.org/officeDocument/2006/relationships/image" Target="../media/image88.wmf"/><Relationship Id="rId4" Type="http://schemas.openxmlformats.org/officeDocument/2006/relationships/oleObject" Target="../embeddings/oleObject62.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dirty="0" smtClean="0"/>
              <a:t> VI</a:t>
            </a:r>
            <a:r>
              <a:rPr lang="en-US" dirty="0" smtClean="0"/>
              <a:t>I</a:t>
            </a:r>
            <a:endParaRPr lang="en-US" dirty="0"/>
          </a:p>
        </p:txBody>
      </p:sp>
      <p:sp>
        <p:nvSpPr>
          <p:cNvPr id="3" name="Subtitle 2"/>
          <p:cNvSpPr>
            <a:spLocks noGrp="1"/>
          </p:cNvSpPr>
          <p:nvPr>
            <p:ph type="subTitle" idx="1"/>
          </p:nvPr>
        </p:nvSpPr>
        <p:spPr/>
        <p:txBody>
          <a:bodyPr/>
          <a:lstStyle/>
          <a:p>
            <a:r>
              <a:rPr lang="en-GB" dirty="0" smtClean="0"/>
              <a:t>Maria Markosova</a:t>
            </a:r>
            <a:endParaRPr lang="en-US" dirty="0"/>
          </a:p>
        </p:txBody>
      </p:sp>
    </p:spTree>
    <p:extLst>
      <p:ext uri="{BB962C8B-B14F-4D97-AF65-F5344CB8AC3E}">
        <p14:creationId xmlns:p14="http://schemas.microsoft.com/office/powerpoint/2010/main" val="1039250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71664" y="450850"/>
            <a:ext cx="6027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Century Gothic" panose="020B0502020202020204" pitchFamily="34" charset="0"/>
              </a:rPr>
              <a:t>Linear  trends</a:t>
            </a:r>
            <a:endParaRPr lang="en-US" altLang="sk-SK" sz="2400" dirty="0">
              <a:solidFill>
                <a:schemeClr val="tx1"/>
              </a:solidFill>
              <a:latin typeface="Century Gothic" panose="020B0502020202020204" pitchFamily="34" charset="0"/>
            </a:endParaRPr>
          </a:p>
        </p:txBody>
      </p:sp>
      <p:sp>
        <p:nvSpPr>
          <p:cNvPr id="41987" name="Text Box 3"/>
          <p:cNvSpPr txBox="1">
            <a:spLocks noChangeArrowheads="1"/>
          </p:cNvSpPr>
          <p:nvPr/>
        </p:nvSpPr>
        <p:spPr bwMode="auto">
          <a:xfrm>
            <a:off x="1745708" y="1123663"/>
            <a:ext cx="86725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Century Gothic" panose="020B0502020202020204" pitchFamily="34" charset="0"/>
              </a:rPr>
              <a:t>If we find, that after the smoothing procedure the trend in the time series is linear, we can approximate it by a line. The parameters are found with a help of linear regression. </a:t>
            </a:r>
            <a:endParaRPr lang="en-US" altLang="sk-SK" dirty="0">
              <a:solidFill>
                <a:schemeClr val="tx1"/>
              </a:solidFill>
              <a:latin typeface="Century Gothic" panose="020B0502020202020204" pitchFamily="34" charset="0"/>
            </a:endParaRPr>
          </a:p>
        </p:txBody>
      </p:sp>
      <p:sp>
        <p:nvSpPr>
          <p:cNvPr id="41988" name="TextBox 25"/>
          <p:cNvSpPr txBox="1">
            <a:spLocks noChangeArrowheads="1"/>
          </p:cNvSpPr>
          <p:nvPr/>
        </p:nvSpPr>
        <p:spPr bwMode="auto">
          <a:xfrm>
            <a:off x="1384664" y="3190875"/>
            <a:ext cx="14617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600" dirty="0" smtClean="0">
                <a:solidFill>
                  <a:schemeClr val="tx1"/>
                </a:solidFill>
                <a:latin typeface="Century Gothic" panose="020B0502020202020204" pitchFamily="34" charset="0"/>
              </a:rPr>
              <a:t>Me</a:t>
            </a:r>
            <a:r>
              <a:rPr lang="en-US" altLang="sk-SK" sz="1600" dirty="0" err="1" smtClean="0">
                <a:solidFill>
                  <a:schemeClr val="tx1"/>
                </a:solidFill>
                <a:latin typeface="Century Gothic" panose="020B0502020202020204" pitchFamily="34" charset="0"/>
              </a:rPr>
              <a:t>asurable</a:t>
            </a:r>
            <a:r>
              <a:rPr lang="sk-SK" altLang="sk-SK" sz="1600" dirty="0" smtClean="0">
                <a:solidFill>
                  <a:schemeClr val="tx1"/>
                </a:solidFill>
                <a:latin typeface="Century Gothic" panose="020B0502020202020204" pitchFamily="34" charset="0"/>
              </a:rPr>
              <a:t> v</a:t>
            </a:r>
            <a:r>
              <a:rPr lang="en-US" altLang="sk-SK" sz="1600" dirty="0" err="1" smtClean="0">
                <a:solidFill>
                  <a:schemeClr val="tx1"/>
                </a:solidFill>
                <a:latin typeface="Century Gothic" panose="020B0502020202020204" pitchFamily="34" charset="0"/>
              </a:rPr>
              <a:t>alue</a:t>
            </a:r>
            <a:endParaRPr lang="sk-SK" altLang="sk-SK" sz="1600" dirty="0">
              <a:solidFill>
                <a:schemeClr val="tx1"/>
              </a:solidFill>
              <a:latin typeface="Century Gothic" panose="020B0502020202020204" pitchFamily="34" charset="0"/>
            </a:endParaRPr>
          </a:p>
          <a:p>
            <a:pPr eaLnBrk="1" hangingPunct="1">
              <a:lnSpc>
                <a:spcPct val="100000"/>
              </a:lnSpc>
              <a:spcBef>
                <a:spcPct val="0"/>
              </a:spcBef>
              <a:spcAft>
                <a:spcPct val="0"/>
              </a:spcAft>
              <a:buClrTx/>
              <a:buSzTx/>
              <a:buFontTx/>
              <a:buNone/>
            </a:pPr>
            <a:r>
              <a:rPr lang="sk-SK" altLang="sk-SK" sz="1600" dirty="0">
                <a:solidFill>
                  <a:schemeClr val="tx1"/>
                </a:solidFill>
                <a:latin typeface="Century Gothic" panose="020B0502020202020204" pitchFamily="34" charset="0"/>
              </a:rPr>
              <a:t>y</a:t>
            </a:r>
          </a:p>
        </p:txBody>
      </p:sp>
      <p:pic>
        <p:nvPicPr>
          <p:cNvPr id="41989" name="Picture 3"/>
          <p:cNvPicPr>
            <a:picLocks noChangeAspect="1" noChangeArrowheads="1"/>
          </p:cNvPicPr>
          <p:nvPr/>
        </p:nvPicPr>
        <p:blipFill>
          <a:blip r:embed="rId4">
            <a:lum bright="-4000" contrast="-6000"/>
            <a:extLst>
              <a:ext uri="{28A0092B-C50C-407E-A947-70E740481C1C}">
                <a14:useLocalDpi xmlns:a14="http://schemas.microsoft.com/office/drawing/2010/main" val="0"/>
              </a:ext>
            </a:extLst>
          </a:blip>
          <a:srcRect/>
          <a:stretch>
            <a:fillRect/>
          </a:stretch>
        </p:blipFill>
        <p:spPr bwMode="auto">
          <a:xfrm>
            <a:off x="3359150" y="2781301"/>
            <a:ext cx="4586288" cy="3668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p:cNvCxnSpPr/>
          <p:nvPr/>
        </p:nvCxnSpPr>
        <p:spPr>
          <a:xfrm rot="5400000" flipH="1" flipV="1">
            <a:off x="984251" y="4652963"/>
            <a:ext cx="3887787"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927350" y="6597650"/>
            <a:ext cx="684053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992" name="TextBox 33"/>
          <p:cNvSpPr txBox="1">
            <a:spLocks noChangeArrowheads="1"/>
          </p:cNvSpPr>
          <p:nvPr/>
        </p:nvSpPr>
        <p:spPr bwMode="auto">
          <a:xfrm>
            <a:off x="8399464" y="6237289"/>
            <a:ext cx="2268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600" dirty="0">
                <a:solidFill>
                  <a:schemeClr val="tx1"/>
                </a:solidFill>
                <a:latin typeface="Century Gothic" panose="020B0502020202020204" pitchFamily="34" charset="0"/>
              </a:rPr>
              <a:t>x</a:t>
            </a:r>
            <a:r>
              <a:rPr lang="en-US" altLang="sk-SK" sz="1600" dirty="0" smtClean="0">
                <a:solidFill>
                  <a:schemeClr val="tx1"/>
                </a:solidFill>
                <a:latin typeface="Century Gothic" panose="020B0502020202020204" pitchFamily="34" charset="0"/>
              </a:rPr>
              <a:t>(time for example</a:t>
            </a:r>
            <a:r>
              <a:rPr lang="sk-SK" altLang="sk-SK" sz="1600" dirty="0" smtClean="0">
                <a:solidFill>
                  <a:schemeClr val="tx1"/>
                </a:solidFill>
                <a:latin typeface="Century Gothic" panose="020B0502020202020204" pitchFamily="34" charset="0"/>
              </a:rPr>
              <a:t>)</a:t>
            </a:r>
            <a:endParaRPr lang="sk-SK" altLang="sk-SK" sz="1600" dirty="0">
              <a:solidFill>
                <a:schemeClr val="tx1"/>
              </a:solidFill>
              <a:latin typeface="Century Gothic" panose="020B0502020202020204" pitchFamily="34" charset="0"/>
            </a:endParaRPr>
          </a:p>
        </p:txBody>
      </p:sp>
      <p:cxnSp>
        <p:nvCxnSpPr>
          <p:cNvPr id="36" name="Straight Connector 35"/>
          <p:cNvCxnSpPr/>
          <p:nvPr/>
        </p:nvCxnSpPr>
        <p:spPr>
          <a:xfrm rot="5400000">
            <a:off x="4799013" y="5661025"/>
            <a:ext cx="187325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aphicFrame>
        <p:nvGraphicFramePr>
          <p:cNvPr id="38" name="Object 4"/>
          <p:cNvGraphicFramePr>
            <a:graphicFrameLocks noChangeAspect="1"/>
          </p:cNvGraphicFramePr>
          <p:nvPr/>
        </p:nvGraphicFramePr>
        <p:xfrm>
          <a:off x="5808664" y="6318250"/>
          <a:ext cx="358775" cy="539750"/>
        </p:xfrm>
        <a:graphic>
          <a:graphicData uri="http://schemas.openxmlformats.org/presentationml/2006/ole">
            <mc:AlternateContent xmlns:mc="http://schemas.openxmlformats.org/markup-compatibility/2006">
              <mc:Choice xmlns:v="urn:schemas-microsoft-com:vml" Requires="v">
                <p:oleObj spid="_x0000_s56349" name="Equation" r:id="rId5" imgW="152334" imgH="228501" progId="Equation.3">
                  <p:embed/>
                </p:oleObj>
              </mc:Choice>
              <mc:Fallback>
                <p:oleObj name="Equation" r:id="rId5" imgW="152334" imgH="228501" progId="Equation.3">
                  <p:embed/>
                  <p:pic>
                    <p:nvPicPr>
                      <p:cNvPr id="3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8664" y="6318250"/>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9" name="Straight Connector 38"/>
          <p:cNvCxnSpPr/>
          <p:nvPr/>
        </p:nvCxnSpPr>
        <p:spPr>
          <a:xfrm rot="10800000">
            <a:off x="2927350" y="4724400"/>
            <a:ext cx="273685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aphicFrame>
        <p:nvGraphicFramePr>
          <p:cNvPr id="3" name="Object 5"/>
          <p:cNvGraphicFramePr>
            <a:graphicFrameLocks noChangeAspect="1"/>
          </p:cNvGraphicFramePr>
          <p:nvPr/>
        </p:nvGraphicFramePr>
        <p:xfrm>
          <a:off x="2424114" y="4508500"/>
          <a:ext cx="388937" cy="539750"/>
        </p:xfrm>
        <a:graphic>
          <a:graphicData uri="http://schemas.openxmlformats.org/presentationml/2006/ole">
            <mc:AlternateContent xmlns:mc="http://schemas.openxmlformats.org/markup-compatibility/2006">
              <mc:Choice xmlns:v="urn:schemas-microsoft-com:vml" Requires="v">
                <p:oleObj spid="_x0000_s56350" name="Equation" r:id="rId7" imgW="165028" imgH="228501" progId="Equation.3">
                  <p:embed/>
                </p:oleObj>
              </mc:Choice>
              <mc:Fallback>
                <p:oleObj name="Equation" r:id="rId7" imgW="165028" imgH="228501" progId="Equation.3">
                  <p:embed/>
                  <p:pic>
                    <p:nvPicPr>
                      <p:cNvPr id="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4" y="4508500"/>
                        <a:ext cx="3889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8"/>
          <p:cNvGrpSpPr>
            <a:grpSpLocks/>
          </p:cNvGrpSpPr>
          <p:nvPr/>
        </p:nvGrpSpPr>
        <p:grpSpPr bwMode="auto">
          <a:xfrm>
            <a:off x="5808663" y="4433494"/>
            <a:ext cx="2272325" cy="1191020"/>
            <a:chOff x="6516216" y="4218150"/>
            <a:chExt cx="2273130" cy="1190760"/>
          </a:xfrm>
        </p:grpSpPr>
        <p:cxnSp>
          <p:nvCxnSpPr>
            <p:cNvPr id="46" name="Straight Arrow Connector 45"/>
            <p:cNvCxnSpPr/>
            <p:nvPr/>
          </p:nvCxnSpPr>
          <p:spPr>
            <a:xfrm rot="10800000">
              <a:off x="6516216" y="4508993"/>
              <a:ext cx="647930" cy="1588"/>
            </a:xfrm>
            <a:prstGeom prst="straightConnector1">
              <a:avLst/>
            </a:prstGeom>
            <a:ln w="762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185" name="TextBox 46"/>
            <p:cNvSpPr txBox="1">
              <a:spLocks noChangeArrowheads="1"/>
            </p:cNvSpPr>
            <p:nvPr/>
          </p:nvSpPr>
          <p:spPr bwMode="auto">
            <a:xfrm>
              <a:off x="7028548" y="4218150"/>
              <a:ext cx="1760798" cy="523106"/>
            </a:xfrm>
            <a:prstGeom prst="rect">
              <a:avLst/>
            </a:prstGeom>
            <a:noFill/>
            <a:ln w="9525">
              <a:noFill/>
              <a:miter lim="800000"/>
              <a:headEnd/>
              <a:tailEnd/>
            </a:ln>
          </p:spPr>
          <p:txBody>
            <a:bodyPr wrap="square">
              <a:spAutoFit/>
            </a:bodyPr>
            <a:lstStyle/>
            <a:p>
              <a:pPr>
                <a:defRPr/>
              </a:pPr>
              <a:r>
                <a:rPr lang="sk-SK" sz="1400" dirty="0" smtClean="0">
                  <a:solidFill>
                    <a:schemeClr val="accent1">
                      <a:lumMod val="40000"/>
                      <a:lumOff val="60000"/>
                    </a:schemeClr>
                  </a:solidFill>
                  <a:latin typeface="Century Gothic" pitchFamily="34" charset="0"/>
                  <a:cs typeface="Arial" charset="0"/>
                </a:rPr>
                <a:t>Me</a:t>
              </a:r>
              <a:r>
                <a:rPr lang="en-US" sz="1400" dirty="0" err="1" smtClean="0">
                  <a:solidFill>
                    <a:schemeClr val="accent1">
                      <a:lumMod val="40000"/>
                      <a:lumOff val="60000"/>
                    </a:schemeClr>
                  </a:solidFill>
                  <a:latin typeface="Century Gothic" pitchFamily="34" charset="0"/>
                  <a:cs typeface="Arial" charset="0"/>
                </a:rPr>
                <a:t>asured</a:t>
              </a:r>
              <a:r>
                <a:rPr lang="en-US" sz="1400" dirty="0" smtClean="0">
                  <a:solidFill>
                    <a:schemeClr val="accent1">
                      <a:lumMod val="40000"/>
                      <a:lumOff val="60000"/>
                    </a:schemeClr>
                  </a:solidFill>
                  <a:latin typeface="Century Gothic" pitchFamily="34" charset="0"/>
                  <a:cs typeface="Arial" charset="0"/>
                </a:rPr>
                <a:t>  value with coordinates</a:t>
              </a:r>
              <a:r>
                <a:rPr lang="sk-SK" sz="1400" dirty="0" smtClean="0">
                  <a:solidFill>
                    <a:schemeClr val="accent1">
                      <a:lumMod val="40000"/>
                      <a:lumOff val="60000"/>
                    </a:schemeClr>
                  </a:solidFill>
                  <a:latin typeface="Century Gothic" pitchFamily="34" charset="0"/>
                  <a:cs typeface="Arial" charset="0"/>
                </a:rPr>
                <a:t> </a:t>
              </a:r>
              <a:endParaRPr lang="sk-SK" sz="1400" dirty="0">
                <a:solidFill>
                  <a:schemeClr val="accent1">
                    <a:lumMod val="40000"/>
                    <a:lumOff val="60000"/>
                  </a:schemeClr>
                </a:solidFill>
                <a:latin typeface="Century Gothic" pitchFamily="34" charset="0"/>
                <a:cs typeface="Arial" charset="0"/>
              </a:endParaRPr>
            </a:p>
          </p:txBody>
        </p:sp>
        <p:graphicFrame>
          <p:nvGraphicFramePr>
            <p:cNvPr id="42001" name="Object 7"/>
            <p:cNvGraphicFramePr>
              <a:graphicFrameLocks noChangeAspect="1"/>
            </p:cNvGraphicFramePr>
            <p:nvPr/>
          </p:nvGraphicFramePr>
          <p:xfrm>
            <a:off x="7380312" y="4869160"/>
            <a:ext cx="1017587" cy="539750"/>
          </p:xfrm>
          <a:graphic>
            <a:graphicData uri="http://schemas.openxmlformats.org/presentationml/2006/ole">
              <mc:AlternateContent xmlns:mc="http://schemas.openxmlformats.org/markup-compatibility/2006">
                <mc:Choice xmlns:v="urn:schemas-microsoft-com:vml" Requires="v">
                  <p:oleObj spid="_x0000_s56351" name="Equation" r:id="rId9" imgW="431613" imgH="228501" progId="Equation.3">
                    <p:embed/>
                  </p:oleObj>
                </mc:Choice>
                <mc:Fallback>
                  <p:oleObj name="Equation" r:id="rId9" imgW="431613" imgH="228501" progId="Equation.3">
                    <p:embed/>
                    <p:pic>
                      <p:nvPicPr>
                        <p:cNvPr id="4200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4869160"/>
                          <a:ext cx="1017587" cy="5397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998" name="TextBox 16"/>
          <p:cNvSpPr txBox="1">
            <a:spLocks noChangeArrowheads="1"/>
          </p:cNvSpPr>
          <p:nvPr/>
        </p:nvSpPr>
        <p:spPr bwMode="auto">
          <a:xfrm>
            <a:off x="7931150" y="5229226"/>
            <a:ext cx="2736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dirty="0" err="1">
                <a:solidFill>
                  <a:schemeClr val="tx1"/>
                </a:solidFill>
                <a:latin typeface="Arial" panose="020B0604020202020204" pitchFamily="34" charset="0"/>
              </a:rPr>
              <a:t>Obr</a:t>
            </a:r>
            <a:r>
              <a:rPr lang="sk-SK" altLang="sk-SK" sz="1400" dirty="0">
                <a:solidFill>
                  <a:schemeClr val="tx1"/>
                </a:solidFill>
                <a:latin typeface="Arial" panose="020B0604020202020204" pitchFamily="34" charset="0"/>
              </a:rPr>
              <a:t> . 5. </a:t>
            </a:r>
            <a:r>
              <a:rPr lang="en-US" altLang="sk-SK" sz="1400" dirty="0" smtClean="0">
                <a:solidFill>
                  <a:schemeClr val="tx1"/>
                </a:solidFill>
                <a:latin typeface="Arial" panose="020B0604020202020204" pitchFamily="34" charset="0"/>
              </a:rPr>
              <a:t>Time series with linear trend</a:t>
            </a:r>
            <a:r>
              <a:rPr lang="sk-SK" altLang="sk-SK" sz="1400" dirty="0" smtClean="0">
                <a:solidFill>
                  <a:schemeClr val="tx1"/>
                </a:solidFill>
                <a:latin typeface="Arial" panose="020B0604020202020204" pitchFamily="34" charset="0"/>
              </a:rPr>
              <a:t>.</a:t>
            </a:r>
            <a:endParaRPr lang="sk-SK" altLang="sk-SK"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66630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847851" y="260350"/>
            <a:ext cx="99070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Century Gothic" panose="020B0502020202020204" pitchFamily="34" charset="0"/>
              </a:rPr>
              <a:t>Line</a:t>
            </a:r>
            <a:r>
              <a:rPr lang="en-US" altLang="sk-SK" sz="2400" dirty="0" err="1" smtClean="0">
                <a:solidFill>
                  <a:schemeClr val="tx1"/>
                </a:solidFill>
                <a:latin typeface="Century Gothic" panose="020B0502020202020204" pitchFamily="34" charset="0"/>
              </a:rPr>
              <a:t>ar</a:t>
            </a:r>
            <a:r>
              <a:rPr lang="sk-SK" altLang="sk-SK" sz="2400" dirty="0" smtClean="0">
                <a:solidFill>
                  <a:schemeClr val="tx1"/>
                </a:solidFill>
                <a:latin typeface="Century Gothic" panose="020B0502020202020204" pitchFamily="34" charset="0"/>
              </a:rPr>
              <a:t> </a:t>
            </a:r>
            <a:r>
              <a:rPr lang="sk-SK" altLang="sk-SK" sz="2400" dirty="0" err="1" smtClean="0">
                <a:solidFill>
                  <a:schemeClr val="tx1"/>
                </a:solidFill>
                <a:latin typeface="Century Gothic" panose="020B0502020202020204" pitchFamily="34" charset="0"/>
              </a:rPr>
              <a:t>regr</a:t>
            </a:r>
            <a:r>
              <a:rPr lang="en-US" altLang="sk-SK" sz="2400" dirty="0" err="1" smtClean="0">
                <a:solidFill>
                  <a:schemeClr val="tx1"/>
                </a:solidFill>
                <a:latin typeface="Century Gothic" panose="020B0502020202020204" pitchFamily="34" charset="0"/>
              </a:rPr>
              <a:t>ession</a:t>
            </a:r>
            <a:r>
              <a:rPr lang="sk-SK" altLang="sk-SK" sz="2400" dirty="0" smtClean="0">
                <a:solidFill>
                  <a:schemeClr val="tx1"/>
                </a:solidFill>
                <a:latin typeface="Century Gothic" panose="020B0502020202020204" pitchFamily="34" charset="0"/>
              </a:rPr>
              <a:t> </a:t>
            </a:r>
            <a:r>
              <a:rPr lang="sk-SK" altLang="sk-SK" sz="2400" dirty="0">
                <a:solidFill>
                  <a:schemeClr val="tx1"/>
                </a:solidFill>
                <a:latin typeface="Century Gothic" panose="020B0502020202020204" pitchFamily="34" charset="0"/>
              </a:rPr>
              <a:t>– </a:t>
            </a:r>
            <a:r>
              <a:rPr lang="en-US" altLang="sk-SK" sz="2400" dirty="0" smtClean="0">
                <a:solidFill>
                  <a:schemeClr val="tx1"/>
                </a:solidFill>
                <a:latin typeface="Century Gothic" panose="020B0502020202020204" pitchFamily="34" charset="0"/>
              </a:rPr>
              <a:t>with a help of this method we can approximate the measured data by a line with the parameters </a:t>
            </a:r>
            <a:r>
              <a:rPr lang="en-US" altLang="sk-SK" sz="2400" i="1" dirty="0" err="1" smtClean="0">
                <a:solidFill>
                  <a:schemeClr val="tx1"/>
                </a:solidFill>
                <a:latin typeface="Century Gothic" panose="020B0502020202020204" pitchFamily="34" charset="0"/>
              </a:rPr>
              <a:t>a,b</a:t>
            </a:r>
            <a:r>
              <a:rPr lang="en-US" altLang="sk-SK" sz="2400" dirty="0" smtClean="0">
                <a:solidFill>
                  <a:schemeClr val="tx1"/>
                </a:solidFill>
                <a:latin typeface="Century Gothic" panose="020B0502020202020204" pitchFamily="34" charset="0"/>
              </a:rPr>
              <a:t>. </a:t>
            </a:r>
            <a:endParaRPr lang="sk-SK" altLang="sk-SK" sz="2400" dirty="0">
              <a:solidFill>
                <a:schemeClr val="tx1"/>
              </a:solidFill>
              <a:latin typeface="Century Gothic" panose="020B0502020202020204" pitchFamily="34" charset="0"/>
            </a:endParaRPr>
          </a:p>
        </p:txBody>
      </p:sp>
      <p:graphicFrame>
        <p:nvGraphicFramePr>
          <p:cNvPr id="44035" name="Object 2"/>
          <p:cNvGraphicFramePr>
            <a:graphicFrameLocks noChangeAspect="1"/>
          </p:cNvGraphicFramePr>
          <p:nvPr/>
        </p:nvGraphicFramePr>
        <p:xfrm>
          <a:off x="2041526" y="1724026"/>
          <a:ext cx="2873375" cy="925513"/>
        </p:xfrm>
        <a:graphic>
          <a:graphicData uri="http://schemas.openxmlformats.org/presentationml/2006/ole">
            <mc:AlternateContent xmlns:mc="http://schemas.openxmlformats.org/markup-compatibility/2006">
              <mc:Choice xmlns:v="urn:schemas-microsoft-com:vml" Requires="v">
                <p:oleObj spid="_x0000_s57355" name="Equation" r:id="rId3" imgW="748975" imgH="241195" progId="Equation.3">
                  <p:embed/>
                </p:oleObj>
              </mc:Choice>
              <mc:Fallback>
                <p:oleObj name="Equation" r:id="rId3" imgW="748975" imgH="241195" progId="Equation.3">
                  <p:embed/>
                  <p:pic>
                    <p:nvPicPr>
                      <p:cNvPr id="4403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6" y="1724026"/>
                        <a:ext cx="2873375" cy="9255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TextBox 3"/>
          <p:cNvSpPr txBox="1">
            <a:spLocks noChangeArrowheads="1"/>
          </p:cNvSpPr>
          <p:nvPr/>
        </p:nvSpPr>
        <p:spPr bwMode="auto">
          <a:xfrm>
            <a:off x="5426076" y="1717675"/>
            <a:ext cx="57818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smtClean="0">
                <a:solidFill>
                  <a:schemeClr val="tx1"/>
                </a:solidFill>
                <a:latin typeface="Century Gothic" panose="020B0502020202020204" pitchFamily="34" charset="0"/>
              </a:rPr>
              <a:t>Equation </a:t>
            </a:r>
            <a:r>
              <a:rPr lang="en-US" altLang="sk-SK" sz="2400" dirty="0" smtClean="0">
                <a:solidFill>
                  <a:schemeClr val="tx1"/>
                </a:solidFill>
                <a:latin typeface="Century Gothic" panose="020B0502020202020204" pitchFamily="34" charset="0"/>
              </a:rPr>
              <a:t>of </a:t>
            </a:r>
            <a:r>
              <a:rPr lang="sk-SK" altLang="sk-SK" sz="2400" dirty="0" smtClean="0">
                <a:solidFill>
                  <a:schemeClr val="tx1"/>
                </a:solidFill>
                <a:latin typeface="Century Gothic" panose="020B0502020202020204" pitchFamily="34" charset="0"/>
              </a:rPr>
              <a:t> </a:t>
            </a:r>
            <a:r>
              <a:rPr lang="en-US" altLang="sk-SK" sz="2400" dirty="0" smtClean="0">
                <a:solidFill>
                  <a:schemeClr val="tx1"/>
                </a:solidFill>
                <a:latin typeface="Century Gothic" panose="020B0502020202020204" pitchFamily="34" charset="0"/>
              </a:rPr>
              <a:t>a line with parameters </a:t>
            </a:r>
            <a:r>
              <a:rPr lang="sk-SK" altLang="sk-SK" sz="2400" i="1" dirty="0" err="1" smtClean="0">
                <a:solidFill>
                  <a:schemeClr val="tx1"/>
                </a:solidFill>
                <a:latin typeface="Century Gothic" panose="020B0502020202020204" pitchFamily="34" charset="0"/>
              </a:rPr>
              <a:t>a,b</a:t>
            </a:r>
            <a:r>
              <a:rPr lang="sk-SK" altLang="sk-SK" sz="2400" dirty="0" smtClean="0">
                <a:solidFill>
                  <a:schemeClr val="tx1"/>
                </a:solidFill>
                <a:latin typeface="Century Gothic" panose="020B0502020202020204" pitchFamily="34" charset="0"/>
              </a:rPr>
              <a:t>.</a:t>
            </a:r>
            <a:r>
              <a:rPr lang="en-GB" altLang="sk-SK" sz="2400" dirty="0" smtClean="0">
                <a:solidFill>
                  <a:schemeClr val="tx1"/>
                </a:solidFill>
                <a:latin typeface="Century Gothic" panose="020B0502020202020204" pitchFamily="34" charset="0"/>
              </a:rPr>
              <a:t> To specify a line, we need to calculate the parameters.</a:t>
            </a:r>
            <a:endParaRPr lang="sk-SK" altLang="sk-SK" sz="2400" dirty="0">
              <a:solidFill>
                <a:schemeClr val="tx1"/>
              </a:solidFill>
              <a:latin typeface="Century Gothic" panose="020B0502020202020204" pitchFamily="34" charset="0"/>
            </a:endParaRPr>
          </a:p>
        </p:txBody>
      </p:sp>
      <p:pic>
        <p:nvPicPr>
          <p:cNvPr id="4403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1" y="3716339"/>
            <a:ext cx="36496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0" y="4868863"/>
            <a:ext cx="36718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Box 7"/>
          <p:cNvSpPr txBox="1">
            <a:spLocks noChangeArrowheads="1"/>
          </p:cNvSpPr>
          <p:nvPr/>
        </p:nvSpPr>
        <p:spPr bwMode="auto">
          <a:xfrm>
            <a:off x="6366191" y="3473530"/>
            <a:ext cx="499849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Century Gothic" panose="020B0502020202020204" pitchFamily="34" charset="0"/>
              </a:rPr>
              <a:t>Formulae for the parameter calculation. </a:t>
            </a:r>
            <a:r>
              <a:rPr lang="en-US" altLang="sk-SK" sz="2400" i="1" dirty="0" smtClean="0">
                <a:solidFill>
                  <a:schemeClr val="tx1"/>
                </a:solidFill>
                <a:latin typeface="Century Gothic" panose="020B0502020202020204" pitchFamily="34" charset="0"/>
              </a:rPr>
              <a:t>n</a:t>
            </a:r>
            <a:r>
              <a:rPr lang="en-US" altLang="sk-SK" sz="2400" dirty="0" smtClean="0">
                <a:solidFill>
                  <a:schemeClr val="tx1"/>
                </a:solidFill>
                <a:latin typeface="Century Gothic" panose="020B0502020202020204" pitchFamily="34" charset="0"/>
              </a:rPr>
              <a:t> is a number of measured data points, sum runs trough all of the measured data points. </a:t>
            </a:r>
            <a:r>
              <a:rPr lang="sk-SK" altLang="sk-SK" sz="2400" dirty="0" smtClean="0">
                <a:solidFill>
                  <a:schemeClr val="tx1"/>
                </a:solidFill>
                <a:latin typeface="Century Gothic" panose="020B0502020202020204" pitchFamily="34" charset="0"/>
              </a:rPr>
              <a:t>   </a:t>
            </a:r>
            <a:endParaRPr lang="sk-SK" altLang="sk-SK" sz="2400" dirty="0">
              <a:solidFill>
                <a:schemeClr val="tx1"/>
              </a:solidFill>
              <a:latin typeface="Century Gothic" panose="020B0502020202020204" pitchFamily="34" charset="0"/>
            </a:endParaRPr>
          </a:p>
          <a:p>
            <a:pPr eaLnBrk="1" hangingPunct="1">
              <a:lnSpc>
                <a:spcPct val="100000"/>
              </a:lnSpc>
              <a:spcBef>
                <a:spcPct val="0"/>
              </a:spcBef>
              <a:spcAft>
                <a:spcPct val="0"/>
              </a:spcAft>
              <a:buClrTx/>
              <a:buSzTx/>
              <a:buFontTx/>
              <a:buNone/>
            </a:pPr>
            <a:endParaRPr lang="sk-SK" altLang="sk-SK" sz="18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278553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705394"/>
            <a:ext cx="9940834" cy="1754326"/>
          </a:xfrm>
          <a:prstGeom prst="rect">
            <a:avLst/>
          </a:prstGeom>
          <a:noFill/>
        </p:spPr>
        <p:txBody>
          <a:bodyPr wrap="square" rtlCol="0">
            <a:spAutoFit/>
          </a:bodyPr>
          <a:lstStyle/>
          <a:p>
            <a:r>
              <a:rPr lang="en-GB" dirty="0" smtClean="0"/>
              <a:t>Comment</a:t>
            </a:r>
          </a:p>
          <a:p>
            <a:endParaRPr lang="en-GB" dirty="0"/>
          </a:p>
          <a:p>
            <a:endParaRPr lang="en-GB" dirty="0" smtClean="0"/>
          </a:p>
          <a:p>
            <a:r>
              <a:rPr lang="en-GB" dirty="0" smtClean="0"/>
              <a:t>Line approximating the data with parameters calculated by the above mentioned formulae is such that the mean square error is as small as possible.  That is why it is a good linear fit to the measured data, even if the data are not linear.</a:t>
            </a:r>
          </a:p>
        </p:txBody>
      </p:sp>
    </p:spTree>
    <p:extLst>
      <p:ext uri="{BB962C8B-B14F-4D97-AF65-F5344CB8AC3E}">
        <p14:creationId xmlns:p14="http://schemas.microsoft.com/office/powerpoint/2010/main" val="3001380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usefu</a:t>
            </a:r>
            <a:r>
              <a:rPr lang="en-GB" dirty="0"/>
              <a:t>l</a:t>
            </a:r>
            <a:r>
              <a:rPr lang="en-GB" dirty="0" smtClean="0"/>
              <a:t> to make the trend linear</a:t>
            </a:r>
            <a:endParaRPr lang="en-GB" dirty="0"/>
          </a:p>
        </p:txBody>
      </p:sp>
      <p:grpSp>
        <p:nvGrpSpPr>
          <p:cNvPr id="5" name="Group 4"/>
          <p:cNvGrpSpPr/>
          <p:nvPr/>
        </p:nvGrpSpPr>
        <p:grpSpPr>
          <a:xfrm>
            <a:off x="1862667" y="1905000"/>
            <a:ext cx="9358488" cy="4784258"/>
            <a:chOff x="1986845" y="2325510"/>
            <a:chExt cx="9358488" cy="4784258"/>
          </a:xfrm>
        </p:grpSpPr>
        <p:sp>
          <p:nvSpPr>
            <p:cNvPr id="4" name="Rectangle 3"/>
            <p:cNvSpPr/>
            <p:nvPr/>
          </p:nvSpPr>
          <p:spPr>
            <a:xfrm>
              <a:off x="1998133" y="2833511"/>
              <a:ext cx="2223911" cy="7676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p:cNvSpPr txBox="1"/>
                <p:nvPr/>
              </p:nvSpPr>
              <p:spPr>
                <a:xfrm>
                  <a:off x="1986845" y="2325510"/>
                  <a:ext cx="9358488" cy="4784258"/>
                </a:xfrm>
                <a:prstGeom prst="rect">
                  <a:avLst/>
                </a:prstGeom>
                <a:noFill/>
              </p:spPr>
              <p:txBody>
                <a:bodyPr wrap="square" rtlCol="0">
                  <a:spAutoFit/>
                </a:bodyPr>
                <a:lstStyle/>
                <a:p>
                  <a:r>
                    <a:rPr lang="en-GB" dirty="0" smtClean="0"/>
                    <a:t>Suppose, that the time series is produced by the time dependant function:</a:t>
                  </a:r>
                </a:p>
                <a:p>
                  <a:endParaRPr lang="en-GB" dirty="0"/>
                </a:p>
                <a:p>
                  <a14:m>
                    <m:oMath xmlns:m="http://schemas.openxmlformats.org/officeDocument/2006/math">
                      <m:r>
                        <a:rPr lang="en-GB" sz="3200" b="0" i="1" smtClean="0">
                          <a:latin typeface="Cambria Math" panose="02040503050406030204" pitchFamily="18" charset="0"/>
                        </a:rPr>
                        <m:t>𝑦</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𝑎</m:t>
                      </m:r>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𝑏</m:t>
                          </m:r>
                        </m:sup>
                      </m:sSup>
                    </m:oMath>
                  </a14:m>
                  <a:r>
                    <a:rPr lang="en-GB" dirty="0" smtClean="0"/>
                    <a:t>,  t is time, but in general we can put x except of t</a:t>
                  </a:r>
                </a:p>
                <a:p>
                  <a:endParaRPr lang="en-GB" dirty="0"/>
                </a:p>
                <a:p>
                  <a:r>
                    <a:rPr lang="en-GB" dirty="0" smtClean="0"/>
                    <a:t>Let us make a logarithm of both sides of the equation:</a:t>
                  </a:r>
                </a:p>
                <a:p>
                  <a:endParaRPr lang="en-GB" dirty="0"/>
                </a:p>
                <a:p>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𝑎</m:t>
                                </m:r>
                              </m:e>
                            </m:d>
                          </m:e>
                        </m:func>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func>
                      </m:oMath>
                    </m:oMathPara>
                  </a14:m>
                  <a:endParaRPr lang="en-GB" b="0" dirty="0" smtClean="0"/>
                </a:p>
                <a:p>
                  <a:endParaRPr lang="en-GB" dirty="0"/>
                </a:p>
                <a:p>
                  <a:r>
                    <a:rPr lang="en-GB" dirty="0" smtClean="0"/>
                    <a:t>Put log(y(t))=y’,   log(a) =a’,   log(t)=x’</a:t>
                  </a:r>
                </a:p>
                <a:p>
                  <a:endParaRPr lang="en-GB" dirty="0"/>
                </a:p>
                <a:p>
                  <a:r>
                    <a:rPr lang="en-GB" dirty="0" smtClean="0"/>
                    <a:t>We get the equation of line:  y’=a’ + b x’. </a:t>
                  </a:r>
                </a:p>
                <a:p>
                  <a:endParaRPr lang="en-GB" dirty="0"/>
                </a:p>
                <a:p>
                  <a:r>
                    <a:rPr lang="en-GB" dirty="0" smtClean="0"/>
                    <a:t>Therefore if one makes a log- log plot of the data (we plot log(y) against log (t)), and the trend is linear, the real trend behaves according function in the yellow frame. </a:t>
                  </a:r>
                </a:p>
                <a:p>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986845" y="2325510"/>
                  <a:ext cx="9358488" cy="4784258"/>
                </a:xfrm>
                <a:prstGeom prst="rect">
                  <a:avLst/>
                </a:prstGeom>
                <a:blipFill>
                  <a:blip r:embed="rId2"/>
                  <a:stretch>
                    <a:fillRect l="-586" t="-765"/>
                  </a:stretch>
                </a:blipFill>
              </p:spPr>
              <p:txBody>
                <a:bodyPr/>
                <a:lstStyle/>
                <a:p>
                  <a:r>
                    <a:rPr lang="en-GB">
                      <a:noFill/>
                    </a:rPr>
                    <a:t> </a:t>
                  </a:r>
                </a:p>
              </p:txBody>
            </p:sp>
          </mc:Fallback>
        </mc:AlternateContent>
      </p:grpSp>
    </p:spTree>
    <p:extLst>
      <p:ext uri="{BB962C8B-B14F-4D97-AF65-F5344CB8AC3E}">
        <p14:creationId xmlns:p14="http://schemas.microsoft.com/office/powerpoint/2010/main" val="268855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44444" y="891822"/>
            <a:ext cx="2460978" cy="903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p:cNvSpPr txBox="1"/>
              <p:nvPr/>
            </p:nvSpPr>
            <p:spPr>
              <a:xfrm>
                <a:off x="1840089" y="462844"/>
                <a:ext cx="10103555" cy="2900794"/>
              </a:xfrm>
              <a:prstGeom prst="rect">
                <a:avLst/>
              </a:prstGeom>
              <a:noFill/>
            </p:spPr>
            <p:txBody>
              <a:bodyPr wrap="square" rtlCol="0">
                <a:spAutoFit/>
              </a:bodyPr>
              <a:lstStyle/>
              <a:p>
                <a:r>
                  <a:rPr lang="en-GB" dirty="0" smtClean="0"/>
                  <a:t>Let us have another time dependent function </a:t>
                </a:r>
              </a:p>
              <a:p>
                <a:endParaRPr lang="en-GB" dirty="0"/>
              </a:p>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𝑦</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r>
                        <a:rPr lang="en-GB" sz="2800" b="0" i="1" smtClean="0">
                          <a:latin typeface="Cambria Math" panose="02040503050406030204" pitchFamily="18" charset="0"/>
                        </a:rPr>
                        <m:t>𝑎</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r>
                            <a:rPr lang="en-GB" sz="2800" b="0" i="1" smtClean="0">
                              <a:latin typeface="Cambria Math" panose="02040503050406030204" pitchFamily="18" charset="0"/>
                            </a:rPr>
                            <m:t>𝑏𝑡</m:t>
                          </m:r>
                        </m:sup>
                      </m:sSup>
                    </m:oMath>
                  </m:oMathPara>
                </a14:m>
                <a:endParaRPr lang="en-GB" sz="2800" dirty="0" smtClean="0"/>
              </a:p>
              <a:p>
                <a:endParaRPr lang="en-GB" sz="2800" dirty="0"/>
              </a:p>
              <a:p>
                <a:r>
                  <a:rPr lang="en-GB" dirty="0" smtClean="0"/>
                  <a:t>If we make a log of the right hand side, we get log(</a:t>
                </a:r>
                <a:r>
                  <a:rPr lang="en-GB" i="1" dirty="0" smtClean="0"/>
                  <a:t>a)+</a:t>
                </a:r>
                <a:r>
                  <a:rPr lang="en-GB" i="1" dirty="0" err="1" smtClean="0"/>
                  <a:t>bt</a:t>
                </a:r>
                <a:r>
                  <a:rPr lang="en-GB" dirty="0" smtClean="0"/>
                  <a:t> , a’=log(a) what is an equation of line. </a:t>
                </a:r>
              </a:p>
              <a:p>
                <a:endParaRPr lang="en-GB" dirty="0"/>
              </a:p>
              <a:p>
                <a:r>
                  <a:rPr lang="en-GB" dirty="0" smtClean="0"/>
                  <a:t>So if we make a log – linear plot, that means we make a logarithm of y and not  t the data are on a line.  Then  the real data behave according function in the yellow frame. </a:t>
                </a:r>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840089" y="462844"/>
                <a:ext cx="10103555" cy="2900794"/>
              </a:xfrm>
              <a:prstGeom prst="rect">
                <a:avLst/>
              </a:prstGeom>
              <a:blipFill>
                <a:blip r:embed="rId2"/>
                <a:stretch>
                  <a:fillRect l="-543" t="-1261" b="-2311"/>
                </a:stretch>
              </a:blipFill>
            </p:spPr>
            <p:txBody>
              <a:bodyPr/>
              <a:lstStyle/>
              <a:p>
                <a:r>
                  <a:rPr lang="en-GB">
                    <a:noFill/>
                  </a:rPr>
                  <a:t> </a:t>
                </a:r>
              </a:p>
            </p:txBody>
          </p:sp>
        </mc:Fallback>
      </mc:AlternateContent>
      <p:grpSp>
        <p:nvGrpSpPr>
          <p:cNvPr id="16" name="Group 15"/>
          <p:cNvGrpSpPr/>
          <p:nvPr/>
        </p:nvGrpSpPr>
        <p:grpSpPr>
          <a:xfrm>
            <a:off x="1456267" y="3420533"/>
            <a:ext cx="3397955" cy="3236710"/>
            <a:chOff x="1456267" y="3420533"/>
            <a:chExt cx="3397955" cy="3236710"/>
          </a:xfrm>
        </p:grpSpPr>
        <p:grpSp>
          <p:nvGrpSpPr>
            <p:cNvPr id="9" name="Group 8"/>
            <p:cNvGrpSpPr/>
            <p:nvPr/>
          </p:nvGrpSpPr>
          <p:grpSpPr>
            <a:xfrm>
              <a:off x="2460978" y="4097867"/>
              <a:ext cx="2393244" cy="2077155"/>
              <a:chOff x="2460978" y="4097867"/>
              <a:chExt cx="2393244" cy="2077155"/>
            </a:xfrm>
          </p:grpSpPr>
          <p:cxnSp>
            <p:nvCxnSpPr>
              <p:cNvPr id="6" name="Straight Arrow Connector 5"/>
              <p:cNvCxnSpPr/>
              <p:nvPr/>
            </p:nvCxnSpPr>
            <p:spPr>
              <a:xfrm>
                <a:off x="2460978" y="6141156"/>
                <a:ext cx="2393244" cy="33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460978" y="4097867"/>
                <a:ext cx="0" cy="202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460978" y="3420533"/>
              <a:ext cx="2393244" cy="369332"/>
            </a:xfrm>
            <a:prstGeom prst="rect">
              <a:avLst/>
            </a:prstGeom>
            <a:noFill/>
          </p:spPr>
          <p:txBody>
            <a:bodyPr wrap="square" rtlCol="0">
              <a:spAutoFit/>
            </a:bodyPr>
            <a:lstStyle/>
            <a:p>
              <a:r>
                <a:rPr lang="en-GB" b="1" dirty="0"/>
                <a:t>l</a:t>
              </a:r>
              <a:r>
                <a:rPr lang="en-GB" b="1" dirty="0" smtClean="0"/>
                <a:t>og – log plot</a:t>
              </a:r>
              <a:endParaRPr lang="en-GB" b="1" dirty="0"/>
            </a:p>
          </p:txBody>
        </p:sp>
        <p:sp>
          <p:nvSpPr>
            <p:cNvPr id="14" name="TextBox 13"/>
            <p:cNvSpPr txBox="1"/>
            <p:nvPr/>
          </p:nvSpPr>
          <p:spPr>
            <a:xfrm>
              <a:off x="2664178" y="6287911"/>
              <a:ext cx="1986844" cy="369332"/>
            </a:xfrm>
            <a:prstGeom prst="rect">
              <a:avLst/>
            </a:prstGeom>
            <a:noFill/>
          </p:spPr>
          <p:txBody>
            <a:bodyPr wrap="square" rtlCol="0">
              <a:spAutoFit/>
            </a:bodyPr>
            <a:lstStyle/>
            <a:p>
              <a:r>
                <a:rPr lang="en-GB" dirty="0"/>
                <a:t>l</a:t>
              </a:r>
              <a:r>
                <a:rPr lang="en-GB" dirty="0" smtClean="0"/>
                <a:t>og t</a:t>
              </a:r>
              <a:endParaRPr lang="en-GB" dirty="0"/>
            </a:p>
          </p:txBody>
        </p:sp>
        <p:sp>
          <p:nvSpPr>
            <p:cNvPr id="15" name="TextBox 14"/>
            <p:cNvSpPr txBox="1"/>
            <p:nvPr/>
          </p:nvSpPr>
          <p:spPr>
            <a:xfrm>
              <a:off x="1456267" y="4899378"/>
              <a:ext cx="835377" cy="372533"/>
            </a:xfrm>
            <a:prstGeom prst="rect">
              <a:avLst/>
            </a:prstGeom>
            <a:noFill/>
          </p:spPr>
          <p:txBody>
            <a:bodyPr wrap="square" rtlCol="0">
              <a:spAutoFit/>
            </a:bodyPr>
            <a:lstStyle/>
            <a:p>
              <a:r>
                <a:rPr lang="en-GB" dirty="0"/>
                <a:t>l</a:t>
              </a:r>
              <a:r>
                <a:rPr lang="en-GB" dirty="0" smtClean="0"/>
                <a:t>og y</a:t>
              </a:r>
              <a:endParaRPr lang="en-GB" dirty="0"/>
            </a:p>
          </p:txBody>
        </p:sp>
      </p:grpSp>
      <p:grpSp>
        <p:nvGrpSpPr>
          <p:cNvPr id="17" name="Group 16"/>
          <p:cNvGrpSpPr/>
          <p:nvPr/>
        </p:nvGrpSpPr>
        <p:grpSpPr>
          <a:xfrm>
            <a:off x="7004756" y="3281023"/>
            <a:ext cx="3397955" cy="3236710"/>
            <a:chOff x="1456267" y="3420533"/>
            <a:chExt cx="3397955" cy="3236710"/>
          </a:xfrm>
        </p:grpSpPr>
        <p:grpSp>
          <p:nvGrpSpPr>
            <p:cNvPr id="18" name="Group 17"/>
            <p:cNvGrpSpPr/>
            <p:nvPr/>
          </p:nvGrpSpPr>
          <p:grpSpPr>
            <a:xfrm>
              <a:off x="2460978" y="4097867"/>
              <a:ext cx="2393244" cy="2077155"/>
              <a:chOff x="2460978" y="4097867"/>
              <a:chExt cx="2393244" cy="2077155"/>
            </a:xfrm>
          </p:grpSpPr>
          <p:cxnSp>
            <p:nvCxnSpPr>
              <p:cNvPr id="22" name="Straight Arrow Connector 21"/>
              <p:cNvCxnSpPr/>
              <p:nvPr/>
            </p:nvCxnSpPr>
            <p:spPr>
              <a:xfrm>
                <a:off x="2460978" y="6141156"/>
                <a:ext cx="2393244" cy="33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60978" y="4097867"/>
                <a:ext cx="0" cy="202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460978" y="3420533"/>
              <a:ext cx="2393244" cy="369332"/>
            </a:xfrm>
            <a:prstGeom prst="rect">
              <a:avLst/>
            </a:prstGeom>
            <a:noFill/>
          </p:spPr>
          <p:txBody>
            <a:bodyPr wrap="square" rtlCol="0">
              <a:spAutoFit/>
            </a:bodyPr>
            <a:lstStyle/>
            <a:p>
              <a:r>
                <a:rPr lang="en-GB" b="1" dirty="0"/>
                <a:t>l</a:t>
              </a:r>
              <a:r>
                <a:rPr lang="en-GB" b="1" dirty="0" smtClean="0"/>
                <a:t>og – linear plot</a:t>
              </a:r>
              <a:endParaRPr lang="en-GB" b="1" dirty="0"/>
            </a:p>
          </p:txBody>
        </p:sp>
        <p:sp>
          <p:nvSpPr>
            <p:cNvPr id="20" name="TextBox 19"/>
            <p:cNvSpPr txBox="1"/>
            <p:nvPr/>
          </p:nvSpPr>
          <p:spPr>
            <a:xfrm>
              <a:off x="3471332" y="6287911"/>
              <a:ext cx="1179689" cy="369332"/>
            </a:xfrm>
            <a:prstGeom prst="rect">
              <a:avLst/>
            </a:prstGeom>
            <a:noFill/>
          </p:spPr>
          <p:txBody>
            <a:bodyPr wrap="square" rtlCol="0">
              <a:spAutoFit/>
            </a:bodyPr>
            <a:lstStyle/>
            <a:p>
              <a:r>
                <a:rPr lang="en-GB" dirty="0" smtClean="0"/>
                <a:t>t</a:t>
              </a:r>
              <a:endParaRPr lang="en-GB" dirty="0"/>
            </a:p>
          </p:txBody>
        </p:sp>
        <p:sp>
          <p:nvSpPr>
            <p:cNvPr id="21" name="TextBox 20"/>
            <p:cNvSpPr txBox="1"/>
            <p:nvPr/>
          </p:nvSpPr>
          <p:spPr>
            <a:xfrm>
              <a:off x="1456267" y="4899378"/>
              <a:ext cx="835377" cy="372533"/>
            </a:xfrm>
            <a:prstGeom prst="rect">
              <a:avLst/>
            </a:prstGeom>
            <a:noFill/>
          </p:spPr>
          <p:txBody>
            <a:bodyPr wrap="square" rtlCol="0">
              <a:spAutoFit/>
            </a:bodyPr>
            <a:lstStyle/>
            <a:p>
              <a:r>
                <a:rPr lang="en-GB" dirty="0"/>
                <a:t>l</a:t>
              </a:r>
              <a:r>
                <a:rPr lang="en-GB" dirty="0" smtClean="0"/>
                <a:t>og y</a:t>
              </a:r>
              <a:endParaRPr lang="en-GB" dirty="0"/>
            </a:p>
          </p:txBody>
        </p:sp>
      </p:grpSp>
    </p:spTree>
    <p:extLst>
      <p:ext uri="{BB962C8B-B14F-4D97-AF65-F5344CB8AC3E}">
        <p14:creationId xmlns:p14="http://schemas.microsoft.com/office/powerpoint/2010/main" val="991289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66989" y="404814"/>
            <a:ext cx="7921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Single exponential </a:t>
            </a:r>
            <a:r>
              <a:rPr lang="en-US" altLang="sk-SK" sz="2800" b="1" smtClean="0">
                <a:solidFill>
                  <a:schemeClr val="tx1"/>
                </a:solidFill>
                <a:latin typeface="Arial" panose="020B0604020202020204" pitchFamily="34" charset="0"/>
              </a:rPr>
              <a:t>smoothing  </a:t>
            </a:r>
            <a:endParaRPr lang="en-US" altLang="sk-SK" sz="2800" b="1">
              <a:solidFill>
                <a:schemeClr val="tx1"/>
              </a:solidFill>
              <a:latin typeface="Arial" panose="020B0604020202020204" pitchFamily="34" charset="0"/>
            </a:endParaRPr>
          </a:p>
        </p:txBody>
      </p:sp>
      <p:grpSp>
        <p:nvGrpSpPr>
          <p:cNvPr id="45059" name="Group 11"/>
          <p:cNvGrpSpPr>
            <a:grpSpLocks/>
          </p:cNvGrpSpPr>
          <p:nvPr/>
        </p:nvGrpSpPr>
        <p:grpSpPr bwMode="auto">
          <a:xfrm>
            <a:off x="663417" y="1453663"/>
            <a:ext cx="11364684" cy="2827436"/>
            <a:chOff x="990599" y="1407034"/>
            <a:chExt cx="9630687" cy="2827016"/>
          </a:xfrm>
        </p:grpSpPr>
        <p:sp>
          <p:nvSpPr>
            <p:cNvPr id="45067" name="Text Box 3"/>
            <p:cNvSpPr txBox="1">
              <a:spLocks noChangeArrowheads="1"/>
            </p:cNvSpPr>
            <p:nvPr/>
          </p:nvSpPr>
          <p:spPr bwMode="auto">
            <a:xfrm>
              <a:off x="990599" y="1556792"/>
              <a:ext cx="9630687" cy="267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Let us suppose that :</a:t>
              </a:r>
              <a:r>
                <a:rPr lang="en-US" altLang="sk-SK" sz="2400" dirty="0" smtClean="0">
                  <a:solidFill>
                    <a:schemeClr val="tx1"/>
                  </a:solidFill>
                  <a:latin typeface="Arial" panose="020B0604020202020204" pitchFamily="34" charset="0"/>
                </a:rPr>
                <a:t>                              </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where </a:t>
              </a:r>
              <a:r>
                <a:rPr lang="en-US" altLang="sk-SK" sz="2400" i="1" dirty="0" smtClean="0">
                  <a:solidFill>
                    <a:schemeClr val="tx1"/>
                  </a:solidFill>
                  <a:latin typeface="Arial" panose="020B0604020202020204" pitchFamily="34" charset="0"/>
                </a:rPr>
                <a:t> </a:t>
              </a:r>
              <a:r>
                <a:rPr lang="en-US" altLang="sk-SK" sz="2400" i="1" dirty="0">
                  <a:solidFill>
                    <a:schemeClr val="tx1"/>
                  </a:solidFill>
                  <a:latin typeface="Arial" panose="020B0604020202020204" pitchFamily="34" charset="0"/>
                </a:rPr>
                <a:t>b </a:t>
              </a:r>
              <a:r>
                <a:rPr lang="en-US" altLang="sk-SK" sz="2400" dirty="0" smtClean="0">
                  <a:solidFill>
                    <a:schemeClr val="tx1"/>
                  </a:solidFill>
                  <a:latin typeface="Arial" panose="020B0604020202020204" pitchFamily="34" charset="0"/>
                </a:rPr>
                <a:t>is a trend slowly changing with time   and         is an  “error ”, changing quickly with time.</a:t>
              </a:r>
              <a:r>
                <a:rPr lang="en-US" altLang="sk-SK" sz="2400" b="1" dirty="0" smtClean="0">
                  <a:solidFill>
                    <a:schemeClr val="tx1"/>
                  </a:solidFill>
                  <a:latin typeface="Arial" panose="020B0604020202020204" pitchFamily="34" charset="0"/>
                </a:rPr>
                <a:t> </a:t>
              </a:r>
              <a:endParaRPr lang="en-US" altLang="sk-SK" sz="2400" b="1"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We calculate  </a:t>
              </a:r>
              <a:r>
                <a:rPr lang="en-US" altLang="sk-SK" sz="2400" dirty="0">
                  <a:solidFill>
                    <a:schemeClr val="tx1"/>
                  </a:solidFill>
                  <a:latin typeface="Arial" panose="020B0604020202020204" pitchFamily="34" charset="0"/>
                </a:rPr>
                <a:t>“moving average “ </a:t>
              </a:r>
              <a:r>
                <a:rPr lang="en-US" altLang="sk-SK" sz="2400" dirty="0" smtClean="0">
                  <a:solidFill>
                    <a:schemeClr val="tx1"/>
                  </a:solidFill>
                  <a:latin typeface="Arial" panose="020B0604020202020204" pitchFamily="34" charset="0"/>
                </a:rPr>
                <a:t>but  supposing that the observations which are  closer in time to the current time have greater weight, then the more distant observations.. </a:t>
              </a:r>
              <a:endParaRPr lang="en-US" altLang="sk-SK" sz="2400" b="1"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 </a:t>
              </a:r>
              <a:endParaRPr lang="en-US" altLang="sk-SK" sz="2400" dirty="0">
                <a:solidFill>
                  <a:schemeClr val="tx1"/>
                </a:solidFill>
                <a:latin typeface="Arial" panose="020B0604020202020204" pitchFamily="34" charset="0"/>
              </a:endParaRPr>
            </a:p>
          </p:txBody>
        </p:sp>
        <p:graphicFrame>
          <p:nvGraphicFramePr>
            <p:cNvPr id="45068" name="Object 4"/>
            <p:cNvGraphicFramePr>
              <a:graphicFrameLocks noChangeAspect="1"/>
            </p:cNvGraphicFramePr>
            <p:nvPr>
              <p:extLst/>
            </p:nvPr>
          </p:nvGraphicFramePr>
          <p:xfrm>
            <a:off x="3663082" y="1407034"/>
            <a:ext cx="2230438" cy="647700"/>
          </p:xfrm>
          <a:graphic>
            <a:graphicData uri="http://schemas.openxmlformats.org/presentationml/2006/ole">
              <mc:AlternateContent xmlns:mc="http://schemas.openxmlformats.org/markup-compatibility/2006">
                <mc:Choice xmlns:v="urn:schemas-microsoft-com:vml" Requires="v">
                  <p:oleObj spid="_x0000_s58424" name="Equation" r:id="rId4" imgW="787400" imgH="228600" progId="Equation.3">
                    <p:embed/>
                  </p:oleObj>
                </mc:Choice>
                <mc:Fallback>
                  <p:oleObj name="Equation" r:id="rId4" imgW="787400" imgH="228600" progId="Equation.3">
                    <p:embed/>
                    <p:pic>
                      <p:nvPicPr>
                        <p:cNvPr id="450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082" y="1407034"/>
                          <a:ext cx="2230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5"/>
            <p:cNvGraphicFramePr>
              <a:graphicFrameLocks noChangeAspect="1"/>
            </p:cNvGraphicFramePr>
            <p:nvPr>
              <p:extLst/>
            </p:nvPr>
          </p:nvGraphicFramePr>
          <p:xfrm>
            <a:off x="2837220" y="1838562"/>
            <a:ext cx="427038" cy="647700"/>
          </p:xfrm>
          <a:graphic>
            <a:graphicData uri="http://schemas.openxmlformats.org/presentationml/2006/ole">
              <mc:AlternateContent xmlns:mc="http://schemas.openxmlformats.org/markup-compatibility/2006">
                <mc:Choice xmlns:v="urn:schemas-microsoft-com:vml" Requires="v">
                  <p:oleObj spid="_x0000_s58425" name="Equation" r:id="rId6" imgW="152334" imgH="228501" progId="Equation.3">
                    <p:embed/>
                  </p:oleObj>
                </mc:Choice>
                <mc:Fallback>
                  <p:oleObj name="Equation" r:id="rId6" imgW="152334" imgH="228501" progId="Equation.3">
                    <p:embed/>
                    <p:pic>
                      <p:nvPicPr>
                        <p:cNvPr id="4506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7220" y="1838562"/>
                          <a:ext cx="4270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60" name="Object 6"/>
          <p:cNvGraphicFramePr>
            <a:graphicFrameLocks noChangeAspect="1"/>
          </p:cNvGraphicFramePr>
          <p:nvPr/>
        </p:nvGraphicFramePr>
        <p:xfrm>
          <a:off x="2674938" y="3917951"/>
          <a:ext cx="4457700" cy="771525"/>
        </p:xfrm>
        <a:graphic>
          <a:graphicData uri="http://schemas.openxmlformats.org/presentationml/2006/ole">
            <mc:AlternateContent xmlns:mc="http://schemas.openxmlformats.org/markup-compatibility/2006">
              <mc:Choice xmlns:v="urn:schemas-microsoft-com:vml" Requires="v">
                <p:oleObj spid="_x0000_s58426" name="Equation" r:id="rId8" imgW="1320800" imgH="228600" progId="Equation.3">
                  <p:embed/>
                </p:oleObj>
              </mc:Choice>
              <mc:Fallback>
                <p:oleObj name="Equation" r:id="rId8" imgW="1320800" imgH="228600" progId="Equation.3">
                  <p:embed/>
                  <p:pic>
                    <p:nvPicPr>
                      <p:cNvPr id="4506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4938" y="3917951"/>
                        <a:ext cx="4457700" cy="7715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61" name="Group 12"/>
          <p:cNvGrpSpPr>
            <a:grpSpLocks/>
          </p:cNvGrpSpPr>
          <p:nvPr/>
        </p:nvGrpSpPr>
        <p:grpSpPr bwMode="auto">
          <a:xfrm>
            <a:off x="794087" y="4878867"/>
            <a:ext cx="10335466" cy="974010"/>
            <a:chOff x="640904" y="5272664"/>
            <a:chExt cx="8503096" cy="973983"/>
          </a:xfrm>
        </p:grpSpPr>
        <p:sp>
          <p:nvSpPr>
            <p:cNvPr id="45062" name="Text Box 10"/>
            <p:cNvSpPr txBox="1">
              <a:spLocks noChangeArrowheads="1"/>
            </p:cNvSpPr>
            <p:nvPr/>
          </p:nvSpPr>
          <p:spPr bwMode="auto">
            <a:xfrm>
              <a:off x="640904" y="5373216"/>
              <a:ext cx="8503096" cy="83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is a smoothed value at the time </a:t>
              </a:r>
              <a:r>
                <a:rPr lang="en-US" altLang="sk-SK" sz="2400" i="1" dirty="0" smtClean="0">
                  <a:solidFill>
                    <a:schemeClr val="tx1"/>
                  </a:solidFill>
                  <a:latin typeface="Arial" panose="020B0604020202020204" pitchFamily="34" charset="0"/>
                </a:rPr>
                <a:t>t</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is a smoothing constant and  ,               </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and  </a:t>
              </a:r>
              <a:r>
                <a:rPr lang="en-US" altLang="sk-SK" sz="2400" i="1" dirty="0">
                  <a:solidFill>
                    <a:schemeClr val="tx1"/>
                  </a:solidFill>
                  <a:latin typeface="Arial" panose="020B0604020202020204" pitchFamily="34" charset="0"/>
                </a:rPr>
                <a:t>y</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are observed , measured values.</a:t>
              </a:r>
              <a:endParaRPr lang="en-US" altLang="sk-SK" sz="2400" dirty="0">
                <a:solidFill>
                  <a:schemeClr val="tx1"/>
                </a:solidFill>
                <a:latin typeface="Arial" panose="020B0604020202020204" pitchFamily="34" charset="0"/>
              </a:endParaRPr>
            </a:p>
          </p:txBody>
        </p:sp>
        <p:graphicFrame>
          <p:nvGraphicFramePr>
            <p:cNvPr id="45064" name="Object 8"/>
            <p:cNvGraphicFramePr>
              <a:graphicFrameLocks noChangeAspect="1"/>
            </p:cNvGraphicFramePr>
            <p:nvPr/>
          </p:nvGraphicFramePr>
          <p:xfrm>
            <a:off x="856928" y="5289647"/>
            <a:ext cx="436563" cy="609600"/>
          </p:xfrm>
          <a:graphic>
            <a:graphicData uri="http://schemas.openxmlformats.org/presentationml/2006/ole">
              <mc:AlternateContent xmlns:mc="http://schemas.openxmlformats.org/markup-compatibility/2006">
                <mc:Choice xmlns:v="urn:schemas-microsoft-com:vml" Requires="v">
                  <p:oleObj spid="_x0000_s58427" name="Equation" r:id="rId10" imgW="165028" imgH="228501" progId="Equation.3">
                    <p:embed/>
                  </p:oleObj>
                </mc:Choice>
                <mc:Fallback>
                  <p:oleObj name="Equation" r:id="rId10" imgW="165028" imgH="228501" progId="Equation.3">
                    <p:embed/>
                    <p:pic>
                      <p:nvPicPr>
                        <p:cNvPr id="4506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6928" y="5289647"/>
                          <a:ext cx="4365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11"/>
            <p:cNvGraphicFramePr>
              <a:graphicFrameLocks noChangeAspect="1"/>
            </p:cNvGraphicFramePr>
            <p:nvPr>
              <p:extLst/>
            </p:nvPr>
          </p:nvGraphicFramePr>
          <p:xfrm>
            <a:off x="5049245" y="5272664"/>
            <a:ext cx="1612900" cy="650875"/>
          </p:xfrm>
          <a:graphic>
            <a:graphicData uri="http://schemas.openxmlformats.org/presentationml/2006/ole">
              <mc:AlternateContent xmlns:mc="http://schemas.openxmlformats.org/markup-compatibility/2006">
                <mc:Choice xmlns:v="urn:schemas-microsoft-com:vml" Requires="v">
                  <p:oleObj spid="_x0000_s58428" name="Equation" r:id="rId12" imgW="532937" imgH="215713" progId="Equation.3">
                    <p:embed/>
                  </p:oleObj>
                </mc:Choice>
                <mc:Fallback>
                  <p:oleObj name="Equation" r:id="rId12" imgW="532937" imgH="215713" progId="Equation.3">
                    <p:embed/>
                    <p:pic>
                      <p:nvPicPr>
                        <p:cNvPr id="4506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9245" y="5272664"/>
                          <a:ext cx="16129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6" name="Object 12"/>
            <p:cNvGraphicFramePr>
              <a:graphicFrameLocks noChangeAspect="1"/>
            </p:cNvGraphicFramePr>
            <p:nvPr>
              <p:extLst/>
            </p:nvPr>
          </p:nvGraphicFramePr>
          <p:xfrm>
            <a:off x="2252143" y="5691022"/>
            <a:ext cx="1185863" cy="555625"/>
          </p:xfrm>
          <a:graphic>
            <a:graphicData uri="http://schemas.openxmlformats.org/presentationml/2006/ole">
              <mc:AlternateContent xmlns:mc="http://schemas.openxmlformats.org/markup-compatibility/2006">
                <mc:Choice xmlns:v="urn:schemas-microsoft-com:vml" Requires="v">
                  <p:oleObj spid="_x0000_s58429" name="Rovnica" r:id="rId14" imgW="457002" imgH="215806" progId="Equation.3">
                    <p:embed/>
                  </p:oleObj>
                </mc:Choice>
                <mc:Fallback>
                  <p:oleObj name="Rovnica" r:id="rId14" imgW="457002" imgH="215806" progId="Equation.3">
                    <p:embed/>
                    <p:pic>
                      <p:nvPicPr>
                        <p:cNvPr id="4506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2143" y="5691022"/>
                          <a:ext cx="11858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061655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4"/>
          <p:cNvSpPr txBox="1">
            <a:spLocks noChangeArrowheads="1"/>
          </p:cNvSpPr>
          <p:nvPr/>
        </p:nvSpPr>
        <p:spPr bwMode="auto">
          <a:xfrm>
            <a:off x="2301587" y="349683"/>
            <a:ext cx="7027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Why</a:t>
            </a:r>
            <a:r>
              <a:rPr lang="sk-SK" altLang="sk-SK" sz="2400" b="1" dirty="0" smtClean="0">
                <a:solidFill>
                  <a:schemeClr val="tx1"/>
                </a:solidFill>
                <a:latin typeface="Arial" panose="020B0604020202020204" pitchFamily="34" charset="0"/>
              </a:rPr>
              <a:t> </a:t>
            </a:r>
            <a:r>
              <a:rPr lang="sk-SK" altLang="sk-SK" sz="2400" b="1" dirty="0">
                <a:solidFill>
                  <a:schemeClr val="tx1"/>
                </a:solidFill>
                <a:latin typeface="Arial" panose="020B0604020202020204" pitchFamily="34" charset="0"/>
              </a:rPr>
              <a:t>„</a:t>
            </a:r>
            <a:r>
              <a:rPr lang="sk-SK" altLang="sk-SK" sz="2400" b="1" dirty="0" err="1" smtClean="0">
                <a:solidFill>
                  <a:schemeClr val="tx1"/>
                </a:solidFill>
                <a:latin typeface="Arial" panose="020B0604020202020204" pitchFamily="34" charset="0"/>
              </a:rPr>
              <a:t>exponen</a:t>
            </a:r>
            <a:r>
              <a:rPr lang="en-US" altLang="sk-SK" sz="2400" b="1" dirty="0" smtClean="0">
                <a:solidFill>
                  <a:schemeClr val="tx1"/>
                </a:solidFill>
                <a:latin typeface="Arial" panose="020B0604020202020204" pitchFamily="34" charset="0"/>
              </a:rPr>
              <a:t>t</a:t>
            </a:r>
            <a:r>
              <a:rPr lang="sk-SK" altLang="sk-SK" sz="2400" b="1" dirty="0" smtClean="0">
                <a:solidFill>
                  <a:schemeClr val="tx1"/>
                </a:solidFill>
                <a:latin typeface="Arial" panose="020B0604020202020204" pitchFamily="34" charset="0"/>
              </a:rPr>
              <a:t>i</a:t>
            </a:r>
            <a:r>
              <a:rPr lang="en-US" altLang="sk-SK" sz="2400" b="1" dirty="0" smtClean="0">
                <a:solidFill>
                  <a:schemeClr val="tx1"/>
                </a:solidFill>
                <a:latin typeface="Arial" panose="020B0604020202020204" pitchFamily="34" charset="0"/>
              </a:rPr>
              <a:t>al</a:t>
            </a:r>
            <a:r>
              <a:rPr lang="sk-SK" altLang="sk-SK" sz="2400" b="1" dirty="0" smtClean="0">
                <a:solidFill>
                  <a:schemeClr val="tx1"/>
                </a:solidFill>
                <a:latin typeface="Arial" panose="020B0604020202020204" pitchFamily="34" charset="0"/>
              </a:rPr>
              <a:t>“ </a:t>
            </a:r>
            <a:r>
              <a:rPr lang="en-US" altLang="sk-SK" sz="2400" b="1" dirty="0" smtClean="0">
                <a:solidFill>
                  <a:schemeClr val="tx1"/>
                </a:solidFill>
                <a:latin typeface="Arial" panose="020B0604020202020204" pitchFamily="34" charset="0"/>
              </a:rPr>
              <a:t>smoothing</a:t>
            </a:r>
            <a:r>
              <a:rPr lang="sk-SK" altLang="sk-SK" sz="2400" b="1" dirty="0" smtClean="0">
                <a:solidFill>
                  <a:schemeClr val="tx1"/>
                </a:solidFill>
                <a:latin typeface="Arial" panose="020B0604020202020204" pitchFamily="34" charset="0"/>
              </a:rPr>
              <a:t>?</a:t>
            </a:r>
            <a:endParaRPr lang="en-US" altLang="sk-SK" sz="2400" b="1" dirty="0">
              <a:solidFill>
                <a:schemeClr val="tx1"/>
              </a:solidFill>
              <a:latin typeface="Arial" panose="020B0604020202020204" pitchFamily="34" charset="0"/>
            </a:endParaRPr>
          </a:p>
        </p:txBody>
      </p:sp>
      <p:graphicFrame>
        <p:nvGraphicFramePr>
          <p:cNvPr id="47107" name="Object 37"/>
          <p:cNvGraphicFramePr>
            <a:graphicFrameLocks noChangeAspect="1"/>
          </p:cNvGraphicFramePr>
          <p:nvPr/>
        </p:nvGraphicFramePr>
        <p:xfrm>
          <a:off x="2495550" y="2636839"/>
          <a:ext cx="7810500" cy="617537"/>
        </p:xfrm>
        <a:graphic>
          <a:graphicData uri="http://schemas.openxmlformats.org/presentationml/2006/ole">
            <mc:AlternateContent xmlns:mc="http://schemas.openxmlformats.org/markup-compatibility/2006">
              <mc:Choice xmlns:v="urn:schemas-microsoft-com:vml" Requires="v">
                <p:oleObj spid="_x0000_s59403" name="Equation" r:id="rId4" imgW="3213100" imgH="254000" progId="Equation.3">
                  <p:embed/>
                </p:oleObj>
              </mc:Choice>
              <mc:Fallback>
                <p:oleObj name="Equation" r:id="rId4" imgW="3213100" imgH="254000" progId="Equation.3">
                  <p:embed/>
                  <p:pic>
                    <p:nvPicPr>
                      <p:cNvPr id="47107"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2636839"/>
                        <a:ext cx="78105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Text Box 38"/>
          <p:cNvSpPr txBox="1">
            <a:spLocks noChangeArrowheads="1"/>
          </p:cNvSpPr>
          <p:nvPr/>
        </p:nvSpPr>
        <p:spPr bwMode="auto">
          <a:xfrm>
            <a:off x="1720516" y="4005263"/>
            <a:ext cx="93605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Additions from the more distant measured values are exponentially decreasing</a:t>
            </a:r>
            <a:r>
              <a:rPr lang="sk-SK" altLang="sk-SK" sz="2400" dirty="0" smtClean="0">
                <a:solidFill>
                  <a:schemeClr val="tx1"/>
                </a:solidFill>
                <a:latin typeface="Arial" panose="020B0604020202020204" pitchFamily="34" charset="0"/>
              </a:rPr>
              <a:t>.</a:t>
            </a:r>
            <a:endParaRPr lang="en-GB" altLang="sk-SK" sz="2400" dirty="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1720516" y="5434149"/>
                <a:ext cx="9360568" cy="369332"/>
              </a:xfrm>
              <a:prstGeom prst="rect">
                <a:avLst/>
              </a:prstGeom>
              <a:noFill/>
            </p:spPr>
            <p:txBody>
              <a:bodyPr wrap="square" rtlCol="0">
                <a:spAutoFit/>
              </a:bodyPr>
              <a:lstStyle/>
              <a:p>
                <a:r>
                  <a:rPr lang="en-GB" dirty="0" smtClean="0"/>
                  <a:t> </a:t>
                </a:r>
                <a:r>
                  <a:rPr lang="en-GB" b="1" dirty="0" smtClean="0"/>
                  <a:t>Derive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𝟓</m:t>
                        </m:r>
                      </m:sub>
                    </m:sSub>
                  </m:oMath>
                </a14:m>
                <a:r>
                  <a:rPr lang="en-GB" b="1" dirty="0" smtClean="0"/>
                  <a:t> at home</a:t>
                </a:r>
                <a:r>
                  <a:rPr lang="en-GB" dirty="0" smtClean="0"/>
                  <a:t>. </a:t>
                </a:r>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1720516" y="5434149"/>
                <a:ext cx="9360568" cy="369332"/>
              </a:xfrm>
              <a:prstGeom prst="rect">
                <a:avLst/>
              </a:prstGeom>
              <a:blipFill>
                <a:blip r:embed="rId6"/>
                <a:stretch>
                  <a:fillRect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25782" y="1302327"/>
                <a:ext cx="9407236" cy="2054986"/>
              </a:xfrm>
              <a:prstGeom prst="rect">
                <a:avLst/>
              </a:prstGeom>
              <a:noFill/>
            </p:spPr>
            <p:txBody>
              <a:bodyPr wrap="square" rtlCol="0">
                <a:spAutoFit/>
              </a:bodyPr>
              <a:lstStyle/>
              <a:p>
                <a:r>
                  <a:rPr lang="en-GB" dirty="0" smtClean="0"/>
                  <a:t>Try this process:  With a help of the previous formula in a yellow frame express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3</m:t>
                        </m:r>
                      </m:sub>
                    </m:sSub>
                    <m:r>
                      <a:rPr lang="en-GB" b="0" i="1" smtClean="0">
                        <a:latin typeface="Cambria Math" panose="02040503050406030204" pitchFamily="18" charset="0"/>
                      </a:rPr>
                      <m:t> </m:t>
                    </m:r>
                  </m:oMath>
                </a14:m>
                <a:endParaRPr lang="en-GB" b="0" dirty="0" smtClean="0"/>
              </a:p>
              <a:p>
                <a:r>
                  <a:rPr lang="en-GB" dirty="0"/>
                  <a:t>w</a:t>
                </a:r>
                <a:r>
                  <a:rPr lang="en-GB" dirty="0" smtClean="0"/>
                  <a:t>ith a help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b="0" i="1" smtClean="0">
                            <a:latin typeface="Cambria Math" panose="02040503050406030204" pitchFamily="18" charset="0"/>
                          </a:rPr>
                          <m:t>2</m:t>
                        </m:r>
                      </m:sub>
                    </m:sSub>
                    <m:r>
                      <a:rPr lang="en-GB" b="0" i="1">
                        <a:latin typeface="Cambria Math" panose="02040503050406030204" pitchFamily="18" charset="0"/>
                      </a:rPr>
                      <m:t> </m:t>
                    </m:r>
                    <m:r>
                      <a:rPr lang="en-GB" b="0" i="1" smtClean="0">
                        <a:latin typeface="Cambria Math" panose="02040503050406030204" pitchFamily="18" charset="0"/>
                      </a:rPr>
                      <m:t>, </m:t>
                    </m:r>
                  </m:oMath>
                </a14:m>
                <a:r>
                  <a:rPr lang="en-GB" b="0" i="1" dirty="0" smtClean="0">
                    <a:latin typeface="Cambria Math" panose="02040503050406030204" pitchFamily="18" charset="0"/>
                  </a:rPr>
                  <a:t> </a:t>
                </a:r>
                <a:r>
                  <a:rPr lang="en-GB" b="0" dirty="0" smtClean="0"/>
                  <a:t>then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𝑆</m:t>
                        </m:r>
                      </m:e>
                      <m:sub>
                        <m:r>
                          <a:rPr lang="en-GB" sz="2000" b="0" i="1" smtClean="0">
                            <a:latin typeface="Cambria Math" panose="02040503050406030204" pitchFamily="18" charset="0"/>
                          </a:rPr>
                          <m:t>4</m:t>
                        </m:r>
                      </m:sub>
                    </m:sSub>
                    <m:r>
                      <a:rPr lang="en-GB" sz="2000" b="0" i="1">
                        <a:latin typeface="Cambria Math" panose="02040503050406030204" pitchFamily="18" charset="0"/>
                      </a:rPr>
                      <m:t>  </m:t>
                    </m:r>
                    <m:r>
                      <m:rPr>
                        <m:sty m:val="p"/>
                      </m:rPr>
                      <a:rPr lang="en-GB" sz="2000" b="0" i="0" smtClean="0">
                        <a:latin typeface="Cambria Math" panose="02040503050406030204" pitchFamily="18" charset="0"/>
                      </a:rPr>
                      <m:t>with</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a</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help</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of</m:t>
                    </m:r>
                    <m:r>
                      <a:rPr lang="en-GB" sz="2000" b="0" i="0" smtClean="0">
                        <a:latin typeface="Cambria Math" panose="02040503050406030204" pitchFamily="18" charset="0"/>
                      </a:rPr>
                      <m:t>  </m:t>
                    </m:r>
                    <m:sSub>
                      <m:sSubPr>
                        <m:ctrlPr>
                          <a:rPr lang="en-GB" sz="2000" i="1">
                            <a:latin typeface="Cambria Math" panose="02040503050406030204" pitchFamily="18" charset="0"/>
                          </a:rPr>
                        </m:ctrlPr>
                      </m:sSubPr>
                      <m:e>
                        <m:r>
                          <m:rPr>
                            <m:sty m:val="p"/>
                          </m:rPr>
                          <a:rPr lang="en-GB" sz="2000" i="0">
                            <a:latin typeface="Cambria Math" panose="02040503050406030204" pitchFamily="18" charset="0"/>
                          </a:rPr>
                          <m:t>S</m:t>
                        </m:r>
                      </m:e>
                      <m:sub>
                        <m:r>
                          <a:rPr lang="en-GB" sz="2000" i="0">
                            <a:latin typeface="Cambria Math" panose="02040503050406030204" pitchFamily="18" charset="0"/>
                          </a:rPr>
                          <m:t>3</m:t>
                        </m:r>
                      </m:sub>
                    </m:sSub>
                    <m:r>
                      <a:rPr lang="en-GB" sz="2000" i="0">
                        <a:latin typeface="Cambria Math" panose="02040503050406030204" pitchFamily="18" charset="0"/>
                      </a:rPr>
                      <m:t> </m:t>
                    </m:r>
                  </m:oMath>
                </a14:m>
                <a:r>
                  <a:rPr lang="en-GB" dirty="0" smtClean="0"/>
                  <a:t> </a:t>
                </a:r>
                <a:r>
                  <a:rPr lang="en-GB" dirty="0" err="1" smtClean="0"/>
                  <a:t>etc</a:t>
                </a:r>
                <a:r>
                  <a:rPr lang="en-GB" dirty="0" smtClean="0"/>
                  <a:t> ….</a:t>
                </a:r>
                <a:endParaRPr lang="en-GB" dirty="0"/>
              </a:p>
              <a:p>
                <a:endParaRPr lang="en-GB" dirty="0"/>
              </a:p>
              <a:p>
                <a:endParaRPr lang="en-GB" b="0" i="1" dirty="0" smtClean="0">
                  <a:latin typeface="Cambria Math" panose="02040503050406030204" pitchFamily="18" charset="0"/>
                </a:endParaRPr>
              </a:p>
              <a:p>
                <a:endParaRPr lang="en-GB"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 </m:t>
                      </m:r>
                    </m:oMath>
                  </m:oMathPara>
                </a14:m>
                <a:endParaRPr lang="en-GB" dirty="0"/>
              </a:p>
              <a:p>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925782" y="1302327"/>
                <a:ext cx="9407236" cy="2054986"/>
              </a:xfrm>
              <a:prstGeom prst="rect">
                <a:avLst/>
              </a:prstGeom>
              <a:blipFill>
                <a:blip r:embed="rId7"/>
                <a:stretch>
                  <a:fillRect l="-583" t="-1780"/>
                </a:stretch>
              </a:blipFill>
            </p:spPr>
            <p:txBody>
              <a:bodyPr/>
              <a:lstStyle/>
              <a:p>
                <a:r>
                  <a:rPr lang="en-GB">
                    <a:noFill/>
                  </a:rPr>
                  <a:t> </a:t>
                </a:r>
              </a:p>
            </p:txBody>
          </p:sp>
        </mc:Fallback>
      </mc:AlternateContent>
    </p:spTree>
    <p:extLst>
      <p:ext uri="{BB962C8B-B14F-4D97-AF65-F5344CB8AC3E}">
        <p14:creationId xmlns:p14="http://schemas.microsoft.com/office/powerpoint/2010/main" val="3356435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10"/>
          <p:cNvGrpSpPr>
            <a:grpSpLocks/>
          </p:cNvGrpSpPr>
          <p:nvPr/>
        </p:nvGrpSpPr>
        <p:grpSpPr bwMode="auto">
          <a:xfrm>
            <a:off x="1871663" y="330200"/>
            <a:ext cx="9798135" cy="954107"/>
            <a:chOff x="827509" y="331937"/>
            <a:chExt cx="9798136" cy="954125"/>
          </a:xfrm>
        </p:grpSpPr>
        <p:sp>
          <p:nvSpPr>
            <p:cNvPr id="49157" name="Text Box 2"/>
            <p:cNvSpPr txBox="1">
              <a:spLocks noChangeArrowheads="1"/>
            </p:cNvSpPr>
            <p:nvPr/>
          </p:nvSpPr>
          <p:spPr bwMode="auto">
            <a:xfrm>
              <a:off x="827509" y="331937"/>
              <a:ext cx="9798136" cy="9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Advantage of the  single </a:t>
              </a:r>
              <a:r>
                <a:rPr lang="en-US" altLang="sk-SK" sz="2800" b="1" dirty="0">
                  <a:solidFill>
                    <a:schemeClr val="tx1"/>
                  </a:solidFill>
                  <a:latin typeface="Arial" panose="020B0604020202020204" pitchFamily="34" charset="0"/>
                </a:rPr>
                <a:t>exponential </a:t>
              </a:r>
              <a:r>
                <a:rPr lang="en-US" altLang="sk-SK" sz="2800" b="1" dirty="0" smtClean="0">
                  <a:solidFill>
                    <a:schemeClr val="tx1"/>
                  </a:solidFill>
                  <a:latin typeface="Arial" panose="020B0604020202020204" pitchFamily="34" charset="0"/>
                </a:rPr>
                <a:t>smoothing and     estimate. </a:t>
              </a:r>
              <a:endParaRPr lang="en-US" altLang="sk-SK" sz="2800" b="1" dirty="0">
                <a:solidFill>
                  <a:schemeClr val="tx1"/>
                </a:solidFill>
                <a:latin typeface="Arial" panose="020B0604020202020204" pitchFamily="34" charset="0"/>
              </a:endParaRPr>
            </a:p>
          </p:txBody>
        </p:sp>
        <p:graphicFrame>
          <p:nvGraphicFramePr>
            <p:cNvPr id="49158" name="Object 10"/>
            <p:cNvGraphicFramePr>
              <a:graphicFrameLocks noChangeAspect="1"/>
            </p:cNvGraphicFramePr>
            <p:nvPr>
              <p:extLst/>
            </p:nvPr>
          </p:nvGraphicFramePr>
          <p:xfrm>
            <a:off x="9817464" y="447836"/>
            <a:ext cx="388937" cy="360362"/>
          </p:xfrm>
          <a:graphic>
            <a:graphicData uri="http://schemas.openxmlformats.org/presentationml/2006/ole">
              <mc:AlternateContent xmlns:mc="http://schemas.openxmlformats.org/markup-compatibility/2006">
                <mc:Choice xmlns:v="urn:schemas-microsoft-com:vml" Requires="v">
                  <p:oleObj spid="_x0000_s60490" name="Equation" r:id="rId4" imgW="152334" imgH="139639" progId="Equation.3">
                    <p:embed/>
                  </p:oleObj>
                </mc:Choice>
                <mc:Fallback>
                  <p:oleObj name="Equation" r:id="rId4" imgW="152334" imgH="139639" progId="Equation.3">
                    <p:embed/>
                    <p:pic>
                      <p:nvPicPr>
                        <p:cNvPr id="491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7464" y="447836"/>
                          <a:ext cx="388937"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
          <p:cNvGrpSpPr/>
          <p:nvPr/>
        </p:nvGrpSpPr>
        <p:grpSpPr>
          <a:xfrm>
            <a:off x="1212578" y="1782755"/>
            <a:ext cx="10831033" cy="4524315"/>
            <a:chOff x="1565275" y="1830407"/>
            <a:chExt cx="9061450" cy="4524315"/>
          </a:xfrm>
        </p:grpSpPr>
        <p:grpSp>
          <p:nvGrpSpPr>
            <p:cNvPr id="49154" name="Group 11"/>
            <p:cNvGrpSpPr>
              <a:grpSpLocks/>
            </p:cNvGrpSpPr>
            <p:nvPr/>
          </p:nvGrpSpPr>
          <p:grpSpPr bwMode="auto">
            <a:xfrm>
              <a:off x="1565275" y="1830407"/>
              <a:ext cx="8748712" cy="4524315"/>
              <a:chOff x="87815" y="1844781"/>
              <a:chExt cx="9056186" cy="4524255"/>
            </a:xfrm>
          </p:grpSpPr>
          <p:sp>
            <p:nvSpPr>
              <p:cNvPr id="49159" name="Text Box 3"/>
              <p:cNvSpPr txBox="1">
                <a:spLocks noChangeArrowheads="1"/>
              </p:cNvSpPr>
              <p:nvPr/>
            </p:nvSpPr>
            <p:spPr bwMode="auto">
              <a:xfrm>
                <a:off x="87815" y="1844781"/>
                <a:ext cx="9056186" cy="452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SES is a best method for the one step forecast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     </a:t>
                </a:r>
                <a:r>
                  <a:rPr lang="en-US" altLang="sk-SK" sz="2400" b="1" dirty="0" smtClean="0">
                    <a:solidFill>
                      <a:schemeClr val="tx1"/>
                    </a:solidFill>
                    <a:latin typeface="Arial" panose="020B0604020202020204" pitchFamily="34" charset="0"/>
                  </a:rPr>
                  <a:t>estimate from the praxis</a:t>
                </a:r>
                <a:r>
                  <a:rPr lang="en-US" altLang="sk-SK" sz="2400" dirty="0" smtClean="0">
                    <a:solidFill>
                      <a:schemeClr val="tx1"/>
                    </a:solidFill>
                    <a:latin typeface="Arial" panose="020B0604020202020204" pitchFamily="34" charset="0"/>
                  </a:rPr>
                  <a:t>:  from the praxis it is for example known that alpha value around   </a:t>
                </a:r>
                <a:r>
                  <a:rPr lang="en-US" altLang="sk-SK" sz="2400" dirty="0">
                    <a:solidFill>
                      <a:schemeClr val="tx1"/>
                    </a:solidFill>
                    <a:latin typeface="Arial" panose="020B0604020202020204" pitchFamily="34" charset="0"/>
                  </a:rPr>
                  <a:t>0.3  </a:t>
                </a:r>
                <a:r>
                  <a:rPr lang="en-US" altLang="sk-SK" sz="2400" dirty="0" smtClean="0">
                    <a:solidFill>
                      <a:schemeClr val="tx1"/>
                    </a:solidFill>
                    <a:latin typeface="Arial" panose="020B0604020202020204" pitchFamily="34" charset="0"/>
                  </a:rPr>
                  <a:t>is usually the best one for the series in question.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      </a:t>
                </a:r>
                <a:r>
                  <a:rPr lang="en-US" altLang="sk-SK" sz="2400" b="1" dirty="0" smtClean="0">
                    <a:solidFill>
                      <a:schemeClr val="tx1"/>
                    </a:solidFill>
                    <a:latin typeface="Arial" panose="020B0604020202020204" pitchFamily="34" charset="0"/>
                  </a:rPr>
                  <a:t>estimate from the data</a:t>
                </a:r>
                <a:r>
                  <a:rPr lang="en-US" altLang="sk-SK" sz="2400" dirty="0" smtClean="0">
                    <a:solidFill>
                      <a:schemeClr val="tx1"/>
                    </a:solidFill>
                    <a:latin typeface="Arial" panose="020B0604020202020204" pitchFamily="34" charset="0"/>
                  </a:rPr>
                  <a:t>: we try      values with certain step, we calculate the smoothed data and the mean square error .      </a:t>
                </a:r>
                <a:r>
                  <a:rPr lang="en-US" altLang="sk-SK" sz="2400" dirty="0">
                    <a:solidFill>
                      <a:schemeClr val="tx1"/>
                    </a:solidFill>
                    <a:latin typeface="Arial" panose="020B0604020202020204" pitchFamily="34" charset="0"/>
                  </a:rPr>
                  <a:t>h</a:t>
                </a:r>
                <a:r>
                  <a:rPr lang="en-US" altLang="sk-SK" sz="2400" dirty="0" smtClean="0">
                    <a:solidFill>
                      <a:schemeClr val="tx1"/>
                    </a:solidFill>
                    <a:latin typeface="Arial" panose="020B0604020202020204" pitchFamily="34" charset="0"/>
                  </a:rPr>
                  <a:t>aving the smallest mean square value is the best.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         visual estimate:  </a:t>
                </a:r>
                <a:r>
                  <a:rPr lang="en-US" altLang="sk-SK" sz="2400" dirty="0" smtClean="0">
                    <a:solidFill>
                      <a:schemeClr val="tx1"/>
                    </a:solidFill>
                    <a:latin typeface="Arial" panose="020B0604020202020204" pitchFamily="34" charset="0"/>
                  </a:rPr>
                  <a:t>Plot the smoothed series (with the given      )   together with measured values and compare visually.  Good for the approximate        estimate.  </a:t>
                </a:r>
                <a:endParaRPr lang="en-US" altLang="sk-SK" sz="2400" dirty="0">
                  <a:solidFill>
                    <a:schemeClr val="tx1"/>
                  </a:solidFill>
                  <a:latin typeface="Arial" panose="020B0604020202020204" pitchFamily="34" charset="0"/>
                </a:endParaRPr>
              </a:p>
            </p:txBody>
          </p:sp>
          <p:graphicFrame>
            <p:nvGraphicFramePr>
              <p:cNvPr id="49160" name="Object 4"/>
              <p:cNvGraphicFramePr>
                <a:graphicFrameLocks noChangeAspect="1"/>
              </p:cNvGraphicFramePr>
              <p:nvPr>
                <p:extLst/>
              </p:nvPr>
            </p:nvGraphicFramePr>
            <p:xfrm>
              <a:off x="137934" y="2973480"/>
              <a:ext cx="457200" cy="422275"/>
            </p:xfrm>
            <a:graphic>
              <a:graphicData uri="http://schemas.openxmlformats.org/presentationml/2006/ole">
                <mc:AlternateContent xmlns:mc="http://schemas.openxmlformats.org/markup-compatibility/2006">
                  <mc:Choice xmlns:v="urn:schemas-microsoft-com:vml" Requires="v">
                    <p:oleObj spid="_x0000_s60491" name="Equation" r:id="rId6" imgW="152334" imgH="139639" progId="Equation.3">
                      <p:embed/>
                    </p:oleObj>
                  </mc:Choice>
                  <mc:Fallback>
                    <p:oleObj name="Equation" r:id="rId6" imgW="152334" imgH="139639" progId="Equation.3">
                      <p:embed/>
                      <p:pic>
                        <p:nvPicPr>
                          <p:cNvPr id="491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34" y="2973480"/>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5"/>
              <p:cNvGraphicFramePr>
                <a:graphicFrameLocks noChangeAspect="1"/>
              </p:cNvGraphicFramePr>
              <p:nvPr>
                <p:extLst/>
              </p:nvPr>
            </p:nvGraphicFramePr>
            <p:xfrm>
              <a:off x="137934" y="3914524"/>
              <a:ext cx="457200" cy="422275"/>
            </p:xfrm>
            <a:graphic>
              <a:graphicData uri="http://schemas.openxmlformats.org/presentationml/2006/ole">
                <mc:AlternateContent xmlns:mc="http://schemas.openxmlformats.org/markup-compatibility/2006">
                  <mc:Choice xmlns:v="urn:schemas-microsoft-com:vml" Requires="v">
                    <p:oleObj spid="_x0000_s60492" name="Equation" r:id="rId7" imgW="152334" imgH="139639" progId="Equation.3">
                      <p:embed/>
                    </p:oleObj>
                  </mc:Choice>
                  <mc:Fallback>
                    <p:oleObj name="Equation" r:id="rId7" imgW="152334" imgH="139639" progId="Equation.3">
                      <p:embed/>
                      <p:pic>
                        <p:nvPicPr>
                          <p:cNvPr id="491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34" y="3914524"/>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6"/>
              <p:cNvGraphicFramePr>
                <a:graphicFrameLocks noChangeAspect="1"/>
              </p:cNvGraphicFramePr>
              <p:nvPr>
                <p:extLst/>
              </p:nvPr>
            </p:nvGraphicFramePr>
            <p:xfrm>
              <a:off x="4308749" y="3914524"/>
              <a:ext cx="457200" cy="422275"/>
            </p:xfrm>
            <a:graphic>
              <a:graphicData uri="http://schemas.openxmlformats.org/presentationml/2006/ole">
                <mc:AlternateContent xmlns:mc="http://schemas.openxmlformats.org/markup-compatibility/2006">
                  <mc:Choice xmlns:v="urn:schemas-microsoft-com:vml" Requires="v">
                    <p:oleObj spid="_x0000_s60493" name="Equation" r:id="rId8" imgW="152334" imgH="139639" progId="Equation.3">
                      <p:embed/>
                    </p:oleObj>
                  </mc:Choice>
                  <mc:Fallback>
                    <p:oleObj name="Equation" r:id="rId8" imgW="152334" imgH="139639" progId="Equation.3">
                      <p:embed/>
                      <p:pic>
                        <p:nvPicPr>
                          <p:cNvPr id="4916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8749" y="3914524"/>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7"/>
              <p:cNvGraphicFramePr>
                <a:graphicFrameLocks noChangeAspect="1"/>
              </p:cNvGraphicFramePr>
              <p:nvPr>
                <p:extLst/>
              </p:nvPr>
            </p:nvGraphicFramePr>
            <p:xfrm>
              <a:off x="7726498" y="5150653"/>
              <a:ext cx="457200" cy="422275"/>
            </p:xfrm>
            <a:graphic>
              <a:graphicData uri="http://schemas.openxmlformats.org/presentationml/2006/ole">
                <mc:AlternateContent xmlns:mc="http://schemas.openxmlformats.org/markup-compatibility/2006">
                  <mc:Choice xmlns:v="urn:schemas-microsoft-com:vml" Requires="v">
                    <p:oleObj spid="_x0000_s60494" name="Equation" r:id="rId9" imgW="152334" imgH="139639" progId="Equation.3">
                      <p:embed/>
                    </p:oleObj>
                  </mc:Choice>
                  <mc:Fallback>
                    <p:oleObj name="Equation" r:id="rId9" imgW="152334" imgH="139639" progId="Equation.3">
                      <p:embed/>
                      <p:pic>
                        <p:nvPicPr>
                          <p:cNvPr id="491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6498" y="5150653"/>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8"/>
              <p:cNvGraphicFramePr>
                <a:graphicFrameLocks noChangeAspect="1"/>
              </p:cNvGraphicFramePr>
              <p:nvPr>
                <p:extLst/>
              </p:nvPr>
            </p:nvGraphicFramePr>
            <p:xfrm>
              <a:off x="5767386" y="4302969"/>
              <a:ext cx="457200" cy="422275"/>
            </p:xfrm>
            <a:graphic>
              <a:graphicData uri="http://schemas.openxmlformats.org/presentationml/2006/ole">
                <mc:AlternateContent xmlns:mc="http://schemas.openxmlformats.org/markup-compatibility/2006">
                  <mc:Choice xmlns:v="urn:schemas-microsoft-com:vml" Requires="v">
                    <p:oleObj spid="_x0000_s60495" name="Equation" r:id="rId10" imgW="152334" imgH="139639" progId="Equation.3">
                      <p:embed/>
                    </p:oleObj>
                  </mc:Choice>
                  <mc:Fallback>
                    <p:oleObj name="Equation" r:id="rId10" imgW="152334" imgH="139639" progId="Equation.3">
                      <p:embed/>
                      <p:pic>
                        <p:nvPicPr>
                          <p:cNvPr id="4916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7386" y="4302969"/>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9"/>
              <p:cNvGraphicFramePr>
                <a:graphicFrameLocks noChangeAspect="1"/>
              </p:cNvGraphicFramePr>
              <p:nvPr>
                <p:extLst/>
              </p:nvPr>
            </p:nvGraphicFramePr>
            <p:xfrm>
              <a:off x="176372" y="5210185"/>
              <a:ext cx="457200" cy="422275"/>
            </p:xfrm>
            <a:graphic>
              <a:graphicData uri="http://schemas.openxmlformats.org/presentationml/2006/ole">
                <mc:AlternateContent xmlns:mc="http://schemas.openxmlformats.org/markup-compatibility/2006">
                  <mc:Choice xmlns:v="urn:schemas-microsoft-com:vml" Requires="v">
                    <p:oleObj spid="_x0000_s60496" name="Equation" r:id="rId11" imgW="152334" imgH="139639" progId="Equation.3">
                      <p:embed/>
                    </p:oleObj>
                  </mc:Choice>
                  <mc:Fallback>
                    <p:oleObj name="Equation" r:id="rId11" imgW="152334" imgH="139639" progId="Equation.3">
                      <p:embed/>
                      <p:pic>
                        <p:nvPicPr>
                          <p:cNvPr id="4916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2" y="5210185"/>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Freeform 1"/>
            <p:cNvSpPr/>
            <p:nvPr/>
          </p:nvSpPr>
          <p:spPr>
            <a:xfrm>
              <a:off x="1565275" y="3783013"/>
              <a:ext cx="9061450" cy="1433512"/>
            </a:xfrm>
            <a:custGeom>
              <a:avLst/>
              <a:gdLst>
                <a:gd name="connsiteX0" fmla="*/ 4644964 w 9061100"/>
                <a:gd name="connsiteY0" fmla="*/ 93543 h 1433970"/>
                <a:gd name="connsiteX1" fmla="*/ 4405973 w 9061100"/>
                <a:gd name="connsiteY1" fmla="*/ 83152 h 1433970"/>
                <a:gd name="connsiteX2" fmla="*/ 4281282 w 9061100"/>
                <a:gd name="connsiteY2" fmla="*/ 72761 h 1433970"/>
                <a:gd name="connsiteX3" fmla="*/ 4208546 w 9061100"/>
                <a:gd name="connsiteY3" fmla="*/ 62370 h 1433970"/>
                <a:gd name="connsiteX4" fmla="*/ 3252582 w 9061100"/>
                <a:gd name="connsiteY4" fmla="*/ 51979 h 1433970"/>
                <a:gd name="connsiteX5" fmla="*/ 3138282 w 9061100"/>
                <a:gd name="connsiteY5" fmla="*/ 31198 h 1433970"/>
                <a:gd name="connsiteX6" fmla="*/ 3044764 w 9061100"/>
                <a:gd name="connsiteY6" fmla="*/ 20807 h 1433970"/>
                <a:gd name="connsiteX7" fmla="*/ 3003200 w 9061100"/>
                <a:gd name="connsiteY7" fmla="*/ 10416 h 1433970"/>
                <a:gd name="connsiteX8" fmla="*/ 322346 w 9061100"/>
                <a:gd name="connsiteY8" fmla="*/ 10416 h 1433970"/>
                <a:gd name="connsiteX9" fmla="*/ 291173 w 9061100"/>
                <a:gd name="connsiteY9" fmla="*/ 20807 h 1433970"/>
                <a:gd name="connsiteX10" fmla="*/ 166482 w 9061100"/>
                <a:gd name="connsiteY10" fmla="*/ 93543 h 1433970"/>
                <a:gd name="connsiteX11" fmla="*/ 135309 w 9061100"/>
                <a:gd name="connsiteY11" fmla="*/ 124716 h 1433970"/>
                <a:gd name="connsiteX12" fmla="*/ 62573 w 9061100"/>
                <a:gd name="connsiteY12" fmla="*/ 176670 h 1433970"/>
                <a:gd name="connsiteX13" fmla="*/ 21009 w 9061100"/>
                <a:gd name="connsiteY13" fmla="*/ 270189 h 1433970"/>
                <a:gd name="connsiteX14" fmla="*/ 228 w 9061100"/>
                <a:gd name="connsiteY14" fmla="*/ 478007 h 1433970"/>
                <a:gd name="connsiteX15" fmla="*/ 10619 w 9061100"/>
                <a:gd name="connsiteY15" fmla="*/ 1028725 h 1433970"/>
                <a:gd name="connsiteX16" fmla="*/ 41791 w 9061100"/>
                <a:gd name="connsiteY16" fmla="*/ 1059898 h 1433970"/>
                <a:gd name="connsiteX17" fmla="*/ 124919 w 9061100"/>
                <a:gd name="connsiteY17" fmla="*/ 1153416 h 1433970"/>
                <a:gd name="connsiteX18" fmla="*/ 156091 w 9061100"/>
                <a:gd name="connsiteY18" fmla="*/ 1184589 h 1433970"/>
                <a:gd name="connsiteX19" fmla="*/ 187264 w 9061100"/>
                <a:gd name="connsiteY19" fmla="*/ 1194979 h 1433970"/>
                <a:gd name="connsiteX20" fmla="*/ 301564 w 9061100"/>
                <a:gd name="connsiteY20" fmla="*/ 1267716 h 1433970"/>
                <a:gd name="connsiteX21" fmla="*/ 332737 w 9061100"/>
                <a:gd name="connsiteY21" fmla="*/ 1288498 h 1433970"/>
                <a:gd name="connsiteX22" fmla="*/ 374300 w 9061100"/>
                <a:gd name="connsiteY22" fmla="*/ 1298889 h 1433970"/>
                <a:gd name="connsiteX23" fmla="*/ 457428 w 9061100"/>
                <a:gd name="connsiteY23" fmla="*/ 1319670 h 1433970"/>
                <a:gd name="connsiteX24" fmla="*/ 498991 w 9061100"/>
                <a:gd name="connsiteY24" fmla="*/ 1330061 h 1433970"/>
                <a:gd name="connsiteX25" fmla="*/ 1215964 w 9061100"/>
                <a:gd name="connsiteY25" fmla="*/ 1350843 h 1433970"/>
                <a:gd name="connsiteX26" fmla="*/ 3668219 w 9061100"/>
                <a:gd name="connsiteY26" fmla="*/ 1371625 h 1433970"/>
                <a:gd name="connsiteX27" fmla="*/ 4811219 w 9061100"/>
                <a:gd name="connsiteY27" fmla="*/ 1392407 h 1433970"/>
                <a:gd name="connsiteX28" fmla="*/ 4915128 w 9061100"/>
                <a:gd name="connsiteY28" fmla="*/ 1413189 h 1433970"/>
                <a:gd name="connsiteX29" fmla="*/ 5091773 w 9061100"/>
                <a:gd name="connsiteY29" fmla="*/ 1433970 h 1433970"/>
                <a:gd name="connsiteX30" fmla="*/ 6546500 w 9061100"/>
                <a:gd name="connsiteY30" fmla="*/ 1423579 h 1433970"/>
                <a:gd name="connsiteX31" fmla="*/ 6608846 w 9061100"/>
                <a:gd name="connsiteY31" fmla="*/ 1413189 h 1433970"/>
                <a:gd name="connsiteX32" fmla="*/ 6691973 w 9061100"/>
                <a:gd name="connsiteY32" fmla="*/ 1402798 h 1433970"/>
                <a:gd name="connsiteX33" fmla="*/ 7138782 w 9061100"/>
                <a:gd name="connsiteY33" fmla="*/ 1392407 h 1433970"/>
                <a:gd name="connsiteX34" fmla="*/ 7325819 w 9061100"/>
                <a:gd name="connsiteY34" fmla="*/ 1371625 h 1433970"/>
                <a:gd name="connsiteX35" fmla="*/ 7523246 w 9061100"/>
                <a:gd name="connsiteY35" fmla="*/ 1361234 h 1433970"/>
                <a:gd name="connsiteX36" fmla="*/ 7575200 w 9061100"/>
                <a:gd name="connsiteY36" fmla="*/ 1350843 h 1433970"/>
                <a:gd name="connsiteX37" fmla="*/ 7616764 w 9061100"/>
                <a:gd name="connsiteY37" fmla="*/ 1340452 h 1433970"/>
                <a:gd name="connsiteX38" fmla="*/ 7699891 w 9061100"/>
                <a:gd name="connsiteY38" fmla="*/ 1330061 h 1433970"/>
                <a:gd name="connsiteX39" fmla="*/ 7772628 w 9061100"/>
                <a:gd name="connsiteY39" fmla="*/ 1319670 h 1433970"/>
                <a:gd name="connsiteX40" fmla="*/ 7855755 w 9061100"/>
                <a:gd name="connsiteY40" fmla="*/ 1309279 h 1433970"/>
                <a:gd name="connsiteX41" fmla="*/ 7897319 w 9061100"/>
                <a:gd name="connsiteY41" fmla="*/ 1298889 h 1433970"/>
                <a:gd name="connsiteX42" fmla="*/ 8022009 w 9061100"/>
                <a:gd name="connsiteY42" fmla="*/ 1288498 h 1433970"/>
                <a:gd name="connsiteX43" fmla="*/ 8084355 w 9061100"/>
                <a:gd name="connsiteY43" fmla="*/ 1278107 h 1433970"/>
                <a:gd name="connsiteX44" fmla="*/ 8177873 w 9061100"/>
                <a:gd name="connsiteY44" fmla="*/ 1267716 h 1433970"/>
                <a:gd name="connsiteX45" fmla="*/ 8510382 w 9061100"/>
                <a:gd name="connsiteY45" fmla="*/ 1246934 h 1433970"/>
                <a:gd name="connsiteX46" fmla="*/ 8676637 w 9061100"/>
                <a:gd name="connsiteY46" fmla="*/ 1236543 h 1433970"/>
                <a:gd name="connsiteX47" fmla="*/ 8780546 w 9061100"/>
                <a:gd name="connsiteY47" fmla="*/ 1205370 h 1433970"/>
                <a:gd name="connsiteX48" fmla="*/ 8811719 w 9061100"/>
                <a:gd name="connsiteY48" fmla="*/ 1194979 h 1433970"/>
                <a:gd name="connsiteX49" fmla="*/ 8884455 w 9061100"/>
                <a:gd name="connsiteY49" fmla="*/ 1143025 h 1433970"/>
                <a:gd name="connsiteX50" fmla="*/ 8915628 w 9061100"/>
                <a:gd name="connsiteY50" fmla="*/ 1122243 h 1433970"/>
                <a:gd name="connsiteX51" fmla="*/ 8977973 w 9061100"/>
                <a:gd name="connsiteY51" fmla="*/ 1059898 h 1433970"/>
                <a:gd name="connsiteX52" fmla="*/ 9029928 w 9061100"/>
                <a:gd name="connsiteY52" fmla="*/ 997552 h 1433970"/>
                <a:gd name="connsiteX53" fmla="*/ 9061100 w 9061100"/>
                <a:gd name="connsiteY53" fmla="*/ 893643 h 1433970"/>
                <a:gd name="connsiteX54" fmla="*/ 9050709 w 9061100"/>
                <a:gd name="connsiteY54" fmla="*/ 737779 h 1433970"/>
                <a:gd name="connsiteX55" fmla="*/ 9019537 w 9061100"/>
                <a:gd name="connsiteY55" fmla="*/ 675434 h 1433970"/>
                <a:gd name="connsiteX56" fmla="*/ 8988364 w 9061100"/>
                <a:gd name="connsiteY56" fmla="*/ 644261 h 1433970"/>
                <a:gd name="connsiteX57" fmla="*/ 8967582 w 9061100"/>
                <a:gd name="connsiteY57" fmla="*/ 613089 h 1433970"/>
                <a:gd name="connsiteX58" fmla="*/ 8936409 w 9061100"/>
                <a:gd name="connsiteY58" fmla="*/ 550743 h 1433970"/>
                <a:gd name="connsiteX59" fmla="*/ 8874064 w 9061100"/>
                <a:gd name="connsiteY59" fmla="*/ 478007 h 1433970"/>
                <a:gd name="connsiteX60" fmla="*/ 8853282 w 9061100"/>
                <a:gd name="connsiteY60" fmla="*/ 436443 h 1433970"/>
                <a:gd name="connsiteX61" fmla="*/ 8832500 w 9061100"/>
                <a:gd name="connsiteY61" fmla="*/ 405270 h 1433970"/>
                <a:gd name="connsiteX62" fmla="*/ 8770155 w 9061100"/>
                <a:gd name="connsiteY62" fmla="*/ 301361 h 1433970"/>
                <a:gd name="connsiteX63" fmla="*/ 8707809 w 9061100"/>
                <a:gd name="connsiteY63" fmla="*/ 239016 h 1433970"/>
                <a:gd name="connsiteX64" fmla="*/ 8645464 w 9061100"/>
                <a:gd name="connsiteY64" fmla="*/ 176670 h 1433970"/>
                <a:gd name="connsiteX65" fmla="*/ 8583119 w 9061100"/>
                <a:gd name="connsiteY65" fmla="*/ 166279 h 1433970"/>
                <a:gd name="connsiteX66" fmla="*/ 8520773 w 9061100"/>
                <a:gd name="connsiteY66" fmla="*/ 145498 h 1433970"/>
                <a:gd name="connsiteX67" fmla="*/ 8375300 w 9061100"/>
                <a:gd name="connsiteY67" fmla="*/ 124716 h 1433970"/>
                <a:gd name="connsiteX68" fmla="*/ 8001228 w 9061100"/>
                <a:gd name="connsiteY68" fmla="*/ 114325 h 1433970"/>
                <a:gd name="connsiteX69" fmla="*/ 7834973 w 9061100"/>
                <a:gd name="connsiteY69" fmla="*/ 93543 h 1433970"/>
                <a:gd name="connsiteX70" fmla="*/ 7699891 w 9061100"/>
                <a:gd name="connsiteY70" fmla="*/ 72761 h 1433970"/>
                <a:gd name="connsiteX71" fmla="*/ 7284255 w 9061100"/>
                <a:gd name="connsiteY71" fmla="*/ 62370 h 1433970"/>
                <a:gd name="connsiteX72" fmla="*/ 6338682 w 9061100"/>
                <a:gd name="connsiteY72" fmla="*/ 62370 h 1433970"/>
                <a:gd name="connsiteX73" fmla="*/ 6245164 w 9061100"/>
                <a:gd name="connsiteY73" fmla="*/ 72761 h 1433970"/>
                <a:gd name="connsiteX74" fmla="*/ 6078909 w 9061100"/>
                <a:gd name="connsiteY74" fmla="*/ 93543 h 1433970"/>
                <a:gd name="connsiteX75" fmla="*/ 5445064 w 9061100"/>
                <a:gd name="connsiteY75" fmla="*/ 103934 h 1433970"/>
                <a:gd name="connsiteX76" fmla="*/ 5174900 w 9061100"/>
                <a:gd name="connsiteY76" fmla="*/ 135107 h 1433970"/>
                <a:gd name="connsiteX77" fmla="*/ 4374800 w 9061100"/>
                <a:gd name="connsiteY77" fmla="*/ 135107 h 1433970"/>
                <a:gd name="connsiteX78" fmla="*/ 4343628 w 9061100"/>
                <a:gd name="connsiteY78" fmla="*/ 124716 h 1433970"/>
                <a:gd name="connsiteX79" fmla="*/ 4302064 w 9061100"/>
                <a:gd name="connsiteY79" fmla="*/ 114325 h 1433970"/>
                <a:gd name="connsiteX80" fmla="*/ 4198155 w 9061100"/>
                <a:gd name="connsiteY80" fmla="*/ 83152 h 1433970"/>
                <a:gd name="connsiteX81" fmla="*/ 4166982 w 9061100"/>
                <a:gd name="connsiteY81" fmla="*/ 62370 h 143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9061100" h="1433970">
                  <a:moveTo>
                    <a:pt x="4644964" y="93543"/>
                  </a:moveTo>
                  <a:lnTo>
                    <a:pt x="4405973" y="83152"/>
                  </a:lnTo>
                  <a:cubicBezTo>
                    <a:pt x="4364333" y="80773"/>
                    <a:pt x="4322761" y="77127"/>
                    <a:pt x="4281282" y="72761"/>
                  </a:cubicBezTo>
                  <a:cubicBezTo>
                    <a:pt x="4256925" y="70197"/>
                    <a:pt x="4233032" y="62865"/>
                    <a:pt x="4208546" y="62370"/>
                  </a:cubicBezTo>
                  <a:lnTo>
                    <a:pt x="3252582" y="51979"/>
                  </a:lnTo>
                  <a:cubicBezTo>
                    <a:pt x="3213408" y="44145"/>
                    <a:pt x="3178157" y="36515"/>
                    <a:pt x="3138282" y="31198"/>
                  </a:cubicBezTo>
                  <a:cubicBezTo>
                    <a:pt x="3107193" y="27053"/>
                    <a:pt x="3075937" y="24271"/>
                    <a:pt x="3044764" y="20807"/>
                  </a:cubicBezTo>
                  <a:cubicBezTo>
                    <a:pt x="3030909" y="17343"/>
                    <a:pt x="3017479" y="10664"/>
                    <a:pt x="3003200" y="10416"/>
                  </a:cubicBezTo>
                  <a:cubicBezTo>
                    <a:pt x="1916668" y="-8480"/>
                    <a:pt x="1471476" y="2599"/>
                    <a:pt x="322346" y="10416"/>
                  </a:cubicBezTo>
                  <a:cubicBezTo>
                    <a:pt x="311955" y="13880"/>
                    <a:pt x="301144" y="16275"/>
                    <a:pt x="291173" y="20807"/>
                  </a:cubicBezTo>
                  <a:cubicBezTo>
                    <a:pt x="235275" y="46215"/>
                    <a:pt x="208949" y="57143"/>
                    <a:pt x="166482" y="93543"/>
                  </a:cubicBezTo>
                  <a:cubicBezTo>
                    <a:pt x="155325" y="103106"/>
                    <a:pt x="147267" y="116175"/>
                    <a:pt x="135309" y="124716"/>
                  </a:cubicBezTo>
                  <a:cubicBezTo>
                    <a:pt x="39567" y="193104"/>
                    <a:pt x="143629" y="95617"/>
                    <a:pt x="62573" y="176670"/>
                  </a:cubicBezTo>
                  <a:cubicBezTo>
                    <a:pt x="37842" y="250864"/>
                    <a:pt x="53942" y="220789"/>
                    <a:pt x="21009" y="270189"/>
                  </a:cubicBezTo>
                  <a:cubicBezTo>
                    <a:pt x="54" y="354014"/>
                    <a:pt x="228" y="342630"/>
                    <a:pt x="228" y="478007"/>
                  </a:cubicBezTo>
                  <a:cubicBezTo>
                    <a:pt x="228" y="661612"/>
                    <a:pt x="-2462" y="845586"/>
                    <a:pt x="10619" y="1028725"/>
                  </a:cubicBezTo>
                  <a:cubicBezTo>
                    <a:pt x="11666" y="1043383"/>
                    <a:pt x="32384" y="1048609"/>
                    <a:pt x="41791" y="1059898"/>
                  </a:cubicBezTo>
                  <a:cubicBezTo>
                    <a:pt x="134498" y="1171146"/>
                    <a:pt x="-77160" y="951335"/>
                    <a:pt x="124919" y="1153416"/>
                  </a:cubicBezTo>
                  <a:cubicBezTo>
                    <a:pt x="135310" y="1163807"/>
                    <a:pt x="142150" y="1179942"/>
                    <a:pt x="156091" y="1184589"/>
                  </a:cubicBezTo>
                  <a:lnTo>
                    <a:pt x="187264" y="1194979"/>
                  </a:lnTo>
                  <a:cubicBezTo>
                    <a:pt x="414139" y="1365137"/>
                    <a:pt x="194846" y="1214357"/>
                    <a:pt x="301564" y="1267716"/>
                  </a:cubicBezTo>
                  <a:cubicBezTo>
                    <a:pt x="312734" y="1273301"/>
                    <a:pt x="321258" y="1283579"/>
                    <a:pt x="332737" y="1288498"/>
                  </a:cubicBezTo>
                  <a:cubicBezTo>
                    <a:pt x="345863" y="1294124"/>
                    <a:pt x="360569" y="1294966"/>
                    <a:pt x="374300" y="1298889"/>
                  </a:cubicBezTo>
                  <a:cubicBezTo>
                    <a:pt x="471777" y="1326739"/>
                    <a:pt x="314837" y="1287983"/>
                    <a:pt x="457428" y="1319670"/>
                  </a:cubicBezTo>
                  <a:cubicBezTo>
                    <a:pt x="471369" y="1322768"/>
                    <a:pt x="484905" y="1327713"/>
                    <a:pt x="498991" y="1330061"/>
                  </a:cubicBezTo>
                  <a:cubicBezTo>
                    <a:pt x="710356" y="1365289"/>
                    <a:pt x="1170467" y="1350383"/>
                    <a:pt x="1215964" y="1350843"/>
                  </a:cubicBezTo>
                  <a:lnTo>
                    <a:pt x="3668219" y="1371625"/>
                  </a:lnTo>
                  <a:cubicBezTo>
                    <a:pt x="4067556" y="1471462"/>
                    <a:pt x="3655019" y="1371760"/>
                    <a:pt x="4811219" y="1392407"/>
                  </a:cubicBezTo>
                  <a:cubicBezTo>
                    <a:pt x="4881573" y="1393663"/>
                    <a:pt x="4857245" y="1405472"/>
                    <a:pt x="4915128" y="1413189"/>
                  </a:cubicBezTo>
                  <a:cubicBezTo>
                    <a:pt x="5222554" y="1454177"/>
                    <a:pt x="4896891" y="1401489"/>
                    <a:pt x="5091773" y="1433970"/>
                  </a:cubicBezTo>
                  <a:lnTo>
                    <a:pt x="6546500" y="1423579"/>
                  </a:lnTo>
                  <a:cubicBezTo>
                    <a:pt x="6567567" y="1423290"/>
                    <a:pt x="6587989" y="1416168"/>
                    <a:pt x="6608846" y="1413189"/>
                  </a:cubicBezTo>
                  <a:cubicBezTo>
                    <a:pt x="6636490" y="1409240"/>
                    <a:pt x="6664070" y="1403892"/>
                    <a:pt x="6691973" y="1402798"/>
                  </a:cubicBezTo>
                  <a:cubicBezTo>
                    <a:pt x="6840835" y="1396960"/>
                    <a:pt x="6989846" y="1395871"/>
                    <a:pt x="7138782" y="1392407"/>
                  </a:cubicBezTo>
                  <a:cubicBezTo>
                    <a:pt x="7221140" y="1380642"/>
                    <a:pt x="7231257" y="1377929"/>
                    <a:pt x="7325819" y="1371625"/>
                  </a:cubicBezTo>
                  <a:cubicBezTo>
                    <a:pt x="7391573" y="1367241"/>
                    <a:pt x="7457437" y="1364698"/>
                    <a:pt x="7523246" y="1361234"/>
                  </a:cubicBezTo>
                  <a:cubicBezTo>
                    <a:pt x="7540564" y="1357770"/>
                    <a:pt x="7557960" y="1354674"/>
                    <a:pt x="7575200" y="1350843"/>
                  </a:cubicBezTo>
                  <a:cubicBezTo>
                    <a:pt x="7589141" y="1347745"/>
                    <a:pt x="7602677" y="1342800"/>
                    <a:pt x="7616764" y="1340452"/>
                  </a:cubicBezTo>
                  <a:cubicBezTo>
                    <a:pt x="7644309" y="1335861"/>
                    <a:pt x="7672211" y="1333752"/>
                    <a:pt x="7699891" y="1330061"/>
                  </a:cubicBezTo>
                  <a:lnTo>
                    <a:pt x="7772628" y="1319670"/>
                  </a:lnTo>
                  <a:cubicBezTo>
                    <a:pt x="7800308" y="1315979"/>
                    <a:pt x="7828210" y="1313870"/>
                    <a:pt x="7855755" y="1309279"/>
                  </a:cubicBezTo>
                  <a:cubicBezTo>
                    <a:pt x="7869842" y="1306931"/>
                    <a:pt x="7883148" y="1300660"/>
                    <a:pt x="7897319" y="1298889"/>
                  </a:cubicBezTo>
                  <a:cubicBezTo>
                    <a:pt x="7938704" y="1293716"/>
                    <a:pt x="7980557" y="1293104"/>
                    <a:pt x="8022009" y="1288498"/>
                  </a:cubicBezTo>
                  <a:cubicBezTo>
                    <a:pt x="8042949" y="1286171"/>
                    <a:pt x="8063471" y="1280892"/>
                    <a:pt x="8084355" y="1278107"/>
                  </a:cubicBezTo>
                  <a:cubicBezTo>
                    <a:pt x="8115444" y="1273962"/>
                    <a:pt x="8146637" y="1270556"/>
                    <a:pt x="8177873" y="1267716"/>
                  </a:cubicBezTo>
                  <a:cubicBezTo>
                    <a:pt x="8317698" y="1255005"/>
                    <a:pt x="8356817" y="1255709"/>
                    <a:pt x="8510382" y="1246934"/>
                  </a:cubicBezTo>
                  <a:lnTo>
                    <a:pt x="8676637" y="1236543"/>
                  </a:lnTo>
                  <a:cubicBezTo>
                    <a:pt x="8739452" y="1220839"/>
                    <a:pt x="8704652" y="1230668"/>
                    <a:pt x="8780546" y="1205370"/>
                  </a:cubicBezTo>
                  <a:cubicBezTo>
                    <a:pt x="8790937" y="1201906"/>
                    <a:pt x="8802605" y="1201055"/>
                    <a:pt x="8811719" y="1194979"/>
                  </a:cubicBezTo>
                  <a:cubicBezTo>
                    <a:pt x="8885176" y="1146009"/>
                    <a:pt x="8794244" y="1207462"/>
                    <a:pt x="8884455" y="1143025"/>
                  </a:cubicBezTo>
                  <a:cubicBezTo>
                    <a:pt x="8894617" y="1135766"/>
                    <a:pt x="8906294" y="1130540"/>
                    <a:pt x="8915628" y="1122243"/>
                  </a:cubicBezTo>
                  <a:cubicBezTo>
                    <a:pt x="8937594" y="1102718"/>
                    <a:pt x="8957191" y="1080680"/>
                    <a:pt x="8977973" y="1059898"/>
                  </a:cubicBezTo>
                  <a:cubicBezTo>
                    <a:pt x="8997549" y="1040322"/>
                    <a:pt x="9018355" y="1023592"/>
                    <a:pt x="9029928" y="997552"/>
                  </a:cubicBezTo>
                  <a:cubicBezTo>
                    <a:pt x="9044382" y="965030"/>
                    <a:pt x="9052465" y="928184"/>
                    <a:pt x="9061100" y="893643"/>
                  </a:cubicBezTo>
                  <a:cubicBezTo>
                    <a:pt x="9057636" y="841688"/>
                    <a:pt x="9056459" y="789531"/>
                    <a:pt x="9050709" y="737779"/>
                  </a:cubicBezTo>
                  <a:cubicBezTo>
                    <a:pt x="9048306" y="716149"/>
                    <a:pt x="9032785" y="691332"/>
                    <a:pt x="9019537" y="675434"/>
                  </a:cubicBezTo>
                  <a:cubicBezTo>
                    <a:pt x="9010129" y="664145"/>
                    <a:pt x="8997772" y="655550"/>
                    <a:pt x="8988364" y="644261"/>
                  </a:cubicBezTo>
                  <a:cubicBezTo>
                    <a:pt x="8980369" y="634667"/>
                    <a:pt x="8974509" y="623480"/>
                    <a:pt x="8967582" y="613089"/>
                  </a:cubicBezTo>
                  <a:cubicBezTo>
                    <a:pt x="8957168" y="581846"/>
                    <a:pt x="8958791" y="577602"/>
                    <a:pt x="8936409" y="550743"/>
                  </a:cubicBezTo>
                  <a:cubicBezTo>
                    <a:pt x="8893907" y="499739"/>
                    <a:pt x="8912976" y="540265"/>
                    <a:pt x="8874064" y="478007"/>
                  </a:cubicBezTo>
                  <a:cubicBezTo>
                    <a:pt x="8865854" y="464872"/>
                    <a:pt x="8860967" y="449892"/>
                    <a:pt x="8853282" y="436443"/>
                  </a:cubicBezTo>
                  <a:cubicBezTo>
                    <a:pt x="8847086" y="425600"/>
                    <a:pt x="8838696" y="416113"/>
                    <a:pt x="8832500" y="405270"/>
                  </a:cubicBezTo>
                  <a:cubicBezTo>
                    <a:pt x="8810634" y="367005"/>
                    <a:pt x="8804049" y="335254"/>
                    <a:pt x="8770155" y="301361"/>
                  </a:cubicBezTo>
                  <a:lnTo>
                    <a:pt x="8707809" y="239016"/>
                  </a:lnTo>
                  <a:lnTo>
                    <a:pt x="8645464" y="176670"/>
                  </a:lnTo>
                  <a:cubicBezTo>
                    <a:pt x="8624682" y="173206"/>
                    <a:pt x="8603558" y="171389"/>
                    <a:pt x="8583119" y="166279"/>
                  </a:cubicBezTo>
                  <a:cubicBezTo>
                    <a:pt x="8561867" y="160966"/>
                    <a:pt x="8542381" y="149099"/>
                    <a:pt x="8520773" y="145498"/>
                  </a:cubicBezTo>
                  <a:cubicBezTo>
                    <a:pt x="8482390" y="139101"/>
                    <a:pt x="8411063" y="126342"/>
                    <a:pt x="8375300" y="124716"/>
                  </a:cubicBezTo>
                  <a:cubicBezTo>
                    <a:pt x="8250690" y="119052"/>
                    <a:pt x="8125919" y="117789"/>
                    <a:pt x="8001228" y="114325"/>
                  </a:cubicBezTo>
                  <a:cubicBezTo>
                    <a:pt x="7917544" y="105027"/>
                    <a:pt x="7912072" y="105404"/>
                    <a:pt x="7834973" y="93543"/>
                  </a:cubicBezTo>
                  <a:cubicBezTo>
                    <a:pt x="7811064" y="89865"/>
                    <a:pt x="7720718" y="73647"/>
                    <a:pt x="7699891" y="72761"/>
                  </a:cubicBezTo>
                  <a:cubicBezTo>
                    <a:pt x="7561428" y="66869"/>
                    <a:pt x="7422800" y="65834"/>
                    <a:pt x="7284255" y="62370"/>
                  </a:cubicBezTo>
                  <a:cubicBezTo>
                    <a:pt x="6951833" y="-20735"/>
                    <a:pt x="7225306" y="43899"/>
                    <a:pt x="6338682" y="62370"/>
                  </a:cubicBezTo>
                  <a:cubicBezTo>
                    <a:pt x="6307324" y="63023"/>
                    <a:pt x="6276286" y="68871"/>
                    <a:pt x="6245164" y="72761"/>
                  </a:cubicBezTo>
                  <a:cubicBezTo>
                    <a:pt x="6200934" y="78290"/>
                    <a:pt x="6120500" y="92355"/>
                    <a:pt x="6078909" y="93543"/>
                  </a:cubicBezTo>
                  <a:cubicBezTo>
                    <a:pt x="5867685" y="99578"/>
                    <a:pt x="5656346" y="100470"/>
                    <a:pt x="5445064" y="103934"/>
                  </a:cubicBezTo>
                  <a:cubicBezTo>
                    <a:pt x="5286707" y="135606"/>
                    <a:pt x="5376408" y="122513"/>
                    <a:pt x="5174900" y="135107"/>
                  </a:cubicBezTo>
                  <a:cubicBezTo>
                    <a:pt x="4901706" y="226175"/>
                    <a:pt x="5127635" y="154661"/>
                    <a:pt x="4374800" y="135107"/>
                  </a:cubicBezTo>
                  <a:cubicBezTo>
                    <a:pt x="4363851" y="134823"/>
                    <a:pt x="4354159" y="127725"/>
                    <a:pt x="4343628" y="124716"/>
                  </a:cubicBezTo>
                  <a:cubicBezTo>
                    <a:pt x="4329896" y="120793"/>
                    <a:pt x="4315743" y="118429"/>
                    <a:pt x="4302064" y="114325"/>
                  </a:cubicBezTo>
                  <a:cubicBezTo>
                    <a:pt x="4175575" y="76378"/>
                    <a:pt x="4293956" y="107102"/>
                    <a:pt x="4198155" y="83152"/>
                  </a:cubicBezTo>
                  <a:lnTo>
                    <a:pt x="4166982" y="6237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4" name="Object 9"/>
            <p:cNvGraphicFramePr>
              <a:graphicFrameLocks noChangeAspect="1"/>
            </p:cNvGraphicFramePr>
            <p:nvPr>
              <p:extLst/>
            </p:nvPr>
          </p:nvGraphicFramePr>
          <p:xfrm>
            <a:off x="3198015" y="5892340"/>
            <a:ext cx="441677" cy="422281"/>
          </p:xfrm>
          <a:graphic>
            <a:graphicData uri="http://schemas.openxmlformats.org/presentationml/2006/ole">
              <mc:AlternateContent xmlns:mc="http://schemas.openxmlformats.org/markup-compatibility/2006">
                <mc:Choice xmlns:v="urn:schemas-microsoft-com:vml" Requires="v">
                  <p:oleObj spid="_x0000_s60497" name="Equation" r:id="rId12" imgW="152334" imgH="139639" progId="Equation.3">
                    <p:embed/>
                  </p:oleObj>
                </mc:Choice>
                <mc:Fallback>
                  <p:oleObj name="Equation" r:id="rId12" imgW="152334" imgH="139639" progId="Equation.3">
                    <p:embed/>
                    <p:pic>
                      <p:nvPicPr>
                        <p:cNvPr id="14"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015" y="5892340"/>
                          <a:ext cx="441677" cy="422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49783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1703388" y="188914"/>
            <a:ext cx="7777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err="1" smtClean="0"/>
              <a:t>Example</a:t>
            </a:r>
            <a:r>
              <a:rPr lang="sk-SK" altLang="en-US" sz="2800" dirty="0" smtClean="0"/>
              <a:t> single </a:t>
            </a:r>
            <a:r>
              <a:rPr lang="sk-SK" altLang="en-US" sz="2800" dirty="0" err="1" smtClean="0"/>
              <a:t>exponential</a:t>
            </a:r>
            <a:r>
              <a:rPr lang="sk-SK" altLang="en-US" sz="2800" dirty="0" smtClean="0"/>
              <a:t> </a:t>
            </a:r>
            <a:r>
              <a:rPr lang="sk-SK" altLang="en-US" sz="2800" dirty="0" err="1" smtClean="0"/>
              <a:t>smoothing</a:t>
            </a:r>
            <a:r>
              <a:rPr lang="en-US" altLang="en-US" sz="2800" dirty="0" smtClean="0"/>
              <a:t> </a:t>
            </a:r>
            <a:endParaRPr lang="en-US" altLang="en-US" sz="2800" dirty="0"/>
          </a:p>
        </p:txBody>
      </p:sp>
      <p:sp>
        <p:nvSpPr>
          <p:cNvPr id="3" name="TextBox 2"/>
          <p:cNvSpPr txBox="1"/>
          <p:nvPr/>
        </p:nvSpPr>
        <p:spPr bwMode="auto">
          <a:xfrm>
            <a:off x="8759826" y="200026"/>
            <a:ext cx="2736850" cy="2739211"/>
          </a:xfrm>
          <a:prstGeom prst="rect">
            <a:avLst/>
          </a:prstGeom>
          <a:noFill/>
        </p:spPr>
        <p:txBody>
          <a:bodyPr wrap="square">
            <a:spAutoFit/>
          </a:bodyPr>
          <a:lstStyle/>
          <a:p>
            <a:pPr>
              <a:defRPr/>
            </a:pPr>
            <a:r>
              <a:rPr lang="sk-SK" dirty="0" err="1" smtClean="0"/>
              <a:t>Measured</a:t>
            </a:r>
            <a:r>
              <a:rPr lang="sk-SK" dirty="0" smtClean="0"/>
              <a:t>  </a:t>
            </a:r>
            <a:r>
              <a:rPr lang="sk-SK" dirty="0" err="1" smtClean="0"/>
              <a:t>time</a:t>
            </a:r>
            <a:r>
              <a:rPr lang="sk-SK" dirty="0" smtClean="0"/>
              <a:t> </a:t>
            </a:r>
            <a:r>
              <a:rPr lang="sk-SK" dirty="0" err="1" smtClean="0"/>
              <a:t>series</a:t>
            </a:r>
            <a:endParaRPr lang="sk-SK" dirty="0"/>
          </a:p>
          <a:p>
            <a:pPr marL="342900" indent="-342900">
              <a:buFontTx/>
              <a:buAutoNum type="arabicPlain"/>
              <a:defRPr/>
            </a:pPr>
            <a:r>
              <a:rPr lang="sk-SK" sz="1400" dirty="0"/>
              <a:t>1</a:t>
            </a:r>
            <a:r>
              <a:rPr lang="en-US" sz="1400" dirty="0"/>
              <a:t>0</a:t>
            </a:r>
            <a:endParaRPr lang="sk-SK" sz="1400" dirty="0"/>
          </a:p>
          <a:p>
            <a:pPr marL="342900" indent="-342900">
              <a:buFontTx/>
              <a:buAutoNum type="arabicPlain"/>
              <a:defRPr/>
            </a:pPr>
            <a:r>
              <a:rPr lang="sk-SK" sz="1400" dirty="0"/>
              <a:t>5</a:t>
            </a:r>
          </a:p>
          <a:p>
            <a:pPr marL="342900" indent="-342900">
              <a:buFontTx/>
              <a:buAutoNum type="arabicPlain"/>
              <a:defRPr/>
            </a:pPr>
            <a:r>
              <a:rPr lang="sk-SK" sz="1400" dirty="0"/>
              <a:t>-1</a:t>
            </a:r>
          </a:p>
          <a:p>
            <a:pPr marL="342900" indent="-342900">
              <a:buFontTx/>
              <a:buAutoNum type="arabicPlain"/>
              <a:defRPr/>
            </a:pPr>
            <a:r>
              <a:rPr lang="sk-SK" sz="1400" dirty="0"/>
              <a:t>0</a:t>
            </a:r>
          </a:p>
          <a:p>
            <a:pPr marL="342900" indent="-342900">
              <a:buFontTx/>
              <a:buAutoNum type="arabicPlain"/>
              <a:defRPr/>
            </a:pPr>
            <a:r>
              <a:rPr lang="sk-SK" sz="1400" dirty="0"/>
              <a:t>8</a:t>
            </a:r>
          </a:p>
          <a:p>
            <a:pPr marL="342900" indent="-342900">
              <a:buFontTx/>
              <a:buAutoNum type="arabicPlain"/>
              <a:defRPr/>
            </a:pPr>
            <a:r>
              <a:rPr lang="sk-SK" sz="1400" dirty="0"/>
              <a:t>2</a:t>
            </a:r>
          </a:p>
          <a:p>
            <a:pPr marL="342900" indent="-342900">
              <a:buFontTx/>
              <a:buAutoNum type="arabicPlain"/>
              <a:defRPr/>
            </a:pPr>
            <a:r>
              <a:rPr lang="sk-SK" sz="1400" dirty="0"/>
              <a:t>4</a:t>
            </a:r>
          </a:p>
          <a:p>
            <a:pPr marL="342900" indent="-342900">
              <a:buFontTx/>
              <a:buAutoNum type="arabicPlain"/>
              <a:defRPr/>
            </a:pPr>
            <a:r>
              <a:rPr lang="sk-SK" sz="1400" dirty="0"/>
              <a:t>-3</a:t>
            </a:r>
          </a:p>
          <a:p>
            <a:pPr marL="342900" indent="-342900">
              <a:buFontTx/>
              <a:buAutoNum type="arabicPlain"/>
              <a:defRPr/>
            </a:pPr>
            <a:r>
              <a:rPr lang="sk-SK" sz="1400" dirty="0"/>
              <a:t>-2</a:t>
            </a:r>
          </a:p>
          <a:p>
            <a:pPr marL="342900" indent="-342900">
              <a:buFontTx/>
              <a:buAutoNum type="arabicPlain"/>
              <a:defRPr/>
            </a:pPr>
            <a:r>
              <a:rPr lang="sk-SK" sz="1400" dirty="0"/>
              <a:t>1</a:t>
            </a:r>
          </a:p>
          <a:p>
            <a:pPr marL="342900" indent="-342900">
              <a:buFontTx/>
              <a:buAutoNum type="arabicPlain"/>
              <a:defRPr/>
            </a:pPr>
            <a:r>
              <a:rPr lang="sk-SK" sz="1400" dirty="0"/>
              <a:t>5</a:t>
            </a:r>
            <a:endParaRPr lang="en-US" sz="1400" dirty="0"/>
          </a:p>
        </p:txBody>
      </p:sp>
      <p:graphicFrame>
        <p:nvGraphicFramePr>
          <p:cNvPr id="15364" name="Object 6"/>
          <p:cNvGraphicFramePr>
            <a:graphicFrameLocks noChangeAspect="1"/>
          </p:cNvGraphicFramePr>
          <p:nvPr/>
        </p:nvGraphicFramePr>
        <p:xfrm>
          <a:off x="1847850" y="790575"/>
          <a:ext cx="3671888" cy="635000"/>
        </p:xfrm>
        <a:graphic>
          <a:graphicData uri="http://schemas.openxmlformats.org/presentationml/2006/ole">
            <mc:AlternateContent xmlns:mc="http://schemas.openxmlformats.org/markup-compatibility/2006">
              <mc:Choice xmlns:v="urn:schemas-microsoft-com:vml" Requires="v">
                <p:oleObj spid="_x0000_s61469" name="Equation" r:id="rId3" imgW="1320800" imgH="228600" progId="Equation.3">
                  <p:embed/>
                </p:oleObj>
              </mc:Choice>
              <mc:Fallback>
                <p:oleObj name="Equation" r:id="rId3" imgW="1320800" imgH="228600" progId="Equation.3">
                  <p:embed/>
                  <p:pic>
                    <p:nvPicPr>
                      <p:cNvPr id="1536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790575"/>
                        <a:ext cx="3671888" cy="635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11"/>
          <p:cNvGraphicFramePr>
            <a:graphicFrameLocks noChangeAspect="1"/>
          </p:cNvGraphicFramePr>
          <p:nvPr/>
        </p:nvGraphicFramePr>
        <p:xfrm>
          <a:off x="1847850" y="1425576"/>
          <a:ext cx="1612900" cy="650875"/>
        </p:xfrm>
        <a:graphic>
          <a:graphicData uri="http://schemas.openxmlformats.org/presentationml/2006/ole">
            <mc:AlternateContent xmlns:mc="http://schemas.openxmlformats.org/markup-compatibility/2006">
              <mc:Choice xmlns:v="urn:schemas-microsoft-com:vml" Requires="v">
                <p:oleObj spid="_x0000_s61470" name="Equation" r:id="rId5" imgW="532937" imgH="215713" progId="Equation.3">
                  <p:embed/>
                </p:oleObj>
              </mc:Choice>
              <mc:Fallback>
                <p:oleObj name="Equation" r:id="rId5" imgW="532937" imgH="215713" progId="Equation.3">
                  <p:embed/>
                  <p:pic>
                    <p:nvPicPr>
                      <p:cNvPr id="1536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1425576"/>
                        <a:ext cx="16129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12"/>
          <p:cNvGraphicFramePr>
            <a:graphicFrameLocks noChangeAspect="1"/>
          </p:cNvGraphicFramePr>
          <p:nvPr/>
        </p:nvGraphicFramePr>
        <p:xfrm>
          <a:off x="3897313" y="1473201"/>
          <a:ext cx="1185862" cy="555625"/>
        </p:xfrm>
        <a:graphic>
          <a:graphicData uri="http://schemas.openxmlformats.org/presentationml/2006/ole">
            <mc:AlternateContent xmlns:mc="http://schemas.openxmlformats.org/markup-compatibility/2006">
              <mc:Choice xmlns:v="urn:schemas-microsoft-com:vml" Requires="v">
                <p:oleObj spid="_x0000_s61471" name="Rovnica" r:id="rId7" imgW="457002" imgH="215806" progId="Equation.3">
                  <p:embed/>
                </p:oleObj>
              </mc:Choice>
              <mc:Fallback>
                <p:oleObj name="Rovnica" r:id="rId7" imgW="457002" imgH="215806" progId="Equation.3">
                  <p:embed/>
                  <p:pic>
                    <p:nvPicPr>
                      <p:cNvPr id="1536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7313" y="1473201"/>
                        <a:ext cx="118586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Box 8"/>
          <p:cNvSpPr txBox="1">
            <a:spLocks noChangeArrowheads="1"/>
          </p:cNvSpPr>
          <p:nvPr/>
        </p:nvSpPr>
        <p:spPr bwMode="auto">
          <a:xfrm>
            <a:off x="1870075" y="2068513"/>
            <a:ext cx="4681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Error</a:t>
            </a:r>
            <a:r>
              <a:rPr lang="sk-SK" altLang="en-US" dirty="0" smtClean="0"/>
              <a:t> </a:t>
            </a:r>
            <a:r>
              <a:rPr lang="sk-SK" altLang="en-US" dirty="0" err="1" smtClean="0"/>
              <a:t>is</a:t>
            </a:r>
            <a:r>
              <a:rPr lang="sk-SK" altLang="en-US" dirty="0" smtClean="0"/>
              <a:t> </a:t>
            </a:r>
            <a:r>
              <a:rPr lang="sk-SK" altLang="en-US" dirty="0" err="1" smtClean="0"/>
              <a:t>the</a:t>
            </a:r>
            <a:r>
              <a:rPr lang="sk-SK" altLang="en-US" dirty="0" smtClean="0"/>
              <a:t> </a:t>
            </a:r>
            <a:r>
              <a:rPr lang="sk-SK" altLang="en-US" dirty="0" err="1" smtClean="0"/>
              <a:t>mean</a:t>
            </a:r>
            <a:r>
              <a:rPr lang="sk-SK" altLang="en-US" dirty="0" smtClean="0"/>
              <a:t> </a:t>
            </a:r>
            <a:r>
              <a:rPr lang="sk-SK" altLang="en-US" dirty="0" err="1" smtClean="0"/>
              <a:t>square</a:t>
            </a:r>
            <a:r>
              <a:rPr lang="sk-SK" altLang="en-US" dirty="0" smtClean="0"/>
              <a:t> </a:t>
            </a:r>
            <a:r>
              <a:rPr lang="sk-SK" altLang="en-US" dirty="0" err="1" smtClean="0"/>
              <a:t>error</a:t>
            </a:r>
            <a:endParaRPr lang="en-US" altLang="en-US" dirty="0"/>
          </a:p>
        </p:txBody>
      </p:sp>
      <p:grpSp>
        <p:nvGrpSpPr>
          <p:cNvPr id="15369" name="Group 33"/>
          <p:cNvGrpSpPr>
            <a:grpSpLocks/>
          </p:cNvGrpSpPr>
          <p:nvPr/>
        </p:nvGrpSpPr>
        <p:grpSpPr bwMode="auto">
          <a:xfrm>
            <a:off x="1917700" y="2492376"/>
            <a:ext cx="5100638" cy="3802063"/>
            <a:chOff x="393527" y="2492896"/>
            <a:chExt cx="5100674" cy="3801140"/>
          </a:xfrm>
        </p:grpSpPr>
        <p:grpSp>
          <p:nvGrpSpPr>
            <p:cNvPr id="15370" name="Group 31"/>
            <p:cNvGrpSpPr>
              <a:grpSpLocks/>
            </p:cNvGrpSpPr>
            <p:nvPr/>
          </p:nvGrpSpPr>
          <p:grpSpPr bwMode="auto">
            <a:xfrm>
              <a:off x="393527" y="2492896"/>
              <a:ext cx="5100674" cy="3801140"/>
              <a:chOff x="393527" y="2492896"/>
              <a:chExt cx="5100674" cy="3801140"/>
            </a:xfrm>
          </p:grpSpPr>
          <p:pic>
            <p:nvPicPr>
              <p:cNvPr id="15373"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3527" y="2492896"/>
                <a:ext cx="5100674" cy="380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755480" y="2750009"/>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130132" y="3810201"/>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1476210" y="5190991"/>
                <a:ext cx="142876"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1792125" y="4946575"/>
                <a:ext cx="144463"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158839" y="3134090"/>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2543017" y="4508532"/>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965295" y="4083185"/>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276447" y="5589357"/>
                <a:ext cx="142876" cy="144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635225" y="5338593"/>
                <a:ext cx="144464" cy="142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87652" y="4652959"/>
                <a:ext cx="144464" cy="144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355955" y="3883208"/>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1476210" y="2776990"/>
                <a:ext cx="142876" cy="1428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1865150" y="2956333"/>
                <a:ext cx="142876"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2158839" y="3429294"/>
                <a:ext cx="144464"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533492" y="3726085"/>
                <a:ext cx="144464"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917670" y="3578482"/>
                <a:ext cx="144464"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311373" y="3821311"/>
                <a:ext cx="144464"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3635225" y="3843531"/>
                <a:ext cx="144464"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3995590" y="4213328"/>
                <a:ext cx="144463"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4355955" y="4422827"/>
                <a:ext cx="144464"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4792521" y="4508532"/>
                <a:ext cx="142876"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Oval 30"/>
            <p:cNvSpPr/>
            <p:nvPr/>
          </p:nvSpPr>
          <p:spPr>
            <a:xfrm>
              <a:off x="4871897" y="2929353"/>
              <a:ext cx="144463"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867134" y="2769054"/>
              <a:ext cx="142876"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 name="Group 1"/>
          <p:cNvGrpSpPr/>
          <p:nvPr/>
        </p:nvGrpSpPr>
        <p:grpSpPr>
          <a:xfrm>
            <a:off x="7018202" y="3497359"/>
            <a:ext cx="3038239" cy="372981"/>
            <a:chOff x="7018202" y="3497359"/>
            <a:chExt cx="3038239" cy="372981"/>
          </a:xfrm>
        </p:grpSpPr>
        <p:sp>
          <p:nvSpPr>
            <p:cNvPr id="8" name="TextBox 7"/>
            <p:cNvSpPr txBox="1">
              <a:spLocks noRot="1" noChangeAspect="1" noMove="1" noResize="1" noEditPoints="1" noAdjustHandles="1" noChangeArrowheads="1" noChangeShapeType="1" noTextEdit="1"/>
            </p:cNvSpPr>
            <p:nvPr/>
          </p:nvSpPr>
          <p:spPr>
            <a:xfrm>
              <a:off x="7018202" y="3501008"/>
              <a:ext cx="3038239" cy="369332"/>
            </a:xfrm>
            <a:prstGeom prst="rect">
              <a:avLst/>
            </a:prstGeom>
            <a:blipFill>
              <a:blip r:embed="rId10"/>
              <a:stretch>
                <a:fillRect b="-13115"/>
              </a:stretch>
            </a:blipFill>
          </p:spPr>
          <p:txBody>
            <a:bodyPr/>
            <a:lstStyle/>
            <a:p>
              <a:pPr>
                <a:defRPr/>
              </a:pPr>
              <a:r>
                <a:rPr lang="en-US">
                  <a:noFill/>
                </a:rPr>
                <a:t> </a:t>
              </a:r>
            </a:p>
          </p:txBody>
        </p:sp>
        <p:sp>
          <p:nvSpPr>
            <p:cNvPr id="35" name="TextBox 34"/>
            <p:cNvSpPr txBox="1"/>
            <p:nvPr/>
          </p:nvSpPr>
          <p:spPr>
            <a:xfrm>
              <a:off x="8206070" y="3497359"/>
              <a:ext cx="721895" cy="369332"/>
            </a:xfrm>
            <a:prstGeom prst="rect">
              <a:avLst/>
            </a:prstGeom>
            <a:solidFill>
              <a:schemeClr val="accent2">
                <a:lumMod val="60000"/>
                <a:lumOff val="40000"/>
              </a:schemeClr>
            </a:solidFill>
          </p:spPr>
          <p:txBody>
            <a:bodyPr wrap="square" rtlCol="0">
              <a:spAutoFit/>
            </a:bodyPr>
            <a:lstStyle/>
            <a:p>
              <a:r>
                <a:rPr lang="en-US" i="1" dirty="0" smtClean="0"/>
                <a:t>error</a:t>
              </a:r>
              <a:endParaRPr lang="en-US" i="1" dirty="0"/>
            </a:p>
          </p:txBody>
        </p:sp>
      </p:grpSp>
    </p:spTree>
    <p:extLst>
      <p:ext uri="{BB962C8B-B14F-4D97-AF65-F5344CB8AC3E}">
        <p14:creationId xmlns:p14="http://schemas.microsoft.com/office/powerpoint/2010/main" val="3414596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52"/>
          <p:cNvGrpSpPr>
            <a:grpSpLocks/>
          </p:cNvGrpSpPr>
          <p:nvPr/>
        </p:nvGrpSpPr>
        <p:grpSpPr bwMode="auto">
          <a:xfrm>
            <a:off x="1703388" y="188913"/>
            <a:ext cx="4464050" cy="6500812"/>
            <a:chOff x="179512" y="188640"/>
            <a:chExt cx="4464496" cy="6500728"/>
          </a:xfrm>
        </p:grpSpPr>
        <p:pic>
          <p:nvPicPr>
            <p:cNvPr id="1638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4464496" cy="34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429000"/>
              <a:ext cx="4324703" cy="326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067687" y="548997"/>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66878" y="548997"/>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755832" y="1484023"/>
              <a:ext cx="144477"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1043198" y="2636533"/>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403596" y="2457148"/>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763995" y="877606"/>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2051361" y="2030116"/>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411760" y="1733257"/>
              <a:ext cx="144476"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699126" y="3033403"/>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2988080" y="2871480"/>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3348479" y="2279350"/>
              <a:ext cx="142889"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635844" y="1496723"/>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66878" y="3814443"/>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1043198" y="5733705"/>
              <a:ext cx="144476"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1422648" y="5589245"/>
              <a:ext cx="144477"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1690963" y="4189088"/>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2037073" y="5254287"/>
              <a:ext cx="142889"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2322851" y="4914566"/>
              <a:ext cx="144476"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627682" y="6189312"/>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3923211" y="3828730"/>
              <a:ext cx="144476"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489780" y="4678032"/>
              <a:ext cx="144477"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3204001" y="5397160"/>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2915047" y="5981352"/>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1044785" y="548997"/>
              <a:ext cx="144477"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1422648" y="1195102"/>
              <a:ext cx="144477"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1690963" y="2204739"/>
              <a:ext cx="144476"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2037073" y="2374599"/>
              <a:ext cx="142889"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2341903" y="1310987"/>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2684837" y="1844381"/>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2988080" y="1698332"/>
              <a:ext cx="144477"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3327839" y="2636533"/>
              <a:ext cx="142889"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3680299" y="2782581"/>
              <a:ext cx="144477"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3996243" y="2428573"/>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1116231" y="3777931"/>
              <a:ext cx="142889"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1403596" y="4614533"/>
              <a:ext cx="144477"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1659210" y="5635282"/>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1979917" y="5571782"/>
              <a:ext cx="144476"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2283159" y="4289099"/>
              <a:ext cx="142889"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2570526" y="5141576"/>
              <a:ext cx="144476"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2915047" y="4914566"/>
              <a:ext cx="144477"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208765" y="6021040"/>
              <a:ext cx="144476"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3531059" y="5979765"/>
              <a:ext cx="144477"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3921623" y="3962078"/>
              <a:ext cx="144477"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3815250" y="5478122"/>
              <a:ext cx="142889"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4062925" y="753783"/>
              <a:ext cx="144476"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 name="Group 3"/>
          <p:cNvGrpSpPr/>
          <p:nvPr/>
        </p:nvGrpSpPr>
        <p:grpSpPr>
          <a:xfrm>
            <a:off x="6528049" y="836712"/>
            <a:ext cx="3038239" cy="369332"/>
            <a:chOff x="6528049" y="836712"/>
            <a:chExt cx="3038239" cy="369332"/>
          </a:xfrm>
        </p:grpSpPr>
        <p:sp>
          <p:nvSpPr>
            <p:cNvPr id="3" name="TextBox 2"/>
            <p:cNvSpPr txBox="1">
              <a:spLocks noRot="1" noChangeAspect="1" noMove="1" noResize="1" noEditPoints="1" noAdjustHandles="1" noChangeArrowheads="1" noChangeShapeType="1" noTextEdit="1"/>
            </p:cNvSpPr>
            <p:nvPr/>
          </p:nvSpPr>
          <p:spPr>
            <a:xfrm>
              <a:off x="6528049" y="836712"/>
              <a:ext cx="3038239" cy="369332"/>
            </a:xfrm>
            <a:prstGeom prst="rect">
              <a:avLst/>
            </a:prstGeom>
            <a:blipFill>
              <a:blip r:embed="rId4"/>
              <a:stretch>
                <a:fillRect b="-13115"/>
              </a:stretch>
            </a:blipFill>
          </p:spPr>
          <p:txBody>
            <a:bodyPr/>
            <a:lstStyle/>
            <a:p>
              <a:pPr>
                <a:defRPr/>
              </a:pPr>
              <a:r>
                <a:rPr lang="en-US">
                  <a:noFill/>
                </a:rPr>
                <a:t> </a:t>
              </a:r>
            </a:p>
          </p:txBody>
        </p:sp>
        <p:sp>
          <p:nvSpPr>
            <p:cNvPr id="2" name="TextBox 1"/>
            <p:cNvSpPr txBox="1"/>
            <p:nvPr/>
          </p:nvSpPr>
          <p:spPr>
            <a:xfrm>
              <a:off x="7686220" y="836712"/>
              <a:ext cx="721895" cy="369332"/>
            </a:xfrm>
            <a:prstGeom prst="rect">
              <a:avLst/>
            </a:prstGeom>
            <a:solidFill>
              <a:schemeClr val="accent2">
                <a:lumMod val="40000"/>
                <a:lumOff val="60000"/>
              </a:schemeClr>
            </a:solidFill>
          </p:spPr>
          <p:txBody>
            <a:bodyPr wrap="square" rtlCol="0">
              <a:spAutoFit/>
            </a:bodyPr>
            <a:lstStyle/>
            <a:p>
              <a:r>
                <a:rPr lang="en-US" i="1" dirty="0" smtClean="0"/>
                <a:t>error</a:t>
              </a:r>
              <a:endParaRPr lang="en-US" i="1" dirty="0"/>
            </a:p>
          </p:txBody>
        </p:sp>
      </p:grpSp>
      <p:grpSp>
        <p:nvGrpSpPr>
          <p:cNvPr id="16384" name="Group 16383"/>
          <p:cNvGrpSpPr/>
          <p:nvPr/>
        </p:nvGrpSpPr>
        <p:grpSpPr>
          <a:xfrm>
            <a:off x="6528049" y="4689852"/>
            <a:ext cx="3038239" cy="369332"/>
            <a:chOff x="6528049" y="4689852"/>
            <a:chExt cx="3038239" cy="369332"/>
          </a:xfrm>
        </p:grpSpPr>
        <p:sp>
          <p:nvSpPr>
            <p:cNvPr id="5" name="TextBox 4"/>
            <p:cNvSpPr txBox="1">
              <a:spLocks noRot="1" noChangeAspect="1" noMove="1" noResize="1" noEditPoints="1" noAdjustHandles="1" noChangeArrowheads="1" noChangeShapeType="1" noTextEdit="1"/>
            </p:cNvSpPr>
            <p:nvPr/>
          </p:nvSpPr>
          <p:spPr>
            <a:xfrm>
              <a:off x="6528049" y="4689852"/>
              <a:ext cx="3038239" cy="369332"/>
            </a:xfrm>
            <a:prstGeom prst="rect">
              <a:avLst/>
            </a:prstGeom>
            <a:blipFill>
              <a:blip r:embed="rId5"/>
              <a:stretch>
                <a:fillRect b="-11111"/>
              </a:stretch>
            </a:blipFill>
            <a:ln>
              <a:solidFill>
                <a:schemeClr val="accent1">
                  <a:lumMod val="40000"/>
                  <a:lumOff val="60000"/>
                </a:schemeClr>
              </a:solidFill>
            </a:ln>
          </p:spPr>
          <p:txBody>
            <a:bodyPr/>
            <a:lstStyle/>
            <a:p>
              <a:pPr>
                <a:defRPr/>
              </a:pPr>
              <a:r>
                <a:rPr lang="en-US">
                  <a:noFill/>
                </a:rPr>
                <a:t> </a:t>
              </a:r>
            </a:p>
          </p:txBody>
        </p:sp>
        <p:sp>
          <p:nvSpPr>
            <p:cNvPr id="53" name="TextBox 52"/>
            <p:cNvSpPr txBox="1"/>
            <p:nvPr/>
          </p:nvSpPr>
          <p:spPr>
            <a:xfrm>
              <a:off x="7707777" y="4689852"/>
              <a:ext cx="721895" cy="369332"/>
            </a:xfrm>
            <a:prstGeom prst="rect">
              <a:avLst/>
            </a:prstGeom>
            <a:solidFill>
              <a:schemeClr val="accent2">
                <a:lumMod val="60000"/>
                <a:lumOff val="40000"/>
              </a:schemeClr>
            </a:solidFill>
          </p:spPr>
          <p:txBody>
            <a:bodyPr wrap="square" rtlCol="0">
              <a:spAutoFit/>
            </a:bodyPr>
            <a:lstStyle/>
            <a:p>
              <a:r>
                <a:rPr lang="en-US" i="1" dirty="0" smtClean="0"/>
                <a:t>error</a:t>
              </a:r>
              <a:endParaRPr lang="en-US" i="1" dirty="0"/>
            </a:p>
          </p:txBody>
        </p:sp>
      </p:grpSp>
    </p:spTree>
    <p:extLst>
      <p:ext uri="{BB962C8B-B14F-4D97-AF65-F5344CB8AC3E}">
        <p14:creationId xmlns:p14="http://schemas.microsoft.com/office/powerpoint/2010/main" val="2976620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3" name="TextBox 2"/>
          <p:cNvSpPr txBox="1"/>
          <p:nvPr/>
        </p:nvSpPr>
        <p:spPr>
          <a:xfrm>
            <a:off x="2334126" y="1905000"/>
            <a:ext cx="9170485" cy="3046988"/>
          </a:xfrm>
          <a:prstGeom prst="rect">
            <a:avLst/>
          </a:prstGeom>
          <a:noFill/>
        </p:spPr>
        <p:txBody>
          <a:bodyPr wrap="square" rtlCol="0">
            <a:spAutoFit/>
          </a:bodyPr>
          <a:lstStyle/>
          <a:p>
            <a:pPr marL="342900" indent="-342900">
              <a:buAutoNum type="arabicPeriod"/>
            </a:pPr>
            <a:endParaRPr lang="en-US" sz="2400" dirty="0" smtClean="0"/>
          </a:p>
          <a:p>
            <a:pPr marL="342900" indent="-342900">
              <a:buAutoNum type="arabicPeriod"/>
            </a:pPr>
            <a:endParaRPr lang="en-US" sz="2400" dirty="0"/>
          </a:p>
          <a:p>
            <a:endParaRPr lang="en-US" sz="2400" dirty="0" smtClean="0"/>
          </a:p>
          <a:p>
            <a:pPr marL="342900" indent="-342900">
              <a:buFontTx/>
              <a:buAutoNum type="arabicPeriod"/>
            </a:pPr>
            <a:r>
              <a:rPr lang="en-US" sz="2400" dirty="0" smtClean="0"/>
              <a:t>B. networks diagnostic model, d – separation. </a:t>
            </a:r>
          </a:p>
          <a:p>
            <a:pPr marL="342900" indent="-342900">
              <a:buFontTx/>
              <a:buAutoNum type="arabicPeriod"/>
            </a:pPr>
            <a:r>
              <a:rPr lang="en-US" sz="2400" dirty="0" smtClean="0"/>
              <a:t>Introduction to the time series, basic concepts.</a:t>
            </a:r>
          </a:p>
          <a:p>
            <a:pPr marL="342900" indent="-342900">
              <a:buFontTx/>
              <a:buAutoNum type="arabicPeriod"/>
            </a:pPr>
            <a:r>
              <a:rPr lang="en-US" sz="2400" dirty="0"/>
              <a:t>Analysis of trend – </a:t>
            </a:r>
            <a:r>
              <a:rPr lang="en-US" sz="2400" dirty="0" smtClean="0"/>
              <a:t>MA, </a:t>
            </a:r>
          </a:p>
          <a:p>
            <a:endParaRPr lang="en-US" sz="2400" dirty="0" smtClean="0"/>
          </a:p>
          <a:p>
            <a:pPr marL="342900" indent="-342900">
              <a:buAutoNum type="arabicPeriod"/>
            </a:pPr>
            <a:endParaRPr lang="en-US" sz="2400" dirty="0"/>
          </a:p>
        </p:txBody>
      </p:sp>
    </p:spTree>
    <p:extLst>
      <p:ext uri="{BB962C8B-B14F-4D97-AF65-F5344CB8AC3E}">
        <p14:creationId xmlns:p14="http://schemas.microsoft.com/office/powerpoint/2010/main" val="1354706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3495675" y="254464"/>
            <a:ext cx="516923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Dependence of the error on the  </a:t>
            </a:r>
            <a:r>
              <a:rPr lang="el-GR" altLang="en-US" dirty="0" smtClean="0"/>
              <a:t>α</a:t>
            </a:r>
            <a:r>
              <a:rPr lang="en-US" altLang="en-US" dirty="0" smtClean="0"/>
              <a:t>  value. </a:t>
            </a:r>
            <a:endParaRPr lang="en-US" altLang="en-US" dirty="0"/>
          </a:p>
        </p:txBody>
      </p:sp>
      <p:grpSp>
        <p:nvGrpSpPr>
          <p:cNvPr id="2" name="Group 1"/>
          <p:cNvGrpSpPr/>
          <p:nvPr/>
        </p:nvGrpSpPr>
        <p:grpSpPr>
          <a:xfrm>
            <a:off x="2773780" y="1545724"/>
            <a:ext cx="5725496" cy="4046538"/>
            <a:chOff x="1738930" y="908050"/>
            <a:chExt cx="5725496" cy="4046538"/>
          </a:xfrm>
        </p:grpSpPr>
        <p:grpSp>
          <p:nvGrpSpPr>
            <p:cNvPr id="17411" name="Group 9"/>
            <p:cNvGrpSpPr>
              <a:grpSpLocks/>
            </p:cNvGrpSpPr>
            <p:nvPr/>
          </p:nvGrpSpPr>
          <p:grpSpPr bwMode="auto">
            <a:xfrm>
              <a:off x="1847851" y="908050"/>
              <a:ext cx="5616575" cy="4046538"/>
              <a:chOff x="323528" y="908720"/>
              <a:chExt cx="5616624" cy="4045963"/>
            </a:xfrm>
          </p:grpSpPr>
          <p:pic>
            <p:nvPicPr>
              <p:cNvPr id="1741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08720"/>
                <a:ext cx="5112568" cy="367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3"/>
              <p:cNvSpPr txBox="1">
                <a:spLocks noChangeArrowheads="1"/>
              </p:cNvSpPr>
              <p:nvPr/>
            </p:nvSpPr>
            <p:spPr bwMode="auto">
              <a:xfrm>
                <a:off x="2555776" y="4585351"/>
                <a:ext cx="1872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alfa</a:t>
                </a:r>
              </a:p>
            </p:txBody>
          </p:sp>
          <p:sp>
            <p:nvSpPr>
              <p:cNvPr id="17414" name="TextBox 4"/>
              <p:cNvSpPr txBox="1">
                <a:spLocks noChangeArrowheads="1"/>
              </p:cNvSpPr>
              <p:nvPr/>
            </p:nvSpPr>
            <p:spPr bwMode="auto">
              <a:xfrm>
                <a:off x="323528" y="1916832"/>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chyba</a:t>
                </a:r>
              </a:p>
            </p:txBody>
          </p:sp>
          <p:cxnSp>
            <p:nvCxnSpPr>
              <p:cNvPr id="8" name="Straight Arrow Connector 7"/>
              <p:cNvCxnSpPr/>
              <p:nvPr/>
            </p:nvCxnSpPr>
            <p:spPr>
              <a:xfrm>
                <a:off x="3779546" y="3789624"/>
                <a:ext cx="0" cy="358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16" name="TextBox 8"/>
              <p:cNvSpPr txBox="1">
                <a:spLocks noChangeArrowheads="1"/>
              </p:cNvSpPr>
              <p:nvPr/>
            </p:nvSpPr>
            <p:spPr bwMode="auto">
              <a:xfrm>
                <a:off x="3383868" y="3429000"/>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minimum</a:t>
                </a:r>
              </a:p>
            </p:txBody>
          </p:sp>
        </p:grpSp>
        <p:sp>
          <p:nvSpPr>
            <p:cNvPr id="9" name="TextBox 8"/>
            <p:cNvSpPr txBox="1"/>
            <p:nvPr/>
          </p:nvSpPr>
          <p:spPr>
            <a:xfrm>
              <a:off x="1738930" y="1970113"/>
              <a:ext cx="721895" cy="369332"/>
            </a:xfrm>
            <a:prstGeom prst="rect">
              <a:avLst/>
            </a:prstGeom>
            <a:solidFill>
              <a:schemeClr val="bg1"/>
            </a:solidFill>
          </p:spPr>
          <p:txBody>
            <a:bodyPr wrap="square" rtlCol="0">
              <a:spAutoFit/>
            </a:bodyPr>
            <a:lstStyle/>
            <a:p>
              <a:r>
                <a:rPr lang="en-US" i="1" dirty="0" smtClean="0"/>
                <a:t>error</a:t>
              </a:r>
              <a:endParaRPr lang="en-US" i="1" dirty="0"/>
            </a:p>
          </p:txBody>
        </p:sp>
      </p:grpSp>
    </p:spTree>
    <p:extLst>
      <p:ext uri="{BB962C8B-B14F-4D97-AF65-F5344CB8AC3E}">
        <p14:creationId xmlns:p14="http://schemas.microsoft.com/office/powerpoint/2010/main" val="3865560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141413" y="1846263"/>
            <a:ext cx="9144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pic>
        <p:nvPicPr>
          <p:cNvPr id="51203" name="Picture 4" descr="Single Exponential Smoothing - Time Series with Added Noise - Variation in forecast lag with changing we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0"/>
            <a:ext cx="776287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Group 9"/>
          <p:cNvGrpSpPr>
            <a:grpSpLocks/>
          </p:cNvGrpSpPr>
          <p:nvPr/>
        </p:nvGrpSpPr>
        <p:grpSpPr bwMode="auto">
          <a:xfrm>
            <a:off x="1847851" y="4437064"/>
            <a:ext cx="6119813" cy="2124075"/>
            <a:chOff x="323528" y="4437112"/>
            <a:chExt cx="6120680" cy="2123658"/>
          </a:xfrm>
        </p:grpSpPr>
        <p:sp>
          <p:nvSpPr>
            <p:cNvPr id="51206" name="Text Box 5"/>
            <p:cNvSpPr txBox="1">
              <a:spLocks noChangeArrowheads="1"/>
            </p:cNvSpPr>
            <p:nvPr/>
          </p:nvSpPr>
          <p:spPr bwMode="auto">
            <a:xfrm>
              <a:off x="323528" y="4437112"/>
              <a:ext cx="612068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How </a:t>
              </a:r>
              <a:r>
                <a:rPr lang="sk-SK" altLang="sk-SK" sz="2400" dirty="0" smtClean="0">
                  <a:solidFill>
                    <a:schemeClr val="tx1"/>
                  </a:solidFill>
                  <a:latin typeface="Arial" panose="020B0604020202020204" pitchFamily="34" charset="0"/>
                </a:rPr>
                <a:t>SES </a:t>
              </a:r>
              <a:r>
                <a:rPr lang="en-US" altLang="sk-SK" sz="2400" dirty="0" smtClean="0">
                  <a:solidFill>
                    <a:schemeClr val="tx1"/>
                  </a:solidFill>
                  <a:latin typeface="Arial" panose="020B0604020202020204" pitchFamily="34" charset="0"/>
                </a:rPr>
                <a:t>works </a:t>
              </a:r>
              <a:r>
                <a:rPr lang="sk-SK" altLang="sk-SK" sz="2400" dirty="0" smtClean="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measured data</a:t>
              </a:r>
              <a:endParaRPr lang="sk-SK"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alfa=0.2</a:t>
              </a: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alfa=0.5</a:t>
              </a: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alfa=0.8</a:t>
              </a:r>
              <a:endParaRPr lang="en-GB" altLang="sk-SK" sz="2400" dirty="0">
                <a:solidFill>
                  <a:schemeClr val="tx1"/>
                </a:solidFill>
                <a:latin typeface="Arial" panose="020B0604020202020204" pitchFamily="34" charset="0"/>
              </a:endParaRPr>
            </a:p>
          </p:txBody>
        </p:sp>
        <p:sp>
          <p:nvSpPr>
            <p:cNvPr id="51207" name="Oval 6"/>
            <p:cNvSpPr>
              <a:spLocks noChangeArrowheads="1"/>
            </p:cNvSpPr>
            <p:nvPr/>
          </p:nvSpPr>
          <p:spPr bwMode="auto">
            <a:xfrm>
              <a:off x="3419872" y="4509120"/>
              <a:ext cx="139700" cy="150812"/>
            </a:xfrm>
            <a:prstGeom prst="ellipse">
              <a:avLst/>
            </a:prstGeom>
            <a:solidFill>
              <a:schemeClr val="tx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1208" name="Line 8"/>
            <p:cNvSpPr>
              <a:spLocks noChangeShapeType="1"/>
            </p:cNvSpPr>
            <p:nvPr/>
          </p:nvSpPr>
          <p:spPr bwMode="auto">
            <a:xfrm>
              <a:off x="3275856" y="5157192"/>
              <a:ext cx="381000" cy="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09" name="Line 9"/>
            <p:cNvSpPr>
              <a:spLocks noChangeShapeType="1"/>
            </p:cNvSpPr>
            <p:nvPr/>
          </p:nvSpPr>
          <p:spPr bwMode="auto">
            <a:xfrm>
              <a:off x="3275856" y="5661248"/>
              <a:ext cx="381000" cy="0"/>
            </a:xfrm>
            <a:prstGeom prst="line">
              <a:avLst/>
            </a:prstGeom>
            <a:noFill/>
            <a:ln w="38100">
              <a:solidFill>
                <a:srgbClr val="33CC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0" name="Line 10"/>
            <p:cNvSpPr>
              <a:spLocks noChangeShapeType="1"/>
            </p:cNvSpPr>
            <p:nvPr/>
          </p:nvSpPr>
          <p:spPr bwMode="auto">
            <a:xfrm>
              <a:off x="3347864" y="6237312"/>
              <a:ext cx="381000" cy="0"/>
            </a:xfrm>
            <a:prstGeom prst="line">
              <a:avLst/>
            </a:prstGeom>
            <a:noFill/>
            <a:ln w="381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862787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119188" y="1439863"/>
            <a:ext cx="9144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pic>
        <p:nvPicPr>
          <p:cNvPr id="53251" name="Picture 4" descr="Single Exponential Smoothing - Example based on long term temperature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1" y="12701"/>
            <a:ext cx="8596313"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auto">
          <a:xfrm>
            <a:off x="1722439" y="5192714"/>
            <a:ext cx="85407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Temperature measurements in London through several tens of years. Each point exhibits an average monthly temperature. </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Line</a:t>
            </a:r>
            <a:r>
              <a:rPr lang="sk-SK" altLang="sk-SK" dirty="0" smtClean="0">
                <a:solidFill>
                  <a:schemeClr val="tx1"/>
                </a:solidFill>
                <a:latin typeface="Arial" panose="020B0604020202020204" pitchFamily="34" charset="0"/>
              </a:rPr>
              <a:t> </a:t>
            </a:r>
            <a:r>
              <a:rPr lang="sk-SK" altLang="sk-SK" dirty="0">
                <a:solidFill>
                  <a:schemeClr val="tx1"/>
                </a:solidFill>
                <a:latin typeface="Arial" panose="020B0604020202020204" pitchFamily="34" charset="0"/>
              </a:rPr>
              <a:t>: </a:t>
            </a:r>
            <a:r>
              <a:rPr lang="en-US" altLang="sk-SK" dirty="0" smtClean="0">
                <a:solidFill>
                  <a:schemeClr val="tx1"/>
                </a:solidFill>
                <a:latin typeface="Arial" panose="020B0604020202020204" pitchFamily="34" charset="0"/>
              </a:rPr>
              <a:t>smoothed data</a:t>
            </a:r>
            <a:endParaRPr lang="en-GB" altLang="sk-SK" dirty="0">
              <a:solidFill>
                <a:schemeClr val="tx1"/>
              </a:solidFill>
              <a:latin typeface="Arial" panose="020B0604020202020204" pitchFamily="34" charset="0"/>
            </a:endParaRPr>
          </a:p>
        </p:txBody>
      </p:sp>
    </p:spTree>
    <p:extLst>
      <p:ext uri="{BB962C8B-B14F-4D97-AF65-F5344CB8AC3E}">
        <p14:creationId xmlns:p14="http://schemas.microsoft.com/office/powerpoint/2010/main" val="2432315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8214" y="868363"/>
            <a:ext cx="5146675" cy="11985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299" name="Text Box 2"/>
          <p:cNvSpPr txBox="1">
            <a:spLocks noChangeArrowheads="1"/>
          </p:cNvSpPr>
          <p:nvPr/>
        </p:nvSpPr>
        <p:spPr bwMode="auto">
          <a:xfrm>
            <a:off x="2566988" y="188913"/>
            <a:ext cx="7567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a:solidFill>
                  <a:schemeClr val="tx1"/>
                </a:solidFill>
                <a:latin typeface="Arial" panose="020B0604020202020204" pitchFamily="34" charset="0"/>
              </a:rPr>
              <a:t>Double exponential smoothing (DES)</a:t>
            </a:r>
          </a:p>
        </p:txBody>
      </p:sp>
      <p:graphicFrame>
        <p:nvGraphicFramePr>
          <p:cNvPr id="55300" name="Object 3"/>
          <p:cNvGraphicFramePr>
            <a:graphicFrameLocks noChangeAspect="1"/>
          </p:cNvGraphicFramePr>
          <p:nvPr/>
        </p:nvGraphicFramePr>
        <p:xfrm>
          <a:off x="2546351" y="912813"/>
          <a:ext cx="6556375" cy="4978400"/>
        </p:xfrm>
        <a:graphic>
          <a:graphicData uri="http://schemas.openxmlformats.org/presentationml/2006/ole">
            <mc:AlternateContent xmlns:mc="http://schemas.openxmlformats.org/markup-compatibility/2006">
              <mc:Choice xmlns:v="urn:schemas-microsoft-com:vml" Requires="v">
                <p:oleObj spid="_x0000_s62475" name="Equation" r:id="rId4" imgW="2336800" imgH="2057400" progId="Equation.3">
                  <p:embed/>
                </p:oleObj>
              </mc:Choice>
              <mc:Fallback>
                <p:oleObj name="Equation" r:id="rId4" imgW="2336800" imgH="2057400" progId="Equation.3">
                  <p:embed/>
                  <p:pic>
                    <p:nvPicPr>
                      <p:cNvPr id="5530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1" y="912813"/>
                        <a:ext cx="6556375"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Text Box 4"/>
          <p:cNvSpPr txBox="1">
            <a:spLocks noChangeArrowheads="1"/>
          </p:cNvSpPr>
          <p:nvPr/>
        </p:nvSpPr>
        <p:spPr bwMode="auto">
          <a:xfrm>
            <a:off x="2424113" y="5935663"/>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Different possibilities for the  </a:t>
            </a:r>
            <a:r>
              <a:rPr lang="en-US" altLang="sk-SK" sz="2400" i="1" dirty="0" smtClean="0">
                <a:solidFill>
                  <a:schemeClr val="tx1"/>
                </a:solidFill>
                <a:latin typeface="Arial" panose="020B0604020202020204" pitchFamily="34" charset="0"/>
              </a:rPr>
              <a:t>b</a:t>
            </a:r>
            <a:r>
              <a:rPr lang="en-US" altLang="sk-SK" sz="2400" dirty="0" smtClean="0">
                <a:solidFill>
                  <a:schemeClr val="tx1"/>
                </a:solidFill>
                <a:latin typeface="Arial" panose="020B0604020202020204" pitchFamily="34" charset="0"/>
              </a:rPr>
              <a:t> choice.</a:t>
            </a:r>
            <a:endParaRPr lang="en-US" altLang="sk-SK" sz="2400" dirty="0">
              <a:solidFill>
                <a:schemeClr val="tx1"/>
              </a:solidFill>
              <a:latin typeface="Arial" panose="020B0604020202020204" pitchFamily="34" charset="0"/>
            </a:endParaRPr>
          </a:p>
        </p:txBody>
      </p:sp>
      <p:sp>
        <p:nvSpPr>
          <p:cNvPr id="55302" name="Text Box 5"/>
          <p:cNvSpPr txBox="1">
            <a:spLocks noChangeArrowheads="1"/>
          </p:cNvSpPr>
          <p:nvPr/>
        </p:nvSpPr>
        <p:spPr bwMode="auto">
          <a:xfrm>
            <a:off x="7354888" y="981075"/>
            <a:ext cx="41404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1800" dirty="0" smtClean="0">
                <a:solidFill>
                  <a:schemeClr val="tx1"/>
                </a:solidFill>
                <a:latin typeface="Arial" panose="020B0604020202020204" pitchFamily="34" charset="0"/>
              </a:rPr>
              <a:t>To the previous smoothed value one adds a trend at the time </a:t>
            </a:r>
            <a:r>
              <a:rPr lang="sk-SK" altLang="sk-SK" sz="1800" dirty="0" smtClean="0">
                <a:solidFill>
                  <a:schemeClr val="tx1"/>
                </a:solidFill>
                <a:latin typeface="Arial" panose="020B0604020202020204" pitchFamily="34" charset="0"/>
              </a:rPr>
              <a:t> </a:t>
            </a:r>
            <a:r>
              <a:rPr lang="sk-SK" altLang="sk-SK" sz="1800" i="1" dirty="0">
                <a:solidFill>
                  <a:schemeClr val="tx1"/>
                </a:solidFill>
                <a:latin typeface="Arial" panose="020B0604020202020204" pitchFamily="34" charset="0"/>
              </a:rPr>
              <a:t>t-1</a:t>
            </a:r>
            <a:endParaRPr lang="en-GB" altLang="sk-SK" sz="1800" i="1" dirty="0">
              <a:solidFill>
                <a:schemeClr val="tx1"/>
              </a:solidFill>
              <a:latin typeface="Arial" panose="020B0604020202020204" pitchFamily="34" charset="0"/>
            </a:endParaRPr>
          </a:p>
        </p:txBody>
      </p:sp>
      <p:sp>
        <p:nvSpPr>
          <p:cNvPr id="55303" name="Text Box 6"/>
          <p:cNvSpPr txBox="1">
            <a:spLocks noChangeArrowheads="1"/>
          </p:cNvSpPr>
          <p:nvPr/>
        </p:nvSpPr>
        <p:spPr bwMode="auto">
          <a:xfrm>
            <a:off x="7512050" y="1700213"/>
            <a:ext cx="2471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err="1" smtClean="0">
                <a:solidFill>
                  <a:schemeClr val="tx1"/>
                </a:solidFill>
                <a:latin typeface="Arial" panose="020B0604020202020204" pitchFamily="34" charset="0"/>
              </a:rPr>
              <a:t>Updat</a:t>
            </a:r>
            <a:r>
              <a:rPr lang="en-US" altLang="sk-SK" sz="1800" dirty="0" smtClean="0">
                <a:solidFill>
                  <a:schemeClr val="tx1"/>
                </a:solidFill>
                <a:latin typeface="Arial" panose="020B0604020202020204" pitchFamily="34" charset="0"/>
              </a:rPr>
              <a:t>e of the trend</a:t>
            </a:r>
            <a:endParaRPr lang="en-GB" altLang="sk-SK" sz="1800" i="1" dirty="0">
              <a:solidFill>
                <a:schemeClr val="tx1"/>
              </a:solidFill>
              <a:latin typeface="Arial" panose="020B0604020202020204" pitchFamily="34" charset="0"/>
            </a:endParaRPr>
          </a:p>
        </p:txBody>
      </p:sp>
    </p:spTree>
    <p:extLst>
      <p:ext uri="{BB962C8B-B14F-4D97-AF65-F5344CB8AC3E}">
        <p14:creationId xmlns:p14="http://schemas.microsoft.com/office/powerpoint/2010/main" val="1807137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830388" y="214314"/>
            <a:ext cx="7434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DES </a:t>
            </a:r>
            <a:r>
              <a:rPr lang="sk-SK" altLang="en-US" dirty="0" err="1" smtClean="0"/>
              <a:t>example</a:t>
            </a:r>
            <a:endParaRPr lang="en-US" altLang="en-US" dirty="0"/>
          </a:p>
        </p:txBody>
      </p:sp>
      <p:grpSp>
        <p:nvGrpSpPr>
          <p:cNvPr id="20483" name="Group 20"/>
          <p:cNvGrpSpPr>
            <a:grpSpLocks/>
          </p:cNvGrpSpPr>
          <p:nvPr/>
        </p:nvGrpSpPr>
        <p:grpSpPr bwMode="auto">
          <a:xfrm>
            <a:off x="1538289" y="581025"/>
            <a:ext cx="5349875" cy="3816350"/>
            <a:chOff x="145598" y="1052736"/>
            <a:chExt cx="5349382" cy="3816424"/>
          </a:xfrm>
        </p:grpSpPr>
        <p:pic>
          <p:nvPicPr>
            <p:cNvPr id="2048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598" y="1052736"/>
              <a:ext cx="5349382"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539262" y="4423064"/>
              <a:ext cx="144449"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899591" y="3902354"/>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1331351" y="3673750"/>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1836129" y="3140339"/>
              <a:ext cx="142862"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196459" y="2708531"/>
              <a:ext cx="142862"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2702824" y="2816483"/>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059979" y="2565653"/>
              <a:ext cx="144449" cy="142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491740" y="2421188"/>
              <a:ext cx="144449" cy="14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923500" y="1943341"/>
              <a:ext cx="144449"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4334624" y="1930641"/>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4788607" y="1629010"/>
              <a:ext cx="142862"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32925" y="4434177"/>
              <a:ext cx="144449" cy="1444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1364686" y="3910291"/>
              <a:ext cx="142862" cy="1444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1832954" y="3429270"/>
              <a:ext cx="144450" cy="1444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2196459" y="2852996"/>
              <a:ext cx="142862" cy="1444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628219" y="2533903"/>
              <a:ext cx="142862" cy="1428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077440" y="2210046"/>
              <a:ext cx="144450" cy="1428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484" name="Group 23"/>
          <p:cNvGrpSpPr>
            <a:grpSpLocks/>
          </p:cNvGrpSpPr>
          <p:nvPr/>
        </p:nvGrpSpPr>
        <p:grpSpPr bwMode="auto">
          <a:xfrm>
            <a:off x="6888163" y="744539"/>
            <a:ext cx="2965450" cy="1709737"/>
            <a:chOff x="5364088" y="745230"/>
            <a:chExt cx="2965452" cy="1709004"/>
          </a:xfrm>
        </p:grpSpPr>
        <p:sp>
          <p:nvSpPr>
            <p:cNvPr id="22" name="TextBox 21"/>
            <p:cNvSpPr txBox="1">
              <a:spLocks noRot="1" noChangeAspect="1" noMove="1" noResize="1" noEditPoints="1" noAdjustHandles="1" noChangeArrowheads="1" noChangeShapeType="1" noTextEdit="1"/>
            </p:cNvSpPr>
            <p:nvPr/>
          </p:nvSpPr>
          <p:spPr>
            <a:xfrm>
              <a:off x="5494980" y="1253905"/>
              <a:ext cx="2245372" cy="1200329"/>
            </a:xfrm>
            <a:prstGeom prst="rect">
              <a:avLst/>
            </a:prstGeom>
            <a:blipFill>
              <a:blip r:embed="rId3"/>
              <a:stretch>
                <a:fillRect l="-813" b="-3046"/>
              </a:stretch>
            </a:blipFill>
          </p:spPr>
          <p:txBody>
            <a:bodyPr/>
            <a:lstStyle/>
            <a:p>
              <a:pPr>
                <a:defRPr/>
              </a:pPr>
              <a:r>
                <a:rPr lang="en-US">
                  <a:noFill/>
                </a:rPr>
                <a:t> </a:t>
              </a:r>
            </a:p>
          </p:txBody>
        </p:sp>
        <p:sp>
          <p:nvSpPr>
            <p:cNvPr id="20488" name="TextBox 22"/>
            <p:cNvSpPr txBox="1">
              <a:spLocks noChangeArrowheads="1"/>
            </p:cNvSpPr>
            <p:nvPr/>
          </p:nvSpPr>
          <p:spPr bwMode="auto">
            <a:xfrm>
              <a:off x="5364088" y="745230"/>
              <a:ext cx="29654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Initial</a:t>
              </a:r>
              <a:r>
                <a:rPr lang="sk-SK" altLang="en-US" dirty="0" smtClean="0"/>
                <a:t> </a:t>
              </a:r>
              <a:r>
                <a:rPr lang="sk-SK" altLang="en-US" dirty="0" err="1" smtClean="0"/>
                <a:t>conditions</a:t>
              </a:r>
              <a:endParaRPr lang="en-US" altLang="en-US" dirty="0"/>
            </a:p>
          </p:txBody>
        </p:sp>
      </p:grpSp>
      <p:sp>
        <p:nvSpPr>
          <p:cNvPr id="20485" name="TextBox 24"/>
          <p:cNvSpPr txBox="1">
            <a:spLocks noChangeArrowheads="1"/>
          </p:cNvSpPr>
          <p:nvPr/>
        </p:nvSpPr>
        <p:spPr bwMode="auto">
          <a:xfrm>
            <a:off x="6652655" y="3583680"/>
            <a:ext cx="460864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Red</a:t>
            </a:r>
            <a:r>
              <a:rPr lang="sk-SK" altLang="en-US" dirty="0" smtClean="0"/>
              <a:t> </a:t>
            </a:r>
            <a:r>
              <a:rPr lang="sk-SK" altLang="en-US" dirty="0" err="1" smtClean="0"/>
              <a:t>points</a:t>
            </a:r>
            <a:r>
              <a:rPr lang="sk-SK" altLang="en-US" dirty="0" smtClean="0"/>
              <a:t> </a:t>
            </a:r>
            <a:r>
              <a:rPr lang="sk-SK" altLang="en-US" dirty="0"/>
              <a:t>– </a:t>
            </a:r>
            <a:r>
              <a:rPr lang="sk-SK" altLang="en-US" dirty="0" err="1" smtClean="0"/>
              <a:t>time</a:t>
            </a:r>
            <a:r>
              <a:rPr lang="sk-SK" altLang="en-US" dirty="0" smtClean="0"/>
              <a:t> </a:t>
            </a:r>
            <a:r>
              <a:rPr lang="sk-SK" altLang="en-US" dirty="0" err="1" smtClean="0"/>
              <a:t>series</a:t>
            </a:r>
            <a:endParaRPr lang="sk-SK" altLang="en-US" dirty="0"/>
          </a:p>
          <a:p>
            <a:r>
              <a:rPr lang="sk-SK" altLang="en-US" dirty="0" smtClean="0"/>
              <a:t>Black </a:t>
            </a:r>
            <a:r>
              <a:rPr lang="sk-SK" altLang="en-US" dirty="0" err="1" smtClean="0"/>
              <a:t>points</a:t>
            </a:r>
            <a:r>
              <a:rPr lang="sk-SK" altLang="en-US" dirty="0" smtClean="0"/>
              <a:t> </a:t>
            </a:r>
            <a:r>
              <a:rPr lang="sk-SK" altLang="en-US" dirty="0"/>
              <a:t>– </a:t>
            </a:r>
            <a:r>
              <a:rPr lang="sk-SK" altLang="en-US" dirty="0" smtClean="0"/>
              <a:t>part of </a:t>
            </a:r>
            <a:r>
              <a:rPr lang="sk-SK" altLang="en-US" dirty="0" err="1" smtClean="0"/>
              <a:t>the</a:t>
            </a:r>
            <a:r>
              <a:rPr lang="sk-SK" altLang="en-US" dirty="0" smtClean="0"/>
              <a:t> </a:t>
            </a:r>
            <a:r>
              <a:rPr lang="sk-SK" altLang="en-US" dirty="0" err="1" smtClean="0"/>
              <a:t>smoothened</a:t>
            </a:r>
            <a:r>
              <a:rPr lang="sk-SK" altLang="en-US" dirty="0" smtClean="0"/>
              <a:t> </a:t>
            </a:r>
            <a:r>
              <a:rPr lang="sk-SK" altLang="en-US" dirty="0" err="1" smtClean="0"/>
              <a:t>series</a:t>
            </a:r>
            <a:r>
              <a:rPr lang="sk-SK" altLang="en-US" dirty="0" smtClean="0"/>
              <a:t> ). </a:t>
            </a:r>
            <a:endParaRPr lang="sk-SK" altLang="en-US" dirty="0"/>
          </a:p>
          <a:p>
            <a:endParaRPr lang="sk-SK" altLang="en-US" dirty="0"/>
          </a:p>
          <a:p>
            <a:r>
              <a:rPr lang="sk-SK" altLang="en-US" dirty="0" err="1" smtClean="0"/>
              <a:t>Initial</a:t>
            </a:r>
            <a:r>
              <a:rPr lang="sk-SK" altLang="en-US" dirty="0" smtClean="0"/>
              <a:t> </a:t>
            </a:r>
            <a:r>
              <a:rPr lang="sk-SK" altLang="en-US" dirty="0" err="1" smtClean="0"/>
              <a:t>conditions</a:t>
            </a:r>
            <a:r>
              <a:rPr lang="sk-SK" altLang="en-US" dirty="0" smtClean="0"/>
              <a:t> </a:t>
            </a:r>
            <a:r>
              <a:rPr lang="sk-SK" altLang="en-US" dirty="0" err="1" smtClean="0"/>
              <a:t>can</a:t>
            </a:r>
            <a:r>
              <a:rPr lang="sk-SK" altLang="en-US" dirty="0" smtClean="0"/>
              <a:t> </a:t>
            </a:r>
            <a:r>
              <a:rPr lang="sk-SK" altLang="en-US" dirty="0" err="1" smtClean="0"/>
              <a:t>be</a:t>
            </a:r>
            <a:r>
              <a:rPr lang="sk-SK" altLang="en-US" dirty="0" smtClean="0"/>
              <a:t> chosen </a:t>
            </a:r>
            <a:r>
              <a:rPr lang="sk-SK" altLang="en-US" dirty="0" err="1" smtClean="0"/>
              <a:t>differently</a:t>
            </a:r>
            <a:r>
              <a:rPr lang="sk-SK" altLang="en-US" dirty="0" smtClean="0"/>
              <a:t>. </a:t>
            </a:r>
            <a:r>
              <a:rPr lang="sk-SK" altLang="en-US" dirty="0" err="1" smtClean="0"/>
              <a:t>For</a:t>
            </a:r>
            <a:r>
              <a:rPr lang="sk-SK" altLang="en-US" dirty="0" smtClean="0"/>
              <a:t> a </a:t>
            </a:r>
            <a:r>
              <a:rPr lang="sk-SK" altLang="en-US" dirty="0" err="1" smtClean="0"/>
              <a:t>long</a:t>
            </a:r>
            <a:r>
              <a:rPr lang="sk-SK" altLang="en-US" dirty="0" smtClean="0"/>
              <a:t> </a:t>
            </a:r>
            <a:r>
              <a:rPr lang="sk-SK" altLang="en-US" dirty="0" err="1" smtClean="0"/>
              <a:t>time</a:t>
            </a:r>
            <a:r>
              <a:rPr lang="sk-SK" altLang="en-US" dirty="0" smtClean="0"/>
              <a:t> </a:t>
            </a:r>
            <a:r>
              <a:rPr lang="sk-SK" altLang="en-US" dirty="0" err="1" smtClean="0"/>
              <a:t>series</a:t>
            </a:r>
            <a:r>
              <a:rPr lang="sk-SK" altLang="en-US" dirty="0" smtClean="0"/>
              <a:t> </a:t>
            </a:r>
            <a:r>
              <a:rPr lang="sk-SK" altLang="en-US" dirty="0" err="1" smtClean="0"/>
              <a:t>this</a:t>
            </a:r>
            <a:r>
              <a:rPr lang="sk-SK" altLang="en-US" dirty="0" smtClean="0"/>
              <a:t> </a:t>
            </a:r>
            <a:r>
              <a:rPr lang="sk-SK" altLang="en-US" dirty="0" err="1" smtClean="0"/>
              <a:t>is</a:t>
            </a:r>
            <a:r>
              <a:rPr lang="sk-SK" altLang="en-US" dirty="0" smtClean="0"/>
              <a:t> </a:t>
            </a:r>
            <a:r>
              <a:rPr lang="sk-SK" altLang="en-US" dirty="0" err="1" smtClean="0"/>
              <a:t>not</a:t>
            </a:r>
            <a:r>
              <a:rPr lang="sk-SK" altLang="en-US" dirty="0" smtClean="0"/>
              <a:t> </a:t>
            </a:r>
            <a:r>
              <a:rPr lang="sk-SK" altLang="en-US" dirty="0" err="1" smtClean="0"/>
              <a:t>that</a:t>
            </a:r>
            <a:r>
              <a:rPr lang="sk-SK" altLang="en-US" dirty="0" smtClean="0"/>
              <a:t> </a:t>
            </a:r>
            <a:r>
              <a:rPr lang="sk-SK" altLang="en-US" dirty="0" err="1" smtClean="0"/>
              <a:t>important</a:t>
            </a:r>
            <a:r>
              <a:rPr lang="sk-SK" altLang="en-US" dirty="0" smtClean="0"/>
              <a:t>, </a:t>
            </a:r>
            <a:r>
              <a:rPr lang="sk-SK" altLang="en-US" dirty="0" err="1" smtClean="0"/>
              <a:t>because</a:t>
            </a:r>
            <a:r>
              <a:rPr lang="sk-SK" altLang="en-US" dirty="0" smtClean="0"/>
              <a:t> </a:t>
            </a:r>
            <a:r>
              <a:rPr lang="sk-SK" altLang="en-US" dirty="0" err="1" smtClean="0"/>
              <a:t>the</a:t>
            </a:r>
            <a:r>
              <a:rPr lang="sk-SK" altLang="en-US" dirty="0" smtClean="0"/>
              <a:t> </a:t>
            </a:r>
            <a:r>
              <a:rPr lang="sk-SK" altLang="en-US" dirty="0" err="1" smtClean="0"/>
              <a:t>influence</a:t>
            </a:r>
            <a:r>
              <a:rPr lang="sk-SK" altLang="en-US" dirty="0" smtClean="0"/>
              <a:t> of </a:t>
            </a:r>
            <a:r>
              <a:rPr lang="sk-SK" altLang="en-US" dirty="0" err="1" smtClean="0"/>
              <a:t>the</a:t>
            </a:r>
            <a:r>
              <a:rPr lang="sk-SK" altLang="en-US" dirty="0" smtClean="0"/>
              <a:t> </a:t>
            </a:r>
            <a:r>
              <a:rPr lang="sk-SK" altLang="en-US" dirty="0" err="1" smtClean="0"/>
              <a:t>initial</a:t>
            </a:r>
            <a:r>
              <a:rPr lang="sk-SK" altLang="en-US" dirty="0" smtClean="0"/>
              <a:t> </a:t>
            </a:r>
            <a:r>
              <a:rPr lang="sk-SK" altLang="en-US" dirty="0" err="1" smtClean="0"/>
              <a:t>conditions</a:t>
            </a:r>
            <a:r>
              <a:rPr lang="sk-SK" altLang="en-US" dirty="0" smtClean="0"/>
              <a:t> on </a:t>
            </a:r>
            <a:r>
              <a:rPr lang="sk-SK" altLang="en-US" dirty="0" err="1" smtClean="0"/>
              <a:t>the</a:t>
            </a:r>
            <a:r>
              <a:rPr lang="sk-SK" altLang="en-US" dirty="0" smtClean="0"/>
              <a:t> </a:t>
            </a:r>
            <a:r>
              <a:rPr lang="sk-SK" altLang="en-US" dirty="0" err="1" smtClean="0"/>
              <a:t>values</a:t>
            </a:r>
            <a:r>
              <a:rPr lang="sk-SK" altLang="en-US" dirty="0" smtClean="0"/>
              <a:t> of </a:t>
            </a:r>
            <a:r>
              <a:rPr lang="sk-SK" altLang="en-US" dirty="0" err="1" smtClean="0"/>
              <a:t>the</a:t>
            </a:r>
            <a:r>
              <a:rPr lang="sk-SK" altLang="en-US" dirty="0" smtClean="0"/>
              <a:t> </a:t>
            </a:r>
            <a:r>
              <a:rPr lang="sk-SK" altLang="en-US" dirty="0" err="1" smtClean="0"/>
              <a:t>smoothed</a:t>
            </a:r>
            <a:r>
              <a:rPr lang="sk-SK" altLang="en-US" dirty="0" smtClean="0"/>
              <a:t> </a:t>
            </a:r>
            <a:r>
              <a:rPr lang="sk-SK" altLang="en-US" dirty="0" err="1" smtClean="0"/>
              <a:t>series</a:t>
            </a:r>
            <a:r>
              <a:rPr lang="sk-SK" altLang="en-US" dirty="0" smtClean="0"/>
              <a:t> </a:t>
            </a:r>
            <a:r>
              <a:rPr lang="sk-SK" altLang="en-US" dirty="0" err="1" smtClean="0"/>
              <a:t>decreases</a:t>
            </a:r>
            <a:r>
              <a:rPr lang="sk-SK" altLang="en-US" dirty="0" smtClean="0"/>
              <a:t> </a:t>
            </a:r>
            <a:r>
              <a:rPr lang="sk-SK" altLang="en-US" dirty="0" err="1" smtClean="0"/>
              <a:t>exponentialy</a:t>
            </a:r>
            <a:r>
              <a:rPr lang="sk-SK" altLang="en-US" dirty="0" smtClean="0"/>
              <a:t>.</a:t>
            </a:r>
            <a:endParaRPr lang="en-US" altLang="en-US" dirty="0"/>
          </a:p>
        </p:txBody>
      </p:sp>
      <p:sp>
        <p:nvSpPr>
          <p:cNvPr id="26" name="TextBox 25"/>
          <p:cNvSpPr txBox="1"/>
          <p:nvPr/>
        </p:nvSpPr>
        <p:spPr>
          <a:xfrm>
            <a:off x="1936750" y="4179889"/>
            <a:ext cx="2808288" cy="2740025"/>
          </a:xfrm>
          <a:prstGeom prst="rect">
            <a:avLst/>
          </a:prstGeom>
          <a:noFill/>
        </p:spPr>
        <p:txBody>
          <a:bodyPr>
            <a:spAutoFit/>
          </a:bodyPr>
          <a:lstStyle/>
          <a:p>
            <a:pPr>
              <a:defRPr/>
            </a:pPr>
            <a:r>
              <a:rPr lang="en-US" dirty="0" smtClean="0"/>
              <a:t>Initial </a:t>
            </a:r>
            <a:r>
              <a:rPr lang="sk-SK" dirty="0" smtClean="0"/>
              <a:t> </a:t>
            </a:r>
            <a:r>
              <a:rPr lang="en-US" dirty="0" smtClean="0"/>
              <a:t>series</a:t>
            </a:r>
            <a:endParaRPr lang="sk-SK" dirty="0"/>
          </a:p>
          <a:p>
            <a:pPr marL="342900" indent="-342900">
              <a:buFontTx/>
              <a:buAutoNum type="arabicPlain"/>
              <a:defRPr/>
            </a:pPr>
            <a:r>
              <a:rPr lang="en-US" sz="1400" dirty="0"/>
              <a:t>0.</a:t>
            </a:r>
            <a:r>
              <a:rPr lang="sk-SK" sz="1400" dirty="0"/>
              <a:t>1</a:t>
            </a:r>
          </a:p>
          <a:p>
            <a:pPr marL="342900" indent="-342900">
              <a:buFontTx/>
              <a:buAutoNum type="arabicPlain"/>
              <a:defRPr/>
            </a:pPr>
            <a:r>
              <a:rPr lang="en-US" sz="1400" dirty="0"/>
              <a:t>1.2</a:t>
            </a:r>
            <a:endParaRPr lang="sk-SK" sz="1400" dirty="0"/>
          </a:p>
          <a:p>
            <a:pPr marL="342900" indent="-342900">
              <a:buFontTx/>
              <a:buAutoNum type="arabicPlain"/>
              <a:defRPr/>
            </a:pPr>
            <a:r>
              <a:rPr lang="en-US" sz="1400" dirty="0"/>
              <a:t>1.5</a:t>
            </a:r>
            <a:endParaRPr lang="sk-SK" sz="1400" dirty="0"/>
          </a:p>
          <a:p>
            <a:pPr marL="342900" indent="-342900">
              <a:buFontTx/>
              <a:buAutoNum type="arabicPlain"/>
              <a:defRPr/>
            </a:pPr>
            <a:r>
              <a:rPr lang="en-US" sz="1400" dirty="0"/>
              <a:t>2.5</a:t>
            </a:r>
            <a:endParaRPr lang="sk-SK" sz="1400" dirty="0"/>
          </a:p>
          <a:p>
            <a:pPr marL="342900" indent="-342900">
              <a:buFontTx/>
              <a:buAutoNum type="arabicPlain"/>
              <a:defRPr/>
            </a:pPr>
            <a:r>
              <a:rPr lang="en-US" sz="1400" dirty="0"/>
              <a:t>3.4</a:t>
            </a:r>
            <a:endParaRPr lang="sk-SK" sz="1400" dirty="0"/>
          </a:p>
          <a:p>
            <a:pPr marL="342900" indent="-342900">
              <a:buFontTx/>
              <a:buAutoNum type="arabicPlain"/>
              <a:defRPr/>
            </a:pPr>
            <a:r>
              <a:rPr lang="en-US" sz="1400" dirty="0"/>
              <a:t>3.3</a:t>
            </a:r>
            <a:endParaRPr lang="sk-SK" sz="1400" dirty="0"/>
          </a:p>
          <a:p>
            <a:pPr marL="342900" indent="-342900">
              <a:buFontTx/>
              <a:buAutoNum type="arabicPlain"/>
              <a:defRPr/>
            </a:pPr>
            <a:r>
              <a:rPr lang="en-US" sz="1400" dirty="0"/>
              <a:t>3.8</a:t>
            </a:r>
            <a:endParaRPr lang="sk-SK" sz="1400" dirty="0"/>
          </a:p>
          <a:p>
            <a:pPr marL="342900" indent="-342900">
              <a:buFontTx/>
              <a:buAutoNum type="arabicPlain"/>
              <a:defRPr/>
            </a:pPr>
            <a:r>
              <a:rPr lang="en-US" sz="1400" dirty="0"/>
              <a:t>4.2</a:t>
            </a:r>
            <a:endParaRPr lang="sk-SK" sz="1400" dirty="0"/>
          </a:p>
          <a:p>
            <a:pPr marL="342900" indent="-342900">
              <a:buFontTx/>
              <a:buAutoNum type="arabicPlain"/>
              <a:defRPr/>
            </a:pPr>
            <a:r>
              <a:rPr lang="en-US" sz="1400" dirty="0"/>
              <a:t>4.9</a:t>
            </a:r>
            <a:endParaRPr lang="sk-SK" sz="1400" dirty="0"/>
          </a:p>
          <a:p>
            <a:pPr marL="342900" indent="-342900">
              <a:buFontTx/>
              <a:buAutoNum type="arabicPlain"/>
              <a:defRPr/>
            </a:pPr>
            <a:r>
              <a:rPr lang="en-US" sz="1400" dirty="0"/>
              <a:t>5.1</a:t>
            </a:r>
            <a:endParaRPr lang="sk-SK" sz="1400" dirty="0"/>
          </a:p>
          <a:p>
            <a:pPr marL="342900" indent="-342900">
              <a:buFontTx/>
              <a:buAutoNum type="arabicPlain"/>
              <a:defRPr/>
            </a:pPr>
            <a:r>
              <a:rPr lang="sk-SK" sz="1400" dirty="0"/>
              <a:t>5</a:t>
            </a:r>
            <a:r>
              <a:rPr lang="en-US" sz="1400" dirty="0"/>
              <a:t>.5</a:t>
            </a:r>
          </a:p>
        </p:txBody>
      </p:sp>
    </p:spTree>
    <p:extLst>
      <p:ext uri="{BB962C8B-B14F-4D97-AF65-F5344CB8AC3E}">
        <p14:creationId xmlns:p14="http://schemas.microsoft.com/office/powerpoint/2010/main" val="606473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13"/>
          <p:cNvGrpSpPr>
            <a:grpSpLocks/>
          </p:cNvGrpSpPr>
          <p:nvPr/>
        </p:nvGrpSpPr>
        <p:grpSpPr bwMode="auto">
          <a:xfrm>
            <a:off x="2110962" y="393700"/>
            <a:ext cx="9622936" cy="4791076"/>
            <a:chOff x="336" y="768"/>
            <a:chExt cx="5045" cy="3018"/>
          </a:xfrm>
        </p:grpSpPr>
        <p:sp>
          <p:nvSpPr>
            <p:cNvPr id="57349" name="Text Box 2"/>
            <p:cNvSpPr txBox="1">
              <a:spLocks noChangeArrowheads="1"/>
            </p:cNvSpPr>
            <p:nvPr/>
          </p:nvSpPr>
          <p:spPr bwMode="auto">
            <a:xfrm>
              <a:off x="336" y="768"/>
              <a:ext cx="3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Forecast with the  </a:t>
              </a:r>
              <a:r>
                <a:rPr lang="en-US" altLang="sk-SK" sz="2800" b="1" dirty="0">
                  <a:solidFill>
                    <a:schemeClr val="tx1"/>
                  </a:solidFill>
                  <a:latin typeface="Arial" panose="020B0604020202020204" pitchFamily="34" charset="0"/>
                </a:rPr>
                <a:t>DES</a:t>
              </a:r>
            </a:p>
          </p:txBody>
        </p:sp>
        <p:graphicFrame>
          <p:nvGraphicFramePr>
            <p:cNvPr id="57350" name="Object 0"/>
            <p:cNvGraphicFramePr>
              <a:graphicFrameLocks noChangeAspect="1"/>
            </p:cNvGraphicFramePr>
            <p:nvPr>
              <p:extLst/>
            </p:nvPr>
          </p:nvGraphicFramePr>
          <p:xfrm>
            <a:off x="427" y="1448"/>
            <a:ext cx="1081" cy="420"/>
          </p:xfrm>
          <a:graphic>
            <a:graphicData uri="http://schemas.openxmlformats.org/presentationml/2006/ole">
              <mc:AlternateContent xmlns:mc="http://schemas.openxmlformats.org/markup-compatibility/2006">
                <mc:Choice xmlns:v="urn:schemas-microsoft-com:vml" Requires="v">
                  <p:oleObj spid="_x0000_s63526" name="Equation" r:id="rId4" imgW="787400" imgH="228600" progId="Equation.3">
                    <p:embed/>
                  </p:oleObj>
                </mc:Choice>
                <mc:Fallback>
                  <p:oleObj name="Equation" r:id="rId4" imgW="787400" imgH="228600" progId="Equation.3">
                    <p:embed/>
                    <p:pic>
                      <p:nvPicPr>
                        <p:cNvPr id="5735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1448"/>
                          <a:ext cx="1081" cy="420"/>
                        </a:xfrm>
                        <a:prstGeom prst="rect">
                          <a:avLst/>
                        </a:prstGeom>
                        <a:noFill/>
                        <a:ln>
                          <a:noFill/>
                        </a:ln>
                        <a:effectLst/>
                        <a:extLst/>
                      </p:spPr>
                    </p:pic>
                  </p:oleObj>
                </mc:Fallback>
              </mc:AlternateContent>
            </a:graphicData>
          </a:graphic>
        </p:graphicFrame>
        <p:sp>
          <p:nvSpPr>
            <p:cNvPr id="57351" name="Text Box 4"/>
            <p:cNvSpPr txBox="1">
              <a:spLocks noChangeArrowheads="1"/>
            </p:cNvSpPr>
            <p:nvPr/>
          </p:nvSpPr>
          <p:spPr bwMode="auto">
            <a:xfrm>
              <a:off x="384" y="2016"/>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en-GB" altLang="sk-SK" sz="2400">
                <a:solidFill>
                  <a:schemeClr val="tx1"/>
                </a:solidFill>
                <a:latin typeface="Arial" panose="020B0604020202020204" pitchFamily="34" charset="0"/>
              </a:endParaRPr>
            </a:p>
          </p:txBody>
        </p:sp>
        <p:graphicFrame>
          <p:nvGraphicFramePr>
            <p:cNvPr id="57352" name="Object 1"/>
            <p:cNvGraphicFramePr>
              <a:graphicFrameLocks noChangeAspect="1"/>
            </p:cNvGraphicFramePr>
            <p:nvPr/>
          </p:nvGraphicFramePr>
          <p:xfrm>
            <a:off x="384" y="2064"/>
            <a:ext cx="288" cy="267"/>
          </p:xfrm>
          <a:graphic>
            <a:graphicData uri="http://schemas.openxmlformats.org/presentationml/2006/ole">
              <mc:AlternateContent xmlns:mc="http://schemas.openxmlformats.org/markup-compatibility/2006">
                <mc:Choice xmlns:v="urn:schemas-microsoft-com:vml" Requires="v">
                  <p:oleObj spid="_x0000_s63527" name="Equation" r:id="rId6" imgW="152334" imgH="139639" progId="Equation.3">
                    <p:embed/>
                  </p:oleObj>
                </mc:Choice>
                <mc:Fallback>
                  <p:oleObj name="Equation" r:id="rId6" imgW="152334" imgH="139639" progId="Equation.3">
                    <p:embed/>
                    <p:pic>
                      <p:nvPicPr>
                        <p:cNvPr id="5735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2064"/>
                          <a:ext cx="28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3" name="Text Box 6"/>
            <p:cNvSpPr txBox="1">
              <a:spLocks noChangeArrowheads="1"/>
            </p:cNvSpPr>
            <p:nvPr/>
          </p:nvSpPr>
          <p:spPr bwMode="auto">
            <a:xfrm>
              <a:off x="336" y="2016"/>
              <a:ext cx="5045"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and      are fitted. The best fit is the one giving the least mean square error</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If there is a trend in the time series, </a:t>
              </a:r>
              <a:r>
                <a:rPr lang="en-US" altLang="sk-SK" sz="2400" b="1" dirty="0">
                  <a:solidFill>
                    <a:schemeClr val="tx1"/>
                  </a:solidFill>
                  <a:latin typeface="Arial" panose="020B0604020202020204" pitchFamily="34" charset="0"/>
                </a:rPr>
                <a:t>DES </a:t>
              </a:r>
              <a:r>
                <a:rPr lang="en-US" altLang="sk-SK" sz="2400" b="1" dirty="0" smtClean="0">
                  <a:solidFill>
                    <a:schemeClr val="tx1"/>
                  </a:solidFill>
                  <a:latin typeface="Arial" panose="020B0604020202020204" pitchFamily="34" charset="0"/>
                </a:rPr>
                <a:t>performs better then  </a:t>
              </a:r>
              <a:r>
                <a:rPr lang="en-US" altLang="sk-SK" sz="2400" b="1" dirty="0">
                  <a:solidFill>
                    <a:schemeClr val="tx1"/>
                  </a:solidFill>
                  <a:latin typeface="Arial" panose="020B0604020202020204" pitchFamily="34" charset="0"/>
                </a:rPr>
                <a:t>SES</a:t>
              </a:r>
              <a:r>
                <a:rPr lang="en-US" altLang="sk-SK" sz="2400" dirty="0">
                  <a:solidFill>
                    <a:schemeClr val="tx1"/>
                  </a:solidFill>
                  <a:latin typeface="Arial" panose="020B0604020202020204" pitchFamily="34" charset="0"/>
                </a:rPr>
                <a:t>.</a:t>
              </a:r>
            </a:p>
          </p:txBody>
        </p:sp>
        <p:sp>
          <p:nvSpPr>
            <p:cNvPr id="57354" name="Text Box 8"/>
            <p:cNvSpPr txBox="1">
              <a:spLocks noChangeArrowheads="1"/>
            </p:cNvSpPr>
            <p:nvPr/>
          </p:nvSpPr>
          <p:spPr bwMode="auto">
            <a:xfrm>
              <a:off x="2208" y="1440"/>
              <a:ext cx="28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One time step forecast</a:t>
              </a:r>
              <a:endParaRPr lang="en-US" altLang="sk-SK" sz="2400" dirty="0">
                <a:solidFill>
                  <a:schemeClr val="tx1"/>
                </a:solidFill>
                <a:latin typeface="Arial" panose="020B0604020202020204" pitchFamily="34" charset="0"/>
              </a:endParaRPr>
            </a:p>
          </p:txBody>
        </p:sp>
        <p:sp>
          <p:nvSpPr>
            <p:cNvPr id="57355" name="Text Box 9"/>
            <p:cNvSpPr txBox="1">
              <a:spLocks noChangeArrowheads="1"/>
            </p:cNvSpPr>
            <p:nvPr/>
          </p:nvSpPr>
          <p:spPr bwMode="auto">
            <a:xfrm>
              <a:off x="437" y="3338"/>
              <a:ext cx="49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i="1" dirty="0" smtClean="0">
                  <a:solidFill>
                    <a:schemeClr val="tx1"/>
                  </a:solidFill>
                  <a:latin typeface="Arial" panose="020B0604020202020204" pitchFamily="34" charset="0"/>
                </a:rPr>
                <a:t>m</a:t>
              </a:r>
              <a:r>
                <a:rPr lang="en-US" altLang="sk-SK" sz="2400" dirty="0" smtClean="0">
                  <a:solidFill>
                    <a:schemeClr val="tx1"/>
                  </a:solidFill>
                  <a:latin typeface="Arial" panose="020B0604020202020204" pitchFamily="34" charset="0"/>
                </a:rPr>
                <a:t> time steps forecast </a:t>
              </a:r>
              <a:endParaRPr lang="en-US" altLang="sk-SK" sz="2400" dirty="0">
                <a:solidFill>
                  <a:schemeClr val="tx1"/>
                </a:solidFill>
                <a:latin typeface="Arial" panose="020B0604020202020204" pitchFamily="34" charset="0"/>
              </a:endParaRPr>
            </a:p>
          </p:txBody>
        </p:sp>
        <p:graphicFrame>
          <p:nvGraphicFramePr>
            <p:cNvPr id="57356" name="Object 2"/>
            <p:cNvGraphicFramePr>
              <a:graphicFrameLocks noChangeAspect="1"/>
            </p:cNvGraphicFramePr>
            <p:nvPr>
              <p:extLst/>
            </p:nvPr>
          </p:nvGraphicFramePr>
          <p:xfrm>
            <a:off x="402" y="3338"/>
            <a:ext cx="1268" cy="448"/>
          </p:xfrm>
          <a:graphic>
            <a:graphicData uri="http://schemas.openxmlformats.org/presentationml/2006/ole">
              <mc:AlternateContent xmlns:mc="http://schemas.openxmlformats.org/markup-compatibility/2006">
                <mc:Choice xmlns:v="urn:schemas-microsoft-com:vml" Requires="v">
                  <p:oleObj spid="_x0000_s63528" name="Rovnice" r:id="rId8" imgW="939800" imgH="228600" progId="Equation.3">
                    <p:embed/>
                  </p:oleObj>
                </mc:Choice>
                <mc:Fallback>
                  <p:oleObj name="Rovnice" r:id="rId8" imgW="939800" imgH="228600" progId="Equation.3">
                    <p:embed/>
                    <p:pic>
                      <p:nvPicPr>
                        <p:cNvPr id="57356"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 y="3338"/>
                          <a:ext cx="1268" cy="448"/>
                        </a:xfrm>
                        <a:prstGeom prst="rect">
                          <a:avLst/>
                        </a:prstGeom>
                        <a:noFill/>
                        <a:ln>
                          <a:noFill/>
                        </a:ln>
                        <a:effectLst/>
                        <a:extLst/>
                      </p:spPr>
                    </p:pic>
                  </p:oleObj>
                </mc:Fallback>
              </mc:AlternateContent>
            </a:graphicData>
          </a:graphic>
        </p:graphicFrame>
        <p:graphicFrame>
          <p:nvGraphicFramePr>
            <p:cNvPr id="57357" name="Object 3"/>
            <p:cNvGraphicFramePr>
              <a:graphicFrameLocks noChangeAspect="1"/>
            </p:cNvGraphicFramePr>
            <p:nvPr>
              <p:extLst/>
            </p:nvPr>
          </p:nvGraphicFramePr>
          <p:xfrm>
            <a:off x="906" y="2057"/>
            <a:ext cx="260" cy="339"/>
          </p:xfrm>
          <a:graphic>
            <a:graphicData uri="http://schemas.openxmlformats.org/presentationml/2006/ole">
              <mc:AlternateContent xmlns:mc="http://schemas.openxmlformats.org/markup-compatibility/2006">
                <mc:Choice xmlns:v="urn:schemas-microsoft-com:vml" Requires="v">
                  <p:oleObj spid="_x0000_s63529" name="Rovnice" r:id="rId10" imgW="126780" imgH="164814" progId="Equation.3">
                    <p:embed/>
                  </p:oleObj>
                </mc:Choice>
                <mc:Fallback>
                  <p:oleObj name="Rovnice" r:id="rId10" imgW="126780" imgH="164814" progId="Equation.3">
                    <p:embed/>
                    <p:pic>
                      <p:nvPicPr>
                        <p:cNvPr id="57357"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 y="2057"/>
                          <a:ext cx="260"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
          <p:cNvSpPr/>
          <p:nvPr/>
        </p:nvSpPr>
        <p:spPr>
          <a:xfrm>
            <a:off x="2284537" y="1390650"/>
            <a:ext cx="2516187" cy="863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3" name="Rectangle 12"/>
          <p:cNvSpPr/>
          <p:nvPr/>
        </p:nvSpPr>
        <p:spPr>
          <a:xfrm>
            <a:off x="2029312" y="4391942"/>
            <a:ext cx="2833687" cy="800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 name="Text Box 2"/>
          <p:cNvSpPr txBox="1">
            <a:spLocks noChangeArrowheads="1"/>
          </p:cNvSpPr>
          <p:nvPr/>
        </p:nvSpPr>
        <p:spPr bwMode="auto">
          <a:xfrm>
            <a:off x="2202518" y="5422900"/>
            <a:ext cx="8819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DSE </a:t>
            </a:r>
            <a:r>
              <a:rPr lang="en-US" altLang="sk-SK" sz="2400" dirty="0" smtClean="0">
                <a:solidFill>
                  <a:schemeClr val="tx1"/>
                </a:solidFill>
                <a:latin typeface="Arial" panose="020B0604020202020204" pitchFamily="34" charset="0"/>
              </a:rPr>
              <a:t>fits the trend better then </a:t>
            </a:r>
            <a:r>
              <a:rPr lang="en-US" altLang="sk-SK" sz="2400" b="1" dirty="0" smtClean="0">
                <a:solidFill>
                  <a:schemeClr val="tx1"/>
                </a:solidFill>
                <a:latin typeface="Arial" panose="020B0604020202020204" pitchFamily="34" charset="0"/>
              </a:rPr>
              <a:t> SSE, </a:t>
            </a:r>
            <a:r>
              <a:rPr lang="en-US" altLang="sk-SK" sz="2400" dirty="0" smtClean="0">
                <a:solidFill>
                  <a:schemeClr val="tx1"/>
                </a:solidFill>
                <a:latin typeface="Arial" panose="020B0604020202020204" pitchFamily="34" charset="0"/>
              </a:rPr>
              <a:t>because it is able to fit  with the with lower mean square error</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825016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descr="Plot showing single and double exponential smoothing foreca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446" y="2541755"/>
            <a:ext cx="564356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4"/>
          <p:cNvSpPr txBox="1">
            <a:spLocks noChangeArrowheads="1"/>
          </p:cNvSpPr>
          <p:nvPr/>
        </p:nvSpPr>
        <p:spPr bwMode="auto">
          <a:xfrm>
            <a:off x="2495551" y="439487"/>
            <a:ext cx="862237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Forecasting  - examples</a:t>
            </a: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Double exponential smoothing versus single exponential smoothing.</a:t>
            </a:r>
            <a:endParaRPr lang="en-GB"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113439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389" y="2317424"/>
            <a:ext cx="6256421" cy="4160520"/>
          </a:xfrm>
          <a:prstGeom prst="rect">
            <a:avLst/>
          </a:prstGeom>
        </p:spPr>
      </p:pic>
      <p:sp>
        <p:nvSpPr>
          <p:cNvPr id="4" name="TextBox 3"/>
          <p:cNvSpPr txBox="1"/>
          <p:nvPr/>
        </p:nvSpPr>
        <p:spPr>
          <a:xfrm>
            <a:off x="2911642" y="613611"/>
            <a:ext cx="6990347" cy="830997"/>
          </a:xfrm>
          <a:prstGeom prst="rect">
            <a:avLst/>
          </a:prstGeom>
          <a:noFill/>
        </p:spPr>
        <p:txBody>
          <a:bodyPr wrap="square" rtlCol="0">
            <a:spAutoFit/>
          </a:bodyPr>
          <a:lstStyle/>
          <a:p>
            <a:r>
              <a:rPr lang="en-US" sz="2400" dirty="0" smtClean="0"/>
              <a:t>Double exponential smoothing versus linear regression forecast. </a:t>
            </a:r>
            <a:endParaRPr lang="en-US" sz="2400" dirty="0"/>
          </a:p>
        </p:txBody>
      </p:sp>
    </p:spTree>
    <p:extLst>
      <p:ext uri="{BB962C8B-B14F-4D97-AF65-F5344CB8AC3E}">
        <p14:creationId xmlns:p14="http://schemas.microsoft.com/office/powerpoint/2010/main" val="75367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1649413" y="403987"/>
            <a:ext cx="9144000" cy="792162"/>
          </a:xfrm>
        </p:spPr>
        <p:txBody>
          <a:bodyPr>
            <a:normAutofit fontScale="90000"/>
          </a:bodyPr>
          <a:lstStyle/>
          <a:p>
            <a:pPr eaLnBrk="1" hangingPunct="1">
              <a:defRPr/>
            </a:pPr>
            <a:r>
              <a:rPr lang="en-US" dirty="0"/>
              <a:t>P</a:t>
            </a:r>
            <a:r>
              <a:rPr lang="en-US" dirty="0" smtClean="0"/>
              <a:t>eriodicity </a:t>
            </a:r>
            <a:r>
              <a:rPr lang="en-US" dirty="0"/>
              <a:t>(</a:t>
            </a:r>
            <a:r>
              <a:rPr lang="sk-SK" dirty="0" err="1" smtClean="0"/>
              <a:t>se</a:t>
            </a:r>
            <a:r>
              <a:rPr lang="en-US" dirty="0" err="1" smtClean="0"/>
              <a:t>asonality</a:t>
            </a:r>
            <a:r>
              <a:rPr lang="en-US" dirty="0" smtClean="0"/>
              <a:t>) analysis in the time series</a:t>
            </a:r>
            <a:r>
              <a:rPr lang="sk-SK" dirty="0" smtClean="0"/>
              <a:t> </a:t>
            </a:r>
            <a:endParaRPr lang="en-US" dirty="0"/>
          </a:p>
        </p:txBody>
      </p:sp>
      <p:sp>
        <p:nvSpPr>
          <p:cNvPr id="63491" name="Text Box 1027"/>
          <p:cNvSpPr txBox="1">
            <a:spLocks noChangeArrowheads="1"/>
          </p:cNvSpPr>
          <p:nvPr/>
        </p:nvSpPr>
        <p:spPr bwMode="auto">
          <a:xfrm>
            <a:off x="1375927" y="2213845"/>
            <a:ext cx="103860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Seasonal part in the time series:</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rgbClr val="990000"/>
                </a:solidFill>
                <a:latin typeface="Arial" panose="020B0604020202020204" pitchFamily="34" charset="0"/>
              </a:rPr>
              <a:t>1. </a:t>
            </a:r>
            <a:r>
              <a:rPr lang="en-US" altLang="sk-SK" sz="2400" b="1" dirty="0" smtClean="0">
                <a:solidFill>
                  <a:srgbClr val="990000"/>
                </a:solidFill>
                <a:latin typeface="Arial" panose="020B0604020202020204" pitchFamily="34" charset="0"/>
              </a:rPr>
              <a:t>Additive</a:t>
            </a:r>
            <a:endParaRPr lang="en-US" altLang="sk-SK" sz="2400" b="1" dirty="0">
              <a:solidFill>
                <a:srgbClr val="990000"/>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rgbClr val="990000"/>
                </a:solidFill>
                <a:latin typeface="Arial" panose="020B0604020202020204" pitchFamily="34" charset="0"/>
              </a:rPr>
              <a:t>2. </a:t>
            </a:r>
            <a:r>
              <a:rPr lang="en-US" altLang="sk-SK" sz="2400" b="1" dirty="0" smtClean="0">
                <a:solidFill>
                  <a:srgbClr val="990000"/>
                </a:solidFill>
                <a:latin typeface="Arial" panose="020B0604020202020204" pitchFamily="34" charset="0"/>
              </a:rPr>
              <a:t>Multiplicative</a:t>
            </a:r>
            <a:endParaRPr lang="en-US" altLang="sk-SK" sz="2400" b="1" dirty="0">
              <a:solidFill>
                <a:srgbClr val="990000"/>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err="1" smtClean="0">
                <a:solidFill>
                  <a:schemeClr val="tx1"/>
                </a:solidFill>
                <a:latin typeface="Arial" panose="020B0604020202020204" pitchFamily="34" charset="0"/>
              </a:rPr>
              <a:t>Aditive</a:t>
            </a:r>
            <a:r>
              <a:rPr lang="en-US" altLang="sk-SK" sz="2400" b="1" dirty="0" smtClean="0">
                <a:solidFill>
                  <a:schemeClr val="tx1"/>
                </a:solidFill>
                <a:latin typeface="Arial" panose="020B0604020202020204" pitchFamily="34" charset="0"/>
              </a:rPr>
              <a:t> periodicity example </a:t>
            </a:r>
            <a:r>
              <a:rPr lang="en-US" altLang="sk-SK" sz="2400" dirty="0" smtClean="0">
                <a:solidFill>
                  <a:schemeClr val="tx1"/>
                </a:solidFill>
                <a:latin typeface="Arial" panose="020B0604020202020204" pitchFamily="34" charset="0"/>
              </a:rPr>
              <a:t>:  Sale (sum of prices) of a certain  toy has a peak at December, but each year this peak price 1 million dollars is added. </a:t>
            </a: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Multiplicative periodicity example</a:t>
            </a:r>
            <a:r>
              <a:rPr lang="en-US" altLang="sk-SK" sz="2400" dirty="0" smtClean="0">
                <a:solidFill>
                  <a:schemeClr val="tx1"/>
                </a:solidFill>
                <a:latin typeface="Arial" panose="020B0604020202020204" pitchFamily="34" charset="0"/>
              </a:rPr>
              <a:t>: Sale of some another toy has also peak at December, but this peak is each year  multiplied by the factor  </a:t>
            </a:r>
            <a:r>
              <a:rPr lang="en-US" altLang="sk-SK" sz="2400" dirty="0">
                <a:solidFill>
                  <a:schemeClr val="tx1"/>
                </a:solidFill>
                <a:latin typeface="Arial" panose="020B0604020202020204" pitchFamily="34" charset="0"/>
              </a:rPr>
              <a:t>1.4.</a:t>
            </a:r>
          </a:p>
        </p:txBody>
      </p:sp>
    </p:spTree>
    <p:extLst>
      <p:ext uri="{BB962C8B-B14F-4D97-AF65-F5344CB8AC3E}">
        <p14:creationId xmlns:p14="http://schemas.microsoft.com/office/powerpoint/2010/main" val="411053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404" y="733251"/>
            <a:ext cx="8911687" cy="1280890"/>
          </a:xfrm>
        </p:spPr>
        <p:txBody>
          <a:bodyPr>
            <a:normAutofit fontScale="90000"/>
          </a:bodyPr>
          <a:lstStyle/>
          <a:p>
            <a:r>
              <a:rPr lang="en-US" dirty="0" smtClean="0"/>
              <a:t>Additive versus multiplicative time </a:t>
            </a:r>
            <a:r>
              <a:rPr lang="en-US" dirty="0"/>
              <a:t>series example </a:t>
            </a:r>
            <a:r>
              <a:rPr lang="en-US" sz="2400" dirty="0"/>
              <a:t>(</a:t>
            </a:r>
            <a:r>
              <a:rPr lang="en-US" sz="2000" dirty="0" smtClean="0"/>
              <a:t>Nikolaos </a:t>
            </a:r>
            <a:r>
              <a:rPr lang="en-US" sz="2000" dirty="0" err="1" smtClean="0"/>
              <a:t>Kourentzes</a:t>
            </a:r>
            <a:r>
              <a:rPr lang="en-US" sz="2000" dirty="0" smtClean="0"/>
              <a:t> home page , Lancaster University) </a:t>
            </a:r>
            <a:endParaRPr lang="en-US" sz="2000" dirty="0"/>
          </a:p>
        </p:txBody>
      </p:sp>
      <p:grpSp>
        <p:nvGrpSpPr>
          <p:cNvPr id="11" name="Group 10"/>
          <p:cNvGrpSpPr/>
          <p:nvPr/>
        </p:nvGrpSpPr>
        <p:grpSpPr>
          <a:xfrm>
            <a:off x="2171950" y="2829772"/>
            <a:ext cx="7460565" cy="3282762"/>
            <a:chOff x="2472575" y="2341257"/>
            <a:chExt cx="7460565" cy="3282762"/>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907" y="2341257"/>
              <a:ext cx="7091233" cy="3282762"/>
            </a:xfrm>
            <a:prstGeom prst="rect">
              <a:avLst/>
            </a:prstGeom>
          </p:spPr>
        </p:pic>
        <p:sp>
          <p:nvSpPr>
            <p:cNvPr id="10" name="TextBox 9"/>
            <p:cNvSpPr txBox="1"/>
            <p:nvPr/>
          </p:nvSpPr>
          <p:spPr>
            <a:xfrm rot="16200000">
              <a:off x="1630107" y="3444658"/>
              <a:ext cx="2054268" cy="369332"/>
            </a:xfrm>
            <a:prstGeom prst="rect">
              <a:avLst/>
            </a:prstGeom>
            <a:noFill/>
          </p:spPr>
          <p:txBody>
            <a:bodyPr wrap="square" rtlCol="0">
              <a:spAutoFit/>
            </a:bodyPr>
            <a:lstStyle/>
            <a:p>
              <a:r>
                <a:rPr lang="en-US" dirty="0" smtClean="0"/>
                <a:t>Sale </a:t>
              </a:r>
              <a:endParaRPr lang="en-US" dirty="0"/>
            </a:p>
          </p:txBody>
        </p:sp>
      </p:grpSp>
    </p:spTree>
    <p:extLst>
      <p:ext uri="{BB962C8B-B14F-4D97-AF65-F5344CB8AC3E}">
        <p14:creationId xmlns:p14="http://schemas.microsoft.com/office/powerpoint/2010/main" val="4250640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TextBox 2"/>
          <p:cNvSpPr txBox="1"/>
          <p:nvPr/>
        </p:nvSpPr>
        <p:spPr>
          <a:xfrm>
            <a:off x="2220686" y="1905000"/>
            <a:ext cx="9283925" cy="1938992"/>
          </a:xfrm>
          <a:prstGeom prst="rect">
            <a:avLst/>
          </a:prstGeom>
          <a:noFill/>
        </p:spPr>
        <p:txBody>
          <a:bodyPr wrap="square" rtlCol="0">
            <a:spAutoFit/>
          </a:bodyPr>
          <a:lstStyle/>
          <a:p>
            <a:pPr marL="342900" indent="-342900">
              <a:buAutoNum type="arabicPeriod"/>
            </a:pPr>
            <a:r>
              <a:rPr lang="en-GB" sz="2400" dirty="0" smtClean="0"/>
              <a:t>Exponential smoothing. </a:t>
            </a:r>
          </a:p>
          <a:p>
            <a:pPr marL="342900" indent="-342900">
              <a:buAutoNum type="arabicPeriod"/>
            </a:pPr>
            <a:r>
              <a:rPr lang="en-GB" sz="2400" dirty="0" smtClean="0"/>
              <a:t>Linear trends.</a:t>
            </a:r>
          </a:p>
          <a:p>
            <a:pPr marL="342900" indent="-342900">
              <a:buAutoNum type="arabicPeriod"/>
            </a:pPr>
            <a:r>
              <a:rPr lang="en-GB" sz="2400" dirty="0" smtClean="0"/>
              <a:t>Periodicity, seasonality in time series – methods: box plot, correlation coefficient, triple exponential smoothing.</a:t>
            </a:r>
          </a:p>
          <a:p>
            <a:pPr marL="342900" indent="-342900">
              <a:buAutoNum type="arabicPeriod"/>
            </a:pPr>
            <a:r>
              <a:rPr lang="en-GB" sz="2400" dirty="0" smtClean="0"/>
              <a:t>Power spectrum.</a:t>
            </a:r>
          </a:p>
        </p:txBody>
      </p:sp>
    </p:spTree>
    <p:extLst>
      <p:ext uri="{BB962C8B-B14F-4D97-AF65-F5344CB8AC3E}">
        <p14:creationId xmlns:p14="http://schemas.microsoft.com/office/powerpoint/2010/main" val="1722548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514600" y="981076"/>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rgbClr val="663300"/>
                </a:solidFill>
                <a:latin typeface="Arial" panose="020B0604020202020204" pitchFamily="34" charset="0"/>
              </a:rPr>
              <a:t>How to reveal seasonality in time series? </a:t>
            </a:r>
            <a:endParaRPr lang="en-US" altLang="sk-SK" sz="2400" dirty="0">
              <a:solidFill>
                <a:srgbClr val="663300"/>
              </a:solidFill>
              <a:latin typeface="Arial" panose="020B0604020202020204" pitchFamily="34" charset="0"/>
            </a:endParaRPr>
          </a:p>
        </p:txBody>
      </p:sp>
      <p:sp>
        <p:nvSpPr>
          <p:cNvPr id="67587" name="Text Box 3"/>
          <p:cNvSpPr txBox="1">
            <a:spLocks noChangeArrowheads="1"/>
          </p:cNvSpPr>
          <p:nvPr/>
        </p:nvSpPr>
        <p:spPr bwMode="auto">
          <a:xfrm>
            <a:off x="1631950" y="2133601"/>
            <a:ext cx="9144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a:pPr>
            <a:r>
              <a:rPr lang="en-US" altLang="sk-SK" dirty="0" smtClean="0">
                <a:solidFill>
                  <a:schemeClr val="tx1"/>
                </a:solidFill>
                <a:latin typeface="Arial" panose="020B0604020202020204" pitchFamily="34" charset="0"/>
              </a:rPr>
              <a:t>Draw the </a:t>
            </a:r>
            <a:r>
              <a:rPr lang="en-US" altLang="sk-SK" b="1" dirty="0" smtClean="0">
                <a:solidFill>
                  <a:schemeClr val="accent1">
                    <a:lumMod val="75000"/>
                  </a:schemeClr>
                </a:solidFill>
                <a:latin typeface="Arial" panose="020B0604020202020204" pitchFamily="34" charset="0"/>
              </a:rPr>
              <a:t>time series in time</a:t>
            </a:r>
            <a:r>
              <a:rPr lang="en-US" altLang="sk-SK" dirty="0" smtClean="0">
                <a:solidFill>
                  <a:schemeClr val="tx1"/>
                </a:solidFill>
                <a:latin typeface="Arial" panose="020B0604020202020204" pitchFamily="34" charset="0"/>
              </a:rPr>
              <a:t>, if there are some significant seasonal changes, they are visible by eye. We can see it even better if subtracting the trend (if the type of the trend is known). </a:t>
            </a:r>
          </a:p>
          <a:p>
            <a:pPr eaLnBrk="1" hangingPunct="1">
              <a:lnSpc>
                <a:spcPct val="100000"/>
              </a:lnSpc>
              <a:spcBef>
                <a:spcPct val="50000"/>
              </a:spcBef>
              <a:spcAft>
                <a:spcPct val="0"/>
              </a:spcAft>
              <a:buClrTx/>
              <a:buSzTx/>
              <a:buFontTx/>
              <a:buAutoNum type="arabicPeriod"/>
            </a:pPr>
            <a:r>
              <a:rPr lang="en-US" altLang="sk-SK" dirty="0" smtClean="0">
                <a:solidFill>
                  <a:schemeClr val="tx1"/>
                </a:solidFill>
                <a:latin typeface="Arial" panose="020B0604020202020204" pitchFamily="34" charset="0"/>
              </a:rPr>
              <a:t>If the period of the seasonal changes is known,  to </a:t>
            </a:r>
            <a:r>
              <a:rPr lang="en-US" altLang="sk-SK" b="1" dirty="0" smtClean="0">
                <a:solidFill>
                  <a:schemeClr val="accent1">
                    <a:lumMod val="75000"/>
                  </a:schemeClr>
                </a:solidFill>
                <a:latin typeface="Arial" panose="020B0604020202020204" pitchFamily="34" charset="0"/>
              </a:rPr>
              <a:t>draw one period </a:t>
            </a:r>
            <a:r>
              <a:rPr lang="en-US" altLang="sk-SK" dirty="0" smtClean="0">
                <a:solidFill>
                  <a:schemeClr val="tx1"/>
                </a:solidFill>
                <a:latin typeface="Arial" panose="020B0604020202020204" pitchFamily="34" charset="0"/>
              </a:rPr>
              <a:t>might be useful, because one can see more refined seasonal changes. We can copy more periods one above the other and average. This procedure smoothens the  noise. We can subtract the trend, smoothen the series etc.</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a:pPr>
            <a:r>
              <a:rPr lang="en-US" altLang="sk-SK" b="1" dirty="0">
                <a:solidFill>
                  <a:srgbClr val="990000"/>
                </a:solidFill>
                <a:latin typeface="Arial" panose="020B0604020202020204" pitchFamily="34" charset="0"/>
              </a:rPr>
              <a:t>Multiple box plot</a:t>
            </a:r>
            <a:r>
              <a:rPr lang="en-US" altLang="sk-SK" dirty="0">
                <a:solidFill>
                  <a:schemeClr val="tx1"/>
                </a:solidFill>
                <a:latin typeface="Arial" panose="020B0604020202020204" pitchFamily="34" charset="0"/>
              </a:rPr>
              <a:t>.</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a:pPr>
            <a:r>
              <a:rPr lang="en-US" altLang="sk-SK" dirty="0" smtClean="0">
                <a:solidFill>
                  <a:schemeClr val="tx1"/>
                </a:solidFill>
                <a:latin typeface="Arial" panose="020B0604020202020204" pitchFamily="34" charset="0"/>
              </a:rPr>
              <a:t>Find the  </a:t>
            </a:r>
            <a:r>
              <a:rPr lang="en-US" altLang="sk-SK" b="1" dirty="0" smtClean="0">
                <a:solidFill>
                  <a:srgbClr val="990000"/>
                </a:solidFill>
                <a:latin typeface="Arial" panose="020B0604020202020204" pitchFamily="34" charset="0"/>
              </a:rPr>
              <a:t>dependence of the autocorrelation coefficient </a:t>
            </a:r>
            <a:r>
              <a:rPr lang="en-US" altLang="sk-SK" dirty="0" smtClean="0">
                <a:solidFill>
                  <a:schemeClr val="tx1"/>
                </a:solidFill>
                <a:latin typeface="Arial" panose="020B0604020202020204" pitchFamily="34" charset="0"/>
              </a:rPr>
              <a:t> on the time interval.</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a:pPr>
            <a:r>
              <a:rPr lang="en-US" altLang="sk-SK" dirty="0">
                <a:solidFill>
                  <a:schemeClr val="tx1"/>
                </a:solidFill>
                <a:latin typeface="Arial" panose="020B0604020202020204" pitchFamily="34" charset="0"/>
              </a:rPr>
              <a:t>Triple exponential smoothing </a:t>
            </a:r>
            <a:r>
              <a:rPr lang="sk-SK" altLang="sk-SK" dirty="0" smtClean="0">
                <a:solidFill>
                  <a:schemeClr val="tx1"/>
                </a:solidFill>
                <a:latin typeface="Arial" panose="020B0604020202020204" pitchFamily="34" charset="0"/>
              </a:rPr>
              <a:t>.</a:t>
            </a:r>
            <a:endParaRPr lang="sk-SK" altLang="sk-SK" dirty="0">
              <a:solidFill>
                <a:schemeClr val="tx1"/>
              </a:solidFill>
              <a:latin typeface="Arial" panose="020B0604020202020204" pitchFamily="34" charset="0"/>
            </a:endParaRPr>
          </a:p>
        </p:txBody>
      </p:sp>
    </p:spTree>
    <p:extLst>
      <p:ext uri="{BB962C8B-B14F-4D97-AF65-F5344CB8AC3E}">
        <p14:creationId xmlns:p14="http://schemas.microsoft.com/office/powerpoint/2010/main" val="2864328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14108" y="642975"/>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rgbClr val="663300"/>
                </a:solidFill>
                <a:latin typeface="Arial" panose="020B0604020202020204" pitchFamily="34" charset="0"/>
              </a:rPr>
              <a:t>Time dependence of the time series</a:t>
            </a:r>
            <a:endParaRPr lang="en-US" altLang="sk-SK" sz="2800" b="1" dirty="0">
              <a:solidFill>
                <a:srgbClr val="663300"/>
              </a:solidFill>
              <a:latin typeface="Arial" panose="020B0604020202020204" pitchFamily="34" charset="0"/>
            </a:endParaRPr>
          </a:p>
        </p:txBody>
      </p:sp>
      <p:sp>
        <p:nvSpPr>
          <p:cNvPr id="69635" name="Text Box 3"/>
          <p:cNvSpPr txBox="1">
            <a:spLocks noChangeArrowheads="1"/>
          </p:cNvSpPr>
          <p:nvPr/>
        </p:nvSpPr>
        <p:spPr bwMode="auto">
          <a:xfrm>
            <a:off x="656216" y="1541929"/>
            <a:ext cx="1133856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To see how the time series behaves in time is the first step one need to identify. Then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try to fit the series by some function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 try to smoothen the time series</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None/>
            </a:pPr>
            <a:r>
              <a:rPr lang="en-US" altLang="sk-SK" sz="2400" dirty="0" smtClean="0">
                <a:solidFill>
                  <a:schemeClr val="tx1"/>
                </a:solidFill>
                <a:latin typeface="Arial" panose="020B0604020202020204" pitchFamily="34" charset="0"/>
              </a:rPr>
              <a:t>- if there is a visible trend, try to find the trend and subtract it from the measured </a:t>
            </a:r>
          </a:p>
          <a:p>
            <a:pPr eaLnBrk="1" hangingPunct="1">
              <a:lnSpc>
                <a:spcPct val="100000"/>
              </a:lnSpc>
              <a:spcBef>
                <a:spcPct val="50000"/>
              </a:spcBef>
              <a:spcAft>
                <a:spcPct val="0"/>
              </a:spcAft>
              <a:buClrTx/>
              <a:buSz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data</a:t>
            </a:r>
            <a:r>
              <a:rPr lang="en-US" altLang="sk-SK" sz="2400" dirty="0">
                <a:solidFill>
                  <a:schemeClr val="tx1"/>
                </a:solidFill>
                <a:latin typeface="Arial" panose="020B0604020202020204" pitchFamily="34" charset="0"/>
              </a:rPr>
              <a:t>.</a:t>
            </a: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-draw the time behavior of the time series with the subtracted trend</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-use </a:t>
            </a:r>
            <a:r>
              <a:rPr lang="sk-SK" altLang="sk-SK" sz="2400" dirty="0" smtClean="0">
                <a:solidFill>
                  <a:schemeClr val="tx1"/>
                </a:solidFill>
                <a:latin typeface="Arial" panose="020B0604020202020204" pitchFamily="34" charset="0"/>
              </a:rPr>
              <a:t> </a:t>
            </a:r>
            <a:r>
              <a:rPr lang="sk-SK" altLang="sk-SK" sz="2400" dirty="0" err="1" smtClean="0">
                <a:solidFill>
                  <a:srgbClr val="990000"/>
                </a:solidFill>
                <a:latin typeface="Arial" panose="020B0604020202020204" pitchFamily="34" charset="0"/>
              </a:rPr>
              <a:t>triple</a:t>
            </a:r>
            <a:r>
              <a:rPr lang="sk-SK" altLang="sk-SK" sz="2400" dirty="0" smtClean="0">
                <a:solidFill>
                  <a:srgbClr val="990000"/>
                </a:solidFill>
                <a:latin typeface="Arial" panose="020B0604020202020204" pitchFamily="34" charset="0"/>
              </a:rPr>
              <a:t> </a:t>
            </a:r>
            <a:r>
              <a:rPr lang="sk-SK" altLang="sk-SK" sz="2400" dirty="0" err="1">
                <a:solidFill>
                  <a:srgbClr val="990000"/>
                </a:solidFill>
                <a:latin typeface="Arial" panose="020B0604020202020204" pitchFamily="34" charset="0"/>
              </a:rPr>
              <a:t>exponential</a:t>
            </a:r>
            <a:r>
              <a:rPr lang="sk-SK" altLang="sk-SK" sz="2400" dirty="0">
                <a:solidFill>
                  <a:srgbClr val="990000"/>
                </a:solidFill>
                <a:latin typeface="Arial" panose="020B0604020202020204" pitchFamily="34" charset="0"/>
              </a:rPr>
              <a:t> </a:t>
            </a:r>
            <a:r>
              <a:rPr lang="sk-SK" altLang="sk-SK" sz="2400" dirty="0" err="1" smtClean="0">
                <a:solidFill>
                  <a:srgbClr val="990000"/>
                </a:solidFill>
                <a:latin typeface="Arial" panose="020B0604020202020204" pitchFamily="34" charset="0"/>
              </a:rPr>
              <a:t>smoothing</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to fit the seasonal parts of the time series</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521254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5160"/>
          <p:cNvGrpSpPr>
            <a:grpSpLocks/>
          </p:cNvGrpSpPr>
          <p:nvPr/>
        </p:nvGrpSpPr>
        <p:grpSpPr bwMode="auto">
          <a:xfrm>
            <a:off x="1909764" y="476251"/>
            <a:ext cx="9085262" cy="5948363"/>
            <a:chOff x="243" y="423"/>
            <a:chExt cx="5723" cy="3747"/>
          </a:xfrm>
        </p:grpSpPr>
        <p:sp>
          <p:nvSpPr>
            <p:cNvPr id="71683" name="Text Box 5124"/>
            <p:cNvSpPr txBox="1">
              <a:spLocks noChangeArrowheads="1"/>
            </p:cNvSpPr>
            <p:nvPr/>
          </p:nvSpPr>
          <p:spPr bwMode="auto">
            <a:xfrm>
              <a:off x="657" y="1058"/>
              <a:ext cx="480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Series: Two year measurement of how many lunches were sold in the school restaurant</a:t>
              </a:r>
              <a:endParaRPr lang="en-US" altLang="sk-SK" sz="2400" dirty="0">
                <a:solidFill>
                  <a:schemeClr val="tx1"/>
                </a:solidFill>
                <a:latin typeface="Arial" panose="020B0604020202020204" pitchFamily="34" charset="0"/>
              </a:endParaRPr>
            </a:p>
          </p:txBody>
        </p:sp>
        <p:sp>
          <p:nvSpPr>
            <p:cNvPr id="71684" name="Text Box 5136"/>
            <p:cNvSpPr txBox="1">
              <a:spLocks noChangeArrowheads="1"/>
            </p:cNvSpPr>
            <p:nvPr/>
          </p:nvSpPr>
          <p:spPr bwMode="auto">
            <a:xfrm>
              <a:off x="3611" y="3920"/>
              <a:ext cx="20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Quarters of year</a:t>
              </a:r>
              <a:endParaRPr lang="en-US" altLang="sk-SK" dirty="0">
                <a:solidFill>
                  <a:schemeClr val="tx1"/>
                </a:solidFill>
                <a:latin typeface="Arial" panose="020B0604020202020204" pitchFamily="34" charset="0"/>
              </a:endParaRPr>
            </a:p>
          </p:txBody>
        </p:sp>
        <p:grpSp>
          <p:nvGrpSpPr>
            <p:cNvPr id="71685" name="Group 5151"/>
            <p:cNvGrpSpPr>
              <a:grpSpLocks/>
            </p:cNvGrpSpPr>
            <p:nvPr/>
          </p:nvGrpSpPr>
          <p:grpSpPr bwMode="auto">
            <a:xfrm>
              <a:off x="243" y="423"/>
              <a:ext cx="5023" cy="3635"/>
              <a:chOff x="-79" y="580"/>
              <a:chExt cx="5023" cy="3635"/>
            </a:xfrm>
          </p:grpSpPr>
          <p:sp>
            <p:nvSpPr>
              <p:cNvPr id="71691" name="Text Box 5122"/>
              <p:cNvSpPr txBox="1">
                <a:spLocks noChangeArrowheads="1"/>
              </p:cNvSpPr>
              <p:nvPr/>
            </p:nvSpPr>
            <p:spPr bwMode="auto">
              <a:xfrm>
                <a:off x="322" y="580"/>
                <a:ext cx="4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Example how to deal with seasonality</a:t>
                </a:r>
                <a:endParaRPr lang="en-US" altLang="sk-SK" sz="2400" b="1" dirty="0">
                  <a:solidFill>
                    <a:schemeClr val="tx1"/>
                  </a:solidFill>
                  <a:latin typeface="Arial" panose="020B0604020202020204" pitchFamily="34" charset="0"/>
                </a:endParaRPr>
              </a:p>
            </p:txBody>
          </p:sp>
          <p:sp>
            <p:nvSpPr>
              <p:cNvPr id="71692" name="Line 5125"/>
              <p:cNvSpPr>
                <a:spLocks noChangeShapeType="1"/>
              </p:cNvSpPr>
              <p:nvPr/>
            </p:nvSpPr>
            <p:spPr bwMode="auto">
              <a:xfrm>
                <a:off x="373" y="1978"/>
                <a:ext cx="0" cy="207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3" name="Line 5126"/>
              <p:cNvSpPr>
                <a:spLocks noChangeShapeType="1"/>
              </p:cNvSpPr>
              <p:nvPr/>
            </p:nvSpPr>
            <p:spPr bwMode="auto">
              <a:xfrm flipV="1">
                <a:off x="373" y="4027"/>
                <a:ext cx="4571" cy="1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4" name="Line 5127"/>
              <p:cNvSpPr>
                <a:spLocks noChangeShapeType="1"/>
              </p:cNvSpPr>
              <p:nvPr/>
            </p:nvSpPr>
            <p:spPr bwMode="auto">
              <a:xfrm>
                <a:off x="2393" y="3955"/>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5" name="Line 5128"/>
              <p:cNvSpPr>
                <a:spLocks noChangeShapeType="1"/>
              </p:cNvSpPr>
              <p:nvPr/>
            </p:nvSpPr>
            <p:spPr bwMode="auto">
              <a:xfrm>
                <a:off x="1354" y="3977"/>
                <a:ext cx="0"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5130"/>
              <p:cNvSpPr>
                <a:spLocks noChangeShapeType="1"/>
              </p:cNvSpPr>
              <p:nvPr/>
            </p:nvSpPr>
            <p:spPr bwMode="auto">
              <a:xfrm>
                <a:off x="824" y="3948"/>
                <a:ext cx="0" cy="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5131"/>
              <p:cNvSpPr>
                <a:spLocks noChangeShapeType="1"/>
              </p:cNvSpPr>
              <p:nvPr/>
            </p:nvSpPr>
            <p:spPr bwMode="auto">
              <a:xfrm>
                <a:off x="1848" y="3977"/>
                <a:ext cx="8" cy="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8" name="Line 5132"/>
              <p:cNvSpPr>
                <a:spLocks noChangeShapeType="1"/>
              </p:cNvSpPr>
              <p:nvPr/>
            </p:nvSpPr>
            <p:spPr bwMode="auto">
              <a:xfrm>
                <a:off x="4528" y="3956"/>
                <a:ext cx="0" cy="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9" name="Line 5133"/>
              <p:cNvSpPr>
                <a:spLocks noChangeShapeType="1"/>
              </p:cNvSpPr>
              <p:nvPr/>
            </p:nvSpPr>
            <p:spPr bwMode="auto">
              <a:xfrm>
                <a:off x="3453" y="3927"/>
                <a:ext cx="0"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0" name="Line 5134"/>
              <p:cNvSpPr>
                <a:spLocks noChangeShapeType="1"/>
              </p:cNvSpPr>
              <p:nvPr/>
            </p:nvSpPr>
            <p:spPr bwMode="auto">
              <a:xfrm>
                <a:off x="2930" y="3949"/>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1" name="Line 5135"/>
              <p:cNvSpPr>
                <a:spLocks noChangeShapeType="1"/>
              </p:cNvSpPr>
              <p:nvPr/>
            </p:nvSpPr>
            <p:spPr bwMode="auto">
              <a:xfrm>
                <a:off x="3976" y="3969"/>
                <a:ext cx="0"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2" name="Line 5137"/>
              <p:cNvSpPr>
                <a:spLocks noChangeShapeType="1"/>
              </p:cNvSpPr>
              <p:nvPr/>
            </p:nvSpPr>
            <p:spPr bwMode="auto">
              <a:xfrm>
                <a:off x="265" y="4041"/>
                <a:ext cx="15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3" name="Line 5138"/>
              <p:cNvSpPr>
                <a:spLocks noChangeShapeType="1"/>
              </p:cNvSpPr>
              <p:nvPr/>
            </p:nvSpPr>
            <p:spPr bwMode="auto">
              <a:xfrm>
                <a:off x="287" y="1963"/>
                <a:ext cx="114" cy="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4" name="Line 5139"/>
              <p:cNvSpPr>
                <a:spLocks noChangeShapeType="1"/>
              </p:cNvSpPr>
              <p:nvPr/>
            </p:nvSpPr>
            <p:spPr bwMode="auto">
              <a:xfrm>
                <a:off x="264" y="3088"/>
                <a:ext cx="1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5" name="Freeform 5145"/>
              <p:cNvSpPr>
                <a:spLocks/>
              </p:cNvSpPr>
              <p:nvPr/>
            </p:nvSpPr>
            <p:spPr bwMode="auto">
              <a:xfrm>
                <a:off x="387" y="3024"/>
                <a:ext cx="1547" cy="868"/>
              </a:xfrm>
              <a:custGeom>
                <a:avLst/>
                <a:gdLst>
                  <a:gd name="T0" fmla="*/ 0 w 1547"/>
                  <a:gd name="T1" fmla="*/ 852 h 868"/>
                  <a:gd name="T2" fmla="*/ 86 w 1547"/>
                  <a:gd name="T3" fmla="*/ 673 h 868"/>
                  <a:gd name="T4" fmla="*/ 158 w 1547"/>
                  <a:gd name="T5" fmla="*/ 652 h 868"/>
                  <a:gd name="T6" fmla="*/ 215 w 1547"/>
                  <a:gd name="T7" fmla="*/ 609 h 868"/>
                  <a:gd name="T8" fmla="*/ 243 w 1547"/>
                  <a:gd name="T9" fmla="*/ 616 h 868"/>
                  <a:gd name="T10" fmla="*/ 258 w 1547"/>
                  <a:gd name="T11" fmla="*/ 630 h 868"/>
                  <a:gd name="T12" fmla="*/ 301 w 1547"/>
                  <a:gd name="T13" fmla="*/ 645 h 868"/>
                  <a:gd name="T14" fmla="*/ 351 w 1547"/>
                  <a:gd name="T15" fmla="*/ 802 h 868"/>
                  <a:gd name="T16" fmla="*/ 365 w 1547"/>
                  <a:gd name="T17" fmla="*/ 852 h 868"/>
                  <a:gd name="T18" fmla="*/ 430 w 1547"/>
                  <a:gd name="T19" fmla="*/ 867 h 868"/>
                  <a:gd name="T20" fmla="*/ 494 w 1547"/>
                  <a:gd name="T21" fmla="*/ 860 h 868"/>
                  <a:gd name="T22" fmla="*/ 501 w 1547"/>
                  <a:gd name="T23" fmla="*/ 838 h 868"/>
                  <a:gd name="T24" fmla="*/ 523 w 1547"/>
                  <a:gd name="T25" fmla="*/ 774 h 868"/>
                  <a:gd name="T26" fmla="*/ 595 w 1547"/>
                  <a:gd name="T27" fmla="*/ 688 h 868"/>
                  <a:gd name="T28" fmla="*/ 638 w 1547"/>
                  <a:gd name="T29" fmla="*/ 609 h 868"/>
                  <a:gd name="T30" fmla="*/ 673 w 1547"/>
                  <a:gd name="T31" fmla="*/ 573 h 868"/>
                  <a:gd name="T32" fmla="*/ 688 w 1547"/>
                  <a:gd name="T33" fmla="*/ 559 h 868"/>
                  <a:gd name="T34" fmla="*/ 716 w 1547"/>
                  <a:gd name="T35" fmla="*/ 487 h 868"/>
                  <a:gd name="T36" fmla="*/ 745 w 1547"/>
                  <a:gd name="T37" fmla="*/ 408 h 868"/>
                  <a:gd name="T38" fmla="*/ 774 w 1547"/>
                  <a:gd name="T39" fmla="*/ 351 h 868"/>
                  <a:gd name="T40" fmla="*/ 845 w 1547"/>
                  <a:gd name="T41" fmla="*/ 315 h 868"/>
                  <a:gd name="T42" fmla="*/ 881 w 1547"/>
                  <a:gd name="T43" fmla="*/ 401 h 868"/>
                  <a:gd name="T44" fmla="*/ 910 w 1547"/>
                  <a:gd name="T45" fmla="*/ 602 h 868"/>
                  <a:gd name="T46" fmla="*/ 938 w 1547"/>
                  <a:gd name="T47" fmla="*/ 702 h 868"/>
                  <a:gd name="T48" fmla="*/ 996 w 1547"/>
                  <a:gd name="T49" fmla="*/ 637 h 868"/>
                  <a:gd name="T50" fmla="*/ 1032 w 1547"/>
                  <a:gd name="T51" fmla="*/ 573 h 868"/>
                  <a:gd name="T52" fmla="*/ 1060 w 1547"/>
                  <a:gd name="T53" fmla="*/ 480 h 868"/>
                  <a:gd name="T54" fmla="*/ 1075 w 1547"/>
                  <a:gd name="T55" fmla="*/ 437 h 868"/>
                  <a:gd name="T56" fmla="*/ 1089 w 1547"/>
                  <a:gd name="T57" fmla="*/ 344 h 868"/>
                  <a:gd name="T58" fmla="*/ 1175 w 1547"/>
                  <a:gd name="T59" fmla="*/ 308 h 868"/>
                  <a:gd name="T60" fmla="*/ 1254 w 1547"/>
                  <a:gd name="T61" fmla="*/ 0 h 868"/>
                  <a:gd name="T62" fmla="*/ 1311 w 1547"/>
                  <a:gd name="T63" fmla="*/ 50 h 868"/>
                  <a:gd name="T64" fmla="*/ 1361 w 1547"/>
                  <a:gd name="T65" fmla="*/ 186 h 868"/>
                  <a:gd name="T66" fmla="*/ 1404 w 1547"/>
                  <a:gd name="T67" fmla="*/ 301 h 868"/>
                  <a:gd name="T68" fmla="*/ 1383 w 1547"/>
                  <a:gd name="T69" fmla="*/ 523 h 868"/>
                  <a:gd name="T70" fmla="*/ 1476 w 1547"/>
                  <a:gd name="T71" fmla="*/ 602 h 868"/>
                  <a:gd name="T72" fmla="*/ 1547 w 1547"/>
                  <a:gd name="T73" fmla="*/ 559 h 8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7"/>
                  <a:gd name="T112" fmla="*/ 0 h 868"/>
                  <a:gd name="T113" fmla="*/ 1547 w 1547"/>
                  <a:gd name="T114" fmla="*/ 868 h 8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7" h="868">
                    <a:moveTo>
                      <a:pt x="0" y="852"/>
                    </a:moveTo>
                    <a:cubicBezTo>
                      <a:pt x="20" y="792"/>
                      <a:pt x="30" y="711"/>
                      <a:pt x="86" y="673"/>
                    </a:cubicBezTo>
                    <a:cubicBezTo>
                      <a:pt x="112" y="655"/>
                      <a:pt x="126" y="657"/>
                      <a:pt x="158" y="652"/>
                    </a:cubicBezTo>
                    <a:cubicBezTo>
                      <a:pt x="198" y="610"/>
                      <a:pt x="177" y="621"/>
                      <a:pt x="215" y="609"/>
                    </a:cubicBezTo>
                    <a:cubicBezTo>
                      <a:pt x="224" y="611"/>
                      <a:pt x="234" y="612"/>
                      <a:pt x="243" y="616"/>
                    </a:cubicBezTo>
                    <a:cubicBezTo>
                      <a:pt x="249" y="619"/>
                      <a:pt x="252" y="627"/>
                      <a:pt x="258" y="630"/>
                    </a:cubicBezTo>
                    <a:cubicBezTo>
                      <a:pt x="272" y="637"/>
                      <a:pt x="301" y="645"/>
                      <a:pt x="301" y="645"/>
                    </a:cubicBezTo>
                    <a:cubicBezTo>
                      <a:pt x="331" y="705"/>
                      <a:pt x="338" y="735"/>
                      <a:pt x="351" y="802"/>
                    </a:cubicBezTo>
                    <a:cubicBezTo>
                      <a:pt x="354" y="819"/>
                      <a:pt x="350" y="843"/>
                      <a:pt x="365" y="852"/>
                    </a:cubicBezTo>
                    <a:cubicBezTo>
                      <a:pt x="384" y="863"/>
                      <a:pt x="430" y="867"/>
                      <a:pt x="430" y="867"/>
                    </a:cubicBezTo>
                    <a:cubicBezTo>
                      <a:pt x="451" y="865"/>
                      <a:pt x="474" y="868"/>
                      <a:pt x="494" y="860"/>
                    </a:cubicBezTo>
                    <a:cubicBezTo>
                      <a:pt x="501" y="857"/>
                      <a:pt x="498" y="845"/>
                      <a:pt x="501" y="838"/>
                    </a:cubicBezTo>
                    <a:cubicBezTo>
                      <a:pt x="508" y="817"/>
                      <a:pt x="508" y="790"/>
                      <a:pt x="523" y="774"/>
                    </a:cubicBezTo>
                    <a:cubicBezTo>
                      <a:pt x="549" y="747"/>
                      <a:pt x="568" y="714"/>
                      <a:pt x="595" y="688"/>
                    </a:cubicBezTo>
                    <a:cubicBezTo>
                      <a:pt x="608" y="649"/>
                      <a:pt x="612" y="638"/>
                      <a:pt x="638" y="609"/>
                    </a:cubicBezTo>
                    <a:cubicBezTo>
                      <a:pt x="649" y="596"/>
                      <a:pt x="661" y="585"/>
                      <a:pt x="673" y="573"/>
                    </a:cubicBezTo>
                    <a:cubicBezTo>
                      <a:pt x="678" y="568"/>
                      <a:pt x="688" y="559"/>
                      <a:pt x="688" y="559"/>
                    </a:cubicBezTo>
                    <a:cubicBezTo>
                      <a:pt x="695" y="531"/>
                      <a:pt x="700" y="511"/>
                      <a:pt x="716" y="487"/>
                    </a:cubicBezTo>
                    <a:cubicBezTo>
                      <a:pt x="723" y="453"/>
                      <a:pt x="732" y="438"/>
                      <a:pt x="745" y="408"/>
                    </a:cubicBezTo>
                    <a:cubicBezTo>
                      <a:pt x="770" y="350"/>
                      <a:pt x="744" y="379"/>
                      <a:pt x="774" y="351"/>
                    </a:cubicBezTo>
                    <a:cubicBezTo>
                      <a:pt x="785" y="294"/>
                      <a:pt x="788" y="306"/>
                      <a:pt x="845" y="315"/>
                    </a:cubicBezTo>
                    <a:cubicBezTo>
                      <a:pt x="854" y="351"/>
                      <a:pt x="859" y="371"/>
                      <a:pt x="881" y="401"/>
                    </a:cubicBezTo>
                    <a:cubicBezTo>
                      <a:pt x="903" y="466"/>
                      <a:pt x="890" y="541"/>
                      <a:pt x="910" y="602"/>
                    </a:cubicBezTo>
                    <a:cubicBezTo>
                      <a:pt x="921" y="635"/>
                      <a:pt x="930" y="668"/>
                      <a:pt x="938" y="702"/>
                    </a:cubicBezTo>
                    <a:cubicBezTo>
                      <a:pt x="973" y="680"/>
                      <a:pt x="970" y="663"/>
                      <a:pt x="996" y="637"/>
                    </a:cubicBezTo>
                    <a:cubicBezTo>
                      <a:pt x="1005" y="611"/>
                      <a:pt x="1022" y="598"/>
                      <a:pt x="1032" y="573"/>
                    </a:cubicBezTo>
                    <a:cubicBezTo>
                      <a:pt x="1038" y="532"/>
                      <a:pt x="1038" y="513"/>
                      <a:pt x="1060" y="480"/>
                    </a:cubicBezTo>
                    <a:cubicBezTo>
                      <a:pt x="1065" y="466"/>
                      <a:pt x="1073" y="452"/>
                      <a:pt x="1075" y="437"/>
                    </a:cubicBezTo>
                    <a:cubicBezTo>
                      <a:pt x="1080" y="406"/>
                      <a:pt x="1067" y="367"/>
                      <a:pt x="1089" y="344"/>
                    </a:cubicBezTo>
                    <a:cubicBezTo>
                      <a:pt x="1102" y="330"/>
                      <a:pt x="1151" y="323"/>
                      <a:pt x="1175" y="308"/>
                    </a:cubicBezTo>
                    <a:cubicBezTo>
                      <a:pt x="1190" y="203"/>
                      <a:pt x="1234" y="105"/>
                      <a:pt x="1254" y="0"/>
                    </a:cubicBezTo>
                    <a:cubicBezTo>
                      <a:pt x="1285" y="10"/>
                      <a:pt x="1291" y="23"/>
                      <a:pt x="1311" y="50"/>
                    </a:cubicBezTo>
                    <a:cubicBezTo>
                      <a:pt x="1318" y="97"/>
                      <a:pt x="1334" y="146"/>
                      <a:pt x="1361" y="186"/>
                    </a:cubicBezTo>
                    <a:cubicBezTo>
                      <a:pt x="1368" y="239"/>
                      <a:pt x="1377" y="258"/>
                      <a:pt x="1404" y="301"/>
                    </a:cubicBezTo>
                    <a:cubicBezTo>
                      <a:pt x="1388" y="484"/>
                      <a:pt x="1397" y="411"/>
                      <a:pt x="1383" y="523"/>
                    </a:cubicBezTo>
                    <a:cubicBezTo>
                      <a:pt x="1394" y="581"/>
                      <a:pt x="1423" y="587"/>
                      <a:pt x="1476" y="602"/>
                    </a:cubicBezTo>
                    <a:cubicBezTo>
                      <a:pt x="1491" y="598"/>
                      <a:pt x="1547" y="574"/>
                      <a:pt x="1547" y="559"/>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06" name="Freeform 5147"/>
              <p:cNvSpPr>
                <a:spLocks/>
              </p:cNvSpPr>
              <p:nvPr/>
            </p:nvSpPr>
            <p:spPr bwMode="auto">
              <a:xfrm>
                <a:off x="1942" y="1712"/>
                <a:ext cx="2391" cy="1871"/>
              </a:xfrm>
              <a:custGeom>
                <a:avLst/>
                <a:gdLst>
                  <a:gd name="T0" fmla="*/ 50 w 2391"/>
                  <a:gd name="T1" fmla="*/ 1792 h 1871"/>
                  <a:gd name="T2" fmla="*/ 136 w 2391"/>
                  <a:gd name="T3" fmla="*/ 1605 h 1871"/>
                  <a:gd name="T4" fmla="*/ 229 w 2391"/>
                  <a:gd name="T5" fmla="*/ 1383 h 1871"/>
                  <a:gd name="T6" fmla="*/ 272 w 2391"/>
                  <a:gd name="T7" fmla="*/ 1319 h 1871"/>
                  <a:gd name="T8" fmla="*/ 315 w 2391"/>
                  <a:gd name="T9" fmla="*/ 1190 h 1871"/>
                  <a:gd name="T10" fmla="*/ 386 w 2391"/>
                  <a:gd name="T11" fmla="*/ 1233 h 1871"/>
                  <a:gd name="T12" fmla="*/ 451 w 2391"/>
                  <a:gd name="T13" fmla="*/ 1691 h 1871"/>
                  <a:gd name="T14" fmla="*/ 551 w 2391"/>
                  <a:gd name="T15" fmla="*/ 1570 h 1871"/>
                  <a:gd name="T16" fmla="*/ 666 w 2391"/>
                  <a:gd name="T17" fmla="*/ 1297 h 1871"/>
                  <a:gd name="T18" fmla="*/ 730 w 2391"/>
                  <a:gd name="T19" fmla="*/ 1118 h 1871"/>
                  <a:gd name="T20" fmla="*/ 831 w 2391"/>
                  <a:gd name="T21" fmla="*/ 1075 h 1871"/>
                  <a:gd name="T22" fmla="*/ 888 w 2391"/>
                  <a:gd name="T23" fmla="*/ 1018 h 1871"/>
                  <a:gd name="T24" fmla="*/ 988 w 2391"/>
                  <a:gd name="T25" fmla="*/ 710 h 1871"/>
                  <a:gd name="T26" fmla="*/ 1046 w 2391"/>
                  <a:gd name="T27" fmla="*/ 1512 h 1871"/>
                  <a:gd name="T28" fmla="*/ 1139 w 2391"/>
                  <a:gd name="T29" fmla="*/ 1620 h 1871"/>
                  <a:gd name="T30" fmla="*/ 1196 w 2391"/>
                  <a:gd name="T31" fmla="*/ 1598 h 1871"/>
                  <a:gd name="T32" fmla="*/ 1282 w 2391"/>
                  <a:gd name="T33" fmla="*/ 1448 h 1871"/>
                  <a:gd name="T34" fmla="*/ 1382 w 2391"/>
                  <a:gd name="T35" fmla="*/ 1032 h 1871"/>
                  <a:gd name="T36" fmla="*/ 1454 w 2391"/>
                  <a:gd name="T37" fmla="*/ 853 h 1871"/>
                  <a:gd name="T38" fmla="*/ 1526 w 2391"/>
                  <a:gd name="T39" fmla="*/ 674 h 1871"/>
                  <a:gd name="T40" fmla="*/ 1583 w 2391"/>
                  <a:gd name="T41" fmla="*/ 452 h 1871"/>
                  <a:gd name="T42" fmla="*/ 1626 w 2391"/>
                  <a:gd name="T43" fmla="*/ 645 h 1871"/>
                  <a:gd name="T44" fmla="*/ 1647 w 2391"/>
                  <a:gd name="T45" fmla="*/ 1391 h 1871"/>
                  <a:gd name="T46" fmla="*/ 1755 w 2391"/>
                  <a:gd name="T47" fmla="*/ 1204 h 1871"/>
                  <a:gd name="T48" fmla="*/ 1827 w 2391"/>
                  <a:gd name="T49" fmla="*/ 1011 h 1871"/>
                  <a:gd name="T50" fmla="*/ 1870 w 2391"/>
                  <a:gd name="T51" fmla="*/ 1068 h 1871"/>
                  <a:gd name="T52" fmla="*/ 1920 w 2391"/>
                  <a:gd name="T53" fmla="*/ 717 h 1871"/>
                  <a:gd name="T54" fmla="*/ 1941 w 2391"/>
                  <a:gd name="T55" fmla="*/ 631 h 1871"/>
                  <a:gd name="T56" fmla="*/ 1963 w 2391"/>
                  <a:gd name="T57" fmla="*/ 567 h 1871"/>
                  <a:gd name="T58" fmla="*/ 1984 w 2391"/>
                  <a:gd name="T59" fmla="*/ 473 h 1871"/>
                  <a:gd name="T60" fmla="*/ 2013 w 2391"/>
                  <a:gd name="T61" fmla="*/ 330 h 1871"/>
                  <a:gd name="T62" fmla="*/ 2056 w 2391"/>
                  <a:gd name="T63" fmla="*/ 717 h 1871"/>
                  <a:gd name="T64" fmla="*/ 2156 w 2391"/>
                  <a:gd name="T65" fmla="*/ 1398 h 1871"/>
                  <a:gd name="T66" fmla="*/ 2242 w 2391"/>
                  <a:gd name="T67" fmla="*/ 1168 h 1871"/>
                  <a:gd name="T68" fmla="*/ 2314 w 2391"/>
                  <a:gd name="T69" fmla="*/ 631 h 1871"/>
                  <a:gd name="T70" fmla="*/ 2371 w 2391"/>
                  <a:gd name="T71" fmla="*/ 395 h 1871"/>
                  <a:gd name="T72" fmla="*/ 2371 w 2391"/>
                  <a:gd name="T73" fmla="*/ 0 h 187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91"/>
                  <a:gd name="T112" fmla="*/ 0 h 1871"/>
                  <a:gd name="T113" fmla="*/ 2391 w 2391"/>
                  <a:gd name="T114" fmla="*/ 1871 h 187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91" h="1871">
                    <a:moveTo>
                      <a:pt x="0" y="1871"/>
                    </a:moveTo>
                    <a:cubicBezTo>
                      <a:pt x="21" y="1849"/>
                      <a:pt x="32" y="1818"/>
                      <a:pt x="50" y="1792"/>
                    </a:cubicBezTo>
                    <a:cubicBezTo>
                      <a:pt x="59" y="1765"/>
                      <a:pt x="81" y="1711"/>
                      <a:pt x="100" y="1691"/>
                    </a:cubicBezTo>
                    <a:cubicBezTo>
                      <a:pt x="109" y="1664"/>
                      <a:pt x="122" y="1630"/>
                      <a:pt x="136" y="1605"/>
                    </a:cubicBezTo>
                    <a:cubicBezTo>
                      <a:pt x="160" y="1560"/>
                      <a:pt x="197" y="1525"/>
                      <a:pt x="215" y="1477"/>
                    </a:cubicBezTo>
                    <a:cubicBezTo>
                      <a:pt x="216" y="1470"/>
                      <a:pt x="217" y="1405"/>
                      <a:pt x="229" y="1383"/>
                    </a:cubicBezTo>
                    <a:cubicBezTo>
                      <a:pt x="237" y="1368"/>
                      <a:pt x="248" y="1354"/>
                      <a:pt x="258" y="1340"/>
                    </a:cubicBezTo>
                    <a:cubicBezTo>
                      <a:pt x="263" y="1333"/>
                      <a:pt x="272" y="1319"/>
                      <a:pt x="272" y="1319"/>
                    </a:cubicBezTo>
                    <a:cubicBezTo>
                      <a:pt x="281" y="1290"/>
                      <a:pt x="291" y="1262"/>
                      <a:pt x="301" y="1233"/>
                    </a:cubicBezTo>
                    <a:cubicBezTo>
                      <a:pt x="306" y="1219"/>
                      <a:pt x="315" y="1190"/>
                      <a:pt x="315" y="1190"/>
                    </a:cubicBezTo>
                    <a:cubicBezTo>
                      <a:pt x="321" y="1112"/>
                      <a:pt x="333" y="1042"/>
                      <a:pt x="358" y="968"/>
                    </a:cubicBezTo>
                    <a:cubicBezTo>
                      <a:pt x="410" y="1046"/>
                      <a:pt x="358" y="1146"/>
                      <a:pt x="386" y="1233"/>
                    </a:cubicBezTo>
                    <a:cubicBezTo>
                      <a:pt x="390" y="1419"/>
                      <a:pt x="352" y="1535"/>
                      <a:pt x="444" y="1670"/>
                    </a:cubicBezTo>
                    <a:cubicBezTo>
                      <a:pt x="446" y="1677"/>
                      <a:pt x="444" y="1689"/>
                      <a:pt x="451" y="1691"/>
                    </a:cubicBezTo>
                    <a:cubicBezTo>
                      <a:pt x="469" y="1696"/>
                      <a:pt x="477" y="1665"/>
                      <a:pt x="480" y="1656"/>
                    </a:cubicBezTo>
                    <a:cubicBezTo>
                      <a:pt x="494" y="1617"/>
                      <a:pt x="517" y="1593"/>
                      <a:pt x="551" y="1570"/>
                    </a:cubicBezTo>
                    <a:cubicBezTo>
                      <a:pt x="598" y="1500"/>
                      <a:pt x="598" y="1447"/>
                      <a:pt x="623" y="1369"/>
                    </a:cubicBezTo>
                    <a:cubicBezTo>
                      <a:pt x="632" y="1341"/>
                      <a:pt x="653" y="1323"/>
                      <a:pt x="666" y="1297"/>
                    </a:cubicBezTo>
                    <a:cubicBezTo>
                      <a:pt x="677" y="1274"/>
                      <a:pt x="682" y="1258"/>
                      <a:pt x="702" y="1240"/>
                    </a:cubicBezTo>
                    <a:cubicBezTo>
                      <a:pt x="710" y="1199"/>
                      <a:pt x="722" y="1159"/>
                      <a:pt x="730" y="1118"/>
                    </a:cubicBezTo>
                    <a:cubicBezTo>
                      <a:pt x="738" y="1080"/>
                      <a:pt x="734" y="1059"/>
                      <a:pt x="759" y="1032"/>
                    </a:cubicBezTo>
                    <a:cubicBezTo>
                      <a:pt x="793" y="1040"/>
                      <a:pt x="802" y="1054"/>
                      <a:pt x="831" y="1075"/>
                    </a:cubicBezTo>
                    <a:cubicBezTo>
                      <a:pt x="840" y="1070"/>
                      <a:pt x="852" y="1068"/>
                      <a:pt x="859" y="1061"/>
                    </a:cubicBezTo>
                    <a:cubicBezTo>
                      <a:pt x="871" y="1049"/>
                      <a:pt x="888" y="1018"/>
                      <a:pt x="888" y="1018"/>
                    </a:cubicBezTo>
                    <a:cubicBezTo>
                      <a:pt x="903" y="956"/>
                      <a:pt x="914" y="832"/>
                      <a:pt x="960" y="789"/>
                    </a:cubicBezTo>
                    <a:cubicBezTo>
                      <a:pt x="966" y="757"/>
                      <a:pt x="978" y="740"/>
                      <a:pt x="988" y="710"/>
                    </a:cubicBezTo>
                    <a:cubicBezTo>
                      <a:pt x="1019" y="799"/>
                      <a:pt x="999" y="891"/>
                      <a:pt x="1017" y="982"/>
                    </a:cubicBezTo>
                    <a:cubicBezTo>
                      <a:pt x="1019" y="1100"/>
                      <a:pt x="985" y="1353"/>
                      <a:pt x="1046" y="1512"/>
                    </a:cubicBezTo>
                    <a:cubicBezTo>
                      <a:pt x="1055" y="1629"/>
                      <a:pt x="1022" y="1598"/>
                      <a:pt x="1110" y="1613"/>
                    </a:cubicBezTo>
                    <a:cubicBezTo>
                      <a:pt x="1120" y="1615"/>
                      <a:pt x="1129" y="1618"/>
                      <a:pt x="1139" y="1620"/>
                    </a:cubicBezTo>
                    <a:cubicBezTo>
                      <a:pt x="1148" y="1625"/>
                      <a:pt x="1157" y="1634"/>
                      <a:pt x="1167" y="1634"/>
                    </a:cubicBezTo>
                    <a:cubicBezTo>
                      <a:pt x="1194" y="1634"/>
                      <a:pt x="1188" y="1612"/>
                      <a:pt x="1196" y="1598"/>
                    </a:cubicBezTo>
                    <a:cubicBezTo>
                      <a:pt x="1209" y="1574"/>
                      <a:pt x="1234" y="1533"/>
                      <a:pt x="1253" y="1512"/>
                    </a:cubicBezTo>
                    <a:cubicBezTo>
                      <a:pt x="1262" y="1488"/>
                      <a:pt x="1268" y="1469"/>
                      <a:pt x="1282" y="1448"/>
                    </a:cubicBezTo>
                    <a:cubicBezTo>
                      <a:pt x="1294" y="1363"/>
                      <a:pt x="1319" y="1280"/>
                      <a:pt x="1339" y="1197"/>
                    </a:cubicBezTo>
                    <a:cubicBezTo>
                      <a:pt x="1345" y="1137"/>
                      <a:pt x="1350" y="1083"/>
                      <a:pt x="1382" y="1032"/>
                    </a:cubicBezTo>
                    <a:cubicBezTo>
                      <a:pt x="1391" y="990"/>
                      <a:pt x="1395" y="914"/>
                      <a:pt x="1404" y="882"/>
                    </a:cubicBezTo>
                    <a:cubicBezTo>
                      <a:pt x="1406" y="874"/>
                      <a:pt x="1452" y="854"/>
                      <a:pt x="1454" y="853"/>
                    </a:cubicBezTo>
                    <a:cubicBezTo>
                      <a:pt x="1471" y="828"/>
                      <a:pt x="1487" y="809"/>
                      <a:pt x="1497" y="781"/>
                    </a:cubicBezTo>
                    <a:cubicBezTo>
                      <a:pt x="1510" y="746"/>
                      <a:pt x="1513" y="709"/>
                      <a:pt x="1526" y="674"/>
                    </a:cubicBezTo>
                    <a:cubicBezTo>
                      <a:pt x="1535" y="619"/>
                      <a:pt x="1548" y="564"/>
                      <a:pt x="1561" y="509"/>
                    </a:cubicBezTo>
                    <a:cubicBezTo>
                      <a:pt x="1566" y="489"/>
                      <a:pt x="1583" y="452"/>
                      <a:pt x="1583" y="452"/>
                    </a:cubicBezTo>
                    <a:cubicBezTo>
                      <a:pt x="1588" y="417"/>
                      <a:pt x="1593" y="386"/>
                      <a:pt x="1604" y="352"/>
                    </a:cubicBezTo>
                    <a:cubicBezTo>
                      <a:pt x="1632" y="426"/>
                      <a:pt x="1623" y="580"/>
                      <a:pt x="1626" y="645"/>
                    </a:cubicBezTo>
                    <a:cubicBezTo>
                      <a:pt x="1628" y="855"/>
                      <a:pt x="1627" y="1066"/>
                      <a:pt x="1633" y="1276"/>
                    </a:cubicBezTo>
                    <a:cubicBezTo>
                      <a:pt x="1634" y="1315"/>
                      <a:pt x="1647" y="1391"/>
                      <a:pt x="1647" y="1391"/>
                    </a:cubicBezTo>
                    <a:cubicBezTo>
                      <a:pt x="1682" y="1383"/>
                      <a:pt x="1700" y="1383"/>
                      <a:pt x="1712" y="1348"/>
                    </a:cubicBezTo>
                    <a:cubicBezTo>
                      <a:pt x="1718" y="1262"/>
                      <a:pt x="1708" y="1254"/>
                      <a:pt x="1755" y="1204"/>
                    </a:cubicBezTo>
                    <a:cubicBezTo>
                      <a:pt x="1772" y="1137"/>
                      <a:pt x="1763" y="1048"/>
                      <a:pt x="1812" y="996"/>
                    </a:cubicBezTo>
                    <a:cubicBezTo>
                      <a:pt x="1817" y="1001"/>
                      <a:pt x="1824" y="1005"/>
                      <a:pt x="1827" y="1011"/>
                    </a:cubicBezTo>
                    <a:cubicBezTo>
                      <a:pt x="1834" y="1024"/>
                      <a:pt x="1827" y="1047"/>
                      <a:pt x="1841" y="1054"/>
                    </a:cubicBezTo>
                    <a:cubicBezTo>
                      <a:pt x="1851" y="1059"/>
                      <a:pt x="1860" y="1063"/>
                      <a:pt x="1870" y="1068"/>
                    </a:cubicBezTo>
                    <a:cubicBezTo>
                      <a:pt x="1901" y="1022"/>
                      <a:pt x="1905" y="963"/>
                      <a:pt x="1913" y="910"/>
                    </a:cubicBezTo>
                    <a:cubicBezTo>
                      <a:pt x="1915" y="846"/>
                      <a:pt x="1916" y="781"/>
                      <a:pt x="1920" y="717"/>
                    </a:cubicBezTo>
                    <a:cubicBezTo>
                      <a:pt x="1921" y="709"/>
                      <a:pt x="1925" y="702"/>
                      <a:pt x="1927" y="695"/>
                    </a:cubicBezTo>
                    <a:cubicBezTo>
                      <a:pt x="1934" y="668"/>
                      <a:pt x="1933" y="657"/>
                      <a:pt x="1941" y="631"/>
                    </a:cubicBezTo>
                    <a:cubicBezTo>
                      <a:pt x="1945" y="616"/>
                      <a:pt x="1951" y="602"/>
                      <a:pt x="1956" y="588"/>
                    </a:cubicBezTo>
                    <a:cubicBezTo>
                      <a:pt x="1958" y="581"/>
                      <a:pt x="1963" y="567"/>
                      <a:pt x="1963" y="567"/>
                    </a:cubicBezTo>
                    <a:cubicBezTo>
                      <a:pt x="1965" y="550"/>
                      <a:pt x="1966" y="533"/>
                      <a:pt x="1970" y="516"/>
                    </a:cubicBezTo>
                    <a:cubicBezTo>
                      <a:pt x="1973" y="501"/>
                      <a:pt x="1984" y="473"/>
                      <a:pt x="1984" y="473"/>
                    </a:cubicBezTo>
                    <a:cubicBezTo>
                      <a:pt x="1990" y="410"/>
                      <a:pt x="1985" y="417"/>
                      <a:pt x="1999" y="373"/>
                    </a:cubicBezTo>
                    <a:cubicBezTo>
                      <a:pt x="2003" y="359"/>
                      <a:pt x="2013" y="330"/>
                      <a:pt x="2013" y="330"/>
                    </a:cubicBezTo>
                    <a:cubicBezTo>
                      <a:pt x="2018" y="289"/>
                      <a:pt x="2026" y="255"/>
                      <a:pt x="2034" y="215"/>
                    </a:cubicBezTo>
                    <a:cubicBezTo>
                      <a:pt x="2036" y="324"/>
                      <a:pt x="2022" y="575"/>
                      <a:pt x="2056" y="717"/>
                    </a:cubicBezTo>
                    <a:cubicBezTo>
                      <a:pt x="2060" y="1071"/>
                      <a:pt x="2061" y="1254"/>
                      <a:pt x="2077" y="1548"/>
                    </a:cubicBezTo>
                    <a:cubicBezTo>
                      <a:pt x="2118" y="1509"/>
                      <a:pt x="2124" y="1446"/>
                      <a:pt x="2156" y="1398"/>
                    </a:cubicBezTo>
                    <a:cubicBezTo>
                      <a:pt x="2176" y="1337"/>
                      <a:pt x="2158" y="1361"/>
                      <a:pt x="2213" y="1340"/>
                    </a:cubicBezTo>
                    <a:cubicBezTo>
                      <a:pt x="2258" y="1277"/>
                      <a:pt x="2202" y="1264"/>
                      <a:pt x="2242" y="1168"/>
                    </a:cubicBezTo>
                    <a:cubicBezTo>
                      <a:pt x="2249" y="1152"/>
                      <a:pt x="2275" y="1163"/>
                      <a:pt x="2292" y="1161"/>
                    </a:cubicBezTo>
                    <a:cubicBezTo>
                      <a:pt x="2297" y="873"/>
                      <a:pt x="2284" y="842"/>
                      <a:pt x="2314" y="631"/>
                    </a:cubicBezTo>
                    <a:cubicBezTo>
                      <a:pt x="2322" y="573"/>
                      <a:pt x="2331" y="515"/>
                      <a:pt x="2350" y="459"/>
                    </a:cubicBezTo>
                    <a:cubicBezTo>
                      <a:pt x="2357" y="438"/>
                      <a:pt x="2371" y="395"/>
                      <a:pt x="2371" y="395"/>
                    </a:cubicBezTo>
                    <a:cubicBezTo>
                      <a:pt x="2391" y="232"/>
                      <a:pt x="2388" y="310"/>
                      <a:pt x="2378" y="115"/>
                    </a:cubicBezTo>
                    <a:cubicBezTo>
                      <a:pt x="2376" y="77"/>
                      <a:pt x="2371" y="0"/>
                      <a:pt x="2371" y="0"/>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07" name="Text Box 5148"/>
              <p:cNvSpPr txBox="1">
                <a:spLocks noChangeArrowheads="1"/>
              </p:cNvSpPr>
              <p:nvPr/>
            </p:nvSpPr>
            <p:spPr bwMode="auto">
              <a:xfrm>
                <a:off x="-22" y="3769"/>
                <a:ext cx="38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100</a:t>
                </a:r>
              </a:p>
            </p:txBody>
          </p:sp>
          <p:sp>
            <p:nvSpPr>
              <p:cNvPr id="71708" name="Text Box 5149"/>
              <p:cNvSpPr txBox="1">
                <a:spLocks noChangeArrowheads="1"/>
              </p:cNvSpPr>
              <p:nvPr/>
            </p:nvSpPr>
            <p:spPr bwMode="auto">
              <a:xfrm>
                <a:off x="-29" y="2873"/>
                <a:ext cx="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500</a:t>
                </a:r>
              </a:p>
            </p:txBody>
          </p:sp>
          <p:sp>
            <p:nvSpPr>
              <p:cNvPr id="71709" name="Text Box 5150"/>
              <p:cNvSpPr txBox="1">
                <a:spLocks noChangeArrowheads="1"/>
              </p:cNvSpPr>
              <p:nvPr/>
            </p:nvSpPr>
            <p:spPr bwMode="auto">
              <a:xfrm>
                <a:off x="-79" y="1906"/>
                <a:ext cx="5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1000</a:t>
                </a:r>
              </a:p>
            </p:txBody>
          </p:sp>
        </p:grpSp>
        <p:sp>
          <p:nvSpPr>
            <p:cNvPr id="71686" name="Freeform 5152"/>
            <p:cNvSpPr>
              <a:spLocks/>
            </p:cNvSpPr>
            <p:nvPr/>
          </p:nvSpPr>
          <p:spPr bwMode="auto">
            <a:xfrm>
              <a:off x="745" y="2114"/>
              <a:ext cx="4105" cy="1598"/>
            </a:xfrm>
            <a:custGeom>
              <a:avLst/>
              <a:gdLst>
                <a:gd name="T0" fmla="*/ 0 w 4105"/>
                <a:gd name="T1" fmla="*/ 1598 h 1598"/>
                <a:gd name="T2" fmla="*/ 50 w 4105"/>
                <a:gd name="T3" fmla="*/ 1584 h 1598"/>
                <a:gd name="T4" fmla="*/ 79 w 4105"/>
                <a:gd name="T5" fmla="*/ 1548 h 1598"/>
                <a:gd name="T6" fmla="*/ 222 w 4105"/>
                <a:gd name="T7" fmla="*/ 1519 h 1598"/>
                <a:gd name="T8" fmla="*/ 294 w 4105"/>
                <a:gd name="T9" fmla="*/ 1498 h 1598"/>
                <a:gd name="T10" fmla="*/ 315 w 4105"/>
                <a:gd name="T11" fmla="*/ 1491 h 1598"/>
                <a:gd name="T12" fmla="*/ 408 w 4105"/>
                <a:gd name="T13" fmla="*/ 1440 h 1598"/>
                <a:gd name="T14" fmla="*/ 451 w 4105"/>
                <a:gd name="T15" fmla="*/ 1426 h 1598"/>
                <a:gd name="T16" fmla="*/ 645 w 4105"/>
                <a:gd name="T17" fmla="*/ 1369 h 1598"/>
                <a:gd name="T18" fmla="*/ 745 w 4105"/>
                <a:gd name="T19" fmla="*/ 1333 h 1598"/>
                <a:gd name="T20" fmla="*/ 810 w 4105"/>
                <a:gd name="T21" fmla="*/ 1297 h 1598"/>
                <a:gd name="T22" fmla="*/ 974 w 4105"/>
                <a:gd name="T23" fmla="*/ 1233 h 1598"/>
                <a:gd name="T24" fmla="*/ 1139 w 4105"/>
                <a:gd name="T25" fmla="*/ 1182 h 1598"/>
                <a:gd name="T26" fmla="*/ 1254 w 4105"/>
                <a:gd name="T27" fmla="*/ 1154 h 1598"/>
                <a:gd name="T28" fmla="*/ 1369 w 4105"/>
                <a:gd name="T29" fmla="*/ 1089 h 1598"/>
                <a:gd name="T30" fmla="*/ 1540 w 4105"/>
                <a:gd name="T31" fmla="*/ 975 h 1598"/>
                <a:gd name="T32" fmla="*/ 1626 w 4105"/>
                <a:gd name="T33" fmla="*/ 932 h 1598"/>
                <a:gd name="T34" fmla="*/ 1813 w 4105"/>
                <a:gd name="T35" fmla="*/ 867 h 1598"/>
                <a:gd name="T36" fmla="*/ 1870 w 4105"/>
                <a:gd name="T37" fmla="*/ 839 h 1598"/>
                <a:gd name="T38" fmla="*/ 1970 w 4105"/>
                <a:gd name="T39" fmla="*/ 767 h 1598"/>
                <a:gd name="T40" fmla="*/ 2071 w 4105"/>
                <a:gd name="T41" fmla="*/ 760 h 1598"/>
                <a:gd name="T42" fmla="*/ 2164 w 4105"/>
                <a:gd name="T43" fmla="*/ 724 h 1598"/>
                <a:gd name="T44" fmla="*/ 2286 w 4105"/>
                <a:gd name="T45" fmla="*/ 681 h 1598"/>
                <a:gd name="T46" fmla="*/ 2393 w 4105"/>
                <a:gd name="T47" fmla="*/ 645 h 1598"/>
                <a:gd name="T48" fmla="*/ 2565 w 4105"/>
                <a:gd name="T49" fmla="*/ 609 h 1598"/>
                <a:gd name="T50" fmla="*/ 2615 w 4105"/>
                <a:gd name="T51" fmla="*/ 573 h 1598"/>
                <a:gd name="T52" fmla="*/ 2658 w 4105"/>
                <a:gd name="T53" fmla="*/ 530 h 1598"/>
                <a:gd name="T54" fmla="*/ 2680 w 4105"/>
                <a:gd name="T55" fmla="*/ 523 h 1598"/>
                <a:gd name="T56" fmla="*/ 2708 w 4105"/>
                <a:gd name="T57" fmla="*/ 509 h 1598"/>
                <a:gd name="T58" fmla="*/ 2751 w 4105"/>
                <a:gd name="T59" fmla="*/ 495 h 1598"/>
                <a:gd name="T60" fmla="*/ 2873 w 4105"/>
                <a:gd name="T61" fmla="*/ 444 h 1598"/>
                <a:gd name="T62" fmla="*/ 2988 w 4105"/>
                <a:gd name="T63" fmla="*/ 373 h 1598"/>
                <a:gd name="T64" fmla="*/ 3088 w 4105"/>
                <a:gd name="T65" fmla="*/ 308 h 1598"/>
                <a:gd name="T66" fmla="*/ 3160 w 4105"/>
                <a:gd name="T67" fmla="*/ 301 h 1598"/>
                <a:gd name="T68" fmla="*/ 3274 w 4105"/>
                <a:gd name="T69" fmla="*/ 251 h 1598"/>
                <a:gd name="T70" fmla="*/ 3353 w 4105"/>
                <a:gd name="T71" fmla="*/ 208 h 1598"/>
                <a:gd name="T72" fmla="*/ 3482 w 4105"/>
                <a:gd name="T73" fmla="*/ 201 h 1598"/>
                <a:gd name="T74" fmla="*/ 3582 w 4105"/>
                <a:gd name="T75" fmla="*/ 179 h 1598"/>
                <a:gd name="T76" fmla="*/ 3776 w 4105"/>
                <a:gd name="T77" fmla="*/ 86 h 1598"/>
                <a:gd name="T78" fmla="*/ 3976 w 4105"/>
                <a:gd name="T79" fmla="*/ 15 h 1598"/>
                <a:gd name="T80" fmla="*/ 4034 w 4105"/>
                <a:gd name="T81" fmla="*/ 7 h 1598"/>
                <a:gd name="T82" fmla="*/ 4105 w 4105"/>
                <a:gd name="T83" fmla="*/ 0 h 15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05"/>
                <a:gd name="T127" fmla="*/ 0 h 1598"/>
                <a:gd name="T128" fmla="*/ 4105 w 4105"/>
                <a:gd name="T129" fmla="*/ 1598 h 15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05" h="1598">
                  <a:moveTo>
                    <a:pt x="0" y="1598"/>
                  </a:moveTo>
                  <a:cubicBezTo>
                    <a:pt x="16" y="1593"/>
                    <a:pt x="35" y="1592"/>
                    <a:pt x="50" y="1584"/>
                  </a:cubicBezTo>
                  <a:cubicBezTo>
                    <a:pt x="101" y="1558"/>
                    <a:pt x="25" y="1581"/>
                    <a:pt x="79" y="1548"/>
                  </a:cubicBezTo>
                  <a:cubicBezTo>
                    <a:pt x="115" y="1526"/>
                    <a:pt x="185" y="1523"/>
                    <a:pt x="222" y="1519"/>
                  </a:cubicBezTo>
                  <a:cubicBezTo>
                    <a:pt x="265" y="1509"/>
                    <a:pt x="243" y="1515"/>
                    <a:pt x="294" y="1498"/>
                  </a:cubicBezTo>
                  <a:cubicBezTo>
                    <a:pt x="301" y="1496"/>
                    <a:pt x="315" y="1491"/>
                    <a:pt x="315" y="1491"/>
                  </a:cubicBezTo>
                  <a:cubicBezTo>
                    <a:pt x="343" y="1472"/>
                    <a:pt x="376" y="1451"/>
                    <a:pt x="408" y="1440"/>
                  </a:cubicBezTo>
                  <a:cubicBezTo>
                    <a:pt x="422" y="1435"/>
                    <a:pt x="451" y="1426"/>
                    <a:pt x="451" y="1426"/>
                  </a:cubicBezTo>
                  <a:cubicBezTo>
                    <a:pt x="497" y="1384"/>
                    <a:pt x="586" y="1376"/>
                    <a:pt x="645" y="1369"/>
                  </a:cubicBezTo>
                  <a:cubicBezTo>
                    <a:pt x="679" y="1358"/>
                    <a:pt x="713" y="1349"/>
                    <a:pt x="745" y="1333"/>
                  </a:cubicBezTo>
                  <a:cubicBezTo>
                    <a:pt x="775" y="1319"/>
                    <a:pt x="776" y="1305"/>
                    <a:pt x="810" y="1297"/>
                  </a:cubicBezTo>
                  <a:cubicBezTo>
                    <a:pt x="853" y="1254"/>
                    <a:pt x="918" y="1252"/>
                    <a:pt x="974" y="1233"/>
                  </a:cubicBezTo>
                  <a:cubicBezTo>
                    <a:pt x="1024" y="1199"/>
                    <a:pt x="1078" y="1189"/>
                    <a:pt x="1139" y="1182"/>
                  </a:cubicBezTo>
                  <a:cubicBezTo>
                    <a:pt x="1177" y="1173"/>
                    <a:pt x="1216" y="1163"/>
                    <a:pt x="1254" y="1154"/>
                  </a:cubicBezTo>
                  <a:cubicBezTo>
                    <a:pt x="1279" y="1128"/>
                    <a:pt x="1332" y="1101"/>
                    <a:pt x="1369" y="1089"/>
                  </a:cubicBezTo>
                  <a:cubicBezTo>
                    <a:pt x="1402" y="1040"/>
                    <a:pt x="1483" y="994"/>
                    <a:pt x="1540" y="975"/>
                  </a:cubicBezTo>
                  <a:cubicBezTo>
                    <a:pt x="1559" y="956"/>
                    <a:pt x="1599" y="941"/>
                    <a:pt x="1626" y="932"/>
                  </a:cubicBezTo>
                  <a:cubicBezTo>
                    <a:pt x="1661" y="897"/>
                    <a:pt x="1763" y="879"/>
                    <a:pt x="1813" y="867"/>
                  </a:cubicBezTo>
                  <a:cubicBezTo>
                    <a:pt x="1903" y="800"/>
                    <a:pt x="1784" y="883"/>
                    <a:pt x="1870" y="839"/>
                  </a:cubicBezTo>
                  <a:cubicBezTo>
                    <a:pt x="1899" y="824"/>
                    <a:pt x="1935" y="773"/>
                    <a:pt x="1970" y="767"/>
                  </a:cubicBezTo>
                  <a:cubicBezTo>
                    <a:pt x="2003" y="762"/>
                    <a:pt x="2037" y="762"/>
                    <a:pt x="2071" y="760"/>
                  </a:cubicBezTo>
                  <a:cubicBezTo>
                    <a:pt x="2103" y="749"/>
                    <a:pt x="2132" y="734"/>
                    <a:pt x="2164" y="724"/>
                  </a:cubicBezTo>
                  <a:cubicBezTo>
                    <a:pt x="2204" y="697"/>
                    <a:pt x="2241" y="696"/>
                    <a:pt x="2286" y="681"/>
                  </a:cubicBezTo>
                  <a:cubicBezTo>
                    <a:pt x="2323" y="669"/>
                    <a:pt x="2355" y="652"/>
                    <a:pt x="2393" y="645"/>
                  </a:cubicBezTo>
                  <a:cubicBezTo>
                    <a:pt x="2446" y="619"/>
                    <a:pt x="2507" y="618"/>
                    <a:pt x="2565" y="609"/>
                  </a:cubicBezTo>
                  <a:cubicBezTo>
                    <a:pt x="2582" y="597"/>
                    <a:pt x="2609" y="592"/>
                    <a:pt x="2615" y="573"/>
                  </a:cubicBezTo>
                  <a:cubicBezTo>
                    <a:pt x="2624" y="546"/>
                    <a:pt x="2631" y="539"/>
                    <a:pt x="2658" y="530"/>
                  </a:cubicBezTo>
                  <a:cubicBezTo>
                    <a:pt x="2665" y="527"/>
                    <a:pt x="2673" y="526"/>
                    <a:pt x="2680" y="523"/>
                  </a:cubicBezTo>
                  <a:cubicBezTo>
                    <a:pt x="2690" y="519"/>
                    <a:pt x="2698" y="513"/>
                    <a:pt x="2708" y="509"/>
                  </a:cubicBezTo>
                  <a:cubicBezTo>
                    <a:pt x="2722" y="503"/>
                    <a:pt x="2751" y="495"/>
                    <a:pt x="2751" y="495"/>
                  </a:cubicBezTo>
                  <a:cubicBezTo>
                    <a:pt x="2789" y="466"/>
                    <a:pt x="2833" y="467"/>
                    <a:pt x="2873" y="444"/>
                  </a:cubicBezTo>
                  <a:cubicBezTo>
                    <a:pt x="2913" y="422"/>
                    <a:pt x="2947" y="393"/>
                    <a:pt x="2988" y="373"/>
                  </a:cubicBezTo>
                  <a:cubicBezTo>
                    <a:pt x="2999" y="361"/>
                    <a:pt x="3075" y="311"/>
                    <a:pt x="3088" y="308"/>
                  </a:cubicBezTo>
                  <a:cubicBezTo>
                    <a:pt x="3111" y="302"/>
                    <a:pt x="3136" y="303"/>
                    <a:pt x="3160" y="301"/>
                  </a:cubicBezTo>
                  <a:cubicBezTo>
                    <a:pt x="3198" y="289"/>
                    <a:pt x="3241" y="273"/>
                    <a:pt x="3274" y="251"/>
                  </a:cubicBezTo>
                  <a:cubicBezTo>
                    <a:pt x="3296" y="236"/>
                    <a:pt x="3325" y="211"/>
                    <a:pt x="3353" y="208"/>
                  </a:cubicBezTo>
                  <a:cubicBezTo>
                    <a:pt x="3396" y="204"/>
                    <a:pt x="3439" y="203"/>
                    <a:pt x="3482" y="201"/>
                  </a:cubicBezTo>
                  <a:cubicBezTo>
                    <a:pt x="3515" y="191"/>
                    <a:pt x="3549" y="187"/>
                    <a:pt x="3582" y="179"/>
                  </a:cubicBezTo>
                  <a:cubicBezTo>
                    <a:pt x="3651" y="135"/>
                    <a:pt x="3695" y="106"/>
                    <a:pt x="3776" y="86"/>
                  </a:cubicBezTo>
                  <a:cubicBezTo>
                    <a:pt x="3831" y="45"/>
                    <a:pt x="3910" y="27"/>
                    <a:pt x="3976" y="15"/>
                  </a:cubicBezTo>
                  <a:cubicBezTo>
                    <a:pt x="3995" y="12"/>
                    <a:pt x="4015" y="9"/>
                    <a:pt x="4034" y="7"/>
                  </a:cubicBezTo>
                  <a:cubicBezTo>
                    <a:pt x="4058" y="4"/>
                    <a:pt x="4105" y="0"/>
                    <a:pt x="4105" y="0"/>
                  </a:cubicBezTo>
                </a:path>
              </a:pathLst>
            </a:custGeom>
            <a:noFill/>
            <a:ln w="38100" cap="flat" cmpd="sng">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687" name="Text Box 5153"/>
            <p:cNvSpPr txBox="1">
              <a:spLocks noChangeArrowheads="1"/>
            </p:cNvSpPr>
            <p:nvPr/>
          </p:nvSpPr>
          <p:spPr bwMode="auto">
            <a:xfrm>
              <a:off x="4943" y="2101"/>
              <a:ext cx="102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a:solidFill>
                    <a:schemeClr val="tx1"/>
                  </a:solidFill>
                  <a:latin typeface="Arial" panose="020B0604020202020204" pitchFamily="34" charset="0"/>
                </a:rPr>
                <a:t>MA  </a:t>
              </a:r>
              <a:r>
                <a:rPr lang="en-US" altLang="sk-SK" dirty="0" smtClean="0">
                  <a:solidFill>
                    <a:schemeClr val="tx1"/>
                  </a:solidFill>
                  <a:latin typeface="Arial" panose="020B0604020202020204" pitchFamily="34" charset="0"/>
                </a:rPr>
                <a:t>smoothing</a:t>
              </a:r>
              <a:endParaRPr lang="en-US" altLang="sk-SK" dirty="0">
                <a:solidFill>
                  <a:schemeClr val="tx1"/>
                </a:solidFill>
                <a:latin typeface="Arial" panose="020B0604020202020204" pitchFamily="34" charset="0"/>
              </a:endParaRPr>
            </a:p>
          </p:txBody>
        </p:sp>
        <p:sp>
          <p:nvSpPr>
            <p:cNvPr id="71688" name="Line 5154"/>
            <p:cNvSpPr>
              <a:spLocks noChangeShapeType="1"/>
            </p:cNvSpPr>
            <p:nvPr/>
          </p:nvSpPr>
          <p:spPr bwMode="auto">
            <a:xfrm flipH="1" flipV="1">
              <a:off x="4693" y="2164"/>
              <a:ext cx="179" cy="172"/>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1689" name="Object 5156"/>
            <p:cNvGraphicFramePr>
              <a:graphicFrameLocks noChangeAspect="1"/>
            </p:cNvGraphicFramePr>
            <p:nvPr/>
          </p:nvGraphicFramePr>
          <p:xfrm>
            <a:off x="781" y="1863"/>
            <a:ext cx="635" cy="487"/>
          </p:xfrm>
          <a:graphic>
            <a:graphicData uri="http://schemas.openxmlformats.org/presentationml/2006/ole">
              <mc:AlternateContent xmlns:mc="http://schemas.openxmlformats.org/markup-compatibility/2006">
                <mc:Choice xmlns:v="urn:schemas-microsoft-com:vml" Requires="v">
                  <p:oleObj spid="_x0000_s64532" name="Equation" r:id="rId4" imgW="279279" imgH="215806" progId="Equation.3">
                    <p:embed/>
                  </p:oleObj>
                </mc:Choice>
                <mc:Fallback>
                  <p:oleObj name="Equation" r:id="rId4" imgW="279279" imgH="215806" progId="Equation.3">
                    <p:embed/>
                    <p:pic>
                      <p:nvPicPr>
                        <p:cNvPr id="71689" name="Object 5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 y="1863"/>
                          <a:ext cx="635"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0" name="Object 5158"/>
            <p:cNvGraphicFramePr>
              <a:graphicFrameLocks noChangeAspect="1"/>
            </p:cNvGraphicFramePr>
            <p:nvPr/>
          </p:nvGraphicFramePr>
          <p:xfrm>
            <a:off x="4930" y="3481"/>
            <a:ext cx="205" cy="354"/>
          </p:xfrm>
          <a:graphic>
            <a:graphicData uri="http://schemas.openxmlformats.org/presentationml/2006/ole">
              <mc:AlternateContent xmlns:mc="http://schemas.openxmlformats.org/markup-compatibility/2006">
                <mc:Choice xmlns:v="urn:schemas-microsoft-com:vml" Requires="v">
                  <p:oleObj spid="_x0000_s64533" name="Equation" r:id="rId6" imgW="88746" imgH="152136" progId="Equation.3">
                    <p:embed/>
                  </p:oleObj>
                </mc:Choice>
                <mc:Fallback>
                  <p:oleObj name="Equation" r:id="rId6" imgW="88746" imgH="152136" progId="Equation.3">
                    <p:embed/>
                    <p:pic>
                      <p:nvPicPr>
                        <p:cNvPr id="71690" name="Object 5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 y="3481"/>
                          <a:ext cx="20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62081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613646" y="908050"/>
            <a:ext cx="985400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1. </a:t>
            </a:r>
            <a:r>
              <a:rPr lang="en-US" altLang="sk-SK" sz="2400" dirty="0" smtClean="0">
                <a:solidFill>
                  <a:schemeClr val="tx1"/>
                </a:solidFill>
                <a:latin typeface="Arial" panose="020B0604020202020204" pitchFamily="34" charset="0"/>
              </a:rPr>
              <a:t>From the time  behavior of the time series one sees, that there is a </a:t>
            </a:r>
            <a:r>
              <a:rPr lang="en-US" altLang="sk-SK" sz="2400" b="1" dirty="0" smtClean="0">
                <a:solidFill>
                  <a:schemeClr val="tx1"/>
                </a:solidFill>
                <a:latin typeface="Arial" panose="020B0604020202020204" pitchFamily="34" charset="0"/>
              </a:rPr>
              <a:t>linear trend </a:t>
            </a:r>
            <a:r>
              <a:rPr lang="en-US" altLang="sk-SK" sz="2400" dirty="0" smtClean="0">
                <a:solidFill>
                  <a:schemeClr val="tx1"/>
                </a:solidFill>
                <a:latin typeface="Arial" panose="020B0604020202020204" pitchFamily="34" charset="0"/>
              </a:rPr>
              <a:t>and a </a:t>
            </a:r>
            <a:r>
              <a:rPr lang="en-US" altLang="sk-SK" sz="2400" b="1" dirty="0" smtClean="0">
                <a:solidFill>
                  <a:schemeClr val="tx1"/>
                </a:solidFill>
                <a:latin typeface="Arial" panose="020B0604020202020204" pitchFamily="34" charset="0"/>
              </a:rPr>
              <a:t>multiplicative periodicity</a:t>
            </a:r>
            <a:r>
              <a:rPr lang="en-US" altLang="sk-SK" sz="2400"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2</a:t>
            </a:r>
            <a:r>
              <a:rPr lang="en-US" altLang="sk-SK" sz="2400" dirty="0" smtClean="0">
                <a:solidFill>
                  <a:schemeClr val="tx1"/>
                </a:solidFill>
                <a:latin typeface="Arial" panose="020B0604020202020204" pitchFamily="34" charset="0"/>
              </a:rPr>
              <a:t>. Centered  </a:t>
            </a:r>
            <a:r>
              <a:rPr lang="en-US" altLang="sk-SK" sz="2400" dirty="0">
                <a:solidFill>
                  <a:schemeClr val="tx1"/>
                </a:solidFill>
                <a:latin typeface="Arial" panose="020B0604020202020204" pitchFamily="34" charset="0"/>
              </a:rPr>
              <a:t>MA </a:t>
            </a:r>
            <a:r>
              <a:rPr lang="en-US" altLang="sk-SK" sz="2400" dirty="0" smtClean="0">
                <a:solidFill>
                  <a:schemeClr val="tx1"/>
                </a:solidFill>
                <a:latin typeface="Arial" panose="020B0604020202020204" pitchFamily="34" charset="0"/>
              </a:rPr>
              <a:t>with the window a bit longer then the period smoothens the seasonal changes. Cyclic part, if there exists, is not usually touched. Fit the trend.</a:t>
            </a:r>
            <a:endParaRPr lang="en-US" altLang="sk-SK" sz="2400" dirty="0">
              <a:solidFill>
                <a:schemeClr val="tx1"/>
              </a:solidFill>
              <a:latin typeface="Arial" panose="020B0604020202020204" pitchFamily="34" charset="0"/>
            </a:endParaRPr>
          </a:p>
        </p:txBody>
      </p:sp>
      <p:sp>
        <p:nvSpPr>
          <p:cNvPr id="73732" name="Text Box 4"/>
          <p:cNvSpPr txBox="1">
            <a:spLocks noChangeArrowheads="1"/>
          </p:cNvSpPr>
          <p:nvPr/>
        </p:nvSpPr>
        <p:spPr bwMode="auto">
          <a:xfrm>
            <a:off x="1613646" y="3388211"/>
            <a:ext cx="89646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3. </a:t>
            </a:r>
            <a:r>
              <a:rPr lang="en-US" altLang="sk-SK" sz="2400" dirty="0" smtClean="0">
                <a:solidFill>
                  <a:schemeClr val="tx1"/>
                </a:solidFill>
                <a:latin typeface="Arial" panose="020B0604020202020204" pitchFamily="34" charset="0"/>
              </a:rPr>
              <a:t>Subtract the trend and find an average  multiplicative factor by coping January, February ….parts of the time series. Rescale and average the seasonal changes. The random part is inhibited by the averaging. </a:t>
            </a:r>
            <a:endParaRPr lang="sk-SK"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118787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3093"/>
          <p:cNvGrpSpPr>
            <a:grpSpLocks/>
          </p:cNvGrpSpPr>
          <p:nvPr/>
        </p:nvGrpSpPr>
        <p:grpSpPr bwMode="auto">
          <a:xfrm>
            <a:off x="2566989" y="2060576"/>
            <a:ext cx="6884987" cy="3548063"/>
            <a:chOff x="76" y="1383"/>
            <a:chExt cx="4337" cy="2235"/>
          </a:xfrm>
        </p:grpSpPr>
        <p:sp>
          <p:nvSpPr>
            <p:cNvPr id="75782" name="Line 3074"/>
            <p:cNvSpPr>
              <a:spLocks noChangeShapeType="1"/>
            </p:cNvSpPr>
            <p:nvPr/>
          </p:nvSpPr>
          <p:spPr bwMode="auto">
            <a:xfrm>
              <a:off x="638" y="1383"/>
              <a:ext cx="0" cy="2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3" name="Line 3075"/>
            <p:cNvSpPr>
              <a:spLocks noChangeShapeType="1"/>
            </p:cNvSpPr>
            <p:nvPr/>
          </p:nvSpPr>
          <p:spPr bwMode="auto">
            <a:xfrm>
              <a:off x="645" y="2508"/>
              <a:ext cx="3761"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4" name="Line 3077"/>
            <p:cNvSpPr>
              <a:spLocks noChangeShapeType="1"/>
            </p:cNvSpPr>
            <p:nvPr/>
          </p:nvSpPr>
          <p:spPr bwMode="auto">
            <a:xfrm>
              <a:off x="3138" y="2422"/>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5" name="Line 3078"/>
            <p:cNvSpPr>
              <a:spLocks noChangeShapeType="1"/>
            </p:cNvSpPr>
            <p:nvPr/>
          </p:nvSpPr>
          <p:spPr bwMode="auto">
            <a:xfrm>
              <a:off x="2854" y="2418"/>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6" name="Line 3079"/>
            <p:cNvSpPr>
              <a:spLocks noChangeShapeType="1"/>
            </p:cNvSpPr>
            <p:nvPr/>
          </p:nvSpPr>
          <p:spPr bwMode="auto">
            <a:xfrm>
              <a:off x="2571" y="2421"/>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7" name="Line 3080"/>
            <p:cNvSpPr>
              <a:spLocks noChangeShapeType="1"/>
            </p:cNvSpPr>
            <p:nvPr/>
          </p:nvSpPr>
          <p:spPr bwMode="auto">
            <a:xfrm>
              <a:off x="2266" y="2416"/>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8" name="Line 3081"/>
            <p:cNvSpPr>
              <a:spLocks noChangeShapeType="1"/>
            </p:cNvSpPr>
            <p:nvPr/>
          </p:nvSpPr>
          <p:spPr bwMode="auto">
            <a:xfrm>
              <a:off x="1960" y="2417"/>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9" name="Line 3082"/>
            <p:cNvSpPr>
              <a:spLocks noChangeShapeType="1"/>
            </p:cNvSpPr>
            <p:nvPr/>
          </p:nvSpPr>
          <p:spPr bwMode="auto">
            <a:xfrm>
              <a:off x="1655" y="2422"/>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0" name="Line 3083"/>
            <p:cNvSpPr>
              <a:spLocks noChangeShapeType="1"/>
            </p:cNvSpPr>
            <p:nvPr/>
          </p:nvSpPr>
          <p:spPr bwMode="auto">
            <a:xfrm>
              <a:off x="1329" y="2424"/>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1" name="Line 3084"/>
            <p:cNvSpPr>
              <a:spLocks noChangeShapeType="1"/>
            </p:cNvSpPr>
            <p:nvPr/>
          </p:nvSpPr>
          <p:spPr bwMode="auto">
            <a:xfrm>
              <a:off x="974" y="2420"/>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2" name="Line 3085"/>
            <p:cNvSpPr>
              <a:spLocks noChangeShapeType="1"/>
            </p:cNvSpPr>
            <p:nvPr/>
          </p:nvSpPr>
          <p:spPr bwMode="auto">
            <a:xfrm>
              <a:off x="3991" y="2422"/>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3" name="Line 3086"/>
            <p:cNvSpPr>
              <a:spLocks noChangeShapeType="1"/>
            </p:cNvSpPr>
            <p:nvPr/>
          </p:nvSpPr>
          <p:spPr bwMode="auto">
            <a:xfrm>
              <a:off x="3757" y="2403"/>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4" name="Line 3087"/>
            <p:cNvSpPr>
              <a:spLocks noChangeShapeType="1"/>
            </p:cNvSpPr>
            <p:nvPr/>
          </p:nvSpPr>
          <p:spPr bwMode="auto">
            <a:xfrm>
              <a:off x="3452" y="2406"/>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3088"/>
            <p:cNvSpPr>
              <a:spLocks noChangeShapeType="1"/>
            </p:cNvSpPr>
            <p:nvPr/>
          </p:nvSpPr>
          <p:spPr bwMode="auto">
            <a:xfrm>
              <a:off x="4270" y="2407"/>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6" name="Freeform 3089"/>
            <p:cNvSpPr>
              <a:spLocks/>
            </p:cNvSpPr>
            <p:nvPr/>
          </p:nvSpPr>
          <p:spPr bwMode="auto">
            <a:xfrm>
              <a:off x="652" y="1765"/>
              <a:ext cx="251" cy="1366"/>
            </a:xfrm>
            <a:custGeom>
              <a:avLst/>
              <a:gdLst>
                <a:gd name="T0" fmla="*/ 0 w 251"/>
                <a:gd name="T1" fmla="*/ 779 h 1366"/>
                <a:gd name="T2" fmla="*/ 36 w 251"/>
                <a:gd name="T3" fmla="*/ 693 h 1366"/>
                <a:gd name="T4" fmla="*/ 43 w 251"/>
                <a:gd name="T5" fmla="*/ 879 h 1366"/>
                <a:gd name="T6" fmla="*/ 50 w 251"/>
                <a:gd name="T7" fmla="*/ 249 h 1366"/>
                <a:gd name="T8" fmla="*/ 57 w 251"/>
                <a:gd name="T9" fmla="*/ 62 h 1366"/>
                <a:gd name="T10" fmla="*/ 71 w 251"/>
                <a:gd name="T11" fmla="*/ 657 h 1366"/>
                <a:gd name="T12" fmla="*/ 79 w 251"/>
                <a:gd name="T13" fmla="*/ 901 h 1366"/>
                <a:gd name="T14" fmla="*/ 86 w 251"/>
                <a:gd name="T15" fmla="*/ 843 h 1366"/>
                <a:gd name="T16" fmla="*/ 93 w 251"/>
                <a:gd name="T17" fmla="*/ 342 h 1366"/>
                <a:gd name="T18" fmla="*/ 100 w 251"/>
                <a:gd name="T19" fmla="*/ 134 h 1366"/>
                <a:gd name="T20" fmla="*/ 107 w 251"/>
                <a:gd name="T21" fmla="*/ 1180 h 1366"/>
                <a:gd name="T22" fmla="*/ 129 w 251"/>
                <a:gd name="T23" fmla="*/ 1223 h 1366"/>
                <a:gd name="T24" fmla="*/ 157 w 251"/>
                <a:gd name="T25" fmla="*/ 507 h 1366"/>
                <a:gd name="T26" fmla="*/ 186 w 251"/>
                <a:gd name="T27" fmla="*/ 1166 h 1366"/>
                <a:gd name="T28" fmla="*/ 222 w 251"/>
                <a:gd name="T29" fmla="*/ 822 h 1366"/>
                <a:gd name="T30" fmla="*/ 229 w 251"/>
                <a:gd name="T31" fmla="*/ 1309 h 1366"/>
                <a:gd name="T32" fmla="*/ 243 w 251"/>
                <a:gd name="T33" fmla="*/ 1137 h 1366"/>
                <a:gd name="T34" fmla="*/ 251 w 251"/>
                <a:gd name="T35" fmla="*/ 922 h 1366"/>
                <a:gd name="T36" fmla="*/ 243 w 251"/>
                <a:gd name="T37" fmla="*/ 184 h 13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1"/>
                <a:gd name="T58" fmla="*/ 0 h 1366"/>
                <a:gd name="T59" fmla="*/ 251 w 251"/>
                <a:gd name="T60" fmla="*/ 1366 h 13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1" h="1366">
                  <a:moveTo>
                    <a:pt x="0" y="779"/>
                  </a:moveTo>
                  <a:cubicBezTo>
                    <a:pt x="22" y="756"/>
                    <a:pt x="25" y="723"/>
                    <a:pt x="36" y="693"/>
                  </a:cubicBezTo>
                  <a:cubicBezTo>
                    <a:pt x="54" y="378"/>
                    <a:pt x="14" y="757"/>
                    <a:pt x="43" y="879"/>
                  </a:cubicBezTo>
                  <a:cubicBezTo>
                    <a:pt x="45" y="669"/>
                    <a:pt x="46" y="459"/>
                    <a:pt x="50" y="249"/>
                  </a:cubicBezTo>
                  <a:cubicBezTo>
                    <a:pt x="51" y="187"/>
                    <a:pt x="55" y="0"/>
                    <a:pt x="57" y="62"/>
                  </a:cubicBezTo>
                  <a:cubicBezTo>
                    <a:pt x="86" y="800"/>
                    <a:pt x="40" y="403"/>
                    <a:pt x="71" y="657"/>
                  </a:cubicBezTo>
                  <a:cubicBezTo>
                    <a:pt x="74" y="738"/>
                    <a:pt x="72" y="820"/>
                    <a:pt x="79" y="901"/>
                  </a:cubicBezTo>
                  <a:cubicBezTo>
                    <a:pt x="81" y="920"/>
                    <a:pt x="86" y="862"/>
                    <a:pt x="86" y="843"/>
                  </a:cubicBezTo>
                  <a:cubicBezTo>
                    <a:pt x="90" y="676"/>
                    <a:pt x="90" y="509"/>
                    <a:pt x="93" y="342"/>
                  </a:cubicBezTo>
                  <a:cubicBezTo>
                    <a:pt x="94" y="273"/>
                    <a:pt x="98" y="203"/>
                    <a:pt x="100" y="134"/>
                  </a:cubicBezTo>
                  <a:cubicBezTo>
                    <a:pt x="102" y="483"/>
                    <a:pt x="103" y="831"/>
                    <a:pt x="107" y="1180"/>
                  </a:cubicBezTo>
                  <a:cubicBezTo>
                    <a:pt x="108" y="1276"/>
                    <a:pt x="106" y="1267"/>
                    <a:pt x="129" y="1223"/>
                  </a:cubicBezTo>
                  <a:cubicBezTo>
                    <a:pt x="132" y="984"/>
                    <a:pt x="118" y="744"/>
                    <a:pt x="157" y="507"/>
                  </a:cubicBezTo>
                  <a:cubicBezTo>
                    <a:pt x="160" y="700"/>
                    <a:pt x="142" y="960"/>
                    <a:pt x="186" y="1166"/>
                  </a:cubicBezTo>
                  <a:cubicBezTo>
                    <a:pt x="208" y="1052"/>
                    <a:pt x="214" y="937"/>
                    <a:pt x="222" y="822"/>
                  </a:cubicBezTo>
                  <a:cubicBezTo>
                    <a:pt x="224" y="984"/>
                    <a:pt x="218" y="1147"/>
                    <a:pt x="229" y="1309"/>
                  </a:cubicBezTo>
                  <a:cubicBezTo>
                    <a:pt x="233" y="1366"/>
                    <a:pt x="243" y="1137"/>
                    <a:pt x="243" y="1137"/>
                  </a:cubicBezTo>
                  <a:cubicBezTo>
                    <a:pt x="246" y="1065"/>
                    <a:pt x="251" y="994"/>
                    <a:pt x="251" y="922"/>
                  </a:cubicBezTo>
                  <a:cubicBezTo>
                    <a:pt x="251" y="676"/>
                    <a:pt x="243" y="184"/>
                    <a:pt x="243" y="184"/>
                  </a:cubicBezTo>
                </a:path>
              </a:pathLst>
            </a:custGeom>
            <a:noFill/>
            <a:ln w="12700" cap="flat" cmpd="sng">
              <a:solidFill>
                <a:srgbClr val="0070C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97" name="Freeform 3090"/>
            <p:cNvSpPr>
              <a:spLocks/>
            </p:cNvSpPr>
            <p:nvPr/>
          </p:nvSpPr>
          <p:spPr bwMode="auto">
            <a:xfrm>
              <a:off x="892" y="1399"/>
              <a:ext cx="3440" cy="2116"/>
            </a:xfrm>
            <a:custGeom>
              <a:avLst/>
              <a:gdLst>
                <a:gd name="T0" fmla="*/ 44 w 3440"/>
                <a:gd name="T1" fmla="*/ 748 h 2116"/>
                <a:gd name="T2" fmla="*/ 115 w 3440"/>
                <a:gd name="T3" fmla="*/ 1486 h 2116"/>
                <a:gd name="T4" fmla="*/ 79 w 3440"/>
                <a:gd name="T5" fmla="*/ 1156 h 2116"/>
                <a:gd name="T6" fmla="*/ 158 w 3440"/>
                <a:gd name="T7" fmla="*/ 949 h 2116"/>
                <a:gd name="T8" fmla="*/ 201 w 3440"/>
                <a:gd name="T9" fmla="*/ 999 h 2116"/>
                <a:gd name="T10" fmla="*/ 251 w 3440"/>
                <a:gd name="T11" fmla="*/ 533 h 2116"/>
                <a:gd name="T12" fmla="*/ 273 w 3440"/>
                <a:gd name="T13" fmla="*/ 562 h 2116"/>
                <a:gd name="T14" fmla="*/ 301 w 3440"/>
                <a:gd name="T15" fmla="*/ 1328 h 2116"/>
                <a:gd name="T16" fmla="*/ 373 w 3440"/>
                <a:gd name="T17" fmla="*/ 1887 h 2116"/>
                <a:gd name="T18" fmla="*/ 387 w 3440"/>
                <a:gd name="T19" fmla="*/ 1163 h 2116"/>
                <a:gd name="T20" fmla="*/ 344 w 3440"/>
                <a:gd name="T21" fmla="*/ 1579 h 2116"/>
                <a:gd name="T22" fmla="*/ 387 w 3440"/>
                <a:gd name="T23" fmla="*/ 1421 h 2116"/>
                <a:gd name="T24" fmla="*/ 416 w 3440"/>
                <a:gd name="T25" fmla="*/ 1063 h 2116"/>
                <a:gd name="T26" fmla="*/ 488 w 3440"/>
                <a:gd name="T27" fmla="*/ 1429 h 2116"/>
                <a:gd name="T28" fmla="*/ 531 w 3440"/>
                <a:gd name="T29" fmla="*/ 1644 h 2116"/>
                <a:gd name="T30" fmla="*/ 602 w 3440"/>
                <a:gd name="T31" fmla="*/ 1092 h 2116"/>
                <a:gd name="T32" fmla="*/ 653 w 3440"/>
                <a:gd name="T33" fmla="*/ 1257 h 2116"/>
                <a:gd name="T34" fmla="*/ 746 w 3440"/>
                <a:gd name="T35" fmla="*/ 325 h 2116"/>
                <a:gd name="T36" fmla="*/ 817 w 3440"/>
                <a:gd name="T37" fmla="*/ 1235 h 2116"/>
                <a:gd name="T38" fmla="*/ 860 w 3440"/>
                <a:gd name="T39" fmla="*/ 1285 h 2116"/>
                <a:gd name="T40" fmla="*/ 925 w 3440"/>
                <a:gd name="T41" fmla="*/ 1629 h 2116"/>
                <a:gd name="T42" fmla="*/ 989 w 3440"/>
                <a:gd name="T43" fmla="*/ 1264 h 2116"/>
                <a:gd name="T44" fmla="*/ 1075 w 3440"/>
                <a:gd name="T45" fmla="*/ 1321 h 2116"/>
                <a:gd name="T46" fmla="*/ 1111 w 3440"/>
                <a:gd name="T47" fmla="*/ 1472 h 2116"/>
                <a:gd name="T48" fmla="*/ 1161 w 3440"/>
                <a:gd name="T49" fmla="*/ 748 h 2116"/>
                <a:gd name="T50" fmla="*/ 1262 w 3440"/>
                <a:gd name="T51" fmla="*/ 1206 h 2116"/>
                <a:gd name="T52" fmla="*/ 1348 w 3440"/>
                <a:gd name="T53" fmla="*/ 597 h 2116"/>
                <a:gd name="T54" fmla="*/ 1390 w 3440"/>
                <a:gd name="T55" fmla="*/ 1665 h 2116"/>
                <a:gd name="T56" fmla="*/ 1412 w 3440"/>
                <a:gd name="T57" fmla="*/ 906 h 2116"/>
                <a:gd name="T58" fmla="*/ 1469 w 3440"/>
                <a:gd name="T59" fmla="*/ 1909 h 2116"/>
                <a:gd name="T60" fmla="*/ 1491 w 3440"/>
                <a:gd name="T61" fmla="*/ 1887 h 2116"/>
                <a:gd name="T62" fmla="*/ 1591 w 3440"/>
                <a:gd name="T63" fmla="*/ 1214 h 2116"/>
                <a:gd name="T64" fmla="*/ 1620 w 3440"/>
                <a:gd name="T65" fmla="*/ 1285 h 2116"/>
                <a:gd name="T66" fmla="*/ 1720 w 3440"/>
                <a:gd name="T67" fmla="*/ 1644 h 2116"/>
                <a:gd name="T68" fmla="*/ 1820 w 3440"/>
                <a:gd name="T69" fmla="*/ 812 h 2116"/>
                <a:gd name="T70" fmla="*/ 1914 w 3440"/>
                <a:gd name="T71" fmla="*/ 2059 h 2116"/>
                <a:gd name="T72" fmla="*/ 1985 w 3440"/>
                <a:gd name="T73" fmla="*/ 612 h 2116"/>
                <a:gd name="T74" fmla="*/ 2121 w 3440"/>
                <a:gd name="T75" fmla="*/ 1149 h 2116"/>
                <a:gd name="T76" fmla="*/ 2164 w 3440"/>
                <a:gd name="T77" fmla="*/ 1457 h 2116"/>
                <a:gd name="T78" fmla="*/ 2236 w 3440"/>
                <a:gd name="T79" fmla="*/ 1328 h 2116"/>
                <a:gd name="T80" fmla="*/ 2343 w 3440"/>
                <a:gd name="T81" fmla="*/ 805 h 2116"/>
                <a:gd name="T82" fmla="*/ 2422 w 3440"/>
                <a:gd name="T83" fmla="*/ 1701 h 2116"/>
                <a:gd name="T84" fmla="*/ 2487 w 3440"/>
                <a:gd name="T85" fmla="*/ 1550 h 2116"/>
                <a:gd name="T86" fmla="*/ 2544 w 3440"/>
                <a:gd name="T87" fmla="*/ 941 h 2116"/>
                <a:gd name="T88" fmla="*/ 2651 w 3440"/>
                <a:gd name="T89" fmla="*/ 1106 h 2116"/>
                <a:gd name="T90" fmla="*/ 2702 w 3440"/>
                <a:gd name="T91" fmla="*/ 1579 h 2116"/>
                <a:gd name="T92" fmla="*/ 2737 w 3440"/>
                <a:gd name="T93" fmla="*/ 1378 h 2116"/>
                <a:gd name="T94" fmla="*/ 2795 w 3440"/>
                <a:gd name="T95" fmla="*/ 1644 h 2116"/>
                <a:gd name="T96" fmla="*/ 2967 w 3440"/>
                <a:gd name="T97" fmla="*/ 1171 h 2116"/>
                <a:gd name="T98" fmla="*/ 3017 w 3440"/>
                <a:gd name="T99" fmla="*/ 633 h 2116"/>
                <a:gd name="T100" fmla="*/ 2995 w 3440"/>
                <a:gd name="T101" fmla="*/ 1285 h 2116"/>
                <a:gd name="T102" fmla="*/ 3067 w 3440"/>
                <a:gd name="T103" fmla="*/ 1429 h 2116"/>
                <a:gd name="T104" fmla="*/ 3167 w 3440"/>
                <a:gd name="T105" fmla="*/ 1679 h 2116"/>
                <a:gd name="T106" fmla="*/ 3225 w 3440"/>
                <a:gd name="T107" fmla="*/ 1665 h 2116"/>
                <a:gd name="T108" fmla="*/ 3318 w 3440"/>
                <a:gd name="T109" fmla="*/ 1092 h 2116"/>
                <a:gd name="T110" fmla="*/ 3389 w 3440"/>
                <a:gd name="T111" fmla="*/ 1221 h 2116"/>
                <a:gd name="T112" fmla="*/ 3432 w 3440"/>
                <a:gd name="T113" fmla="*/ 1235 h 21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40"/>
                <a:gd name="T172" fmla="*/ 0 h 2116"/>
                <a:gd name="T173" fmla="*/ 3440 w 3440"/>
                <a:gd name="T174" fmla="*/ 2116 h 21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40" h="2116">
                  <a:moveTo>
                    <a:pt x="8" y="583"/>
                  </a:moveTo>
                  <a:cubicBezTo>
                    <a:pt x="6" y="593"/>
                    <a:pt x="0" y="602"/>
                    <a:pt x="1" y="612"/>
                  </a:cubicBezTo>
                  <a:cubicBezTo>
                    <a:pt x="4" y="643"/>
                    <a:pt x="32" y="715"/>
                    <a:pt x="44" y="748"/>
                  </a:cubicBezTo>
                  <a:cubicBezTo>
                    <a:pt x="27" y="1085"/>
                    <a:pt x="27" y="1020"/>
                    <a:pt x="44" y="1565"/>
                  </a:cubicBezTo>
                  <a:cubicBezTo>
                    <a:pt x="45" y="1595"/>
                    <a:pt x="72" y="1651"/>
                    <a:pt x="72" y="1651"/>
                  </a:cubicBezTo>
                  <a:cubicBezTo>
                    <a:pt x="110" y="1613"/>
                    <a:pt x="109" y="1539"/>
                    <a:pt x="115" y="1486"/>
                  </a:cubicBezTo>
                  <a:cubicBezTo>
                    <a:pt x="113" y="1345"/>
                    <a:pt x="113" y="1204"/>
                    <a:pt x="108" y="1063"/>
                  </a:cubicBezTo>
                  <a:cubicBezTo>
                    <a:pt x="108" y="1053"/>
                    <a:pt x="104" y="1082"/>
                    <a:pt x="101" y="1092"/>
                  </a:cubicBezTo>
                  <a:cubicBezTo>
                    <a:pt x="92" y="1123"/>
                    <a:pt x="89" y="1130"/>
                    <a:pt x="79" y="1156"/>
                  </a:cubicBezTo>
                  <a:cubicBezTo>
                    <a:pt x="92" y="1001"/>
                    <a:pt x="76" y="844"/>
                    <a:pt x="101" y="691"/>
                  </a:cubicBezTo>
                  <a:cubicBezTo>
                    <a:pt x="127" y="54"/>
                    <a:pt x="114" y="232"/>
                    <a:pt x="122" y="1228"/>
                  </a:cubicBezTo>
                  <a:cubicBezTo>
                    <a:pt x="154" y="1141"/>
                    <a:pt x="147" y="1040"/>
                    <a:pt x="158" y="949"/>
                  </a:cubicBezTo>
                  <a:cubicBezTo>
                    <a:pt x="160" y="882"/>
                    <a:pt x="161" y="815"/>
                    <a:pt x="165" y="748"/>
                  </a:cubicBezTo>
                  <a:cubicBezTo>
                    <a:pt x="166" y="733"/>
                    <a:pt x="172" y="690"/>
                    <a:pt x="173" y="705"/>
                  </a:cubicBezTo>
                  <a:cubicBezTo>
                    <a:pt x="185" y="848"/>
                    <a:pt x="167" y="892"/>
                    <a:pt x="201" y="999"/>
                  </a:cubicBezTo>
                  <a:cubicBezTo>
                    <a:pt x="247" y="953"/>
                    <a:pt x="244" y="838"/>
                    <a:pt x="251" y="784"/>
                  </a:cubicBezTo>
                  <a:cubicBezTo>
                    <a:pt x="253" y="765"/>
                    <a:pt x="258" y="726"/>
                    <a:pt x="258" y="726"/>
                  </a:cubicBezTo>
                  <a:cubicBezTo>
                    <a:pt x="256" y="662"/>
                    <a:pt x="251" y="469"/>
                    <a:pt x="251" y="533"/>
                  </a:cubicBezTo>
                  <a:cubicBezTo>
                    <a:pt x="251" y="605"/>
                    <a:pt x="243" y="678"/>
                    <a:pt x="258" y="748"/>
                  </a:cubicBezTo>
                  <a:cubicBezTo>
                    <a:pt x="268" y="795"/>
                    <a:pt x="262" y="653"/>
                    <a:pt x="266" y="605"/>
                  </a:cubicBezTo>
                  <a:cubicBezTo>
                    <a:pt x="267" y="591"/>
                    <a:pt x="271" y="576"/>
                    <a:pt x="273" y="562"/>
                  </a:cubicBezTo>
                  <a:cubicBezTo>
                    <a:pt x="272" y="659"/>
                    <a:pt x="258" y="1403"/>
                    <a:pt x="273" y="1601"/>
                  </a:cubicBezTo>
                  <a:cubicBezTo>
                    <a:pt x="276" y="1640"/>
                    <a:pt x="283" y="1524"/>
                    <a:pt x="287" y="1486"/>
                  </a:cubicBezTo>
                  <a:cubicBezTo>
                    <a:pt x="313" y="1223"/>
                    <a:pt x="280" y="1503"/>
                    <a:pt x="301" y="1328"/>
                  </a:cubicBezTo>
                  <a:cubicBezTo>
                    <a:pt x="317" y="991"/>
                    <a:pt x="305" y="1172"/>
                    <a:pt x="316" y="1558"/>
                  </a:cubicBezTo>
                  <a:cubicBezTo>
                    <a:pt x="318" y="1610"/>
                    <a:pt x="323" y="1652"/>
                    <a:pt x="352" y="1694"/>
                  </a:cubicBezTo>
                  <a:cubicBezTo>
                    <a:pt x="373" y="1756"/>
                    <a:pt x="369" y="1822"/>
                    <a:pt x="373" y="1887"/>
                  </a:cubicBezTo>
                  <a:cubicBezTo>
                    <a:pt x="389" y="1788"/>
                    <a:pt x="393" y="1683"/>
                    <a:pt x="416" y="1586"/>
                  </a:cubicBezTo>
                  <a:cubicBezTo>
                    <a:pt x="416" y="1566"/>
                    <a:pt x="415" y="1196"/>
                    <a:pt x="395" y="1106"/>
                  </a:cubicBezTo>
                  <a:cubicBezTo>
                    <a:pt x="391" y="1087"/>
                    <a:pt x="390" y="1144"/>
                    <a:pt x="387" y="1163"/>
                  </a:cubicBezTo>
                  <a:cubicBezTo>
                    <a:pt x="380" y="1211"/>
                    <a:pt x="376" y="1224"/>
                    <a:pt x="366" y="1278"/>
                  </a:cubicBezTo>
                  <a:cubicBezTo>
                    <a:pt x="360" y="1347"/>
                    <a:pt x="360" y="1413"/>
                    <a:pt x="337" y="1479"/>
                  </a:cubicBezTo>
                  <a:cubicBezTo>
                    <a:pt x="339" y="1512"/>
                    <a:pt x="333" y="1547"/>
                    <a:pt x="344" y="1579"/>
                  </a:cubicBezTo>
                  <a:cubicBezTo>
                    <a:pt x="348" y="1591"/>
                    <a:pt x="355" y="1555"/>
                    <a:pt x="359" y="1543"/>
                  </a:cubicBezTo>
                  <a:cubicBezTo>
                    <a:pt x="368" y="1513"/>
                    <a:pt x="372" y="1481"/>
                    <a:pt x="380" y="1450"/>
                  </a:cubicBezTo>
                  <a:cubicBezTo>
                    <a:pt x="382" y="1440"/>
                    <a:pt x="387" y="1421"/>
                    <a:pt x="387" y="1421"/>
                  </a:cubicBezTo>
                  <a:cubicBezTo>
                    <a:pt x="390" y="1328"/>
                    <a:pt x="393" y="1235"/>
                    <a:pt x="395" y="1142"/>
                  </a:cubicBezTo>
                  <a:cubicBezTo>
                    <a:pt x="408" y="481"/>
                    <a:pt x="395" y="582"/>
                    <a:pt x="409" y="963"/>
                  </a:cubicBezTo>
                  <a:cubicBezTo>
                    <a:pt x="410" y="996"/>
                    <a:pt x="414" y="1030"/>
                    <a:pt x="416" y="1063"/>
                  </a:cubicBezTo>
                  <a:cubicBezTo>
                    <a:pt x="423" y="1413"/>
                    <a:pt x="404" y="1770"/>
                    <a:pt x="452" y="2116"/>
                  </a:cubicBezTo>
                  <a:cubicBezTo>
                    <a:pt x="483" y="2023"/>
                    <a:pt x="457" y="1920"/>
                    <a:pt x="473" y="1823"/>
                  </a:cubicBezTo>
                  <a:cubicBezTo>
                    <a:pt x="478" y="1692"/>
                    <a:pt x="480" y="1560"/>
                    <a:pt x="488" y="1429"/>
                  </a:cubicBezTo>
                  <a:cubicBezTo>
                    <a:pt x="489" y="1415"/>
                    <a:pt x="493" y="1458"/>
                    <a:pt x="495" y="1472"/>
                  </a:cubicBezTo>
                  <a:cubicBezTo>
                    <a:pt x="500" y="1505"/>
                    <a:pt x="504" y="1539"/>
                    <a:pt x="509" y="1572"/>
                  </a:cubicBezTo>
                  <a:cubicBezTo>
                    <a:pt x="518" y="1637"/>
                    <a:pt x="502" y="1615"/>
                    <a:pt x="531" y="1644"/>
                  </a:cubicBezTo>
                  <a:cubicBezTo>
                    <a:pt x="593" y="1893"/>
                    <a:pt x="472" y="1125"/>
                    <a:pt x="559" y="777"/>
                  </a:cubicBezTo>
                  <a:cubicBezTo>
                    <a:pt x="565" y="728"/>
                    <a:pt x="574" y="682"/>
                    <a:pt x="581" y="633"/>
                  </a:cubicBezTo>
                  <a:cubicBezTo>
                    <a:pt x="606" y="785"/>
                    <a:pt x="577" y="940"/>
                    <a:pt x="602" y="1092"/>
                  </a:cubicBezTo>
                  <a:cubicBezTo>
                    <a:pt x="614" y="1297"/>
                    <a:pt x="598" y="1515"/>
                    <a:pt x="631" y="1715"/>
                  </a:cubicBezTo>
                  <a:cubicBezTo>
                    <a:pt x="644" y="1913"/>
                    <a:pt x="651" y="1790"/>
                    <a:pt x="660" y="1715"/>
                  </a:cubicBezTo>
                  <a:cubicBezTo>
                    <a:pt x="658" y="1562"/>
                    <a:pt x="653" y="1410"/>
                    <a:pt x="653" y="1257"/>
                  </a:cubicBezTo>
                  <a:cubicBezTo>
                    <a:pt x="653" y="1245"/>
                    <a:pt x="658" y="1209"/>
                    <a:pt x="660" y="1221"/>
                  </a:cubicBezTo>
                  <a:cubicBezTo>
                    <a:pt x="683" y="1370"/>
                    <a:pt x="696" y="1505"/>
                    <a:pt x="724" y="1651"/>
                  </a:cubicBezTo>
                  <a:cubicBezTo>
                    <a:pt x="828" y="1220"/>
                    <a:pt x="611" y="748"/>
                    <a:pt x="746" y="325"/>
                  </a:cubicBezTo>
                  <a:cubicBezTo>
                    <a:pt x="751" y="356"/>
                    <a:pt x="757" y="387"/>
                    <a:pt x="760" y="418"/>
                  </a:cubicBezTo>
                  <a:cubicBezTo>
                    <a:pt x="771" y="528"/>
                    <a:pt x="789" y="748"/>
                    <a:pt x="789" y="748"/>
                  </a:cubicBezTo>
                  <a:cubicBezTo>
                    <a:pt x="796" y="911"/>
                    <a:pt x="807" y="1072"/>
                    <a:pt x="817" y="1235"/>
                  </a:cubicBezTo>
                  <a:cubicBezTo>
                    <a:pt x="819" y="1350"/>
                    <a:pt x="820" y="1464"/>
                    <a:pt x="824" y="1579"/>
                  </a:cubicBezTo>
                  <a:cubicBezTo>
                    <a:pt x="827" y="1661"/>
                    <a:pt x="828" y="1647"/>
                    <a:pt x="839" y="1615"/>
                  </a:cubicBezTo>
                  <a:cubicBezTo>
                    <a:pt x="852" y="1505"/>
                    <a:pt x="847" y="1395"/>
                    <a:pt x="860" y="1285"/>
                  </a:cubicBezTo>
                  <a:cubicBezTo>
                    <a:pt x="865" y="1117"/>
                    <a:pt x="856" y="920"/>
                    <a:pt x="896" y="755"/>
                  </a:cubicBezTo>
                  <a:cubicBezTo>
                    <a:pt x="919" y="944"/>
                    <a:pt x="907" y="1137"/>
                    <a:pt x="918" y="1328"/>
                  </a:cubicBezTo>
                  <a:cubicBezTo>
                    <a:pt x="920" y="1428"/>
                    <a:pt x="915" y="1529"/>
                    <a:pt x="925" y="1629"/>
                  </a:cubicBezTo>
                  <a:cubicBezTo>
                    <a:pt x="926" y="1636"/>
                    <a:pt x="944" y="1629"/>
                    <a:pt x="946" y="1622"/>
                  </a:cubicBezTo>
                  <a:cubicBezTo>
                    <a:pt x="957" y="1585"/>
                    <a:pt x="956" y="1545"/>
                    <a:pt x="961" y="1507"/>
                  </a:cubicBezTo>
                  <a:cubicBezTo>
                    <a:pt x="971" y="1426"/>
                    <a:pt x="976" y="1345"/>
                    <a:pt x="989" y="1264"/>
                  </a:cubicBezTo>
                  <a:cubicBezTo>
                    <a:pt x="993" y="1368"/>
                    <a:pt x="997" y="1463"/>
                    <a:pt x="1011" y="1565"/>
                  </a:cubicBezTo>
                  <a:cubicBezTo>
                    <a:pt x="1036" y="1514"/>
                    <a:pt x="1034" y="1525"/>
                    <a:pt x="1047" y="1464"/>
                  </a:cubicBezTo>
                  <a:cubicBezTo>
                    <a:pt x="1057" y="1417"/>
                    <a:pt x="1075" y="1321"/>
                    <a:pt x="1075" y="1321"/>
                  </a:cubicBezTo>
                  <a:cubicBezTo>
                    <a:pt x="1077" y="1292"/>
                    <a:pt x="1079" y="1264"/>
                    <a:pt x="1082" y="1235"/>
                  </a:cubicBezTo>
                  <a:cubicBezTo>
                    <a:pt x="1084" y="1211"/>
                    <a:pt x="1084" y="1140"/>
                    <a:pt x="1090" y="1163"/>
                  </a:cubicBezTo>
                  <a:cubicBezTo>
                    <a:pt x="1100" y="1204"/>
                    <a:pt x="1109" y="1422"/>
                    <a:pt x="1111" y="1472"/>
                  </a:cubicBezTo>
                  <a:cubicBezTo>
                    <a:pt x="1133" y="1393"/>
                    <a:pt x="1138" y="1317"/>
                    <a:pt x="1147" y="1235"/>
                  </a:cubicBezTo>
                  <a:cubicBezTo>
                    <a:pt x="1149" y="1097"/>
                    <a:pt x="1150" y="958"/>
                    <a:pt x="1154" y="820"/>
                  </a:cubicBezTo>
                  <a:cubicBezTo>
                    <a:pt x="1155" y="796"/>
                    <a:pt x="1160" y="772"/>
                    <a:pt x="1161" y="748"/>
                  </a:cubicBezTo>
                  <a:cubicBezTo>
                    <a:pt x="1168" y="636"/>
                    <a:pt x="1145" y="610"/>
                    <a:pt x="1190" y="540"/>
                  </a:cubicBezTo>
                  <a:cubicBezTo>
                    <a:pt x="1246" y="713"/>
                    <a:pt x="1231" y="906"/>
                    <a:pt x="1247" y="1085"/>
                  </a:cubicBezTo>
                  <a:cubicBezTo>
                    <a:pt x="1257" y="1199"/>
                    <a:pt x="1242" y="1152"/>
                    <a:pt x="1262" y="1206"/>
                  </a:cubicBezTo>
                  <a:cubicBezTo>
                    <a:pt x="1267" y="1294"/>
                    <a:pt x="1276" y="1377"/>
                    <a:pt x="1283" y="1464"/>
                  </a:cubicBezTo>
                  <a:cubicBezTo>
                    <a:pt x="1313" y="1397"/>
                    <a:pt x="1310" y="1329"/>
                    <a:pt x="1319" y="1257"/>
                  </a:cubicBezTo>
                  <a:cubicBezTo>
                    <a:pt x="1320" y="1195"/>
                    <a:pt x="1317" y="710"/>
                    <a:pt x="1348" y="597"/>
                  </a:cubicBezTo>
                  <a:cubicBezTo>
                    <a:pt x="1350" y="1013"/>
                    <a:pt x="1350" y="1428"/>
                    <a:pt x="1355" y="1844"/>
                  </a:cubicBezTo>
                  <a:cubicBezTo>
                    <a:pt x="1355" y="1852"/>
                    <a:pt x="1360" y="1873"/>
                    <a:pt x="1362" y="1866"/>
                  </a:cubicBezTo>
                  <a:cubicBezTo>
                    <a:pt x="1380" y="1801"/>
                    <a:pt x="1390" y="1665"/>
                    <a:pt x="1390" y="1665"/>
                  </a:cubicBezTo>
                  <a:cubicBezTo>
                    <a:pt x="1393" y="1593"/>
                    <a:pt x="1397" y="1522"/>
                    <a:pt x="1398" y="1450"/>
                  </a:cubicBezTo>
                  <a:cubicBezTo>
                    <a:pt x="1402" y="1240"/>
                    <a:pt x="1400" y="1030"/>
                    <a:pt x="1405" y="820"/>
                  </a:cubicBezTo>
                  <a:cubicBezTo>
                    <a:pt x="1406" y="791"/>
                    <a:pt x="1409" y="877"/>
                    <a:pt x="1412" y="906"/>
                  </a:cubicBezTo>
                  <a:cubicBezTo>
                    <a:pt x="1417" y="959"/>
                    <a:pt x="1424" y="994"/>
                    <a:pt x="1433" y="1049"/>
                  </a:cubicBezTo>
                  <a:cubicBezTo>
                    <a:pt x="1443" y="1168"/>
                    <a:pt x="1447" y="1289"/>
                    <a:pt x="1462" y="1407"/>
                  </a:cubicBezTo>
                  <a:cubicBezTo>
                    <a:pt x="1464" y="1574"/>
                    <a:pt x="1465" y="1742"/>
                    <a:pt x="1469" y="1909"/>
                  </a:cubicBezTo>
                  <a:cubicBezTo>
                    <a:pt x="1470" y="1935"/>
                    <a:pt x="1461" y="1966"/>
                    <a:pt x="1476" y="1987"/>
                  </a:cubicBezTo>
                  <a:cubicBezTo>
                    <a:pt x="1487" y="2003"/>
                    <a:pt x="1481" y="1949"/>
                    <a:pt x="1484" y="1930"/>
                  </a:cubicBezTo>
                  <a:cubicBezTo>
                    <a:pt x="1486" y="1916"/>
                    <a:pt x="1489" y="1901"/>
                    <a:pt x="1491" y="1887"/>
                  </a:cubicBezTo>
                  <a:cubicBezTo>
                    <a:pt x="1491" y="1860"/>
                    <a:pt x="1431" y="1050"/>
                    <a:pt x="1534" y="741"/>
                  </a:cubicBezTo>
                  <a:cubicBezTo>
                    <a:pt x="1537" y="950"/>
                    <a:pt x="1496" y="1185"/>
                    <a:pt x="1562" y="1393"/>
                  </a:cubicBezTo>
                  <a:cubicBezTo>
                    <a:pt x="1596" y="1343"/>
                    <a:pt x="1584" y="1273"/>
                    <a:pt x="1591" y="1214"/>
                  </a:cubicBezTo>
                  <a:cubicBezTo>
                    <a:pt x="1593" y="1161"/>
                    <a:pt x="1592" y="1108"/>
                    <a:pt x="1598" y="1056"/>
                  </a:cubicBezTo>
                  <a:cubicBezTo>
                    <a:pt x="1600" y="1042"/>
                    <a:pt x="1604" y="1085"/>
                    <a:pt x="1605" y="1099"/>
                  </a:cubicBezTo>
                  <a:cubicBezTo>
                    <a:pt x="1611" y="1161"/>
                    <a:pt x="1615" y="1223"/>
                    <a:pt x="1620" y="1285"/>
                  </a:cubicBezTo>
                  <a:cubicBezTo>
                    <a:pt x="1626" y="1359"/>
                    <a:pt x="1631" y="1416"/>
                    <a:pt x="1648" y="1486"/>
                  </a:cubicBezTo>
                  <a:cubicBezTo>
                    <a:pt x="1686" y="1430"/>
                    <a:pt x="1661" y="1289"/>
                    <a:pt x="1691" y="1457"/>
                  </a:cubicBezTo>
                  <a:cubicBezTo>
                    <a:pt x="1697" y="1527"/>
                    <a:pt x="1699" y="1580"/>
                    <a:pt x="1720" y="1644"/>
                  </a:cubicBezTo>
                  <a:cubicBezTo>
                    <a:pt x="1728" y="1558"/>
                    <a:pt x="1737" y="1473"/>
                    <a:pt x="1742" y="1386"/>
                  </a:cubicBezTo>
                  <a:cubicBezTo>
                    <a:pt x="1747" y="881"/>
                    <a:pt x="1697" y="853"/>
                    <a:pt x="1792" y="554"/>
                  </a:cubicBezTo>
                  <a:cubicBezTo>
                    <a:pt x="1819" y="637"/>
                    <a:pt x="1813" y="726"/>
                    <a:pt x="1820" y="812"/>
                  </a:cubicBezTo>
                  <a:cubicBezTo>
                    <a:pt x="1823" y="927"/>
                    <a:pt x="1823" y="1041"/>
                    <a:pt x="1828" y="1156"/>
                  </a:cubicBezTo>
                  <a:cubicBezTo>
                    <a:pt x="1832" y="1247"/>
                    <a:pt x="1849" y="1429"/>
                    <a:pt x="1849" y="1429"/>
                  </a:cubicBezTo>
                  <a:cubicBezTo>
                    <a:pt x="1856" y="1637"/>
                    <a:pt x="1858" y="1857"/>
                    <a:pt x="1914" y="2059"/>
                  </a:cubicBezTo>
                  <a:cubicBezTo>
                    <a:pt x="1945" y="1932"/>
                    <a:pt x="1936" y="1802"/>
                    <a:pt x="1949" y="1672"/>
                  </a:cubicBezTo>
                  <a:cubicBezTo>
                    <a:pt x="1955" y="1386"/>
                    <a:pt x="1950" y="1082"/>
                    <a:pt x="1978" y="798"/>
                  </a:cubicBezTo>
                  <a:cubicBezTo>
                    <a:pt x="1980" y="736"/>
                    <a:pt x="1981" y="674"/>
                    <a:pt x="1985" y="612"/>
                  </a:cubicBezTo>
                  <a:cubicBezTo>
                    <a:pt x="1986" y="602"/>
                    <a:pt x="1991" y="573"/>
                    <a:pt x="1992" y="583"/>
                  </a:cubicBezTo>
                  <a:cubicBezTo>
                    <a:pt x="2029" y="862"/>
                    <a:pt x="2019" y="1154"/>
                    <a:pt x="2085" y="1429"/>
                  </a:cubicBezTo>
                  <a:cubicBezTo>
                    <a:pt x="2100" y="1335"/>
                    <a:pt x="2111" y="1244"/>
                    <a:pt x="2121" y="1149"/>
                  </a:cubicBezTo>
                  <a:cubicBezTo>
                    <a:pt x="2126" y="1225"/>
                    <a:pt x="2130" y="1302"/>
                    <a:pt x="2136" y="1378"/>
                  </a:cubicBezTo>
                  <a:cubicBezTo>
                    <a:pt x="2139" y="1419"/>
                    <a:pt x="2136" y="1461"/>
                    <a:pt x="2150" y="1500"/>
                  </a:cubicBezTo>
                  <a:cubicBezTo>
                    <a:pt x="2155" y="1514"/>
                    <a:pt x="2160" y="1471"/>
                    <a:pt x="2164" y="1457"/>
                  </a:cubicBezTo>
                  <a:cubicBezTo>
                    <a:pt x="2183" y="1392"/>
                    <a:pt x="2207" y="1257"/>
                    <a:pt x="2207" y="1257"/>
                  </a:cubicBezTo>
                  <a:cubicBezTo>
                    <a:pt x="2215" y="1050"/>
                    <a:pt x="2225" y="849"/>
                    <a:pt x="2229" y="640"/>
                  </a:cubicBezTo>
                  <a:cubicBezTo>
                    <a:pt x="2231" y="869"/>
                    <a:pt x="2232" y="1099"/>
                    <a:pt x="2236" y="1328"/>
                  </a:cubicBezTo>
                  <a:cubicBezTo>
                    <a:pt x="2236" y="1350"/>
                    <a:pt x="2222" y="1398"/>
                    <a:pt x="2243" y="1393"/>
                  </a:cubicBezTo>
                  <a:cubicBezTo>
                    <a:pt x="2267" y="1387"/>
                    <a:pt x="2258" y="1345"/>
                    <a:pt x="2265" y="1321"/>
                  </a:cubicBezTo>
                  <a:cubicBezTo>
                    <a:pt x="2286" y="1147"/>
                    <a:pt x="2315" y="977"/>
                    <a:pt x="2343" y="805"/>
                  </a:cubicBezTo>
                  <a:cubicBezTo>
                    <a:pt x="2375" y="948"/>
                    <a:pt x="2347" y="1097"/>
                    <a:pt x="2365" y="1242"/>
                  </a:cubicBezTo>
                  <a:cubicBezTo>
                    <a:pt x="2370" y="1380"/>
                    <a:pt x="2347" y="1412"/>
                    <a:pt x="2394" y="1500"/>
                  </a:cubicBezTo>
                  <a:cubicBezTo>
                    <a:pt x="2400" y="1574"/>
                    <a:pt x="2409" y="1628"/>
                    <a:pt x="2422" y="1701"/>
                  </a:cubicBezTo>
                  <a:cubicBezTo>
                    <a:pt x="2456" y="1279"/>
                    <a:pt x="2444" y="873"/>
                    <a:pt x="2451" y="440"/>
                  </a:cubicBezTo>
                  <a:cubicBezTo>
                    <a:pt x="2453" y="308"/>
                    <a:pt x="2443" y="143"/>
                    <a:pt x="2480" y="10"/>
                  </a:cubicBezTo>
                  <a:cubicBezTo>
                    <a:pt x="2482" y="523"/>
                    <a:pt x="2483" y="1037"/>
                    <a:pt x="2487" y="1550"/>
                  </a:cubicBezTo>
                  <a:cubicBezTo>
                    <a:pt x="2487" y="1572"/>
                    <a:pt x="2486" y="1635"/>
                    <a:pt x="2494" y="1615"/>
                  </a:cubicBezTo>
                  <a:cubicBezTo>
                    <a:pt x="2509" y="1579"/>
                    <a:pt x="2503" y="1538"/>
                    <a:pt x="2508" y="1500"/>
                  </a:cubicBezTo>
                  <a:cubicBezTo>
                    <a:pt x="2517" y="1313"/>
                    <a:pt x="2536" y="1128"/>
                    <a:pt x="2544" y="941"/>
                  </a:cubicBezTo>
                  <a:cubicBezTo>
                    <a:pt x="2564" y="1124"/>
                    <a:pt x="2555" y="1309"/>
                    <a:pt x="2565" y="1493"/>
                  </a:cubicBezTo>
                  <a:cubicBezTo>
                    <a:pt x="2630" y="1462"/>
                    <a:pt x="2589" y="1491"/>
                    <a:pt x="2608" y="1364"/>
                  </a:cubicBezTo>
                  <a:cubicBezTo>
                    <a:pt x="2621" y="1278"/>
                    <a:pt x="2638" y="1192"/>
                    <a:pt x="2651" y="1106"/>
                  </a:cubicBezTo>
                  <a:cubicBezTo>
                    <a:pt x="2656" y="1073"/>
                    <a:pt x="2661" y="1039"/>
                    <a:pt x="2666" y="1006"/>
                  </a:cubicBezTo>
                  <a:cubicBezTo>
                    <a:pt x="2671" y="973"/>
                    <a:pt x="2680" y="906"/>
                    <a:pt x="2680" y="906"/>
                  </a:cubicBezTo>
                  <a:cubicBezTo>
                    <a:pt x="2714" y="280"/>
                    <a:pt x="2682" y="770"/>
                    <a:pt x="2702" y="1579"/>
                  </a:cubicBezTo>
                  <a:cubicBezTo>
                    <a:pt x="2702" y="1594"/>
                    <a:pt x="2712" y="1551"/>
                    <a:pt x="2716" y="1536"/>
                  </a:cubicBezTo>
                  <a:cubicBezTo>
                    <a:pt x="2719" y="1522"/>
                    <a:pt x="2721" y="1507"/>
                    <a:pt x="2723" y="1493"/>
                  </a:cubicBezTo>
                  <a:cubicBezTo>
                    <a:pt x="2728" y="1455"/>
                    <a:pt x="2732" y="1416"/>
                    <a:pt x="2737" y="1378"/>
                  </a:cubicBezTo>
                  <a:cubicBezTo>
                    <a:pt x="2742" y="1335"/>
                    <a:pt x="2752" y="1249"/>
                    <a:pt x="2752" y="1249"/>
                  </a:cubicBezTo>
                  <a:cubicBezTo>
                    <a:pt x="2754" y="1206"/>
                    <a:pt x="2756" y="1163"/>
                    <a:pt x="2759" y="1120"/>
                  </a:cubicBezTo>
                  <a:cubicBezTo>
                    <a:pt x="2781" y="828"/>
                    <a:pt x="2739" y="1468"/>
                    <a:pt x="2795" y="1644"/>
                  </a:cubicBezTo>
                  <a:cubicBezTo>
                    <a:pt x="2838" y="1585"/>
                    <a:pt x="2823" y="1508"/>
                    <a:pt x="2852" y="1443"/>
                  </a:cubicBezTo>
                  <a:cubicBezTo>
                    <a:pt x="2862" y="1421"/>
                    <a:pt x="2881" y="1405"/>
                    <a:pt x="2895" y="1386"/>
                  </a:cubicBezTo>
                  <a:cubicBezTo>
                    <a:pt x="2911" y="1306"/>
                    <a:pt x="2950" y="1251"/>
                    <a:pt x="2967" y="1171"/>
                  </a:cubicBezTo>
                  <a:cubicBezTo>
                    <a:pt x="2980" y="1042"/>
                    <a:pt x="2997" y="913"/>
                    <a:pt x="3010" y="784"/>
                  </a:cubicBezTo>
                  <a:cubicBezTo>
                    <a:pt x="3013" y="717"/>
                    <a:pt x="3024" y="650"/>
                    <a:pt x="3024" y="583"/>
                  </a:cubicBezTo>
                  <a:cubicBezTo>
                    <a:pt x="3024" y="566"/>
                    <a:pt x="3019" y="616"/>
                    <a:pt x="3017" y="633"/>
                  </a:cubicBezTo>
                  <a:cubicBezTo>
                    <a:pt x="3014" y="774"/>
                    <a:pt x="3025" y="1090"/>
                    <a:pt x="2974" y="1242"/>
                  </a:cubicBezTo>
                  <a:cubicBezTo>
                    <a:pt x="2976" y="1295"/>
                    <a:pt x="2958" y="1353"/>
                    <a:pt x="2981" y="1400"/>
                  </a:cubicBezTo>
                  <a:cubicBezTo>
                    <a:pt x="2998" y="1435"/>
                    <a:pt x="2991" y="1323"/>
                    <a:pt x="2995" y="1285"/>
                  </a:cubicBezTo>
                  <a:cubicBezTo>
                    <a:pt x="3001" y="1228"/>
                    <a:pt x="3006" y="1170"/>
                    <a:pt x="3010" y="1113"/>
                  </a:cubicBezTo>
                  <a:cubicBezTo>
                    <a:pt x="3031" y="848"/>
                    <a:pt x="3013" y="995"/>
                    <a:pt x="3038" y="812"/>
                  </a:cubicBezTo>
                  <a:cubicBezTo>
                    <a:pt x="3062" y="0"/>
                    <a:pt x="2948" y="1242"/>
                    <a:pt x="3067" y="1429"/>
                  </a:cubicBezTo>
                  <a:cubicBezTo>
                    <a:pt x="3114" y="1309"/>
                    <a:pt x="3115" y="1123"/>
                    <a:pt x="3124" y="992"/>
                  </a:cubicBezTo>
                  <a:cubicBezTo>
                    <a:pt x="3126" y="906"/>
                    <a:pt x="3129" y="648"/>
                    <a:pt x="3131" y="734"/>
                  </a:cubicBezTo>
                  <a:cubicBezTo>
                    <a:pt x="3151" y="1720"/>
                    <a:pt x="2959" y="1999"/>
                    <a:pt x="3167" y="1679"/>
                  </a:cubicBezTo>
                  <a:cubicBezTo>
                    <a:pt x="3172" y="1627"/>
                    <a:pt x="3176" y="1574"/>
                    <a:pt x="3182" y="1522"/>
                  </a:cubicBezTo>
                  <a:cubicBezTo>
                    <a:pt x="3191" y="1445"/>
                    <a:pt x="3210" y="1292"/>
                    <a:pt x="3210" y="1292"/>
                  </a:cubicBezTo>
                  <a:cubicBezTo>
                    <a:pt x="3224" y="800"/>
                    <a:pt x="3213" y="1080"/>
                    <a:pt x="3225" y="1665"/>
                  </a:cubicBezTo>
                  <a:cubicBezTo>
                    <a:pt x="3227" y="1741"/>
                    <a:pt x="3237" y="1818"/>
                    <a:pt x="3246" y="1894"/>
                  </a:cubicBezTo>
                  <a:cubicBezTo>
                    <a:pt x="3281" y="1825"/>
                    <a:pt x="3285" y="1756"/>
                    <a:pt x="3296" y="1679"/>
                  </a:cubicBezTo>
                  <a:cubicBezTo>
                    <a:pt x="3307" y="1483"/>
                    <a:pt x="3302" y="1287"/>
                    <a:pt x="3318" y="1092"/>
                  </a:cubicBezTo>
                  <a:cubicBezTo>
                    <a:pt x="3322" y="1044"/>
                    <a:pt x="3323" y="1187"/>
                    <a:pt x="3325" y="1235"/>
                  </a:cubicBezTo>
                  <a:cubicBezTo>
                    <a:pt x="3330" y="1361"/>
                    <a:pt x="3334" y="1483"/>
                    <a:pt x="3346" y="1608"/>
                  </a:cubicBezTo>
                  <a:cubicBezTo>
                    <a:pt x="3402" y="1498"/>
                    <a:pt x="3384" y="1337"/>
                    <a:pt x="3389" y="1221"/>
                  </a:cubicBezTo>
                  <a:cubicBezTo>
                    <a:pt x="3395" y="1092"/>
                    <a:pt x="3405" y="963"/>
                    <a:pt x="3411" y="834"/>
                  </a:cubicBezTo>
                  <a:cubicBezTo>
                    <a:pt x="3413" y="700"/>
                    <a:pt x="3407" y="300"/>
                    <a:pt x="3418" y="433"/>
                  </a:cubicBezTo>
                  <a:cubicBezTo>
                    <a:pt x="3440" y="699"/>
                    <a:pt x="3419" y="968"/>
                    <a:pt x="3432" y="1235"/>
                  </a:cubicBezTo>
                  <a:cubicBezTo>
                    <a:pt x="3440" y="1408"/>
                    <a:pt x="3440" y="1285"/>
                    <a:pt x="3440" y="1328"/>
                  </a:cubicBezTo>
                </a:path>
              </a:pathLst>
            </a:custGeom>
            <a:noFill/>
            <a:ln w="12700" cap="flat" cmpd="sng">
              <a:solidFill>
                <a:srgbClr val="0070C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98" name="Text Box 3091"/>
            <p:cNvSpPr txBox="1">
              <a:spLocks noChangeArrowheads="1"/>
            </p:cNvSpPr>
            <p:nvPr/>
          </p:nvSpPr>
          <p:spPr bwMode="auto">
            <a:xfrm>
              <a:off x="3346" y="2837"/>
              <a:ext cx="106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month</a:t>
              </a:r>
              <a:endParaRPr lang="en-US" altLang="sk-SK" sz="2400" dirty="0">
                <a:solidFill>
                  <a:schemeClr val="tx1"/>
                </a:solidFill>
                <a:latin typeface="Arial" panose="020B0604020202020204" pitchFamily="34" charset="0"/>
              </a:endParaRPr>
            </a:p>
          </p:txBody>
        </p:sp>
        <p:sp>
          <p:nvSpPr>
            <p:cNvPr id="75799" name="Text Box 3092"/>
            <p:cNvSpPr txBox="1">
              <a:spLocks noChangeArrowheads="1"/>
            </p:cNvSpPr>
            <p:nvPr/>
          </p:nvSpPr>
          <p:spPr bwMode="auto">
            <a:xfrm rot="16200000">
              <a:off x="-699" y="2264"/>
              <a:ext cx="207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err="1" smtClean="0">
                  <a:solidFill>
                    <a:schemeClr val="tx1"/>
                  </a:solidFill>
                  <a:latin typeface="Arial" panose="020B0604020202020204" pitchFamily="34" charset="0"/>
                </a:rPr>
                <a:t>concentation</a:t>
              </a:r>
              <a:r>
                <a:rPr lang="en-US" altLang="sk-SK" sz="2400" dirty="0" smtClean="0">
                  <a:solidFill>
                    <a:schemeClr val="tx1"/>
                  </a:solidFill>
                  <a:latin typeface="Arial" panose="020B0604020202020204" pitchFamily="34" charset="0"/>
                </a:rPr>
                <a:t> of certain chemical in the air</a:t>
              </a:r>
              <a:endParaRPr lang="en-US" altLang="sk-SK" sz="2400" dirty="0">
                <a:solidFill>
                  <a:schemeClr val="tx1"/>
                </a:solidFill>
                <a:latin typeface="Arial" panose="020B0604020202020204" pitchFamily="34" charset="0"/>
              </a:endParaRPr>
            </a:p>
          </p:txBody>
        </p:sp>
      </p:grpSp>
      <p:sp>
        <p:nvSpPr>
          <p:cNvPr id="75779" name="Text Box 3094"/>
          <p:cNvSpPr txBox="1">
            <a:spLocks noChangeArrowheads="1"/>
          </p:cNvSpPr>
          <p:nvPr/>
        </p:nvSpPr>
        <p:spPr bwMode="auto">
          <a:xfrm>
            <a:off x="2495551" y="620713"/>
            <a:ext cx="742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Seasonality in the complex time series. </a:t>
            </a:r>
            <a:endParaRPr lang="en-US" altLang="sk-SK" sz="2400" dirty="0">
              <a:solidFill>
                <a:schemeClr val="tx1"/>
              </a:solidFill>
              <a:latin typeface="Arial" panose="020B0604020202020204" pitchFamily="34" charset="0"/>
            </a:endParaRPr>
          </a:p>
        </p:txBody>
      </p:sp>
      <p:sp>
        <p:nvSpPr>
          <p:cNvPr id="75780" name="Text Box 3095"/>
          <p:cNvSpPr txBox="1">
            <a:spLocks noChangeArrowheads="1"/>
          </p:cNvSpPr>
          <p:nvPr/>
        </p:nvSpPr>
        <p:spPr bwMode="auto">
          <a:xfrm>
            <a:off x="4943476" y="5527676"/>
            <a:ext cx="54784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i="1" dirty="0" smtClean="0">
                <a:solidFill>
                  <a:schemeClr val="tx1"/>
                </a:solidFill>
                <a:latin typeface="Arial" panose="020B0604020202020204" pitchFamily="34" charset="0"/>
              </a:rPr>
              <a:t>Heuristic knowledge: there are probable  seasonal changings, but they are not easily visible </a:t>
            </a:r>
            <a:endParaRPr lang="en-US" altLang="sk-SK" sz="2400" b="1" i="1" dirty="0">
              <a:solidFill>
                <a:schemeClr val="tx1"/>
              </a:solidFill>
              <a:latin typeface="Arial" panose="020B0604020202020204" pitchFamily="34" charset="0"/>
            </a:endParaRPr>
          </a:p>
        </p:txBody>
      </p:sp>
      <p:sp>
        <p:nvSpPr>
          <p:cNvPr id="77849" name="Rectangle 3097"/>
          <p:cNvSpPr>
            <a:spLocks noChangeArrowheads="1"/>
          </p:cNvSpPr>
          <p:nvPr/>
        </p:nvSpPr>
        <p:spPr bwMode="auto">
          <a:xfrm>
            <a:off x="3575050" y="2349501"/>
            <a:ext cx="700088" cy="3159125"/>
          </a:xfrm>
          <a:prstGeom prst="rect">
            <a:avLst/>
          </a:prstGeom>
          <a:noFill/>
          <a:ln w="28575">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Tree>
    <p:extLst>
      <p:ext uri="{BB962C8B-B14F-4D97-AF65-F5344CB8AC3E}">
        <p14:creationId xmlns:p14="http://schemas.microsoft.com/office/powerpoint/2010/main" val="421169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66988" y="549276"/>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Arial" panose="020B0604020202020204" pitchFamily="34" charset="0"/>
              </a:rPr>
              <a:t> </a:t>
            </a:r>
            <a:r>
              <a:rPr lang="en-US" altLang="sk-SK" sz="2800" b="1" dirty="0">
                <a:solidFill>
                  <a:srgbClr val="663300"/>
                </a:solidFill>
                <a:latin typeface="Arial" panose="020B0604020202020204" pitchFamily="34" charset="0"/>
              </a:rPr>
              <a:t>Box plot</a:t>
            </a:r>
            <a:r>
              <a:rPr lang="en-US" altLang="sk-SK" sz="2800" b="1" dirty="0">
                <a:solidFill>
                  <a:schemeClr val="tx1"/>
                </a:solidFill>
                <a:latin typeface="Arial" panose="020B0604020202020204" pitchFamily="34" charset="0"/>
              </a:rPr>
              <a:t> </a:t>
            </a:r>
          </a:p>
        </p:txBody>
      </p:sp>
      <p:sp>
        <p:nvSpPr>
          <p:cNvPr id="3" name="TextBox 2"/>
          <p:cNvSpPr txBox="1"/>
          <p:nvPr/>
        </p:nvSpPr>
        <p:spPr>
          <a:xfrm>
            <a:off x="1699708" y="1688950"/>
            <a:ext cx="9940066" cy="1477328"/>
          </a:xfrm>
          <a:prstGeom prst="rect">
            <a:avLst/>
          </a:prstGeom>
          <a:noFill/>
        </p:spPr>
        <p:txBody>
          <a:bodyPr wrap="square" rtlCol="0">
            <a:spAutoFit/>
          </a:bodyPr>
          <a:lstStyle/>
          <a:p>
            <a:r>
              <a:rPr lang="en-US" dirty="0"/>
              <a:t>A boxplot is a standardized way of displaying the distribution of data based on a five number summary (“</a:t>
            </a:r>
            <a:r>
              <a:rPr lang="en-US" b="1" dirty="0">
                <a:solidFill>
                  <a:schemeClr val="accent1">
                    <a:lumMod val="75000"/>
                  </a:schemeClr>
                </a:solidFill>
              </a:rPr>
              <a:t>minimum</a:t>
            </a:r>
            <a:r>
              <a:rPr lang="en-US" dirty="0"/>
              <a:t>”, </a:t>
            </a:r>
            <a:r>
              <a:rPr lang="en-US" b="1" dirty="0">
                <a:solidFill>
                  <a:schemeClr val="accent1">
                    <a:lumMod val="75000"/>
                  </a:schemeClr>
                </a:solidFill>
              </a:rPr>
              <a:t>first quartile </a:t>
            </a:r>
            <a:r>
              <a:rPr lang="en-US" dirty="0"/>
              <a:t>(Q1), </a:t>
            </a:r>
            <a:r>
              <a:rPr lang="en-US" b="1" dirty="0">
                <a:solidFill>
                  <a:schemeClr val="accent1">
                    <a:lumMod val="75000"/>
                  </a:schemeClr>
                </a:solidFill>
              </a:rPr>
              <a:t>median</a:t>
            </a:r>
            <a:r>
              <a:rPr lang="en-US" dirty="0"/>
              <a:t>, </a:t>
            </a:r>
            <a:r>
              <a:rPr lang="en-US" b="1" dirty="0">
                <a:solidFill>
                  <a:schemeClr val="accent1">
                    <a:lumMod val="75000"/>
                  </a:schemeClr>
                </a:solidFill>
              </a:rPr>
              <a:t>third quartile </a:t>
            </a:r>
            <a:r>
              <a:rPr lang="en-US" dirty="0"/>
              <a:t>(Q3), and “</a:t>
            </a:r>
            <a:r>
              <a:rPr lang="en-US" b="1" dirty="0">
                <a:solidFill>
                  <a:schemeClr val="accent1">
                    <a:lumMod val="75000"/>
                  </a:schemeClr>
                </a:solidFill>
              </a:rPr>
              <a:t>maximum</a:t>
            </a:r>
            <a:r>
              <a:rPr lang="en-US" dirty="0"/>
              <a:t>”). It can tell you about your outliers and what their values are. It can also tell you if your data is symmetrical, how tightly your data is grouped, and if and how your data is skewed</a:t>
            </a:r>
            <a:r>
              <a:rPr lang="en-US" dirty="0" smtClean="0"/>
              <a:t>. (definition of </a:t>
            </a:r>
            <a:r>
              <a:rPr lang="en-US" dirty="0">
                <a:hlinkClick r:id="rId3"/>
              </a:rPr>
              <a:t>Michael </a:t>
            </a:r>
            <a:r>
              <a:rPr lang="en-US" dirty="0" err="1" smtClean="0">
                <a:hlinkClick r:id="rId3"/>
              </a:rPr>
              <a:t>Galarnyk</a:t>
            </a:r>
            <a:r>
              <a:rPr lang="en-US" dirty="0" smtClean="0"/>
              <a:t>)</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708" y="3560928"/>
            <a:ext cx="6088828" cy="3044414"/>
          </a:xfrm>
          <a:prstGeom prst="rect">
            <a:avLst/>
          </a:prstGeom>
        </p:spPr>
      </p:pic>
      <p:sp>
        <p:nvSpPr>
          <p:cNvPr id="5" name="Rectangle 4"/>
          <p:cNvSpPr/>
          <p:nvPr/>
        </p:nvSpPr>
        <p:spPr>
          <a:xfrm>
            <a:off x="8050306" y="3296815"/>
            <a:ext cx="3589468" cy="3416320"/>
          </a:xfrm>
          <a:prstGeom prst="rect">
            <a:avLst/>
          </a:prstGeom>
        </p:spPr>
        <p:txBody>
          <a:bodyPr wrap="square">
            <a:spAutoFit/>
          </a:bodyPr>
          <a:lstStyle/>
          <a:p>
            <a:r>
              <a:rPr lang="en-US" b="1" dirty="0"/>
              <a:t>median </a:t>
            </a:r>
            <a:r>
              <a:rPr lang="en-US" dirty="0" smtClean="0"/>
              <a:t>: </a:t>
            </a:r>
            <a:r>
              <a:rPr lang="en-US" dirty="0"/>
              <a:t>the middle value of the dataset.</a:t>
            </a:r>
          </a:p>
          <a:p>
            <a:r>
              <a:rPr lang="en-US" b="1" dirty="0"/>
              <a:t>first </a:t>
            </a:r>
            <a:r>
              <a:rPr lang="en-US" b="1" dirty="0" smtClean="0"/>
              <a:t>quartile </a:t>
            </a:r>
            <a:r>
              <a:rPr lang="sk-SK" b="1" dirty="0" smtClean="0"/>
              <a:t>(</a:t>
            </a:r>
            <a:r>
              <a:rPr lang="sk-SK" b="1" dirty="0" err="1" smtClean="0"/>
              <a:t>lower</a:t>
            </a:r>
            <a:r>
              <a:rPr lang="sk-SK" b="1" dirty="0" smtClean="0"/>
              <a:t>)</a:t>
            </a:r>
            <a:r>
              <a:rPr lang="en-US" dirty="0" smtClean="0"/>
              <a:t>: </a:t>
            </a:r>
            <a:r>
              <a:rPr lang="en-US" dirty="0"/>
              <a:t>the middle number between the smallest number (not the “minimum”) and the median of the dataset.</a:t>
            </a:r>
          </a:p>
          <a:p>
            <a:r>
              <a:rPr lang="en-US" b="1" dirty="0"/>
              <a:t>third quartile </a:t>
            </a:r>
            <a:r>
              <a:rPr lang="sk-SK" b="1" dirty="0" smtClean="0"/>
              <a:t>(</a:t>
            </a:r>
            <a:r>
              <a:rPr lang="sk-SK" b="1" dirty="0" err="1" smtClean="0"/>
              <a:t>upper</a:t>
            </a:r>
            <a:r>
              <a:rPr lang="sk-SK" b="1" dirty="0" smtClean="0"/>
              <a:t>)</a:t>
            </a:r>
            <a:r>
              <a:rPr lang="en-US" dirty="0" smtClean="0"/>
              <a:t>: </a:t>
            </a:r>
            <a:r>
              <a:rPr lang="en-US" dirty="0"/>
              <a:t>the middle value between the median and the highest value (not the “maximum”) of the dataset</a:t>
            </a:r>
          </a:p>
        </p:txBody>
      </p:sp>
    </p:spTree>
    <p:extLst>
      <p:ext uri="{BB962C8B-B14F-4D97-AF65-F5344CB8AC3E}">
        <p14:creationId xmlns:p14="http://schemas.microsoft.com/office/powerpoint/2010/main" val="3183705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96527" y="549276"/>
            <a:ext cx="9369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Arial" panose="020B0604020202020204" pitchFamily="34" charset="0"/>
              </a:rPr>
              <a:t> </a:t>
            </a:r>
            <a:r>
              <a:rPr lang="en-US" altLang="sk-SK" sz="2800" b="1" dirty="0">
                <a:solidFill>
                  <a:srgbClr val="663300"/>
                </a:solidFill>
                <a:latin typeface="Arial" panose="020B0604020202020204" pitchFamily="34" charset="0"/>
              </a:rPr>
              <a:t>Box </a:t>
            </a:r>
            <a:r>
              <a:rPr lang="en-US" altLang="sk-SK" sz="2800" b="1" dirty="0" smtClean="0">
                <a:solidFill>
                  <a:srgbClr val="663300"/>
                </a:solidFill>
                <a:latin typeface="Arial" panose="020B0604020202020204" pitchFamily="34" charset="0"/>
              </a:rPr>
              <a:t>plot if the data are distributed normally</a:t>
            </a:r>
            <a:r>
              <a:rPr lang="en-US" altLang="sk-SK" sz="2800" b="1" dirty="0" smtClean="0">
                <a:solidFill>
                  <a:schemeClr val="tx1"/>
                </a:solidFill>
                <a:latin typeface="Arial" panose="020B0604020202020204" pitchFamily="34" charset="0"/>
              </a:rPr>
              <a:t> </a:t>
            </a:r>
            <a:endParaRPr lang="en-US" altLang="sk-SK" sz="2800" b="1" dirty="0">
              <a:solidFill>
                <a:schemeClr val="tx1"/>
              </a:solidFill>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20" y="1464829"/>
            <a:ext cx="6497618" cy="5103607"/>
          </a:xfrm>
          <a:prstGeom prst="rect">
            <a:avLst/>
          </a:prstGeom>
        </p:spPr>
      </p:pic>
      <p:grpSp>
        <p:nvGrpSpPr>
          <p:cNvPr id="7" name="Group 6"/>
          <p:cNvGrpSpPr/>
          <p:nvPr/>
        </p:nvGrpSpPr>
        <p:grpSpPr>
          <a:xfrm>
            <a:off x="7078532" y="3057415"/>
            <a:ext cx="4733365" cy="3416320"/>
            <a:chOff x="7078532" y="3057415"/>
            <a:chExt cx="4733365" cy="3416320"/>
          </a:xfrm>
        </p:grpSpPr>
        <p:sp>
          <p:nvSpPr>
            <p:cNvPr id="4" name="TextBox 3"/>
            <p:cNvSpPr txBox="1"/>
            <p:nvPr/>
          </p:nvSpPr>
          <p:spPr>
            <a:xfrm>
              <a:off x="7853083" y="3057415"/>
              <a:ext cx="3958814" cy="3416320"/>
            </a:xfrm>
            <a:prstGeom prst="rect">
              <a:avLst/>
            </a:prstGeom>
            <a:noFill/>
          </p:spPr>
          <p:txBody>
            <a:bodyPr wrap="square" rtlCol="0">
              <a:spAutoFit/>
            </a:bodyPr>
            <a:lstStyle/>
            <a:p>
              <a:r>
                <a:rPr lang="sk-SK" b="1" dirty="0" err="1" smtClean="0"/>
                <a:t>Probability</a:t>
              </a:r>
              <a:r>
                <a:rPr lang="sk-SK" b="1" dirty="0" smtClean="0"/>
                <a:t> </a:t>
              </a:r>
              <a:r>
                <a:rPr lang="sk-SK" b="1" dirty="0" err="1" smtClean="0"/>
                <a:t>density</a:t>
              </a:r>
              <a:r>
                <a:rPr lang="sk-SK" b="1" dirty="0" smtClean="0"/>
                <a:t> </a:t>
              </a:r>
              <a:r>
                <a:rPr lang="sk-SK" b="1" dirty="0" err="1" smtClean="0"/>
                <a:t>function</a:t>
              </a:r>
              <a:r>
                <a:rPr lang="sk-SK" b="1" dirty="0" smtClean="0"/>
                <a:t> (PDF): </a:t>
              </a:r>
              <a:r>
                <a:rPr lang="en-US" dirty="0"/>
                <a:t>A PDF is used to specify the probability of the </a:t>
              </a:r>
              <a:r>
                <a:rPr lang="en-US" dirty="0">
                  <a:hlinkClick r:id="rId3" tooltip="Random variable"/>
                </a:rPr>
                <a:t>random variable</a:t>
              </a:r>
              <a:r>
                <a:rPr lang="en-US" dirty="0"/>
                <a:t> falling </a:t>
              </a:r>
              <a:r>
                <a:rPr lang="en-US" i="1" dirty="0"/>
                <a:t>within a particular range of </a:t>
              </a:r>
              <a:r>
                <a:rPr lang="en-US" i="1" dirty="0" smtClean="0"/>
                <a:t>values</a:t>
              </a:r>
              <a:r>
                <a:rPr lang="sk-SK" i="1" dirty="0" smtClean="0"/>
                <a:t>. </a:t>
              </a:r>
              <a:r>
                <a:rPr lang="en-US" dirty="0"/>
                <a:t>This probability is given by the </a:t>
              </a:r>
              <a:r>
                <a:rPr lang="en-US" dirty="0">
                  <a:hlinkClick r:id="rId4" tooltip="Integral"/>
                </a:rPr>
                <a:t>integral</a:t>
              </a:r>
              <a:r>
                <a:rPr lang="en-US" dirty="0"/>
                <a:t> of this variable’s PDF over that range — that is, it is given by the area under the density function but above the horizontal axis and between the lowest and greatest values of the range</a:t>
              </a:r>
              <a:endParaRPr lang="en-US" b="1" dirty="0"/>
            </a:p>
          </p:txBody>
        </p:sp>
        <p:cxnSp>
          <p:nvCxnSpPr>
            <p:cNvPr id="6" name="Straight Arrow Connector 5"/>
            <p:cNvCxnSpPr/>
            <p:nvPr/>
          </p:nvCxnSpPr>
          <p:spPr>
            <a:xfrm flipH="1">
              <a:off x="7078532" y="3281082"/>
              <a:ext cx="882127" cy="146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8961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5468" y="301214"/>
            <a:ext cx="6131859" cy="369332"/>
          </a:xfrm>
          <a:prstGeom prst="rect">
            <a:avLst/>
          </a:prstGeom>
          <a:noFill/>
        </p:spPr>
        <p:txBody>
          <a:bodyPr wrap="square" rtlCol="0">
            <a:spAutoFit/>
          </a:bodyPr>
          <a:lstStyle/>
          <a:p>
            <a:r>
              <a:rPr lang="sk-SK" dirty="0" err="1" smtClean="0"/>
              <a:t>Example</a:t>
            </a:r>
            <a:endParaRPr lang="en-US" dirty="0"/>
          </a:p>
        </p:txBody>
      </p:sp>
      <p:grpSp>
        <p:nvGrpSpPr>
          <p:cNvPr id="11" name="Group 10"/>
          <p:cNvGrpSpPr/>
          <p:nvPr/>
        </p:nvGrpSpPr>
        <p:grpSpPr>
          <a:xfrm>
            <a:off x="2151529" y="755942"/>
            <a:ext cx="9219304" cy="2485682"/>
            <a:chOff x="2151529" y="755942"/>
            <a:chExt cx="9219304" cy="2485682"/>
          </a:xfrm>
        </p:grpSpPr>
        <p:sp>
          <p:nvSpPr>
            <p:cNvPr id="3" name="TextBox 2"/>
            <p:cNvSpPr txBox="1"/>
            <p:nvPr/>
          </p:nvSpPr>
          <p:spPr>
            <a:xfrm>
              <a:off x="2151529" y="1161826"/>
              <a:ext cx="9219304" cy="369332"/>
            </a:xfrm>
            <a:prstGeom prst="rect">
              <a:avLst/>
            </a:prstGeom>
            <a:noFill/>
          </p:spPr>
          <p:txBody>
            <a:bodyPr wrap="square" rtlCol="0">
              <a:spAutoFit/>
            </a:bodyPr>
            <a:lstStyle/>
            <a:p>
              <a:r>
                <a:rPr lang="sk-SK" dirty="0" smtClean="0"/>
                <a:t>Let </a:t>
              </a:r>
              <a:r>
                <a:rPr lang="sk-SK" dirty="0" err="1" smtClean="0"/>
                <a:t>us</a:t>
              </a:r>
              <a:r>
                <a:rPr lang="sk-SK" dirty="0" smtClean="0"/>
                <a:t> </a:t>
              </a:r>
              <a:r>
                <a:rPr lang="sk-SK" dirty="0" err="1" smtClean="0"/>
                <a:t>have</a:t>
              </a:r>
              <a:r>
                <a:rPr lang="sk-SK" dirty="0" smtClean="0"/>
                <a:t> </a:t>
              </a:r>
              <a:r>
                <a:rPr lang="sk-SK" dirty="0" err="1" smtClean="0"/>
                <a:t>the</a:t>
              </a:r>
              <a:r>
                <a:rPr lang="sk-SK" dirty="0" smtClean="0"/>
                <a:t> </a:t>
              </a:r>
              <a:r>
                <a:rPr lang="sk-SK" dirty="0" err="1" smtClean="0"/>
                <a:t>normal</a:t>
              </a:r>
              <a:r>
                <a:rPr lang="sk-SK" dirty="0" smtClean="0"/>
                <a:t> </a:t>
              </a:r>
              <a:r>
                <a:rPr lang="sk-SK" dirty="0" err="1" smtClean="0"/>
                <a:t>distribution</a:t>
              </a:r>
              <a:r>
                <a:rPr lang="sk-SK" dirty="0" smtClean="0"/>
                <a:t>. </a:t>
              </a:r>
              <a:r>
                <a:rPr lang="sk-SK" dirty="0" err="1" smtClean="0"/>
                <a:t>Its</a:t>
              </a:r>
              <a:r>
                <a:rPr lang="sk-SK" dirty="0" smtClean="0"/>
                <a:t> PDF </a:t>
              </a:r>
              <a:r>
                <a:rPr lang="sk-SK" dirty="0" err="1" smtClean="0"/>
                <a:t>is</a:t>
              </a:r>
              <a:r>
                <a:rPr lang="sk-SK"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883" y="755942"/>
              <a:ext cx="4171950" cy="1181100"/>
            </a:xfrm>
            <a:prstGeom prst="rect">
              <a:avLst/>
            </a:prstGeom>
          </p:spPr>
        </p:pic>
        <p:cxnSp>
          <p:nvCxnSpPr>
            <p:cNvPr id="7" name="Straight Arrow Connector 6"/>
            <p:cNvCxnSpPr/>
            <p:nvPr/>
          </p:nvCxnSpPr>
          <p:spPr>
            <a:xfrm flipV="1">
              <a:off x="7616414" y="1531158"/>
              <a:ext cx="462579" cy="122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98882" y="2872292"/>
              <a:ext cx="3720130" cy="369332"/>
            </a:xfrm>
            <a:prstGeom prst="rect">
              <a:avLst/>
            </a:prstGeom>
            <a:noFill/>
          </p:spPr>
          <p:txBody>
            <a:bodyPr wrap="square" rtlCol="0">
              <a:spAutoFit/>
            </a:bodyPr>
            <a:lstStyle/>
            <a:p>
              <a:r>
                <a:rPr lang="sk-SK" dirty="0" err="1" smtClean="0"/>
                <a:t>Mean</a:t>
              </a:r>
              <a:r>
                <a:rPr lang="sk-SK" dirty="0" smtClean="0"/>
                <a:t>          </a:t>
              </a:r>
              <a:r>
                <a:rPr lang="sk-SK" dirty="0" err="1" smtClean="0"/>
                <a:t>Standars</a:t>
              </a:r>
              <a:r>
                <a:rPr lang="sk-SK" dirty="0" smtClean="0"/>
                <a:t> </a:t>
              </a:r>
              <a:r>
                <a:rPr lang="sk-SK" dirty="0" err="1" smtClean="0"/>
                <a:t>deviation</a:t>
              </a:r>
              <a:endParaRPr lang="en-US" dirty="0"/>
            </a:p>
          </p:txBody>
        </p:sp>
        <p:cxnSp>
          <p:nvCxnSpPr>
            <p:cNvPr id="10" name="Straight Arrow Connector 9"/>
            <p:cNvCxnSpPr/>
            <p:nvPr/>
          </p:nvCxnSpPr>
          <p:spPr>
            <a:xfrm flipH="1" flipV="1">
              <a:off x="8444753" y="1531158"/>
              <a:ext cx="365760" cy="1147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818042" y="3562588"/>
            <a:ext cx="9681883" cy="914400"/>
            <a:chOff x="2065468" y="3313355"/>
            <a:chExt cx="9681883" cy="914400"/>
          </a:xfrm>
        </p:grpSpPr>
        <p:sp>
          <p:nvSpPr>
            <p:cNvPr id="12" name="TextBox 11"/>
            <p:cNvSpPr txBox="1"/>
            <p:nvPr/>
          </p:nvSpPr>
          <p:spPr>
            <a:xfrm>
              <a:off x="2065468" y="3377901"/>
              <a:ext cx="9681883" cy="369332"/>
            </a:xfrm>
            <a:prstGeom prst="rect">
              <a:avLst/>
            </a:prstGeom>
            <a:noFill/>
          </p:spPr>
          <p:txBody>
            <a:bodyPr wrap="square" rtlCol="0">
              <a:spAutoFit/>
            </a:bodyPr>
            <a:lstStyle/>
            <a:p>
              <a:r>
                <a:rPr lang="sk-SK" dirty="0" smtClean="0"/>
                <a:t>Let </a:t>
              </a:r>
              <a:r>
                <a:rPr lang="sk-SK" dirty="0" err="1" smtClean="0"/>
                <a:t>mean</a:t>
              </a:r>
              <a:r>
                <a:rPr lang="sk-SK" dirty="0" smtClean="0"/>
                <a:t> </a:t>
              </a:r>
              <a:r>
                <a:rPr lang="sk-SK" dirty="0" err="1" smtClean="0"/>
                <a:t>is</a:t>
              </a:r>
              <a:r>
                <a:rPr lang="sk-SK" dirty="0" smtClean="0"/>
                <a:t> </a:t>
              </a:r>
              <a:r>
                <a:rPr lang="sk-SK" dirty="0" err="1" smtClean="0"/>
                <a:t>zero</a:t>
              </a:r>
              <a:r>
                <a:rPr lang="sk-SK" dirty="0" smtClean="0"/>
                <a:t> and </a:t>
              </a:r>
              <a:r>
                <a:rPr lang="sk-SK" dirty="0" err="1" smtClean="0"/>
                <a:t>the</a:t>
              </a:r>
              <a:r>
                <a:rPr lang="sk-SK" dirty="0" smtClean="0"/>
                <a:t> </a:t>
              </a:r>
              <a:r>
                <a:rPr lang="sk-SK" dirty="0" err="1" smtClean="0"/>
                <a:t>standard</a:t>
              </a:r>
              <a:r>
                <a:rPr lang="sk-SK" dirty="0" smtClean="0"/>
                <a:t> </a:t>
              </a:r>
              <a:r>
                <a:rPr lang="sk-SK" dirty="0" err="1" smtClean="0"/>
                <a:t>devi</a:t>
              </a:r>
              <a:r>
                <a:rPr lang="en-GB" dirty="0" smtClean="0"/>
                <a:t>a</a:t>
              </a:r>
              <a:r>
                <a:rPr lang="sk-SK" dirty="0" err="1" smtClean="0"/>
                <a:t>tion</a:t>
              </a:r>
              <a:r>
                <a:rPr lang="sk-SK" dirty="0" smtClean="0"/>
                <a:t> </a:t>
              </a:r>
              <a:r>
                <a:rPr lang="sk-SK" dirty="0" err="1" smtClean="0"/>
                <a:t>is</a:t>
              </a:r>
              <a:r>
                <a:rPr lang="sk-SK" dirty="0" smtClean="0"/>
                <a:t> </a:t>
              </a:r>
              <a:r>
                <a:rPr lang="sk-SK" dirty="0" err="1" smtClean="0"/>
                <a:t>one</a:t>
              </a:r>
              <a:r>
                <a:rPr lang="sk-SK" dirty="0" smtClean="0"/>
                <a:t>, </a:t>
              </a:r>
              <a:r>
                <a:rPr lang="sk-SK" dirty="0" err="1" smtClean="0"/>
                <a:t>then</a:t>
              </a:r>
              <a:r>
                <a:rPr lang="sk-SK" dirty="0" smtClean="0"/>
                <a:t> PDF </a:t>
              </a:r>
              <a:r>
                <a:rPr lang="sk-SK" dirty="0" err="1" smtClean="0"/>
                <a:t>is</a:t>
              </a:r>
              <a:r>
                <a:rPr lang="sk-SK" dirty="0" smtClean="0"/>
                <a:t> </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9066" y="3313355"/>
              <a:ext cx="1981200" cy="914400"/>
            </a:xfrm>
            <a:prstGeom prst="rect">
              <a:avLst/>
            </a:prstGeom>
          </p:spPr>
        </p:pic>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040" y="4368081"/>
            <a:ext cx="5259593" cy="2629797"/>
          </a:xfrm>
          <a:prstGeom prst="rect">
            <a:avLst/>
          </a:prstGeom>
        </p:spPr>
      </p:pic>
    </p:spTree>
    <p:extLst>
      <p:ext uri="{BB962C8B-B14F-4D97-AF65-F5344CB8AC3E}">
        <p14:creationId xmlns:p14="http://schemas.microsoft.com/office/powerpoint/2010/main" val="4006299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32660" y="2226832"/>
            <a:ext cx="8470303" cy="4192929"/>
            <a:chOff x="3340697" y="2216074"/>
            <a:chExt cx="8470303" cy="419292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150" y="2216074"/>
              <a:ext cx="8140850" cy="4070425"/>
            </a:xfrm>
            <a:prstGeom prst="rect">
              <a:avLst/>
            </a:prstGeom>
          </p:spPr>
        </p:pic>
        <p:sp>
          <p:nvSpPr>
            <p:cNvPr id="2" name="TextBox 1"/>
            <p:cNvSpPr txBox="1"/>
            <p:nvPr/>
          </p:nvSpPr>
          <p:spPr>
            <a:xfrm>
              <a:off x="3340697" y="4100679"/>
              <a:ext cx="4292301" cy="2308324"/>
            </a:xfrm>
            <a:prstGeom prst="rect">
              <a:avLst/>
            </a:prstGeom>
            <a:solidFill>
              <a:schemeClr val="bg1"/>
            </a:solidFill>
          </p:spPr>
          <p:txBody>
            <a:bodyPr wrap="square" rtlCol="0">
              <a:spAutoFit/>
            </a:bodyPr>
            <a:lstStyle/>
            <a:p>
              <a:r>
                <a:rPr lang="en-US" dirty="0"/>
                <a:t>Suppose we are interested in finding the probability of a random data point landing within the interquartile range .6745 standard deviation of the mean, we need to integrate from -.6745 to .6745</a:t>
              </a:r>
              <a:r>
                <a:rPr lang="en-US" dirty="0" smtClean="0"/>
                <a:t>.</a:t>
              </a:r>
              <a:endParaRPr lang="sk-SK" dirty="0" smtClean="0"/>
            </a:p>
            <a:p>
              <a:endParaRPr lang="sk-SK" dirty="0"/>
            </a:p>
            <a:p>
              <a:endParaRPr lang="en-US" dirty="0"/>
            </a:p>
          </p:txBody>
        </p:sp>
      </p:grpSp>
      <p:sp>
        <p:nvSpPr>
          <p:cNvPr id="5" name="TextBox 4"/>
          <p:cNvSpPr txBox="1"/>
          <p:nvPr/>
        </p:nvSpPr>
        <p:spPr>
          <a:xfrm>
            <a:off x="2280621" y="634701"/>
            <a:ext cx="8304904" cy="461665"/>
          </a:xfrm>
          <a:prstGeom prst="rect">
            <a:avLst/>
          </a:prstGeom>
          <a:noFill/>
        </p:spPr>
        <p:txBody>
          <a:bodyPr wrap="square" rtlCol="0">
            <a:spAutoFit/>
          </a:bodyPr>
          <a:lstStyle/>
          <a:p>
            <a:r>
              <a:rPr lang="sk-SK" sz="2400" dirty="0" err="1" smtClean="0"/>
              <a:t>How</a:t>
            </a:r>
            <a:r>
              <a:rPr lang="sk-SK" sz="2400" dirty="0" smtClean="0"/>
              <a:t> to </a:t>
            </a:r>
            <a:r>
              <a:rPr lang="sk-SK" sz="2400" dirty="0" err="1" smtClean="0"/>
              <a:t>find</a:t>
            </a:r>
            <a:r>
              <a:rPr lang="sk-SK" sz="2400" dirty="0" smtClean="0"/>
              <a:t> </a:t>
            </a:r>
            <a:r>
              <a:rPr lang="sk-SK" sz="2400" dirty="0" err="1" smtClean="0"/>
              <a:t>quartils</a:t>
            </a:r>
            <a:endParaRPr lang="en-US" sz="2400" dirty="0"/>
          </a:p>
        </p:txBody>
      </p:sp>
    </p:spTree>
    <p:extLst>
      <p:ext uri="{BB962C8B-B14F-4D97-AF65-F5344CB8AC3E}">
        <p14:creationId xmlns:p14="http://schemas.microsoft.com/office/powerpoint/2010/main" val="2455679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8654" y="613186"/>
            <a:ext cx="8003690" cy="400110"/>
          </a:xfrm>
          <a:prstGeom prst="rect">
            <a:avLst/>
          </a:prstGeom>
          <a:noFill/>
        </p:spPr>
        <p:txBody>
          <a:bodyPr wrap="square" rtlCol="0">
            <a:spAutoFit/>
          </a:bodyPr>
          <a:lstStyle/>
          <a:p>
            <a:r>
              <a:rPr lang="sk-SK" sz="2000" dirty="0" err="1" smtClean="0"/>
              <a:t>How</a:t>
            </a:r>
            <a:r>
              <a:rPr lang="sk-SK" sz="2000" dirty="0" smtClean="0"/>
              <a:t> to </a:t>
            </a:r>
            <a:r>
              <a:rPr lang="sk-SK" sz="2000" dirty="0" err="1" smtClean="0"/>
              <a:t>find</a:t>
            </a:r>
            <a:r>
              <a:rPr lang="sk-SK" sz="2000" dirty="0" smtClean="0"/>
              <a:t> minimum and maximum</a:t>
            </a:r>
            <a:endParaRPr lang="en-US" sz="2000" dirty="0"/>
          </a:p>
        </p:txBody>
      </p:sp>
      <p:grpSp>
        <p:nvGrpSpPr>
          <p:cNvPr id="7" name="Group 6"/>
          <p:cNvGrpSpPr/>
          <p:nvPr/>
        </p:nvGrpSpPr>
        <p:grpSpPr>
          <a:xfrm>
            <a:off x="2549562" y="1645920"/>
            <a:ext cx="7906871" cy="4263600"/>
            <a:chOff x="2549562" y="1645920"/>
            <a:chExt cx="7906871" cy="4263600"/>
          </a:xfrm>
        </p:grpSpPr>
        <p:grpSp>
          <p:nvGrpSpPr>
            <p:cNvPr id="5" name="Group 4"/>
            <p:cNvGrpSpPr/>
            <p:nvPr/>
          </p:nvGrpSpPr>
          <p:grpSpPr>
            <a:xfrm>
              <a:off x="2549562" y="1645920"/>
              <a:ext cx="7282028" cy="3646842"/>
              <a:chOff x="2549562" y="1645920"/>
              <a:chExt cx="7282028" cy="364684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870" y="1645920"/>
                <a:ext cx="7258720" cy="3629360"/>
              </a:xfrm>
              <a:prstGeom prst="rect">
                <a:avLst/>
              </a:prstGeom>
            </p:spPr>
          </p:pic>
          <p:sp>
            <p:nvSpPr>
              <p:cNvPr id="4" name="Rectangle 3"/>
              <p:cNvSpPr/>
              <p:nvPr/>
            </p:nvSpPr>
            <p:spPr>
              <a:xfrm>
                <a:off x="2549562" y="3410174"/>
                <a:ext cx="3829723" cy="1882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2969111" y="5540188"/>
              <a:ext cx="7487322" cy="369332"/>
            </a:xfrm>
            <a:prstGeom prst="rect">
              <a:avLst/>
            </a:prstGeom>
            <a:noFill/>
          </p:spPr>
          <p:txBody>
            <a:bodyPr wrap="square" rtlCol="0">
              <a:spAutoFit/>
            </a:bodyPr>
            <a:lstStyle/>
            <a:p>
              <a:r>
                <a:rPr lang="sk-SK" dirty="0" smtClean="0"/>
                <a:t>O</a:t>
              </a:r>
              <a:r>
                <a:rPr lang="en-US" dirty="0" err="1" smtClean="0"/>
                <a:t>utliers</a:t>
              </a:r>
              <a:r>
                <a:rPr lang="en-US" dirty="0" smtClean="0"/>
                <a:t> </a:t>
              </a:r>
              <a:r>
                <a:rPr lang="en-US" dirty="0"/>
                <a:t>are the remaining .7% percent of the data.</a:t>
              </a:r>
            </a:p>
          </p:txBody>
        </p:sp>
      </p:grpSp>
      <p:sp>
        <p:nvSpPr>
          <p:cNvPr id="8" name="TextBox 7"/>
          <p:cNvSpPr txBox="1"/>
          <p:nvPr/>
        </p:nvSpPr>
        <p:spPr>
          <a:xfrm>
            <a:off x="2366682" y="6196405"/>
            <a:ext cx="8659906" cy="369332"/>
          </a:xfrm>
          <a:prstGeom prst="rect">
            <a:avLst/>
          </a:prstGeom>
          <a:solidFill>
            <a:srgbClr val="FFFF00"/>
          </a:solidFill>
        </p:spPr>
        <p:txBody>
          <a:bodyPr wrap="square" rtlCol="0">
            <a:spAutoFit/>
          </a:bodyPr>
          <a:lstStyle/>
          <a:p>
            <a:r>
              <a:rPr lang="sk-SK" dirty="0" err="1" smtClean="0"/>
              <a:t>The</a:t>
            </a:r>
            <a:r>
              <a:rPr lang="sk-SK" dirty="0" smtClean="0"/>
              <a:t> </a:t>
            </a:r>
            <a:r>
              <a:rPr lang="sk-SK" dirty="0" err="1" smtClean="0"/>
              <a:t>distribution</a:t>
            </a:r>
            <a:r>
              <a:rPr lang="sk-SK" dirty="0" smtClean="0"/>
              <a:t> of </a:t>
            </a:r>
            <a:r>
              <a:rPr lang="sk-SK" dirty="0" err="1" smtClean="0"/>
              <a:t>the</a:t>
            </a:r>
            <a:r>
              <a:rPr lang="sk-SK" dirty="0" smtClean="0"/>
              <a:t> </a:t>
            </a:r>
            <a:r>
              <a:rPr lang="sk-SK" dirty="0" err="1" smtClean="0"/>
              <a:t>real</a:t>
            </a:r>
            <a:r>
              <a:rPr lang="sk-SK" dirty="0" smtClean="0"/>
              <a:t>  </a:t>
            </a:r>
            <a:r>
              <a:rPr lang="sk-SK" dirty="0" err="1" smtClean="0"/>
              <a:t>data</a:t>
            </a:r>
            <a:r>
              <a:rPr lang="sk-SK" dirty="0" smtClean="0"/>
              <a:t> </a:t>
            </a:r>
            <a:r>
              <a:rPr lang="sk-SK" dirty="0" err="1" smtClean="0"/>
              <a:t>is</a:t>
            </a:r>
            <a:r>
              <a:rPr lang="sk-SK" dirty="0" smtClean="0"/>
              <a:t> </a:t>
            </a:r>
            <a:r>
              <a:rPr lang="sk-SK" dirty="0" err="1" smtClean="0"/>
              <a:t>not</a:t>
            </a:r>
            <a:r>
              <a:rPr lang="sk-SK" dirty="0" smtClean="0"/>
              <a:t> </a:t>
            </a:r>
            <a:r>
              <a:rPr lang="sk-SK" dirty="0" err="1" smtClean="0"/>
              <a:t>necessarily</a:t>
            </a:r>
            <a:r>
              <a:rPr lang="sk-SK" dirty="0" smtClean="0"/>
              <a:t> </a:t>
            </a:r>
            <a:r>
              <a:rPr lang="sk-SK" dirty="0" err="1" smtClean="0"/>
              <a:t>normal</a:t>
            </a:r>
            <a:r>
              <a:rPr lang="sk-SK" dirty="0" smtClean="0"/>
              <a:t>. </a:t>
            </a:r>
            <a:endParaRPr lang="en-US" dirty="0"/>
          </a:p>
        </p:txBody>
      </p:sp>
    </p:spTree>
    <p:extLst>
      <p:ext uri="{BB962C8B-B14F-4D97-AF65-F5344CB8AC3E}">
        <p14:creationId xmlns:p14="http://schemas.microsoft.com/office/powerpoint/2010/main" val="1764579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566988" y="476251"/>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a:solidFill>
                  <a:schemeClr val="tx1"/>
                </a:solidFill>
                <a:latin typeface="Arial" panose="020B0604020202020204" pitchFamily="34" charset="0"/>
              </a:rPr>
              <a:t>S</a:t>
            </a:r>
            <a:r>
              <a:rPr lang="en-US" altLang="sk-SK" sz="2800" b="1">
                <a:solidFill>
                  <a:schemeClr val="tx1"/>
                </a:solidFill>
                <a:latin typeface="Arial" panose="020B0604020202020204" pitchFamily="34" charset="0"/>
              </a:rPr>
              <a:t>ingle moving average (MA</a:t>
            </a:r>
            <a:r>
              <a:rPr lang="sk-SK" altLang="sk-SK" sz="2800" b="1">
                <a:solidFill>
                  <a:schemeClr val="tx1"/>
                </a:solidFill>
                <a:latin typeface="Arial" panose="020B0604020202020204" pitchFamily="34" charset="0"/>
              </a:rPr>
              <a:t>, SMA</a:t>
            </a:r>
            <a:r>
              <a:rPr lang="en-US" altLang="sk-SK" sz="2800" b="1">
                <a:solidFill>
                  <a:schemeClr val="tx1"/>
                </a:solidFill>
                <a:latin typeface="Arial" panose="020B0604020202020204" pitchFamily="34" charset="0"/>
              </a:rPr>
              <a:t>)</a:t>
            </a:r>
          </a:p>
        </p:txBody>
      </p:sp>
      <p:sp>
        <p:nvSpPr>
          <p:cNvPr id="32771" name="Text Box 3"/>
          <p:cNvSpPr txBox="1">
            <a:spLocks noChangeArrowheads="1"/>
          </p:cNvSpPr>
          <p:nvPr/>
        </p:nvSpPr>
        <p:spPr bwMode="auto">
          <a:xfrm>
            <a:off x="1637507" y="1437105"/>
            <a:ext cx="1018589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smaller</a:t>
            </a:r>
            <a:r>
              <a:rPr lang="sk-SK" altLang="sk-SK" sz="2400" dirty="0" smtClean="0">
                <a:solidFill>
                  <a:schemeClr val="tx1"/>
                </a:solidFill>
                <a:latin typeface="Arial" panose="020B0604020202020204" pitchFamily="34" charset="0"/>
              </a:rPr>
              <a:t> set of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as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move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through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series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using</a:t>
            </a:r>
            <a:r>
              <a:rPr lang="sk-SK" altLang="sk-SK" sz="2400" dirty="0" smtClean="0">
                <a:solidFill>
                  <a:schemeClr val="tx1"/>
                </a:solidFill>
                <a:latin typeface="Arial" panose="020B0604020202020204" pitchFamily="34" charset="0"/>
              </a:rPr>
              <a:t> a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of </a:t>
            </a:r>
            <a:r>
              <a:rPr lang="sk-SK" altLang="sk-SK" sz="2400" dirty="0" err="1" smtClean="0">
                <a:solidFill>
                  <a:schemeClr val="tx1"/>
                </a:solidFill>
                <a:latin typeface="Arial" panose="020B0604020202020204" pitchFamily="34" charset="0"/>
              </a:rPr>
              <a:t>certain</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length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for</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example</a:t>
            </a:r>
            <a:r>
              <a:rPr lang="sk-SK" altLang="sk-SK" sz="2400" dirty="0" smtClean="0">
                <a:solidFill>
                  <a:schemeClr val="tx1"/>
                </a:solidFill>
                <a:latin typeface="Arial" panose="020B0604020202020204" pitchFamily="34" charset="0"/>
              </a:rPr>
              <a:t> 3 </a:t>
            </a:r>
            <a:r>
              <a:rPr lang="sk-SK" altLang="sk-SK" sz="2400" dirty="0" err="1" smtClean="0">
                <a:solidFill>
                  <a:schemeClr val="tx1"/>
                </a:solidFill>
                <a:latin typeface="Arial" panose="020B0604020202020204" pitchFamily="34" charset="0"/>
              </a:rPr>
              <a:t>time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units</a:t>
            </a:r>
            <a:r>
              <a:rPr lang="sk-SK" altLang="sk-SK" sz="2400"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replace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in a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by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en-GB" altLang="sk-SK" sz="2400" dirty="0" smtClean="0">
                <a:solidFill>
                  <a:schemeClr val="tx1"/>
                </a:solidFill>
                <a:latin typeface="Arial" panose="020B0604020202020204" pitchFamily="34" charset="0"/>
              </a:rPr>
              <a:t>,</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this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simultaneously</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endParaRPr lang="en-US" altLang="sk-SK" sz="2400" dirty="0">
              <a:solidFill>
                <a:schemeClr val="tx1"/>
              </a:solidFill>
              <a:latin typeface="Arial" panose="020B0604020202020204" pitchFamily="34" charset="0"/>
            </a:endParaRPr>
          </a:p>
        </p:txBody>
      </p:sp>
      <p:graphicFrame>
        <p:nvGraphicFramePr>
          <p:cNvPr id="32772" name="Object 4"/>
          <p:cNvGraphicFramePr>
            <a:graphicFrameLocks noChangeAspect="1"/>
          </p:cNvGraphicFramePr>
          <p:nvPr/>
        </p:nvGraphicFramePr>
        <p:xfrm>
          <a:off x="2590801" y="4152900"/>
          <a:ext cx="5680075" cy="700088"/>
        </p:xfrm>
        <a:graphic>
          <a:graphicData uri="http://schemas.openxmlformats.org/presentationml/2006/ole">
            <mc:AlternateContent xmlns:mc="http://schemas.openxmlformats.org/markup-compatibility/2006">
              <mc:Choice xmlns:v="urn:schemas-microsoft-com:vml" Requires="v">
                <p:oleObj spid="_x0000_s54283" name="Equation" r:id="rId4" imgW="1854200" imgH="228600" progId="Equation.3">
                  <p:embed/>
                </p:oleObj>
              </mc:Choice>
              <mc:Fallback>
                <p:oleObj name="Equation" r:id="rId4" imgW="1854200" imgH="228600" progId="Equation.3">
                  <p:embed/>
                  <p:pic>
                    <p:nvPicPr>
                      <p:cNvPr id="327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4152900"/>
                        <a:ext cx="5680075" cy="700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Text Box 5"/>
          <p:cNvSpPr txBox="1">
            <a:spLocks noChangeArrowheads="1"/>
          </p:cNvSpPr>
          <p:nvPr/>
        </p:nvSpPr>
        <p:spPr bwMode="auto">
          <a:xfrm>
            <a:off x="2566988" y="5300664"/>
            <a:ext cx="7772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dirty="0">
                <a:solidFill>
                  <a:schemeClr val="tx1"/>
                </a:solidFill>
                <a:latin typeface="Arial" panose="020B0604020202020204" pitchFamily="34" charset="0"/>
              </a:rPr>
              <a:t>N</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lenght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MA </a:t>
            </a:r>
            <a:r>
              <a:rPr lang="sk-SK" altLang="sk-SK" sz="2400" dirty="0" err="1" smtClean="0">
                <a:solidFill>
                  <a:schemeClr val="tx1"/>
                </a:solidFill>
                <a:latin typeface="Arial" panose="020B0604020202020204" pitchFamily="34" charset="0"/>
              </a:rPr>
              <a:t>is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able</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detect</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simple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trends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such</a:t>
            </a:r>
            <a:r>
              <a:rPr lang="sk-SK" altLang="sk-SK" sz="2400" dirty="0" smtClean="0">
                <a:solidFill>
                  <a:schemeClr val="tx1"/>
                </a:solidFill>
                <a:latin typeface="Arial" panose="020B0604020202020204" pitchFamily="34" charset="0"/>
              </a:rPr>
              <a:t> as </a:t>
            </a:r>
            <a:r>
              <a:rPr lang="sk-SK" altLang="sk-SK" sz="2400" dirty="0" err="1" smtClean="0">
                <a:solidFill>
                  <a:schemeClr val="tx1"/>
                </a:solidFill>
                <a:latin typeface="Arial" panose="020B0604020202020204" pitchFamily="34" charset="0"/>
              </a:rPr>
              <a:t>linear</a:t>
            </a:r>
            <a:r>
              <a:rPr lang="en-US" altLang="sk-SK" sz="2400"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p:txBody>
      </p:sp>
      <p:sp>
        <p:nvSpPr>
          <p:cNvPr id="6" name="TextBox 5"/>
          <p:cNvSpPr txBox="1">
            <a:spLocks noChangeArrowheads="1"/>
          </p:cNvSpPr>
          <p:nvPr/>
        </p:nvSpPr>
        <p:spPr bwMode="auto">
          <a:xfrm>
            <a:off x="4727575" y="3675064"/>
            <a:ext cx="23764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800" dirty="0" err="1" smtClean="0">
                <a:solidFill>
                  <a:srgbClr val="FF0000"/>
                </a:solidFill>
                <a:latin typeface="Arial" panose="020B0604020202020204" pitchFamily="34" charset="0"/>
              </a:rPr>
              <a:t>Measurements</a:t>
            </a:r>
            <a:r>
              <a:rPr lang="sk-SK" altLang="sk-SK" sz="1800" dirty="0" smtClean="0">
                <a:solidFill>
                  <a:srgbClr val="FF0000"/>
                </a:solidFill>
                <a:latin typeface="Arial" panose="020B0604020202020204" pitchFamily="34" charset="0"/>
              </a:rPr>
              <a:t> at  </a:t>
            </a:r>
            <a:r>
              <a:rPr lang="sk-SK" altLang="sk-SK" sz="1800" i="1" dirty="0">
                <a:solidFill>
                  <a:srgbClr val="FF0000"/>
                </a:solidFill>
                <a:latin typeface="Arial" panose="020B0604020202020204" pitchFamily="34" charset="0"/>
              </a:rPr>
              <a:t>t-i</a:t>
            </a:r>
          </a:p>
        </p:txBody>
      </p:sp>
      <p:sp>
        <p:nvSpPr>
          <p:cNvPr id="7" name="TextBox 6"/>
          <p:cNvSpPr txBox="1">
            <a:spLocks noChangeArrowheads="1"/>
          </p:cNvSpPr>
          <p:nvPr/>
        </p:nvSpPr>
        <p:spPr bwMode="auto">
          <a:xfrm>
            <a:off x="1774825" y="3560763"/>
            <a:ext cx="23764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 typeface="Wingdings 2" panose="05020102010507070707" pitchFamily="18" charset="2"/>
              <a:buNone/>
            </a:pPr>
            <a:r>
              <a:rPr lang="sk-SK" altLang="sk-SK" sz="1800" dirty="0" err="1">
                <a:solidFill>
                  <a:srgbClr val="FF0000"/>
                </a:solidFill>
                <a:latin typeface="Arial" panose="020B0604020202020204" pitchFamily="34" charset="0"/>
              </a:rPr>
              <a:t>s</a:t>
            </a:r>
            <a:r>
              <a:rPr lang="sk-SK" altLang="sk-SK" sz="1800" dirty="0" err="1" smtClean="0">
                <a:solidFill>
                  <a:srgbClr val="FF0000"/>
                </a:solidFill>
                <a:latin typeface="Arial" panose="020B0604020202020204" pitchFamily="34" charset="0"/>
              </a:rPr>
              <a:t>moothed</a:t>
            </a:r>
            <a:r>
              <a:rPr lang="sk-SK" altLang="sk-SK" sz="1800" dirty="0" smtClean="0">
                <a:solidFill>
                  <a:srgbClr val="FF0000"/>
                </a:solidFill>
                <a:latin typeface="Arial" panose="020B0604020202020204" pitchFamily="34" charset="0"/>
              </a:rPr>
              <a:t> </a:t>
            </a:r>
            <a:r>
              <a:rPr lang="sk-SK" altLang="sk-SK" sz="1800" dirty="0" err="1" smtClean="0">
                <a:solidFill>
                  <a:srgbClr val="FF0000"/>
                </a:solidFill>
                <a:latin typeface="Arial" panose="020B0604020202020204" pitchFamily="34" charset="0"/>
              </a:rPr>
              <a:t>value</a:t>
            </a:r>
            <a:r>
              <a:rPr lang="sk-SK" altLang="sk-SK" sz="1800" dirty="0" smtClean="0">
                <a:solidFill>
                  <a:srgbClr val="FF0000"/>
                </a:solidFill>
                <a:latin typeface="Arial" panose="020B0604020202020204" pitchFamily="34" charset="0"/>
              </a:rPr>
              <a:t> at </a:t>
            </a:r>
            <a:r>
              <a:rPr lang="sk-SK" altLang="sk-SK" sz="1800" dirty="0" err="1" smtClean="0">
                <a:solidFill>
                  <a:srgbClr val="FF0000"/>
                </a:solidFill>
                <a:latin typeface="Arial" panose="020B0604020202020204" pitchFamily="34" charset="0"/>
              </a:rPr>
              <a:t>the</a:t>
            </a:r>
            <a:r>
              <a:rPr lang="sk-SK" altLang="sk-SK" sz="1800" dirty="0" smtClean="0">
                <a:solidFill>
                  <a:srgbClr val="FF0000"/>
                </a:solidFill>
                <a:latin typeface="Arial" panose="020B0604020202020204" pitchFamily="34" charset="0"/>
              </a:rPr>
              <a:t> </a:t>
            </a:r>
            <a:r>
              <a:rPr lang="sk-SK" altLang="sk-SK" sz="1800" dirty="0" err="1" smtClean="0">
                <a:solidFill>
                  <a:srgbClr val="FF0000"/>
                </a:solidFill>
                <a:latin typeface="Arial" panose="020B0604020202020204" pitchFamily="34" charset="0"/>
              </a:rPr>
              <a:t>time</a:t>
            </a:r>
            <a:r>
              <a:rPr lang="sk-SK" altLang="sk-SK" sz="1800" dirty="0" smtClean="0">
                <a:solidFill>
                  <a:srgbClr val="FF0000"/>
                </a:solidFill>
                <a:latin typeface="Arial" panose="020B0604020202020204" pitchFamily="34" charset="0"/>
              </a:rPr>
              <a:t>  </a:t>
            </a:r>
            <a:r>
              <a:rPr lang="sk-SK" altLang="sk-SK" sz="1800" i="1" dirty="0">
                <a:solidFill>
                  <a:srgbClr val="FF0000"/>
                </a:solidFill>
                <a:latin typeface="Arial" panose="020B0604020202020204" pitchFamily="34" charset="0"/>
              </a:rPr>
              <a:t>t</a:t>
            </a:r>
          </a:p>
        </p:txBody>
      </p:sp>
    </p:spTree>
    <p:extLst>
      <p:ext uri="{BB962C8B-B14F-4D97-AF65-F5344CB8AC3E}">
        <p14:creationId xmlns:p14="http://schemas.microsoft.com/office/powerpoint/2010/main" val="1290013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566988" y="549276"/>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Arial" panose="020B0604020202020204" pitchFamily="34" charset="0"/>
              </a:rPr>
              <a:t> </a:t>
            </a:r>
            <a:r>
              <a:rPr lang="en-US" altLang="sk-SK" sz="2800" b="1" dirty="0">
                <a:solidFill>
                  <a:srgbClr val="663300"/>
                </a:solidFill>
                <a:latin typeface="Arial" panose="020B0604020202020204" pitchFamily="34" charset="0"/>
              </a:rPr>
              <a:t>Box </a:t>
            </a:r>
            <a:r>
              <a:rPr lang="en-US" altLang="sk-SK" sz="2800" b="1" dirty="0" smtClean="0">
                <a:solidFill>
                  <a:srgbClr val="663300"/>
                </a:solidFill>
                <a:latin typeface="Arial" panose="020B0604020202020204" pitchFamily="34" charset="0"/>
              </a:rPr>
              <a:t>plot from the data</a:t>
            </a:r>
            <a:r>
              <a:rPr lang="en-US" altLang="sk-SK" sz="2800" b="1" dirty="0" smtClean="0">
                <a:solidFill>
                  <a:schemeClr val="tx1"/>
                </a:solidFill>
                <a:latin typeface="Arial" panose="020B0604020202020204" pitchFamily="34" charset="0"/>
              </a:rPr>
              <a:t> </a:t>
            </a:r>
            <a:endParaRPr lang="en-US" altLang="sk-SK" sz="2800" b="1" dirty="0">
              <a:solidFill>
                <a:schemeClr val="tx1"/>
              </a:solidFill>
              <a:latin typeface="Arial" panose="020B0604020202020204" pitchFamily="34" charset="0"/>
            </a:endParaRPr>
          </a:p>
        </p:txBody>
      </p:sp>
      <p:sp>
        <p:nvSpPr>
          <p:cNvPr id="55299" name="Text Box 3"/>
          <p:cNvSpPr txBox="1">
            <a:spLocks noChangeArrowheads="1"/>
          </p:cNvSpPr>
          <p:nvPr/>
        </p:nvSpPr>
        <p:spPr bwMode="auto">
          <a:xfrm>
            <a:off x="302195" y="1816961"/>
            <a:ext cx="6010463"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defRPr/>
            </a:pPr>
            <a:r>
              <a:rPr lang="en-US" altLang="sk-SK" sz="2000" dirty="0" smtClean="0">
                <a:latin typeface="Arial" panose="020B0604020202020204" pitchFamily="34" charset="0"/>
              </a:rPr>
              <a:t>This technique enables one to summarize the data</a:t>
            </a:r>
            <a:r>
              <a:rPr lang="en-US" altLang="sk-SK" sz="2000" i="1" dirty="0" smtClean="0">
                <a:latin typeface="Arial" panose="020B0604020202020204" pitchFamily="34" charset="0"/>
              </a:rPr>
              <a:t>, so </a:t>
            </a:r>
            <a:r>
              <a:rPr lang="en-US" altLang="sk-SK" sz="2000" i="1" dirty="0" smtClean="0">
                <a:solidFill>
                  <a:srgbClr val="FF0000"/>
                </a:solidFill>
                <a:latin typeface="Arial" panose="020B0604020202020204" pitchFamily="34" charset="0"/>
              </a:rPr>
              <a:t>the seasonal changes are enhanced</a:t>
            </a:r>
            <a:r>
              <a:rPr lang="en-US" altLang="sk-SK" sz="2000" dirty="0" smtClean="0">
                <a:latin typeface="Arial" panose="020B0604020202020204" pitchFamily="34" charset="0"/>
              </a:rPr>
              <a:t>. One should know a heuristic estimate of the period. </a:t>
            </a:r>
            <a:endParaRPr lang="sk-SK" altLang="sk-SK" sz="2000" dirty="0">
              <a:latin typeface="Arial" panose="020B0604020202020204" pitchFamily="34" charset="0"/>
            </a:endParaRPr>
          </a:p>
          <a:p>
            <a:pPr marL="457200" indent="-457200" eaLnBrk="1" hangingPunct="1">
              <a:spcBef>
                <a:spcPct val="50000"/>
              </a:spcBef>
              <a:buClrTx/>
              <a:buSzTx/>
              <a:buFontTx/>
              <a:buAutoNum type="arabicPeriod"/>
              <a:defRPr/>
            </a:pPr>
            <a:r>
              <a:rPr lang="en-US" altLang="sk-SK" sz="2000" dirty="0" smtClean="0">
                <a:latin typeface="Arial" panose="020B0604020202020204" pitchFamily="34" charset="0"/>
              </a:rPr>
              <a:t>Order the onetime unit data according the value, find the maximal and minimal value. </a:t>
            </a:r>
            <a:endParaRPr lang="sk-SK" altLang="sk-SK" sz="2000" dirty="0">
              <a:latin typeface="Arial" panose="020B0604020202020204" pitchFamily="34" charset="0"/>
            </a:endParaRPr>
          </a:p>
          <a:p>
            <a:pPr marL="457200" indent="-457200" eaLnBrk="1" hangingPunct="1">
              <a:spcBef>
                <a:spcPct val="50000"/>
              </a:spcBef>
              <a:buClrTx/>
              <a:buSzTx/>
              <a:buFontTx/>
              <a:buAutoNum type="arabicPeriod" startAt="2"/>
              <a:defRPr/>
            </a:pPr>
            <a:r>
              <a:rPr lang="en-US" altLang="sk-SK" sz="2000" dirty="0" smtClean="0">
                <a:latin typeface="Arial" panose="020B0604020202020204" pitchFamily="34" charset="0"/>
              </a:rPr>
              <a:t>Find a median. 50 % of the data are above </a:t>
            </a:r>
          </a:p>
          <a:p>
            <a:pPr eaLnBrk="1" hangingPunct="1">
              <a:spcBef>
                <a:spcPct val="50000"/>
              </a:spcBef>
              <a:buClrTx/>
              <a:buSzTx/>
              <a:buNone/>
              <a:defRPr/>
            </a:pPr>
            <a:r>
              <a:rPr lang="en-US" altLang="sk-SK" sz="2000" dirty="0">
                <a:latin typeface="Arial" panose="020B0604020202020204" pitchFamily="34" charset="0"/>
              </a:rPr>
              <a:t> </a:t>
            </a:r>
            <a:r>
              <a:rPr lang="en-US" altLang="sk-SK" sz="2000" dirty="0" smtClean="0">
                <a:latin typeface="Arial" panose="020B0604020202020204" pitchFamily="34" charset="0"/>
              </a:rPr>
              <a:t>      median.</a:t>
            </a:r>
            <a:endParaRPr lang="sk-SK" altLang="sk-SK" sz="2000" dirty="0">
              <a:latin typeface="Arial" panose="020B0604020202020204" pitchFamily="34" charset="0"/>
            </a:endParaRPr>
          </a:p>
          <a:p>
            <a:pPr marL="457200" indent="-457200" eaLnBrk="1" hangingPunct="1">
              <a:spcBef>
                <a:spcPct val="50000"/>
              </a:spcBef>
              <a:buClrTx/>
              <a:buSzTx/>
              <a:buFontTx/>
              <a:buAutoNum type="arabicPeriod" startAt="3"/>
              <a:defRPr/>
            </a:pPr>
            <a:r>
              <a:rPr lang="sk-SK" altLang="sk-SK" sz="2000" dirty="0" err="1" smtClean="0">
                <a:latin typeface="Arial" panose="020B0604020202020204" pitchFamily="34" charset="0"/>
              </a:rPr>
              <a:t>Find</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medians</a:t>
            </a:r>
            <a:r>
              <a:rPr lang="sk-SK" altLang="sk-SK" sz="2000" dirty="0" smtClean="0">
                <a:latin typeface="Arial" panose="020B0604020202020204" pitchFamily="34" charset="0"/>
              </a:rPr>
              <a:t> of </a:t>
            </a:r>
            <a:r>
              <a:rPr lang="sk-SK" altLang="sk-SK" sz="2000" dirty="0" err="1" smtClean="0">
                <a:latin typeface="Arial" panose="020B0604020202020204" pitchFamily="34" charset="0"/>
              </a:rPr>
              <a:t>upper</a:t>
            </a:r>
            <a:r>
              <a:rPr lang="sk-SK" altLang="sk-SK" sz="2000" dirty="0" smtClean="0">
                <a:latin typeface="Arial" panose="020B0604020202020204" pitchFamily="34" charset="0"/>
              </a:rPr>
              <a:t> and </a:t>
            </a:r>
            <a:r>
              <a:rPr lang="sk-SK" altLang="sk-SK" sz="2000" dirty="0" err="1" smtClean="0">
                <a:latin typeface="Arial" panose="020B0604020202020204" pitchFamily="34" charset="0"/>
              </a:rPr>
              <a:t>lower</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half</a:t>
            </a:r>
            <a:r>
              <a:rPr lang="sk-SK" altLang="sk-SK" sz="2000" dirty="0" smtClean="0">
                <a:latin typeface="Arial" panose="020B0604020202020204" pitchFamily="34" charset="0"/>
              </a:rPr>
              <a:t> of </a:t>
            </a:r>
            <a:r>
              <a:rPr lang="sk-SK" altLang="sk-SK" sz="2000" dirty="0" err="1" smtClean="0">
                <a:latin typeface="Arial" panose="020B0604020202020204" pitchFamily="34" charset="0"/>
              </a:rPr>
              <a:t>the</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data</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upper</a:t>
            </a:r>
            <a:r>
              <a:rPr lang="sk-SK" altLang="sk-SK" sz="2000" dirty="0" smtClean="0">
                <a:latin typeface="Arial" panose="020B0604020202020204" pitchFamily="34" charset="0"/>
              </a:rPr>
              <a:t> and </a:t>
            </a:r>
            <a:r>
              <a:rPr lang="sk-SK" altLang="sk-SK" sz="2000" dirty="0" err="1" smtClean="0">
                <a:latin typeface="Arial" panose="020B0604020202020204" pitchFamily="34" charset="0"/>
              </a:rPr>
              <a:t>lower</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quartil</a:t>
            </a:r>
            <a:r>
              <a:rPr lang="sk-SK" altLang="sk-SK" sz="2000" dirty="0">
                <a:latin typeface="Arial" panose="020B0604020202020204" pitchFamily="34" charset="0"/>
              </a:rPr>
              <a:t>)</a:t>
            </a:r>
          </a:p>
          <a:p>
            <a:pPr marL="457200" indent="-457200" eaLnBrk="1" hangingPunct="1">
              <a:spcBef>
                <a:spcPct val="50000"/>
              </a:spcBef>
              <a:buClrTx/>
              <a:buSzTx/>
              <a:buFontTx/>
              <a:buAutoNum type="arabicPeriod" startAt="4"/>
              <a:defRPr/>
            </a:pPr>
            <a:r>
              <a:rPr lang="sk-SK" altLang="sk-SK" sz="2000" dirty="0" err="1" smtClean="0">
                <a:latin typeface="Arial" panose="020B0604020202020204" pitchFamily="34" charset="0"/>
              </a:rPr>
              <a:t>Draw</a:t>
            </a:r>
            <a:r>
              <a:rPr lang="sk-SK" altLang="sk-SK" sz="2000" dirty="0" smtClean="0">
                <a:latin typeface="Arial" panose="020B0604020202020204" pitchFamily="34" charset="0"/>
              </a:rPr>
              <a:t> a </a:t>
            </a:r>
            <a:r>
              <a:rPr lang="sk-SK" altLang="sk-SK" sz="2000" dirty="0" err="1" smtClean="0">
                <a:latin typeface="Arial" panose="020B0604020202020204" pitchFamily="34" charset="0"/>
              </a:rPr>
              <a:t>line</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connecting</a:t>
            </a:r>
            <a:r>
              <a:rPr lang="sk-SK" altLang="sk-SK" sz="2000" dirty="0" smtClean="0">
                <a:latin typeface="Arial" panose="020B0604020202020204" pitchFamily="34" charset="0"/>
              </a:rPr>
              <a:t> maximum and minimum in </a:t>
            </a:r>
            <a:r>
              <a:rPr lang="sk-SK" altLang="sk-SK" sz="2000" dirty="0" err="1" smtClean="0">
                <a:latin typeface="Arial" panose="020B0604020202020204" pitchFamily="34" charset="0"/>
              </a:rPr>
              <a:t>the</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data</a:t>
            </a:r>
            <a:r>
              <a:rPr lang="en-US" altLang="sk-SK" sz="2000" dirty="0" smtClean="0">
                <a:latin typeface="Arial" panose="020B0604020202020204" pitchFamily="34" charset="0"/>
              </a:rPr>
              <a:t> </a:t>
            </a:r>
            <a:r>
              <a:rPr lang="sk-SK" altLang="sk-SK" sz="2000" dirty="0" smtClean="0">
                <a:latin typeface="Arial" panose="020B0604020202020204" pitchFamily="34" charset="0"/>
              </a:rPr>
              <a:t>and </a:t>
            </a:r>
            <a:r>
              <a:rPr lang="sk-SK" altLang="sk-SK" sz="2000" dirty="0" err="1" smtClean="0">
                <a:latin typeface="Arial" panose="020B0604020202020204" pitchFamily="34" charset="0"/>
              </a:rPr>
              <a:t>divide</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it</a:t>
            </a:r>
            <a:r>
              <a:rPr lang="sk-SK" altLang="sk-SK" sz="2000" dirty="0" smtClean="0">
                <a:latin typeface="Arial" panose="020B0604020202020204" pitchFamily="34" charset="0"/>
              </a:rPr>
              <a:t> by </a:t>
            </a:r>
            <a:r>
              <a:rPr lang="sk-SK" altLang="sk-SK" sz="2000" dirty="0" err="1" smtClean="0">
                <a:latin typeface="Arial" panose="020B0604020202020204" pitchFamily="34" charset="0"/>
              </a:rPr>
              <a:t>the</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median</a:t>
            </a:r>
            <a:r>
              <a:rPr lang="sk-SK" altLang="sk-SK" sz="2000" dirty="0" smtClean="0">
                <a:latin typeface="Arial" panose="020B0604020202020204" pitchFamily="34" charset="0"/>
              </a:rPr>
              <a:t> and </a:t>
            </a:r>
            <a:r>
              <a:rPr lang="sk-SK" altLang="sk-SK" sz="2000" dirty="0" err="1" smtClean="0">
                <a:latin typeface="Arial" panose="020B0604020202020204" pitchFamily="34" charset="0"/>
              </a:rPr>
              <a:t>quartil</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lines</a:t>
            </a:r>
            <a:r>
              <a:rPr lang="sk-SK" altLang="sk-SK" sz="2000" dirty="0" smtClean="0">
                <a:latin typeface="Arial" panose="020B0604020202020204" pitchFamily="34" charset="0"/>
              </a:rPr>
              <a:t>. </a:t>
            </a:r>
            <a:endParaRPr lang="en-US" altLang="sk-SK" sz="2000" dirty="0">
              <a:latin typeface="Arial" panose="020B0604020202020204" pitchFamily="34" charset="0"/>
            </a:endParaRPr>
          </a:p>
        </p:txBody>
      </p:sp>
      <p:grpSp>
        <p:nvGrpSpPr>
          <p:cNvPr id="4" name="Group 26"/>
          <p:cNvGrpSpPr>
            <a:grpSpLocks/>
          </p:cNvGrpSpPr>
          <p:nvPr/>
        </p:nvGrpSpPr>
        <p:grpSpPr bwMode="auto">
          <a:xfrm>
            <a:off x="5919788" y="1834337"/>
            <a:ext cx="5979190" cy="4760259"/>
            <a:chOff x="0" y="2132856"/>
            <a:chExt cx="6034336" cy="3697288"/>
          </a:xfrm>
        </p:grpSpPr>
        <p:sp>
          <p:nvSpPr>
            <p:cNvPr id="5" name="Text Box 1043"/>
            <p:cNvSpPr txBox="1">
              <a:spLocks noChangeArrowheads="1"/>
            </p:cNvSpPr>
            <p:nvPr/>
          </p:nvSpPr>
          <p:spPr bwMode="auto">
            <a:xfrm>
              <a:off x="323528" y="2780928"/>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a:solidFill>
                    <a:schemeClr val="tx1"/>
                  </a:solidFill>
                  <a:latin typeface="Arial" panose="020B0604020202020204" pitchFamily="34" charset="0"/>
                </a:rPr>
                <a:t>E</a:t>
              </a:r>
              <a:endParaRPr lang="en-US" altLang="sk-SK" sz="2400">
                <a:solidFill>
                  <a:schemeClr val="tx1"/>
                </a:solidFill>
                <a:latin typeface="Arial" panose="020B0604020202020204" pitchFamily="34" charset="0"/>
              </a:endParaRPr>
            </a:p>
          </p:txBody>
        </p:sp>
        <p:sp>
          <p:nvSpPr>
            <p:cNvPr id="6" name="Text Box 1050"/>
            <p:cNvSpPr txBox="1">
              <a:spLocks noChangeArrowheads="1"/>
            </p:cNvSpPr>
            <p:nvPr/>
          </p:nvSpPr>
          <p:spPr bwMode="auto">
            <a:xfrm>
              <a:off x="0" y="3733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Arial" panose="020B0604020202020204" pitchFamily="34" charset="0"/>
                </a:rPr>
                <a:t>100</a:t>
              </a:r>
            </a:p>
          </p:txBody>
        </p:sp>
        <p:grpSp>
          <p:nvGrpSpPr>
            <p:cNvPr id="7" name="Group 1056"/>
            <p:cNvGrpSpPr>
              <a:grpSpLocks/>
            </p:cNvGrpSpPr>
            <p:nvPr/>
          </p:nvGrpSpPr>
          <p:grpSpPr bwMode="auto">
            <a:xfrm>
              <a:off x="179636" y="2132856"/>
              <a:ext cx="5321300" cy="3697288"/>
              <a:chOff x="-40" y="1344"/>
              <a:chExt cx="3352" cy="2329"/>
            </a:xfrm>
          </p:grpSpPr>
          <p:sp>
            <p:nvSpPr>
              <p:cNvPr id="9" name="Line 1026"/>
              <p:cNvSpPr>
                <a:spLocks noChangeShapeType="1"/>
              </p:cNvSpPr>
              <p:nvPr/>
            </p:nvSpPr>
            <p:spPr bwMode="auto">
              <a:xfrm>
                <a:off x="480" y="1344"/>
                <a:ext cx="0"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28"/>
              <p:cNvSpPr>
                <a:spLocks noChangeShapeType="1"/>
              </p:cNvSpPr>
              <p:nvPr/>
            </p:nvSpPr>
            <p:spPr bwMode="auto">
              <a:xfrm>
                <a:off x="480" y="3600"/>
                <a:ext cx="230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29"/>
              <p:cNvSpPr>
                <a:spLocks noChangeShapeType="1"/>
              </p:cNvSpPr>
              <p:nvPr/>
            </p:nvSpPr>
            <p:spPr bwMode="auto">
              <a:xfrm>
                <a:off x="1536" y="1584"/>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030"/>
              <p:cNvSpPr>
                <a:spLocks noChangeArrowheads="1"/>
              </p:cNvSpPr>
              <p:nvPr/>
            </p:nvSpPr>
            <p:spPr bwMode="auto">
              <a:xfrm>
                <a:off x="1296" y="2016"/>
                <a:ext cx="528" cy="432"/>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 name="Line 1032"/>
              <p:cNvSpPr>
                <a:spLocks noChangeShapeType="1"/>
              </p:cNvSpPr>
              <p:nvPr/>
            </p:nvSpPr>
            <p:spPr bwMode="auto">
              <a:xfrm>
                <a:off x="1488" y="158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33"/>
              <p:cNvSpPr>
                <a:spLocks noChangeShapeType="1"/>
              </p:cNvSpPr>
              <p:nvPr/>
            </p:nvSpPr>
            <p:spPr bwMode="auto">
              <a:xfrm>
                <a:off x="1536" y="2448"/>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34"/>
              <p:cNvSpPr>
                <a:spLocks noChangeShapeType="1"/>
              </p:cNvSpPr>
              <p:nvPr/>
            </p:nvSpPr>
            <p:spPr bwMode="auto">
              <a:xfrm>
                <a:off x="1440" y="273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035"/>
              <p:cNvSpPr>
                <a:spLocks noChangeShapeType="1"/>
              </p:cNvSpPr>
              <p:nvPr/>
            </p:nvSpPr>
            <p:spPr bwMode="auto">
              <a:xfrm>
                <a:off x="1296" y="2208"/>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38"/>
              <p:cNvSpPr>
                <a:spLocks noChangeShapeType="1"/>
              </p:cNvSpPr>
              <p:nvPr/>
            </p:nvSpPr>
            <p:spPr bwMode="auto">
              <a:xfrm flipH="1">
                <a:off x="2001" y="2024"/>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039"/>
              <p:cNvSpPr>
                <a:spLocks noChangeShapeType="1"/>
              </p:cNvSpPr>
              <p:nvPr/>
            </p:nvSpPr>
            <p:spPr bwMode="auto">
              <a:xfrm flipH="1">
                <a:off x="2001" y="2251"/>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040"/>
              <p:cNvSpPr>
                <a:spLocks noChangeShapeType="1"/>
              </p:cNvSpPr>
              <p:nvPr/>
            </p:nvSpPr>
            <p:spPr bwMode="auto">
              <a:xfrm flipH="1">
                <a:off x="2016" y="2448"/>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041"/>
              <p:cNvSpPr>
                <a:spLocks noChangeShapeType="1"/>
              </p:cNvSpPr>
              <p:nvPr/>
            </p:nvSpPr>
            <p:spPr bwMode="auto">
              <a:xfrm flipH="1">
                <a:off x="2016" y="1584"/>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042"/>
              <p:cNvSpPr>
                <a:spLocks noChangeShapeType="1"/>
              </p:cNvSpPr>
              <p:nvPr/>
            </p:nvSpPr>
            <p:spPr bwMode="auto">
              <a:xfrm flipH="1">
                <a:off x="2016" y="2736"/>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1044"/>
              <p:cNvSpPr txBox="1">
                <a:spLocks noChangeArrowheads="1"/>
              </p:cNvSpPr>
              <p:nvPr/>
            </p:nvSpPr>
            <p:spPr bwMode="auto">
              <a:xfrm>
                <a:off x="96" y="338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Arial" panose="020B0604020202020204" pitchFamily="34" charset="0"/>
                  </a:rPr>
                  <a:t>0</a:t>
                </a:r>
              </a:p>
            </p:txBody>
          </p:sp>
          <p:sp>
            <p:nvSpPr>
              <p:cNvPr id="23" name="Line 1045"/>
              <p:cNvSpPr>
                <a:spLocks noChangeShapeType="1"/>
              </p:cNvSpPr>
              <p:nvPr/>
            </p:nvSpPr>
            <p:spPr bwMode="auto">
              <a:xfrm>
                <a:off x="336" y="3072"/>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047"/>
              <p:cNvSpPr>
                <a:spLocks noChangeShapeType="1"/>
              </p:cNvSpPr>
              <p:nvPr/>
            </p:nvSpPr>
            <p:spPr bwMode="auto">
              <a:xfrm>
                <a:off x="336" y="192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048"/>
              <p:cNvSpPr>
                <a:spLocks noChangeShapeType="1"/>
              </p:cNvSpPr>
              <p:nvPr/>
            </p:nvSpPr>
            <p:spPr bwMode="auto">
              <a:xfrm>
                <a:off x="336" y="249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1049"/>
              <p:cNvSpPr txBox="1">
                <a:spLocks noChangeArrowheads="1"/>
              </p:cNvSpPr>
              <p:nvPr/>
            </p:nvSpPr>
            <p:spPr bwMode="auto">
              <a:xfrm>
                <a:off x="-40" y="29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Arial" panose="020B0604020202020204" pitchFamily="34" charset="0"/>
                  </a:rPr>
                  <a:t>50</a:t>
                </a:r>
              </a:p>
            </p:txBody>
          </p:sp>
          <p:sp>
            <p:nvSpPr>
              <p:cNvPr id="27" name="Text Box 1052"/>
              <p:cNvSpPr txBox="1">
                <a:spLocks noChangeArrowheads="1"/>
              </p:cNvSpPr>
              <p:nvPr/>
            </p:nvSpPr>
            <p:spPr bwMode="auto">
              <a:xfrm>
                <a:off x="2496" y="259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min</a:t>
                </a:r>
                <a:endParaRPr lang="en-US" altLang="sk-SK" sz="2400">
                  <a:solidFill>
                    <a:schemeClr val="tx1"/>
                  </a:solidFill>
                  <a:latin typeface="Arial" panose="020B0604020202020204" pitchFamily="34" charset="0"/>
                </a:endParaRPr>
              </a:p>
            </p:txBody>
          </p:sp>
          <p:sp>
            <p:nvSpPr>
              <p:cNvPr id="28" name="Text Box 1053"/>
              <p:cNvSpPr txBox="1">
                <a:spLocks noChangeArrowheads="1"/>
              </p:cNvSpPr>
              <p:nvPr/>
            </p:nvSpPr>
            <p:spPr bwMode="auto">
              <a:xfrm>
                <a:off x="2496" y="144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max</a:t>
                </a:r>
              </a:p>
            </p:txBody>
          </p:sp>
        </p:grpSp>
        <p:sp>
          <p:nvSpPr>
            <p:cNvPr id="8" name="Text Box 1055"/>
            <p:cNvSpPr txBox="1">
              <a:spLocks noChangeArrowheads="1"/>
            </p:cNvSpPr>
            <p:nvPr/>
          </p:nvSpPr>
          <p:spPr bwMode="auto">
            <a:xfrm>
              <a:off x="4129336" y="3094384"/>
              <a:ext cx="1905000" cy="1200329"/>
            </a:xfrm>
            <a:prstGeom prst="rect">
              <a:avLst/>
            </a:prstGeom>
            <a:noFill/>
            <a:ln w="12700">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err="1" smtClean="0">
                  <a:solidFill>
                    <a:schemeClr val="tx1"/>
                  </a:solidFill>
                  <a:latin typeface="Arial" panose="020B0604020202020204" pitchFamily="34" charset="0"/>
                </a:rPr>
                <a:t>upper</a:t>
              </a:r>
              <a:r>
                <a:rPr lang="en-US" altLang="sk-SK" sz="1800" dirty="0" smtClean="0">
                  <a:solidFill>
                    <a:schemeClr val="tx1"/>
                  </a:solidFill>
                  <a:latin typeface="Arial" panose="020B0604020202020204" pitchFamily="34" charset="0"/>
                </a:rPr>
                <a:t> </a:t>
              </a:r>
              <a:r>
                <a:rPr lang="en-US" altLang="sk-SK" sz="1800" dirty="0" err="1">
                  <a:solidFill>
                    <a:schemeClr val="tx1"/>
                  </a:solidFill>
                  <a:latin typeface="Arial" panose="020B0604020202020204" pitchFamily="34" charset="0"/>
                </a:rPr>
                <a:t>kvartil</a:t>
              </a:r>
              <a:endParaRPr lang="en-US" altLang="sk-SK" sz="18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1800" dirty="0" err="1" smtClean="0">
                  <a:solidFill>
                    <a:schemeClr val="tx1"/>
                  </a:solidFill>
                  <a:latin typeface="Arial" panose="020B0604020202020204" pitchFamily="34" charset="0"/>
                </a:rPr>
                <a:t>medi</a:t>
              </a:r>
              <a:r>
                <a:rPr lang="sk-SK" altLang="sk-SK" sz="1800" dirty="0" smtClean="0">
                  <a:solidFill>
                    <a:schemeClr val="tx1"/>
                  </a:solidFill>
                  <a:latin typeface="Arial" panose="020B0604020202020204" pitchFamily="34" charset="0"/>
                </a:rPr>
                <a:t>a</a:t>
              </a:r>
              <a:r>
                <a:rPr lang="en-US" altLang="sk-SK" sz="1800" dirty="0" smtClean="0">
                  <a:solidFill>
                    <a:schemeClr val="tx1"/>
                  </a:solidFill>
                  <a:latin typeface="Arial" panose="020B0604020202020204" pitchFamily="34" charset="0"/>
                </a:rPr>
                <a:t>n</a:t>
              </a:r>
              <a:endParaRPr lang="en-US" altLang="sk-SK" sz="18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1800" dirty="0" err="1" smtClean="0">
                  <a:solidFill>
                    <a:schemeClr val="tx1"/>
                  </a:solidFill>
                  <a:latin typeface="Arial" panose="020B0604020202020204" pitchFamily="34" charset="0"/>
                </a:rPr>
                <a:t>Lower</a:t>
              </a:r>
              <a:r>
                <a:rPr lang="sk-SK" altLang="sk-SK" sz="1800" dirty="0" smtClean="0">
                  <a:solidFill>
                    <a:schemeClr val="tx1"/>
                  </a:solidFill>
                  <a:latin typeface="Arial" panose="020B0604020202020204" pitchFamily="34" charset="0"/>
                </a:rPr>
                <a:t> </a:t>
              </a:r>
              <a:r>
                <a:rPr lang="en-US" altLang="sk-SK" sz="1800" dirty="0" smtClean="0">
                  <a:solidFill>
                    <a:schemeClr val="tx1"/>
                  </a:solidFill>
                  <a:latin typeface="Arial" panose="020B0604020202020204" pitchFamily="34" charset="0"/>
                </a:rPr>
                <a:t> </a:t>
              </a:r>
              <a:r>
                <a:rPr lang="en-US" altLang="sk-SK" sz="1800" dirty="0" err="1">
                  <a:solidFill>
                    <a:schemeClr val="tx1"/>
                  </a:solidFill>
                  <a:latin typeface="Arial" panose="020B0604020202020204" pitchFamily="34" charset="0"/>
                </a:rPr>
                <a:t>kvartil</a:t>
              </a:r>
              <a:endParaRPr lang="en-US" altLang="sk-SK" sz="1800" dirty="0">
                <a:solidFill>
                  <a:schemeClr val="tx1"/>
                </a:solidFill>
                <a:latin typeface="Arial" panose="020B0604020202020204" pitchFamily="34" charset="0"/>
              </a:endParaRPr>
            </a:p>
          </p:txBody>
        </p:sp>
      </p:grpSp>
      <p:sp>
        <p:nvSpPr>
          <p:cNvPr id="2" name="TextBox 1"/>
          <p:cNvSpPr txBox="1"/>
          <p:nvPr/>
        </p:nvSpPr>
        <p:spPr>
          <a:xfrm>
            <a:off x="7939144" y="5346551"/>
            <a:ext cx="3022898" cy="369332"/>
          </a:xfrm>
          <a:prstGeom prst="rect">
            <a:avLst/>
          </a:prstGeom>
          <a:noFill/>
        </p:spPr>
        <p:txBody>
          <a:bodyPr wrap="square" rtlCol="0">
            <a:spAutoFit/>
          </a:bodyPr>
          <a:lstStyle/>
          <a:p>
            <a:r>
              <a:rPr lang="sk-SK" dirty="0" err="1" smtClean="0"/>
              <a:t>One</a:t>
            </a:r>
            <a:r>
              <a:rPr lang="sk-SK" dirty="0" smtClean="0"/>
              <a:t> </a:t>
            </a:r>
            <a:r>
              <a:rPr lang="sk-SK" dirty="0" err="1" smtClean="0"/>
              <a:t>month</a:t>
            </a:r>
            <a:endParaRPr lang="en-US" dirty="0"/>
          </a:p>
        </p:txBody>
      </p:sp>
    </p:spTree>
    <p:extLst>
      <p:ext uri="{BB962C8B-B14F-4D97-AF65-F5344CB8AC3E}">
        <p14:creationId xmlns:p14="http://schemas.microsoft.com/office/powerpoint/2010/main" val="2299194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26"/>
          <p:cNvGrpSpPr>
            <a:grpSpLocks/>
          </p:cNvGrpSpPr>
          <p:nvPr/>
        </p:nvGrpSpPr>
        <p:grpSpPr bwMode="auto">
          <a:xfrm>
            <a:off x="2424114" y="2079811"/>
            <a:ext cx="5972175" cy="3697288"/>
            <a:chOff x="0" y="2132856"/>
            <a:chExt cx="5972944" cy="3697288"/>
          </a:xfrm>
        </p:grpSpPr>
        <p:sp>
          <p:nvSpPr>
            <p:cNvPr id="79876" name="Text Box 1043"/>
            <p:cNvSpPr txBox="1">
              <a:spLocks noChangeArrowheads="1"/>
            </p:cNvSpPr>
            <p:nvPr/>
          </p:nvSpPr>
          <p:spPr bwMode="auto">
            <a:xfrm>
              <a:off x="323528" y="2780928"/>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a:solidFill>
                    <a:schemeClr val="tx1"/>
                  </a:solidFill>
                  <a:latin typeface="Arial" panose="020B0604020202020204" pitchFamily="34" charset="0"/>
                </a:rPr>
                <a:t>E</a:t>
              </a:r>
              <a:endParaRPr lang="en-US" altLang="sk-SK" sz="2400">
                <a:solidFill>
                  <a:schemeClr val="tx1"/>
                </a:solidFill>
                <a:latin typeface="Arial" panose="020B0604020202020204" pitchFamily="34" charset="0"/>
              </a:endParaRPr>
            </a:p>
          </p:txBody>
        </p:sp>
        <p:sp>
          <p:nvSpPr>
            <p:cNvPr id="79877" name="Text Box 1050"/>
            <p:cNvSpPr txBox="1">
              <a:spLocks noChangeArrowheads="1"/>
            </p:cNvSpPr>
            <p:nvPr/>
          </p:nvSpPr>
          <p:spPr bwMode="auto">
            <a:xfrm>
              <a:off x="0" y="3733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Arial" panose="020B0604020202020204" pitchFamily="34" charset="0"/>
                </a:rPr>
                <a:t>100</a:t>
              </a:r>
            </a:p>
          </p:txBody>
        </p:sp>
        <p:grpSp>
          <p:nvGrpSpPr>
            <p:cNvPr id="79878" name="Group 1056"/>
            <p:cNvGrpSpPr>
              <a:grpSpLocks/>
            </p:cNvGrpSpPr>
            <p:nvPr/>
          </p:nvGrpSpPr>
          <p:grpSpPr bwMode="auto">
            <a:xfrm>
              <a:off x="179636" y="2132856"/>
              <a:ext cx="5321300" cy="3697288"/>
              <a:chOff x="-40" y="1344"/>
              <a:chExt cx="3352" cy="2329"/>
            </a:xfrm>
          </p:grpSpPr>
          <p:sp>
            <p:nvSpPr>
              <p:cNvPr id="79880" name="Line 1026"/>
              <p:cNvSpPr>
                <a:spLocks noChangeShapeType="1"/>
              </p:cNvSpPr>
              <p:nvPr/>
            </p:nvSpPr>
            <p:spPr bwMode="auto">
              <a:xfrm>
                <a:off x="480" y="1344"/>
                <a:ext cx="0"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1" name="Line 1028"/>
              <p:cNvSpPr>
                <a:spLocks noChangeShapeType="1"/>
              </p:cNvSpPr>
              <p:nvPr/>
            </p:nvSpPr>
            <p:spPr bwMode="auto">
              <a:xfrm>
                <a:off x="480" y="3600"/>
                <a:ext cx="230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029"/>
              <p:cNvSpPr>
                <a:spLocks noChangeShapeType="1"/>
              </p:cNvSpPr>
              <p:nvPr/>
            </p:nvSpPr>
            <p:spPr bwMode="auto">
              <a:xfrm>
                <a:off x="1536" y="1584"/>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3" name="Rectangle 1030"/>
              <p:cNvSpPr>
                <a:spLocks noChangeArrowheads="1"/>
              </p:cNvSpPr>
              <p:nvPr/>
            </p:nvSpPr>
            <p:spPr bwMode="auto">
              <a:xfrm>
                <a:off x="1296" y="2016"/>
                <a:ext cx="528" cy="432"/>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79884" name="Line 1032"/>
              <p:cNvSpPr>
                <a:spLocks noChangeShapeType="1"/>
              </p:cNvSpPr>
              <p:nvPr/>
            </p:nvSpPr>
            <p:spPr bwMode="auto">
              <a:xfrm>
                <a:off x="1488" y="158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5" name="Line 1033"/>
              <p:cNvSpPr>
                <a:spLocks noChangeShapeType="1"/>
              </p:cNvSpPr>
              <p:nvPr/>
            </p:nvSpPr>
            <p:spPr bwMode="auto">
              <a:xfrm>
                <a:off x="1536" y="2448"/>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6" name="Line 1034"/>
              <p:cNvSpPr>
                <a:spLocks noChangeShapeType="1"/>
              </p:cNvSpPr>
              <p:nvPr/>
            </p:nvSpPr>
            <p:spPr bwMode="auto">
              <a:xfrm>
                <a:off x="1440" y="273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7" name="Line 1035"/>
              <p:cNvSpPr>
                <a:spLocks noChangeShapeType="1"/>
              </p:cNvSpPr>
              <p:nvPr/>
            </p:nvSpPr>
            <p:spPr bwMode="auto">
              <a:xfrm>
                <a:off x="1296" y="2208"/>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8" name="Line 1038"/>
              <p:cNvSpPr>
                <a:spLocks noChangeShapeType="1"/>
              </p:cNvSpPr>
              <p:nvPr/>
            </p:nvSpPr>
            <p:spPr bwMode="auto">
              <a:xfrm flipH="1">
                <a:off x="2001" y="2024"/>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9" name="Line 1039"/>
              <p:cNvSpPr>
                <a:spLocks noChangeShapeType="1"/>
              </p:cNvSpPr>
              <p:nvPr/>
            </p:nvSpPr>
            <p:spPr bwMode="auto">
              <a:xfrm flipH="1">
                <a:off x="2001" y="2251"/>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0" name="Line 1040"/>
              <p:cNvSpPr>
                <a:spLocks noChangeShapeType="1"/>
              </p:cNvSpPr>
              <p:nvPr/>
            </p:nvSpPr>
            <p:spPr bwMode="auto">
              <a:xfrm flipH="1">
                <a:off x="2016" y="2448"/>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1" name="Line 1041"/>
              <p:cNvSpPr>
                <a:spLocks noChangeShapeType="1"/>
              </p:cNvSpPr>
              <p:nvPr/>
            </p:nvSpPr>
            <p:spPr bwMode="auto">
              <a:xfrm flipH="1">
                <a:off x="2016" y="1584"/>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2" name="Line 1042"/>
              <p:cNvSpPr>
                <a:spLocks noChangeShapeType="1"/>
              </p:cNvSpPr>
              <p:nvPr/>
            </p:nvSpPr>
            <p:spPr bwMode="auto">
              <a:xfrm flipH="1">
                <a:off x="2016" y="2736"/>
                <a:ext cx="43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3" name="Text Box 1044"/>
              <p:cNvSpPr txBox="1">
                <a:spLocks noChangeArrowheads="1"/>
              </p:cNvSpPr>
              <p:nvPr/>
            </p:nvSpPr>
            <p:spPr bwMode="auto">
              <a:xfrm>
                <a:off x="96" y="338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Arial" panose="020B0604020202020204" pitchFamily="34" charset="0"/>
                  </a:rPr>
                  <a:t>0</a:t>
                </a:r>
              </a:p>
            </p:txBody>
          </p:sp>
          <p:sp>
            <p:nvSpPr>
              <p:cNvPr id="79894" name="Line 1045"/>
              <p:cNvSpPr>
                <a:spLocks noChangeShapeType="1"/>
              </p:cNvSpPr>
              <p:nvPr/>
            </p:nvSpPr>
            <p:spPr bwMode="auto">
              <a:xfrm>
                <a:off x="336" y="3072"/>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5" name="Line 1047"/>
              <p:cNvSpPr>
                <a:spLocks noChangeShapeType="1"/>
              </p:cNvSpPr>
              <p:nvPr/>
            </p:nvSpPr>
            <p:spPr bwMode="auto">
              <a:xfrm>
                <a:off x="336" y="192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6" name="Line 1048"/>
              <p:cNvSpPr>
                <a:spLocks noChangeShapeType="1"/>
              </p:cNvSpPr>
              <p:nvPr/>
            </p:nvSpPr>
            <p:spPr bwMode="auto">
              <a:xfrm>
                <a:off x="336" y="249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7" name="Text Box 1049"/>
              <p:cNvSpPr txBox="1">
                <a:spLocks noChangeArrowheads="1"/>
              </p:cNvSpPr>
              <p:nvPr/>
            </p:nvSpPr>
            <p:spPr bwMode="auto">
              <a:xfrm>
                <a:off x="-40" y="29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Arial" panose="020B0604020202020204" pitchFamily="34" charset="0"/>
                  </a:rPr>
                  <a:t>50</a:t>
                </a:r>
              </a:p>
            </p:txBody>
          </p:sp>
          <p:sp>
            <p:nvSpPr>
              <p:cNvPr id="79898" name="Text Box 1052"/>
              <p:cNvSpPr txBox="1">
                <a:spLocks noChangeArrowheads="1"/>
              </p:cNvSpPr>
              <p:nvPr/>
            </p:nvSpPr>
            <p:spPr bwMode="auto">
              <a:xfrm>
                <a:off x="2496" y="259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min</a:t>
                </a:r>
                <a:endParaRPr lang="en-US" altLang="sk-SK" sz="2400">
                  <a:solidFill>
                    <a:schemeClr val="tx1"/>
                  </a:solidFill>
                  <a:latin typeface="Arial" panose="020B0604020202020204" pitchFamily="34" charset="0"/>
                </a:endParaRPr>
              </a:p>
            </p:txBody>
          </p:sp>
          <p:sp>
            <p:nvSpPr>
              <p:cNvPr id="79899" name="Text Box 1053"/>
              <p:cNvSpPr txBox="1">
                <a:spLocks noChangeArrowheads="1"/>
              </p:cNvSpPr>
              <p:nvPr/>
            </p:nvSpPr>
            <p:spPr bwMode="auto">
              <a:xfrm>
                <a:off x="2496" y="144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max</a:t>
                </a:r>
              </a:p>
            </p:txBody>
          </p:sp>
        </p:grpSp>
        <p:sp>
          <p:nvSpPr>
            <p:cNvPr id="79879" name="Text Box 1055"/>
            <p:cNvSpPr txBox="1">
              <a:spLocks noChangeArrowheads="1"/>
            </p:cNvSpPr>
            <p:nvPr/>
          </p:nvSpPr>
          <p:spPr bwMode="auto">
            <a:xfrm>
              <a:off x="4067944" y="2924945"/>
              <a:ext cx="1905000" cy="1200329"/>
            </a:xfrm>
            <a:prstGeom prst="rect">
              <a:avLst/>
            </a:prstGeom>
            <a:noFill/>
            <a:ln w="12700">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err="1" smtClean="0">
                  <a:solidFill>
                    <a:schemeClr val="tx1"/>
                  </a:solidFill>
                  <a:latin typeface="Arial" panose="020B0604020202020204" pitchFamily="34" charset="0"/>
                </a:rPr>
                <a:t>upper</a:t>
              </a:r>
              <a:r>
                <a:rPr lang="en-US" altLang="sk-SK" sz="1800" dirty="0" smtClean="0">
                  <a:solidFill>
                    <a:schemeClr val="tx1"/>
                  </a:solidFill>
                  <a:latin typeface="Arial" panose="020B0604020202020204" pitchFamily="34" charset="0"/>
                </a:rPr>
                <a:t> </a:t>
              </a:r>
              <a:r>
                <a:rPr lang="en-US" altLang="sk-SK" sz="1800" dirty="0" err="1">
                  <a:solidFill>
                    <a:schemeClr val="tx1"/>
                  </a:solidFill>
                  <a:latin typeface="Arial" panose="020B0604020202020204" pitchFamily="34" charset="0"/>
                </a:rPr>
                <a:t>kvartil</a:t>
              </a:r>
              <a:endParaRPr lang="en-US" altLang="sk-SK" sz="18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1800" dirty="0" err="1" smtClean="0">
                  <a:solidFill>
                    <a:schemeClr val="tx1"/>
                  </a:solidFill>
                  <a:latin typeface="Arial" panose="020B0604020202020204" pitchFamily="34" charset="0"/>
                </a:rPr>
                <a:t>medi</a:t>
              </a:r>
              <a:r>
                <a:rPr lang="sk-SK" altLang="sk-SK" sz="1800" dirty="0" smtClean="0">
                  <a:solidFill>
                    <a:schemeClr val="tx1"/>
                  </a:solidFill>
                  <a:latin typeface="Arial" panose="020B0604020202020204" pitchFamily="34" charset="0"/>
                </a:rPr>
                <a:t>a</a:t>
              </a:r>
              <a:r>
                <a:rPr lang="en-US" altLang="sk-SK" sz="1800" dirty="0" smtClean="0">
                  <a:solidFill>
                    <a:schemeClr val="tx1"/>
                  </a:solidFill>
                  <a:latin typeface="Arial" panose="020B0604020202020204" pitchFamily="34" charset="0"/>
                </a:rPr>
                <a:t>n</a:t>
              </a:r>
              <a:endParaRPr lang="en-US" altLang="sk-SK" sz="18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1800" dirty="0" err="1" smtClean="0">
                  <a:solidFill>
                    <a:schemeClr val="tx1"/>
                  </a:solidFill>
                  <a:latin typeface="Arial" panose="020B0604020202020204" pitchFamily="34" charset="0"/>
                </a:rPr>
                <a:t>Lower</a:t>
              </a:r>
              <a:r>
                <a:rPr lang="sk-SK" altLang="sk-SK" sz="1800" dirty="0" smtClean="0">
                  <a:solidFill>
                    <a:schemeClr val="tx1"/>
                  </a:solidFill>
                  <a:latin typeface="Arial" panose="020B0604020202020204" pitchFamily="34" charset="0"/>
                </a:rPr>
                <a:t> </a:t>
              </a:r>
              <a:r>
                <a:rPr lang="en-US" altLang="sk-SK" sz="1800" dirty="0" smtClean="0">
                  <a:solidFill>
                    <a:schemeClr val="tx1"/>
                  </a:solidFill>
                  <a:latin typeface="Arial" panose="020B0604020202020204" pitchFamily="34" charset="0"/>
                </a:rPr>
                <a:t> </a:t>
              </a:r>
              <a:r>
                <a:rPr lang="en-US" altLang="sk-SK" sz="1800" dirty="0" err="1">
                  <a:solidFill>
                    <a:schemeClr val="tx1"/>
                  </a:solidFill>
                  <a:latin typeface="Arial" panose="020B0604020202020204" pitchFamily="34" charset="0"/>
                </a:rPr>
                <a:t>kvartil</a:t>
              </a:r>
              <a:endParaRPr lang="en-US" altLang="sk-SK" sz="1800" dirty="0">
                <a:solidFill>
                  <a:schemeClr val="tx1"/>
                </a:solidFill>
                <a:latin typeface="Arial" panose="020B0604020202020204" pitchFamily="34" charset="0"/>
              </a:endParaRPr>
            </a:p>
          </p:txBody>
        </p:sp>
      </p:grpSp>
      <p:sp>
        <p:nvSpPr>
          <p:cNvPr id="79875" name="Text Box 1057"/>
          <p:cNvSpPr txBox="1">
            <a:spLocks noChangeArrowheads="1"/>
          </p:cNvSpPr>
          <p:nvPr/>
        </p:nvSpPr>
        <p:spPr bwMode="auto">
          <a:xfrm>
            <a:off x="8256589" y="4941888"/>
            <a:ext cx="224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For</a:t>
            </a:r>
            <a:r>
              <a:rPr lang="sk-SK" altLang="sk-SK" sz="2400" dirty="0" smtClean="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1</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m</a:t>
            </a:r>
            <a:r>
              <a:rPr lang="sk-SK" altLang="sk-SK" sz="2400" dirty="0" err="1" smtClean="0">
                <a:solidFill>
                  <a:schemeClr val="tx1"/>
                </a:solidFill>
                <a:latin typeface="Arial" panose="020B0604020202020204" pitchFamily="34" charset="0"/>
              </a:rPr>
              <a:t>onth</a:t>
            </a:r>
            <a:endParaRPr lang="en-US" altLang="sk-SK" sz="2400" dirty="0">
              <a:solidFill>
                <a:schemeClr val="tx1"/>
              </a:solidFill>
              <a:latin typeface="Arial" panose="020B0604020202020204" pitchFamily="34" charset="0"/>
            </a:endParaRPr>
          </a:p>
        </p:txBody>
      </p:sp>
      <p:sp>
        <p:nvSpPr>
          <p:cNvPr id="2" name="TextBox 1"/>
          <p:cNvSpPr txBox="1"/>
          <p:nvPr/>
        </p:nvSpPr>
        <p:spPr>
          <a:xfrm>
            <a:off x="2226833" y="344245"/>
            <a:ext cx="9262334" cy="923330"/>
          </a:xfrm>
          <a:prstGeom prst="rect">
            <a:avLst/>
          </a:prstGeom>
          <a:noFill/>
        </p:spPr>
        <p:txBody>
          <a:bodyPr wrap="square" rtlCol="0">
            <a:spAutoFit/>
          </a:bodyPr>
          <a:lstStyle/>
          <a:p>
            <a:r>
              <a:rPr lang="sk-SK" dirty="0" err="1" smtClean="0"/>
              <a:t>Back</a:t>
            </a:r>
            <a:r>
              <a:rPr lang="sk-SK" dirty="0" smtClean="0"/>
              <a:t> to </a:t>
            </a:r>
            <a:r>
              <a:rPr lang="sk-SK" dirty="0" err="1" smtClean="0"/>
              <a:t>our</a:t>
            </a:r>
            <a:r>
              <a:rPr lang="sk-SK" dirty="0" smtClean="0"/>
              <a:t> </a:t>
            </a:r>
            <a:r>
              <a:rPr lang="sk-SK" dirty="0" err="1" smtClean="0"/>
              <a:t>complex</a:t>
            </a:r>
            <a:r>
              <a:rPr lang="sk-SK" dirty="0" smtClean="0"/>
              <a:t> </a:t>
            </a:r>
            <a:r>
              <a:rPr lang="sk-SK" dirty="0" err="1" smtClean="0"/>
              <a:t>time</a:t>
            </a:r>
            <a:r>
              <a:rPr lang="sk-SK" dirty="0" smtClean="0"/>
              <a:t> </a:t>
            </a:r>
            <a:r>
              <a:rPr lang="sk-SK" dirty="0" err="1" smtClean="0"/>
              <a:t>series</a:t>
            </a:r>
            <a:r>
              <a:rPr lang="sk-SK" dirty="0"/>
              <a:t> </a:t>
            </a:r>
            <a:r>
              <a:rPr lang="sk-SK" dirty="0" err="1" smtClean="0"/>
              <a:t>with</a:t>
            </a:r>
            <a:r>
              <a:rPr lang="sk-SK" dirty="0" smtClean="0"/>
              <a:t> </a:t>
            </a:r>
            <a:r>
              <a:rPr lang="sk-SK" dirty="0" err="1" smtClean="0"/>
              <a:t>the</a:t>
            </a:r>
            <a:r>
              <a:rPr lang="sk-SK" dirty="0" smtClean="0"/>
              <a:t> </a:t>
            </a:r>
            <a:r>
              <a:rPr lang="sk-SK" dirty="0" err="1" smtClean="0"/>
              <a:t>supposed</a:t>
            </a:r>
            <a:r>
              <a:rPr lang="sk-SK" dirty="0" smtClean="0"/>
              <a:t> </a:t>
            </a:r>
            <a:r>
              <a:rPr lang="sk-SK" dirty="0" err="1" smtClean="0"/>
              <a:t>hidden</a:t>
            </a:r>
            <a:r>
              <a:rPr lang="sk-SK" dirty="0" smtClean="0"/>
              <a:t> </a:t>
            </a:r>
            <a:r>
              <a:rPr lang="sk-SK" dirty="0" err="1" smtClean="0"/>
              <a:t>seasonality</a:t>
            </a:r>
            <a:r>
              <a:rPr lang="sk-SK" dirty="0" smtClean="0"/>
              <a:t>. Let </a:t>
            </a:r>
            <a:r>
              <a:rPr lang="sk-SK" dirty="0" err="1" smtClean="0"/>
              <a:t>us</a:t>
            </a:r>
            <a:r>
              <a:rPr lang="sk-SK" dirty="0" smtClean="0"/>
              <a:t> </a:t>
            </a:r>
            <a:r>
              <a:rPr lang="sk-SK" dirty="0" err="1" smtClean="0"/>
              <a:t>suppose</a:t>
            </a:r>
            <a:r>
              <a:rPr lang="sk-SK" dirty="0" smtClean="0"/>
              <a:t>, </a:t>
            </a:r>
            <a:r>
              <a:rPr lang="sk-SK" dirty="0" err="1" smtClean="0"/>
              <a:t>that</a:t>
            </a:r>
            <a:r>
              <a:rPr lang="sk-SK" dirty="0" smtClean="0"/>
              <a:t> </a:t>
            </a:r>
            <a:r>
              <a:rPr lang="sk-SK" dirty="0" err="1" smtClean="0"/>
              <a:t>the</a:t>
            </a:r>
            <a:r>
              <a:rPr lang="sk-SK" dirty="0" smtClean="0"/>
              <a:t> </a:t>
            </a:r>
            <a:r>
              <a:rPr lang="sk-SK" dirty="0" err="1" smtClean="0"/>
              <a:t>period</a:t>
            </a:r>
            <a:r>
              <a:rPr lang="sk-SK" dirty="0" smtClean="0"/>
              <a:t> </a:t>
            </a:r>
            <a:r>
              <a:rPr lang="sk-SK" dirty="0" err="1" smtClean="0"/>
              <a:t>is</a:t>
            </a:r>
            <a:r>
              <a:rPr lang="sk-SK" dirty="0" smtClean="0"/>
              <a:t> </a:t>
            </a:r>
            <a:r>
              <a:rPr lang="sk-SK" dirty="0" err="1" smtClean="0"/>
              <a:t>one</a:t>
            </a:r>
            <a:r>
              <a:rPr lang="sk-SK" dirty="0" smtClean="0"/>
              <a:t> </a:t>
            </a:r>
            <a:r>
              <a:rPr lang="sk-SK" dirty="0" err="1" smtClean="0"/>
              <a:t>year</a:t>
            </a:r>
            <a:r>
              <a:rPr lang="sk-SK" dirty="0" smtClean="0"/>
              <a:t>, </a:t>
            </a:r>
            <a:r>
              <a:rPr lang="sk-SK" dirty="0" err="1" smtClean="0"/>
              <a:t>because</a:t>
            </a:r>
            <a:r>
              <a:rPr lang="sk-SK" dirty="0" smtClean="0"/>
              <a:t> </a:t>
            </a:r>
            <a:r>
              <a:rPr lang="sk-SK" dirty="0" err="1" smtClean="0"/>
              <a:t>the</a:t>
            </a:r>
            <a:r>
              <a:rPr lang="sk-SK" dirty="0" smtClean="0"/>
              <a:t> </a:t>
            </a:r>
            <a:r>
              <a:rPr lang="sk-SK" dirty="0" err="1" smtClean="0"/>
              <a:t>concentration</a:t>
            </a:r>
            <a:r>
              <a:rPr lang="sk-SK" dirty="0" smtClean="0"/>
              <a:t> of </a:t>
            </a:r>
            <a:r>
              <a:rPr lang="sk-SK" dirty="0" err="1" smtClean="0"/>
              <a:t>the</a:t>
            </a:r>
            <a:r>
              <a:rPr lang="sk-SK" dirty="0" smtClean="0"/>
              <a:t> </a:t>
            </a:r>
            <a:r>
              <a:rPr lang="sk-SK" dirty="0" err="1" smtClean="0"/>
              <a:t>chemical</a:t>
            </a:r>
            <a:r>
              <a:rPr lang="sk-SK" dirty="0" smtClean="0"/>
              <a:t> </a:t>
            </a:r>
            <a:r>
              <a:rPr lang="sk-SK" dirty="0" err="1" smtClean="0"/>
              <a:t>depends</a:t>
            </a:r>
            <a:r>
              <a:rPr lang="sk-SK" dirty="0" smtClean="0"/>
              <a:t> on </a:t>
            </a:r>
            <a:r>
              <a:rPr lang="sk-SK" dirty="0" err="1" smtClean="0"/>
              <a:t>the</a:t>
            </a:r>
            <a:r>
              <a:rPr lang="sk-SK" dirty="0" smtClean="0"/>
              <a:t> </a:t>
            </a:r>
            <a:r>
              <a:rPr lang="sk-SK" dirty="0" err="1" smtClean="0"/>
              <a:t>temperature</a:t>
            </a:r>
            <a:r>
              <a:rPr lang="sk-SK" dirty="0" smtClean="0"/>
              <a:t> and </a:t>
            </a:r>
            <a:r>
              <a:rPr lang="sk-SK" dirty="0" err="1" smtClean="0"/>
              <a:t>the</a:t>
            </a:r>
            <a:r>
              <a:rPr lang="sk-SK" dirty="0" smtClean="0"/>
              <a:t> </a:t>
            </a:r>
            <a:r>
              <a:rPr lang="sk-SK" dirty="0" err="1" smtClean="0"/>
              <a:t>weather</a:t>
            </a:r>
            <a:r>
              <a:rPr lang="sk-SK" dirty="0" smtClean="0"/>
              <a:t>.  </a:t>
            </a:r>
            <a:endParaRPr lang="en-US" dirty="0"/>
          </a:p>
        </p:txBody>
      </p:sp>
    </p:spTree>
    <p:extLst>
      <p:ext uri="{BB962C8B-B14F-4D97-AF65-F5344CB8AC3E}">
        <p14:creationId xmlns:p14="http://schemas.microsoft.com/office/powerpoint/2010/main" val="1010120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209800" y="990601"/>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a:solidFill>
                  <a:schemeClr val="tx1"/>
                </a:solidFill>
                <a:latin typeface="Arial" panose="020B0604020202020204" pitchFamily="34" charset="0"/>
              </a:rPr>
              <a:t>Multiple box plot</a:t>
            </a:r>
            <a:endParaRPr lang="en-US" altLang="sk-SK" sz="2400" b="1">
              <a:solidFill>
                <a:schemeClr val="tx1"/>
              </a:solidFill>
              <a:latin typeface="Arial" panose="020B0604020202020204" pitchFamily="34" charset="0"/>
            </a:endParaRPr>
          </a:p>
        </p:txBody>
      </p:sp>
      <p:grpSp>
        <p:nvGrpSpPr>
          <p:cNvPr id="81923" name="Group 33"/>
          <p:cNvGrpSpPr>
            <a:grpSpLocks/>
          </p:cNvGrpSpPr>
          <p:nvPr/>
        </p:nvGrpSpPr>
        <p:grpSpPr bwMode="auto">
          <a:xfrm>
            <a:off x="2286000" y="2209800"/>
            <a:ext cx="4724400" cy="4648200"/>
            <a:chOff x="288" y="1392"/>
            <a:chExt cx="2976" cy="2928"/>
          </a:xfrm>
        </p:grpSpPr>
        <p:sp>
          <p:nvSpPr>
            <p:cNvPr id="81931" name="Line 3"/>
            <p:cNvSpPr>
              <a:spLocks noChangeShapeType="1"/>
            </p:cNvSpPr>
            <p:nvPr/>
          </p:nvSpPr>
          <p:spPr bwMode="auto">
            <a:xfrm>
              <a:off x="432" y="1392"/>
              <a:ext cx="0" cy="24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2" name="Line 6"/>
            <p:cNvSpPr>
              <a:spLocks noChangeShapeType="1"/>
            </p:cNvSpPr>
            <p:nvPr/>
          </p:nvSpPr>
          <p:spPr bwMode="auto">
            <a:xfrm>
              <a:off x="1008" y="38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3" name="Line 7"/>
            <p:cNvSpPr>
              <a:spLocks noChangeShapeType="1"/>
            </p:cNvSpPr>
            <p:nvPr/>
          </p:nvSpPr>
          <p:spPr bwMode="auto">
            <a:xfrm>
              <a:off x="1632" y="38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4" name="Line 8"/>
            <p:cNvSpPr>
              <a:spLocks noChangeShapeType="1"/>
            </p:cNvSpPr>
            <p:nvPr/>
          </p:nvSpPr>
          <p:spPr bwMode="auto">
            <a:xfrm>
              <a:off x="2160" y="38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5" name="Line 9"/>
            <p:cNvSpPr>
              <a:spLocks noChangeShapeType="1"/>
            </p:cNvSpPr>
            <p:nvPr/>
          </p:nvSpPr>
          <p:spPr bwMode="auto">
            <a:xfrm>
              <a:off x="2688" y="38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6" name="Line 10"/>
            <p:cNvSpPr>
              <a:spLocks noChangeShapeType="1"/>
            </p:cNvSpPr>
            <p:nvPr/>
          </p:nvSpPr>
          <p:spPr bwMode="auto">
            <a:xfrm>
              <a:off x="288" y="20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7" name="Line 11"/>
            <p:cNvSpPr>
              <a:spLocks noChangeShapeType="1"/>
            </p:cNvSpPr>
            <p:nvPr/>
          </p:nvSpPr>
          <p:spPr bwMode="auto">
            <a:xfrm>
              <a:off x="288" y="264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8" name="Line 12"/>
            <p:cNvSpPr>
              <a:spLocks noChangeShapeType="1"/>
            </p:cNvSpPr>
            <p:nvPr/>
          </p:nvSpPr>
          <p:spPr bwMode="auto">
            <a:xfrm>
              <a:off x="288" y="32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39" name="Line 13"/>
            <p:cNvSpPr>
              <a:spLocks noChangeShapeType="1"/>
            </p:cNvSpPr>
            <p:nvPr/>
          </p:nvSpPr>
          <p:spPr bwMode="auto">
            <a:xfrm>
              <a:off x="960" y="1920"/>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40" name="Line 14"/>
            <p:cNvSpPr>
              <a:spLocks noChangeShapeType="1"/>
            </p:cNvSpPr>
            <p:nvPr/>
          </p:nvSpPr>
          <p:spPr bwMode="auto">
            <a:xfrm>
              <a:off x="1584" y="2592"/>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41" name="Line 15"/>
            <p:cNvSpPr>
              <a:spLocks noChangeShapeType="1"/>
            </p:cNvSpPr>
            <p:nvPr/>
          </p:nvSpPr>
          <p:spPr bwMode="auto">
            <a:xfrm>
              <a:off x="2064" y="2112"/>
              <a:ext cx="0"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42" name="Line 16"/>
            <p:cNvSpPr>
              <a:spLocks noChangeShapeType="1"/>
            </p:cNvSpPr>
            <p:nvPr/>
          </p:nvSpPr>
          <p:spPr bwMode="auto">
            <a:xfrm>
              <a:off x="2640" y="2496"/>
              <a:ext cx="0"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43" name="Rectangle 17"/>
            <p:cNvSpPr>
              <a:spLocks noChangeArrowheads="1"/>
            </p:cNvSpPr>
            <p:nvPr/>
          </p:nvSpPr>
          <p:spPr bwMode="auto">
            <a:xfrm>
              <a:off x="816" y="2016"/>
              <a:ext cx="288" cy="432"/>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81944" name="Rectangle 18"/>
            <p:cNvSpPr>
              <a:spLocks noChangeArrowheads="1"/>
            </p:cNvSpPr>
            <p:nvPr/>
          </p:nvSpPr>
          <p:spPr bwMode="auto">
            <a:xfrm>
              <a:off x="2496" y="2640"/>
              <a:ext cx="288"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81945" name="Rectangle 19"/>
            <p:cNvSpPr>
              <a:spLocks noChangeArrowheads="1"/>
            </p:cNvSpPr>
            <p:nvPr/>
          </p:nvSpPr>
          <p:spPr bwMode="auto">
            <a:xfrm>
              <a:off x="1440" y="2832"/>
              <a:ext cx="288"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81946" name="Rectangle 20"/>
            <p:cNvSpPr>
              <a:spLocks noChangeArrowheads="1"/>
            </p:cNvSpPr>
            <p:nvPr/>
          </p:nvSpPr>
          <p:spPr bwMode="auto">
            <a:xfrm>
              <a:off x="1920" y="2208"/>
              <a:ext cx="336"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81947" name="Line 21"/>
            <p:cNvSpPr>
              <a:spLocks noChangeShapeType="1"/>
            </p:cNvSpPr>
            <p:nvPr/>
          </p:nvSpPr>
          <p:spPr bwMode="auto">
            <a:xfrm>
              <a:off x="816" y="230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48" name="Line 22"/>
            <p:cNvSpPr>
              <a:spLocks noChangeShapeType="1"/>
            </p:cNvSpPr>
            <p:nvPr/>
          </p:nvSpPr>
          <p:spPr bwMode="auto">
            <a:xfrm>
              <a:off x="1440" y="29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49" name="Line 23"/>
            <p:cNvSpPr>
              <a:spLocks noChangeShapeType="1"/>
            </p:cNvSpPr>
            <p:nvPr/>
          </p:nvSpPr>
          <p:spPr bwMode="auto">
            <a:xfrm>
              <a:off x="1920" y="2352"/>
              <a:ext cx="3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50" name="Line 24"/>
            <p:cNvSpPr>
              <a:spLocks noChangeShapeType="1"/>
            </p:cNvSpPr>
            <p:nvPr/>
          </p:nvSpPr>
          <p:spPr bwMode="auto">
            <a:xfrm>
              <a:off x="2496" y="2880"/>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51" name="Text Box 25"/>
            <p:cNvSpPr txBox="1">
              <a:spLocks noChangeArrowheads="1"/>
            </p:cNvSpPr>
            <p:nvPr/>
          </p:nvSpPr>
          <p:spPr bwMode="auto">
            <a:xfrm>
              <a:off x="864" y="407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1</a:t>
              </a:r>
            </a:p>
          </p:txBody>
        </p:sp>
        <p:sp>
          <p:nvSpPr>
            <p:cNvPr id="81952" name="Text Box 26"/>
            <p:cNvSpPr txBox="1">
              <a:spLocks noChangeArrowheads="1"/>
            </p:cNvSpPr>
            <p:nvPr/>
          </p:nvSpPr>
          <p:spPr bwMode="auto">
            <a:xfrm>
              <a:off x="1536" y="407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2</a:t>
              </a:r>
            </a:p>
          </p:txBody>
        </p:sp>
        <p:sp>
          <p:nvSpPr>
            <p:cNvPr id="81953" name="Text Box 27"/>
            <p:cNvSpPr txBox="1">
              <a:spLocks noChangeArrowheads="1"/>
            </p:cNvSpPr>
            <p:nvPr/>
          </p:nvSpPr>
          <p:spPr bwMode="auto">
            <a:xfrm>
              <a:off x="2064" y="407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3</a:t>
              </a:r>
            </a:p>
          </p:txBody>
        </p:sp>
        <p:sp>
          <p:nvSpPr>
            <p:cNvPr id="81954" name="Text Box 28"/>
            <p:cNvSpPr txBox="1">
              <a:spLocks noChangeArrowheads="1"/>
            </p:cNvSpPr>
            <p:nvPr/>
          </p:nvSpPr>
          <p:spPr bwMode="auto">
            <a:xfrm>
              <a:off x="2592" y="40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4</a:t>
              </a:r>
            </a:p>
          </p:txBody>
        </p:sp>
      </p:grpSp>
      <p:grpSp>
        <p:nvGrpSpPr>
          <p:cNvPr id="81924" name="Group 34"/>
          <p:cNvGrpSpPr>
            <a:grpSpLocks/>
          </p:cNvGrpSpPr>
          <p:nvPr/>
        </p:nvGrpSpPr>
        <p:grpSpPr bwMode="auto">
          <a:xfrm>
            <a:off x="1828800" y="2209800"/>
            <a:ext cx="5562600" cy="3886200"/>
            <a:chOff x="192" y="1392"/>
            <a:chExt cx="3504" cy="2448"/>
          </a:xfrm>
        </p:grpSpPr>
        <p:sp>
          <p:nvSpPr>
            <p:cNvPr id="81926" name="Line 4"/>
            <p:cNvSpPr>
              <a:spLocks noChangeShapeType="1"/>
            </p:cNvSpPr>
            <p:nvPr/>
          </p:nvSpPr>
          <p:spPr bwMode="auto">
            <a:xfrm>
              <a:off x="432" y="3840"/>
              <a:ext cx="326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27" name="Text Box 29"/>
            <p:cNvSpPr txBox="1">
              <a:spLocks noChangeArrowheads="1"/>
            </p:cNvSpPr>
            <p:nvPr/>
          </p:nvSpPr>
          <p:spPr bwMode="auto">
            <a:xfrm>
              <a:off x="192" y="1392"/>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a:solidFill>
                    <a:schemeClr val="tx1"/>
                  </a:solidFill>
                  <a:latin typeface="Arial" panose="020B0604020202020204" pitchFamily="34" charset="0"/>
                </a:rPr>
                <a:t>E</a:t>
              </a:r>
            </a:p>
          </p:txBody>
        </p:sp>
        <p:sp>
          <p:nvSpPr>
            <p:cNvPr id="81928" name="Text Box 30"/>
            <p:cNvSpPr txBox="1">
              <a:spLocks noChangeArrowheads="1"/>
            </p:cNvSpPr>
            <p:nvPr/>
          </p:nvSpPr>
          <p:spPr bwMode="auto">
            <a:xfrm>
              <a:off x="240" y="3072"/>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50</a:t>
              </a:r>
            </a:p>
          </p:txBody>
        </p:sp>
        <p:sp>
          <p:nvSpPr>
            <p:cNvPr id="81929" name="Text Box 31"/>
            <p:cNvSpPr txBox="1">
              <a:spLocks noChangeArrowheads="1"/>
            </p:cNvSpPr>
            <p:nvPr/>
          </p:nvSpPr>
          <p:spPr bwMode="auto">
            <a:xfrm>
              <a:off x="192" y="2544"/>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100</a:t>
              </a:r>
            </a:p>
          </p:txBody>
        </p:sp>
        <p:sp>
          <p:nvSpPr>
            <p:cNvPr id="81930" name="Text Box 32"/>
            <p:cNvSpPr txBox="1">
              <a:spLocks noChangeArrowheads="1"/>
            </p:cNvSpPr>
            <p:nvPr/>
          </p:nvSpPr>
          <p:spPr bwMode="auto">
            <a:xfrm>
              <a:off x="192" y="19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b="1">
                  <a:solidFill>
                    <a:schemeClr val="tx1"/>
                  </a:solidFill>
                  <a:latin typeface="Arial" panose="020B0604020202020204" pitchFamily="34" charset="0"/>
                </a:rPr>
                <a:t>150</a:t>
              </a:r>
            </a:p>
          </p:txBody>
        </p:sp>
      </p:grpSp>
      <p:sp>
        <p:nvSpPr>
          <p:cNvPr id="81925" name="Text Box 35"/>
          <p:cNvSpPr txBox="1">
            <a:spLocks noChangeArrowheads="1"/>
          </p:cNvSpPr>
          <p:nvPr/>
        </p:nvSpPr>
        <p:spPr bwMode="auto">
          <a:xfrm>
            <a:off x="7162799" y="5029200"/>
            <a:ext cx="4573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For</a:t>
            </a:r>
            <a:r>
              <a:rPr lang="sk-SK" altLang="sk-SK" sz="2400" dirty="0" smtClean="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4 m</a:t>
            </a:r>
            <a:r>
              <a:rPr lang="sk-SK" altLang="sk-SK" sz="2400" dirty="0" err="1" smtClean="0">
                <a:solidFill>
                  <a:schemeClr val="tx1"/>
                </a:solidFill>
                <a:latin typeface="Arial" panose="020B0604020202020204" pitchFamily="34" charset="0"/>
              </a:rPr>
              <a:t>onths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seasonal</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changes</a:t>
            </a:r>
            <a:r>
              <a:rPr lang="sk-SK" altLang="sk-SK" sz="2400" dirty="0" smtClean="0">
                <a:solidFill>
                  <a:schemeClr val="tx1"/>
                </a:solidFill>
                <a:latin typeface="Arial" panose="020B0604020202020204" pitchFamily="34" charset="0"/>
              </a:rPr>
              <a:t> are more </a:t>
            </a:r>
            <a:r>
              <a:rPr lang="sk-SK" altLang="sk-SK" sz="2400" dirty="0" err="1" smtClean="0">
                <a:solidFill>
                  <a:schemeClr val="tx1"/>
                </a:solidFill>
                <a:latin typeface="Arial" panose="020B0604020202020204" pitchFamily="34" charset="0"/>
              </a:rPr>
              <a:t>clear</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662078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631950" y="115888"/>
            <a:ext cx="678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rgbClr val="663300"/>
                </a:solidFill>
                <a:latin typeface="Arial" panose="020B0604020202020204" pitchFamily="34" charset="0"/>
              </a:rPr>
              <a:t>Auto</a:t>
            </a:r>
            <a:r>
              <a:rPr lang="sk-SK" altLang="sk-SK" sz="2800" b="1" dirty="0" err="1" smtClean="0">
                <a:solidFill>
                  <a:srgbClr val="663300"/>
                </a:solidFill>
                <a:latin typeface="Arial" panose="020B0604020202020204" pitchFamily="34" charset="0"/>
              </a:rPr>
              <a:t>correlation</a:t>
            </a:r>
            <a:r>
              <a:rPr lang="en-US" altLang="sk-SK" sz="2800" b="1" dirty="0" smtClean="0">
                <a:solidFill>
                  <a:srgbClr val="663300"/>
                </a:solidFill>
                <a:latin typeface="Arial" panose="020B0604020202020204" pitchFamily="34" charset="0"/>
              </a:rPr>
              <a:t> </a:t>
            </a:r>
            <a:r>
              <a:rPr lang="sk-SK" altLang="sk-SK" sz="2800" b="1" dirty="0" err="1" smtClean="0">
                <a:solidFill>
                  <a:srgbClr val="663300"/>
                </a:solidFill>
                <a:latin typeface="Arial" panose="020B0604020202020204" pitchFamily="34" charset="0"/>
              </a:rPr>
              <a:t>coefficient</a:t>
            </a:r>
            <a:endParaRPr lang="en-US" altLang="sk-SK" sz="2800" b="1" dirty="0">
              <a:solidFill>
                <a:srgbClr val="663300"/>
              </a:solidFill>
              <a:latin typeface="Arial" panose="020B0604020202020204" pitchFamily="34" charset="0"/>
            </a:endParaRPr>
          </a:p>
        </p:txBody>
      </p:sp>
      <p:sp>
        <p:nvSpPr>
          <p:cNvPr id="58371" name="Text Box 3"/>
          <p:cNvSpPr txBox="1">
            <a:spLocks noChangeArrowheads="1"/>
          </p:cNvSpPr>
          <p:nvPr/>
        </p:nvSpPr>
        <p:spPr bwMode="auto">
          <a:xfrm>
            <a:off x="445294" y="847071"/>
            <a:ext cx="90376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marL="342900" indent="-342900" eaLnBrk="1" hangingPunct="1">
              <a:spcBef>
                <a:spcPct val="50000"/>
              </a:spcBef>
              <a:buClrTx/>
              <a:buSzTx/>
              <a:buFontTx/>
              <a:buChar char="-"/>
              <a:defRPr/>
            </a:pPr>
            <a:r>
              <a:rPr lang="sk-SK" altLang="sk-SK" sz="2400" dirty="0" err="1" smtClean="0">
                <a:latin typeface="Arial" panose="020B0604020202020204" pitchFamily="34" charset="0"/>
              </a:rPr>
              <a:t>If</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the</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data</a:t>
            </a:r>
            <a:r>
              <a:rPr lang="sk-SK" altLang="sk-SK" sz="2400" dirty="0" smtClean="0">
                <a:latin typeface="Arial" panose="020B0604020202020204" pitchFamily="34" charset="0"/>
              </a:rPr>
              <a:t> are </a:t>
            </a:r>
            <a:r>
              <a:rPr lang="sk-SK" altLang="sk-SK" sz="2400" dirty="0" err="1" smtClean="0">
                <a:latin typeface="Arial" panose="020B0604020202020204" pitchFamily="34" charset="0"/>
              </a:rPr>
              <a:t>independent</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this</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coefficient</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is</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close</a:t>
            </a:r>
            <a:r>
              <a:rPr lang="sk-SK" altLang="sk-SK" sz="2400" dirty="0" smtClean="0">
                <a:latin typeface="Arial" panose="020B0604020202020204" pitchFamily="34" charset="0"/>
              </a:rPr>
              <a:t> to </a:t>
            </a:r>
            <a:r>
              <a:rPr lang="sk-SK" altLang="sk-SK" sz="2400" dirty="0" err="1" smtClean="0">
                <a:latin typeface="Arial" panose="020B0604020202020204" pitchFamily="34" charset="0"/>
              </a:rPr>
              <a:t>zero</a:t>
            </a:r>
            <a:endParaRPr lang="en-US" altLang="sk-SK" sz="2400" dirty="0">
              <a:latin typeface="Arial" panose="020B0604020202020204" pitchFamily="34" charset="0"/>
            </a:endParaRPr>
          </a:p>
          <a:p>
            <a:pPr marL="342900" indent="-342900" eaLnBrk="1" hangingPunct="1">
              <a:spcBef>
                <a:spcPct val="50000"/>
              </a:spcBef>
              <a:buClrTx/>
              <a:buSzTx/>
              <a:buFontTx/>
              <a:buChar char="-"/>
              <a:defRPr/>
            </a:pPr>
            <a:r>
              <a:rPr lang="sk-SK" altLang="sk-SK" sz="2400" dirty="0" err="1" smtClean="0">
                <a:latin typeface="Arial" panose="020B0604020202020204" pitchFamily="34" charset="0"/>
              </a:rPr>
              <a:t>if</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there</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is</a:t>
            </a:r>
            <a:r>
              <a:rPr lang="sk-SK" altLang="sk-SK" sz="2400" dirty="0" smtClean="0">
                <a:latin typeface="Arial" panose="020B0604020202020204" pitchFamily="34" charset="0"/>
              </a:rPr>
              <a:t> a periodicity, </a:t>
            </a:r>
            <a:r>
              <a:rPr lang="sk-SK" altLang="sk-SK" sz="2400" dirty="0" err="1" smtClean="0">
                <a:latin typeface="Arial" panose="020B0604020202020204" pitchFamily="34" charset="0"/>
              </a:rPr>
              <a:t>for</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certain</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time</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intervals</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which</a:t>
            </a:r>
            <a:r>
              <a:rPr lang="sk-SK" altLang="sk-SK" sz="2400" dirty="0" smtClean="0">
                <a:latin typeface="Arial" panose="020B0604020202020204" pitchFamily="34" charset="0"/>
              </a:rPr>
              <a:t>  are </a:t>
            </a:r>
            <a:r>
              <a:rPr lang="sk-SK" altLang="sk-SK" sz="2400" dirty="0" err="1" smtClean="0">
                <a:latin typeface="Arial" panose="020B0604020202020204" pitchFamily="34" charset="0"/>
              </a:rPr>
              <a:t>equal</a:t>
            </a:r>
            <a:r>
              <a:rPr lang="sk-SK" altLang="sk-SK" sz="2400" dirty="0" smtClean="0">
                <a:latin typeface="Arial" panose="020B0604020202020204" pitchFamily="34" charset="0"/>
              </a:rPr>
              <a:t> to </a:t>
            </a:r>
            <a:r>
              <a:rPr lang="sk-SK" altLang="sk-SK" sz="2400" dirty="0" err="1" smtClean="0">
                <a:latin typeface="Arial" panose="020B0604020202020204" pitchFamily="34" charset="0"/>
              </a:rPr>
              <a:t>the</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period</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the</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coefficient</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is</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maximal</a:t>
            </a:r>
            <a:endParaRPr lang="en-US" altLang="sk-SK" sz="2400" dirty="0">
              <a:latin typeface="Arial" panose="020B0604020202020204" pitchFamily="34" charset="0"/>
            </a:endParaRPr>
          </a:p>
          <a:p>
            <a:pPr eaLnBrk="1" hangingPunct="1">
              <a:spcBef>
                <a:spcPct val="50000"/>
              </a:spcBef>
              <a:buClrTx/>
              <a:buSzTx/>
              <a:buFontTx/>
              <a:buNone/>
              <a:defRPr/>
            </a:pPr>
            <a:endParaRPr lang="en-US" altLang="sk-SK" sz="2400" dirty="0">
              <a:latin typeface="Arial" panose="020B0604020202020204" pitchFamily="34" charset="0"/>
            </a:endParaRPr>
          </a:p>
        </p:txBody>
      </p:sp>
      <p:sp>
        <p:nvSpPr>
          <p:cNvPr id="2" name="TextBox 1"/>
          <p:cNvSpPr txBox="1"/>
          <p:nvPr/>
        </p:nvSpPr>
        <p:spPr>
          <a:xfrm>
            <a:off x="1520825" y="3571876"/>
            <a:ext cx="2016125" cy="461665"/>
          </a:xfrm>
          <a:prstGeom prst="rect">
            <a:avLst/>
          </a:prstGeom>
          <a:solidFill>
            <a:schemeClr val="accent1">
              <a:lumMod val="40000"/>
              <a:lumOff val="60000"/>
            </a:schemeClr>
          </a:solidFill>
        </p:spPr>
        <p:txBody>
          <a:bodyPr wrap="square">
            <a:spAutoFit/>
          </a:bodyPr>
          <a:lstStyle/>
          <a:p>
            <a:pPr>
              <a:defRPr/>
            </a:pPr>
            <a:r>
              <a:rPr lang="sk-SK" sz="2400" dirty="0" err="1" smtClean="0"/>
              <a:t>Motivation</a:t>
            </a:r>
            <a:r>
              <a:rPr lang="sk-SK" sz="2400" dirty="0" smtClean="0"/>
              <a:t>:</a:t>
            </a:r>
            <a:endParaRPr lang="en-US" sz="2400" dirty="0"/>
          </a:p>
        </p:txBody>
      </p:sp>
      <p:grpSp>
        <p:nvGrpSpPr>
          <p:cNvPr id="83973" name="Group 10"/>
          <p:cNvGrpSpPr>
            <a:grpSpLocks/>
          </p:cNvGrpSpPr>
          <p:nvPr/>
        </p:nvGrpSpPr>
        <p:grpSpPr bwMode="auto">
          <a:xfrm>
            <a:off x="4227514" y="3132139"/>
            <a:ext cx="5184775" cy="1368425"/>
            <a:chOff x="2699792" y="3140968"/>
            <a:chExt cx="5184576" cy="1368152"/>
          </a:xfrm>
        </p:grpSpPr>
        <p:cxnSp>
          <p:nvCxnSpPr>
            <p:cNvPr id="4" name="Straight Arrow Connector 3"/>
            <p:cNvCxnSpPr/>
            <p:nvPr/>
          </p:nvCxnSpPr>
          <p:spPr>
            <a:xfrm>
              <a:off x="2699792" y="3871072"/>
              <a:ext cx="51845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99792" y="3140968"/>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07815" y="3871072"/>
              <a:ext cx="0" cy="27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87274" y="3871072"/>
              <a:ext cx="0" cy="27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6885" y="3871072"/>
              <a:ext cx="0" cy="27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04909" y="3871072"/>
              <a:ext cx="0" cy="27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39911" y="3871072"/>
              <a:ext cx="0" cy="27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Freeform 16"/>
          <p:cNvSpPr/>
          <p:nvPr/>
        </p:nvSpPr>
        <p:spPr>
          <a:xfrm>
            <a:off x="4251325" y="3168650"/>
            <a:ext cx="5151438" cy="1562100"/>
          </a:xfrm>
          <a:custGeom>
            <a:avLst/>
            <a:gdLst>
              <a:gd name="connsiteX0" fmla="*/ 0 w 5174673"/>
              <a:gd name="connsiteY0" fmla="*/ 709379 h 1561434"/>
              <a:gd name="connsiteX1" fmla="*/ 62346 w 5174673"/>
              <a:gd name="connsiteY1" fmla="*/ 698988 h 1561434"/>
              <a:gd name="connsiteX2" fmla="*/ 93518 w 5174673"/>
              <a:gd name="connsiteY2" fmla="*/ 626252 h 1561434"/>
              <a:gd name="connsiteX3" fmla="*/ 135082 w 5174673"/>
              <a:gd name="connsiteY3" fmla="*/ 563907 h 1561434"/>
              <a:gd name="connsiteX4" fmla="*/ 166255 w 5174673"/>
              <a:gd name="connsiteY4" fmla="*/ 501561 h 1561434"/>
              <a:gd name="connsiteX5" fmla="*/ 207818 w 5174673"/>
              <a:gd name="connsiteY5" fmla="*/ 439216 h 1561434"/>
              <a:gd name="connsiteX6" fmla="*/ 238991 w 5174673"/>
              <a:gd name="connsiteY6" fmla="*/ 366479 h 1561434"/>
              <a:gd name="connsiteX7" fmla="*/ 270164 w 5174673"/>
              <a:gd name="connsiteY7" fmla="*/ 345697 h 1561434"/>
              <a:gd name="connsiteX8" fmla="*/ 301336 w 5174673"/>
              <a:gd name="connsiteY8" fmla="*/ 314525 h 1561434"/>
              <a:gd name="connsiteX9" fmla="*/ 342900 w 5174673"/>
              <a:gd name="connsiteY9" fmla="*/ 262570 h 1561434"/>
              <a:gd name="connsiteX10" fmla="*/ 363682 w 5174673"/>
              <a:gd name="connsiteY10" fmla="*/ 231397 h 1561434"/>
              <a:gd name="connsiteX11" fmla="*/ 426027 w 5174673"/>
              <a:gd name="connsiteY11" fmla="*/ 189834 h 1561434"/>
              <a:gd name="connsiteX12" fmla="*/ 519546 w 5174673"/>
              <a:gd name="connsiteY12" fmla="*/ 127488 h 1561434"/>
              <a:gd name="connsiteX13" fmla="*/ 550718 w 5174673"/>
              <a:gd name="connsiteY13" fmla="*/ 106707 h 1561434"/>
              <a:gd name="connsiteX14" fmla="*/ 592282 w 5174673"/>
              <a:gd name="connsiteY14" fmla="*/ 96316 h 1561434"/>
              <a:gd name="connsiteX15" fmla="*/ 654627 w 5174673"/>
              <a:gd name="connsiteY15" fmla="*/ 75534 h 1561434"/>
              <a:gd name="connsiteX16" fmla="*/ 706582 w 5174673"/>
              <a:gd name="connsiteY16" fmla="*/ 65143 h 1561434"/>
              <a:gd name="connsiteX17" fmla="*/ 779318 w 5174673"/>
              <a:gd name="connsiteY17" fmla="*/ 44361 h 1561434"/>
              <a:gd name="connsiteX18" fmla="*/ 924791 w 5174673"/>
              <a:gd name="connsiteY18" fmla="*/ 33970 h 1561434"/>
              <a:gd name="connsiteX19" fmla="*/ 1226127 w 5174673"/>
              <a:gd name="connsiteY19" fmla="*/ 33970 h 1561434"/>
              <a:gd name="connsiteX20" fmla="*/ 1298864 w 5174673"/>
              <a:gd name="connsiteY20" fmla="*/ 54752 h 1561434"/>
              <a:gd name="connsiteX21" fmla="*/ 1340427 w 5174673"/>
              <a:gd name="connsiteY21" fmla="*/ 65143 h 1561434"/>
              <a:gd name="connsiteX22" fmla="*/ 1371600 w 5174673"/>
              <a:gd name="connsiteY22" fmla="*/ 85925 h 1561434"/>
              <a:gd name="connsiteX23" fmla="*/ 1402773 w 5174673"/>
              <a:gd name="connsiteY23" fmla="*/ 96316 h 1561434"/>
              <a:gd name="connsiteX24" fmla="*/ 1433946 w 5174673"/>
              <a:gd name="connsiteY24" fmla="*/ 127488 h 1561434"/>
              <a:gd name="connsiteX25" fmla="*/ 1496291 w 5174673"/>
              <a:gd name="connsiteY25" fmla="*/ 148270 h 1561434"/>
              <a:gd name="connsiteX26" fmla="*/ 1558636 w 5174673"/>
              <a:gd name="connsiteY26" fmla="*/ 179443 h 1561434"/>
              <a:gd name="connsiteX27" fmla="*/ 1620982 w 5174673"/>
              <a:gd name="connsiteY27" fmla="*/ 221007 h 1561434"/>
              <a:gd name="connsiteX28" fmla="*/ 1683327 w 5174673"/>
              <a:gd name="connsiteY28" fmla="*/ 262570 h 1561434"/>
              <a:gd name="connsiteX29" fmla="*/ 1745673 w 5174673"/>
              <a:gd name="connsiteY29" fmla="*/ 304134 h 1561434"/>
              <a:gd name="connsiteX30" fmla="*/ 1808018 w 5174673"/>
              <a:gd name="connsiteY30" fmla="*/ 345697 h 1561434"/>
              <a:gd name="connsiteX31" fmla="*/ 1839191 w 5174673"/>
              <a:gd name="connsiteY31" fmla="*/ 366479 h 1561434"/>
              <a:gd name="connsiteX32" fmla="*/ 1859973 w 5174673"/>
              <a:gd name="connsiteY32" fmla="*/ 397652 h 1561434"/>
              <a:gd name="connsiteX33" fmla="*/ 1891146 w 5174673"/>
              <a:gd name="connsiteY33" fmla="*/ 428825 h 1561434"/>
              <a:gd name="connsiteX34" fmla="*/ 1901536 w 5174673"/>
              <a:gd name="connsiteY34" fmla="*/ 459997 h 1561434"/>
              <a:gd name="connsiteX35" fmla="*/ 1953491 w 5174673"/>
              <a:gd name="connsiteY35" fmla="*/ 532734 h 1561434"/>
              <a:gd name="connsiteX36" fmla="*/ 1963882 w 5174673"/>
              <a:gd name="connsiteY36" fmla="*/ 563907 h 1561434"/>
              <a:gd name="connsiteX37" fmla="*/ 1995055 w 5174673"/>
              <a:gd name="connsiteY37" fmla="*/ 626252 h 1561434"/>
              <a:gd name="connsiteX38" fmla="*/ 2015836 w 5174673"/>
              <a:gd name="connsiteY38" fmla="*/ 709379 h 1561434"/>
              <a:gd name="connsiteX39" fmla="*/ 2036618 w 5174673"/>
              <a:gd name="connsiteY39" fmla="*/ 750943 h 1561434"/>
              <a:gd name="connsiteX40" fmla="*/ 2067791 w 5174673"/>
              <a:gd name="connsiteY40" fmla="*/ 771725 h 1561434"/>
              <a:gd name="connsiteX41" fmla="*/ 2140527 w 5174673"/>
              <a:gd name="connsiteY41" fmla="*/ 875634 h 1561434"/>
              <a:gd name="connsiteX42" fmla="*/ 2150918 w 5174673"/>
              <a:gd name="connsiteY42" fmla="*/ 906807 h 1561434"/>
              <a:gd name="connsiteX43" fmla="*/ 2182091 w 5174673"/>
              <a:gd name="connsiteY43" fmla="*/ 937979 h 1561434"/>
              <a:gd name="connsiteX44" fmla="*/ 2223655 w 5174673"/>
              <a:gd name="connsiteY44" fmla="*/ 1000325 h 1561434"/>
              <a:gd name="connsiteX45" fmla="*/ 2265218 w 5174673"/>
              <a:gd name="connsiteY45" fmla="*/ 1062670 h 1561434"/>
              <a:gd name="connsiteX46" fmla="*/ 2286000 w 5174673"/>
              <a:gd name="connsiteY46" fmla="*/ 1093843 h 1561434"/>
              <a:gd name="connsiteX47" fmla="*/ 2306782 w 5174673"/>
              <a:gd name="connsiteY47" fmla="*/ 1125016 h 1561434"/>
              <a:gd name="connsiteX48" fmla="*/ 2337955 w 5174673"/>
              <a:gd name="connsiteY48" fmla="*/ 1145797 h 1561434"/>
              <a:gd name="connsiteX49" fmla="*/ 2389909 w 5174673"/>
              <a:gd name="connsiteY49" fmla="*/ 1208143 h 1561434"/>
              <a:gd name="connsiteX50" fmla="*/ 2431473 w 5174673"/>
              <a:gd name="connsiteY50" fmla="*/ 1270488 h 1561434"/>
              <a:gd name="connsiteX51" fmla="*/ 2452255 w 5174673"/>
              <a:gd name="connsiteY51" fmla="*/ 1301661 h 1561434"/>
              <a:gd name="connsiteX52" fmla="*/ 2483427 w 5174673"/>
              <a:gd name="connsiteY52" fmla="*/ 1332834 h 1561434"/>
              <a:gd name="connsiteX53" fmla="*/ 2504209 w 5174673"/>
              <a:gd name="connsiteY53" fmla="*/ 1364007 h 1561434"/>
              <a:gd name="connsiteX54" fmla="*/ 2535382 w 5174673"/>
              <a:gd name="connsiteY54" fmla="*/ 1384788 h 1561434"/>
              <a:gd name="connsiteX55" fmla="*/ 2597727 w 5174673"/>
              <a:gd name="connsiteY55" fmla="*/ 1447134 h 1561434"/>
              <a:gd name="connsiteX56" fmla="*/ 2660073 w 5174673"/>
              <a:gd name="connsiteY56" fmla="*/ 1478307 h 1561434"/>
              <a:gd name="connsiteX57" fmla="*/ 2722418 w 5174673"/>
              <a:gd name="connsiteY57" fmla="*/ 1499088 h 1561434"/>
              <a:gd name="connsiteX58" fmla="*/ 2753591 w 5174673"/>
              <a:gd name="connsiteY58" fmla="*/ 1509479 h 1561434"/>
              <a:gd name="connsiteX59" fmla="*/ 2899064 w 5174673"/>
              <a:gd name="connsiteY59" fmla="*/ 1530261 h 1561434"/>
              <a:gd name="connsiteX60" fmla="*/ 3117273 w 5174673"/>
              <a:gd name="connsiteY60" fmla="*/ 1561434 h 1561434"/>
              <a:gd name="connsiteX61" fmla="*/ 3480955 w 5174673"/>
              <a:gd name="connsiteY61" fmla="*/ 1551043 h 1561434"/>
              <a:gd name="connsiteX62" fmla="*/ 3512127 w 5174673"/>
              <a:gd name="connsiteY62" fmla="*/ 1540652 h 1561434"/>
              <a:gd name="connsiteX63" fmla="*/ 3595255 w 5174673"/>
              <a:gd name="connsiteY63" fmla="*/ 1519870 h 1561434"/>
              <a:gd name="connsiteX64" fmla="*/ 3626427 w 5174673"/>
              <a:gd name="connsiteY64" fmla="*/ 1509479 h 1561434"/>
              <a:gd name="connsiteX65" fmla="*/ 3699164 w 5174673"/>
              <a:gd name="connsiteY65" fmla="*/ 1478307 h 1561434"/>
              <a:gd name="connsiteX66" fmla="*/ 3730336 w 5174673"/>
              <a:gd name="connsiteY66" fmla="*/ 1457525 h 1561434"/>
              <a:gd name="connsiteX67" fmla="*/ 3803073 w 5174673"/>
              <a:gd name="connsiteY67" fmla="*/ 1426352 h 1561434"/>
              <a:gd name="connsiteX68" fmla="*/ 3834246 w 5174673"/>
              <a:gd name="connsiteY68" fmla="*/ 1395179 h 1561434"/>
              <a:gd name="connsiteX69" fmla="*/ 3865418 w 5174673"/>
              <a:gd name="connsiteY69" fmla="*/ 1374397 h 1561434"/>
              <a:gd name="connsiteX70" fmla="*/ 3938155 w 5174673"/>
              <a:gd name="connsiteY70" fmla="*/ 1280879 h 1561434"/>
              <a:gd name="connsiteX71" fmla="*/ 4010891 w 5174673"/>
              <a:gd name="connsiteY71" fmla="*/ 1187361 h 1561434"/>
              <a:gd name="connsiteX72" fmla="*/ 4031673 w 5174673"/>
              <a:gd name="connsiteY72" fmla="*/ 1156188 h 1561434"/>
              <a:gd name="connsiteX73" fmla="*/ 4062846 w 5174673"/>
              <a:gd name="connsiteY73" fmla="*/ 1093843 h 1561434"/>
              <a:gd name="connsiteX74" fmla="*/ 4073236 w 5174673"/>
              <a:gd name="connsiteY74" fmla="*/ 1062670 h 1561434"/>
              <a:gd name="connsiteX75" fmla="*/ 4094018 w 5174673"/>
              <a:gd name="connsiteY75" fmla="*/ 979543 h 1561434"/>
              <a:gd name="connsiteX76" fmla="*/ 4114800 w 5174673"/>
              <a:gd name="connsiteY76" fmla="*/ 917197 h 1561434"/>
              <a:gd name="connsiteX77" fmla="*/ 4135582 w 5174673"/>
              <a:gd name="connsiteY77" fmla="*/ 886025 h 1561434"/>
              <a:gd name="connsiteX78" fmla="*/ 4156364 w 5174673"/>
              <a:gd name="connsiteY78" fmla="*/ 823679 h 1561434"/>
              <a:gd name="connsiteX79" fmla="*/ 4166755 w 5174673"/>
              <a:gd name="connsiteY79" fmla="*/ 792507 h 1561434"/>
              <a:gd name="connsiteX80" fmla="*/ 4218709 w 5174673"/>
              <a:gd name="connsiteY80" fmla="*/ 678207 h 1561434"/>
              <a:gd name="connsiteX81" fmla="*/ 4281055 w 5174673"/>
              <a:gd name="connsiteY81" fmla="*/ 615861 h 1561434"/>
              <a:gd name="connsiteX82" fmla="*/ 4301836 w 5174673"/>
              <a:gd name="connsiteY82" fmla="*/ 584688 h 1561434"/>
              <a:gd name="connsiteX83" fmla="*/ 4333009 w 5174673"/>
              <a:gd name="connsiteY83" fmla="*/ 553516 h 1561434"/>
              <a:gd name="connsiteX84" fmla="*/ 4405746 w 5174673"/>
              <a:gd name="connsiteY84" fmla="*/ 470388 h 1561434"/>
              <a:gd name="connsiteX85" fmla="*/ 4426527 w 5174673"/>
              <a:gd name="connsiteY85" fmla="*/ 439216 h 1561434"/>
              <a:gd name="connsiteX86" fmla="*/ 4447309 w 5174673"/>
              <a:gd name="connsiteY86" fmla="*/ 397652 h 1561434"/>
              <a:gd name="connsiteX87" fmla="*/ 4509655 w 5174673"/>
              <a:gd name="connsiteY87" fmla="*/ 335307 h 1561434"/>
              <a:gd name="connsiteX88" fmla="*/ 4592782 w 5174673"/>
              <a:gd name="connsiteY88" fmla="*/ 241788 h 1561434"/>
              <a:gd name="connsiteX89" fmla="*/ 4623955 w 5174673"/>
              <a:gd name="connsiteY89" fmla="*/ 210616 h 1561434"/>
              <a:gd name="connsiteX90" fmla="*/ 4675909 w 5174673"/>
              <a:gd name="connsiteY90" fmla="*/ 179443 h 1561434"/>
              <a:gd name="connsiteX91" fmla="*/ 4717473 w 5174673"/>
              <a:gd name="connsiteY91" fmla="*/ 148270 h 1561434"/>
              <a:gd name="connsiteX92" fmla="*/ 4759036 w 5174673"/>
              <a:gd name="connsiteY92" fmla="*/ 127488 h 1561434"/>
              <a:gd name="connsiteX93" fmla="*/ 4873336 w 5174673"/>
              <a:gd name="connsiteY93" fmla="*/ 65143 h 1561434"/>
              <a:gd name="connsiteX94" fmla="*/ 4935682 w 5174673"/>
              <a:gd name="connsiteY94" fmla="*/ 44361 h 1561434"/>
              <a:gd name="connsiteX95" fmla="*/ 4966855 w 5174673"/>
              <a:gd name="connsiteY95" fmla="*/ 33970 h 1561434"/>
              <a:gd name="connsiteX96" fmla="*/ 4998027 w 5174673"/>
              <a:gd name="connsiteY96" fmla="*/ 13188 h 1561434"/>
              <a:gd name="connsiteX97" fmla="*/ 5174673 w 5174673"/>
              <a:gd name="connsiteY97" fmla="*/ 2797 h 15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174673" h="1561434">
                <a:moveTo>
                  <a:pt x="0" y="709379"/>
                </a:moveTo>
                <a:cubicBezTo>
                  <a:pt x="20782" y="705915"/>
                  <a:pt x="43502" y="708410"/>
                  <a:pt x="62346" y="698988"/>
                </a:cubicBezTo>
                <a:cubicBezTo>
                  <a:pt x="87560" y="686381"/>
                  <a:pt x="84088" y="645111"/>
                  <a:pt x="93518" y="626252"/>
                </a:cubicBezTo>
                <a:cubicBezTo>
                  <a:pt x="104688" y="603912"/>
                  <a:pt x="135082" y="563907"/>
                  <a:pt x="135082" y="563907"/>
                </a:cubicBezTo>
                <a:cubicBezTo>
                  <a:pt x="161200" y="485553"/>
                  <a:pt x="125968" y="582134"/>
                  <a:pt x="166255" y="501561"/>
                </a:cubicBezTo>
                <a:cubicBezTo>
                  <a:pt x="196331" y="441410"/>
                  <a:pt x="148726" y="498308"/>
                  <a:pt x="207818" y="439216"/>
                </a:cubicBezTo>
                <a:cubicBezTo>
                  <a:pt x="215037" y="417560"/>
                  <a:pt x="224724" y="383599"/>
                  <a:pt x="238991" y="366479"/>
                </a:cubicBezTo>
                <a:cubicBezTo>
                  <a:pt x="246986" y="356885"/>
                  <a:pt x="260570" y="353692"/>
                  <a:pt x="270164" y="345697"/>
                </a:cubicBezTo>
                <a:cubicBezTo>
                  <a:pt x="281453" y="336290"/>
                  <a:pt x="290945" y="324916"/>
                  <a:pt x="301336" y="314525"/>
                </a:cubicBezTo>
                <a:cubicBezTo>
                  <a:pt x="321565" y="253838"/>
                  <a:pt x="295899" y="309571"/>
                  <a:pt x="342900" y="262570"/>
                </a:cubicBezTo>
                <a:cubicBezTo>
                  <a:pt x="351731" y="253739"/>
                  <a:pt x="354283" y="239621"/>
                  <a:pt x="363682" y="231397"/>
                </a:cubicBezTo>
                <a:cubicBezTo>
                  <a:pt x="382479" y="214950"/>
                  <a:pt x="405245" y="203688"/>
                  <a:pt x="426027" y="189834"/>
                </a:cubicBezTo>
                <a:lnTo>
                  <a:pt x="519546" y="127488"/>
                </a:lnTo>
                <a:cubicBezTo>
                  <a:pt x="529937" y="120561"/>
                  <a:pt x="538603" y="109736"/>
                  <a:pt x="550718" y="106707"/>
                </a:cubicBezTo>
                <a:cubicBezTo>
                  <a:pt x="564573" y="103243"/>
                  <a:pt x="578603" y="100420"/>
                  <a:pt x="592282" y="96316"/>
                </a:cubicBezTo>
                <a:cubicBezTo>
                  <a:pt x="613264" y="90021"/>
                  <a:pt x="633147" y="79830"/>
                  <a:pt x="654627" y="75534"/>
                </a:cubicBezTo>
                <a:cubicBezTo>
                  <a:pt x="671945" y="72070"/>
                  <a:pt x="689448" y="69426"/>
                  <a:pt x="706582" y="65143"/>
                </a:cubicBezTo>
                <a:cubicBezTo>
                  <a:pt x="738106" y="57262"/>
                  <a:pt x="744335" y="48248"/>
                  <a:pt x="779318" y="44361"/>
                </a:cubicBezTo>
                <a:cubicBezTo>
                  <a:pt x="827635" y="38992"/>
                  <a:pt x="876300" y="37434"/>
                  <a:pt x="924791" y="33970"/>
                </a:cubicBezTo>
                <a:cubicBezTo>
                  <a:pt x="1046326" y="3586"/>
                  <a:pt x="976971" y="16787"/>
                  <a:pt x="1226127" y="33970"/>
                </a:cubicBezTo>
                <a:cubicBezTo>
                  <a:pt x="1247536" y="35447"/>
                  <a:pt x="1277750" y="48719"/>
                  <a:pt x="1298864" y="54752"/>
                </a:cubicBezTo>
                <a:cubicBezTo>
                  <a:pt x="1312595" y="58675"/>
                  <a:pt x="1326573" y="61679"/>
                  <a:pt x="1340427" y="65143"/>
                </a:cubicBezTo>
                <a:cubicBezTo>
                  <a:pt x="1350818" y="72070"/>
                  <a:pt x="1360430" y="80340"/>
                  <a:pt x="1371600" y="85925"/>
                </a:cubicBezTo>
                <a:cubicBezTo>
                  <a:pt x="1381397" y="90823"/>
                  <a:pt x="1393659" y="90240"/>
                  <a:pt x="1402773" y="96316"/>
                </a:cubicBezTo>
                <a:cubicBezTo>
                  <a:pt x="1415000" y="104467"/>
                  <a:pt x="1421100" y="120352"/>
                  <a:pt x="1433946" y="127488"/>
                </a:cubicBezTo>
                <a:cubicBezTo>
                  <a:pt x="1453095" y="138126"/>
                  <a:pt x="1478064" y="136119"/>
                  <a:pt x="1496291" y="148270"/>
                </a:cubicBezTo>
                <a:cubicBezTo>
                  <a:pt x="1536577" y="175127"/>
                  <a:pt x="1515616" y="165103"/>
                  <a:pt x="1558636" y="179443"/>
                </a:cubicBezTo>
                <a:cubicBezTo>
                  <a:pt x="1599075" y="240101"/>
                  <a:pt x="1553883" y="187458"/>
                  <a:pt x="1620982" y="221007"/>
                </a:cubicBezTo>
                <a:cubicBezTo>
                  <a:pt x="1643322" y="232177"/>
                  <a:pt x="1662545" y="248716"/>
                  <a:pt x="1683327" y="262570"/>
                </a:cubicBezTo>
                <a:lnTo>
                  <a:pt x="1745673" y="304134"/>
                </a:lnTo>
                <a:lnTo>
                  <a:pt x="1808018" y="345697"/>
                </a:lnTo>
                <a:lnTo>
                  <a:pt x="1839191" y="366479"/>
                </a:lnTo>
                <a:cubicBezTo>
                  <a:pt x="1846118" y="376870"/>
                  <a:pt x="1851978" y="388058"/>
                  <a:pt x="1859973" y="397652"/>
                </a:cubicBezTo>
                <a:cubicBezTo>
                  <a:pt x="1869381" y="408941"/>
                  <a:pt x="1882995" y="416598"/>
                  <a:pt x="1891146" y="428825"/>
                </a:cubicBezTo>
                <a:cubicBezTo>
                  <a:pt x="1897221" y="437938"/>
                  <a:pt x="1896638" y="450201"/>
                  <a:pt x="1901536" y="459997"/>
                </a:cubicBezTo>
                <a:cubicBezTo>
                  <a:pt x="1909133" y="475191"/>
                  <a:pt x="1946431" y="523321"/>
                  <a:pt x="1953491" y="532734"/>
                </a:cubicBezTo>
                <a:cubicBezTo>
                  <a:pt x="1956955" y="543125"/>
                  <a:pt x="1958984" y="554110"/>
                  <a:pt x="1963882" y="563907"/>
                </a:cubicBezTo>
                <a:cubicBezTo>
                  <a:pt x="1989280" y="614701"/>
                  <a:pt x="1981996" y="574015"/>
                  <a:pt x="1995055" y="626252"/>
                </a:cubicBezTo>
                <a:cubicBezTo>
                  <a:pt x="2004811" y="665277"/>
                  <a:pt x="2001587" y="676131"/>
                  <a:pt x="2015836" y="709379"/>
                </a:cubicBezTo>
                <a:cubicBezTo>
                  <a:pt x="2021938" y="723617"/>
                  <a:pt x="2026702" y="739043"/>
                  <a:pt x="2036618" y="750943"/>
                </a:cubicBezTo>
                <a:cubicBezTo>
                  <a:pt x="2044613" y="760537"/>
                  <a:pt x="2058960" y="762894"/>
                  <a:pt x="2067791" y="771725"/>
                </a:cubicBezTo>
                <a:cubicBezTo>
                  <a:pt x="2079649" y="783583"/>
                  <a:pt x="2138828" y="870538"/>
                  <a:pt x="2140527" y="875634"/>
                </a:cubicBezTo>
                <a:cubicBezTo>
                  <a:pt x="2143991" y="886025"/>
                  <a:pt x="2144842" y="897694"/>
                  <a:pt x="2150918" y="906807"/>
                </a:cubicBezTo>
                <a:cubicBezTo>
                  <a:pt x="2159069" y="919034"/>
                  <a:pt x="2173069" y="926380"/>
                  <a:pt x="2182091" y="937979"/>
                </a:cubicBezTo>
                <a:cubicBezTo>
                  <a:pt x="2197425" y="957694"/>
                  <a:pt x="2209800" y="979543"/>
                  <a:pt x="2223655" y="1000325"/>
                </a:cubicBezTo>
                <a:lnTo>
                  <a:pt x="2265218" y="1062670"/>
                </a:lnTo>
                <a:lnTo>
                  <a:pt x="2286000" y="1093843"/>
                </a:lnTo>
                <a:cubicBezTo>
                  <a:pt x="2292927" y="1104234"/>
                  <a:pt x="2296391" y="1118089"/>
                  <a:pt x="2306782" y="1125016"/>
                </a:cubicBezTo>
                <a:lnTo>
                  <a:pt x="2337955" y="1145797"/>
                </a:lnTo>
                <a:cubicBezTo>
                  <a:pt x="2412195" y="1257162"/>
                  <a:pt x="2296591" y="1088165"/>
                  <a:pt x="2389909" y="1208143"/>
                </a:cubicBezTo>
                <a:cubicBezTo>
                  <a:pt x="2405243" y="1227858"/>
                  <a:pt x="2417618" y="1249706"/>
                  <a:pt x="2431473" y="1270488"/>
                </a:cubicBezTo>
                <a:cubicBezTo>
                  <a:pt x="2438400" y="1280879"/>
                  <a:pt x="2443424" y="1292830"/>
                  <a:pt x="2452255" y="1301661"/>
                </a:cubicBezTo>
                <a:cubicBezTo>
                  <a:pt x="2462646" y="1312052"/>
                  <a:pt x="2474020" y="1321545"/>
                  <a:pt x="2483427" y="1332834"/>
                </a:cubicBezTo>
                <a:cubicBezTo>
                  <a:pt x="2491422" y="1342428"/>
                  <a:pt x="2495378" y="1355176"/>
                  <a:pt x="2504209" y="1364007"/>
                </a:cubicBezTo>
                <a:cubicBezTo>
                  <a:pt x="2513040" y="1372837"/>
                  <a:pt x="2526048" y="1376491"/>
                  <a:pt x="2535382" y="1384788"/>
                </a:cubicBezTo>
                <a:cubicBezTo>
                  <a:pt x="2557348" y="1404314"/>
                  <a:pt x="2569845" y="1437840"/>
                  <a:pt x="2597727" y="1447134"/>
                </a:cubicBezTo>
                <a:cubicBezTo>
                  <a:pt x="2711420" y="1485032"/>
                  <a:pt x="2539207" y="1424589"/>
                  <a:pt x="2660073" y="1478307"/>
                </a:cubicBezTo>
                <a:cubicBezTo>
                  <a:pt x="2680091" y="1487204"/>
                  <a:pt x="2701636" y="1492161"/>
                  <a:pt x="2722418" y="1499088"/>
                </a:cubicBezTo>
                <a:cubicBezTo>
                  <a:pt x="2732809" y="1502552"/>
                  <a:pt x="2742851" y="1507331"/>
                  <a:pt x="2753591" y="1509479"/>
                </a:cubicBezTo>
                <a:cubicBezTo>
                  <a:pt x="2871049" y="1532971"/>
                  <a:pt x="2726285" y="1505578"/>
                  <a:pt x="2899064" y="1530261"/>
                </a:cubicBezTo>
                <a:cubicBezTo>
                  <a:pt x="3171414" y="1569168"/>
                  <a:pt x="2894995" y="1536736"/>
                  <a:pt x="3117273" y="1561434"/>
                </a:cubicBezTo>
                <a:cubicBezTo>
                  <a:pt x="3238500" y="1557970"/>
                  <a:pt x="3359846" y="1557417"/>
                  <a:pt x="3480955" y="1551043"/>
                </a:cubicBezTo>
                <a:cubicBezTo>
                  <a:pt x="3491893" y="1550467"/>
                  <a:pt x="3501560" y="1543534"/>
                  <a:pt x="3512127" y="1540652"/>
                </a:cubicBezTo>
                <a:cubicBezTo>
                  <a:pt x="3539683" y="1533137"/>
                  <a:pt x="3568159" y="1528902"/>
                  <a:pt x="3595255" y="1519870"/>
                </a:cubicBezTo>
                <a:cubicBezTo>
                  <a:pt x="3605646" y="1516406"/>
                  <a:pt x="3616631" y="1514377"/>
                  <a:pt x="3626427" y="1509479"/>
                </a:cubicBezTo>
                <a:cubicBezTo>
                  <a:pt x="3698181" y="1473601"/>
                  <a:pt x="3612666" y="1499929"/>
                  <a:pt x="3699164" y="1478307"/>
                </a:cubicBezTo>
                <a:cubicBezTo>
                  <a:pt x="3709555" y="1471380"/>
                  <a:pt x="3719166" y="1463110"/>
                  <a:pt x="3730336" y="1457525"/>
                </a:cubicBezTo>
                <a:cubicBezTo>
                  <a:pt x="3775563" y="1434911"/>
                  <a:pt x="3752618" y="1462391"/>
                  <a:pt x="3803073" y="1426352"/>
                </a:cubicBezTo>
                <a:cubicBezTo>
                  <a:pt x="3815031" y="1417811"/>
                  <a:pt x="3822957" y="1404587"/>
                  <a:pt x="3834246" y="1395179"/>
                </a:cubicBezTo>
                <a:cubicBezTo>
                  <a:pt x="3843840" y="1387184"/>
                  <a:pt x="3855824" y="1382392"/>
                  <a:pt x="3865418" y="1374397"/>
                </a:cubicBezTo>
                <a:cubicBezTo>
                  <a:pt x="3953174" y="1301267"/>
                  <a:pt x="3822285" y="1396749"/>
                  <a:pt x="3938155" y="1280879"/>
                </a:cubicBezTo>
                <a:cubicBezTo>
                  <a:pt x="3986988" y="1232046"/>
                  <a:pt x="3961176" y="1261934"/>
                  <a:pt x="4010891" y="1187361"/>
                </a:cubicBezTo>
                <a:cubicBezTo>
                  <a:pt x="4017818" y="1176970"/>
                  <a:pt x="4027724" y="1168036"/>
                  <a:pt x="4031673" y="1156188"/>
                </a:cubicBezTo>
                <a:cubicBezTo>
                  <a:pt x="4046013" y="1113168"/>
                  <a:pt x="4035989" y="1134129"/>
                  <a:pt x="4062846" y="1093843"/>
                </a:cubicBezTo>
                <a:cubicBezTo>
                  <a:pt x="4066309" y="1083452"/>
                  <a:pt x="4070354" y="1073237"/>
                  <a:pt x="4073236" y="1062670"/>
                </a:cubicBezTo>
                <a:cubicBezTo>
                  <a:pt x="4080751" y="1035115"/>
                  <a:pt x="4084986" y="1006639"/>
                  <a:pt x="4094018" y="979543"/>
                </a:cubicBezTo>
                <a:cubicBezTo>
                  <a:pt x="4100945" y="958761"/>
                  <a:pt x="4102648" y="935424"/>
                  <a:pt x="4114800" y="917197"/>
                </a:cubicBezTo>
                <a:lnTo>
                  <a:pt x="4135582" y="886025"/>
                </a:lnTo>
                <a:lnTo>
                  <a:pt x="4156364" y="823679"/>
                </a:lnTo>
                <a:lnTo>
                  <a:pt x="4166755" y="792507"/>
                </a:lnTo>
                <a:cubicBezTo>
                  <a:pt x="4178729" y="756585"/>
                  <a:pt x="4195478" y="701438"/>
                  <a:pt x="4218709" y="678207"/>
                </a:cubicBezTo>
                <a:cubicBezTo>
                  <a:pt x="4239491" y="657425"/>
                  <a:pt x="4264753" y="640315"/>
                  <a:pt x="4281055" y="615861"/>
                </a:cubicBezTo>
                <a:cubicBezTo>
                  <a:pt x="4287982" y="605470"/>
                  <a:pt x="4293841" y="594282"/>
                  <a:pt x="4301836" y="584688"/>
                </a:cubicBezTo>
                <a:cubicBezTo>
                  <a:pt x="4311243" y="573399"/>
                  <a:pt x="4323987" y="565115"/>
                  <a:pt x="4333009" y="553516"/>
                </a:cubicBezTo>
                <a:cubicBezTo>
                  <a:pt x="4398287" y="469588"/>
                  <a:pt x="4345398" y="510620"/>
                  <a:pt x="4405746" y="470388"/>
                </a:cubicBezTo>
                <a:cubicBezTo>
                  <a:pt x="4412673" y="459997"/>
                  <a:pt x="4420331" y="450059"/>
                  <a:pt x="4426527" y="439216"/>
                </a:cubicBezTo>
                <a:cubicBezTo>
                  <a:pt x="4434212" y="425767"/>
                  <a:pt x="4437632" y="409748"/>
                  <a:pt x="4447309" y="397652"/>
                </a:cubicBezTo>
                <a:cubicBezTo>
                  <a:pt x="4465669" y="374702"/>
                  <a:pt x="4493353" y="359761"/>
                  <a:pt x="4509655" y="335307"/>
                </a:cubicBezTo>
                <a:cubicBezTo>
                  <a:pt x="4546738" y="279680"/>
                  <a:pt x="4521607" y="312962"/>
                  <a:pt x="4592782" y="241788"/>
                </a:cubicBezTo>
                <a:cubicBezTo>
                  <a:pt x="4603173" y="231397"/>
                  <a:pt x="4611354" y="218177"/>
                  <a:pt x="4623955" y="210616"/>
                </a:cubicBezTo>
                <a:cubicBezTo>
                  <a:pt x="4641273" y="200225"/>
                  <a:pt x="4659105" y="190646"/>
                  <a:pt x="4675909" y="179443"/>
                </a:cubicBezTo>
                <a:cubicBezTo>
                  <a:pt x="4690319" y="169836"/>
                  <a:pt x="4702787" y="157449"/>
                  <a:pt x="4717473" y="148270"/>
                </a:cubicBezTo>
                <a:cubicBezTo>
                  <a:pt x="4730608" y="140060"/>
                  <a:pt x="4745754" y="135457"/>
                  <a:pt x="4759036" y="127488"/>
                </a:cubicBezTo>
                <a:cubicBezTo>
                  <a:pt x="4843377" y="76884"/>
                  <a:pt x="4793356" y="94227"/>
                  <a:pt x="4873336" y="65143"/>
                </a:cubicBezTo>
                <a:cubicBezTo>
                  <a:pt x="4893923" y="57657"/>
                  <a:pt x="4914900" y="51288"/>
                  <a:pt x="4935682" y="44361"/>
                </a:cubicBezTo>
                <a:lnTo>
                  <a:pt x="4966855" y="33970"/>
                </a:lnTo>
                <a:cubicBezTo>
                  <a:pt x="4977246" y="27043"/>
                  <a:pt x="4986549" y="18107"/>
                  <a:pt x="4998027" y="13188"/>
                </a:cubicBezTo>
                <a:cubicBezTo>
                  <a:pt x="5047754" y="-8124"/>
                  <a:pt x="5137303" y="2797"/>
                  <a:pt x="5174673" y="27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9" name="Group 18"/>
          <p:cNvGrpSpPr>
            <a:grpSpLocks/>
          </p:cNvGrpSpPr>
          <p:nvPr/>
        </p:nvGrpSpPr>
        <p:grpSpPr bwMode="auto">
          <a:xfrm>
            <a:off x="4211639" y="3105150"/>
            <a:ext cx="5343525" cy="1709738"/>
            <a:chOff x="2687215" y="3105831"/>
            <a:chExt cx="5344377" cy="1709208"/>
          </a:xfrm>
        </p:grpSpPr>
        <p:sp>
          <p:nvSpPr>
            <p:cNvPr id="18" name="Oval 17"/>
            <p:cNvSpPr/>
            <p:nvPr/>
          </p:nvSpPr>
          <p:spPr>
            <a:xfrm>
              <a:off x="2687215" y="3778722"/>
              <a:ext cx="144485" cy="1428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2911088" y="3407362"/>
              <a:ext cx="142898"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3207998" y="3177247"/>
              <a:ext cx="142898" cy="14441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603348" y="3105831"/>
              <a:ext cx="144486"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963769" y="3140745"/>
              <a:ext cx="144485"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276555" y="3315316"/>
              <a:ext cx="144486" cy="1428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4617923" y="3551781"/>
              <a:ext cx="144485" cy="14441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4756057" y="3902509"/>
              <a:ext cx="144486"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5003746" y="4211976"/>
              <a:ext cx="144486" cy="1428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5195865" y="4508746"/>
              <a:ext cx="142898"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5508652" y="4623011"/>
              <a:ext cx="142898"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5940521" y="4670621"/>
              <a:ext cx="142898"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6312055" y="4592858"/>
              <a:ext cx="142898" cy="14441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6651834" y="4332589"/>
              <a:ext cx="144486" cy="14441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6804258" y="3992969"/>
              <a:ext cx="144486" cy="1428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7020193" y="3607325"/>
              <a:ext cx="144486" cy="1428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7236127" y="3315316"/>
              <a:ext cx="144486"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7598135" y="3169311"/>
              <a:ext cx="144486"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7887106" y="3115353"/>
              <a:ext cx="144486" cy="1444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3976" name="TextBox 39"/>
          <p:cNvSpPr txBox="1">
            <a:spLocks noChangeArrowheads="1"/>
          </p:cNvSpPr>
          <p:nvPr/>
        </p:nvSpPr>
        <p:spPr bwMode="auto">
          <a:xfrm>
            <a:off x="8472488" y="4476750"/>
            <a:ext cx="79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time</a:t>
            </a:r>
            <a:endParaRPr lang="en-US" altLang="en-US" dirty="0"/>
          </a:p>
        </p:txBody>
      </p:sp>
      <p:sp>
        <p:nvSpPr>
          <p:cNvPr id="83977" name="TextBox 42"/>
          <p:cNvSpPr txBox="1">
            <a:spLocks noChangeArrowheads="1"/>
          </p:cNvSpPr>
          <p:nvPr/>
        </p:nvSpPr>
        <p:spPr bwMode="auto">
          <a:xfrm>
            <a:off x="3163888" y="3040063"/>
            <a:ext cx="100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value</a:t>
            </a:r>
            <a:endParaRPr lang="en-US" altLang="en-US" dirty="0"/>
          </a:p>
        </p:txBody>
      </p:sp>
      <p:grpSp>
        <p:nvGrpSpPr>
          <p:cNvPr id="44" name="Group 43"/>
          <p:cNvGrpSpPr>
            <a:grpSpLocks/>
          </p:cNvGrpSpPr>
          <p:nvPr/>
        </p:nvGrpSpPr>
        <p:grpSpPr bwMode="auto">
          <a:xfrm>
            <a:off x="4357689" y="3649664"/>
            <a:ext cx="446087" cy="1366837"/>
            <a:chOff x="3156306" y="4509120"/>
            <a:chExt cx="446751" cy="1368152"/>
          </a:xfrm>
        </p:grpSpPr>
        <p:graphicFrame>
          <p:nvGraphicFramePr>
            <p:cNvPr id="83985" name="Object 38"/>
            <p:cNvGraphicFramePr>
              <a:graphicFrameLocks noChangeAspect="1"/>
            </p:cNvGraphicFramePr>
            <p:nvPr/>
          </p:nvGraphicFramePr>
          <p:xfrm>
            <a:off x="3156306" y="5272836"/>
            <a:ext cx="446751" cy="604436"/>
          </p:xfrm>
          <a:graphic>
            <a:graphicData uri="http://schemas.openxmlformats.org/presentationml/2006/ole">
              <mc:AlternateContent xmlns:mc="http://schemas.openxmlformats.org/markup-compatibility/2006">
                <mc:Choice xmlns:v="urn:schemas-microsoft-com:vml" Requires="v">
                  <p:oleObj spid="_x0000_s44304" name="Rovnica" r:id="rId4" imgW="152334" imgH="228501" progId="Equation.3">
                    <p:embed/>
                  </p:oleObj>
                </mc:Choice>
                <mc:Fallback>
                  <p:oleObj name="Rovnica" r:id="rId4" imgW="152334" imgH="228501" progId="Equation.3">
                    <p:embed/>
                    <p:pic>
                      <p:nvPicPr>
                        <p:cNvPr id="83985"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6306" y="5272836"/>
                          <a:ext cx="446751" cy="60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2" name="Straight Arrow Connector 41"/>
            <p:cNvCxnSpPr/>
            <p:nvPr/>
          </p:nvCxnSpPr>
          <p:spPr>
            <a:xfrm flipV="1">
              <a:off x="3351859" y="4509120"/>
              <a:ext cx="0" cy="764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a:grpSpLocks/>
          </p:cNvGrpSpPr>
          <p:nvPr/>
        </p:nvGrpSpPr>
        <p:grpSpPr bwMode="auto">
          <a:xfrm>
            <a:off x="4900614" y="3408363"/>
            <a:ext cx="561975" cy="1612900"/>
            <a:chOff x="3008813" y="4580433"/>
            <a:chExt cx="562346" cy="1297274"/>
          </a:xfrm>
        </p:grpSpPr>
        <p:graphicFrame>
          <p:nvGraphicFramePr>
            <p:cNvPr id="83983" name="Object 47"/>
            <p:cNvGraphicFramePr>
              <a:graphicFrameLocks noChangeAspect="1"/>
            </p:cNvGraphicFramePr>
            <p:nvPr/>
          </p:nvGraphicFramePr>
          <p:xfrm>
            <a:off x="3008813" y="5419900"/>
            <a:ext cx="562346" cy="457807"/>
          </p:xfrm>
          <a:graphic>
            <a:graphicData uri="http://schemas.openxmlformats.org/presentationml/2006/ole">
              <mc:AlternateContent xmlns:mc="http://schemas.openxmlformats.org/markup-compatibility/2006">
                <mc:Choice xmlns:v="urn:schemas-microsoft-com:vml" Requires="v">
                  <p:oleObj spid="_x0000_s44305" name="Rovnica" r:id="rId6" imgW="253890" imgH="228501" progId="Equation.3">
                    <p:embed/>
                  </p:oleObj>
                </mc:Choice>
                <mc:Fallback>
                  <p:oleObj name="Rovnica" r:id="rId6" imgW="253890" imgH="228501" progId="Equation.3">
                    <p:embed/>
                    <p:pic>
                      <p:nvPicPr>
                        <p:cNvPr id="83983"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8813" y="5419900"/>
                          <a:ext cx="562346" cy="457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9" name="Straight Arrow Connector 48"/>
            <p:cNvCxnSpPr/>
            <p:nvPr/>
          </p:nvCxnSpPr>
          <p:spPr>
            <a:xfrm flipV="1">
              <a:off x="3364648" y="4580433"/>
              <a:ext cx="0" cy="763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141671" y="5984218"/>
            <a:ext cx="9299309" cy="965056"/>
            <a:chOff x="2229305" y="5371647"/>
            <a:chExt cx="9299309" cy="965056"/>
          </a:xfrm>
        </p:grpSpPr>
        <p:grpSp>
          <p:nvGrpSpPr>
            <p:cNvPr id="46" name="Group 45"/>
            <p:cNvGrpSpPr>
              <a:grpSpLocks/>
            </p:cNvGrpSpPr>
            <p:nvPr/>
          </p:nvGrpSpPr>
          <p:grpSpPr bwMode="auto">
            <a:xfrm>
              <a:off x="2229305" y="5371647"/>
              <a:ext cx="9299309" cy="965056"/>
              <a:chOff x="456633" y="5347205"/>
              <a:chExt cx="7815621" cy="966095"/>
            </a:xfrm>
          </p:grpSpPr>
          <p:graphicFrame>
            <p:nvGraphicFramePr>
              <p:cNvPr id="83981" name="Object 50"/>
              <p:cNvGraphicFramePr>
                <a:graphicFrameLocks noChangeAspect="1"/>
              </p:cNvGraphicFramePr>
              <p:nvPr>
                <p:extLst>
                  <p:ext uri="{D42A27DB-BD31-4B8C-83A1-F6EECF244321}">
                    <p14:modId xmlns:p14="http://schemas.microsoft.com/office/powerpoint/2010/main" val="3542184837"/>
                  </p:ext>
                </p:extLst>
              </p:nvPr>
            </p:nvGraphicFramePr>
            <p:xfrm>
              <a:off x="456633" y="5347205"/>
              <a:ext cx="4962525" cy="639762"/>
            </p:xfrm>
            <a:graphic>
              <a:graphicData uri="http://schemas.openxmlformats.org/presentationml/2006/ole">
                <mc:AlternateContent xmlns:mc="http://schemas.openxmlformats.org/markup-compatibility/2006">
                  <mc:Choice xmlns:v="urn:schemas-microsoft-com:vml" Requires="v">
                    <p:oleObj spid="_x0000_s44306" name="Rovnica" r:id="rId8" imgW="1688367" imgH="241195" progId="Equation.3">
                      <p:embed/>
                    </p:oleObj>
                  </mc:Choice>
                  <mc:Fallback>
                    <p:oleObj name="Rovnica" r:id="rId8" imgW="1688367" imgH="241195" progId="Equation.3">
                      <p:embed/>
                      <p:pic>
                        <p:nvPicPr>
                          <p:cNvPr id="83981"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633" y="5347205"/>
                            <a:ext cx="49625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2" name="TextBox 44"/>
              <p:cNvSpPr txBox="1">
                <a:spLocks noChangeArrowheads="1"/>
              </p:cNvSpPr>
              <p:nvPr/>
            </p:nvSpPr>
            <p:spPr bwMode="auto">
              <a:xfrm>
                <a:off x="5391934" y="5388976"/>
                <a:ext cx="2880320" cy="92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Calculate</a:t>
                </a:r>
                <a:r>
                  <a:rPr lang="sk-SK" altLang="en-US" dirty="0" smtClean="0"/>
                  <a:t> </a:t>
                </a:r>
                <a:r>
                  <a:rPr lang="sk-SK" altLang="en-US" dirty="0" err="1" smtClean="0"/>
                  <a:t>this</a:t>
                </a:r>
                <a:r>
                  <a:rPr lang="sk-SK" altLang="en-US" dirty="0" smtClean="0"/>
                  <a:t> </a:t>
                </a:r>
                <a:r>
                  <a:rPr lang="sk-SK" altLang="en-US" dirty="0" err="1" smtClean="0"/>
                  <a:t>sum</a:t>
                </a:r>
                <a:r>
                  <a:rPr lang="sk-SK" altLang="en-US" dirty="0" smtClean="0"/>
                  <a:t> </a:t>
                </a:r>
                <a:r>
                  <a:rPr lang="sk-SK" altLang="en-US" dirty="0" err="1" smtClean="0"/>
                  <a:t>for</a:t>
                </a:r>
                <a:r>
                  <a:rPr lang="sk-SK" altLang="en-US" dirty="0" smtClean="0"/>
                  <a:t> </a:t>
                </a:r>
                <a:r>
                  <a:rPr lang="sk-SK" altLang="en-US" dirty="0" err="1" smtClean="0"/>
                  <a:t>the</a:t>
                </a:r>
                <a:r>
                  <a:rPr lang="sk-SK" altLang="en-US" dirty="0" smtClean="0"/>
                  <a:t> </a:t>
                </a:r>
                <a:r>
                  <a:rPr lang="sk-SK" altLang="en-US" dirty="0" err="1" smtClean="0"/>
                  <a:t>time</a:t>
                </a:r>
                <a:r>
                  <a:rPr lang="sk-SK" altLang="en-US" dirty="0" smtClean="0"/>
                  <a:t> interval </a:t>
                </a:r>
                <a:r>
                  <a:rPr lang="sk-SK" altLang="en-US" dirty="0" err="1" smtClean="0"/>
                  <a:t>equal</a:t>
                </a:r>
                <a:r>
                  <a:rPr lang="sk-SK" altLang="en-US" dirty="0" smtClean="0"/>
                  <a:t> to </a:t>
                </a:r>
                <a:r>
                  <a:rPr lang="sk-SK" altLang="en-US" dirty="0" err="1" smtClean="0"/>
                  <a:t>the</a:t>
                </a:r>
                <a:r>
                  <a:rPr lang="sk-SK" altLang="en-US" dirty="0" smtClean="0"/>
                  <a:t> </a:t>
                </a:r>
                <a:r>
                  <a:rPr lang="sk-SK" altLang="en-US" i="1" dirty="0" smtClean="0"/>
                  <a:t>h= </a:t>
                </a:r>
                <a:r>
                  <a:rPr lang="sk-SK" altLang="en-US" i="1" dirty="0" err="1" smtClean="0"/>
                  <a:t>period</a:t>
                </a:r>
                <a:r>
                  <a:rPr lang="sk-SK" altLang="en-US" dirty="0" smtClean="0"/>
                  <a:t>. </a:t>
                </a:r>
                <a:endParaRPr lang="en-US" altLang="en-US" dirty="0"/>
              </a:p>
            </p:txBody>
          </p:sp>
        </p:grpSp>
        <p:sp>
          <p:nvSpPr>
            <p:cNvPr id="5" name="TextBox 4"/>
            <p:cNvSpPr txBox="1"/>
            <p:nvPr/>
          </p:nvSpPr>
          <p:spPr>
            <a:xfrm>
              <a:off x="5945189" y="5868876"/>
              <a:ext cx="522705" cy="261610"/>
            </a:xfrm>
            <a:prstGeom prst="rect">
              <a:avLst/>
            </a:prstGeom>
            <a:solidFill>
              <a:schemeClr val="bg1"/>
            </a:solidFill>
          </p:spPr>
          <p:txBody>
            <a:bodyPr wrap="square" rtlCol="0">
              <a:spAutoFit/>
            </a:bodyPr>
            <a:lstStyle/>
            <a:p>
              <a:r>
                <a:rPr lang="en-US" sz="1100" i="1" dirty="0"/>
                <a:t>l</a:t>
              </a:r>
              <a:r>
                <a:rPr lang="en-US" sz="1100" i="1" dirty="0" smtClean="0"/>
                <a:t>+2h</a:t>
              </a:r>
              <a:endParaRPr lang="en-US" sz="1100" i="1" dirty="0"/>
            </a:p>
          </p:txBody>
        </p:sp>
        <p:sp>
          <p:nvSpPr>
            <p:cNvPr id="7" name="Rectangle 6"/>
            <p:cNvSpPr/>
            <p:nvPr/>
          </p:nvSpPr>
          <p:spPr>
            <a:xfrm>
              <a:off x="6352382" y="5812109"/>
              <a:ext cx="175419" cy="29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80151" y="5727032"/>
              <a:ext cx="144463" cy="283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632451" y="3436651"/>
            <a:ext cx="647700" cy="1739532"/>
            <a:chOff x="5632451" y="3436651"/>
            <a:chExt cx="647700" cy="1739532"/>
          </a:xfrm>
        </p:grpSpPr>
        <p:cxnSp>
          <p:nvCxnSpPr>
            <p:cNvPr id="11" name="Straight Arrow Connector 10"/>
            <p:cNvCxnSpPr>
              <a:endCxn id="25" idx="5"/>
            </p:cNvCxnSpPr>
            <p:nvPr/>
          </p:nvCxnSpPr>
          <p:spPr>
            <a:xfrm flipH="1" flipV="1">
              <a:off x="5924033" y="3436651"/>
              <a:ext cx="21156" cy="1063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632451" y="4652963"/>
                  <a:ext cx="6477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𝑙</m:t>
                            </m:r>
                            <m:r>
                              <a:rPr lang="en-GB" sz="2800" b="0" i="1" smtClean="0">
                                <a:latin typeface="Cambria Math" panose="02040503050406030204" pitchFamily="18" charset="0"/>
                              </a:rPr>
                              <m:t>+2</m:t>
                            </m:r>
                            <m:r>
                              <a:rPr lang="en-GB" sz="2800" b="0" i="1" smtClean="0">
                                <a:latin typeface="Cambria Math" panose="02040503050406030204" pitchFamily="18" charset="0"/>
                              </a:rPr>
                              <m:t>h</m:t>
                            </m:r>
                          </m:sub>
                        </m:sSub>
                      </m:oMath>
                    </m:oMathPara>
                  </a14:m>
                  <a:endParaRPr lang="en-GB"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632451" y="4652963"/>
                  <a:ext cx="647700" cy="523220"/>
                </a:xfrm>
                <a:prstGeom prst="rect">
                  <a:avLst/>
                </a:prstGeom>
                <a:blipFill>
                  <a:blip r:embed="rId10"/>
                  <a:stretch>
                    <a:fillRect r="-30189"/>
                  </a:stretch>
                </a:blipFill>
              </p:spPr>
              <p:txBody>
                <a:bodyPr/>
                <a:lstStyle/>
                <a:p>
                  <a:r>
                    <a:rPr lang="en-GB">
                      <a:noFill/>
                    </a:rPr>
                    <a:t> </a:t>
                  </a:r>
                </a:p>
              </p:txBody>
            </p:sp>
          </mc:Fallback>
        </mc:AlternateContent>
      </p:grpSp>
      <p:grpSp>
        <p:nvGrpSpPr>
          <p:cNvPr id="53" name="Group 52"/>
          <p:cNvGrpSpPr/>
          <p:nvPr/>
        </p:nvGrpSpPr>
        <p:grpSpPr>
          <a:xfrm>
            <a:off x="6121402" y="4095933"/>
            <a:ext cx="647700" cy="1739532"/>
            <a:chOff x="5632451" y="3436651"/>
            <a:chExt cx="647700" cy="1739532"/>
          </a:xfrm>
        </p:grpSpPr>
        <p:cxnSp>
          <p:nvCxnSpPr>
            <p:cNvPr id="54" name="Straight Arrow Connector 53"/>
            <p:cNvCxnSpPr/>
            <p:nvPr/>
          </p:nvCxnSpPr>
          <p:spPr>
            <a:xfrm flipH="1" flipV="1">
              <a:off x="5924033" y="3436651"/>
              <a:ext cx="21156" cy="1063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32451" y="4652963"/>
                  <a:ext cx="6477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𝑙</m:t>
                            </m:r>
                            <m:r>
                              <a:rPr lang="en-GB" sz="2800" b="0" i="1" smtClean="0">
                                <a:latin typeface="Cambria Math" panose="02040503050406030204" pitchFamily="18" charset="0"/>
                              </a:rPr>
                              <m:t>+</m:t>
                            </m:r>
                            <m:r>
                              <a:rPr lang="en-GB" sz="2800" b="0" i="1" smtClean="0">
                                <a:latin typeface="Cambria Math" panose="02040503050406030204" pitchFamily="18" charset="0"/>
                              </a:rPr>
                              <m:t>h</m:t>
                            </m:r>
                          </m:sub>
                        </m:sSub>
                      </m:oMath>
                    </m:oMathPara>
                  </a14:m>
                  <a:endParaRPr lang="en-GB" sz="2800" dirty="0"/>
                </a:p>
              </p:txBody>
            </p:sp>
          </mc:Choice>
          <mc:Fallback xmlns="">
            <p:sp>
              <p:nvSpPr>
                <p:cNvPr id="55" name="TextBox 54"/>
                <p:cNvSpPr txBox="1">
                  <a:spLocks noRot="1" noChangeAspect="1" noMove="1" noResize="1" noEditPoints="1" noAdjustHandles="1" noChangeArrowheads="1" noChangeShapeType="1" noTextEdit="1"/>
                </p:cNvSpPr>
                <p:nvPr/>
              </p:nvSpPr>
              <p:spPr>
                <a:xfrm>
                  <a:off x="5632451" y="4652963"/>
                  <a:ext cx="647700" cy="523220"/>
                </a:xfrm>
                <a:prstGeom prst="rect">
                  <a:avLst/>
                </a:prstGeom>
                <a:blipFill>
                  <a:blip r:embed="rId11"/>
                  <a:stretch>
                    <a:fillRect r="-7547"/>
                  </a:stretch>
                </a:blipFill>
              </p:spPr>
              <p:txBody>
                <a:bodyPr/>
                <a:lstStyle/>
                <a:p>
                  <a:r>
                    <a:rPr lang="en-GB">
                      <a:noFill/>
                    </a:rPr>
                    <a:t> </a:t>
                  </a:r>
                </a:p>
              </p:txBody>
            </p:sp>
          </mc:Fallback>
        </mc:AlternateContent>
      </p:grpSp>
    </p:spTree>
    <p:extLst>
      <p:ext uri="{BB962C8B-B14F-4D97-AF65-F5344CB8AC3E}">
        <p14:creationId xmlns:p14="http://schemas.microsoft.com/office/powerpoint/2010/main" val="277148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914862" y="692151"/>
            <a:ext cx="82959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dirty="0" err="1" smtClean="0">
                <a:solidFill>
                  <a:schemeClr val="tx1"/>
                </a:solidFill>
                <a:latin typeface="Arial" panose="020B0604020202020204" pitchFamily="34" charset="0"/>
              </a:rPr>
              <a:t>How</a:t>
            </a:r>
            <a:r>
              <a:rPr lang="sk-SK" altLang="sk-SK" sz="2800" b="1" dirty="0" smtClean="0">
                <a:solidFill>
                  <a:schemeClr val="tx1"/>
                </a:solidFill>
                <a:latin typeface="Arial" panose="020B0604020202020204" pitchFamily="34" charset="0"/>
              </a:rPr>
              <a:t> to </a:t>
            </a:r>
            <a:r>
              <a:rPr lang="sk-SK" altLang="sk-SK" sz="2800" b="1" dirty="0" err="1" smtClean="0">
                <a:solidFill>
                  <a:schemeClr val="tx1"/>
                </a:solidFill>
                <a:latin typeface="Arial" panose="020B0604020202020204" pitchFamily="34" charset="0"/>
              </a:rPr>
              <a:t>calculate</a:t>
            </a:r>
            <a:r>
              <a:rPr lang="sk-SK" altLang="sk-SK" sz="2800" b="1" dirty="0" smtClean="0">
                <a:solidFill>
                  <a:schemeClr val="tx1"/>
                </a:solidFill>
                <a:latin typeface="Arial" panose="020B0604020202020204" pitchFamily="34" charset="0"/>
              </a:rPr>
              <a:t> </a:t>
            </a:r>
            <a:r>
              <a:rPr lang="sk-SK" altLang="sk-SK" sz="2800" b="1" dirty="0" err="1" smtClean="0">
                <a:solidFill>
                  <a:schemeClr val="tx1"/>
                </a:solidFill>
                <a:latin typeface="Arial" panose="020B0604020202020204" pitchFamily="34" charset="0"/>
              </a:rPr>
              <a:t>an</a:t>
            </a:r>
            <a:r>
              <a:rPr lang="sk-SK" altLang="sk-SK" sz="2800" b="1" dirty="0" smtClean="0">
                <a:solidFill>
                  <a:schemeClr val="tx1"/>
                </a:solidFill>
                <a:latin typeface="Arial" panose="020B0604020202020204" pitchFamily="34" charset="0"/>
              </a:rPr>
              <a:t> </a:t>
            </a:r>
            <a:r>
              <a:rPr lang="sk-SK" altLang="sk-SK" sz="2800" b="1" dirty="0" err="1" smtClean="0">
                <a:solidFill>
                  <a:schemeClr val="tx1"/>
                </a:solidFill>
                <a:latin typeface="Arial" panose="020B0604020202020204" pitchFamily="34" charset="0"/>
              </a:rPr>
              <a:t>autocorrelation</a:t>
            </a:r>
            <a:r>
              <a:rPr lang="sk-SK" altLang="sk-SK" sz="2800" b="1" dirty="0" smtClean="0">
                <a:solidFill>
                  <a:schemeClr val="tx1"/>
                </a:solidFill>
                <a:latin typeface="Arial" panose="020B0604020202020204" pitchFamily="34" charset="0"/>
              </a:rPr>
              <a:t> </a:t>
            </a:r>
            <a:r>
              <a:rPr lang="en-GB" altLang="sk-SK" sz="2800" b="1" dirty="0" smtClean="0">
                <a:solidFill>
                  <a:schemeClr val="tx1"/>
                </a:solidFill>
                <a:latin typeface="Arial" panose="020B0604020202020204" pitchFamily="34" charset="0"/>
              </a:rPr>
              <a:t>coefficient</a:t>
            </a:r>
            <a:r>
              <a:rPr lang="en-US" altLang="sk-SK" sz="2800" b="1"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p:txBody>
      </p:sp>
      <p:grpSp>
        <p:nvGrpSpPr>
          <p:cNvPr id="3" name="Group 2"/>
          <p:cNvGrpSpPr/>
          <p:nvPr/>
        </p:nvGrpSpPr>
        <p:grpSpPr>
          <a:xfrm>
            <a:off x="1748176" y="1925171"/>
            <a:ext cx="8462626" cy="4357579"/>
            <a:chOff x="2424113" y="2115671"/>
            <a:chExt cx="8462626" cy="4357579"/>
          </a:xfrm>
        </p:grpSpPr>
        <mc:AlternateContent xmlns:mc="http://schemas.openxmlformats.org/markup-compatibility/2006" xmlns:a14="http://schemas.microsoft.com/office/drawing/2010/main">
          <mc:Choice Requires="a14">
            <p:sp>
              <p:nvSpPr>
                <p:cNvPr id="86019" name="Text Box 3"/>
                <p:cNvSpPr txBox="1">
                  <a:spLocks noChangeArrowheads="1"/>
                </p:cNvSpPr>
                <p:nvPr/>
              </p:nvSpPr>
              <p:spPr bwMode="auto">
                <a:xfrm>
                  <a:off x="2495550" y="2133600"/>
                  <a:ext cx="7772400" cy="433965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dirty="0" smtClean="0">
                      <a:solidFill>
                        <a:schemeClr val="tx1"/>
                      </a:solidFill>
                      <a:latin typeface="Arial" panose="020B0604020202020204" pitchFamily="34" charset="0"/>
                    </a:rPr>
                    <a:t>A</a:t>
                  </a:r>
                  <a:r>
                    <a:rPr lang="en-US" altLang="sk-SK" sz="2400" dirty="0" err="1" smtClean="0">
                      <a:solidFill>
                        <a:schemeClr val="tx1"/>
                      </a:solidFill>
                      <a:latin typeface="Arial" panose="020B0604020202020204" pitchFamily="34" charset="0"/>
                    </a:rPr>
                    <a:t>uto</a:t>
                  </a:r>
                  <a:r>
                    <a:rPr lang="sk-SK" altLang="sk-SK" sz="2400" dirty="0" err="1" smtClean="0">
                      <a:solidFill>
                        <a:schemeClr val="tx1"/>
                      </a:solidFill>
                      <a:latin typeface="Arial" panose="020B0604020202020204" pitchFamily="34" charset="0"/>
                    </a:rPr>
                    <a:t>correlation</a:t>
                  </a:r>
                  <a:r>
                    <a:rPr lang="sk-SK" altLang="sk-SK" sz="2400" dirty="0" smtClean="0">
                      <a:solidFill>
                        <a:schemeClr val="tx1"/>
                      </a:solidFill>
                      <a:latin typeface="Arial" panose="020B0604020202020204" pitchFamily="34" charset="0"/>
                    </a:rPr>
                    <a:t> </a:t>
                  </a:r>
                  <a:r>
                    <a:rPr lang="en-GB" altLang="sk-SK" sz="2400" dirty="0" smtClean="0">
                      <a:solidFill>
                        <a:schemeClr val="tx1"/>
                      </a:solidFill>
                      <a:latin typeface="Arial" panose="020B0604020202020204" pitchFamily="34" charset="0"/>
                    </a:rPr>
                    <a:t>function</a:t>
                  </a:r>
                  <a:r>
                    <a:rPr lang="en-US" altLang="sk-SK" sz="2400" dirty="0" smtClean="0">
                      <a:solidFill>
                        <a:schemeClr val="tx1"/>
                      </a:solidFill>
                      <a:latin typeface="Arial" panose="020B0604020202020204" pitchFamily="34" charset="0"/>
                    </a:rPr>
                    <a:t>                      </a:t>
                  </a:r>
                  <a:r>
                    <a:rPr lang="en-US" altLang="sk-SK" sz="2400" dirty="0">
                      <a:solidFill>
                        <a:schemeClr val="tx1"/>
                      </a:solidFill>
                      <a:latin typeface="Arial" panose="020B0604020202020204" pitchFamily="34" charset="0"/>
                    </a:rPr>
                    <a:t>,                                   </a:t>
                  </a: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Autocovariance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function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Variation</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function</a:t>
                  </a:r>
                  <a:endParaRPr lang="en-US" altLang="sk-SK" sz="2400" dirty="0" smtClean="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14:m>
                    <m:oMath xmlns:m="http://schemas.openxmlformats.org/officeDocument/2006/math">
                      <m:sSub>
                        <m:sSubPr>
                          <m:ctrlPr>
                            <a:rPr lang="en-US" altLang="sk-SK" sz="2400" i="1" smtClean="0">
                              <a:solidFill>
                                <a:srgbClr val="FF0000"/>
                              </a:solidFill>
                              <a:latin typeface="Cambria Math" panose="02040503050406030204" pitchFamily="18" charset="0"/>
                            </a:rPr>
                          </m:ctrlPr>
                        </m:sSubPr>
                        <m:e>
                          <m:r>
                            <a:rPr lang="en-US" altLang="sk-SK" sz="2400" b="0" i="1" smtClean="0">
                              <a:solidFill>
                                <a:srgbClr val="FF0000"/>
                              </a:solidFill>
                              <a:latin typeface="Cambria Math" panose="02040503050406030204" pitchFamily="18" charset="0"/>
                            </a:rPr>
                            <m:t>𝑅</m:t>
                          </m:r>
                        </m:e>
                        <m:sub>
                          <m:r>
                            <a:rPr lang="en-US" altLang="sk-SK" sz="2400" b="0" i="1" smtClean="0">
                              <a:solidFill>
                                <a:srgbClr val="FF0000"/>
                              </a:solidFill>
                              <a:latin typeface="Cambria Math" panose="02040503050406030204" pitchFamily="18" charset="0"/>
                            </a:rPr>
                            <m:t>h</m:t>
                          </m:r>
                        </m:sub>
                      </m:sSub>
                    </m:oMath>
                  </a14:m>
                  <a:r>
                    <a:rPr lang="en-US" altLang="sk-SK" sz="2400" dirty="0" smtClean="0">
                      <a:solidFill>
                        <a:srgbClr val="FF0000"/>
                      </a:solidFill>
                      <a:latin typeface="Arial" panose="020B0604020202020204" pitchFamily="34" charset="0"/>
                    </a:rPr>
                    <a:t> is maximal for </a:t>
                  </a:r>
                  <a:r>
                    <a:rPr lang="en-US" altLang="sk-SK" sz="2400" i="1" dirty="0" smtClean="0">
                      <a:solidFill>
                        <a:srgbClr val="FF0000"/>
                      </a:solidFill>
                      <a:latin typeface="Arial" panose="020B0604020202020204" pitchFamily="34" charset="0"/>
                    </a:rPr>
                    <a:t>h=T</a:t>
                  </a:r>
                  <a:r>
                    <a:rPr lang="en-US" altLang="sk-SK" sz="2400" dirty="0" smtClean="0">
                      <a:solidFill>
                        <a:srgbClr val="FF0000"/>
                      </a:solidFill>
                      <a:latin typeface="Arial" panose="020B0604020202020204" pitchFamily="34" charset="0"/>
                    </a:rPr>
                    <a:t>, period. </a:t>
                  </a:r>
                  <a:endParaRPr lang="en-US" altLang="sk-SK" sz="2400" dirty="0">
                    <a:solidFill>
                      <a:srgbClr val="FF0000"/>
                    </a:solidFill>
                    <a:latin typeface="Arial" panose="020B0604020202020204" pitchFamily="34" charset="0"/>
                  </a:endParaRPr>
                </a:p>
              </p:txBody>
            </p:sp>
          </mc:Choice>
          <mc:Fallback xmlns="">
            <p:sp>
              <p:nvSpPr>
                <p:cNvPr id="86019" name="Text Box 3"/>
                <p:cNvSpPr txBox="1">
                  <a:spLocks noRot="1" noChangeAspect="1" noMove="1" noResize="1" noEditPoints="1" noAdjustHandles="1" noChangeArrowheads="1" noChangeShapeType="1" noTextEdit="1"/>
                </p:cNvSpPr>
                <p:nvPr/>
              </p:nvSpPr>
              <p:spPr bwMode="auto">
                <a:xfrm>
                  <a:off x="2495550" y="2133600"/>
                  <a:ext cx="7772400" cy="4339650"/>
                </a:xfrm>
                <a:prstGeom prst="rect">
                  <a:avLst/>
                </a:prstGeom>
                <a:blipFill>
                  <a:blip r:embed="rId4"/>
                  <a:stretch>
                    <a:fillRect l="-1176" t="-983" r="-7843" b="-23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6020" name="Object 4"/>
                <p:cNvGraphicFramePr>
                  <a:graphicFrameLocks noChangeAspect="1"/>
                </p:cNvGraphicFramePr>
                <p:nvPr>
                  <p:extLst>
                    <p:ext uri="{D42A27DB-BD31-4B8C-83A1-F6EECF244321}">
                      <p14:modId xmlns:p14="http://schemas.microsoft.com/office/powerpoint/2010/main" val="1800208395"/>
                    </p:ext>
                  </p:extLst>
                </p:nvPr>
              </p:nvGraphicFramePr>
              <p:xfrm>
                <a:off x="6787357" y="2218531"/>
                <a:ext cx="1541462" cy="477838"/>
              </p:xfrm>
              <a:graphic>
                <a:graphicData uri="http://schemas.openxmlformats.org/presentationml/2006/ole">
                  <mc:AlternateContent>
                    <mc:Choice xmlns:v="urn:schemas-microsoft-com:vml" Requires="v">
                      <p:oleObj spid="_x0000_s45418" name="Rovnica" r:id="rId5" imgW="723727" imgH="190357" progId="Equation.3">
                        <p:embed/>
                      </p:oleObj>
                    </mc:Choice>
                    <mc:Fallback>
                      <p:oleObj name="Rovnica" r:id="rId5" imgW="723727" imgH="190357" progId="Equation.3">
                        <p:embed/>
                        <p:pic>
                          <p:nvPicPr>
                            <p:cNvPr id="86020" name="Object 4"/>
                            <p:cNvPicPr>
                              <a:picLocks noChangeAspect="1" noChangeArrowheads="1"/>
                            </p:cNvPicPr>
                            <p:nvPr/>
                          </p:nvPicPr>
                          <p:blipFill>
                            <a:blip r:embed="rId6">
                              <a:extLst>
                                <a:ext uri="{28A0092B-C50C-407E-A947-70E740481C1C}">
                                  <a14:useLocalDpi val="0"/>
                                </a:ext>
                              </a:extLst>
                            </a:blip>
                            <a:srcRect/>
                            <a:stretch>
                              <a:fillRect/>
                            </a:stretch>
                          </p:blipFill>
                          <p:spPr bwMode="auto">
                            <a:xfrm>
                              <a:off x="6787357" y="2218531"/>
                              <a:ext cx="1541462" cy="477838"/>
                            </a:xfrm>
                            <a:prstGeom prst="rect">
                              <a:avLst/>
                            </a:prstGeom>
                            <a:solidFill>
                              <a:srgbClr val="FFFF00"/>
                            </a:solidFill>
                            <a:ln w="9525">
                              <a:solidFill>
                                <a:schemeClr val="tx1"/>
                              </a:solidFill>
                              <a:miter lim="800000"/>
                              <a:headEnd/>
                              <a:tailEnd/>
                            </a:ln>
                          </p:spPr>
                        </p:pic>
                      </p:oleObj>
                    </mc:Fallback>
                  </mc:AlternateContent>
                </a:graphicData>
              </a:graphic>
            </p:graphicFrame>
          </mc:Choice>
          <mc:Fallback xmlns="">
            <p:graphicFrame>
              <p:nvGraphicFramePr>
                <p:cNvPr id="86020" name="Object 4"/>
                <p:cNvGraphicFramePr>
                  <a:graphicFrameLocks noChangeAspect="1"/>
                </p:cNvGraphicFramePr>
                <p:nvPr>
                  <p:extLst>
                    <p:ext uri="{D42A27DB-BD31-4B8C-83A1-F6EECF244321}">
                      <p14:modId xmlns:p14="http://schemas.microsoft.com/office/powerpoint/2010/main" val="1800208395"/>
                    </p:ext>
                  </p:extLst>
                </p:nvPr>
              </p:nvGraphicFramePr>
              <p:xfrm>
                <a:off x="6787357" y="2218531"/>
                <a:ext cx="1541462" cy="477838"/>
              </p:xfrm>
              <a:graphic>
                <a:graphicData uri="http://schemas.openxmlformats.org/presentationml/2006/ole">
                  <mc:AlternateContent>
                    <mc:Choice xmlns:v="urn:schemas-microsoft-com:vml" Requires="v">
                      <p:oleObj spid="_x0000_s45402" name="Rovnica" r:id="rId7" imgW="723727" imgH="190357" progId="Equation.3">
                        <p:embed/>
                      </p:oleObj>
                    </mc:Choice>
                    <mc:Fallback>
                      <p:oleObj name="Rovnica" r:id="rId7" imgW="723727" imgH="190357" progId="Equation.3">
                        <p:embed/>
                        <p:pic>
                          <p:nvPicPr>
                            <p:cNvPr id="860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7357" y="2218531"/>
                              <a:ext cx="1541462" cy="477838"/>
                            </a:xfrm>
                            <a:prstGeom prst="rect">
                              <a:avLst/>
                            </a:prstGeom>
                            <a:solidFill>
                              <a:srgbClr val="FFFF00"/>
                            </a:solidFill>
                            <a:ln w="9525">
                              <a:solidFill>
                                <a:schemeClr val="tx1"/>
                              </a:solidFill>
                              <a:miter lim="800000"/>
                              <a:headEnd/>
                              <a:tailEnd/>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86021" name="Object 5"/>
                <p:cNvGraphicFramePr>
                  <a:graphicFrameLocks noChangeAspect="1"/>
                </p:cNvGraphicFramePr>
                <p:nvPr>
                  <p:extLst>
                    <p:ext uri="{D42A27DB-BD31-4B8C-83A1-F6EECF244321}">
                      <p14:modId xmlns:p14="http://schemas.microsoft.com/office/powerpoint/2010/main" val="2604938482"/>
                    </p:ext>
                  </p:extLst>
                </p:nvPr>
              </p:nvGraphicFramePr>
              <p:xfrm>
                <a:off x="8864599" y="2115671"/>
                <a:ext cx="1474788" cy="522288"/>
              </p:xfrm>
              <a:graphic>
                <a:graphicData uri="http://schemas.openxmlformats.org/presentationml/2006/ole">
                  <mc:AlternateContent>
                    <mc:Choice xmlns:v="urn:schemas-microsoft-com:vml" Requires="v">
                      <p:oleObj spid="_x0000_s45419" name="Equation" r:id="rId9" imgW="710891" imgH="253890" progId="Equation.3">
                        <p:embed/>
                      </p:oleObj>
                    </mc:Choice>
                    <mc:Fallback>
                      <p:oleObj name="Equation" r:id="rId9" imgW="710891" imgH="253890" progId="Equation.3">
                        <p:embed/>
                        <p:pic>
                          <p:nvPicPr>
                            <p:cNvPr id="86021" name="Object 5"/>
                            <p:cNvPicPr>
                              <a:picLocks noChangeAspect="1" noChangeArrowheads="1"/>
                            </p:cNvPicPr>
                            <p:nvPr/>
                          </p:nvPicPr>
                          <p:blipFill>
                            <a:blip r:embed="rId10">
                              <a:extLst>
                                <a:ext uri="{28A0092B-C50C-407E-A947-70E740481C1C}">
                                  <a14:useLocalDpi val="0"/>
                                </a:ext>
                              </a:extLst>
                            </a:blip>
                            <a:srcRect/>
                            <a:stretch>
                              <a:fillRect/>
                            </a:stretch>
                          </p:blipFill>
                          <p:spPr bwMode="auto">
                            <a:xfrm>
                              <a:off x="8864599" y="2115671"/>
                              <a:ext cx="1474788" cy="52228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86021" name="Object 5"/>
                <p:cNvGraphicFramePr>
                  <a:graphicFrameLocks noChangeAspect="1"/>
                </p:cNvGraphicFramePr>
                <p:nvPr>
                  <p:extLst>
                    <p:ext uri="{D42A27DB-BD31-4B8C-83A1-F6EECF244321}">
                      <p14:modId xmlns:p14="http://schemas.microsoft.com/office/powerpoint/2010/main" val="2604938482"/>
                    </p:ext>
                  </p:extLst>
                </p:nvPr>
              </p:nvGraphicFramePr>
              <p:xfrm>
                <a:off x="8864599" y="2115671"/>
                <a:ext cx="1474788" cy="522288"/>
              </p:xfrm>
              <a:graphic>
                <a:graphicData uri="http://schemas.openxmlformats.org/presentationml/2006/ole">
                  <mc:AlternateContent>
                    <mc:Choice xmlns:v="urn:schemas-microsoft-com:vml" Requires="v">
                      <p:oleObj spid="_x0000_s45403" name="Equation" r:id="rId11" imgW="710891" imgH="253890" progId="Equation.3">
                        <p:embed/>
                      </p:oleObj>
                    </mc:Choice>
                    <mc:Fallback>
                      <p:oleObj name="Equation" r:id="rId11" imgW="710891" imgH="253890" progId="Equation.3">
                        <p:embed/>
                        <p:pic>
                          <p:nvPicPr>
                            <p:cNvPr id="86021"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64599" y="2115671"/>
                              <a:ext cx="147478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86022" name="Object 6"/>
                <p:cNvGraphicFramePr>
                  <a:graphicFrameLocks noChangeAspect="1"/>
                </p:cNvGraphicFramePr>
                <p:nvPr>
                  <p:extLst>
                    <p:ext uri="{D42A27DB-BD31-4B8C-83A1-F6EECF244321}">
                      <p14:modId xmlns:p14="http://schemas.microsoft.com/office/powerpoint/2010/main" val="1302345038"/>
                    </p:ext>
                  </p:extLst>
                </p:nvPr>
              </p:nvGraphicFramePr>
              <p:xfrm>
                <a:off x="2566988" y="2781300"/>
                <a:ext cx="4660900" cy="1066800"/>
              </p:xfrm>
              <a:graphic>
                <a:graphicData uri="http://schemas.openxmlformats.org/presentationml/2006/ole">
                  <mc:AlternateContent>
                    <mc:Choice xmlns:v="urn:schemas-microsoft-com:vml" Requires="v">
                      <p:oleObj spid="_x0000_s45420" name="Equation" r:id="rId13" imgW="1879600" imgH="431800" progId="Equation.3">
                        <p:embed/>
                      </p:oleObj>
                    </mc:Choice>
                    <mc:Fallback>
                      <p:oleObj name="Equation" r:id="rId13" imgW="1879600" imgH="431800" progId="Equation.3">
                        <p:embed/>
                        <p:pic>
                          <p:nvPicPr>
                            <p:cNvPr id="86022" name="Object 6"/>
                            <p:cNvPicPr>
                              <a:picLocks noChangeAspect="1" noChangeArrowheads="1"/>
                            </p:cNvPicPr>
                            <p:nvPr/>
                          </p:nvPicPr>
                          <p:blipFill>
                            <a:blip r:embed="rId14">
                              <a:extLst>
                                <a:ext uri="{28A0092B-C50C-407E-A947-70E740481C1C}">
                                  <a14:useLocalDpi val="0"/>
                                </a:ext>
                              </a:extLst>
                            </a:blip>
                            <a:srcRect/>
                            <a:stretch>
                              <a:fillRect/>
                            </a:stretch>
                          </p:blipFill>
                          <p:spPr bwMode="auto">
                            <a:xfrm>
                              <a:off x="2566988" y="2781300"/>
                              <a:ext cx="4660900" cy="106680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86022" name="Object 6"/>
                <p:cNvGraphicFramePr>
                  <a:graphicFrameLocks noChangeAspect="1"/>
                </p:cNvGraphicFramePr>
                <p:nvPr>
                  <p:extLst>
                    <p:ext uri="{D42A27DB-BD31-4B8C-83A1-F6EECF244321}">
                      <p14:modId xmlns:p14="http://schemas.microsoft.com/office/powerpoint/2010/main" val="1302345038"/>
                    </p:ext>
                  </p:extLst>
                </p:nvPr>
              </p:nvGraphicFramePr>
              <p:xfrm>
                <a:off x="2566988" y="2781300"/>
                <a:ext cx="4660900" cy="1066800"/>
              </p:xfrm>
              <a:graphic>
                <a:graphicData uri="http://schemas.openxmlformats.org/presentationml/2006/ole">
                  <mc:AlternateContent>
                    <mc:Choice xmlns:v="urn:schemas-microsoft-com:vml" Requires="v">
                      <p:oleObj spid="_x0000_s45404" name="Equation" r:id="rId15" imgW="1879600" imgH="431800" progId="Equation.3">
                        <p:embed/>
                      </p:oleObj>
                    </mc:Choice>
                    <mc:Fallback>
                      <p:oleObj name="Equation" r:id="rId15" imgW="1879600" imgH="431800" progId="Equation.3">
                        <p:embed/>
                        <p:pic>
                          <p:nvPicPr>
                            <p:cNvPr id="86022"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6988" y="2781300"/>
                              <a:ext cx="4660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86023" name="Object 7"/>
                <p:cNvGraphicFramePr>
                  <a:graphicFrameLocks noChangeAspect="1"/>
                </p:cNvGraphicFramePr>
                <p:nvPr>
                  <p:extLst>
                    <p:ext uri="{D42A27DB-BD31-4B8C-83A1-F6EECF244321}">
                      <p14:modId xmlns:p14="http://schemas.microsoft.com/office/powerpoint/2010/main" val="3127336598"/>
                    </p:ext>
                  </p:extLst>
                </p:nvPr>
              </p:nvGraphicFramePr>
              <p:xfrm>
                <a:off x="2424113" y="4365626"/>
                <a:ext cx="4271962" cy="1154113"/>
              </p:xfrm>
              <a:graphic>
                <a:graphicData uri="http://schemas.openxmlformats.org/presentationml/2006/ole">
                  <mc:AlternateContent>
                    <mc:Choice xmlns:v="urn:schemas-microsoft-com:vml" Requires="v">
                      <p:oleObj spid="_x0000_s45421" name="Equation" r:id="rId17" imgW="1371600" imgH="457200" progId="Equation.3">
                        <p:embed/>
                      </p:oleObj>
                    </mc:Choice>
                    <mc:Fallback>
                      <p:oleObj name="Equation" r:id="rId17" imgW="1371600" imgH="457200" progId="Equation.3">
                        <p:embed/>
                        <p:pic>
                          <p:nvPicPr>
                            <p:cNvPr id="86023" name="Object 7"/>
                            <p:cNvPicPr>
                              <a:picLocks noChangeAspect="1" noChangeArrowheads="1"/>
                            </p:cNvPicPr>
                            <p:nvPr/>
                          </p:nvPicPr>
                          <p:blipFill>
                            <a:blip r:embed="rId18">
                              <a:extLst>
                                <a:ext uri="{28A0092B-C50C-407E-A947-70E740481C1C}">
                                  <a14:useLocalDpi val="0"/>
                                </a:ext>
                              </a:extLst>
                            </a:blip>
                            <a:srcRect/>
                            <a:stretch>
                              <a:fillRect/>
                            </a:stretch>
                          </p:blipFill>
                          <p:spPr bwMode="auto">
                            <a:xfrm>
                              <a:off x="2424113" y="4365626"/>
                              <a:ext cx="4271962" cy="115411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86023" name="Object 7"/>
                <p:cNvGraphicFramePr>
                  <a:graphicFrameLocks noChangeAspect="1"/>
                </p:cNvGraphicFramePr>
                <p:nvPr>
                  <p:extLst>
                    <p:ext uri="{D42A27DB-BD31-4B8C-83A1-F6EECF244321}">
                      <p14:modId xmlns:p14="http://schemas.microsoft.com/office/powerpoint/2010/main" val="3127336598"/>
                    </p:ext>
                  </p:extLst>
                </p:nvPr>
              </p:nvGraphicFramePr>
              <p:xfrm>
                <a:off x="2424113" y="4365626"/>
                <a:ext cx="4271962" cy="1154113"/>
              </p:xfrm>
              <a:graphic>
                <a:graphicData uri="http://schemas.openxmlformats.org/presentationml/2006/ole">
                  <mc:AlternateContent>
                    <mc:Choice xmlns:v="urn:schemas-microsoft-com:vml" Requires="v">
                      <p:oleObj spid="_x0000_s45405" name="Equation" r:id="rId19" imgW="1371600" imgH="457200" progId="Equation.3">
                        <p:embed/>
                      </p:oleObj>
                    </mc:Choice>
                    <mc:Fallback>
                      <p:oleObj name="Equation" r:id="rId19" imgW="1371600" imgH="457200" progId="Equation.3">
                        <p:embed/>
                        <p:pic>
                          <p:nvPicPr>
                            <p:cNvPr id="86023"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24113" y="4365626"/>
                              <a:ext cx="4271962"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86024" name="Line 9"/>
            <p:cNvSpPr>
              <a:spLocks noChangeShapeType="1"/>
            </p:cNvSpPr>
            <p:nvPr/>
          </p:nvSpPr>
          <p:spPr bwMode="auto">
            <a:xfrm flipH="1" flipV="1">
              <a:off x="6245226" y="3646489"/>
              <a:ext cx="1084263" cy="13938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6025" name="Text Box 10"/>
            <p:cNvSpPr txBox="1">
              <a:spLocks noChangeArrowheads="1"/>
            </p:cNvSpPr>
            <p:nvPr/>
          </p:nvSpPr>
          <p:spPr bwMode="auto">
            <a:xfrm>
              <a:off x="7010401" y="5199064"/>
              <a:ext cx="3876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dirty="0">
                  <a:solidFill>
                    <a:schemeClr val="tx1"/>
                  </a:solidFill>
                  <a:latin typeface="Arial" panose="020B0604020202020204" pitchFamily="34" charset="0"/>
                </a:rPr>
                <a:t>h=1,2,3,....,N,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interval</a:t>
              </a:r>
              <a:endParaRPr lang="en-US" altLang="sk-SK" dirty="0">
                <a:solidFill>
                  <a:schemeClr val="tx1"/>
                </a:solidFill>
                <a:latin typeface="Arial" panose="020B0604020202020204" pitchFamily="34" charset="0"/>
              </a:endParaRPr>
            </a:p>
          </p:txBody>
        </p:sp>
      </p:grpSp>
    </p:spTree>
    <p:extLst>
      <p:ext uri="{BB962C8B-B14F-4D97-AF65-F5344CB8AC3E}">
        <p14:creationId xmlns:p14="http://schemas.microsoft.com/office/powerpoint/2010/main" val="2329426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31950" y="523875"/>
            <a:ext cx="9036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Arial" panose="020B0604020202020204" pitchFamily="34" charset="0"/>
              </a:rPr>
              <a:t>Triple exponential smoothing (TES)</a:t>
            </a:r>
            <a:r>
              <a:rPr lang="sk-SK" altLang="sk-SK" sz="2800" b="1" dirty="0">
                <a:solidFill>
                  <a:schemeClr val="tx1"/>
                </a:solidFill>
                <a:latin typeface="Arial" panose="020B0604020202020204" pitchFamily="34" charset="0"/>
              </a:rPr>
              <a:t> (</a:t>
            </a:r>
            <a:r>
              <a:rPr lang="sk-SK" altLang="sk-SK" sz="2800" b="1" dirty="0" err="1" smtClean="0">
                <a:solidFill>
                  <a:schemeClr val="tx1"/>
                </a:solidFill>
                <a:latin typeface="Arial" panose="020B0604020202020204" pitchFamily="34" charset="0"/>
              </a:rPr>
              <a:t>multip</a:t>
            </a:r>
            <a:r>
              <a:rPr lang="en-GB" altLang="sk-SK" sz="2800" b="1" dirty="0" smtClean="0">
                <a:solidFill>
                  <a:schemeClr val="tx1"/>
                </a:solidFill>
                <a:latin typeface="Arial" panose="020B0604020202020204" pitchFamily="34" charset="0"/>
              </a:rPr>
              <a:t>li</a:t>
            </a:r>
            <a:r>
              <a:rPr lang="sk-SK" altLang="sk-SK" sz="2800" b="1" dirty="0" err="1" smtClean="0">
                <a:solidFill>
                  <a:schemeClr val="tx1"/>
                </a:solidFill>
                <a:latin typeface="Arial" panose="020B0604020202020204" pitchFamily="34" charset="0"/>
              </a:rPr>
              <a:t>cative</a:t>
            </a:r>
            <a:r>
              <a:rPr lang="sk-SK" altLang="sk-SK" sz="2800" b="1" dirty="0" smtClean="0">
                <a:solidFill>
                  <a:schemeClr val="tx1"/>
                </a:solidFill>
                <a:latin typeface="Arial" panose="020B0604020202020204" pitchFamily="34" charset="0"/>
              </a:rPr>
              <a:t> </a:t>
            </a:r>
            <a:r>
              <a:rPr lang="sk-SK" altLang="sk-SK" sz="2800" b="1" dirty="0" err="1" smtClean="0">
                <a:solidFill>
                  <a:schemeClr val="tx1"/>
                </a:solidFill>
                <a:latin typeface="Arial" panose="020B0604020202020204" pitchFamily="34" charset="0"/>
              </a:rPr>
              <a:t>seasonality</a:t>
            </a:r>
            <a:r>
              <a:rPr lang="sk-SK" altLang="sk-SK" sz="2800" b="1" dirty="0" smtClean="0">
                <a:solidFill>
                  <a:schemeClr val="tx1"/>
                </a:solidFill>
                <a:latin typeface="Arial" panose="020B0604020202020204" pitchFamily="34" charset="0"/>
              </a:rPr>
              <a:t>, </a:t>
            </a:r>
            <a:r>
              <a:rPr lang="sk-SK" altLang="sk-SK" sz="2800" b="1" dirty="0" err="1">
                <a:solidFill>
                  <a:schemeClr val="tx1"/>
                </a:solidFill>
                <a:latin typeface="Arial" panose="020B0604020202020204" pitchFamily="34" charset="0"/>
              </a:rPr>
              <a:t>Holt</a:t>
            </a:r>
            <a:r>
              <a:rPr lang="sk-SK" altLang="sk-SK" sz="2800" b="1" dirty="0">
                <a:solidFill>
                  <a:schemeClr val="tx1"/>
                </a:solidFill>
                <a:latin typeface="Arial" panose="020B0604020202020204" pitchFamily="34" charset="0"/>
              </a:rPr>
              <a:t> </a:t>
            </a:r>
            <a:r>
              <a:rPr lang="sk-SK" altLang="sk-SK" sz="2800" b="1" dirty="0" err="1">
                <a:solidFill>
                  <a:schemeClr val="tx1"/>
                </a:solidFill>
                <a:latin typeface="Arial" panose="020B0604020202020204" pitchFamily="34" charset="0"/>
              </a:rPr>
              <a:t>Winters</a:t>
            </a:r>
            <a:r>
              <a:rPr lang="sk-SK" altLang="sk-SK" sz="2800" b="1" dirty="0">
                <a:solidFill>
                  <a:schemeClr val="tx1"/>
                </a:solidFill>
                <a:latin typeface="Arial" panose="020B0604020202020204" pitchFamily="34" charset="0"/>
              </a:rPr>
              <a:t> </a:t>
            </a:r>
            <a:r>
              <a:rPr lang="sk-SK" altLang="sk-SK" sz="2800" b="1" dirty="0" err="1" smtClean="0">
                <a:solidFill>
                  <a:schemeClr val="tx1"/>
                </a:solidFill>
                <a:latin typeface="Arial" panose="020B0604020202020204" pitchFamily="34" charset="0"/>
              </a:rPr>
              <a:t>method</a:t>
            </a:r>
            <a:r>
              <a:rPr lang="sk-SK" altLang="sk-SK" sz="2800" b="1" dirty="0" smtClean="0">
                <a:solidFill>
                  <a:schemeClr val="tx1"/>
                </a:solidFill>
                <a:latin typeface="Arial" panose="020B0604020202020204" pitchFamily="34" charset="0"/>
              </a:rPr>
              <a:t>)</a:t>
            </a:r>
            <a:endParaRPr lang="en-US" altLang="sk-SK" sz="2800" b="1" dirty="0">
              <a:solidFill>
                <a:schemeClr val="tx1"/>
              </a:solidFill>
              <a:latin typeface="Arial" panose="020B0604020202020204" pitchFamily="34" charset="0"/>
            </a:endParaRPr>
          </a:p>
        </p:txBody>
      </p:sp>
      <p:sp>
        <p:nvSpPr>
          <p:cNvPr id="88067" name="Text Box 3"/>
          <p:cNvSpPr txBox="1">
            <a:spLocks noChangeArrowheads="1"/>
          </p:cNvSpPr>
          <p:nvPr/>
        </p:nvSpPr>
        <p:spPr bwMode="auto">
          <a:xfrm>
            <a:off x="1524000" y="1816100"/>
            <a:ext cx="9036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Technique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which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smoothes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en-GB"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with</a:t>
            </a:r>
            <a:r>
              <a:rPr lang="sk-SK" altLang="sk-SK" sz="2400" dirty="0" smtClean="0">
                <a:solidFill>
                  <a:schemeClr val="tx1"/>
                </a:solidFill>
                <a:latin typeface="Arial" panose="020B0604020202020204" pitchFamily="34" charset="0"/>
              </a:rPr>
              <a:t> trend and </a:t>
            </a:r>
            <a:r>
              <a:rPr lang="sk-SK" altLang="sk-SK" sz="2400" dirty="0" err="1" smtClean="0">
                <a:solidFill>
                  <a:schemeClr val="tx1"/>
                </a:solidFill>
                <a:latin typeface="Arial" panose="020B0604020202020204" pitchFamily="34" charset="0"/>
              </a:rPr>
              <a:t>seasonality</a:t>
            </a:r>
            <a:r>
              <a:rPr lang="sk-SK" altLang="sk-SK" sz="2400" dirty="0" smtClean="0">
                <a:solidFill>
                  <a:schemeClr val="tx1"/>
                </a:solidFill>
                <a:latin typeface="Arial" panose="020B0604020202020204" pitchFamily="34" charset="0"/>
              </a:rPr>
              <a:t>.</a:t>
            </a:r>
            <a:endParaRPr lang="sk-SK" altLang="sk-SK" sz="2400" b="1"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Suppose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series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looks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like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this</a:t>
            </a:r>
            <a:r>
              <a:rPr lang="sk-SK" altLang="sk-SK" sz="2400" dirty="0" smtClean="0">
                <a:solidFill>
                  <a:schemeClr val="tx1"/>
                </a:solidFill>
                <a:latin typeface="Arial" panose="020B0604020202020204" pitchFamily="34" charset="0"/>
              </a:rPr>
              <a:t>:</a:t>
            </a:r>
            <a:endParaRPr lang="en-US" altLang="sk-SK" sz="2400" b="1" dirty="0">
              <a:solidFill>
                <a:schemeClr val="tx1"/>
              </a:solidFill>
              <a:latin typeface="Arial" panose="020B0604020202020204" pitchFamily="34" charset="0"/>
            </a:endParaRPr>
          </a:p>
        </p:txBody>
      </p:sp>
      <p:graphicFrame>
        <p:nvGraphicFramePr>
          <p:cNvPr id="88068" name="Object 4"/>
          <p:cNvGraphicFramePr>
            <a:graphicFrameLocks noChangeAspect="1"/>
          </p:cNvGraphicFramePr>
          <p:nvPr/>
        </p:nvGraphicFramePr>
        <p:xfrm>
          <a:off x="2133601" y="3200400"/>
          <a:ext cx="4391025" cy="3187700"/>
        </p:xfrm>
        <a:graphic>
          <a:graphicData uri="http://schemas.openxmlformats.org/presentationml/2006/ole">
            <mc:AlternateContent xmlns:mc="http://schemas.openxmlformats.org/markup-compatibility/2006">
              <mc:Choice xmlns:v="urn:schemas-microsoft-com:vml" Requires="v">
                <p:oleObj spid="_x0000_s46264" name="Equation" r:id="rId4" imgW="1854200" imgH="1346200" progId="Equation.3">
                  <p:embed/>
                </p:oleObj>
              </mc:Choice>
              <mc:Fallback>
                <p:oleObj name="Equation" r:id="rId4" imgW="1854200" imgH="1346200" progId="Equation.3">
                  <p:embed/>
                  <p:pic>
                    <p:nvPicPr>
                      <p:cNvPr id="880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3200400"/>
                        <a:ext cx="439102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69" name="Text Box 5"/>
          <p:cNvSpPr txBox="1">
            <a:spLocks noChangeArrowheads="1"/>
          </p:cNvSpPr>
          <p:nvPr/>
        </p:nvSpPr>
        <p:spPr bwMode="auto">
          <a:xfrm>
            <a:off x="7104063" y="3455989"/>
            <a:ext cx="33528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a:t>
            </a:r>
            <a:r>
              <a:rPr lang="sk-SK" altLang="sk-SK" sz="2400" dirty="0" err="1" smtClean="0">
                <a:solidFill>
                  <a:schemeClr val="tx1"/>
                </a:solidFill>
                <a:latin typeface="Arial" panose="020B0604020202020204" pitchFamily="34" charset="0"/>
              </a:rPr>
              <a:t>overall</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smoothing</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 </a:t>
            </a:r>
            <a:r>
              <a:rPr lang="sk-SK" altLang="sk-SK" sz="2400" dirty="0">
                <a:solidFill>
                  <a:schemeClr val="tx1"/>
                </a:solidFill>
                <a:latin typeface="Arial" panose="020B0604020202020204" pitchFamily="34" charset="0"/>
              </a:rPr>
              <a:t>t</a:t>
            </a:r>
            <a:r>
              <a:rPr lang="en-US" altLang="sk-SK" sz="2400" dirty="0" smtClean="0">
                <a:solidFill>
                  <a:schemeClr val="tx1"/>
                </a:solidFill>
                <a:latin typeface="Arial" panose="020B0604020202020204" pitchFamily="34" charset="0"/>
              </a:rPr>
              <a:t>rend</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smoothing</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se</a:t>
            </a:r>
            <a:r>
              <a:rPr lang="sk-SK" altLang="sk-SK" sz="2400" dirty="0" err="1" smtClean="0">
                <a:solidFill>
                  <a:schemeClr val="tx1"/>
                </a:solidFill>
                <a:latin typeface="Arial" panose="020B0604020202020204" pitchFamily="34" charset="0"/>
              </a:rPr>
              <a:t>asonal</a:t>
            </a:r>
            <a:r>
              <a:rPr lang="en-US"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smoothing</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a:t>
            </a:r>
            <a:r>
              <a:rPr lang="sk-SK" altLang="sk-SK" sz="2400" dirty="0" smtClean="0">
                <a:solidFill>
                  <a:schemeClr val="tx1"/>
                </a:solidFill>
                <a:latin typeface="Arial" panose="020B0604020202020204" pitchFamily="34" charset="0"/>
              </a:rPr>
              <a:t> </a:t>
            </a:r>
            <a:r>
              <a:rPr lang="sk-SK" altLang="sk-SK" sz="2400" dirty="0">
                <a:solidFill>
                  <a:schemeClr val="tx1"/>
                </a:solidFill>
                <a:latin typeface="Arial" panose="020B0604020202020204" pitchFamily="34" charset="0"/>
              </a:rPr>
              <a:t>m </a:t>
            </a:r>
            <a:r>
              <a:rPr lang="sk-SK" altLang="sk-SK" sz="2400" dirty="0" smtClean="0">
                <a:solidFill>
                  <a:schemeClr val="tx1"/>
                </a:solidFill>
                <a:latin typeface="Arial" panose="020B0604020202020204" pitchFamily="34" charset="0"/>
              </a:rPr>
              <a:t>step </a:t>
            </a:r>
            <a:r>
              <a:rPr lang="sk-SK" altLang="sk-SK" sz="2400" dirty="0" err="1" smtClean="0">
                <a:solidFill>
                  <a:schemeClr val="tx1"/>
                </a:solidFill>
                <a:latin typeface="Arial" panose="020B0604020202020204" pitchFamily="34" charset="0"/>
              </a:rPr>
              <a:t>forecast</a:t>
            </a:r>
            <a:endParaRPr lang="en-US" altLang="sk-SK" sz="2400" b="1" dirty="0">
              <a:solidFill>
                <a:schemeClr val="tx1"/>
              </a:solidFill>
              <a:latin typeface="Arial" panose="020B0604020202020204" pitchFamily="34" charset="0"/>
            </a:endParaRPr>
          </a:p>
        </p:txBody>
      </p:sp>
      <p:graphicFrame>
        <p:nvGraphicFramePr>
          <p:cNvPr id="88070" name="Object 6"/>
          <p:cNvGraphicFramePr>
            <a:graphicFrameLocks noChangeAspect="1"/>
          </p:cNvGraphicFramePr>
          <p:nvPr>
            <p:extLst/>
          </p:nvPr>
        </p:nvGraphicFramePr>
        <p:xfrm>
          <a:off x="6802531" y="2323931"/>
          <a:ext cx="2198688" cy="557212"/>
        </p:xfrm>
        <a:graphic>
          <a:graphicData uri="http://schemas.openxmlformats.org/presentationml/2006/ole">
            <mc:AlternateContent xmlns:mc="http://schemas.openxmlformats.org/markup-compatibility/2006">
              <mc:Choice xmlns:v="urn:schemas-microsoft-com:vml" Requires="v">
                <p:oleObj spid="_x0000_s46265" name="Equation" r:id="rId6" imgW="901309" imgH="228501" progId="Equation.3">
                  <p:embed/>
                </p:oleObj>
              </mc:Choice>
              <mc:Fallback>
                <p:oleObj name="Equation" r:id="rId6" imgW="901309" imgH="228501" progId="Equation.3">
                  <p:embed/>
                  <p:pic>
                    <p:nvPicPr>
                      <p:cNvPr id="8807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2531" y="2323931"/>
                        <a:ext cx="2198688" cy="5572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8097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2057400" y="9906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sk-SK" altLang="sk-SK" sz="2400" dirty="0" err="1" smtClean="0">
                <a:latin typeface="Times New Roman" panose="02020603050405020304" pitchFamily="18" charset="0"/>
              </a:rPr>
              <a:t>Meaning</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variables</a:t>
            </a:r>
            <a:endParaRPr lang="en-US" altLang="sk-SK" sz="2400" dirty="0">
              <a:latin typeface="Times New Roman" panose="02020603050405020304" pitchFamily="18" charset="0"/>
            </a:endParaRPr>
          </a:p>
        </p:txBody>
      </p:sp>
      <p:sp>
        <p:nvSpPr>
          <p:cNvPr id="90115" name="Text Box 4"/>
          <p:cNvSpPr txBox="1">
            <a:spLocks noChangeArrowheads="1"/>
          </p:cNvSpPr>
          <p:nvPr/>
        </p:nvSpPr>
        <p:spPr bwMode="auto">
          <a:xfrm>
            <a:off x="2057400" y="2209800"/>
            <a:ext cx="8077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en-US" altLang="sk-SK" sz="2400" i="1" dirty="0">
                <a:latin typeface="Times New Roman" panose="02020603050405020304" pitchFamily="18" charset="0"/>
              </a:rPr>
              <a:t>-y  </a:t>
            </a:r>
            <a:r>
              <a:rPr lang="sk-SK" altLang="sk-SK" sz="2400" i="1" dirty="0" err="1" smtClean="0">
                <a:latin typeface="Times New Roman" panose="02020603050405020304" pitchFamily="18" charset="0"/>
              </a:rPr>
              <a:t>measured</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value</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observation</a:t>
            </a:r>
            <a:endParaRPr lang="en-US" altLang="sk-SK" sz="2400" i="1" dirty="0">
              <a:latin typeface="Times New Roman" panose="02020603050405020304" pitchFamily="18" charset="0"/>
            </a:endParaRPr>
          </a:p>
          <a:p>
            <a:pPr>
              <a:spcBef>
                <a:spcPct val="50000"/>
              </a:spcBef>
            </a:pPr>
            <a:r>
              <a:rPr lang="en-US" altLang="sk-SK" sz="2400" i="1" dirty="0">
                <a:latin typeface="Times New Roman" panose="02020603050405020304" pitchFamily="18" charset="0"/>
              </a:rPr>
              <a:t>-S </a:t>
            </a:r>
            <a:r>
              <a:rPr lang="sk-SK" altLang="sk-SK" sz="2400" i="1" dirty="0">
                <a:latin typeface="Times New Roman" panose="02020603050405020304" pitchFamily="18" charset="0"/>
              </a:rPr>
              <a:t> </a:t>
            </a:r>
            <a:r>
              <a:rPr lang="sk-SK" altLang="sk-SK" sz="2400" i="1" dirty="0" err="1" smtClean="0">
                <a:latin typeface="Times New Roman" panose="02020603050405020304" pitchFamily="18" charset="0"/>
              </a:rPr>
              <a:t>smoothed</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observation</a:t>
            </a:r>
            <a:endParaRPr lang="en-US" altLang="sk-SK" sz="2400" i="1" dirty="0">
              <a:latin typeface="Times New Roman" panose="02020603050405020304" pitchFamily="18" charset="0"/>
            </a:endParaRPr>
          </a:p>
          <a:p>
            <a:pPr>
              <a:spcBef>
                <a:spcPct val="50000"/>
              </a:spcBef>
            </a:pPr>
            <a:r>
              <a:rPr lang="en-US" altLang="sk-SK" sz="2400" i="1" dirty="0">
                <a:latin typeface="Times New Roman" panose="02020603050405020304" pitchFamily="18" charset="0"/>
              </a:rPr>
              <a:t>-b </a:t>
            </a:r>
            <a:r>
              <a:rPr lang="sk-SK" altLang="sk-SK" sz="2400" i="1" dirty="0">
                <a:latin typeface="Times New Roman" panose="02020603050405020304" pitchFamily="18" charset="0"/>
              </a:rPr>
              <a:t> </a:t>
            </a:r>
            <a:r>
              <a:rPr lang="sk-SK" altLang="sk-SK" sz="2400" i="1" dirty="0" smtClean="0">
                <a:latin typeface="Times New Roman" panose="02020603050405020304" pitchFamily="18" charset="0"/>
              </a:rPr>
              <a:t>trend </a:t>
            </a:r>
            <a:r>
              <a:rPr lang="sk-SK" altLang="sk-SK" sz="2400" i="1" dirty="0" err="1" smtClean="0">
                <a:latin typeface="Times New Roman" panose="02020603050405020304" pitchFamily="18" charset="0"/>
              </a:rPr>
              <a:t>factor</a:t>
            </a:r>
            <a:endParaRPr lang="en-US" altLang="sk-SK" sz="2400" i="1" dirty="0">
              <a:latin typeface="Times New Roman" panose="02020603050405020304" pitchFamily="18" charset="0"/>
            </a:endParaRPr>
          </a:p>
          <a:p>
            <a:pPr>
              <a:spcBef>
                <a:spcPct val="50000"/>
              </a:spcBef>
            </a:pPr>
            <a:r>
              <a:rPr lang="en-US" altLang="sk-SK" sz="2400" i="1" dirty="0">
                <a:latin typeface="Times New Roman" panose="02020603050405020304" pitchFamily="18" charset="0"/>
              </a:rPr>
              <a:t>-I </a:t>
            </a:r>
            <a:r>
              <a:rPr lang="sk-SK" altLang="sk-SK" sz="2400" i="1" dirty="0">
                <a:latin typeface="Times New Roman" panose="02020603050405020304" pitchFamily="18" charset="0"/>
              </a:rPr>
              <a:t> </a:t>
            </a:r>
            <a:r>
              <a:rPr lang="sk-SK" altLang="sk-SK" sz="2400" i="1" dirty="0" err="1" smtClean="0">
                <a:latin typeface="Times New Roman" panose="02020603050405020304" pitchFamily="18" charset="0"/>
              </a:rPr>
              <a:t>seasonal</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factor</a:t>
            </a:r>
            <a:endParaRPr lang="en-US" altLang="sk-SK" sz="2400" i="1" dirty="0">
              <a:latin typeface="Times New Roman" panose="02020603050405020304" pitchFamily="18" charset="0"/>
            </a:endParaRPr>
          </a:p>
          <a:p>
            <a:pPr>
              <a:spcBef>
                <a:spcPct val="50000"/>
              </a:spcBef>
            </a:pPr>
            <a:r>
              <a:rPr lang="en-US" altLang="sk-SK" sz="2400" i="1" dirty="0">
                <a:latin typeface="Times New Roman" panose="02020603050405020304" pitchFamily="18" charset="0"/>
              </a:rPr>
              <a:t>-t </a:t>
            </a:r>
            <a:r>
              <a:rPr lang="sk-SK" altLang="sk-SK" sz="2400" i="1" dirty="0">
                <a:latin typeface="Times New Roman" panose="02020603050405020304" pitchFamily="18" charset="0"/>
              </a:rPr>
              <a:t> </a:t>
            </a:r>
            <a:r>
              <a:rPr lang="sk-SK" altLang="sk-SK" sz="2400" i="1" dirty="0" err="1" smtClean="0">
                <a:latin typeface="Times New Roman" panose="02020603050405020304" pitchFamily="18" charset="0"/>
              </a:rPr>
              <a:t>time</a:t>
            </a:r>
            <a:endParaRPr lang="en-US" altLang="sk-SK" sz="2400" i="1" dirty="0">
              <a:latin typeface="Times New Roman" panose="02020603050405020304" pitchFamily="18" charset="0"/>
            </a:endParaRPr>
          </a:p>
          <a:p>
            <a:pPr>
              <a:spcBef>
                <a:spcPct val="50000"/>
              </a:spcBef>
            </a:pPr>
            <a:r>
              <a:rPr lang="en-US" altLang="sk-SK" sz="2400" i="1" dirty="0">
                <a:latin typeface="Times New Roman" panose="02020603050405020304" pitchFamily="18" charset="0"/>
              </a:rPr>
              <a:t>-F </a:t>
            </a:r>
            <a:r>
              <a:rPr lang="sk-SK" altLang="sk-SK" sz="2400" i="1" dirty="0">
                <a:latin typeface="Times New Roman" panose="02020603050405020304" pitchFamily="18" charset="0"/>
              </a:rPr>
              <a:t> </a:t>
            </a:r>
            <a:r>
              <a:rPr lang="sk-SK" altLang="sk-SK" sz="2400" i="1" dirty="0" err="1" smtClean="0">
                <a:latin typeface="Times New Roman" panose="02020603050405020304" pitchFamily="18" charset="0"/>
              </a:rPr>
              <a:t>forecast</a:t>
            </a:r>
            <a:r>
              <a:rPr lang="en-US" altLang="sk-SK" sz="2400" i="1" dirty="0" smtClean="0">
                <a:latin typeface="Times New Roman" panose="02020603050405020304" pitchFamily="18" charset="0"/>
              </a:rPr>
              <a:t> </a:t>
            </a:r>
            <a:endParaRPr lang="sk-SK" altLang="sk-SK" sz="2400" i="1" dirty="0" smtClean="0">
              <a:latin typeface="Times New Roman" panose="02020603050405020304" pitchFamily="18" charset="0"/>
            </a:endParaRPr>
          </a:p>
          <a:p>
            <a:pPr>
              <a:spcBef>
                <a:spcPct val="50000"/>
              </a:spcBef>
            </a:pPr>
            <a:r>
              <a:rPr lang="sk-SK" altLang="sk-SK" sz="2400" i="1" dirty="0" smtClean="0">
                <a:latin typeface="Times New Roman" panose="02020603050405020304" pitchFamily="18" charset="0"/>
              </a:rPr>
              <a:t>-</a:t>
            </a:r>
            <a:r>
              <a:rPr lang="sk-SK" altLang="sk-SK" sz="2400" i="1" dirty="0">
                <a:latin typeface="Times New Roman" panose="02020603050405020304" pitchFamily="18" charset="0"/>
              </a:rPr>
              <a:t>L  </a:t>
            </a:r>
            <a:r>
              <a:rPr lang="sk-SK" altLang="sk-SK" sz="2400" i="1" dirty="0" err="1" smtClean="0">
                <a:latin typeface="Times New Roman" panose="02020603050405020304" pitchFamily="18" charset="0"/>
              </a:rPr>
              <a:t>time</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lag</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period</a:t>
            </a:r>
            <a:r>
              <a:rPr lang="sk-SK" altLang="sk-SK" sz="2400" i="1" dirty="0" smtClean="0">
                <a:latin typeface="Times New Roman" panose="02020603050405020304" pitchFamily="18" charset="0"/>
              </a:rPr>
              <a:t>, interval</a:t>
            </a:r>
            <a:r>
              <a:rPr lang="en-US" altLang="sk-SK" sz="2400" i="1" dirty="0" smtClean="0">
                <a:latin typeface="Times New Roman" panose="02020603050405020304" pitchFamily="18" charset="0"/>
              </a:rPr>
              <a:t>     </a:t>
            </a:r>
            <a:endParaRPr lang="en-US" altLang="sk-SK" sz="2400" i="1" dirty="0">
              <a:latin typeface="Times New Roman" panose="02020603050405020304" pitchFamily="18" charset="0"/>
            </a:endParaRPr>
          </a:p>
        </p:txBody>
      </p:sp>
    </p:spTree>
    <p:extLst>
      <p:ext uri="{BB962C8B-B14F-4D97-AF65-F5344CB8AC3E}">
        <p14:creationId xmlns:p14="http://schemas.microsoft.com/office/powerpoint/2010/main" val="35862783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774825" y="260351"/>
            <a:ext cx="720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t>TES, </a:t>
            </a:r>
            <a:r>
              <a:rPr lang="en-US" altLang="en-US" sz="2400" dirty="0" err="1" smtClean="0"/>
              <a:t>multipli</a:t>
            </a:r>
            <a:r>
              <a:rPr lang="sk-SK" altLang="en-US" sz="2400" dirty="0" err="1" smtClean="0"/>
              <a:t>cative</a:t>
            </a:r>
            <a:r>
              <a:rPr lang="sk-SK" altLang="en-US" sz="2400" dirty="0" smtClean="0"/>
              <a:t> </a:t>
            </a:r>
            <a:r>
              <a:rPr lang="sk-SK" altLang="en-US" sz="2400" dirty="0" err="1" smtClean="0"/>
              <a:t>seasonality</a:t>
            </a:r>
            <a:r>
              <a:rPr lang="sk-SK" altLang="en-US" sz="2400" dirty="0" smtClean="0"/>
              <a:t>, </a:t>
            </a:r>
            <a:r>
              <a:rPr lang="sk-SK" altLang="en-US" sz="2400" dirty="0" err="1" smtClean="0"/>
              <a:t>initial</a:t>
            </a:r>
            <a:r>
              <a:rPr lang="sk-SK" altLang="en-US" sz="2400" dirty="0" smtClean="0"/>
              <a:t> </a:t>
            </a:r>
            <a:r>
              <a:rPr lang="sk-SK" altLang="en-US" sz="2400" dirty="0" err="1" smtClean="0"/>
              <a:t>conditions</a:t>
            </a:r>
            <a:r>
              <a:rPr lang="en-US" altLang="en-US" sz="2400" dirty="0" smtClean="0"/>
              <a:t>.</a:t>
            </a:r>
            <a:endParaRPr lang="en-US" altLang="en-US" sz="2400" dirty="0"/>
          </a:p>
        </p:txBody>
      </p:sp>
      <p:sp>
        <p:nvSpPr>
          <p:cNvPr id="23555" name="TextBox 2"/>
          <p:cNvSpPr txBox="1">
            <a:spLocks noChangeArrowheads="1"/>
          </p:cNvSpPr>
          <p:nvPr/>
        </p:nvSpPr>
        <p:spPr bwMode="auto">
          <a:xfrm>
            <a:off x="1774826" y="1052513"/>
            <a:ext cx="95637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We</a:t>
            </a:r>
            <a:r>
              <a:rPr lang="sk-SK" altLang="en-US" dirty="0" smtClean="0"/>
              <a:t> </a:t>
            </a:r>
            <a:r>
              <a:rPr lang="sk-SK" altLang="en-US" dirty="0" err="1" smtClean="0"/>
              <a:t>need</a:t>
            </a:r>
            <a:r>
              <a:rPr lang="sk-SK" altLang="en-US" dirty="0" smtClean="0"/>
              <a:t> to </a:t>
            </a:r>
            <a:r>
              <a:rPr lang="sk-SK" altLang="en-US" dirty="0" err="1" smtClean="0"/>
              <a:t>know</a:t>
            </a:r>
            <a:r>
              <a:rPr lang="sk-SK" altLang="en-US" dirty="0" smtClean="0"/>
              <a:t> </a:t>
            </a:r>
            <a:r>
              <a:rPr lang="sk-SK" altLang="en-US" dirty="0" err="1" smtClean="0"/>
              <a:t>the</a:t>
            </a:r>
            <a:r>
              <a:rPr lang="sk-SK" altLang="en-US" dirty="0" smtClean="0"/>
              <a:t> </a:t>
            </a:r>
            <a:r>
              <a:rPr lang="sk-SK" altLang="en-US" dirty="0" err="1" smtClean="0"/>
              <a:t>period</a:t>
            </a:r>
            <a:r>
              <a:rPr lang="sk-SK" altLang="en-US" dirty="0" smtClean="0"/>
              <a:t> </a:t>
            </a:r>
            <a:r>
              <a:rPr lang="sk-SK" altLang="en-US" dirty="0" err="1" smtClean="0"/>
              <a:t>if</a:t>
            </a:r>
            <a:r>
              <a:rPr lang="sk-SK" altLang="en-US" dirty="0" smtClean="0"/>
              <a:t> </a:t>
            </a:r>
            <a:r>
              <a:rPr lang="sk-SK" altLang="en-US" dirty="0" err="1" smtClean="0"/>
              <a:t>we</a:t>
            </a:r>
            <a:r>
              <a:rPr lang="sk-SK" altLang="en-US" dirty="0" smtClean="0"/>
              <a:t> </a:t>
            </a:r>
            <a:r>
              <a:rPr lang="sk-SK" altLang="en-US" dirty="0" err="1" smtClean="0"/>
              <a:t>want</a:t>
            </a:r>
            <a:r>
              <a:rPr lang="sk-SK" altLang="en-US" dirty="0" smtClean="0"/>
              <a:t> to </a:t>
            </a:r>
            <a:r>
              <a:rPr lang="sk-SK" altLang="en-US" dirty="0" err="1" smtClean="0"/>
              <a:t>smoothen</a:t>
            </a:r>
            <a:r>
              <a:rPr lang="sk-SK" altLang="en-US" dirty="0" smtClean="0"/>
              <a:t> </a:t>
            </a:r>
            <a:r>
              <a:rPr lang="sk-SK" altLang="en-US" dirty="0" err="1" smtClean="0"/>
              <a:t>the</a:t>
            </a:r>
            <a:r>
              <a:rPr lang="sk-SK" altLang="en-US" dirty="0" smtClean="0"/>
              <a:t> </a:t>
            </a:r>
            <a:r>
              <a:rPr lang="sk-SK" altLang="en-US" dirty="0" err="1" smtClean="0"/>
              <a:t>series</a:t>
            </a:r>
            <a:r>
              <a:rPr lang="sk-SK" altLang="en-US" dirty="0" smtClean="0"/>
              <a:t>. </a:t>
            </a:r>
            <a:r>
              <a:rPr lang="sk-SK" altLang="en-US" dirty="0" err="1" smtClean="0"/>
              <a:t>Enough</a:t>
            </a:r>
            <a:r>
              <a:rPr lang="sk-SK" altLang="en-US" dirty="0" smtClean="0"/>
              <a:t> </a:t>
            </a:r>
            <a:r>
              <a:rPr lang="sk-SK" altLang="en-US" dirty="0" err="1" smtClean="0"/>
              <a:t>amount</a:t>
            </a:r>
            <a:r>
              <a:rPr lang="sk-SK" altLang="en-US" dirty="0" smtClean="0"/>
              <a:t> of </a:t>
            </a:r>
            <a:r>
              <a:rPr lang="sk-SK" altLang="en-US" dirty="0" err="1" smtClean="0"/>
              <a:t>the</a:t>
            </a:r>
            <a:r>
              <a:rPr lang="sk-SK" altLang="en-US" dirty="0" smtClean="0"/>
              <a:t> </a:t>
            </a:r>
            <a:r>
              <a:rPr lang="sk-SK" altLang="en-US" dirty="0" err="1" smtClean="0"/>
              <a:t>data</a:t>
            </a:r>
            <a:r>
              <a:rPr lang="sk-SK" altLang="en-US" dirty="0" smtClean="0"/>
              <a:t> </a:t>
            </a:r>
            <a:r>
              <a:rPr lang="sk-SK" altLang="en-US" dirty="0" err="1" smtClean="0"/>
              <a:t>is</a:t>
            </a:r>
            <a:r>
              <a:rPr lang="sk-SK" altLang="en-US" dirty="0" smtClean="0"/>
              <a:t> </a:t>
            </a:r>
            <a:r>
              <a:rPr lang="sk-SK" altLang="en-US" dirty="0" err="1" smtClean="0"/>
              <a:t>also</a:t>
            </a:r>
            <a:r>
              <a:rPr lang="sk-SK" altLang="en-US" dirty="0" smtClean="0"/>
              <a:t> </a:t>
            </a:r>
            <a:r>
              <a:rPr lang="sk-SK" altLang="en-US" dirty="0" err="1" smtClean="0"/>
              <a:t>necessary</a:t>
            </a:r>
            <a:r>
              <a:rPr lang="sk-SK" altLang="en-US" dirty="0" smtClean="0"/>
              <a:t>. </a:t>
            </a:r>
            <a:r>
              <a:rPr lang="sk-SK" altLang="en-US" dirty="0" err="1" smtClean="0"/>
              <a:t>Example</a:t>
            </a:r>
            <a:r>
              <a:rPr lang="sk-SK" altLang="en-US" dirty="0" smtClean="0"/>
              <a:t> – </a:t>
            </a:r>
            <a:r>
              <a:rPr lang="sk-SK" altLang="en-US" dirty="0" err="1" smtClean="0"/>
              <a:t>imagine</a:t>
            </a:r>
            <a:r>
              <a:rPr lang="sk-SK" altLang="en-US" dirty="0" smtClean="0"/>
              <a:t>, </a:t>
            </a:r>
            <a:r>
              <a:rPr lang="sk-SK" altLang="en-US" dirty="0" err="1" smtClean="0"/>
              <a:t>we</a:t>
            </a:r>
            <a:r>
              <a:rPr lang="sk-SK" altLang="en-US" dirty="0" smtClean="0"/>
              <a:t> </a:t>
            </a:r>
            <a:r>
              <a:rPr lang="sk-SK" altLang="en-US" dirty="0" err="1" smtClean="0"/>
              <a:t>have</a:t>
            </a:r>
            <a:r>
              <a:rPr lang="sk-SK" altLang="en-US" dirty="0" smtClean="0"/>
              <a:t> a 6 </a:t>
            </a:r>
            <a:r>
              <a:rPr lang="sk-SK" altLang="en-US" dirty="0" err="1" smtClean="0"/>
              <a:t>year</a:t>
            </a:r>
            <a:r>
              <a:rPr lang="sk-SK" altLang="en-US" dirty="0" smtClean="0"/>
              <a:t> </a:t>
            </a:r>
            <a:r>
              <a:rPr lang="sk-SK" altLang="en-US" dirty="0" err="1" smtClean="0"/>
              <a:t>measurement</a:t>
            </a:r>
            <a:r>
              <a:rPr lang="sk-SK" altLang="en-US" dirty="0" smtClean="0"/>
              <a:t>, </a:t>
            </a:r>
            <a:r>
              <a:rPr lang="sk-SK" altLang="en-US" dirty="0" err="1" smtClean="0"/>
              <a:t>the</a:t>
            </a:r>
            <a:r>
              <a:rPr lang="sk-SK" altLang="en-US" dirty="0" smtClean="0"/>
              <a:t> </a:t>
            </a:r>
            <a:r>
              <a:rPr lang="sk-SK" altLang="en-US" dirty="0" err="1" smtClean="0"/>
              <a:t>data</a:t>
            </a:r>
            <a:r>
              <a:rPr lang="sk-SK" altLang="en-US" dirty="0" smtClean="0"/>
              <a:t> are </a:t>
            </a:r>
            <a:r>
              <a:rPr lang="sk-SK" altLang="en-US" dirty="0" err="1" smtClean="0"/>
              <a:t>measured</a:t>
            </a:r>
            <a:r>
              <a:rPr lang="sk-SK" altLang="en-US" dirty="0" smtClean="0"/>
              <a:t> </a:t>
            </a:r>
            <a:r>
              <a:rPr lang="sk-SK" altLang="en-US" dirty="0" err="1" smtClean="0"/>
              <a:t>every</a:t>
            </a:r>
            <a:r>
              <a:rPr lang="sk-SK" altLang="en-US" dirty="0" smtClean="0"/>
              <a:t> </a:t>
            </a:r>
            <a:r>
              <a:rPr lang="sk-SK" altLang="en-US" dirty="0" err="1" smtClean="0"/>
              <a:t>several</a:t>
            </a:r>
            <a:r>
              <a:rPr lang="sk-SK" altLang="en-US" dirty="0" smtClean="0"/>
              <a:t> </a:t>
            </a:r>
            <a:r>
              <a:rPr lang="en-GB" altLang="en-US" dirty="0" smtClean="0"/>
              <a:t>months, </a:t>
            </a:r>
            <a:r>
              <a:rPr lang="sk-SK" altLang="en-US" dirty="0" smtClean="0"/>
              <a:t> L=4</a:t>
            </a:r>
            <a:r>
              <a:rPr lang="en-GB" altLang="en-US" dirty="0" smtClean="0"/>
              <a:t> in one year</a:t>
            </a:r>
            <a:r>
              <a:rPr lang="sk-SK" altLang="en-US" dirty="0" smtClean="0"/>
              <a:t>. </a:t>
            </a:r>
            <a:r>
              <a:rPr lang="en-GB" altLang="en-US" dirty="0" smtClean="0"/>
              <a:t>One year is the estimated period.</a:t>
            </a:r>
            <a:endParaRPr lang="sk-SK" altLang="en-US" dirty="0"/>
          </a:p>
          <a:p>
            <a:r>
              <a:rPr lang="sk-SK" altLang="en-US" dirty="0"/>
              <a:t> </a:t>
            </a:r>
            <a:endParaRPr lang="en-US" altLang="en-US" dirty="0"/>
          </a:p>
        </p:txBody>
      </p:sp>
      <p:sp>
        <p:nvSpPr>
          <p:cNvPr id="4" name="TextBox 3"/>
          <p:cNvSpPr txBox="1">
            <a:spLocks noRot="1" noChangeAspect="1" noMove="1" noResize="1" noEditPoints="1" noAdjustHandles="1" noChangeArrowheads="1" noChangeShapeType="1" noTextEdit="1"/>
          </p:cNvSpPr>
          <p:nvPr/>
        </p:nvSpPr>
        <p:spPr>
          <a:xfrm>
            <a:off x="1537409" y="2132856"/>
            <a:ext cx="8949180" cy="1014380"/>
          </a:xfrm>
          <a:prstGeom prst="rect">
            <a:avLst/>
          </a:prstGeom>
          <a:blipFill>
            <a:blip r:embed="rId2"/>
            <a:stretch>
              <a:fillRect l="-545"/>
            </a:stretch>
          </a:blipFill>
        </p:spPr>
        <p:txBody>
          <a:bodyPr/>
          <a:lstStyle/>
          <a:p>
            <a:pPr>
              <a:defRPr/>
            </a:pPr>
            <a:r>
              <a:rPr lang="en-US">
                <a:noFill/>
              </a:rPr>
              <a:t> </a:t>
            </a:r>
          </a:p>
        </p:txBody>
      </p:sp>
      <p:cxnSp>
        <p:nvCxnSpPr>
          <p:cNvPr id="6" name="Straight Arrow Connector 5"/>
          <p:cNvCxnSpPr/>
          <p:nvPr/>
        </p:nvCxnSpPr>
        <p:spPr>
          <a:xfrm flipV="1">
            <a:off x="3863975" y="3357563"/>
            <a:ext cx="0" cy="2374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863975" y="5732463"/>
            <a:ext cx="6408738" cy="36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935413" y="3500439"/>
            <a:ext cx="3313112" cy="216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6500" y="5522914"/>
            <a:ext cx="0" cy="282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5500689"/>
            <a:ext cx="0" cy="28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04063" y="5500689"/>
            <a:ext cx="0" cy="28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12125" y="5451475"/>
            <a:ext cx="0" cy="280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20188" y="5459414"/>
            <a:ext cx="0" cy="28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56813" y="5487989"/>
            <a:ext cx="0" cy="28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566" name="TextBox 23"/>
          <p:cNvSpPr txBox="1">
            <a:spLocks noChangeArrowheads="1"/>
          </p:cNvSpPr>
          <p:nvPr/>
        </p:nvSpPr>
        <p:spPr bwMode="auto">
          <a:xfrm>
            <a:off x="6326189" y="59436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year</a:t>
            </a:r>
            <a:endParaRPr lang="en-US" altLang="en-US" dirty="0"/>
          </a:p>
        </p:txBody>
      </p:sp>
      <p:sp>
        <p:nvSpPr>
          <p:cNvPr id="23567" name="TextBox 24"/>
          <p:cNvSpPr txBox="1">
            <a:spLocks noChangeArrowheads="1"/>
          </p:cNvSpPr>
          <p:nvPr/>
        </p:nvSpPr>
        <p:spPr bwMode="auto">
          <a:xfrm>
            <a:off x="2963864" y="3886200"/>
            <a:ext cx="611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 </a:t>
            </a:r>
            <a:endParaRPr lang="en-US" altLang="en-US"/>
          </a:p>
        </p:txBody>
      </p:sp>
      <p:sp>
        <p:nvSpPr>
          <p:cNvPr id="27" name="5-Point Star 26"/>
          <p:cNvSpPr/>
          <p:nvPr/>
        </p:nvSpPr>
        <p:spPr>
          <a:xfrm>
            <a:off x="5475288" y="5221288"/>
            <a:ext cx="215900"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5-Point Star 27"/>
          <p:cNvSpPr/>
          <p:nvPr/>
        </p:nvSpPr>
        <p:spPr>
          <a:xfrm>
            <a:off x="5087938" y="4127501"/>
            <a:ext cx="215900"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5-Point Star 28"/>
          <p:cNvSpPr/>
          <p:nvPr/>
        </p:nvSpPr>
        <p:spPr>
          <a:xfrm>
            <a:off x="4759325" y="5419726"/>
            <a:ext cx="215900"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5-Point Star 29"/>
          <p:cNvSpPr/>
          <p:nvPr/>
        </p:nvSpPr>
        <p:spPr>
          <a:xfrm>
            <a:off x="4437063" y="4767263"/>
            <a:ext cx="215900"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5-Point Star 30"/>
          <p:cNvSpPr/>
          <p:nvPr/>
        </p:nvSpPr>
        <p:spPr>
          <a:xfrm>
            <a:off x="4186238" y="5551488"/>
            <a:ext cx="215900"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5-Point Star 31"/>
          <p:cNvSpPr/>
          <p:nvPr/>
        </p:nvSpPr>
        <p:spPr>
          <a:xfrm>
            <a:off x="3917950" y="5294313"/>
            <a:ext cx="215900"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5-Point Star 32"/>
          <p:cNvSpPr/>
          <p:nvPr/>
        </p:nvSpPr>
        <p:spPr>
          <a:xfrm>
            <a:off x="6383339" y="2852738"/>
            <a:ext cx="217487"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5-Point Star 33"/>
          <p:cNvSpPr/>
          <p:nvPr/>
        </p:nvSpPr>
        <p:spPr>
          <a:xfrm>
            <a:off x="6011863" y="4919664"/>
            <a:ext cx="215900" cy="1428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5-Point Star 34"/>
          <p:cNvSpPr/>
          <p:nvPr/>
        </p:nvSpPr>
        <p:spPr>
          <a:xfrm>
            <a:off x="5734050" y="3416301"/>
            <a:ext cx="215900"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p:cNvSpPr/>
          <p:nvPr/>
        </p:nvSpPr>
        <p:spPr>
          <a:xfrm>
            <a:off x="3937001" y="3452814"/>
            <a:ext cx="2003425" cy="2217737"/>
          </a:xfrm>
          <a:custGeom>
            <a:avLst/>
            <a:gdLst>
              <a:gd name="connsiteX0" fmla="*/ 0 w 2003899"/>
              <a:gd name="connsiteY0" fmla="*/ 2217907 h 2217907"/>
              <a:gd name="connsiteX1" fmla="*/ 19455 w 2003899"/>
              <a:gd name="connsiteY1" fmla="*/ 2140085 h 2217907"/>
              <a:gd name="connsiteX2" fmla="*/ 38910 w 2003899"/>
              <a:gd name="connsiteY2" fmla="*/ 2101175 h 2217907"/>
              <a:gd name="connsiteX3" fmla="*/ 48638 w 2003899"/>
              <a:gd name="connsiteY3" fmla="*/ 2062264 h 2217907"/>
              <a:gd name="connsiteX4" fmla="*/ 87549 w 2003899"/>
              <a:gd name="connsiteY4" fmla="*/ 2003898 h 2217907"/>
              <a:gd name="connsiteX5" fmla="*/ 136187 w 2003899"/>
              <a:gd name="connsiteY5" fmla="*/ 1935804 h 2217907"/>
              <a:gd name="connsiteX6" fmla="*/ 155642 w 2003899"/>
              <a:gd name="connsiteY6" fmla="*/ 1964987 h 2217907"/>
              <a:gd name="connsiteX7" fmla="*/ 175097 w 2003899"/>
              <a:gd name="connsiteY7" fmla="*/ 1984443 h 2217907"/>
              <a:gd name="connsiteX8" fmla="*/ 243191 w 2003899"/>
              <a:gd name="connsiteY8" fmla="*/ 2062264 h 2217907"/>
              <a:gd name="connsiteX9" fmla="*/ 301557 w 2003899"/>
              <a:gd name="connsiteY9" fmla="*/ 2130358 h 2217907"/>
              <a:gd name="connsiteX10" fmla="*/ 330740 w 2003899"/>
              <a:gd name="connsiteY10" fmla="*/ 2140085 h 2217907"/>
              <a:gd name="connsiteX11" fmla="*/ 359923 w 2003899"/>
              <a:gd name="connsiteY11" fmla="*/ 2081719 h 2217907"/>
              <a:gd name="connsiteX12" fmla="*/ 389106 w 2003899"/>
              <a:gd name="connsiteY12" fmla="*/ 2013626 h 2217907"/>
              <a:gd name="connsiteX13" fmla="*/ 408561 w 2003899"/>
              <a:gd name="connsiteY13" fmla="*/ 1994170 h 2217907"/>
              <a:gd name="connsiteX14" fmla="*/ 418289 w 2003899"/>
              <a:gd name="connsiteY14" fmla="*/ 1945532 h 2217907"/>
              <a:gd name="connsiteX15" fmla="*/ 447472 w 2003899"/>
              <a:gd name="connsiteY15" fmla="*/ 1838528 h 2217907"/>
              <a:gd name="connsiteX16" fmla="*/ 466927 w 2003899"/>
              <a:gd name="connsiteY16" fmla="*/ 1741251 h 2217907"/>
              <a:gd name="connsiteX17" fmla="*/ 505838 w 2003899"/>
              <a:gd name="connsiteY17" fmla="*/ 1673158 h 2217907"/>
              <a:gd name="connsiteX18" fmla="*/ 525293 w 2003899"/>
              <a:gd name="connsiteY18" fmla="*/ 1614792 h 2217907"/>
              <a:gd name="connsiteX19" fmla="*/ 535021 w 2003899"/>
              <a:gd name="connsiteY19" fmla="*/ 1585609 h 2217907"/>
              <a:gd name="connsiteX20" fmla="*/ 554476 w 2003899"/>
              <a:gd name="connsiteY20" fmla="*/ 1556426 h 2217907"/>
              <a:gd name="connsiteX21" fmla="*/ 573931 w 2003899"/>
              <a:gd name="connsiteY21" fmla="*/ 1498060 h 2217907"/>
              <a:gd name="connsiteX22" fmla="*/ 612842 w 2003899"/>
              <a:gd name="connsiteY22" fmla="*/ 1429966 h 2217907"/>
              <a:gd name="connsiteX23" fmla="*/ 661480 w 2003899"/>
              <a:gd name="connsiteY23" fmla="*/ 1381328 h 2217907"/>
              <a:gd name="connsiteX24" fmla="*/ 700391 w 2003899"/>
              <a:gd name="connsiteY24" fmla="*/ 1439694 h 2217907"/>
              <a:gd name="connsiteX25" fmla="*/ 719846 w 2003899"/>
              <a:gd name="connsiteY25" fmla="*/ 1498060 h 2217907"/>
              <a:gd name="connsiteX26" fmla="*/ 729574 w 2003899"/>
              <a:gd name="connsiteY26" fmla="*/ 1527243 h 2217907"/>
              <a:gd name="connsiteX27" fmla="*/ 749029 w 2003899"/>
              <a:gd name="connsiteY27" fmla="*/ 1556426 h 2217907"/>
              <a:gd name="connsiteX28" fmla="*/ 758757 w 2003899"/>
              <a:gd name="connsiteY28" fmla="*/ 1624519 h 2217907"/>
              <a:gd name="connsiteX29" fmla="*/ 768485 w 2003899"/>
              <a:gd name="connsiteY29" fmla="*/ 1653702 h 2217907"/>
              <a:gd name="connsiteX30" fmla="*/ 778212 w 2003899"/>
              <a:gd name="connsiteY30" fmla="*/ 1692613 h 2217907"/>
              <a:gd name="connsiteX31" fmla="*/ 787940 w 2003899"/>
              <a:gd name="connsiteY31" fmla="*/ 1721796 h 2217907"/>
              <a:gd name="connsiteX32" fmla="*/ 817123 w 2003899"/>
              <a:gd name="connsiteY32" fmla="*/ 1789890 h 2217907"/>
              <a:gd name="connsiteX33" fmla="*/ 846306 w 2003899"/>
              <a:gd name="connsiteY33" fmla="*/ 1848255 h 2217907"/>
              <a:gd name="connsiteX34" fmla="*/ 856034 w 2003899"/>
              <a:gd name="connsiteY34" fmla="*/ 1877438 h 2217907"/>
              <a:gd name="connsiteX35" fmla="*/ 894944 w 2003899"/>
              <a:gd name="connsiteY35" fmla="*/ 1945532 h 2217907"/>
              <a:gd name="connsiteX36" fmla="*/ 933855 w 2003899"/>
              <a:gd name="connsiteY36" fmla="*/ 2033081 h 2217907"/>
              <a:gd name="connsiteX37" fmla="*/ 972766 w 2003899"/>
              <a:gd name="connsiteY37" fmla="*/ 2003898 h 2217907"/>
              <a:gd name="connsiteX38" fmla="*/ 982493 w 2003899"/>
              <a:gd name="connsiteY38" fmla="*/ 1974715 h 2217907"/>
              <a:gd name="connsiteX39" fmla="*/ 1001949 w 2003899"/>
              <a:gd name="connsiteY39" fmla="*/ 1819072 h 2217907"/>
              <a:gd name="connsiteX40" fmla="*/ 1031131 w 2003899"/>
              <a:gd name="connsiteY40" fmla="*/ 1439694 h 2217907"/>
              <a:gd name="connsiteX41" fmla="*/ 1050587 w 2003899"/>
              <a:gd name="connsiteY41" fmla="*/ 1381328 h 2217907"/>
              <a:gd name="connsiteX42" fmla="*/ 1079770 w 2003899"/>
              <a:gd name="connsiteY42" fmla="*/ 1303507 h 2217907"/>
              <a:gd name="connsiteX43" fmla="*/ 1099225 w 2003899"/>
              <a:gd name="connsiteY43" fmla="*/ 1215958 h 2217907"/>
              <a:gd name="connsiteX44" fmla="*/ 1138136 w 2003899"/>
              <a:gd name="connsiteY44" fmla="*/ 1138136 h 2217907"/>
              <a:gd name="connsiteX45" fmla="*/ 1186774 w 2003899"/>
              <a:gd name="connsiteY45" fmla="*/ 1060315 h 2217907"/>
              <a:gd name="connsiteX46" fmla="*/ 1225685 w 2003899"/>
              <a:gd name="connsiteY46" fmla="*/ 992221 h 2217907"/>
              <a:gd name="connsiteX47" fmla="*/ 1254868 w 2003899"/>
              <a:gd name="connsiteY47" fmla="*/ 904672 h 2217907"/>
              <a:gd name="connsiteX48" fmla="*/ 1264595 w 2003899"/>
              <a:gd name="connsiteY48" fmla="*/ 875490 h 2217907"/>
              <a:gd name="connsiteX49" fmla="*/ 1284051 w 2003899"/>
              <a:gd name="connsiteY49" fmla="*/ 758758 h 2217907"/>
              <a:gd name="connsiteX50" fmla="*/ 1313234 w 2003899"/>
              <a:gd name="connsiteY50" fmla="*/ 807396 h 2217907"/>
              <a:gd name="connsiteX51" fmla="*/ 1352144 w 2003899"/>
              <a:gd name="connsiteY51" fmla="*/ 914400 h 2217907"/>
              <a:gd name="connsiteX52" fmla="*/ 1361872 w 2003899"/>
              <a:gd name="connsiteY52" fmla="*/ 953311 h 2217907"/>
              <a:gd name="connsiteX53" fmla="*/ 1381327 w 2003899"/>
              <a:gd name="connsiteY53" fmla="*/ 1011677 h 2217907"/>
              <a:gd name="connsiteX54" fmla="*/ 1391055 w 2003899"/>
              <a:gd name="connsiteY54" fmla="*/ 1070043 h 2217907"/>
              <a:gd name="connsiteX55" fmla="*/ 1429966 w 2003899"/>
              <a:gd name="connsiteY55" fmla="*/ 1167319 h 2217907"/>
              <a:gd name="connsiteX56" fmla="*/ 1449421 w 2003899"/>
              <a:gd name="connsiteY56" fmla="*/ 1235413 h 2217907"/>
              <a:gd name="connsiteX57" fmla="*/ 1468876 w 2003899"/>
              <a:gd name="connsiteY57" fmla="*/ 1391055 h 2217907"/>
              <a:gd name="connsiteX58" fmla="*/ 1478604 w 2003899"/>
              <a:gd name="connsiteY58" fmla="*/ 1439694 h 2217907"/>
              <a:gd name="connsiteX59" fmla="*/ 1498059 w 2003899"/>
              <a:gd name="connsiteY59" fmla="*/ 1507787 h 2217907"/>
              <a:gd name="connsiteX60" fmla="*/ 1517514 w 2003899"/>
              <a:gd name="connsiteY60" fmla="*/ 1546698 h 2217907"/>
              <a:gd name="connsiteX61" fmla="*/ 1536970 w 2003899"/>
              <a:gd name="connsiteY61" fmla="*/ 1605064 h 2217907"/>
              <a:gd name="connsiteX62" fmla="*/ 1546697 w 2003899"/>
              <a:gd name="connsiteY62" fmla="*/ 1634247 h 2217907"/>
              <a:gd name="connsiteX63" fmla="*/ 1566153 w 2003899"/>
              <a:gd name="connsiteY63" fmla="*/ 1663430 h 2217907"/>
              <a:gd name="connsiteX64" fmla="*/ 1575880 w 2003899"/>
              <a:gd name="connsiteY64" fmla="*/ 1692613 h 2217907"/>
              <a:gd name="connsiteX65" fmla="*/ 1595336 w 2003899"/>
              <a:gd name="connsiteY65" fmla="*/ 1721796 h 2217907"/>
              <a:gd name="connsiteX66" fmla="*/ 1605063 w 2003899"/>
              <a:gd name="connsiteY66" fmla="*/ 1760707 h 2217907"/>
              <a:gd name="connsiteX67" fmla="*/ 1624519 w 2003899"/>
              <a:gd name="connsiteY67" fmla="*/ 1828800 h 2217907"/>
              <a:gd name="connsiteX68" fmla="*/ 1663429 w 2003899"/>
              <a:gd name="connsiteY68" fmla="*/ 1799617 h 2217907"/>
              <a:gd name="connsiteX69" fmla="*/ 1673157 w 2003899"/>
              <a:gd name="connsiteY69" fmla="*/ 1770434 h 2217907"/>
              <a:gd name="connsiteX70" fmla="*/ 1663429 w 2003899"/>
              <a:gd name="connsiteY70" fmla="*/ 1400783 h 2217907"/>
              <a:gd name="connsiteX71" fmla="*/ 1653702 w 2003899"/>
              <a:gd name="connsiteY71" fmla="*/ 1371600 h 2217907"/>
              <a:gd name="connsiteX72" fmla="*/ 1643974 w 2003899"/>
              <a:gd name="connsiteY72" fmla="*/ 1322962 h 2217907"/>
              <a:gd name="connsiteX73" fmla="*/ 1624519 w 2003899"/>
              <a:gd name="connsiteY73" fmla="*/ 1274324 h 2217907"/>
              <a:gd name="connsiteX74" fmla="*/ 1605063 w 2003899"/>
              <a:gd name="connsiteY74" fmla="*/ 1215958 h 2217907"/>
              <a:gd name="connsiteX75" fmla="*/ 1614791 w 2003899"/>
              <a:gd name="connsiteY75" fmla="*/ 642026 h 2217907"/>
              <a:gd name="connsiteX76" fmla="*/ 1634246 w 2003899"/>
              <a:gd name="connsiteY76" fmla="*/ 583660 h 2217907"/>
              <a:gd name="connsiteX77" fmla="*/ 1653702 w 2003899"/>
              <a:gd name="connsiteY77" fmla="*/ 515566 h 2217907"/>
              <a:gd name="connsiteX78" fmla="*/ 1673157 w 2003899"/>
              <a:gd name="connsiteY78" fmla="*/ 476655 h 2217907"/>
              <a:gd name="connsiteX79" fmla="*/ 1682885 w 2003899"/>
              <a:gd name="connsiteY79" fmla="*/ 437745 h 2217907"/>
              <a:gd name="connsiteX80" fmla="*/ 1721795 w 2003899"/>
              <a:gd name="connsiteY80" fmla="*/ 379379 h 2217907"/>
              <a:gd name="connsiteX81" fmla="*/ 1731523 w 2003899"/>
              <a:gd name="connsiteY81" fmla="*/ 350196 h 2217907"/>
              <a:gd name="connsiteX82" fmla="*/ 1741251 w 2003899"/>
              <a:gd name="connsiteY82" fmla="*/ 311285 h 2217907"/>
              <a:gd name="connsiteX83" fmla="*/ 1770434 w 2003899"/>
              <a:gd name="connsiteY83" fmla="*/ 252919 h 2217907"/>
              <a:gd name="connsiteX84" fmla="*/ 1789889 w 2003899"/>
              <a:gd name="connsiteY84" fmla="*/ 165370 h 2217907"/>
              <a:gd name="connsiteX85" fmla="*/ 1809344 w 2003899"/>
              <a:gd name="connsiteY85" fmla="*/ 136187 h 2217907"/>
              <a:gd name="connsiteX86" fmla="*/ 1828800 w 2003899"/>
              <a:gd name="connsiteY86" fmla="*/ 77821 h 2217907"/>
              <a:gd name="connsiteX87" fmla="*/ 1848255 w 2003899"/>
              <a:gd name="connsiteY87" fmla="*/ 0 h 2217907"/>
              <a:gd name="connsiteX88" fmla="*/ 1896893 w 2003899"/>
              <a:gd name="connsiteY88" fmla="*/ 77821 h 2217907"/>
              <a:gd name="connsiteX89" fmla="*/ 1955259 w 2003899"/>
              <a:gd name="connsiteY89" fmla="*/ 184826 h 2217907"/>
              <a:gd name="connsiteX90" fmla="*/ 1964987 w 2003899"/>
              <a:gd name="connsiteY90" fmla="*/ 233464 h 2217907"/>
              <a:gd name="connsiteX91" fmla="*/ 1984442 w 2003899"/>
              <a:gd name="connsiteY91" fmla="*/ 408562 h 2217907"/>
              <a:gd name="connsiteX92" fmla="*/ 1994170 w 2003899"/>
              <a:gd name="connsiteY92" fmla="*/ 447472 h 2217907"/>
              <a:gd name="connsiteX93" fmla="*/ 2003897 w 2003899"/>
              <a:gd name="connsiteY93" fmla="*/ 846307 h 221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003899" h="2217907">
                <a:moveTo>
                  <a:pt x="0" y="2217907"/>
                </a:moveTo>
                <a:cubicBezTo>
                  <a:pt x="5710" y="2189354"/>
                  <a:pt x="8236" y="2166261"/>
                  <a:pt x="19455" y="2140085"/>
                </a:cubicBezTo>
                <a:cubicBezTo>
                  <a:pt x="25167" y="2126757"/>
                  <a:pt x="33818" y="2114753"/>
                  <a:pt x="38910" y="2101175"/>
                </a:cubicBezTo>
                <a:cubicBezTo>
                  <a:pt x="43604" y="2088657"/>
                  <a:pt x="42659" y="2074222"/>
                  <a:pt x="48638" y="2062264"/>
                </a:cubicBezTo>
                <a:cubicBezTo>
                  <a:pt x="59095" y="2041350"/>
                  <a:pt x="87549" y="2003898"/>
                  <a:pt x="87549" y="2003898"/>
                </a:cubicBezTo>
                <a:cubicBezTo>
                  <a:pt x="110247" y="1935804"/>
                  <a:pt x="87549" y="1952017"/>
                  <a:pt x="136187" y="1935804"/>
                </a:cubicBezTo>
                <a:cubicBezTo>
                  <a:pt x="142672" y="1945532"/>
                  <a:pt x="148339" y="1955858"/>
                  <a:pt x="155642" y="1964987"/>
                </a:cubicBezTo>
                <a:cubicBezTo>
                  <a:pt x="161371" y="1972149"/>
                  <a:pt x="169594" y="1977106"/>
                  <a:pt x="175097" y="1984443"/>
                </a:cubicBezTo>
                <a:cubicBezTo>
                  <a:pt x="231840" y="2060101"/>
                  <a:pt x="188879" y="2026057"/>
                  <a:pt x="243191" y="2062264"/>
                </a:cubicBezTo>
                <a:cubicBezTo>
                  <a:pt x="255638" y="2080935"/>
                  <a:pt x="281338" y="2123619"/>
                  <a:pt x="301557" y="2130358"/>
                </a:cubicBezTo>
                <a:lnTo>
                  <a:pt x="330740" y="2140085"/>
                </a:lnTo>
                <a:cubicBezTo>
                  <a:pt x="355192" y="2066732"/>
                  <a:pt x="322208" y="2157149"/>
                  <a:pt x="359923" y="2081719"/>
                </a:cubicBezTo>
                <a:cubicBezTo>
                  <a:pt x="385863" y="2029839"/>
                  <a:pt x="348624" y="2074351"/>
                  <a:pt x="389106" y="2013626"/>
                </a:cubicBezTo>
                <a:cubicBezTo>
                  <a:pt x="394193" y="2005995"/>
                  <a:pt x="402076" y="2000655"/>
                  <a:pt x="408561" y="1994170"/>
                </a:cubicBezTo>
                <a:cubicBezTo>
                  <a:pt x="411804" y="1977957"/>
                  <a:pt x="414279" y="1961572"/>
                  <a:pt x="418289" y="1945532"/>
                </a:cubicBezTo>
                <a:cubicBezTo>
                  <a:pt x="434120" y="1882210"/>
                  <a:pt x="431665" y="1949171"/>
                  <a:pt x="447472" y="1838528"/>
                </a:cubicBezTo>
                <a:cubicBezTo>
                  <a:pt x="451056" y="1813442"/>
                  <a:pt x="453346" y="1768413"/>
                  <a:pt x="466927" y="1741251"/>
                </a:cubicBezTo>
                <a:cubicBezTo>
                  <a:pt x="502027" y="1671051"/>
                  <a:pt x="471728" y="1758434"/>
                  <a:pt x="505838" y="1673158"/>
                </a:cubicBezTo>
                <a:cubicBezTo>
                  <a:pt x="513454" y="1654117"/>
                  <a:pt x="518808" y="1634247"/>
                  <a:pt x="525293" y="1614792"/>
                </a:cubicBezTo>
                <a:cubicBezTo>
                  <a:pt x="528536" y="1605064"/>
                  <a:pt x="529333" y="1594141"/>
                  <a:pt x="535021" y="1585609"/>
                </a:cubicBezTo>
                <a:cubicBezTo>
                  <a:pt x="541506" y="1575881"/>
                  <a:pt x="549728" y="1567110"/>
                  <a:pt x="554476" y="1556426"/>
                </a:cubicBezTo>
                <a:cubicBezTo>
                  <a:pt x="562805" y="1537686"/>
                  <a:pt x="564759" y="1516403"/>
                  <a:pt x="573931" y="1498060"/>
                </a:cubicBezTo>
                <a:cubicBezTo>
                  <a:pt x="632738" y="1380448"/>
                  <a:pt x="557833" y="1526234"/>
                  <a:pt x="612842" y="1429966"/>
                </a:cubicBezTo>
                <a:cubicBezTo>
                  <a:pt x="641125" y="1380470"/>
                  <a:pt x="615540" y="1396640"/>
                  <a:pt x="661480" y="1381328"/>
                </a:cubicBezTo>
                <a:cubicBezTo>
                  <a:pt x="674450" y="1400783"/>
                  <a:pt x="692997" y="1417511"/>
                  <a:pt x="700391" y="1439694"/>
                </a:cubicBezTo>
                <a:lnTo>
                  <a:pt x="719846" y="1498060"/>
                </a:lnTo>
                <a:cubicBezTo>
                  <a:pt x="723089" y="1507788"/>
                  <a:pt x="723886" y="1518711"/>
                  <a:pt x="729574" y="1527243"/>
                </a:cubicBezTo>
                <a:lnTo>
                  <a:pt x="749029" y="1556426"/>
                </a:lnTo>
                <a:cubicBezTo>
                  <a:pt x="752272" y="1579124"/>
                  <a:pt x="754260" y="1602036"/>
                  <a:pt x="758757" y="1624519"/>
                </a:cubicBezTo>
                <a:cubicBezTo>
                  <a:pt x="760768" y="1634574"/>
                  <a:pt x="765668" y="1643843"/>
                  <a:pt x="768485" y="1653702"/>
                </a:cubicBezTo>
                <a:cubicBezTo>
                  <a:pt x="772158" y="1666557"/>
                  <a:pt x="774539" y="1679758"/>
                  <a:pt x="778212" y="1692613"/>
                </a:cubicBezTo>
                <a:cubicBezTo>
                  <a:pt x="781029" y="1702472"/>
                  <a:pt x="785453" y="1711848"/>
                  <a:pt x="787940" y="1721796"/>
                </a:cubicBezTo>
                <a:cubicBezTo>
                  <a:pt x="803309" y="1783270"/>
                  <a:pt x="783846" y="1756611"/>
                  <a:pt x="817123" y="1789890"/>
                </a:cubicBezTo>
                <a:cubicBezTo>
                  <a:pt x="841576" y="1863242"/>
                  <a:pt x="808590" y="1772823"/>
                  <a:pt x="846306" y="1848255"/>
                </a:cubicBezTo>
                <a:cubicBezTo>
                  <a:pt x="850892" y="1857426"/>
                  <a:pt x="851448" y="1868267"/>
                  <a:pt x="856034" y="1877438"/>
                </a:cubicBezTo>
                <a:cubicBezTo>
                  <a:pt x="891133" y="1947635"/>
                  <a:pt x="860834" y="1860258"/>
                  <a:pt x="894944" y="1945532"/>
                </a:cubicBezTo>
                <a:cubicBezTo>
                  <a:pt x="929672" y="2032352"/>
                  <a:pt x="896426" y="1976936"/>
                  <a:pt x="933855" y="2033081"/>
                </a:cubicBezTo>
                <a:cubicBezTo>
                  <a:pt x="946825" y="2023353"/>
                  <a:pt x="962387" y="2016353"/>
                  <a:pt x="972766" y="2003898"/>
                </a:cubicBezTo>
                <a:cubicBezTo>
                  <a:pt x="979330" y="1996021"/>
                  <a:pt x="981043" y="1984866"/>
                  <a:pt x="982493" y="1974715"/>
                </a:cubicBezTo>
                <a:cubicBezTo>
                  <a:pt x="1016163" y="1739023"/>
                  <a:pt x="974835" y="1954638"/>
                  <a:pt x="1001949" y="1819072"/>
                </a:cubicBezTo>
                <a:cubicBezTo>
                  <a:pt x="1004028" y="1775400"/>
                  <a:pt x="1013142" y="1493659"/>
                  <a:pt x="1031131" y="1439694"/>
                </a:cubicBezTo>
                <a:cubicBezTo>
                  <a:pt x="1037616" y="1420239"/>
                  <a:pt x="1045613" y="1401224"/>
                  <a:pt x="1050587" y="1381328"/>
                </a:cubicBezTo>
                <a:cubicBezTo>
                  <a:pt x="1063831" y="1328349"/>
                  <a:pt x="1054335" y="1354375"/>
                  <a:pt x="1079770" y="1303507"/>
                </a:cubicBezTo>
                <a:cubicBezTo>
                  <a:pt x="1081666" y="1294026"/>
                  <a:pt x="1093939" y="1228645"/>
                  <a:pt x="1099225" y="1215958"/>
                </a:cubicBezTo>
                <a:cubicBezTo>
                  <a:pt x="1110380" y="1189186"/>
                  <a:pt x="1122048" y="1162268"/>
                  <a:pt x="1138136" y="1138136"/>
                </a:cubicBezTo>
                <a:cubicBezTo>
                  <a:pt x="1158403" y="1107734"/>
                  <a:pt x="1167223" y="1095507"/>
                  <a:pt x="1186774" y="1060315"/>
                </a:cubicBezTo>
                <a:cubicBezTo>
                  <a:pt x="1227913" y="986265"/>
                  <a:pt x="1184918" y="1053369"/>
                  <a:pt x="1225685" y="992221"/>
                </a:cubicBezTo>
                <a:lnTo>
                  <a:pt x="1254868" y="904672"/>
                </a:lnTo>
                <a:cubicBezTo>
                  <a:pt x="1258110" y="894945"/>
                  <a:pt x="1262584" y="885544"/>
                  <a:pt x="1264595" y="875490"/>
                </a:cubicBezTo>
                <a:cubicBezTo>
                  <a:pt x="1278820" y="804368"/>
                  <a:pt x="1271985" y="843219"/>
                  <a:pt x="1284051" y="758758"/>
                </a:cubicBezTo>
                <a:cubicBezTo>
                  <a:pt x="1293779" y="774971"/>
                  <a:pt x="1304778" y="790485"/>
                  <a:pt x="1313234" y="807396"/>
                </a:cubicBezTo>
                <a:cubicBezTo>
                  <a:pt x="1324837" y="830602"/>
                  <a:pt x="1345334" y="891699"/>
                  <a:pt x="1352144" y="914400"/>
                </a:cubicBezTo>
                <a:cubicBezTo>
                  <a:pt x="1355986" y="927206"/>
                  <a:pt x="1358030" y="940505"/>
                  <a:pt x="1361872" y="953311"/>
                </a:cubicBezTo>
                <a:cubicBezTo>
                  <a:pt x="1367765" y="972954"/>
                  <a:pt x="1377955" y="991448"/>
                  <a:pt x="1381327" y="1011677"/>
                </a:cubicBezTo>
                <a:cubicBezTo>
                  <a:pt x="1384570" y="1031132"/>
                  <a:pt x="1386271" y="1050908"/>
                  <a:pt x="1391055" y="1070043"/>
                </a:cubicBezTo>
                <a:cubicBezTo>
                  <a:pt x="1408771" y="1140908"/>
                  <a:pt x="1405810" y="1110956"/>
                  <a:pt x="1429966" y="1167319"/>
                </a:cubicBezTo>
                <a:cubicBezTo>
                  <a:pt x="1436917" y="1183539"/>
                  <a:pt x="1446337" y="1219994"/>
                  <a:pt x="1449421" y="1235413"/>
                </a:cubicBezTo>
                <a:cubicBezTo>
                  <a:pt x="1465549" y="1316051"/>
                  <a:pt x="1455464" y="1290463"/>
                  <a:pt x="1468876" y="1391055"/>
                </a:cubicBezTo>
                <a:cubicBezTo>
                  <a:pt x="1471061" y="1407444"/>
                  <a:pt x="1475017" y="1423554"/>
                  <a:pt x="1478604" y="1439694"/>
                </a:cubicBezTo>
                <a:cubicBezTo>
                  <a:pt x="1482402" y="1456788"/>
                  <a:pt x="1490558" y="1490284"/>
                  <a:pt x="1498059" y="1507787"/>
                </a:cubicBezTo>
                <a:cubicBezTo>
                  <a:pt x="1503771" y="1521116"/>
                  <a:pt x="1512128" y="1533234"/>
                  <a:pt x="1517514" y="1546698"/>
                </a:cubicBezTo>
                <a:cubicBezTo>
                  <a:pt x="1525130" y="1565739"/>
                  <a:pt x="1530485" y="1585609"/>
                  <a:pt x="1536970" y="1605064"/>
                </a:cubicBezTo>
                <a:cubicBezTo>
                  <a:pt x="1540213" y="1614792"/>
                  <a:pt x="1541009" y="1625715"/>
                  <a:pt x="1546697" y="1634247"/>
                </a:cubicBezTo>
                <a:lnTo>
                  <a:pt x="1566153" y="1663430"/>
                </a:lnTo>
                <a:cubicBezTo>
                  <a:pt x="1569395" y="1673158"/>
                  <a:pt x="1571294" y="1683442"/>
                  <a:pt x="1575880" y="1692613"/>
                </a:cubicBezTo>
                <a:cubicBezTo>
                  <a:pt x="1581109" y="1703070"/>
                  <a:pt x="1590731" y="1711050"/>
                  <a:pt x="1595336" y="1721796"/>
                </a:cubicBezTo>
                <a:cubicBezTo>
                  <a:pt x="1600602" y="1734084"/>
                  <a:pt x="1601390" y="1747852"/>
                  <a:pt x="1605063" y="1760707"/>
                </a:cubicBezTo>
                <a:cubicBezTo>
                  <a:pt x="1632988" y="1858445"/>
                  <a:pt x="1594091" y="1707095"/>
                  <a:pt x="1624519" y="1828800"/>
                </a:cubicBezTo>
                <a:cubicBezTo>
                  <a:pt x="1637489" y="1819072"/>
                  <a:pt x="1653050" y="1812072"/>
                  <a:pt x="1663429" y="1799617"/>
                </a:cubicBezTo>
                <a:cubicBezTo>
                  <a:pt x="1669993" y="1791740"/>
                  <a:pt x="1673157" y="1780688"/>
                  <a:pt x="1673157" y="1770434"/>
                </a:cubicBezTo>
                <a:cubicBezTo>
                  <a:pt x="1673157" y="1647174"/>
                  <a:pt x="1669434" y="1523896"/>
                  <a:pt x="1663429" y="1400783"/>
                </a:cubicBezTo>
                <a:cubicBezTo>
                  <a:pt x="1662929" y="1390541"/>
                  <a:pt x="1656189" y="1381548"/>
                  <a:pt x="1653702" y="1371600"/>
                </a:cubicBezTo>
                <a:cubicBezTo>
                  <a:pt x="1649692" y="1355560"/>
                  <a:pt x="1648725" y="1338798"/>
                  <a:pt x="1643974" y="1322962"/>
                </a:cubicBezTo>
                <a:cubicBezTo>
                  <a:pt x="1638956" y="1306237"/>
                  <a:pt x="1630486" y="1290734"/>
                  <a:pt x="1624519" y="1274324"/>
                </a:cubicBezTo>
                <a:cubicBezTo>
                  <a:pt x="1617511" y="1255051"/>
                  <a:pt x="1611548" y="1235413"/>
                  <a:pt x="1605063" y="1215958"/>
                </a:cubicBezTo>
                <a:cubicBezTo>
                  <a:pt x="1608306" y="1024647"/>
                  <a:pt x="1605969" y="833161"/>
                  <a:pt x="1614791" y="642026"/>
                </a:cubicBezTo>
                <a:cubicBezTo>
                  <a:pt x="1615737" y="621540"/>
                  <a:pt x="1629272" y="603555"/>
                  <a:pt x="1634246" y="583660"/>
                </a:cubicBezTo>
                <a:cubicBezTo>
                  <a:pt x="1639183" y="563912"/>
                  <a:pt x="1645328" y="535106"/>
                  <a:pt x="1653702" y="515566"/>
                </a:cubicBezTo>
                <a:cubicBezTo>
                  <a:pt x="1659414" y="502237"/>
                  <a:pt x="1668065" y="490233"/>
                  <a:pt x="1673157" y="476655"/>
                </a:cubicBezTo>
                <a:cubicBezTo>
                  <a:pt x="1677851" y="464137"/>
                  <a:pt x="1676906" y="449703"/>
                  <a:pt x="1682885" y="437745"/>
                </a:cubicBezTo>
                <a:cubicBezTo>
                  <a:pt x="1693342" y="416831"/>
                  <a:pt x="1714401" y="401561"/>
                  <a:pt x="1721795" y="379379"/>
                </a:cubicBezTo>
                <a:cubicBezTo>
                  <a:pt x="1725038" y="369651"/>
                  <a:pt x="1728706" y="360055"/>
                  <a:pt x="1731523" y="350196"/>
                </a:cubicBezTo>
                <a:cubicBezTo>
                  <a:pt x="1735196" y="337341"/>
                  <a:pt x="1735985" y="323574"/>
                  <a:pt x="1741251" y="311285"/>
                </a:cubicBezTo>
                <a:cubicBezTo>
                  <a:pt x="1797827" y="179273"/>
                  <a:pt x="1729440" y="375898"/>
                  <a:pt x="1770434" y="252919"/>
                </a:cubicBezTo>
                <a:cubicBezTo>
                  <a:pt x="1774171" y="230497"/>
                  <a:pt x="1777914" y="189320"/>
                  <a:pt x="1789889" y="165370"/>
                </a:cubicBezTo>
                <a:cubicBezTo>
                  <a:pt x="1795117" y="154913"/>
                  <a:pt x="1804596" y="146870"/>
                  <a:pt x="1809344" y="136187"/>
                </a:cubicBezTo>
                <a:cubicBezTo>
                  <a:pt x="1817673" y="117447"/>
                  <a:pt x="1822315" y="97276"/>
                  <a:pt x="1828800" y="77821"/>
                </a:cubicBezTo>
                <a:cubicBezTo>
                  <a:pt x="1843754" y="32960"/>
                  <a:pt x="1836518" y="58680"/>
                  <a:pt x="1848255" y="0"/>
                </a:cubicBezTo>
                <a:cubicBezTo>
                  <a:pt x="1904400" y="37430"/>
                  <a:pt x="1856377" y="-3212"/>
                  <a:pt x="1896893" y="77821"/>
                </a:cubicBezTo>
                <a:cubicBezTo>
                  <a:pt x="1932839" y="149715"/>
                  <a:pt x="1941933" y="131524"/>
                  <a:pt x="1955259" y="184826"/>
                </a:cubicBezTo>
                <a:cubicBezTo>
                  <a:pt x="1959269" y="200866"/>
                  <a:pt x="1962849" y="217069"/>
                  <a:pt x="1964987" y="233464"/>
                </a:cubicBezTo>
                <a:cubicBezTo>
                  <a:pt x="1972582" y="291696"/>
                  <a:pt x="1970198" y="351590"/>
                  <a:pt x="1984442" y="408562"/>
                </a:cubicBezTo>
                <a:lnTo>
                  <a:pt x="1994170" y="447472"/>
                </a:lnTo>
                <a:cubicBezTo>
                  <a:pt x="2004347" y="813875"/>
                  <a:pt x="2003897" y="680891"/>
                  <a:pt x="2003897" y="8463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p:nvPr/>
        </p:nvCxnSpPr>
        <p:spPr>
          <a:xfrm flipH="1">
            <a:off x="4133851" y="2420938"/>
            <a:ext cx="1878013" cy="280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259388" y="2359025"/>
            <a:ext cx="252412" cy="1677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37064" y="2478089"/>
            <a:ext cx="2816225" cy="3038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69"/>
          </p:cNvCxnSpPr>
          <p:nvPr/>
        </p:nvCxnSpPr>
        <p:spPr>
          <a:xfrm flipH="1">
            <a:off x="5610225" y="2376489"/>
            <a:ext cx="1309688" cy="2846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82421" y="2230618"/>
            <a:ext cx="2756218" cy="374649"/>
          </a:xfrm>
          <a:prstGeom prst="rect">
            <a:avLst/>
          </a:prstGeom>
          <a:solidFill>
            <a:schemeClr val="bg1"/>
          </a:solidFill>
        </p:spPr>
        <p:txBody>
          <a:bodyPr wrap="square" rtlCol="0">
            <a:spAutoFit/>
          </a:bodyPr>
          <a:lstStyle/>
          <a:p>
            <a:r>
              <a:rPr lang="sk-SK" dirty="0" err="1" smtClean="0"/>
              <a:t>Initial</a:t>
            </a:r>
            <a:r>
              <a:rPr lang="sk-SK" dirty="0" smtClean="0"/>
              <a:t> trend </a:t>
            </a:r>
            <a:r>
              <a:rPr lang="sk-SK" dirty="0" err="1" smtClean="0"/>
              <a:t>estimate</a:t>
            </a:r>
            <a:endParaRPr lang="en-US" dirty="0"/>
          </a:p>
        </p:txBody>
      </p:sp>
    </p:spTree>
    <p:extLst>
      <p:ext uri="{BB962C8B-B14F-4D97-AF65-F5344CB8AC3E}">
        <p14:creationId xmlns:p14="http://schemas.microsoft.com/office/powerpoint/2010/main" val="2474833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1774825" y="260351"/>
            <a:ext cx="720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t>TES, </a:t>
            </a:r>
            <a:r>
              <a:rPr lang="en-US" altLang="en-US" sz="2400" dirty="0" err="1" smtClean="0"/>
              <a:t>multipli</a:t>
            </a:r>
            <a:r>
              <a:rPr lang="sk-SK" altLang="en-US" sz="2400" dirty="0" err="1" smtClean="0"/>
              <a:t>cative</a:t>
            </a:r>
            <a:r>
              <a:rPr lang="sk-SK" altLang="en-US" sz="2400" dirty="0" smtClean="0"/>
              <a:t> </a:t>
            </a:r>
            <a:r>
              <a:rPr lang="sk-SK" altLang="en-US" sz="2400" dirty="0" err="1" smtClean="0"/>
              <a:t>seasonality</a:t>
            </a:r>
            <a:r>
              <a:rPr lang="sk-SK" altLang="en-US" sz="2400" dirty="0" smtClean="0"/>
              <a:t>, </a:t>
            </a:r>
            <a:r>
              <a:rPr lang="sk-SK" altLang="en-US" sz="2400" dirty="0" err="1" smtClean="0"/>
              <a:t>initial</a:t>
            </a:r>
            <a:r>
              <a:rPr lang="sk-SK" altLang="en-US" sz="2400" dirty="0" smtClean="0"/>
              <a:t> </a:t>
            </a:r>
            <a:r>
              <a:rPr lang="sk-SK" altLang="en-US" sz="2400" dirty="0" err="1" smtClean="0"/>
              <a:t>conditions</a:t>
            </a:r>
            <a:r>
              <a:rPr lang="en-US" altLang="en-US" sz="2400" dirty="0" smtClean="0"/>
              <a:t>.</a:t>
            </a:r>
            <a:endParaRPr lang="en-US" altLang="en-US" sz="2400" dirty="0"/>
          </a:p>
        </p:txBody>
      </p:sp>
      <p:sp>
        <p:nvSpPr>
          <p:cNvPr id="24579" name="TextBox 2"/>
          <p:cNvSpPr txBox="1">
            <a:spLocks noChangeArrowheads="1"/>
          </p:cNvSpPr>
          <p:nvPr/>
        </p:nvSpPr>
        <p:spPr bwMode="auto">
          <a:xfrm>
            <a:off x="1221373" y="1178637"/>
            <a:ext cx="79930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We</a:t>
            </a:r>
            <a:r>
              <a:rPr lang="sk-SK" altLang="en-US" sz="2400" dirty="0" smtClean="0"/>
              <a:t> </a:t>
            </a:r>
            <a:r>
              <a:rPr lang="sk-SK" altLang="en-US" sz="2400" dirty="0" err="1" smtClean="0"/>
              <a:t>have</a:t>
            </a:r>
            <a:r>
              <a:rPr lang="sk-SK" altLang="en-US" sz="2400" dirty="0" smtClean="0"/>
              <a:t> 6 </a:t>
            </a:r>
            <a:r>
              <a:rPr lang="sk-SK" altLang="en-US" sz="2400" dirty="0" err="1" smtClean="0"/>
              <a:t>year</a:t>
            </a:r>
            <a:r>
              <a:rPr lang="sk-SK" altLang="en-US" sz="2400" dirty="0" smtClean="0"/>
              <a:t> </a:t>
            </a:r>
            <a:r>
              <a:rPr lang="sk-SK" altLang="en-US" sz="2400" dirty="0" err="1" smtClean="0"/>
              <a:t>measurements</a:t>
            </a:r>
            <a:r>
              <a:rPr lang="sk-SK" altLang="en-US" sz="2400" dirty="0" smtClean="0"/>
              <a:t> </a:t>
            </a:r>
            <a:r>
              <a:rPr lang="en-GB" altLang="en-US" sz="2400" dirty="0" smtClean="0"/>
              <a:t>during</a:t>
            </a:r>
            <a:r>
              <a:rPr lang="sk-SK" altLang="en-US" sz="2400" dirty="0" smtClean="0"/>
              <a:t>,  </a:t>
            </a:r>
            <a:r>
              <a:rPr lang="sk-SK" altLang="en-US" sz="2400" dirty="0"/>
              <a:t>L=4 . </a:t>
            </a:r>
          </a:p>
          <a:p>
            <a:r>
              <a:rPr lang="sk-SK" altLang="en-US" dirty="0"/>
              <a:t> </a:t>
            </a:r>
            <a:endParaRPr lang="en-US" altLang="en-US" dirty="0"/>
          </a:p>
        </p:txBody>
      </p:sp>
      <p:sp>
        <p:nvSpPr>
          <p:cNvPr id="24580" name="TextBox 1"/>
          <p:cNvSpPr txBox="1">
            <a:spLocks noChangeArrowheads="1"/>
          </p:cNvSpPr>
          <p:nvPr/>
        </p:nvSpPr>
        <p:spPr bwMode="auto">
          <a:xfrm>
            <a:off x="1525002" y="5618467"/>
            <a:ext cx="99049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i</a:t>
            </a:r>
            <a:r>
              <a:rPr lang="en-US" altLang="en-US" dirty="0"/>
              <a:t> </a:t>
            </a:r>
            <a:r>
              <a:rPr lang="en-US" altLang="en-US" dirty="0" smtClean="0"/>
              <a:t>is an order of measurement in one year.</a:t>
            </a:r>
            <a:r>
              <a:rPr lang="sk-SK" altLang="en-US" dirty="0" smtClean="0"/>
              <a:t> </a:t>
            </a:r>
            <a:r>
              <a:rPr lang="en-US" altLang="en-US" dirty="0" smtClean="0"/>
              <a:t>So </a:t>
            </a:r>
            <a:r>
              <a:rPr lang="sk-SK" altLang="en-US" dirty="0" smtClean="0"/>
              <a:t> </a:t>
            </a:r>
            <a:r>
              <a:rPr lang="sk-SK" altLang="en-US" dirty="0"/>
              <a:t>i=1 </a:t>
            </a:r>
            <a:r>
              <a:rPr lang="en-US" altLang="en-US" dirty="0" smtClean="0"/>
              <a:t>means</a:t>
            </a:r>
            <a:r>
              <a:rPr lang="sk-SK" altLang="en-US" dirty="0" smtClean="0"/>
              <a:t>, </a:t>
            </a:r>
            <a:r>
              <a:rPr lang="en-US" altLang="en-US" dirty="0" smtClean="0"/>
              <a:t>that all first measurements in all 6 years are summed, </a:t>
            </a:r>
            <a:r>
              <a:rPr lang="sk-SK" altLang="en-US" dirty="0" smtClean="0"/>
              <a:t>i=2</a:t>
            </a:r>
            <a:r>
              <a:rPr lang="sk-SK" altLang="en-US" dirty="0"/>
              <a:t>, </a:t>
            </a:r>
            <a:r>
              <a:rPr lang="en-US" altLang="en-US" dirty="0" smtClean="0"/>
              <a:t>second measurements in each year are summed etc. </a:t>
            </a:r>
            <a:endParaRPr lang="en-US" altLang="en-US" dirty="0"/>
          </a:p>
        </p:txBody>
      </p:sp>
      <mc:AlternateContent xmlns:mc="http://schemas.openxmlformats.org/markup-compatibility/2006" xmlns:a14="http://schemas.microsoft.com/office/drawing/2010/main">
        <mc:Choice Requires="a14">
          <p:sp>
            <p:nvSpPr>
              <p:cNvPr id="3" name="TextBox 2"/>
              <p:cNvSpPr txBox="1"/>
              <p:nvPr/>
            </p:nvSpPr>
            <p:spPr>
              <a:xfrm>
                <a:off x="1221373" y="2036614"/>
                <a:ext cx="10605669" cy="3235501"/>
              </a:xfrm>
              <a:prstGeom prst="rect">
                <a:avLst/>
              </a:prstGeom>
              <a:noFill/>
            </p:spPr>
            <p:txBody>
              <a:bodyPr wrap="square" rtlCol="0">
                <a:spAutoFit/>
              </a:bodyPr>
              <a:lstStyle/>
              <a:p>
                <a:r>
                  <a:rPr lang="en-US" dirty="0" smtClean="0"/>
                  <a:t>To estimate an initial seasonal components is a difficult task. It is done like this:</a:t>
                </a:r>
              </a:p>
              <a:p>
                <a:pPr marL="342900" indent="-342900">
                  <a:buAutoNum type="arabicPeriod"/>
                </a:pPr>
                <a:r>
                  <a:rPr lang="en-US" dirty="0" smtClean="0"/>
                  <a:t>Average the measurements for each year and get the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𝑝</m:t>
                        </m:r>
                      </m:sub>
                    </m:sSub>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=1,2,…,6.</m:t>
                    </m:r>
                  </m:oMath>
                </a14:m>
                <a:endParaRPr lang="en-US" b="0" dirty="0" smtClean="0"/>
              </a:p>
              <a:p>
                <a:pPr marL="342900" indent="-342900">
                  <a:buAutoNum type="arabicPeriod"/>
                </a:pPr>
                <a:r>
                  <a:rPr lang="en-US" b="0" dirty="0" smtClean="0"/>
                  <a:t>Divide the measurements in the year one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b="0" dirty="0" smtClean="0"/>
                  <a:t> in the year two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b="0" dirty="0" smtClean="0"/>
                  <a:t> etc. We get</a:t>
                </a:r>
                <a14:m>
                  <m:oMath xmlns:m="http://schemas.openxmlformats.org/officeDocument/2006/math">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𝑝</m:t>
                                </m:r>
                              </m:sub>
                            </m:sSub>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𝑝</m:t>
                            </m:r>
                          </m:sub>
                        </m:sSub>
                      </m:den>
                    </m:f>
                  </m:oMath>
                </a14:m>
                <a:r>
                  <a:rPr lang="en-US" sz="2000" b="0" dirty="0" smtClean="0"/>
                  <a:t>, the number </a:t>
                </a:r>
                <a:r>
                  <a:rPr lang="en-US" sz="2000" b="0" dirty="0" err="1" smtClean="0"/>
                  <a:t>i</a:t>
                </a:r>
                <a:r>
                  <a:rPr lang="en-US" sz="2000" b="0" dirty="0" smtClean="0"/>
                  <a:t> denotes a measurement in a certain year, </a:t>
                </a:r>
                <a:r>
                  <a:rPr lang="en-US" sz="2000" b="0" dirty="0" err="1" smtClean="0"/>
                  <a:t>i</a:t>
                </a:r>
                <a:r>
                  <a:rPr lang="en-US" sz="2000" b="0" dirty="0" smtClean="0"/>
                  <a:t>=1,2,3,4. We have 4 measurements each year. </a:t>
                </a:r>
              </a:p>
              <a:p>
                <a:pPr marL="342900" indent="-342900">
                  <a:buAutoNum type="arabicPeriod"/>
                </a:pPr>
                <a:r>
                  <a:rPr lang="en-US" sz="2000" dirty="0" smtClean="0"/>
                  <a:t>Sum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𝑝</m:t>
                        </m:r>
                        <m:r>
                          <a:rPr lang="en-US" sz="2000" b="0" i="1" smtClean="0">
                            <a:latin typeface="Cambria Math" panose="02040503050406030204" pitchFamily="18" charset="0"/>
                          </a:rPr>
                          <m:t>=1</m:t>
                        </m:r>
                      </m:sub>
                      <m:sup>
                        <m:r>
                          <a:rPr lang="en-US" sz="2000" b="0" i="1" smtClean="0">
                            <a:latin typeface="Cambria Math" panose="02040503050406030204" pitchFamily="18" charset="0"/>
                          </a:rPr>
                          <m:t>6</m:t>
                        </m:r>
                      </m:sup>
                      <m:e>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𝑝</m:t>
                                    </m:r>
                                  </m:sub>
                                </m:sSub>
                              </m:sub>
                            </m:sSub>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𝑝</m:t>
                                </m:r>
                              </m:sub>
                            </m:sSub>
                          </m:den>
                        </m:f>
                      </m:e>
                    </m:nary>
                  </m:oMath>
                </a14:m>
                <a:r>
                  <a:rPr lang="en-US" sz="2000" b="0" dirty="0" smtClean="0"/>
                  <a:t>, for each </a:t>
                </a:r>
                <a:r>
                  <a:rPr lang="en-US" sz="2000" b="0" dirty="0" err="1" smtClean="0"/>
                  <a:t>i</a:t>
                </a:r>
                <a:r>
                  <a:rPr lang="en-US" sz="2000" b="0" dirty="0" smtClean="0"/>
                  <a:t> and divide by 6. Then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𝑝</m:t>
                            </m:r>
                            <m:r>
                              <a:rPr lang="en-US" sz="2000" i="1">
                                <a:latin typeface="Cambria Math" panose="02040503050406030204" pitchFamily="18" charset="0"/>
                              </a:rPr>
                              <m:t>=1</m:t>
                            </m:r>
                          </m:sub>
                          <m:sup>
                            <m:r>
                              <a:rPr lang="en-US" sz="2000" i="1">
                                <a:latin typeface="Cambria Math" panose="02040503050406030204" pitchFamily="18" charset="0"/>
                              </a:rPr>
                              <m:t>6</m:t>
                            </m:r>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sSub>
                                      <m:sSubPr>
                                        <m:ctrlPr>
                                          <a:rPr lang="en-US" sz="2000" i="1">
                                            <a:latin typeface="Cambria Math" panose="02040503050406030204" pitchFamily="18" charset="0"/>
                                          </a:rPr>
                                        </m:ctrlPr>
                                      </m:sSubPr>
                                      <m:e>
                                        <m:r>
                                          <a:rPr lang="en-US" sz="2000" i="1">
                                            <a:latin typeface="Cambria Math" panose="02040503050406030204" pitchFamily="18" charset="0"/>
                                          </a:rPr>
                                          <m:t>1</m:t>
                                        </m:r>
                                      </m:e>
                                      <m:sub>
                                        <m:r>
                                          <a:rPr lang="en-US" sz="2000" i="1">
                                            <a:latin typeface="Cambria Math" panose="02040503050406030204" pitchFamily="18" charset="0"/>
                                          </a:rPr>
                                          <m:t>𝑝</m:t>
                                        </m:r>
                                      </m:sub>
                                    </m:sSub>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𝑝</m:t>
                                    </m:r>
                                  </m:sub>
                                </m:sSub>
                              </m:den>
                            </m:f>
                          </m:e>
                        </m:nary>
                      </m:num>
                      <m:den>
                        <m:r>
                          <a:rPr lang="en-US" sz="2000" i="1">
                            <a:latin typeface="Cambria Math" panose="02040503050406030204" pitchFamily="18" charset="0"/>
                          </a:rPr>
                          <m:t>6</m:t>
                        </m:r>
                      </m:den>
                    </m:f>
                  </m:oMath>
                </a14:m>
                <a:r>
                  <a:rPr lang="en-US" sz="2000" b="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b="0" i="1" smtClean="0">
                            <a:latin typeface="Cambria Math" panose="02040503050406030204" pitchFamily="18" charset="0"/>
                          </a:rPr>
                          <m:t>2</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𝑝</m:t>
                            </m:r>
                            <m:r>
                              <a:rPr lang="en-US" sz="2000" i="1">
                                <a:latin typeface="Cambria Math" panose="02040503050406030204" pitchFamily="18" charset="0"/>
                              </a:rPr>
                              <m:t>=1</m:t>
                            </m:r>
                          </m:sub>
                          <m:sup>
                            <m:r>
                              <a:rPr lang="en-US" sz="2000" i="1">
                                <a:latin typeface="Cambria Math" panose="02040503050406030204" pitchFamily="18" charset="0"/>
                              </a:rPr>
                              <m:t>6</m:t>
                            </m:r>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sSub>
                                      <m:sSubPr>
                                        <m:ctrlPr>
                                          <a:rPr lang="en-US" sz="2000" i="1">
                                            <a:latin typeface="Cambria Math" panose="02040503050406030204" pitchFamily="18" charset="0"/>
                                          </a:rPr>
                                        </m:ctrlPr>
                                      </m:sSubPr>
                                      <m:e>
                                        <m:r>
                                          <a:rPr lang="en-US" sz="2000" b="0" i="1" smtClean="0">
                                            <a:latin typeface="Cambria Math" panose="02040503050406030204" pitchFamily="18" charset="0"/>
                                          </a:rPr>
                                          <m:t>2</m:t>
                                        </m:r>
                                      </m:e>
                                      <m:sub>
                                        <m:r>
                                          <a:rPr lang="en-US" sz="2000" i="1">
                                            <a:latin typeface="Cambria Math" panose="02040503050406030204" pitchFamily="18" charset="0"/>
                                          </a:rPr>
                                          <m:t>𝑝</m:t>
                                        </m:r>
                                      </m:sub>
                                    </m:sSub>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𝑝</m:t>
                                    </m:r>
                                  </m:sub>
                                </m:sSub>
                              </m:den>
                            </m:f>
                          </m:e>
                        </m:nary>
                      </m:num>
                      <m:den>
                        <m:r>
                          <a:rPr lang="en-US" sz="2000" i="1">
                            <a:latin typeface="Cambria Math" panose="02040503050406030204" pitchFamily="18" charset="0"/>
                          </a:rPr>
                          <m:t>6</m:t>
                        </m:r>
                      </m:den>
                    </m:f>
                  </m:oMath>
                </a14:m>
                <a:r>
                  <a:rPr lang="en-US" sz="2000" b="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b="0" i="1" smtClean="0">
                            <a:latin typeface="Cambria Math" panose="02040503050406030204" pitchFamily="18" charset="0"/>
                          </a:rPr>
                          <m:t>3</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𝑝</m:t>
                            </m:r>
                            <m:r>
                              <a:rPr lang="en-US" sz="2000" i="1">
                                <a:latin typeface="Cambria Math" panose="02040503050406030204" pitchFamily="18" charset="0"/>
                              </a:rPr>
                              <m:t>=1</m:t>
                            </m:r>
                          </m:sub>
                          <m:sup>
                            <m:r>
                              <a:rPr lang="en-US" sz="2000" i="1">
                                <a:latin typeface="Cambria Math" panose="02040503050406030204" pitchFamily="18" charset="0"/>
                              </a:rPr>
                              <m:t>6</m:t>
                            </m:r>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sSub>
                                      <m:sSubPr>
                                        <m:ctrlPr>
                                          <a:rPr lang="en-US" sz="2000" i="1">
                                            <a:latin typeface="Cambria Math" panose="02040503050406030204" pitchFamily="18" charset="0"/>
                                          </a:rPr>
                                        </m:ctrlPr>
                                      </m:sSubPr>
                                      <m:e>
                                        <m:r>
                                          <a:rPr lang="en-US" sz="2000" b="0" i="1" smtClean="0">
                                            <a:latin typeface="Cambria Math" panose="02040503050406030204" pitchFamily="18" charset="0"/>
                                          </a:rPr>
                                          <m:t>3</m:t>
                                        </m:r>
                                      </m:e>
                                      <m:sub>
                                        <m:r>
                                          <a:rPr lang="en-US" sz="2000" i="1">
                                            <a:latin typeface="Cambria Math" panose="02040503050406030204" pitchFamily="18" charset="0"/>
                                          </a:rPr>
                                          <m:t>𝑝</m:t>
                                        </m:r>
                                      </m:sub>
                                    </m:sSub>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𝑝</m:t>
                                    </m:r>
                                  </m:sub>
                                </m:sSub>
                              </m:den>
                            </m:f>
                          </m:e>
                        </m:nary>
                      </m:num>
                      <m:den>
                        <m:r>
                          <a:rPr lang="en-US" sz="2000" i="1">
                            <a:latin typeface="Cambria Math" panose="02040503050406030204" pitchFamily="18" charset="0"/>
                          </a:rPr>
                          <m:t>6</m:t>
                        </m:r>
                      </m:den>
                    </m:f>
                  </m:oMath>
                </a14:m>
                <a:r>
                  <a:rPr lang="en-US" sz="2000" b="0" dirty="0" smtClean="0"/>
                  <a:t>,</a:t>
                </a:r>
              </a:p>
              <a:p>
                <a:r>
                  <a:rPr lang="en-US" sz="2000" dirty="0"/>
                  <a:t> </a:t>
                </a: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b="0" i="1" smtClean="0">
                            <a:latin typeface="Cambria Math" panose="02040503050406030204" pitchFamily="18" charset="0"/>
                          </a:rPr>
                          <m:t>4</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𝑝</m:t>
                            </m:r>
                            <m:r>
                              <a:rPr lang="en-US" sz="2000" i="1">
                                <a:latin typeface="Cambria Math" panose="02040503050406030204" pitchFamily="18" charset="0"/>
                              </a:rPr>
                              <m:t>=1</m:t>
                            </m:r>
                          </m:sub>
                          <m:sup>
                            <m:r>
                              <a:rPr lang="en-US" sz="2000" i="1">
                                <a:latin typeface="Cambria Math" panose="02040503050406030204" pitchFamily="18" charset="0"/>
                              </a:rPr>
                              <m:t>6</m:t>
                            </m:r>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sSub>
                                      <m:sSubPr>
                                        <m:ctrlPr>
                                          <a:rPr lang="en-US" sz="2000" i="1">
                                            <a:latin typeface="Cambria Math" panose="02040503050406030204" pitchFamily="18" charset="0"/>
                                          </a:rPr>
                                        </m:ctrlPr>
                                      </m:sSubPr>
                                      <m:e>
                                        <m:r>
                                          <a:rPr lang="en-US" sz="2000" b="0" i="1" smtClean="0">
                                            <a:latin typeface="Cambria Math" panose="02040503050406030204" pitchFamily="18" charset="0"/>
                                          </a:rPr>
                                          <m:t>4</m:t>
                                        </m:r>
                                      </m:e>
                                      <m:sub>
                                        <m:r>
                                          <a:rPr lang="en-US" sz="2000" i="1">
                                            <a:latin typeface="Cambria Math" panose="02040503050406030204" pitchFamily="18" charset="0"/>
                                          </a:rPr>
                                          <m:t>𝑝</m:t>
                                        </m:r>
                                      </m:sub>
                                    </m:sSub>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𝑝</m:t>
                                    </m:r>
                                  </m:sub>
                                </m:sSub>
                              </m:den>
                            </m:f>
                          </m:e>
                        </m:nary>
                      </m:num>
                      <m:den>
                        <m:r>
                          <a:rPr lang="en-US" sz="2000" i="1">
                            <a:latin typeface="Cambria Math" panose="02040503050406030204" pitchFamily="18" charset="0"/>
                          </a:rPr>
                          <m:t>6</m:t>
                        </m:r>
                      </m:den>
                    </m:f>
                  </m:oMath>
                </a14:m>
                <a:r>
                  <a:rPr lang="en-US" sz="2000" b="0" dirty="0" smtClean="0"/>
                  <a:t> are initial seasonal elements. </a:t>
                </a:r>
              </a:p>
            </p:txBody>
          </p:sp>
        </mc:Choice>
        <mc:Fallback xmlns="">
          <p:sp>
            <p:nvSpPr>
              <p:cNvPr id="3" name="TextBox 2"/>
              <p:cNvSpPr txBox="1">
                <a:spLocks noRot="1" noChangeAspect="1" noMove="1" noResize="1" noEditPoints="1" noAdjustHandles="1" noChangeArrowheads="1" noChangeShapeType="1" noTextEdit="1"/>
              </p:cNvSpPr>
              <p:nvPr/>
            </p:nvSpPr>
            <p:spPr>
              <a:xfrm>
                <a:off x="1221373" y="2036614"/>
                <a:ext cx="10605669" cy="3235501"/>
              </a:xfrm>
              <a:prstGeom prst="rect">
                <a:avLst/>
              </a:prstGeom>
              <a:blipFill>
                <a:blip r:embed="rId2"/>
                <a:stretch>
                  <a:fillRect l="-575" t="-942"/>
                </a:stretch>
              </a:blipFill>
            </p:spPr>
            <p:txBody>
              <a:bodyPr/>
              <a:lstStyle/>
              <a:p>
                <a:r>
                  <a:rPr lang="en-US">
                    <a:noFill/>
                  </a:rPr>
                  <a:t> </a:t>
                </a:r>
              </a:p>
            </p:txBody>
          </p:sp>
        </mc:Fallback>
      </mc:AlternateContent>
    </p:spTree>
    <p:extLst>
      <p:ext uri="{BB962C8B-B14F-4D97-AF65-F5344CB8AC3E}">
        <p14:creationId xmlns:p14="http://schemas.microsoft.com/office/powerpoint/2010/main" val="3813347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1703388" y="188913"/>
            <a:ext cx="6985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Logic</a:t>
            </a:r>
            <a:r>
              <a:rPr lang="sk-SK" altLang="en-US" dirty="0" smtClean="0"/>
              <a:t> in </a:t>
            </a:r>
            <a:r>
              <a:rPr lang="sk-SK" altLang="en-US" dirty="0" err="1" smtClean="0"/>
              <a:t>seasonal</a:t>
            </a:r>
            <a:r>
              <a:rPr lang="sk-SK" altLang="en-US" dirty="0" smtClean="0"/>
              <a:t> </a:t>
            </a:r>
            <a:r>
              <a:rPr lang="sk-SK" altLang="en-US" dirty="0" err="1" smtClean="0"/>
              <a:t>components</a:t>
            </a:r>
            <a:r>
              <a:rPr lang="sk-SK" altLang="en-US" dirty="0" smtClean="0"/>
              <a:t> </a:t>
            </a:r>
            <a:r>
              <a:rPr lang="sk-SK" altLang="en-US" dirty="0" err="1" smtClean="0"/>
              <a:t>initialization</a:t>
            </a:r>
            <a:endParaRPr lang="en-US" altLang="en-US" dirty="0"/>
          </a:p>
        </p:txBody>
      </p:sp>
      <p:grpSp>
        <p:nvGrpSpPr>
          <p:cNvPr id="25603" name="Group 31"/>
          <p:cNvGrpSpPr>
            <a:grpSpLocks/>
          </p:cNvGrpSpPr>
          <p:nvPr/>
        </p:nvGrpSpPr>
        <p:grpSpPr bwMode="auto">
          <a:xfrm>
            <a:off x="1770064" y="981075"/>
            <a:ext cx="5405437" cy="3360738"/>
            <a:chOff x="246496" y="980728"/>
            <a:chExt cx="5405624" cy="3360614"/>
          </a:xfrm>
        </p:grpSpPr>
        <p:cxnSp>
          <p:nvCxnSpPr>
            <p:cNvPr id="4" name="Straight Arrow Connector 3"/>
            <p:cNvCxnSpPr/>
            <p:nvPr/>
          </p:nvCxnSpPr>
          <p:spPr>
            <a:xfrm flipH="1" flipV="1">
              <a:off x="898981" y="980728"/>
              <a:ext cx="73028" cy="2952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972008" y="3860347"/>
              <a:ext cx="4680112" cy="73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72008" y="1628404"/>
              <a:ext cx="4464204" cy="2304965"/>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972008" y="1091849"/>
              <a:ext cx="4230834" cy="2841520"/>
            </a:xfrm>
            <a:custGeom>
              <a:avLst/>
              <a:gdLst>
                <a:gd name="connsiteX0" fmla="*/ 0 w 4231558"/>
                <a:gd name="connsiteY0" fmla="*/ 2762655 h 2840476"/>
                <a:gd name="connsiteX1" fmla="*/ 48638 w 4231558"/>
                <a:gd name="connsiteY1" fmla="*/ 2743200 h 2840476"/>
                <a:gd name="connsiteX2" fmla="*/ 58366 w 4231558"/>
                <a:gd name="connsiteY2" fmla="*/ 2714017 h 2840476"/>
                <a:gd name="connsiteX3" fmla="*/ 68093 w 4231558"/>
                <a:gd name="connsiteY3" fmla="*/ 2665378 h 2840476"/>
                <a:gd name="connsiteX4" fmla="*/ 87549 w 4231558"/>
                <a:gd name="connsiteY4" fmla="*/ 2441642 h 2840476"/>
                <a:gd name="connsiteX5" fmla="*/ 107004 w 4231558"/>
                <a:gd name="connsiteY5" fmla="*/ 2363821 h 2840476"/>
                <a:gd name="connsiteX6" fmla="*/ 126459 w 4231558"/>
                <a:gd name="connsiteY6" fmla="*/ 2334638 h 2840476"/>
                <a:gd name="connsiteX7" fmla="*/ 155642 w 4231558"/>
                <a:gd name="connsiteY7" fmla="*/ 2286000 h 2840476"/>
                <a:gd name="connsiteX8" fmla="*/ 194553 w 4231558"/>
                <a:gd name="connsiteY8" fmla="*/ 2247089 h 2840476"/>
                <a:gd name="connsiteX9" fmla="*/ 243191 w 4231558"/>
                <a:gd name="connsiteY9" fmla="*/ 2188723 h 2840476"/>
                <a:gd name="connsiteX10" fmla="*/ 272374 w 4231558"/>
                <a:gd name="connsiteY10" fmla="*/ 2178995 h 2840476"/>
                <a:gd name="connsiteX11" fmla="*/ 330740 w 4231558"/>
                <a:gd name="connsiteY11" fmla="*/ 2140085 h 2840476"/>
                <a:gd name="connsiteX12" fmla="*/ 418289 w 4231558"/>
                <a:gd name="connsiteY12" fmla="*/ 2110902 h 2840476"/>
                <a:gd name="connsiteX13" fmla="*/ 476655 w 4231558"/>
                <a:gd name="connsiteY13" fmla="*/ 2091446 h 2840476"/>
                <a:gd name="connsiteX14" fmla="*/ 505838 w 4231558"/>
                <a:gd name="connsiteY14" fmla="*/ 2081719 h 2840476"/>
                <a:gd name="connsiteX15" fmla="*/ 544749 w 4231558"/>
                <a:gd name="connsiteY15" fmla="*/ 2101174 h 2840476"/>
                <a:gd name="connsiteX16" fmla="*/ 573932 w 4231558"/>
                <a:gd name="connsiteY16" fmla="*/ 2169268 h 2840476"/>
                <a:gd name="connsiteX17" fmla="*/ 593387 w 4231558"/>
                <a:gd name="connsiteY17" fmla="*/ 2198451 h 2840476"/>
                <a:gd name="connsiteX18" fmla="*/ 612842 w 4231558"/>
                <a:gd name="connsiteY18" fmla="*/ 2256817 h 2840476"/>
                <a:gd name="connsiteX19" fmla="*/ 651753 w 4231558"/>
                <a:gd name="connsiteY19" fmla="*/ 2354093 h 2840476"/>
                <a:gd name="connsiteX20" fmla="*/ 661480 w 4231558"/>
                <a:gd name="connsiteY20" fmla="*/ 2402731 h 2840476"/>
                <a:gd name="connsiteX21" fmla="*/ 680936 w 4231558"/>
                <a:gd name="connsiteY21" fmla="*/ 2519463 h 2840476"/>
                <a:gd name="connsiteX22" fmla="*/ 710119 w 4231558"/>
                <a:gd name="connsiteY22" fmla="*/ 2636195 h 2840476"/>
                <a:gd name="connsiteX23" fmla="*/ 719846 w 4231558"/>
                <a:gd name="connsiteY23" fmla="*/ 2665378 h 2840476"/>
                <a:gd name="connsiteX24" fmla="*/ 739302 w 4231558"/>
                <a:gd name="connsiteY24" fmla="*/ 2694561 h 2840476"/>
                <a:gd name="connsiteX25" fmla="*/ 758757 w 4231558"/>
                <a:gd name="connsiteY25" fmla="*/ 2752927 h 2840476"/>
                <a:gd name="connsiteX26" fmla="*/ 768485 w 4231558"/>
                <a:gd name="connsiteY26" fmla="*/ 2782110 h 2840476"/>
                <a:gd name="connsiteX27" fmla="*/ 807395 w 4231558"/>
                <a:gd name="connsiteY27" fmla="*/ 2840476 h 2840476"/>
                <a:gd name="connsiteX28" fmla="*/ 953310 w 4231558"/>
                <a:gd name="connsiteY28" fmla="*/ 2830748 h 2840476"/>
                <a:gd name="connsiteX29" fmla="*/ 972766 w 4231558"/>
                <a:gd name="connsiteY29" fmla="*/ 2791838 h 2840476"/>
                <a:gd name="connsiteX30" fmla="*/ 992221 w 4231558"/>
                <a:gd name="connsiteY30" fmla="*/ 2762655 h 2840476"/>
                <a:gd name="connsiteX31" fmla="*/ 1001949 w 4231558"/>
                <a:gd name="connsiteY31" fmla="*/ 2733472 h 2840476"/>
                <a:gd name="connsiteX32" fmla="*/ 1021404 w 4231558"/>
                <a:gd name="connsiteY32" fmla="*/ 2704289 h 2840476"/>
                <a:gd name="connsiteX33" fmla="*/ 1031132 w 4231558"/>
                <a:gd name="connsiteY33" fmla="*/ 2675106 h 2840476"/>
                <a:gd name="connsiteX34" fmla="*/ 1050587 w 4231558"/>
                <a:gd name="connsiteY34" fmla="*/ 2636195 h 2840476"/>
                <a:gd name="connsiteX35" fmla="*/ 1060314 w 4231558"/>
                <a:gd name="connsiteY35" fmla="*/ 2597285 h 2840476"/>
                <a:gd name="connsiteX36" fmla="*/ 1079770 w 4231558"/>
                <a:gd name="connsiteY36" fmla="*/ 2568102 h 2840476"/>
                <a:gd name="connsiteX37" fmla="*/ 1099225 w 4231558"/>
                <a:gd name="connsiteY37" fmla="*/ 2519463 h 2840476"/>
                <a:gd name="connsiteX38" fmla="*/ 1108953 w 4231558"/>
                <a:gd name="connsiteY38" fmla="*/ 2480553 h 2840476"/>
                <a:gd name="connsiteX39" fmla="*/ 1118680 w 4231558"/>
                <a:gd name="connsiteY39" fmla="*/ 2451370 h 2840476"/>
                <a:gd name="connsiteX40" fmla="*/ 1128408 w 4231558"/>
                <a:gd name="connsiteY40" fmla="*/ 2412459 h 2840476"/>
                <a:gd name="connsiteX41" fmla="*/ 1147863 w 4231558"/>
                <a:gd name="connsiteY41" fmla="*/ 2363821 h 2840476"/>
                <a:gd name="connsiteX42" fmla="*/ 1157591 w 4231558"/>
                <a:gd name="connsiteY42" fmla="*/ 2324910 h 2840476"/>
                <a:gd name="connsiteX43" fmla="*/ 1167319 w 4231558"/>
                <a:gd name="connsiteY43" fmla="*/ 2295727 h 2840476"/>
                <a:gd name="connsiteX44" fmla="*/ 1196502 w 4231558"/>
                <a:gd name="connsiteY44" fmla="*/ 2198451 h 2840476"/>
                <a:gd name="connsiteX45" fmla="*/ 1206229 w 4231558"/>
                <a:gd name="connsiteY45" fmla="*/ 2169268 h 2840476"/>
                <a:gd name="connsiteX46" fmla="*/ 1225685 w 4231558"/>
                <a:gd name="connsiteY46" fmla="*/ 2140085 h 2840476"/>
                <a:gd name="connsiteX47" fmla="*/ 1235412 w 4231558"/>
                <a:gd name="connsiteY47" fmla="*/ 2110902 h 2840476"/>
                <a:gd name="connsiteX48" fmla="*/ 1264595 w 4231558"/>
                <a:gd name="connsiteY48" fmla="*/ 2042808 h 2840476"/>
                <a:gd name="connsiteX49" fmla="*/ 1274323 w 4231558"/>
                <a:gd name="connsiteY49" fmla="*/ 1994170 h 2840476"/>
                <a:gd name="connsiteX50" fmla="*/ 1293778 w 4231558"/>
                <a:gd name="connsiteY50" fmla="*/ 1964987 h 2840476"/>
                <a:gd name="connsiteX51" fmla="*/ 1303506 w 4231558"/>
                <a:gd name="connsiteY51" fmla="*/ 1935804 h 2840476"/>
                <a:gd name="connsiteX52" fmla="*/ 1332689 w 4231558"/>
                <a:gd name="connsiteY52" fmla="*/ 1887165 h 2840476"/>
                <a:gd name="connsiteX53" fmla="*/ 1342417 w 4231558"/>
                <a:gd name="connsiteY53" fmla="*/ 1857983 h 2840476"/>
                <a:gd name="connsiteX54" fmla="*/ 1381327 w 4231558"/>
                <a:gd name="connsiteY54" fmla="*/ 1789889 h 2840476"/>
                <a:gd name="connsiteX55" fmla="*/ 1400783 w 4231558"/>
                <a:gd name="connsiteY55" fmla="*/ 1721795 h 2840476"/>
                <a:gd name="connsiteX56" fmla="*/ 1410510 w 4231558"/>
                <a:gd name="connsiteY56" fmla="*/ 1682885 h 2840476"/>
                <a:gd name="connsiteX57" fmla="*/ 1468876 w 4231558"/>
                <a:gd name="connsiteY57" fmla="*/ 1575880 h 2840476"/>
                <a:gd name="connsiteX58" fmla="*/ 1507787 w 4231558"/>
                <a:gd name="connsiteY58" fmla="*/ 1468876 h 2840476"/>
                <a:gd name="connsiteX59" fmla="*/ 1536970 w 4231558"/>
                <a:gd name="connsiteY59" fmla="*/ 1371600 h 2840476"/>
                <a:gd name="connsiteX60" fmla="*/ 1546697 w 4231558"/>
                <a:gd name="connsiteY60" fmla="*/ 1342417 h 2840476"/>
                <a:gd name="connsiteX61" fmla="*/ 1575880 w 4231558"/>
                <a:gd name="connsiteY61" fmla="*/ 1322961 h 2840476"/>
                <a:gd name="connsiteX62" fmla="*/ 1595336 w 4231558"/>
                <a:gd name="connsiteY62" fmla="*/ 1293778 h 2840476"/>
                <a:gd name="connsiteX63" fmla="*/ 1643974 w 4231558"/>
                <a:gd name="connsiteY63" fmla="*/ 1322961 h 2840476"/>
                <a:gd name="connsiteX64" fmla="*/ 1663429 w 4231558"/>
                <a:gd name="connsiteY64" fmla="*/ 1352144 h 2840476"/>
                <a:gd name="connsiteX65" fmla="*/ 1682885 w 4231558"/>
                <a:gd name="connsiteY65" fmla="*/ 1400783 h 2840476"/>
                <a:gd name="connsiteX66" fmla="*/ 1702340 w 4231558"/>
                <a:gd name="connsiteY66" fmla="*/ 1459148 h 2840476"/>
                <a:gd name="connsiteX67" fmla="*/ 1721795 w 4231558"/>
                <a:gd name="connsiteY67" fmla="*/ 1498059 h 2840476"/>
                <a:gd name="connsiteX68" fmla="*/ 1741251 w 4231558"/>
                <a:gd name="connsiteY68" fmla="*/ 1566153 h 2840476"/>
                <a:gd name="connsiteX69" fmla="*/ 1750978 w 4231558"/>
                <a:gd name="connsiteY69" fmla="*/ 1595336 h 2840476"/>
                <a:gd name="connsiteX70" fmla="*/ 1760706 w 4231558"/>
                <a:gd name="connsiteY70" fmla="*/ 1653702 h 2840476"/>
                <a:gd name="connsiteX71" fmla="*/ 1789889 w 4231558"/>
                <a:gd name="connsiteY71" fmla="*/ 1741251 h 2840476"/>
                <a:gd name="connsiteX72" fmla="*/ 1799617 w 4231558"/>
                <a:gd name="connsiteY72" fmla="*/ 1770434 h 2840476"/>
                <a:gd name="connsiteX73" fmla="*/ 1809344 w 4231558"/>
                <a:gd name="connsiteY73" fmla="*/ 1799617 h 2840476"/>
                <a:gd name="connsiteX74" fmla="*/ 1819072 w 4231558"/>
                <a:gd name="connsiteY74" fmla="*/ 1867710 h 2840476"/>
                <a:gd name="connsiteX75" fmla="*/ 1828800 w 4231558"/>
                <a:gd name="connsiteY75" fmla="*/ 1926076 h 2840476"/>
                <a:gd name="connsiteX76" fmla="*/ 1838527 w 4231558"/>
                <a:gd name="connsiteY76" fmla="*/ 2081719 h 2840476"/>
                <a:gd name="connsiteX77" fmla="*/ 1857983 w 4231558"/>
                <a:gd name="connsiteY77" fmla="*/ 2237361 h 2840476"/>
                <a:gd name="connsiteX78" fmla="*/ 1877438 w 4231558"/>
                <a:gd name="connsiteY78" fmla="*/ 2334638 h 2840476"/>
                <a:gd name="connsiteX79" fmla="*/ 1896893 w 4231558"/>
                <a:gd name="connsiteY79" fmla="*/ 2529191 h 2840476"/>
                <a:gd name="connsiteX80" fmla="*/ 1916349 w 4231558"/>
                <a:gd name="connsiteY80" fmla="*/ 2597285 h 2840476"/>
                <a:gd name="connsiteX81" fmla="*/ 1974714 w 4231558"/>
                <a:gd name="connsiteY81" fmla="*/ 2645923 h 2840476"/>
                <a:gd name="connsiteX82" fmla="*/ 2013625 w 4231558"/>
                <a:gd name="connsiteY82" fmla="*/ 2655651 h 2840476"/>
                <a:gd name="connsiteX83" fmla="*/ 2042808 w 4231558"/>
                <a:gd name="connsiteY83" fmla="*/ 2645923 h 2840476"/>
                <a:gd name="connsiteX84" fmla="*/ 2062263 w 4231558"/>
                <a:gd name="connsiteY84" fmla="*/ 2616740 h 2840476"/>
                <a:gd name="connsiteX85" fmla="*/ 2110902 w 4231558"/>
                <a:gd name="connsiteY85" fmla="*/ 2577829 h 2840476"/>
                <a:gd name="connsiteX86" fmla="*/ 2149812 w 4231558"/>
                <a:gd name="connsiteY86" fmla="*/ 2480553 h 2840476"/>
                <a:gd name="connsiteX87" fmla="*/ 2159540 w 4231558"/>
                <a:gd name="connsiteY87" fmla="*/ 2451370 h 2840476"/>
                <a:gd name="connsiteX88" fmla="*/ 2178995 w 4231558"/>
                <a:gd name="connsiteY88" fmla="*/ 2412459 h 2840476"/>
                <a:gd name="connsiteX89" fmla="*/ 2188723 w 4231558"/>
                <a:gd name="connsiteY89" fmla="*/ 2383276 h 2840476"/>
                <a:gd name="connsiteX90" fmla="*/ 2237361 w 4231558"/>
                <a:gd name="connsiteY90" fmla="*/ 2305455 h 2840476"/>
                <a:gd name="connsiteX91" fmla="*/ 2256817 w 4231558"/>
                <a:gd name="connsiteY91" fmla="*/ 2266544 h 2840476"/>
                <a:gd name="connsiteX92" fmla="*/ 2266544 w 4231558"/>
                <a:gd name="connsiteY92" fmla="*/ 2227634 h 2840476"/>
                <a:gd name="connsiteX93" fmla="*/ 2295727 w 4231558"/>
                <a:gd name="connsiteY93" fmla="*/ 2159540 h 2840476"/>
                <a:gd name="connsiteX94" fmla="*/ 2305455 w 4231558"/>
                <a:gd name="connsiteY94" fmla="*/ 2101174 h 2840476"/>
                <a:gd name="connsiteX95" fmla="*/ 2315183 w 4231558"/>
                <a:gd name="connsiteY95" fmla="*/ 2071991 h 2840476"/>
                <a:gd name="connsiteX96" fmla="*/ 2354093 w 4231558"/>
                <a:gd name="connsiteY96" fmla="*/ 1964987 h 2840476"/>
                <a:gd name="connsiteX97" fmla="*/ 2363821 w 4231558"/>
                <a:gd name="connsiteY97" fmla="*/ 1926076 h 2840476"/>
                <a:gd name="connsiteX98" fmla="*/ 2383276 w 4231558"/>
                <a:gd name="connsiteY98" fmla="*/ 1857983 h 2840476"/>
                <a:gd name="connsiteX99" fmla="*/ 2393004 w 4231558"/>
                <a:gd name="connsiteY99" fmla="*/ 1799617 h 2840476"/>
                <a:gd name="connsiteX100" fmla="*/ 2422187 w 4231558"/>
                <a:gd name="connsiteY100" fmla="*/ 1702340 h 2840476"/>
                <a:gd name="connsiteX101" fmla="*/ 2451370 w 4231558"/>
                <a:gd name="connsiteY101" fmla="*/ 1536970 h 2840476"/>
                <a:gd name="connsiteX102" fmla="*/ 2461097 w 4231558"/>
                <a:gd name="connsiteY102" fmla="*/ 1478604 h 2840476"/>
                <a:gd name="connsiteX103" fmla="*/ 2480553 w 4231558"/>
                <a:gd name="connsiteY103" fmla="*/ 1361872 h 2840476"/>
                <a:gd name="connsiteX104" fmla="*/ 2509736 w 4231558"/>
                <a:gd name="connsiteY104" fmla="*/ 1186774 h 2840476"/>
                <a:gd name="connsiteX105" fmla="*/ 2519463 w 4231558"/>
                <a:gd name="connsiteY105" fmla="*/ 1128408 h 2840476"/>
                <a:gd name="connsiteX106" fmla="*/ 2529191 w 4231558"/>
                <a:gd name="connsiteY106" fmla="*/ 1040859 h 2840476"/>
                <a:gd name="connsiteX107" fmla="*/ 2548646 w 4231558"/>
                <a:gd name="connsiteY107" fmla="*/ 963038 h 2840476"/>
                <a:gd name="connsiteX108" fmla="*/ 2558374 w 4231558"/>
                <a:gd name="connsiteY108" fmla="*/ 914400 h 2840476"/>
                <a:gd name="connsiteX109" fmla="*/ 2587557 w 4231558"/>
                <a:gd name="connsiteY109" fmla="*/ 836578 h 2840476"/>
                <a:gd name="connsiteX110" fmla="*/ 2597285 w 4231558"/>
                <a:gd name="connsiteY110" fmla="*/ 787940 h 2840476"/>
                <a:gd name="connsiteX111" fmla="*/ 2616740 w 4231558"/>
                <a:gd name="connsiteY111" fmla="*/ 739302 h 2840476"/>
                <a:gd name="connsiteX112" fmla="*/ 2626468 w 4231558"/>
                <a:gd name="connsiteY112" fmla="*/ 700391 h 2840476"/>
                <a:gd name="connsiteX113" fmla="*/ 2636195 w 4231558"/>
                <a:gd name="connsiteY113" fmla="*/ 671208 h 2840476"/>
                <a:gd name="connsiteX114" fmla="*/ 2645923 w 4231558"/>
                <a:gd name="connsiteY114" fmla="*/ 632297 h 2840476"/>
                <a:gd name="connsiteX115" fmla="*/ 2665378 w 4231558"/>
                <a:gd name="connsiteY115" fmla="*/ 593387 h 2840476"/>
                <a:gd name="connsiteX116" fmla="*/ 2675106 w 4231558"/>
                <a:gd name="connsiteY116" fmla="*/ 535021 h 2840476"/>
                <a:gd name="connsiteX117" fmla="*/ 2714017 w 4231558"/>
                <a:gd name="connsiteY117" fmla="*/ 476655 h 2840476"/>
                <a:gd name="connsiteX118" fmla="*/ 2762655 w 4231558"/>
                <a:gd name="connsiteY118" fmla="*/ 389106 h 2840476"/>
                <a:gd name="connsiteX119" fmla="*/ 2830749 w 4231558"/>
                <a:gd name="connsiteY119" fmla="*/ 321012 h 2840476"/>
                <a:gd name="connsiteX120" fmla="*/ 2879387 w 4231558"/>
                <a:gd name="connsiteY120" fmla="*/ 272374 h 2840476"/>
                <a:gd name="connsiteX121" fmla="*/ 2918297 w 4231558"/>
                <a:gd name="connsiteY121" fmla="*/ 359923 h 2840476"/>
                <a:gd name="connsiteX122" fmla="*/ 2928025 w 4231558"/>
                <a:gd name="connsiteY122" fmla="*/ 389106 h 2840476"/>
                <a:gd name="connsiteX123" fmla="*/ 2947480 w 4231558"/>
                <a:gd name="connsiteY123" fmla="*/ 418289 h 2840476"/>
                <a:gd name="connsiteX124" fmla="*/ 2957208 w 4231558"/>
                <a:gd name="connsiteY124" fmla="*/ 447472 h 2840476"/>
                <a:gd name="connsiteX125" fmla="*/ 2986391 w 4231558"/>
                <a:gd name="connsiteY125" fmla="*/ 486383 h 2840476"/>
                <a:gd name="connsiteX126" fmla="*/ 2996119 w 4231558"/>
                <a:gd name="connsiteY126" fmla="*/ 525293 h 2840476"/>
                <a:gd name="connsiteX127" fmla="*/ 3015574 w 4231558"/>
                <a:gd name="connsiteY127" fmla="*/ 554476 h 2840476"/>
                <a:gd name="connsiteX128" fmla="*/ 3025302 w 4231558"/>
                <a:gd name="connsiteY128" fmla="*/ 622570 h 2840476"/>
                <a:gd name="connsiteX129" fmla="*/ 3035029 w 4231558"/>
                <a:gd name="connsiteY129" fmla="*/ 661480 h 2840476"/>
                <a:gd name="connsiteX130" fmla="*/ 3064212 w 4231558"/>
                <a:gd name="connsiteY130" fmla="*/ 729574 h 2840476"/>
                <a:gd name="connsiteX131" fmla="*/ 3083668 w 4231558"/>
                <a:gd name="connsiteY131" fmla="*/ 797668 h 2840476"/>
                <a:gd name="connsiteX132" fmla="*/ 3112851 w 4231558"/>
                <a:gd name="connsiteY132" fmla="*/ 875489 h 2840476"/>
                <a:gd name="connsiteX133" fmla="*/ 3132306 w 4231558"/>
                <a:gd name="connsiteY133" fmla="*/ 982493 h 2840476"/>
                <a:gd name="connsiteX134" fmla="*/ 3161489 w 4231558"/>
                <a:gd name="connsiteY134" fmla="*/ 1060314 h 2840476"/>
                <a:gd name="connsiteX135" fmla="*/ 3171217 w 4231558"/>
                <a:gd name="connsiteY135" fmla="*/ 1128408 h 2840476"/>
                <a:gd name="connsiteX136" fmla="*/ 3180944 w 4231558"/>
                <a:gd name="connsiteY136" fmla="*/ 1206229 h 2840476"/>
                <a:gd name="connsiteX137" fmla="*/ 3190672 w 4231558"/>
                <a:gd name="connsiteY137" fmla="*/ 1254868 h 2840476"/>
                <a:gd name="connsiteX138" fmla="*/ 3200400 w 4231558"/>
                <a:gd name="connsiteY138" fmla="*/ 1332689 h 2840476"/>
                <a:gd name="connsiteX139" fmla="*/ 3210127 w 4231558"/>
                <a:gd name="connsiteY139" fmla="*/ 1400783 h 2840476"/>
                <a:gd name="connsiteX140" fmla="*/ 3229583 w 4231558"/>
                <a:gd name="connsiteY140" fmla="*/ 1517514 h 2840476"/>
                <a:gd name="connsiteX141" fmla="*/ 3239310 w 4231558"/>
                <a:gd name="connsiteY141" fmla="*/ 1566153 h 2840476"/>
                <a:gd name="connsiteX142" fmla="*/ 3258766 w 4231558"/>
                <a:gd name="connsiteY142" fmla="*/ 1682885 h 2840476"/>
                <a:gd name="connsiteX143" fmla="*/ 3268493 w 4231558"/>
                <a:gd name="connsiteY143" fmla="*/ 1750978 h 2840476"/>
                <a:gd name="connsiteX144" fmla="*/ 3278221 w 4231558"/>
                <a:gd name="connsiteY144" fmla="*/ 1780161 h 2840476"/>
                <a:gd name="connsiteX145" fmla="*/ 3287949 w 4231558"/>
                <a:gd name="connsiteY145" fmla="*/ 1828800 h 2840476"/>
                <a:gd name="connsiteX146" fmla="*/ 3317132 w 4231558"/>
                <a:gd name="connsiteY146" fmla="*/ 1926076 h 2840476"/>
                <a:gd name="connsiteX147" fmla="*/ 3346314 w 4231558"/>
                <a:gd name="connsiteY147" fmla="*/ 1955259 h 2840476"/>
                <a:gd name="connsiteX148" fmla="*/ 3375497 w 4231558"/>
                <a:gd name="connsiteY148" fmla="*/ 2023353 h 2840476"/>
                <a:gd name="connsiteX149" fmla="*/ 3385225 w 4231558"/>
                <a:gd name="connsiteY149" fmla="*/ 2062263 h 2840476"/>
                <a:gd name="connsiteX150" fmla="*/ 3424136 w 4231558"/>
                <a:gd name="connsiteY150" fmla="*/ 2140085 h 2840476"/>
                <a:gd name="connsiteX151" fmla="*/ 3453319 w 4231558"/>
                <a:gd name="connsiteY151" fmla="*/ 2149812 h 2840476"/>
                <a:gd name="connsiteX152" fmla="*/ 3472774 w 4231558"/>
                <a:gd name="connsiteY152" fmla="*/ 2178995 h 2840476"/>
                <a:gd name="connsiteX153" fmla="*/ 3511685 w 4231558"/>
                <a:gd name="connsiteY153" fmla="*/ 2188723 h 2840476"/>
                <a:gd name="connsiteX154" fmla="*/ 3560323 w 4231558"/>
                <a:gd name="connsiteY154" fmla="*/ 2178995 h 2840476"/>
                <a:gd name="connsiteX155" fmla="*/ 3628417 w 4231558"/>
                <a:gd name="connsiteY155" fmla="*/ 2149812 h 2840476"/>
                <a:gd name="connsiteX156" fmla="*/ 3677055 w 4231558"/>
                <a:gd name="connsiteY156" fmla="*/ 2081719 h 2840476"/>
                <a:gd name="connsiteX157" fmla="*/ 3696510 w 4231558"/>
                <a:gd name="connsiteY157" fmla="*/ 2052536 h 2840476"/>
                <a:gd name="connsiteX158" fmla="*/ 3706238 w 4231558"/>
                <a:gd name="connsiteY158" fmla="*/ 2023353 h 2840476"/>
                <a:gd name="connsiteX159" fmla="*/ 3735421 w 4231558"/>
                <a:gd name="connsiteY159" fmla="*/ 1955259 h 2840476"/>
                <a:gd name="connsiteX160" fmla="*/ 3754876 w 4231558"/>
                <a:gd name="connsiteY160" fmla="*/ 1799617 h 2840476"/>
                <a:gd name="connsiteX161" fmla="*/ 3774332 w 4231558"/>
                <a:gd name="connsiteY161" fmla="*/ 1750978 h 2840476"/>
                <a:gd name="connsiteX162" fmla="*/ 3784059 w 4231558"/>
                <a:gd name="connsiteY162" fmla="*/ 1712068 h 2840476"/>
                <a:gd name="connsiteX163" fmla="*/ 3803514 w 4231558"/>
                <a:gd name="connsiteY163" fmla="*/ 1663429 h 2840476"/>
                <a:gd name="connsiteX164" fmla="*/ 3813242 w 4231558"/>
                <a:gd name="connsiteY164" fmla="*/ 1624519 h 2840476"/>
                <a:gd name="connsiteX165" fmla="*/ 3822970 w 4231558"/>
                <a:gd name="connsiteY165" fmla="*/ 1595336 h 2840476"/>
                <a:gd name="connsiteX166" fmla="*/ 3842425 w 4231558"/>
                <a:gd name="connsiteY166" fmla="*/ 1517514 h 2840476"/>
                <a:gd name="connsiteX167" fmla="*/ 3871608 w 4231558"/>
                <a:gd name="connsiteY167" fmla="*/ 1439693 h 2840476"/>
                <a:gd name="connsiteX168" fmla="*/ 3881336 w 4231558"/>
                <a:gd name="connsiteY168" fmla="*/ 1391055 h 2840476"/>
                <a:gd name="connsiteX169" fmla="*/ 3929974 w 4231558"/>
                <a:gd name="connsiteY169" fmla="*/ 1264595 h 2840476"/>
                <a:gd name="connsiteX170" fmla="*/ 3939702 w 4231558"/>
                <a:gd name="connsiteY170" fmla="*/ 1215957 h 2840476"/>
                <a:gd name="connsiteX171" fmla="*/ 3959157 w 4231558"/>
                <a:gd name="connsiteY171" fmla="*/ 1157591 h 2840476"/>
                <a:gd name="connsiteX172" fmla="*/ 3968885 w 4231558"/>
                <a:gd name="connsiteY172" fmla="*/ 1118680 h 2840476"/>
                <a:gd name="connsiteX173" fmla="*/ 3978612 w 4231558"/>
                <a:gd name="connsiteY173" fmla="*/ 982493 h 2840476"/>
                <a:gd name="connsiteX174" fmla="*/ 3988340 w 4231558"/>
                <a:gd name="connsiteY174" fmla="*/ 933855 h 2840476"/>
                <a:gd name="connsiteX175" fmla="*/ 4007795 w 4231558"/>
                <a:gd name="connsiteY175" fmla="*/ 797668 h 2840476"/>
                <a:gd name="connsiteX176" fmla="*/ 4036978 w 4231558"/>
                <a:gd name="connsiteY176" fmla="*/ 700391 h 2840476"/>
                <a:gd name="connsiteX177" fmla="*/ 4046706 w 4231558"/>
                <a:gd name="connsiteY177" fmla="*/ 671208 h 2840476"/>
                <a:gd name="connsiteX178" fmla="*/ 4056434 w 4231558"/>
                <a:gd name="connsiteY178" fmla="*/ 603114 h 2840476"/>
                <a:gd name="connsiteX179" fmla="*/ 4066161 w 4231558"/>
                <a:gd name="connsiteY179" fmla="*/ 573931 h 2840476"/>
                <a:gd name="connsiteX180" fmla="*/ 4075889 w 4231558"/>
                <a:gd name="connsiteY180" fmla="*/ 535021 h 2840476"/>
                <a:gd name="connsiteX181" fmla="*/ 4095344 w 4231558"/>
                <a:gd name="connsiteY181" fmla="*/ 428017 h 2840476"/>
                <a:gd name="connsiteX182" fmla="*/ 4134255 w 4231558"/>
                <a:gd name="connsiteY182" fmla="*/ 321012 h 2840476"/>
                <a:gd name="connsiteX183" fmla="*/ 4153710 w 4231558"/>
                <a:gd name="connsiteY183" fmla="*/ 223736 h 2840476"/>
                <a:gd name="connsiteX184" fmla="*/ 4173166 w 4231558"/>
                <a:gd name="connsiteY184" fmla="*/ 165370 h 2840476"/>
                <a:gd name="connsiteX185" fmla="*/ 4202349 w 4231558"/>
                <a:gd name="connsiteY185" fmla="*/ 68093 h 2840476"/>
                <a:gd name="connsiteX186" fmla="*/ 4221804 w 4231558"/>
                <a:gd name="connsiteY186" fmla="*/ 38910 h 2840476"/>
                <a:gd name="connsiteX187" fmla="*/ 4231532 w 4231558"/>
                <a:gd name="connsiteY187" fmla="*/ 0 h 284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4231558" h="2840476">
                  <a:moveTo>
                    <a:pt x="0" y="2762655"/>
                  </a:moveTo>
                  <a:cubicBezTo>
                    <a:pt x="16213" y="2756170"/>
                    <a:pt x="35224" y="2754379"/>
                    <a:pt x="48638" y="2743200"/>
                  </a:cubicBezTo>
                  <a:cubicBezTo>
                    <a:pt x="56515" y="2736636"/>
                    <a:pt x="55879" y="2723965"/>
                    <a:pt x="58366" y="2714017"/>
                  </a:cubicBezTo>
                  <a:cubicBezTo>
                    <a:pt x="62376" y="2697977"/>
                    <a:pt x="64851" y="2681591"/>
                    <a:pt x="68093" y="2665378"/>
                  </a:cubicBezTo>
                  <a:cubicBezTo>
                    <a:pt x="82454" y="2392525"/>
                    <a:pt x="62006" y="2556588"/>
                    <a:pt x="87549" y="2441642"/>
                  </a:cubicBezTo>
                  <a:cubicBezTo>
                    <a:pt x="91990" y="2421657"/>
                    <a:pt x="96573" y="2384684"/>
                    <a:pt x="107004" y="2363821"/>
                  </a:cubicBezTo>
                  <a:cubicBezTo>
                    <a:pt x="112232" y="2353364"/>
                    <a:pt x="120263" y="2344552"/>
                    <a:pt x="126459" y="2334638"/>
                  </a:cubicBezTo>
                  <a:cubicBezTo>
                    <a:pt x="136480" y="2318605"/>
                    <a:pt x="144034" y="2300924"/>
                    <a:pt x="155642" y="2286000"/>
                  </a:cubicBezTo>
                  <a:cubicBezTo>
                    <a:pt x="166903" y="2271521"/>
                    <a:pt x="184378" y="2262351"/>
                    <a:pt x="194553" y="2247089"/>
                  </a:cubicBezTo>
                  <a:cubicBezTo>
                    <a:pt x="208909" y="2225555"/>
                    <a:pt x="220720" y="2203703"/>
                    <a:pt x="243191" y="2188723"/>
                  </a:cubicBezTo>
                  <a:cubicBezTo>
                    <a:pt x="251723" y="2183035"/>
                    <a:pt x="263410" y="2183975"/>
                    <a:pt x="272374" y="2178995"/>
                  </a:cubicBezTo>
                  <a:cubicBezTo>
                    <a:pt x="292814" y="2167640"/>
                    <a:pt x="308558" y="2147479"/>
                    <a:pt x="330740" y="2140085"/>
                  </a:cubicBezTo>
                  <a:lnTo>
                    <a:pt x="418289" y="2110902"/>
                  </a:lnTo>
                  <a:lnTo>
                    <a:pt x="476655" y="2091446"/>
                  </a:lnTo>
                  <a:lnTo>
                    <a:pt x="505838" y="2081719"/>
                  </a:lnTo>
                  <a:cubicBezTo>
                    <a:pt x="518808" y="2088204"/>
                    <a:pt x="534495" y="2090920"/>
                    <a:pt x="544749" y="2101174"/>
                  </a:cubicBezTo>
                  <a:cubicBezTo>
                    <a:pt x="564988" y="2121413"/>
                    <a:pt x="562306" y="2146016"/>
                    <a:pt x="573932" y="2169268"/>
                  </a:cubicBezTo>
                  <a:cubicBezTo>
                    <a:pt x="579160" y="2179725"/>
                    <a:pt x="586902" y="2188723"/>
                    <a:pt x="593387" y="2198451"/>
                  </a:cubicBezTo>
                  <a:cubicBezTo>
                    <a:pt x="599872" y="2217906"/>
                    <a:pt x="603671" y="2238474"/>
                    <a:pt x="612842" y="2256817"/>
                  </a:cubicBezTo>
                  <a:cubicBezTo>
                    <a:pt x="630134" y="2291401"/>
                    <a:pt x="643741" y="2314029"/>
                    <a:pt x="651753" y="2354093"/>
                  </a:cubicBezTo>
                  <a:cubicBezTo>
                    <a:pt x="654995" y="2370306"/>
                    <a:pt x="659142" y="2386363"/>
                    <a:pt x="661480" y="2402731"/>
                  </a:cubicBezTo>
                  <a:cubicBezTo>
                    <a:pt x="677769" y="2516757"/>
                    <a:pt x="660027" y="2456737"/>
                    <a:pt x="680936" y="2519463"/>
                  </a:cubicBezTo>
                  <a:cubicBezTo>
                    <a:pt x="694035" y="2598063"/>
                    <a:pt x="684425" y="2559112"/>
                    <a:pt x="710119" y="2636195"/>
                  </a:cubicBezTo>
                  <a:cubicBezTo>
                    <a:pt x="713362" y="2645923"/>
                    <a:pt x="714158" y="2656846"/>
                    <a:pt x="719846" y="2665378"/>
                  </a:cubicBezTo>
                  <a:lnTo>
                    <a:pt x="739302" y="2694561"/>
                  </a:lnTo>
                  <a:lnTo>
                    <a:pt x="758757" y="2752927"/>
                  </a:lnTo>
                  <a:cubicBezTo>
                    <a:pt x="762000" y="2762655"/>
                    <a:pt x="762797" y="2773578"/>
                    <a:pt x="768485" y="2782110"/>
                  </a:cubicBezTo>
                  <a:lnTo>
                    <a:pt x="807395" y="2840476"/>
                  </a:lnTo>
                  <a:cubicBezTo>
                    <a:pt x="856033" y="2837233"/>
                    <a:pt x="906544" y="2844502"/>
                    <a:pt x="953310" y="2830748"/>
                  </a:cubicBezTo>
                  <a:cubicBezTo>
                    <a:pt x="967222" y="2826656"/>
                    <a:pt x="965571" y="2804428"/>
                    <a:pt x="972766" y="2791838"/>
                  </a:cubicBezTo>
                  <a:cubicBezTo>
                    <a:pt x="978567" y="2781687"/>
                    <a:pt x="986993" y="2773112"/>
                    <a:pt x="992221" y="2762655"/>
                  </a:cubicBezTo>
                  <a:cubicBezTo>
                    <a:pt x="996807" y="2753484"/>
                    <a:pt x="997363" y="2742643"/>
                    <a:pt x="1001949" y="2733472"/>
                  </a:cubicBezTo>
                  <a:cubicBezTo>
                    <a:pt x="1007177" y="2723015"/>
                    <a:pt x="1016176" y="2714746"/>
                    <a:pt x="1021404" y="2704289"/>
                  </a:cubicBezTo>
                  <a:cubicBezTo>
                    <a:pt x="1025990" y="2695118"/>
                    <a:pt x="1027093" y="2684531"/>
                    <a:pt x="1031132" y="2675106"/>
                  </a:cubicBezTo>
                  <a:cubicBezTo>
                    <a:pt x="1036844" y="2661777"/>
                    <a:pt x="1044102" y="2649165"/>
                    <a:pt x="1050587" y="2636195"/>
                  </a:cubicBezTo>
                  <a:cubicBezTo>
                    <a:pt x="1053829" y="2623225"/>
                    <a:pt x="1055048" y="2609573"/>
                    <a:pt x="1060314" y="2597285"/>
                  </a:cubicBezTo>
                  <a:cubicBezTo>
                    <a:pt x="1064919" y="2586539"/>
                    <a:pt x="1074541" y="2578559"/>
                    <a:pt x="1079770" y="2568102"/>
                  </a:cubicBezTo>
                  <a:cubicBezTo>
                    <a:pt x="1087579" y="2552484"/>
                    <a:pt x="1093703" y="2536029"/>
                    <a:pt x="1099225" y="2519463"/>
                  </a:cubicBezTo>
                  <a:cubicBezTo>
                    <a:pt x="1103453" y="2506780"/>
                    <a:pt x="1105280" y="2493408"/>
                    <a:pt x="1108953" y="2480553"/>
                  </a:cubicBezTo>
                  <a:cubicBezTo>
                    <a:pt x="1111770" y="2470694"/>
                    <a:pt x="1115863" y="2461229"/>
                    <a:pt x="1118680" y="2451370"/>
                  </a:cubicBezTo>
                  <a:cubicBezTo>
                    <a:pt x="1122353" y="2438515"/>
                    <a:pt x="1124180" y="2425142"/>
                    <a:pt x="1128408" y="2412459"/>
                  </a:cubicBezTo>
                  <a:cubicBezTo>
                    <a:pt x="1133930" y="2395894"/>
                    <a:pt x="1142341" y="2380386"/>
                    <a:pt x="1147863" y="2363821"/>
                  </a:cubicBezTo>
                  <a:cubicBezTo>
                    <a:pt x="1152091" y="2351138"/>
                    <a:pt x="1153918" y="2337765"/>
                    <a:pt x="1157591" y="2324910"/>
                  </a:cubicBezTo>
                  <a:cubicBezTo>
                    <a:pt x="1160408" y="2315051"/>
                    <a:pt x="1164502" y="2305586"/>
                    <a:pt x="1167319" y="2295727"/>
                  </a:cubicBezTo>
                  <a:cubicBezTo>
                    <a:pt x="1196728" y="2192795"/>
                    <a:pt x="1150256" y="2337189"/>
                    <a:pt x="1196502" y="2198451"/>
                  </a:cubicBezTo>
                  <a:cubicBezTo>
                    <a:pt x="1199745" y="2188723"/>
                    <a:pt x="1200541" y="2177800"/>
                    <a:pt x="1206229" y="2169268"/>
                  </a:cubicBezTo>
                  <a:lnTo>
                    <a:pt x="1225685" y="2140085"/>
                  </a:lnTo>
                  <a:cubicBezTo>
                    <a:pt x="1228927" y="2130357"/>
                    <a:pt x="1231373" y="2120327"/>
                    <a:pt x="1235412" y="2110902"/>
                  </a:cubicBezTo>
                  <a:cubicBezTo>
                    <a:pt x="1252120" y="2071916"/>
                    <a:pt x="1255468" y="2079317"/>
                    <a:pt x="1264595" y="2042808"/>
                  </a:cubicBezTo>
                  <a:cubicBezTo>
                    <a:pt x="1268605" y="2026768"/>
                    <a:pt x="1268518" y="2009651"/>
                    <a:pt x="1274323" y="1994170"/>
                  </a:cubicBezTo>
                  <a:cubicBezTo>
                    <a:pt x="1278428" y="1983223"/>
                    <a:pt x="1288550" y="1975444"/>
                    <a:pt x="1293778" y="1964987"/>
                  </a:cubicBezTo>
                  <a:cubicBezTo>
                    <a:pt x="1298364" y="1955816"/>
                    <a:pt x="1298920" y="1944975"/>
                    <a:pt x="1303506" y="1935804"/>
                  </a:cubicBezTo>
                  <a:cubicBezTo>
                    <a:pt x="1311962" y="1918893"/>
                    <a:pt x="1324233" y="1904076"/>
                    <a:pt x="1332689" y="1887165"/>
                  </a:cubicBezTo>
                  <a:cubicBezTo>
                    <a:pt x="1337275" y="1877994"/>
                    <a:pt x="1338378" y="1867408"/>
                    <a:pt x="1342417" y="1857983"/>
                  </a:cubicBezTo>
                  <a:cubicBezTo>
                    <a:pt x="1357229" y="1823423"/>
                    <a:pt x="1361787" y="1819199"/>
                    <a:pt x="1381327" y="1789889"/>
                  </a:cubicBezTo>
                  <a:cubicBezTo>
                    <a:pt x="1411748" y="1668209"/>
                    <a:pt x="1372864" y="1819512"/>
                    <a:pt x="1400783" y="1721795"/>
                  </a:cubicBezTo>
                  <a:cubicBezTo>
                    <a:pt x="1404456" y="1708940"/>
                    <a:pt x="1405368" y="1695226"/>
                    <a:pt x="1410510" y="1682885"/>
                  </a:cubicBezTo>
                  <a:cubicBezTo>
                    <a:pt x="1435031" y="1624034"/>
                    <a:pt x="1441242" y="1617332"/>
                    <a:pt x="1468876" y="1575880"/>
                  </a:cubicBezTo>
                  <a:cubicBezTo>
                    <a:pt x="1487471" y="1464311"/>
                    <a:pt x="1462936" y="1567550"/>
                    <a:pt x="1507787" y="1468876"/>
                  </a:cubicBezTo>
                  <a:cubicBezTo>
                    <a:pt x="1525565" y="1429764"/>
                    <a:pt x="1526117" y="1409585"/>
                    <a:pt x="1536970" y="1371600"/>
                  </a:cubicBezTo>
                  <a:cubicBezTo>
                    <a:pt x="1539787" y="1361741"/>
                    <a:pt x="1540292" y="1350424"/>
                    <a:pt x="1546697" y="1342417"/>
                  </a:cubicBezTo>
                  <a:cubicBezTo>
                    <a:pt x="1554000" y="1333288"/>
                    <a:pt x="1566152" y="1329446"/>
                    <a:pt x="1575880" y="1322961"/>
                  </a:cubicBezTo>
                  <a:cubicBezTo>
                    <a:pt x="1582365" y="1313233"/>
                    <a:pt x="1586207" y="1301081"/>
                    <a:pt x="1595336" y="1293778"/>
                  </a:cubicBezTo>
                  <a:cubicBezTo>
                    <a:pt x="1632084" y="1264380"/>
                    <a:pt x="1628690" y="1296213"/>
                    <a:pt x="1643974" y="1322961"/>
                  </a:cubicBezTo>
                  <a:cubicBezTo>
                    <a:pt x="1649774" y="1333112"/>
                    <a:pt x="1658201" y="1341687"/>
                    <a:pt x="1663429" y="1352144"/>
                  </a:cubicBezTo>
                  <a:cubicBezTo>
                    <a:pt x="1671238" y="1367762"/>
                    <a:pt x="1676917" y="1384372"/>
                    <a:pt x="1682885" y="1400783"/>
                  </a:cubicBezTo>
                  <a:cubicBezTo>
                    <a:pt x="1689893" y="1420056"/>
                    <a:pt x="1693169" y="1440806"/>
                    <a:pt x="1702340" y="1459148"/>
                  </a:cubicBezTo>
                  <a:cubicBezTo>
                    <a:pt x="1708825" y="1472118"/>
                    <a:pt x="1716083" y="1484730"/>
                    <a:pt x="1721795" y="1498059"/>
                  </a:cubicBezTo>
                  <a:cubicBezTo>
                    <a:pt x="1731791" y="1521384"/>
                    <a:pt x="1734199" y="1541470"/>
                    <a:pt x="1741251" y="1566153"/>
                  </a:cubicBezTo>
                  <a:cubicBezTo>
                    <a:pt x="1744068" y="1576012"/>
                    <a:pt x="1748754" y="1585326"/>
                    <a:pt x="1750978" y="1595336"/>
                  </a:cubicBezTo>
                  <a:cubicBezTo>
                    <a:pt x="1755257" y="1614590"/>
                    <a:pt x="1755922" y="1634567"/>
                    <a:pt x="1760706" y="1653702"/>
                  </a:cubicBezTo>
                  <a:cubicBezTo>
                    <a:pt x="1760709" y="1653716"/>
                    <a:pt x="1785023" y="1726653"/>
                    <a:pt x="1789889" y="1741251"/>
                  </a:cubicBezTo>
                  <a:lnTo>
                    <a:pt x="1799617" y="1770434"/>
                  </a:lnTo>
                  <a:lnTo>
                    <a:pt x="1809344" y="1799617"/>
                  </a:lnTo>
                  <a:cubicBezTo>
                    <a:pt x="1812587" y="1822315"/>
                    <a:pt x="1815585" y="1845049"/>
                    <a:pt x="1819072" y="1867710"/>
                  </a:cubicBezTo>
                  <a:cubicBezTo>
                    <a:pt x="1822071" y="1887204"/>
                    <a:pt x="1827014" y="1906433"/>
                    <a:pt x="1828800" y="1926076"/>
                  </a:cubicBezTo>
                  <a:cubicBezTo>
                    <a:pt x="1833506" y="1977845"/>
                    <a:pt x="1833675" y="2029964"/>
                    <a:pt x="1838527" y="2081719"/>
                  </a:cubicBezTo>
                  <a:cubicBezTo>
                    <a:pt x="1843407" y="2133775"/>
                    <a:pt x="1845303" y="2186637"/>
                    <a:pt x="1857983" y="2237361"/>
                  </a:cubicBezTo>
                  <a:cubicBezTo>
                    <a:pt x="1867873" y="2276925"/>
                    <a:pt x="1872328" y="2290350"/>
                    <a:pt x="1877438" y="2334638"/>
                  </a:cubicBezTo>
                  <a:cubicBezTo>
                    <a:pt x="1884909" y="2399383"/>
                    <a:pt x="1881085" y="2465963"/>
                    <a:pt x="1896893" y="2529191"/>
                  </a:cubicBezTo>
                  <a:cubicBezTo>
                    <a:pt x="1898190" y="2534380"/>
                    <a:pt x="1910766" y="2588911"/>
                    <a:pt x="1916349" y="2597285"/>
                  </a:cubicBezTo>
                  <a:cubicBezTo>
                    <a:pt x="1925698" y="2611308"/>
                    <a:pt x="1957966" y="2638745"/>
                    <a:pt x="1974714" y="2645923"/>
                  </a:cubicBezTo>
                  <a:cubicBezTo>
                    <a:pt x="1987003" y="2651190"/>
                    <a:pt x="2000655" y="2652408"/>
                    <a:pt x="2013625" y="2655651"/>
                  </a:cubicBezTo>
                  <a:cubicBezTo>
                    <a:pt x="2023353" y="2652408"/>
                    <a:pt x="2034801" y="2652329"/>
                    <a:pt x="2042808" y="2645923"/>
                  </a:cubicBezTo>
                  <a:cubicBezTo>
                    <a:pt x="2051937" y="2638620"/>
                    <a:pt x="2054960" y="2625869"/>
                    <a:pt x="2062263" y="2616740"/>
                  </a:cubicBezTo>
                  <a:cubicBezTo>
                    <a:pt x="2078102" y="2596941"/>
                    <a:pt x="2089237" y="2592273"/>
                    <a:pt x="2110902" y="2577829"/>
                  </a:cubicBezTo>
                  <a:cubicBezTo>
                    <a:pt x="2123872" y="2545404"/>
                    <a:pt x="2138768" y="2513684"/>
                    <a:pt x="2149812" y="2480553"/>
                  </a:cubicBezTo>
                  <a:cubicBezTo>
                    <a:pt x="2153055" y="2470825"/>
                    <a:pt x="2155501" y="2460795"/>
                    <a:pt x="2159540" y="2451370"/>
                  </a:cubicBezTo>
                  <a:cubicBezTo>
                    <a:pt x="2165252" y="2438041"/>
                    <a:pt x="2173283" y="2425788"/>
                    <a:pt x="2178995" y="2412459"/>
                  </a:cubicBezTo>
                  <a:cubicBezTo>
                    <a:pt x="2183034" y="2403034"/>
                    <a:pt x="2183813" y="2392278"/>
                    <a:pt x="2188723" y="2383276"/>
                  </a:cubicBezTo>
                  <a:cubicBezTo>
                    <a:pt x="2203371" y="2356421"/>
                    <a:pt x="2223680" y="2332815"/>
                    <a:pt x="2237361" y="2305455"/>
                  </a:cubicBezTo>
                  <a:lnTo>
                    <a:pt x="2256817" y="2266544"/>
                  </a:lnTo>
                  <a:cubicBezTo>
                    <a:pt x="2260059" y="2253574"/>
                    <a:pt x="2261975" y="2240198"/>
                    <a:pt x="2266544" y="2227634"/>
                  </a:cubicBezTo>
                  <a:cubicBezTo>
                    <a:pt x="2274983" y="2204426"/>
                    <a:pt x="2288465" y="2183143"/>
                    <a:pt x="2295727" y="2159540"/>
                  </a:cubicBezTo>
                  <a:cubicBezTo>
                    <a:pt x="2301527" y="2140688"/>
                    <a:pt x="2301176" y="2120428"/>
                    <a:pt x="2305455" y="2101174"/>
                  </a:cubicBezTo>
                  <a:cubicBezTo>
                    <a:pt x="2307679" y="2091164"/>
                    <a:pt x="2311583" y="2081592"/>
                    <a:pt x="2315183" y="2071991"/>
                  </a:cubicBezTo>
                  <a:cubicBezTo>
                    <a:pt x="2329689" y="2033309"/>
                    <a:pt x="2343874" y="2005864"/>
                    <a:pt x="2354093" y="1964987"/>
                  </a:cubicBezTo>
                  <a:cubicBezTo>
                    <a:pt x="2357336" y="1952017"/>
                    <a:pt x="2360148" y="1938931"/>
                    <a:pt x="2363821" y="1926076"/>
                  </a:cubicBezTo>
                  <a:cubicBezTo>
                    <a:pt x="2376185" y="1882804"/>
                    <a:pt x="2373138" y="1908673"/>
                    <a:pt x="2383276" y="1857983"/>
                  </a:cubicBezTo>
                  <a:cubicBezTo>
                    <a:pt x="2387144" y="1838642"/>
                    <a:pt x="2388220" y="1818752"/>
                    <a:pt x="2393004" y="1799617"/>
                  </a:cubicBezTo>
                  <a:cubicBezTo>
                    <a:pt x="2429653" y="1653022"/>
                    <a:pt x="2399032" y="1810397"/>
                    <a:pt x="2422187" y="1702340"/>
                  </a:cubicBezTo>
                  <a:cubicBezTo>
                    <a:pt x="2447444" y="1584473"/>
                    <a:pt x="2436060" y="1636486"/>
                    <a:pt x="2451370" y="1536970"/>
                  </a:cubicBezTo>
                  <a:cubicBezTo>
                    <a:pt x="2454369" y="1517476"/>
                    <a:pt x="2458490" y="1498155"/>
                    <a:pt x="2461097" y="1478604"/>
                  </a:cubicBezTo>
                  <a:cubicBezTo>
                    <a:pt x="2475576" y="1370008"/>
                    <a:pt x="2460276" y="1422702"/>
                    <a:pt x="2480553" y="1361872"/>
                  </a:cubicBezTo>
                  <a:lnTo>
                    <a:pt x="2509736" y="1186774"/>
                  </a:lnTo>
                  <a:cubicBezTo>
                    <a:pt x="2512978" y="1167319"/>
                    <a:pt x="2517285" y="1148011"/>
                    <a:pt x="2519463" y="1128408"/>
                  </a:cubicBezTo>
                  <a:cubicBezTo>
                    <a:pt x="2522706" y="1099225"/>
                    <a:pt x="2524088" y="1069775"/>
                    <a:pt x="2529191" y="1040859"/>
                  </a:cubicBezTo>
                  <a:cubicBezTo>
                    <a:pt x="2533838" y="1014527"/>
                    <a:pt x="2543402" y="989257"/>
                    <a:pt x="2548646" y="963038"/>
                  </a:cubicBezTo>
                  <a:cubicBezTo>
                    <a:pt x="2551889" y="946825"/>
                    <a:pt x="2554364" y="930440"/>
                    <a:pt x="2558374" y="914400"/>
                  </a:cubicBezTo>
                  <a:cubicBezTo>
                    <a:pt x="2567823" y="876606"/>
                    <a:pt x="2574173" y="881192"/>
                    <a:pt x="2587557" y="836578"/>
                  </a:cubicBezTo>
                  <a:cubicBezTo>
                    <a:pt x="2592308" y="820742"/>
                    <a:pt x="2592534" y="803776"/>
                    <a:pt x="2597285" y="787940"/>
                  </a:cubicBezTo>
                  <a:cubicBezTo>
                    <a:pt x="2602303" y="771215"/>
                    <a:pt x="2611218" y="755867"/>
                    <a:pt x="2616740" y="739302"/>
                  </a:cubicBezTo>
                  <a:cubicBezTo>
                    <a:pt x="2620968" y="726619"/>
                    <a:pt x="2622795" y="713246"/>
                    <a:pt x="2626468" y="700391"/>
                  </a:cubicBezTo>
                  <a:cubicBezTo>
                    <a:pt x="2629285" y="690532"/>
                    <a:pt x="2633378" y="681067"/>
                    <a:pt x="2636195" y="671208"/>
                  </a:cubicBezTo>
                  <a:cubicBezTo>
                    <a:pt x="2639868" y="658353"/>
                    <a:pt x="2641229" y="644815"/>
                    <a:pt x="2645923" y="632297"/>
                  </a:cubicBezTo>
                  <a:cubicBezTo>
                    <a:pt x="2651015" y="618719"/>
                    <a:pt x="2658893" y="606357"/>
                    <a:pt x="2665378" y="593387"/>
                  </a:cubicBezTo>
                  <a:cubicBezTo>
                    <a:pt x="2668621" y="573932"/>
                    <a:pt x="2667520" y="553227"/>
                    <a:pt x="2675106" y="535021"/>
                  </a:cubicBezTo>
                  <a:cubicBezTo>
                    <a:pt x="2684099" y="513437"/>
                    <a:pt x="2714017" y="476655"/>
                    <a:pt x="2714017" y="476655"/>
                  </a:cubicBezTo>
                  <a:cubicBezTo>
                    <a:pt x="2726249" y="439957"/>
                    <a:pt x="2729204" y="422557"/>
                    <a:pt x="2762655" y="389106"/>
                  </a:cubicBezTo>
                  <a:cubicBezTo>
                    <a:pt x="2785353" y="366408"/>
                    <a:pt x="2812943" y="347721"/>
                    <a:pt x="2830749" y="321012"/>
                  </a:cubicBezTo>
                  <a:cubicBezTo>
                    <a:pt x="2856689" y="282101"/>
                    <a:pt x="2840476" y="298314"/>
                    <a:pt x="2879387" y="272374"/>
                  </a:cubicBezTo>
                  <a:cubicBezTo>
                    <a:pt x="2910218" y="318621"/>
                    <a:pt x="2895144" y="290465"/>
                    <a:pt x="2918297" y="359923"/>
                  </a:cubicBezTo>
                  <a:cubicBezTo>
                    <a:pt x="2921540" y="369651"/>
                    <a:pt x="2922337" y="380574"/>
                    <a:pt x="2928025" y="389106"/>
                  </a:cubicBezTo>
                  <a:cubicBezTo>
                    <a:pt x="2934510" y="398834"/>
                    <a:pt x="2942252" y="407832"/>
                    <a:pt x="2947480" y="418289"/>
                  </a:cubicBezTo>
                  <a:cubicBezTo>
                    <a:pt x="2952066" y="427460"/>
                    <a:pt x="2952121" y="438569"/>
                    <a:pt x="2957208" y="447472"/>
                  </a:cubicBezTo>
                  <a:cubicBezTo>
                    <a:pt x="2965252" y="461549"/>
                    <a:pt x="2976663" y="473413"/>
                    <a:pt x="2986391" y="486383"/>
                  </a:cubicBezTo>
                  <a:cubicBezTo>
                    <a:pt x="2989634" y="499353"/>
                    <a:pt x="2990853" y="513005"/>
                    <a:pt x="2996119" y="525293"/>
                  </a:cubicBezTo>
                  <a:cubicBezTo>
                    <a:pt x="3000724" y="536039"/>
                    <a:pt x="3012215" y="543278"/>
                    <a:pt x="3015574" y="554476"/>
                  </a:cubicBezTo>
                  <a:cubicBezTo>
                    <a:pt x="3022162" y="576437"/>
                    <a:pt x="3021200" y="600011"/>
                    <a:pt x="3025302" y="622570"/>
                  </a:cubicBezTo>
                  <a:cubicBezTo>
                    <a:pt x="3027694" y="635723"/>
                    <a:pt x="3031356" y="648625"/>
                    <a:pt x="3035029" y="661480"/>
                  </a:cubicBezTo>
                  <a:cubicBezTo>
                    <a:pt x="3048063" y="707100"/>
                    <a:pt x="3041981" y="677702"/>
                    <a:pt x="3064212" y="729574"/>
                  </a:cubicBezTo>
                  <a:cubicBezTo>
                    <a:pt x="3074208" y="752899"/>
                    <a:pt x="3076616" y="772985"/>
                    <a:pt x="3083668" y="797668"/>
                  </a:cubicBezTo>
                  <a:cubicBezTo>
                    <a:pt x="3091296" y="824365"/>
                    <a:pt x="3102565" y="849774"/>
                    <a:pt x="3112851" y="875489"/>
                  </a:cubicBezTo>
                  <a:cubicBezTo>
                    <a:pt x="3117189" y="901518"/>
                    <a:pt x="3125506" y="955292"/>
                    <a:pt x="3132306" y="982493"/>
                  </a:cubicBezTo>
                  <a:cubicBezTo>
                    <a:pt x="3137389" y="1002823"/>
                    <a:pt x="3155540" y="1045441"/>
                    <a:pt x="3161489" y="1060314"/>
                  </a:cubicBezTo>
                  <a:cubicBezTo>
                    <a:pt x="3164732" y="1083012"/>
                    <a:pt x="3168187" y="1105681"/>
                    <a:pt x="3171217" y="1128408"/>
                  </a:cubicBezTo>
                  <a:cubicBezTo>
                    <a:pt x="3174672" y="1154321"/>
                    <a:pt x="3176969" y="1180391"/>
                    <a:pt x="3180944" y="1206229"/>
                  </a:cubicBezTo>
                  <a:cubicBezTo>
                    <a:pt x="3183458" y="1222571"/>
                    <a:pt x="3188158" y="1238526"/>
                    <a:pt x="3190672" y="1254868"/>
                  </a:cubicBezTo>
                  <a:cubicBezTo>
                    <a:pt x="3194647" y="1280706"/>
                    <a:pt x="3196945" y="1306776"/>
                    <a:pt x="3200400" y="1332689"/>
                  </a:cubicBezTo>
                  <a:cubicBezTo>
                    <a:pt x="3203430" y="1355416"/>
                    <a:pt x="3206551" y="1378135"/>
                    <a:pt x="3210127" y="1400783"/>
                  </a:cubicBezTo>
                  <a:cubicBezTo>
                    <a:pt x="3216279" y="1439747"/>
                    <a:pt x="3221847" y="1478833"/>
                    <a:pt x="3229583" y="1517514"/>
                  </a:cubicBezTo>
                  <a:cubicBezTo>
                    <a:pt x="3232825" y="1533727"/>
                    <a:pt x="3236437" y="1549871"/>
                    <a:pt x="3239310" y="1566153"/>
                  </a:cubicBezTo>
                  <a:cubicBezTo>
                    <a:pt x="3246165" y="1605000"/>
                    <a:pt x="3253188" y="1643834"/>
                    <a:pt x="3258766" y="1682885"/>
                  </a:cubicBezTo>
                  <a:cubicBezTo>
                    <a:pt x="3262008" y="1705583"/>
                    <a:pt x="3263996" y="1728495"/>
                    <a:pt x="3268493" y="1750978"/>
                  </a:cubicBezTo>
                  <a:cubicBezTo>
                    <a:pt x="3270504" y="1761033"/>
                    <a:pt x="3275734" y="1770213"/>
                    <a:pt x="3278221" y="1780161"/>
                  </a:cubicBezTo>
                  <a:cubicBezTo>
                    <a:pt x="3282231" y="1796201"/>
                    <a:pt x="3284362" y="1812660"/>
                    <a:pt x="3287949" y="1828800"/>
                  </a:cubicBezTo>
                  <a:cubicBezTo>
                    <a:pt x="3291728" y="1845807"/>
                    <a:pt x="3310201" y="1919145"/>
                    <a:pt x="3317132" y="1926076"/>
                  </a:cubicBezTo>
                  <a:cubicBezTo>
                    <a:pt x="3326859" y="1935804"/>
                    <a:pt x="3338318" y="1944065"/>
                    <a:pt x="3346314" y="1955259"/>
                  </a:cubicBezTo>
                  <a:cubicBezTo>
                    <a:pt x="3358670" y="1972557"/>
                    <a:pt x="3369448" y="2002180"/>
                    <a:pt x="3375497" y="2023353"/>
                  </a:cubicBezTo>
                  <a:cubicBezTo>
                    <a:pt x="3379170" y="2036208"/>
                    <a:pt x="3381383" y="2049458"/>
                    <a:pt x="3385225" y="2062263"/>
                  </a:cubicBezTo>
                  <a:cubicBezTo>
                    <a:pt x="3393743" y="2090656"/>
                    <a:pt x="3396367" y="2123424"/>
                    <a:pt x="3424136" y="2140085"/>
                  </a:cubicBezTo>
                  <a:cubicBezTo>
                    <a:pt x="3432929" y="2145360"/>
                    <a:pt x="3443591" y="2146570"/>
                    <a:pt x="3453319" y="2149812"/>
                  </a:cubicBezTo>
                  <a:cubicBezTo>
                    <a:pt x="3459804" y="2159540"/>
                    <a:pt x="3463046" y="2172510"/>
                    <a:pt x="3472774" y="2178995"/>
                  </a:cubicBezTo>
                  <a:cubicBezTo>
                    <a:pt x="3483898" y="2186411"/>
                    <a:pt x="3498315" y="2188723"/>
                    <a:pt x="3511685" y="2188723"/>
                  </a:cubicBezTo>
                  <a:cubicBezTo>
                    <a:pt x="3528219" y="2188723"/>
                    <a:pt x="3544283" y="2183005"/>
                    <a:pt x="3560323" y="2178995"/>
                  </a:cubicBezTo>
                  <a:cubicBezTo>
                    <a:pt x="3588954" y="2171837"/>
                    <a:pt x="3600571" y="2163735"/>
                    <a:pt x="3628417" y="2149812"/>
                  </a:cubicBezTo>
                  <a:cubicBezTo>
                    <a:pt x="3674267" y="2081037"/>
                    <a:pt x="3616726" y="2166180"/>
                    <a:pt x="3677055" y="2081719"/>
                  </a:cubicBezTo>
                  <a:cubicBezTo>
                    <a:pt x="3683850" y="2072206"/>
                    <a:pt x="3691282" y="2062993"/>
                    <a:pt x="3696510" y="2052536"/>
                  </a:cubicBezTo>
                  <a:cubicBezTo>
                    <a:pt x="3701096" y="2043365"/>
                    <a:pt x="3702199" y="2032778"/>
                    <a:pt x="3706238" y="2023353"/>
                  </a:cubicBezTo>
                  <a:cubicBezTo>
                    <a:pt x="3742299" y="1939209"/>
                    <a:pt x="3712607" y="2023698"/>
                    <a:pt x="3735421" y="1955259"/>
                  </a:cubicBezTo>
                  <a:cubicBezTo>
                    <a:pt x="3737928" y="1930191"/>
                    <a:pt x="3745351" y="1834544"/>
                    <a:pt x="3754876" y="1799617"/>
                  </a:cubicBezTo>
                  <a:cubicBezTo>
                    <a:pt x="3759471" y="1782770"/>
                    <a:pt x="3768810" y="1767544"/>
                    <a:pt x="3774332" y="1750978"/>
                  </a:cubicBezTo>
                  <a:cubicBezTo>
                    <a:pt x="3778560" y="1738295"/>
                    <a:pt x="3779831" y="1724751"/>
                    <a:pt x="3784059" y="1712068"/>
                  </a:cubicBezTo>
                  <a:cubicBezTo>
                    <a:pt x="3789581" y="1695502"/>
                    <a:pt x="3797992" y="1679995"/>
                    <a:pt x="3803514" y="1663429"/>
                  </a:cubicBezTo>
                  <a:cubicBezTo>
                    <a:pt x="3807742" y="1650746"/>
                    <a:pt x="3809569" y="1637374"/>
                    <a:pt x="3813242" y="1624519"/>
                  </a:cubicBezTo>
                  <a:cubicBezTo>
                    <a:pt x="3816059" y="1614660"/>
                    <a:pt x="3820272" y="1605229"/>
                    <a:pt x="3822970" y="1595336"/>
                  </a:cubicBezTo>
                  <a:cubicBezTo>
                    <a:pt x="3830005" y="1569539"/>
                    <a:pt x="3832494" y="1542341"/>
                    <a:pt x="3842425" y="1517514"/>
                  </a:cubicBezTo>
                  <a:cubicBezTo>
                    <a:pt x="3848374" y="1502641"/>
                    <a:pt x="3866525" y="1460023"/>
                    <a:pt x="3871608" y="1439693"/>
                  </a:cubicBezTo>
                  <a:cubicBezTo>
                    <a:pt x="3875618" y="1423653"/>
                    <a:pt x="3876794" y="1406953"/>
                    <a:pt x="3881336" y="1391055"/>
                  </a:cubicBezTo>
                  <a:cubicBezTo>
                    <a:pt x="3903849" y="1312262"/>
                    <a:pt x="3902068" y="1320408"/>
                    <a:pt x="3929974" y="1264595"/>
                  </a:cubicBezTo>
                  <a:cubicBezTo>
                    <a:pt x="3933217" y="1248382"/>
                    <a:pt x="3935352" y="1231908"/>
                    <a:pt x="3939702" y="1215957"/>
                  </a:cubicBezTo>
                  <a:cubicBezTo>
                    <a:pt x="3945098" y="1196172"/>
                    <a:pt x="3954183" y="1177486"/>
                    <a:pt x="3959157" y="1157591"/>
                  </a:cubicBezTo>
                  <a:lnTo>
                    <a:pt x="3968885" y="1118680"/>
                  </a:lnTo>
                  <a:cubicBezTo>
                    <a:pt x="3972127" y="1073284"/>
                    <a:pt x="3973848" y="1027754"/>
                    <a:pt x="3978612" y="982493"/>
                  </a:cubicBezTo>
                  <a:cubicBezTo>
                    <a:pt x="3980343" y="966050"/>
                    <a:pt x="3985826" y="950196"/>
                    <a:pt x="3988340" y="933855"/>
                  </a:cubicBezTo>
                  <a:cubicBezTo>
                    <a:pt x="4000292" y="856167"/>
                    <a:pt x="3993938" y="866954"/>
                    <a:pt x="4007795" y="797668"/>
                  </a:cubicBezTo>
                  <a:cubicBezTo>
                    <a:pt x="4015144" y="760920"/>
                    <a:pt x="4024573" y="737605"/>
                    <a:pt x="4036978" y="700391"/>
                  </a:cubicBezTo>
                  <a:lnTo>
                    <a:pt x="4046706" y="671208"/>
                  </a:lnTo>
                  <a:cubicBezTo>
                    <a:pt x="4049949" y="648510"/>
                    <a:pt x="4051937" y="625597"/>
                    <a:pt x="4056434" y="603114"/>
                  </a:cubicBezTo>
                  <a:cubicBezTo>
                    <a:pt x="4058445" y="593059"/>
                    <a:pt x="4063344" y="583790"/>
                    <a:pt x="4066161" y="573931"/>
                  </a:cubicBezTo>
                  <a:cubicBezTo>
                    <a:pt x="4069834" y="561076"/>
                    <a:pt x="4073497" y="548175"/>
                    <a:pt x="4075889" y="535021"/>
                  </a:cubicBezTo>
                  <a:cubicBezTo>
                    <a:pt x="4083989" y="490473"/>
                    <a:pt x="4082108" y="467725"/>
                    <a:pt x="4095344" y="428017"/>
                  </a:cubicBezTo>
                  <a:cubicBezTo>
                    <a:pt x="4107918" y="390294"/>
                    <a:pt x="4126305" y="360762"/>
                    <a:pt x="4134255" y="321012"/>
                  </a:cubicBezTo>
                  <a:cubicBezTo>
                    <a:pt x="4140740" y="288587"/>
                    <a:pt x="4143253" y="255106"/>
                    <a:pt x="4153710" y="223736"/>
                  </a:cubicBezTo>
                  <a:cubicBezTo>
                    <a:pt x="4160195" y="204281"/>
                    <a:pt x="4169144" y="185480"/>
                    <a:pt x="4173166" y="165370"/>
                  </a:cubicBezTo>
                  <a:cubicBezTo>
                    <a:pt x="4182279" y="119801"/>
                    <a:pt x="4181017" y="110756"/>
                    <a:pt x="4202349" y="68093"/>
                  </a:cubicBezTo>
                  <a:cubicBezTo>
                    <a:pt x="4207577" y="57636"/>
                    <a:pt x="4216576" y="49367"/>
                    <a:pt x="4221804" y="38910"/>
                  </a:cubicBezTo>
                  <a:cubicBezTo>
                    <a:pt x="4232557" y="17403"/>
                    <a:pt x="4231532" y="16581"/>
                    <a:pt x="423153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2556388" y="3609531"/>
              <a:ext cx="0" cy="2873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23273" y="3574607"/>
              <a:ext cx="0" cy="288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60026" y="3573020"/>
              <a:ext cx="0" cy="2873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027573" y="3496823"/>
              <a:ext cx="144467" cy="14445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1475264" y="3172985"/>
              <a:ext cx="144467" cy="14445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1691171" y="3679378"/>
              <a:ext cx="142880" cy="1428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2175375" y="3028527"/>
              <a:ext cx="142880" cy="14445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581789" y="2484036"/>
              <a:ext cx="144468" cy="14445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167597" y="3301567"/>
              <a:ext cx="144467" cy="1428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393030" y="2357040"/>
              <a:ext cx="142880" cy="14445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3599412" y="1501409"/>
              <a:ext cx="144467" cy="1428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996301" y="1917318"/>
              <a:ext cx="142880" cy="14445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4162993" y="2687228"/>
              <a:ext cx="144468" cy="14445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644023" y="3201559"/>
              <a:ext cx="144467" cy="14445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33" name="TextBox 25"/>
            <p:cNvSpPr txBox="1">
              <a:spLocks noChangeArrowheads="1"/>
            </p:cNvSpPr>
            <p:nvPr/>
          </p:nvSpPr>
          <p:spPr bwMode="auto">
            <a:xfrm>
              <a:off x="863588" y="2915859"/>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a:t>
              </a:r>
              <a:r>
                <a:rPr lang="en-US" altLang="en-US"/>
                <a:t>1</a:t>
              </a:r>
              <a:r>
                <a:rPr lang="sk-SK" altLang="en-US"/>
                <a:t>1</a:t>
              </a:r>
              <a:endParaRPr lang="en-US" altLang="en-US"/>
            </a:p>
          </p:txBody>
        </p:sp>
        <p:sp>
          <p:nvSpPr>
            <p:cNvPr id="25634" name="TextBox 26"/>
            <p:cNvSpPr txBox="1">
              <a:spLocks noChangeArrowheads="1"/>
            </p:cNvSpPr>
            <p:nvPr/>
          </p:nvSpPr>
          <p:spPr bwMode="auto">
            <a:xfrm>
              <a:off x="1405347" y="2651210"/>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y</a:t>
              </a:r>
              <a:r>
                <a:rPr lang="en-US" altLang="en-US" dirty="0"/>
                <a:t>1</a:t>
              </a:r>
              <a:r>
                <a:rPr lang="sk-SK" altLang="en-US" dirty="0"/>
                <a:t>2</a:t>
              </a:r>
              <a:endParaRPr lang="en-US" altLang="en-US" dirty="0"/>
            </a:p>
          </p:txBody>
        </p:sp>
        <p:sp>
          <p:nvSpPr>
            <p:cNvPr id="25635" name="TextBox 27"/>
            <p:cNvSpPr txBox="1">
              <a:spLocks noChangeArrowheads="1"/>
            </p:cNvSpPr>
            <p:nvPr/>
          </p:nvSpPr>
          <p:spPr bwMode="auto">
            <a:xfrm>
              <a:off x="1598777" y="3167901"/>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a:t>
              </a:r>
              <a:r>
                <a:rPr lang="en-US" altLang="en-US"/>
                <a:t>1</a:t>
              </a:r>
              <a:r>
                <a:rPr lang="sk-SK" altLang="en-US"/>
                <a:t>3</a:t>
              </a:r>
              <a:endParaRPr lang="en-US" altLang="en-US"/>
            </a:p>
          </p:txBody>
        </p:sp>
        <p:sp>
          <p:nvSpPr>
            <p:cNvPr id="25636" name="TextBox 28"/>
            <p:cNvSpPr txBox="1">
              <a:spLocks noChangeArrowheads="1"/>
            </p:cNvSpPr>
            <p:nvPr/>
          </p:nvSpPr>
          <p:spPr bwMode="auto">
            <a:xfrm>
              <a:off x="1940760" y="2618897"/>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a:t>
              </a:r>
              <a:r>
                <a:rPr lang="en-US" altLang="en-US"/>
                <a:t>1</a:t>
              </a:r>
              <a:r>
                <a:rPr lang="sk-SK" altLang="en-US"/>
                <a:t>4</a:t>
              </a:r>
              <a:endParaRPr lang="en-US" altLang="en-US"/>
            </a:p>
          </p:txBody>
        </p:sp>
        <p:sp>
          <p:nvSpPr>
            <p:cNvPr id="25637" name="TextBox 29"/>
            <p:cNvSpPr txBox="1">
              <a:spLocks noChangeArrowheads="1"/>
            </p:cNvSpPr>
            <p:nvPr/>
          </p:nvSpPr>
          <p:spPr bwMode="auto">
            <a:xfrm>
              <a:off x="2740632" y="3972010"/>
              <a:ext cx="1018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year</a:t>
              </a:r>
              <a:endParaRPr lang="en-US" altLang="en-US" dirty="0"/>
            </a:p>
          </p:txBody>
        </p:sp>
        <p:sp>
          <p:nvSpPr>
            <p:cNvPr id="25638" name="TextBox 30"/>
            <p:cNvSpPr txBox="1">
              <a:spLocks noChangeArrowheads="1"/>
            </p:cNvSpPr>
            <p:nvPr/>
          </p:nvSpPr>
          <p:spPr bwMode="auto">
            <a:xfrm>
              <a:off x="246496" y="1572874"/>
              <a:ext cx="1018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a:t>
              </a:r>
              <a:endParaRPr lang="en-US" altLang="en-US"/>
            </a:p>
          </p:txBody>
        </p:sp>
      </p:grpSp>
      <p:sp>
        <p:nvSpPr>
          <p:cNvPr id="33" name="TextBox 32"/>
          <p:cNvSpPr txBox="1">
            <a:spLocks noChangeArrowheads="1"/>
          </p:cNvSpPr>
          <p:nvPr/>
        </p:nvSpPr>
        <p:spPr bwMode="auto">
          <a:xfrm>
            <a:off x="7751764" y="1092201"/>
            <a:ext cx="25923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Average</a:t>
            </a:r>
            <a:r>
              <a:rPr lang="sk-SK" altLang="en-US" dirty="0" smtClean="0"/>
              <a:t> </a:t>
            </a:r>
            <a:r>
              <a:rPr lang="sk-SK" altLang="en-US" dirty="0" err="1" smtClean="0"/>
              <a:t>the</a:t>
            </a:r>
            <a:r>
              <a:rPr lang="sk-SK" altLang="en-US" dirty="0" smtClean="0"/>
              <a:t> </a:t>
            </a:r>
            <a:r>
              <a:rPr lang="sk-SK" altLang="en-US" dirty="0" err="1" smtClean="0"/>
              <a:t>data</a:t>
            </a:r>
            <a:r>
              <a:rPr lang="sk-SK" altLang="en-US" dirty="0" smtClean="0"/>
              <a:t> in </a:t>
            </a:r>
            <a:r>
              <a:rPr lang="sk-SK" altLang="en-US" dirty="0" err="1" smtClean="0"/>
              <a:t>each</a:t>
            </a:r>
            <a:r>
              <a:rPr lang="sk-SK" altLang="en-US" dirty="0" smtClean="0"/>
              <a:t> </a:t>
            </a:r>
            <a:r>
              <a:rPr lang="sk-SK" altLang="en-US" dirty="0" err="1" smtClean="0"/>
              <a:t>year</a:t>
            </a:r>
            <a:r>
              <a:rPr lang="sk-SK" altLang="en-US" dirty="0" smtClean="0"/>
              <a:t>.</a:t>
            </a:r>
            <a:endParaRPr lang="en-US" altLang="en-US" dirty="0"/>
          </a:p>
        </p:txBody>
      </p:sp>
      <p:grpSp>
        <p:nvGrpSpPr>
          <p:cNvPr id="38" name="Group 37"/>
          <p:cNvGrpSpPr>
            <a:grpSpLocks/>
          </p:cNvGrpSpPr>
          <p:nvPr/>
        </p:nvGrpSpPr>
        <p:grpSpPr bwMode="auto">
          <a:xfrm>
            <a:off x="1928814" y="3302691"/>
            <a:ext cx="2139950" cy="369887"/>
            <a:chOff x="179512" y="3300924"/>
            <a:chExt cx="2139345" cy="369332"/>
          </a:xfrm>
        </p:grpSpPr>
        <p:cxnSp>
          <p:nvCxnSpPr>
            <p:cNvPr id="35" name="Straight Connector 34"/>
            <p:cNvCxnSpPr/>
            <p:nvPr/>
          </p:nvCxnSpPr>
          <p:spPr>
            <a:xfrm flipV="1">
              <a:off x="684194" y="3495893"/>
              <a:ext cx="1634663"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614" name="TextBox 36"/>
            <p:cNvSpPr txBox="1">
              <a:spLocks noChangeArrowheads="1"/>
            </p:cNvSpPr>
            <p:nvPr/>
          </p:nvSpPr>
          <p:spPr bwMode="auto">
            <a:xfrm>
              <a:off x="179512" y="3300924"/>
              <a:ext cx="432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A1</a:t>
              </a:r>
              <a:endParaRPr lang="en-US" altLang="en-US"/>
            </a:p>
          </p:txBody>
        </p:sp>
      </p:grpSp>
      <p:grpSp>
        <p:nvGrpSpPr>
          <p:cNvPr id="39" name="Group 38"/>
          <p:cNvGrpSpPr>
            <a:grpSpLocks/>
          </p:cNvGrpSpPr>
          <p:nvPr/>
        </p:nvGrpSpPr>
        <p:grpSpPr bwMode="auto">
          <a:xfrm>
            <a:off x="3515520" y="2825947"/>
            <a:ext cx="2139950" cy="369888"/>
            <a:chOff x="179512" y="3300924"/>
            <a:chExt cx="2139345" cy="369332"/>
          </a:xfrm>
        </p:grpSpPr>
        <p:cxnSp>
          <p:nvCxnSpPr>
            <p:cNvPr id="40" name="Straight Connector 39"/>
            <p:cNvCxnSpPr/>
            <p:nvPr/>
          </p:nvCxnSpPr>
          <p:spPr>
            <a:xfrm flipV="1">
              <a:off x="684194" y="3495893"/>
              <a:ext cx="1634663"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612" name="TextBox 40"/>
            <p:cNvSpPr txBox="1">
              <a:spLocks noChangeArrowheads="1"/>
            </p:cNvSpPr>
            <p:nvPr/>
          </p:nvSpPr>
          <p:spPr bwMode="auto">
            <a:xfrm>
              <a:off x="179512" y="3300924"/>
              <a:ext cx="432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A2</a:t>
              </a:r>
              <a:endParaRPr lang="en-US" altLang="en-US"/>
            </a:p>
          </p:txBody>
        </p:sp>
      </p:grpSp>
      <p:grpSp>
        <p:nvGrpSpPr>
          <p:cNvPr id="42" name="Group 41"/>
          <p:cNvGrpSpPr>
            <a:grpSpLocks/>
          </p:cNvGrpSpPr>
          <p:nvPr/>
        </p:nvGrpSpPr>
        <p:grpSpPr bwMode="auto">
          <a:xfrm>
            <a:off x="5030540" y="1995542"/>
            <a:ext cx="2139950" cy="368300"/>
            <a:chOff x="179512" y="3300924"/>
            <a:chExt cx="2139345" cy="369332"/>
          </a:xfrm>
        </p:grpSpPr>
        <p:cxnSp>
          <p:nvCxnSpPr>
            <p:cNvPr id="43" name="Straight Connector 42"/>
            <p:cNvCxnSpPr/>
            <p:nvPr/>
          </p:nvCxnSpPr>
          <p:spPr>
            <a:xfrm flipV="1">
              <a:off x="684194" y="3496734"/>
              <a:ext cx="1634663"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610" name="TextBox 43"/>
            <p:cNvSpPr txBox="1">
              <a:spLocks noChangeArrowheads="1"/>
            </p:cNvSpPr>
            <p:nvPr/>
          </p:nvSpPr>
          <p:spPr bwMode="auto">
            <a:xfrm>
              <a:off x="179512" y="3300924"/>
              <a:ext cx="432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A3</a:t>
              </a:r>
              <a:endParaRPr lang="en-US" altLang="en-US"/>
            </a:p>
          </p:txBody>
        </p:sp>
      </p:grpSp>
      <p:sp>
        <p:nvSpPr>
          <p:cNvPr id="45" name="TextBox 44"/>
          <p:cNvSpPr txBox="1">
            <a:spLocks noChangeArrowheads="1"/>
          </p:cNvSpPr>
          <p:nvPr/>
        </p:nvSpPr>
        <p:spPr bwMode="auto">
          <a:xfrm>
            <a:off x="7732420" y="1802656"/>
            <a:ext cx="4017102"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Spočítame pomery prvých meraní voči priemerom v každom roku, druhých meraní , tretích meraní.... A </a:t>
            </a:r>
            <a:r>
              <a:rPr lang="sk-SK" altLang="en-US" dirty="0" err="1"/>
              <a:t>spriemerníme</a:t>
            </a:r>
            <a:r>
              <a:rPr lang="sk-SK" altLang="en-US" dirty="0"/>
              <a:t> cez všetky roky. Dostaneme tak priemerný koeficient ktorým sa líši prvé meranie v roku od priemeru, druhé meranie v roku od priemeru apod. </a:t>
            </a:r>
            <a:endParaRPr lang="sk-SK" altLang="en-US" dirty="0" smtClean="0"/>
          </a:p>
          <a:p>
            <a:endParaRPr lang="sk-SK" altLang="en-US" dirty="0"/>
          </a:p>
          <a:p>
            <a:r>
              <a:rPr lang="sk-SK" altLang="en-US" dirty="0" err="1" smtClean="0"/>
              <a:t>Calculate</a:t>
            </a:r>
            <a:r>
              <a:rPr lang="sk-SK" altLang="en-US" dirty="0" smtClean="0"/>
              <a:t> </a:t>
            </a:r>
            <a:r>
              <a:rPr lang="sk-SK" altLang="en-US" dirty="0" err="1" smtClean="0"/>
              <a:t>the</a:t>
            </a:r>
            <a:r>
              <a:rPr lang="sk-SK" altLang="en-US" dirty="0" smtClean="0"/>
              <a:t> </a:t>
            </a:r>
            <a:r>
              <a:rPr lang="sk-SK" altLang="en-US" dirty="0" err="1" smtClean="0"/>
              <a:t>ratios</a:t>
            </a:r>
            <a:r>
              <a:rPr lang="sk-SK" altLang="en-US" dirty="0" smtClean="0"/>
              <a:t> of </a:t>
            </a:r>
            <a:r>
              <a:rPr lang="sk-SK" altLang="en-US" dirty="0" err="1" smtClean="0"/>
              <a:t>the</a:t>
            </a:r>
            <a:r>
              <a:rPr lang="sk-SK" altLang="en-US" dirty="0" smtClean="0"/>
              <a:t> </a:t>
            </a:r>
            <a:r>
              <a:rPr lang="sk-SK" altLang="en-US" dirty="0" err="1" smtClean="0"/>
              <a:t>first</a:t>
            </a:r>
            <a:r>
              <a:rPr lang="sk-SK" altLang="en-US" dirty="0" smtClean="0"/>
              <a:t> </a:t>
            </a:r>
            <a:r>
              <a:rPr lang="sk-SK" altLang="en-US" dirty="0" err="1" smtClean="0"/>
              <a:t>measurements</a:t>
            </a:r>
            <a:r>
              <a:rPr lang="sk-SK" altLang="en-US" dirty="0" smtClean="0"/>
              <a:t> of </a:t>
            </a:r>
            <a:r>
              <a:rPr lang="sk-SK" altLang="en-US" dirty="0" err="1" smtClean="0"/>
              <a:t>the</a:t>
            </a:r>
            <a:r>
              <a:rPr lang="sk-SK" altLang="en-US" dirty="0" smtClean="0"/>
              <a:t> </a:t>
            </a:r>
            <a:r>
              <a:rPr lang="sk-SK" altLang="en-US" dirty="0" err="1" smtClean="0"/>
              <a:t>year</a:t>
            </a:r>
            <a:r>
              <a:rPr lang="sk-SK" altLang="en-US" dirty="0" smtClean="0"/>
              <a:t>  </a:t>
            </a:r>
            <a:r>
              <a:rPr lang="sk-SK" altLang="en-US" dirty="0" err="1" smtClean="0"/>
              <a:t>against</a:t>
            </a:r>
            <a:r>
              <a:rPr lang="sk-SK" altLang="en-US" dirty="0" smtClean="0"/>
              <a:t> </a:t>
            </a:r>
            <a:r>
              <a:rPr lang="sk-SK" altLang="en-US" dirty="0" err="1" smtClean="0"/>
              <a:t>the</a:t>
            </a:r>
            <a:r>
              <a:rPr lang="sk-SK" altLang="en-US" dirty="0" smtClean="0"/>
              <a:t> </a:t>
            </a:r>
            <a:r>
              <a:rPr lang="sk-SK" altLang="en-US" dirty="0" err="1" smtClean="0"/>
              <a:t>year</a:t>
            </a:r>
            <a:r>
              <a:rPr lang="sk-SK" altLang="en-US" dirty="0" smtClean="0"/>
              <a:t> </a:t>
            </a:r>
            <a:r>
              <a:rPr lang="sk-SK" altLang="en-US" dirty="0" err="1" smtClean="0"/>
              <a:t>average</a:t>
            </a:r>
            <a:r>
              <a:rPr lang="sk-SK" altLang="en-US" dirty="0" smtClean="0"/>
              <a:t>, </a:t>
            </a:r>
            <a:r>
              <a:rPr lang="sk-SK" altLang="en-US" dirty="0" err="1" smtClean="0"/>
              <a:t>second</a:t>
            </a:r>
            <a:r>
              <a:rPr lang="sk-SK" altLang="en-US" dirty="0" smtClean="0"/>
              <a:t> </a:t>
            </a:r>
            <a:r>
              <a:rPr lang="sk-SK" altLang="en-US" dirty="0" err="1" smtClean="0"/>
              <a:t>measurements</a:t>
            </a:r>
            <a:r>
              <a:rPr lang="sk-SK" altLang="en-US" dirty="0" smtClean="0"/>
              <a:t>, </a:t>
            </a:r>
            <a:r>
              <a:rPr lang="sk-SK" altLang="en-US" dirty="0" err="1" smtClean="0"/>
              <a:t>third</a:t>
            </a:r>
            <a:r>
              <a:rPr lang="sk-SK" altLang="en-US" dirty="0" smtClean="0"/>
              <a:t> </a:t>
            </a:r>
            <a:r>
              <a:rPr lang="sk-SK" altLang="en-US" dirty="0" err="1" smtClean="0"/>
              <a:t>measurements</a:t>
            </a:r>
            <a:r>
              <a:rPr lang="sk-SK" altLang="en-US" dirty="0" smtClean="0"/>
              <a:t> .... And </a:t>
            </a:r>
            <a:r>
              <a:rPr lang="sk-SK" altLang="en-US" dirty="0" err="1" smtClean="0"/>
              <a:t>average</a:t>
            </a:r>
            <a:r>
              <a:rPr lang="sk-SK" altLang="en-US" dirty="0" smtClean="0"/>
              <a:t> </a:t>
            </a:r>
            <a:r>
              <a:rPr lang="sk-SK" altLang="en-US" dirty="0" err="1" smtClean="0"/>
              <a:t>these</a:t>
            </a:r>
            <a:r>
              <a:rPr lang="sk-SK" altLang="en-US" dirty="0" smtClean="0"/>
              <a:t> </a:t>
            </a:r>
            <a:r>
              <a:rPr lang="sk-SK" altLang="en-US" dirty="0" err="1" smtClean="0"/>
              <a:t>ratios</a:t>
            </a:r>
            <a:r>
              <a:rPr lang="sk-SK" altLang="en-US" dirty="0" smtClean="0"/>
              <a:t> over </a:t>
            </a:r>
            <a:r>
              <a:rPr lang="sk-SK" altLang="en-US" dirty="0" err="1" smtClean="0"/>
              <a:t>all</a:t>
            </a:r>
            <a:r>
              <a:rPr lang="sk-SK" altLang="en-US" dirty="0" smtClean="0"/>
              <a:t> </a:t>
            </a:r>
            <a:r>
              <a:rPr lang="sk-SK" altLang="en-US" dirty="0" err="1" smtClean="0"/>
              <a:t>years</a:t>
            </a:r>
            <a:r>
              <a:rPr lang="sk-SK" altLang="en-US" dirty="0" smtClean="0"/>
              <a:t>. </a:t>
            </a:r>
            <a:r>
              <a:rPr lang="sk-SK" altLang="en-US" dirty="0" err="1" smtClean="0"/>
              <a:t>This</a:t>
            </a:r>
            <a:r>
              <a:rPr lang="sk-SK" altLang="en-US" dirty="0" smtClean="0"/>
              <a:t> </a:t>
            </a:r>
            <a:r>
              <a:rPr lang="sk-SK" altLang="en-US" dirty="0" err="1" smtClean="0"/>
              <a:t>way</a:t>
            </a:r>
            <a:r>
              <a:rPr lang="sk-SK" altLang="en-US" dirty="0" smtClean="0"/>
              <a:t> </a:t>
            </a:r>
            <a:r>
              <a:rPr lang="sk-SK" altLang="en-US" dirty="0" err="1" smtClean="0"/>
              <a:t>we</a:t>
            </a:r>
            <a:r>
              <a:rPr lang="sk-SK" altLang="en-US" dirty="0" smtClean="0"/>
              <a:t> get </a:t>
            </a:r>
            <a:r>
              <a:rPr lang="sk-SK" altLang="en-US" dirty="0" err="1" smtClean="0"/>
              <a:t>an</a:t>
            </a:r>
            <a:r>
              <a:rPr lang="sk-SK" altLang="en-US" dirty="0" smtClean="0"/>
              <a:t> </a:t>
            </a:r>
            <a:r>
              <a:rPr lang="sk-SK" altLang="en-US" dirty="0" err="1" smtClean="0"/>
              <a:t>average</a:t>
            </a:r>
            <a:r>
              <a:rPr lang="sk-SK" altLang="en-US" dirty="0" smtClean="0"/>
              <a:t> </a:t>
            </a:r>
            <a:r>
              <a:rPr lang="sk-SK" altLang="en-US" dirty="0" err="1" smtClean="0"/>
              <a:t>coeficient</a:t>
            </a:r>
            <a:r>
              <a:rPr lang="sk-SK" altLang="en-US" dirty="0" smtClean="0"/>
              <a:t> by </a:t>
            </a:r>
            <a:r>
              <a:rPr lang="sk-SK" altLang="en-US" dirty="0" err="1" smtClean="0"/>
              <a:t>which</a:t>
            </a:r>
            <a:r>
              <a:rPr lang="sk-SK" altLang="en-US" dirty="0" smtClean="0"/>
              <a:t> </a:t>
            </a:r>
            <a:r>
              <a:rPr lang="sk-SK" altLang="en-US" dirty="0" err="1" smtClean="0"/>
              <a:t>the</a:t>
            </a:r>
            <a:r>
              <a:rPr lang="sk-SK" altLang="en-US" dirty="0" smtClean="0"/>
              <a:t> </a:t>
            </a:r>
            <a:r>
              <a:rPr lang="sk-SK" altLang="en-US" dirty="0" err="1" smtClean="0"/>
              <a:t>first</a:t>
            </a:r>
            <a:r>
              <a:rPr lang="sk-SK" altLang="en-US" dirty="0" smtClean="0"/>
              <a:t> </a:t>
            </a:r>
            <a:r>
              <a:rPr lang="sk-SK" altLang="en-US" dirty="0" err="1" smtClean="0"/>
              <a:t>measurement</a:t>
            </a:r>
            <a:r>
              <a:rPr lang="sk-SK" altLang="en-US" dirty="0" smtClean="0"/>
              <a:t> in a </a:t>
            </a:r>
            <a:r>
              <a:rPr lang="sk-SK" altLang="en-US" dirty="0" err="1" smtClean="0"/>
              <a:t>year</a:t>
            </a:r>
            <a:r>
              <a:rPr lang="sk-SK" altLang="en-US" dirty="0" smtClean="0"/>
              <a:t> </a:t>
            </a:r>
            <a:r>
              <a:rPr lang="sk-SK" altLang="en-US" dirty="0" err="1" smtClean="0"/>
              <a:t>differ</a:t>
            </a:r>
            <a:r>
              <a:rPr lang="sk-SK" altLang="en-US" dirty="0" smtClean="0"/>
              <a:t> </a:t>
            </a:r>
            <a:r>
              <a:rPr lang="sk-SK" altLang="en-US" dirty="0" err="1" smtClean="0"/>
              <a:t>from</a:t>
            </a:r>
            <a:r>
              <a:rPr lang="sk-SK" altLang="en-US" dirty="0" smtClean="0"/>
              <a:t> </a:t>
            </a:r>
            <a:r>
              <a:rPr lang="sk-SK" altLang="en-US" dirty="0" err="1" smtClean="0"/>
              <a:t>the</a:t>
            </a:r>
            <a:r>
              <a:rPr lang="sk-SK" altLang="en-US" dirty="0" smtClean="0"/>
              <a:t> </a:t>
            </a:r>
            <a:r>
              <a:rPr lang="sk-SK" altLang="en-US" dirty="0" err="1" smtClean="0"/>
              <a:t>average</a:t>
            </a:r>
            <a:r>
              <a:rPr lang="sk-SK" altLang="en-US" dirty="0" smtClean="0"/>
              <a:t>, </a:t>
            </a:r>
            <a:r>
              <a:rPr lang="sk-SK" altLang="en-US" dirty="0" err="1" smtClean="0"/>
              <a:t>the</a:t>
            </a:r>
            <a:r>
              <a:rPr lang="sk-SK" altLang="en-US" dirty="0" smtClean="0"/>
              <a:t> </a:t>
            </a:r>
            <a:r>
              <a:rPr lang="sk-SK" altLang="en-US" dirty="0" err="1" smtClean="0"/>
              <a:t>second</a:t>
            </a:r>
            <a:r>
              <a:rPr lang="sk-SK" altLang="en-US" dirty="0" smtClean="0"/>
              <a:t> </a:t>
            </a:r>
            <a:r>
              <a:rPr lang="sk-SK" altLang="en-US" dirty="0" err="1" smtClean="0"/>
              <a:t>measurements</a:t>
            </a:r>
            <a:r>
              <a:rPr lang="sk-SK" altLang="en-US" dirty="0" smtClean="0"/>
              <a:t> in a </a:t>
            </a:r>
            <a:r>
              <a:rPr lang="sk-SK" altLang="en-US" dirty="0" err="1" smtClean="0"/>
              <a:t>year</a:t>
            </a:r>
            <a:r>
              <a:rPr lang="sk-SK" altLang="en-US" dirty="0" smtClean="0"/>
              <a:t> </a:t>
            </a:r>
            <a:r>
              <a:rPr lang="sk-SK" altLang="en-US" dirty="0" err="1" smtClean="0"/>
              <a:t>from</a:t>
            </a:r>
            <a:r>
              <a:rPr lang="sk-SK" altLang="en-US" dirty="0" smtClean="0"/>
              <a:t> </a:t>
            </a:r>
            <a:r>
              <a:rPr lang="sk-SK" altLang="en-US" dirty="0" err="1" smtClean="0"/>
              <a:t>the</a:t>
            </a:r>
            <a:r>
              <a:rPr lang="sk-SK" altLang="en-US" dirty="0" smtClean="0"/>
              <a:t> </a:t>
            </a:r>
            <a:r>
              <a:rPr lang="sk-SK" altLang="en-US" dirty="0" err="1" smtClean="0"/>
              <a:t>average</a:t>
            </a:r>
            <a:r>
              <a:rPr lang="sk-SK" altLang="en-US" dirty="0" smtClean="0"/>
              <a:t> </a:t>
            </a:r>
            <a:r>
              <a:rPr lang="sk-SK" altLang="en-US" dirty="0" err="1" smtClean="0"/>
              <a:t>etc</a:t>
            </a:r>
            <a:r>
              <a:rPr lang="sk-SK" altLang="en-US" dirty="0" smtClean="0"/>
              <a:t>. </a:t>
            </a:r>
            <a:endParaRPr lang="en-US" altLang="en-US" dirty="0"/>
          </a:p>
        </p:txBody>
      </p:sp>
      <p:sp>
        <p:nvSpPr>
          <p:cNvPr id="2" name="TextBox 1"/>
          <p:cNvSpPr txBox="1"/>
          <p:nvPr/>
        </p:nvSpPr>
        <p:spPr>
          <a:xfrm>
            <a:off x="1347537" y="5426242"/>
            <a:ext cx="5378702" cy="1200329"/>
          </a:xfrm>
          <a:prstGeom prst="rect">
            <a:avLst/>
          </a:prstGeom>
          <a:solidFill>
            <a:srgbClr val="FFFF00"/>
          </a:solidFill>
        </p:spPr>
        <p:txBody>
          <a:bodyPr wrap="square" rtlCol="0">
            <a:spAutoFit/>
          </a:bodyPr>
          <a:lstStyle/>
          <a:p>
            <a:r>
              <a:rPr lang="en-US" dirty="0" smtClean="0"/>
              <a:t>Good news: This is rarely done by hand, commercial software do it for you automatically. This is just to show you how difficult it might be, </a:t>
            </a:r>
            <a:endParaRPr lang="en-US" dirty="0"/>
          </a:p>
        </p:txBody>
      </p:sp>
    </p:spTree>
    <p:extLst>
      <p:ext uri="{BB962C8B-B14F-4D97-AF65-F5344CB8AC3E}">
        <p14:creationId xmlns:p14="http://schemas.microsoft.com/office/powerpoint/2010/main" val="4047705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5"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072"/>
          <p:cNvSpPr txBox="1">
            <a:spLocks noChangeArrowheads="1"/>
          </p:cNvSpPr>
          <p:nvPr/>
        </p:nvSpPr>
        <p:spPr bwMode="auto">
          <a:xfrm>
            <a:off x="1600200" y="2832100"/>
            <a:ext cx="123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Arial" panose="020B0604020202020204" pitchFamily="34" charset="0"/>
              </a:rPr>
              <a:t>Y(t)</a:t>
            </a:r>
          </a:p>
        </p:txBody>
      </p:sp>
      <p:sp>
        <p:nvSpPr>
          <p:cNvPr id="34819" name="Text Box 1073"/>
          <p:cNvSpPr txBox="1">
            <a:spLocks noChangeArrowheads="1"/>
          </p:cNvSpPr>
          <p:nvPr/>
        </p:nvSpPr>
        <p:spPr bwMode="auto">
          <a:xfrm>
            <a:off x="2239963" y="118268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Single moving average - </a:t>
            </a:r>
            <a:r>
              <a:rPr lang="en-US" altLang="sk-SK" sz="2400" b="1" dirty="0" err="1" smtClean="0">
                <a:solidFill>
                  <a:schemeClr val="tx1"/>
                </a:solidFill>
                <a:latin typeface="Arial" panose="020B0604020202020204" pitchFamily="34" charset="0"/>
              </a:rPr>
              <a:t>graf</a:t>
            </a:r>
            <a:r>
              <a:rPr lang="sk-SK" altLang="sk-SK" sz="2400" b="1" dirty="0" err="1" smtClean="0">
                <a:solidFill>
                  <a:schemeClr val="tx1"/>
                </a:solidFill>
                <a:latin typeface="Arial" panose="020B0604020202020204" pitchFamily="34" charset="0"/>
              </a:rPr>
              <a:t>ically</a:t>
            </a:r>
            <a:endParaRPr lang="en-US" altLang="sk-SK" sz="2400" dirty="0">
              <a:solidFill>
                <a:schemeClr val="tx1"/>
              </a:solidFill>
              <a:latin typeface="Arial" panose="020B0604020202020204" pitchFamily="34" charset="0"/>
            </a:endParaRPr>
          </a:p>
        </p:txBody>
      </p:sp>
      <p:sp>
        <p:nvSpPr>
          <p:cNvPr id="34820" name="Line 1026"/>
          <p:cNvSpPr>
            <a:spLocks noChangeShapeType="1"/>
          </p:cNvSpPr>
          <p:nvPr/>
        </p:nvSpPr>
        <p:spPr bwMode="auto">
          <a:xfrm>
            <a:off x="2330450" y="2354264"/>
            <a:ext cx="0" cy="411797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1028"/>
          <p:cNvSpPr>
            <a:spLocks noChangeShapeType="1"/>
          </p:cNvSpPr>
          <p:nvPr/>
        </p:nvSpPr>
        <p:spPr bwMode="auto">
          <a:xfrm>
            <a:off x="2330451" y="6461125"/>
            <a:ext cx="5948363"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2" name="Oval 1029"/>
          <p:cNvSpPr>
            <a:spLocks noChangeArrowheads="1"/>
          </p:cNvSpPr>
          <p:nvPr/>
        </p:nvSpPr>
        <p:spPr bwMode="auto">
          <a:xfrm>
            <a:off x="2509839" y="488950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3" name="Oval 1030"/>
          <p:cNvSpPr>
            <a:spLocks noChangeArrowheads="1"/>
          </p:cNvSpPr>
          <p:nvPr/>
        </p:nvSpPr>
        <p:spPr bwMode="auto">
          <a:xfrm>
            <a:off x="3028950" y="494030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4" name="Oval 1031"/>
          <p:cNvSpPr>
            <a:spLocks noChangeArrowheads="1"/>
          </p:cNvSpPr>
          <p:nvPr/>
        </p:nvSpPr>
        <p:spPr bwMode="auto">
          <a:xfrm>
            <a:off x="3406775" y="495617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5" name="Oval 1032"/>
          <p:cNvSpPr>
            <a:spLocks noChangeArrowheads="1"/>
          </p:cNvSpPr>
          <p:nvPr/>
        </p:nvSpPr>
        <p:spPr bwMode="auto">
          <a:xfrm>
            <a:off x="3854450" y="446087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6" name="Oval 1033"/>
          <p:cNvSpPr>
            <a:spLocks noChangeArrowheads="1"/>
          </p:cNvSpPr>
          <p:nvPr/>
        </p:nvSpPr>
        <p:spPr bwMode="auto">
          <a:xfrm>
            <a:off x="4267200" y="410210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7" name="Oval 1034"/>
          <p:cNvSpPr>
            <a:spLocks noChangeArrowheads="1"/>
          </p:cNvSpPr>
          <p:nvPr/>
        </p:nvSpPr>
        <p:spPr bwMode="auto">
          <a:xfrm>
            <a:off x="4535489" y="36147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8" name="Oval 1035"/>
          <p:cNvSpPr>
            <a:spLocks noChangeArrowheads="1"/>
          </p:cNvSpPr>
          <p:nvPr/>
        </p:nvSpPr>
        <p:spPr bwMode="auto">
          <a:xfrm>
            <a:off x="4970464" y="39957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9" name="Oval 1036"/>
          <p:cNvSpPr>
            <a:spLocks noChangeArrowheads="1"/>
          </p:cNvSpPr>
          <p:nvPr/>
        </p:nvSpPr>
        <p:spPr bwMode="auto">
          <a:xfrm>
            <a:off x="5454650" y="381952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0" name="Oval 1037"/>
          <p:cNvSpPr>
            <a:spLocks noChangeArrowheads="1"/>
          </p:cNvSpPr>
          <p:nvPr/>
        </p:nvSpPr>
        <p:spPr bwMode="auto">
          <a:xfrm>
            <a:off x="5776914" y="337978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1" name="Oval 1038"/>
          <p:cNvSpPr>
            <a:spLocks noChangeArrowheads="1"/>
          </p:cNvSpPr>
          <p:nvPr/>
        </p:nvSpPr>
        <p:spPr bwMode="auto">
          <a:xfrm>
            <a:off x="6145214" y="31448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2" name="Oval 1039"/>
          <p:cNvSpPr>
            <a:spLocks noChangeArrowheads="1"/>
          </p:cNvSpPr>
          <p:nvPr/>
        </p:nvSpPr>
        <p:spPr bwMode="auto">
          <a:xfrm>
            <a:off x="6513514" y="293370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3" name="Oval 1040"/>
          <p:cNvSpPr>
            <a:spLocks noChangeArrowheads="1"/>
          </p:cNvSpPr>
          <p:nvPr/>
        </p:nvSpPr>
        <p:spPr bwMode="auto">
          <a:xfrm>
            <a:off x="6996114" y="292735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4" name="Oval 1041"/>
          <p:cNvSpPr>
            <a:spLocks noChangeArrowheads="1"/>
          </p:cNvSpPr>
          <p:nvPr/>
        </p:nvSpPr>
        <p:spPr bwMode="auto">
          <a:xfrm>
            <a:off x="7412039" y="2284414"/>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5" name="Oval 1042"/>
          <p:cNvSpPr>
            <a:spLocks noChangeArrowheads="1"/>
          </p:cNvSpPr>
          <p:nvPr/>
        </p:nvSpPr>
        <p:spPr bwMode="auto">
          <a:xfrm>
            <a:off x="2762250" y="507365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6" name="Oval 1043"/>
          <p:cNvSpPr>
            <a:spLocks noChangeArrowheads="1"/>
          </p:cNvSpPr>
          <p:nvPr/>
        </p:nvSpPr>
        <p:spPr bwMode="auto">
          <a:xfrm>
            <a:off x="3132139" y="457835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7" name="Oval 1044"/>
          <p:cNvSpPr>
            <a:spLocks noChangeArrowheads="1"/>
          </p:cNvSpPr>
          <p:nvPr/>
        </p:nvSpPr>
        <p:spPr bwMode="auto">
          <a:xfrm>
            <a:off x="4832350" y="4367214"/>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8" name="Oval 1045"/>
          <p:cNvSpPr>
            <a:spLocks noChangeArrowheads="1"/>
          </p:cNvSpPr>
          <p:nvPr/>
        </p:nvSpPr>
        <p:spPr bwMode="auto">
          <a:xfrm>
            <a:off x="5145089" y="31194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9" name="Oval 1046"/>
          <p:cNvSpPr>
            <a:spLocks noChangeArrowheads="1"/>
          </p:cNvSpPr>
          <p:nvPr/>
        </p:nvSpPr>
        <p:spPr bwMode="auto">
          <a:xfrm>
            <a:off x="5305425" y="370522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0" name="Oval 1047"/>
          <p:cNvSpPr>
            <a:spLocks noChangeArrowheads="1"/>
          </p:cNvSpPr>
          <p:nvPr/>
        </p:nvSpPr>
        <p:spPr bwMode="auto">
          <a:xfrm>
            <a:off x="4457700" y="468788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1" name="Oval 1048"/>
          <p:cNvSpPr>
            <a:spLocks noChangeArrowheads="1"/>
          </p:cNvSpPr>
          <p:nvPr/>
        </p:nvSpPr>
        <p:spPr bwMode="auto">
          <a:xfrm>
            <a:off x="4041775" y="384968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2" name="Oval 1049"/>
          <p:cNvSpPr>
            <a:spLocks noChangeArrowheads="1"/>
          </p:cNvSpPr>
          <p:nvPr/>
        </p:nvSpPr>
        <p:spPr bwMode="auto">
          <a:xfrm>
            <a:off x="3535363" y="4224338"/>
            <a:ext cx="114300" cy="74612"/>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3" name="Oval 1050"/>
          <p:cNvSpPr>
            <a:spLocks noChangeArrowheads="1"/>
          </p:cNvSpPr>
          <p:nvPr/>
        </p:nvSpPr>
        <p:spPr bwMode="auto">
          <a:xfrm>
            <a:off x="5730875" y="438943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4" name="Oval 1051"/>
          <p:cNvSpPr>
            <a:spLocks noChangeArrowheads="1"/>
          </p:cNvSpPr>
          <p:nvPr/>
        </p:nvSpPr>
        <p:spPr bwMode="auto">
          <a:xfrm>
            <a:off x="6007100" y="346075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5" name="Oval 1052"/>
          <p:cNvSpPr>
            <a:spLocks noChangeArrowheads="1"/>
          </p:cNvSpPr>
          <p:nvPr/>
        </p:nvSpPr>
        <p:spPr bwMode="auto">
          <a:xfrm>
            <a:off x="6716714" y="2989264"/>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6" name="Oval 1053"/>
          <p:cNvSpPr>
            <a:spLocks noChangeArrowheads="1"/>
          </p:cNvSpPr>
          <p:nvPr/>
        </p:nvSpPr>
        <p:spPr bwMode="auto">
          <a:xfrm>
            <a:off x="6378575" y="379888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7" name="Oval 1054"/>
          <p:cNvSpPr>
            <a:spLocks noChangeArrowheads="1"/>
          </p:cNvSpPr>
          <p:nvPr/>
        </p:nvSpPr>
        <p:spPr bwMode="auto">
          <a:xfrm>
            <a:off x="7334250" y="365125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7381" name="Rectangle 1061"/>
          <p:cNvSpPr>
            <a:spLocks noChangeArrowheads="1"/>
          </p:cNvSpPr>
          <p:nvPr/>
        </p:nvSpPr>
        <p:spPr bwMode="auto">
          <a:xfrm>
            <a:off x="2830514" y="4811713"/>
            <a:ext cx="136525" cy="101600"/>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7382" name="Rectangle 1062"/>
          <p:cNvSpPr>
            <a:spLocks noChangeArrowheads="1"/>
          </p:cNvSpPr>
          <p:nvPr/>
        </p:nvSpPr>
        <p:spPr bwMode="auto">
          <a:xfrm>
            <a:off x="3105151" y="4748213"/>
            <a:ext cx="136525" cy="101600"/>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7383" name="Rectangle 1063"/>
          <p:cNvSpPr>
            <a:spLocks noChangeArrowheads="1"/>
          </p:cNvSpPr>
          <p:nvPr/>
        </p:nvSpPr>
        <p:spPr bwMode="auto">
          <a:xfrm>
            <a:off x="3292476" y="4614863"/>
            <a:ext cx="136525" cy="101600"/>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51" name="Text Box 1071"/>
          <p:cNvSpPr txBox="1">
            <a:spLocks noChangeArrowheads="1"/>
          </p:cNvSpPr>
          <p:nvPr/>
        </p:nvSpPr>
        <p:spPr bwMode="auto">
          <a:xfrm>
            <a:off x="6845300" y="5983288"/>
            <a:ext cx="122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Arial" panose="020B0604020202020204" pitchFamily="34" charset="0"/>
              </a:rPr>
              <a:t>t</a:t>
            </a:r>
          </a:p>
        </p:txBody>
      </p:sp>
      <p:sp>
        <p:nvSpPr>
          <p:cNvPr id="57400" name="Freeform 1080"/>
          <p:cNvSpPr>
            <a:spLocks/>
          </p:cNvSpPr>
          <p:nvPr/>
        </p:nvSpPr>
        <p:spPr bwMode="auto">
          <a:xfrm>
            <a:off x="2276475" y="4344989"/>
            <a:ext cx="1168400" cy="1081087"/>
          </a:xfrm>
          <a:custGeom>
            <a:avLst/>
            <a:gdLst>
              <a:gd name="T0" fmla="*/ 2147483646 w 736"/>
              <a:gd name="T1" fmla="*/ 2147483646 h 681"/>
              <a:gd name="T2" fmla="*/ 2147483646 w 736"/>
              <a:gd name="T3" fmla="*/ 2147483646 h 681"/>
              <a:gd name="T4" fmla="*/ 2147483646 w 736"/>
              <a:gd name="T5" fmla="*/ 2147483646 h 681"/>
              <a:gd name="T6" fmla="*/ 2147483646 w 736"/>
              <a:gd name="T7" fmla="*/ 0 h 681"/>
              <a:gd name="T8" fmla="*/ 2147483646 w 736"/>
              <a:gd name="T9" fmla="*/ 2147483646 h 681"/>
              <a:gd name="T10" fmla="*/ 2147483646 w 736"/>
              <a:gd name="T11" fmla="*/ 2147483646 h 681"/>
              <a:gd name="T12" fmla="*/ 2147483646 w 736"/>
              <a:gd name="T13" fmla="*/ 2147483646 h 681"/>
              <a:gd name="T14" fmla="*/ 2147483646 w 736"/>
              <a:gd name="T15" fmla="*/ 2147483646 h 681"/>
              <a:gd name="T16" fmla="*/ 2147483646 w 736"/>
              <a:gd name="T17" fmla="*/ 2147483646 h 681"/>
              <a:gd name="T18" fmla="*/ 2147483646 w 736"/>
              <a:gd name="T19" fmla="*/ 2147483646 h 681"/>
              <a:gd name="T20" fmla="*/ 2147483646 w 736"/>
              <a:gd name="T21" fmla="*/ 2147483646 h 681"/>
              <a:gd name="T22" fmla="*/ 2147483646 w 736"/>
              <a:gd name="T23" fmla="*/ 2147483646 h 681"/>
              <a:gd name="T24" fmla="*/ 2147483646 w 736"/>
              <a:gd name="T25" fmla="*/ 2147483646 h 681"/>
              <a:gd name="T26" fmla="*/ 2147483646 w 736"/>
              <a:gd name="T27" fmla="*/ 2147483646 h 681"/>
              <a:gd name="T28" fmla="*/ 2147483646 w 736"/>
              <a:gd name="T29" fmla="*/ 2147483646 h 681"/>
              <a:gd name="T30" fmla="*/ 2147483646 w 736"/>
              <a:gd name="T31" fmla="*/ 2147483646 h 681"/>
              <a:gd name="T32" fmla="*/ 2147483646 w 736"/>
              <a:gd name="T33" fmla="*/ 2147483646 h 681"/>
              <a:gd name="T34" fmla="*/ 2147483646 w 736"/>
              <a:gd name="T35" fmla="*/ 2147483646 h 681"/>
              <a:gd name="T36" fmla="*/ 2147483646 w 736"/>
              <a:gd name="T37" fmla="*/ 2147483646 h 681"/>
              <a:gd name="T38" fmla="*/ 2147483646 w 736"/>
              <a:gd name="T39" fmla="*/ 2147483646 h 6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36"/>
              <a:gd name="T61" fmla="*/ 0 h 681"/>
              <a:gd name="T62" fmla="*/ 736 w 736"/>
              <a:gd name="T63" fmla="*/ 681 h 6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36" h="681">
                <a:moveTo>
                  <a:pt x="651" y="280"/>
                </a:moveTo>
                <a:cubicBezTo>
                  <a:pt x="659" y="256"/>
                  <a:pt x="664" y="232"/>
                  <a:pt x="672" y="208"/>
                </a:cubicBezTo>
                <a:cubicBezTo>
                  <a:pt x="668" y="152"/>
                  <a:pt x="679" y="53"/>
                  <a:pt x="608" y="29"/>
                </a:cubicBezTo>
                <a:cubicBezTo>
                  <a:pt x="572" y="4"/>
                  <a:pt x="536" y="5"/>
                  <a:pt x="493" y="0"/>
                </a:cubicBezTo>
                <a:cubicBezTo>
                  <a:pt x="450" y="2"/>
                  <a:pt x="407" y="2"/>
                  <a:pt x="364" y="7"/>
                </a:cubicBezTo>
                <a:cubicBezTo>
                  <a:pt x="310" y="14"/>
                  <a:pt x="283" y="60"/>
                  <a:pt x="235" y="72"/>
                </a:cubicBezTo>
                <a:cubicBezTo>
                  <a:pt x="214" y="103"/>
                  <a:pt x="159" y="145"/>
                  <a:pt x="121" y="158"/>
                </a:cubicBezTo>
                <a:cubicBezTo>
                  <a:pt x="102" y="176"/>
                  <a:pt x="90" y="196"/>
                  <a:pt x="71" y="215"/>
                </a:cubicBezTo>
                <a:cubicBezTo>
                  <a:pt x="68" y="222"/>
                  <a:pt x="67" y="230"/>
                  <a:pt x="63" y="237"/>
                </a:cubicBezTo>
                <a:cubicBezTo>
                  <a:pt x="59" y="244"/>
                  <a:pt x="52" y="250"/>
                  <a:pt x="49" y="258"/>
                </a:cubicBezTo>
                <a:cubicBezTo>
                  <a:pt x="43" y="272"/>
                  <a:pt x="35" y="301"/>
                  <a:pt x="35" y="301"/>
                </a:cubicBezTo>
                <a:cubicBezTo>
                  <a:pt x="39" y="440"/>
                  <a:pt x="0" y="600"/>
                  <a:pt x="156" y="652"/>
                </a:cubicBezTo>
                <a:cubicBezTo>
                  <a:pt x="179" y="673"/>
                  <a:pt x="197" y="675"/>
                  <a:pt x="228" y="681"/>
                </a:cubicBezTo>
                <a:cubicBezTo>
                  <a:pt x="285" y="679"/>
                  <a:pt x="343" y="678"/>
                  <a:pt x="400" y="674"/>
                </a:cubicBezTo>
                <a:cubicBezTo>
                  <a:pt x="439" y="671"/>
                  <a:pt x="419" y="665"/>
                  <a:pt x="450" y="652"/>
                </a:cubicBezTo>
                <a:cubicBezTo>
                  <a:pt x="464" y="646"/>
                  <a:pt x="493" y="638"/>
                  <a:pt x="493" y="638"/>
                </a:cubicBezTo>
                <a:cubicBezTo>
                  <a:pt x="524" y="617"/>
                  <a:pt x="556" y="601"/>
                  <a:pt x="586" y="580"/>
                </a:cubicBezTo>
                <a:cubicBezTo>
                  <a:pt x="611" y="563"/>
                  <a:pt x="632" y="540"/>
                  <a:pt x="658" y="523"/>
                </a:cubicBezTo>
                <a:cubicBezTo>
                  <a:pt x="675" y="498"/>
                  <a:pt x="686" y="489"/>
                  <a:pt x="694" y="459"/>
                </a:cubicBezTo>
                <a:cubicBezTo>
                  <a:pt x="691" y="379"/>
                  <a:pt x="736" y="258"/>
                  <a:pt x="665" y="222"/>
                </a:cubicBezTo>
              </a:path>
            </a:pathLst>
          </a:custGeom>
          <a:noFill/>
          <a:ln w="28575" cap="flat" cmpd="sng">
            <a:solidFill>
              <a:srgbClr val="99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1" name="Freeform 1081"/>
          <p:cNvSpPr>
            <a:spLocks/>
          </p:cNvSpPr>
          <p:nvPr/>
        </p:nvSpPr>
        <p:spPr bwMode="auto">
          <a:xfrm>
            <a:off x="2649538" y="4321175"/>
            <a:ext cx="1109662" cy="1016000"/>
          </a:xfrm>
          <a:custGeom>
            <a:avLst/>
            <a:gdLst>
              <a:gd name="T0" fmla="*/ 2147483646 w 699"/>
              <a:gd name="T1" fmla="*/ 2147483646 h 640"/>
              <a:gd name="T2" fmla="*/ 2147483646 w 699"/>
              <a:gd name="T3" fmla="*/ 2147483646 h 640"/>
              <a:gd name="T4" fmla="*/ 2147483646 w 699"/>
              <a:gd name="T5" fmla="*/ 2147483646 h 640"/>
              <a:gd name="T6" fmla="*/ 2147483646 w 699"/>
              <a:gd name="T7" fmla="*/ 2147483646 h 640"/>
              <a:gd name="T8" fmla="*/ 2147483646 w 699"/>
              <a:gd name="T9" fmla="*/ 2147483646 h 640"/>
              <a:gd name="T10" fmla="*/ 2147483646 w 699"/>
              <a:gd name="T11" fmla="*/ 2147483646 h 640"/>
              <a:gd name="T12" fmla="*/ 2147483646 w 699"/>
              <a:gd name="T13" fmla="*/ 2147483646 h 640"/>
              <a:gd name="T14" fmla="*/ 2147483646 w 699"/>
              <a:gd name="T15" fmla="*/ 2147483646 h 640"/>
              <a:gd name="T16" fmla="*/ 2147483646 w 699"/>
              <a:gd name="T17" fmla="*/ 2147483646 h 640"/>
              <a:gd name="T18" fmla="*/ 2147483646 w 699"/>
              <a:gd name="T19" fmla="*/ 2147483646 h 640"/>
              <a:gd name="T20" fmla="*/ 2147483646 w 699"/>
              <a:gd name="T21" fmla="*/ 2147483646 h 640"/>
              <a:gd name="T22" fmla="*/ 2147483646 w 699"/>
              <a:gd name="T23" fmla="*/ 2147483646 h 640"/>
              <a:gd name="T24" fmla="*/ 2147483646 w 699"/>
              <a:gd name="T25" fmla="*/ 2147483646 h 640"/>
              <a:gd name="T26" fmla="*/ 2147483646 w 699"/>
              <a:gd name="T27" fmla="*/ 2147483646 h 640"/>
              <a:gd name="T28" fmla="*/ 2147483646 w 699"/>
              <a:gd name="T29" fmla="*/ 2147483646 h 640"/>
              <a:gd name="T30" fmla="*/ 2147483646 w 699"/>
              <a:gd name="T31" fmla="*/ 2147483646 h 640"/>
              <a:gd name="T32" fmla="*/ 2147483646 w 699"/>
              <a:gd name="T33" fmla="*/ 2147483646 h 640"/>
              <a:gd name="T34" fmla="*/ 2147483646 w 699"/>
              <a:gd name="T35" fmla="*/ 2147483646 h 6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9"/>
              <a:gd name="T55" fmla="*/ 0 h 640"/>
              <a:gd name="T56" fmla="*/ 699 w 699"/>
              <a:gd name="T57" fmla="*/ 640 h 6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9" h="640">
                <a:moveTo>
                  <a:pt x="660" y="389"/>
                </a:moveTo>
                <a:cubicBezTo>
                  <a:pt x="682" y="302"/>
                  <a:pt x="685" y="199"/>
                  <a:pt x="645" y="117"/>
                </a:cubicBezTo>
                <a:cubicBezTo>
                  <a:pt x="638" y="102"/>
                  <a:pt x="618" y="74"/>
                  <a:pt x="602" y="67"/>
                </a:cubicBezTo>
                <a:cubicBezTo>
                  <a:pt x="588" y="60"/>
                  <a:pt x="559" y="53"/>
                  <a:pt x="559" y="53"/>
                </a:cubicBezTo>
                <a:cubicBezTo>
                  <a:pt x="485" y="0"/>
                  <a:pt x="425" y="34"/>
                  <a:pt x="316" y="38"/>
                </a:cubicBezTo>
                <a:cubicBezTo>
                  <a:pt x="285" y="48"/>
                  <a:pt x="260" y="64"/>
                  <a:pt x="230" y="74"/>
                </a:cubicBezTo>
                <a:cubicBezTo>
                  <a:pt x="212" y="91"/>
                  <a:pt x="204" y="102"/>
                  <a:pt x="180" y="110"/>
                </a:cubicBezTo>
                <a:cubicBezTo>
                  <a:pt x="149" y="140"/>
                  <a:pt x="124" y="173"/>
                  <a:pt x="94" y="203"/>
                </a:cubicBezTo>
                <a:cubicBezTo>
                  <a:pt x="86" y="226"/>
                  <a:pt x="58" y="268"/>
                  <a:pt x="58" y="268"/>
                </a:cubicBezTo>
                <a:cubicBezTo>
                  <a:pt x="47" y="321"/>
                  <a:pt x="56" y="288"/>
                  <a:pt x="36" y="346"/>
                </a:cubicBezTo>
                <a:cubicBezTo>
                  <a:pt x="34" y="353"/>
                  <a:pt x="29" y="368"/>
                  <a:pt x="29" y="368"/>
                </a:cubicBezTo>
                <a:cubicBezTo>
                  <a:pt x="30" y="402"/>
                  <a:pt x="0" y="578"/>
                  <a:pt x="79" y="604"/>
                </a:cubicBezTo>
                <a:cubicBezTo>
                  <a:pt x="109" y="634"/>
                  <a:pt x="154" y="633"/>
                  <a:pt x="194" y="640"/>
                </a:cubicBezTo>
                <a:cubicBezTo>
                  <a:pt x="261" y="638"/>
                  <a:pt x="328" y="638"/>
                  <a:pt x="395" y="633"/>
                </a:cubicBezTo>
                <a:cubicBezTo>
                  <a:pt x="415" y="631"/>
                  <a:pt x="452" y="619"/>
                  <a:pt x="452" y="619"/>
                </a:cubicBezTo>
                <a:cubicBezTo>
                  <a:pt x="508" y="590"/>
                  <a:pt x="559" y="562"/>
                  <a:pt x="609" y="525"/>
                </a:cubicBezTo>
                <a:cubicBezTo>
                  <a:pt x="648" y="496"/>
                  <a:pt x="672" y="488"/>
                  <a:pt x="688" y="440"/>
                </a:cubicBezTo>
                <a:cubicBezTo>
                  <a:pt x="680" y="375"/>
                  <a:pt x="699" y="376"/>
                  <a:pt x="660" y="389"/>
                </a:cubicBezTo>
                <a:close/>
              </a:path>
            </a:pathLst>
          </a:custGeom>
          <a:noFill/>
          <a:ln w="28575" cap="flat" cmpd="sng">
            <a:solidFill>
              <a:srgbClr val="FF99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2" name="Freeform 1082"/>
          <p:cNvSpPr>
            <a:spLocks/>
          </p:cNvSpPr>
          <p:nvPr/>
        </p:nvSpPr>
        <p:spPr bwMode="auto">
          <a:xfrm>
            <a:off x="3000376" y="4071938"/>
            <a:ext cx="874713" cy="1046162"/>
          </a:xfrm>
          <a:custGeom>
            <a:avLst/>
            <a:gdLst>
              <a:gd name="T0" fmla="*/ 2147483646 w 551"/>
              <a:gd name="T1" fmla="*/ 2147483646 h 659"/>
              <a:gd name="T2" fmla="*/ 2147483646 w 551"/>
              <a:gd name="T3" fmla="*/ 2147483646 h 659"/>
              <a:gd name="T4" fmla="*/ 2147483646 w 551"/>
              <a:gd name="T5" fmla="*/ 2147483646 h 659"/>
              <a:gd name="T6" fmla="*/ 2147483646 w 551"/>
              <a:gd name="T7" fmla="*/ 0 h 659"/>
              <a:gd name="T8" fmla="*/ 2147483646 w 551"/>
              <a:gd name="T9" fmla="*/ 2147483646 h 659"/>
              <a:gd name="T10" fmla="*/ 2147483646 w 551"/>
              <a:gd name="T11" fmla="*/ 2147483646 h 659"/>
              <a:gd name="T12" fmla="*/ 2147483646 w 551"/>
              <a:gd name="T13" fmla="*/ 2147483646 h 659"/>
              <a:gd name="T14" fmla="*/ 2147483646 w 551"/>
              <a:gd name="T15" fmla="*/ 2147483646 h 659"/>
              <a:gd name="T16" fmla="*/ 2147483646 w 551"/>
              <a:gd name="T17" fmla="*/ 2147483646 h 659"/>
              <a:gd name="T18" fmla="*/ 2147483646 w 551"/>
              <a:gd name="T19" fmla="*/ 2147483646 h 659"/>
              <a:gd name="T20" fmla="*/ 2147483646 w 551"/>
              <a:gd name="T21" fmla="*/ 2147483646 h 659"/>
              <a:gd name="T22" fmla="*/ 0 w 551"/>
              <a:gd name="T23" fmla="*/ 2147483646 h 659"/>
              <a:gd name="T24" fmla="*/ 2147483646 w 551"/>
              <a:gd name="T25" fmla="*/ 2147483646 h 659"/>
              <a:gd name="T26" fmla="*/ 2147483646 w 551"/>
              <a:gd name="T27" fmla="*/ 2147483646 h 659"/>
              <a:gd name="T28" fmla="*/ 2147483646 w 551"/>
              <a:gd name="T29" fmla="*/ 2147483646 h 659"/>
              <a:gd name="T30" fmla="*/ 2147483646 w 551"/>
              <a:gd name="T31" fmla="*/ 2147483646 h 659"/>
              <a:gd name="T32" fmla="*/ 2147483646 w 551"/>
              <a:gd name="T33" fmla="*/ 2147483646 h 659"/>
              <a:gd name="T34" fmla="*/ 2147483646 w 551"/>
              <a:gd name="T35" fmla="*/ 2147483646 h 659"/>
              <a:gd name="T36" fmla="*/ 2147483646 w 551"/>
              <a:gd name="T37" fmla="*/ 2147483646 h 659"/>
              <a:gd name="T38" fmla="*/ 2147483646 w 551"/>
              <a:gd name="T39" fmla="*/ 2147483646 h 6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1"/>
              <a:gd name="T61" fmla="*/ 0 h 659"/>
              <a:gd name="T62" fmla="*/ 551 w 551"/>
              <a:gd name="T63" fmla="*/ 659 h 6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1" h="659">
                <a:moveTo>
                  <a:pt x="523" y="244"/>
                </a:moveTo>
                <a:cubicBezTo>
                  <a:pt x="520" y="177"/>
                  <a:pt x="551" y="95"/>
                  <a:pt x="509" y="43"/>
                </a:cubicBezTo>
                <a:cubicBezTo>
                  <a:pt x="499" y="31"/>
                  <a:pt x="487" y="21"/>
                  <a:pt x="473" y="14"/>
                </a:cubicBezTo>
                <a:cubicBezTo>
                  <a:pt x="460" y="7"/>
                  <a:pt x="430" y="0"/>
                  <a:pt x="430" y="0"/>
                </a:cubicBezTo>
                <a:cubicBezTo>
                  <a:pt x="261" y="10"/>
                  <a:pt x="361" y="1"/>
                  <a:pt x="272" y="29"/>
                </a:cubicBezTo>
                <a:cubicBezTo>
                  <a:pt x="255" y="54"/>
                  <a:pt x="243" y="63"/>
                  <a:pt x="215" y="72"/>
                </a:cubicBezTo>
                <a:cubicBezTo>
                  <a:pt x="189" y="98"/>
                  <a:pt x="160" y="123"/>
                  <a:pt x="129" y="143"/>
                </a:cubicBezTo>
                <a:cubicBezTo>
                  <a:pt x="113" y="193"/>
                  <a:pt x="135" y="135"/>
                  <a:pt x="101" y="186"/>
                </a:cubicBezTo>
                <a:cubicBezTo>
                  <a:pt x="92" y="199"/>
                  <a:pt x="88" y="216"/>
                  <a:pt x="79" y="229"/>
                </a:cubicBezTo>
                <a:cubicBezTo>
                  <a:pt x="57" y="299"/>
                  <a:pt x="90" y="201"/>
                  <a:pt x="58" y="272"/>
                </a:cubicBezTo>
                <a:cubicBezTo>
                  <a:pt x="43" y="304"/>
                  <a:pt x="41" y="330"/>
                  <a:pt x="22" y="358"/>
                </a:cubicBezTo>
                <a:cubicBezTo>
                  <a:pt x="14" y="382"/>
                  <a:pt x="8" y="406"/>
                  <a:pt x="0" y="430"/>
                </a:cubicBezTo>
                <a:cubicBezTo>
                  <a:pt x="2" y="480"/>
                  <a:pt x="1" y="531"/>
                  <a:pt x="7" y="581"/>
                </a:cubicBezTo>
                <a:cubicBezTo>
                  <a:pt x="11" y="611"/>
                  <a:pt x="111" y="646"/>
                  <a:pt x="136" y="659"/>
                </a:cubicBezTo>
                <a:cubicBezTo>
                  <a:pt x="189" y="657"/>
                  <a:pt x="242" y="657"/>
                  <a:pt x="294" y="652"/>
                </a:cubicBezTo>
                <a:cubicBezTo>
                  <a:pt x="309" y="650"/>
                  <a:pt x="337" y="638"/>
                  <a:pt x="337" y="638"/>
                </a:cubicBezTo>
                <a:cubicBezTo>
                  <a:pt x="361" y="622"/>
                  <a:pt x="380" y="616"/>
                  <a:pt x="409" y="609"/>
                </a:cubicBezTo>
                <a:cubicBezTo>
                  <a:pt x="446" y="585"/>
                  <a:pt x="457" y="580"/>
                  <a:pt x="480" y="545"/>
                </a:cubicBezTo>
                <a:cubicBezTo>
                  <a:pt x="492" y="507"/>
                  <a:pt x="497" y="468"/>
                  <a:pt x="509" y="430"/>
                </a:cubicBezTo>
                <a:cubicBezTo>
                  <a:pt x="518" y="360"/>
                  <a:pt x="523" y="318"/>
                  <a:pt x="523" y="244"/>
                </a:cubicBezTo>
                <a:close/>
              </a:path>
            </a:pathLst>
          </a:custGeom>
          <a:noFill/>
          <a:ln w="28575"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1088"/>
          <p:cNvGrpSpPr>
            <a:grpSpLocks/>
          </p:cNvGrpSpPr>
          <p:nvPr/>
        </p:nvGrpSpPr>
        <p:grpSpPr bwMode="auto">
          <a:xfrm>
            <a:off x="3556001" y="4030664"/>
            <a:ext cx="665163" cy="530225"/>
            <a:chOff x="1468" y="3155"/>
            <a:chExt cx="419" cy="334"/>
          </a:xfrm>
        </p:grpSpPr>
        <p:sp>
          <p:nvSpPr>
            <p:cNvPr id="34856" name="Rectangle 1064"/>
            <p:cNvSpPr>
              <a:spLocks noChangeArrowheads="1"/>
            </p:cNvSpPr>
            <p:nvPr/>
          </p:nvSpPr>
          <p:spPr bwMode="auto">
            <a:xfrm>
              <a:off x="1468" y="3425"/>
              <a:ext cx="86" cy="64"/>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57" name="Rectangle 1065"/>
            <p:cNvSpPr>
              <a:spLocks noChangeArrowheads="1"/>
            </p:cNvSpPr>
            <p:nvPr/>
          </p:nvSpPr>
          <p:spPr bwMode="auto">
            <a:xfrm>
              <a:off x="1646" y="3301"/>
              <a:ext cx="86" cy="64"/>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58" name="Rectangle 1083"/>
            <p:cNvSpPr>
              <a:spLocks noChangeArrowheads="1"/>
            </p:cNvSpPr>
            <p:nvPr/>
          </p:nvSpPr>
          <p:spPr bwMode="auto">
            <a:xfrm>
              <a:off x="1801" y="3155"/>
              <a:ext cx="86" cy="64"/>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grpSp>
    </p:spTree>
    <p:extLst>
      <p:ext uri="{BB962C8B-B14F-4D97-AF65-F5344CB8AC3E}">
        <p14:creationId xmlns:p14="http://schemas.microsoft.com/office/powerpoint/2010/main" val="446848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0"/>
                                  </p:stCondLst>
                                  <p:childTnLst>
                                    <p:set>
                                      <p:cBhvr>
                                        <p:cTn id="6" dur="1000">
                                          <p:stCondLst>
                                            <p:cond delay="0"/>
                                          </p:stCondLst>
                                        </p:cTn>
                                        <p:tgtEl>
                                          <p:spTgt spid="57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1" presetClass="entr" presetSubtype="0" fill="hold" nodeType="clickEffect">
                                  <p:stCondLst>
                                    <p:cond delay="0"/>
                                  </p:stCondLst>
                                  <p:childTnLst>
                                    <p:set>
                                      <p:cBhvr>
                                        <p:cTn id="14" dur="1000">
                                          <p:stCondLst>
                                            <p:cond delay="0"/>
                                          </p:stCondLst>
                                        </p:cTn>
                                        <p:tgtEl>
                                          <p:spTgt spid="57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1" presetClass="entr" presetSubtype="0" fill="hold" nodeType="clickEffect">
                                  <p:stCondLst>
                                    <p:cond delay="0"/>
                                  </p:stCondLst>
                                  <p:childTnLst>
                                    <p:set>
                                      <p:cBhvr>
                                        <p:cTn id="22" dur="1000">
                                          <p:stCondLst>
                                            <p:cond delay="0"/>
                                          </p:stCondLst>
                                        </p:cTn>
                                        <p:tgtEl>
                                          <p:spTgt spid="574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1" grpId="0" animBg="1"/>
      <p:bldP spid="57382" grpId="0" animBg="1"/>
      <p:bldP spid="5738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5" descr="C:\Users\Maria\Desktop\tseries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288" y="0"/>
            <a:ext cx="4576762" cy="305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163" name="Picture 7" descr="C:\Users\Maria\Desktop\tseries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1" y="3500439"/>
            <a:ext cx="4511675" cy="3011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2164" name="TextBox 5"/>
          <p:cNvSpPr txBox="1">
            <a:spLocks noChangeArrowheads="1"/>
          </p:cNvSpPr>
          <p:nvPr/>
        </p:nvSpPr>
        <p:spPr bwMode="auto">
          <a:xfrm>
            <a:off x="6686550" y="3155951"/>
            <a:ext cx="4340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sk-SK" sz="2400" dirty="0" err="1" smtClean="0">
                <a:latin typeface="Times New Roman" panose="02020603050405020304" pitchFamily="18" charset="0"/>
              </a:rPr>
              <a:t>Functionality</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TES</a:t>
            </a:r>
            <a:endParaRPr lang="sk-SK" altLang="sk-SK" sz="2400" dirty="0">
              <a:latin typeface="Times New Roman" panose="02020603050405020304" pitchFamily="18" charset="0"/>
            </a:endParaRPr>
          </a:p>
        </p:txBody>
      </p:sp>
    </p:spTree>
    <p:extLst>
      <p:ext uri="{BB962C8B-B14F-4D97-AF65-F5344CB8AC3E}">
        <p14:creationId xmlns:p14="http://schemas.microsoft.com/office/powerpoint/2010/main" val="12408752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559859" y="523875"/>
            <a:ext cx="91081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Times New Roman" panose="02020603050405020304" pitchFamily="18" charset="0"/>
              </a:rPr>
              <a:t>Triple exponential smoothing (TES)</a:t>
            </a:r>
            <a:r>
              <a:rPr lang="sk-SK" altLang="sk-SK" sz="2800" b="1" dirty="0">
                <a:solidFill>
                  <a:schemeClr val="tx1"/>
                </a:solidFill>
                <a:latin typeface="Times New Roman" panose="02020603050405020304" pitchFamily="18" charset="0"/>
              </a:rPr>
              <a:t> (</a:t>
            </a:r>
            <a:r>
              <a:rPr lang="sk-SK" altLang="sk-SK" sz="2800" b="1" dirty="0" err="1" smtClean="0">
                <a:solidFill>
                  <a:schemeClr val="tx1"/>
                </a:solidFill>
                <a:latin typeface="Times New Roman" panose="02020603050405020304" pitchFamily="18" charset="0"/>
              </a:rPr>
              <a:t>aditive</a:t>
            </a:r>
            <a:r>
              <a:rPr lang="sk-SK" altLang="sk-SK" sz="2800" b="1" dirty="0" smtClean="0">
                <a:solidFill>
                  <a:schemeClr val="tx1"/>
                </a:solidFill>
                <a:latin typeface="Times New Roman" panose="02020603050405020304" pitchFamily="18" charset="0"/>
              </a:rPr>
              <a:t> </a:t>
            </a:r>
            <a:r>
              <a:rPr lang="sk-SK" altLang="sk-SK" sz="2800" b="1" dirty="0" err="1" smtClean="0">
                <a:solidFill>
                  <a:schemeClr val="tx1"/>
                </a:solidFill>
                <a:latin typeface="Times New Roman" panose="02020603050405020304" pitchFamily="18" charset="0"/>
              </a:rPr>
              <a:t>seasonality</a:t>
            </a:r>
            <a:r>
              <a:rPr lang="sk-SK" altLang="sk-SK" sz="2800" b="1" dirty="0" smtClean="0">
                <a:solidFill>
                  <a:schemeClr val="tx1"/>
                </a:solidFill>
                <a:latin typeface="Times New Roman" panose="02020603050405020304" pitchFamily="18" charset="0"/>
              </a:rPr>
              <a:t> )</a:t>
            </a:r>
            <a:endParaRPr lang="en-US" altLang="sk-SK" sz="2800" b="1" dirty="0">
              <a:solidFill>
                <a:schemeClr val="tx1"/>
              </a:solidFill>
              <a:latin typeface="Times New Roman" panose="02020603050405020304" pitchFamily="18" charset="0"/>
            </a:endParaRPr>
          </a:p>
        </p:txBody>
      </p:sp>
      <p:sp>
        <p:nvSpPr>
          <p:cNvPr id="93187" name="Text Box 3"/>
          <p:cNvSpPr txBox="1">
            <a:spLocks noChangeArrowheads="1"/>
          </p:cNvSpPr>
          <p:nvPr/>
        </p:nvSpPr>
        <p:spPr bwMode="auto">
          <a:xfrm>
            <a:off x="1239253" y="1318625"/>
            <a:ext cx="86984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Times New Roman" panose="02020603050405020304" pitchFamily="18" charset="0"/>
              </a:rPr>
              <a:t>Technique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which</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smoothens</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data</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with</a:t>
            </a:r>
            <a:r>
              <a:rPr lang="sk-SK" altLang="sk-SK" sz="2400" dirty="0" smtClean="0">
                <a:solidFill>
                  <a:schemeClr val="tx1"/>
                </a:solidFill>
                <a:latin typeface="Times New Roman" panose="02020603050405020304" pitchFamily="18" charset="0"/>
              </a:rPr>
              <a:t> trend and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seasonality</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err="1" smtClean="0">
                <a:solidFill>
                  <a:schemeClr val="tx1"/>
                </a:solidFill>
                <a:latin typeface="Times New Roman" panose="02020603050405020304" pitchFamily="18" charset="0"/>
              </a:rPr>
              <a:t>We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suppose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time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series</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behaves</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like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this</a:t>
            </a:r>
            <a:r>
              <a:rPr lang="sk-SK" altLang="sk-SK" sz="2400" dirty="0" smtClean="0">
                <a:solidFill>
                  <a:schemeClr val="tx1"/>
                </a:solidFill>
                <a:latin typeface="Times New Roman" panose="02020603050405020304" pitchFamily="18" charset="0"/>
              </a:rPr>
              <a:t>:</a:t>
            </a:r>
            <a:endParaRPr lang="en-US" altLang="sk-SK" sz="2400" dirty="0">
              <a:solidFill>
                <a:schemeClr val="tx1"/>
              </a:solidFill>
              <a:latin typeface="Times New Roman" panose="02020603050405020304" pitchFamily="18" charset="0"/>
            </a:endParaRPr>
          </a:p>
        </p:txBody>
      </p:sp>
      <p:graphicFrame>
        <p:nvGraphicFramePr>
          <p:cNvPr id="93190" name="Object 3"/>
          <p:cNvGraphicFramePr>
            <a:graphicFrameLocks noChangeAspect="1"/>
          </p:cNvGraphicFramePr>
          <p:nvPr>
            <p:extLst>
              <p:ext uri="{D42A27DB-BD31-4B8C-83A1-F6EECF244321}">
                <p14:modId xmlns:p14="http://schemas.microsoft.com/office/powerpoint/2010/main" val="2518165176"/>
              </p:ext>
            </p:extLst>
          </p:nvPr>
        </p:nvGraphicFramePr>
        <p:xfrm>
          <a:off x="7173632" y="1661972"/>
          <a:ext cx="2508250" cy="557213"/>
        </p:xfrm>
        <a:graphic>
          <a:graphicData uri="http://schemas.openxmlformats.org/presentationml/2006/ole">
            <mc:AlternateContent xmlns:mc="http://schemas.openxmlformats.org/markup-compatibility/2006">
              <mc:Choice xmlns:v="urn:schemas-microsoft-com:vml" Requires="v">
                <p:oleObj spid="_x0000_s47286" name="Equation" r:id="rId4" imgW="1028700" imgH="228600" progId="Equation.3">
                  <p:embed/>
                </p:oleObj>
              </mc:Choice>
              <mc:Fallback>
                <p:oleObj name="Equation" r:id="rId4" imgW="1028700" imgH="228600" progId="Equation.3">
                  <p:embed/>
                  <p:pic>
                    <p:nvPicPr>
                      <p:cNvPr id="931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3632" y="1661972"/>
                        <a:ext cx="2508250" cy="5572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7413151" y="2901808"/>
            <a:ext cx="4152452" cy="2031325"/>
          </a:xfrm>
          <a:prstGeom prst="rect">
            <a:avLst/>
          </a:prstGeom>
          <a:noFill/>
        </p:spPr>
        <p:txBody>
          <a:bodyPr wrap="square" rtlCol="0">
            <a:spAutoFit/>
          </a:bodyPr>
          <a:lstStyle/>
          <a:p>
            <a:pPr marL="285750" indent="-285750">
              <a:buFontTx/>
              <a:buChar char="-"/>
            </a:pPr>
            <a:r>
              <a:rPr lang="sk-SK" dirty="0" err="1"/>
              <a:t>o</a:t>
            </a:r>
            <a:r>
              <a:rPr lang="sk-SK" dirty="0" err="1" smtClean="0"/>
              <a:t>verall</a:t>
            </a:r>
            <a:r>
              <a:rPr lang="sk-SK" dirty="0" smtClean="0"/>
              <a:t> </a:t>
            </a:r>
            <a:r>
              <a:rPr lang="sk-SK" dirty="0" err="1" smtClean="0"/>
              <a:t>smoothing</a:t>
            </a:r>
            <a:endParaRPr lang="sk-SK" dirty="0" smtClean="0"/>
          </a:p>
          <a:p>
            <a:pPr marL="285750" indent="-285750">
              <a:buFontTx/>
              <a:buChar char="-"/>
            </a:pPr>
            <a:endParaRPr lang="sk-SK" dirty="0" smtClean="0"/>
          </a:p>
          <a:p>
            <a:pPr marL="285750" indent="-285750">
              <a:buFontTx/>
              <a:buChar char="-"/>
            </a:pPr>
            <a:r>
              <a:rPr lang="sk-SK" dirty="0"/>
              <a:t>t</a:t>
            </a:r>
            <a:r>
              <a:rPr lang="sk-SK" dirty="0" smtClean="0"/>
              <a:t>rend </a:t>
            </a:r>
            <a:r>
              <a:rPr lang="sk-SK" dirty="0" err="1" smtClean="0"/>
              <a:t>smoothing</a:t>
            </a:r>
            <a:endParaRPr lang="sk-SK" dirty="0" smtClean="0"/>
          </a:p>
          <a:p>
            <a:pPr marL="285750" indent="-285750">
              <a:buFontTx/>
              <a:buChar char="-"/>
            </a:pPr>
            <a:endParaRPr lang="sk-SK" dirty="0"/>
          </a:p>
          <a:p>
            <a:pPr marL="285750" indent="-285750">
              <a:buFontTx/>
              <a:buChar char="-"/>
            </a:pPr>
            <a:r>
              <a:rPr lang="sk-SK" dirty="0" err="1"/>
              <a:t>s</a:t>
            </a:r>
            <a:r>
              <a:rPr lang="sk-SK" dirty="0" err="1" smtClean="0"/>
              <a:t>easonal</a:t>
            </a:r>
            <a:r>
              <a:rPr lang="sk-SK" dirty="0" smtClean="0"/>
              <a:t> </a:t>
            </a:r>
            <a:r>
              <a:rPr lang="sk-SK" dirty="0" err="1" smtClean="0"/>
              <a:t>smoothing</a:t>
            </a:r>
            <a:endParaRPr lang="sk-SK" dirty="0" smtClean="0"/>
          </a:p>
          <a:p>
            <a:pPr marL="285750" indent="-285750">
              <a:buFontTx/>
              <a:buChar char="-"/>
            </a:pPr>
            <a:endParaRPr lang="sk-SK" dirty="0"/>
          </a:p>
          <a:p>
            <a:pPr marL="285750" indent="-285750">
              <a:buFontTx/>
              <a:buChar char="-"/>
            </a:pPr>
            <a:r>
              <a:rPr lang="sk-SK" dirty="0" err="1"/>
              <a:t>o</a:t>
            </a:r>
            <a:r>
              <a:rPr lang="sk-SK" dirty="0" err="1" smtClean="0"/>
              <a:t>ne</a:t>
            </a:r>
            <a:r>
              <a:rPr lang="sk-SK" dirty="0" smtClean="0"/>
              <a:t> step </a:t>
            </a:r>
            <a:r>
              <a:rPr lang="sk-SK" dirty="0" err="1" smtClean="0"/>
              <a:t>forecast</a:t>
            </a:r>
            <a:endParaRPr lang="en-US" dirty="0"/>
          </a:p>
        </p:txBody>
      </p:sp>
      <p:sp>
        <p:nvSpPr>
          <p:cNvPr id="3" name="TextBox 2"/>
          <p:cNvSpPr txBox="1"/>
          <p:nvPr/>
        </p:nvSpPr>
        <p:spPr>
          <a:xfrm>
            <a:off x="1239253" y="5500653"/>
            <a:ext cx="10058400" cy="923330"/>
          </a:xfrm>
          <a:prstGeom prst="rect">
            <a:avLst/>
          </a:prstGeom>
          <a:solidFill>
            <a:srgbClr val="FFFF00"/>
          </a:solidFill>
        </p:spPr>
        <p:txBody>
          <a:bodyPr wrap="square" rtlCol="0">
            <a:spAutoFit/>
          </a:bodyPr>
          <a:lstStyle/>
          <a:p>
            <a:r>
              <a:rPr lang="en-US" dirty="0" smtClean="0"/>
              <a:t>We will not speak how to set initial conditions here. These things are usually done by a commercial software. One can use also previous method in which the seasonal factors for different measurements in one year are the same. </a:t>
            </a:r>
            <a:endParaRPr lang="en-US" dirty="0"/>
          </a:p>
        </p:txBody>
      </p:sp>
      <p:grpSp>
        <p:nvGrpSpPr>
          <p:cNvPr id="7" name="Group 6"/>
          <p:cNvGrpSpPr/>
          <p:nvPr/>
        </p:nvGrpSpPr>
        <p:grpSpPr>
          <a:xfrm>
            <a:off x="1419727" y="2715820"/>
            <a:ext cx="5411788" cy="2292350"/>
            <a:chOff x="1419727" y="2715820"/>
            <a:chExt cx="5411788" cy="2292350"/>
          </a:xfrm>
        </p:grpSpPr>
        <p:grpSp>
          <p:nvGrpSpPr>
            <p:cNvPr id="5" name="Group 4"/>
            <p:cNvGrpSpPr/>
            <p:nvPr/>
          </p:nvGrpSpPr>
          <p:grpSpPr>
            <a:xfrm>
              <a:off x="1419727" y="2715820"/>
              <a:ext cx="5411788" cy="2292350"/>
              <a:chOff x="1419727" y="2715820"/>
              <a:chExt cx="5411788" cy="2292350"/>
            </a:xfrm>
          </p:grpSpPr>
          <mc:AlternateContent xmlns:mc="http://schemas.openxmlformats.org/markup-compatibility/2006" xmlns:a14="http://schemas.microsoft.com/office/drawing/2010/main">
            <mc:Choice Requires="a14">
              <p:graphicFrame>
                <p:nvGraphicFramePr>
                  <p:cNvPr id="93188" name="Object 4"/>
                  <p:cNvGraphicFramePr>
                    <a:graphicFrameLocks noChangeAspect="1"/>
                  </p:cNvGraphicFramePr>
                  <p:nvPr>
                    <p:extLst>
                      <p:ext uri="{D42A27DB-BD31-4B8C-83A1-F6EECF244321}">
                        <p14:modId xmlns:p14="http://schemas.microsoft.com/office/powerpoint/2010/main" val="1163280848"/>
                      </p:ext>
                    </p:extLst>
                  </p:nvPr>
                </p:nvGraphicFramePr>
                <p:xfrm>
                  <a:off x="1419727" y="2715820"/>
                  <a:ext cx="5411788" cy="2292350"/>
                </p:xfrm>
                <a:graphic>
                  <a:graphicData uri="http://schemas.openxmlformats.org/presentationml/2006/ole">
                    <mc:AlternateContent>
                      <mc:Choice xmlns:v="urn:schemas-microsoft-com:vml" Requires="v">
                        <p:oleObj spid="_x0000_s47287" name="Equation" r:id="rId6" imgW="2159000" imgH="914400" progId="Equation.3">
                          <p:embed/>
                        </p:oleObj>
                      </mc:Choice>
                      <mc:Fallback>
                        <p:oleObj name="Equation" r:id="rId6" imgW="2159000" imgH="914400" progId="Equation.3">
                          <p:embed/>
                          <p:pic>
                            <p:nvPicPr>
                              <p:cNvPr id="93188" name="Object 4"/>
                              <p:cNvPicPr>
                                <a:picLocks noChangeAspect="1" noChangeArrowheads="1"/>
                              </p:cNvPicPr>
                              <p:nvPr/>
                            </p:nvPicPr>
                            <p:blipFill>
                              <a:blip r:embed="rId7">
                                <a:extLst>
                                  <a:ext uri="{28A0092B-C50C-407E-A947-70E740481C1C}">
                                    <a14:useLocalDpi val="0"/>
                                  </a:ext>
                                </a:extLst>
                              </a:blip>
                              <a:srcRect/>
                              <a:stretch>
                                <a:fillRect/>
                              </a:stretch>
                            </p:blipFill>
                            <p:spPr bwMode="auto">
                              <a:xfrm>
                                <a:off x="1419727" y="2715820"/>
                                <a:ext cx="5411788" cy="229235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93188" name="Object 4"/>
                  <p:cNvGraphicFramePr>
                    <a:graphicFrameLocks noChangeAspect="1"/>
                  </p:cNvGraphicFramePr>
                  <p:nvPr>
                    <p:extLst>
                      <p:ext uri="{D42A27DB-BD31-4B8C-83A1-F6EECF244321}">
                        <p14:modId xmlns:p14="http://schemas.microsoft.com/office/powerpoint/2010/main" val="1405027990"/>
                      </p:ext>
                    </p:extLst>
                  </p:nvPr>
                </p:nvGraphicFramePr>
                <p:xfrm>
                  <a:off x="1419727" y="2715820"/>
                  <a:ext cx="5411788" cy="2292350"/>
                </p:xfrm>
                <a:graphic>
                  <a:graphicData uri="http://schemas.openxmlformats.org/presentationml/2006/ole">
                    <mc:AlternateContent>
                      <mc:Choice xmlns:v="urn:schemas-microsoft-com:vml" Requires="v">
                        <p:oleObj spid="_x0000_s47283" name="Equation" r:id="rId8" imgW="2159000" imgH="914400" progId="Equation.3">
                          <p:embed/>
                        </p:oleObj>
                      </mc:Choice>
                      <mc:Fallback>
                        <p:oleObj name="Equation" r:id="rId8" imgW="2159000" imgH="914400" progId="Equation.3">
                          <p:embed/>
                          <p:pic>
                            <p:nvPicPr>
                              <p:cNvPr id="9318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727" y="2715820"/>
                                <a:ext cx="5411788"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3085415" y="3861995"/>
                    <a:ext cx="433289"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𝑡</m:t>
                              </m:r>
                            </m:sub>
                          </m:sSub>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085415" y="3861995"/>
                    <a:ext cx="433289" cy="523220"/>
                  </a:xfrm>
                  <a:prstGeom prst="rect">
                    <a:avLst/>
                  </a:prstGeom>
                  <a:blipFill>
                    <a:blip r:embed="rId10"/>
                    <a:stretch>
                      <a:fillRect/>
                    </a:stretch>
                  </a:blipFill>
                </p:spPr>
                <p:txBody>
                  <a:bodyPr/>
                  <a:lstStyle/>
                  <a:p>
                    <a:r>
                      <a:rPr lang="en-US">
                        <a:noFill/>
                      </a:rPr>
                      <a:t> </a:t>
                    </a:r>
                  </a:p>
                </p:txBody>
              </p:sp>
            </mc:Fallback>
          </mc:AlternateContent>
        </p:grpSp>
        <p:sp>
          <p:nvSpPr>
            <p:cNvPr id="6" name="Rectangle 5"/>
            <p:cNvSpPr/>
            <p:nvPr/>
          </p:nvSpPr>
          <p:spPr>
            <a:xfrm>
              <a:off x="2720050" y="4757195"/>
              <a:ext cx="185195" cy="17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18704" y="4757195"/>
              <a:ext cx="185195" cy="175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20049" y="4757195"/>
              <a:ext cx="185195" cy="175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6472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58963" y="188913"/>
            <a:ext cx="9017584" cy="1143000"/>
          </a:xfrm>
        </p:spPr>
        <p:txBody>
          <a:bodyPr/>
          <a:lstStyle/>
          <a:p>
            <a:pPr>
              <a:defRPr/>
            </a:pPr>
            <a:r>
              <a:rPr lang="sk-SK" altLang="sk-SK" sz="2800" dirty="0" err="1" smtClean="0"/>
              <a:t>Examples</a:t>
            </a:r>
            <a:r>
              <a:rPr lang="sk-SK" altLang="sk-SK" sz="2800" dirty="0" smtClean="0"/>
              <a:t> </a:t>
            </a:r>
            <a:r>
              <a:rPr lang="en-US" altLang="sk-SK" sz="2800" dirty="0" smtClean="0"/>
              <a:t>of the tasks on time series </a:t>
            </a:r>
            <a:r>
              <a:rPr lang="sk-SK" altLang="sk-SK" sz="2800" dirty="0" err="1" smtClean="0"/>
              <a:t>from</a:t>
            </a:r>
            <a:r>
              <a:rPr lang="sk-SK" altLang="sk-SK" sz="2800" dirty="0" smtClean="0"/>
              <a:t> </a:t>
            </a:r>
            <a:r>
              <a:rPr lang="sk-SK" altLang="sk-SK" sz="2800" dirty="0" err="1" smtClean="0"/>
              <a:t>the</a:t>
            </a:r>
            <a:r>
              <a:rPr lang="sk-SK" altLang="sk-SK" sz="2800" dirty="0" smtClean="0"/>
              <a:t> </a:t>
            </a:r>
            <a:r>
              <a:rPr lang="sk-SK" altLang="sk-SK" sz="2800" dirty="0" err="1" smtClean="0"/>
              <a:t>exam</a:t>
            </a:r>
            <a:endParaRPr lang="en-US" altLang="sk-SK" sz="2800" dirty="0"/>
          </a:p>
        </p:txBody>
      </p:sp>
      <p:sp>
        <p:nvSpPr>
          <p:cNvPr id="30723" name="Text Box 3"/>
          <p:cNvSpPr txBox="1">
            <a:spLocks noChangeArrowheads="1"/>
          </p:cNvSpPr>
          <p:nvPr/>
        </p:nvSpPr>
        <p:spPr bwMode="auto">
          <a:xfrm>
            <a:off x="1625600" y="1747838"/>
            <a:ext cx="8942388" cy="1754326"/>
          </a:xfrm>
          <a:prstGeom prst="rect">
            <a:avLst/>
          </a:prstGeom>
          <a:solidFill>
            <a:schemeClr val="accent1">
              <a:lumMod val="40000"/>
              <a:lumOff val="60000"/>
            </a:schemeClr>
          </a:solidFill>
          <a:ln>
            <a:noFill/>
          </a:ln>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defRPr/>
            </a:pPr>
            <a:r>
              <a:rPr lang="sk-SK" altLang="sk-SK" sz="2400" dirty="0" err="1" smtClean="0">
                <a:latin typeface="Times New Roman" panose="02020603050405020304" pitchFamily="18" charset="0"/>
              </a:rPr>
              <a:t>We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have</a:t>
            </a:r>
            <a:r>
              <a:rPr lang="sk-SK" altLang="sk-SK" sz="2400" dirty="0" smtClean="0">
                <a:latin typeface="Times New Roman" panose="02020603050405020304" pitchFamily="18" charset="0"/>
              </a:rPr>
              <a:t> a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whose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values</a:t>
            </a:r>
            <a:r>
              <a:rPr lang="sk-SK" altLang="sk-SK" sz="2400" dirty="0" smtClean="0">
                <a:latin typeface="Times New Roman" panose="02020603050405020304" pitchFamily="18" charset="0"/>
              </a:rPr>
              <a:t> are </a:t>
            </a:r>
            <a:r>
              <a:rPr lang="sk-SK" altLang="sk-SK" sz="2400" dirty="0" err="1" smtClean="0">
                <a:latin typeface="Times New Roman" panose="02020603050405020304" pitchFamily="18" charset="0"/>
              </a:rPr>
              <a:t>governed</a:t>
            </a:r>
            <a:r>
              <a:rPr lang="sk-SK" altLang="sk-SK" sz="2400" dirty="0" smtClean="0">
                <a:latin typeface="Times New Roman" panose="02020603050405020304" pitchFamily="18" charset="0"/>
              </a:rPr>
              <a:t> by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model </a:t>
            </a:r>
            <a:r>
              <a:rPr lang="sk-SK" altLang="sk-SK" sz="2400" dirty="0" err="1" smtClean="0">
                <a:latin typeface="Times New Roman" panose="02020603050405020304" pitchFamily="18" charset="0"/>
              </a:rPr>
              <a:t>function</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a:p>
            <a:pPr eaLnBrk="1" hangingPunct="1">
              <a:spcBef>
                <a:spcPct val="50000"/>
              </a:spcBef>
              <a:buClrTx/>
              <a:buSzTx/>
              <a:buFontTx/>
              <a:buNone/>
              <a:defRPr/>
            </a:pPr>
            <a:r>
              <a:rPr lang="sk-SK" altLang="sk-SK" sz="2400" dirty="0" smtClean="0">
                <a:latin typeface="Times New Roman" panose="02020603050405020304" pitchFamily="18" charset="0"/>
              </a:rPr>
              <a:t>Model </a:t>
            </a:r>
            <a:r>
              <a:rPr lang="sk-SK" altLang="sk-SK" sz="2400" dirty="0" err="1" smtClean="0">
                <a:latin typeface="Times New Roman" panose="02020603050405020304" pitchFamily="18" charset="0"/>
              </a:rPr>
              <a:t>function</a:t>
            </a:r>
            <a:r>
              <a:rPr lang="sk-SK" altLang="sk-SK" sz="2400" dirty="0" smtClean="0">
                <a:latin typeface="Times New Roman" panose="02020603050405020304" pitchFamily="18" charset="0"/>
              </a:rPr>
              <a:t>: </a:t>
            </a:r>
            <a:r>
              <a:rPr lang="sk-SK" altLang="sk-SK" sz="2400" i="1" dirty="0">
                <a:latin typeface="Times New Roman" panose="02020603050405020304" pitchFamily="18" charset="0"/>
              </a:rPr>
              <a:t>y=0.3</a:t>
            </a:r>
            <a:r>
              <a:rPr lang="en-US" altLang="sk-SK" sz="2400" i="1" dirty="0">
                <a:latin typeface="Times New Roman" panose="02020603050405020304" pitchFamily="18" charset="0"/>
              </a:rPr>
              <a:t>t</a:t>
            </a:r>
            <a:r>
              <a:rPr lang="sk-SK" altLang="sk-SK" sz="2400" i="1" dirty="0">
                <a:latin typeface="Times New Roman" panose="02020603050405020304" pitchFamily="18" charset="0"/>
              </a:rPr>
              <a:t>*sin(</a:t>
            </a:r>
            <a:r>
              <a:rPr lang="en-US" altLang="sk-SK" sz="2400" i="1" dirty="0">
                <a:latin typeface="Times New Roman" panose="02020603050405020304" pitchFamily="18" charset="0"/>
              </a:rPr>
              <a:t>t</a:t>
            </a:r>
            <a:r>
              <a:rPr lang="sk-SK" altLang="sk-SK" sz="2400" i="1" dirty="0">
                <a:latin typeface="Times New Roman" panose="02020603050405020304" pitchFamily="18" charset="0"/>
              </a:rPr>
              <a:t>)+</a:t>
            </a:r>
            <a:r>
              <a:rPr lang="en-US" altLang="sk-SK" sz="2400" i="1" dirty="0">
                <a:latin typeface="Times New Roman" panose="02020603050405020304" pitchFamily="18" charset="0"/>
              </a:rPr>
              <a:t>t</a:t>
            </a:r>
            <a:r>
              <a:rPr lang="sk-SK" altLang="sk-SK" sz="2400" i="1" dirty="0">
                <a:latin typeface="Times New Roman" panose="02020603050405020304" pitchFamily="18" charset="0"/>
              </a:rPr>
              <a:t>.  </a:t>
            </a:r>
            <a:r>
              <a:rPr lang="sk-SK" altLang="sk-SK" sz="2400" i="1" dirty="0" err="1" smtClean="0">
                <a:latin typeface="Times New Roman" panose="02020603050405020304" pitchFamily="18" charset="0"/>
              </a:rPr>
              <a:t>What</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is</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the</a:t>
            </a:r>
            <a:r>
              <a:rPr lang="sk-SK" altLang="sk-SK" sz="2400" i="1" dirty="0" smtClean="0">
                <a:latin typeface="Times New Roman" panose="02020603050405020304" pitchFamily="18" charset="0"/>
              </a:rPr>
              <a:t> trend and </a:t>
            </a:r>
            <a:r>
              <a:rPr lang="sk-SK" altLang="sk-SK" sz="2400" i="1" dirty="0" err="1" smtClean="0">
                <a:latin typeface="Times New Roman" panose="02020603050405020304" pitchFamily="18" charset="0"/>
              </a:rPr>
              <a:t>the</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seasonality</a:t>
            </a:r>
            <a:r>
              <a:rPr lang="sk-SK" altLang="sk-SK" sz="2400" i="1" dirty="0" smtClean="0">
                <a:latin typeface="Times New Roman" panose="02020603050405020304" pitchFamily="18" charset="0"/>
              </a:rPr>
              <a:t>, periodicity type of </a:t>
            </a:r>
            <a:r>
              <a:rPr lang="sk-SK" altLang="sk-SK" sz="2400" i="1" dirty="0" err="1" smtClean="0">
                <a:latin typeface="Times New Roman" panose="02020603050405020304" pitchFamily="18" charset="0"/>
              </a:rPr>
              <a:t>this</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time</a:t>
            </a:r>
            <a:r>
              <a:rPr lang="sk-SK" altLang="sk-SK" sz="2400" i="1" dirty="0" smtClean="0">
                <a:latin typeface="Times New Roman" panose="02020603050405020304" pitchFamily="18" charset="0"/>
              </a:rPr>
              <a:t> </a:t>
            </a:r>
            <a:r>
              <a:rPr lang="sk-SK" altLang="sk-SK" sz="2400" i="1" dirty="0" err="1" smtClean="0">
                <a:latin typeface="Times New Roman" panose="02020603050405020304" pitchFamily="18" charset="0"/>
              </a:rPr>
              <a:t>series</a:t>
            </a:r>
            <a:r>
              <a:rPr lang="sk-SK" altLang="sk-SK" sz="2400" i="1" dirty="0" smtClean="0">
                <a:latin typeface="Times New Roman" panose="02020603050405020304" pitchFamily="18" charset="0"/>
              </a:rPr>
              <a:t>?</a:t>
            </a:r>
            <a:endParaRPr lang="sk-SK" altLang="sk-SK" sz="2400" dirty="0">
              <a:latin typeface="Times New Roman" panose="02020603050405020304" pitchFamily="18" charset="0"/>
            </a:endParaRPr>
          </a:p>
        </p:txBody>
      </p:sp>
      <p:sp>
        <p:nvSpPr>
          <p:cNvPr id="4" name="TextBox 3"/>
          <p:cNvSpPr txBox="1">
            <a:spLocks noChangeArrowheads="1"/>
          </p:cNvSpPr>
          <p:nvPr/>
        </p:nvSpPr>
        <p:spPr bwMode="auto">
          <a:xfrm>
            <a:off x="1625600" y="4189747"/>
            <a:ext cx="62071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Times New Roman" panose="02020603050405020304" pitchFamily="18" charset="0"/>
              </a:rPr>
              <a:t>Linear</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trend, </a:t>
            </a:r>
            <a:r>
              <a:rPr lang="sk-SK" altLang="sk-SK" sz="2400" dirty="0" err="1" smtClean="0">
                <a:solidFill>
                  <a:schemeClr val="tx1"/>
                </a:solidFill>
                <a:latin typeface="Times New Roman" panose="02020603050405020304" pitchFamily="18" charset="0"/>
              </a:rPr>
              <a:t>multiplicative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seasonality</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p:txBody>
      </p:sp>
      <p:sp>
        <p:nvSpPr>
          <p:cNvPr id="5" name="TextBox 4"/>
          <p:cNvSpPr txBox="1">
            <a:spLocks noChangeArrowheads="1"/>
          </p:cNvSpPr>
          <p:nvPr/>
        </p:nvSpPr>
        <p:spPr bwMode="auto">
          <a:xfrm>
            <a:off x="1625600" y="5146926"/>
            <a:ext cx="8656638" cy="830997"/>
          </a:xfrm>
          <a:prstGeom prst="rect">
            <a:avLst/>
          </a:prstGeom>
          <a:solidFill>
            <a:schemeClr val="accent1">
              <a:lumMod val="40000"/>
              <a:lumOff val="60000"/>
            </a:schemeClr>
          </a:solidFill>
          <a:ln>
            <a:noFill/>
          </a:ln>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sk-SK" sz="2400" dirty="0" err="1" smtClean="0">
                <a:latin typeface="Times New Roman" panose="02020603050405020304" pitchFamily="18" charset="0"/>
              </a:rPr>
              <a:t>How</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would</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you</a:t>
            </a:r>
            <a:r>
              <a:rPr lang="sk-SK" altLang="sk-SK" sz="2400" dirty="0" smtClean="0">
                <a:latin typeface="Times New Roman" panose="02020603050405020304" pitchFamily="18" charset="0"/>
              </a:rPr>
              <a:t> fit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having</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an</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exponentialy</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growing</a:t>
            </a:r>
            <a:r>
              <a:rPr lang="sk-SK" altLang="sk-SK" sz="2400" dirty="0" smtClean="0">
                <a:latin typeface="Times New Roman" panose="02020603050405020304" pitchFamily="18" charset="0"/>
              </a:rPr>
              <a:t> trend </a:t>
            </a:r>
            <a:r>
              <a:rPr lang="sk-SK" altLang="sk-SK" sz="2400" dirty="0" err="1" smtClean="0">
                <a:latin typeface="Times New Roman" panose="02020603050405020304" pitchFamily="18" charset="0"/>
              </a:rPr>
              <a:t>if</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you</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have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only</a:t>
            </a:r>
            <a:r>
              <a:rPr lang="sk-SK" altLang="sk-SK" sz="2400" dirty="0" smtClean="0">
                <a:latin typeface="Times New Roman" panose="02020603050405020304" pitchFamily="18" charset="0"/>
              </a:rPr>
              <a:t> a </a:t>
            </a:r>
            <a:r>
              <a:rPr lang="sk-SK" altLang="sk-SK" sz="2400" dirty="0" err="1" smtClean="0">
                <a:latin typeface="Times New Roman" panose="02020603050405020304" pitchFamily="18" charset="0"/>
              </a:rPr>
              <a:t>softvare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for</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line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fitting</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p:txBody>
      </p:sp>
    </p:spTree>
    <p:extLst>
      <p:ext uri="{BB962C8B-B14F-4D97-AF65-F5344CB8AC3E}">
        <p14:creationId xmlns:p14="http://schemas.microsoft.com/office/powerpoint/2010/main" val="83094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960564" y="893763"/>
            <a:ext cx="5081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i="1">
                <a:solidFill>
                  <a:schemeClr val="tx1"/>
                </a:solidFill>
                <a:latin typeface="Times New Roman" panose="02020603050405020304" pitchFamily="18" charset="0"/>
              </a:rPr>
              <a:t>y=0.3</a:t>
            </a:r>
            <a:r>
              <a:rPr lang="en-US" altLang="sk-SK" sz="2800" i="1">
                <a:solidFill>
                  <a:schemeClr val="tx1"/>
                </a:solidFill>
                <a:latin typeface="Times New Roman" panose="02020603050405020304" pitchFamily="18" charset="0"/>
              </a:rPr>
              <a:t>t</a:t>
            </a:r>
            <a:r>
              <a:rPr lang="sk-SK" altLang="sk-SK" sz="2800" i="1">
                <a:solidFill>
                  <a:schemeClr val="tx1"/>
                </a:solidFill>
                <a:latin typeface="Times New Roman" panose="02020603050405020304" pitchFamily="18" charset="0"/>
              </a:rPr>
              <a:t>*sin(</a:t>
            </a:r>
            <a:r>
              <a:rPr lang="en-US" altLang="sk-SK" sz="2800" i="1">
                <a:solidFill>
                  <a:schemeClr val="tx1"/>
                </a:solidFill>
                <a:latin typeface="Times New Roman" panose="02020603050405020304" pitchFamily="18" charset="0"/>
              </a:rPr>
              <a:t>t</a:t>
            </a:r>
            <a:r>
              <a:rPr lang="sk-SK" altLang="sk-SK" sz="2800" i="1">
                <a:solidFill>
                  <a:schemeClr val="tx1"/>
                </a:solidFill>
                <a:latin typeface="Times New Roman" panose="02020603050405020304" pitchFamily="18" charset="0"/>
              </a:rPr>
              <a:t>)+</a:t>
            </a:r>
            <a:r>
              <a:rPr lang="en-US" altLang="sk-SK" sz="2800" i="1">
                <a:solidFill>
                  <a:schemeClr val="tx1"/>
                </a:solidFill>
                <a:latin typeface="Times New Roman" panose="02020603050405020304" pitchFamily="18" charset="0"/>
              </a:rPr>
              <a:t>t</a:t>
            </a:r>
          </a:p>
        </p:txBody>
      </p:sp>
      <p:pic>
        <p:nvPicPr>
          <p:cNvPr id="972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87488"/>
            <a:ext cx="91440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63172" name="Line 4"/>
          <p:cNvSpPr>
            <a:spLocks noChangeShapeType="1"/>
          </p:cNvSpPr>
          <p:nvPr/>
        </p:nvSpPr>
        <p:spPr bwMode="auto">
          <a:xfrm flipV="1">
            <a:off x="2055813" y="1935164"/>
            <a:ext cx="8388350" cy="4560887"/>
          </a:xfrm>
          <a:prstGeom prst="line">
            <a:avLst/>
          </a:prstGeom>
          <a:noFill/>
          <a:ln w="19050">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3173" name="Line 5"/>
          <p:cNvSpPr>
            <a:spLocks noChangeShapeType="1"/>
          </p:cNvSpPr>
          <p:nvPr/>
        </p:nvSpPr>
        <p:spPr bwMode="auto">
          <a:xfrm flipV="1">
            <a:off x="2193925" y="2870201"/>
            <a:ext cx="8281988" cy="3679825"/>
          </a:xfrm>
          <a:prstGeom prst="line">
            <a:avLst/>
          </a:prstGeom>
          <a:noFill/>
          <a:ln w="19050">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50948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Effect transition="in" filter="blinds(horizontal)">
                                      <p:cBhvr>
                                        <p:cTn id="7" dur="500"/>
                                        <p:tgtEl>
                                          <p:spTgt spid="26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3173"/>
                                        </p:tgtEl>
                                        <p:attrNameLst>
                                          <p:attrName>style.visibility</p:attrName>
                                        </p:attrNameLst>
                                      </p:cBhvr>
                                      <p:to>
                                        <p:strVal val="visible"/>
                                      </p:to>
                                    </p:set>
                                    <p:animEffect transition="in" filter="blinds(horizontal)">
                                      <p:cBhvr>
                                        <p:cTn id="12" dur="500"/>
                                        <p:tgtEl>
                                          <p:spTgt spid="26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125662" y="476251"/>
            <a:ext cx="83522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err="1" smtClean="0">
                <a:solidFill>
                  <a:srgbClr val="663300"/>
                </a:solidFill>
                <a:latin typeface="Times New Roman" panose="02020603050405020304" pitchFamily="18" charset="0"/>
              </a:rPr>
              <a:t>Spe</a:t>
            </a:r>
            <a:r>
              <a:rPr lang="sk-SK" altLang="sk-SK" sz="2800" b="1" dirty="0" err="1" smtClean="0">
                <a:solidFill>
                  <a:srgbClr val="663300"/>
                </a:solidFill>
                <a:latin typeface="Times New Roman" panose="02020603050405020304" pitchFamily="18" charset="0"/>
              </a:rPr>
              <a:t>ctral</a:t>
            </a:r>
            <a:r>
              <a:rPr lang="sk-SK" altLang="sk-SK" sz="2800" b="1" dirty="0" smtClean="0">
                <a:solidFill>
                  <a:srgbClr val="663300"/>
                </a:solidFill>
                <a:latin typeface="Times New Roman" panose="02020603050405020304" pitchFamily="18" charset="0"/>
              </a:rPr>
              <a:t> </a:t>
            </a:r>
            <a:r>
              <a:rPr lang="sk-SK" altLang="sk-SK" sz="2800" b="1" dirty="0" err="1" smtClean="0">
                <a:solidFill>
                  <a:srgbClr val="663300"/>
                </a:solidFill>
                <a:latin typeface="Times New Roman" panose="02020603050405020304" pitchFamily="18" charset="0"/>
              </a:rPr>
              <a:t>analysis</a:t>
            </a:r>
            <a:r>
              <a:rPr lang="sk-SK" altLang="sk-SK" sz="2800" b="1" dirty="0" smtClean="0">
                <a:solidFill>
                  <a:srgbClr val="663300"/>
                </a:solidFill>
                <a:latin typeface="Times New Roman" panose="02020603050405020304" pitchFamily="18" charset="0"/>
              </a:rPr>
              <a:t> of </a:t>
            </a:r>
            <a:r>
              <a:rPr lang="sk-SK" altLang="sk-SK" sz="2800" b="1" dirty="0" err="1" smtClean="0">
                <a:solidFill>
                  <a:srgbClr val="663300"/>
                </a:solidFill>
                <a:latin typeface="Times New Roman" panose="02020603050405020304" pitchFamily="18" charset="0"/>
              </a:rPr>
              <a:t>the</a:t>
            </a:r>
            <a:r>
              <a:rPr lang="sk-SK" altLang="sk-SK" sz="2800" b="1" dirty="0" smtClean="0">
                <a:solidFill>
                  <a:srgbClr val="663300"/>
                </a:solidFill>
                <a:latin typeface="Times New Roman" panose="02020603050405020304" pitchFamily="18" charset="0"/>
              </a:rPr>
              <a:t> </a:t>
            </a:r>
            <a:r>
              <a:rPr lang="sk-SK" altLang="sk-SK" sz="2800" b="1" dirty="0" err="1" smtClean="0">
                <a:solidFill>
                  <a:srgbClr val="663300"/>
                </a:solidFill>
                <a:latin typeface="Times New Roman" panose="02020603050405020304" pitchFamily="18" charset="0"/>
              </a:rPr>
              <a:t>time</a:t>
            </a:r>
            <a:r>
              <a:rPr lang="sk-SK" altLang="sk-SK" sz="2800" b="1" dirty="0" smtClean="0">
                <a:solidFill>
                  <a:srgbClr val="663300"/>
                </a:solidFill>
                <a:latin typeface="Times New Roman" panose="02020603050405020304" pitchFamily="18" charset="0"/>
              </a:rPr>
              <a:t> </a:t>
            </a:r>
            <a:r>
              <a:rPr lang="sk-SK" altLang="sk-SK" sz="2800" b="1" dirty="0" err="1" smtClean="0">
                <a:solidFill>
                  <a:srgbClr val="663300"/>
                </a:solidFill>
                <a:latin typeface="Times New Roman" panose="02020603050405020304" pitchFamily="18" charset="0"/>
              </a:rPr>
              <a:t>series</a:t>
            </a:r>
            <a:r>
              <a:rPr lang="en-US" altLang="sk-SK" sz="2800" b="1" dirty="0" smtClean="0">
                <a:solidFill>
                  <a:srgbClr val="663300"/>
                </a:solidFill>
                <a:latin typeface="Times New Roman" panose="02020603050405020304" pitchFamily="18" charset="0"/>
              </a:rPr>
              <a:t> </a:t>
            </a:r>
            <a:r>
              <a:rPr lang="en-US" altLang="sk-SK" sz="2800" b="1" dirty="0">
                <a:solidFill>
                  <a:srgbClr val="663300"/>
                </a:solidFill>
                <a:latin typeface="Times New Roman" panose="02020603050405020304" pitchFamily="18" charset="0"/>
              </a:rPr>
              <a:t>- power spectrum</a:t>
            </a:r>
          </a:p>
        </p:txBody>
      </p:sp>
      <p:grpSp>
        <p:nvGrpSpPr>
          <p:cNvPr id="99331" name="Group 11"/>
          <p:cNvGrpSpPr>
            <a:grpSpLocks/>
          </p:cNvGrpSpPr>
          <p:nvPr/>
        </p:nvGrpSpPr>
        <p:grpSpPr bwMode="auto">
          <a:xfrm>
            <a:off x="2063749" y="1484313"/>
            <a:ext cx="8995111" cy="4559300"/>
            <a:chOff x="603249" y="2127250"/>
            <a:chExt cx="8995111" cy="4559300"/>
          </a:xfrm>
        </p:grpSpPr>
        <p:sp>
          <p:nvSpPr>
            <p:cNvPr id="99332" name="Text Box 3"/>
            <p:cNvSpPr txBox="1">
              <a:spLocks noChangeArrowheads="1"/>
            </p:cNvSpPr>
            <p:nvPr/>
          </p:nvSpPr>
          <p:spPr bwMode="auto">
            <a:xfrm>
              <a:off x="603249" y="2127250"/>
              <a:ext cx="899511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Power spectrum (</a:t>
              </a:r>
              <a:r>
                <a:rPr lang="en-US" altLang="sk-SK" sz="2400" dirty="0" err="1">
                  <a:solidFill>
                    <a:schemeClr val="tx1"/>
                  </a:solidFill>
                  <a:latin typeface="Times New Roman" panose="02020603050405020304" pitchFamily="18" charset="0"/>
                </a:rPr>
                <a:t>výkonové</a:t>
              </a:r>
              <a:r>
                <a:rPr lang="en-US" altLang="sk-SK" sz="2400" dirty="0">
                  <a:solidFill>
                    <a:schemeClr val="tx1"/>
                  </a:solidFill>
                  <a:latin typeface="Times New Roman" panose="02020603050405020304" pitchFamily="18" charset="0"/>
                </a:rPr>
                <a:t> </a:t>
              </a:r>
              <a:r>
                <a:rPr lang="en-US" altLang="sk-SK" sz="2400" dirty="0" err="1">
                  <a:solidFill>
                    <a:schemeClr val="tx1"/>
                  </a:solidFill>
                  <a:latin typeface="Times New Roman" panose="02020603050405020304" pitchFamily="18" charset="0"/>
                </a:rPr>
                <a:t>spektrum</a:t>
              </a:r>
              <a:r>
                <a:rPr lang="en-US"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is</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based</a:t>
              </a:r>
              <a:r>
                <a:rPr lang="sk-SK" altLang="sk-SK" sz="2400" dirty="0" smtClean="0">
                  <a:solidFill>
                    <a:schemeClr val="tx1"/>
                  </a:solidFill>
                  <a:latin typeface="Times New Roman" panose="02020603050405020304" pitchFamily="18" charset="0"/>
                </a:rPr>
                <a:t> on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Fourier</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transform</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 auto</a:t>
              </a:r>
              <a:r>
                <a:rPr lang="sk-SK" altLang="sk-SK" sz="2400" dirty="0" err="1" smtClean="0">
                  <a:solidFill>
                    <a:schemeClr val="tx1"/>
                  </a:solidFill>
                  <a:latin typeface="Times New Roman" panose="02020603050405020304" pitchFamily="18" charset="0"/>
                </a:rPr>
                <a:t>correlation</a:t>
              </a:r>
              <a:r>
                <a:rPr lang="en-US" altLang="sk-SK" sz="2400" dirty="0" smtClean="0">
                  <a:solidFill>
                    <a:schemeClr val="tx1"/>
                  </a:solidFill>
                  <a:latin typeface="Times New Roman" panose="02020603050405020304" pitchFamily="18" charset="0"/>
                </a:rPr>
                <a:t> fun</a:t>
              </a:r>
              <a:r>
                <a:rPr lang="sk-SK" altLang="sk-SK" sz="2400" dirty="0" err="1" smtClean="0">
                  <a:solidFill>
                    <a:schemeClr val="tx1"/>
                  </a:solidFill>
                  <a:latin typeface="Times New Roman" panose="02020603050405020304" pitchFamily="18" charset="0"/>
                </a:rPr>
                <a:t>ction</a:t>
              </a:r>
              <a:r>
                <a:rPr lang="en-US" altLang="sk-SK" sz="2400" dirty="0" smtClean="0">
                  <a:solidFill>
                    <a:schemeClr val="tx1"/>
                  </a:solidFill>
                  <a:latin typeface="Times New Roman" panose="02020603050405020304" pitchFamily="18" charset="0"/>
                </a:rPr>
                <a:t> </a:t>
              </a:r>
              <a:r>
                <a:rPr lang="en-US" altLang="sk-SK" sz="2400" dirty="0">
                  <a:solidFill>
                    <a:schemeClr val="tx1"/>
                  </a:solidFill>
                  <a:latin typeface="Times New Roman" panose="02020603050405020304" pitchFamily="18" charset="0"/>
                </a:rPr>
                <a:t>(ACF) </a:t>
              </a:r>
              <a:r>
                <a:rPr lang="sk-SK" altLang="sk-SK" sz="2400" dirty="0" smtClean="0">
                  <a:solidFill>
                    <a:schemeClr val="tx1"/>
                  </a:solidFill>
                  <a:latin typeface="Times New Roman" panose="02020603050405020304" pitchFamily="18" charset="0"/>
                </a:rPr>
                <a:t>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time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series</a:t>
              </a:r>
              <a:r>
                <a:rPr lang="sk-SK"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p>
          </p:txBody>
        </p:sp>
        <p:graphicFrame>
          <p:nvGraphicFramePr>
            <p:cNvPr id="99333" name="Object 4"/>
            <p:cNvGraphicFramePr>
              <a:graphicFrameLocks noChangeAspect="1"/>
            </p:cNvGraphicFramePr>
            <p:nvPr/>
          </p:nvGraphicFramePr>
          <p:xfrm>
            <a:off x="717550" y="3149600"/>
            <a:ext cx="5280025" cy="977900"/>
          </p:xfrm>
          <a:graphic>
            <a:graphicData uri="http://schemas.openxmlformats.org/presentationml/2006/ole">
              <mc:AlternateContent xmlns:mc="http://schemas.openxmlformats.org/markup-compatibility/2006">
                <mc:Choice xmlns:v="urn:schemas-microsoft-com:vml" Requires="v">
                  <p:oleObj spid="_x0000_s48580" name="Rovnice" r:id="rId4" imgW="1816100" imgH="330200" progId="Equation.3">
                    <p:embed/>
                  </p:oleObj>
                </mc:Choice>
                <mc:Fallback>
                  <p:oleObj name="Rovnice" r:id="rId4" imgW="1816100" imgH="330200" progId="Equation.3">
                    <p:embed/>
                    <p:pic>
                      <p:nvPicPr>
                        <p:cNvPr id="9933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149600"/>
                          <a:ext cx="52800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4" name="Object 5"/>
            <p:cNvGraphicFramePr>
              <a:graphicFrameLocks noChangeAspect="1"/>
            </p:cNvGraphicFramePr>
            <p:nvPr/>
          </p:nvGraphicFramePr>
          <p:xfrm>
            <a:off x="1979613" y="3865563"/>
            <a:ext cx="654050" cy="231775"/>
          </p:xfrm>
          <a:graphic>
            <a:graphicData uri="http://schemas.openxmlformats.org/presentationml/2006/ole">
              <mc:AlternateContent xmlns:mc="http://schemas.openxmlformats.org/markup-compatibility/2006">
                <mc:Choice xmlns:v="urn:schemas-microsoft-com:vml" Requires="v">
                  <p:oleObj spid="_x0000_s48581" name="Equation" r:id="rId6" imgW="469696" imgH="165028" progId="Equation.3">
                    <p:embed/>
                  </p:oleObj>
                </mc:Choice>
                <mc:Fallback>
                  <p:oleObj name="Equation" r:id="rId6" imgW="469696" imgH="165028" progId="Equation.3">
                    <p:embed/>
                    <p:pic>
                      <p:nvPicPr>
                        <p:cNvPr id="9933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3865563"/>
                          <a:ext cx="65405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5" name="Text Box 6"/>
            <p:cNvSpPr txBox="1">
              <a:spLocks noChangeArrowheads="1"/>
            </p:cNvSpPr>
            <p:nvPr/>
          </p:nvSpPr>
          <p:spPr bwMode="auto">
            <a:xfrm>
              <a:off x="6221413" y="3333750"/>
              <a:ext cx="3228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a</a:t>
              </a:r>
              <a:r>
                <a:rPr lang="en-US" altLang="sk-SK" sz="2400" dirty="0" err="1" smtClean="0">
                  <a:solidFill>
                    <a:schemeClr val="tx1"/>
                  </a:solidFill>
                  <a:latin typeface="Times New Roman" panose="02020603050405020304" pitchFamily="18" charset="0"/>
                </a:rPr>
                <a:t>uto</a:t>
              </a:r>
              <a:r>
                <a:rPr lang="sk-SK" altLang="sk-SK" sz="2400" dirty="0" err="1" smtClean="0">
                  <a:solidFill>
                    <a:schemeClr val="tx1"/>
                  </a:solidFill>
                  <a:latin typeface="Times New Roman" panose="02020603050405020304" pitchFamily="18" charset="0"/>
                </a:rPr>
                <a:t>correlation</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function</a:t>
              </a:r>
              <a:endParaRPr lang="en-US" altLang="sk-SK" sz="2400" dirty="0">
                <a:solidFill>
                  <a:schemeClr val="tx1"/>
                </a:solidFill>
                <a:latin typeface="Times New Roman" panose="02020603050405020304" pitchFamily="18" charset="0"/>
              </a:endParaRPr>
            </a:p>
          </p:txBody>
        </p:sp>
        <p:graphicFrame>
          <p:nvGraphicFramePr>
            <p:cNvPr id="99336" name="Object 7"/>
            <p:cNvGraphicFramePr>
              <a:graphicFrameLocks noChangeAspect="1"/>
            </p:cNvGraphicFramePr>
            <p:nvPr/>
          </p:nvGraphicFramePr>
          <p:xfrm>
            <a:off x="768350" y="4152900"/>
            <a:ext cx="4090988" cy="1466850"/>
          </p:xfrm>
          <a:graphic>
            <a:graphicData uri="http://schemas.openxmlformats.org/presentationml/2006/ole">
              <mc:AlternateContent xmlns:mc="http://schemas.openxmlformats.org/markup-compatibility/2006">
                <mc:Choice xmlns:v="urn:schemas-microsoft-com:vml" Requires="v">
                  <p:oleObj spid="_x0000_s48582" name="Equation" r:id="rId8" imgW="1308100" imgH="469900" progId="Equation.3">
                    <p:embed/>
                  </p:oleObj>
                </mc:Choice>
                <mc:Fallback>
                  <p:oleObj name="Equation" r:id="rId8" imgW="1308100" imgH="469900" progId="Equation.3">
                    <p:embed/>
                    <p:pic>
                      <p:nvPicPr>
                        <p:cNvPr id="99336"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50" y="4152900"/>
                          <a:ext cx="4090988" cy="146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7" name="Text Box 8"/>
            <p:cNvSpPr txBox="1">
              <a:spLocks noChangeArrowheads="1"/>
            </p:cNvSpPr>
            <p:nvPr/>
          </p:nvSpPr>
          <p:spPr bwMode="auto">
            <a:xfrm>
              <a:off x="6118225" y="4391025"/>
              <a:ext cx="333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Fourier </a:t>
              </a:r>
              <a:r>
                <a:rPr lang="en-US" altLang="sk-SK" sz="2400" dirty="0">
                  <a:solidFill>
                    <a:schemeClr val="tx1"/>
                  </a:solidFill>
                  <a:latin typeface="Times New Roman" panose="02020603050405020304" pitchFamily="18" charset="0"/>
                </a:rPr>
                <a:t>tr. </a:t>
              </a:r>
              <a:r>
                <a:rPr lang="sk-SK" altLang="sk-SK" sz="2400" dirty="0">
                  <a:solidFill>
                    <a:schemeClr val="tx1"/>
                  </a:solidFill>
                  <a:latin typeface="Times New Roman" panose="02020603050405020304" pitchFamily="18" charset="0"/>
                </a:rPr>
                <a:t>o</a:t>
              </a:r>
              <a:r>
                <a:rPr lang="sk-SK" altLang="sk-SK" sz="2400" dirty="0" smtClean="0">
                  <a:solidFill>
                    <a:schemeClr val="tx1"/>
                  </a:solidFill>
                  <a:latin typeface="Times New Roman" panose="02020603050405020304" pitchFamily="18" charset="0"/>
                </a:rPr>
                <a:t>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ACF</a:t>
              </a:r>
              <a:endParaRPr lang="en-US" altLang="sk-SK" sz="2400" dirty="0">
                <a:solidFill>
                  <a:schemeClr val="tx1"/>
                </a:solidFill>
                <a:latin typeface="Times New Roman" panose="02020603050405020304" pitchFamily="18" charset="0"/>
              </a:endParaRPr>
            </a:p>
          </p:txBody>
        </p:sp>
        <p:graphicFrame>
          <p:nvGraphicFramePr>
            <p:cNvPr id="99338" name="Object 9"/>
            <p:cNvGraphicFramePr>
              <a:graphicFrameLocks noChangeAspect="1"/>
            </p:cNvGraphicFramePr>
            <p:nvPr/>
          </p:nvGraphicFramePr>
          <p:xfrm>
            <a:off x="877888" y="5807075"/>
            <a:ext cx="3571875" cy="879475"/>
          </p:xfrm>
          <a:graphic>
            <a:graphicData uri="http://schemas.openxmlformats.org/presentationml/2006/ole">
              <mc:AlternateContent xmlns:mc="http://schemas.openxmlformats.org/markup-compatibility/2006">
                <mc:Choice xmlns:v="urn:schemas-microsoft-com:vml" Requires="v">
                  <p:oleObj spid="_x0000_s48583" name="Equation" r:id="rId10" imgW="809556" imgH="114348" progId="Equation.3">
                    <p:embed/>
                  </p:oleObj>
                </mc:Choice>
                <mc:Fallback>
                  <p:oleObj name="Equation" r:id="rId10" imgW="809556" imgH="114348" progId="Equation.3">
                    <p:embed/>
                    <p:pic>
                      <p:nvPicPr>
                        <p:cNvPr id="99338"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888" y="5807075"/>
                          <a:ext cx="35718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9" name="Object 10"/>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48584" name="Equation" r:id="rId12" imgW="114151" imgH="215619" progId="Equation.3">
                    <p:embed/>
                  </p:oleObj>
                </mc:Choice>
                <mc:Fallback>
                  <p:oleObj name="Equation" r:id="rId12" imgW="114151" imgH="215619" progId="Equation.3">
                    <p:embed/>
                    <p:pic>
                      <p:nvPicPr>
                        <p:cNvPr id="99339"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0" name="Text Box 11"/>
            <p:cNvSpPr txBox="1">
              <a:spLocks noChangeArrowheads="1"/>
            </p:cNvSpPr>
            <p:nvPr/>
          </p:nvSpPr>
          <p:spPr bwMode="auto">
            <a:xfrm>
              <a:off x="6210300" y="5857875"/>
              <a:ext cx="244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a:solidFill>
                    <a:srgbClr val="990000"/>
                  </a:solidFill>
                  <a:latin typeface="Times New Roman" panose="02020603050405020304" pitchFamily="18" charset="0"/>
                </a:rPr>
                <a:t>Power spectrum</a:t>
              </a:r>
            </a:p>
          </p:txBody>
        </p:sp>
      </p:grpSp>
    </p:spTree>
    <p:extLst>
      <p:ext uri="{BB962C8B-B14F-4D97-AF65-F5344CB8AC3E}">
        <p14:creationId xmlns:p14="http://schemas.microsoft.com/office/powerpoint/2010/main" val="1909681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2"/>
          <p:cNvGrpSpPr>
            <a:grpSpLocks/>
          </p:cNvGrpSpPr>
          <p:nvPr/>
        </p:nvGrpSpPr>
        <p:grpSpPr bwMode="auto">
          <a:xfrm>
            <a:off x="1524000" y="1"/>
            <a:ext cx="5113338" cy="5973763"/>
            <a:chOff x="0" y="0"/>
            <a:chExt cx="3221" cy="3763"/>
          </a:xfrm>
        </p:grpSpPr>
        <p:pic>
          <p:nvPicPr>
            <p:cNvPr id="103431" name="Picture 3" descr="Ex6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63" cy="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2" name="Picture 4" descr="Sol6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 y="1947"/>
              <a:ext cx="1540" cy="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427" name="Text Box 5"/>
          <p:cNvSpPr txBox="1">
            <a:spLocks noChangeArrowheads="1"/>
          </p:cNvSpPr>
          <p:nvPr/>
        </p:nvSpPr>
        <p:spPr bwMode="auto">
          <a:xfrm>
            <a:off x="6854452" y="1761564"/>
            <a:ext cx="4103688"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Times New Roman" panose="02020603050405020304" pitchFamily="18" charset="0"/>
              </a:rPr>
              <a:t>Periodic</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signals</a:t>
            </a:r>
            <a:r>
              <a:rPr lang="sk-SK" altLang="sk-SK" sz="2400" dirty="0" smtClean="0">
                <a:solidFill>
                  <a:schemeClr val="tx1"/>
                </a:solidFill>
                <a:latin typeface="Times New Roman" panose="02020603050405020304" pitchFamily="18" charset="0"/>
              </a:rPr>
              <a:t> on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en-GB" altLang="sk-SK" sz="2400" dirty="0" smtClean="0">
                <a:solidFill>
                  <a:schemeClr val="tx1"/>
                </a:solidFill>
                <a:latin typeface="Times New Roman" panose="02020603050405020304" pitchFamily="18" charset="0"/>
              </a:rPr>
              <a:t> </a:t>
            </a:r>
            <a:r>
              <a:rPr lang="en-GB" altLang="sk-SK" sz="2400" dirty="0">
                <a:solidFill>
                  <a:schemeClr val="tx1"/>
                </a:solidFill>
                <a:latin typeface="Times New Roman" panose="02020603050405020304" pitchFamily="18" charset="0"/>
              </a:rPr>
              <a:t>(0,1</a:t>
            </a:r>
            <a:r>
              <a:rPr lang="en-GB" altLang="sk-SK" sz="2400" dirty="0" smtClean="0">
                <a:solidFill>
                  <a:schemeClr val="tx1"/>
                </a:solidFill>
                <a:latin typeface="Times New Roman" panose="02020603050405020304" pitchFamily="18" charset="0"/>
              </a:rPr>
              <a:t>)</a:t>
            </a:r>
            <a:r>
              <a:rPr lang="sk-SK" altLang="sk-SK" sz="2400" dirty="0" smtClean="0">
                <a:solidFill>
                  <a:schemeClr val="tx1"/>
                </a:solidFill>
                <a:latin typeface="Times New Roman" panose="02020603050405020304" pitchFamily="18" charset="0"/>
              </a:rPr>
              <a:t> interval and </a:t>
            </a:r>
            <a:r>
              <a:rPr lang="sk-SK" altLang="sk-SK" sz="2400" dirty="0" err="1" smtClean="0">
                <a:solidFill>
                  <a:schemeClr val="tx1"/>
                </a:solidFill>
                <a:latin typeface="Times New Roman" panose="02020603050405020304" pitchFamily="18" charset="0"/>
              </a:rPr>
              <a:t>their</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power</a:t>
            </a:r>
            <a:r>
              <a:rPr lang="sk-SK"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spectra</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i="1" dirty="0">
                <a:solidFill>
                  <a:schemeClr val="tx1"/>
                </a:solidFill>
                <a:latin typeface="Times New Roman" panose="02020603050405020304" pitchFamily="18" charset="0"/>
              </a:rPr>
              <a:t>f=1/T</a:t>
            </a:r>
            <a:r>
              <a:rPr lang="sk-SK" altLang="sk-SK" sz="3200" i="1"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None/>
            </a:pPr>
            <a:r>
              <a:rPr lang="sk-SK" altLang="sk-SK" sz="2400" i="1" dirty="0">
                <a:solidFill>
                  <a:schemeClr val="tx1"/>
                </a:solidFill>
                <a:latin typeface="Times New Roman" panose="02020603050405020304" pitchFamily="18" charset="0"/>
              </a:rPr>
              <a:t>f</a:t>
            </a:r>
            <a:r>
              <a:rPr lang="sk-SK" altLang="sk-SK" sz="2400" dirty="0">
                <a:solidFill>
                  <a:schemeClr val="tx1"/>
                </a:solidFill>
                <a:latin typeface="Times New Roman" panose="02020603050405020304" pitchFamily="18" charset="0"/>
              </a:rPr>
              <a:t> – </a:t>
            </a:r>
            <a:r>
              <a:rPr lang="sk-SK" altLang="sk-SK" sz="2400" dirty="0" err="1" smtClean="0">
                <a:solidFill>
                  <a:schemeClr val="tx1"/>
                </a:solidFill>
                <a:latin typeface="Times New Roman" panose="02020603050405020304" pitchFamily="18" charset="0"/>
              </a:rPr>
              <a:t>frekvency</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i="1" dirty="0">
                <a:solidFill>
                  <a:schemeClr val="tx1"/>
                </a:solidFill>
                <a:latin typeface="Times New Roman" panose="02020603050405020304" pitchFamily="18" charset="0"/>
              </a:rPr>
              <a:t>T</a:t>
            </a:r>
            <a:r>
              <a:rPr lang="sk-SK"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period</a:t>
            </a:r>
            <a:endParaRPr lang="en-US" altLang="sk-SK" sz="2400" dirty="0">
              <a:solidFill>
                <a:schemeClr val="tx1"/>
              </a:solidFill>
              <a:latin typeface="Times New Roman" panose="02020603050405020304" pitchFamily="18" charset="0"/>
            </a:endParaRPr>
          </a:p>
        </p:txBody>
      </p:sp>
      <p:cxnSp>
        <p:nvCxnSpPr>
          <p:cNvPr id="7" name="Straight Arrow Connector 6"/>
          <p:cNvCxnSpPr>
            <a:cxnSpLocks noChangeShapeType="1"/>
          </p:cNvCxnSpPr>
          <p:nvPr/>
        </p:nvCxnSpPr>
        <p:spPr bwMode="auto">
          <a:xfrm flipH="1">
            <a:off x="4978400" y="1685925"/>
            <a:ext cx="355600" cy="1657350"/>
          </a:xfrm>
          <a:prstGeom prst="straightConnector1">
            <a:avLst/>
          </a:prstGeom>
          <a:noFill/>
          <a:ln w="38100"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8" name="Straight Arrow Connector 7"/>
          <p:cNvCxnSpPr>
            <a:cxnSpLocks noChangeShapeType="1"/>
          </p:cNvCxnSpPr>
          <p:nvPr/>
        </p:nvCxnSpPr>
        <p:spPr bwMode="auto">
          <a:xfrm>
            <a:off x="3281363" y="1625601"/>
            <a:ext cx="2011362" cy="2295525"/>
          </a:xfrm>
          <a:prstGeom prst="straightConnector1">
            <a:avLst/>
          </a:prstGeom>
          <a:noFill/>
          <a:ln w="38100"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flipV="1">
            <a:off x="3209926" y="4419600"/>
            <a:ext cx="2428875" cy="20638"/>
          </a:xfrm>
          <a:prstGeom prst="straightConnector1">
            <a:avLst/>
          </a:prstGeom>
          <a:noFill/>
          <a:ln w="38100"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27599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484313"/>
            <a:ext cx="65024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TextBox 2"/>
          <p:cNvSpPr txBox="1">
            <a:spLocks noChangeArrowheads="1"/>
          </p:cNvSpPr>
          <p:nvPr/>
        </p:nvSpPr>
        <p:spPr bwMode="auto">
          <a:xfrm>
            <a:off x="1919288" y="333376"/>
            <a:ext cx="86564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Example </a:t>
            </a:r>
            <a:r>
              <a:rPr lang="sk-SK" altLang="en-US" dirty="0" smtClean="0"/>
              <a:t>:  </a:t>
            </a:r>
            <a:r>
              <a:rPr lang="en-US" altLang="en-US" dirty="0" smtClean="0"/>
              <a:t>time series </a:t>
            </a:r>
            <a:r>
              <a:rPr lang="sk-SK" altLang="en-US" dirty="0" smtClean="0"/>
              <a:t> –</a:t>
            </a:r>
            <a:r>
              <a:rPr lang="en-US" altLang="en-US" dirty="0" smtClean="0"/>
              <a:t>output of the electrode measuring the signal from the brain surface</a:t>
            </a:r>
            <a:endParaRPr lang="en-US" altLang="en-US" dirty="0"/>
          </a:p>
        </p:txBody>
      </p:sp>
    </p:spTree>
    <p:extLst>
      <p:ext uri="{BB962C8B-B14F-4D97-AF65-F5344CB8AC3E}">
        <p14:creationId xmlns:p14="http://schemas.microsoft.com/office/powerpoint/2010/main" val="3935026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1066800"/>
            <a:ext cx="650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TextBox 2"/>
          <p:cNvSpPr txBox="1">
            <a:spLocks noChangeArrowheads="1"/>
          </p:cNvSpPr>
          <p:nvPr/>
        </p:nvSpPr>
        <p:spPr bwMode="auto">
          <a:xfrm>
            <a:off x="1992314" y="260350"/>
            <a:ext cx="6048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t>P</a:t>
            </a:r>
            <a:r>
              <a:rPr lang="sk-SK" altLang="en-US" dirty="0" err="1" smtClean="0"/>
              <a:t>ower</a:t>
            </a:r>
            <a:r>
              <a:rPr lang="sk-SK" altLang="en-US" dirty="0" smtClean="0"/>
              <a:t> </a:t>
            </a:r>
            <a:r>
              <a:rPr lang="sk-SK" altLang="en-US" dirty="0" err="1" smtClean="0"/>
              <a:t>spectrum</a:t>
            </a:r>
            <a:r>
              <a:rPr lang="en-US" altLang="en-US" dirty="0" smtClean="0"/>
              <a:t>  (</a:t>
            </a:r>
            <a:r>
              <a:rPr lang="en-US" altLang="en-US" dirty="0" err="1" smtClean="0"/>
              <a:t>vykonove</a:t>
            </a:r>
            <a:r>
              <a:rPr lang="en-US" altLang="en-US" dirty="0" smtClean="0"/>
              <a:t> </a:t>
            </a:r>
            <a:r>
              <a:rPr lang="en-US" altLang="en-US" dirty="0" err="1" smtClean="0"/>
              <a:t>spektrum</a:t>
            </a:r>
            <a:r>
              <a:rPr lang="en-US" altLang="en-US" dirty="0" smtClean="0"/>
              <a:t>) of the previous signal</a:t>
            </a:r>
            <a:endParaRPr lang="en-US" altLang="en-US" dirty="0"/>
          </a:p>
        </p:txBody>
      </p:sp>
    </p:spTree>
    <p:extLst>
      <p:ext uri="{BB962C8B-B14F-4D97-AF65-F5344CB8AC3E}">
        <p14:creationId xmlns:p14="http://schemas.microsoft.com/office/powerpoint/2010/main" val="22880200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emg_raw_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1497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emg_power_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4" y="-57150"/>
            <a:ext cx="7966075"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6137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4"/>
          <p:cNvGraphicFramePr>
            <a:graphicFrameLocks noChangeAspect="1"/>
          </p:cNvGraphicFramePr>
          <p:nvPr>
            <p:extLst/>
          </p:nvPr>
        </p:nvGraphicFramePr>
        <p:xfrm>
          <a:off x="2168864" y="1193163"/>
          <a:ext cx="5680075" cy="700088"/>
        </p:xfrm>
        <a:graphic>
          <a:graphicData uri="http://schemas.openxmlformats.org/presentationml/2006/ole">
            <mc:AlternateContent xmlns:mc="http://schemas.openxmlformats.org/markup-compatibility/2006">
              <mc:Choice xmlns:v="urn:schemas-microsoft-com:vml" Requires="v">
                <p:oleObj spid="_x0000_s55325" name="Equation" r:id="rId3" imgW="1854200" imgH="228600" progId="Equation.3">
                  <p:embed/>
                </p:oleObj>
              </mc:Choice>
              <mc:Fallback>
                <p:oleObj name="Equation" r:id="rId3" imgW="1854200" imgH="228600" progId="Equation.3">
                  <p:embed/>
                  <p:pic>
                    <p:nvPicPr>
                      <p:cNvPr id="368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864" y="1193163"/>
                        <a:ext cx="56800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p:cNvSpPr txBox="1">
            <a:spLocks noChangeArrowheads="1"/>
          </p:cNvSpPr>
          <p:nvPr/>
        </p:nvSpPr>
        <p:spPr bwMode="auto">
          <a:xfrm>
            <a:off x="774700" y="4731068"/>
            <a:ext cx="100495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Arial" panose="020B0604020202020204" pitchFamily="34" charset="0"/>
              </a:rPr>
              <a:t>Another</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version</a:t>
            </a:r>
            <a:r>
              <a:rPr lang="sk-SK" altLang="sk-SK" sz="2400" dirty="0" smtClean="0">
                <a:solidFill>
                  <a:schemeClr val="tx1"/>
                </a:solidFill>
                <a:latin typeface="Arial" panose="020B0604020202020204" pitchFamily="34" charset="0"/>
              </a:rPr>
              <a:t> of MA </a:t>
            </a:r>
            <a:r>
              <a:rPr lang="sk-SK" altLang="sk-SK" sz="2400" dirty="0" err="1" smtClean="0">
                <a:solidFill>
                  <a:schemeClr val="tx1"/>
                </a:solidFill>
                <a:latin typeface="Arial" panose="020B0604020202020204" pitchFamily="34" charset="0"/>
              </a:rPr>
              <a:t>is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that</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take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same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number</a:t>
            </a:r>
            <a:r>
              <a:rPr lang="sk-SK" altLang="sk-SK" sz="2400" dirty="0" smtClean="0">
                <a:solidFill>
                  <a:schemeClr val="tx1"/>
                </a:solidFill>
                <a:latin typeface="Arial" panose="020B0604020202020204" pitchFamily="34" charset="0"/>
              </a:rPr>
              <a:t> of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measuremands</a:t>
            </a:r>
            <a:r>
              <a:rPr lang="sk-SK" altLang="sk-SK" sz="2400" dirty="0" smtClean="0">
                <a:solidFill>
                  <a:schemeClr val="tx1"/>
                </a:solidFill>
                <a:latin typeface="Arial" panose="020B0604020202020204" pitchFamily="34" charset="0"/>
              </a:rPr>
              <a:t> forward and </a:t>
            </a:r>
            <a:r>
              <a:rPr lang="sk-SK" altLang="sk-SK" sz="2400" dirty="0" err="1" smtClean="0">
                <a:solidFill>
                  <a:schemeClr val="tx1"/>
                </a:solidFill>
                <a:latin typeface="Arial" panose="020B0604020202020204" pitchFamily="34" charset="0"/>
              </a:rPr>
              <a:t>backward</a:t>
            </a:r>
            <a:r>
              <a:rPr lang="sk-SK" altLang="sk-SK" sz="2400" dirty="0" smtClean="0">
                <a:solidFill>
                  <a:schemeClr val="tx1"/>
                </a:solidFill>
                <a:latin typeface="Arial" panose="020B0604020202020204" pitchFamily="34" charset="0"/>
              </a:rPr>
              <a:t>. </a:t>
            </a:r>
            <a:r>
              <a:rPr lang="sk-SK" altLang="sk-SK" sz="2400" dirty="0" err="1" smtClean="0">
                <a:solidFill>
                  <a:srgbClr val="FF0000"/>
                </a:solidFill>
                <a:latin typeface="Arial" panose="020B0604020202020204" pitchFamily="34" charset="0"/>
              </a:rPr>
              <a:t>This</a:t>
            </a:r>
            <a:r>
              <a:rPr lang="sk-SK" altLang="sk-SK" sz="2400" dirty="0" smtClean="0">
                <a:solidFill>
                  <a:srgbClr val="FF0000"/>
                </a:solidFill>
                <a:latin typeface="Arial" panose="020B0604020202020204" pitchFamily="34" charset="0"/>
              </a:rPr>
              <a:t> MA </a:t>
            </a:r>
            <a:r>
              <a:rPr lang="sk-SK" altLang="sk-SK" sz="2400" dirty="0" err="1" smtClean="0">
                <a:solidFill>
                  <a:srgbClr val="FF0000"/>
                </a:solidFill>
                <a:latin typeface="Arial" panose="020B0604020202020204" pitchFamily="34" charset="0"/>
              </a:rPr>
              <a:t>is</a:t>
            </a:r>
            <a:r>
              <a:rPr lang="sk-SK" altLang="sk-SK" sz="2400" dirty="0" smtClean="0">
                <a:solidFill>
                  <a:srgbClr val="FF0000"/>
                </a:solidFill>
                <a:latin typeface="Arial" panose="020B0604020202020204" pitchFamily="34" charset="0"/>
              </a:rPr>
              <a:t> </a:t>
            </a:r>
            <a:r>
              <a:rPr lang="sk-SK" altLang="sk-SK" sz="2400" dirty="0" err="1" smtClean="0">
                <a:solidFill>
                  <a:srgbClr val="FF0000"/>
                </a:solidFill>
                <a:latin typeface="Arial" panose="020B0604020202020204" pitchFamily="34" charset="0"/>
              </a:rPr>
              <a:t>called</a:t>
            </a:r>
            <a:r>
              <a:rPr lang="sk-SK" altLang="sk-SK" sz="2400" dirty="0" smtClean="0">
                <a:solidFill>
                  <a:srgbClr val="FF0000"/>
                </a:solidFill>
                <a:latin typeface="Arial" panose="020B0604020202020204" pitchFamily="34" charset="0"/>
              </a:rPr>
              <a:t> CMA  </a:t>
            </a:r>
            <a:r>
              <a:rPr lang="sk-SK" altLang="sk-SK" sz="2400" dirty="0" err="1" smtClean="0">
                <a:solidFill>
                  <a:srgbClr val="FF0000"/>
                </a:solidFill>
                <a:latin typeface="Arial" panose="020B0604020202020204" pitchFamily="34" charset="0"/>
              </a:rPr>
              <a:t>central</a:t>
            </a:r>
            <a:r>
              <a:rPr lang="sk-SK" altLang="sk-SK" sz="2400" dirty="0" smtClean="0">
                <a:solidFill>
                  <a:srgbClr val="FF0000"/>
                </a:solidFill>
                <a:latin typeface="Arial" panose="020B0604020202020204" pitchFamily="34" charset="0"/>
              </a:rPr>
              <a:t> </a:t>
            </a:r>
            <a:r>
              <a:rPr lang="sk-SK" altLang="sk-SK" sz="2400" dirty="0" err="1" smtClean="0">
                <a:solidFill>
                  <a:srgbClr val="FF0000"/>
                </a:solidFill>
                <a:latin typeface="Arial" panose="020B0604020202020204" pitchFamily="34" charset="0"/>
              </a:rPr>
              <a:t>moving</a:t>
            </a:r>
            <a:r>
              <a:rPr lang="sk-SK" altLang="sk-SK" sz="2400" dirty="0" smtClean="0">
                <a:solidFill>
                  <a:srgbClr val="FF0000"/>
                </a:solidFill>
                <a:latin typeface="Arial" panose="020B0604020202020204" pitchFamily="34" charset="0"/>
              </a:rPr>
              <a:t> </a:t>
            </a:r>
            <a:r>
              <a:rPr lang="sk-SK" altLang="sk-SK" sz="2400" dirty="0" err="1" smtClean="0">
                <a:solidFill>
                  <a:srgbClr val="FF0000"/>
                </a:solidFill>
                <a:latin typeface="Arial" panose="020B0604020202020204" pitchFamily="34" charset="0"/>
              </a:rPr>
              <a:t>average</a:t>
            </a:r>
            <a:r>
              <a:rPr lang="sk-SK" altLang="sk-SK" sz="2400" dirty="0" smtClean="0">
                <a:solidFill>
                  <a:srgbClr val="FF0000"/>
                </a:solidFill>
                <a:latin typeface="Arial" panose="020B0604020202020204" pitchFamily="34" charset="0"/>
              </a:rPr>
              <a:t>.</a:t>
            </a:r>
            <a:endParaRPr lang="sk-SK" altLang="sk-SK" sz="2400" dirty="0">
              <a:solidFill>
                <a:srgbClr val="FF0000"/>
              </a:solidFill>
              <a:latin typeface="Arial" panose="020B0604020202020204" pitchFamily="34" charset="0"/>
            </a:endParaRPr>
          </a:p>
        </p:txBody>
      </p:sp>
      <p:grpSp>
        <p:nvGrpSpPr>
          <p:cNvPr id="3" name="Group 9"/>
          <p:cNvGrpSpPr>
            <a:grpSpLocks/>
          </p:cNvGrpSpPr>
          <p:nvPr/>
        </p:nvGrpSpPr>
        <p:grpSpPr bwMode="auto">
          <a:xfrm>
            <a:off x="2168864" y="205954"/>
            <a:ext cx="9355884" cy="891010"/>
            <a:chOff x="279944" y="533186"/>
            <a:chExt cx="8482988" cy="890198"/>
          </a:xfrm>
        </p:grpSpPr>
        <p:sp>
          <p:nvSpPr>
            <p:cNvPr id="36870" name="TextBox 1"/>
            <p:cNvSpPr txBox="1">
              <a:spLocks noChangeArrowheads="1"/>
            </p:cNvSpPr>
            <p:nvPr/>
          </p:nvSpPr>
          <p:spPr bwMode="auto">
            <a:xfrm>
              <a:off x="279944" y="533186"/>
              <a:ext cx="8482988" cy="83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Arial" panose="020B0604020202020204" pitchFamily="34" charset="0"/>
                </a:rPr>
                <a:t>Why</a:t>
              </a:r>
              <a:r>
                <a:rPr lang="sk-SK" altLang="sk-SK" sz="2400" dirty="0" smtClean="0">
                  <a:solidFill>
                    <a:schemeClr val="tx1"/>
                  </a:solidFill>
                  <a:latin typeface="Arial" panose="020B0604020202020204" pitchFamily="34" charset="0"/>
                </a:rPr>
                <a:t> in  </a:t>
              </a:r>
              <a:r>
                <a:rPr lang="sk-SK" altLang="sk-SK" sz="2400" dirty="0">
                  <a:solidFill>
                    <a:schemeClr val="tx1"/>
                  </a:solidFill>
                  <a:latin typeface="Arial" panose="020B0604020202020204" pitchFamily="34" charset="0"/>
                </a:rPr>
                <a:t>MA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need</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not</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calculate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from</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all</a:t>
              </a:r>
              <a:r>
                <a:rPr lang="sk-SK" altLang="sk-SK" sz="2400" dirty="0" smtClean="0">
                  <a:solidFill>
                    <a:schemeClr val="tx1"/>
                  </a:solidFill>
                  <a:latin typeface="Arial" panose="020B0604020202020204" pitchFamily="34" charset="0"/>
                </a:rPr>
                <a:t> of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in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How</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calculate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knowing</a:t>
              </a:r>
              <a:r>
                <a:rPr lang="sk-SK" altLang="sk-SK" sz="2400" dirty="0" smtClean="0">
                  <a:solidFill>
                    <a:schemeClr val="tx1"/>
                  </a:solidFill>
                  <a:latin typeface="Arial" panose="020B0604020202020204" pitchFamily="34" charset="0"/>
                </a:rPr>
                <a:t>         ?             </a:t>
              </a:r>
              <a:endParaRPr lang="sk-SK" altLang="sk-SK" sz="2400" dirty="0">
                <a:solidFill>
                  <a:schemeClr val="tx1"/>
                </a:solidFill>
                <a:latin typeface="Arial" panose="020B0604020202020204" pitchFamily="34" charset="0"/>
              </a:endParaRPr>
            </a:p>
          </p:txBody>
        </p:sp>
        <p:graphicFrame>
          <p:nvGraphicFramePr>
            <p:cNvPr id="36871" name="Object 4"/>
            <p:cNvGraphicFramePr>
              <a:graphicFrameLocks noChangeAspect="1"/>
            </p:cNvGraphicFramePr>
            <p:nvPr>
              <p:extLst/>
            </p:nvPr>
          </p:nvGraphicFramePr>
          <p:xfrm>
            <a:off x="5007800" y="946611"/>
            <a:ext cx="662184" cy="476772"/>
          </p:xfrm>
          <a:graphic>
            <a:graphicData uri="http://schemas.openxmlformats.org/presentationml/2006/ole">
              <mc:AlternateContent xmlns:mc="http://schemas.openxmlformats.org/markup-compatibility/2006">
                <mc:Choice xmlns:v="urn:schemas-microsoft-com:vml" Requires="v">
                  <p:oleObj spid="_x0000_s55326" name="Equation" r:id="rId5" imgW="317362" imgH="228501" progId="Equation.3">
                    <p:embed/>
                  </p:oleObj>
                </mc:Choice>
                <mc:Fallback>
                  <p:oleObj name="Equation" r:id="rId5" imgW="317362" imgH="228501" progId="Equation.3">
                    <p:embed/>
                    <p:pic>
                      <p:nvPicPr>
                        <p:cNvPr id="3687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7800" y="946611"/>
                          <a:ext cx="662184" cy="476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5"/>
            <p:cNvGraphicFramePr>
              <a:graphicFrameLocks noChangeAspect="1"/>
            </p:cNvGraphicFramePr>
            <p:nvPr>
              <p:extLst/>
            </p:nvPr>
          </p:nvGraphicFramePr>
          <p:xfrm>
            <a:off x="6915562" y="947134"/>
            <a:ext cx="477837" cy="476250"/>
          </p:xfrm>
          <a:graphic>
            <a:graphicData uri="http://schemas.openxmlformats.org/presentationml/2006/ole">
              <mc:AlternateContent xmlns:mc="http://schemas.openxmlformats.org/markup-compatibility/2006">
                <mc:Choice xmlns:v="urn:schemas-microsoft-com:vml" Requires="v">
                  <p:oleObj spid="_x0000_s55327" name="Equation" r:id="rId7" imgW="228600" imgH="228600" progId="Equation.3">
                    <p:embed/>
                  </p:oleObj>
                </mc:Choice>
                <mc:Fallback>
                  <p:oleObj name="Equation" r:id="rId7" imgW="228600" imgH="228600" progId="Equation.3">
                    <p:embed/>
                    <p:pic>
                      <p:nvPicPr>
                        <p:cNvPr id="3687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5562" y="947134"/>
                          <a:ext cx="47783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4" name="TextBox 3"/>
              <p:cNvSpPr txBox="1"/>
              <p:nvPr/>
            </p:nvSpPr>
            <p:spPr>
              <a:xfrm>
                <a:off x="673915" y="2216468"/>
                <a:ext cx="11188700" cy="1902444"/>
              </a:xfrm>
              <a:prstGeom prst="rect">
                <a:avLst/>
              </a:prstGeom>
              <a:solidFill>
                <a:srgbClr val="FFFF00"/>
              </a:solidFill>
            </p:spPr>
            <p:txBody>
              <a:bodyPr wrap="square" rtlCol="0">
                <a:spAutoFit/>
              </a:bodyPr>
              <a:lstStyle/>
              <a:p>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+2</m:t>
                            </m:r>
                          </m:sub>
                        </m:sSub>
                      </m:e>
                    </m:d>
                  </m:oMath>
                </a14:m>
                <a:r>
                  <a:rPr lang="en-GB" sz="2400" dirty="0" smtClean="0"/>
                  <a:t>/</a:t>
                </a:r>
                <a:r>
                  <a:rPr lang="en-GB" sz="2400" i="1" dirty="0" smtClean="0"/>
                  <a:t>N</a:t>
                </a:r>
                <a:r>
                  <a:rPr lang="en-GB" sz="2400" dirty="0" smtClean="0"/>
                  <a:t>= </a:t>
                </a:r>
                <a14:m>
                  <m:oMath xmlns:m="http://schemas.openxmlformats.org/officeDocument/2006/math">
                    <m:f>
                      <m:fPr>
                        <m:ctrlPr>
                          <a:rPr lang="en-GB" sz="2400" b="0" i="1" smtClean="0">
                            <a:latin typeface="Cambria Math" panose="02040503050406030204" pitchFamily="18" charset="0"/>
                          </a:rPr>
                        </m:ctrlPr>
                      </m:fPr>
                      <m:num>
                        <m:d>
                          <m:dPr>
                            <m:begChr m:val="["/>
                            <m:endChr m:val="]"/>
                            <m:ctrlPr>
                              <a:rPr lang="en-GB" sz="2400" i="1" smtClean="0">
                                <a:latin typeface="Cambria Math" panose="02040503050406030204" pitchFamily="18" charset="0"/>
                              </a:rPr>
                            </m:ctrlPr>
                          </m:dPr>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+1</m:t>
                                </m:r>
                              </m:sub>
                            </m:sSub>
                          </m:e>
                        </m:d>
                      </m:num>
                      <m:den>
                        <m:r>
                          <a:rPr lang="en-GB" sz="2400" b="0" i="1" smtClean="0">
                            <a:latin typeface="Cambria Math" panose="02040503050406030204" pitchFamily="18" charset="0"/>
                          </a:rPr>
                          <m:t>𝑁</m:t>
                        </m:r>
                      </m:den>
                    </m:f>
                    <m:r>
                      <a:rPr lang="en-GB" sz="2400" b="0" i="1" smtClean="0">
                        <a:latin typeface="Cambria Math" panose="02040503050406030204" pitchFamily="18" charset="0"/>
                      </a:rPr>
                      <m:t>=</m:t>
                    </m:r>
                  </m:oMath>
                </a14:m>
                <a:endParaRPr lang="en-GB" sz="2400" b="0" dirty="0" smtClean="0"/>
              </a:p>
              <a:p>
                <a:endParaRPr lang="en-GB" sz="2400" dirty="0" smtClean="0"/>
              </a:p>
              <a:p>
                <a:r>
                  <a:rPr lang="en-GB" sz="2400" dirty="0"/>
                  <a:t> </a:t>
                </a:r>
                <a:r>
                  <a:rPr lang="en-GB" sz="2400" dirty="0" smtClean="0"/>
                  <a:t>        = </a:t>
                </a:r>
                <a14:m>
                  <m:oMath xmlns:m="http://schemas.openxmlformats.org/officeDocument/2006/math">
                    <m:f>
                      <m:fPr>
                        <m:ctrlPr>
                          <a:rPr lang="en-GB" sz="2400" b="0" i="1" smtClean="0">
                            <a:latin typeface="Cambria Math" panose="02040503050406030204" pitchFamily="18" charset="0"/>
                          </a:rPr>
                        </m:ctrlPr>
                      </m:fPr>
                      <m:num>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num>
                      <m:den>
                        <m:r>
                          <a:rPr lang="en-GB" sz="2400" b="0" i="1" smtClean="0">
                            <a:latin typeface="Cambria Math" panose="02040503050406030204" pitchFamily="18" charset="0"/>
                          </a:rPr>
                          <m:t>𝑁</m:t>
                        </m:r>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+1</m:t>
                            </m:r>
                          </m:sub>
                        </m:sSub>
                      </m:num>
                      <m:den>
                        <m:r>
                          <a:rPr lang="en-GB" sz="2400" b="0" i="1" smtClean="0">
                            <a:latin typeface="Cambria Math" panose="02040503050406030204" pitchFamily="18" charset="0"/>
                          </a:rPr>
                          <m:t>𝑁</m:t>
                        </m:r>
                      </m:den>
                    </m:f>
                  </m:oMath>
                </a14:m>
                <a:endParaRPr lang="en-GB" sz="2400" b="0" dirty="0" smtClean="0"/>
              </a:p>
              <a:p>
                <a:endParaRPr lang="en-GB"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73915" y="2216468"/>
                <a:ext cx="11188700" cy="1902444"/>
              </a:xfrm>
              <a:prstGeom prst="rect">
                <a:avLst/>
              </a:prstGeom>
              <a:blipFill>
                <a:blip r:embed="rId9"/>
                <a:stretch>
                  <a:fillRect/>
                </a:stretch>
              </a:blipFill>
            </p:spPr>
            <p:txBody>
              <a:bodyPr/>
              <a:lstStyle/>
              <a:p>
                <a:r>
                  <a:rPr lang="en-GB">
                    <a:noFill/>
                  </a:rPr>
                  <a:t> </a:t>
                </a:r>
              </a:p>
            </p:txBody>
          </p:sp>
        </mc:Fallback>
      </mc:AlternateContent>
      <p:cxnSp>
        <p:nvCxnSpPr>
          <p:cNvPr id="10" name="Straight Connector 9"/>
          <p:cNvCxnSpPr/>
          <p:nvPr/>
        </p:nvCxnSpPr>
        <p:spPr>
          <a:xfrm>
            <a:off x="774700" y="2789246"/>
            <a:ext cx="66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727200" y="3911600"/>
            <a:ext cx="2425700" cy="794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75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57400" y="266700"/>
            <a:ext cx="9087522" cy="1041400"/>
          </a:xfrm>
        </p:spPr>
        <p:txBody>
          <a:bodyPr>
            <a:normAutofit fontScale="90000"/>
          </a:bodyPr>
          <a:lstStyle/>
          <a:p>
            <a:pPr>
              <a:defRPr/>
            </a:pPr>
            <a:r>
              <a:rPr lang="sk-SK" altLang="sk-SK" dirty="0" err="1" smtClean="0">
                <a:solidFill>
                  <a:schemeClr val="tx1">
                    <a:lumMod val="75000"/>
                    <a:lumOff val="25000"/>
                  </a:schemeClr>
                </a:solidFill>
              </a:rPr>
              <a:t>Time</a:t>
            </a:r>
            <a:r>
              <a:rPr lang="sk-SK" altLang="sk-SK" dirty="0" smtClean="0">
                <a:solidFill>
                  <a:schemeClr val="tx1">
                    <a:lumMod val="75000"/>
                    <a:lumOff val="25000"/>
                  </a:schemeClr>
                </a:solidFill>
              </a:rPr>
              <a:t> </a:t>
            </a:r>
            <a:r>
              <a:rPr lang="sk-SK" altLang="sk-SK" dirty="0" err="1" smtClean="0">
                <a:solidFill>
                  <a:schemeClr val="tx1">
                    <a:lumMod val="75000"/>
                    <a:lumOff val="25000"/>
                  </a:schemeClr>
                </a:solidFill>
              </a:rPr>
              <a:t>series</a:t>
            </a:r>
            <a:r>
              <a:rPr lang="sk-SK" altLang="sk-SK" dirty="0" smtClean="0">
                <a:solidFill>
                  <a:schemeClr val="tx1">
                    <a:lumMod val="75000"/>
                    <a:lumOff val="25000"/>
                  </a:schemeClr>
                </a:solidFill>
              </a:rPr>
              <a:t> </a:t>
            </a:r>
            <a:r>
              <a:rPr lang="sk-SK" altLang="sk-SK" dirty="0" err="1" smtClean="0">
                <a:solidFill>
                  <a:schemeClr val="tx1">
                    <a:lumMod val="75000"/>
                    <a:lumOff val="25000"/>
                  </a:schemeClr>
                </a:solidFill>
              </a:rPr>
              <a:t>analysis</a:t>
            </a:r>
            <a:r>
              <a:rPr lang="sk-SK" altLang="sk-SK" dirty="0" smtClean="0">
                <a:solidFill>
                  <a:schemeClr val="tx1">
                    <a:lumMod val="75000"/>
                    <a:lumOff val="25000"/>
                  </a:schemeClr>
                </a:solidFill>
              </a:rPr>
              <a:t> and modeling - </a:t>
            </a:r>
            <a:r>
              <a:rPr lang="sk-SK" altLang="sk-SK" dirty="0" err="1" smtClean="0">
                <a:solidFill>
                  <a:schemeClr val="tx1">
                    <a:lumMod val="75000"/>
                    <a:lumOff val="25000"/>
                  </a:schemeClr>
                </a:solidFill>
              </a:rPr>
              <a:t>summary</a:t>
            </a:r>
            <a:endParaRPr lang="en-US" altLang="sk-SK" dirty="0">
              <a:solidFill>
                <a:schemeClr val="tx1">
                  <a:lumMod val="75000"/>
                  <a:lumOff val="25000"/>
                </a:schemeClr>
              </a:solidFill>
            </a:endParaRPr>
          </a:p>
        </p:txBody>
      </p:sp>
      <p:sp>
        <p:nvSpPr>
          <p:cNvPr id="11267" name="Text Box 3"/>
          <p:cNvSpPr txBox="1">
            <a:spLocks noChangeArrowheads="1"/>
          </p:cNvSpPr>
          <p:nvPr/>
        </p:nvSpPr>
        <p:spPr bwMode="auto">
          <a:xfrm>
            <a:off x="1465730" y="1591112"/>
            <a:ext cx="1002442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b="1" i="1" dirty="0" err="1" smtClean="0">
                <a:latin typeface="Times New Roman" panose="02020603050405020304" pitchFamily="18" charset="0"/>
              </a:rPr>
              <a:t>What</a:t>
            </a:r>
            <a:r>
              <a:rPr lang="sk-SK" altLang="sk-SK" sz="2400" b="1" i="1" dirty="0" smtClean="0">
                <a:latin typeface="Times New Roman" panose="02020603050405020304" pitchFamily="18" charset="0"/>
              </a:rPr>
              <a:t> to do in </a:t>
            </a:r>
            <a:r>
              <a:rPr lang="sk-SK" altLang="sk-SK" sz="2400" b="1" i="1" dirty="0" err="1" smtClean="0">
                <a:latin typeface="Times New Roman" panose="02020603050405020304" pitchFamily="18" charset="0"/>
              </a:rPr>
              <a:t>general</a:t>
            </a:r>
            <a:r>
              <a:rPr lang="en-US" altLang="sk-SK" sz="2400" dirty="0" smtClean="0">
                <a:latin typeface="Times New Roman" panose="02020603050405020304" pitchFamily="18" charset="0"/>
              </a:rPr>
              <a:t>:</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1. </a:t>
            </a:r>
            <a:r>
              <a:rPr lang="sk-SK" altLang="sk-SK" sz="2400" dirty="0" err="1" smtClean="0">
                <a:latin typeface="Times New Roman" panose="02020603050405020304" pitchFamily="18" charset="0"/>
              </a:rPr>
              <a:t>Look</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how</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s</a:t>
            </a:r>
            <a:r>
              <a:rPr lang="en-US" altLang="sk-SK" sz="2400" dirty="0" smtClean="0">
                <a:latin typeface="Times New Roman" panose="02020603050405020304" pitchFamily="18" charset="0"/>
              </a:rPr>
              <a:t>e</a:t>
            </a:r>
            <a:r>
              <a:rPr lang="sk-SK" altLang="sk-SK" sz="2400" dirty="0" err="1" smtClean="0">
                <a:latin typeface="Times New Roman" panose="02020603050405020304" pitchFamily="18" charset="0"/>
              </a:rPr>
              <a:t>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looks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draw</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it</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2. </a:t>
            </a:r>
            <a:r>
              <a:rPr lang="sk-SK" altLang="sk-SK" sz="2400" dirty="0">
                <a:latin typeface="Times New Roman" panose="02020603050405020304" pitchFamily="18" charset="0"/>
              </a:rPr>
              <a:t> </a:t>
            </a:r>
            <a:r>
              <a:rPr lang="sk-SK" altLang="sk-SK" sz="2400" dirty="0" err="1" smtClean="0">
                <a:latin typeface="Times New Roman" panose="02020603050405020304" pitchFamily="18" charset="0"/>
              </a:rPr>
              <a:t>Find</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trend</a:t>
            </a: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se</a:t>
            </a:r>
            <a:r>
              <a:rPr lang="sk-SK" altLang="sk-SK" sz="2400" dirty="0" err="1" smtClean="0">
                <a:latin typeface="Times New Roman" panose="02020603050405020304" pitchFamily="18" charset="0"/>
              </a:rPr>
              <a:t>asonal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periodical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changes</a:t>
            </a:r>
            <a:r>
              <a:rPr lang="en-US" altLang="sk-SK" sz="2400" dirty="0" smtClean="0">
                <a:latin typeface="Times New Roman" panose="02020603050405020304" pitchFamily="18" charset="0"/>
              </a:rPr>
              <a:t>, </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rest</a:t>
            </a:r>
            <a:r>
              <a:rPr lang="en-US" altLang="sk-SK" sz="2400" dirty="0" smtClean="0">
                <a:latin typeface="Times New Roman" panose="02020603050405020304" pitchFamily="18" charset="0"/>
              </a:rPr>
              <a:t>.</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3. </a:t>
            </a:r>
            <a:r>
              <a:rPr lang="en-US" altLang="sk-SK" sz="2400" dirty="0" err="1" smtClean="0">
                <a:latin typeface="Times New Roman" panose="02020603050405020304" pitchFamily="18" charset="0"/>
              </a:rPr>
              <a:t>Spe</a:t>
            </a:r>
            <a:r>
              <a:rPr lang="sk-SK" altLang="sk-SK" sz="2400" dirty="0" err="1" smtClean="0">
                <a:latin typeface="Times New Roman" panose="02020603050405020304" pitchFamily="18" charset="0"/>
              </a:rPr>
              <a:t>ctral</a:t>
            </a:r>
            <a:r>
              <a:rPr lang="en-US" altLang="sk-SK" sz="2400" dirty="0" smtClean="0">
                <a:latin typeface="Times New Roman" panose="02020603050405020304" pitchFamily="18" charset="0"/>
              </a:rPr>
              <a:t> anal</a:t>
            </a:r>
            <a:r>
              <a:rPr lang="sk-SK" altLang="sk-SK" sz="2400" dirty="0" err="1" smtClean="0">
                <a:latin typeface="Times New Roman" panose="02020603050405020304" pitchFamily="18" charset="0"/>
              </a:rPr>
              <a:t>ysis</a:t>
            </a:r>
            <a:r>
              <a:rPr lang="en-US" altLang="sk-SK" sz="2400" dirty="0" smtClean="0">
                <a:latin typeface="Times New Roman" panose="02020603050405020304" pitchFamily="18" charset="0"/>
              </a:rPr>
              <a:t> – </a:t>
            </a:r>
            <a:r>
              <a:rPr lang="sk-SK" altLang="sk-SK" sz="2400" dirty="0" err="1" smtClean="0">
                <a:latin typeface="Times New Roman" panose="02020603050405020304" pitchFamily="18" charset="0"/>
              </a:rPr>
              <a:t>frequency</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spectrum</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analysis</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p>
          <a:p>
            <a:pPr eaLnBrk="1" hangingPunct="1">
              <a:spcBef>
                <a:spcPct val="50000"/>
              </a:spcBef>
            </a:pPr>
            <a:r>
              <a:rPr lang="sk-SK" altLang="sk-SK" sz="2400" dirty="0">
                <a:latin typeface="Times New Roman" panose="02020603050405020304" pitchFamily="18" charset="0"/>
              </a:rPr>
              <a:t> </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en-US" altLang="sk-SK" sz="2400" dirty="0" smtClean="0">
                <a:latin typeface="Times New Roman" panose="02020603050405020304" pitchFamily="18" charset="0"/>
              </a:rPr>
              <a:t>.</a:t>
            </a:r>
            <a:endParaRPr lang="en-US" altLang="sk-SK" sz="2400" dirty="0">
              <a:latin typeface="Times New Roman" panose="02020603050405020304" pitchFamily="18" charset="0"/>
            </a:endParaRPr>
          </a:p>
          <a:p>
            <a:pPr marL="457200" indent="-457200" eaLnBrk="1" hangingPunct="1">
              <a:spcBef>
                <a:spcPct val="50000"/>
              </a:spcBef>
              <a:buAutoNum type="arabicPeriod" startAt="4"/>
            </a:pPr>
            <a:r>
              <a:rPr lang="sk-SK" altLang="sk-SK" sz="2400" dirty="0" err="1" smtClean="0">
                <a:latin typeface="Times New Roman" panose="02020603050405020304" pitchFamily="18" charset="0"/>
              </a:rPr>
              <a:t>Find</a:t>
            </a:r>
            <a:r>
              <a:rPr lang="sk-SK" altLang="sk-SK" sz="2400" dirty="0" smtClean="0">
                <a:latin typeface="Times New Roman" panose="02020603050405020304" pitchFamily="18" charset="0"/>
              </a:rPr>
              <a:t> a </a:t>
            </a:r>
            <a:r>
              <a:rPr lang="sk-SK" altLang="sk-SK" sz="2400" dirty="0" err="1" smtClean="0">
                <a:latin typeface="Times New Roman" panose="02020603050405020304" pitchFamily="18" charset="0"/>
              </a:rPr>
              <a:t>good</a:t>
            </a:r>
            <a:r>
              <a:rPr lang="sk-SK" altLang="sk-SK" sz="2400" dirty="0" smtClean="0">
                <a:latin typeface="Times New Roman" panose="02020603050405020304" pitchFamily="18" charset="0"/>
              </a:rPr>
              <a:t> model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There</a:t>
            </a:r>
            <a:r>
              <a:rPr lang="sk-SK" altLang="sk-SK" sz="2400" dirty="0" smtClean="0">
                <a:latin typeface="Times New Roman" panose="02020603050405020304" pitchFamily="18" charset="0"/>
              </a:rPr>
              <a:t> are </a:t>
            </a:r>
            <a:r>
              <a:rPr lang="sk-SK" altLang="sk-SK" sz="2400" dirty="0" err="1" smtClean="0">
                <a:latin typeface="Times New Roman" panose="02020603050405020304" pitchFamily="18" charset="0"/>
              </a:rPr>
              <a:t>two</a:t>
            </a:r>
            <a:r>
              <a:rPr lang="sk-SK" altLang="sk-SK" sz="2400" dirty="0" smtClean="0">
                <a:latin typeface="Times New Roman" panose="02020603050405020304" pitchFamily="18" charset="0"/>
              </a:rPr>
              <a:t> </a:t>
            </a:r>
          </a:p>
          <a:p>
            <a:pPr eaLnBrk="1" hangingPunct="1">
              <a:spcBef>
                <a:spcPct val="50000"/>
              </a:spcBef>
            </a:pPr>
            <a:r>
              <a:rPr lang="sk-SK" altLang="sk-SK" sz="2400" dirty="0">
                <a:latin typeface="Times New Roman" panose="02020603050405020304" pitchFamily="18" charset="0"/>
              </a:rPr>
              <a:t> </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approaches</a:t>
            </a:r>
            <a:r>
              <a:rPr lang="sk-SK" altLang="sk-SK" sz="2400" dirty="0" smtClean="0">
                <a:latin typeface="Times New Roman" panose="02020603050405020304" pitchFamily="18" charset="0"/>
              </a:rPr>
              <a:t>:</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             -</a:t>
            </a:r>
            <a:r>
              <a:rPr lang="en-US" altLang="sk-SK" sz="2000" dirty="0" smtClean="0">
                <a:latin typeface="Times New Roman" panose="02020603050405020304" pitchFamily="18" charset="0"/>
              </a:rPr>
              <a:t>de</a:t>
            </a:r>
            <a:r>
              <a:rPr lang="sk-SK" altLang="sk-SK" sz="2000" dirty="0" err="1" smtClean="0">
                <a:latin typeface="Times New Roman" panose="02020603050405020304" pitchFamily="18" charset="0"/>
              </a:rPr>
              <a:t>composition</a:t>
            </a:r>
            <a:r>
              <a:rPr lang="sk-SK" altLang="sk-SK" sz="2000" dirty="0" smtClean="0">
                <a:latin typeface="Times New Roman" panose="02020603050405020304" pitchFamily="18" charset="0"/>
              </a:rPr>
              <a:t> </a:t>
            </a:r>
            <a:r>
              <a:rPr lang="en-US" altLang="sk-SK" sz="2000" dirty="0" smtClean="0">
                <a:latin typeface="Times New Roman" panose="02020603050405020304" pitchFamily="18" charset="0"/>
              </a:rPr>
              <a:t> </a:t>
            </a:r>
            <a:r>
              <a:rPr lang="en-US" altLang="sk-SK" sz="2000" dirty="0">
                <a:latin typeface="Times New Roman" panose="02020603050405020304" pitchFamily="18" charset="0"/>
              </a:rPr>
              <a:t>(</a:t>
            </a:r>
            <a:r>
              <a:rPr lang="en-US" altLang="sk-SK" sz="2000" dirty="0" smtClean="0">
                <a:latin typeface="Times New Roman" panose="02020603050405020304" pitchFamily="18" charset="0"/>
              </a:rPr>
              <a:t>model</a:t>
            </a:r>
            <a:r>
              <a:rPr lang="sk-SK" altLang="sk-SK" sz="2000" dirty="0" smtClean="0">
                <a:latin typeface="Times New Roman" panose="02020603050405020304" pitchFamily="18" charset="0"/>
              </a:rPr>
              <a:t> trend, periodicity by </a:t>
            </a:r>
            <a:r>
              <a:rPr lang="sk-SK" altLang="sk-SK" sz="2000" dirty="0" err="1" smtClean="0">
                <a:latin typeface="Times New Roman" panose="02020603050405020304" pitchFamily="18" charset="0"/>
              </a:rPr>
              <a:t>the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appropriate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functions</a:t>
            </a:r>
            <a:r>
              <a:rPr lang="en-US" altLang="sk-SK" sz="2000" dirty="0" smtClean="0">
                <a:latin typeface="Times New Roman" panose="02020603050405020304" pitchFamily="18" charset="0"/>
              </a:rPr>
              <a:t>….)</a:t>
            </a:r>
            <a:endParaRPr lang="en-US" altLang="sk-SK" sz="2000" dirty="0">
              <a:latin typeface="Times New Roman" panose="02020603050405020304" pitchFamily="18" charset="0"/>
            </a:endParaRPr>
          </a:p>
          <a:p>
            <a:pPr eaLnBrk="1" hangingPunct="1">
              <a:spcBef>
                <a:spcPct val="50000"/>
              </a:spcBef>
            </a:pPr>
            <a:r>
              <a:rPr lang="en-US" altLang="sk-SK" sz="2000" dirty="0">
                <a:latin typeface="Times New Roman" panose="02020603050405020304" pitchFamily="18" charset="0"/>
              </a:rPr>
              <a:t>             -Box-</a:t>
            </a:r>
            <a:r>
              <a:rPr lang="en-US" altLang="sk-SK" sz="2000" dirty="0" err="1">
                <a:latin typeface="Times New Roman" panose="02020603050405020304" pitchFamily="18" charset="0"/>
              </a:rPr>
              <a:t>Jenkinsov</a:t>
            </a:r>
            <a:r>
              <a:rPr lang="en-US" altLang="sk-SK" sz="2000" dirty="0">
                <a:latin typeface="Times New Roman" panose="02020603050405020304" pitchFamily="18" charset="0"/>
              </a:rPr>
              <a:t> </a:t>
            </a:r>
            <a:r>
              <a:rPr lang="sk-SK" altLang="sk-SK" sz="2000" dirty="0" err="1" smtClean="0">
                <a:latin typeface="Times New Roman" panose="02020603050405020304" pitchFamily="18" charset="0"/>
              </a:rPr>
              <a:t>approach</a:t>
            </a:r>
            <a:r>
              <a:rPr lang="en-US" altLang="sk-SK" sz="2000" dirty="0" smtClean="0">
                <a:latin typeface="Times New Roman" panose="02020603050405020304" pitchFamily="18" charset="0"/>
              </a:rPr>
              <a:t> (</a:t>
            </a:r>
            <a:r>
              <a:rPr lang="sk-SK" altLang="sk-SK" sz="2000" dirty="0" err="1" smtClean="0">
                <a:latin typeface="Times New Roman" panose="02020603050405020304" pitchFamily="18" charset="0"/>
              </a:rPr>
              <a:t>how</a:t>
            </a:r>
            <a:r>
              <a:rPr lang="sk-SK" altLang="sk-SK" sz="2000" dirty="0" smtClean="0">
                <a:latin typeface="Times New Roman" panose="02020603050405020304" pitchFamily="18" charset="0"/>
              </a:rPr>
              <a:t> are </a:t>
            </a:r>
            <a:r>
              <a:rPr lang="sk-SK" altLang="sk-SK" sz="2000" dirty="0" err="1" smtClean="0">
                <a:latin typeface="Times New Roman" panose="02020603050405020304" pitchFamily="18" charset="0"/>
              </a:rPr>
              <a:t>random</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parts</a:t>
            </a:r>
            <a:r>
              <a:rPr lang="sk-SK" altLang="sk-SK" sz="2000" dirty="0" smtClean="0">
                <a:latin typeface="Times New Roman" panose="02020603050405020304" pitchFamily="18" charset="0"/>
              </a:rPr>
              <a:t> of </a:t>
            </a:r>
            <a:r>
              <a:rPr lang="sk-SK" altLang="sk-SK" sz="2000" dirty="0" err="1" smtClean="0">
                <a:latin typeface="Times New Roman" panose="02020603050405020304" pitchFamily="18" charset="0"/>
              </a:rPr>
              <a:t>the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time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series</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correlated</a:t>
            </a:r>
            <a:r>
              <a:rPr lang="en-US" altLang="sk-SK" sz="2000" dirty="0" smtClean="0">
                <a:latin typeface="Times New Roman" panose="02020603050405020304" pitchFamily="18" charset="0"/>
              </a:rPr>
              <a:t>)</a:t>
            </a:r>
            <a:endParaRPr lang="en-US" altLang="sk-SK" sz="2000" dirty="0">
              <a:latin typeface="Times New Roman" panose="02020603050405020304" pitchFamily="18" charset="0"/>
            </a:endParaRPr>
          </a:p>
        </p:txBody>
      </p:sp>
      <p:sp>
        <p:nvSpPr>
          <p:cNvPr id="265220" name="Freeform 4"/>
          <p:cNvSpPr>
            <a:spLocks/>
          </p:cNvSpPr>
          <p:nvPr/>
        </p:nvSpPr>
        <p:spPr bwMode="auto">
          <a:xfrm>
            <a:off x="7576344" y="2155030"/>
            <a:ext cx="595312" cy="500063"/>
          </a:xfrm>
          <a:custGeom>
            <a:avLst/>
            <a:gdLst>
              <a:gd name="T0" fmla="*/ 0 w 375"/>
              <a:gd name="T1" fmla="*/ 2147483646 h 315"/>
              <a:gd name="T2" fmla="*/ 2147483646 w 375"/>
              <a:gd name="T3" fmla="*/ 2147483646 h 315"/>
              <a:gd name="T4" fmla="*/ 2147483646 w 375"/>
              <a:gd name="T5" fmla="*/ 2147483646 h 315"/>
              <a:gd name="T6" fmla="*/ 2147483646 w 375"/>
              <a:gd name="T7" fmla="*/ 2147483646 h 315"/>
              <a:gd name="T8" fmla="*/ 2147483646 w 375"/>
              <a:gd name="T9" fmla="*/ 2147483646 h 315"/>
              <a:gd name="T10" fmla="*/ 2147483646 w 375"/>
              <a:gd name="T11" fmla="*/ 2147483646 h 315"/>
              <a:gd name="T12" fmla="*/ 2147483646 w 375"/>
              <a:gd name="T13" fmla="*/ 0 h 315"/>
              <a:gd name="T14" fmla="*/ 0 60000 65536"/>
              <a:gd name="T15" fmla="*/ 0 60000 65536"/>
              <a:gd name="T16" fmla="*/ 0 60000 65536"/>
              <a:gd name="T17" fmla="*/ 0 60000 65536"/>
              <a:gd name="T18" fmla="*/ 0 60000 65536"/>
              <a:gd name="T19" fmla="*/ 0 60000 65536"/>
              <a:gd name="T20" fmla="*/ 0 60000 65536"/>
              <a:gd name="T21" fmla="*/ 0 w 375"/>
              <a:gd name="T22" fmla="*/ 0 h 315"/>
              <a:gd name="T23" fmla="*/ 375 w 375"/>
              <a:gd name="T24" fmla="*/ 315 h 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5" h="315">
                <a:moveTo>
                  <a:pt x="0" y="168"/>
                </a:moveTo>
                <a:cubicBezTo>
                  <a:pt x="14" y="208"/>
                  <a:pt x="25" y="274"/>
                  <a:pt x="60" y="302"/>
                </a:cubicBezTo>
                <a:cubicBezTo>
                  <a:pt x="71" y="311"/>
                  <a:pt x="87" y="310"/>
                  <a:pt x="100" y="315"/>
                </a:cubicBezTo>
                <a:cubicBezTo>
                  <a:pt x="171" y="291"/>
                  <a:pt x="199" y="231"/>
                  <a:pt x="241" y="174"/>
                </a:cubicBezTo>
                <a:cubicBezTo>
                  <a:pt x="257" y="128"/>
                  <a:pt x="302" y="80"/>
                  <a:pt x="335" y="47"/>
                </a:cubicBezTo>
                <a:cubicBezTo>
                  <a:pt x="343" y="39"/>
                  <a:pt x="348" y="29"/>
                  <a:pt x="355" y="20"/>
                </a:cubicBezTo>
                <a:cubicBezTo>
                  <a:pt x="361" y="13"/>
                  <a:pt x="375" y="0"/>
                  <a:pt x="375" y="0"/>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5221" name="Freeform 5"/>
          <p:cNvSpPr>
            <a:spLocks/>
          </p:cNvSpPr>
          <p:nvPr/>
        </p:nvSpPr>
        <p:spPr bwMode="auto">
          <a:xfrm>
            <a:off x="8708698" y="2756239"/>
            <a:ext cx="595312" cy="500062"/>
          </a:xfrm>
          <a:custGeom>
            <a:avLst/>
            <a:gdLst>
              <a:gd name="T0" fmla="*/ 0 w 375"/>
              <a:gd name="T1" fmla="*/ 2147483646 h 315"/>
              <a:gd name="T2" fmla="*/ 2147483646 w 375"/>
              <a:gd name="T3" fmla="*/ 2147483646 h 315"/>
              <a:gd name="T4" fmla="*/ 2147483646 w 375"/>
              <a:gd name="T5" fmla="*/ 2147483646 h 315"/>
              <a:gd name="T6" fmla="*/ 2147483646 w 375"/>
              <a:gd name="T7" fmla="*/ 2147483646 h 315"/>
              <a:gd name="T8" fmla="*/ 2147483646 w 375"/>
              <a:gd name="T9" fmla="*/ 2147483646 h 315"/>
              <a:gd name="T10" fmla="*/ 2147483646 w 375"/>
              <a:gd name="T11" fmla="*/ 2147483646 h 315"/>
              <a:gd name="T12" fmla="*/ 2147483646 w 375"/>
              <a:gd name="T13" fmla="*/ 0 h 315"/>
              <a:gd name="T14" fmla="*/ 0 60000 65536"/>
              <a:gd name="T15" fmla="*/ 0 60000 65536"/>
              <a:gd name="T16" fmla="*/ 0 60000 65536"/>
              <a:gd name="T17" fmla="*/ 0 60000 65536"/>
              <a:gd name="T18" fmla="*/ 0 60000 65536"/>
              <a:gd name="T19" fmla="*/ 0 60000 65536"/>
              <a:gd name="T20" fmla="*/ 0 60000 65536"/>
              <a:gd name="T21" fmla="*/ 0 w 375"/>
              <a:gd name="T22" fmla="*/ 0 h 315"/>
              <a:gd name="T23" fmla="*/ 375 w 375"/>
              <a:gd name="T24" fmla="*/ 315 h 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5" h="315">
                <a:moveTo>
                  <a:pt x="0" y="168"/>
                </a:moveTo>
                <a:cubicBezTo>
                  <a:pt x="14" y="208"/>
                  <a:pt x="25" y="274"/>
                  <a:pt x="60" y="302"/>
                </a:cubicBezTo>
                <a:cubicBezTo>
                  <a:pt x="71" y="311"/>
                  <a:pt x="87" y="310"/>
                  <a:pt x="100" y="315"/>
                </a:cubicBezTo>
                <a:cubicBezTo>
                  <a:pt x="171" y="291"/>
                  <a:pt x="199" y="231"/>
                  <a:pt x="241" y="174"/>
                </a:cubicBezTo>
                <a:cubicBezTo>
                  <a:pt x="257" y="128"/>
                  <a:pt x="302" y="80"/>
                  <a:pt x="335" y="47"/>
                </a:cubicBezTo>
                <a:cubicBezTo>
                  <a:pt x="343" y="39"/>
                  <a:pt x="348" y="29"/>
                  <a:pt x="355" y="20"/>
                </a:cubicBezTo>
                <a:cubicBezTo>
                  <a:pt x="361" y="13"/>
                  <a:pt x="375" y="0"/>
                  <a:pt x="375" y="0"/>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5222" name="Freeform 6"/>
          <p:cNvSpPr>
            <a:spLocks/>
          </p:cNvSpPr>
          <p:nvPr/>
        </p:nvSpPr>
        <p:spPr bwMode="auto">
          <a:xfrm>
            <a:off x="10160758" y="5082230"/>
            <a:ext cx="595313" cy="500063"/>
          </a:xfrm>
          <a:custGeom>
            <a:avLst/>
            <a:gdLst>
              <a:gd name="T0" fmla="*/ 0 w 375"/>
              <a:gd name="T1" fmla="*/ 2147483646 h 315"/>
              <a:gd name="T2" fmla="*/ 2147483646 w 375"/>
              <a:gd name="T3" fmla="*/ 2147483646 h 315"/>
              <a:gd name="T4" fmla="*/ 2147483646 w 375"/>
              <a:gd name="T5" fmla="*/ 2147483646 h 315"/>
              <a:gd name="T6" fmla="*/ 2147483646 w 375"/>
              <a:gd name="T7" fmla="*/ 2147483646 h 315"/>
              <a:gd name="T8" fmla="*/ 2147483646 w 375"/>
              <a:gd name="T9" fmla="*/ 2147483646 h 315"/>
              <a:gd name="T10" fmla="*/ 2147483646 w 375"/>
              <a:gd name="T11" fmla="*/ 2147483646 h 315"/>
              <a:gd name="T12" fmla="*/ 2147483646 w 375"/>
              <a:gd name="T13" fmla="*/ 0 h 315"/>
              <a:gd name="T14" fmla="*/ 0 60000 65536"/>
              <a:gd name="T15" fmla="*/ 0 60000 65536"/>
              <a:gd name="T16" fmla="*/ 0 60000 65536"/>
              <a:gd name="T17" fmla="*/ 0 60000 65536"/>
              <a:gd name="T18" fmla="*/ 0 60000 65536"/>
              <a:gd name="T19" fmla="*/ 0 60000 65536"/>
              <a:gd name="T20" fmla="*/ 0 60000 65536"/>
              <a:gd name="T21" fmla="*/ 0 w 375"/>
              <a:gd name="T22" fmla="*/ 0 h 315"/>
              <a:gd name="T23" fmla="*/ 375 w 375"/>
              <a:gd name="T24" fmla="*/ 315 h 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5" h="315">
                <a:moveTo>
                  <a:pt x="0" y="168"/>
                </a:moveTo>
                <a:cubicBezTo>
                  <a:pt x="14" y="208"/>
                  <a:pt x="25" y="274"/>
                  <a:pt x="60" y="302"/>
                </a:cubicBezTo>
                <a:cubicBezTo>
                  <a:pt x="71" y="311"/>
                  <a:pt x="87" y="310"/>
                  <a:pt x="100" y="315"/>
                </a:cubicBezTo>
                <a:cubicBezTo>
                  <a:pt x="171" y="291"/>
                  <a:pt x="199" y="231"/>
                  <a:pt x="241" y="174"/>
                </a:cubicBezTo>
                <a:cubicBezTo>
                  <a:pt x="257" y="128"/>
                  <a:pt x="302" y="80"/>
                  <a:pt x="335" y="47"/>
                </a:cubicBezTo>
                <a:cubicBezTo>
                  <a:pt x="343" y="39"/>
                  <a:pt x="348" y="29"/>
                  <a:pt x="355" y="20"/>
                </a:cubicBezTo>
                <a:cubicBezTo>
                  <a:pt x="361" y="13"/>
                  <a:pt x="375" y="0"/>
                  <a:pt x="375" y="0"/>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5"/>
          <p:cNvSpPr>
            <a:spLocks/>
          </p:cNvSpPr>
          <p:nvPr/>
        </p:nvSpPr>
        <p:spPr bwMode="auto">
          <a:xfrm>
            <a:off x="8443913" y="3741738"/>
            <a:ext cx="595312" cy="500062"/>
          </a:xfrm>
          <a:custGeom>
            <a:avLst/>
            <a:gdLst>
              <a:gd name="T0" fmla="*/ 0 w 375"/>
              <a:gd name="T1" fmla="*/ 2147483646 h 315"/>
              <a:gd name="T2" fmla="*/ 2147483646 w 375"/>
              <a:gd name="T3" fmla="*/ 2147483646 h 315"/>
              <a:gd name="T4" fmla="*/ 2147483646 w 375"/>
              <a:gd name="T5" fmla="*/ 2147483646 h 315"/>
              <a:gd name="T6" fmla="*/ 2147483646 w 375"/>
              <a:gd name="T7" fmla="*/ 2147483646 h 315"/>
              <a:gd name="T8" fmla="*/ 2147483646 w 375"/>
              <a:gd name="T9" fmla="*/ 2147483646 h 315"/>
              <a:gd name="T10" fmla="*/ 2147483646 w 375"/>
              <a:gd name="T11" fmla="*/ 2147483646 h 315"/>
              <a:gd name="T12" fmla="*/ 2147483646 w 375"/>
              <a:gd name="T13" fmla="*/ 0 h 315"/>
              <a:gd name="T14" fmla="*/ 0 60000 65536"/>
              <a:gd name="T15" fmla="*/ 0 60000 65536"/>
              <a:gd name="T16" fmla="*/ 0 60000 65536"/>
              <a:gd name="T17" fmla="*/ 0 60000 65536"/>
              <a:gd name="T18" fmla="*/ 0 60000 65536"/>
              <a:gd name="T19" fmla="*/ 0 60000 65536"/>
              <a:gd name="T20" fmla="*/ 0 60000 65536"/>
              <a:gd name="T21" fmla="*/ 0 w 375"/>
              <a:gd name="T22" fmla="*/ 0 h 315"/>
              <a:gd name="T23" fmla="*/ 375 w 375"/>
              <a:gd name="T24" fmla="*/ 315 h 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5" h="315">
                <a:moveTo>
                  <a:pt x="0" y="168"/>
                </a:moveTo>
                <a:cubicBezTo>
                  <a:pt x="14" y="208"/>
                  <a:pt x="25" y="274"/>
                  <a:pt x="60" y="302"/>
                </a:cubicBezTo>
                <a:cubicBezTo>
                  <a:pt x="71" y="311"/>
                  <a:pt x="87" y="310"/>
                  <a:pt x="100" y="315"/>
                </a:cubicBezTo>
                <a:cubicBezTo>
                  <a:pt x="171" y="291"/>
                  <a:pt x="199" y="231"/>
                  <a:pt x="241" y="174"/>
                </a:cubicBezTo>
                <a:cubicBezTo>
                  <a:pt x="257" y="128"/>
                  <a:pt x="302" y="80"/>
                  <a:pt x="335" y="47"/>
                </a:cubicBezTo>
                <a:cubicBezTo>
                  <a:pt x="343" y="39"/>
                  <a:pt x="348" y="29"/>
                  <a:pt x="355" y="20"/>
                </a:cubicBezTo>
                <a:cubicBezTo>
                  <a:pt x="361" y="13"/>
                  <a:pt x="375" y="0"/>
                  <a:pt x="375" y="0"/>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885016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5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52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52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68474" y="306389"/>
            <a:ext cx="8784777" cy="1044575"/>
          </a:xfrm>
        </p:spPr>
        <p:txBody>
          <a:bodyPr>
            <a:normAutofit fontScale="90000"/>
          </a:bodyPr>
          <a:lstStyle/>
          <a:p>
            <a:pPr>
              <a:defRPr/>
            </a:pPr>
            <a:r>
              <a:rPr lang="sk-SK" altLang="sk-SK" dirty="0" err="1" smtClean="0">
                <a:solidFill>
                  <a:schemeClr val="tx1">
                    <a:lumMod val="75000"/>
                    <a:lumOff val="25000"/>
                  </a:schemeClr>
                </a:solidFill>
              </a:rPr>
              <a:t>Stationary</a:t>
            </a:r>
            <a:r>
              <a:rPr lang="sk-SK" altLang="sk-SK" dirty="0" smtClean="0">
                <a:solidFill>
                  <a:schemeClr val="tx1">
                    <a:lumMod val="75000"/>
                    <a:lumOff val="25000"/>
                  </a:schemeClr>
                </a:solidFill>
              </a:rPr>
              <a:t> </a:t>
            </a:r>
            <a:r>
              <a:rPr lang="sk-SK" altLang="sk-SK" dirty="0" err="1" smtClean="0">
                <a:solidFill>
                  <a:schemeClr val="tx1">
                    <a:lumMod val="75000"/>
                    <a:lumOff val="25000"/>
                  </a:schemeClr>
                </a:solidFill>
              </a:rPr>
              <a:t>time</a:t>
            </a:r>
            <a:r>
              <a:rPr lang="sk-SK" altLang="sk-SK" dirty="0" smtClean="0">
                <a:solidFill>
                  <a:schemeClr val="tx1">
                    <a:lumMod val="75000"/>
                    <a:lumOff val="25000"/>
                  </a:schemeClr>
                </a:solidFill>
              </a:rPr>
              <a:t> </a:t>
            </a:r>
            <a:r>
              <a:rPr lang="sk-SK" altLang="sk-SK" dirty="0" err="1" smtClean="0">
                <a:solidFill>
                  <a:schemeClr val="tx1">
                    <a:lumMod val="75000"/>
                    <a:lumOff val="25000"/>
                  </a:schemeClr>
                </a:solidFill>
              </a:rPr>
              <a:t>series</a:t>
            </a:r>
            <a:r>
              <a:rPr lang="sk-SK" altLang="sk-SK" dirty="0" smtClean="0">
                <a:solidFill>
                  <a:schemeClr val="tx1">
                    <a:lumMod val="75000"/>
                    <a:lumOff val="25000"/>
                  </a:schemeClr>
                </a:solidFill>
              </a:rPr>
              <a:t> (stacionárny časový rad)</a:t>
            </a:r>
            <a:endParaRPr lang="en-GB" altLang="sk-SK" dirty="0">
              <a:solidFill>
                <a:schemeClr val="tx1">
                  <a:lumMod val="75000"/>
                  <a:lumOff val="25000"/>
                </a:schemeClr>
              </a:solidFill>
            </a:endParaRPr>
          </a:p>
        </p:txBody>
      </p:sp>
      <p:sp>
        <p:nvSpPr>
          <p:cNvPr id="23555" name="Text Box 3"/>
          <p:cNvSpPr txBox="1">
            <a:spLocks noChangeArrowheads="1"/>
          </p:cNvSpPr>
          <p:nvPr/>
        </p:nvSpPr>
        <p:spPr bwMode="auto">
          <a:xfrm>
            <a:off x="1524000" y="1992313"/>
            <a:ext cx="9144000" cy="461962"/>
          </a:xfrm>
          <a:prstGeom prst="rect">
            <a:avLst/>
          </a:prstGeom>
          <a:solidFill>
            <a:schemeClr val="accent1">
              <a:lumMod val="40000"/>
              <a:lumOff val="60000"/>
            </a:schemeClr>
          </a:solidFill>
          <a:ln>
            <a:noFill/>
          </a:ln>
        </p:spPr>
        <p:txBody>
          <a:bodyPr>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None/>
              <a:defRPr/>
            </a:pPr>
            <a:r>
              <a:rPr lang="sk-SK" altLang="sk-SK" sz="2400" b="1" i="1" dirty="0" err="1" smtClean="0"/>
              <a:t>Definition</a:t>
            </a:r>
            <a:r>
              <a:rPr lang="sk-SK" altLang="sk-SK" sz="2400" b="1" i="1" dirty="0" smtClean="0"/>
              <a:t>:</a:t>
            </a:r>
            <a:r>
              <a:rPr lang="sk-SK" altLang="sk-SK" sz="2400" dirty="0" smtClean="0"/>
              <a:t> </a:t>
            </a:r>
            <a:r>
              <a:rPr lang="sk-SK" altLang="sk-SK" sz="2400" dirty="0" err="1" smtClean="0"/>
              <a:t>Time</a:t>
            </a:r>
            <a:r>
              <a:rPr lang="sk-SK" altLang="sk-SK" sz="2400" dirty="0" smtClean="0"/>
              <a:t> </a:t>
            </a:r>
            <a:r>
              <a:rPr lang="sk-SK" altLang="sk-SK" sz="2400" dirty="0" err="1" smtClean="0"/>
              <a:t>series</a:t>
            </a:r>
            <a:r>
              <a:rPr lang="sk-SK" altLang="sk-SK" sz="2400" dirty="0" smtClean="0"/>
              <a:t> </a:t>
            </a:r>
            <a:r>
              <a:rPr lang="sk-SK" altLang="sk-SK" sz="2400" dirty="0" err="1" smtClean="0"/>
              <a:t>is</a:t>
            </a:r>
            <a:r>
              <a:rPr lang="sk-SK" altLang="sk-SK" sz="2400" dirty="0" smtClean="0"/>
              <a:t> </a:t>
            </a:r>
            <a:r>
              <a:rPr lang="sk-SK" altLang="sk-SK" sz="2400" dirty="0" err="1" smtClean="0"/>
              <a:t>called</a:t>
            </a:r>
            <a:r>
              <a:rPr lang="sk-SK" altLang="sk-SK" sz="2400" dirty="0" smtClean="0"/>
              <a:t> </a:t>
            </a:r>
            <a:r>
              <a:rPr lang="sk-SK" altLang="sk-SK" sz="2400" dirty="0" err="1" smtClean="0"/>
              <a:t>stationary</a:t>
            </a:r>
            <a:r>
              <a:rPr lang="sk-SK" altLang="sk-SK" sz="2400" dirty="0" smtClean="0"/>
              <a:t> </a:t>
            </a:r>
            <a:r>
              <a:rPr lang="sk-SK" altLang="sk-SK" sz="2400" dirty="0" err="1" smtClean="0"/>
              <a:t>if</a:t>
            </a:r>
            <a:r>
              <a:rPr lang="sk-SK" altLang="sk-SK" sz="2400" dirty="0" smtClean="0"/>
              <a:t> </a:t>
            </a:r>
            <a:r>
              <a:rPr lang="sk-SK" altLang="sk-SK" sz="2400" dirty="0" err="1" smtClean="0"/>
              <a:t>it</a:t>
            </a:r>
            <a:r>
              <a:rPr lang="sk-SK" altLang="sk-SK" sz="2400" dirty="0" smtClean="0"/>
              <a:t> has </a:t>
            </a:r>
            <a:r>
              <a:rPr lang="sk-SK" altLang="sk-SK" sz="2400" dirty="0" err="1" smtClean="0"/>
              <a:t>folowing</a:t>
            </a:r>
            <a:r>
              <a:rPr lang="sk-SK" altLang="sk-SK" sz="2400" dirty="0" smtClean="0"/>
              <a:t> </a:t>
            </a:r>
            <a:r>
              <a:rPr lang="sk-SK" altLang="sk-SK" sz="2400" dirty="0" err="1" smtClean="0"/>
              <a:t>properties</a:t>
            </a:r>
            <a:r>
              <a:rPr lang="sk-SK" altLang="sk-SK" sz="2400" dirty="0" smtClean="0"/>
              <a:t>:     </a:t>
            </a:r>
            <a:endParaRPr lang="en-GB" altLang="sk-SK" sz="2400" b="1" i="1" dirty="0"/>
          </a:p>
        </p:txBody>
      </p:sp>
      <p:sp>
        <p:nvSpPr>
          <p:cNvPr id="23556" name="Text Box 5"/>
          <p:cNvSpPr txBox="1">
            <a:spLocks noChangeArrowheads="1"/>
          </p:cNvSpPr>
          <p:nvPr/>
        </p:nvSpPr>
        <p:spPr bwMode="auto">
          <a:xfrm>
            <a:off x="1533526" y="2668588"/>
            <a:ext cx="9611396" cy="1569660"/>
          </a:xfrm>
          <a:prstGeom prst="rect">
            <a:avLst/>
          </a:prstGeom>
          <a:solidFill>
            <a:schemeClr val="accent1">
              <a:lumMod val="40000"/>
              <a:lumOff val="60000"/>
            </a:schemeClr>
          </a:solidFill>
          <a:ln>
            <a:noFill/>
          </a:ln>
        </p:spPr>
        <p:txBody>
          <a:bodyPr wrap="squar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457200" indent="-457200">
              <a:spcBef>
                <a:spcPct val="50000"/>
              </a:spcBef>
              <a:buClrTx/>
              <a:buAutoNum type="alphaLcParenR"/>
              <a:defRPr/>
            </a:pPr>
            <a:r>
              <a:rPr lang="sk-SK" altLang="sk-SK" sz="2400" dirty="0" err="1" smtClean="0"/>
              <a:t>Finite</a:t>
            </a:r>
            <a:r>
              <a:rPr lang="sk-SK" altLang="sk-SK" sz="2400" dirty="0" smtClean="0"/>
              <a:t> </a:t>
            </a:r>
            <a:r>
              <a:rPr lang="sk-SK" altLang="sk-SK" sz="2400" dirty="0" err="1" smtClean="0"/>
              <a:t>variation</a:t>
            </a:r>
            <a:endParaRPr lang="sk-SK" altLang="sk-SK" sz="2400" dirty="0" smtClean="0"/>
          </a:p>
          <a:p>
            <a:pPr marL="457200" indent="-457200">
              <a:spcBef>
                <a:spcPct val="50000"/>
              </a:spcBef>
              <a:buClrTx/>
              <a:buAutoNum type="alphaLcParenR"/>
              <a:defRPr/>
            </a:pPr>
            <a:r>
              <a:rPr lang="sk-SK" altLang="sk-SK" sz="2400" dirty="0" err="1" smtClean="0"/>
              <a:t>Constant</a:t>
            </a:r>
            <a:r>
              <a:rPr lang="sk-SK" altLang="sk-SK" sz="2400" dirty="0" smtClean="0"/>
              <a:t> </a:t>
            </a:r>
            <a:r>
              <a:rPr lang="sk-SK" altLang="sk-SK" sz="2400" dirty="0" err="1" smtClean="0"/>
              <a:t>average</a:t>
            </a:r>
            <a:r>
              <a:rPr lang="sk-SK" altLang="sk-SK" sz="2400" dirty="0" smtClean="0"/>
              <a:t> </a:t>
            </a:r>
            <a:r>
              <a:rPr lang="sk-SK" altLang="sk-SK" sz="2400" dirty="0" err="1" smtClean="0"/>
              <a:t>value</a:t>
            </a:r>
            <a:r>
              <a:rPr lang="sk-SK" altLang="sk-SK" sz="2400" dirty="0" smtClean="0"/>
              <a:t> </a:t>
            </a:r>
          </a:p>
          <a:p>
            <a:pPr marL="457200" indent="-457200">
              <a:spcBef>
                <a:spcPct val="50000"/>
              </a:spcBef>
              <a:buClrTx/>
              <a:buAutoNum type="alphaLcParenR"/>
              <a:defRPr/>
            </a:pPr>
            <a:r>
              <a:rPr lang="sk-SK" altLang="sk-SK" sz="2400" dirty="0" err="1" smtClean="0"/>
              <a:t>Autocorelation</a:t>
            </a:r>
            <a:r>
              <a:rPr lang="sk-SK" altLang="sk-SK" sz="2400" dirty="0" smtClean="0"/>
              <a:t> </a:t>
            </a:r>
            <a:r>
              <a:rPr lang="sk-SK" altLang="sk-SK" sz="2400" dirty="0" err="1" smtClean="0"/>
              <a:t>function</a:t>
            </a:r>
            <a:r>
              <a:rPr lang="sk-SK" altLang="sk-SK" sz="2400" dirty="0" smtClean="0"/>
              <a:t> </a:t>
            </a:r>
            <a:r>
              <a:rPr lang="sk-SK" altLang="sk-SK" sz="2400" dirty="0" err="1" smtClean="0"/>
              <a:t>independent</a:t>
            </a:r>
            <a:r>
              <a:rPr lang="sk-SK" altLang="sk-SK" sz="2400" dirty="0" smtClean="0"/>
              <a:t> on </a:t>
            </a:r>
            <a:r>
              <a:rPr lang="sk-SK" altLang="sk-SK" sz="2400" i="1" dirty="0" smtClean="0"/>
              <a:t>t, h</a:t>
            </a:r>
            <a:r>
              <a:rPr lang="sk-SK" altLang="sk-SK" sz="2400" dirty="0" smtClean="0"/>
              <a:t>, </a:t>
            </a:r>
            <a:r>
              <a:rPr lang="sk-SK" altLang="sk-SK" sz="2400" dirty="0" err="1" smtClean="0"/>
              <a:t>dependend</a:t>
            </a:r>
            <a:r>
              <a:rPr lang="sk-SK" altLang="sk-SK" sz="2400" dirty="0" smtClean="0"/>
              <a:t> </a:t>
            </a:r>
            <a:r>
              <a:rPr lang="sk-SK" altLang="sk-SK" sz="2400" dirty="0" err="1" smtClean="0"/>
              <a:t>only</a:t>
            </a:r>
            <a:r>
              <a:rPr lang="sk-SK" altLang="sk-SK" sz="2400" dirty="0" smtClean="0"/>
              <a:t> on </a:t>
            </a:r>
            <a:r>
              <a:rPr lang="sk-SK" altLang="sk-SK" sz="2400" i="1" dirty="0" smtClean="0"/>
              <a:t>(</a:t>
            </a:r>
            <a:r>
              <a:rPr lang="sk-SK" altLang="sk-SK" sz="2400" i="1" dirty="0"/>
              <a:t>t-h)</a:t>
            </a:r>
            <a:r>
              <a:rPr lang="sk-SK" altLang="sk-SK" sz="2400" dirty="0"/>
              <a:t>. </a:t>
            </a:r>
            <a:endParaRPr lang="en-GB" altLang="sk-SK" sz="2400" dirty="0"/>
          </a:p>
        </p:txBody>
      </p:sp>
      <p:graphicFrame>
        <p:nvGraphicFramePr>
          <p:cNvPr id="13317" name="Object 6"/>
          <p:cNvGraphicFramePr>
            <a:graphicFrameLocks noChangeAspect="1"/>
          </p:cNvGraphicFramePr>
          <p:nvPr/>
        </p:nvGraphicFramePr>
        <p:xfrm>
          <a:off x="1808163" y="4433888"/>
          <a:ext cx="3509962" cy="768350"/>
        </p:xfrm>
        <a:graphic>
          <a:graphicData uri="http://schemas.openxmlformats.org/presentationml/2006/ole">
            <mc:AlternateContent xmlns:mc="http://schemas.openxmlformats.org/markup-compatibility/2006">
              <mc:Choice xmlns:v="urn:schemas-microsoft-com:vml" Requires="v">
                <p:oleObj spid="_x0000_s18770" name="Equation" r:id="rId4" imgW="1028254" imgH="241195" progId="Equation.3">
                  <p:embed/>
                </p:oleObj>
              </mc:Choice>
              <mc:Fallback>
                <p:oleObj name="Equation" r:id="rId4" imgW="1028254" imgH="241195" progId="Equation.3">
                  <p:embed/>
                  <p:pic>
                    <p:nvPicPr>
                      <p:cNvPr id="1331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8163" y="4433888"/>
                        <a:ext cx="35099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TextBox 7"/>
          <p:cNvSpPr txBox="1">
            <a:spLocks noChangeArrowheads="1"/>
          </p:cNvSpPr>
          <p:nvPr/>
        </p:nvSpPr>
        <p:spPr bwMode="auto">
          <a:xfrm>
            <a:off x="5657851" y="4421188"/>
            <a:ext cx="39735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Tx/>
              <a:buChar char="-"/>
            </a:pPr>
            <a:r>
              <a:rPr lang="sk-SK" altLang="sk-SK" sz="2000" dirty="0">
                <a:latin typeface="Times New Roman" panose="02020603050405020304" pitchFamily="18" charset="0"/>
              </a:rPr>
              <a:t>v</a:t>
            </a:r>
            <a:r>
              <a:rPr lang="en-US" altLang="sk-SK" sz="2000" dirty="0" err="1" smtClean="0">
                <a:latin typeface="Times New Roman" panose="02020603050405020304" pitchFamily="18" charset="0"/>
              </a:rPr>
              <a:t>ari</a:t>
            </a:r>
            <a:r>
              <a:rPr lang="sk-SK" altLang="sk-SK" sz="2000" dirty="0" err="1" smtClean="0">
                <a:latin typeface="Times New Roman" panose="02020603050405020304" pitchFamily="18" charset="0"/>
              </a:rPr>
              <a:t>ation</a:t>
            </a:r>
            <a:endParaRPr lang="sk-SK" altLang="sk-SK" sz="2000" dirty="0">
              <a:latin typeface="Times New Roman" panose="02020603050405020304" pitchFamily="18" charset="0"/>
            </a:endParaRPr>
          </a:p>
          <a:p>
            <a:pPr eaLnBrk="1" hangingPunct="1">
              <a:buFontTx/>
              <a:buChar char="-"/>
            </a:pPr>
            <a:endParaRPr lang="sk-SK" altLang="sk-SK" sz="2000" dirty="0">
              <a:latin typeface="Times New Roman" panose="02020603050405020304" pitchFamily="18" charset="0"/>
            </a:endParaRPr>
          </a:p>
          <a:p>
            <a:pPr eaLnBrk="1" hangingPunct="1">
              <a:buFontTx/>
              <a:buChar char="-"/>
            </a:pPr>
            <a:r>
              <a:rPr lang="sk-SK" altLang="sk-SK" sz="2000" dirty="0" err="1">
                <a:latin typeface="Times New Roman" panose="02020603050405020304" pitchFamily="18" charset="0"/>
              </a:rPr>
              <a:t>a</a:t>
            </a:r>
            <a:r>
              <a:rPr lang="sk-SK" altLang="sk-SK" sz="2000" dirty="0" err="1" smtClean="0">
                <a:latin typeface="Times New Roman" panose="02020603050405020304" pitchFamily="18" charset="0"/>
              </a:rPr>
              <a:t>verage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value</a:t>
            </a:r>
            <a:endParaRPr lang="sk-SK" altLang="sk-SK" sz="2000" dirty="0">
              <a:latin typeface="Times New Roman" panose="02020603050405020304" pitchFamily="18" charset="0"/>
            </a:endParaRPr>
          </a:p>
        </p:txBody>
      </p:sp>
      <p:cxnSp>
        <p:nvCxnSpPr>
          <p:cNvPr id="13319" name="Straight Arrow Connector 9"/>
          <p:cNvCxnSpPr>
            <a:cxnSpLocks noChangeShapeType="1"/>
          </p:cNvCxnSpPr>
          <p:nvPr/>
        </p:nvCxnSpPr>
        <p:spPr bwMode="auto">
          <a:xfrm rot="10800000">
            <a:off x="4805364" y="5281614"/>
            <a:ext cx="1076325" cy="2301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aphicFrame>
        <p:nvGraphicFramePr>
          <p:cNvPr id="13320" name="Object 4"/>
          <p:cNvGraphicFramePr>
            <a:graphicFrameLocks noChangeAspect="1"/>
          </p:cNvGraphicFramePr>
          <p:nvPr/>
        </p:nvGraphicFramePr>
        <p:xfrm>
          <a:off x="1808164" y="5543551"/>
          <a:ext cx="4510087" cy="860425"/>
        </p:xfrm>
        <a:graphic>
          <a:graphicData uri="http://schemas.openxmlformats.org/presentationml/2006/ole">
            <mc:AlternateContent xmlns:mc="http://schemas.openxmlformats.org/markup-compatibility/2006">
              <mc:Choice xmlns:v="urn:schemas-microsoft-com:vml" Requires="v">
                <p:oleObj spid="_x0000_s18771" name="Rovnica" r:id="rId6" imgW="1765300" imgH="330200" progId="Equation.3">
                  <p:embed/>
                </p:oleObj>
              </mc:Choice>
              <mc:Fallback>
                <p:oleObj name="Rovnica" r:id="rId6" imgW="1765300" imgH="330200" progId="Equation.3">
                  <p:embed/>
                  <p:pic>
                    <p:nvPicPr>
                      <p:cNvPr id="133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8164" y="5543551"/>
                        <a:ext cx="4510087"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Box 14"/>
          <p:cNvSpPr txBox="1">
            <a:spLocks noChangeArrowheads="1"/>
          </p:cNvSpPr>
          <p:nvPr/>
        </p:nvSpPr>
        <p:spPr bwMode="auto">
          <a:xfrm>
            <a:off x="6448425" y="5773738"/>
            <a:ext cx="286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000" dirty="0">
                <a:latin typeface="Times New Roman" panose="02020603050405020304" pitchFamily="18" charset="0"/>
              </a:rPr>
              <a:t>- </a:t>
            </a:r>
            <a:r>
              <a:rPr lang="sk-SK" altLang="sk-SK" sz="2000" dirty="0" err="1">
                <a:latin typeface="Times New Roman" panose="02020603050405020304" pitchFamily="18" charset="0"/>
              </a:rPr>
              <a:t>a</a:t>
            </a:r>
            <a:r>
              <a:rPr lang="sk-SK" altLang="sk-SK" sz="2000" dirty="0" err="1" smtClean="0">
                <a:latin typeface="Times New Roman" panose="02020603050405020304" pitchFamily="18" charset="0"/>
              </a:rPr>
              <a:t>utocorrelation</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function</a:t>
            </a:r>
            <a:endParaRPr lang="sk-SK" altLang="sk-SK" sz="2000" dirty="0">
              <a:latin typeface="Times New Roman" panose="02020603050405020304" pitchFamily="18" charset="0"/>
            </a:endParaRPr>
          </a:p>
        </p:txBody>
      </p:sp>
    </p:spTree>
    <p:extLst>
      <p:ext uri="{BB962C8B-B14F-4D97-AF65-F5344CB8AC3E}">
        <p14:creationId xmlns:p14="http://schemas.microsoft.com/office/powerpoint/2010/main" val="2978384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0" y="300039"/>
            <a:ext cx="9144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b="1" dirty="0" err="1" smtClean="0">
                <a:latin typeface="Times New Roman" panose="02020603050405020304" pitchFamily="18" charset="0"/>
              </a:rPr>
              <a:t>Examples</a:t>
            </a:r>
            <a:r>
              <a:rPr lang="sk-SK" altLang="sk-SK" sz="2800" b="1" dirty="0" smtClean="0">
                <a:latin typeface="Times New Roman" panose="02020603050405020304" pitchFamily="18" charset="0"/>
              </a:rPr>
              <a:t> of </a:t>
            </a:r>
            <a:r>
              <a:rPr lang="sk-SK" altLang="sk-SK" sz="2800" b="1" dirty="0" err="1" smtClean="0">
                <a:latin typeface="Times New Roman" panose="02020603050405020304" pitchFamily="18" charset="0"/>
              </a:rPr>
              <a:t>stationary</a:t>
            </a:r>
            <a:r>
              <a:rPr lang="sk-SK" altLang="sk-SK" sz="2800" b="1" dirty="0" smtClean="0">
                <a:latin typeface="Times New Roman" panose="02020603050405020304" pitchFamily="18" charset="0"/>
              </a:rPr>
              <a:t> and </a:t>
            </a:r>
            <a:r>
              <a:rPr lang="sk-SK" altLang="sk-SK" sz="2800" b="1" dirty="0" err="1" smtClean="0">
                <a:latin typeface="Times New Roman" panose="02020603050405020304" pitchFamily="18" charset="0"/>
              </a:rPr>
              <a:t>non</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stationary</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time</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series</a:t>
            </a:r>
            <a:endParaRPr lang="en-GB" altLang="sk-SK" sz="2800" b="1" dirty="0">
              <a:latin typeface="Times New Roman" panose="02020603050405020304" pitchFamily="18" charset="0"/>
            </a:endParaRPr>
          </a:p>
        </p:txBody>
      </p:sp>
      <p:grpSp>
        <p:nvGrpSpPr>
          <p:cNvPr id="15363" name="Group 3"/>
          <p:cNvGrpSpPr>
            <a:grpSpLocks/>
          </p:cNvGrpSpPr>
          <p:nvPr/>
        </p:nvGrpSpPr>
        <p:grpSpPr bwMode="auto">
          <a:xfrm>
            <a:off x="1867586" y="1993214"/>
            <a:ext cx="9618663" cy="4097338"/>
            <a:chOff x="274" y="1310"/>
            <a:chExt cx="6059" cy="2581"/>
          </a:xfrm>
        </p:grpSpPr>
        <p:sp>
          <p:nvSpPr>
            <p:cNvPr id="15364" name="Text Box 4"/>
            <p:cNvSpPr txBox="1">
              <a:spLocks noChangeArrowheads="1"/>
            </p:cNvSpPr>
            <p:nvPr/>
          </p:nvSpPr>
          <p:spPr bwMode="auto">
            <a:xfrm>
              <a:off x="274" y="1310"/>
              <a:ext cx="6059"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b="1" dirty="0" err="1" smtClean="0">
                  <a:latin typeface="Times New Roman" panose="02020603050405020304" pitchFamily="18" charset="0"/>
                </a:rPr>
                <a:t>Random</a:t>
              </a:r>
              <a:r>
                <a:rPr lang="sk-SK" altLang="sk-SK" sz="2400" b="1" dirty="0" smtClean="0">
                  <a:latin typeface="Times New Roman" panose="02020603050405020304" pitchFamily="18" charset="0"/>
                </a:rPr>
                <a:t> </a:t>
              </a:r>
              <a:r>
                <a:rPr lang="sk-SK" altLang="sk-SK" sz="2400" b="1" dirty="0" err="1" smtClean="0">
                  <a:latin typeface="Times New Roman" panose="02020603050405020304" pitchFamily="18" charset="0"/>
                </a:rPr>
                <a:t>walk</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en-US" altLang="sk-SK" sz="2400" dirty="0" smtClean="0">
                  <a:latin typeface="Times New Roman" panose="02020603050405020304" pitchFamily="18" charset="0"/>
                </a:rPr>
                <a:t>Distance of the random walk from the beginning is </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let </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=0. </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Let                       , where</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are independent steps with average value zero</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and variation        . </a:t>
              </a:r>
              <a:endParaRPr lang="sk-SK" altLang="sk-SK" sz="2400" dirty="0">
                <a:latin typeface="Times New Roman" panose="02020603050405020304" pitchFamily="18" charset="0"/>
              </a:endParaRPr>
            </a:p>
            <a:p>
              <a:pPr eaLnBrk="1" hangingPunct="1">
                <a:spcBef>
                  <a:spcPct val="50000"/>
                </a:spcBef>
              </a:pPr>
              <a:endParaRPr lang="sk-SK" altLang="sk-SK" sz="2400" dirty="0">
                <a:latin typeface="Times New Roman" panose="02020603050405020304" pitchFamily="18" charset="0"/>
              </a:endParaRPr>
            </a:p>
            <a:p>
              <a:pPr eaLnBrk="1" hangingPunct="1">
                <a:spcBef>
                  <a:spcPct val="50000"/>
                </a:spcBef>
              </a:pPr>
              <a:r>
                <a:rPr lang="en-US" altLang="sk-SK" sz="2400" dirty="0" smtClean="0">
                  <a:latin typeface="Times New Roman" panose="02020603050405020304" pitchFamily="18" charset="0"/>
                </a:rPr>
                <a:t>Then the autocorrelation function is</a:t>
              </a:r>
              <a:r>
                <a:rPr lang="sk-SK" altLang="sk-SK" sz="2400" dirty="0" smtClean="0">
                  <a:latin typeface="Times New Roman" panose="02020603050405020304" pitchFamily="18" charset="0"/>
                </a:rPr>
                <a:t>:   </a:t>
              </a:r>
              <a:endParaRPr lang="en-GB" altLang="sk-SK" sz="2400" dirty="0">
                <a:latin typeface="Times New Roman" panose="02020603050405020304" pitchFamily="18" charset="0"/>
              </a:endParaRPr>
            </a:p>
          </p:txBody>
        </p:sp>
        <p:graphicFrame>
          <p:nvGraphicFramePr>
            <p:cNvPr id="15365" name="Object 5"/>
            <p:cNvGraphicFramePr>
              <a:graphicFrameLocks noChangeAspect="1"/>
            </p:cNvGraphicFramePr>
            <p:nvPr>
              <p:extLst>
                <p:ext uri="{D42A27DB-BD31-4B8C-83A1-F6EECF244321}">
                  <p14:modId xmlns:p14="http://schemas.microsoft.com/office/powerpoint/2010/main" val="3709605460"/>
                </p:ext>
              </p:extLst>
            </p:nvPr>
          </p:nvGraphicFramePr>
          <p:xfrm>
            <a:off x="808" y="1829"/>
            <a:ext cx="968" cy="632"/>
          </p:xfrm>
          <a:graphic>
            <a:graphicData uri="http://schemas.openxmlformats.org/presentationml/2006/ole">
              <mc:AlternateContent xmlns:mc="http://schemas.openxmlformats.org/markup-compatibility/2006">
                <mc:Choice xmlns:v="urn:schemas-microsoft-com:vml" Requires="v">
                  <p:oleObj spid="_x0000_s20466" name="Equation" r:id="rId4" imgW="660113" imgH="431613" progId="Equation.3">
                    <p:embed/>
                  </p:oleObj>
                </mc:Choice>
                <mc:Fallback>
                  <p:oleObj name="Equation" r:id="rId4" imgW="660113" imgH="431613" progId="Equation.3">
                    <p:embed/>
                    <p:pic>
                      <p:nvPicPr>
                        <p:cNvPr id="1536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 y="1829"/>
                          <a:ext cx="968"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1556343353"/>
                </p:ext>
              </p:extLst>
            </p:nvPr>
          </p:nvGraphicFramePr>
          <p:xfrm>
            <a:off x="2310" y="1971"/>
            <a:ext cx="309" cy="348"/>
          </p:xfrm>
          <a:graphic>
            <a:graphicData uri="http://schemas.openxmlformats.org/presentationml/2006/ole">
              <mc:AlternateContent xmlns:mc="http://schemas.openxmlformats.org/markup-compatibility/2006">
                <mc:Choice xmlns:v="urn:schemas-microsoft-com:vml" Requires="v">
                  <p:oleObj spid="_x0000_s20467" name="Equation" r:id="rId6" imgW="203112" imgH="228501" progId="Equation.3">
                    <p:embed/>
                  </p:oleObj>
                </mc:Choice>
                <mc:Fallback>
                  <p:oleObj name="Equation" r:id="rId6" imgW="203112" imgH="228501" progId="Equation.3">
                    <p:embed/>
                    <p:pic>
                      <p:nvPicPr>
                        <p:cNvPr id="1536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0" y="1971"/>
                          <a:ext cx="309"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p:cNvGraphicFramePr>
              <a:graphicFrameLocks noChangeAspect="1"/>
            </p:cNvGraphicFramePr>
            <p:nvPr>
              <p:extLst>
                <p:ext uri="{D42A27DB-BD31-4B8C-83A1-F6EECF244321}">
                  <p14:modId xmlns:p14="http://schemas.microsoft.com/office/powerpoint/2010/main" val="303868263"/>
                </p:ext>
              </p:extLst>
            </p:nvPr>
          </p:nvGraphicFramePr>
          <p:xfrm>
            <a:off x="1461" y="2378"/>
            <a:ext cx="232" cy="212"/>
          </p:xfrm>
          <a:graphic>
            <a:graphicData uri="http://schemas.openxmlformats.org/presentationml/2006/ole">
              <mc:AlternateContent xmlns:mc="http://schemas.openxmlformats.org/markup-compatibility/2006">
                <mc:Choice xmlns:v="urn:schemas-microsoft-com:vml" Requires="v">
                  <p:oleObj spid="_x0000_s20468" name="Equation" r:id="rId8" imgW="152334" imgH="139639" progId="Equation.3">
                    <p:embed/>
                  </p:oleObj>
                </mc:Choice>
                <mc:Fallback>
                  <p:oleObj name="Equation" r:id="rId8" imgW="152334" imgH="139639" progId="Equation.3">
                    <p:embed/>
                    <p:pic>
                      <p:nvPicPr>
                        <p:cNvPr id="1536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1" y="2378"/>
                          <a:ext cx="2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8"/>
            <p:cNvGraphicFramePr>
              <a:graphicFrameLocks noChangeAspect="1"/>
            </p:cNvGraphicFramePr>
            <p:nvPr>
              <p:extLst>
                <p:ext uri="{D42A27DB-BD31-4B8C-83A1-F6EECF244321}">
                  <p14:modId xmlns:p14="http://schemas.microsoft.com/office/powerpoint/2010/main" val="4232327363"/>
                </p:ext>
              </p:extLst>
            </p:nvPr>
          </p:nvGraphicFramePr>
          <p:xfrm>
            <a:off x="3290" y="3030"/>
            <a:ext cx="1265" cy="316"/>
          </p:xfrm>
          <a:graphic>
            <a:graphicData uri="http://schemas.openxmlformats.org/presentationml/2006/ole">
              <mc:AlternateContent xmlns:mc="http://schemas.openxmlformats.org/markup-compatibility/2006">
                <mc:Choice xmlns:v="urn:schemas-microsoft-com:vml" Requires="v">
                  <p:oleObj spid="_x0000_s20469" name="Equation" r:id="rId10" imgW="863225" imgH="215806" progId="Equation.3">
                    <p:embed/>
                  </p:oleObj>
                </mc:Choice>
                <mc:Fallback>
                  <p:oleObj name="Equation" r:id="rId10" imgW="863225" imgH="215806" progId="Equation.3">
                    <p:embed/>
                    <p:pic>
                      <p:nvPicPr>
                        <p:cNvPr id="1536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0" y="3030"/>
                          <a:ext cx="1265"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9"/>
            <p:cNvGraphicFramePr>
              <a:graphicFrameLocks noChangeAspect="1"/>
            </p:cNvGraphicFramePr>
            <p:nvPr>
              <p:extLst>
                <p:ext uri="{D42A27DB-BD31-4B8C-83A1-F6EECF244321}">
                  <p14:modId xmlns:p14="http://schemas.microsoft.com/office/powerpoint/2010/main" val="3537316804"/>
                </p:ext>
              </p:extLst>
            </p:nvPr>
          </p:nvGraphicFramePr>
          <p:xfrm>
            <a:off x="4337" y="1625"/>
            <a:ext cx="232" cy="348"/>
          </p:xfrm>
          <a:graphic>
            <a:graphicData uri="http://schemas.openxmlformats.org/presentationml/2006/ole">
              <mc:AlternateContent xmlns:mc="http://schemas.openxmlformats.org/markup-compatibility/2006">
                <mc:Choice xmlns:v="urn:schemas-microsoft-com:vml" Requires="v">
                  <p:oleObj spid="_x0000_s20470" name="Equation" r:id="rId12" imgW="152334" imgH="228501" progId="Equation.3">
                    <p:embed/>
                  </p:oleObj>
                </mc:Choice>
                <mc:Fallback>
                  <p:oleObj name="Equation" r:id="rId12" imgW="152334" imgH="228501" progId="Equation.3">
                    <p:embed/>
                    <p:pic>
                      <p:nvPicPr>
                        <p:cNvPr id="15369"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7" y="1625"/>
                          <a:ext cx="23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10"/>
            <p:cNvGraphicFramePr>
              <a:graphicFrameLocks noChangeAspect="1"/>
            </p:cNvGraphicFramePr>
            <p:nvPr>
              <p:extLst>
                <p:ext uri="{D42A27DB-BD31-4B8C-83A1-F6EECF244321}">
                  <p14:modId xmlns:p14="http://schemas.microsoft.com/office/powerpoint/2010/main" val="1421720053"/>
                </p:ext>
              </p:extLst>
            </p:nvPr>
          </p:nvGraphicFramePr>
          <p:xfrm>
            <a:off x="5054" y="1625"/>
            <a:ext cx="251" cy="348"/>
          </p:xfrm>
          <a:graphic>
            <a:graphicData uri="http://schemas.openxmlformats.org/presentationml/2006/ole">
              <mc:AlternateContent xmlns:mc="http://schemas.openxmlformats.org/markup-compatibility/2006">
                <mc:Choice xmlns:v="urn:schemas-microsoft-com:vml" Requires="v">
                  <p:oleObj spid="_x0000_s20471" name="Equation" r:id="rId14" imgW="165028" imgH="228501" progId="Equation.3">
                    <p:embed/>
                  </p:oleObj>
                </mc:Choice>
                <mc:Fallback>
                  <p:oleObj name="Equation" r:id="rId14" imgW="165028" imgH="228501" progId="Equation.3">
                    <p:embed/>
                    <p:pic>
                      <p:nvPicPr>
                        <p:cNvPr id="1537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4" y="1625"/>
                          <a:ext cx="251"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11"/>
            <p:cNvSpPr txBox="1">
              <a:spLocks noChangeArrowheads="1"/>
            </p:cNvSpPr>
            <p:nvPr/>
          </p:nvSpPr>
          <p:spPr bwMode="auto">
            <a:xfrm>
              <a:off x="290" y="3603"/>
              <a:ext cx="52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solidFill>
                    <a:srgbClr val="FF0000"/>
                  </a:solidFill>
                  <a:latin typeface="Times New Roman" panose="02020603050405020304" pitchFamily="18" charset="0"/>
                </a:rPr>
                <a:t>Time series is not stationary</a:t>
              </a:r>
              <a:endParaRPr lang="en-GB" altLang="sk-SK" sz="2400" dirty="0">
                <a:solidFill>
                  <a:srgbClr val="FF0000"/>
                </a:solidFill>
                <a:latin typeface="Times New Roman" panose="02020603050405020304" pitchFamily="18" charset="0"/>
              </a:endParaRPr>
            </a:p>
          </p:txBody>
        </p:sp>
      </p:grpSp>
    </p:spTree>
    <p:extLst>
      <p:ext uri="{BB962C8B-B14F-4D97-AF65-F5344CB8AC3E}">
        <p14:creationId xmlns:p14="http://schemas.microsoft.com/office/powerpoint/2010/main" val="23783720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016125" y="971551"/>
            <a:ext cx="633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smtClean="0">
                <a:latin typeface="Times New Roman" panose="02020603050405020304" pitchFamily="18" charset="0"/>
              </a:rPr>
              <a:t>Time series with linear trend</a:t>
            </a:r>
            <a:endParaRPr lang="en-GB" altLang="sk-SK" sz="2800" b="1" dirty="0">
              <a:latin typeface="Times New Roman" panose="02020603050405020304" pitchFamily="18" charset="0"/>
            </a:endParaRPr>
          </a:p>
        </p:txBody>
      </p:sp>
      <p:sp>
        <p:nvSpPr>
          <p:cNvPr id="17411" name="Text Box 3"/>
          <p:cNvSpPr txBox="1">
            <a:spLocks noChangeArrowheads="1"/>
          </p:cNvSpPr>
          <p:nvPr/>
        </p:nvSpPr>
        <p:spPr bwMode="auto">
          <a:xfrm>
            <a:off x="1879599" y="3506789"/>
            <a:ext cx="943744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This time series is not stationary, because the average value is time dependent.</a:t>
            </a:r>
            <a:endParaRPr lang="sk-SK" altLang="sk-SK" sz="2400" dirty="0">
              <a:latin typeface="Times New Roman" panose="02020603050405020304" pitchFamily="18" charset="0"/>
            </a:endParaRPr>
          </a:p>
          <a:p>
            <a:pPr eaLnBrk="1" hangingPunct="1">
              <a:spcBef>
                <a:spcPct val="50000"/>
              </a:spcBef>
            </a:pPr>
            <a:r>
              <a:rPr lang="en-US" altLang="sk-SK" sz="2400" dirty="0" smtClean="0">
                <a:latin typeface="Times New Roman" panose="02020603050405020304" pitchFamily="18" charset="0"/>
              </a:rPr>
              <a:t>That means, if the the average value of the time series is calculated from the data to the time </a:t>
            </a:r>
            <a:r>
              <a:rPr lang="en-US" altLang="sk-SK" sz="2400" i="1" dirty="0" smtClean="0">
                <a:latin typeface="Times New Roman" panose="02020603050405020304" pitchFamily="18" charset="0"/>
              </a:rPr>
              <a:t>t</a:t>
            </a:r>
            <a:r>
              <a:rPr lang="en-US" altLang="sk-SK" sz="2400" dirty="0" smtClean="0">
                <a:latin typeface="Times New Roman" panose="02020603050405020304" pitchFamily="18" charset="0"/>
              </a:rPr>
              <a:t>, it is different to the average calculated from the data to the time </a:t>
            </a:r>
            <a:r>
              <a:rPr lang="en-US" altLang="sk-SK" sz="2400" i="1" dirty="0" err="1" smtClean="0">
                <a:latin typeface="Times New Roman" panose="02020603050405020304" pitchFamily="18" charset="0"/>
              </a:rPr>
              <a:t>t+delta</a:t>
            </a:r>
            <a:r>
              <a:rPr lang="en-US" altLang="sk-SK" sz="2400" i="1" dirty="0" smtClean="0">
                <a:latin typeface="Times New Roman" panose="02020603050405020304" pitchFamily="18" charset="0"/>
              </a:rPr>
              <a:t> t.</a:t>
            </a:r>
            <a:endParaRPr lang="en-GB" altLang="sk-SK" sz="2400" i="1" dirty="0">
              <a:latin typeface="Times New Roman" panose="02020603050405020304" pitchFamily="18" charset="0"/>
            </a:endParaRPr>
          </a:p>
        </p:txBody>
      </p:sp>
      <p:graphicFrame>
        <p:nvGraphicFramePr>
          <p:cNvPr id="17412" name="Object 4"/>
          <p:cNvGraphicFramePr>
            <a:graphicFrameLocks noChangeAspect="1"/>
          </p:cNvGraphicFramePr>
          <p:nvPr/>
        </p:nvGraphicFramePr>
        <p:xfrm>
          <a:off x="2114550" y="2070100"/>
          <a:ext cx="1968500" cy="1143000"/>
        </p:xfrm>
        <a:graphic>
          <a:graphicData uri="http://schemas.openxmlformats.org/presentationml/2006/ole">
            <mc:AlternateContent xmlns:mc="http://schemas.openxmlformats.org/markup-compatibility/2006">
              <mc:Choice xmlns:v="urn:schemas-microsoft-com:vml" Requires="v">
                <p:oleObj spid="_x0000_s20650" name="Equation" r:id="rId4" imgW="787400" imgH="457200" progId="Equation.3">
                  <p:embed/>
                </p:oleObj>
              </mc:Choice>
              <mc:Fallback>
                <p:oleObj name="Equation" r:id="rId4" imgW="787400" imgH="457200" progId="Equation.3">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550" y="2070100"/>
                        <a:ext cx="1968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4389120" y="2122208"/>
            <a:ext cx="4883971" cy="923330"/>
          </a:xfrm>
          <a:prstGeom prst="rect">
            <a:avLst/>
          </a:prstGeom>
          <a:noFill/>
        </p:spPr>
        <p:txBody>
          <a:bodyPr wrap="square" rtlCol="0">
            <a:spAutoFit/>
          </a:bodyPr>
          <a:lstStyle/>
          <a:p>
            <a:r>
              <a:rPr lang="en-US" dirty="0" smtClean="0"/>
              <a:t>Time series behaves like this</a:t>
            </a:r>
          </a:p>
          <a:p>
            <a:endParaRPr lang="en-US" dirty="0"/>
          </a:p>
          <a:p>
            <a:r>
              <a:rPr lang="en-US" dirty="0" smtClean="0"/>
              <a:t>Average</a:t>
            </a:r>
            <a:endParaRPr lang="en-US" dirty="0"/>
          </a:p>
        </p:txBody>
      </p:sp>
    </p:spTree>
    <p:extLst>
      <p:ext uri="{BB962C8B-B14F-4D97-AF65-F5344CB8AC3E}">
        <p14:creationId xmlns:p14="http://schemas.microsoft.com/office/powerpoint/2010/main" val="3807524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868488" y="1066801"/>
            <a:ext cx="565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smtClean="0">
                <a:latin typeface="Times New Roman" panose="02020603050405020304" pitchFamily="18" charset="0"/>
              </a:rPr>
              <a:t>White noise</a:t>
            </a:r>
            <a:endParaRPr lang="en-GB" altLang="sk-SK" sz="2800" b="1">
              <a:latin typeface="Times New Roman" panose="02020603050405020304" pitchFamily="18" charset="0"/>
            </a:endParaRPr>
          </a:p>
        </p:txBody>
      </p:sp>
      <p:grpSp>
        <p:nvGrpSpPr>
          <p:cNvPr id="2" name="Group 1"/>
          <p:cNvGrpSpPr/>
          <p:nvPr/>
        </p:nvGrpSpPr>
        <p:grpSpPr>
          <a:xfrm>
            <a:off x="1787526" y="2365375"/>
            <a:ext cx="8667657" cy="2308324"/>
            <a:chOff x="1787526" y="2365375"/>
            <a:chExt cx="8667657" cy="2308324"/>
          </a:xfrm>
        </p:grpSpPr>
        <p:sp>
          <p:nvSpPr>
            <p:cNvPr id="19459" name="Text Box 3"/>
            <p:cNvSpPr txBox="1">
              <a:spLocks noChangeArrowheads="1"/>
            </p:cNvSpPr>
            <p:nvPr/>
          </p:nvSpPr>
          <p:spPr bwMode="auto">
            <a:xfrm>
              <a:off x="1787526" y="2365375"/>
              <a:ext cx="83550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White noise has a normal distribution with zero-</a:t>
              </a:r>
              <a:r>
                <a:rPr lang="en-US" altLang="sk-SK" sz="2400" dirty="0" err="1" smtClean="0">
                  <a:latin typeface="Times New Roman" panose="02020603050405020304" pitchFamily="18" charset="0"/>
                </a:rPr>
                <a:t>th</a:t>
              </a:r>
              <a:r>
                <a:rPr lang="en-US" altLang="sk-SK" sz="2400" dirty="0" smtClean="0">
                  <a:latin typeface="Times New Roman" panose="02020603050405020304" pitchFamily="18" charset="0"/>
                </a:rPr>
                <a:t> average value and variation        .   Autocorrelation function of the white noise is       if </a:t>
              </a:r>
              <a:r>
                <a:rPr lang="en-US" altLang="sk-SK" sz="2400" i="1" dirty="0" smtClean="0">
                  <a:latin typeface="Times New Roman" panose="02020603050405020304" pitchFamily="18" charset="0"/>
                </a:rPr>
                <a:t>h=0</a:t>
              </a:r>
              <a:r>
                <a:rPr lang="en-US" altLang="sk-SK" sz="2400" dirty="0" smtClean="0">
                  <a:latin typeface="Times New Roman" panose="02020603050405020304" pitchFamily="18" charset="0"/>
                </a:rPr>
                <a:t> and </a:t>
              </a:r>
              <a:r>
                <a:rPr lang="en-US" altLang="sk-SK" sz="2400" i="1" dirty="0" smtClean="0">
                  <a:latin typeface="Times New Roman" panose="02020603050405020304" pitchFamily="18" charset="0"/>
                </a:rPr>
                <a:t>0 </a:t>
              </a:r>
              <a:r>
                <a:rPr lang="en-US" altLang="sk-SK" sz="2400" dirty="0" smtClean="0">
                  <a:latin typeface="Times New Roman" panose="02020603050405020304" pitchFamily="18" charset="0"/>
                </a:rPr>
                <a:t>elsewhere. </a:t>
              </a:r>
              <a:endParaRPr lang="sk-SK" altLang="sk-SK" sz="2400" dirty="0">
                <a:latin typeface="Times New Roman" panose="02020603050405020304" pitchFamily="18" charset="0"/>
              </a:endParaRPr>
            </a:p>
            <a:p>
              <a:pPr eaLnBrk="1" hangingPunct="1">
                <a:spcBef>
                  <a:spcPct val="50000"/>
                </a:spcBef>
              </a:pPr>
              <a:endParaRPr lang="sk-SK" altLang="sk-SK" sz="2400" dirty="0">
                <a:latin typeface="Times New Roman" panose="02020603050405020304" pitchFamily="18" charset="0"/>
              </a:endParaRPr>
            </a:p>
            <a:p>
              <a:pPr eaLnBrk="1" hangingPunct="1">
                <a:spcBef>
                  <a:spcPct val="50000"/>
                </a:spcBef>
              </a:pPr>
              <a:r>
                <a:rPr lang="en-US" altLang="sk-SK" sz="2400" dirty="0" smtClean="0">
                  <a:solidFill>
                    <a:schemeClr val="accent1">
                      <a:lumMod val="75000"/>
                    </a:schemeClr>
                  </a:solidFill>
                  <a:latin typeface="Times New Roman" panose="02020603050405020304" pitchFamily="18" charset="0"/>
                </a:rPr>
                <a:t>White noise creates  a stationary time series</a:t>
              </a:r>
              <a:r>
                <a:rPr lang="sk-SK" altLang="sk-SK" sz="2400" dirty="0" smtClean="0">
                  <a:solidFill>
                    <a:schemeClr val="accent1">
                      <a:lumMod val="75000"/>
                    </a:schemeClr>
                  </a:solidFill>
                  <a:latin typeface="Times New Roman" panose="02020603050405020304" pitchFamily="18" charset="0"/>
                </a:rPr>
                <a:t>.</a:t>
              </a:r>
              <a:endParaRPr lang="en-GB" altLang="sk-SK" sz="2400" dirty="0">
                <a:solidFill>
                  <a:schemeClr val="accent1">
                    <a:lumMod val="75000"/>
                  </a:schemeClr>
                </a:solidFill>
                <a:latin typeface="Times New Roman" panose="02020603050405020304" pitchFamily="18" charset="0"/>
              </a:endParaRPr>
            </a:p>
          </p:txBody>
        </p:sp>
        <p:graphicFrame>
          <p:nvGraphicFramePr>
            <p:cNvPr id="19460" name="Object 4"/>
            <p:cNvGraphicFramePr>
              <a:graphicFrameLocks noChangeAspect="1"/>
            </p:cNvGraphicFramePr>
            <p:nvPr>
              <p:extLst>
                <p:ext uri="{D42A27DB-BD31-4B8C-83A1-F6EECF244321}">
                  <p14:modId xmlns:p14="http://schemas.microsoft.com/office/powerpoint/2010/main" val="2564388099"/>
                </p:ext>
              </p:extLst>
            </p:nvPr>
          </p:nvGraphicFramePr>
          <p:xfrm>
            <a:off x="3600750" y="2803781"/>
            <a:ext cx="461962" cy="423863"/>
          </p:xfrm>
          <a:graphic>
            <a:graphicData uri="http://schemas.openxmlformats.org/presentationml/2006/ole">
              <mc:AlternateContent xmlns:mc="http://schemas.openxmlformats.org/markup-compatibility/2006">
                <mc:Choice xmlns:v="urn:schemas-microsoft-com:vml" Requires="v">
                  <p:oleObj spid="_x0000_s21842" name="Equation" r:id="rId4" imgW="152334" imgH="139639" progId="Equation.3">
                    <p:embed/>
                  </p:oleObj>
                </mc:Choice>
                <mc:Fallback>
                  <p:oleObj name="Equation" r:id="rId4" imgW="152334" imgH="139639" progId="Equation.3">
                    <p:embed/>
                    <p:pic>
                      <p:nvPicPr>
                        <p:cNvPr id="194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750" y="2803781"/>
                          <a:ext cx="46196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extLst>
                <p:ext uri="{D42A27DB-BD31-4B8C-83A1-F6EECF244321}">
                  <p14:modId xmlns:p14="http://schemas.microsoft.com/office/powerpoint/2010/main" val="410784147"/>
                </p:ext>
              </p:extLst>
            </p:nvPr>
          </p:nvGraphicFramePr>
          <p:xfrm>
            <a:off x="9993220" y="2803781"/>
            <a:ext cx="461963" cy="423862"/>
          </p:xfrm>
          <a:graphic>
            <a:graphicData uri="http://schemas.openxmlformats.org/presentationml/2006/ole">
              <mc:AlternateContent xmlns:mc="http://schemas.openxmlformats.org/markup-compatibility/2006">
                <mc:Choice xmlns:v="urn:schemas-microsoft-com:vml" Requires="v">
                  <p:oleObj spid="_x0000_s21843" name="Equation" r:id="rId6" imgW="152334" imgH="139639" progId="Equation.3">
                    <p:embed/>
                  </p:oleObj>
                </mc:Choice>
                <mc:Fallback>
                  <p:oleObj name="Equation" r:id="rId6" imgW="152334" imgH="139639" progId="Equation.3">
                    <p:embed/>
                    <p:pic>
                      <p:nvPicPr>
                        <p:cNvPr id="1946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3220" y="2803781"/>
                          <a:ext cx="461963"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77146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930400" y="841376"/>
            <a:ext cx="6516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smtClean="0">
                <a:latin typeface="Times New Roman" panose="02020603050405020304" pitchFamily="18" charset="0"/>
              </a:rPr>
              <a:t>Importance of the time series stationarity</a:t>
            </a:r>
            <a:endParaRPr lang="en-US" altLang="sk-SK" sz="2800" b="1" dirty="0">
              <a:latin typeface="Times New Roman" panose="02020603050405020304" pitchFamily="18" charset="0"/>
            </a:endParaRPr>
          </a:p>
        </p:txBody>
      </p:sp>
      <p:sp>
        <p:nvSpPr>
          <p:cNvPr id="27651" name="Text Box 5"/>
          <p:cNvSpPr txBox="1">
            <a:spLocks noChangeArrowheads="1"/>
          </p:cNvSpPr>
          <p:nvPr/>
        </p:nvSpPr>
        <p:spPr bwMode="auto">
          <a:xfrm>
            <a:off x="1524000" y="2630489"/>
            <a:ext cx="9685468" cy="1938992"/>
          </a:xfrm>
          <a:prstGeom prst="rect">
            <a:avLst/>
          </a:prstGeom>
          <a:solidFill>
            <a:schemeClr val="accent1">
              <a:lumMod val="40000"/>
              <a:lumOff val="60000"/>
            </a:schemeClr>
          </a:solidFill>
          <a:ln>
            <a:noFill/>
          </a:ln>
        </p:spPr>
        <p:txBody>
          <a:bodyPr wrap="square">
            <a:spAutoFit/>
          </a:bodyPr>
          <a:lstStyle>
            <a:lvl1pPr marL="457200" indent="-457200">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FontTx/>
              <a:buAutoNum type="arabicPeriod"/>
              <a:defRPr/>
            </a:pPr>
            <a:r>
              <a:rPr lang="en-US" altLang="sk-SK" sz="2400" dirty="0" smtClean="0"/>
              <a:t>All of the modern methods of the time series elaboration and analysis are working with the stationary time series. </a:t>
            </a:r>
            <a:endParaRPr lang="sk-SK" altLang="sk-SK" sz="2400" dirty="0"/>
          </a:p>
          <a:p>
            <a:pPr>
              <a:spcBef>
                <a:spcPct val="50000"/>
              </a:spcBef>
              <a:buClrTx/>
              <a:buFontTx/>
              <a:buAutoNum type="arabicPeriod"/>
              <a:defRPr/>
            </a:pPr>
            <a:r>
              <a:rPr lang="en-US" altLang="sk-SK" sz="2400" dirty="0" smtClean="0"/>
              <a:t>Modern theory of the time series is about stationary time series. </a:t>
            </a:r>
            <a:endParaRPr lang="sk-SK" altLang="sk-SK" sz="2400" dirty="0"/>
          </a:p>
          <a:p>
            <a:pPr>
              <a:spcBef>
                <a:spcPct val="50000"/>
              </a:spcBef>
              <a:buClrTx/>
              <a:buNone/>
              <a:defRPr/>
            </a:pPr>
            <a:r>
              <a:rPr lang="sk-SK" altLang="sk-SK" sz="2400" dirty="0"/>
              <a:t>3</a:t>
            </a:r>
            <a:r>
              <a:rPr lang="sk-SK" altLang="sk-SK" sz="2400" dirty="0" smtClean="0"/>
              <a:t>..</a:t>
            </a:r>
            <a:r>
              <a:rPr lang="en-US" altLang="sk-SK" sz="2400" dirty="0" smtClean="0"/>
              <a:t> Commercial software  often demands that the time series is stationary. </a:t>
            </a:r>
            <a:endParaRPr lang="en-US" altLang="sk-SK" sz="2400" dirty="0"/>
          </a:p>
        </p:txBody>
      </p:sp>
      <p:sp>
        <p:nvSpPr>
          <p:cNvPr id="2" name="TextBox 1"/>
          <p:cNvSpPr txBox="1"/>
          <p:nvPr/>
        </p:nvSpPr>
        <p:spPr>
          <a:xfrm>
            <a:off x="1667435" y="5368066"/>
            <a:ext cx="9434457" cy="646331"/>
          </a:xfrm>
          <a:prstGeom prst="rect">
            <a:avLst/>
          </a:prstGeom>
          <a:solidFill>
            <a:srgbClr val="FFC000"/>
          </a:solidFill>
        </p:spPr>
        <p:txBody>
          <a:bodyPr wrap="square" rtlCol="0">
            <a:spAutoFit/>
          </a:bodyPr>
          <a:lstStyle/>
          <a:p>
            <a:r>
              <a:rPr lang="en-US" dirty="0" smtClean="0"/>
              <a:t>All of this means, we need a methods by which it is possible to make the time series stationary. </a:t>
            </a:r>
            <a:endParaRPr lang="en-US" dirty="0"/>
          </a:p>
        </p:txBody>
      </p:sp>
    </p:spTree>
    <p:extLst>
      <p:ext uri="{BB962C8B-B14F-4D97-AF65-F5344CB8AC3E}">
        <p14:creationId xmlns:p14="http://schemas.microsoft.com/office/powerpoint/2010/main" val="33341955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258770" y="330369"/>
            <a:ext cx="8852386" cy="776287"/>
          </a:xfrm>
        </p:spPr>
        <p:txBody>
          <a:bodyPr>
            <a:normAutofit fontScale="90000"/>
          </a:bodyPr>
          <a:lstStyle/>
          <a:p>
            <a:pPr>
              <a:defRPr/>
            </a:pPr>
            <a:r>
              <a:rPr lang="en-US" altLang="sk-SK" dirty="0" smtClean="0">
                <a:solidFill>
                  <a:schemeClr val="tx1">
                    <a:lumMod val="75000"/>
                    <a:lumOff val="25000"/>
                  </a:schemeClr>
                </a:solidFill>
              </a:rPr>
              <a:t>How to make the time series stationary</a:t>
            </a:r>
            <a:r>
              <a:rPr lang="sk-SK" altLang="sk-SK" dirty="0" smtClean="0">
                <a:solidFill>
                  <a:schemeClr val="tx1">
                    <a:lumMod val="75000"/>
                    <a:lumOff val="25000"/>
                  </a:schemeClr>
                </a:solidFill>
              </a:rPr>
              <a:t>?</a:t>
            </a:r>
            <a:endParaRPr lang="en-US" altLang="sk-SK" dirty="0">
              <a:solidFill>
                <a:schemeClr val="tx1">
                  <a:lumMod val="75000"/>
                  <a:lumOff val="25000"/>
                </a:schemeClr>
              </a:solidFill>
            </a:endParaRPr>
          </a:p>
        </p:txBody>
      </p:sp>
      <p:grpSp>
        <p:nvGrpSpPr>
          <p:cNvPr id="6" name="Group 5"/>
          <p:cNvGrpSpPr/>
          <p:nvPr/>
        </p:nvGrpSpPr>
        <p:grpSpPr>
          <a:xfrm>
            <a:off x="1495313" y="1506071"/>
            <a:ext cx="9050450" cy="5260489"/>
            <a:chOff x="1495313" y="1506071"/>
            <a:chExt cx="9050450" cy="5260489"/>
          </a:xfrm>
        </p:grpSpPr>
        <p:grpSp>
          <p:nvGrpSpPr>
            <p:cNvPr id="4" name="Group 3"/>
            <p:cNvGrpSpPr/>
            <p:nvPr/>
          </p:nvGrpSpPr>
          <p:grpSpPr>
            <a:xfrm>
              <a:off x="1495313" y="1506071"/>
              <a:ext cx="9050450" cy="5260489"/>
              <a:chOff x="1495313" y="1506071"/>
              <a:chExt cx="9050450" cy="5260489"/>
            </a:xfrm>
          </p:grpSpPr>
          <p:grpSp>
            <p:nvGrpSpPr>
              <p:cNvPr id="23555" name="Group 11"/>
              <p:cNvGrpSpPr>
                <a:grpSpLocks/>
              </p:cNvGrpSpPr>
              <p:nvPr/>
            </p:nvGrpSpPr>
            <p:grpSpPr bwMode="auto">
              <a:xfrm>
                <a:off x="1692275" y="2060576"/>
                <a:ext cx="8853488" cy="4705984"/>
                <a:chOff x="0" y="1559"/>
                <a:chExt cx="5577" cy="2359"/>
              </a:xfrm>
            </p:grpSpPr>
            <p:sp>
              <p:nvSpPr>
                <p:cNvPr id="23556" name="Text Box 6"/>
                <p:cNvSpPr txBox="1">
                  <a:spLocks noChangeArrowheads="1"/>
                </p:cNvSpPr>
                <p:nvPr/>
              </p:nvSpPr>
              <p:spPr bwMode="auto">
                <a:xfrm>
                  <a:off x="0" y="1559"/>
                  <a:ext cx="5577"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lphaLcParenR"/>
                  </a:pPr>
                  <a:r>
                    <a:rPr lang="en-US" altLang="sk-SK" sz="2400" dirty="0" smtClean="0">
                      <a:latin typeface="Times New Roman" panose="02020603050405020304" pitchFamily="18" charset="0"/>
                    </a:rPr>
                    <a:t>If the series has a significant trend, find it and subtract the trend values from the series values. Check, whether the series is stationary. </a:t>
                  </a:r>
                  <a:endParaRPr lang="sk-SK" altLang="sk-SK" sz="2400" dirty="0">
                    <a:latin typeface="Times New Roman" panose="02020603050405020304" pitchFamily="18" charset="0"/>
                  </a:endParaRPr>
                </a:p>
                <a:p>
                  <a:pPr eaLnBrk="1" hangingPunct="1">
                    <a:spcBef>
                      <a:spcPct val="50000"/>
                    </a:spcBef>
                    <a:buFontTx/>
                    <a:buAutoNum type="alphaLcParenR"/>
                  </a:pPr>
                  <a:r>
                    <a:rPr lang="en-US" altLang="sk-SK" sz="2400" dirty="0" smtClean="0">
                      <a:latin typeface="Times New Roman" panose="02020603050405020304" pitchFamily="18" charset="0"/>
                    </a:rPr>
                    <a:t>If the trend is not significant enough, to remove it often helps to make the first difference of the time series.</a:t>
                  </a:r>
                  <a:endParaRPr lang="en-US" altLang="sk-SK" sz="2400" dirty="0">
                    <a:latin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3557" name="Object 7"/>
                    <p:cNvGraphicFramePr>
                      <a:graphicFrameLocks noChangeAspect="1"/>
                    </p:cNvGraphicFramePr>
                    <p:nvPr>
                      <p:extLst>
                        <p:ext uri="{D42A27DB-BD31-4B8C-83A1-F6EECF244321}">
                          <p14:modId xmlns:p14="http://schemas.microsoft.com/office/powerpoint/2010/main" val="3570090869"/>
                        </p:ext>
                      </p:extLst>
                    </p:nvPr>
                  </p:nvGraphicFramePr>
                  <p:xfrm>
                    <a:off x="298" y="2766"/>
                    <a:ext cx="4613" cy="1152"/>
                  </p:xfrm>
                  <a:graphic>
                    <a:graphicData uri="http://schemas.openxmlformats.org/presentationml/2006/ole">
                      <mc:AlternateContent>
                        <mc:Choice xmlns:v="urn:schemas-microsoft-com:vml" Requires="v">
                          <p:oleObj spid="_x0000_s52248" name="Rovnice" r:id="rId4" imgW="3048000" imgH="914400" progId="Equation.3">
                            <p:embed/>
                          </p:oleObj>
                        </mc:Choice>
                        <mc:Fallback>
                          <p:oleObj name="Rovnice" r:id="rId4" imgW="3048000" imgH="914400" progId="Equation.3">
                            <p:embed/>
                            <p:pic>
                              <p:nvPicPr>
                                <p:cNvPr id="23557" name="Object 7"/>
                                <p:cNvPicPr>
                                  <a:picLocks noChangeAspect="1" noChangeArrowheads="1"/>
                                </p:cNvPicPr>
                                <p:nvPr/>
                              </p:nvPicPr>
                              <p:blipFill>
                                <a:blip r:embed="rId5">
                                  <a:extLst>
                                    <a:ext uri="{28A0092B-C50C-407E-A947-70E740481C1C}">
                                      <a14:useLocalDpi val="0"/>
                                    </a:ext>
                                  </a:extLst>
                                </a:blip>
                                <a:srcRect/>
                                <a:stretch>
                                  <a:fillRect/>
                                </a:stretch>
                              </p:blipFill>
                              <p:spPr bwMode="auto">
                                <a:xfrm>
                                  <a:off x="298" y="2766"/>
                                  <a:ext cx="4613" cy="1152"/>
                                </a:xfrm>
                                <a:prstGeom prst="rect">
                                  <a:avLst/>
                                </a:prstGeom>
                                <a:noFill/>
                                <a:ln>
                                  <a:noFill/>
                                </a:ln>
                                <a:effectLst/>
                                <a:extLst/>
                              </p:spPr>
                            </p:pic>
                          </p:oleObj>
                        </mc:Fallback>
                      </mc:AlternateContent>
                    </a:graphicData>
                  </a:graphic>
                </p:graphicFrame>
              </mc:Choice>
              <mc:Fallback xmlns="">
                <p:graphicFrame>
                  <p:nvGraphicFramePr>
                    <p:cNvPr id="23557" name="Object 7"/>
                    <p:cNvGraphicFramePr>
                      <a:graphicFrameLocks noChangeAspect="1"/>
                    </p:cNvGraphicFramePr>
                    <p:nvPr>
                      <p:extLst>
                        <p:ext uri="{D42A27DB-BD31-4B8C-83A1-F6EECF244321}">
                          <p14:modId xmlns:p14="http://schemas.microsoft.com/office/powerpoint/2010/main" val="3570090869"/>
                        </p:ext>
                      </p:extLst>
                    </p:nvPr>
                  </p:nvGraphicFramePr>
                  <p:xfrm>
                    <a:off x="298" y="2766"/>
                    <a:ext cx="4613" cy="1152"/>
                  </p:xfrm>
                  <a:graphic>
                    <a:graphicData uri="http://schemas.openxmlformats.org/presentationml/2006/ole">
                      <mc:AlternateContent>
                        <mc:Choice xmlns:v="urn:schemas-microsoft-com:vml" Requires="v">
                          <p:oleObj spid="_x0000_s52235" name="Rovnice" r:id="rId6" imgW="3048000" imgH="914400" progId="Equation.3">
                            <p:embed/>
                          </p:oleObj>
                        </mc:Choice>
                        <mc:Fallback>
                          <p:oleObj name="Rovnice" r:id="rId6" imgW="3048000" imgH="914400" progId="Equation.3">
                            <p:embed/>
                            <p:pic>
                              <p:nvPicPr>
                                <p:cNvPr id="2355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 y="2766"/>
                                  <a:ext cx="4613" cy="1152"/>
                                </a:xfrm>
                                <a:prstGeom prst="rect">
                                  <a:avLst/>
                                </a:prstGeom>
                                <a:noFill/>
                                <a:ln>
                                  <a:noFill/>
                                </a:ln>
                                <a:effectLst/>
                                <a:extLst/>
                              </p:spPr>
                            </p:pic>
                          </p:oleObj>
                        </mc:Fallback>
                      </mc:AlternateContent>
                    </a:graphicData>
                  </a:graphic>
                </p:graphicFrame>
              </mc:Fallback>
            </mc:AlternateContent>
            <p:sp>
              <p:nvSpPr>
                <p:cNvPr id="23558" name="Line 9"/>
                <p:cNvSpPr>
                  <a:spLocks noChangeShapeType="1"/>
                </p:cNvSpPr>
                <p:nvPr/>
              </p:nvSpPr>
              <p:spPr bwMode="auto">
                <a:xfrm flipV="1">
                  <a:off x="3145" y="2624"/>
                  <a:ext cx="28" cy="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59" name="Line 10"/>
                <p:cNvSpPr>
                  <a:spLocks noChangeShapeType="1"/>
                </p:cNvSpPr>
                <p:nvPr/>
              </p:nvSpPr>
              <p:spPr bwMode="auto">
                <a:xfrm flipV="1">
                  <a:off x="3895" y="2633"/>
                  <a:ext cx="27" cy="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 name="TextBox 1"/>
              <p:cNvSpPr txBox="1"/>
              <p:nvPr/>
            </p:nvSpPr>
            <p:spPr>
              <a:xfrm>
                <a:off x="2165350" y="1506071"/>
                <a:ext cx="7527290" cy="369332"/>
              </a:xfrm>
              <a:prstGeom prst="rect">
                <a:avLst/>
              </a:prstGeom>
              <a:noFill/>
            </p:spPr>
            <p:txBody>
              <a:bodyPr wrap="square" rtlCol="0">
                <a:spAutoFit/>
              </a:bodyPr>
              <a:lstStyle/>
              <a:p>
                <a:r>
                  <a:rPr lang="en-US" b="1" dirty="0" smtClean="0"/>
                  <a:t>There are several more or less heuristic methods.</a:t>
                </a:r>
                <a:endParaRPr lang="en-US" b="1" dirty="0"/>
              </a:p>
            </p:txBody>
          </p:sp>
          <p:sp>
            <p:nvSpPr>
              <p:cNvPr id="3" name="TextBox 2"/>
              <p:cNvSpPr txBox="1"/>
              <p:nvPr/>
            </p:nvSpPr>
            <p:spPr>
              <a:xfrm>
                <a:off x="1495313" y="4565247"/>
                <a:ext cx="2140771" cy="400110"/>
              </a:xfrm>
              <a:prstGeom prst="rect">
                <a:avLst/>
              </a:prstGeom>
              <a:solidFill>
                <a:schemeClr val="bg1"/>
              </a:solidFill>
            </p:spPr>
            <p:txBody>
              <a:bodyPr wrap="square" rtlCol="0">
                <a:spAutoFit/>
              </a:bodyPr>
              <a:lstStyle/>
              <a:p>
                <a:r>
                  <a:rPr lang="en-US" sz="2000" dirty="0" smtClean="0"/>
                  <a:t>From the series</a:t>
                </a:r>
                <a:endParaRPr lang="en-US" sz="2000" dirty="0"/>
              </a:p>
            </p:txBody>
          </p:sp>
          <p:sp>
            <p:nvSpPr>
              <p:cNvPr id="10" name="TextBox 9"/>
              <p:cNvSpPr txBox="1"/>
              <p:nvPr/>
            </p:nvSpPr>
            <p:spPr>
              <a:xfrm>
                <a:off x="6381078" y="4560194"/>
                <a:ext cx="3777447" cy="400110"/>
              </a:xfrm>
              <a:prstGeom prst="rect">
                <a:avLst/>
              </a:prstGeom>
              <a:solidFill>
                <a:schemeClr val="bg1"/>
              </a:solidFill>
            </p:spPr>
            <p:txBody>
              <a:bodyPr wrap="square" rtlCol="0">
                <a:spAutoFit/>
              </a:bodyPr>
              <a:lstStyle/>
              <a:p>
                <a:r>
                  <a:rPr lang="en-US" sz="2000" dirty="0"/>
                  <a:t>c</a:t>
                </a:r>
                <a:r>
                  <a:rPr lang="en-US" sz="2000" dirty="0" smtClean="0"/>
                  <a:t>reate a new  series</a:t>
                </a:r>
                <a:endParaRPr lang="en-US" sz="2000" dirty="0"/>
              </a:p>
            </p:txBody>
          </p:sp>
        </p:grpSp>
        <mc:AlternateContent xmlns:mc="http://schemas.openxmlformats.org/markup-compatibility/2006" xmlns:a14="http://schemas.microsoft.com/office/drawing/2010/main">
          <mc:Choice Requires="a14">
            <p:sp>
              <p:nvSpPr>
                <p:cNvPr id="5" name="TextBox 4"/>
                <p:cNvSpPr txBox="1"/>
                <p:nvPr/>
              </p:nvSpPr>
              <p:spPr>
                <a:xfrm>
                  <a:off x="2885372" y="5062176"/>
                  <a:ext cx="1246361"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oMath>
                    </m:oMathPara>
                  </a14:m>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885372" y="5062176"/>
                  <a:ext cx="1246361" cy="461665"/>
                </a:xfrm>
                <a:prstGeom prst="rect">
                  <a:avLst/>
                </a:prstGeom>
                <a:blipFill>
                  <a:blip r:embed="rId8"/>
                  <a:stretch>
                    <a:fillRect b="-3947"/>
                  </a:stretch>
                </a:blipFill>
              </p:spPr>
              <p:txBody>
                <a:bodyPr/>
                <a:lstStyle/>
                <a:p>
                  <a:r>
                    <a:rPr lang="en-GB">
                      <a:noFill/>
                    </a:rPr>
                    <a:t> </a:t>
                  </a:r>
                </a:p>
              </p:txBody>
            </p:sp>
          </mc:Fallback>
        </mc:AlternateContent>
      </p:grpSp>
    </p:spTree>
    <p:extLst>
      <p:ext uri="{BB962C8B-B14F-4D97-AF65-F5344CB8AC3E}">
        <p14:creationId xmlns:p14="http://schemas.microsoft.com/office/powerpoint/2010/main" val="3690920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7"/>
          <p:cNvGrpSpPr>
            <a:grpSpLocks/>
          </p:cNvGrpSpPr>
          <p:nvPr/>
        </p:nvGrpSpPr>
        <p:grpSpPr bwMode="auto">
          <a:xfrm>
            <a:off x="1930401" y="368300"/>
            <a:ext cx="8505825" cy="3919538"/>
            <a:chOff x="256" y="1326"/>
            <a:chExt cx="5358" cy="2469"/>
          </a:xfrm>
        </p:grpSpPr>
        <p:sp>
          <p:nvSpPr>
            <p:cNvPr id="25604" name="Text Box 4"/>
            <p:cNvSpPr txBox="1">
              <a:spLocks noChangeArrowheads="1"/>
            </p:cNvSpPr>
            <p:nvPr/>
          </p:nvSpPr>
          <p:spPr bwMode="auto">
            <a:xfrm>
              <a:off x="256" y="1326"/>
              <a:ext cx="5358"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rabicPeriod" startAt="3"/>
              </a:pPr>
              <a:r>
                <a:rPr lang="en-US" altLang="sk-SK" sz="2400" dirty="0" smtClean="0">
                  <a:latin typeface="Times New Roman" panose="02020603050405020304" pitchFamily="18" charset="0"/>
                </a:rPr>
                <a:t>If the first difference does not remove the trend make a second difference</a:t>
              </a:r>
              <a:endParaRPr lang="sk-SK" altLang="sk-SK" sz="2400" dirty="0">
                <a:latin typeface="Times New Roman" panose="02020603050405020304" pitchFamily="18" charset="0"/>
              </a:endParaRPr>
            </a:p>
            <a:p>
              <a:pPr eaLnBrk="1" hangingPunct="1">
                <a:spcBef>
                  <a:spcPct val="50000"/>
                </a:spcBef>
                <a:buFontTx/>
                <a:buAutoNum type="arabicPeriod" startAt="3"/>
              </a:pPr>
              <a:endParaRPr lang="sk-SK" altLang="sk-SK" sz="2400" dirty="0">
                <a:latin typeface="Times New Roman" panose="02020603050405020304" pitchFamily="18" charset="0"/>
              </a:endParaRPr>
            </a:p>
            <a:p>
              <a:pPr eaLnBrk="1" hangingPunct="1">
                <a:spcBef>
                  <a:spcPct val="50000"/>
                </a:spcBef>
                <a:buFontTx/>
                <a:buAutoNum type="arabicPeriod" startAt="3"/>
              </a:pPr>
              <a:endParaRPr lang="sk-SK" altLang="sk-SK" sz="2400" dirty="0">
                <a:latin typeface="Times New Roman" panose="02020603050405020304" pitchFamily="18" charset="0"/>
              </a:endParaRPr>
            </a:p>
            <a:p>
              <a:pPr eaLnBrk="1" hangingPunct="1">
                <a:spcBef>
                  <a:spcPct val="50000"/>
                </a:spcBef>
                <a:buFontTx/>
                <a:buAutoNum type="arabicPeriod" startAt="3"/>
              </a:pPr>
              <a:r>
                <a:rPr lang="en-US" altLang="sk-SK" sz="2400" dirty="0" smtClean="0">
                  <a:latin typeface="Times New Roman" panose="02020603050405020304" pitchFamily="18" charset="0"/>
                </a:rPr>
                <a:t>If we are successful in removing the trend, find the time series period and subtract the regular periodic changes from the time series values. For example by making a transformation </a:t>
              </a:r>
              <a:r>
                <a:rPr lang="sk-SK" altLang="sk-SK" sz="2400" dirty="0" smtClean="0">
                  <a:latin typeface="Times New Roman" panose="02020603050405020304" pitchFamily="18" charset="0"/>
                </a:rPr>
                <a:t>:</a:t>
              </a:r>
              <a:r>
                <a:rPr lang="en-US" altLang="sk-SK" sz="2400" dirty="0" smtClean="0">
                  <a:latin typeface="Times New Roman" panose="02020603050405020304" pitchFamily="18" charset="0"/>
                </a:rPr>
                <a:t> </a:t>
              </a:r>
              <a:endParaRPr lang="en-US" altLang="sk-SK" sz="2400" dirty="0">
                <a:latin typeface="Times New Roman" panose="02020603050405020304" pitchFamily="18" charset="0"/>
              </a:endParaRPr>
            </a:p>
          </p:txBody>
        </p:sp>
        <p:graphicFrame>
          <p:nvGraphicFramePr>
            <p:cNvPr id="25605" name="Object 5"/>
            <p:cNvGraphicFramePr>
              <a:graphicFrameLocks noChangeAspect="1"/>
            </p:cNvGraphicFramePr>
            <p:nvPr/>
          </p:nvGraphicFramePr>
          <p:xfrm>
            <a:off x="660" y="1891"/>
            <a:ext cx="2846" cy="643"/>
          </p:xfrm>
          <a:graphic>
            <a:graphicData uri="http://schemas.openxmlformats.org/presentationml/2006/ole">
              <mc:AlternateContent xmlns:mc="http://schemas.openxmlformats.org/markup-compatibility/2006">
                <mc:Choice xmlns:v="urn:schemas-microsoft-com:vml" Requires="v">
                  <p:oleObj spid="_x0000_s53294" name="Rovnice" r:id="rId4" imgW="3035300" imgH="685800" progId="Equation.3">
                    <p:embed/>
                  </p:oleObj>
                </mc:Choice>
                <mc:Fallback>
                  <p:oleObj name="Rovnice" r:id="rId4" imgW="3035300" imgH="685800" progId="Equation.3">
                    <p:embed/>
                    <p:pic>
                      <p:nvPicPr>
                        <p:cNvPr id="256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 y="1891"/>
                          <a:ext cx="2846" cy="6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602" y="3489"/>
            <a:ext cx="1141" cy="306"/>
          </p:xfrm>
          <a:graphic>
            <a:graphicData uri="http://schemas.openxmlformats.org/presentationml/2006/ole">
              <mc:AlternateContent xmlns:mc="http://schemas.openxmlformats.org/markup-compatibility/2006">
                <mc:Choice xmlns:v="urn:schemas-microsoft-com:vml" Requires="v">
                  <p:oleObj spid="_x0000_s53295" name="Rovnice" r:id="rId6" imgW="850900" imgH="228600" progId="Equation.3">
                    <p:embed/>
                  </p:oleObj>
                </mc:Choice>
                <mc:Fallback>
                  <p:oleObj name="Rovnice" r:id="rId6" imgW="850900" imgH="228600" progId="Equation.3">
                    <p:embed/>
                    <p:pic>
                      <p:nvPicPr>
                        <p:cNvPr id="256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 y="3489"/>
                          <a:ext cx="114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3" name="Text Box 4"/>
          <p:cNvSpPr txBox="1">
            <a:spLocks noChangeArrowheads="1"/>
          </p:cNvSpPr>
          <p:nvPr/>
        </p:nvSpPr>
        <p:spPr bwMode="auto">
          <a:xfrm>
            <a:off x="1768476" y="4525964"/>
            <a:ext cx="88296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rabicPeriod" startAt="5"/>
            </a:pPr>
            <a:r>
              <a:rPr lang="en-US" altLang="sk-SK" sz="2400" dirty="0" smtClean="0">
                <a:latin typeface="Times New Roman" panose="02020603050405020304" pitchFamily="18" charset="0"/>
              </a:rPr>
              <a:t>To make the time series stationary is often problematic. But the good news is, the commercial software usually does the job for you. </a:t>
            </a:r>
            <a:endParaRPr lang="sk-SK" altLang="sk-SK" sz="2400" dirty="0">
              <a:latin typeface="Times New Roman" panose="02020603050405020304" pitchFamily="18" charset="0"/>
            </a:endParaRPr>
          </a:p>
          <a:p>
            <a:pPr eaLnBrk="1" hangingPunct="1">
              <a:spcBef>
                <a:spcPct val="50000"/>
              </a:spcBef>
              <a:buFontTx/>
              <a:buAutoNum type="arabicPeriod" startAt="5"/>
            </a:pPr>
            <a:r>
              <a:rPr lang="en-US" altLang="sk-SK" sz="2400" dirty="0" smtClean="0">
                <a:latin typeface="Times New Roman" panose="02020603050405020304" pitchFamily="18" charset="0"/>
              </a:rPr>
              <a:t>If  none of the previous methods are successful there are some more heuristic rules, which usually do the job, </a:t>
            </a:r>
            <a:endParaRPr lang="en-US" altLang="sk-SK" sz="2400" dirty="0">
              <a:latin typeface="Times New Roman" panose="02020603050405020304" pitchFamily="18" charset="0"/>
            </a:endParaRPr>
          </a:p>
        </p:txBody>
      </p:sp>
    </p:spTree>
    <p:extLst>
      <p:ext uri="{BB962C8B-B14F-4D97-AF65-F5344CB8AC3E}">
        <p14:creationId xmlns:p14="http://schemas.microsoft.com/office/powerpoint/2010/main" val="26235359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346325" y="287339"/>
            <a:ext cx="7543800" cy="820737"/>
          </a:xfrm>
        </p:spPr>
        <p:txBody>
          <a:bodyPr/>
          <a:lstStyle/>
          <a:p>
            <a:pPr>
              <a:defRPr/>
            </a:pPr>
            <a:r>
              <a:rPr lang="sk-SK" altLang="sk-SK" dirty="0" err="1" smtClean="0">
                <a:solidFill>
                  <a:schemeClr val="tx1">
                    <a:lumMod val="75000"/>
                    <a:lumOff val="25000"/>
                  </a:schemeClr>
                </a:solidFill>
              </a:rPr>
              <a:t>Heuristic</a:t>
            </a:r>
            <a:r>
              <a:rPr lang="en-US" altLang="sk-SK" dirty="0" smtClean="0">
                <a:solidFill>
                  <a:schemeClr val="tx1">
                    <a:lumMod val="75000"/>
                    <a:lumOff val="25000"/>
                  </a:schemeClr>
                </a:solidFill>
              </a:rPr>
              <a:t> rules</a:t>
            </a:r>
            <a:endParaRPr lang="en-US" altLang="sk-SK" dirty="0">
              <a:solidFill>
                <a:schemeClr val="tx1">
                  <a:lumMod val="75000"/>
                  <a:lumOff val="25000"/>
                </a:schemeClr>
              </a:solidFill>
            </a:endParaRPr>
          </a:p>
        </p:txBody>
      </p:sp>
      <p:sp>
        <p:nvSpPr>
          <p:cNvPr id="27651" name="Rectangle 3"/>
          <p:cNvSpPr>
            <a:spLocks noGrp="1" noChangeArrowheads="1"/>
          </p:cNvSpPr>
          <p:nvPr>
            <p:ph idx="1"/>
          </p:nvPr>
        </p:nvSpPr>
        <p:spPr>
          <a:xfrm>
            <a:off x="1344706" y="2008189"/>
            <a:ext cx="10714615" cy="4022725"/>
          </a:xfrm>
        </p:spPr>
        <p:txBody>
          <a:bodyPr/>
          <a:lstStyle/>
          <a:p>
            <a:pPr eaLnBrk="1" hangingPunct="1"/>
            <a:r>
              <a:rPr lang="en-US" altLang="sk-SK" sz="2400" dirty="0" smtClean="0"/>
              <a:t>If the time series has a trend and variation and both depend on time, make a logarithm of the time series values. </a:t>
            </a:r>
            <a:endParaRPr lang="sk-SK" altLang="sk-SK" sz="2400" dirty="0"/>
          </a:p>
          <a:p>
            <a:pPr eaLnBrk="1" hangingPunct="1"/>
            <a:r>
              <a:rPr lang="en-US" altLang="sk-SK" sz="2400" dirty="0" smtClean="0"/>
              <a:t>If there is no trend and variation is time dependent, logarithm of the time series values is not enough to make the series stationary . </a:t>
            </a:r>
            <a:endParaRPr lang="sk-SK" altLang="sk-SK" sz="2400" dirty="0"/>
          </a:p>
          <a:p>
            <a:pPr eaLnBrk="1" hangingPunct="1"/>
            <a:r>
              <a:rPr lang="en-US" altLang="sk-SK" sz="2400" dirty="0" smtClean="0"/>
              <a:t>Logarithm can help, if there is a trend and periodicity and </a:t>
            </a:r>
            <a:r>
              <a:rPr lang="en-US" altLang="sk-SK" sz="2400" dirty="0"/>
              <a:t>t</a:t>
            </a:r>
            <a:r>
              <a:rPr lang="en-US" altLang="sk-SK" sz="2400" dirty="0" smtClean="0"/>
              <a:t>he amplitude of the periodic changes  is proportional to the time dependent average value (multiplicative periodicity). </a:t>
            </a:r>
            <a:endParaRPr lang="sk-SK" altLang="sk-SK" sz="2400" dirty="0"/>
          </a:p>
          <a:p>
            <a:pPr eaLnBrk="1" hangingPunct="1"/>
            <a:endParaRPr lang="en-US" altLang="sk-SK" sz="2400" dirty="0"/>
          </a:p>
        </p:txBody>
      </p:sp>
    </p:spTree>
    <p:extLst>
      <p:ext uri="{BB962C8B-B14F-4D97-AF65-F5344CB8AC3E}">
        <p14:creationId xmlns:p14="http://schemas.microsoft.com/office/powerpoint/2010/main" val="1282114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4614" y="723014"/>
            <a:ext cx="7368363" cy="584775"/>
          </a:xfrm>
          <a:prstGeom prst="rect">
            <a:avLst/>
          </a:prstGeom>
          <a:noFill/>
        </p:spPr>
        <p:txBody>
          <a:bodyPr wrap="square" rtlCol="0">
            <a:spAutoFit/>
          </a:bodyPr>
          <a:lstStyle/>
          <a:p>
            <a:r>
              <a:rPr lang="en-US" sz="3200" dirty="0" smtClean="0"/>
              <a:t>Summary</a:t>
            </a:r>
            <a:endParaRPr lang="en-US" sz="3200" dirty="0"/>
          </a:p>
        </p:txBody>
      </p:sp>
      <p:sp>
        <p:nvSpPr>
          <p:cNvPr id="3" name="TextBox 2"/>
          <p:cNvSpPr txBox="1"/>
          <p:nvPr/>
        </p:nvSpPr>
        <p:spPr>
          <a:xfrm>
            <a:off x="2094614" y="2310064"/>
            <a:ext cx="9204158" cy="2677656"/>
          </a:xfrm>
          <a:prstGeom prst="rect">
            <a:avLst/>
          </a:prstGeom>
          <a:noFill/>
        </p:spPr>
        <p:txBody>
          <a:bodyPr wrap="square" rtlCol="0">
            <a:spAutoFit/>
          </a:bodyPr>
          <a:lstStyle/>
          <a:p>
            <a:pPr marL="342900" indent="-342900">
              <a:buAutoNum type="arabicPeriod"/>
            </a:pPr>
            <a:r>
              <a:rPr lang="en-US" sz="2400" dirty="0" smtClean="0"/>
              <a:t>Analysis of the trend – single, double exponential smoothing</a:t>
            </a:r>
          </a:p>
          <a:p>
            <a:pPr marL="342900" indent="-342900">
              <a:buAutoNum type="arabicPeriod"/>
            </a:pPr>
            <a:r>
              <a:rPr lang="en-US" sz="2400" dirty="0" smtClean="0"/>
              <a:t>Analysis of the periodicity, multiple box plot, autocorrelation coefficient, triple exponential smoothing.</a:t>
            </a:r>
          </a:p>
          <a:p>
            <a:pPr marL="342900" indent="-342900">
              <a:buAutoNum type="arabicPeriod"/>
            </a:pPr>
            <a:r>
              <a:rPr lang="en-US" sz="2400" dirty="0" smtClean="0"/>
              <a:t>Examples of the methods applications. </a:t>
            </a:r>
          </a:p>
          <a:p>
            <a:pPr marL="342900" indent="-342900">
              <a:buAutoNum type="arabicPeriod"/>
            </a:pPr>
            <a:r>
              <a:rPr lang="en-US" sz="2400" dirty="0" smtClean="0"/>
              <a:t>Power spectra.</a:t>
            </a:r>
          </a:p>
          <a:p>
            <a:pPr marL="342900" indent="-342900">
              <a:buAutoNum type="arabicPeriod"/>
            </a:pPr>
            <a:r>
              <a:rPr lang="en-US" sz="2400" dirty="0" smtClean="0"/>
              <a:t>Stationary time series. </a:t>
            </a:r>
            <a:endParaRPr lang="en-US" sz="2400" dirty="0"/>
          </a:p>
        </p:txBody>
      </p:sp>
    </p:spTree>
    <p:extLst>
      <p:ext uri="{BB962C8B-B14F-4D97-AF65-F5344CB8AC3E}">
        <p14:creationId xmlns:p14="http://schemas.microsoft.com/office/powerpoint/2010/main" val="109578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2711451" y="549276"/>
            <a:ext cx="7992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a:solidFill>
                  <a:schemeClr val="tx1"/>
                </a:solidFill>
                <a:latin typeface="Arial" panose="020B0604020202020204" pitchFamily="34" charset="0"/>
              </a:rPr>
              <a:t>MA </a:t>
            </a:r>
            <a:r>
              <a:rPr lang="sk-SK" altLang="sk-SK" sz="2400" dirty="0" err="1" smtClean="0">
                <a:solidFill>
                  <a:schemeClr val="tx1"/>
                </a:solidFill>
                <a:latin typeface="Arial" panose="020B0604020202020204" pitchFamily="34" charset="0"/>
              </a:rPr>
              <a:t>with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lenght</a:t>
            </a:r>
            <a:r>
              <a:rPr lang="sk-SK" altLang="sk-SK" sz="2400" dirty="0" smtClean="0">
                <a:solidFill>
                  <a:schemeClr val="tx1"/>
                </a:solidFill>
                <a:latin typeface="Arial" panose="020B0604020202020204" pitchFamily="34" charset="0"/>
              </a:rPr>
              <a:t> </a:t>
            </a:r>
            <a:r>
              <a:rPr lang="sk-SK" altLang="sk-SK" sz="2400" dirty="0">
                <a:solidFill>
                  <a:schemeClr val="tx1"/>
                </a:solidFill>
                <a:latin typeface="Arial" panose="020B0604020202020204" pitchFamily="34" charset="0"/>
              </a:rPr>
              <a:t>20, 50 </a:t>
            </a:r>
            <a:r>
              <a:rPr lang="sk-SK" altLang="sk-SK" sz="2400" dirty="0" smtClean="0">
                <a:solidFill>
                  <a:schemeClr val="tx1"/>
                </a:solidFill>
                <a:latin typeface="Arial" panose="020B0604020202020204" pitchFamily="34" charset="0"/>
              </a:rPr>
              <a:t>and 200 </a:t>
            </a:r>
            <a:r>
              <a:rPr lang="sk-SK" altLang="sk-SK" sz="2400" dirty="0" err="1" smtClean="0">
                <a:solidFill>
                  <a:schemeClr val="tx1"/>
                </a:solidFill>
                <a:latin typeface="Arial" panose="020B0604020202020204" pitchFamily="34" charset="0"/>
              </a:rPr>
              <a:t>time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units</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past</a:t>
            </a:r>
            <a:r>
              <a:rPr lang="sk-SK" altLang="sk-SK" sz="2400" dirty="0" smtClean="0">
                <a:solidFill>
                  <a:schemeClr val="tx1"/>
                </a:solidFill>
                <a:latin typeface="Arial" panose="020B0604020202020204" pitchFamily="34" charset="0"/>
              </a:rPr>
              <a:t>.  </a:t>
            </a:r>
            <a:endParaRPr lang="sk-SK" altLang="sk-SK" sz="2400" dirty="0">
              <a:solidFill>
                <a:schemeClr val="tx1"/>
              </a:solidFill>
              <a:latin typeface="Arial" panose="020B0604020202020204" pitchFamily="34" charset="0"/>
            </a:endParaRP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1943100"/>
            <a:ext cx="69088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33801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6600" y="469900"/>
            <a:ext cx="9804400" cy="369332"/>
          </a:xfrm>
          <a:prstGeom prst="rect">
            <a:avLst/>
          </a:prstGeom>
          <a:noFill/>
        </p:spPr>
        <p:txBody>
          <a:bodyPr wrap="square" rtlCol="0">
            <a:spAutoFit/>
          </a:bodyPr>
          <a:lstStyle/>
          <a:p>
            <a:r>
              <a:rPr lang="en-GB" dirty="0" smtClean="0"/>
              <a:t>Questions</a:t>
            </a:r>
            <a:endParaRPr lang="en-GB" dirty="0"/>
          </a:p>
        </p:txBody>
      </p:sp>
      <p:sp>
        <p:nvSpPr>
          <p:cNvPr id="3" name="TextBox 2"/>
          <p:cNvSpPr txBox="1"/>
          <p:nvPr/>
        </p:nvSpPr>
        <p:spPr>
          <a:xfrm>
            <a:off x="1219200" y="1384300"/>
            <a:ext cx="10591800" cy="1477328"/>
          </a:xfrm>
          <a:prstGeom prst="rect">
            <a:avLst/>
          </a:prstGeom>
          <a:noFill/>
        </p:spPr>
        <p:txBody>
          <a:bodyPr wrap="square" rtlCol="0">
            <a:spAutoFit/>
          </a:bodyPr>
          <a:lstStyle/>
          <a:p>
            <a:pPr marL="342900" indent="-342900">
              <a:buAutoNum type="alphaLcParenR"/>
            </a:pPr>
            <a:r>
              <a:rPr lang="en-GB" b="1" dirty="0" smtClean="0"/>
              <a:t>Which </a:t>
            </a:r>
            <a:r>
              <a:rPr lang="en-GB" b="1" dirty="0"/>
              <a:t>of the following is an example of time series problem</a:t>
            </a:r>
            <a:r>
              <a:rPr lang="en-GB" b="1" dirty="0" smtClean="0"/>
              <a:t>?</a:t>
            </a:r>
          </a:p>
          <a:p>
            <a:pPr marL="342900" indent="-342900">
              <a:buAutoNum type="alphaLcParenR"/>
            </a:pPr>
            <a:endParaRPr lang="en-GB" dirty="0"/>
          </a:p>
          <a:p>
            <a:r>
              <a:rPr lang="en-GB" b="1" dirty="0"/>
              <a:t>1. Estimating number of hotel rooms booking in next 6 months.</a:t>
            </a:r>
            <a:r>
              <a:rPr lang="en-GB" dirty="0"/>
              <a:t/>
            </a:r>
            <a:br>
              <a:rPr lang="en-GB" dirty="0"/>
            </a:br>
            <a:r>
              <a:rPr lang="en-GB" b="1" dirty="0"/>
              <a:t>2. Estimating the total sales in next 3 years of an insurance company.</a:t>
            </a:r>
            <a:r>
              <a:rPr lang="en-GB" dirty="0"/>
              <a:t/>
            </a:r>
            <a:br>
              <a:rPr lang="en-GB" dirty="0"/>
            </a:br>
            <a:r>
              <a:rPr lang="en-GB" b="1" dirty="0"/>
              <a:t>3. Estimating the number of calls for the next one week.</a:t>
            </a:r>
            <a:endParaRPr lang="en-GB" dirty="0"/>
          </a:p>
        </p:txBody>
      </p:sp>
      <p:sp>
        <p:nvSpPr>
          <p:cNvPr id="4" name="TextBox 3"/>
          <p:cNvSpPr txBox="1"/>
          <p:nvPr/>
        </p:nvSpPr>
        <p:spPr>
          <a:xfrm>
            <a:off x="1320800" y="3009900"/>
            <a:ext cx="10718800" cy="369332"/>
          </a:xfrm>
          <a:prstGeom prst="rect">
            <a:avLst/>
          </a:prstGeom>
          <a:noFill/>
        </p:spPr>
        <p:txBody>
          <a:bodyPr wrap="square" rtlCol="0">
            <a:spAutoFit/>
          </a:bodyPr>
          <a:lstStyle/>
          <a:p>
            <a:r>
              <a:rPr lang="en-GB" dirty="0" smtClean="0"/>
              <a:t>Solution: 1,2,3</a:t>
            </a:r>
            <a:endParaRPr lang="en-GB" dirty="0"/>
          </a:p>
        </p:txBody>
      </p:sp>
      <p:sp>
        <p:nvSpPr>
          <p:cNvPr id="5" name="TextBox 4"/>
          <p:cNvSpPr txBox="1"/>
          <p:nvPr/>
        </p:nvSpPr>
        <p:spPr>
          <a:xfrm>
            <a:off x="1219200" y="4000500"/>
            <a:ext cx="10591800" cy="2031325"/>
          </a:xfrm>
          <a:prstGeom prst="rect">
            <a:avLst/>
          </a:prstGeom>
          <a:noFill/>
        </p:spPr>
        <p:txBody>
          <a:bodyPr wrap="square" rtlCol="0">
            <a:spAutoFit/>
          </a:bodyPr>
          <a:lstStyle/>
          <a:p>
            <a:r>
              <a:rPr lang="en-GB" dirty="0"/>
              <a:t> </a:t>
            </a:r>
          </a:p>
          <a:p>
            <a:r>
              <a:rPr lang="en-GB" b="1" dirty="0"/>
              <a:t>b</a:t>
            </a:r>
            <a:r>
              <a:rPr lang="en-GB" b="1" dirty="0" smtClean="0"/>
              <a:t>) </a:t>
            </a:r>
            <a:r>
              <a:rPr lang="en-GB" b="1" dirty="0"/>
              <a:t>Which of the following can’t be a component for a time series plot?</a:t>
            </a:r>
            <a:endParaRPr lang="en-GB" dirty="0"/>
          </a:p>
          <a:p>
            <a:r>
              <a:rPr lang="en-GB" dirty="0"/>
              <a:t>A) Seasonality</a:t>
            </a:r>
            <a:br>
              <a:rPr lang="en-GB" dirty="0"/>
            </a:br>
            <a:r>
              <a:rPr lang="en-GB" dirty="0"/>
              <a:t>B) Trend</a:t>
            </a:r>
            <a:br>
              <a:rPr lang="en-GB" dirty="0"/>
            </a:br>
            <a:r>
              <a:rPr lang="en-GB" dirty="0"/>
              <a:t>C) Cyclical</a:t>
            </a:r>
            <a:br>
              <a:rPr lang="en-GB" dirty="0"/>
            </a:br>
            <a:r>
              <a:rPr lang="en-GB" dirty="0"/>
              <a:t>D) Noise</a:t>
            </a:r>
            <a:br>
              <a:rPr lang="en-GB" dirty="0"/>
            </a:br>
            <a:r>
              <a:rPr lang="en-GB" dirty="0"/>
              <a:t>E)  </a:t>
            </a:r>
            <a:r>
              <a:rPr lang="en-GB" dirty="0" smtClean="0"/>
              <a:t>all can be</a:t>
            </a:r>
            <a:endParaRPr lang="en-GB" dirty="0"/>
          </a:p>
        </p:txBody>
      </p:sp>
      <p:sp>
        <p:nvSpPr>
          <p:cNvPr id="6" name="TextBox 5"/>
          <p:cNvSpPr txBox="1"/>
          <p:nvPr/>
        </p:nvSpPr>
        <p:spPr>
          <a:xfrm>
            <a:off x="1219200" y="6286500"/>
            <a:ext cx="9817100" cy="369332"/>
          </a:xfrm>
          <a:prstGeom prst="rect">
            <a:avLst/>
          </a:prstGeom>
          <a:noFill/>
        </p:spPr>
        <p:txBody>
          <a:bodyPr wrap="square" rtlCol="0">
            <a:spAutoFit/>
          </a:bodyPr>
          <a:lstStyle/>
          <a:p>
            <a:r>
              <a:rPr lang="en-GB" dirty="0" smtClean="0"/>
              <a:t>Solution: E</a:t>
            </a:r>
            <a:endParaRPr lang="en-GB" dirty="0"/>
          </a:p>
        </p:txBody>
      </p:sp>
    </p:spTree>
    <p:extLst>
      <p:ext uri="{BB962C8B-B14F-4D97-AF65-F5344CB8AC3E}">
        <p14:creationId xmlns:p14="http://schemas.microsoft.com/office/powerpoint/2010/main" val="308722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9906000" cy="1477328"/>
          </a:xfrm>
          <a:prstGeom prst="rect">
            <a:avLst/>
          </a:prstGeom>
          <a:noFill/>
        </p:spPr>
        <p:txBody>
          <a:bodyPr wrap="square" rtlCol="0">
            <a:spAutoFit/>
          </a:bodyPr>
          <a:lstStyle/>
          <a:p>
            <a:r>
              <a:rPr lang="en-GB" dirty="0"/>
              <a:t> </a:t>
            </a:r>
          </a:p>
          <a:p>
            <a:r>
              <a:rPr lang="en-GB" b="1" dirty="0" smtClean="0"/>
              <a:t>c) </a:t>
            </a:r>
            <a:r>
              <a:rPr lang="en-GB" b="1" dirty="0"/>
              <a:t>Which of the following is relatively easier to estimate in time series </a:t>
            </a:r>
            <a:r>
              <a:rPr lang="en-GB" b="1" dirty="0" err="1"/>
              <a:t>modeling</a:t>
            </a:r>
            <a:r>
              <a:rPr lang="en-GB" b="1" dirty="0"/>
              <a:t>?</a:t>
            </a:r>
            <a:endParaRPr lang="en-GB" dirty="0"/>
          </a:p>
          <a:p>
            <a:r>
              <a:rPr lang="en-GB" dirty="0"/>
              <a:t>A) Seasonality</a:t>
            </a:r>
            <a:br>
              <a:rPr lang="en-GB" dirty="0"/>
            </a:br>
            <a:r>
              <a:rPr lang="en-GB" dirty="0"/>
              <a:t>B) Cyclical</a:t>
            </a:r>
            <a:br>
              <a:rPr lang="en-GB" dirty="0"/>
            </a:br>
            <a:r>
              <a:rPr lang="en-GB" dirty="0"/>
              <a:t>C) No difference between Seasonality and Cyclical</a:t>
            </a:r>
          </a:p>
        </p:txBody>
      </p:sp>
      <p:sp>
        <p:nvSpPr>
          <p:cNvPr id="3" name="TextBox 2"/>
          <p:cNvSpPr txBox="1"/>
          <p:nvPr/>
        </p:nvSpPr>
        <p:spPr>
          <a:xfrm>
            <a:off x="1409700" y="2425700"/>
            <a:ext cx="10553700" cy="369332"/>
          </a:xfrm>
          <a:prstGeom prst="rect">
            <a:avLst/>
          </a:prstGeom>
          <a:noFill/>
        </p:spPr>
        <p:txBody>
          <a:bodyPr wrap="square" rtlCol="0">
            <a:spAutoFit/>
          </a:bodyPr>
          <a:lstStyle/>
          <a:p>
            <a:r>
              <a:rPr lang="en-GB" dirty="0" smtClean="0"/>
              <a:t>Solution: A) seasonality is easier to estimate</a:t>
            </a:r>
            <a:endParaRPr lang="en-GB" dirty="0"/>
          </a:p>
        </p:txBody>
      </p:sp>
      <p:sp>
        <p:nvSpPr>
          <p:cNvPr id="4" name="TextBox 3"/>
          <p:cNvSpPr txBox="1"/>
          <p:nvPr/>
        </p:nvSpPr>
        <p:spPr>
          <a:xfrm>
            <a:off x="1409700" y="3454400"/>
            <a:ext cx="10185400" cy="1200329"/>
          </a:xfrm>
          <a:prstGeom prst="rect">
            <a:avLst/>
          </a:prstGeom>
          <a:noFill/>
        </p:spPr>
        <p:txBody>
          <a:bodyPr wrap="square" rtlCol="0">
            <a:spAutoFit/>
          </a:bodyPr>
          <a:lstStyle/>
          <a:p>
            <a:r>
              <a:rPr lang="en-GB" b="1" dirty="0"/>
              <a:t>6) Adjacent observations in time series data (excluding white noise) are independent and identically distributed (IID).</a:t>
            </a:r>
            <a:endParaRPr lang="en-GB" dirty="0"/>
          </a:p>
          <a:p>
            <a:r>
              <a:rPr lang="en-GB" dirty="0"/>
              <a:t>A) TRUE</a:t>
            </a:r>
          </a:p>
          <a:p>
            <a:r>
              <a:rPr lang="en-GB" dirty="0"/>
              <a:t>B) FALSE</a:t>
            </a:r>
            <a:endParaRPr lang="en-GB" dirty="0">
              <a:effectLst/>
            </a:endParaRPr>
          </a:p>
        </p:txBody>
      </p:sp>
      <p:sp>
        <p:nvSpPr>
          <p:cNvPr id="5" name="TextBox 4"/>
          <p:cNvSpPr txBox="1"/>
          <p:nvPr/>
        </p:nvSpPr>
        <p:spPr>
          <a:xfrm>
            <a:off x="1549400" y="5054600"/>
            <a:ext cx="9385300" cy="369332"/>
          </a:xfrm>
          <a:prstGeom prst="rect">
            <a:avLst/>
          </a:prstGeom>
          <a:noFill/>
        </p:spPr>
        <p:txBody>
          <a:bodyPr wrap="square" rtlCol="0">
            <a:spAutoFit/>
          </a:bodyPr>
          <a:lstStyle/>
          <a:p>
            <a:r>
              <a:rPr lang="en-GB" dirty="0" smtClean="0"/>
              <a:t>Solution: B</a:t>
            </a:r>
            <a:endParaRPr lang="en-GB" dirty="0"/>
          </a:p>
        </p:txBody>
      </p:sp>
    </p:spTree>
    <p:extLst>
      <p:ext uri="{BB962C8B-B14F-4D97-AF65-F5344CB8AC3E}">
        <p14:creationId xmlns:p14="http://schemas.microsoft.com/office/powerpoint/2010/main" val="27065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88913"/>
            <a:ext cx="6478588"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8915" name="TextBox 4"/>
          <p:cNvSpPr txBox="1">
            <a:spLocks noChangeArrowheads="1"/>
          </p:cNvSpPr>
          <p:nvPr/>
        </p:nvSpPr>
        <p:spPr bwMode="auto">
          <a:xfrm>
            <a:off x="1452282" y="4868864"/>
            <a:ext cx="103811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Arial" panose="020B0604020202020204" pitchFamily="34" charset="0"/>
              </a:rPr>
              <a:t>Here we see MA with the window 10 days (quick MA) and MA with the window 30 days(slow MA). Crossover points of the slow and quick MA is a trend change indicator. Look at the previous fig too. </a:t>
            </a:r>
            <a:endParaRPr lang="sk-SK" altLang="sk-SK" sz="2400" dirty="0">
              <a:solidFill>
                <a:schemeClr val="tx1"/>
              </a:solidFill>
              <a:latin typeface="Arial" panose="020B0604020202020204" pitchFamily="34" charset="0"/>
            </a:endParaRPr>
          </a:p>
        </p:txBody>
      </p:sp>
      <p:cxnSp>
        <p:nvCxnSpPr>
          <p:cNvPr id="7" name="Straight Arrow Connector 6"/>
          <p:cNvCxnSpPr/>
          <p:nvPr/>
        </p:nvCxnSpPr>
        <p:spPr>
          <a:xfrm flipV="1">
            <a:off x="4295776" y="3716338"/>
            <a:ext cx="11113" cy="9255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16276" y="2276475"/>
            <a:ext cx="30163" cy="10223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60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03389" y="404814"/>
            <a:ext cx="8989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Arial" panose="020B0604020202020204" pitchFamily="34" charset="0"/>
              </a:rPr>
              <a:t>Double moving average (DMA) </a:t>
            </a:r>
            <a:r>
              <a:rPr lang="en-US" altLang="sk-SK" sz="2800" b="1" dirty="0" smtClean="0">
                <a:solidFill>
                  <a:schemeClr val="tx1"/>
                </a:solidFill>
                <a:latin typeface="Arial" panose="020B0604020202020204" pitchFamily="34" charset="0"/>
              </a:rPr>
              <a:t>for the linear trends</a:t>
            </a:r>
            <a:endParaRPr lang="en-US" altLang="sk-SK" sz="2800" b="1" dirty="0">
              <a:solidFill>
                <a:schemeClr val="tx1"/>
              </a:solidFill>
              <a:latin typeface="Arial" panose="020B0604020202020204" pitchFamily="34" charset="0"/>
            </a:endParaRPr>
          </a:p>
        </p:txBody>
      </p:sp>
      <p:sp>
        <p:nvSpPr>
          <p:cNvPr id="39939" name="Text Box 3"/>
          <p:cNvSpPr txBox="1">
            <a:spLocks noChangeArrowheads="1"/>
          </p:cNvSpPr>
          <p:nvPr/>
        </p:nvSpPr>
        <p:spPr bwMode="auto">
          <a:xfrm>
            <a:off x="1778000" y="1345278"/>
            <a:ext cx="867092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DMA is the same as MA, but done from the data gained after the first smoothing of the measured data by MA. </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DMA is mostly used to find linear trends, but there are programs able to predict the values one time unit further very well, and are able to classify other types of </a:t>
            </a:r>
            <a:r>
              <a:rPr lang="en-US" altLang="sk-SK" sz="2400" smtClean="0">
                <a:solidFill>
                  <a:schemeClr val="tx1"/>
                </a:solidFill>
                <a:latin typeface="Arial" panose="020B0604020202020204" pitchFamily="34" charset="0"/>
              </a:rPr>
              <a:t>significant trends </a:t>
            </a:r>
            <a:r>
              <a:rPr lang="en-US" altLang="sk-SK" sz="2400" dirty="0" smtClean="0">
                <a:solidFill>
                  <a:schemeClr val="tx1"/>
                </a:solidFill>
                <a:latin typeface="Arial" panose="020B0604020202020204" pitchFamily="34" charset="0"/>
              </a:rPr>
              <a:t>as well.  </a:t>
            </a:r>
            <a:endParaRPr lang="en-US" altLang="sk-SK" sz="2400" dirty="0">
              <a:solidFill>
                <a:schemeClr val="tx1"/>
              </a:solidFill>
              <a:latin typeface="Arial" panose="020B0604020202020204" pitchFamily="34" charset="0"/>
            </a:endParaRPr>
          </a:p>
        </p:txBody>
      </p:sp>
      <p:sp>
        <p:nvSpPr>
          <p:cNvPr id="39940" name="Text Box 4"/>
          <p:cNvSpPr txBox="1">
            <a:spLocks noChangeArrowheads="1"/>
          </p:cNvSpPr>
          <p:nvPr/>
        </p:nvSpPr>
        <p:spPr bwMode="auto">
          <a:xfrm>
            <a:off x="1778000" y="4255512"/>
            <a:ext cx="8615364" cy="830997"/>
          </a:xfrm>
          <a:prstGeom prst="rect">
            <a:avLst/>
          </a:prstGeom>
          <a:solidFill>
            <a:schemeClr val="accent1">
              <a:lumMod val="20000"/>
              <a:lumOff val="80000"/>
            </a:schemeClr>
          </a:solidFill>
          <a:ln>
            <a:noFill/>
          </a:ln>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DMA</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Resulting data,  smoothed by the first MA are smoothed  again by MA.  </a:t>
            </a:r>
            <a:endParaRPr lang="en-US" altLang="sk-SK" sz="2400" dirty="0">
              <a:solidFill>
                <a:schemeClr val="tx1"/>
              </a:solidFill>
              <a:latin typeface="Arial" panose="020B0604020202020204" pitchFamily="34" charset="0"/>
            </a:endParaRPr>
          </a:p>
        </p:txBody>
      </p:sp>
      <p:sp>
        <p:nvSpPr>
          <p:cNvPr id="39941" name="Text Box 5"/>
          <p:cNvSpPr txBox="1">
            <a:spLocks noChangeArrowheads="1"/>
          </p:cNvSpPr>
          <p:nvPr/>
        </p:nvSpPr>
        <p:spPr bwMode="auto">
          <a:xfrm>
            <a:off x="1778000" y="5229225"/>
            <a:ext cx="8538584" cy="46166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Problem: lack of the data after the first usage of MA</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246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B6F550-CB5B-410B-B372-A3E63FA46770}"/>
</file>

<file path=customXml/itemProps2.xml><?xml version="1.0" encoding="utf-8"?>
<ds:datastoreItem xmlns:ds="http://schemas.openxmlformats.org/officeDocument/2006/customXml" ds:itemID="{2405EA31-BE78-49DD-9930-EAAE354D230C}"/>
</file>

<file path=customXml/itemProps3.xml><?xml version="1.0" encoding="utf-8"?>
<ds:datastoreItem xmlns:ds="http://schemas.openxmlformats.org/officeDocument/2006/customXml" ds:itemID="{6A22099D-2CFF-42A0-A21C-56331C02E96C}"/>
</file>

<file path=docProps/app.xml><?xml version="1.0" encoding="utf-8"?>
<Properties xmlns="http://schemas.openxmlformats.org/officeDocument/2006/extended-properties" xmlns:vt="http://schemas.openxmlformats.org/officeDocument/2006/docPropsVTypes">
  <Template>Wisp</Template>
  <TotalTime>9341</TotalTime>
  <Words>4344</Words>
  <Application>Microsoft Office PowerPoint</Application>
  <PresentationFormat>Widescreen</PresentationFormat>
  <Paragraphs>434</Paragraphs>
  <Slides>71</Slides>
  <Notes>42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2" baseType="lpstr">
      <vt:lpstr>Arial</vt:lpstr>
      <vt:lpstr>Calibri</vt:lpstr>
      <vt:lpstr>Cambria Math</vt:lpstr>
      <vt:lpstr>Century Gothic</vt:lpstr>
      <vt:lpstr>Times New Roman</vt:lpstr>
      <vt:lpstr>Wingdings 2</vt:lpstr>
      <vt:lpstr>Wingdings 3</vt:lpstr>
      <vt:lpstr>Wisp</vt:lpstr>
      <vt:lpstr>Equation</vt:lpstr>
      <vt:lpstr>Rovnica</vt:lpstr>
      <vt:lpstr>Rovnice</vt:lpstr>
      <vt:lpstr>Artificial intelligence VII</vt:lpstr>
      <vt:lpstr>Last lecture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is useful to make the trend linear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Periodicity (seasonality) analysis in the time series </vt:lpstr>
      <vt:lpstr>Additive versus multiplicative time series example (Nikolaos Kourentzes home page , Lancaster University)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the tasks on time series from the exam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series analysis and modeling - summary</vt:lpstr>
      <vt:lpstr>Stationary time series (stacionárny časový rad)</vt:lpstr>
      <vt:lpstr>PowerPoint Presentation</vt:lpstr>
      <vt:lpstr>PowerPoint Presentation</vt:lpstr>
      <vt:lpstr>PowerPoint Presentation</vt:lpstr>
      <vt:lpstr>PowerPoint Presentation</vt:lpstr>
      <vt:lpstr>How to make the time series stationary?</vt:lpstr>
      <vt:lpstr>PowerPoint Presentation</vt:lpstr>
      <vt:lpstr>Heuristic rules</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IV</dc:title>
  <dc:creator>Maria Markosova</dc:creator>
  <cp:lastModifiedBy>Maria Markosova</cp:lastModifiedBy>
  <cp:revision>316</cp:revision>
  <dcterms:created xsi:type="dcterms:W3CDTF">2019-01-23T14:51:12Z</dcterms:created>
  <dcterms:modified xsi:type="dcterms:W3CDTF">2024-04-24T09:32:02Z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