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15.xml" ContentType="application/vnd.openxmlformats-officedocument.presentationml.slide+xml"/>
  <Override PartName="/ppt/slides/slide45.xml" ContentType="application/vnd.openxmlformats-officedocument.presentationml.slide+xml"/>
  <Override PartName="/ppt/slides/slide47.xml" ContentType="application/vnd.openxmlformats-officedocument.presentationml.slide+xml"/>
  <Override PartName="/ppt/slides/slide51.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29.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385" r:id="rId3"/>
    <p:sldId id="386" r:id="rId4"/>
    <p:sldId id="401" r:id="rId5"/>
    <p:sldId id="397" r:id="rId6"/>
    <p:sldId id="402" r:id="rId7"/>
    <p:sldId id="403" r:id="rId8"/>
    <p:sldId id="404" r:id="rId9"/>
    <p:sldId id="398" r:id="rId10"/>
    <p:sldId id="399" r:id="rId11"/>
    <p:sldId id="400" r:id="rId12"/>
    <p:sldId id="375" r:id="rId13"/>
    <p:sldId id="376" r:id="rId14"/>
    <p:sldId id="377" r:id="rId15"/>
    <p:sldId id="378" r:id="rId16"/>
    <p:sldId id="379" r:id="rId17"/>
    <p:sldId id="380" r:id="rId18"/>
    <p:sldId id="396"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88" r:id="rId32"/>
    <p:sldId id="389" r:id="rId33"/>
    <p:sldId id="390" r:id="rId34"/>
    <p:sldId id="391" r:id="rId35"/>
    <p:sldId id="392" r:id="rId36"/>
    <p:sldId id="393"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298" r:id="rId50"/>
    <p:sldId id="299" r:id="rId51"/>
    <p:sldId id="300" r:id="rId52"/>
    <p:sldId id="301" r:id="rId53"/>
    <p:sldId id="302" r:id="rId54"/>
    <p:sldId id="303" r:id="rId55"/>
    <p:sldId id="304" r:id="rId56"/>
    <p:sldId id="305" r:id="rId57"/>
    <p:sldId id="306" r:id="rId58"/>
    <p:sldId id="394" r:id="rId59"/>
    <p:sldId id="39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3" autoAdjust="0"/>
    <p:restoredTop sz="94660"/>
  </p:normalViewPr>
  <p:slideViewPr>
    <p:cSldViewPr snapToGrid="0">
      <p:cViewPr varScale="1">
        <p:scale>
          <a:sx n="83" d="100"/>
          <a:sy n="83" d="100"/>
        </p:scale>
        <p:origin x="534" y="9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2688"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16.wmf"/><Relationship Id="rId1" Type="http://schemas.openxmlformats.org/officeDocument/2006/relationships/image" Target="../media/image31.emf"/><Relationship Id="rId5" Type="http://schemas.openxmlformats.org/officeDocument/2006/relationships/image" Target="../media/image34.wmf"/><Relationship Id="rId4"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emf"/><Relationship Id="rId4"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5417B-EAFE-4EBA-85C1-794E8AB38BEF}"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B5CBF-62DE-42F8-B3FA-D31066C7C680}" type="slidenum">
              <a:rPr lang="en-US" smtClean="0"/>
              <a:t>‹#›</a:t>
            </a:fld>
            <a:endParaRPr lang="en-US"/>
          </a:p>
        </p:txBody>
      </p:sp>
    </p:spTree>
    <p:extLst>
      <p:ext uri="{BB962C8B-B14F-4D97-AF65-F5344CB8AC3E}">
        <p14:creationId xmlns:p14="http://schemas.microsoft.com/office/powerpoint/2010/main" val="4042483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183303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728773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804045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485559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sk-SK" altLang="en-US" smtClean="0"/>
              <a:t>Linear least square riešenie pozri https://en.wikipedia.org/wiki/Linear_least_squares_(mathematics)</a:t>
            </a:r>
            <a:endParaRPr lang="en-US" altLang="en-US" smtClean="0"/>
          </a:p>
        </p:txBody>
      </p:sp>
    </p:spTree>
    <p:extLst>
      <p:ext uri="{BB962C8B-B14F-4D97-AF65-F5344CB8AC3E}">
        <p14:creationId xmlns:p14="http://schemas.microsoft.com/office/powerpoint/2010/main" val="58249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719621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09727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2375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747594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898394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2564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92025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9395"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006332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43"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006929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3491"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629342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6563"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949056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8611"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53586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0659"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194866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77876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65886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01600" y="7620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7827"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sk-SK" smtClean="0"/>
          </a:p>
        </p:txBody>
      </p:sp>
    </p:spTree>
    <p:extLst>
      <p:ext uri="{BB962C8B-B14F-4D97-AF65-F5344CB8AC3E}">
        <p14:creationId xmlns:p14="http://schemas.microsoft.com/office/powerpoint/2010/main" val="371071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381000" y="1228725"/>
            <a:ext cx="5900738" cy="33194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xfrm>
            <a:off x="666750" y="4732338"/>
            <a:ext cx="5329238" cy="38719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https://www.youtube.com/watch?v=YkD7ydzp9_E</a:t>
            </a:r>
          </a:p>
        </p:txBody>
      </p:sp>
    </p:spTree>
    <p:extLst>
      <p:ext uri="{BB962C8B-B14F-4D97-AF65-F5344CB8AC3E}">
        <p14:creationId xmlns:p14="http://schemas.microsoft.com/office/powerpoint/2010/main" val="324588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35828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355799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03660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292944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426419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55563" y="738188"/>
            <a:ext cx="6553200"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666750" y="4670425"/>
            <a:ext cx="5329238" cy="44243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ltLang="sk-SK" smtClean="0"/>
          </a:p>
        </p:txBody>
      </p:sp>
    </p:spTree>
    <p:extLst>
      <p:ext uri="{BB962C8B-B14F-4D97-AF65-F5344CB8AC3E}">
        <p14:creationId xmlns:p14="http://schemas.microsoft.com/office/powerpoint/2010/main" val="107584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01600" y="762000"/>
            <a:ext cx="6502400" cy="36576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914400" y="4648200"/>
            <a:ext cx="48768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GB" altLang="sk-SK" smtClean="0"/>
          </a:p>
        </p:txBody>
      </p:sp>
    </p:spTree>
    <p:extLst>
      <p:ext uri="{BB962C8B-B14F-4D97-AF65-F5344CB8AC3E}">
        <p14:creationId xmlns:p14="http://schemas.microsoft.com/office/powerpoint/2010/main" val="251872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9.wmf"/><Relationship Id="rId3" Type="http://schemas.openxmlformats.org/officeDocument/2006/relationships/notesSlide" Target="../notesSlides/notesSlide10.xml"/><Relationship Id="rId7" Type="http://schemas.openxmlformats.org/officeDocument/2006/relationships/image" Target="../media/image16.wmf"/><Relationship Id="rId12" Type="http://schemas.openxmlformats.org/officeDocument/2006/relationships/oleObject" Target="../embeddings/oleObject19.bin"/><Relationship Id="rId17" Type="http://schemas.openxmlformats.org/officeDocument/2006/relationships/image" Target="../media/image21.wmf"/><Relationship Id="rId2" Type="http://schemas.openxmlformats.org/officeDocument/2006/relationships/slideLayout" Target="../slideLayouts/slideLayout6.xml"/><Relationship Id="rId16" Type="http://schemas.openxmlformats.org/officeDocument/2006/relationships/oleObject" Target="../embeddings/oleObject21.bin"/><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18.wmf"/><Relationship Id="rId5" Type="http://schemas.openxmlformats.org/officeDocument/2006/relationships/image" Target="../media/image15.emf"/><Relationship Id="rId15" Type="http://schemas.openxmlformats.org/officeDocument/2006/relationships/image" Target="../media/image20.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7.wmf"/><Relationship Id="rId1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1.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22.wmf"/><Relationship Id="rId4" Type="http://schemas.openxmlformats.org/officeDocument/2006/relationships/oleObject" Target="../embeddings/oleObject22.bin"/><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6.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3.xml"/><Relationship Id="rId7"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9.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29.wmf"/></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30.png"/><Relationship Id="rId3" Type="http://schemas.openxmlformats.org/officeDocument/2006/relationships/oleObject" Target="../embeddings/oleObject32.bin"/><Relationship Id="rId7" Type="http://schemas.openxmlformats.org/officeDocument/2006/relationships/image" Target="../media/image310.png"/><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2.bin"/><Relationship Id="rId10" Type="http://schemas.openxmlformats.org/officeDocument/2006/relationships/image" Target="../media/image30.wmf"/><Relationship Id="rId4" Type="http://schemas.openxmlformats.org/officeDocument/2006/relationships/image" Target="../media/image28.wmf"/><Relationship Id="rId9" Type="http://schemas.openxmlformats.org/officeDocument/2006/relationships/oleObject" Target="../embeddings/oleObject33.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4.wmf"/><Relationship Id="rId3" Type="http://schemas.openxmlformats.org/officeDocument/2006/relationships/notesSlide" Target="../notesSlides/notesSlide15.xml"/><Relationship Id="rId7" Type="http://schemas.openxmlformats.org/officeDocument/2006/relationships/image" Target="../media/image16.wmf"/><Relationship Id="rId12"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33.wmf"/><Relationship Id="rId5" Type="http://schemas.openxmlformats.org/officeDocument/2006/relationships/image" Target="../media/image31.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16.xml"/><Relationship Id="rId7"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35.emf"/><Relationship Id="rId4" Type="http://schemas.openxmlformats.org/officeDocument/2006/relationships/oleObject" Target="../embeddings/oleObject39.bin"/><Relationship Id="rId9" Type="http://schemas.openxmlformats.org/officeDocument/2006/relationships/image" Target="../media/image37.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3.bin"/><Relationship Id="rId5" Type="http://schemas.openxmlformats.org/officeDocument/2006/relationships/image" Target="../media/image38.wmf"/><Relationship Id="rId4" Type="http://schemas.openxmlformats.org/officeDocument/2006/relationships/oleObject" Target="../embeddings/oleObject4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5.bin"/><Relationship Id="rId5" Type="http://schemas.openxmlformats.org/officeDocument/2006/relationships/image" Target="../media/image40.wmf"/><Relationship Id="rId4"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2.wmf"/><Relationship Id="rId4" Type="http://schemas.openxmlformats.org/officeDocument/2006/relationships/oleObject" Target="../embeddings/oleObject4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5.emf"/><Relationship Id="rId5" Type="http://schemas.openxmlformats.org/officeDocument/2006/relationships/oleObject" Target="../embeddings/oleObject49.bin"/><Relationship Id="rId4" Type="http://schemas.openxmlformats.org/officeDocument/2006/relationships/image" Target="../media/image44.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470.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8.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70.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0.wmf"/><Relationship Id="rId5" Type="http://schemas.openxmlformats.org/officeDocument/2006/relationships/oleObject" Target="../embeddings/oleObject51.bin"/><Relationship Id="rId4" Type="http://schemas.openxmlformats.org/officeDocument/2006/relationships/image" Target="../media/image49.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23.xml"/><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53.bin"/><Relationship Id="rId11" Type="http://schemas.openxmlformats.org/officeDocument/2006/relationships/image" Target="../media/image54.wmf"/><Relationship Id="rId5" Type="http://schemas.openxmlformats.org/officeDocument/2006/relationships/image" Target="../media/image51.e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3.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57.bin"/><Relationship Id="rId5" Type="http://schemas.openxmlformats.org/officeDocument/2006/relationships/image" Target="../media/image55.wmf"/><Relationship Id="rId4"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6.wmf"/><Relationship Id="rId4" Type="http://schemas.openxmlformats.org/officeDocument/2006/relationships/oleObject" Target="../embeddings/oleObject58.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8.wmf"/><Relationship Id="rId11" Type="http://schemas.openxmlformats.org/officeDocument/2006/relationships/image" Target="../media/image70.wmf"/><Relationship Id="rId5" Type="http://schemas.openxmlformats.org/officeDocument/2006/relationships/oleObject" Target="../embeddings/oleObject60.bin"/><Relationship Id="rId10" Type="http://schemas.openxmlformats.org/officeDocument/2006/relationships/oleObject" Target="../embeddings/oleObject62.bin"/><Relationship Id="rId4" Type="http://schemas.openxmlformats.org/officeDocument/2006/relationships/image" Target="../media/image67.wmf"/><Relationship Id="rId9" Type="http://schemas.openxmlformats.org/officeDocument/2006/relationships/image" Target="../media/image71.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73.png"/><Relationship Id="rId4" Type="http://schemas.openxmlformats.org/officeDocument/2006/relationships/image" Target="../media/image7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65.bin"/><Relationship Id="rId5" Type="http://schemas.openxmlformats.org/officeDocument/2006/relationships/image" Target="../media/image74.wmf"/><Relationship Id="rId4" Type="http://schemas.openxmlformats.org/officeDocument/2006/relationships/oleObject" Target="../embeddings/oleObject64.bin"/></Relationships>
</file>

<file path=ppt/slides/_rels/slide4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720.png"/><Relationship Id="rId2"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6.xml"/><Relationship Id="rId6" Type="http://schemas.openxmlformats.org/officeDocument/2006/relationships/image" Target="../media/image840.png"/><Relationship Id="rId5" Type="http://schemas.openxmlformats.org/officeDocument/2006/relationships/image" Target="../media/image86.png"/><Relationship Id="rId4" Type="http://schemas.openxmlformats.org/officeDocument/2006/relationships/image" Target="../media/image85.png"/></Relationships>
</file>

<file path=ppt/slides/_rels/slide53.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5.png"/><Relationship Id="rId7" Type="http://schemas.openxmlformats.org/officeDocument/2006/relationships/image" Target="../media/image91.png"/><Relationship Id="rId2" Type="http://schemas.openxmlformats.org/officeDocument/2006/relationships/image" Target="../media/image87.png"/><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 Id="rId9" Type="http://schemas.openxmlformats.org/officeDocument/2006/relationships/image" Target="../media/image93.png"/></Relationships>
</file>

<file path=ppt/slides/_rels/slide54.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7.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85.png"/></Relationships>
</file>

<file path=ppt/slides/_rels/slide5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94.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3300.png"/><Relationship Id="rId3" Type="http://schemas.openxmlformats.org/officeDocument/2006/relationships/oleObject" Target="../embeddings/oleObject66.bin"/><Relationship Id="rId7" Type="http://schemas.openxmlformats.org/officeDocument/2006/relationships/image" Target="../media/image3100.png"/><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8.wmf"/><Relationship Id="rId11" Type="http://schemas.openxmlformats.org/officeDocument/2006/relationships/oleObject" Target="../embeddings/oleObject67.bin"/><Relationship Id="rId5" Type="http://schemas.openxmlformats.org/officeDocument/2006/relationships/oleObject" Target="../embeddings/oleObject66.bin"/><Relationship Id="rId10" Type="http://schemas.openxmlformats.org/officeDocument/2006/relationships/image" Target="../media/image30.wmf"/><Relationship Id="rId4" Type="http://schemas.openxmlformats.org/officeDocument/2006/relationships/image" Target="../media/image28.wmf"/><Relationship Id="rId9" Type="http://schemas.openxmlformats.org/officeDocument/2006/relationships/oleObject" Target="../embeddings/oleObject6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4.wmf"/><Relationship Id="rId12"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5.wmf"/><Relationship Id="rId1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6.xm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NULL"/><Relationship Id="rId5" Type="http://schemas.openxmlformats.org/officeDocument/2006/relationships/image" Target="../media/image12.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k-SK" dirty="0" err="1" smtClean="0"/>
              <a:t>Artificial</a:t>
            </a:r>
            <a:r>
              <a:rPr lang="sk-SK" dirty="0" smtClean="0"/>
              <a:t> </a:t>
            </a:r>
            <a:r>
              <a:rPr lang="sk-SK" dirty="0" err="1" smtClean="0"/>
              <a:t>intelligence</a:t>
            </a:r>
            <a:r>
              <a:rPr lang="sk-SK" dirty="0" smtClean="0"/>
              <a:t> V</a:t>
            </a:r>
            <a:r>
              <a:rPr lang="en-US" dirty="0" smtClean="0"/>
              <a:t>I</a:t>
            </a:r>
            <a:r>
              <a:rPr lang="sk-SK" dirty="0" smtClean="0"/>
              <a:t>I</a:t>
            </a:r>
            <a:r>
              <a:rPr lang="en-US" dirty="0" smtClean="0"/>
              <a:t>I</a:t>
            </a:r>
            <a:endParaRPr lang="en-US" dirty="0"/>
          </a:p>
        </p:txBody>
      </p:sp>
      <p:sp>
        <p:nvSpPr>
          <p:cNvPr id="3" name="Subtitle 2"/>
          <p:cNvSpPr>
            <a:spLocks noGrp="1"/>
          </p:cNvSpPr>
          <p:nvPr>
            <p:ph type="subTitle" idx="1"/>
          </p:nvPr>
        </p:nvSpPr>
        <p:spPr/>
        <p:txBody>
          <a:bodyPr/>
          <a:lstStyle/>
          <a:p>
            <a:r>
              <a:rPr lang="en-GB" dirty="0" smtClean="0"/>
              <a:t>Maria Markosova</a:t>
            </a:r>
            <a:endParaRPr lang="en-US" dirty="0"/>
          </a:p>
        </p:txBody>
      </p:sp>
    </p:spTree>
    <p:extLst>
      <p:ext uri="{BB962C8B-B14F-4D97-AF65-F5344CB8AC3E}">
        <p14:creationId xmlns:p14="http://schemas.microsoft.com/office/powerpoint/2010/main" val="10392503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7"/>
          <p:cNvGrpSpPr>
            <a:grpSpLocks/>
          </p:cNvGrpSpPr>
          <p:nvPr/>
        </p:nvGrpSpPr>
        <p:grpSpPr bwMode="auto">
          <a:xfrm>
            <a:off x="1930401" y="368300"/>
            <a:ext cx="8505825" cy="3919538"/>
            <a:chOff x="256" y="1326"/>
            <a:chExt cx="5358" cy="2469"/>
          </a:xfrm>
        </p:grpSpPr>
        <p:sp>
          <p:nvSpPr>
            <p:cNvPr id="25604" name="Text Box 4"/>
            <p:cNvSpPr txBox="1">
              <a:spLocks noChangeArrowheads="1"/>
            </p:cNvSpPr>
            <p:nvPr/>
          </p:nvSpPr>
          <p:spPr bwMode="auto">
            <a:xfrm>
              <a:off x="256" y="1326"/>
              <a:ext cx="5358"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rabicPeriod" startAt="3"/>
              </a:pPr>
              <a:r>
                <a:rPr lang="en-US" altLang="sk-SK" sz="2400" dirty="0" smtClean="0">
                  <a:latin typeface="Times New Roman" panose="02020603050405020304" pitchFamily="18" charset="0"/>
                </a:rPr>
                <a:t>If the first difference does not remove the trend make a second difference</a:t>
              </a:r>
              <a:endParaRPr lang="sk-SK" altLang="sk-SK" sz="2400" dirty="0">
                <a:latin typeface="Times New Roman" panose="02020603050405020304" pitchFamily="18" charset="0"/>
              </a:endParaRPr>
            </a:p>
            <a:p>
              <a:pPr eaLnBrk="1" hangingPunct="1">
                <a:spcBef>
                  <a:spcPct val="50000"/>
                </a:spcBef>
                <a:buFontTx/>
                <a:buAutoNum type="arabicPeriod" startAt="3"/>
              </a:pPr>
              <a:endParaRPr lang="sk-SK" altLang="sk-SK" sz="2400" dirty="0">
                <a:latin typeface="Times New Roman" panose="02020603050405020304" pitchFamily="18" charset="0"/>
              </a:endParaRPr>
            </a:p>
            <a:p>
              <a:pPr eaLnBrk="1" hangingPunct="1">
                <a:spcBef>
                  <a:spcPct val="50000"/>
                </a:spcBef>
                <a:buFontTx/>
                <a:buAutoNum type="arabicPeriod" startAt="3"/>
              </a:pPr>
              <a:endParaRPr lang="sk-SK" altLang="sk-SK" sz="2400" dirty="0">
                <a:latin typeface="Times New Roman" panose="02020603050405020304" pitchFamily="18" charset="0"/>
              </a:endParaRPr>
            </a:p>
            <a:p>
              <a:pPr eaLnBrk="1" hangingPunct="1">
                <a:spcBef>
                  <a:spcPct val="50000"/>
                </a:spcBef>
                <a:buFontTx/>
                <a:buAutoNum type="arabicPeriod" startAt="3"/>
              </a:pPr>
              <a:r>
                <a:rPr lang="en-US" altLang="sk-SK" sz="2400" dirty="0" smtClean="0">
                  <a:latin typeface="Times New Roman" panose="02020603050405020304" pitchFamily="18" charset="0"/>
                </a:rPr>
                <a:t>If we are successful in removing the trend, find the time series period and subtract the regular periodic changes from the time series values. For example by making a transformation </a:t>
              </a:r>
              <a:r>
                <a:rPr lang="sk-SK" altLang="sk-SK" sz="2400" dirty="0" smtClean="0">
                  <a:latin typeface="Times New Roman" panose="02020603050405020304" pitchFamily="18" charset="0"/>
                </a:rPr>
                <a:t>:</a:t>
              </a:r>
              <a:r>
                <a:rPr lang="en-US" altLang="sk-SK" sz="2400" dirty="0" smtClean="0">
                  <a:latin typeface="Times New Roman" panose="02020603050405020304" pitchFamily="18" charset="0"/>
                </a:rPr>
                <a:t> </a:t>
              </a:r>
              <a:endParaRPr lang="en-US" altLang="sk-SK" sz="2400" dirty="0">
                <a:latin typeface="Times New Roman" panose="02020603050405020304" pitchFamily="18" charset="0"/>
              </a:endParaRPr>
            </a:p>
          </p:txBody>
        </p:sp>
        <p:graphicFrame>
          <p:nvGraphicFramePr>
            <p:cNvPr id="25605" name="Object 5"/>
            <p:cNvGraphicFramePr>
              <a:graphicFrameLocks noChangeAspect="1"/>
            </p:cNvGraphicFramePr>
            <p:nvPr/>
          </p:nvGraphicFramePr>
          <p:xfrm>
            <a:off x="660" y="1891"/>
            <a:ext cx="2846" cy="643"/>
          </p:xfrm>
          <a:graphic>
            <a:graphicData uri="http://schemas.openxmlformats.org/presentationml/2006/ole">
              <mc:AlternateContent xmlns:mc="http://schemas.openxmlformats.org/markup-compatibility/2006">
                <mc:Choice xmlns:v="urn:schemas-microsoft-com:vml" Requires="v">
                  <p:oleObj spid="_x0000_s104470" name="Rovnice" r:id="rId4" imgW="3035300" imgH="685800" progId="Equation.3">
                    <p:embed/>
                  </p:oleObj>
                </mc:Choice>
                <mc:Fallback>
                  <p:oleObj name="Rovnice" r:id="rId4" imgW="3035300" imgH="685800" progId="Equation.3">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 y="1891"/>
                          <a:ext cx="2846" cy="6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p:cNvGraphicFramePr>
              <a:graphicFrameLocks noChangeAspect="1"/>
            </p:cNvGraphicFramePr>
            <p:nvPr/>
          </p:nvGraphicFramePr>
          <p:xfrm>
            <a:off x="602" y="3489"/>
            <a:ext cx="1141" cy="306"/>
          </p:xfrm>
          <a:graphic>
            <a:graphicData uri="http://schemas.openxmlformats.org/presentationml/2006/ole">
              <mc:AlternateContent xmlns:mc="http://schemas.openxmlformats.org/markup-compatibility/2006">
                <mc:Choice xmlns:v="urn:schemas-microsoft-com:vml" Requires="v">
                  <p:oleObj spid="_x0000_s104471" name="Rovnice" r:id="rId6" imgW="850900" imgH="228600" progId="Equation.3">
                    <p:embed/>
                  </p:oleObj>
                </mc:Choice>
                <mc:Fallback>
                  <p:oleObj name="Rovnice" r:id="rId6" imgW="850900" imgH="228600" progId="Equation.3">
                    <p:embed/>
                    <p:pic>
                      <p:nvPicPr>
                        <p:cNvPr id="256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 y="3489"/>
                          <a:ext cx="1141"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03" name="Text Box 4"/>
          <p:cNvSpPr txBox="1">
            <a:spLocks noChangeArrowheads="1"/>
          </p:cNvSpPr>
          <p:nvPr/>
        </p:nvSpPr>
        <p:spPr bwMode="auto">
          <a:xfrm>
            <a:off x="1768476" y="4525964"/>
            <a:ext cx="88296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rabicPeriod" startAt="5"/>
            </a:pPr>
            <a:r>
              <a:rPr lang="en-US" altLang="sk-SK" sz="2400" dirty="0" smtClean="0">
                <a:latin typeface="Times New Roman" panose="02020603050405020304" pitchFamily="18" charset="0"/>
              </a:rPr>
              <a:t>To make the time series stationary is often problematic. But the good news is, the commercial software usually does the job for you. </a:t>
            </a:r>
            <a:endParaRPr lang="sk-SK" altLang="sk-SK" sz="2400" dirty="0">
              <a:latin typeface="Times New Roman" panose="02020603050405020304" pitchFamily="18" charset="0"/>
            </a:endParaRPr>
          </a:p>
          <a:p>
            <a:pPr eaLnBrk="1" hangingPunct="1">
              <a:spcBef>
                <a:spcPct val="50000"/>
              </a:spcBef>
              <a:buFontTx/>
              <a:buAutoNum type="arabicPeriod" startAt="5"/>
            </a:pPr>
            <a:r>
              <a:rPr lang="en-US" altLang="sk-SK" sz="2400" dirty="0" smtClean="0">
                <a:latin typeface="Times New Roman" panose="02020603050405020304" pitchFamily="18" charset="0"/>
              </a:rPr>
              <a:t>If  none of the previous methods are successful there are some more heuristic rules, which usually do the job, </a:t>
            </a:r>
            <a:endParaRPr lang="en-US" altLang="sk-SK" sz="2400" dirty="0">
              <a:latin typeface="Times New Roman" panose="02020603050405020304" pitchFamily="18" charset="0"/>
            </a:endParaRPr>
          </a:p>
        </p:txBody>
      </p:sp>
    </p:spTree>
    <p:extLst>
      <p:ext uri="{BB962C8B-B14F-4D97-AF65-F5344CB8AC3E}">
        <p14:creationId xmlns:p14="http://schemas.microsoft.com/office/powerpoint/2010/main" val="409604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346325" y="287339"/>
            <a:ext cx="7543800" cy="820737"/>
          </a:xfrm>
        </p:spPr>
        <p:txBody>
          <a:bodyPr/>
          <a:lstStyle/>
          <a:p>
            <a:pPr>
              <a:defRPr/>
            </a:pPr>
            <a:r>
              <a:rPr lang="sk-SK" altLang="sk-SK" dirty="0" err="1" smtClean="0">
                <a:solidFill>
                  <a:schemeClr val="tx1">
                    <a:lumMod val="75000"/>
                    <a:lumOff val="25000"/>
                  </a:schemeClr>
                </a:solidFill>
              </a:rPr>
              <a:t>Heuristic</a:t>
            </a:r>
            <a:r>
              <a:rPr lang="en-US" altLang="sk-SK" dirty="0" smtClean="0">
                <a:solidFill>
                  <a:schemeClr val="tx1">
                    <a:lumMod val="75000"/>
                    <a:lumOff val="25000"/>
                  </a:schemeClr>
                </a:solidFill>
              </a:rPr>
              <a:t> rules</a:t>
            </a:r>
            <a:endParaRPr lang="en-US" altLang="sk-SK" dirty="0">
              <a:solidFill>
                <a:schemeClr val="tx1">
                  <a:lumMod val="75000"/>
                  <a:lumOff val="25000"/>
                </a:schemeClr>
              </a:solidFill>
            </a:endParaRPr>
          </a:p>
        </p:txBody>
      </p:sp>
      <p:sp>
        <p:nvSpPr>
          <p:cNvPr id="27651" name="Rectangle 3"/>
          <p:cNvSpPr>
            <a:spLocks noGrp="1" noChangeArrowheads="1"/>
          </p:cNvSpPr>
          <p:nvPr>
            <p:ph idx="1"/>
          </p:nvPr>
        </p:nvSpPr>
        <p:spPr>
          <a:xfrm>
            <a:off x="1344706" y="2008189"/>
            <a:ext cx="10714615" cy="4022725"/>
          </a:xfrm>
        </p:spPr>
        <p:txBody>
          <a:bodyPr/>
          <a:lstStyle/>
          <a:p>
            <a:pPr eaLnBrk="1" hangingPunct="1"/>
            <a:r>
              <a:rPr lang="en-US" altLang="sk-SK" sz="2400" dirty="0" smtClean="0"/>
              <a:t>If the time series has a trend and variation and both depend on time, make a logarithm of the time series values. </a:t>
            </a:r>
            <a:endParaRPr lang="sk-SK" altLang="sk-SK" sz="2400" dirty="0"/>
          </a:p>
          <a:p>
            <a:pPr eaLnBrk="1" hangingPunct="1"/>
            <a:r>
              <a:rPr lang="en-US" altLang="sk-SK" sz="2400" dirty="0" smtClean="0"/>
              <a:t>If there is no trend and variation is time dependent, logarithm of the time series values is not enough to make the series stationary . </a:t>
            </a:r>
            <a:endParaRPr lang="sk-SK" altLang="sk-SK" sz="2400" dirty="0"/>
          </a:p>
          <a:p>
            <a:pPr eaLnBrk="1" hangingPunct="1"/>
            <a:r>
              <a:rPr lang="en-US" altLang="sk-SK" sz="2400" dirty="0" smtClean="0"/>
              <a:t>Logarithm can help, if there is a trend and periodicity and </a:t>
            </a:r>
            <a:r>
              <a:rPr lang="en-US" altLang="sk-SK" sz="2400" dirty="0"/>
              <a:t>t</a:t>
            </a:r>
            <a:r>
              <a:rPr lang="en-US" altLang="sk-SK" sz="2400" dirty="0" smtClean="0"/>
              <a:t>he amplitude of the periodic changes  is proportional to the time dependent average value (multiplicative periodicity). </a:t>
            </a:r>
            <a:endParaRPr lang="sk-SK" altLang="sk-SK" sz="2400" dirty="0"/>
          </a:p>
          <a:p>
            <a:pPr eaLnBrk="1" hangingPunct="1"/>
            <a:endParaRPr lang="en-US" altLang="sk-SK" sz="2400" dirty="0"/>
          </a:p>
        </p:txBody>
      </p:sp>
    </p:spTree>
    <p:extLst>
      <p:ext uri="{BB962C8B-B14F-4D97-AF65-F5344CB8AC3E}">
        <p14:creationId xmlns:p14="http://schemas.microsoft.com/office/powerpoint/2010/main" val="702387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81373" y="164208"/>
            <a:ext cx="104134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3200" b="1" dirty="0" smtClean="0">
                <a:solidFill>
                  <a:srgbClr val="663300"/>
                </a:solidFill>
                <a:latin typeface="Times New Roman" panose="02020603050405020304" pitchFamily="18" charset="0"/>
              </a:rPr>
              <a:t>How to create a time series  model by the  Box-Jenkins method</a:t>
            </a:r>
            <a:endParaRPr lang="en-US" altLang="sk-SK" sz="3200" b="1" dirty="0">
              <a:solidFill>
                <a:srgbClr val="663300"/>
              </a:solidFill>
              <a:latin typeface="Times New Roman" panose="02020603050405020304" pitchFamily="18" charset="0"/>
            </a:endParaRPr>
          </a:p>
        </p:txBody>
      </p:sp>
      <p:sp>
        <p:nvSpPr>
          <p:cNvPr id="32771" name="Text Box 3"/>
          <p:cNvSpPr txBox="1">
            <a:spLocks noChangeArrowheads="1"/>
          </p:cNvSpPr>
          <p:nvPr/>
        </p:nvSpPr>
        <p:spPr bwMode="auto">
          <a:xfrm>
            <a:off x="1581373" y="3078911"/>
            <a:ext cx="10026128"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None/>
              <a:defRPr/>
            </a:pPr>
            <a:r>
              <a:rPr lang="en-US" altLang="sk-SK" sz="2000" b="1" i="1" dirty="0" smtClean="0">
                <a:solidFill>
                  <a:srgbClr val="990000"/>
                </a:solidFill>
              </a:rPr>
              <a:t>Advantages of the BJ method:</a:t>
            </a:r>
            <a:r>
              <a:rPr lang="en-US" altLang="sk-SK" sz="2000" dirty="0" smtClean="0"/>
              <a:t> </a:t>
            </a:r>
            <a:endParaRPr lang="en-US" altLang="sk-SK" sz="2000" dirty="0"/>
          </a:p>
          <a:p>
            <a:pPr>
              <a:spcBef>
                <a:spcPct val="50000"/>
              </a:spcBef>
              <a:buClrTx/>
              <a:buNone/>
              <a:defRPr/>
            </a:pPr>
            <a:r>
              <a:rPr lang="en-US" altLang="sk-SK" sz="2000" dirty="0"/>
              <a:t>a) </a:t>
            </a:r>
            <a:r>
              <a:rPr lang="sk-SK" altLang="sk-SK" sz="2000" dirty="0"/>
              <a:t>  </a:t>
            </a:r>
            <a:r>
              <a:rPr lang="en-US" altLang="sk-SK" sz="2000" dirty="0"/>
              <a:t>m</a:t>
            </a:r>
            <a:r>
              <a:rPr lang="en-US" altLang="sk-SK" sz="2000" dirty="0" smtClean="0"/>
              <a:t>odels are adaptive, and thus widely usable</a:t>
            </a:r>
            <a:endParaRPr lang="en-US" altLang="sk-SK" sz="2000" dirty="0"/>
          </a:p>
          <a:p>
            <a:pPr>
              <a:spcBef>
                <a:spcPct val="50000"/>
              </a:spcBef>
              <a:buClrTx/>
              <a:buNone/>
              <a:defRPr/>
            </a:pPr>
            <a:r>
              <a:rPr lang="en-US" altLang="sk-SK" sz="2000" dirty="0" smtClean="0"/>
              <a:t>b)   there are a good programs elaborated using BJ modeling of the time series</a:t>
            </a:r>
            <a:endParaRPr lang="en-US" altLang="sk-SK" sz="2000" dirty="0"/>
          </a:p>
          <a:p>
            <a:pPr marL="457200" indent="-457200">
              <a:spcBef>
                <a:spcPct val="50000"/>
              </a:spcBef>
              <a:buClrTx/>
              <a:buAutoNum type="alphaLcParenR" startAt="3"/>
              <a:defRPr/>
            </a:pPr>
            <a:r>
              <a:rPr lang="en-US" altLang="sk-SK" sz="2000" dirty="0" smtClean="0"/>
              <a:t>BJ method works with random parts of the time series, which can be correlated </a:t>
            </a:r>
          </a:p>
          <a:p>
            <a:pPr>
              <a:spcBef>
                <a:spcPct val="50000"/>
              </a:spcBef>
              <a:buClrTx/>
              <a:buNone/>
              <a:defRPr/>
            </a:pPr>
            <a:r>
              <a:rPr lang="en-US" altLang="sk-SK" sz="2000" b="1" i="1" dirty="0" smtClean="0">
                <a:solidFill>
                  <a:srgbClr val="990000"/>
                </a:solidFill>
              </a:rPr>
              <a:t>Disadvantages:</a:t>
            </a:r>
            <a:endParaRPr lang="en-US" altLang="sk-SK" sz="2000" dirty="0">
              <a:solidFill>
                <a:srgbClr val="990000"/>
              </a:solidFill>
            </a:endParaRPr>
          </a:p>
          <a:p>
            <a:pPr marL="457200" indent="-457200">
              <a:spcBef>
                <a:spcPct val="50000"/>
              </a:spcBef>
              <a:buClrTx/>
              <a:buFontTx/>
              <a:buAutoNum type="alphaLcParenR"/>
              <a:defRPr/>
            </a:pPr>
            <a:r>
              <a:rPr lang="en-US" altLang="sk-SK" sz="2000" dirty="0" smtClean="0"/>
              <a:t>For the complete </a:t>
            </a:r>
            <a:r>
              <a:rPr lang="sk-SK" altLang="sk-SK" sz="2000" dirty="0" smtClean="0"/>
              <a:t>ARMA </a:t>
            </a:r>
            <a:r>
              <a:rPr lang="sk-SK" altLang="sk-SK" sz="2000" dirty="0"/>
              <a:t>model </a:t>
            </a:r>
            <a:r>
              <a:rPr lang="en-US" altLang="sk-SK" sz="2000" dirty="0" smtClean="0"/>
              <a:t>the length of the series have to be at least 50 measurement points (this can be complicated in a long term measurements done for example once a year).</a:t>
            </a:r>
            <a:endParaRPr lang="en-US" altLang="sk-SK" sz="2000" dirty="0"/>
          </a:p>
          <a:p>
            <a:pPr>
              <a:spcBef>
                <a:spcPct val="50000"/>
              </a:spcBef>
              <a:buClrTx/>
              <a:buNone/>
              <a:defRPr/>
            </a:pPr>
            <a:r>
              <a:rPr lang="en-US" altLang="sk-SK" sz="2000" dirty="0"/>
              <a:t>b) </a:t>
            </a:r>
            <a:r>
              <a:rPr lang="en-US" altLang="sk-SK" sz="2000" dirty="0" smtClean="0"/>
              <a:t>   Difficult interpretation of the model.</a:t>
            </a:r>
            <a:endParaRPr lang="en-US" altLang="sk-SK" sz="2000" dirty="0"/>
          </a:p>
        </p:txBody>
      </p:sp>
      <p:sp>
        <p:nvSpPr>
          <p:cNvPr id="2" name="TextBox 1"/>
          <p:cNvSpPr txBox="1"/>
          <p:nvPr/>
        </p:nvSpPr>
        <p:spPr>
          <a:xfrm>
            <a:off x="1667436" y="1387736"/>
            <a:ext cx="9219303" cy="923330"/>
          </a:xfrm>
          <a:prstGeom prst="rect">
            <a:avLst/>
          </a:prstGeom>
          <a:solidFill>
            <a:srgbClr val="FFC000"/>
          </a:solidFill>
        </p:spPr>
        <p:txBody>
          <a:bodyPr wrap="square" rtlCol="0">
            <a:spAutoFit/>
          </a:bodyPr>
          <a:lstStyle/>
          <a:p>
            <a:r>
              <a:rPr lang="en-US" dirty="0" smtClean="0"/>
              <a:t>Box –Jenkins method is a method of fitting the time series and creating a model of the time series based on the time series past values.   It is a classical method named according two British statisticians George Box and </a:t>
            </a:r>
            <a:r>
              <a:rPr lang="en-US" dirty="0" err="1" smtClean="0"/>
              <a:t>Gwilym</a:t>
            </a:r>
            <a:r>
              <a:rPr lang="en-US" dirty="0" smtClean="0"/>
              <a:t> Jenkins.</a:t>
            </a:r>
            <a:endParaRPr lang="en-US" dirty="0"/>
          </a:p>
        </p:txBody>
      </p:sp>
      <p:sp>
        <p:nvSpPr>
          <p:cNvPr id="3" name="TextBox 2"/>
          <p:cNvSpPr txBox="1"/>
          <p:nvPr/>
        </p:nvSpPr>
        <p:spPr>
          <a:xfrm>
            <a:off x="1678193" y="2614108"/>
            <a:ext cx="8778240" cy="369332"/>
          </a:xfrm>
          <a:prstGeom prst="rect">
            <a:avLst/>
          </a:prstGeom>
          <a:noFill/>
        </p:spPr>
        <p:txBody>
          <a:bodyPr wrap="square" rtlCol="0">
            <a:spAutoFit/>
          </a:bodyPr>
          <a:lstStyle/>
          <a:p>
            <a:r>
              <a:rPr lang="en-US" b="1" dirty="0" smtClean="0"/>
              <a:t>Time series for the BJ analysis must be stationary</a:t>
            </a:r>
            <a:endParaRPr lang="en-US" b="1" dirty="0"/>
          </a:p>
        </p:txBody>
      </p:sp>
    </p:spTree>
    <p:extLst>
      <p:ext uri="{BB962C8B-B14F-4D97-AF65-F5344CB8AC3E}">
        <p14:creationId xmlns:p14="http://schemas.microsoft.com/office/powerpoint/2010/main" val="68488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87563" y="52389"/>
            <a:ext cx="7543800" cy="579437"/>
          </a:xfrm>
        </p:spPr>
        <p:txBody>
          <a:bodyPr/>
          <a:lstStyle/>
          <a:p>
            <a:pPr>
              <a:defRPr/>
            </a:pPr>
            <a:r>
              <a:rPr lang="sk-SK" altLang="sk-SK" sz="3200" dirty="0" err="1">
                <a:solidFill>
                  <a:schemeClr val="tx1">
                    <a:lumMod val="75000"/>
                    <a:lumOff val="25000"/>
                  </a:schemeClr>
                </a:solidFill>
              </a:rPr>
              <a:t>Autoregressive</a:t>
            </a:r>
            <a:r>
              <a:rPr lang="sk-SK" altLang="sk-SK" sz="3200" dirty="0">
                <a:solidFill>
                  <a:schemeClr val="tx1">
                    <a:lumMod val="75000"/>
                    <a:lumOff val="25000"/>
                  </a:schemeClr>
                </a:solidFill>
              </a:rPr>
              <a:t> model (AR model)</a:t>
            </a:r>
            <a:endParaRPr lang="en-US" altLang="sk-SK" sz="3200" dirty="0">
              <a:solidFill>
                <a:schemeClr val="tx1">
                  <a:lumMod val="75000"/>
                  <a:lumOff val="25000"/>
                </a:schemeClr>
              </a:solidFill>
            </a:endParaRPr>
          </a:p>
        </p:txBody>
      </p:sp>
      <p:grpSp>
        <p:nvGrpSpPr>
          <p:cNvPr id="33795" name="Group 3"/>
          <p:cNvGrpSpPr>
            <a:grpSpLocks/>
          </p:cNvGrpSpPr>
          <p:nvPr/>
        </p:nvGrpSpPr>
        <p:grpSpPr bwMode="auto">
          <a:xfrm>
            <a:off x="1721206" y="1222339"/>
            <a:ext cx="8732837" cy="4784725"/>
            <a:chOff x="132" y="1313"/>
            <a:chExt cx="5501" cy="3014"/>
          </a:xfrm>
        </p:grpSpPr>
        <p:sp>
          <p:nvSpPr>
            <p:cNvPr id="33796" name="Text Box 4"/>
            <p:cNvSpPr txBox="1">
              <a:spLocks noChangeArrowheads="1"/>
            </p:cNvSpPr>
            <p:nvPr/>
          </p:nvSpPr>
          <p:spPr bwMode="auto">
            <a:xfrm>
              <a:off x="249" y="1313"/>
              <a:ext cx="538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en-US" altLang="sk-SK" sz="2400" dirty="0" smtClean="0">
                  <a:latin typeface="Times New Roman" panose="02020603050405020304" pitchFamily="18" charset="0"/>
                </a:rPr>
                <a:t>It is a linear regression of the actual value of the time </a:t>
              </a:r>
              <a:r>
                <a:rPr lang="en-US" altLang="sk-SK" sz="2400" dirty="0">
                  <a:latin typeface="Times New Roman" panose="02020603050405020304" pitchFamily="18" charset="0"/>
                </a:rPr>
                <a:t>series against </a:t>
              </a:r>
              <a:r>
                <a:rPr lang="en-US" altLang="sk-SK" sz="2400" dirty="0" smtClean="0">
                  <a:latin typeface="Times New Roman" panose="02020603050405020304" pitchFamily="18" charset="0"/>
                </a:rPr>
                <a:t>several previous values. AR model works only for the stationary series.</a:t>
              </a:r>
              <a:endParaRPr lang="en-US" altLang="sk-SK" sz="2400" dirty="0">
                <a:latin typeface="Times New Roman" panose="02020603050405020304" pitchFamily="18" charset="0"/>
              </a:endParaRPr>
            </a:p>
          </p:txBody>
        </p:sp>
        <p:graphicFrame>
          <p:nvGraphicFramePr>
            <p:cNvPr id="33797" name="Object 5"/>
            <p:cNvGraphicFramePr>
              <a:graphicFrameLocks noChangeAspect="1"/>
            </p:cNvGraphicFramePr>
            <p:nvPr/>
          </p:nvGraphicFramePr>
          <p:xfrm>
            <a:off x="208" y="2120"/>
            <a:ext cx="5088" cy="541"/>
          </p:xfrm>
          <a:graphic>
            <a:graphicData uri="http://schemas.openxmlformats.org/presentationml/2006/ole">
              <mc:AlternateContent xmlns:mc="http://schemas.openxmlformats.org/markup-compatibility/2006">
                <mc:Choice xmlns:v="urn:schemas-microsoft-com:vml" Requires="v">
                  <p:oleObj spid="_x0000_s96769" name="Equation" r:id="rId4" imgW="2266829" imgH="143018" progId="Equation.3">
                    <p:embed/>
                  </p:oleObj>
                </mc:Choice>
                <mc:Fallback>
                  <p:oleObj name="Equation" r:id="rId4" imgW="2266829" imgH="143018" progId="Equation.3">
                    <p:embed/>
                    <p:pic>
                      <p:nvPicPr>
                        <p:cNvPr id="337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 y="2120"/>
                          <a:ext cx="5088"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6"/>
            <p:cNvGraphicFramePr>
              <a:graphicFrameLocks noChangeAspect="1"/>
            </p:cNvGraphicFramePr>
            <p:nvPr/>
          </p:nvGraphicFramePr>
          <p:xfrm>
            <a:off x="201" y="2600"/>
            <a:ext cx="562" cy="576"/>
          </p:xfrm>
          <a:graphic>
            <a:graphicData uri="http://schemas.openxmlformats.org/presentationml/2006/ole">
              <mc:AlternateContent xmlns:mc="http://schemas.openxmlformats.org/markup-compatibility/2006">
                <mc:Choice xmlns:v="urn:schemas-microsoft-com:vml" Requires="v">
                  <p:oleObj spid="_x0000_s96770" name="Equation" r:id="rId6" imgW="165028" imgH="228501" progId="Equation.3">
                    <p:embed/>
                  </p:oleObj>
                </mc:Choice>
                <mc:Fallback>
                  <p:oleObj name="Equation" r:id="rId6" imgW="165028" imgH="228501" progId="Equation.3">
                    <p:embed/>
                    <p:pic>
                      <p:nvPicPr>
                        <p:cNvPr id="3379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 y="2600"/>
                          <a:ext cx="56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7"/>
            <p:cNvGraphicFramePr>
              <a:graphicFrameLocks noChangeAspect="1"/>
            </p:cNvGraphicFramePr>
            <p:nvPr/>
          </p:nvGraphicFramePr>
          <p:xfrm>
            <a:off x="236" y="3080"/>
            <a:ext cx="317" cy="480"/>
          </p:xfrm>
          <a:graphic>
            <a:graphicData uri="http://schemas.openxmlformats.org/presentationml/2006/ole">
              <mc:AlternateContent xmlns:mc="http://schemas.openxmlformats.org/markup-compatibility/2006">
                <mc:Choice xmlns:v="urn:schemas-microsoft-com:vml" Requires="v">
                  <p:oleObj spid="_x0000_s96771" name="Equation" r:id="rId8" imgW="152334" imgH="228501" progId="Equation.3">
                    <p:embed/>
                  </p:oleObj>
                </mc:Choice>
                <mc:Fallback>
                  <p:oleObj name="Equation" r:id="rId8" imgW="152334" imgH="228501" progId="Equation.3">
                    <p:embed/>
                    <p:pic>
                      <p:nvPicPr>
                        <p:cNvPr id="3379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 y="3080"/>
                          <a:ext cx="31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8"/>
            <p:cNvSpPr txBox="1">
              <a:spLocks noChangeArrowheads="1"/>
            </p:cNvSpPr>
            <p:nvPr/>
          </p:nvSpPr>
          <p:spPr bwMode="auto">
            <a:xfrm>
              <a:off x="895" y="274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a:latin typeface="Times New Roman" panose="02020603050405020304" pitchFamily="18" charset="0"/>
                </a:rPr>
                <a:t>- s</a:t>
              </a:r>
              <a:r>
                <a:rPr lang="en-US" altLang="sk-SK" sz="2400" dirty="0" smtClean="0">
                  <a:latin typeface="Times New Roman" panose="02020603050405020304" pitchFamily="18" charset="0"/>
                </a:rPr>
                <a:t>eries values </a:t>
              </a:r>
              <a:endParaRPr lang="en-US" altLang="sk-SK" sz="2400" dirty="0">
                <a:latin typeface="Times New Roman" panose="02020603050405020304" pitchFamily="18" charset="0"/>
              </a:endParaRPr>
            </a:p>
          </p:txBody>
        </p:sp>
        <p:sp>
          <p:nvSpPr>
            <p:cNvPr id="33801" name="Text Box 9"/>
            <p:cNvSpPr txBox="1">
              <a:spLocks noChangeArrowheads="1"/>
            </p:cNvSpPr>
            <p:nvPr/>
          </p:nvSpPr>
          <p:spPr bwMode="auto">
            <a:xfrm>
              <a:off x="943" y="312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White Gaussian noise</a:t>
              </a:r>
              <a:endParaRPr lang="en-US" altLang="sk-SK" sz="2400" dirty="0">
                <a:latin typeface="Times New Roman" panose="02020603050405020304" pitchFamily="18" charset="0"/>
              </a:endParaRPr>
            </a:p>
          </p:txBody>
        </p:sp>
        <p:sp>
          <p:nvSpPr>
            <p:cNvPr id="33802" name="Text Box 10"/>
            <p:cNvSpPr txBox="1">
              <a:spLocks noChangeArrowheads="1"/>
            </p:cNvSpPr>
            <p:nvPr/>
          </p:nvSpPr>
          <p:spPr bwMode="auto">
            <a:xfrm>
              <a:off x="1903" y="3608"/>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a:latin typeface="Times New Roman" panose="02020603050405020304" pitchFamily="18" charset="0"/>
                </a:rPr>
                <a:t>, </a:t>
              </a:r>
            </a:p>
          </p:txBody>
        </p:sp>
        <p:graphicFrame>
          <p:nvGraphicFramePr>
            <p:cNvPr id="33803" name="Object 11"/>
            <p:cNvGraphicFramePr>
              <a:graphicFrameLocks noChangeAspect="1"/>
            </p:cNvGraphicFramePr>
            <p:nvPr/>
          </p:nvGraphicFramePr>
          <p:xfrm>
            <a:off x="2239" y="3704"/>
            <a:ext cx="480" cy="340"/>
          </p:xfrm>
          <a:graphic>
            <a:graphicData uri="http://schemas.openxmlformats.org/presentationml/2006/ole">
              <mc:AlternateContent xmlns:mc="http://schemas.openxmlformats.org/markup-compatibility/2006">
                <mc:Choice xmlns:v="urn:schemas-microsoft-com:vml" Requires="v">
                  <p:oleObj spid="_x0000_s96772" name="Equation" r:id="rId10" imgW="152268" imgH="164957" progId="Equation.3">
                    <p:embed/>
                  </p:oleObj>
                </mc:Choice>
                <mc:Fallback>
                  <p:oleObj name="Equation" r:id="rId10" imgW="152268" imgH="164957" progId="Equation.3">
                    <p:embed/>
                    <p:pic>
                      <p:nvPicPr>
                        <p:cNvPr id="33803"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39" y="3704"/>
                          <a:ext cx="48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12"/>
            <p:cNvSpPr txBox="1">
              <a:spLocks noChangeArrowheads="1"/>
            </p:cNvSpPr>
            <p:nvPr/>
          </p:nvSpPr>
          <p:spPr bwMode="auto">
            <a:xfrm>
              <a:off x="2623" y="3656"/>
              <a:ext cx="27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average value of </a:t>
              </a:r>
              <a:r>
                <a:rPr lang="sk-SK" altLang="sk-SK" sz="2400" dirty="0" smtClean="0">
                  <a:latin typeface="Times New Roman" panose="02020603050405020304" pitchFamily="18" charset="0"/>
                </a:rPr>
                <a:t>         </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if                      the model is more simple</a:t>
              </a:r>
              <a:endParaRPr lang="en-US" altLang="sk-SK" sz="2400" dirty="0">
                <a:latin typeface="Times New Roman" panose="02020603050405020304" pitchFamily="18" charset="0"/>
              </a:endParaRPr>
            </a:p>
          </p:txBody>
        </p:sp>
        <p:graphicFrame>
          <p:nvGraphicFramePr>
            <p:cNvPr id="33805" name="Object 13"/>
            <p:cNvGraphicFramePr>
              <a:graphicFrameLocks noChangeAspect="1"/>
            </p:cNvGraphicFramePr>
            <p:nvPr/>
          </p:nvGraphicFramePr>
          <p:xfrm>
            <a:off x="4721" y="3595"/>
            <a:ext cx="912" cy="419"/>
          </p:xfrm>
          <a:graphic>
            <a:graphicData uri="http://schemas.openxmlformats.org/presentationml/2006/ole">
              <mc:AlternateContent xmlns:mc="http://schemas.openxmlformats.org/markup-compatibility/2006">
                <mc:Choice xmlns:v="urn:schemas-microsoft-com:vml" Requires="v">
                  <p:oleObj spid="_x0000_s96773" name="Equation" r:id="rId12" imgW="380835" imgH="203112" progId="Equation.3">
                    <p:embed/>
                  </p:oleObj>
                </mc:Choice>
                <mc:Fallback>
                  <p:oleObj name="Equation" r:id="rId12" imgW="380835" imgH="203112" progId="Equation.3">
                    <p:embed/>
                    <p:pic>
                      <p:nvPicPr>
                        <p:cNvPr id="33805"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1" y="3595"/>
                          <a:ext cx="912"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6" name="Text Box 14"/>
            <p:cNvSpPr txBox="1">
              <a:spLocks noChangeArrowheads="1"/>
            </p:cNvSpPr>
            <p:nvPr/>
          </p:nvSpPr>
          <p:spPr bwMode="auto">
            <a:xfrm>
              <a:off x="2575" y="2744"/>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i="1" dirty="0">
                  <a:latin typeface="Times New Roman" panose="02020603050405020304" pitchFamily="18" charset="0"/>
                </a:rPr>
                <a:t>p</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model order</a:t>
              </a:r>
              <a:endParaRPr lang="en-US" altLang="sk-SK" sz="2400" i="1" dirty="0">
                <a:latin typeface="Times New Roman" panose="02020603050405020304" pitchFamily="18" charset="0"/>
              </a:endParaRPr>
            </a:p>
          </p:txBody>
        </p:sp>
        <p:graphicFrame>
          <p:nvGraphicFramePr>
            <p:cNvPr id="33807" name="Object 15"/>
            <p:cNvGraphicFramePr>
              <a:graphicFrameLocks noChangeAspect="1"/>
            </p:cNvGraphicFramePr>
            <p:nvPr/>
          </p:nvGraphicFramePr>
          <p:xfrm>
            <a:off x="4023" y="3574"/>
            <a:ext cx="519" cy="521"/>
          </p:xfrm>
          <a:graphic>
            <a:graphicData uri="http://schemas.openxmlformats.org/presentationml/2006/ole">
              <mc:AlternateContent xmlns:mc="http://schemas.openxmlformats.org/markup-compatibility/2006">
                <mc:Choice xmlns:v="urn:schemas-microsoft-com:vml" Requires="v">
                  <p:oleObj spid="_x0000_s96774" name="Equation" r:id="rId14" imgW="177646" imgH="241091" progId="Equation.3">
                    <p:embed/>
                  </p:oleObj>
                </mc:Choice>
                <mc:Fallback>
                  <p:oleObj name="Equation" r:id="rId14" imgW="177646" imgH="241091" progId="Equation.3">
                    <p:embed/>
                    <p:pic>
                      <p:nvPicPr>
                        <p:cNvPr id="33807"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23" y="3574"/>
                          <a:ext cx="519"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6"/>
            <p:cNvGraphicFramePr>
              <a:graphicFrameLocks noChangeAspect="1"/>
            </p:cNvGraphicFramePr>
            <p:nvPr/>
          </p:nvGraphicFramePr>
          <p:xfrm>
            <a:off x="132" y="3449"/>
            <a:ext cx="1849" cy="878"/>
          </p:xfrm>
          <a:graphic>
            <a:graphicData uri="http://schemas.openxmlformats.org/presentationml/2006/ole">
              <mc:AlternateContent xmlns:mc="http://schemas.openxmlformats.org/markup-compatibility/2006">
                <mc:Choice xmlns:v="urn:schemas-microsoft-com:vml" Requires="v">
                  <p:oleObj spid="_x0000_s96775" name="Equation" r:id="rId16" imgW="1016000" imgH="482600" progId="Equation.3">
                    <p:embed/>
                  </p:oleObj>
                </mc:Choice>
                <mc:Fallback>
                  <p:oleObj name="Equation" r:id="rId16" imgW="1016000" imgH="482600" progId="Equation.3">
                    <p:embed/>
                    <p:pic>
                      <p:nvPicPr>
                        <p:cNvPr id="33808"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2" y="3449"/>
                          <a:ext cx="1849" cy="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08902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1361254" y="691274"/>
            <a:ext cx="8899525" cy="5175249"/>
            <a:chOff x="94" y="449"/>
            <a:chExt cx="5606" cy="3260"/>
          </a:xfrm>
        </p:grpSpPr>
        <p:sp>
          <p:nvSpPr>
            <p:cNvPr id="35843" name="Text Box 3"/>
            <p:cNvSpPr txBox="1">
              <a:spLocks noChangeArrowheads="1"/>
            </p:cNvSpPr>
            <p:nvPr/>
          </p:nvSpPr>
          <p:spPr bwMode="auto">
            <a:xfrm>
              <a:off x="315" y="449"/>
              <a:ext cx="5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b="1" dirty="0" smtClean="0">
                  <a:solidFill>
                    <a:srgbClr val="990000"/>
                  </a:solidFill>
                  <a:latin typeface="Times New Roman" panose="02020603050405020304" pitchFamily="18" charset="0"/>
                </a:rPr>
                <a:t>Simplified </a:t>
              </a:r>
              <a:r>
                <a:rPr lang="sk-SK" altLang="sk-SK" sz="2400" b="1" dirty="0" smtClean="0">
                  <a:solidFill>
                    <a:srgbClr val="990000"/>
                  </a:solidFill>
                  <a:latin typeface="Times New Roman" panose="02020603050405020304" pitchFamily="18" charset="0"/>
                </a:rPr>
                <a:t>AR </a:t>
              </a:r>
              <a:r>
                <a:rPr lang="sk-SK" altLang="sk-SK" sz="2400" b="1" dirty="0">
                  <a:solidFill>
                    <a:srgbClr val="990000"/>
                  </a:solidFill>
                  <a:latin typeface="Times New Roman" panose="02020603050405020304" pitchFamily="18" charset="0"/>
                </a:rPr>
                <a:t>model</a:t>
              </a:r>
              <a:r>
                <a:rPr lang="sk-SK" altLang="sk-SK" sz="2400" b="1" dirty="0">
                  <a:latin typeface="Times New Roman" panose="02020603050405020304" pitchFamily="18" charset="0"/>
                </a:rPr>
                <a:t>,  </a:t>
              </a:r>
              <a:r>
                <a:rPr lang="en-US" altLang="sk-SK" sz="2400" b="1" dirty="0" smtClean="0">
                  <a:latin typeface="Times New Roman" panose="02020603050405020304" pitchFamily="18" charset="0"/>
                </a:rPr>
                <a:t>if the average value is zero</a:t>
              </a:r>
              <a:r>
                <a:rPr lang="sk-SK" altLang="sk-SK" sz="2400" b="1" dirty="0" smtClean="0">
                  <a:latin typeface="Times New Roman" panose="02020603050405020304" pitchFamily="18" charset="0"/>
                </a:rPr>
                <a:t>:</a:t>
              </a:r>
              <a:endParaRPr lang="en-US" altLang="sk-SK" sz="2400" b="1" dirty="0">
                <a:latin typeface="Times New Roman" panose="02020603050405020304" pitchFamily="18" charset="0"/>
              </a:endParaRPr>
            </a:p>
          </p:txBody>
        </p:sp>
        <p:graphicFrame>
          <p:nvGraphicFramePr>
            <p:cNvPr id="35844" name="Object 4"/>
            <p:cNvGraphicFramePr>
              <a:graphicFrameLocks noChangeAspect="1"/>
            </p:cNvGraphicFramePr>
            <p:nvPr/>
          </p:nvGraphicFramePr>
          <p:xfrm>
            <a:off x="306" y="1297"/>
            <a:ext cx="4596" cy="541"/>
          </p:xfrm>
          <a:graphic>
            <a:graphicData uri="http://schemas.openxmlformats.org/presentationml/2006/ole">
              <mc:AlternateContent xmlns:mc="http://schemas.openxmlformats.org/markup-compatibility/2006">
                <mc:Choice xmlns:v="urn:schemas-microsoft-com:vml" Requires="v">
                  <p:oleObj spid="_x0000_s97501" name="Equation" r:id="rId4" imgW="2133600" imgH="241300" progId="Equation.3">
                    <p:embed/>
                  </p:oleObj>
                </mc:Choice>
                <mc:Fallback>
                  <p:oleObj name="Equation" r:id="rId4" imgW="2133600" imgH="241300" progId="Equation.3">
                    <p:embed/>
                    <p:pic>
                      <p:nvPicPr>
                        <p:cNvPr id="358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 y="1297"/>
                          <a:ext cx="4596"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Text Box 5"/>
            <p:cNvSpPr txBox="1">
              <a:spLocks noChangeArrowheads="1"/>
            </p:cNvSpPr>
            <p:nvPr/>
          </p:nvSpPr>
          <p:spPr bwMode="auto">
            <a:xfrm>
              <a:off x="94" y="2371"/>
              <a:ext cx="5439" cy="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dirty="0">
                  <a:latin typeface="Times New Roman" panose="02020603050405020304" pitchFamily="18" charset="0"/>
                </a:rPr>
                <a:t>AR model </a:t>
              </a:r>
              <a:r>
                <a:rPr lang="en-US" altLang="sk-SK" sz="2400" dirty="0" smtClean="0">
                  <a:latin typeface="Times New Roman" panose="02020603050405020304" pitchFamily="18" charset="0"/>
                </a:rPr>
                <a:t>of the first order</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AR model </a:t>
              </a:r>
              <a:r>
                <a:rPr lang="en-US" altLang="sk-SK" sz="2400" dirty="0" smtClean="0">
                  <a:latin typeface="Times New Roman" panose="02020603050405020304" pitchFamily="18" charset="0"/>
                </a:rPr>
                <a:t>of the second order</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endParaRPr lang="en-US" altLang="sk-SK" sz="2400" dirty="0">
                <a:latin typeface="Times New Roman" panose="02020603050405020304" pitchFamily="18" charset="0"/>
              </a:endParaRPr>
            </a:p>
          </p:txBody>
        </p:sp>
        <p:graphicFrame>
          <p:nvGraphicFramePr>
            <p:cNvPr id="35846" name="Object 6"/>
            <p:cNvGraphicFramePr>
              <a:graphicFrameLocks noChangeAspect="1"/>
            </p:cNvGraphicFramePr>
            <p:nvPr>
              <p:extLst/>
            </p:nvPr>
          </p:nvGraphicFramePr>
          <p:xfrm>
            <a:off x="2604" y="2217"/>
            <a:ext cx="1755" cy="489"/>
          </p:xfrm>
          <a:graphic>
            <a:graphicData uri="http://schemas.openxmlformats.org/presentationml/2006/ole">
              <mc:AlternateContent xmlns:mc="http://schemas.openxmlformats.org/markup-compatibility/2006">
                <mc:Choice xmlns:v="urn:schemas-microsoft-com:vml" Requires="v">
                  <p:oleObj spid="_x0000_s97502" name="Equation" r:id="rId6" imgW="901309" imgH="241195" progId="Equation.3">
                    <p:embed/>
                  </p:oleObj>
                </mc:Choice>
                <mc:Fallback>
                  <p:oleObj name="Equation" r:id="rId6" imgW="901309" imgH="241195" progId="Equation.3">
                    <p:embed/>
                    <p:pic>
                      <p:nvPicPr>
                        <p:cNvPr id="358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4" y="2217"/>
                          <a:ext cx="1755"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extLst/>
            </p:nvPr>
          </p:nvGraphicFramePr>
          <p:xfrm>
            <a:off x="2604" y="2972"/>
            <a:ext cx="2654" cy="456"/>
          </p:xfrm>
          <a:graphic>
            <a:graphicData uri="http://schemas.openxmlformats.org/presentationml/2006/ole">
              <mc:AlternateContent xmlns:mc="http://schemas.openxmlformats.org/markup-compatibility/2006">
                <mc:Choice xmlns:v="urn:schemas-microsoft-com:vml" Requires="v">
                  <p:oleObj spid="_x0000_s97503" name="Equation" r:id="rId8" imgW="1384300" imgH="228600" progId="Equation.3">
                    <p:embed/>
                  </p:oleObj>
                </mc:Choice>
                <mc:Fallback>
                  <p:oleObj name="Equation" r:id="rId8" imgW="1384300" imgH="228600" progId="Equation.3">
                    <p:embed/>
                    <p:pic>
                      <p:nvPicPr>
                        <p:cNvPr id="3584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4" y="2972"/>
                          <a:ext cx="265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58527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8638" y="712788"/>
            <a:ext cx="66138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dirty="0" smtClean="0">
                <a:latin typeface="Times New Roman" panose="02020603050405020304" pitchFamily="18" charset="0"/>
              </a:rPr>
              <a:t>Fitting the coefficients of the </a:t>
            </a:r>
            <a:r>
              <a:rPr lang="sk-SK" altLang="sk-SK" sz="2800" dirty="0" smtClean="0">
                <a:latin typeface="Times New Roman" panose="02020603050405020304" pitchFamily="18" charset="0"/>
              </a:rPr>
              <a:t> </a:t>
            </a:r>
            <a:r>
              <a:rPr lang="sk-SK" altLang="sk-SK" sz="2800" dirty="0">
                <a:latin typeface="Times New Roman" panose="02020603050405020304" pitchFamily="18" charset="0"/>
              </a:rPr>
              <a:t>AR </a:t>
            </a:r>
            <a:r>
              <a:rPr lang="sk-SK" altLang="sk-SK" sz="2800" dirty="0" smtClean="0">
                <a:latin typeface="Times New Roman" panose="02020603050405020304" pitchFamily="18" charset="0"/>
              </a:rPr>
              <a:t>model</a:t>
            </a:r>
            <a:endParaRPr lang="en-GB" altLang="sk-SK" sz="2800" dirty="0">
              <a:latin typeface="Times New Roman" panose="02020603050405020304" pitchFamily="18" charset="0"/>
            </a:endParaRPr>
          </a:p>
        </p:txBody>
      </p:sp>
      <p:sp>
        <p:nvSpPr>
          <p:cNvPr id="37891" name="Text Box 3"/>
          <p:cNvSpPr txBox="1">
            <a:spLocks noChangeArrowheads="1"/>
          </p:cNvSpPr>
          <p:nvPr/>
        </p:nvSpPr>
        <p:spPr bwMode="auto">
          <a:xfrm>
            <a:off x="1798638" y="2301428"/>
            <a:ext cx="88693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There are several methods</a:t>
            </a:r>
            <a:r>
              <a:rPr lang="sk-SK" altLang="sk-SK" sz="2400" dirty="0" smtClean="0">
                <a:latin typeface="Times New Roman" panose="02020603050405020304" pitchFamily="18" charset="0"/>
              </a:rPr>
              <a:t>,</a:t>
            </a:r>
            <a:r>
              <a:rPr lang="en-US" altLang="sk-SK" sz="2400" dirty="0" smtClean="0">
                <a:latin typeface="Times New Roman" panose="02020603050405020304" pitchFamily="18" charset="0"/>
              </a:rPr>
              <a:t> each of which has its advantages and shortcomings</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buFontTx/>
              <a:buAutoNum type="alphaLcParenR"/>
            </a:pPr>
            <a:r>
              <a:rPr lang="en-US" altLang="sk-SK" sz="2400" dirty="0" smtClean="0">
                <a:latin typeface="Times New Roman" panose="02020603050405020304" pitchFamily="18" charset="0"/>
              </a:rPr>
              <a:t>with a help of the autocorrelation function solving a set of linear Yule – Walker equations</a:t>
            </a:r>
            <a:endParaRPr lang="sk-SK" altLang="sk-SK" sz="2400" dirty="0">
              <a:latin typeface="Times New Roman" panose="02020603050405020304" pitchFamily="18" charset="0"/>
            </a:endParaRPr>
          </a:p>
          <a:p>
            <a:pPr>
              <a:spcBef>
                <a:spcPct val="50000"/>
              </a:spcBef>
              <a:buFontTx/>
              <a:buAutoNum type="alphaLcParenR"/>
            </a:pPr>
            <a:r>
              <a:rPr lang="en-US" altLang="sk-SK" sz="2400" dirty="0" smtClean="0">
                <a:latin typeface="Times New Roman" panose="02020603050405020304" pitchFamily="18" charset="0"/>
              </a:rPr>
              <a:t>least square method (</a:t>
            </a:r>
            <a:r>
              <a:rPr lang="sk-SK" altLang="sk-SK" sz="2400" dirty="0">
                <a:latin typeface="Times New Roman" panose="02020603050405020304" pitchFamily="18" charset="0"/>
              </a:rPr>
              <a:t>metódou najmenších štvorcov</a:t>
            </a:r>
            <a:r>
              <a:rPr lang="en-US" altLang="sk-SK" sz="2400" dirty="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buFontTx/>
              <a:buAutoNum type="alphaLcParenR"/>
            </a:pPr>
            <a:r>
              <a:rPr lang="en-US" altLang="sk-SK" sz="2400" dirty="0" smtClean="0">
                <a:latin typeface="Times New Roman" panose="02020603050405020304" pitchFamily="18" charset="0"/>
              </a:rPr>
              <a:t>the best practical way is to leave the task to the commercial software which chooses the method leading to the smallest prediction error</a:t>
            </a:r>
            <a:endParaRPr lang="sk-SK" altLang="sk-SK" sz="2400" dirty="0">
              <a:latin typeface="Times New Roman" panose="02020603050405020304" pitchFamily="18" charset="0"/>
            </a:endParaRPr>
          </a:p>
          <a:p>
            <a:pPr eaLnBrk="1" hangingPunct="1">
              <a:spcBef>
                <a:spcPct val="50000"/>
              </a:spcBef>
            </a:pPr>
            <a:endParaRPr lang="en-GB" altLang="sk-SK" sz="2800" dirty="0">
              <a:latin typeface="Times New Roman" panose="02020603050405020304" pitchFamily="18" charset="0"/>
            </a:endParaRPr>
          </a:p>
        </p:txBody>
      </p:sp>
      <p:sp>
        <p:nvSpPr>
          <p:cNvPr id="2" name="Freeform 1"/>
          <p:cNvSpPr/>
          <p:nvPr/>
        </p:nvSpPr>
        <p:spPr>
          <a:xfrm>
            <a:off x="1714500" y="4038600"/>
            <a:ext cx="7493000" cy="723900"/>
          </a:xfrm>
          <a:custGeom>
            <a:avLst/>
            <a:gdLst>
              <a:gd name="connsiteX0" fmla="*/ 7302500 w 7493000"/>
              <a:gd name="connsiteY0" fmla="*/ 38100 h 723900"/>
              <a:gd name="connsiteX1" fmla="*/ 6972300 w 7493000"/>
              <a:gd name="connsiteY1" fmla="*/ 25400 h 723900"/>
              <a:gd name="connsiteX2" fmla="*/ 6921500 w 7493000"/>
              <a:gd name="connsiteY2" fmla="*/ 12700 h 723900"/>
              <a:gd name="connsiteX3" fmla="*/ 6832600 w 7493000"/>
              <a:gd name="connsiteY3" fmla="*/ 0 h 723900"/>
              <a:gd name="connsiteX4" fmla="*/ 2451100 w 7493000"/>
              <a:gd name="connsiteY4" fmla="*/ 12700 h 723900"/>
              <a:gd name="connsiteX5" fmla="*/ 2159000 w 7493000"/>
              <a:gd name="connsiteY5" fmla="*/ 25400 h 723900"/>
              <a:gd name="connsiteX6" fmla="*/ 698500 w 7493000"/>
              <a:gd name="connsiteY6" fmla="*/ 38100 h 723900"/>
              <a:gd name="connsiteX7" fmla="*/ 495300 w 7493000"/>
              <a:gd name="connsiteY7" fmla="*/ 63500 h 723900"/>
              <a:gd name="connsiteX8" fmla="*/ 406400 w 7493000"/>
              <a:gd name="connsiteY8" fmla="*/ 88900 h 723900"/>
              <a:gd name="connsiteX9" fmla="*/ 342900 w 7493000"/>
              <a:gd name="connsiteY9" fmla="*/ 101600 h 723900"/>
              <a:gd name="connsiteX10" fmla="*/ 304800 w 7493000"/>
              <a:gd name="connsiteY10" fmla="*/ 114300 h 723900"/>
              <a:gd name="connsiteX11" fmla="*/ 127000 w 7493000"/>
              <a:gd name="connsiteY11" fmla="*/ 165100 h 723900"/>
              <a:gd name="connsiteX12" fmla="*/ 12700 w 7493000"/>
              <a:gd name="connsiteY12" fmla="*/ 254000 h 723900"/>
              <a:gd name="connsiteX13" fmla="*/ 0 w 7493000"/>
              <a:gd name="connsiteY13" fmla="*/ 292100 h 723900"/>
              <a:gd name="connsiteX14" fmla="*/ 12700 w 7493000"/>
              <a:gd name="connsiteY14" fmla="*/ 533400 h 723900"/>
              <a:gd name="connsiteX15" fmla="*/ 38100 w 7493000"/>
              <a:gd name="connsiteY15" fmla="*/ 571500 h 723900"/>
              <a:gd name="connsiteX16" fmla="*/ 50800 w 7493000"/>
              <a:gd name="connsiteY16" fmla="*/ 609600 h 723900"/>
              <a:gd name="connsiteX17" fmla="*/ 88900 w 7493000"/>
              <a:gd name="connsiteY17" fmla="*/ 635000 h 723900"/>
              <a:gd name="connsiteX18" fmla="*/ 177800 w 7493000"/>
              <a:gd name="connsiteY18" fmla="*/ 673100 h 723900"/>
              <a:gd name="connsiteX19" fmla="*/ 228600 w 7493000"/>
              <a:gd name="connsiteY19" fmla="*/ 698500 h 723900"/>
              <a:gd name="connsiteX20" fmla="*/ 419100 w 7493000"/>
              <a:gd name="connsiteY20" fmla="*/ 723900 h 723900"/>
              <a:gd name="connsiteX21" fmla="*/ 2794000 w 7493000"/>
              <a:gd name="connsiteY21" fmla="*/ 711200 h 723900"/>
              <a:gd name="connsiteX22" fmla="*/ 2832100 w 7493000"/>
              <a:gd name="connsiteY22" fmla="*/ 698500 h 723900"/>
              <a:gd name="connsiteX23" fmla="*/ 4584700 w 7493000"/>
              <a:gd name="connsiteY23" fmla="*/ 685800 h 723900"/>
              <a:gd name="connsiteX24" fmla="*/ 4775200 w 7493000"/>
              <a:gd name="connsiteY24" fmla="*/ 660400 h 723900"/>
              <a:gd name="connsiteX25" fmla="*/ 4838700 w 7493000"/>
              <a:gd name="connsiteY25" fmla="*/ 647700 h 723900"/>
              <a:gd name="connsiteX26" fmla="*/ 5003800 w 7493000"/>
              <a:gd name="connsiteY26" fmla="*/ 622300 h 723900"/>
              <a:gd name="connsiteX27" fmla="*/ 5257800 w 7493000"/>
              <a:gd name="connsiteY27" fmla="*/ 584200 h 723900"/>
              <a:gd name="connsiteX28" fmla="*/ 6121400 w 7493000"/>
              <a:gd name="connsiteY28" fmla="*/ 571500 h 723900"/>
              <a:gd name="connsiteX29" fmla="*/ 6235700 w 7493000"/>
              <a:gd name="connsiteY29" fmla="*/ 546100 h 723900"/>
              <a:gd name="connsiteX30" fmla="*/ 6337300 w 7493000"/>
              <a:gd name="connsiteY30" fmla="*/ 533400 h 723900"/>
              <a:gd name="connsiteX31" fmla="*/ 6515100 w 7493000"/>
              <a:gd name="connsiteY31" fmla="*/ 508000 h 723900"/>
              <a:gd name="connsiteX32" fmla="*/ 7086600 w 7493000"/>
              <a:gd name="connsiteY32" fmla="*/ 495300 h 723900"/>
              <a:gd name="connsiteX33" fmla="*/ 7264400 w 7493000"/>
              <a:gd name="connsiteY33" fmla="*/ 457200 h 723900"/>
              <a:gd name="connsiteX34" fmla="*/ 7340600 w 7493000"/>
              <a:gd name="connsiteY34" fmla="*/ 419100 h 723900"/>
              <a:gd name="connsiteX35" fmla="*/ 7467600 w 7493000"/>
              <a:gd name="connsiteY35" fmla="*/ 266700 h 723900"/>
              <a:gd name="connsiteX36" fmla="*/ 7493000 w 7493000"/>
              <a:gd name="connsiteY36" fmla="*/ 190500 h 723900"/>
              <a:gd name="connsiteX37" fmla="*/ 7480300 w 7493000"/>
              <a:gd name="connsiteY37" fmla="*/ 114300 h 723900"/>
              <a:gd name="connsiteX38" fmla="*/ 7404100 w 7493000"/>
              <a:gd name="connsiteY38" fmla="*/ 63500 h 723900"/>
              <a:gd name="connsiteX39" fmla="*/ 7366000 w 7493000"/>
              <a:gd name="connsiteY39" fmla="*/ 38100 h 723900"/>
              <a:gd name="connsiteX40" fmla="*/ 7302500 w 7493000"/>
              <a:gd name="connsiteY40" fmla="*/ 381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493000" h="723900">
                <a:moveTo>
                  <a:pt x="7302500" y="38100"/>
                </a:moveTo>
                <a:cubicBezTo>
                  <a:pt x="7236883" y="35983"/>
                  <a:pt x="7082204" y="32727"/>
                  <a:pt x="6972300" y="25400"/>
                </a:cubicBezTo>
                <a:cubicBezTo>
                  <a:pt x="6954884" y="24239"/>
                  <a:pt x="6938673" y="15822"/>
                  <a:pt x="6921500" y="12700"/>
                </a:cubicBezTo>
                <a:cubicBezTo>
                  <a:pt x="6892049" y="7345"/>
                  <a:pt x="6862233" y="4233"/>
                  <a:pt x="6832600" y="0"/>
                </a:cubicBezTo>
                <a:lnTo>
                  <a:pt x="2451100" y="12700"/>
                </a:lnTo>
                <a:cubicBezTo>
                  <a:pt x="2353643" y="13230"/>
                  <a:pt x="2256448" y="23988"/>
                  <a:pt x="2159000" y="25400"/>
                </a:cubicBezTo>
                <a:lnTo>
                  <a:pt x="698500" y="38100"/>
                </a:lnTo>
                <a:cubicBezTo>
                  <a:pt x="610955" y="46855"/>
                  <a:pt x="574077" y="47745"/>
                  <a:pt x="495300" y="63500"/>
                </a:cubicBezTo>
                <a:cubicBezTo>
                  <a:pt x="376523" y="87255"/>
                  <a:pt x="503234" y="64691"/>
                  <a:pt x="406400" y="88900"/>
                </a:cubicBezTo>
                <a:cubicBezTo>
                  <a:pt x="385459" y="94135"/>
                  <a:pt x="363841" y="96365"/>
                  <a:pt x="342900" y="101600"/>
                </a:cubicBezTo>
                <a:cubicBezTo>
                  <a:pt x="329913" y="104847"/>
                  <a:pt x="317715" y="110778"/>
                  <a:pt x="304800" y="114300"/>
                </a:cubicBezTo>
                <a:cubicBezTo>
                  <a:pt x="290470" y="118208"/>
                  <a:pt x="149463" y="150125"/>
                  <a:pt x="127000" y="165100"/>
                </a:cubicBezTo>
                <a:cubicBezTo>
                  <a:pt x="35856" y="225863"/>
                  <a:pt x="72386" y="194314"/>
                  <a:pt x="12700" y="254000"/>
                </a:cubicBezTo>
                <a:cubicBezTo>
                  <a:pt x="8467" y="266700"/>
                  <a:pt x="0" y="278713"/>
                  <a:pt x="0" y="292100"/>
                </a:cubicBezTo>
                <a:cubicBezTo>
                  <a:pt x="0" y="372645"/>
                  <a:pt x="1817" y="453594"/>
                  <a:pt x="12700" y="533400"/>
                </a:cubicBezTo>
                <a:cubicBezTo>
                  <a:pt x="14762" y="548524"/>
                  <a:pt x="31274" y="557848"/>
                  <a:pt x="38100" y="571500"/>
                </a:cubicBezTo>
                <a:cubicBezTo>
                  <a:pt x="44087" y="583474"/>
                  <a:pt x="42437" y="599147"/>
                  <a:pt x="50800" y="609600"/>
                </a:cubicBezTo>
                <a:cubicBezTo>
                  <a:pt x="60335" y="621519"/>
                  <a:pt x="75648" y="627427"/>
                  <a:pt x="88900" y="635000"/>
                </a:cubicBezTo>
                <a:cubicBezTo>
                  <a:pt x="173141" y="683138"/>
                  <a:pt x="106560" y="642568"/>
                  <a:pt x="177800" y="673100"/>
                </a:cubicBezTo>
                <a:cubicBezTo>
                  <a:pt x="195201" y="680558"/>
                  <a:pt x="210466" y="693060"/>
                  <a:pt x="228600" y="698500"/>
                </a:cubicBezTo>
                <a:cubicBezTo>
                  <a:pt x="262133" y="708560"/>
                  <a:pt x="399017" y="721669"/>
                  <a:pt x="419100" y="723900"/>
                </a:cubicBezTo>
                <a:lnTo>
                  <a:pt x="2794000" y="711200"/>
                </a:lnTo>
                <a:cubicBezTo>
                  <a:pt x="2807386" y="711059"/>
                  <a:pt x="2818714" y="698690"/>
                  <a:pt x="2832100" y="698500"/>
                </a:cubicBezTo>
                <a:lnTo>
                  <a:pt x="4584700" y="685800"/>
                </a:lnTo>
                <a:cubicBezTo>
                  <a:pt x="4636069" y="679379"/>
                  <a:pt x="4722620" y="669163"/>
                  <a:pt x="4775200" y="660400"/>
                </a:cubicBezTo>
                <a:cubicBezTo>
                  <a:pt x="4796492" y="656851"/>
                  <a:pt x="4817462" y="651561"/>
                  <a:pt x="4838700" y="647700"/>
                </a:cubicBezTo>
                <a:cubicBezTo>
                  <a:pt x="4925817" y="631861"/>
                  <a:pt x="4911042" y="636570"/>
                  <a:pt x="5003800" y="622300"/>
                </a:cubicBezTo>
                <a:cubicBezTo>
                  <a:pt x="5070983" y="611964"/>
                  <a:pt x="5212770" y="584862"/>
                  <a:pt x="5257800" y="584200"/>
                </a:cubicBezTo>
                <a:lnTo>
                  <a:pt x="6121400" y="571500"/>
                </a:lnTo>
                <a:cubicBezTo>
                  <a:pt x="6161852" y="561387"/>
                  <a:pt x="6193780" y="552549"/>
                  <a:pt x="6235700" y="546100"/>
                </a:cubicBezTo>
                <a:cubicBezTo>
                  <a:pt x="6269433" y="540910"/>
                  <a:pt x="6303483" y="538011"/>
                  <a:pt x="6337300" y="533400"/>
                </a:cubicBezTo>
                <a:cubicBezTo>
                  <a:pt x="6396619" y="525311"/>
                  <a:pt x="6455246" y="509330"/>
                  <a:pt x="6515100" y="508000"/>
                </a:cubicBezTo>
                <a:lnTo>
                  <a:pt x="7086600" y="495300"/>
                </a:lnTo>
                <a:cubicBezTo>
                  <a:pt x="7129591" y="489926"/>
                  <a:pt x="7222639" y="485041"/>
                  <a:pt x="7264400" y="457200"/>
                </a:cubicBezTo>
                <a:cubicBezTo>
                  <a:pt x="7313639" y="424374"/>
                  <a:pt x="7288020" y="436627"/>
                  <a:pt x="7340600" y="419100"/>
                </a:cubicBezTo>
                <a:cubicBezTo>
                  <a:pt x="7375969" y="383731"/>
                  <a:pt x="7449919" y="319744"/>
                  <a:pt x="7467600" y="266700"/>
                </a:cubicBezTo>
                <a:lnTo>
                  <a:pt x="7493000" y="190500"/>
                </a:lnTo>
                <a:cubicBezTo>
                  <a:pt x="7488767" y="165100"/>
                  <a:pt x="7490758" y="137831"/>
                  <a:pt x="7480300" y="114300"/>
                </a:cubicBezTo>
                <a:cubicBezTo>
                  <a:pt x="7459664" y="67870"/>
                  <a:pt x="7439166" y="81033"/>
                  <a:pt x="7404100" y="63500"/>
                </a:cubicBezTo>
                <a:cubicBezTo>
                  <a:pt x="7390448" y="56674"/>
                  <a:pt x="7380676" y="42293"/>
                  <a:pt x="7366000" y="38100"/>
                </a:cubicBezTo>
                <a:cubicBezTo>
                  <a:pt x="7349718" y="33448"/>
                  <a:pt x="7368117" y="40217"/>
                  <a:pt x="7302500" y="38100"/>
                </a:cubicBezTo>
                <a:close/>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6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1697039" y="152401"/>
            <a:ext cx="8594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sz="2400" b="1" dirty="0" smtClean="0"/>
              <a:t> </a:t>
            </a:r>
            <a:r>
              <a:rPr lang="sk-SK" altLang="en-US" sz="2400" b="1" dirty="0"/>
              <a:t>AR </a:t>
            </a:r>
            <a:r>
              <a:rPr lang="sk-SK" altLang="en-US" sz="2400" b="1" dirty="0" smtClean="0"/>
              <a:t>model</a:t>
            </a:r>
            <a:r>
              <a:rPr lang="en-US" altLang="en-US" sz="2400" b="1" dirty="0" smtClean="0"/>
              <a:t> coefficient calculation by the least square method</a:t>
            </a:r>
            <a:endParaRPr lang="en-US" altLang="en-US" sz="2400" b="1" dirty="0"/>
          </a:p>
        </p:txBody>
      </p:sp>
      <p:graphicFrame>
        <p:nvGraphicFramePr>
          <p:cNvPr id="3" name="Object 4"/>
          <p:cNvGraphicFramePr>
            <a:graphicFrameLocks noChangeAspect="1"/>
          </p:cNvGraphicFramePr>
          <p:nvPr/>
        </p:nvGraphicFramePr>
        <p:xfrm>
          <a:off x="1808163" y="890589"/>
          <a:ext cx="7296150" cy="858837"/>
        </p:xfrm>
        <a:graphic>
          <a:graphicData uri="http://schemas.openxmlformats.org/presentationml/2006/ole">
            <mc:AlternateContent xmlns:mc="http://schemas.openxmlformats.org/markup-compatibility/2006">
              <mc:Choice xmlns:v="urn:schemas-microsoft-com:vml" Requires="v">
                <p:oleObj spid="_x0000_s98525" name="Equation" r:id="rId3" imgW="2133600" imgH="241300" progId="Equation.3">
                  <p:embed/>
                </p:oleObj>
              </mc:Choice>
              <mc:Fallback>
                <p:oleObj name="Equation" r:id="rId3" imgW="2133600" imgH="241300" progId="Equation.3">
                  <p:embed/>
                  <p:pic>
                    <p:nvPicPr>
                      <p:cNvPr id="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8163" y="890589"/>
                        <a:ext cx="729615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808164" y="1939925"/>
          <a:ext cx="7185025" cy="1912938"/>
        </p:xfrm>
        <a:graphic>
          <a:graphicData uri="http://schemas.openxmlformats.org/presentationml/2006/ole">
            <mc:AlternateContent xmlns:mc="http://schemas.openxmlformats.org/markup-compatibility/2006">
              <mc:Choice xmlns:v="urn:schemas-microsoft-com:vml" Requires="v">
                <p:oleObj spid="_x0000_s98526" name="Rovnica" r:id="rId5" imgW="2387600" imgH="609600" progId="Equation.3">
                  <p:embed/>
                </p:oleObj>
              </mc:Choice>
              <mc:Fallback>
                <p:oleObj name="Rovnica" r:id="rId5" imgW="2387600" imgH="609600" progId="Equation.3">
                  <p:embed/>
                  <p:pic>
                    <p:nvPicPr>
                      <p:cNvPr id="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164" y="1939925"/>
                        <a:ext cx="718502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6"/>
          <p:cNvGrpSpPr/>
          <p:nvPr/>
        </p:nvGrpSpPr>
        <p:grpSpPr>
          <a:xfrm>
            <a:off x="1808798" y="4043680"/>
            <a:ext cx="4318001" cy="2045172"/>
            <a:chOff x="81279" y="3882315"/>
            <a:chExt cx="4318001" cy="2045172"/>
          </a:xfrm>
          <a:solidFill>
            <a:schemeClr val="accent1">
              <a:lumMod val="40000"/>
              <a:lumOff val="60000"/>
            </a:schemeClr>
          </a:solidFill>
        </p:grpSpPr>
        <p:sp>
          <p:nvSpPr>
            <p:cNvPr id="5" name="TextBox 4"/>
            <p:cNvSpPr txBox="1"/>
            <p:nvPr/>
          </p:nvSpPr>
          <p:spPr>
            <a:xfrm>
              <a:off x="81279" y="3882315"/>
              <a:ext cx="2781131" cy="523220"/>
            </a:xfrm>
            <a:prstGeom prst="rect">
              <a:avLst/>
            </a:prstGeom>
            <a:solidFill>
              <a:srgbClr val="FFFF00"/>
            </a:solidFill>
          </p:spPr>
          <p:txBody>
            <a:bodyPr>
              <a:spAutoFit/>
            </a:bodyPr>
            <a:lstStyle/>
            <a:p>
              <a:pPr>
                <a:defRPr/>
              </a:pPr>
              <a:r>
                <a:rPr lang="sk-SK" sz="2800" dirty="0" err="1" smtClean="0"/>
                <a:t>Minimi</a:t>
              </a:r>
              <a:r>
                <a:rPr lang="en-US" sz="2800" dirty="0" smtClean="0"/>
                <a:t>z</a:t>
              </a:r>
              <a:r>
                <a:rPr lang="sk-SK" sz="2800" dirty="0" smtClean="0"/>
                <a:t>e</a:t>
              </a:r>
              <a:r>
                <a:rPr lang="sk-SK" sz="2800" dirty="0"/>
                <a:t>: </a:t>
              </a:r>
              <a:endParaRPr lang="en-US" sz="2800" dirty="0"/>
            </a:p>
          </p:txBody>
        </p:sp>
        <p:graphicFrame>
          <p:nvGraphicFramePr>
            <p:cNvPr id="6" name="Object 4"/>
            <p:cNvGraphicFramePr>
              <a:graphicFrameLocks noChangeAspect="1"/>
            </p:cNvGraphicFramePr>
            <p:nvPr/>
          </p:nvGraphicFramePr>
          <p:xfrm>
            <a:off x="81280" y="4413012"/>
            <a:ext cx="4318000" cy="1514475"/>
          </p:xfrm>
          <a:graphic>
            <a:graphicData uri="http://schemas.openxmlformats.org/presentationml/2006/ole">
              <mc:AlternateContent xmlns:mc="http://schemas.openxmlformats.org/markup-compatibility/2006">
                <mc:Choice xmlns:v="urn:schemas-microsoft-com:vml" Requires="v">
                  <p:oleObj spid="_x0000_s98527" name="Rovnica" r:id="rId7" imgW="1434960" imgH="482400" progId="Equation.3">
                    <p:embed/>
                  </p:oleObj>
                </mc:Choice>
                <mc:Fallback>
                  <p:oleObj name="Rovnica" r:id="rId7" imgW="1434960" imgH="482400" progId="Equation.3">
                    <p:embed/>
                    <p:pic>
                      <p:nvPicPr>
                        <p:cNvPr id="6" name="Object 4"/>
                        <p:cNvPicPr>
                          <a:picLocks noChangeAspect="1" noChangeArrowheads="1"/>
                        </p:cNvPicPr>
                        <p:nvPr/>
                      </p:nvPicPr>
                      <p:blipFill>
                        <a:blip r:embed="rId8"/>
                        <a:srcRect/>
                        <a:stretch>
                          <a:fillRect/>
                        </a:stretch>
                      </p:blipFill>
                      <p:spPr bwMode="auto">
                        <a:xfrm>
                          <a:off x="81280" y="4413012"/>
                          <a:ext cx="4318000" cy="1514475"/>
                        </a:xfrm>
                        <a:prstGeom prst="rect">
                          <a:avLst/>
                        </a:prstGeom>
                        <a:solidFill>
                          <a:srgbClr val="FFFF00"/>
                        </a:solidFill>
                        <a:ln>
                          <a:noFill/>
                        </a:ln>
                        <a:effectLst/>
                      </p:spPr>
                    </p:pic>
                  </p:oleObj>
                </mc:Fallback>
              </mc:AlternateContent>
            </a:graphicData>
          </a:graphic>
        </p:graphicFrame>
      </p:grpSp>
    </p:spTree>
    <p:extLst>
      <p:ext uri="{BB962C8B-B14F-4D97-AF65-F5344CB8AC3E}">
        <p14:creationId xmlns:p14="http://schemas.microsoft.com/office/powerpoint/2010/main" val="494087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3"/>
          <p:cNvGrpSpPr>
            <a:grpSpLocks/>
          </p:cNvGrpSpPr>
          <p:nvPr/>
        </p:nvGrpSpPr>
        <p:grpSpPr bwMode="auto">
          <a:xfrm>
            <a:off x="1670051" y="114300"/>
            <a:ext cx="7796213" cy="1505044"/>
            <a:chOff x="221003" y="358960"/>
            <a:chExt cx="7795945" cy="1505262"/>
          </a:xfrm>
        </p:grpSpPr>
        <p:graphicFrame>
          <p:nvGraphicFramePr>
            <p:cNvPr id="40967" name="Object 4"/>
            <p:cNvGraphicFramePr>
              <a:graphicFrameLocks noChangeAspect="1"/>
            </p:cNvGraphicFramePr>
            <p:nvPr/>
          </p:nvGraphicFramePr>
          <p:xfrm>
            <a:off x="221003" y="358960"/>
            <a:ext cx="7296150" cy="858837"/>
          </p:xfrm>
          <a:graphic>
            <a:graphicData uri="http://schemas.openxmlformats.org/presentationml/2006/ole">
              <mc:AlternateContent xmlns:mc="http://schemas.openxmlformats.org/markup-compatibility/2006">
                <mc:Choice xmlns:v="urn:schemas-microsoft-com:vml" Requires="v">
                  <p:oleObj spid="_x0000_s99622" name="Rovnica" r:id="rId4" imgW="2133600" imgH="241300" progId="Equation.3">
                    <p:embed/>
                  </p:oleObj>
                </mc:Choice>
                <mc:Fallback>
                  <p:oleObj name="Rovnica" r:id="rId4" imgW="2133600" imgH="241300" progId="Equation.3">
                    <p:embed/>
                    <p:pic>
                      <p:nvPicPr>
                        <p:cNvPr id="4096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003" y="358960"/>
                          <a:ext cx="729615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TextBox 2"/>
            <p:cNvSpPr txBox="1">
              <a:spLocks noChangeArrowheads="1"/>
            </p:cNvSpPr>
            <p:nvPr/>
          </p:nvSpPr>
          <p:spPr bwMode="auto">
            <a:xfrm>
              <a:off x="1212111" y="1217797"/>
              <a:ext cx="6804837" cy="6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en-US" dirty="0" smtClean="0"/>
                <a:t>T</a:t>
              </a:r>
              <a:r>
                <a:rPr lang="en-US" altLang="en-US" dirty="0" smtClean="0"/>
                <a:t>his equation can be rewritten for the times from </a:t>
              </a:r>
              <a:r>
                <a:rPr lang="en-US" altLang="en-US" i="1" dirty="0" smtClean="0"/>
                <a:t>t</a:t>
              </a:r>
              <a:r>
                <a:rPr lang="en-US" altLang="en-US" dirty="0" smtClean="0"/>
                <a:t> up to </a:t>
              </a:r>
              <a:r>
                <a:rPr lang="en-US" altLang="en-US" i="1" dirty="0" err="1" smtClean="0"/>
                <a:t>t+p</a:t>
              </a:r>
              <a:r>
                <a:rPr lang="en-US" altLang="en-US" dirty="0" smtClean="0"/>
                <a:t> and into matrix form</a:t>
              </a:r>
              <a:endParaRPr lang="en-US" altLang="en-US" i="1" dirty="0"/>
            </a:p>
          </p:txBody>
        </p:sp>
      </p:grpSp>
      <p:graphicFrame>
        <p:nvGraphicFramePr>
          <p:cNvPr id="40963" name="Object 4"/>
          <p:cNvGraphicFramePr>
            <a:graphicFrameLocks noChangeAspect="1"/>
          </p:cNvGraphicFramePr>
          <p:nvPr/>
        </p:nvGraphicFramePr>
        <p:xfrm>
          <a:off x="1808163" y="1643064"/>
          <a:ext cx="2519362" cy="631825"/>
        </p:xfrm>
        <a:graphic>
          <a:graphicData uri="http://schemas.openxmlformats.org/presentationml/2006/ole">
            <mc:AlternateContent xmlns:mc="http://schemas.openxmlformats.org/markup-compatibility/2006">
              <mc:Choice xmlns:v="urn:schemas-microsoft-com:vml" Requires="v">
                <p:oleObj spid="_x0000_s99623" name="Rovnica" r:id="rId6" imgW="736280" imgH="177723" progId="Equation.3">
                  <p:embed/>
                </p:oleObj>
              </mc:Choice>
              <mc:Fallback>
                <p:oleObj name="Rovnica" r:id="rId6" imgW="736280" imgH="177723" progId="Equation.3">
                  <p:embed/>
                  <p:pic>
                    <p:nvPicPr>
                      <p:cNvPr id="40963"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163" y="1643064"/>
                        <a:ext cx="25193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5"/>
          <p:cNvGraphicFramePr>
            <a:graphicFrameLocks noChangeAspect="1"/>
          </p:cNvGraphicFramePr>
          <p:nvPr/>
        </p:nvGraphicFramePr>
        <p:xfrm>
          <a:off x="1797050" y="2328864"/>
          <a:ext cx="7169150" cy="2276475"/>
        </p:xfrm>
        <a:graphic>
          <a:graphicData uri="http://schemas.openxmlformats.org/presentationml/2006/ole">
            <mc:AlternateContent xmlns:mc="http://schemas.openxmlformats.org/markup-compatibility/2006">
              <mc:Choice xmlns:v="urn:schemas-microsoft-com:vml" Requires="v">
                <p:oleObj spid="_x0000_s99624" name="Rovnica" r:id="rId8" imgW="3073400" imgH="939800" progId="Equation.3">
                  <p:embed/>
                </p:oleObj>
              </mc:Choice>
              <mc:Fallback>
                <p:oleObj name="Rovnica" r:id="rId8" imgW="3073400" imgH="939800" progId="Equation.3">
                  <p:embed/>
                  <p:pic>
                    <p:nvPicPr>
                      <p:cNvPr id="4096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050" y="2328864"/>
                        <a:ext cx="716915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5" name="TextBox 6"/>
          <p:cNvSpPr txBox="1">
            <a:spLocks noChangeArrowheads="1"/>
          </p:cNvSpPr>
          <p:nvPr/>
        </p:nvSpPr>
        <p:spPr bwMode="auto">
          <a:xfrm>
            <a:off x="1524001" y="4852988"/>
            <a:ext cx="538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smtClean="0"/>
              <a:t>Solution by the least square method</a:t>
            </a:r>
            <a:r>
              <a:rPr lang="sk-SK" altLang="en-US" sz="2400" dirty="0" smtClean="0"/>
              <a:t>: </a:t>
            </a:r>
            <a:endParaRPr lang="en-US" altLang="en-US" sz="2400" dirty="0"/>
          </a:p>
        </p:txBody>
      </p:sp>
      <p:graphicFrame>
        <p:nvGraphicFramePr>
          <p:cNvPr id="40966" name="Object 7"/>
          <p:cNvGraphicFramePr>
            <a:graphicFrameLocks noChangeAspect="1"/>
          </p:cNvGraphicFramePr>
          <p:nvPr/>
        </p:nvGraphicFramePr>
        <p:xfrm>
          <a:off x="3743326" y="5314950"/>
          <a:ext cx="3865563" cy="947738"/>
        </p:xfrm>
        <a:graphic>
          <a:graphicData uri="http://schemas.openxmlformats.org/presentationml/2006/ole">
            <mc:AlternateContent xmlns:mc="http://schemas.openxmlformats.org/markup-compatibility/2006">
              <mc:Choice xmlns:v="urn:schemas-microsoft-com:vml" Requires="v">
                <p:oleObj spid="_x0000_s99625" name="Rovnica" r:id="rId10" imgW="1129810" imgH="266584" progId="Equation.3">
                  <p:embed/>
                </p:oleObj>
              </mc:Choice>
              <mc:Fallback>
                <p:oleObj name="Rovnica" r:id="rId10" imgW="1129810" imgH="266584" progId="Equation.3">
                  <p:embed/>
                  <p:pic>
                    <p:nvPicPr>
                      <p:cNvPr id="4096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3326" y="5314950"/>
                        <a:ext cx="3865563" cy="947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2145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10789" y="183860"/>
            <a:ext cx="9712618" cy="6129344"/>
            <a:chOff x="1410789" y="183860"/>
            <a:chExt cx="9712618" cy="6129344"/>
          </a:xfrm>
        </p:grpSpPr>
        <p:sp>
          <p:nvSpPr>
            <p:cNvPr id="2" name="TextBox 1"/>
            <p:cNvSpPr txBox="1"/>
            <p:nvPr/>
          </p:nvSpPr>
          <p:spPr>
            <a:xfrm>
              <a:off x="2033195" y="268941"/>
              <a:ext cx="9090212" cy="461665"/>
            </a:xfrm>
            <a:prstGeom prst="rect">
              <a:avLst/>
            </a:prstGeom>
            <a:noFill/>
          </p:spPr>
          <p:txBody>
            <a:bodyPr wrap="square" rtlCol="0">
              <a:spAutoFit/>
            </a:bodyPr>
            <a:lstStyle/>
            <a:p>
              <a:r>
                <a:rPr lang="en-US" sz="2400" dirty="0" smtClean="0"/>
                <a:t>How to get the least square solution:</a:t>
              </a:r>
              <a:endParaRPr lang="en-US" sz="2400" dirty="0"/>
            </a:p>
          </p:txBody>
        </p:sp>
        <mc:AlternateContent xmlns:mc="http://schemas.openxmlformats.org/markup-compatibility/2006" xmlns:a14="http://schemas.microsoft.com/office/drawing/2010/main">
          <mc:Choice Requires="a14">
            <p:graphicFrame>
              <p:nvGraphicFramePr>
                <p:cNvPr id="3" name="Object 4"/>
                <p:cNvGraphicFramePr>
                  <a:graphicFrameLocks noChangeAspect="1"/>
                </p:cNvGraphicFramePr>
                <p:nvPr>
                  <p:extLst/>
                </p:nvPr>
              </p:nvGraphicFramePr>
              <p:xfrm>
                <a:off x="7757141" y="183860"/>
                <a:ext cx="2519362" cy="631825"/>
              </p:xfrm>
              <a:graphic>
                <a:graphicData uri="http://schemas.openxmlformats.org/presentationml/2006/ole">
                  <mc:AlternateContent>
                    <mc:Choice xmlns:v="urn:schemas-microsoft-com:vml" Requires="v">
                      <p:oleObj spid="_x0000_s102438" name="Rovnica" r:id="rId3" imgW="736280" imgH="177723" progId="Equation.3">
                        <p:embed/>
                      </p:oleObj>
                    </mc:Choice>
                    <mc:Fallback>
                      <p:oleObj name="Rovnica" r:id="rId3" imgW="736280" imgH="177723" progId="Equation.3">
                        <p:embed/>
                        <p:pic>
                          <p:nvPicPr>
                            <p:cNvPr id="3"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7757141" y="183860"/>
                              <a:ext cx="2519362" cy="63182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4"/>
                <p:cNvGraphicFramePr>
                  <a:graphicFrameLocks noChangeAspect="1"/>
                </p:cNvGraphicFramePr>
                <p:nvPr>
                  <p:extLst>
                    <p:ext uri="{D42A27DB-BD31-4B8C-83A1-F6EECF244321}">
                      <p14:modId xmlns:p14="http://schemas.microsoft.com/office/powerpoint/2010/main" val="544000014"/>
                    </p:ext>
                  </p:extLst>
                </p:nvPr>
              </p:nvGraphicFramePr>
              <p:xfrm>
                <a:off x="7757141" y="183860"/>
                <a:ext cx="2519362" cy="631825"/>
              </p:xfrm>
              <a:graphic>
                <a:graphicData uri="http://schemas.openxmlformats.org/presentationml/2006/ole">
                  <mc:AlternateContent>
                    <mc:Choice xmlns:v="urn:schemas-microsoft-com:vml" Requires="v">
                      <p:oleObj spid="_x0000_s43075" name="Rovnica" r:id="rId5" imgW="736280" imgH="177723" progId="Equation.3">
                        <p:embed/>
                      </p:oleObj>
                    </mc:Choice>
                    <mc:Fallback>
                      <p:oleObj name="Rovnica" r:id="rId5" imgW="736280" imgH="177723" progId="Equation.3">
                        <p:embed/>
                        <p:pic>
                          <p:nvPicPr>
                            <p:cNvPr id="4096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7141" y="183860"/>
                              <a:ext cx="25193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506069" y="1457661"/>
                  <a:ext cx="8770434" cy="1200329"/>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rPr>
                              <m:t>2</m:t>
                            </m:r>
                          </m:sup>
                        </m:sSup>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𝐸</m:t>
                                </m:r>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𝑌</m:t>
                                </m:r>
                                <m:r>
                                  <m:rPr>
                                    <m:nor/>
                                  </m:rPr>
                                  <a:rPr lang="en-US" sz="2400" dirty="0"/>
                                  <m:t> </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oMath>
                    </m:oMathPara>
                  </a14:m>
                  <a:endParaRPr lang="en-US" sz="2400" b="0" dirty="0" smtClean="0"/>
                </a:p>
                <a:p>
                  <a:pPr algn="just"/>
                  <a:endParaRPr lang="en-US" sz="2400" dirty="0" smtClean="0"/>
                </a:p>
                <a:p>
                  <a:pPr algn="just"/>
                  <a:r>
                    <a:rPr lang="en-US" sz="2400" dirty="0"/>
                    <a:t> </a:t>
                  </a:r>
                  <a:r>
                    <a:rPr lang="en-US" sz="2400" dirty="0" smtClean="0"/>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𝜃</m:t>
                          </m:r>
                        </m:e>
                      </m:d>
                      <m:d>
                        <m:dPr>
                          <m:ctrlPr>
                            <a:rPr lang="en-US" sz="2400" i="1" smtClean="0">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𝑌</m:t>
                              </m:r>
                            </m:e>
                            <m:sup>
                              <m:r>
                                <a:rPr lang="en-US" sz="2400" b="0" i="1" smtClean="0">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ea typeface="Cambria Math" panose="02040503050406030204" pitchFamily="18" charset="0"/>
                                </a:rPr>
                                <m:t>𝑇</m:t>
                              </m:r>
                            </m:sup>
                          </m:sSup>
                        </m:e>
                      </m:d>
                      <m:r>
                        <a:rPr lang="en-US" sz="2400" b="0" i="0"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𝑌</m:t>
                          </m:r>
                        </m:e>
                        <m:sup>
                          <m:r>
                            <a:rPr lang="en-US" sz="2400" b="0" i="1" smtClean="0">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−2</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𝑌</m:t>
                          </m:r>
                        </m:e>
                        <m:sup>
                          <m:r>
                            <a:rPr lang="en-US" sz="2400" i="1">
                              <a:latin typeface="Cambria Math" panose="02040503050406030204" pitchFamily="18" charset="0"/>
                              <a:ea typeface="Cambria Math" panose="02040503050406030204" pitchFamily="18" charset="0"/>
                            </a:rPr>
                            <m:t>𝑇</m:t>
                          </m:r>
                        </m:sup>
                      </m:sSup>
                    </m:oMath>
                  </a14:m>
                  <a:r>
                    <a:rPr lang="en-US" sz="2400" i="1" dirty="0" smtClean="0"/>
                    <a:t>X</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𝜃</m:t>
                      </m:r>
                      <m:r>
                        <a:rPr lang="en-US" sz="2400" b="0" i="1" dirty="0" smtClean="0">
                          <a:latin typeface="Cambria Math" panose="02040503050406030204" pitchFamily="18" charset="0"/>
                          <a:ea typeface="Cambria Math" panose="02040503050406030204" pitchFamily="18" charset="0"/>
                        </a:rPr>
                        <m:t>+</m:t>
                      </m:r>
                      <m:sSup>
                        <m:sSupPr>
                          <m:ctrlPr>
                            <a:rPr lang="en-US" sz="2400" b="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𝜃</m:t>
                          </m:r>
                        </m:e>
                        <m:sup>
                          <m:r>
                            <a:rPr lang="en-US" sz="2400" b="0" i="1" dirty="0" smtClean="0">
                              <a:latin typeface="Cambria Math" panose="02040503050406030204" pitchFamily="18" charset="0"/>
                              <a:ea typeface="Cambria Math" panose="02040503050406030204" pitchFamily="18" charset="0"/>
                            </a:rPr>
                            <m:t>𝑇</m:t>
                          </m:r>
                        </m:sup>
                      </m:sSup>
                      <m:sSup>
                        <m:sSupPr>
                          <m:ctrlPr>
                            <a:rPr lang="en-US" sz="2400" b="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𝑋</m:t>
                          </m:r>
                        </m:e>
                        <m:sup>
                          <m:r>
                            <a:rPr lang="en-US" sz="2400" b="0" i="1" dirty="0" smtClean="0">
                              <a:latin typeface="Cambria Math" panose="02040503050406030204" pitchFamily="18" charset="0"/>
                              <a:ea typeface="Cambria Math" panose="02040503050406030204" pitchFamily="18" charset="0"/>
                            </a:rPr>
                            <m:t>𝑇</m:t>
                          </m:r>
                        </m:sup>
                      </m:sSup>
                      <m:r>
                        <a:rPr lang="en-US" sz="2400" b="0" i="1" dirty="0" smtClean="0">
                          <a:latin typeface="Cambria Math" panose="02040503050406030204" pitchFamily="18" charset="0"/>
                          <a:ea typeface="Cambria Math" panose="02040503050406030204" pitchFamily="18" charset="0"/>
                        </a:rPr>
                        <m:t>𝑋</m:t>
                      </m:r>
                      <m:r>
                        <a:rPr lang="en-US" sz="2400" b="0" i="1" dirty="0" smtClean="0">
                          <a:latin typeface="Cambria Math" panose="02040503050406030204" pitchFamily="18" charset="0"/>
                          <a:ea typeface="Cambria Math" panose="02040503050406030204" pitchFamily="18" charset="0"/>
                        </a:rPr>
                        <m:t>𝜃</m:t>
                      </m:r>
                    </m:oMath>
                  </a14:m>
                  <a:endParaRPr lang="en-US" sz="2400" i="1" dirty="0"/>
                </a:p>
              </p:txBody>
            </p:sp>
          </mc:Choice>
          <mc:Fallback xmlns="">
            <p:sp>
              <p:nvSpPr>
                <p:cNvPr id="4" name="TextBox 3"/>
                <p:cNvSpPr txBox="1">
                  <a:spLocks noRot="1" noChangeAspect="1" noMove="1" noResize="1" noEditPoints="1" noAdjustHandles="1" noChangeArrowheads="1" noChangeShapeType="1" noTextEdit="1"/>
                </p:cNvSpPr>
                <p:nvPr/>
              </p:nvSpPr>
              <p:spPr>
                <a:xfrm>
                  <a:off x="1506069" y="1457661"/>
                  <a:ext cx="8770434" cy="1200329"/>
                </a:xfrm>
                <a:prstGeom prst="rect">
                  <a:avLst/>
                </a:prstGeom>
                <a:blipFill>
                  <a:blip r:embed="rId7"/>
                  <a:stretch>
                    <a:fillRect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10789" y="2923674"/>
                  <a:ext cx="8865714" cy="2954655"/>
                </a:xfrm>
                <a:prstGeom prst="rect">
                  <a:avLst/>
                </a:prstGeom>
                <a:noFill/>
              </p:spPr>
              <p:txBody>
                <a:bodyPr wrap="square" rtlCol="0">
                  <a:spAutoFit/>
                </a:bodyPr>
                <a:lstStyle/>
                <a:p>
                  <a:r>
                    <a:rPr lang="en-US" sz="2400" dirty="0" smtClean="0"/>
                    <a:t>Then we make a derivation of the right hand side  and to find a minimum we put it equal to zero:</a:t>
                  </a:r>
                </a:p>
                <a:p>
                  <a:endParaRPr lang="en-US"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𝑌</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endParaRPr lang="en-US" sz="2400" b="0" dirty="0" smtClean="0">
                    <a:ea typeface="Cambria Math" panose="02040503050406030204" pitchFamily="18" charset="0"/>
                  </a:endParaRPr>
                </a:p>
                <a:p>
                  <a:r>
                    <a:rPr lang="en-US" sz="2400" dirty="0" smtClean="0"/>
                    <a:t>And  from there we get</a:t>
                  </a:r>
                </a:p>
                <a:p>
                  <a:endParaRPr lang="en-US" sz="2400" dirty="0"/>
                </a:p>
                <a:p>
                  <a:endParaRPr lang="en-US" sz="2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410789" y="2923674"/>
                  <a:ext cx="8865714" cy="2954655"/>
                </a:xfrm>
                <a:prstGeom prst="rect">
                  <a:avLst/>
                </a:prstGeom>
                <a:blipFill>
                  <a:blip r:embed="rId8"/>
                  <a:stretch>
                    <a:fillRect l="-1031" t="-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Object 7"/>
                <p:cNvGraphicFramePr>
                  <a:graphicFrameLocks noChangeAspect="1"/>
                </p:cNvGraphicFramePr>
                <p:nvPr>
                  <p:extLst/>
                </p:nvPr>
              </p:nvGraphicFramePr>
              <p:xfrm>
                <a:off x="5123231" y="4518506"/>
                <a:ext cx="2910138" cy="713492"/>
              </p:xfrm>
              <a:graphic>
                <a:graphicData uri="http://schemas.openxmlformats.org/presentationml/2006/ole">
                  <mc:AlternateContent>
                    <mc:Choice xmlns:v="urn:schemas-microsoft-com:vml" Requires="v">
                      <p:oleObj spid="_x0000_s102439" name="Rovnica" r:id="rId9" imgW="1129810" imgH="266584" progId="Equation.3">
                        <p:embed/>
                      </p:oleObj>
                    </mc:Choice>
                    <mc:Fallback>
                      <p:oleObj name="Rovnica" r:id="rId9" imgW="1129810" imgH="266584" progId="Equation.3">
                        <p:embed/>
                        <p:pic>
                          <p:nvPicPr>
                            <p:cNvPr id="6" name="Object 7"/>
                            <p:cNvPicPr>
                              <a:picLocks noChangeAspect="1" noChangeArrowheads="1"/>
                            </p:cNvPicPr>
                            <p:nvPr/>
                          </p:nvPicPr>
                          <p:blipFill>
                            <a:blip r:embed="rId10">
                              <a:extLst>
                                <a:ext uri="{28A0092B-C50C-407E-A947-70E740481C1C}">
                                  <a14:useLocalDpi val="0"/>
                                </a:ext>
                              </a:extLst>
                            </a:blip>
                            <a:srcRect/>
                            <a:stretch>
                              <a:fillRect/>
                            </a:stretch>
                          </p:blipFill>
                          <p:spPr bwMode="auto">
                            <a:xfrm>
                              <a:off x="5123231" y="4518506"/>
                              <a:ext cx="2910138" cy="713492"/>
                            </a:xfrm>
                            <a:prstGeom prst="rect">
                              <a:avLst/>
                            </a:prstGeom>
                            <a:solidFill>
                              <a:srgbClr val="FFFF00"/>
                            </a:solidFill>
                            <a:ln>
                              <a:noFill/>
                            </a:ln>
                            <a:extLst/>
                          </p:spPr>
                        </p:pic>
                      </p:oleObj>
                    </mc:Fallback>
                  </mc:AlternateContent>
                </a:graphicData>
              </a:graphic>
            </p:graphicFrame>
          </mc:Choice>
          <mc:Fallback xmlns="">
            <p:graphicFrame>
              <p:nvGraphicFramePr>
                <p:cNvPr id="6" name="Object 7"/>
                <p:cNvGraphicFramePr>
                  <a:graphicFrameLocks noChangeAspect="1"/>
                </p:cNvGraphicFramePr>
                <p:nvPr>
                  <p:extLst>
                    <p:ext uri="{D42A27DB-BD31-4B8C-83A1-F6EECF244321}">
                      <p14:modId xmlns:p14="http://schemas.microsoft.com/office/powerpoint/2010/main" val="302452757"/>
                    </p:ext>
                  </p:extLst>
                </p:nvPr>
              </p:nvGraphicFramePr>
              <p:xfrm>
                <a:off x="5123231" y="4518506"/>
                <a:ext cx="2910138" cy="713492"/>
              </p:xfrm>
              <a:graphic>
                <a:graphicData uri="http://schemas.openxmlformats.org/presentationml/2006/ole">
                  <mc:AlternateContent>
                    <mc:Choice xmlns:v="urn:schemas-microsoft-com:vml" Requires="v">
                      <p:oleObj spid="_x0000_s100369" name="Rovnica" r:id="rId11" imgW="1129810" imgH="266584" progId="Equation.3">
                        <p:embed/>
                      </p:oleObj>
                    </mc:Choice>
                    <mc:Fallback>
                      <p:oleObj name="Rovnica" r:id="rId11" imgW="1129810" imgH="266584" progId="Equation.3">
                        <p:embed/>
                        <p:pic>
                          <p:nvPicPr>
                            <p:cNvPr id="6"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3231" y="4518506"/>
                              <a:ext cx="2910138" cy="713492"/>
                            </a:xfrm>
                            <a:prstGeom prst="rect">
                              <a:avLst/>
                            </a:prstGeom>
                            <a:solidFill>
                              <a:srgbClr val="FFFF00"/>
                            </a:solid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2457485" y="5666873"/>
                  <a:ext cx="8241631" cy="646331"/>
                </a:xfrm>
                <a:prstGeom prst="rect">
                  <a:avLst/>
                </a:prstGeom>
                <a:noFill/>
              </p:spPr>
              <p:txBody>
                <a:bodyPr wrap="square" rtlCol="0">
                  <a:spAutoFit/>
                </a:bodyPr>
                <a:lstStyle/>
                <a:p>
                  <a:r>
                    <a:rPr lang="en-US" dirty="0" smtClean="0"/>
                    <a:t>We used the relations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𝑇</m:t>
                          </m:r>
                        </m:sup>
                      </m:s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𝑇</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𝑇</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𝑌</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𝑌</m:t>
                              </m:r>
                              <m:r>
                                <m:rPr>
                                  <m:nor/>
                                </m:rPr>
                                <a:rPr lang="en-US" dirty="0"/>
                                <m:t> </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𝑇</m:t>
                          </m:r>
                        </m:sup>
                      </m:sSup>
                      <m:r>
                        <a:rPr lang="en-US" b="0" i="1" smtClean="0">
                          <a:latin typeface="Cambria Math" panose="02040503050406030204" pitchFamily="18" charset="0"/>
                        </a:rPr>
                        <m:t>=</m:t>
                      </m:r>
                    </m:oMath>
                  </a14:m>
                  <a:endParaRPr lang="en-US" b="0" i="1" dirty="0" smtClean="0">
                    <a:latin typeface="Cambria Math" panose="02040503050406030204" pitchFamily="18" charset="0"/>
                  </a:endParaRPr>
                </a:p>
                <a:p>
                  <a:r>
                    <a:rPr lang="en-US" b="0" dirty="0" smtClean="0">
                      <a:ea typeface="Cambria Math" panose="02040503050406030204" pitchFamily="18" charset="0"/>
                    </a:rPr>
                    <a:t>=</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𝑌</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57485" y="5666873"/>
                  <a:ext cx="8241631" cy="646331"/>
                </a:xfrm>
                <a:prstGeom prst="rect">
                  <a:avLst/>
                </a:prstGeom>
                <a:blipFill>
                  <a:blip r:embed="rId13"/>
                  <a:stretch>
                    <a:fillRect l="-592" t="-5660"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785707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346325" y="287338"/>
            <a:ext cx="7543800" cy="819150"/>
          </a:xfrm>
        </p:spPr>
        <p:txBody>
          <a:bodyPr/>
          <a:lstStyle/>
          <a:p>
            <a:pPr>
              <a:defRPr/>
            </a:pPr>
            <a:r>
              <a:rPr lang="sk-SK" altLang="sk-SK" dirty="0" err="1">
                <a:solidFill>
                  <a:schemeClr val="tx1">
                    <a:lumMod val="75000"/>
                    <a:lumOff val="25000"/>
                  </a:schemeClr>
                </a:solidFill>
              </a:rPr>
              <a:t>Moving</a:t>
            </a:r>
            <a:r>
              <a:rPr lang="sk-SK" altLang="sk-SK" dirty="0">
                <a:solidFill>
                  <a:schemeClr val="tx1">
                    <a:lumMod val="75000"/>
                    <a:lumOff val="25000"/>
                  </a:schemeClr>
                </a:solidFill>
              </a:rPr>
              <a:t> </a:t>
            </a:r>
            <a:r>
              <a:rPr lang="sk-SK" altLang="sk-SK" dirty="0" err="1">
                <a:solidFill>
                  <a:schemeClr val="tx1">
                    <a:lumMod val="75000"/>
                    <a:lumOff val="25000"/>
                  </a:schemeClr>
                </a:solidFill>
              </a:rPr>
              <a:t>average</a:t>
            </a:r>
            <a:r>
              <a:rPr lang="sk-SK" altLang="sk-SK" dirty="0">
                <a:solidFill>
                  <a:schemeClr val="tx1">
                    <a:lumMod val="75000"/>
                    <a:lumOff val="25000"/>
                  </a:schemeClr>
                </a:solidFill>
              </a:rPr>
              <a:t> model</a:t>
            </a:r>
            <a:endParaRPr lang="en-GB" altLang="sk-SK" dirty="0">
              <a:solidFill>
                <a:schemeClr val="tx1">
                  <a:lumMod val="75000"/>
                  <a:lumOff val="25000"/>
                </a:schemeClr>
              </a:solidFill>
            </a:endParaRPr>
          </a:p>
        </p:txBody>
      </p:sp>
      <p:sp>
        <p:nvSpPr>
          <p:cNvPr id="43011" name="Text Box 3"/>
          <p:cNvSpPr txBox="1">
            <a:spLocks noChangeArrowheads="1"/>
          </p:cNvSpPr>
          <p:nvPr/>
        </p:nvSpPr>
        <p:spPr bwMode="auto">
          <a:xfrm>
            <a:off x="1717676" y="2354263"/>
            <a:ext cx="102176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b="1" i="1" dirty="0" smtClean="0">
                <a:latin typeface="Times New Roman" panose="02020603050405020304" pitchFamily="18" charset="0"/>
              </a:rPr>
              <a:t>Assumption</a:t>
            </a:r>
            <a:r>
              <a:rPr lang="sk-SK" altLang="sk-SK" sz="2400" b="1" i="1" dirty="0" smtClean="0">
                <a:latin typeface="Times New Roman" panose="02020603050405020304" pitchFamily="18" charset="0"/>
              </a:rPr>
              <a:t>:</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Random errors effect the next values of the time series</a:t>
            </a:r>
            <a:endParaRPr lang="sk-SK" altLang="sk-SK" sz="2400" dirty="0">
              <a:latin typeface="Times New Roman" panose="02020603050405020304" pitchFamily="18" charset="0"/>
            </a:endParaRPr>
          </a:p>
          <a:p>
            <a:pPr eaLnBrk="1" hangingPunct="1">
              <a:spcBef>
                <a:spcPct val="50000"/>
              </a:spcBef>
            </a:pPr>
            <a:r>
              <a:rPr lang="en-US" altLang="sk-SK" sz="2400" b="1" i="1" dirty="0" smtClean="0">
                <a:latin typeface="Times New Roman" panose="02020603050405020304" pitchFamily="18" charset="0"/>
              </a:rPr>
              <a:t>Advantage</a:t>
            </a:r>
            <a:r>
              <a:rPr lang="sk-SK" altLang="sk-SK" sz="2400" b="1" i="1" dirty="0" smtClean="0">
                <a:latin typeface="Times New Roman" panose="02020603050405020304" pitchFamily="18" charset="0"/>
              </a:rPr>
              <a:t>:  </a:t>
            </a:r>
            <a:r>
              <a:rPr lang="en-US" altLang="sk-SK" sz="2400" dirty="0" smtClean="0">
                <a:latin typeface="Times New Roman" panose="02020603050405020304" pitchFamily="18" charset="0"/>
              </a:rPr>
              <a:t>A good model for the </a:t>
            </a:r>
            <a:r>
              <a:rPr lang="sk-SK" altLang="sk-SK" sz="2400" dirty="0" smtClean="0">
                <a:latin typeface="Times New Roman" panose="02020603050405020304" pitchFamily="18" charset="0"/>
              </a:rPr>
              <a:t> </a:t>
            </a:r>
            <a:r>
              <a:rPr lang="sk-SK" altLang="sk-SK" sz="2400" dirty="0" err="1">
                <a:latin typeface="Times New Roman" panose="02020603050405020304" pitchFamily="18" charset="0"/>
              </a:rPr>
              <a:t>input</a:t>
            </a:r>
            <a:r>
              <a:rPr lang="sk-SK" altLang="sk-SK" sz="2400" dirty="0">
                <a:latin typeface="Times New Roman" panose="02020603050405020304" pitchFamily="18" charset="0"/>
              </a:rPr>
              <a:t> – </a:t>
            </a:r>
            <a:r>
              <a:rPr lang="sk-SK" altLang="sk-SK" sz="2400" dirty="0" err="1" smtClean="0">
                <a:latin typeface="Times New Roman" panose="02020603050405020304" pitchFamily="18" charset="0"/>
              </a:rPr>
              <a:t>response</a:t>
            </a:r>
            <a:r>
              <a:rPr lang="en-US" altLang="sk-SK" sz="2400" dirty="0" smtClean="0">
                <a:latin typeface="Times New Roman" panose="02020603050405020304" pitchFamily="18" charset="0"/>
              </a:rPr>
              <a:t> processes</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in which we know how output depends on the input, but we know nothing about random influences. </a:t>
            </a:r>
          </a:p>
          <a:p>
            <a:pPr eaLnBrk="1" hangingPunct="1">
              <a:spcBef>
                <a:spcPct val="50000"/>
              </a:spcBef>
            </a:pPr>
            <a:r>
              <a:rPr lang="en-US" altLang="sk-SK" sz="2400" b="1" i="1" dirty="0" smtClean="0">
                <a:latin typeface="Times New Roman" panose="02020603050405020304" pitchFamily="18" charset="0"/>
              </a:rPr>
              <a:t>Great disadvantage</a:t>
            </a:r>
            <a:r>
              <a:rPr lang="sk-SK" altLang="sk-SK" sz="2400" b="1" i="1" dirty="0" smtClean="0">
                <a:latin typeface="Times New Roman" panose="02020603050405020304" pitchFamily="18" charset="0"/>
              </a:rPr>
              <a:t>:</a:t>
            </a:r>
            <a:r>
              <a:rPr lang="en-US" altLang="sk-SK" sz="2400" dirty="0" smtClean="0">
                <a:latin typeface="Times New Roman" panose="02020603050405020304" pitchFamily="18" charset="0"/>
              </a:rPr>
              <a:t> Calculation of the MA coefficients is not that straightforward as for </a:t>
            </a:r>
            <a:r>
              <a:rPr lang="en-US" altLang="sk-SK" sz="2400" smtClean="0">
                <a:latin typeface="Times New Roman" panose="02020603050405020304" pitchFamily="18" charset="0"/>
              </a:rPr>
              <a:t>the AR </a:t>
            </a:r>
            <a:r>
              <a:rPr lang="en-US" altLang="sk-SK" sz="2400" dirty="0" smtClean="0">
                <a:latin typeface="Times New Roman" panose="02020603050405020304" pitchFamily="18" charset="0"/>
              </a:rPr>
              <a:t>model. It is a nonlinear iterative process. Rely on the commercial software in practical usage. </a:t>
            </a:r>
            <a:endParaRPr lang="en-GB" altLang="sk-SK" sz="2400" b="1" i="1" dirty="0">
              <a:latin typeface="Times New Roman" panose="02020603050405020304" pitchFamily="18" charset="0"/>
            </a:endParaRPr>
          </a:p>
        </p:txBody>
      </p:sp>
    </p:spTree>
    <p:extLst>
      <p:ext uri="{BB962C8B-B14F-4D97-AF65-F5344CB8AC3E}">
        <p14:creationId xmlns:p14="http://schemas.microsoft.com/office/powerpoint/2010/main" val="93263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lecture</a:t>
            </a:r>
            <a:endParaRPr lang="en-US" dirty="0"/>
          </a:p>
        </p:txBody>
      </p:sp>
      <p:sp>
        <p:nvSpPr>
          <p:cNvPr id="3" name="Content Placeholder 2"/>
          <p:cNvSpPr>
            <a:spLocks noGrp="1"/>
          </p:cNvSpPr>
          <p:nvPr>
            <p:ph idx="1"/>
          </p:nvPr>
        </p:nvSpPr>
        <p:spPr/>
        <p:txBody>
          <a:bodyPr>
            <a:normAutofit/>
          </a:bodyPr>
          <a:lstStyle/>
          <a:p>
            <a:pPr marL="0" indent="0">
              <a:buNone/>
            </a:pPr>
            <a:endParaRPr lang="en-US" sz="2400" dirty="0" smtClean="0"/>
          </a:p>
          <a:p>
            <a:r>
              <a:rPr lang="en-US" sz="2400" dirty="0" smtClean="0"/>
              <a:t>Analysis of the periodical changings – multiple box plot, triple exponential smoothing, autocorrelation coefficient</a:t>
            </a:r>
          </a:p>
          <a:p>
            <a:r>
              <a:rPr lang="en-US" sz="2400" dirty="0" smtClean="0"/>
              <a:t>Power spectrum of the time series</a:t>
            </a:r>
          </a:p>
          <a:p>
            <a:pPr marL="0" indent="0">
              <a:buNone/>
            </a:pPr>
            <a:endParaRPr lang="en-US" sz="2400" dirty="0" smtClean="0"/>
          </a:p>
          <a:p>
            <a:pPr marL="0" indent="0">
              <a:buNone/>
            </a:pPr>
            <a:endParaRPr lang="en-US" sz="2400" dirty="0" smtClean="0"/>
          </a:p>
          <a:p>
            <a:endParaRPr lang="en-US" sz="2400" dirty="0"/>
          </a:p>
        </p:txBody>
      </p:sp>
    </p:spTree>
    <p:extLst>
      <p:ext uri="{BB962C8B-B14F-4D97-AF65-F5344CB8AC3E}">
        <p14:creationId xmlns:p14="http://schemas.microsoft.com/office/powerpoint/2010/main" val="1535638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346325" y="287338"/>
            <a:ext cx="7543800" cy="914400"/>
          </a:xfrm>
        </p:spPr>
        <p:txBody>
          <a:bodyPr/>
          <a:lstStyle/>
          <a:p>
            <a:pPr>
              <a:defRPr/>
            </a:pPr>
            <a:r>
              <a:rPr lang="sk-SK" altLang="sk-SK" sz="3200" dirty="0" err="1">
                <a:solidFill>
                  <a:schemeClr val="tx1">
                    <a:lumMod val="75000"/>
                    <a:lumOff val="25000"/>
                  </a:schemeClr>
                </a:solidFill>
              </a:rPr>
              <a:t>Moving</a:t>
            </a:r>
            <a:r>
              <a:rPr lang="sk-SK" altLang="sk-SK" sz="3200" dirty="0">
                <a:solidFill>
                  <a:schemeClr val="tx1">
                    <a:lumMod val="75000"/>
                    <a:lumOff val="25000"/>
                  </a:schemeClr>
                </a:solidFill>
              </a:rPr>
              <a:t> </a:t>
            </a:r>
            <a:r>
              <a:rPr lang="sk-SK" altLang="sk-SK" sz="3200" dirty="0" err="1">
                <a:solidFill>
                  <a:schemeClr val="tx1">
                    <a:lumMod val="75000"/>
                    <a:lumOff val="25000"/>
                  </a:schemeClr>
                </a:solidFill>
              </a:rPr>
              <a:t>average</a:t>
            </a:r>
            <a:r>
              <a:rPr lang="sk-SK" altLang="sk-SK" sz="3200" dirty="0">
                <a:solidFill>
                  <a:schemeClr val="tx1">
                    <a:lumMod val="75000"/>
                    <a:lumOff val="25000"/>
                  </a:schemeClr>
                </a:solidFill>
              </a:rPr>
              <a:t> model (MA model)</a:t>
            </a:r>
            <a:endParaRPr lang="en-US" altLang="sk-SK" sz="3200" dirty="0">
              <a:solidFill>
                <a:schemeClr val="tx1">
                  <a:lumMod val="75000"/>
                  <a:lumOff val="25000"/>
                </a:schemeClr>
              </a:solidFill>
            </a:endParaRPr>
          </a:p>
        </p:txBody>
      </p:sp>
      <p:graphicFrame>
        <p:nvGraphicFramePr>
          <p:cNvPr id="45059" name="Object 3"/>
          <p:cNvGraphicFramePr>
            <a:graphicFrameLocks noChangeAspect="1"/>
          </p:cNvGraphicFramePr>
          <p:nvPr/>
        </p:nvGraphicFramePr>
        <p:xfrm>
          <a:off x="1704976" y="1863726"/>
          <a:ext cx="8456613" cy="873125"/>
        </p:xfrm>
        <a:graphic>
          <a:graphicData uri="http://schemas.openxmlformats.org/presentationml/2006/ole">
            <mc:AlternateContent xmlns:mc="http://schemas.openxmlformats.org/markup-compatibility/2006">
              <mc:Choice xmlns:v="urn:schemas-microsoft-com:vml" Requires="v">
                <p:oleObj spid="_x0000_s82307" name="Equation" r:id="rId4" imgW="2229006" imgH="143018" progId="Equation.3">
                  <p:embed/>
                </p:oleObj>
              </mc:Choice>
              <mc:Fallback>
                <p:oleObj name="Equation" r:id="rId4" imgW="2229006" imgH="143018" progId="Equation.3">
                  <p:embed/>
                  <p:pic>
                    <p:nvPicPr>
                      <p:cNvPr id="4505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976" y="1863726"/>
                        <a:ext cx="845661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1649413" y="2960688"/>
          <a:ext cx="736600" cy="1028700"/>
        </p:xfrm>
        <a:graphic>
          <a:graphicData uri="http://schemas.openxmlformats.org/presentationml/2006/ole">
            <mc:AlternateContent xmlns:mc="http://schemas.openxmlformats.org/markup-compatibility/2006">
              <mc:Choice xmlns:v="urn:schemas-microsoft-com:vml" Requires="v">
                <p:oleObj spid="_x0000_s82308" name="Equation" r:id="rId6" imgW="165028" imgH="228501" progId="Equation.3">
                  <p:embed/>
                </p:oleObj>
              </mc:Choice>
              <mc:Fallback>
                <p:oleObj name="Equation" r:id="rId6" imgW="165028" imgH="228501" progId="Equation.3">
                  <p:embed/>
                  <p:pic>
                    <p:nvPicPr>
                      <p:cNvPr id="4506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9413" y="2960688"/>
                        <a:ext cx="736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5"/>
          <p:cNvGraphicFramePr>
            <a:graphicFrameLocks noChangeAspect="1"/>
          </p:cNvGraphicFramePr>
          <p:nvPr/>
        </p:nvGraphicFramePr>
        <p:xfrm>
          <a:off x="1636713" y="3989388"/>
          <a:ext cx="804862" cy="806450"/>
        </p:xfrm>
        <a:graphic>
          <a:graphicData uri="http://schemas.openxmlformats.org/presentationml/2006/ole">
            <mc:AlternateContent xmlns:mc="http://schemas.openxmlformats.org/markup-compatibility/2006">
              <mc:Choice xmlns:v="urn:schemas-microsoft-com:vml" Requires="v">
                <p:oleObj spid="_x0000_s82309" name="Equation" r:id="rId8" imgW="228600" imgH="228600" progId="Equation.3">
                  <p:embed/>
                </p:oleObj>
              </mc:Choice>
              <mc:Fallback>
                <p:oleObj name="Equation" r:id="rId8" imgW="228600" imgH="228600" progId="Equation.3">
                  <p:embed/>
                  <p:pic>
                    <p:nvPicPr>
                      <p:cNvPr id="45061"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6713" y="3989388"/>
                        <a:ext cx="804862"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2" name="Object 6"/>
          <p:cNvGraphicFramePr>
            <a:graphicFrameLocks noChangeAspect="1"/>
          </p:cNvGraphicFramePr>
          <p:nvPr/>
        </p:nvGraphicFramePr>
        <p:xfrm>
          <a:off x="1679576" y="4876800"/>
          <a:ext cx="498475" cy="730250"/>
        </p:xfrm>
        <a:graphic>
          <a:graphicData uri="http://schemas.openxmlformats.org/presentationml/2006/ole">
            <mc:AlternateContent xmlns:mc="http://schemas.openxmlformats.org/markup-compatibility/2006">
              <mc:Choice xmlns:v="urn:schemas-microsoft-com:vml" Requires="v">
                <p:oleObj spid="_x0000_s82310" name="Equation" r:id="rId10" imgW="164957" imgH="241091" progId="Equation.3">
                  <p:embed/>
                </p:oleObj>
              </mc:Choice>
              <mc:Fallback>
                <p:oleObj name="Equation" r:id="rId10" imgW="164957" imgH="241091" progId="Equation.3">
                  <p:embed/>
                  <p:pic>
                    <p:nvPicPr>
                      <p:cNvPr id="45062"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9576" y="4876800"/>
                        <a:ext cx="4984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p:cNvGraphicFramePr>
            <a:graphicFrameLocks noChangeAspect="1"/>
          </p:cNvGraphicFramePr>
          <p:nvPr/>
        </p:nvGraphicFramePr>
        <p:xfrm>
          <a:off x="1704976" y="5607050"/>
          <a:ext cx="473075" cy="615950"/>
        </p:xfrm>
        <a:graphic>
          <a:graphicData uri="http://schemas.openxmlformats.org/presentationml/2006/ole">
            <mc:AlternateContent xmlns:mc="http://schemas.openxmlformats.org/markup-compatibility/2006">
              <mc:Choice xmlns:v="urn:schemas-microsoft-com:vml" Requires="v">
                <p:oleObj spid="_x0000_s82311" name="Equation" r:id="rId12" imgW="126780" imgH="164814" progId="Equation.3">
                  <p:embed/>
                </p:oleObj>
              </mc:Choice>
              <mc:Fallback>
                <p:oleObj name="Equation" r:id="rId12" imgW="126780" imgH="164814" progId="Equation.3">
                  <p:embed/>
                  <p:pic>
                    <p:nvPicPr>
                      <p:cNvPr id="45063"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4976" y="5607050"/>
                        <a:ext cx="473075"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4" name="Text Box 8"/>
          <p:cNvSpPr txBox="1">
            <a:spLocks noChangeArrowheads="1"/>
          </p:cNvSpPr>
          <p:nvPr/>
        </p:nvSpPr>
        <p:spPr bwMode="auto">
          <a:xfrm>
            <a:off x="3059114" y="3237369"/>
            <a:ext cx="6705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-time series values</a:t>
            </a:r>
            <a:endParaRPr lang="en-US" altLang="sk-SK" sz="2400" dirty="0">
              <a:latin typeface="Times New Roman" panose="02020603050405020304" pitchFamily="18" charset="0"/>
            </a:endParaRPr>
          </a:p>
          <a:p>
            <a:pPr eaLnBrk="1" hangingPunct="1">
              <a:spcBef>
                <a:spcPct val="50000"/>
              </a:spcBef>
            </a:pP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 w</a:t>
            </a:r>
            <a:r>
              <a:rPr lang="en-US" altLang="sk-SK" sz="2400" dirty="0" smtClean="0">
                <a:latin typeface="Times New Roman" panose="02020603050405020304" pitchFamily="18" charset="0"/>
              </a:rPr>
              <a:t>hite noise</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 m</a:t>
            </a:r>
            <a:r>
              <a:rPr lang="en-US" altLang="sk-SK" sz="2400" dirty="0" smtClean="0">
                <a:latin typeface="Times New Roman" panose="02020603050405020304" pitchFamily="18" charset="0"/>
              </a:rPr>
              <a:t>odel parameters, coefficients</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 m</a:t>
            </a:r>
            <a:r>
              <a:rPr lang="en-US" altLang="sk-SK" sz="2400" dirty="0" smtClean="0">
                <a:latin typeface="Times New Roman" panose="02020603050405020304" pitchFamily="18" charset="0"/>
              </a:rPr>
              <a:t>odel order</a:t>
            </a:r>
            <a:endParaRPr lang="en-US" altLang="sk-SK" sz="2400" dirty="0">
              <a:latin typeface="Times New Roman" panose="02020603050405020304" pitchFamily="18" charset="0"/>
            </a:endParaRPr>
          </a:p>
        </p:txBody>
      </p:sp>
      <p:sp>
        <p:nvSpPr>
          <p:cNvPr id="45065" name="Text Box 9"/>
          <p:cNvSpPr txBox="1">
            <a:spLocks noChangeArrowheads="1"/>
          </p:cNvSpPr>
          <p:nvPr/>
        </p:nvSpPr>
        <p:spPr bwMode="auto">
          <a:xfrm>
            <a:off x="8256589" y="3606701"/>
            <a:ext cx="3810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b="1" dirty="0" smtClean="0">
                <a:latin typeface="Times New Roman" panose="02020603050405020304" pitchFamily="18" charset="0"/>
              </a:rPr>
              <a:t>This is in fact a linear regression of the actual series value against errors influencing past series values</a:t>
            </a:r>
            <a:endParaRPr lang="en-US" altLang="sk-SK" sz="2400" dirty="0">
              <a:latin typeface="Times New Roman" panose="02020603050405020304" pitchFamily="18" charset="0"/>
            </a:endParaRPr>
          </a:p>
        </p:txBody>
      </p:sp>
    </p:spTree>
    <p:extLst>
      <p:ext uri="{BB962C8B-B14F-4D97-AF65-F5344CB8AC3E}">
        <p14:creationId xmlns:p14="http://schemas.microsoft.com/office/powerpoint/2010/main" val="288292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1725614" y="966789"/>
            <a:ext cx="7959725" cy="5038725"/>
            <a:chOff x="127" y="609"/>
            <a:chExt cx="5014" cy="3174"/>
          </a:xfrm>
        </p:grpSpPr>
        <p:sp>
          <p:nvSpPr>
            <p:cNvPr id="47107" name="Text Box 3"/>
            <p:cNvSpPr txBox="1">
              <a:spLocks noChangeArrowheads="1"/>
            </p:cNvSpPr>
            <p:nvPr/>
          </p:nvSpPr>
          <p:spPr bwMode="auto">
            <a:xfrm>
              <a:off x="342" y="609"/>
              <a:ext cx="41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b="1" dirty="0" smtClean="0">
                  <a:solidFill>
                    <a:srgbClr val="990000"/>
                  </a:solidFill>
                  <a:latin typeface="Times New Roman" panose="02020603050405020304" pitchFamily="18" charset="0"/>
                </a:rPr>
                <a:t>Simplified </a:t>
              </a:r>
              <a:r>
                <a:rPr lang="sk-SK" altLang="sk-SK" sz="2400" b="1" dirty="0" smtClean="0">
                  <a:solidFill>
                    <a:srgbClr val="990000"/>
                  </a:solidFill>
                  <a:latin typeface="Times New Roman" panose="02020603050405020304" pitchFamily="18" charset="0"/>
                </a:rPr>
                <a:t> </a:t>
              </a:r>
              <a:r>
                <a:rPr lang="sk-SK" altLang="sk-SK" sz="2400" b="1" dirty="0">
                  <a:solidFill>
                    <a:srgbClr val="990000"/>
                  </a:solidFill>
                  <a:latin typeface="Times New Roman" panose="02020603050405020304" pitchFamily="18" charset="0"/>
                </a:rPr>
                <a:t>MA model</a:t>
              </a:r>
              <a:r>
                <a:rPr lang="sk-SK" altLang="sk-SK" sz="2400" dirty="0">
                  <a:latin typeface="Times New Roman" panose="02020603050405020304" pitchFamily="18" charset="0"/>
                </a:rPr>
                <a:t>:</a:t>
              </a:r>
              <a:endParaRPr lang="en-US" altLang="sk-SK" sz="2400" dirty="0">
                <a:latin typeface="Times New Roman" panose="02020603050405020304" pitchFamily="18" charset="0"/>
              </a:endParaRPr>
            </a:p>
          </p:txBody>
        </p:sp>
        <p:graphicFrame>
          <p:nvGraphicFramePr>
            <p:cNvPr id="47108" name="Object 4"/>
            <p:cNvGraphicFramePr>
              <a:graphicFrameLocks noChangeAspect="1"/>
            </p:cNvGraphicFramePr>
            <p:nvPr/>
          </p:nvGraphicFramePr>
          <p:xfrm>
            <a:off x="368" y="1488"/>
            <a:ext cx="4773" cy="550"/>
          </p:xfrm>
          <a:graphic>
            <a:graphicData uri="http://schemas.openxmlformats.org/presentationml/2006/ole">
              <mc:AlternateContent xmlns:mc="http://schemas.openxmlformats.org/markup-compatibility/2006">
                <mc:Choice xmlns:v="urn:schemas-microsoft-com:vml" Requires="v">
                  <p:oleObj spid="_x0000_s83177" name="Equation" r:id="rId4" imgW="1990794" imgH="143018" progId="Equation.3">
                    <p:embed/>
                  </p:oleObj>
                </mc:Choice>
                <mc:Fallback>
                  <p:oleObj name="Equation" r:id="rId4" imgW="1990794" imgH="143018" progId="Equation.3">
                    <p:embed/>
                    <p:pic>
                      <p:nvPicPr>
                        <p:cNvPr id="4710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 y="1488"/>
                          <a:ext cx="4773" cy="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127" y="2719"/>
              <a:ext cx="274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dirty="0">
                  <a:latin typeface="Times New Roman" panose="02020603050405020304" pitchFamily="18" charset="0"/>
                </a:rPr>
                <a:t>MA </a:t>
              </a:r>
              <a:r>
                <a:rPr lang="en-US" altLang="sk-SK" sz="2400" dirty="0" smtClean="0">
                  <a:latin typeface="Times New Roman" panose="02020603050405020304" pitchFamily="18" charset="0"/>
                </a:rPr>
                <a:t>first order model</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MA </a:t>
              </a:r>
              <a:r>
                <a:rPr lang="en-US" altLang="sk-SK" sz="2400" dirty="0" smtClean="0">
                  <a:latin typeface="Times New Roman" panose="02020603050405020304" pitchFamily="18" charset="0"/>
                </a:rPr>
                <a:t>second order model</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p:txBody>
        </p:sp>
        <p:graphicFrame>
          <p:nvGraphicFramePr>
            <p:cNvPr id="47110" name="Object 6"/>
            <p:cNvGraphicFramePr>
              <a:graphicFrameLocks noChangeAspect="1"/>
            </p:cNvGraphicFramePr>
            <p:nvPr/>
          </p:nvGraphicFramePr>
          <p:xfrm>
            <a:off x="2414" y="2602"/>
            <a:ext cx="1683" cy="454"/>
          </p:xfrm>
          <a:graphic>
            <a:graphicData uri="http://schemas.openxmlformats.org/presentationml/2006/ole">
              <mc:AlternateContent xmlns:mc="http://schemas.openxmlformats.org/markup-compatibility/2006">
                <mc:Choice xmlns:v="urn:schemas-microsoft-com:vml" Requires="v">
                  <p:oleObj spid="_x0000_s83178" name="Equation" r:id="rId6" imgW="790644" imgH="143018" progId="Equation.3">
                    <p:embed/>
                  </p:oleObj>
                </mc:Choice>
                <mc:Fallback>
                  <p:oleObj name="Equation" r:id="rId6" imgW="790644" imgH="143018" progId="Equation.3">
                    <p:embed/>
                    <p:pic>
                      <p:nvPicPr>
                        <p:cNvPr id="4711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 y="2602"/>
                          <a:ext cx="1683"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2459" y="3353"/>
            <a:ext cx="2573" cy="430"/>
          </p:xfrm>
          <a:graphic>
            <a:graphicData uri="http://schemas.openxmlformats.org/presentationml/2006/ole">
              <mc:AlternateContent xmlns:mc="http://schemas.openxmlformats.org/markup-compatibility/2006">
                <mc:Choice xmlns:v="urn:schemas-microsoft-com:vml" Requires="v">
                  <p:oleObj spid="_x0000_s83179" name="Equation" r:id="rId8" imgW="1266704" imgH="133350" progId="Equation.3">
                    <p:embed/>
                  </p:oleObj>
                </mc:Choice>
                <mc:Fallback>
                  <p:oleObj name="Equation" r:id="rId8" imgW="1266704" imgH="133350" progId="Equation.3">
                    <p:embed/>
                    <p:pic>
                      <p:nvPicPr>
                        <p:cNvPr id="4711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9" y="3353"/>
                          <a:ext cx="2573"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5020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722439" y="349251"/>
            <a:ext cx="6815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dirty="0">
                <a:solidFill>
                  <a:srgbClr val="990000"/>
                </a:solidFill>
                <a:latin typeface="Times New Roman" panose="02020603050405020304" pitchFamily="18" charset="0"/>
              </a:rPr>
              <a:t>L</a:t>
            </a:r>
            <a:r>
              <a:rPr lang="sk-SK" altLang="sk-SK" sz="2800" dirty="0" err="1" smtClean="0">
                <a:solidFill>
                  <a:srgbClr val="990000"/>
                </a:solidFill>
                <a:latin typeface="Times New Roman" panose="02020603050405020304" pitchFamily="18" charset="0"/>
              </a:rPr>
              <a:t>ag</a:t>
            </a:r>
            <a:r>
              <a:rPr lang="sk-SK" altLang="sk-SK" sz="2800" dirty="0" smtClean="0">
                <a:solidFill>
                  <a:srgbClr val="990000"/>
                </a:solidFill>
                <a:latin typeface="Times New Roman" panose="02020603050405020304" pitchFamily="18" charset="0"/>
              </a:rPr>
              <a:t> </a:t>
            </a:r>
            <a:r>
              <a:rPr lang="sk-SK" altLang="sk-SK" sz="2800" dirty="0" err="1" smtClean="0">
                <a:solidFill>
                  <a:srgbClr val="990000"/>
                </a:solidFill>
                <a:latin typeface="Times New Roman" panose="02020603050405020304" pitchFamily="18" charset="0"/>
              </a:rPr>
              <a:t>operator</a:t>
            </a:r>
            <a:r>
              <a:rPr lang="en-US" altLang="sk-SK" sz="2800" dirty="0">
                <a:solidFill>
                  <a:srgbClr val="990000"/>
                </a:solidFill>
                <a:latin typeface="Times New Roman" panose="02020603050405020304" pitchFamily="18" charset="0"/>
              </a:rPr>
              <a:t> </a:t>
            </a:r>
            <a:r>
              <a:rPr lang="en-US" altLang="sk-SK" sz="2800" dirty="0" smtClean="0">
                <a:solidFill>
                  <a:srgbClr val="990000"/>
                </a:solidFill>
                <a:latin typeface="Times New Roman" panose="02020603050405020304" pitchFamily="18" charset="0"/>
              </a:rPr>
              <a:t>(operator </a:t>
            </a:r>
            <a:r>
              <a:rPr lang="en-US" altLang="sk-SK" sz="2800" dirty="0" err="1" smtClean="0">
                <a:solidFill>
                  <a:srgbClr val="990000"/>
                </a:solidFill>
                <a:latin typeface="Times New Roman" panose="02020603050405020304" pitchFamily="18" charset="0"/>
              </a:rPr>
              <a:t>posuvu</a:t>
            </a:r>
            <a:r>
              <a:rPr lang="en-US" altLang="sk-SK" sz="2800" dirty="0" smtClean="0">
                <a:solidFill>
                  <a:srgbClr val="990000"/>
                </a:solidFill>
                <a:latin typeface="Times New Roman" panose="02020603050405020304" pitchFamily="18" charset="0"/>
              </a:rPr>
              <a:t>)</a:t>
            </a:r>
            <a:r>
              <a:rPr lang="sk-SK" altLang="sk-SK" sz="2800" dirty="0" smtClean="0">
                <a:solidFill>
                  <a:srgbClr val="990000"/>
                </a:solidFill>
                <a:latin typeface="Times New Roman" panose="02020603050405020304" pitchFamily="18" charset="0"/>
              </a:rPr>
              <a:t> </a:t>
            </a:r>
            <a:endParaRPr lang="en-US" altLang="sk-SK" sz="2800" dirty="0">
              <a:solidFill>
                <a:srgbClr val="990000"/>
              </a:solidFill>
              <a:latin typeface="Times New Roman" panose="02020603050405020304" pitchFamily="18" charset="0"/>
            </a:endParaRPr>
          </a:p>
        </p:txBody>
      </p:sp>
      <p:sp>
        <p:nvSpPr>
          <p:cNvPr id="49155" name="Text Box 3"/>
          <p:cNvSpPr txBox="1">
            <a:spLocks noChangeArrowheads="1"/>
          </p:cNvSpPr>
          <p:nvPr/>
        </p:nvSpPr>
        <p:spPr bwMode="auto">
          <a:xfrm>
            <a:off x="1523999" y="1952626"/>
            <a:ext cx="103391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Let us introduce </a:t>
            </a:r>
            <a:r>
              <a:rPr lang="sk-SK" altLang="sk-SK" sz="2400" dirty="0" smtClean="0">
                <a:latin typeface="Times New Roman" panose="02020603050405020304" pitchFamily="18" charset="0"/>
              </a:rPr>
              <a:t> </a:t>
            </a:r>
            <a:r>
              <a:rPr lang="sk-SK" altLang="sk-SK" sz="2400" dirty="0" err="1">
                <a:latin typeface="Times New Roman" panose="02020603050405020304" pitchFamily="18" charset="0"/>
              </a:rPr>
              <a:t>lag</a:t>
            </a: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oper</a:t>
            </a:r>
            <a:r>
              <a:rPr lang="en-US" altLang="sk-SK" sz="2400" dirty="0" smtClean="0">
                <a:latin typeface="Times New Roman" panose="02020603050405020304" pitchFamily="18" charset="0"/>
              </a:rPr>
              <a:t>a</a:t>
            </a:r>
            <a:r>
              <a:rPr lang="sk-SK" altLang="sk-SK" sz="2400" dirty="0" err="1" smtClean="0">
                <a:latin typeface="Times New Roman" panose="02020603050405020304" pitchFamily="18" charset="0"/>
              </a:rPr>
              <a:t>tor</a:t>
            </a:r>
            <a:r>
              <a:rPr lang="sk-SK" altLang="sk-SK" sz="2400" dirty="0" smtClean="0">
                <a:latin typeface="Times New Roman" panose="02020603050405020304" pitchFamily="18" charset="0"/>
              </a:rPr>
              <a:t> </a:t>
            </a:r>
            <a:r>
              <a:rPr lang="sk-SK" altLang="sk-SK" sz="2400" i="1" dirty="0">
                <a:latin typeface="Times New Roman" panose="02020603050405020304" pitchFamily="18" charset="0"/>
              </a:rPr>
              <a:t>L</a:t>
            </a:r>
            <a:r>
              <a:rPr lang="sk-SK" altLang="sk-SK" sz="2400" dirty="0">
                <a:latin typeface="Times New Roman" panose="02020603050405020304" pitchFamily="18" charset="0"/>
              </a:rPr>
              <a:t>:                    </a:t>
            </a:r>
            <a:r>
              <a:rPr lang="sk-SK" altLang="sk-SK" sz="2400" i="1" dirty="0">
                <a:latin typeface="Times New Roman" panose="02020603050405020304" pitchFamily="18" charset="0"/>
              </a:rPr>
              <a:t> L</a:t>
            </a: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is distributive with respect to the</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         additive operator</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p:txBody>
      </p:sp>
      <p:graphicFrame>
        <p:nvGraphicFramePr>
          <p:cNvPr id="284676" name="Object 4"/>
          <p:cNvGraphicFramePr>
            <a:graphicFrameLocks noChangeAspect="1"/>
          </p:cNvGraphicFramePr>
          <p:nvPr/>
        </p:nvGraphicFramePr>
        <p:xfrm>
          <a:off x="1817689" y="2454275"/>
          <a:ext cx="1933575" cy="3938588"/>
        </p:xfrm>
        <a:graphic>
          <a:graphicData uri="http://schemas.openxmlformats.org/presentationml/2006/ole">
            <mc:AlternateContent xmlns:mc="http://schemas.openxmlformats.org/markup-compatibility/2006">
              <mc:Choice xmlns:v="urn:schemas-microsoft-com:vml" Requires="v">
                <p:oleObj spid="_x0000_s84124" name="Equation" r:id="rId4" imgW="685800" imgH="1397000" progId="Equation.3">
                  <p:embed/>
                </p:oleObj>
              </mc:Choice>
              <mc:Fallback>
                <p:oleObj name="Equation" r:id="rId4" imgW="685800" imgH="1397000" progId="Equation.3">
                  <p:embed/>
                  <p:pic>
                    <p:nvPicPr>
                      <p:cNvPr id="2846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9" y="2454275"/>
                        <a:ext cx="1933575" cy="393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4677" name="Object 5"/>
          <p:cNvGraphicFramePr>
            <a:graphicFrameLocks noChangeAspect="1"/>
          </p:cNvGraphicFramePr>
          <p:nvPr/>
        </p:nvGraphicFramePr>
        <p:xfrm>
          <a:off x="6389689" y="3178176"/>
          <a:ext cx="3724275" cy="644525"/>
        </p:xfrm>
        <a:graphic>
          <a:graphicData uri="http://schemas.openxmlformats.org/presentationml/2006/ole">
            <mc:AlternateContent xmlns:mc="http://schemas.openxmlformats.org/markup-compatibility/2006">
              <mc:Choice xmlns:v="urn:schemas-microsoft-com:vml" Requires="v">
                <p:oleObj spid="_x0000_s84125" name="Equation" r:id="rId6" imgW="1320800" imgH="228600" progId="Equation.3">
                  <p:embed/>
                </p:oleObj>
              </mc:Choice>
              <mc:Fallback>
                <p:oleObj name="Equation" r:id="rId6" imgW="1320800" imgH="228600" progId="Equation.3">
                  <p:embed/>
                  <p:pic>
                    <p:nvPicPr>
                      <p:cNvPr id="28467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9689" y="3178176"/>
                        <a:ext cx="372427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086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6"/>
                                        </p:tgtEl>
                                        <p:attrNameLst>
                                          <p:attrName>style.visibility</p:attrName>
                                        </p:attrNameLst>
                                      </p:cBhvr>
                                      <p:to>
                                        <p:strVal val="visible"/>
                                      </p:to>
                                    </p:set>
                                    <p:animEffect transition="in" filter="blinds(horizontal)">
                                      <p:cBhvr>
                                        <p:cTn id="7" dur="500"/>
                                        <p:tgtEl>
                                          <p:spTgt spid="284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4677"/>
                                        </p:tgtEl>
                                        <p:attrNameLst>
                                          <p:attrName>style.visibility</p:attrName>
                                        </p:attrNameLst>
                                      </p:cBhvr>
                                      <p:to>
                                        <p:strVal val="visible"/>
                                      </p:to>
                                    </p:set>
                                    <p:animEffect transition="in" filter="blinds(horizontal)">
                                      <p:cBhvr>
                                        <p:cTn id="12" dur="500"/>
                                        <p:tgtEl>
                                          <p:spTgt spid="284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800226" y="296863"/>
            <a:ext cx="8775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dirty="0" smtClean="0">
                <a:solidFill>
                  <a:srgbClr val="990000"/>
                </a:solidFill>
                <a:latin typeface="Times New Roman" panose="02020603050405020304" pitchFamily="18" charset="0"/>
              </a:rPr>
              <a:t>How to rewrite </a:t>
            </a:r>
            <a:r>
              <a:rPr lang="sk-SK" altLang="sk-SK" sz="2800" dirty="0" smtClean="0">
                <a:solidFill>
                  <a:srgbClr val="990000"/>
                </a:solidFill>
                <a:latin typeface="Times New Roman" panose="02020603050405020304" pitchFamily="18" charset="0"/>
              </a:rPr>
              <a:t> </a:t>
            </a:r>
            <a:r>
              <a:rPr lang="sk-SK" altLang="sk-SK" sz="2800" dirty="0">
                <a:solidFill>
                  <a:srgbClr val="990000"/>
                </a:solidFill>
                <a:latin typeface="Times New Roman" panose="02020603050405020304" pitchFamily="18" charset="0"/>
              </a:rPr>
              <a:t>AR </a:t>
            </a:r>
            <a:r>
              <a:rPr lang="sk-SK" altLang="sk-SK" sz="2800" dirty="0" smtClean="0">
                <a:solidFill>
                  <a:srgbClr val="990000"/>
                </a:solidFill>
                <a:latin typeface="Times New Roman" panose="02020603050405020304" pitchFamily="18" charset="0"/>
              </a:rPr>
              <a:t>a</a:t>
            </a:r>
            <a:r>
              <a:rPr lang="en-US" altLang="sk-SK" sz="2800" dirty="0" err="1" smtClean="0">
                <a:solidFill>
                  <a:srgbClr val="990000"/>
                </a:solidFill>
                <a:latin typeface="Times New Roman" panose="02020603050405020304" pitchFamily="18" charset="0"/>
              </a:rPr>
              <a:t>nd</a:t>
            </a:r>
            <a:r>
              <a:rPr lang="en-US" altLang="sk-SK" sz="2800" dirty="0" smtClean="0">
                <a:solidFill>
                  <a:srgbClr val="990000"/>
                </a:solidFill>
                <a:latin typeface="Times New Roman" panose="02020603050405020304" pitchFamily="18" charset="0"/>
              </a:rPr>
              <a:t> </a:t>
            </a:r>
            <a:r>
              <a:rPr lang="sk-SK" altLang="sk-SK" sz="2800" dirty="0" smtClean="0">
                <a:solidFill>
                  <a:srgbClr val="990000"/>
                </a:solidFill>
                <a:latin typeface="Times New Roman" panose="02020603050405020304" pitchFamily="18" charset="0"/>
              </a:rPr>
              <a:t> </a:t>
            </a:r>
            <a:r>
              <a:rPr lang="sk-SK" altLang="sk-SK" sz="2800" dirty="0">
                <a:solidFill>
                  <a:srgbClr val="990000"/>
                </a:solidFill>
                <a:latin typeface="Times New Roman" panose="02020603050405020304" pitchFamily="18" charset="0"/>
              </a:rPr>
              <a:t>MA </a:t>
            </a:r>
            <a:r>
              <a:rPr lang="sk-SK" altLang="sk-SK" sz="2800" dirty="0" smtClean="0">
                <a:solidFill>
                  <a:srgbClr val="990000"/>
                </a:solidFill>
                <a:latin typeface="Times New Roman" panose="02020603050405020304" pitchFamily="18" charset="0"/>
              </a:rPr>
              <a:t>model</a:t>
            </a:r>
            <a:r>
              <a:rPr lang="en-US" altLang="sk-SK" sz="2800" dirty="0" smtClean="0">
                <a:solidFill>
                  <a:srgbClr val="990000"/>
                </a:solidFill>
                <a:latin typeface="Times New Roman" panose="02020603050405020304" pitchFamily="18" charset="0"/>
              </a:rPr>
              <a:t> using</a:t>
            </a:r>
            <a:r>
              <a:rPr lang="sk-SK" altLang="sk-SK" sz="2800" dirty="0" smtClean="0">
                <a:solidFill>
                  <a:srgbClr val="990000"/>
                </a:solidFill>
                <a:latin typeface="Times New Roman" panose="02020603050405020304" pitchFamily="18" charset="0"/>
              </a:rPr>
              <a:t> </a:t>
            </a:r>
            <a:r>
              <a:rPr lang="sk-SK" altLang="sk-SK" sz="2800" dirty="0" err="1">
                <a:solidFill>
                  <a:srgbClr val="990000"/>
                </a:solidFill>
                <a:latin typeface="Times New Roman" panose="02020603050405020304" pitchFamily="18" charset="0"/>
              </a:rPr>
              <a:t>lag</a:t>
            </a:r>
            <a:r>
              <a:rPr lang="sk-SK" altLang="sk-SK" sz="2800" dirty="0">
                <a:solidFill>
                  <a:srgbClr val="990000"/>
                </a:solidFill>
                <a:latin typeface="Times New Roman" panose="02020603050405020304" pitchFamily="18" charset="0"/>
              </a:rPr>
              <a:t> </a:t>
            </a:r>
            <a:r>
              <a:rPr lang="sk-SK" altLang="sk-SK" sz="2800" dirty="0" smtClean="0">
                <a:solidFill>
                  <a:srgbClr val="990000"/>
                </a:solidFill>
                <a:latin typeface="Times New Roman" panose="02020603050405020304" pitchFamily="18" charset="0"/>
              </a:rPr>
              <a:t>oper</a:t>
            </a:r>
            <a:r>
              <a:rPr lang="en-US" altLang="sk-SK" sz="2800" dirty="0" smtClean="0">
                <a:solidFill>
                  <a:srgbClr val="990000"/>
                </a:solidFill>
                <a:latin typeface="Times New Roman" panose="02020603050405020304" pitchFamily="18" charset="0"/>
              </a:rPr>
              <a:t>a</a:t>
            </a:r>
            <a:r>
              <a:rPr lang="sk-SK" altLang="sk-SK" sz="2800" dirty="0" err="1" smtClean="0">
                <a:solidFill>
                  <a:srgbClr val="990000"/>
                </a:solidFill>
                <a:latin typeface="Times New Roman" panose="02020603050405020304" pitchFamily="18" charset="0"/>
              </a:rPr>
              <a:t>tor</a:t>
            </a:r>
            <a:r>
              <a:rPr lang="sk-SK" altLang="sk-SK" sz="2800" dirty="0" smtClean="0">
                <a:solidFill>
                  <a:srgbClr val="990000"/>
                </a:solidFill>
                <a:latin typeface="Times New Roman" panose="02020603050405020304" pitchFamily="18" charset="0"/>
              </a:rPr>
              <a:t> </a:t>
            </a:r>
            <a:r>
              <a:rPr lang="sk-SK" altLang="sk-SK" sz="2800" i="1" dirty="0">
                <a:solidFill>
                  <a:srgbClr val="990000"/>
                </a:solidFill>
                <a:latin typeface="Times New Roman" panose="02020603050405020304" pitchFamily="18" charset="0"/>
              </a:rPr>
              <a:t>L</a:t>
            </a:r>
            <a:endParaRPr lang="en-US" altLang="sk-SK" sz="2800" i="1" dirty="0">
              <a:solidFill>
                <a:srgbClr val="990000"/>
              </a:solidFill>
              <a:latin typeface="Times New Roman" panose="02020603050405020304" pitchFamily="18" charset="0"/>
            </a:endParaRPr>
          </a:p>
        </p:txBody>
      </p:sp>
      <p:sp>
        <p:nvSpPr>
          <p:cNvPr id="51203" name="Text Box 3"/>
          <p:cNvSpPr txBox="1">
            <a:spLocks noChangeArrowheads="1"/>
          </p:cNvSpPr>
          <p:nvPr/>
        </p:nvSpPr>
        <p:spPr bwMode="auto">
          <a:xfrm>
            <a:off x="1704975" y="1492251"/>
            <a:ext cx="1466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a:latin typeface="Times New Roman" panose="02020603050405020304" pitchFamily="18" charset="0"/>
              </a:rPr>
              <a:t>AR(1)</a:t>
            </a:r>
          </a:p>
          <a:p>
            <a:pPr eaLnBrk="1" hangingPunct="1">
              <a:spcBef>
                <a:spcPct val="50000"/>
              </a:spcBef>
            </a:pPr>
            <a:r>
              <a:rPr lang="sk-SK" altLang="sk-SK" sz="2400" b="1">
                <a:latin typeface="Times New Roman" panose="02020603050405020304" pitchFamily="18" charset="0"/>
              </a:rPr>
              <a:t>AR(p)</a:t>
            </a:r>
          </a:p>
          <a:p>
            <a:pPr eaLnBrk="1" hangingPunct="1">
              <a:spcBef>
                <a:spcPct val="50000"/>
              </a:spcBef>
            </a:pPr>
            <a:r>
              <a:rPr lang="sk-SK" altLang="sk-SK" sz="2400" b="1">
                <a:latin typeface="Times New Roman" panose="02020603050405020304" pitchFamily="18" charset="0"/>
              </a:rPr>
              <a:t>MA(1)</a:t>
            </a:r>
          </a:p>
          <a:p>
            <a:pPr eaLnBrk="1" hangingPunct="1">
              <a:spcBef>
                <a:spcPct val="50000"/>
              </a:spcBef>
            </a:pPr>
            <a:r>
              <a:rPr lang="sk-SK" altLang="sk-SK" sz="2400" b="1">
                <a:latin typeface="Times New Roman" panose="02020603050405020304" pitchFamily="18" charset="0"/>
              </a:rPr>
              <a:t>MA(q)</a:t>
            </a:r>
            <a:endParaRPr lang="en-US" altLang="sk-SK" sz="2400" b="1">
              <a:latin typeface="Times New Roman" panose="02020603050405020304" pitchFamily="18" charset="0"/>
            </a:endParaRPr>
          </a:p>
        </p:txBody>
      </p:sp>
      <p:graphicFrame>
        <p:nvGraphicFramePr>
          <p:cNvPr id="285700" name="Object 4"/>
          <p:cNvGraphicFramePr>
            <a:graphicFrameLocks noChangeAspect="1"/>
          </p:cNvGraphicFramePr>
          <p:nvPr/>
        </p:nvGraphicFramePr>
        <p:xfrm>
          <a:off x="3349625" y="1514475"/>
          <a:ext cx="4984750" cy="2101850"/>
        </p:xfrm>
        <a:graphic>
          <a:graphicData uri="http://schemas.openxmlformats.org/presentationml/2006/ole">
            <mc:AlternateContent xmlns:mc="http://schemas.openxmlformats.org/markup-compatibility/2006">
              <mc:Choice xmlns:v="urn:schemas-microsoft-com:vml" Requires="v">
                <p:oleObj spid="_x0000_s85148" name="Equation" r:id="rId4" imgW="2349500" imgH="990600" progId="Equation.3">
                  <p:embed/>
                </p:oleObj>
              </mc:Choice>
              <mc:Fallback>
                <p:oleObj name="Equation" r:id="rId4" imgW="2349500" imgH="990600" progId="Equation.3">
                  <p:embed/>
                  <p:pic>
                    <p:nvPicPr>
                      <p:cNvPr id="28570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5" y="1514475"/>
                        <a:ext cx="4984750"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5701" name="Text Box 5"/>
          <p:cNvSpPr txBox="1">
            <a:spLocks noChangeArrowheads="1"/>
          </p:cNvSpPr>
          <p:nvPr/>
        </p:nvSpPr>
        <p:spPr bwMode="auto">
          <a:xfrm>
            <a:off x="1751014" y="3903663"/>
            <a:ext cx="8154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Let us introduce lag </a:t>
            </a:r>
            <a:r>
              <a:rPr lang="en-US" altLang="sk-SK" sz="2400" dirty="0" err="1" smtClean="0">
                <a:latin typeface="Times New Roman" panose="02020603050405020304" pitchFamily="18" charset="0"/>
              </a:rPr>
              <a:t>polynoms</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p:txBody>
      </p:sp>
      <p:graphicFrame>
        <p:nvGraphicFramePr>
          <p:cNvPr id="285702" name="Object 6"/>
          <p:cNvGraphicFramePr>
            <a:graphicFrameLocks noChangeAspect="1"/>
          </p:cNvGraphicFramePr>
          <p:nvPr/>
        </p:nvGraphicFramePr>
        <p:xfrm>
          <a:off x="3171825" y="4646614"/>
          <a:ext cx="5011738" cy="1131887"/>
        </p:xfrm>
        <a:graphic>
          <a:graphicData uri="http://schemas.openxmlformats.org/presentationml/2006/ole">
            <mc:AlternateContent xmlns:mc="http://schemas.openxmlformats.org/markup-compatibility/2006">
              <mc:Choice xmlns:v="urn:schemas-microsoft-com:vml" Requires="v">
                <p:oleObj spid="_x0000_s85149" name="Equation" r:id="rId6" imgW="2362200" imgH="533400" progId="Equation.3">
                  <p:embed/>
                </p:oleObj>
              </mc:Choice>
              <mc:Fallback>
                <p:oleObj name="Equation" r:id="rId6" imgW="2362200" imgH="533400" progId="Equation.3">
                  <p:embed/>
                  <p:pic>
                    <p:nvPicPr>
                      <p:cNvPr id="28570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1825" y="4646614"/>
                        <a:ext cx="501173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65470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blinds(horizontal)">
                                      <p:cBhvr>
                                        <p:cTn id="7" dur="500"/>
                                        <p:tgtEl>
                                          <p:spTgt spid="285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5701"/>
                                        </p:tgtEl>
                                        <p:attrNameLst>
                                          <p:attrName>style.visibility</p:attrName>
                                        </p:attrNameLst>
                                      </p:cBhvr>
                                      <p:to>
                                        <p:strVal val="visible"/>
                                      </p:to>
                                    </p:set>
                                    <p:anim calcmode="lin" valueType="num">
                                      <p:cBhvr additive="base">
                                        <p:cTn id="12" dur="500" fill="hold"/>
                                        <p:tgtEl>
                                          <p:spTgt spid="285701"/>
                                        </p:tgtEl>
                                        <p:attrNameLst>
                                          <p:attrName>ppt_x</p:attrName>
                                        </p:attrNameLst>
                                      </p:cBhvr>
                                      <p:tavLst>
                                        <p:tav tm="0">
                                          <p:val>
                                            <p:strVal val="0-#ppt_w/2"/>
                                          </p:val>
                                        </p:tav>
                                        <p:tav tm="100000">
                                          <p:val>
                                            <p:strVal val="#ppt_x"/>
                                          </p:val>
                                        </p:tav>
                                      </p:tavLst>
                                    </p:anim>
                                    <p:anim calcmode="lin" valueType="num">
                                      <p:cBhvr additive="base">
                                        <p:cTn id="13" dur="500" fill="hold"/>
                                        <p:tgtEl>
                                          <p:spTgt spid="28570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85702"/>
                                        </p:tgtEl>
                                        <p:attrNameLst>
                                          <p:attrName>style.visibility</p:attrName>
                                        </p:attrNameLst>
                                      </p:cBhvr>
                                      <p:to>
                                        <p:strVal val="visible"/>
                                      </p:to>
                                    </p:set>
                                    <p:animEffect transition="in" filter="blinds(horizontal)">
                                      <p:cBhvr>
                                        <p:cTn id="18" dur="500"/>
                                        <p:tgtEl>
                                          <p:spTgt spid="28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066925" y="862013"/>
            <a:ext cx="76906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dirty="0" smtClean="0">
                <a:solidFill>
                  <a:srgbClr val="990000"/>
                </a:solidFill>
                <a:latin typeface="Times New Roman" panose="02020603050405020304" pitchFamily="18" charset="0"/>
              </a:rPr>
              <a:t>General expressions for </a:t>
            </a:r>
            <a:r>
              <a:rPr lang="sk-SK" altLang="sk-SK" sz="2800" dirty="0" smtClean="0">
                <a:solidFill>
                  <a:srgbClr val="990000"/>
                </a:solidFill>
                <a:latin typeface="Times New Roman" panose="02020603050405020304" pitchFamily="18" charset="0"/>
              </a:rPr>
              <a:t> </a:t>
            </a:r>
            <a:r>
              <a:rPr lang="sk-SK" altLang="sk-SK" sz="2800" dirty="0">
                <a:solidFill>
                  <a:srgbClr val="990000"/>
                </a:solidFill>
                <a:latin typeface="Times New Roman" panose="02020603050405020304" pitchFamily="18" charset="0"/>
              </a:rPr>
              <a:t>AR </a:t>
            </a:r>
            <a:r>
              <a:rPr lang="sk-SK" altLang="sk-SK" sz="2800" dirty="0" smtClean="0">
                <a:solidFill>
                  <a:srgbClr val="990000"/>
                </a:solidFill>
                <a:latin typeface="Times New Roman" panose="02020603050405020304" pitchFamily="18" charset="0"/>
              </a:rPr>
              <a:t>a</a:t>
            </a:r>
            <a:r>
              <a:rPr lang="en-US" altLang="sk-SK" sz="2800" dirty="0" err="1" smtClean="0">
                <a:solidFill>
                  <a:srgbClr val="990000"/>
                </a:solidFill>
                <a:latin typeface="Times New Roman" panose="02020603050405020304" pitchFamily="18" charset="0"/>
              </a:rPr>
              <a:t>nd</a:t>
            </a:r>
            <a:r>
              <a:rPr lang="sk-SK" altLang="sk-SK" sz="2800" dirty="0" smtClean="0">
                <a:solidFill>
                  <a:srgbClr val="990000"/>
                </a:solidFill>
                <a:latin typeface="Times New Roman" panose="02020603050405020304" pitchFamily="18" charset="0"/>
              </a:rPr>
              <a:t> </a:t>
            </a:r>
            <a:r>
              <a:rPr lang="sk-SK" altLang="sk-SK" sz="2800" dirty="0">
                <a:solidFill>
                  <a:srgbClr val="990000"/>
                </a:solidFill>
                <a:latin typeface="Times New Roman" panose="02020603050405020304" pitchFamily="18" charset="0"/>
              </a:rPr>
              <a:t>MA </a:t>
            </a:r>
            <a:r>
              <a:rPr lang="sk-SK" altLang="sk-SK" sz="2800" dirty="0" smtClean="0">
                <a:solidFill>
                  <a:srgbClr val="990000"/>
                </a:solidFill>
                <a:latin typeface="Times New Roman" panose="02020603050405020304" pitchFamily="18" charset="0"/>
              </a:rPr>
              <a:t>model</a:t>
            </a:r>
            <a:r>
              <a:rPr lang="en-US" altLang="sk-SK" sz="2800" dirty="0" smtClean="0">
                <a:solidFill>
                  <a:srgbClr val="990000"/>
                </a:solidFill>
                <a:latin typeface="Times New Roman" panose="02020603050405020304" pitchFamily="18" charset="0"/>
              </a:rPr>
              <a:t>s</a:t>
            </a:r>
            <a:endParaRPr lang="en-US" altLang="sk-SK" sz="2800" dirty="0">
              <a:solidFill>
                <a:srgbClr val="990000"/>
              </a:solidFill>
              <a:latin typeface="Times New Roman" panose="02020603050405020304" pitchFamily="18" charset="0"/>
            </a:endParaRPr>
          </a:p>
        </p:txBody>
      </p:sp>
      <p:sp>
        <p:nvSpPr>
          <p:cNvPr id="53251" name="Text Box 3"/>
          <p:cNvSpPr txBox="1">
            <a:spLocks noChangeArrowheads="1"/>
          </p:cNvSpPr>
          <p:nvPr/>
        </p:nvSpPr>
        <p:spPr bwMode="auto">
          <a:xfrm>
            <a:off x="1843088" y="2371725"/>
            <a:ext cx="95387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In general, using lag </a:t>
            </a:r>
            <a:r>
              <a:rPr lang="en-US" altLang="sk-SK" sz="2400" dirty="0" err="1" smtClean="0">
                <a:latin typeface="Times New Roman" panose="02020603050405020304" pitchFamily="18" charset="0"/>
              </a:rPr>
              <a:t>polynomes</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AR </a:t>
            </a:r>
            <a:r>
              <a:rPr lang="sk-SK" altLang="sk-SK" sz="2400" dirty="0" smtClean="0">
                <a:latin typeface="Times New Roman" panose="02020603050405020304" pitchFamily="18" charset="0"/>
              </a:rPr>
              <a:t>a</a:t>
            </a:r>
            <a:r>
              <a:rPr lang="en-US" altLang="sk-SK" sz="2400" dirty="0" err="1" smtClean="0">
                <a:latin typeface="Times New Roman" panose="02020603050405020304" pitchFamily="18" charset="0"/>
              </a:rPr>
              <a:t>nd</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MA model </a:t>
            </a:r>
            <a:r>
              <a:rPr lang="en-US" altLang="sk-SK" sz="2400" dirty="0" smtClean="0">
                <a:latin typeface="Times New Roman" panose="02020603050405020304" pitchFamily="18" charset="0"/>
              </a:rPr>
              <a:t>can be expressed like this</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p:txBody>
      </p:sp>
      <p:graphicFrame>
        <p:nvGraphicFramePr>
          <p:cNvPr id="53252" name="Object 4"/>
          <p:cNvGraphicFramePr>
            <a:graphicFrameLocks noChangeAspect="1"/>
          </p:cNvGraphicFramePr>
          <p:nvPr/>
        </p:nvGraphicFramePr>
        <p:xfrm>
          <a:off x="2052638" y="3163889"/>
          <a:ext cx="2284412" cy="1470025"/>
        </p:xfrm>
        <a:graphic>
          <a:graphicData uri="http://schemas.openxmlformats.org/presentationml/2006/ole">
            <mc:AlternateContent xmlns:mc="http://schemas.openxmlformats.org/markup-compatibility/2006">
              <mc:Choice xmlns:v="urn:schemas-microsoft-com:vml" Requires="v">
                <p:oleObj spid="_x0000_s86095" name="Equation" r:id="rId4" imgW="711200" imgH="457200" progId="Equation.3">
                  <p:embed/>
                </p:oleObj>
              </mc:Choice>
              <mc:Fallback>
                <p:oleObj name="Equation" r:id="rId4" imgW="711200" imgH="457200" progId="Equation.3">
                  <p:embed/>
                  <p:pic>
                    <p:nvPicPr>
                      <p:cNvPr id="5325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38" y="3163889"/>
                        <a:ext cx="2284412"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Line 5"/>
          <p:cNvSpPr>
            <a:spLocks noChangeShapeType="1"/>
          </p:cNvSpPr>
          <p:nvPr/>
        </p:nvSpPr>
        <p:spPr bwMode="auto">
          <a:xfrm flipH="1">
            <a:off x="4384676" y="2754314"/>
            <a:ext cx="1700213" cy="7016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3254" name="Line 6"/>
          <p:cNvSpPr>
            <a:spLocks noChangeShapeType="1"/>
          </p:cNvSpPr>
          <p:nvPr/>
        </p:nvSpPr>
        <p:spPr bwMode="auto">
          <a:xfrm flipH="1">
            <a:off x="4394201" y="2786063"/>
            <a:ext cx="2424113" cy="149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528875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sk-SK" altLang="sk-SK" dirty="0">
                <a:solidFill>
                  <a:schemeClr val="tx1">
                    <a:lumMod val="75000"/>
                    <a:lumOff val="25000"/>
                  </a:schemeClr>
                </a:solidFill>
              </a:rPr>
              <a:t>ARMA model (Box – </a:t>
            </a:r>
            <a:r>
              <a:rPr lang="sk-SK" altLang="sk-SK" dirty="0" err="1" smtClean="0">
                <a:solidFill>
                  <a:schemeClr val="tx1">
                    <a:lumMod val="75000"/>
                    <a:lumOff val="25000"/>
                  </a:schemeClr>
                </a:solidFill>
              </a:rPr>
              <a:t>Jenkins</a:t>
            </a:r>
            <a:r>
              <a:rPr lang="sk-SK" altLang="sk-SK" dirty="0" smtClean="0">
                <a:solidFill>
                  <a:schemeClr val="tx1">
                    <a:lumMod val="75000"/>
                    <a:lumOff val="25000"/>
                  </a:schemeClr>
                </a:solidFill>
              </a:rPr>
              <a:t> </a:t>
            </a:r>
            <a:r>
              <a:rPr lang="sk-SK" altLang="sk-SK" dirty="0">
                <a:solidFill>
                  <a:schemeClr val="tx1">
                    <a:lumMod val="75000"/>
                    <a:lumOff val="25000"/>
                  </a:schemeClr>
                </a:solidFill>
              </a:rPr>
              <a:t>model)</a:t>
            </a:r>
            <a:endParaRPr lang="en-GB" altLang="sk-SK" dirty="0">
              <a:solidFill>
                <a:schemeClr val="tx1">
                  <a:lumMod val="75000"/>
                  <a:lumOff val="25000"/>
                </a:schemeClr>
              </a:solidFill>
            </a:endParaRPr>
          </a:p>
        </p:txBody>
      </p:sp>
      <p:sp>
        <p:nvSpPr>
          <p:cNvPr id="55299" name="Text Box 3"/>
          <p:cNvSpPr txBox="1">
            <a:spLocks noChangeArrowheads="1"/>
          </p:cNvSpPr>
          <p:nvPr/>
        </p:nvSpPr>
        <p:spPr bwMode="auto">
          <a:xfrm>
            <a:off x="1879600" y="3013075"/>
            <a:ext cx="86423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dirty="0">
                <a:latin typeface="Times New Roman" panose="02020603050405020304" pitchFamily="18" charset="0"/>
              </a:rPr>
              <a:t>ARMA </a:t>
            </a:r>
            <a:r>
              <a:rPr lang="sk-SK" altLang="sk-SK" sz="2800" dirty="0" err="1" smtClean="0">
                <a:latin typeface="Times New Roman" panose="02020603050405020304" pitchFamily="18" charset="0"/>
              </a:rPr>
              <a:t>combines</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both</a:t>
            </a:r>
            <a:r>
              <a:rPr lang="sk-SK" altLang="sk-SK" sz="2800" dirty="0" smtClean="0">
                <a:latin typeface="Times New Roman" panose="02020603050405020304" pitchFamily="18" charset="0"/>
              </a:rPr>
              <a:t> </a:t>
            </a:r>
            <a:r>
              <a:rPr lang="sk-SK" altLang="sk-SK" sz="2800" dirty="0">
                <a:latin typeface="Times New Roman" panose="02020603050405020304" pitchFamily="18" charset="0"/>
              </a:rPr>
              <a:t>AR </a:t>
            </a:r>
            <a:r>
              <a:rPr lang="sk-SK" altLang="sk-SK" sz="2800" dirty="0" smtClean="0">
                <a:latin typeface="Times New Roman" panose="02020603050405020304" pitchFamily="18" charset="0"/>
              </a:rPr>
              <a:t>and </a:t>
            </a:r>
            <a:r>
              <a:rPr lang="sk-SK" altLang="sk-SK" sz="2800" dirty="0">
                <a:latin typeface="Times New Roman" panose="02020603050405020304" pitchFamily="18" charset="0"/>
              </a:rPr>
              <a:t>MA model.</a:t>
            </a:r>
          </a:p>
          <a:p>
            <a:pPr eaLnBrk="1" hangingPunct="1">
              <a:spcBef>
                <a:spcPct val="50000"/>
              </a:spcBef>
            </a:pPr>
            <a:r>
              <a:rPr lang="sk-SK" altLang="sk-SK" sz="2800" b="1" i="1" dirty="0" err="1" smtClean="0">
                <a:latin typeface="Times New Roman" panose="02020603050405020304" pitchFamily="18" charset="0"/>
              </a:rPr>
              <a:t>Assumption</a:t>
            </a:r>
            <a:r>
              <a:rPr lang="sk-SK" altLang="sk-SK" sz="2800" b="1" i="1" dirty="0" smtClean="0">
                <a:latin typeface="Times New Roman" panose="02020603050405020304" pitchFamily="18" charset="0"/>
              </a:rPr>
              <a:t>:</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Time</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series</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current</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value</a:t>
            </a:r>
            <a:r>
              <a:rPr lang="sk-SK" altLang="sk-SK" sz="2800" dirty="0" smtClean="0">
                <a:latin typeface="Times New Roman" panose="02020603050405020304" pitchFamily="18" charset="0"/>
              </a:rPr>
              <a:t> at </a:t>
            </a:r>
            <a:r>
              <a:rPr lang="sk-SK" altLang="sk-SK" sz="2800" dirty="0" err="1" smtClean="0">
                <a:latin typeface="Times New Roman" panose="02020603050405020304" pitchFamily="18" charset="0"/>
              </a:rPr>
              <a:t>the</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time</a:t>
            </a:r>
            <a:r>
              <a:rPr lang="sk-SK" altLang="sk-SK" sz="2800" dirty="0" smtClean="0">
                <a:latin typeface="Times New Roman" panose="02020603050405020304" pitchFamily="18" charset="0"/>
              </a:rPr>
              <a:t> </a:t>
            </a:r>
            <a:r>
              <a:rPr lang="sk-SK" altLang="sk-SK" sz="2800" i="1" dirty="0" smtClean="0">
                <a:latin typeface="Times New Roman" panose="02020603050405020304" pitchFamily="18" charset="0"/>
              </a:rPr>
              <a:t>t</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depends</a:t>
            </a:r>
            <a:r>
              <a:rPr lang="sk-SK" altLang="sk-SK" sz="2800" dirty="0" smtClean="0">
                <a:latin typeface="Times New Roman" panose="02020603050405020304" pitchFamily="18" charset="0"/>
              </a:rPr>
              <a:t> on </a:t>
            </a:r>
            <a:r>
              <a:rPr lang="sk-SK" altLang="sk-SK" sz="2800" dirty="0" err="1" smtClean="0">
                <a:latin typeface="Times New Roman" panose="02020603050405020304" pitchFamily="18" charset="0"/>
              </a:rPr>
              <a:t>the</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previous</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series</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values</a:t>
            </a:r>
            <a:r>
              <a:rPr lang="sk-SK" altLang="sk-SK" sz="2800" dirty="0" smtClean="0">
                <a:latin typeface="Times New Roman" panose="02020603050405020304" pitchFamily="18" charset="0"/>
              </a:rPr>
              <a:t> and </a:t>
            </a:r>
            <a:r>
              <a:rPr lang="sk-SK" altLang="sk-SK" sz="2800" dirty="0" err="1" smtClean="0">
                <a:latin typeface="Times New Roman" panose="02020603050405020304" pitchFamily="18" charset="0"/>
              </a:rPr>
              <a:t>also</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depends</a:t>
            </a:r>
            <a:r>
              <a:rPr lang="sk-SK" altLang="sk-SK" sz="2800" dirty="0" smtClean="0">
                <a:latin typeface="Times New Roman" panose="02020603050405020304" pitchFamily="18" charset="0"/>
              </a:rPr>
              <a:t> on </a:t>
            </a:r>
            <a:r>
              <a:rPr lang="sk-SK" altLang="sk-SK" sz="2800" dirty="0" err="1" smtClean="0">
                <a:latin typeface="Times New Roman" panose="02020603050405020304" pitchFamily="18" charset="0"/>
              </a:rPr>
              <a:t>previous</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random</a:t>
            </a:r>
            <a:r>
              <a:rPr lang="sk-SK" altLang="sk-SK" sz="2800" dirty="0" smtClean="0">
                <a:latin typeface="Times New Roman" panose="02020603050405020304" pitchFamily="18" charset="0"/>
              </a:rPr>
              <a:t> </a:t>
            </a:r>
            <a:r>
              <a:rPr lang="sk-SK" altLang="sk-SK" sz="2800" dirty="0" err="1" smtClean="0">
                <a:latin typeface="Times New Roman" panose="02020603050405020304" pitchFamily="18" charset="0"/>
              </a:rPr>
              <a:t>effects</a:t>
            </a:r>
            <a:r>
              <a:rPr lang="sk-SK" altLang="sk-SK" sz="2800" dirty="0" smtClean="0">
                <a:latin typeface="Times New Roman" panose="02020603050405020304" pitchFamily="18" charset="0"/>
              </a:rPr>
              <a:t>. </a:t>
            </a:r>
            <a:endParaRPr lang="en-GB" altLang="sk-SK" sz="2800" b="1" i="1" dirty="0">
              <a:latin typeface="Times New Roman" panose="02020603050405020304" pitchFamily="18" charset="0"/>
            </a:endParaRPr>
          </a:p>
        </p:txBody>
      </p:sp>
    </p:spTree>
    <p:extLst>
      <p:ext uri="{BB962C8B-B14F-4D97-AF65-F5344CB8AC3E}">
        <p14:creationId xmlns:p14="http://schemas.microsoft.com/office/powerpoint/2010/main" val="3003480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46325" y="287339"/>
            <a:ext cx="7543800" cy="866775"/>
          </a:xfrm>
        </p:spPr>
        <p:txBody>
          <a:bodyPr/>
          <a:lstStyle/>
          <a:p>
            <a:pPr>
              <a:defRPr/>
            </a:pPr>
            <a:r>
              <a:rPr lang="sk-SK" altLang="sk-SK" sz="3200">
                <a:solidFill>
                  <a:schemeClr val="tx1">
                    <a:lumMod val="75000"/>
                    <a:lumOff val="25000"/>
                  </a:schemeClr>
                </a:solidFill>
              </a:rPr>
              <a:t>Box- </a:t>
            </a:r>
            <a:r>
              <a:rPr lang="sk-SK" altLang="sk-SK" sz="3200" dirty="0" err="1">
                <a:solidFill>
                  <a:schemeClr val="tx1">
                    <a:lumMod val="75000"/>
                    <a:lumOff val="25000"/>
                  </a:schemeClr>
                </a:solidFill>
              </a:rPr>
              <a:t>Jenkinsov</a:t>
            </a:r>
            <a:r>
              <a:rPr lang="sk-SK" altLang="sk-SK" sz="3200" dirty="0">
                <a:solidFill>
                  <a:schemeClr val="tx1">
                    <a:lumMod val="75000"/>
                    <a:lumOff val="25000"/>
                  </a:schemeClr>
                </a:solidFill>
              </a:rPr>
              <a:t> ARMA model</a:t>
            </a:r>
            <a:endParaRPr lang="en-US" altLang="sk-SK" sz="3200" dirty="0">
              <a:solidFill>
                <a:schemeClr val="tx1">
                  <a:lumMod val="75000"/>
                  <a:lumOff val="25000"/>
                </a:schemeClr>
              </a:solidFill>
            </a:endParaRPr>
          </a:p>
        </p:txBody>
      </p:sp>
      <p:sp>
        <p:nvSpPr>
          <p:cNvPr id="56323" name="Text Box 3"/>
          <p:cNvSpPr txBox="1">
            <a:spLocks noChangeArrowheads="1"/>
          </p:cNvSpPr>
          <p:nvPr/>
        </p:nvSpPr>
        <p:spPr bwMode="auto">
          <a:xfrm>
            <a:off x="2035175" y="2144714"/>
            <a:ext cx="807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3200" b="1" dirty="0" err="1" smtClean="0">
                <a:latin typeface="Times New Roman" panose="02020603050405020304" pitchFamily="18" charset="0"/>
              </a:rPr>
              <a:t>Combines</a:t>
            </a:r>
            <a:r>
              <a:rPr lang="en-US" altLang="sk-SK" sz="3200" b="1" dirty="0" smtClean="0">
                <a:latin typeface="Times New Roman" panose="02020603050405020304" pitchFamily="18" charset="0"/>
              </a:rPr>
              <a:t> </a:t>
            </a:r>
            <a:r>
              <a:rPr lang="en-US" altLang="sk-SK" sz="3200" b="1" dirty="0">
                <a:latin typeface="Times New Roman" panose="02020603050405020304" pitchFamily="18" charset="0"/>
              </a:rPr>
              <a:t>AR </a:t>
            </a:r>
            <a:r>
              <a:rPr lang="en-US" altLang="sk-SK" sz="3200" b="1" dirty="0" smtClean="0">
                <a:latin typeface="Times New Roman" panose="02020603050405020304" pitchFamily="18" charset="0"/>
              </a:rPr>
              <a:t>a</a:t>
            </a:r>
            <a:r>
              <a:rPr lang="sk-SK" altLang="sk-SK" sz="3200" b="1" dirty="0" err="1" smtClean="0">
                <a:latin typeface="Times New Roman" panose="02020603050405020304" pitchFamily="18" charset="0"/>
              </a:rPr>
              <a:t>nd</a:t>
            </a:r>
            <a:r>
              <a:rPr lang="sk-SK" altLang="sk-SK" sz="3200" b="1" dirty="0" smtClean="0">
                <a:latin typeface="Times New Roman" panose="02020603050405020304" pitchFamily="18" charset="0"/>
              </a:rPr>
              <a:t> </a:t>
            </a:r>
            <a:r>
              <a:rPr lang="en-US" altLang="sk-SK" sz="3200" b="1" dirty="0" smtClean="0">
                <a:latin typeface="Times New Roman" panose="02020603050405020304" pitchFamily="18" charset="0"/>
              </a:rPr>
              <a:t> </a:t>
            </a:r>
            <a:r>
              <a:rPr lang="en-US" altLang="sk-SK" sz="3200" b="1" dirty="0">
                <a:latin typeface="Times New Roman" panose="02020603050405020304" pitchFamily="18" charset="0"/>
              </a:rPr>
              <a:t>MA </a:t>
            </a:r>
            <a:r>
              <a:rPr lang="en-US" altLang="sk-SK" sz="3200" b="1" dirty="0" smtClean="0">
                <a:latin typeface="Times New Roman" panose="02020603050405020304" pitchFamily="18" charset="0"/>
              </a:rPr>
              <a:t>model</a:t>
            </a:r>
            <a:r>
              <a:rPr lang="sk-SK" altLang="sk-SK" sz="3200" b="1" dirty="0" smtClean="0">
                <a:latin typeface="Times New Roman" panose="02020603050405020304" pitchFamily="18" charset="0"/>
              </a:rPr>
              <a:t>s</a:t>
            </a:r>
            <a:r>
              <a:rPr lang="en-US" altLang="sk-SK" sz="3200" dirty="0" smtClean="0">
                <a:latin typeface="Times New Roman" panose="02020603050405020304" pitchFamily="18" charset="0"/>
              </a:rPr>
              <a:t>. </a:t>
            </a:r>
            <a:endParaRPr lang="en-US" altLang="sk-SK" sz="3200" dirty="0">
              <a:latin typeface="Times New Roman" panose="02020603050405020304" pitchFamily="18" charset="0"/>
            </a:endParaRPr>
          </a:p>
        </p:txBody>
      </p:sp>
      <p:graphicFrame>
        <p:nvGraphicFramePr>
          <p:cNvPr id="56324" name="Object 2"/>
          <p:cNvGraphicFramePr>
            <a:graphicFrameLocks noChangeAspect="1"/>
          </p:cNvGraphicFramePr>
          <p:nvPr/>
        </p:nvGraphicFramePr>
        <p:xfrm>
          <a:off x="1889126" y="3592513"/>
          <a:ext cx="8291513" cy="2286000"/>
        </p:xfrm>
        <a:graphic>
          <a:graphicData uri="http://schemas.openxmlformats.org/presentationml/2006/ole">
            <mc:AlternateContent xmlns:mc="http://schemas.openxmlformats.org/markup-compatibility/2006">
              <mc:Choice xmlns:v="urn:schemas-microsoft-com:vml" Requires="v">
                <p:oleObj spid="_x0000_s87119" name="Rovnica" r:id="rId3" imgW="2286000" imgH="482600" progId="Equation.3">
                  <p:embed/>
                </p:oleObj>
              </mc:Choice>
              <mc:Fallback>
                <p:oleObj name="Rovnica" r:id="rId3" imgW="2286000" imgH="482600" progId="Equation.3">
                  <p:embed/>
                  <p:pic>
                    <p:nvPicPr>
                      <p:cNvPr id="5632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6" y="3592513"/>
                        <a:ext cx="8291513"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5" name="AutoShape 5"/>
          <p:cNvSpPr>
            <a:spLocks/>
          </p:cNvSpPr>
          <p:nvPr/>
        </p:nvSpPr>
        <p:spPr bwMode="auto">
          <a:xfrm rot="16196586">
            <a:off x="6103144" y="610394"/>
            <a:ext cx="311150" cy="5954712"/>
          </a:xfrm>
          <a:prstGeom prst="rightBrace">
            <a:avLst>
              <a:gd name="adj1" fmla="val 159481"/>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sz="3200">
              <a:latin typeface="Times New Roman" panose="02020603050405020304" pitchFamily="18" charset="0"/>
            </a:endParaRPr>
          </a:p>
        </p:txBody>
      </p:sp>
      <p:sp>
        <p:nvSpPr>
          <p:cNvPr id="56326" name="Line 6"/>
          <p:cNvSpPr>
            <a:spLocks noChangeShapeType="1"/>
          </p:cNvSpPr>
          <p:nvPr/>
        </p:nvSpPr>
        <p:spPr bwMode="auto">
          <a:xfrm flipH="1" flipV="1">
            <a:off x="4439652" y="2729486"/>
            <a:ext cx="1772236" cy="737614"/>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6327" name="AutoShape 7"/>
          <p:cNvSpPr>
            <a:spLocks/>
          </p:cNvSpPr>
          <p:nvPr/>
        </p:nvSpPr>
        <p:spPr bwMode="auto">
          <a:xfrm rot="5396587">
            <a:off x="5155407" y="2721770"/>
            <a:ext cx="449263" cy="6613525"/>
          </a:xfrm>
          <a:prstGeom prst="rightBrace">
            <a:avLst>
              <a:gd name="adj1" fmla="val 122674"/>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sz="3200">
              <a:latin typeface="Times New Roman" panose="02020603050405020304" pitchFamily="18" charset="0"/>
            </a:endParaRPr>
          </a:p>
        </p:txBody>
      </p:sp>
      <p:sp>
        <p:nvSpPr>
          <p:cNvPr id="56328" name="Freeform 8"/>
          <p:cNvSpPr>
            <a:spLocks/>
          </p:cNvSpPr>
          <p:nvPr/>
        </p:nvSpPr>
        <p:spPr bwMode="auto">
          <a:xfrm>
            <a:off x="5394325" y="3062289"/>
            <a:ext cx="5124450" cy="3614737"/>
          </a:xfrm>
          <a:custGeom>
            <a:avLst/>
            <a:gdLst>
              <a:gd name="T0" fmla="*/ 0 w 3041"/>
              <a:gd name="T1" fmla="*/ 2147483646 h 2284"/>
              <a:gd name="T2" fmla="*/ 0 w 3041"/>
              <a:gd name="T3" fmla="*/ 2147483646 h 2284"/>
              <a:gd name="T4" fmla="*/ 2147483646 w 3041"/>
              <a:gd name="T5" fmla="*/ 2147483646 h 2284"/>
              <a:gd name="T6" fmla="*/ 2147483646 w 3041"/>
              <a:gd name="T7" fmla="*/ 0 h 2284"/>
              <a:gd name="T8" fmla="*/ 2147483646 w 3041"/>
              <a:gd name="T9" fmla="*/ 2147483646 h 2284"/>
              <a:gd name="T10" fmla="*/ 0 60000 65536"/>
              <a:gd name="T11" fmla="*/ 0 60000 65536"/>
              <a:gd name="T12" fmla="*/ 0 60000 65536"/>
              <a:gd name="T13" fmla="*/ 0 60000 65536"/>
              <a:gd name="T14" fmla="*/ 0 60000 65536"/>
              <a:gd name="T15" fmla="*/ 0 w 3041"/>
              <a:gd name="T16" fmla="*/ 0 h 2284"/>
              <a:gd name="T17" fmla="*/ 3041 w 3041"/>
              <a:gd name="T18" fmla="*/ 2284 h 2284"/>
            </a:gdLst>
            <a:ahLst/>
            <a:cxnLst>
              <a:cxn ang="T10">
                <a:pos x="T0" y="T1"/>
              </a:cxn>
              <a:cxn ang="T11">
                <a:pos x="T2" y="T3"/>
              </a:cxn>
              <a:cxn ang="T12">
                <a:pos x="T4" y="T5"/>
              </a:cxn>
              <a:cxn ang="T13">
                <a:pos x="T6" y="T7"/>
              </a:cxn>
              <a:cxn ang="T14">
                <a:pos x="T8" y="T9"/>
              </a:cxn>
            </a:cxnLst>
            <a:rect l="T15" t="T16" r="T17" b="T18"/>
            <a:pathLst>
              <a:path w="3041" h="2284">
                <a:moveTo>
                  <a:pt x="0" y="2003"/>
                </a:moveTo>
                <a:lnTo>
                  <a:pt x="0" y="2284"/>
                </a:lnTo>
                <a:lnTo>
                  <a:pt x="3041" y="2284"/>
                </a:lnTo>
                <a:lnTo>
                  <a:pt x="3007" y="0"/>
                </a:lnTo>
                <a:lnTo>
                  <a:pt x="355" y="14"/>
                </a:lnTo>
              </a:path>
            </a:pathLst>
          </a:custGeom>
          <a:noFill/>
          <a:ln w="1905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329" name="Line 9"/>
          <p:cNvSpPr>
            <a:spLocks noChangeShapeType="1"/>
          </p:cNvSpPr>
          <p:nvPr/>
        </p:nvSpPr>
        <p:spPr bwMode="auto">
          <a:xfrm flipH="1" flipV="1">
            <a:off x="5678904" y="2729488"/>
            <a:ext cx="321845" cy="345499"/>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49077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874839" y="341313"/>
            <a:ext cx="8389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dirty="0" err="1" smtClean="0">
                <a:solidFill>
                  <a:srgbClr val="990000"/>
                </a:solidFill>
                <a:latin typeface="Times New Roman" panose="02020603050405020304" pitchFamily="18" charset="0"/>
              </a:rPr>
              <a:t>Simplifies</a:t>
            </a:r>
            <a:r>
              <a:rPr lang="sk-SK" altLang="sk-SK" sz="2800" dirty="0" smtClean="0">
                <a:solidFill>
                  <a:srgbClr val="990000"/>
                </a:solidFill>
                <a:latin typeface="Times New Roman" panose="02020603050405020304" pitchFamily="18" charset="0"/>
              </a:rPr>
              <a:t> </a:t>
            </a:r>
            <a:r>
              <a:rPr lang="sk-SK" altLang="sk-SK" sz="2800" dirty="0">
                <a:solidFill>
                  <a:srgbClr val="990000"/>
                </a:solidFill>
                <a:latin typeface="Times New Roman" panose="02020603050405020304" pitchFamily="18" charset="0"/>
              </a:rPr>
              <a:t>ARMA model:</a:t>
            </a:r>
            <a:endParaRPr lang="en-US" altLang="sk-SK" sz="2800" dirty="0">
              <a:solidFill>
                <a:srgbClr val="990000"/>
              </a:solidFill>
              <a:latin typeface="Times New Roman" panose="02020603050405020304" pitchFamily="18" charset="0"/>
            </a:endParaRPr>
          </a:p>
        </p:txBody>
      </p:sp>
      <p:sp>
        <p:nvSpPr>
          <p:cNvPr id="57347" name="Text Box 3"/>
          <p:cNvSpPr txBox="1">
            <a:spLocks noChangeArrowheads="1"/>
          </p:cNvSpPr>
          <p:nvPr/>
        </p:nvSpPr>
        <p:spPr bwMode="auto">
          <a:xfrm>
            <a:off x="1874839" y="1423988"/>
            <a:ext cx="8485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dirty="0" err="1" smtClean="0">
                <a:latin typeface="Times New Roman" panose="02020603050405020304" pitchFamily="18" charset="0"/>
              </a:rPr>
              <a:t>If</a:t>
            </a:r>
            <a:r>
              <a:rPr lang="sk-SK" altLang="sk-SK" sz="2800" dirty="0" smtClean="0">
                <a:latin typeface="Times New Roman" panose="02020603050405020304" pitchFamily="18" charset="0"/>
              </a:rPr>
              <a:t> delta=0:</a:t>
            </a:r>
            <a:endParaRPr lang="sk-SK" altLang="sk-SK" sz="2800" dirty="0">
              <a:latin typeface="Times New Roman" panose="02020603050405020304" pitchFamily="18" charset="0"/>
            </a:endParaRPr>
          </a:p>
          <a:p>
            <a:pPr eaLnBrk="1" hangingPunct="1">
              <a:spcBef>
                <a:spcPct val="50000"/>
              </a:spcBef>
            </a:pPr>
            <a:endParaRPr lang="sk-SK" altLang="sk-SK" sz="2800" dirty="0">
              <a:latin typeface="Times New Roman" panose="02020603050405020304" pitchFamily="18" charset="0"/>
            </a:endParaRPr>
          </a:p>
          <a:p>
            <a:pPr eaLnBrk="1" hangingPunct="1">
              <a:spcBef>
                <a:spcPct val="50000"/>
              </a:spcBef>
            </a:pPr>
            <a:endParaRPr lang="sk-SK" altLang="sk-SK" sz="2800" dirty="0">
              <a:latin typeface="Times New Roman" panose="02020603050405020304" pitchFamily="18" charset="0"/>
            </a:endParaRPr>
          </a:p>
          <a:p>
            <a:pPr eaLnBrk="1" hangingPunct="1">
              <a:spcBef>
                <a:spcPct val="50000"/>
              </a:spcBef>
            </a:pPr>
            <a:endParaRPr lang="sk-SK" altLang="sk-SK" sz="2800" dirty="0">
              <a:latin typeface="Times New Roman" panose="02020603050405020304" pitchFamily="18" charset="0"/>
            </a:endParaRPr>
          </a:p>
          <a:p>
            <a:pPr eaLnBrk="1" hangingPunct="1">
              <a:spcBef>
                <a:spcPct val="50000"/>
              </a:spcBef>
            </a:pPr>
            <a:r>
              <a:rPr lang="sk-SK" altLang="sk-SK" sz="2800" dirty="0" err="1" smtClean="0">
                <a:latin typeface="Times New Roman" panose="02020603050405020304" pitchFamily="18" charset="0"/>
              </a:rPr>
              <a:t>Expressing</a:t>
            </a:r>
            <a:r>
              <a:rPr lang="sk-SK" altLang="sk-SK" sz="2800" dirty="0" smtClean="0">
                <a:latin typeface="Times New Roman" panose="02020603050405020304" pitchFamily="18" charset="0"/>
              </a:rPr>
              <a:t>  </a:t>
            </a:r>
            <a:r>
              <a:rPr lang="sk-SK" altLang="sk-SK" sz="2800" dirty="0">
                <a:latin typeface="Times New Roman" panose="02020603050405020304" pitchFamily="18" charset="0"/>
              </a:rPr>
              <a:t>ARMA </a:t>
            </a:r>
            <a:r>
              <a:rPr lang="sk-SK" altLang="sk-SK" sz="2800" dirty="0" smtClean="0">
                <a:latin typeface="Times New Roman" panose="02020603050405020304" pitchFamily="18" charset="0"/>
              </a:rPr>
              <a:t>model </a:t>
            </a:r>
            <a:r>
              <a:rPr lang="sk-SK" altLang="sk-SK" sz="2800" dirty="0" err="1" smtClean="0">
                <a:latin typeface="Times New Roman" panose="02020603050405020304" pitchFamily="18" charset="0"/>
              </a:rPr>
              <a:t>with</a:t>
            </a:r>
            <a:r>
              <a:rPr lang="sk-SK" altLang="sk-SK" sz="2800" dirty="0" smtClean="0">
                <a:latin typeface="Times New Roman" panose="02020603050405020304" pitchFamily="18" charset="0"/>
              </a:rPr>
              <a:t> a </a:t>
            </a:r>
            <a:r>
              <a:rPr lang="sk-SK" altLang="sk-SK" sz="2800" dirty="0" err="1" smtClean="0">
                <a:latin typeface="Times New Roman" panose="02020603050405020304" pitchFamily="18" charset="0"/>
              </a:rPr>
              <a:t>help</a:t>
            </a:r>
            <a:r>
              <a:rPr lang="sk-SK" altLang="sk-SK" sz="2800" dirty="0" smtClean="0">
                <a:latin typeface="Times New Roman" panose="02020603050405020304" pitchFamily="18" charset="0"/>
              </a:rPr>
              <a:t> of </a:t>
            </a:r>
            <a:r>
              <a:rPr lang="sk-SK" altLang="sk-SK" sz="2800" dirty="0" err="1" smtClean="0">
                <a:latin typeface="Times New Roman" panose="02020603050405020304" pitchFamily="18" charset="0"/>
              </a:rPr>
              <a:t>the</a:t>
            </a:r>
            <a:r>
              <a:rPr lang="sk-SK" altLang="sk-SK" sz="2800" dirty="0" smtClean="0">
                <a:latin typeface="Times New Roman" panose="02020603050405020304" pitchFamily="18" charset="0"/>
              </a:rPr>
              <a:t>  </a:t>
            </a:r>
            <a:r>
              <a:rPr lang="sk-SK" altLang="sk-SK" sz="2800" dirty="0" err="1">
                <a:latin typeface="Times New Roman" panose="02020603050405020304" pitchFamily="18" charset="0"/>
              </a:rPr>
              <a:t>lag</a:t>
            </a:r>
            <a:r>
              <a:rPr lang="sk-SK" altLang="sk-SK" sz="2800" dirty="0">
                <a:latin typeface="Times New Roman" panose="02020603050405020304" pitchFamily="18" charset="0"/>
              </a:rPr>
              <a:t> </a:t>
            </a:r>
            <a:r>
              <a:rPr lang="sk-SK" altLang="sk-SK" sz="2800" dirty="0" err="1" smtClean="0">
                <a:latin typeface="Times New Roman" panose="02020603050405020304" pitchFamily="18" charset="0"/>
              </a:rPr>
              <a:t>operatorr</a:t>
            </a:r>
            <a:r>
              <a:rPr lang="sk-SK" altLang="sk-SK" sz="2800" dirty="0" smtClean="0">
                <a:latin typeface="Times New Roman" panose="02020603050405020304" pitchFamily="18" charset="0"/>
              </a:rPr>
              <a:t> and  </a:t>
            </a:r>
            <a:r>
              <a:rPr lang="sk-SK" altLang="sk-SK" sz="2800" dirty="0" err="1">
                <a:latin typeface="Times New Roman" panose="02020603050405020304" pitchFamily="18" charset="0"/>
              </a:rPr>
              <a:t>lag</a:t>
            </a:r>
            <a:r>
              <a:rPr lang="sk-SK" altLang="sk-SK" sz="2800" dirty="0">
                <a:latin typeface="Times New Roman" panose="02020603050405020304" pitchFamily="18" charset="0"/>
              </a:rPr>
              <a:t> </a:t>
            </a:r>
            <a:r>
              <a:rPr lang="sk-SK" altLang="sk-SK" sz="2800" dirty="0" err="1" smtClean="0">
                <a:latin typeface="Times New Roman" panose="02020603050405020304" pitchFamily="18" charset="0"/>
              </a:rPr>
              <a:t>polynoms</a:t>
            </a:r>
            <a:r>
              <a:rPr lang="sk-SK" altLang="sk-SK" sz="2800" dirty="0" smtClean="0">
                <a:latin typeface="Times New Roman" panose="02020603050405020304" pitchFamily="18" charset="0"/>
              </a:rPr>
              <a:t>:</a:t>
            </a:r>
            <a:endParaRPr lang="en-US" altLang="sk-SK" sz="2800" dirty="0">
              <a:latin typeface="Times New Roman" panose="02020603050405020304" pitchFamily="18" charset="0"/>
            </a:endParaRPr>
          </a:p>
        </p:txBody>
      </p:sp>
      <p:sp>
        <p:nvSpPr>
          <p:cNvPr id="57348" name="Rectangle 4"/>
          <p:cNvSpPr>
            <a:spLocks noChangeArrowheads="1"/>
          </p:cNvSpPr>
          <p:nvPr/>
        </p:nvSpPr>
        <p:spPr bwMode="auto">
          <a:xfrm>
            <a:off x="2765425" y="3179763"/>
            <a:ext cx="53292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sk-SK" altLang="sk-SK" sz="3200">
              <a:latin typeface="Times New Roman" panose="02020603050405020304" pitchFamily="18" charset="0"/>
            </a:endParaRPr>
          </a:p>
        </p:txBody>
      </p:sp>
      <p:graphicFrame>
        <p:nvGraphicFramePr>
          <p:cNvPr id="57349" name="Object 2"/>
          <p:cNvGraphicFramePr>
            <a:graphicFrameLocks noChangeAspect="1"/>
          </p:cNvGraphicFramePr>
          <p:nvPr/>
        </p:nvGraphicFramePr>
        <p:xfrm>
          <a:off x="4910139" y="1584325"/>
          <a:ext cx="5172075" cy="1595438"/>
        </p:xfrm>
        <a:graphic>
          <a:graphicData uri="http://schemas.openxmlformats.org/presentationml/2006/ole">
            <mc:AlternateContent xmlns:mc="http://schemas.openxmlformats.org/markup-compatibility/2006">
              <mc:Choice xmlns:v="urn:schemas-microsoft-com:vml" Requires="v">
                <p:oleObj spid="_x0000_s88220" name="Equation" r:id="rId3" imgW="1952608" imgH="390382" progId="Equation.3">
                  <p:embed/>
                </p:oleObj>
              </mc:Choice>
              <mc:Fallback>
                <p:oleObj name="Equation" r:id="rId3" imgW="1952608" imgH="390382" progId="Equation.3">
                  <p:embed/>
                  <p:pic>
                    <p:nvPicPr>
                      <p:cNvPr id="5734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139" y="1584325"/>
                        <a:ext cx="5172075"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3"/>
          <p:cNvGraphicFramePr>
            <a:graphicFrameLocks noChangeAspect="1"/>
          </p:cNvGraphicFramePr>
          <p:nvPr/>
        </p:nvGraphicFramePr>
        <p:xfrm>
          <a:off x="4516438" y="5403850"/>
          <a:ext cx="2697162" cy="755650"/>
        </p:xfrm>
        <a:graphic>
          <a:graphicData uri="http://schemas.openxmlformats.org/presentationml/2006/ole">
            <mc:AlternateContent xmlns:mc="http://schemas.openxmlformats.org/markup-compatibility/2006">
              <mc:Choice xmlns:v="urn:schemas-microsoft-com:vml" Requires="v">
                <p:oleObj spid="_x0000_s88221" name="Equation" r:id="rId5" imgW="971394" imgH="133350" progId="Equation.3">
                  <p:embed/>
                </p:oleObj>
              </mc:Choice>
              <mc:Fallback>
                <p:oleObj name="Equation" r:id="rId5" imgW="971394" imgH="133350" progId="Equation.3">
                  <p:embed/>
                  <p:pic>
                    <p:nvPicPr>
                      <p:cNvPr id="5735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6438" y="5403850"/>
                        <a:ext cx="269716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1" name="Line 7"/>
          <p:cNvSpPr>
            <a:spLocks noChangeShapeType="1"/>
          </p:cNvSpPr>
          <p:nvPr/>
        </p:nvSpPr>
        <p:spPr bwMode="auto">
          <a:xfrm>
            <a:off x="4214813" y="4935538"/>
            <a:ext cx="158750" cy="46831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5430838" y="4848226"/>
            <a:ext cx="1084262" cy="4349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205122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800726" y="2127169"/>
            <a:ext cx="985787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eaLnBrk="1" hangingPunct="1">
              <a:spcBef>
                <a:spcPct val="50000"/>
              </a:spcBef>
              <a:buAutoNum type="arabicPeriod"/>
            </a:pP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must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be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stationary</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e.g</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average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value</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its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variation</a:t>
            </a:r>
            <a:r>
              <a:rPr lang="sk-SK" altLang="sk-SK" sz="2400" dirty="0" smtClean="0">
                <a:latin typeface="Times New Roman" panose="02020603050405020304" pitchFamily="18" charset="0"/>
              </a:rPr>
              <a:t> and </a:t>
            </a:r>
            <a:r>
              <a:rPr lang="sk-SK" altLang="sk-SK" sz="2400" dirty="0" err="1" smtClean="0">
                <a:latin typeface="Times New Roman" panose="02020603050405020304" pitchFamily="18" charset="0"/>
              </a:rPr>
              <a:t>autocorrelation</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not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changing</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with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That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means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cannot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have</a:t>
            </a:r>
            <a:r>
              <a:rPr lang="sk-SK" altLang="sk-SK" sz="2400" dirty="0" smtClean="0">
                <a:latin typeface="Times New Roman" panose="02020603050405020304" pitchFamily="18" charset="0"/>
              </a:rPr>
              <a:t> a trend and </a:t>
            </a:r>
            <a:r>
              <a:rPr lang="sk-SK" altLang="sk-SK" sz="2400" dirty="0" err="1" smtClean="0">
                <a:latin typeface="Times New Roman" panose="02020603050405020304" pitchFamily="18" charset="0"/>
              </a:rPr>
              <a:t>too</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pronounced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seasonal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changes</a:t>
            </a:r>
            <a:r>
              <a:rPr lang="sk-SK" altLang="sk-SK" sz="2400" dirty="0" smtClean="0">
                <a:latin typeface="Times New Roman" panose="02020603050405020304" pitchFamily="18" charset="0"/>
              </a:rPr>
              <a:t>. </a:t>
            </a:r>
          </a:p>
          <a:p>
            <a:pPr marL="457200" indent="-457200" eaLnBrk="1" hangingPunct="1">
              <a:spcBef>
                <a:spcPct val="50000"/>
              </a:spcBef>
              <a:buAutoNum type="arabicPeriod"/>
            </a:pPr>
            <a:r>
              <a:rPr lang="sk-SK" altLang="sk-SK" sz="2400" dirty="0" err="1" smtClean="0">
                <a:latin typeface="Times New Roman" panose="02020603050405020304" pitchFamily="18" charset="0"/>
              </a:rPr>
              <a:t>Sometimas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commercial</a:t>
            </a:r>
            <a:r>
              <a:rPr lang="sk-SK" altLang="sk-SK" sz="2400" dirty="0" smtClean="0">
                <a:latin typeface="Times New Roman" panose="02020603050405020304" pitchFamily="18" charset="0"/>
              </a:rPr>
              <a:t> software </a:t>
            </a:r>
            <a:r>
              <a:rPr lang="sk-SK" altLang="sk-SK" sz="2400" dirty="0" err="1" smtClean="0">
                <a:latin typeface="Times New Roman" panose="02020603050405020304" pitchFamily="18" charset="0"/>
              </a:rPr>
              <a:t>needs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with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zero</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average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value</a:t>
            </a:r>
            <a:r>
              <a:rPr lang="sk-SK" altLang="sk-SK" sz="2400" dirty="0" smtClean="0">
                <a:latin typeface="Times New Roman" panose="02020603050405020304" pitchFamily="18" charset="0"/>
              </a:rPr>
              <a:t>. To </a:t>
            </a:r>
            <a:r>
              <a:rPr lang="sk-SK" altLang="sk-SK" sz="2400" dirty="0" err="1" smtClean="0">
                <a:latin typeface="Times New Roman" panose="02020603050405020304" pitchFamily="18" charset="0"/>
              </a:rPr>
              <a:t>reach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average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value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subtracted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from</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each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value</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p>
          <a:p>
            <a:pPr marL="457200" indent="-457200" eaLnBrk="1" hangingPunct="1">
              <a:spcBef>
                <a:spcPct val="50000"/>
              </a:spcBef>
              <a:buAutoNum type="arabicPeriod"/>
            </a:pPr>
            <a:r>
              <a:rPr lang="sk-SK" altLang="sk-SK" sz="2400" dirty="0" smtClean="0">
                <a:latin typeface="Times New Roman" panose="02020603050405020304" pitchFamily="18" charset="0"/>
              </a:rPr>
              <a:t>To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model </a:t>
            </a:r>
            <a:r>
              <a:rPr lang="sk-SK" altLang="sk-SK" sz="2400" dirty="0" err="1" smtClean="0">
                <a:latin typeface="Times New Roman" panose="02020603050405020304" pitchFamily="18" charset="0"/>
              </a:rPr>
              <a:t>seasonal</a:t>
            </a:r>
            <a:r>
              <a:rPr lang="sk-SK" altLang="sk-SK" sz="2400" dirty="0" smtClean="0">
                <a:latin typeface="Times New Roman" panose="02020603050405020304" pitchFamily="18" charset="0"/>
              </a:rPr>
              <a:t> AR and MA </a:t>
            </a:r>
            <a:r>
              <a:rPr lang="sk-SK" altLang="sk-SK" sz="2400" dirty="0" err="1" smtClean="0">
                <a:latin typeface="Times New Roman" panose="02020603050405020304" pitchFamily="18" charset="0"/>
              </a:rPr>
              <a:t>elements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might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be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added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Modern</a:t>
            </a:r>
            <a:r>
              <a:rPr lang="sk-SK" altLang="sk-SK" sz="2400" dirty="0" smtClean="0">
                <a:latin typeface="Times New Roman" panose="02020603050405020304" pitchFamily="18" charset="0"/>
              </a:rPr>
              <a:t> Box  </a:t>
            </a:r>
            <a:r>
              <a:rPr lang="sk-SK" altLang="sk-SK" sz="2400" dirty="0" err="1" smtClean="0">
                <a:latin typeface="Times New Roman" panose="02020603050405020304" pitchFamily="18" charset="0"/>
              </a:rPr>
              <a:t>Jenkins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analysis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enables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but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fitting</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model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then</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far</a:t>
            </a:r>
            <a:r>
              <a:rPr lang="sk-SK" altLang="sk-SK" sz="2400" dirty="0" smtClean="0">
                <a:latin typeface="Times New Roman" panose="02020603050405020304" pitchFamily="18" charset="0"/>
              </a:rPr>
              <a:t> more </a:t>
            </a:r>
            <a:r>
              <a:rPr lang="sk-SK" altLang="sk-SK" sz="2400" dirty="0" err="1" smtClean="0">
                <a:latin typeface="Times New Roman" panose="02020603050405020304" pitchFamily="18" charset="0"/>
              </a:rPr>
              <a:t>complicated</a:t>
            </a:r>
            <a:r>
              <a:rPr lang="sk-SK" altLang="sk-SK" sz="2400" dirty="0" smtClean="0">
                <a:latin typeface="Times New Roman" panose="02020603050405020304" pitchFamily="18" charset="0"/>
              </a:rPr>
              <a:t>. </a:t>
            </a:r>
            <a:endParaRPr lang="en-US" altLang="sk-SK" sz="2400" dirty="0">
              <a:latin typeface="Times New Roman" panose="02020603050405020304" pitchFamily="18" charset="0"/>
            </a:endParaRPr>
          </a:p>
        </p:txBody>
      </p:sp>
      <p:sp>
        <p:nvSpPr>
          <p:cNvPr id="2" name="TextBox 1"/>
          <p:cNvSpPr txBox="1"/>
          <p:nvPr/>
        </p:nvSpPr>
        <p:spPr>
          <a:xfrm>
            <a:off x="1949116" y="493295"/>
            <a:ext cx="8313821" cy="830997"/>
          </a:xfrm>
          <a:prstGeom prst="rect">
            <a:avLst/>
          </a:prstGeom>
          <a:noFill/>
        </p:spPr>
        <p:txBody>
          <a:bodyPr wrap="square" rtlCol="0">
            <a:spAutoFit/>
          </a:bodyPr>
          <a:lstStyle/>
          <a:p>
            <a:r>
              <a:rPr lang="sk-SK" sz="2400" dirty="0" err="1" smtClean="0"/>
              <a:t>Conditions</a:t>
            </a:r>
            <a:r>
              <a:rPr lang="sk-SK" sz="2400" dirty="0" smtClean="0"/>
              <a:t> </a:t>
            </a:r>
            <a:r>
              <a:rPr lang="sk-SK" sz="2400" dirty="0" err="1" smtClean="0"/>
              <a:t>for</a:t>
            </a:r>
            <a:r>
              <a:rPr lang="sk-SK" sz="2400" dirty="0" smtClean="0"/>
              <a:t> </a:t>
            </a:r>
            <a:r>
              <a:rPr lang="sk-SK" sz="2400" dirty="0" err="1" smtClean="0"/>
              <a:t>the</a:t>
            </a:r>
            <a:r>
              <a:rPr lang="sk-SK" sz="2400" dirty="0" smtClean="0"/>
              <a:t> </a:t>
            </a:r>
            <a:r>
              <a:rPr lang="sk-SK" sz="2400" dirty="0" err="1" smtClean="0"/>
              <a:t>successfull</a:t>
            </a:r>
            <a:r>
              <a:rPr lang="sk-SK" sz="2400" dirty="0" smtClean="0"/>
              <a:t> </a:t>
            </a:r>
            <a:r>
              <a:rPr lang="sk-SK" sz="2400" dirty="0" err="1" smtClean="0"/>
              <a:t>application</a:t>
            </a:r>
            <a:r>
              <a:rPr lang="sk-SK" sz="2400" dirty="0" smtClean="0"/>
              <a:t> of </a:t>
            </a:r>
            <a:r>
              <a:rPr lang="sk-SK" sz="2400" dirty="0" err="1" smtClean="0"/>
              <a:t>the</a:t>
            </a:r>
            <a:r>
              <a:rPr lang="sk-SK" sz="2400" dirty="0" smtClean="0"/>
              <a:t> ARMA model</a:t>
            </a:r>
            <a:endParaRPr lang="en-US" sz="2400" dirty="0"/>
          </a:p>
        </p:txBody>
      </p:sp>
    </p:spTree>
    <p:extLst>
      <p:ext uri="{BB962C8B-B14F-4D97-AF65-F5344CB8AC3E}">
        <p14:creationId xmlns:p14="http://schemas.microsoft.com/office/powerpoint/2010/main" val="1553306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133600" y="790576"/>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b="1" dirty="0" err="1" smtClean="0">
                <a:solidFill>
                  <a:srgbClr val="990000"/>
                </a:solidFill>
                <a:latin typeface="Times New Roman" panose="02020603050405020304" pitchFamily="18" charset="0"/>
              </a:rPr>
              <a:t>Creation</a:t>
            </a:r>
            <a:r>
              <a:rPr lang="sk-SK" altLang="sk-SK" sz="2800" b="1" dirty="0" smtClean="0">
                <a:solidFill>
                  <a:srgbClr val="990000"/>
                </a:solidFill>
                <a:latin typeface="Times New Roman" panose="02020603050405020304" pitchFamily="18" charset="0"/>
              </a:rPr>
              <a:t> of </a:t>
            </a:r>
            <a:r>
              <a:rPr lang="sk-SK" altLang="sk-SK" sz="2800" b="1" dirty="0" err="1" smtClean="0">
                <a:solidFill>
                  <a:srgbClr val="990000"/>
                </a:solidFill>
                <a:latin typeface="Times New Roman" panose="02020603050405020304" pitchFamily="18" charset="0"/>
              </a:rPr>
              <a:t>the</a:t>
            </a:r>
            <a:r>
              <a:rPr lang="sk-SK" altLang="sk-SK" sz="2800" b="1" dirty="0" smtClean="0">
                <a:solidFill>
                  <a:srgbClr val="990000"/>
                </a:solidFill>
                <a:latin typeface="Times New Roman" panose="02020603050405020304" pitchFamily="18" charset="0"/>
              </a:rPr>
              <a:t> </a:t>
            </a:r>
            <a:r>
              <a:rPr lang="en-US" altLang="sk-SK" sz="2800" b="1" dirty="0" smtClean="0">
                <a:solidFill>
                  <a:srgbClr val="990000"/>
                </a:solidFill>
                <a:latin typeface="Times New Roman" panose="02020603050405020304" pitchFamily="18" charset="0"/>
              </a:rPr>
              <a:t>ARMA model</a:t>
            </a:r>
            <a:endParaRPr lang="en-US" altLang="sk-SK" sz="2800" b="1" dirty="0">
              <a:solidFill>
                <a:srgbClr val="990000"/>
              </a:solidFill>
              <a:latin typeface="Times New Roman" panose="02020603050405020304" pitchFamily="18" charset="0"/>
            </a:endParaRPr>
          </a:p>
        </p:txBody>
      </p:sp>
      <p:sp>
        <p:nvSpPr>
          <p:cNvPr id="60419" name="Text Box 3"/>
          <p:cNvSpPr txBox="1">
            <a:spLocks noChangeArrowheads="1"/>
          </p:cNvSpPr>
          <p:nvPr/>
        </p:nvSpPr>
        <p:spPr bwMode="auto">
          <a:xfrm>
            <a:off x="2019299" y="3486570"/>
            <a:ext cx="990399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eaLnBrk="1" hangingPunct="1">
              <a:spcBef>
                <a:spcPct val="50000"/>
              </a:spcBef>
              <a:buAutoNum type="arabicPeriod"/>
            </a:pPr>
            <a:r>
              <a:rPr lang="sk-SK" altLang="sk-SK" sz="2400" dirty="0" smtClean="0">
                <a:latin typeface="Times New Roman" panose="02020603050405020304" pitchFamily="18" charset="0"/>
              </a:rPr>
              <a:t>Model </a:t>
            </a:r>
            <a:r>
              <a:rPr lang="sk-SK" altLang="sk-SK" sz="2400" dirty="0" err="1" smtClean="0">
                <a:latin typeface="Times New Roman" panose="02020603050405020304" pitchFamily="18" charset="0"/>
              </a:rPr>
              <a:t>identification</a:t>
            </a: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what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kind</a:t>
            </a:r>
            <a:r>
              <a:rPr lang="sk-SK" altLang="sk-SK" sz="2400" dirty="0" smtClean="0">
                <a:latin typeface="Times New Roman" panose="02020603050405020304" pitchFamily="18" charset="0"/>
              </a:rPr>
              <a:t> of model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appropriate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for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our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AR, MA or ARMA.</a:t>
            </a:r>
            <a:endParaRPr lang="en-US" altLang="sk-SK" sz="2400" dirty="0">
              <a:latin typeface="Times New Roman" panose="02020603050405020304" pitchFamily="18" charset="0"/>
            </a:endParaRPr>
          </a:p>
          <a:p>
            <a:pPr eaLnBrk="1" hangingPunct="1">
              <a:spcBef>
                <a:spcPct val="50000"/>
              </a:spcBef>
            </a:pPr>
            <a:r>
              <a:rPr lang="en-US" altLang="sk-SK" sz="2400" dirty="0">
                <a:latin typeface="Times New Roman" panose="02020603050405020304" pitchFamily="18" charset="0"/>
              </a:rPr>
              <a:t>2. </a:t>
            </a: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  Parameter, </a:t>
            </a:r>
            <a:r>
              <a:rPr lang="sk-SK" altLang="sk-SK" sz="2400" dirty="0" err="1" smtClean="0">
                <a:latin typeface="Times New Roman" panose="02020603050405020304" pitchFamily="18" charset="0"/>
              </a:rPr>
              <a:t>coefficient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estimates</a:t>
            </a:r>
            <a:r>
              <a:rPr lang="sk-SK" altLang="sk-SK" sz="2400" dirty="0" smtClean="0">
                <a:latin typeface="Times New Roman" panose="02020603050405020304" pitchFamily="18" charset="0"/>
              </a:rPr>
              <a:t>.</a:t>
            </a:r>
            <a:endParaRPr lang="en-US" altLang="sk-SK" sz="2400" dirty="0">
              <a:latin typeface="Times New Roman" panose="02020603050405020304" pitchFamily="18" charset="0"/>
            </a:endParaRPr>
          </a:p>
          <a:p>
            <a:pPr marL="457200" indent="-457200" eaLnBrk="1" hangingPunct="1">
              <a:spcBef>
                <a:spcPct val="50000"/>
              </a:spcBef>
              <a:buAutoNum type="arabicPeriod" startAt="3"/>
            </a:pPr>
            <a:r>
              <a:rPr lang="sk-SK" altLang="sk-SK" sz="2400" dirty="0" smtClean="0">
                <a:latin typeface="Times New Roman" panose="02020603050405020304" pitchFamily="18" charset="0"/>
              </a:rPr>
              <a:t>Model </a:t>
            </a:r>
            <a:r>
              <a:rPr lang="sk-SK" altLang="sk-SK" sz="2400" dirty="0" err="1" smtClean="0">
                <a:latin typeface="Times New Roman" panose="02020603050405020304" pitchFamily="18" charset="0"/>
              </a:rPr>
              <a:t>evaluation</a:t>
            </a:r>
            <a:r>
              <a:rPr lang="sk-SK" altLang="sk-SK" sz="2400" dirty="0" smtClean="0">
                <a:latin typeface="Times New Roman" panose="02020603050405020304" pitchFamily="18" charset="0"/>
              </a:rPr>
              <a:t> – </a:t>
            </a:r>
            <a:r>
              <a:rPr lang="sk-SK" altLang="sk-SK" sz="2400" dirty="0" err="1" smtClean="0">
                <a:latin typeface="Times New Roman" panose="02020603050405020304" pitchFamily="18" charset="0"/>
              </a:rPr>
              <a:t>estimation</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ability</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model to fit </a:t>
            </a:r>
            <a:r>
              <a:rPr lang="sk-SK" altLang="sk-SK" sz="2400" dirty="0" err="1" smtClean="0">
                <a:latin typeface="Times New Roman" panose="02020603050405020304" pitchFamily="18" charset="0"/>
              </a:rPr>
              <a:t>our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estimation</a:t>
            </a:r>
            <a:r>
              <a:rPr lang="sk-SK" altLang="sk-SK" sz="2400" dirty="0" smtClean="0">
                <a:latin typeface="Times New Roman" panose="02020603050405020304" pitchFamily="18" charset="0"/>
              </a:rPr>
              <a:t> to </a:t>
            </a:r>
            <a:r>
              <a:rPr lang="sk-SK" altLang="sk-SK" sz="2400" dirty="0" err="1" smtClean="0">
                <a:latin typeface="Times New Roman" panose="02020603050405020304" pitchFamily="18" charset="0"/>
              </a:rPr>
              <a:t>which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extend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model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good</a:t>
            </a:r>
            <a:r>
              <a:rPr lang="sk-SK" altLang="sk-SK" sz="2400" dirty="0" smtClean="0">
                <a:latin typeface="Times New Roman" panose="02020603050405020304" pitchFamily="18" charset="0"/>
              </a:rPr>
              <a:t>. </a:t>
            </a:r>
            <a:endParaRPr lang="en-US" altLang="sk-SK" sz="2400" dirty="0">
              <a:latin typeface="Times New Roman" panose="02020603050405020304" pitchFamily="18" charset="0"/>
            </a:endParaRPr>
          </a:p>
        </p:txBody>
      </p:sp>
      <p:sp>
        <p:nvSpPr>
          <p:cNvPr id="2" name="TextBox 1"/>
          <p:cNvSpPr txBox="1"/>
          <p:nvPr/>
        </p:nvSpPr>
        <p:spPr>
          <a:xfrm>
            <a:off x="2019299" y="2021305"/>
            <a:ext cx="9146005" cy="830997"/>
          </a:xfrm>
          <a:prstGeom prst="rect">
            <a:avLst/>
          </a:prstGeom>
          <a:noFill/>
        </p:spPr>
        <p:txBody>
          <a:bodyPr wrap="square" rtlCol="0">
            <a:spAutoFit/>
          </a:bodyPr>
          <a:lstStyle/>
          <a:p>
            <a:r>
              <a:rPr lang="sk-SK" sz="2400" dirty="0" err="1" smtClean="0"/>
              <a:t>The</a:t>
            </a:r>
            <a:r>
              <a:rPr lang="sk-SK" sz="2400" dirty="0" smtClean="0"/>
              <a:t> </a:t>
            </a:r>
            <a:r>
              <a:rPr lang="sk-SK" sz="2400" dirty="0" err="1" smtClean="0"/>
              <a:t>process</a:t>
            </a:r>
            <a:r>
              <a:rPr lang="sk-SK" sz="2400" dirty="0" smtClean="0"/>
              <a:t> of </a:t>
            </a:r>
            <a:r>
              <a:rPr lang="sk-SK" sz="2400" dirty="0" err="1" smtClean="0"/>
              <a:t>the</a:t>
            </a:r>
            <a:r>
              <a:rPr lang="sk-SK" sz="2400" dirty="0" smtClean="0"/>
              <a:t> model </a:t>
            </a:r>
            <a:r>
              <a:rPr lang="sk-SK" sz="2400" dirty="0" err="1" smtClean="0"/>
              <a:t>creation</a:t>
            </a:r>
            <a:r>
              <a:rPr lang="sk-SK" sz="2400" dirty="0" smtClean="0"/>
              <a:t> has </a:t>
            </a:r>
            <a:r>
              <a:rPr lang="sk-SK" sz="2400" dirty="0" err="1" smtClean="0"/>
              <a:t>the</a:t>
            </a:r>
            <a:r>
              <a:rPr lang="sk-SK" sz="2400" dirty="0" smtClean="0"/>
              <a:t> </a:t>
            </a:r>
            <a:r>
              <a:rPr lang="sk-SK" sz="2400" dirty="0" err="1" smtClean="0"/>
              <a:t>folowing</a:t>
            </a:r>
            <a:r>
              <a:rPr lang="sk-SK" sz="2400" dirty="0" smtClean="0"/>
              <a:t> </a:t>
            </a:r>
            <a:r>
              <a:rPr lang="sk-SK" sz="2400" dirty="0" err="1" smtClean="0"/>
              <a:t>three</a:t>
            </a:r>
            <a:r>
              <a:rPr lang="sk-SK" sz="2400" dirty="0" smtClean="0"/>
              <a:t> </a:t>
            </a:r>
            <a:r>
              <a:rPr lang="sk-SK" sz="2400" dirty="0" err="1" smtClean="0"/>
              <a:t>steps</a:t>
            </a:r>
            <a:r>
              <a:rPr lang="sk-SK" sz="2400" dirty="0" smtClean="0"/>
              <a:t>:</a:t>
            </a:r>
            <a:endParaRPr lang="en-US" sz="2400" dirty="0"/>
          </a:p>
        </p:txBody>
      </p:sp>
    </p:spTree>
    <p:extLst>
      <p:ext uri="{BB962C8B-B14F-4D97-AF65-F5344CB8AC3E}">
        <p14:creationId xmlns:p14="http://schemas.microsoft.com/office/powerpoint/2010/main" val="2091757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Box 2"/>
          <p:cNvSpPr txBox="1"/>
          <p:nvPr/>
        </p:nvSpPr>
        <p:spPr>
          <a:xfrm>
            <a:off x="2155371" y="2259874"/>
            <a:ext cx="9849395" cy="2585323"/>
          </a:xfrm>
          <a:prstGeom prst="rect">
            <a:avLst/>
          </a:prstGeom>
          <a:noFill/>
        </p:spPr>
        <p:txBody>
          <a:bodyPr wrap="square" rtlCol="0">
            <a:spAutoFit/>
          </a:bodyPr>
          <a:lstStyle/>
          <a:p>
            <a:endParaRPr lang="en-US" dirty="0" smtClean="0"/>
          </a:p>
          <a:p>
            <a:pPr marL="342900" indent="-342900">
              <a:buAutoNum type="arabicPeriod"/>
            </a:pPr>
            <a:r>
              <a:rPr lang="en-GB" dirty="0" smtClean="0"/>
              <a:t>Stationary time series</a:t>
            </a:r>
          </a:p>
          <a:p>
            <a:pPr marL="342900" indent="-342900">
              <a:buFontTx/>
              <a:buAutoNum type="arabicPeriod"/>
            </a:pPr>
            <a:r>
              <a:rPr lang="en-US" dirty="0"/>
              <a:t>Box – Jenkins </a:t>
            </a:r>
            <a:r>
              <a:rPr lang="en-US" dirty="0" smtClean="0"/>
              <a:t>modelling</a:t>
            </a:r>
          </a:p>
          <a:p>
            <a:pPr marL="342900" indent="-342900">
              <a:buAutoNum type="arabicPeriod"/>
            </a:pPr>
            <a:r>
              <a:rPr lang="en-US" dirty="0" smtClean="0"/>
              <a:t>AR model</a:t>
            </a:r>
          </a:p>
          <a:p>
            <a:pPr marL="342900" indent="-342900">
              <a:buAutoNum type="arabicPeriod"/>
            </a:pPr>
            <a:r>
              <a:rPr lang="en-US" dirty="0" smtClean="0"/>
              <a:t>MA model ARMA model </a:t>
            </a:r>
          </a:p>
          <a:p>
            <a:pPr marL="342900" indent="-342900">
              <a:buAutoNum type="arabicPeriod"/>
            </a:pPr>
            <a:r>
              <a:rPr lang="en-US" dirty="0" smtClean="0"/>
              <a:t>Fitting the coefficients of the AR model, lag operators</a:t>
            </a:r>
          </a:p>
          <a:p>
            <a:pPr marL="342900" indent="-342900">
              <a:buAutoNum type="arabicPeriod"/>
            </a:pPr>
            <a:r>
              <a:rPr lang="en-US" dirty="0" smtClean="0"/>
              <a:t>Seeking for a good model of the measured time series.</a:t>
            </a:r>
          </a:p>
          <a:p>
            <a:pPr marL="342900" indent="-342900">
              <a:buAutoNum type="arabicPeriod"/>
            </a:pPr>
            <a:r>
              <a:rPr lang="en-US" dirty="0" smtClean="0"/>
              <a:t>Estimating model quality.</a:t>
            </a:r>
          </a:p>
          <a:p>
            <a:pPr marL="342900" indent="-342900">
              <a:buAutoNum type="arabicPeriod"/>
            </a:pPr>
            <a:r>
              <a:rPr lang="en-US" dirty="0" smtClean="0"/>
              <a:t>Nonlinear time series, short insight.  </a:t>
            </a:r>
            <a:endParaRPr lang="en-US" dirty="0"/>
          </a:p>
        </p:txBody>
      </p:sp>
    </p:spTree>
    <p:extLst>
      <p:ext uri="{BB962C8B-B14F-4D97-AF65-F5344CB8AC3E}">
        <p14:creationId xmlns:p14="http://schemas.microsoft.com/office/powerpoint/2010/main" val="3986060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995488" y="441326"/>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b="1" dirty="0">
                <a:latin typeface="Times New Roman" panose="02020603050405020304" pitchFamily="18" charset="0"/>
              </a:rPr>
              <a:t>M</a:t>
            </a:r>
            <a:r>
              <a:rPr lang="en-US" altLang="sk-SK" sz="2800" b="1" dirty="0" err="1" smtClean="0">
                <a:latin typeface="Times New Roman" panose="02020603050405020304" pitchFamily="18" charset="0"/>
              </a:rPr>
              <a:t>odel</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identification</a:t>
            </a:r>
            <a:endParaRPr lang="en-US" altLang="sk-SK" sz="2800" b="1" dirty="0">
              <a:latin typeface="Times New Roman" panose="02020603050405020304" pitchFamily="18" charset="0"/>
            </a:endParaRPr>
          </a:p>
        </p:txBody>
      </p:sp>
      <p:sp>
        <p:nvSpPr>
          <p:cNvPr id="62467" name="Text Box 3"/>
          <p:cNvSpPr txBox="1">
            <a:spLocks noChangeArrowheads="1"/>
          </p:cNvSpPr>
          <p:nvPr/>
        </p:nvSpPr>
        <p:spPr bwMode="auto">
          <a:xfrm>
            <a:off x="1857376" y="1476376"/>
            <a:ext cx="930792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lphaUcParenR"/>
            </a:pPr>
            <a:r>
              <a:rPr lang="sk-SK" altLang="sk-SK" sz="2400" dirty="0" err="1" smtClean="0">
                <a:solidFill>
                  <a:srgbClr val="990000"/>
                </a:solidFill>
                <a:latin typeface="Times New Roman" panose="02020603050405020304" pitchFamily="18" charset="0"/>
              </a:rPr>
              <a:t>Check</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the</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stationarity</a:t>
            </a:r>
            <a:r>
              <a:rPr lang="sk-SK" altLang="sk-SK" sz="2400" dirty="0" smtClean="0">
                <a:solidFill>
                  <a:srgbClr val="990000"/>
                </a:solidFill>
                <a:latin typeface="Times New Roman" panose="02020603050405020304" pitchFamily="18" charset="0"/>
              </a:rPr>
              <a:t> of </a:t>
            </a:r>
            <a:r>
              <a:rPr lang="sk-SK" altLang="sk-SK" sz="2400" dirty="0" err="1" smtClean="0">
                <a:solidFill>
                  <a:srgbClr val="990000"/>
                </a:solidFill>
                <a:latin typeface="Times New Roman" panose="02020603050405020304" pitchFamily="18" charset="0"/>
              </a:rPr>
              <a:t>the</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series</a:t>
            </a:r>
            <a:r>
              <a:rPr lang="en-US" altLang="sk-SK" sz="2400" dirty="0" smtClean="0">
                <a:solidFill>
                  <a:srgbClr val="990000"/>
                </a:solidFill>
                <a:latin typeface="Times New Roman" panose="02020603050405020304" pitchFamily="18" charset="0"/>
              </a:rPr>
              <a:t> </a:t>
            </a:r>
            <a:r>
              <a:rPr lang="en-US" altLang="sk-SK" sz="2400" dirty="0" smtClean="0">
                <a:latin typeface="Times New Roman" panose="02020603050405020304" pitchFamily="18" charset="0"/>
              </a:rPr>
              <a:t>, </a:t>
            </a:r>
            <a:r>
              <a:rPr lang="sk-SK" altLang="sk-SK" sz="2400" dirty="0" err="1" smtClean="0">
                <a:latin typeface="Times New Roman" panose="02020603050405020304" pitchFamily="18" charset="0"/>
              </a:rPr>
              <a:t>find</a:t>
            </a:r>
            <a:r>
              <a:rPr lang="sk-SK" altLang="sk-SK" sz="2400" dirty="0" smtClean="0">
                <a:latin typeface="Times New Roman" panose="02020603050405020304" pitchFamily="18" charset="0"/>
              </a:rPr>
              <a:t> trend and </a:t>
            </a:r>
            <a:r>
              <a:rPr lang="sk-SK" altLang="sk-SK" sz="2400" dirty="0" err="1" smtClean="0">
                <a:latin typeface="Times New Roman" panose="02020603050405020304" pitchFamily="18" charset="0"/>
              </a:rPr>
              <a:t>seasonal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components</a:t>
            </a:r>
            <a:r>
              <a:rPr lang="sk-SK" altLang="sk-SK" sz="2400" dirty="0" smtClean="0">
                <a:latin typeface="Times New Roman" panose="02020603050405020304" pitchFamily="18" charset="0"/>
              </a:rPr>
              <a:t> and </a:t>
            </a:r>
            <a:r>
              <a:rPr lang="sk-SK" altLang="sk-SK" sz="2400" dirty="0" err="1" smtClean="0">
                <a:latin typeface="Times New Roman" panose="02020603050405020304" pitchFamily="18" charset="0"/>
              </a:rPr>
              <a:t>make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appropriate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transformations</a:t>
            </a:r>
            <a:r>
              <a:rPr lang="sk-SK" altLang="sk-SK" sz="2400" dirty="0">
                <a:latin typeface="Times New Roman" panose="02020603050405020304" pitchFamily="18" charset="0"/>
              </a:rPr>
              <a:t> </a:t>
            </a:r>
            <a:r>
              <a:rPr lang="sk-SK" altLang="sk-SK" sz="2400" dirty="0" smtClean="0">
                <a:latin typeface="Times New Roman" panose="02020603050405020304" pitchFamily="18" charset="0"/>
              </a:rPr>
              <a:t>on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basis</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your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findings</a:t>
            </a:r>
            <a:endParaRPr lang="sk-SK" altLang="sk-SK" sz="2400" dirty="0" smtClean="0">
              <a:latin typeface="Times New Roman" panose="02020603050405020304" pitchFamily="18" charset="0"/>
            </a:endParaRPr>
          </a:p>
          <a:p>
            <a:pPr eaLnBrk="1" hangingPunct="1">
              <a:spcBef>
                <a:spcPct val="50000"/>
              </a:spcBef>
              <a:buFontTx/>
              <a:buAutoNum type="alphaUcParenR"/>
            </a:pP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If</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series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is</a:t>
            </a:r>
            <a:r>
              <a:rPr lang="sk-SK" altLang="sk-SK" sz="2400" dirty="0">
                <a:latin typeface="Times New Roman" panose="02020603050405020304" pitchFamily="18" charset="0"/>
              </a:rPr>
              <a:t> </a:t>
            </a:r>
            <a:r>
              <a:rPr lang="sk-SK" altLang="sk-SK" sz="2400" dirty="0" err="1" smtClean="0">
                <a:latin typeface="Times New Roman" panose="02020603050405020304" pitchFamily="18" charset="0"/>
              </a:rPr>
              <a:t>stil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not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stationary</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use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methods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have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learned</a:t>
            </a:r>
            <a:r>
              <a:rPr lang="sk-SK" altLang="sk-SK" sz="2400" dirty="0" smtClean="0">
                <a:latin typeface="Times New Roman" panose="02020603050405020304" pitchFamily="18" charset="0"/>
              </a:rPr>
              <a:t> </a:t>
            </a:r>
            <a:r>
              <a:rPr lang="sk-SK" altLang="sk-SK" sz="2400" dirty="0" smtClean="0">
                <a:solidFill>
                  <a:srgbClr val="C00000"/>
                </a:solidFill>
                <a:latin typeface="Times New Roman" panose="02020603050405020304" pitchFamily="18" charset="0"/>
              </a:rPr>
              <a:t>to </a:t>
            </a:r>
            <a:r>
              <a:rPr lang="sk-SK" altLang="sk-SK" sz="2400" dirty="0" err="1" smtClean="0">
                <a:solidFill>
                  <a:srgbClr val="C00000"/>
                </a:solidFill>
                <a:latin typeface="Times New Roman" panose="02020603050405020304" pitchFamily="18" charset="0"/>
              </a:rPr>
              <a:t>make</a:t>
            </a:r>
            <a:r>
              <a:rPr lang="sk-SK" altLang="sk-SK" sz="2400" dirty="0" smtClean="0">
                <a:solidFill>
                  <a:srgbClr val="C00000"/>
                </a:solidFill>
                <a:latin typeface="Times New Roman" panose="02020603050405020304" pitchFamily="18" charset="0"/>
              </a:rPr>
              <a:t> </a:t>
            </a:r>
            <a:r>
              <a:rPr lang="sk-SK" altLang="sk-SK" sz="2400" dirty="0" err="1" smtClean="0">
                <a:solidFill>
                  <a:srgbClr val="C00000"/>
                </a:solidFill>
                <a:latin typeface="Times New Roman" panose="02020603050405020304" pitchFamily="18" charset="0"/>
              </a:rPr>
              <a:t>it</a:t>
            </a:r>
            <a:r>
              <a:rPr lang="sk-SK" altLang="sk-SK" sz="2400" dirty="0" smtClean="0">
                <a:solidFill>
                  <a:srgbClr val="C00000"/>
                </a:solidFill>
                <a:latin typeface="Times New Roman" panose="02020603050405020304" pitchFamily="18" charset="0"/>
              </a:rPr>
              <a:t> </a:t>
            </a:r>
            <a:r>
              <a:rPr lang="sk-SK" altLang="sk-SK" sz="2400" dirty="0" err="1" smtClean="0">
                <a:solidFill>
                  <a:srgbClr val="C00000"/>
                </a:solidFill>
                <a:latin typeface="Times New Roman" panose="02020603050405020304" pitchFamily="18" charset="0"/>
              </a:rPr>
              <a:t>stationary</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Often</a:t>
            </a:r>
            <a:r>
              <a:rPr lang="sk-SK" altLang="sk-SK" sz="2400" dirty="0" smtClean="0">
                <a:latin typeface="Times New Roman" panose="02020603050405020304" pitchFamily="18" charset="0"/>
              </a:rPr>
              <a:t> in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praxix</a:t>
            </a:r>
            <a:r>
              <a:rPr lang="sk-SK" altLang="sk-SK" sz="2400" dirty="0" smtClean="0">
                <a:latin typeface="Times New Roman" panose="02020603050405020304" pitchFamily="18" charset="0"/>
              </a:rPr>
              <a:t> software </a:t>
            </a:r>
            <a:r>
              <a:rPr lang="en-US" altLang="sk-SK" sz="2400" dirty="0" err="1">
                <a:latin typeface="Times New Roman" panose="02020603050405020304" pitchFamily="18" charset="0"/>
              </a:rPr>
              <a:t>d</a:t>
            </a:r>
            <a:r>
              <a:rPr lang="sk-SK" altLang="sk-SK" sz="2400" dirty="0" err="1" smtClean="0">
                <a:latin typeface="Times New Roman" panose="02020603050405020304" pitchFamily="18" charset="0"/>
              </a:rPr>
              <a:t>oes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it</a:t>
            </a:r>
            <a:r>
              <a:rPr lang="sk-SK" altLang="sk-SK" sz="2400" dirty="0">
                <a:latin typeface="Times New Roman" panose="02020603050405020304" pitchFamily="18" charset="0"/>
              </a:rPr>
              <a:t> </a:t>
            </a:r>
            <a:r>
              <a:rPr lang="sk-SK" altLang="sk-SK" sz="2400" dirty="0" err="1" smtClean="0">
                <a:latin typeface="Times New Roman" panose="02020603050405020304" pitchFamily="18" charset="0"/>
              </a:rPr>
              <a:t>automatically</a:t>
            </a:r>
            <a:r>
              <a:rPr lang="sk-SK" altLang="sk-SK" sz="2400" dirty="0" smtClean="0">
                <a:latin typeface="Times New Roman" panose="02020603050405020304" pitchFamily="18" charset="0"/>
              </a:rPr>
              <a:t>. </a:t>
            </a:r>
          </a:p>
          <a:p>
            <a:pPr>
              <a:spcBef>
                <a:spcPct val="50000"/>
              </a:spcBef>
              <a:buFontTx/>
              <a:buAutoNum type="alphaUcParenR"/>
            </a:pPr>
            <a:r>
              <a:rPr lang="sk-SK" altLang="sk-SK" sz="2400" dirty="0" err="1" smtClean="0">
                <a:latin typeface="Times New Roman" panose="02020603050405020304" pitchFamily="18" charset="0"/>
              </a:rPr>
              <a:t>Find</a:t>
            </a:r>
            <a:r>
              <a:rPr lang="en-US" altLang="sk-SK" sz="2400" dirty="0" smtClean="0">
                <a:solidFill>
                  <a:srgbClr val="990000"/>
                </a:solidFill>
                <a:latin typeface="Times New Roman" panose="02020603050405020304" pitchFamily="18" charset="0"/>
              </a:rPr>
              <a:t> </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the</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order</a:t>
            </a:r>
            <a:r>
              <a:rPr lang="sk-SK" altLang="sk-SK" sz="2400" dirty="0" smtClean="0">
                <a:solidFill>
                  <a:srgbClr val="990000"/>
                </a:solidFill>
                <a:latin typeface="Times New Roman" panose="02020603050405020304" pitchFamily="18" charset="0"/>
              </a:rPr>
              <a:t> of </a:t>
            </a:r>
            <a:r>
              <a:rPr lang="sk-SK" altLang="sk-SK" sz="2400" dirty="0" err="1" smtClean="0">
                <a:solidFill>
                  <a:srgbClr val="990000"/>
                </a:solidFill>
                <a:latin typeface="Times New Roman" panose="02020603050405020304" pitchFamily="18" charset="0"/>
              </a:rPr>
              <a:t>the</a:t>
            </a:r>
            <a:r>
              <a:rPr lang="sk-SK" altLang="sk-SK" sz="2400" dirty="0" smtClean="0">
                <a:solidFill>
                  <a:srgbClr val="990000"/>
                </a:solidFill>
                <a:latin typeface="Times New Roman" panose="02020603050405020304" pitchFamily="18" charset="0"/>
              </a:rPr>
              <a:t> </a:t>
            </a:r>
            <a:r>
              <a:rPr lang="en-US" altLang="sk-SK" sz="2400" dirty="0" smtClean="0">
                <a:solidFill>
                  <a:srgbClr val="990000"/>
                </a:solidFill>
                <a:latin typeface="Times New Roman" panose="02020603050405020304" pitchFamily="18" charset="0"/>
              </a:rPr>
              <a:t>AR a</a:t>
            </a:r>
            <a:r>
              <a:rPr lang="sk-SK" altLang="sk-SK" sz="2400" dirty="0" err="1" smtClean="0">
                <a:solidFill>
                  <a:srgbClr val="990000"/>
                </a:solidFill>
                <a:latin typeface="Times New Roman" panose="02020603050405020304" pitchFamily="18" charset="0"/>
              </a:rPr>
              <a:t>nd</a:t>
            </a:r>
            <a:r>
              <a:rPr lang="en-US" altLang="sk-SK" sz="2400" dirty="0" smtClean="0">
                <a:solidFill>
                  <a:srgbClr val="990000"/>
                </a:solidFill>
                <a:latin typeface="Times New Roman" panose="02020603050405020304" pitchFamily="18" charset="0"/>
              </a:rPr>
              <a:t> </a:t>
            </a:r>
            <a:r>
              <a:rPr lang="en-US" altLang="sk-SK" sz="2400" dirty="0">
                <a:solidFill>
                  <a:srgbClr val="990000"/>
                </a:solidFill>
                <a:latin typeface="Times New Roman" panose="02020603050405020304" pitchFamily="18" charset="0"/>
              </a:rPr>
              <a:t>MA </a:t>
            </a:r>
            <a:r>
              <a:rPr lang="sk-SK" altLang="sk-SK" sz="2400" dirty="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elements</a:t>
            </a:r>
            <a:r>
              <a:rPr lang="sk-SK" altLang="sk-SK" sz="2400" dirty="0" smtClean="0">
                <a:solidFill>
                  <a:srgbClr val="990000"/>
                </a:solidFill>
                <a:latin typeface="Times New Roman" panose="02020603050405020304" pitchFamily="18" charset="0"/>
              </a:rPr>
              <a:t> of </a:t>
            </a:r>
            <a:r>
              <a:rPr lang="sk-SK" altLang="sk-SK" sz="2400" dirty="0" err="1" smtClean="0">
                <a:solidFill>
                  <a:srgbClr val="990000"/>
                </a:solidFill>
                <a:latin typeface="Times New Roman" panose="02020603050405020304" pitchFamily="18" charset="0"/>
              </a:rPr>
              <a:t>the</a:t>
            </a:r>
            <a:r>
              <a:rPr lang="sk-SK" altLang="sk-SK" sz="2400" dirty="0" smtClean="0">
                <a:solidFill>
                  <a:srgbClr val="990000"/>
                </a:solidFill>
                <a:latin typeface="Times New Roman" panose="02020603050405020304" pitchFamily="18" charset="0"/>
              </a:rPr>
              <a:t> </a:t>
            </a:r>
            <a:r>
              <a:rPr lang="sk-SK" altLang="sk-SK" sz="2400" dirty="0" err="1" smtClean="0">
                <a:solidFill>
                  <a:srgbClr val="990000"/>
                </a:solidFill>
                <a:latin typeface="Times New Roman" panose="02020603050405020304" pitchFamily="18" charset="0"/>
              </a:rPr>
              <a:t>series</a:t>
            </a:r>
            <a:r>
              <a:rPr lang="en-US" altLang="sk-SK" sz="2400" dirty="0" smtClean="0">
                <a:solidFill>
                  <a:srgbClr val="990000"/>
                </a:solidFill>
                <a:latin typeface="Times New Roman" panose="02020603050405020304" pitchFamily="18" charset="0"/>
              </a:rPr>
              <a:t> </a:t>
            </a:r>
            <a:r>
              <a:rPr lang="en-US" altLang="sk-SK" sz="2400" i="1" dirty="0">
                <a:solidFill>
                  <a:srgbClr val="990000"/>
                </a:solidFill>
                <a:latin typeface="Times New Roman" panose="02020603050405020304" pitchFamily="18" charset="0"/>
              </a:rPr>
              <a:t>(</a:t>
            </a:r>
            <a:r>
              <a:rPr lang="en-US" altLang="sk-SK" sz="2400" i="1" dirty="0" err="1">
                <a:solidFill>
                  <a:srgbClr val="990000"/>
                </a:solidFill>
                <a:latin typeface="Times New Roman" panose="02020603050405020304" pitchFamily="18" charset="0"/>
              </a:rPr>
              <a:t>p,q</a:t>
            </a:r>
            <a:r>
              <a:rPr lang="en-US" altLang="sk-SK" sz="2400" i="1" dirty="0">
                <a:solidFill>
                  <a:srgbClr val="990000"/>
                </a:solidFill>
                <a:latin typeface="Times New Roman" panose="02020603050405020304" pitchFamily="18" charset="0"/>
              </a:rPr>
              <a:t>)</a:t>
            </a:r>
            <a:r>
              <a:rPr lang="en-US" altLang="sk-SK" sz="2400" dirty="0">
                <a:solidFill>
                  <a:srgbClr val="990000"/>
                </a:solidFill>
                <a:latin typeface="Times New Roman" panose="02020603050405020304" pitchFamily="18" charset="0"/>
              </a:rPr>
              <a:t>.</a:t>
            </a:r>
            <a:r>
              <a:rPr lang="en-US" altLang="sk-SK" sz="2400" dirty="0">
                <a:latin typeface="Times New Roman" panose="02020603050405020304" pitchFamily="18" charset="0"/>
              </a:rPr>
              <a:t> </a:t>
            </a:r>
            <a:r>
              <a:rPr lang="sk-SK" altLang="sk-SK" sz="2400" dirty="0" smtClean="0">
                <a:latin typeface="Times New Roman" panose="02020603050405020304" pitchFamily="18" charset="0"/>
              </a:rPr>
              <a:t>To do </a:t>
            </a:r>
            <a:r>
              <a:rPr lang="sk-SK" altLang="sk-SK" sz="2400" dirty="0" err="1" smtClean="0">
                <a:latin typeface="Times New Roman" panose="02020603050405020304" pitchFamily="18" charset="0"/>
              </a:rPr>
              <a:t>it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make</a:t>
            </a:r>
            <a:r>
              <a:rPr lang="sk-SK" altLang="sk-SK" sz="2400" dirty="0" smtClean="0">
                <a:latin typeface="Times New Roman" panose="02020603050405020304" pitchFamily="18" charset="0"/>
              </a:rPr>
              <a:t> a </a:t>
            </a:r>
            <a:r>
              <a:rPr lang="sk-SK" altLang="sk-SK" sz="2400" dirty="0" err="1" smtClean="0">
                <a:latin typeface="Times New Roman" panose="02020603050405020304" pitchFamily="18" charset="0"/>
              </a:rPr>
              <a:t>dependance</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autocorrelation</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(ACF) </a:t>
            </a:r>
            <a:r>
              <a:rPr lang="sk-SK" altLang="sk-SK" sz="2400" dirty="0" smtClean="0">
                <a:latin typeface="Times New Roman" panose="02020603050405020304" pitchFamily="18" charset="0"/>
              </a:rPr>
              <a:t>and </a:t>
            </a:r>
            <a:r>
              <a:rPr lang="sk-SK" altLang="sk-SK" sz="2400" dirty="0" err="1" smtClean="0">
                <a:latin typeface="Times New Roman" panose="02020603050405020304" pitchFamily="18" charset="0"/>
              </a:rPr>
              <a:t>partial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autocorrelation</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coefficients</a:t>
            </a:r>
            <a:r>
              <a:rPr lang="sk-SK" altLang="sk-SK" sz="2400" dirty="0" smtClean="0">
                <a:latin typeface="Times New Roman" panose="02020603050405020304" pitchFamily="18" charset="0"/>
              </a:rPr>
              <a:t> (PACF) on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interval (ACF, PACF are </a:t>
            </a:r>
            <a:r>
              <a:rPr lang="sk-SK" altLang="sk-SK" sz="2400" dirty="0" err="1" smtClean="0">
                <a:latin typeface="Times New Roman" panose="02020603050405020304" pitchFamily="18" charset="0"/>
              </a:rPr>
              <a:t>also</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called</a:t>
            </a:r>
            <a:r>
              <a:rPr lang="sk-SK" altLang="sk-SK" sz="2400" dirty="0" smtClean="0">
                <a:latin typeface="Times New Roman" panose="02020603050405020304" pitchFamily="18" charset="0"/>
              </a:rPr>
              <a:t> AC </a:t>
            </a:r>
            <a:r>
              <a:rPr lang="sk-SK" altLang="sk-SK" sz="2400" dirty="0" err="1" smtClean="0">
                <a:latin typeface="Times New Roman" panose="02020603050405020304" pitchFamily="18" charset="0"/>
              </a:rPr>
              <a:t>function</a:t>
            </a:r>
            <a:r>
              <a:rPr lang="sk-SK" altLang="sk-SK" sz="2400" dirty="0" smtClean="0">
                <a:latin typeface="Times New Roman" panose="02020603050405020304" pitchFamily="18" charset="0"/>
              </a:rPr>
              <a:t> and PAC </a:t>
            </a:r>
            <a:r>
              <a:rPr lang="sk-SK" altLang="sk-SK" sz="2400" dirty="0" err="1" smtClean="0">
                <a:latin typeface="Times New Roman" panose="02020603050405020304" pitchFamily="18" charset="0"/>
              </a:rPr>
              <a:t>function</a:t>
            </a:r>
            <a:r>
              <a:rPr lang="sk-SK" altLang="sk-SK" sz="2400" dirty="0" smtClean="0">
                <a:latin typeface="Times New Roman" panose="02020603050405020304" pitchFamily="18" charset="0"/>
              </a:rPr>
              <a:t>). In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praxis</a:t>
            </a:r>
            <a:r>
              <a:rPr lang="sk-SK" altLang="sk-SK" sz="2400" dirty="0" smtClean="0">
                <a:latin typeface="Times New Roman" panose="02020603050405020304" pitchFamily="18" charset="0"/>
              </a:rPr>
              <a:t> software </a:t>
            </a:r>
            <a:r>
              <a:rPr lang="sk-SK" altLang="sk-SK" sz="2400" dirty="0" err="1" smtClean="0">
                <a:latin typeface="Times New Roman" panose="02020603050405020304" pitchFamily="18" charset="0"/>
              </a:rPr>
              <a:t>makes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automatically</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D)  ARMA </a:t>
            </a:r>
            <a:r>
              <a:rPr lang="sk-SK" altLang="sk-SK" sz="2400" dirty="0" smtClean="0">
                <a:latin typeface="Times New Roman" panose="02020603050405020304" pitchFamily="18" charset="0"/>
              </a:rPr>
              <a:t>model </a:t>
            </a:r>
            <a:r>
              <a:rPr lang="sk-SK" altLang="sk-SK" sz="2400" dirty="0" err="1" smtClean="0">
                <a:latin typeface="Times New Roman" panose="02020603050405020304" pitchFamily="18" charset="0"/>
              </a:rPr>
              <a:t>with</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seasonal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components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far</a:t>
            </a:r>
            <a:r>
              <a:rPr lang="sk-SK" altLang="sk-SK" sz="2400" dirty="0" smtClean="0">
                <a:latin typeface="Times New Roman" panose="02020603050405020304" pitchFamily="18" charset="0"/>
              </a:rPr>
              <a:t> more </a:t>
            </a:r>
            <a:r>
              <a:rPr lang="sk-SK" altLang="sk-SK" sz="2400" dirty="0" err="1" smtClean="0">
                <a:latin typeface="Times New Roman" panose="02020603050405020304" pitchFamily="18" charset="0"/>
              </a:rPr>
              <a:t>complex</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we</a:t>
            </a:r>
            <a:r>
              <a:rPr lang="sk-SK" altLang="sk-SK" sz="2400" dirty="0" smtClean="0">
                <a:latin typeface="Times New Roman" panose="02020603050405020304" pitchFamily="18" charset="0"/>
              </a:rPr>
              <a:t> do </a:t>
            </a:r>
            <a:r>
              <a:rPr lang="sk-SK" altLang="sk-SK" sz="2400" dirty="0" err="1" smtClean="0">
                <a:latin typeface="Times New Roman" panose="02020603050405020304" pitchFamily="18" charset="0"/>
              </a:rPr>
              <a:t>not</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deal</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wit</a:t>
            </a:r>
            <a:r>
              <a:rPr lang="en-US" altLang="sk-SK" sz="2400" dirty="0" smtClean="0">
                <a:latin typeface="Times New Roman" panose="02020603050405020304" pitchFamily="18" charset="0"/>
              </a:rPr>
              <a:t>h </a:t>
            </a:r>
            <a:r>
              <a:rPr lang="sk-SK" altLang="sk-SK" sz="2400" dirty="0" err="1" smtClean="0">
                <a:latin typeface="Times New Roman" panose="02020603050405020304" pitchFamily="18" charset="0"/>
              </a:rPr>
              <a:t>this</a:t>
            </a:r>
            <a:r>
              <a:rPr lang="sk-SK" altLang="sk-SK" sz="2400" dirty="0" smtClean="0">
                <a:latin typeface="Times New Roman" panose="02020603050405020304" pitchFamily="18" charset="0"/>
              </a:rPr>
              <a:t> model </a:t>
            </a:r>
            <a:r>
              <a:rPr lang="sk-SK" altLang="sk-SK" sz="2400" dirty="0" err="1" smtClean="0">
                <a:latin typeface="Times New Roman" panose="02020603050405020304" pitchFamily="18" charset="0"/>
              </a:rPr>
              <a:t>here</a:t>
            </a:r>
            <a:r>
              <a:rPr lang="sk-SK" altLang="sk-SK" sz="2400" dirty="0" smtClean="0">
                <a:latin typeface="Times New Roman" panose="02020603050405020304" pitchFamily="18" charset="0"/>
              </a:rPr>
              <a:t>. </a:t>
            </a:r>
            <a:endParaRPr lang="en-US" altLang="sk-SK" sz="2400" dirty="0">
              <a:latin typeface="Times New Roman" panose="02020603050405020304" pitchFamily="18" charset="0"/>
            </a:endParaRPr>
          </a:p>
        </p:txBody>
      </p:sp>
    </p:spTree>
    <p:extLst>
      <p:ext uri="{BB962C8B-B14F-4D97-AF65-F5344CB8AC3E}">
        <p14:creationId xmlns:p14="http://schemas.microsoft.com/office/powerpoint/2010/main" val="3386451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831" y="142847"/>
            <a:ext cx="9948527" cy="1280890"/>
          </a:xfrm>
        </p:spPr>
        <p:txBody>
          <a:bodyPr/>
          <a:lstStyle/>
          <a:p>
            <a:r>
              <a:rPr lang="en-US" dirty="0" smtClean="0"/>
              <a:t>Autocorrelation and partial autocorrelation – intuitive insight</a:t>
            </a:r>
            <a:endParaRPr lang="en-US" dirty="0"/>
          </a:p>
        </p:txBody>
      </p:sp>
      <p:sp>
        <p:nvSpPr>
          <p:cNvPr id="3" name="TextBox 2"/>
          <p:cNvSpPr txBox="1"/>
          <p:nvPr/>
        </p:nvSpPr>
        <p:spPr>
          <a:xfrm>
            <a:off x="1251284" y="1812758"/>
            <a:ext cx="4668253" cy="400110"/>
          </a:xfrm>
          <a:prstGeom prst="rect">
            <a:avLst/>
          </a:prstGeom>
          <a:noFill/>
        </p:spPr>
        <p:txBody>
          <a:bodyPr wrap="square" rtlCol="0">
            <a:spAutoFit/>
          </a:bodyPr>
          <a:lstStyle/>
          <a:p>
            <a:r>
              <a:rPr lang="en-US" sz="2000" b="1" dirty="0" smtClean="0"/>
              <a:t>Notion of correlation </a:t>
            </a:r>
            <a:endParaRPr lang="en-US" sz="2000" b="1" dirty="0"/>
          </a:p>
        </p:txBody>
      </p:sp>
      <p:sp>
        <p:nvSpPr>
          <p:cNvPr id="4" name="TextBox 3"/>
          <p:cNvSpPr txBox="1"/>
          <p:nvPr/>
        </p:nvSpPr>
        <p:spPr>
          <a:xfrm>
            <a:off x="1172283" y="2401834"/>
            <a:ext cx="10523621" cy="400110"/>
          </a:xfrm>
          <a:prstGeom prst="rect">
            <a:avLst/>
          </a:prstGeom>
          <a:noFill/>
        </p:spPr>
        <p:txBody>
          <a:bodyPr wrap="square" rtlCol="0">
            <a:spAutoFit/>
          </a:bodyPr>
          <a:lstStyle/>
          <a:p>
            <a:r>
              <a:rPr lang="en-US" sz="2000" dirty="0" smtClean="0"/>
              <a:t>Correlation is a concept to show how well are the data linearly dependent.  </a:t>
            </a:r>
            <a:endParaRPr lang="en-US"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49" y="2990910"/>
            <a:ext cx="5395497" cy="3966492"/>
          </a:xfrm>
          <a:prstGeom prst="rect">
            <a:avLst/>
          </a:prstGeom>
        </p:spPr>
      </p:pic>
    </p:spTree>
    <p:extLst>
      <p:ext uri="{BB962C8B-B14F-4D97-AF65-F5344CB8AC3E}">
        <p14:creationId xmlns:p14="http://schemas.microsoft.com/office/powerpoint/2010/main" val="2050334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01478" y="254643"/>
                <a:ext cx="9745884" cy="946991"/>
              </a:xfrm>
              <a:prstGeom prst="rect">
                <a:avLst/>
              </a:prstGeom>
              <a:noFill/>
            </p:spPr>
            <p:txBody>
              <a:bodyPr wrap="square" rtlCol="0">
                <a:spAutoFit/>
              </a:bodyPr>
              <a:lstStyle/>
              <a:p>
                <a:r>
                  <a:rPr lang="en-US" dirty="0" smtClean="0"/>
                  <a:t>The quality of a linear fit is measured by the correlation coefficient R.  R is a number , which expresses how well are the data (</a:t>
                </a:r>
                <a:r>
                  <a:rPr lang="en-US" dirty="0" err="1" smtClean="0"/>
                  <a:t>x,y</a:t>
                </a:r>
                <a:r>
                  <a:rPr lang="en-US" dirty="0" smtClean="0"/>
                  <a:t>) fitted by a  line  </a:t>
                </a:r>
                <a14:m>
                  <m:oMath xmlns:m="http://schemas.openxmlformats.org/officeDocument/2006/math">
                    <m:r>
                      <a:rPr lang="en-US" sz="2000" b="0" i="1" smtClean="0">
                        <a:solidFill>
                          <a:schemeClr val="accent1"/>
                        </a:solidFill>
                        <a:latin typeface="Cambria Math" panose="02040503050406030204" pitchFamily="18" charset="0"/>
                      </a:rPr>
                      <m:t>𝑦</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𝑎𝑥</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𝑏</m:t>
                    </m:r>
                    <m:r>
                      <a:rPr lang="en-US" sz="2000" b="0" i="1" smtClean="0">
                        <a:latin typeface="Cambria Math" panose="02040503050406030204" pitchFamily="18" charset="0"/>
                      </a:rPr>
                      <m:t> </m:t>
                    </m:r>
                  </m:oMath>
                </a14:m>
                <a:r>
                  <a:rPr lang="en-US" dirty="0" smtClean="0"/>
                  <a:t>given by the least square method. </a:t>
                </a:r>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701478" y="254643"/>
                <a:ext cx="9745884" cy="946991"/>
              </a:xfrm>
              <a:prstGeom prst="rect">
                <a:avLst/>
              </a:prstGeom>
              <a:blipFill>
                <a:blip r:embed="rId2"/>
                <a:stretch>
                  <a:fillRect l="-500" t="-3871"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701478" y="1620456"/>
                <a:ext cx="9965803" cy="4995727"/>
              </a:xfrm>
              <a:prstGeom prst="rect">
                <a:avLst/>
              </a:prstGeom>
              <a:noFill/>
            </p:spPr>
            <p:txBody>
              <a:bodyPr wrap="square" rtlCol="0">
                <a:spAutoFit/>
              </a:bodyPr>
              <a:lstStyle/>
              <a:p>
                <a:r>
                  <a:rPr lang="en-US" dirty="0" smtClean="0"/>
                  <a:t>Let us compute some quantities, such as variance of x, y and </a:t>
                </a:r>
                <a:r>
                  <a:rPr lang="en-US" dirty="0" err="1" smtClean="0"/>
                  <a:t>xy</a:t>
                </a:r>
                <a:r>
                  <a:rPr lang="en-US" dirty="0" smtClean="0"/>
                  <a:t>. </a:t>
                </a:r>
              </a:p>
              <a:p>
                <a:endParaRPr lang="en-US" dirty="0"/>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𝑆𝑆</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e>
                      </m:nary>
                      <m:nary>
                        <m:naryPr>
                          <m:chr m:val="∑"/>
                          <m:ctrlPr>
                            <a:rPr lang="en-US" sz="2000" i="1" smtClean="0">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i="1">
                              <a:latin typeface="Cambria Math" panose="02040503050406030204" pitchFamily="18" charset="0"/>
                            </a:rPr>
                            <m:t>−2</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p>
                                  <m:r>
                                    <a:rPr lang="en-US" sz="2000" i="1">
                                      <a:latin typeface="Cambria Math" panose="02040503050406030204" pitchFamily="18" charset="0"/>
                                    </a:rPr>
                                    <m:t>2</m:t>
                                  </m:r>
                                </m:sup>
                              </m:sSup>
                              <m:r>
                                <a:rPr lang="en-US" sz="2000" i="1">
                                  <a:latin typeface="Cambria Math" panose="02040503050406030204" pitchFamily="18" charset="0"/>
                                </a:rPr>
                                <m:t>=</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sub>
                                <m:sup>
                                  <m:r>
                                    <a:rPr lang="en-US" sz="2000" b="0" i="1" smtClean="0">
                                      <a:latin typeface="Cambria Math" panose="02040503050406030204" pitchFamily="18" charset="0"/>
                                    </a:rPr>
                                    <m:t>𝑛</m:t>
                                  </m:r>
                                </m:sup>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r>
                                    <a:rPr lang="en-US" sz="2000" b="0" i="1" smtClean="0">
                                      <a:latin typeface="Cambria Math" panose="02040503050406030204" pitchFamily="18" charset="0"/>
                                    </a:rPr>
                                    <m:t>𝑛</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p>
                                      <m:r>
                                        <a:rPr lang="en-US" sz="2000" b="0" i="1" smtClean="0">
                                          <a:latin typeface="Cambria Math" panose="02040503050406030204" pitchFamily="18" charset="0"/>
                                        </a:rPr>
                                        <m:t>2</m:t>
                                      </m:r>
                                    </m:sup>
                                  </m:sSup>
                                </m:e>
                              </m:nary>
                            </m:e>
                          </m:nary>
                        </m:e>
                      </m:nary>
                    </m:oMath>
                  </m:oMathPara>
                </a14:m>
                <a:endParaRPr lang="en-US" sz="2000" dirty="0" smtClean="0"/>
              </a:p>
              <a:p>
                <a:endParaRPr lang="en-US" sz="2000" dirty="0"/>
              </a:p>
              <a:p>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𝑆𝑆</m:t>
                        </m:r>
                      </m:e>
                      <m:sub>
                        <m:r>
                          <a:rPr lang="en-US" sz="2000" b="0" i="1" smtClean="0">
                            <a:latin typeface="Cambria Math" panose="02040503050406030204" pitchFamily="18" charset="0"/>
                          </a:rPr>
                          <m:t>𝑦𝑦</m:t>
                        </m:r>
                      </m:sub>
                    </m:sSub>
                  </m:oMath>
                </a14:m>
                <a:r>
                  <a:rPr lang="en-US" sz="2000" dirty="0" smtClean="0"/>
                  <a:t>=</a:t>
                </a:r>
                <a14:m>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i="1">
                                <a:latin typeface="Cambria Math" panose="02040503050406030204" pitchFamily="18" charset="0"/>
                              </a:rPr>
                              <m:t>𝑖</m:t>
                            </m:r>
                          </m:sub>
                          <m:sup>
                            <m:r>
                              <a:rPr lang="en-US" sz="2000" i="1">
                                <a:latin typeface="Cambria Math" panose="02040503050406030204" pitchFamily="18" charset="0"/>
                              </a:rPr>
                              <m:t>2</m:t>
                            </m:r>
                          </m:sup>
                        </m:sSubSup>
                        <m:r>
                          <a:rPr lang="en-US" sz="2000" b="0" i="1" smtClean="0">
                            <a:latin typeface="Cambria Math" panose="02040503050406030204" pitchFamily="18" charset="0"/>
                          </a:rPr>
                          <m:t>−</m:t>
                        </m:r>
                        <m:r>
                          <a:rPr lang="en-US" sz="2000" i="1">
                            <a:latin typeface="Cambria Math" panose="02040503050406030204" pitchFamily="18" charset="0"/>
                          </a:rPr>
                          <m:t>𝑛</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𝑦</m:t>
                                </m:r>
                              </m:e>
                            </m:acc>
                          </m:e>
                          <m:sup>
                            <m:r>
                              <a:rPr lang="en-US" sz="2000" i="1">
                                <a:latin typeface="Cambria Math" panose="02040503050406030204" pitchFamily="18" charset="0"/>
                              </a:rPr>
                              <m:t>2</m:t>
                            </m:r>
                          </m:sup>
                        </m:sSup>
                      </m:e>
                    </m:nary>
                  </m:oMath>
                </a14:m>
                <a:endParaRPr lang="en-US" sz="2000" dirty="0" smtClean="0"/>
              </a:p>
              <a:p>
                <a:endParaRPr lang="en-US" sz="2000" dirty="0"/>
              </a:p>
              <a:p>
                <a:r>
                  <a:rPr lang="en-US" sz="2000" dirty="0" smtClean="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𝑆𝑆</m:t>
                        </m:r>
                      </m:e>
                      <m:sub>
                        <m:r>
                          <a:rPr lang="en-US" sz="2000" b="0" i="1" smtClean="0">
                            <a:latin typeface="Cambria Math" panose="02040503050406030204" pitchFamily="18" charset="0"/>
                          </a:rPr>
                          <m:t>𝑥𝑦</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sub>
                      <m:sup>
                        <m:r>
                          <a:rPr lang="en-US" sz="2000" b="0" i="1" smtClean="0">
                            <a:latin typeface="Cambria Math" panose="02040503050406030204" pitchFamily="18" charset="0"/>
                          </a:rPr>
                          <m:t>𝑛</m:t>
                        </m:r>
                      </m:sup>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d>
                      </m:e>
                    </m:nary>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nary>
                    <m:r>
                      <a:rPr lang="en-US" sz="2000" b="0" i="0" smtClean="0">
                        <a:latin typeface="Cambria Math" panose="02040503050406030204" pitchFamily="18" charset="0"/>
                      </a:rPr>
                      <m:t>−</m:t>
                    </m:r>
                    <m:r>
                      <m:rPr>
                        <m:sty m:val="p"/>
                      </m:rPr>
                      <a:rPr lang="en-US" sz="2000" b="0" i="0" smtClean="0">
                        <a:latin typeface="Cambria Math" panose="02040503050406030204" pitchFamily="18" charset="0"/>
                      </a:rPr>
                      <m:t>n</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𝑦</m:t>
                        </m:r>
                      </m:e>
                    </m:acc>
                  </m:oMath>
                </a14:m>
                <a:endParaRPr lang="en-US" sz="2000" dirty="0" smtClean="0"/>
              </a:p>
              <a:p>
                <a:endParaRPr lang="en-US" sz="2000" dirty="0"/>
              </a:p>
              <a:p>
                <a:endParaRPr lang="en-US" sz="2000" dirty="0" smtClean="0"/>
              </a:p>
              <a:p>
                <a:r>
                  <a:rPr lang="en-US" sz="2000" dirty="0" smtClean="0"/>
                  <a:t>The correlation coefficient is then given by</a:t>
                </a:r>
              </a:p>
              <a:p>
                <a:endParaRPr lang="en-US" sz="2000" dirty="0"/>
              </a:p>
              <a:p>
                <a:endParaRPr lang="en-US" sz="2000" dirty="0" smtClean="0"/>
              </a:p>
              <a:p>
                <a:pPr/>
                <a14:m>
                  <m:oMathPara xmlns:m="http://schemas.openxmlformats.org/officeDocument/2006/math">
                    <m:oMathParaPr>
                      <m:jc m:val="centerGroup"/>
                    </m:oMathParaPr>
                    <m:oMath xmlns:m="http://schemas.openxmlformats.org/officeDocument/2006/math">
                      <m:r>
                        <a:rPr lang="en-US" sz="2000" b="1" i="1" smtClean="0">
                          <a:solidFill>
                            <a:schemeClr val="accent1"/>
                          </a:solidFill>
                          <a:latin typeface="Cambria Math" panose="02040503050406030204" pitchFamily="18" charset="0"/>
                        </a:rPr>
                        <m:t>𝑹</m:t>
                      </m:r>
                      <m:r>
                        <a:rPr lang="en-US" sz="2000" b="1" i="1" smtClean="0">
                          <a:solidFill>
                            <a:schemeClr val="accent1"/>
                          </a:solidFill>
                          <a:latin typeface="Cambria Math" panose="02040503050406030204" pitchFamily="18" charset="0"/>
                        </a:rPr>
                        <m:t>=</m:t>
                      </m:r>
                      <m:f>
                        <m:fPr>
                          <m:ctrlPr>
                            <a:rPr lang="en-US" sz="2000" b="1" i="1" smtClean="0">
                              <a:solidFill>
                                <a:schemeClr val="accent1"/>
                              </a:solidFill>
                              <a:latin typeface="Cambria Math" panose="02040503050406030204" pitchFamily="18" charset="0"/>
                            </a:rPr>
                          </m:ctrlPr>
                        </m:fPr>
                        <m:num>
                          <m:sSubSup>
                            <m:sSubSupPr>
                              <m:ctrlPr>
                                <a:rPr lang="en-US" sz="2000" b="1" i="1" smtClean="0">
                                  <a:solidFill>
                                    <a:schemeClr val="accent1"/>
                                  </a:solidFill>
                                  <a:latin typeface="Cambria Math" panose="02040503050406030204" pitchFamily="18" charset="0"/>
                                </a:rPr>
                              </m:ctrlPr>
                            </m:sSubSupPr>
                            <m:e>
                              <m:r>
                                <a:rPr lang="en-US" sz="2000" b="1" i="1" smtClean="0">
                                  <a:solidFill>
                                    <a:schemeClr val="accent1"/>
                                  </a:solidFill>
                                  <a:latin typeface="Cambria Math" panose="02040503050406030204" pitchFamily="18" charset="0"/>
                                </a:rPr>
                                <m:t>𝑺𝑺</m:t>
                              </m:r>
                            </m:e>
                            <m:sub>
                              <m:r>
                                <a:rPr lang="en-US" sz="2000" b="1" i="1" smtClean="0">
                                  <a:solidFill>
                                    <a:schemeClr val="accent1"/>
                                  </a:solidFill>
                                  <a:latin typeface="Cambria Math" panose="02040503050406030204" pitchFamily="18" charset="0"/>
                                </a:rPr>
                                <m:t>𝒙𝒚</m:t>
                              </m:r>
                            </m:sub>
                            <m:sup>
                              <m:r>
                                <a:rPr lang="en-US" sz="2000" b="1" i="1" smtClean="0">
                                  <a:solidFill>
                                    <a:schemeClr val="accent1"/>
                                  </a:solidFill>
                                  <a:latin typeface="Cambria Math" panose="02040503050406030204" pitchFamily="18" charset="0"/>
                                </a:rPr>
                                <m:t>𝟐</m:t>
                              </m:r>
                            </m:sup>
                          </m:sSubSup>
                        </m:num>
                        <m:den>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𝑺𝑺</m:t>
                              </m:r>
                            </m:e>
                            <m:sub>
                              <m:r>
                                <a:rPr lang="en-US" sz="2000" b="1" i="1" smtClean="0">
                                  <a:solidFill>
                                    <a:schemeClr val="accent1"/>
                                  </a:solidFill>
                                  <a:latin typeface="Cambria Math" panose="02040503050406030204" pitchFamily="18" charset="0"/>
                                </a:rPr>
                                <m:t>𝒙𝒙</m:t>
                              </m:r>
                            </m:sub>
                          </m:sSub>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𝑺𝑺</m:t>
                              </m:r>
                            </m:e>
                            <m:sub>
                              <m:r>
                                <a:rPr lang="en-US" sz="2000" b="1" i="1" smtClean="0">
                                  <a:solidFill>
                                    <a:schemeClr val="accent1"/>
                                  </a:solidFill>
                                  <a:latin typeface="Cambria Math" panose="02040503050406030204" pitchFamily="18" charset="0"/>
                                </a:rPr>
                                <m:t>𝒚𝒚</m:t>
                              </m:r>
                            </m:sub>
                          </m:sSub>
                        </m:den>
                      </m:f>
                      <m:r>
                        <a:rPr lang="en-US" sz="2000" b="1" i="0" smtClean="0">
                          <a:solidFill>
                            <a:schemeClr val="accent1"/>
                          </a:solidFill>
                          <a:latin typeface="Cambria Math" panose="02040503050406030204" pitchFamily="18" charset="0"/>
                        </a:rPr>
                        <m:t>=</m:t>
                      </m:r>
                      <m:r>
                        <a:rPr lang="en-US" sz="2000" b="1" i="1" smtClean="0">
                          <a:solidFill>
                            <a:schemeClr val="accent1"/>
                          </a:solidFill>
                          <a:latin typeface="Cambria Math" panose="02040503050406030204" pitchFamily="18" charset="0"/>
                        </a:rPr>
                        <m:t>𝒂</m:t>
                      </m:r>
                      <m:sSup>
                        <m:sSupPr>
                          <m:ctrlPr>
                            <a:rPr lang="en-US" sz="2000" b="1" i="1" smtClean="0">
                              <a:solidFill>
                                <a:schemeClr val="accent1"/>
                              </a:solidFill>
                              <a:latin typeface="Cambria Math" panose="02040503050406030204" pitchFamily="18" charset="0"/>
                            </a:rPr>
                          </m:ctrlPr>
                        </m:sSupPr>
                        <m:e>
                          <m:r>
                            <a:rPr lang="en-US" sz="2000" b="1" i="1" smtClean="0">
                              <a:solidFill>
                                <a:schemeClr val="accent1"/>
                              </a:solidFill>
                              <a:latin typeface="Cambria Math" panose="02040503050406030204" pitchFamily="18" charset="0"/>
                            </a:rPr>
                            <m:t>𝒂</m:t>
                          </m:r>
                        </m:e>
                        <m:sup>
                          <m:r>
                            <a:rPr lang="en-US" sz="2000" b="1" i="1" smtClean="0">
                              <a:solidFill>
                                <a:schemeClr val="accent1"/>
                              </a:solidFill>
                              <a:latin typeface="Cambria Math" panose="02040503050406030204" pitchFamily="18" charset="0"/>
                            </a:rPr>
                            <m:t>′</m:t>
                          </m:r>
                        </m:sup>
                      </m:sSup>
                    </m:oMath>
                  </m:oMathPara>
                </a14:m>
                <a:endParaRPr lang="en-US" sz="20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1701478" y="1620456"/>
                <a:ext cx="9965803" cy="4995727"/>
              </a:xfrm>
              <a:prstGeom prst="rect">
                <a:avLst/>
              </a:prstGeom>
              <a:blipFill>
                <a:blip r:embed="rId3"/>
                <a:stretch>
                  <a:fillRect l="-612" t="-733"/>
                </a:stretch>
              </a:blipFill>
            </p:spPr>
            <p:txBody>
              <a:bodyPr/>
              <a:lstStyle/>
              <a:p>
                <a:r>
                  <a:rPr lang="en-US">
                    <a:noFill/>
                  </a:rPr>
                  <a:t> </a:t>
                </a:r>
              </a:p>
            </p:txBody>
          </p:sp>
        </mc:Fallback>
      </mc:AlternateContent>
      <p:sp>
        <p:nvSpPr>
          <p:cNvPr id="5" name="Rounded Rectangle 4"/>
          <p:cNvSpPr/>
          <p:nvPr/>
        </p:nvSpPr>
        <p:spPr>
          <a:xfrm>
            <a:off x="5254906" y="5590572"/>
            <a:ext cx="2662178" cy="960699"/>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518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620457" y="231494"/>
                <a:ext cx="9896354" cy="4945585"/>
              </a:xfrm>
              <a:prstGeom prst="rect">
                <a:avLst/>
              </a:prstGeom>
              <a:noFill/>
            </p:spPr>
            <p:txBody>
              <a:bodyPr wrap="square" rtlCol="0">
                <a:spAutoFit/>
              </a:bodyPr>
              <a:lstStyle/>
              <a:p>
                <a:r>
                  <a:rPr lang="en-US" dirty="0" smtClean="0"/>
                  <a:t>What is a?    It is a best parameter of the line fit  given by the least square method .</a:t>
                </a:r>
              </a:p>
              <a:p>
                <a:endParaRPr lang="en-US" dirty="0"/>
              </a:p>
              <a:p>
                <a:endParaRPr lang="en-US" dirty="0" smtClean="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e>
                          </m:nary>
                        </m:num>
                        <m:den>
                          <m:r>
                            <a:rPr lang="en-US" sz="2400" b="0" i="1" smtClean="0">
                              <a:latin typeface="Cambria Math" panose="02040503050406030204" pitchFamily="18" charset="0"/>
                            </a:rPr>
                            <m:t>𝑛</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e>
                                  </m:d>
                                </m:e>
                                <m:sup>
                                  <m:r>
                                    <a:rPr lang="en-US" sz="2400" b="0" i="1" smtClean="0">
                                      <a:latin typeface="Cambria Math" panose="02040503050406030204" pitchFamily="18" charset="0"/>
                                    </a:rPr>
                                    <m:t>2</m:t>
                                  </m:r>
                                </m:sup>
                              </m:sSup>
                            </m:e>
                          </m:nary>
                        </m:den>
                      </m:f>
                    </m:oMath>
                  </m:oMathPara>
                </a14:m>
                <a:endParaRPr lang="en-US" sz="2400" dirty="0" smtClean="0"/>
              </a:p>
              <a:p>
                <a:endParaRPr lang="en-US" sz="2400" dirty="0"/>
              </a:p>
              <a:p>
                <a:r>
                  <a:rPr lang="en-US" sz="2000" dirty="0" smtClean="0"/>
                  <a:t>And what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up>
                    </m:sSup>
                  </m:oMath>
                </a14:m>
                <a:r>
                  <a:rPr lang="en-US" sz="2000" dirty="0" smtClean="0"/>
                  <a:t>?    It is a best parameter of the line fit by the least square method  for the line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𝑦</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oMath>
                </a14:m>
                <a:endParaRPr lang="en-US" sz="2000" dirty="0" smtClean="0"/>
              </a:p>
              <a:p>
                <a:endParaRPr lang="en-US" sz="2000" dirty="0"/>
              </a:p>
              <a:p>
                <a:endParaRPr lang="en-US" sz="2000" dirty="0" smtClean="0"/>
              </a:p>
              <a:p>
                <a:endParaRPr lang="en-US" sz="2000" dirty="0"/>
              </a:p>
              <a:p>
                <a:endParaRPr lang="en-US" sz="2000" dirty="0" smtClean="0"/>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𝑛</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e>
                          </m:nary>
                        </m:num>
                        <m:den>
                          <m:r>
                            <a:rPr lang="en-US" sz="2400" i="1">
                              <a:latin typeface="Cambria Math" panose="02040503050406030204" pitchFamily="18" charset="0"/>
                            </a:rPr>
                            <m:t>𝑛</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𝑦</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𝑖</m:t>
                                              </m:r>
                                            </m:sub>
                                          </m:sSub>
                                        </m:e>
                                      </m:nary>
                                    </m:e>
                                  </m:d>
                                </m:e>
                                <m:sup>
                                  <m:r>
                                    <a:rPr lang="en-US" sz="2400" i="1">
                                      <a:latin typeface="Cambria Math" panose="02040503050406030204" pitchFamily="18" charset="0"/>
                                    </a:rPr>
                                    <m:t>2</m:t>
                                  </m:r>
                                </m:sup>
                              </m:sSup>
                            </m:e>
                          </m:nary>
                        </m:den>
                      </m:f>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620457" y="231494"/>
                <a:ext cx="9896354" cy="4945585"/>
              </a:xfrm>
              <a:prstGeom prst="rect">
                <a:avLst/>
              </a:prstGeom>
              <a:blipFill>
                <a:blip r:embed="rId2"/>
                <a:stretch>
                  <a:fillRect l="-678" t="-740"/>
                </a:stretch>
              </a:blipFill>
            </p:spPr>
            <p:txBody>
              <a:bodyPr/>
              <a:lstStyle/>
              <a:p>
                <a:r>
                  <a:rPr lang="en-US">
                    <a:noFill/>
                  </a:rPr>
                  <a:t> </a:t>
                </a:r>
              </a:p>
            </p:txBody>
          </p:sp>
        </mc:Fallback>
      </mc:AlternateContent>
    </p:spTree>
    <p:extLst>
      <p:ext uri="{BB962C8B-B14F-4D97-AF65-F5344CB8AC3E}">
        <p14:creationId xmlns:p14="http://schemas.microsoft.com/office/powerpoint/2010/main" val="2207182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632030" y="1294320"/>
            <a:ext cx="9699585" cy="4119529"/>
            <a:chOff x="1921397" y="370390"/>
            <a:chExt cx="9699585" cy="4119529"/>
          </a:xfrm>
        </p:grpSpPr>
        <p:sp>
          <p:nvSpPr>
            <p:cNvPr id="2" name="TextBox 1"/>
            <p:cNvSpPr txBox="1"/>
            <p:nvPr/>
          </p:nvSpPr>
          <p:spPr>
            <a:xfrm>
              <a:off x="1921397" y="370390"/>
              <a:ext cx="9699585" cy="369332"/>
            </a:xfrm>
            <a:prstGeom prst="rect">
              <a:avLst/>
            </a:prstGeom>
            <a:noFill/>
          </p:spPr>
          <p:txBody>
            <a:bodyPr wrap="square" rtlCol="0">
              <a:spAutoFit/>
            </a:bodyPr>
            <a:lstStyle/>
            <a:p>
              <a:r>
                <a:rPr lang="en-US" dirty="0" smtClean="0"/>
                <a:t>If the data are on a perfect line then :    </a:t>
              </a:r>
              <a:endParaRPr lang="en-US" dirty="0"/>
            </a:p>
          </p:txBody>
        </p:sp>
        <p:grpSp>
          <p:nvGrpSpPr>
            <p:cNvPr id="26" name="Group 25"/>
            <p:cNvGrpSpPr/>
            <p:nvPr/>
          </p:nvGrpSpPr>
          <p:grpSpPr>
            <a:xfrm>
              <a:off x="2500132" y="1250066"/>
              <a:ext cx="4074288" cy="3239853"/>
              <a:chOff x="2500132" y="1250066"/>
              <a:chExt cx="4074288" cy="3239853"/>
            </a:xfrm>
          </p:grpSpPr>
          <p:cxnSp>
            <p:nvCxnSpPr>
              <p:cNvPr id="4" name="Straight Arrow Connector 3"/>
              <p:cNvCxnSpPr/>
              <p:nvPr/>
            </p:nvCxnSpPr>
            <p:spPr>
              <a:xfrm flipH="1" flipV="1">
                <a:off x="3102015" y="1250066"/>
                <a:ext cx="11575" cy="262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3136739" y="3842795"/>
                <a:ext cx="3437681" cy="2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13590" y="1759352"/>
                <a:ext cx="3136739" cy="123849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98380" y="4120587"/>
                <a:ext cx="567159" cy="369332"/>
              </a:xfrm>
              <a:prstGeom prst="rect">
                <a:avLst/>
              </a:prstGeom>
              <a:noFill/>
            </p:spPr>
            <p:txBody>
              <a:bodyPr wrap="square" rtlCol="0">
                <a:spAutoFit/>
              </a:bodyPr>
              <a:lstStyle/>
              <a:p>
                <a:r>
                  <a:rPr lang="en-US" dirty="0" smtClean="0"/>
                  <a:t>x</a:t>
                </a:r>
                <a:endParaRPr lang="en-US" dirty="0"/>
              </a:p>
            </p:txBody>
          </p:sp>
          <p:sp>
            <p:nvSpPr>
              <p:cNvPr id="10" name="TextBox 9"/>
              <p:cNvSpPr txBox="1"/>
              <p:nvPr/>
            </p:nvSpPr>
            <p:spPr>
              <a:xfrm>
                <a:off x="2500132" y="2009265"/>
                <a:ext cx="567159" cy="369332"/>
              </a:xfrm>
              <a:prstGeom prst="rect">
                <a:avLst/>
              </a:prstGeom>
              <a:noFill/>
            </p:spPr>
            <p:txBody>
              <a:bodyPr wrap="square" rtlCol="0">
                <a:spAutoFit/>
              </a:bodyPr>
              <a:lstStyle/>
              <a:p>
                <a:r>
                  <a:rPr lang="en-US" dirty="0"/>
                  <a:t>y</a:t>
                </a:r>
              </a:p>
            </p:txBody>
          </p:sp>
          <p:cxnSp>
            <p:nvCxnSpPr>
              <p:cNvPr id="12" name="Straight Connector 11"/>
              <p:cNvCxnSpPr/>
              <p:nvPr/>
            </p:nvCxnSpPr>
            <p:spPr>
              <a:xfrm>
                <a:off x="3136739" y="2997843"/>
                <a:ext cx="3356658"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611302" y="2682168"/>
                <a:ext cx="138896" cy="122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76532" y="2487328"/>
                <a:ext cx="138896" cy="122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691605" y="2293887"/>
                <a:ext cx="138896" cy="122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91246" y="2108164"/>
                <a:ext cx="138896" cy="122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690886" y="1917181"/>
                <a:ext cx="138896" cy="122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5428527" y="2118167"/>
                <a:ext cx="208344" cy="905075"/>
              </a:xfrm>
              <a:custGeom>
                <a:avLst/>
                <a:gdLst>
                  <a:gd name="connsiteX0" fmla="*/ 0 w 208344"/>
                  <a:gd name="connsiteY0" fmla="*/ 0 h 905075"/>
                  <a:gd name="connsiteX1" fmla="*/ 69448 w 208344"/>
                  <a:gd name="connsiteY1" fmla="*/ 92598 h 905075"/>
                  <a:gd name="connsiteX2" fmla="*/ 92597 w 208344"/>
                  <a:gd name="connsiteY2" fmla="*/ 138896 h 905075"/>
                  <a:gd name="connsiteX3" fmla="*/ 115746 w 208344"/>
                  <a:gd name="connsiteY3" fmla="*/ 173620 h 905075"/>
                  <a:gd name="connsiteX4" fmla="*/ 127321 w 208344"/>
                  <a:gd name="connsiteY4" fmla="*/ 208344 h 905075"/>
                  <a:gd name="connsiteX5" fmla="*/ 173620 w 208344"/>
                  <a:gd name="connsiteY5" fmla="*/ 277792 h 905075"/>
                  <a:gd name="connsiteX6" fmla="*/ 185195 w 208344"/>
                  <a:gd name="connsiteY6" fmla="*/ 347241 h 905075"/>
                  <a:gd name="connsiteX7" fmla="*/ 208344 w 208344"/>
                  <a:gd name="connsiteY7" fmla="*/ 439838 h 905075"/>
                  <a:gd name="connsiteX8" fmla="*/ 196769 w 208344"/>
                  <a:gd name="connsiteY8" fmla="*/ 810228 h 905075"/>
                  <a:gd name="connsiteX9" fmla="*/ 185195 w 208344"/>
                  <a:gd name="connsiteY9" fmla="*/ 891251 h 90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344" h="905075">
                    <a:moveTo>
                      <a:pt x="0" y="0"/>
                    </a:moveTo>
                    <a:cubicBezTo>
                      <a:pt x="22258" y="27823"/>
                      <a:pt x="51024" y="60357"/>
                      <a:pt x="69448" y="92598"/>
                    </a:cubicBezTo>
                    <a:cubicBezTo>
                      <a:pt x="78009" y="107579"/>
                      <a:pt x="84037" y="123915"/>
                      <a:pt x="92597" y="138896"/>
                    </a:cubicBezTo>
                    <a:cubicBezTo>
                      <a:pt x="99499" y="150974"/>
                      <a:pt x="109525" y="161178"/>
                      <a:pt x="115746" y="173620"/>
                    </a:cubicBezTo>
                    <a:cubicBezTo>
                      <a:pt x="121202" y="184533"/>
                      <a:pt x="121396" y="197679"/>
                      <a:pt x="127321" y="208344"/>
                    </a:cubicBezTo>
                    <a:cubicBezTo>
                      <a:pt x="140833" y="232665"/>
                      <a:pt x="173620" y="277792"/>
                      <a:pt x="173620" y="277792"/>
                    </a:cubicBezTo>
                    <a:cubicBezTo>
                      <a:pt x="177478" y="300942"/>
                      <a:pt x="180278" y="324293"/>
                      <a:pt x="185195" y="347241"/>
                    </a:cubicBezTo>
                    <a:cubicBezTo>
                      <a:pt x="191861" y="378350"/>
                      <a:pt x="208344" y="439838"/>
                      <a:pt x="208344" y="439838"/>
                    </a:cubicBezTo>
                    <a:cubicBezTo>
                      <a:pt x="204486" y="563301"/>
                      <a:pt x="203621" y="686895"/>
                      <a:pt x="196769" y="810228"/>
                    </a:cubicBezTo>
                    <a:cubicBezTo>
                      <a:pt x="182388" y="1069092"/>
                      <a:pt x="185195" y="694126"/>
                      <a:pt x="185195" y="8912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125165" y="1483853"/>
                <a:ext cx="1909822" cy="761636"/>
              </a:xfrm>
              <a:custGeom>
                <a:avLst/>
                <a:gdLst>
                  <a:gd name="connsiteX0" fmla="*/ 0 w 1909822"/>
                  <a:gd name="connsiteY0" fmla="*/ 20856 h 761636"/>
                  <a:gd name="connsiteX1" fmla="*/ 439838 w 1909822"/>
                  <a:gd name="connsiteY1" fmla="*/ 20856 h 761636"/>
                  <a:gd name="connsiteX2" fmla="*/ 509286 w 1909822"/>
                  <a:gd name="connsiteY2" fmla="*/ 32431 h 761636"/>
                  <a:gd name="connsiteX3" fmla="*/ 625032 w 1909822"/>
                  <a:gd name="connsiteY3" fmla="*/ 44005 h 761636"/>
                  <a:gd name="connsiteX4" fmla="*/ 694481 w 1909822"/>
                  <a:gd name="connsiteY4" fmla="*/ 55580 h 761636"/>
                  <a:gd name="connsiteX5" fmla="*/ 810227 w 1909822"/>
                  <a:gd name="connsiteY5" fmla="*/ 67155 h 761636"/>
                  <a:gd name="connsiteX6" fmla="*/ 868101 w 1909822"/>
                  <a:gd name="connsiteY6" fmla="*/ 78729 h 761636"/>
                  <a:gd name="connsiteX7" fmla="*/ 995422 w 1909822"/>
                  <a:gd name="connsiteY7" fmla="*/ 90304 h 761636"/>
                  <a:gd name="connsiteX8" fmla="*/ 1076445 w 1909822"/>
                  <a:gd name="connsiteY8" fmla="*/ 101879 h 761636"/>
                  <a:gd name="connsiteX9" fmla="*/ 1238491 w 1909822"/>
                  <a:gd name="connsiteY9" fmla="*/ 136603 h 761636"/>
                  <a:gd name="connsiteX10" fmla="*/ 1273215 w 1909822"/>
                  <a:gd name="connsiteY10" fmla="*/ 148177 h 761636"/>
                  <a:gd name="connsiteX11" fmla="*/ 1365812 w 1909822"/>
                  <a:gd name="connsiteY11" fmla="*/ 171327 h 761636"/>
                  <a:gd name="connsiteX12" fmla="*/ 1446835 w 1909822"/>
                  <a:gd name="connsiteY12" fmla="*/ 206051 h 761636"/>
                  <a:gd name="connsiteX13" fmla="*/ 1562582 w 1909822"/>
                  <a:gd name="connsiteY13" fmla="*/ 263924 h 761636"/>
                  <a:gd name="connsiteX14" fmla="*/ 1608881 w 1909822"/>
                  <a:gd name="connsiteY14" fmla="*/ 310223 h 761636"/>
                  <a:gd name="connsiteX15" fmla="*/ 1643605 w 1909822"/>
                  <a:gd name="connsiteY15" fmla="*/ 344947 h 761636"/>
                  <a:gd name="connsiteX16" fmla="*/ 1701478 w 1909822"/>
                  <a:gd name="connsiteY16" fmla="*/ 414395 h 761636"/>
                  <a:gd name="connsiteX17" fmla="*/ 1759351 w 1909822"/>
                  <a:gd name="connsiteY17" fmla="*/ 472269 h 761636"/>
                  <a:gd name="connsiteX18" fmla="*/ 1805650 w 1909822"/>
                  <a:gd name="connsiteY18" fmla="*/ 553291 h 761636"/>
                  <a:gd name="connsiteX19" fmla="*/ 1828800 w 1909822"/>
                  <a:gd name="connsiteY19" fmla="*/ 576441 h 761636"/>
                  <a:gd name="connsiteX20" fmla="*/ 1840374 w 1909822"/>
                  <a:gd name="connsiteY20" fmla="*/ 611165 h 761636"/>
                  <a:gd name="connsiteX21" fmla="*/ 1886673 w 1909822"/>
                  <a:gd name="connsiteY21" fmla="*/ 692188 h 761636"/>
                  <a:gd name="connsiteX22" fmla="*/ 1909822 w 1909822"/>
                  <a:gd name="connsiteY22" fmla="*/ 761636 h 76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09822" h="761636">
                    <a:moveTo>
                      <a:pt x="0" y="20856"/>
                    </a:moveTo>
                    <a:cubicBezTo>
                      <a:pt x="177601" y="-14665"/>
                      <a:pt x="71740" y="1979"/>
                      <a:pt x="439838" y="20856"/>
                    </a:cubicBezTo>
                    <a:cubicBezTo>
                      <a:pt x="463276" y="22058"/>
                      <a:pt x="485999" y="29520"/>
                      <a:pt x="509286" y="32431"/>
                    </a:cubicBezTo>
                    <a:cubicBezTo>
                      <a:pt x="547761" y="37240"/>
                      <a:pt x="586557" y="39196"/>
                      <a:pt x="625032" y="44005"/>
                    </a:cubicBezTo>
                    <a:cubicBezTo>
                      <a:pt x="648320" y="46916"/>
                      <a:pt x="671193" y="52669"/>
                      <a:pt x="694481" y="55580"/>
                    </a:cubicBezTo>
                    <a:cubicBezTo>
                      <a:pt x="732956" y="60390"/>
                      <a:pt x="771793" y="62030"/>
                      <a:pt x="810227" y="67155"/>
                    </a:cubicBezTo>
                    <a:cubicBezTo>
                      <a:pt x="829728" y="69755"/>
                      <a:pt x="848580" y="76289"/>
                      <a:pt x="868101" y="78729"/>
                    </a:cubicBezTo>
                    <a:cubicBezTo>
                      <a:pt x="910387" y="84015"/>
                      <a:pt x="953067" y="85598"/>
                      <a:pt x="995422" y="90304"/>
                    </a:cubicBezTo>
                    <a:cubicBezTo>
                      <a:pt x="1022537" y="93317"/>
                      <a:pt x="1049480" y="97731"/>
                      <a:pt x="1076445" y="101879"/>
                    </a:cubicBezTo>
                    <a:cubicBezTo>
                      <a:pt x="1130575" y="110207"/>
                      <a:pt x="1186436" y="119252"/>
                      <a:pt x="1238491" y="136603"/>
                    </a:cubicBezTo>
                    <a:cubicBezTo>
                      <a:pt x="1250066" y="140461"/>
                      <a:pt x="1261444" y="144967"/>
                      <a:pt x="1273215" y="148177"/>
                    </a:cubicBezTo>
                    <a:cubicBezTo>
                      <a:pt x="1303910" y="156548"/>
                      <a:pt x="1365812" y="171327"/>
                      <a:pt x="1365812" y="171327"/>
                    </a:cubicBezTo>
                    <a:cubicBezTo>
                      <a:pt x="1492211" y="255592"/>
                      <a:pt x="1297341" y="131304"/>
                      <a:pt x="1446835" y="206051"/>
                    </a:cubicBezTo>
                    <a:cubicBezTo>
                      <a:pt x="1584638" y="274953"/>
                      <a:pt x="1457776" y="237724"/>
                      <a:pt x="1562582" y="263924"/>
                    </a:cubicBezTo>
                    <a:lnTo>
                      <a:pt x="1608881" y="310223"/>
                    </a:lnTo>
                    <a:cubicBezTo>
                      <a:pt x="1620456" y="321798"/>
                      <a:pt x="1634525" y="331327"/>
                      <a:pt x="1643605" y="344947"/>
                    </a:cubicBezTo>
                    <a:cubicBezTo>
                      <a:pt x="1701079" y="431160"/>
                      <a:pt x="1627211" y="325274"/>
                      <a:pt x="1701478" y="414395"/>
                    </a:cubicBezTo>
                    <a:cubicBezTo>
                      <a:pt x="1749706" y="472270"/>
                      <a:pt x="1695689" y="429827"/>
                      <a:pt x="1759351" y="472269"/>
                    </a:cubicBezTo>
                    <a:cubicBezTo>
                      <a:pt x="1775192" y="503949"/>
                      <a:pt x="1783839" y="526027"/>
                      <a:pt x="1805650" y="553291"/>
                    </a:cubicBezTo>
                    <a:cubicBezTo>
                      <a:pt x="1812467" y="561813"/>
                      <a:pt x="1821083" y="568724"/>
                      <a:pt x="1828800" y="576441"/>
                    </a:cubicBezTo>
                    <a:cubicBezTo>
                      <a:pt x="1832658" y="588016"/>
                      <a:pt x="1834918" y="600252"/>
                      <a:pt x="1840374" y="611165"/>
                    </a:cubicBezTo>
                    <a:cubicBezTo>
                      <a:pt x="1873961" y="678339"/>
                      <a:pt x="1856229" y="611004"/>
                      <a:pt x="1886673" y="692188"/>
                    </a:cubicBezTo>
                    <a:cubicBezTo>
                      <a:pt x="1927680" y="801539"/>
                      <a:pt x="1876307" y="694601"/>
                      <a:pt x="1909822" y="7616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3229337" y="1643605"/>
                    <a:ext cx="947195" cy="562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3229337" y="1643605"/>
                    <a:ext cx="947195" cy="5629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655917" y="2386477"/>
                    <a:ext cx="9471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𝜑</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655917" y="2386477"/>
                    <a:ext cx="947195" cy="369332"/>
                  </a:xfrm>
                  <a:prstGeom prst="rect">
                    <a:avLst/>
                  </a:prstGeom>
                  <a:blipFill>
                    <a:blip r:embed="rId3"/>
                    <a:stretch>
                      <a:fillRect b="-98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p:cNvSpPr txBox="1"/>
                <p:nvPr/>
              </p:nvSpPr>
              <p:spPr>
                <a:xfrm>
                  <a:off x="6310132" y="1643605"/>
                  <a:ext cx="5185459" cy="1999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𝑡𝑔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𝜑</m:t>
                            </m:r>
                          </m:e>
                        </m:d>
                      </m:oMath>
                    </m:oMathPara>
                  </a14:m>
                  <a:endParaRPr lang="en-US" sz="2400" dirty="0" smtClean="0"/>
                </a:p>
                <a:p>
                  <a:r>
                    <a:rPr lang="en-US" sz="2400" dirty="0"/>
                    <a:t> </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𝑎</m:t>
                          </m:r>
                        </m:e>
                        <m:sup>
                          <m:r>
                            <a:rPr lang="en-US" sz="2400" b="0" i="1" smtClean="0">
                              <a:latin typeface="Cambria Math" panose="02040503050406030204" pitchFamily="18" charset="0"/>
                            </a:rPr>
                            <m:t>′</m:t>
                          </m:r>
                        </m:sup>
                      </m:sSup>
                      <m:r>
                        <a:rPr lang="en-US" sz="2400" b="0" i="0" smtClean="0">
                          <a:latin typeface="Cambria Math" panose="02040503050406030204" pitchFamily="18" charset="0"/>
                        </a:rPr>
                        <m:t>=</m:t>
                      </m:r>
                      <m:r>
                        <m:rPr>
                          <m:sty m:val="p"/>
                        </m:rPr>
                        <a:rPr lang="en-US" sz="2400" b="0" i="0" smtClean="0">
                          <a:latin typeface="Cambria Math" panose="02040503050406030204" pitchFamily="18" charset="0"/>
                        </a:rPr>
                        <m:t>tg</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𝜑</m:t>
                          </m:r>
                        </m:e>
                      </m:d>
                    </m:oMath>
                  </a14:m>
                  <a:r>
                    <a:rPr lang="en-US" sz="2400" dirty="0" smtClean="0"/>
                    <a:t>=1/a</a:t>
                  </a:r>
                </a:p>
                <a:p>
                  <a:endParaRPr lang="en-US" sz="2400" dirty="0"/>
                </a:p>
                <a:p>
                  <a:r>
                    <a:rPr lang="en-US" sz="2000" dirty="0" smtClean="0"/>
                    <a:t>                      So if the data are on a </a:t>
                  </a:r>
                </a:p>
                <a:p>
                  <a:r>
                    <a:rPr lang="en-US" sz="2000" dirty="0"/>
                    <a:t> </a:t>
                  </a:r>
                  <a:r>
                    <a:rPr lang="en-US" sz="2000" dirty="0" smtClean="0"/>
                    <a:t>                      perfect line,  </a:t>
                  </a:r>
                  <a:r>
                    <a:rPr lang="en-US" sz="2000" i="1" dirty="0" smtClean="0"/>
                    <a:t>R=1</a:t>
                  </a:r>
                  <a:r>
                    <a:rPr lang="en-US" sz="2000" dirty="0" smtClean="0"/>
                    <a:t>.</a:t>
                  </a:r>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6310132" y="1643605"/>
                  <a:ext cx="5185459" cy="1999265"/>
                </a:xfrm>
                <a:prstGeom prst="rect">
                  <a:avLst/>
                </a:prstGeom>
                <a:blipFill>
                  <a:blip r:embed="rId4"/>
                  <a:stretch>
                    <a:fillRect b="-457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24407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643605" y="238224"/>
            <a:ext cx="9190298" cy="2524340"/>
            <a:chOff x="1435261" y="4362598"/>
            <a:chExt cx="9190298" cy="2524340"/>
          </a:xfrm>
        </p:grpSpPr>
        <mc:AlternateContent xmlns:mc="http://schemas.openxmlformats.org/markup-compatibility/2006" xmlns:a14="http://schemas.microsoft.com/office/drawing/2010/main">
          <mc:Choice Requires="a14">
            <p:sp>
              <p:nvSpPr>
                <p:cNvPr id="29" name="TextBox 28"/>
                <p:cNvSpPr txBox="1"/>
                <p:nvPr/>
              </p:nvSpPr>
              <p:spPr>
                <a:xfrm>
                  <a:off x="1435261" y="4362598"/>
                  <a:ext cx="5926238" cy="892552"/>
                </a:xfrm>
                <a:prstGeom prst="rect">
                  <a:avLst/>
                </a:prstGeom>
                <a:noFill/>
              </p:spPr>
              <p:txBody>
                <a:bodyPr wrap="square" rtlCol="0">
                  <a:spAutoFit/>
                </a:bodyPr>
                <a:lstStyle/>
                <a:p>
                  <a:r>
                    <a:rPr lang="en-US" sz="2800" b="1" dirty="0" smtClean="0"/>
                    <a:t>Autocorrelation</a:t>
                  </a:r>
                  <a:r>
                    <a:rPr lang="en-US" sz="2800" dirty="0" smtClean="0"/>
                    <a:t>:</a:t>
                  </a:r>
                  <a:r>
                    <a:rPr lang="en-US" dirty="0" smtClean="0"/>
                    <a:t> Correlation of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𝑡</m:t>
                          </m:r>
                          <m:r>
                            <a:rPr lang="sk-SK" sz="2400" b="0" i="1" smtClean="0">
                              <a:latin typeface="Cambria Math" panose="02040503050406030204" pitchFamily="18" charset="0"/>
                            </a:rPr>
                            <m:t>+</m:t>
                          </m:r>
                          <m:r>
                            <a:rPr lang="en-US" sz="2400" b="0" i="1" smtClean="0">
                              <a:latin typeface="Cambria Math" panose="02040503050406030204" pitchFamily="18" charset="0"/>
                            </a:rPr>
                            <m:t>h</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1435261" y="4362598"/>
                  <a:ext cx="5926238" cy="892552"/>
                </a:xfrm>
                <a:prstGeom prst="rect">
                  <a:avLst/>
                </a:prstGeom>
                <a:blipFill>
                  <a:blip r:embed="rId2"/>
                  <a:stretch>
                    <a:fillRect l="-2160" t="-6849" b="-2740"/>
                  </a:stretch>
                </a:blipFill>
              </p:spPr>
              <p:txBody>
                <a:bodyPr/>
                <a:lstStyle/>
                <a:p>
                  <a:r>
                    <a:rPr lang="en-US">
                      <a:noFill/>
                    </a:rPr>
                    <a:t> </a:t>
                  </a:r>
                </a:p>
              </p:txBody>
            </p:sp>
          </mc:Fallback>
        </mc:AlternateContent>
        <p:grpSp>
          <p:nvGrpSpPr>
            <p:cNvPr id="46" name="Group 45"/>
            <p:cNvGrpSpPr/>
            <p:nvPr/>
          </p:nvGrpSpPr>
          <p:grpSpPr>
            <a:xfrm>
              <a:off x="6820368" y="4362598"/>
              <a:ext cx="3805191" cy="2524340"/>
              <a:chOff x="6820368" y="4362598"/>
              <a:chExt cx="3805191" cy="2524340"/>
            </a:xfrm>
          </p:grpSpPr>
          <p:cxnSp>
            <p:nvCxnSpPr>
              <p:cNvPr id="31" name="Straight Arrow Connector 30"/>
              <p:cNvCxnSpPr/>
              <p:nvPr/>
            </p:nvCxnSpPr>
            <p:spPr>
              <a:xfrm flipV="1">
                <a:off x="7488820" y="4362598"/>
                <a:ext cx="0" cy="231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187878" y="6481823"/>
                <a:ext cx="3437681" cy="2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6820368" y="4803777"/>
                    <a:ext cx="6684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6820368" y="4803777"/>
                    <a:ext cx="668452" cy="369332"/>
                  </a:xfrm>
                  <a:prstGeom prst="rect">
                    <a:avLst/>
                  </a:prstGeom>
                  <a:blipFill>
                    <a:blip r:embed="rId3"/>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8688240" y="6517606"/>
                    <a:ext cx="4381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8688240" y="6517606"/>
                    <a:ext cx="438133" cy="369332"/>
                  </a:xfrm>
                  <a:prstGeom prst="rect">
                    <a:avLst/>
                  </a:prstGeom>
                  <a:blipFill>
                    <a:blip r:embed="rId4"/>
                    <a:stretch>
                      <a:fillRect b="-1667"/>
                    </a:stretch>
                  </a:blipFill>
                </p:spPr>
                <p:txBody>
                  <a:bodyPr/>
                  <a:lstStyle/>
                  <a:p>
                    <a:r>
                      <a:rPr lang="en-US">
                        <a:noFill/>
                      </a:rPr>
                      <a:t> </a:t>
                    </a:r>
                  </a:p>
                </p:txBody>
              </p:sp>
            </mc:Fallback>
          </mc:AlternateContent>
          <p:sp>
            <p:nvSpPr>
              <p:cNvPr id="36" name="Oval 35"/>
              <p:cNvSpPr/>
              <p:nvPr/>
            </p:nvSpPr>
            <p:spPr>
              <a:xfrm>
                <a:off x="7726102" y="603492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188124" y="6072801"/>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253224" y="5556405"/>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659793" y="567072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895143" y="4999243"/>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515795" y="517589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162095" y="584656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964328" y="534384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flipV="1">
                <a:off x="7726102" y="4593430"/>
                <a:ext cx="1765139" cy="1888393"/>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1782501" y="3086408"/>
            <a:ext cx="8889356" cy="923330"/>
          </a:xfrm>
          <a:prstGeom prst="rect">
            <a:avLst/>
          </a:prstGeom>
          <a:noFill/>
        </p:spPr>
        <p:txBody>
          <a:bodyPr wrap="square" rtlCol="0">
            <a:spAutoFit/>
          </a:bodyPr>
          <a:lstStyle/>
          <a:p>
            <a:r>
              <a:rPr lang="en-US" dirty="0" smtClean="0"/>
              <a:t>Autocorrelation describes whether the lagged data are linearly dependent and what is the quality of the least square fit. This quality is expressed in the autocorrelation coefficient, where on the y axis are lagged data. </a:t>
            </a:r>
            <a:endParaRPr lang="en-US" dirty="0"/>
          </a:p>
        </p:txBody>
      </p:sp>
    </p:spTree>
    <p:extLst>
      <p:ext uri="{BB962C8B-B14F-4D97-AF65-F5344CB8AC3E}">
        <p14:creationId xmlns:p14="http://schemas.microsoft.com/office/powerpoint/2010/main" val="1724838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2891" y="312516"/>
            <a:ext cx="8241175" cy="523220"/>
          </a:xfrm>
          <a:prstGeom prst="rect">
            <a:avLst/>
          </a:prstGeom>
          <a:noFill/>
        </p:spPr>
        <p:txBody>
          <a:bodyPr wrap="square" rtlCol="0">
            <a:spAutoFit/>
          </a:bodyPr>
          <a:lstStyle/>
          <a:p>
            <a:r>
              <a:rPr lang="en-US" sz="2800" b="1" dirty="0" smtClean="0"/>
              <a:t>Partial autocorrelation</a:t>
            </a:r>
            <a:r>
              <a:rPr lang="en-US" dirty="0" smtClean="0"/>
              <a:t>:</a:t>
            </a:r>
            <a:endParaRPr lang="en-US" dirty="0"/>
          </a:p>
        </p:txBody>
      </p:sp>
      <p:grpSp>
        <p:nvGrpSpPr>
          <p:cNvPr id="5" name="Group 4"/>
          <p:cNvGrpSpPr/>
          <p:nvPr/>
        </p:nvGrpSpPr>
        <p:grpSpPr>
          <a:xfrm>
            <a:off x="1808529" y="1152624"/>
            <a:ext cx="3805191" cy="2524340"/>
            <a:chOff x="6820368" y="4362598"/>
            <a:chExt cx="3805191" cy="2524340"/>
          </a:xfrm>
        </p:grpSpPr>
        <p:cxnSp>
          <p:nvCxnSpPr>
            <p:cNvPr id="6" name="Straight Arrow Connector 5"/>
            <p:cNvCxnSpPr/>
            <p:nvPr/>
          </p:nvCxnSpPr>
          <p:spPr>
            <a:xfrm flipV="1">
              <a:off x="7488820" y="4362598"/>
              <a:ext cx="0" cy="231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187878" y="6481823"/>
              <a:ext cx="3437681" cy="2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6820368" y="4803777"/>
                  <a:ext cx="6684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r>
                              <a:rPr lang="sk-SK" b="0" i="1" smtClean="0">
                                <a:latin typeface="Cambria Math" panose="02040503050406030204" pitchFamily="18" charset="0"/>
                              </a:rPr>
                              <m:t>+</m:t>
                            </m:r>
                            <m:r>
                              <a:rPr lang="en-US" i="1">
                                <a:latin typeface="Cambria Math" panose="02040503050406030204" pitchFamily="18" charset="0"/>
                              </a:rPr>
                              <m:t>h</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820368" y="4803777"/>
                  <a:ext cx="668453" cy="369332"/>
                </a:xfrm>
                <a:prstGeom prst="rect">
                  <a:avLst/>
                </a:prstGeom>
                <a:blipFill>
                  <a:blip r:embed="rId2"/>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688240" y="6517606"/>
                  <a:ext cx="4381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688240" y="6517606"/>
                  <a:ext cx="438133" cy="369332"/>
                </a:xfrm>
                <a:prstGeom prst="rect">
                  <a:avLst/>
                </a:prstGeom>
                <a:blipFill>
                  <a:blip r:embed="rId3"/>
                  <a:stretch>
                    <a:fillRect b="-1667"/>
                  </a:stretch>
                </a:blipFill>
              </p:spPr>
              <p:txBody>
                <a:bodyPr/>
                <a:lstStyle/>
                <a:p>
                  <a:r>
                    <a:rPr lang="en-US">
                      <a:noFill/>
                    </a:rPr>
                    <a:t> </a:t>
                  </a:r>
                </a:p>
              </p:txBody>
            </p:sp>
          </mc:Fallback>
        </mc:AlternateContent>
        <p:sp>
          <p:nvSpPr>
            <p:cNvPr id="10" name="Oval 9"/>
            <p:cNvSpPr/>
            <p:nvPr/>
          </p:nvSpPr>
          <p:spPr>
            <a:xfrm>
              <a:off x="7726102" y="603492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188124" y="6072801"/>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253224" y="5556405"/>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659793" y="567072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895143" y="4999243"/>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515795" y="517589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162095" y="584656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964328" y="534384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7726102" y="4593430"/>
              <a:ext cx="1765139" cy="188839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273478" y="1412111"/>
            <a:ext cx="5208608" cy="369332"/>
          </a:xfrm>
          <a:prstGeom prst="rect">
            <a:avLst/>
          </a:prstGeom>
          <a:noFill/>
        </p:spPr>
        <p:txBody>
          <a:bodyPr wrap="square" rtlCol="0">
            <a:spAutoFit/>
          </a:bodyPr>
          <a:lstStyle/>
          <a:p>
            <a:r>
              <a:rPr lang="en-US" dirty="0" smtClean="0"/>
              <a:t>We fitted a line </a:t>
            </a:r>
            <a:endParaRPr lang="en-US" dirty="0"/>
          </a:p>
        </p:txBody>
      </p:sp>
      <p:grpSp>
        <p:nvGrpSpPr>
          <p:cNvPr id="21" name="Group 20"/>
          <p:cNvGrpSpPr/>
          <p:nvPr/>
        </p:nvGrpSpPr>
        <p:grpSpPr>
          <a:xfrm>
            <a:off x="847370" y="4058984"/>
            <a:ext cx="4714287" cy="2524340"/>
            <a:chOff x="5911272" y="4362598"/>
            <a:chExt cx="4714287" cy="2524340"/>
          </a:xfrm>
        </p:grpSpPr>
        <p:cxnSp>
          <p:nvCxnSpPr>
            <p:cNvPr id="22" name="Straight Arrow Connector 21"/>
            <p:cNvCxnSpPr/>
            <p:nvPr/>
          </p:nvCxnSpPr>
          <p:spPr>
            <a:xfrm flipV="1">
              <a:off x="7488820" y="4362598"/>
              <a:ext cx="0" cy="231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187878" y="6481823"/>
              <a:ext cx="3437681" cy="2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5911272" y="4649354"/>
                  <a:ext cx="157754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𝑅𝑒𝑠𝑖𝑑𝑢𝑎𝑙𝑠</m:t>
                            </m:r>
                          </m:e>
                          <m:sub>
                            <m:r>
                              <a:rPr lang="en-US" i="1">
                                <a:latin typeface="Cambria Math" panose="02040503050406030204" pitchFamily="18" charset="0"/>
                              </a:rPr>
                              <m:t>𝑡</m:t>
                            </m:r>
                            <m:r>
                              <a:rPr lang="sk-SK" b="0" i="1" smtClean="0">
                                <a:latin typeface="Cambria Math" panose="02040503050406030204" pitchFamily="18" charset="0"/>
                              </a:rPr>
                              <m:t>+</m:t>
                            </m:r>
                            <m:r>
                              <a:rPr lang="en-US" i="1">
                                <a:latin typeface="Cambria Math" panose="02040503050406030204" pitchFamily="18" charset="0"/>
                              </a:rPr>
                              <m:t>h</m:t>
                            </m:r>
                          </m:sub>
                        </m:sSub>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5911272" y="4649354"/>
                  <a:ext cx="1577548" cy="369332"/>
                </a:xfrm>
                <a:prstGeom prst="rect">
                  <a:avLst/>
                </a:prstGeom>
                <a:blipFill>
                  <a:blip r:embed="rId4"/>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8688240" y="6517606"/>
                  <a:ext cx="4381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𝑡</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8688240" y="6517606"/>
                  <a:ext cx="438133" cy="369332"/>
                </a:xfrm>
                <a:prstGeom prst="rect">
                  <a:avLst/>
                </a:prstGeom>
                <a:blipFill>
                  <a:blip r:embed="rId5"/>
                  <a:stretch>
                    <a:fillRect b="-1667"/>
                  </a:stretch>
                </a:blipFill>
              </p:spPr>
              <p:txBody>
                <a:bodyPr/>
                <a:lstStyle/>
                <a:p>
                  <a:r>
                    <a:rPr lang="en-US">
                      <a:noFill/>
                    </a:rPr>
                    <a:t> </a:t>
                  </a:r>
                </a:p>
              </p:txBody>
            </p:sp>
          </mc:Fallback>
        </mc:AlternateContent>
        <p:sp>
          <p:nvSpPr>
            <p:cNvPr id="26" name="Oval 25"/>
            <p:cNvSpPr/>
            <p:nvPr/>
          </p:nvSpPr>
          <p:spPr>
            <a:xfrm>
              <a:off x="7777616" y="6231131"/>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195509" y="6169413"/>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449993" y="5890145"/>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733098" y="6115634"/>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306485" y="5761327"/>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935661" y="5741217"/>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207159" y="5877987"/>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178436" y="606362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flipV="1">
              <a:off x="7869444" y="5966881"/>
              <a:ext cx="2132433" cy="1471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096977" y="2697759"/>
            <a:ext cx="5485816" cy="3913194"/>
            <a:chOff x="6096977" y="2697759"/>
            <a:chExt cx="5485816" cy="3913194"/>
          </a:xfrm>
        </p:grpSpPr>
        <p:grpSp>
          <p:nvGrpSpPr>
            <p:cNvPr id="37" name="Group 36"/>
            <p:cNvGrpSpPr/>
            <p:nvPr/>
          </p:nvGrpSpPr>
          <p:grpSpPr>
            <a:xfrm>
              <a:off x="7524054" y="4086613"/>
              <a:ext cx="3437681" cy="2524340"/>
              <a:chOff x="7187878" y="4362598"/>
              <a:chExt cx="3437681" cy="2524340"/>
            </a:xfrm>
          </p:grpSpPr>
          <p:cxnSp>
            <p:nvCxnSpPr>
              <p:cNvPr id="38" name="Straight Arrow Connector 37"/>
              <p:cNvCxnSpPr/>
              <p:nvPr/>
            </p:nvCxnSpPr>
            <p:spPr>
              <a:xfrm flipV="1">
                <a:off x="7488820" y="4362598"/>
                <a:ext cx="0" cy="231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187878" y="6481823"/>
                <a:ext cx="3437681" cy="2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Rectangle 40"/>
                  <p:cNvSpPr/>
                  <p:nvPr/>
                </p:nvSpPr>
                <p:spPr>
                  <a:xfrm>
                    <a:off x="8688240" y="6517606"/>
                    <a:ext cx="6684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sk-SK" b="0" i="1" smtClean="0">
                                  <a:latin typeface="Cambria Math" panose="02040503050406030204" pitchFamily="18" charset="0"/>
                                </a:rPr>
                                <m:t>𝑡</m:t>
                              </m:r>
                              <m:r>
                                <a:rPr lang="sk-SK" b="0" i="1" smtClean="0">
                                  <a:latin typeface="Cambria Math" panose="02040503050406030204" pitchFamily="18" charset="0"/>
                                </a:rPr>
                                <m:t>−</m:t>
                              </m:r>
                              <m:r>
                                <a:rPr lang="sk-SK" b="0" i="1" smtClean="0">
                                  <a:latin typeface="Cambria Math" panose="02040503050406030204" pitchFamily="18" charset="0"/>
                                </a:rPr>
                                <m:t>h</m:t>
                              </m:r>
                            </m:sub>
                          </m:sSub>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8688240" y="6517606"/>
                    <a:ext cx="668453" cy="369332"/>
                  </a:xfrm>
                  <a:prstGeom prst="rect">
                    <a:avLst/>
                  </a:prstGeom>
                  <a:blipFill>
                    <a:blip r:embed="rId6"/>
                    <a:stretch>
                      <a:fillRect b="-3333"/>
                    </a:stretch>
                  </a:blipFill>
                </p:spPr>
                <p:txBody>
                  <a:bodyPr/>
                  <a:lstStyle/>
                  <a:p>
                    <a:r>
                      <a:rPr lang="en-US">
                        <a:noFill/>
                      </a:rPr>
                      <a:t> </a:t>
                    </a:r>
                  </a:p>
                </p:txBody>
              </p:sp>
            </mc:Fallback>
          </mc:AlternateContent>
          <p:sp>
            <p:nvSpPr>
              <p:cNvPr id="42" name="Oval 41"/>
              <p:cNvSpPr/>
              <p:nvPr/>
            </p:nvSpPr>
            <p:spPr>
              <a:xfrm>
                <a:off x="7676427" y="5974329"/>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188124" y="6072801"/>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253224" y="5556405"/>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659793" y="567072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955761" y="5170222"/>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622405" y="525644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162095" y="5846568"/>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970625" y="5552433"/>
                <a:ext cx="162045" cy="156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flipV="1">
                <a:off x="7473816" y="5007383"/>
                <a:ext cx="2246001" cy="109010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1" name="Rectangle 50"/>
                <p:cNvSpPr/>
                <p:nvPr/>
              </p:nvSpPr>
              <p:spPr>
                <a:xfrm>
                  <a:off x="6096977" y="4323253"/>
                  <a:ext cx="15775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𝑅𝑒𝑠𝑖𝑑𝑢𝑎𝑙𝑠</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h</m:t>
                            </m:r>
                          </m:sub>
                        </m:sSub>
                      </m:oMath>
                    </m:oMathPara>
                  </a14:m>
                  <a:endParaRPr lang="en-US" dirty="0"/>
                </a:p>
              </p:txBody>
            </p:sp>
          </mc:Choice>
          <mc:Fallback>
            <p:sp>
              <p:nvSpPr>
                <p:cNvPr id="51" name="Rectangle 50"/>
                <p:cNvSpPr>
                  <a:spLocks noRot="1" noChangeAspect="1" noMove="1" noResize="1" noEditPoints="1" noAdjustHandles="1" noChangeArrowheads="1" noChangeShapeType="1" noTextEdit="1"/>
                </p:cNvSpPr>
                <p:nvPr/>
              </p:nvSpPr>
              <p:spPr>
                <a:xfrm>
                  <a:off x="6096977" y="4323253"/>
                  <a:ext cx="1577547" cy="369332"/>
                </a:xfrm>
                <a:prstGeom prst="rect">
                  <a:avLst/>
                </a:prstGeom>
                <a:blipFill>
                  <a:blip r:embed="rId7"/>
                  <a:stretch>
                    <a:fillRect b="-3279"/>
                  </a:stretch>
                </a:blipFill>
              </p:spPr>
              <p:txBody>
                <a:bodyPr/>
                <a:lstStyle/>
                <a:p>
                  <a:r>
                    <a:rPr lang="en-US">
                      <a:noFill/>
                    </a:rPr>
                    <a:t> </a:t>
                  </a:r>
                </a:p>
              </p:txBody>
            </p:sp>
          </mc:Fallback>
        </mc:AlternateContent>
        <p:sp>
          <p:nvSpPr>
            <p:cNvPr id="57" name="TextBox 56"/>
            <p:cNvSpPr txBox="1"/>
            <p:nvPr/>
          </p:nvSpPr>
          <p:spPr>
            <a:xfrm>
              <a:off x="8411473" y="2697759"/>
              <a:ext cx="3171320" cy="1754326"/>
            </a:xfrm>
            <a:prstGeom prst="rect">
              <a:avLst/>
            </a:prstGeom>
            <a:solidFill>
              <a:srgbClr val="FFFF00"/>
            </a:solidFill>
          </p:spPr>
          <p:txBody>
            <a:bodyPr wrap="square" rtlCol="0">
              <a:spAutoFit/>
            </a:bodyPr>
            <a:lstStyle/>
            <a:p>
              <a:r>
                <a:rPr lang="en-US" dirty="0" smtClean="0"/>
                <a:t>Correlation coefficient of this gives partial autocorrelation coefficient  on the lag 2 which excludes the influence of lag 1. </a:t>
              </a:r>
              <a:endParaRPr lang="en-US" dirty="0"/>
            </a:p>
          </p:txBody>
        </p:sp>
      </p:grpSp>
      <p:sp>
        <p:nvSpPr>
          <p:cNvPr id="3" name="TextBox 2"/>
          <p:cNvSpPr txBox="1"/>
          <p:nvPr/>
        </p:nvSpPr>
        <p:spPr>
          <a:xfrm>
            <a:off x="847370" y="4894237"/>
            <a:ext cx="1276606" cy="1015663"/>
          </a:xfrm>
          <a:prstGeom prst="rect">
            <a:avLst/>
          </a:prstGeom>
          <a:noFill/>
        </p:spPr>
        <p:txBody>
          <a:bodyPr wrap="square" rtlCol="0">
            <a:spAutoFit/>
          </a:bodyPr>
          <a:lstStyle/>
          <a:p>
            <a:r>
              <a:rPr lang="sk-SK" sz="1000" dirty="0" err="1" smtClean="0"/>
              <a:t>Residuals</a:t>
            </a:r>
            <a:r>
              <a:rPr lang="sk-SK" sz="1000" dirty="0" smtClean="0"/>
              <a:t> are </a:t>
            </a:r>
            <a:r>
              <a:rPr lang="sk-SK" sz="1000" dirty="0" err="1" smtClean="0"/>
              <a:t>numbers</a:t>
            </a:r>
            <a:r>
              <a:rPr lang="sk-SK" sz="1000" dirty="0" smtClean="0"/>
              <a:t> </a:t>
            </a:r>
            <a:r>
              <a:rPr lang="sk-SK" sz="1000" dirty="0" err="1" smtClean="0"/>
              <a:t>we</a:t>
            </a:r>
            <a:r>
              <a:rPr lang="sk-SK" sz="1000" dirty="0" smtClean="0"/>
              <a:t> get </a:t>
            </a:r>
            <a:r>
              <a:rPr lang="sk-SK" sz="1000" dirty="0" err="1" smtClean="0"/>
              <a:t>from</a:t>
            </a:r>
            <a:r>
              <a:rPr lang="sk-SK" sz="1000" dirty="0" smtClean="0"/>
              <a:t> </a:t>
            </a:r>
            <a:r>
              <a:rPr lang="sk-SK" sz="1000" dirty="0" err="1" smtClean="0"/>
              <a:t>measurement</a:t>
            </a:r>
            <a:r>
              <a:rPr lang="sk-SK" sz="1000" dirty="0" smtClean="0"/>
              <a:t> </a:t>
            </a:r>
            <a:r>
              <a:rPr lang="sk-SK" sz="1000" dirty="0" err="1" smtClean="0"/>
              <a:t>minus</a:t>
            </a:r>
            <a:r>
              <a:rPr lang="sk-SK" sz="1000" dirty="0" smtClean="0"/>
              <a:t> </a:t>
            </a:r>
            <a:r>
              <a:rPr lang="sk-SK" sz="1000" dirty="0" err="1" smtClean="0"/>
              <a:t>numbers</a:t>
            </a:r>
            <a:r>
              <a:rPr lang="sk-SK" sz="1000" dirty="0" smtClean="0"/>
              <a:t> </a:t>
            </a:r>
            <a:r>
              <a:rPr lang="sk-SK" sz="1000" dirty="0" err="1" smtClean="0"/>
              <a:t>from</a:t>
            </a:r>
            <a:r>
              <a:rPr lang="sk-SK" sz="1000" dirty="0" smtClean="0"/>
              <a:t> fit.</a:t>
            </a:r>
            <a:endParaRPr lang="en-US" sz="1000" dirty="0"/>
          </a:p>
        </p:txBody>
      </p:sp>
    </p:spTree>
    <p:extLst>
      <p:ext uri="{BB962C8B-B14F-4D97-AF65-F5344CB8AC3E}">
        <p14:creationId xmlns:p14="http://schemas.microsoft.com/office/powerpoint/2010/main" val="32445554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774826" y="420688"/>
            <a:ext cx="8474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a:solidFill>
                  <a:srgbClr val="663300"/>
                </a:solidFill>
                <a:latin typeface="Times New Roman" panose="02020603050405020304" pitchFamily="18" charset="0"/>
              </a:rPr>
              <a:t>PACF – </a:t>
            </a:r>
            <a:r>
              <a:rPr lang="en-US" altLang="sk-SK" sz="2800" b="1" dirty="0" err="1" smtClean="0">
                <a:solidFill>
                  <a:srgbClr val="663300"/>
                </a:solidFill>
                <a:latin typeface="Times New Roman" panose="02020603050405020304" pitchFamily="18" charset="0"/>
              </a:rPr>
              <a:t>parci</a:t>
            </a:r>
            <a:r>
              <a:rPr lang="sk-SK" altLang="sk-SK" sz="2800" b="1" dirty="0" err="1" smtClean="0">
                <a:solidFill>
                  <a:srgbClr val="663300"/>
                </a:solidFill>
                <a:latin typeface="Times New Roman" panose="02020603050405020304" pitchFamily="18" charset="0"/>
              </a:rPr>
              <a:t>al</a:t>
            </a:r>
            <a:r>
              <a:rPr lang="sk-SK" altLang="sk-SK" sz="2800" b="1" dirty="0" smtClean="0">
                <a:solidFill>
                  <a:srgbClr val="663300"/>
                </a:solidFill>
                <a:latin typeface="Times New Roman" panose="02020603050405020304" pitchFamily="18" charset="0"/>
              </a:rPr>
              <a:t> </a:t>
            </a:r>
            <a:r>
              <a:rPr lang="sk-SK" altLang="sk-SK" sz="2800" b="1" dirty="0" err="1" smtClean="0">
                <a:solidFill>
                  <a:srgbClr val="663300"/>
                </a:solidFill>
                <a:latin typeface="Times New Roman" panose="02020603050405020304" pitchFamily="18" charset="0"/>
              </a:rPr>
              <a:t>autokocorrelation</a:t>
            </a:r>
            <a:r>
              <a:rPr lang="sk-SK" altLang="sk-SK" sz="2800" b="1" dirty="0" smtClean="0">
                <a:solidFill>
                  <a:srgbClr val="663300"/>
                </a:solidFill>
                <a:latin typeface="Times New Roman" panose="02020603050405020304" pitchFamily="18" charset="0"/>
              </a:rPr>
              <a:t> </a:t>
            </a:r>
            <a:r>
              <a:rPr lang="sk-SK" altLang="sk-SK" sz="2800" b="1" dirty="0" err="1" smtClean="0">
                <a:solidFill>
                  <a:srgbClr val="663300"/>
                </a:solidFill>
                <a:latin typeface="Times New Roman" panose="02020603050405020304" pitchFamily="18" charset="0"/>
              </a:rPr>
              <a:t>function</a:t>
            </a:r>
            <a:r>
              <a:rPr lang="sk-SK" altLang="sk-SK" sz="2800" b="1" dirty="0">
                <a:solidFill>
                  <a:srgbClr val="663300"/>
                </a:solidFill>
                <a:latin typeface="Times New Roman" panose="02020603050405020304" pitchFamily="18" charset="0"/>
              </a:rPr>
              <a:t> </a:t>
            </a:r>
            <a:r>
              <a:rPr lang="sk-SK" altLang="sk-SK" sz="2800" b="1" smtClean="0">
                <a:solidFill>
                  <a:srgbClr val="663300"/>
                </a:solidFill>
                <a:latin typeface="Times New Roman" panose="02020603050405020304" pitchFamily="18" charset="0"/>
              </a:rPr>
              <a:t>calculation</a:t>
            </a:r>
            <a:endParaRPr lang="en-US" altLang="sk-SK" sz="2800" b="1" dirty="0" smtClean="0">
              <a:solidFill>
                <a:srgbClr val="663300"/>
              </a:solidFill>
              <a:latin typeface="Times New Roman" panose="02020603050405020304" pitchFamily="18" charset="0"/>
            </a:endParaRPr>
          </a:p>
        </p:txBody>
      </p:sp>
      <p:graphicFrame>
        <p:nvGraphicFramePr>
          <p:cNvPr id="64515" name="Object 2"/>
          <p:cNvGraphicFramePr>
            <a:graphicFrameLocks noChangeAspect="1"/>
          </p:cNvGraphicFramePr>
          <p:nvPr/>
        </p:nvGraphicFramePr>
        <p:xfrm>
          <a:off x="2058989" y="2927350"/>
          <a:ext cx="3514725" cy="2197100"/>
        </p:xfrm>
        <a:graphic>
          <a:graphicData uri="http://schemas.openxmlformats.org/presentationml/2006/ole">
            <mc:AlternateContent xmlns:mc="http://schemas.openxmlformats.org/markup-compatibility/2006">
              <mc:Choice xmlns:v="urn:schemas-microsoft-com:vml" Requires="v">
                <p:oleObj spid="_x0000_s89250" name="Equation" r:id="rId3" imgW="1422400" imgH="889000" progId="Equation.3">
                  <p:embed/>
                </p:oleObj>
              </mc:Choice>
              <mc:Fallback>
                <p:oleObj name="Equation" r:id="rId3" imgW="1422400" imgH="889000" progId="Equation.3">
                  <p:embed/>
                  <p:pic>
                    <p:nvPicPr>
                      <p:cNvPr id="6451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989" y="2927350"/>
                        <a:ext cx="3514725"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Line 5"/>
          <p:cNvSpPr>
            <a:spLocks noChangeShapeType="1"/>
          </p:cNvSpPr>
          <p:nvPr/>
        </p:nvSpPr>
        <p:spPr bwMode="auto">
          <a:xfrm flipH="1" flipV="1">
            <a:off x="5203825" y="4749800"/>
            <a:ext cx="1860550" cy="8509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4517" name="Text Box 6"/>
          <p:cNvSpPr txBox="1">
            <a:spLocks noChangeArrowheads="1"/>
          </p:cNvSpPr>
          <p:nvPr/>
        </p:nvSpPr>
        <p:spPr bwMode="auto">
          <a:xfrm>
            <a:off x="5573714" y="5519738"/>
            <a:ext cx="3551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3200" dirty="0" err="1" smtClean="0">
                <a:latin typeface="Times New Roman" panose="02020603050405020304" pitchFamily="18" charset="0"/>
              </a:rPr>
              <a:t>Autocorrelation</a:t>
            </a:r>
            <a:r>
              <a:rPr lang="sk-SK" altLang="sk-SK" sz="3200" dirty="0" smtClean="0">
                <a:latin typeface="Times New Roman" panose="02020603050405020304" pitchFamily="18" charset="0"/>
              </a:rPr>
              <a:t> </a:t>
            </a:r>
            <a:r>
              <a:rPr lang="sk-SK" altLang="sk-SK" sz="3200" dirty="0" err="1" smtClean="0">
                <a:latin typeface="Times New Roman" panose="02020603050405020304" pitchFamily="18" charset="0"/>
              </a:rPr>
              <a:t>coefficient</a:t>
            </a:r>
            <a:endParaRPr lang="en-US" altLang="sk-SK" sz="3200" dirty="0">
              <a:latin typeface="Times New Roman" panose="02020603050405020304" pitchFamily="18" charset="0"/>
            </a:endParaRPr>
          </a:p>
        </p:txBody>
      </p:sp>
      <p:grpSp>
        <p:nvGrpSpPr>
          <p:cNvPr id="64518" name="Group 8"/>
          <p:cNvGrpSpPr>
            <a:grpSpLocks/>
          </p:cNvGrpSpPr>
          <p:nvPr/>
        </p:nvGrpSpPr>
        <p:grpSpPr bwMode="auto">
          <a:xfrm>
            <a:off x="601580" y="1666084"/>
            <a:ext cx="11478126" cy="584775"/>
            <a:chOff x="-659931" y="2317750"/>
            <a:chExt cx="10300606" cy="585350"/>
          </a:xfrm>
        </p:grpSpPr>
        <p:sp>
          <p:nvSpPr>
            <p:cNvPr id="64520" name="Text Box 3"/>
            <p:cNvSpPr txBox="1">
              <a:spLocks noChangeArrowheads="1"/>
            </p:cNvSpPr>
            <p:nvPr/>
          </p:nvSpPr>
          <p:spPr bwMode="auto">
            <a:xfrm>
              <a:off x="-659931" y="2317750"/>
              <a:ext cx="10300606" cy="58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3200" dirty="0" smtClean="0">
                  <a:latin typeface="Times New Roman" panose="02020603050405020304" pitchFamily="18" charset="0"/>
                </a:rPr>
                <a:t>To </a:t>
              </a:r>
              <a:r>
                <a:rPr lang="sk-SK" altLang="sk-SK" sz="3200" dirty="0" err="1" smtClean="0">
                  <a:latin typeface="Times New Roman" panose="02020603050405020304" pitchFamily="18" charset="0"/>
                </a:rPr>
                <a:t>find</a:t>
              </a:r>
              <a:r>
                <a:rPr lang="sk-SK" altLang="sk-SK" sz="3200" dirty="0" smtClean="0">
                  <a:latin typeface="Times New Roman" panose="02020603050405020304" pitchFamily="18" charset="0"/>
                </a:rPr>
                <a:t> PACF </a:t>
              </a:r>
              <a:r>
                <a:rPr lang="sk-SK" altLang="sk-SK" sz="3200" dirty="0" err="1" smtClean="0">
                  <a:latin typeface="Times New Roman" panose="02020603050405020304" pitchFamily="18" charset="0"/>
                </a:rPr>
                <a:t>one</a:t>
              </a:r>
              <a:r>
                <a:rPr lang="sk-SK" altLang="sk-SK" sz="3200" dirty="0" smtClean="0">
                  <a:latin typeface="Times New Roman" panose="02020603050405020304" pitchFamily="18" charset="0"/>
                </a:rPr>
                <a:t> </a:t>
              </a:r>
              <a:r>
                <a:rPr lang="sk-SK" altLang="sk-SK" sz="3200" dirty="0" err="1" smtClean="0">
                  <a:latin typeface="Times New Roman" panose="02020603050405020304" pitchFamily="18" charset="0"/>
                </a:rPr>
                <a:t>need</a:t>
              </a:r>
              <a:r>
                <a:rPr lang="sk-SK" altLang="sk-SK" sz="3200" dirty="0" smtClean="0">
                  <a:latin typeface="Times New Roman" panose="02020603050405020304" pitchFamily="18" charset="0"/>
                </a:rPr>
                <a:t> to </a:t>
              </a:r>
              <a:r>
                <a:rPr lang="sk-SK" altLang="sk-SK" sz="3200" dirty="0" err="1" smtClean="0">
                  <a:latin typeface="Times New Roman" panose="02020603050405020304" pitchFamily="18" charset="0"/>
                </a:rPr>
                <a:t>calculate</a:t>
              </a:r>
              <a:r>
                <a:rPr lang="sk-SK" altLang="sk-SK" sz="3200" dirty="0" smtClean="0">
                  <a:latin typeface="Times New Roman" panose="02020603050405020304" pitchFamily="18" charset="0"/>
                </a:rPr>
                <a:t> auto</a:t>
              </a:r>
              <a:r>
                <a:rPr lang="en-US" altLang="sk-SK" sz="3200" dirty="0" smtClean="0">
                  <a:latin typeface="Times New Roman" panose="02020603050405020304" pitchFamily="18" charset="0"/>
                </a:rPr>
                <a:t>c</a:t>
              </a:r>
              <a:r>
                <a:rPr lang="sk-SK" altLang="sk-SK" sz="3200" dirty="0" err="1" smtClean="0">
                  <a:latin typeface="Times New Roman" panose="02020603050405020304" pitchFamily="18" charset="0"/>
                </a:rPr>
                <a:t>orrelation</a:t>
              </a:r>
              <a:r>
                <a:rPr lang="sk-SK" altLang="sk-SK" sz="3200" dirty="0" smtClean="0">
                  <a:latin typeface="Times New Roman" panose="02020603050405020304" pitchFamily="18" charset="0"/>
                </a:rPr>
                <a:t> </a:t>
              </a:r>
              <a:r>
                <a:rPr lang="sk-SK" altLang="sk-SK" sz="3200" dirty="0" err="1" smtClean="0">
                  <a:latin typeface="Times New Roman" panose="02020603050405020304" pitchFamily="18" charset="0"/>
                </a:rPr>
                <a:t>coefficient</a:t>
              </a:r>
              <a:r>
                <a:rPr lang="sk-SK" altLang="sk-SK" sz="3200" dirty="0" smtClean="0">
                  <a:latin typeface="Times New Roman" panose="02020603050405020304" pitchFamily="18" charset="0"/>
                </a:rPr>
                <a:t>       </a:t>
              </a:r>
              <a:r>
                <a:rPr lang="sk-SK" altLang="sk-SK" sz="3200" dirty="0">
                  <a:latin typeface="Times New Roman" panose="02020603050405020304" pitchFamily="18" charset="0"/>
                </a:rPr>
                <a:t>:       </a:t>
              </a:r>
              <a:endParaRPr lang="en-US" altLang="sk-SK" sz="3200" dirty="0">
                <a:latin typeface="Times New Roman" panose="02020603050405020304" pitchFamily="18" charset="0"/>
              </a:endParaRPr>
            </a:p>
          </p:txBody>
        </p:sp>
        <p:graphicFrame>
          <p:nvGraphicFramePr>
            <p:cNvPr id="64521" name="Object 3"/>
            <p:cNvGraphicFramePr>
              <a:graphicFrameLocks noChangeAspect="1"/>
            </p:cNvGraphicFramePr>
            <p:nvPr>
              <p:extLst/>
            </p:nvPr>
          </p:nvGraphicFramePr>
          <p:xfrm>
            <a:off x="8590009" y="2388750"/>
            <a:ext cx="428625" cy="514350"/>
          </p:xfrm>
          <a:graphic>
            <a:graphicData uri="http://schemas.openxmlformats.org/presentationml/2006/ole">
              <mc:AlternateContent xmlns:mc="http://schemas.openxmlformats.org/markup-compatibility/2006">
                <mc:Choice xmlns:v="urn:schemas-microsoft-com:vml" Requires="v">
                  <p:oleObj spid="_x0000_s89251" name="Equation" r:id="rId5" imgW="190500" imgH="228600" progId="Equation.3">
                    <p:embed/>
                  </p:oleObj>
                </mc:Choice>
                <mc:Fallback>
                  <p:oleObj name="Equation" r:id="rId5" imgW="190500" imgH="228600" progId="Equation.3">
                    <p:embed/>
                    <p:pic>
                      <p:nvPicPr>
                        <p:cNvPr id="6452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0009" y="2388750"/>
                          <a:ext cx="42862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519" name="TextBox 7"/>
          <p:cNvSpPr txBox="1">
            <a:spLocks noChangeArrowheads="1"/>
          </p:cNvSpPr>
          <p:nvPr/>
        </p:nvSpPr>
        <p:spPr bwMode="auto">
          <a:xfrm>
            <a:off x="6667500" y="3000375"/>
            <a:ext cx="458202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sk-SK" dirty="0">
                <a:latin typeface="Times New Roman" panose="02020603050405020304" pitchFamily="18" charset="0"/>
              </a:rPr>
              <a:t>PACF </a:t>
            </a:r>
            <a:r>
              <a:rPr lang="sk-SK" altLang="sk-SK" dirty="0" err="1" smtClean="0">
                <a:latin typeface="Times New Roman" panose="02020603050405020304" pitchFamily="18" charset="0"/>
              </a:rPr>
              <a:t>remove</a:t>
            </a:r>
            <a:r>
              <a:rPr lang="en-US" altLang="sk-SK" dirty="0" smtClean="0">
                <a:latin typeface="Times New Roman" panose="02020603050405020304" pitchFamily="18" charset="0"/>
              </a:rPr>
              <a:t>s</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the</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effect</a:t>
            </a:r>
            <a:r>
              <a:rPr lang="sk-SK" altLang="sk-SK" dirty="0" smtClean="0">
                <a:latin typeface="Times New Roman" panose="02020603050405020304" pitchFamily="18" charset="0"/>
              </a:rPr>
              <a:t> of </a:t>
            </a:r>
            <a:r>
              <a:rPr lang="sk-SK" altLang="sk-SK" dirty="0" err="1" smtClean="0">
                <a:latin typeface="Times New Roman" panose="02020603050405020304" pitchFamily="18" charset="0"/>
              </a:rPr>
              <a:t>autocorrelation</a:t>
            </a:r>
            <a:r>
              <a:rPr lang="sk-SK" altLang="sk-SK" dirty="0" smtClean="0">
                <a:latin typeface="Times New Roman" panose="02020603050405020304" pitchFamily="18" charset="0"/>
              </a:rPr>
              <a:t> on a </a:t>
            </a:r>
            <a:r>
              <a:rPr lang="sk-SK" altLang="sk-SK" dirty="0" err="1" smtClean="0">
                <a:latin typeface="Times New Roman" panose="02020603050405020304" pitchFamily="18" charset="0"/>
              </a:rPr>
              <a:t>smaller</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time</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lags</a:t>
            </a:r>
            <a:r>
              <a:rPr lang="sk-SK" altLang="sk-SK" dirty="0" smtClean="0">
                <a:latin typeface="Times New Roman" panose="02020603050405020304" pitchFamily="18" charset="0"/>
              </a:rPr>
              <a:t> </a:t>
            </a:r>
            <a:r>
              <a:rPr lang="sk-SK" altLang="sk-SK" i="1" dirty="0" smtClean="0">
                <a:latin typeface="Times New Roman" panose="02020603050405020304" pitchFamily="18" charset="0"/>
              </a:rPr>
              <a:t>h </a:t>
            </a:r>
            <a:r>
              <a:rPr lang="sk-SK" altLang="sk-SK" dirty="0" smtClean="0">
                <a:latin typeface="Times New Roman" panose="02020603050405020304" pitchFamily="18" charset="0"/>
              </a:rPr>
              <a:t>and </a:t>
            </a:r>
            <a:r>
              <a:rPr lang="sk-SK" altLang="sk-SK" dirty="0" err="1" smtClean="0">
                <a:latin typeface="Times New Roman" panose="02020603050405020304" pitchFamily="18" charset="0"/>
              </a:rPr>
              <a:t>its</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value</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is</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from</a:t>
            </a:r>
            <a:r>
              <a:rPr lang="sk-SK" altLang="sk-SK" dirty="0" smtClean="0">
                <a:latin typeface="Times New Roman" panose="02020603050405020304" pitchFamily="18" charset="0"/>
              </a:rPr>
              <a:t> </a:t>
            </a:r>
            <a:r>
              <a:rPr lang="sk-SK" altLang="sk-SK" dirty="0" err="1" smtClean="0">
                <a:latin typeface="Times New Roman" panose="02020603050405020304" pitchFamily="18" charset="0"/>
              </a:rPr>
              <a:t>the</a:t>
            </a:r>
            <a:r>
              <a:rPr lang="sk-SK" altLang="sk-SK" dirty="0" smtClean="0">
                <a:latin typeface="Times New Roman" panose="02020603050405020304" pitchFamily="18" charset="0"/>
              </a:rPr>
              <a:t> interval</a:t>
            </a:r>
            <a:r>
              <a:rPr lang="sk-SK" altLang="sk-SK" i="1" dirty="0">
                <a:latin typeface="Times New Roman" panose="02020603050405020304" pitchFamily="18" charset="0"/>
              </a:rPr>
              <a:t>(-1,1</a:t>
            </a:r>
            <a:r>
              <a:rPr lang="sk-SK" altLang="sk-SK" i="1" dirty="0" smtClean="0">
                <a:latin typeface="Times New Roman" panose="02020603050405020304" pitchFamily="18" charset="0"/>
              </a:rPr>
              <a:t>).</a:t>
            </a:r>
            <a:endParaRPr lang="en-US" altLang="sk-SK" i="1" dirty="0" smtClean="0">
              <a:latin typeface="Times New Roman" panose="02020603050405020304" pitchFamily="18" charset="0"/>
            </a:endParaRPr>
          </a:p>
          <a:p>
            <a:endParaRPr lang="sk-SK" altLang="sk-SK" i="1" dirty="0">
              <a:latin typeface="Times New Roman" panose="02020603050405020304" pitchFamily="18" charset="0"/>
            </a:endParaRPr>
          </a:p>
          <a:p>
            <a:pPr eaLnBrk="1" hangingPunct="1"/>
            <a:r>
              <a:rPr lang="sk-SK" altLang="sk-SK" dirty="0" smtClean="0">
                <a:latin typeface="Times New Roman" panose="02020603050405020304" pitchFamily="18" charset="0"/>
              </a:rPr>
              <a:t>PACF   odstraňuje </a:t>
            </a:r>
            <a:r>
              <a:rPr lang="sk-SK" altLang="sk-SK" dirty="0">
                <a:latin typeface="Times New Roman" panose="02020603050405020304" pitchFamily="18" charset="0"/>
              </a:rPr>
              <a:t>efekt </a:t>
            </a:r>
            <a:r>
              <a:rPr lang="sk-SK" altLang="sk-SK" dirty="0" err="1">
                <a:latin typeface="Times New Roman" panose="02020603050405020304" pitchFamily="18" charset="0"/>
              </a:rPr>
              <a:t>autokorelácia</a:t>
            </a:r>
            <a:r>
              <a:rPr lang="sk-SK" altLang="sk-SK" dirty="0">
                <a:latin typeface="Times New Roman" panose="02020603050405020304" pitchFamily="18" charset="0"/>
              </a:rPr>
              <a:t> na kratších časových posuvoch ako je </a:t>
            </a:r>
            <a:r>
              <a:rPr lang="sk-SK" altLang="sk-SK" i="1" dirty="0">
                <a:latin typeface="Times New Roman" panose="02020603050405020304" pitchFamily="18" charset="0"/>
              </a:rPr>
              <a:t>h</a:t>
            </a:r>
            <a:r>
              <a:rPr lang="sk-SK" altLang="sk-SK" dirty="0">
                <a:latin typeface="Times New Roman" panose="02020603050405020304" pitchFamily="18" charset="0"/>
              </a:rPr>
              <a:t> a pohybuje sa medzi hodnotami </a:t>
            </a:r>
            <a:r>
              <a:rPr lang="sk-SK" altLang="sk-SK" i="1" dirty="0">
                <a:latin typeface="Times New Roman" panose="02020603050405020304" pitchFamily="18" charset="0"/>
              </a:rPr>
              <a:t>(-1,1).</a:t>
            </a:r>
          </a:p>
        </p:txBody>
      </p:sp>
    </p:spTree>
    <p:extLst>
      <p:ext uri="{BB962C8B-B14F-4D97-AF65-F5344CB8AC3E}">
        <p14:creationId xmlns:p14="http://schemas.microsoft.com/office/powerpoint/2010/main" val="3430805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51039" y="296864"/>
            <a:ext cx="85883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3200" b="1" dirty="0" err="1" smtClean="0">
                <a:latin typeface="Times New Roman" panose="02020603050405020304" pitchFamily="18" charset="0"/>
              </a:rPr>
              <a:t>How</a:t>
            </a:r>
            <a:r>
              <a:rPr lang="sk-SK" altLang="sk-SK" sz="3200" b="1" dirty="0" smtClean="0">
                <a:latin typeface="Times New Roman" panose="02020603050405020304" pitchFamily="18" charset="0"/>
              </a:rPr>
              <a:t> to </a:t>
            </a:r>
            <a:r>
              <a:rPr lang="sk-SK" altLang="sk-SK" sz="3200" b="1" dirty="0" err="1" smtClean="0">
                <a:latin typeface="Times New Roman" panose="02020603050405020304" pitchFamily="18" charset="0"/>
              </a:rPr>
              <a:t>calculate</a:t>
            </a:r>
            <a:r>
              <a:rPr lang="sk-SK" altLang="sk-SK" sz="3200" b="1" dirty="0" smtClean="0">
                <a:latin typeface="Times New Roman" panose="02020603050405020304" pitchFamily="18" charset="0"/>
              </a:rPr>
              <a:t> ACF</a:t>
            </a:r>
            <a:r>
              <a:rPr lang="en-US" altLang="sk-SK" sz="3200" b="1" dirty="0" smtClean="0">
                <a:latin typeface="Times New Roman" panose="02020603050405020304" pitchFamily="18" charset="0"/>
              </a:rPr>
              <a:t>?</a:t>
            </a:r>
            <a:endParaRPr lang="en-US" altLang="sk-SK" sz="3200" dirty="0">
              <a:latin typeface="Times New Roman" panose="02020603050405020304" pitchFamily="18" charset="0"/>
            </a:endParaRPr>
          </a:p>
        </p:txBody>
      </p:sp>
      <p:grpSp>
        <p:nvGrpSpPr>
          <p:cNvPr id="65539" name="Group 9"/>
          <p:cNvGrpSpPr>
            <a:grpSpLocks/>
          </p:cNvGrpSpPr>
          <p:nvPr/>
        </p:nvGrpSpPr>
        <p:grpSpPr bwMode="auto">
          <a:xfrm>
            <a:off x="1681164" y="2209801"/>
            <a:ext cx="9121418" cy="3908425"/>
            <a:chOff x="157316" y="2209800"/>
            <a:chExt cx="9121267" cy="3908762"/>
          </a:xfrm>
        </p:grpSpPr>
        <p:sp>
          <p:nvSpPr>
            <p:cNvPr id="65540" name="Text Box 3"/>
            <p:cNvSpPr txBox="1">
              <a:spLocks noChangeArrowheads="1"/>
            </p:cNvSpPr>
            <p:nvPr/>
          </p:nvSpPr>
          <p:spPr bwMode="auto">
            <a:xfrm>
              <a:off x="157316" y="2209800"/>
              <a:ext cx="8148484"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3200" b="1" dirty="0">
                  <a:latin typeface="Times New Roman" panose="02020603050405020304" pitchFamily="18" charset="0"/>
                </a:rPr>
                <a:t>1. </a:t>
              </a:r>
              <a:r>
                <a:rPr lang="en-US" altLang="sk-SK" sz="2400" b="1" dirty="0" err="1">
                  <a:latin typeface="Times New Roman" panose="02020603050405020304" pitchFamily="18" charset="0"/>
                </a:rPr>
                <a:t>Os</a:t>
              </a:r>
              <a:r>
                <a:rPr lang="en-US" altLang="sk-SK" sz="2400" b="1" dirty="0">
                  <a:latin typeface="Times New Roman" panose="02020603050405020304" pitchFamily="18" charset="0"/>
                </a:rPr>
                <a:t> y:</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auto</a:t>
              </a:r>
              <a:r>
                <a:rPr lang="sk-SK" altLang="sk-SK" sz="2400" dirty="0" err="1" smtClean="0">
                  <a:latin typeface="Times New Roman" panose="02020603050405020304" pitchFamily="18" charset="0"/>
                </a:rPr>
                <a:t>correlation</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coefficien</a:t>
              </a:r>
              <a:r>
                <a:rPr lang="en-US" altLang="sk-SK" sz="2400" dirty="0" smtClean="0">
                  <a:latin typeface="Times New Roman" panose="02020603050405020304" pitchFamily="18" charset="0"/>
                </a:rPr>
                <a:t>t                      </a:t>
              </a:r>
              <a:r>
                <a:rPr lang="en-US" altLang="sk-SK" sz="2400" dirty="0">
                  <a:latin typeface="Times New Roman" panose="02020603050405020304" pitchFamily="18" charset="0"/>
                </a:rPr>
                <a:t>,                                   </a:t>
              </a:r>
            </a:p>
            <a:p>
              <a:pPr eaLnBrk="1" hangingPunct="1">
                <a:spcBef>
                  <a:spcPct val="50000"/>
                </a:spcBef>
              </a:pPr>
              <a:r>
                <a:rPr lang="en-US" altLang="sk-SK" sz="2400" dirty="0">
                  <a:latin typeface="Times New Roman" panose="02020603050405020304" pitchFamily="18" charset="0"/>
                </a:rPr>
                <a:t>                                                            </a:t>
              </a:r>
            </a:p>
            <a:p>
              <a:pPr eaLnBrk="1" hangingPunct="1">
                <a:spcBef>
                  <a:spcPct val="50000"/>
                </a:spcBef>
              </a:pPr>
              <a:endParaRPr lang="en-US" altLang="sk-SK" sz="2400" dirty="0">
                <a:latin typeface="Times New Roman" panose="02020603050405020304" pitchFamily="18" charset="0"/>
              </a:endParaRPr>
            </a:p>
            <a:p>
              <a:pPr eaLnBrk="1" hangingPunct="1">
                <a:spcBef>
                  <a:spcPct val="50000"/>
                </a:spcBef>
              </a:pPr>
              <a:r>
                <a:rPr lang="sk-SK" altLang="sk-SK" sz="2400" dirty="0" err="1">
                  <a:latin typeface="Times New Roman" panose="02020603050405020304" pitchFamily="18" charset="0"/>
                </a:rPr>
                <a:t>i</a:t>
              </a:r>
              <a:r>
                <a:rPr lang="sk-SK" altLang="sk-SK" sz="2400" dirty="0" err="1" smtClean="0">
                  <a:latin typeface="Times New Roman" panose="02020603050405020304" pitchFamily="18" charset="0"/>
                </a:rPr>
                <a:t>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en-US" altLang="sk-SK" sz="2400" dirty="0" err="1" smtClean="0">
                  <a:latin typeface="Times New Roman" panose="02020603050405020304" pitchFamily="18" charset="0"/>
                </a:rPr>
                <a:t>autokovari</a:t>
              </a:r>
              <a:r>
                <a:rPr lang="sk-SK" altLang="sk-SK" sz="2400" dirty="0" err="1" smtClean="0">
                  <a:latin typeface="Times New Roman" panose="02020603050405020304" pitchFamily="18" charset="0"/>
                </a:rPr>
                <a:t>ation</a:t>
              </a:r>
              <a:r>
                <a:rPr lang="en-US" altLang="sk-SK" sz="2400" dirty="0" smtClean="0">
                  <a:latin typeface="Times New Roman" panose="02020603050405020304" pitchFamily="18" charset="0"/>
                </a:rPr>
                <a:t> funk</a:t>
              </a:r>
              <a:r>
                <a:rPr lang="sk-SK" altLang="sk-SK" sz="2400" dirty="0" err="1" smtClean="0">
                  <a:latin typeface="Times New Roman" panose="02020603050405020304" pitchFamily="18" charset="0"/>
                </a:rPr>
                <a:t>ction</a:t>
              </a:r>
              <a:r>
                <a:rPr lang="en-US" altLang="sk-SK" sz="2400" dirty="0" smtClean="0">
                  <a:latin typeface="Times New Roman" panose="02020603050405020304" pitchFamily="18" charset="0"/>
                </a:rPr>
                <a:t> a</a:t>
              </a:r>
              <a:r>
                <a:rPr lang="sk-SK" altLang="sk-SK" sz="2400" dirty="0" err="1" smtClean="0">
                  <a:latin typeface="Times New Roman" panose="02020603050405020304" pitchFamily="18" charset="0"/>
                </a:rPr>
                <a:t>nd</a:t>
              </a:r>
              <a:endParaRPr lang="en-US" altLang="sk-SK" sz="2400" dirty="0">
                <a:latin typeface="Times New Roman" panose="02020603050405020304" pitchFamily="18" charset="0"/>
              </a:endParaRPr>
            </a:p>
            <a:p>
              <a:pPr eaLnBrk="1" hangingPunct="1">
                <a:spcBef>
                  <a:spcPct val="50000"/>
                </a:spcBef>
              </a:pPr>
              <a:endParaRPr lang="en-US" altLang="sk-SK" sz="2400" dirty="0">
                <a:latin typeface="Times New Roman" panose="02020603050405020304" pitchFamily="18" charset="0"/>
              </a:endParaRPr>
            </a:p>
            <a:p>
              <a:pPr eaLnBrk="1" hangingPunct="1">
                <a:spcBef>
                  <a:spcPct val="50000"/>
                </a:spcBef>
              </a:pPr>
              <a:endParaRPr lang="en-US" altLang="sk-SK" sz="2400" dirty="0">
                <a:latin typeface="Times New Roman" panose="02020603050405020304" pitchFamily="18" charset="0"/>
              </a:endParaRPr>
            </a:p>
            <a:p>
              <a:pPr eaLnBrk="1" hangingPunct="1">
                <a:spcBef>
                  <a:spcPct val="50000"/>
                </a:spcBef>
              </a:pPr>
              <a:r>
                <a:rPr lang="sk-SK" altLang="sk-SK" sz="2400" dirty="0" err="1">
                  <a:latin typeface="Times New Roman" panose="02020603050405020304" pitchFamily="18" charset="0"/>
                </a:rPr>
                <a:t>i</a:t>
              </a:r>
              <a:r>
                <a:rPr lang="sk-SK" altLang="sk-SK" sz="2400" dirty="0" err="1" smtClean="0">
                  <a:latin typeface="Times New Roman" panose="02020603050405020304" pitchFamily="18" charset="0"/>
                </a:rPr>
                <a:t>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 </a:t>
              </a:r>
              <a:r>
                <a:rPr lang="en-US" altLang="sk-SK" sz="2400" dirty="0" err="1" smtClean="0">
                  <a:latin typeface="Times New Roman" panose="02020603050405020304" pitchFamily="18" charset="0"/>
                </a:rPr>
                <a:t>varia</a:t>
              </a:r>
              <a:r>
                <a:rPr lang="sk-SK" altLang="sk-SK" sz="2400" dirty="0" err="1" smtClean="0">
                  <a:latin typeface="Times New Roman" panose="02020603050405020304" pitchFamily="18" charset="0"/>
                </a:rPr>
                <a:t>tion</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 fun</a:t>
              </a:r>
              <a:r>
                <a:rPr lang="sk-SK" altLang="sk-SK" sz="2400" dirty="0" err="1" smtClean="0">
                  <a:latin typeface="Times New Roman" panose="02020603050405020304" pitchFamily="18" charset="0"/>
                </a:rPr>
                <a:t>ction</a:t>
              </a:r>
              <a:endParaRPr lang="en-US" altLang="sk-SK" sz="2400" dirty="0">
                <a:latin typeface="Times New Roman" panose="02020603050405020304" pitchFamily="18" charset="0"/>
              </a:endParaRPr>
            </a:p>
          </p:txBody>
        </p:sp>
        <p:graphicFrame>
          <p:nvGraphicFramePr>
            <p:cNvPr id="65541" name="Object 2"/>
            <p:cNvGraphicFramePr>
              <a:graphicFrameLocks noChangeAspect="1"/>
            </p:cNvGraphicFramePr>
            <p:nvPr>
              <p:extLst/>
            </p:nvPr>
          </p:nvGraphicFramePr>
          <p:xfrm>
            <a:off x="4953010" y="2232464"/>
            <a:ext cx="2108200" cy="633412"/>
          </p:xfrm>
          <a:graphic>
            <a:graphicData uri="http://schemas.openxmlformats.org/presentationml/2006/ole">
              <mc:AlternateContent xmlns:mc="http://schemas.openxmlformats.org/markup-compatibility/2006">
                <mc:Choice xmlns:v="urn:schemas-microsoft-com:vml" Requires="v">
                  <p:oleObj spid="_x0000_s90422" name="Equation" r:id="rId4" imgW="666629" imgH="133350" progId="Equation.3">
                    <p:embed/>
                  </p:oleObj>
                </mc:Choice>
                <mc:Fallback>
                  <p:oleObj name="Equation" r:id="rId4" imgW="666629" imgH="133350" progId="Equation.3">
                    <p:embed/>
                    <p:pic>
                      <p:nvPicPr>
                        <p:cNvPr id="6554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10" y="2232464"/>
                          <a:ext cx="21082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3"/>
            <p:cNvGraphicFramePr>
              <a:graphicFrameLocks noChangeAspect="1"/>
            </p:cNvGraphicFramePr>
            <p:nvPr>
              <p:extLst/>
            </p:nvPr>
          </p:nvGraphicFramePr>
          <p:xfrm>
            <a:off x="7551383" y="2253101"/>
            <a:ext cx="1727200" cy="612775"/>
          </p:xfrm>
          <a:graphic>
            <a:graphicData uri="http://schemas.openxmlformats.org/presentationml/2006/ole">
              <mc:AlternateContent xmlns:mc="http://schemas.openxmlformats.org/markup-compatibility/2006">
                <mc:Choice xmlns:v="urn:schemas-microsoft-com:vml" Requires="v">
                  <p:oleObj spid="_x0000_s90423" name="Equation" r:id="rId6" imgW="710891" imgH="253890" progId="Equation.3">
                    <p:embed/>
                  </p:oleObj>
                </mc:Choice>
                <mc:Fallback>
                  <p:oleObj name="Equation" r:id="rId6" imgW="710891" imgH="253890" progId="Equation.3">
                    <p:embed/>
                    <p:pic>
                      <p:nvPicPr>
                        <p:cNvPr id="6554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383" y="2253101"/>
                          <a:ext cx="17272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4"/>
            <p:cNvGraphicFramePr>
              <a:graphicFrameLocks noChangeAspect="1"/>
            </p:cNvGraphicFramePr>
            <p:nvPr/>
          </p:nvGraphicFramePr>
          <p:xfrm>
            <a:off x="454741" y="2819400"/>
            <a:ext cx="4660900" cy="1066800"/>
          </p:xfrm>
          <a:graphic>
            <a:graphicData uri="http://schemas.openxmlformats.org/presentationml/2006/ole">
              <mc:AlternateContent xmlns:mc="http://schemas.openxmlformats.org/markup-compatibility/2006">
                <mc:Choice xmlns:v="urn:schemas-microsoft-com:vml" Requires="v">
                  <p:oleObj spid="_x0000_s90424" name="Equation" r:id="rId8" imgW="1879600" imgH="431800" progId="Equation.3">
                    <p:embed/>
                  </p:oleObj>
                </mc:Choice>
                <mc:Fallback>
                  <p:oleObj name="Equation" r:id="rId8" imgW="1879600" imgH="431800" progId="Equation.3">
                    <p:embed/>
                    <p:pic>
                      <p:nvPicPr>
                        <p:cNvPr id="6554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741" y="2819400"/>
                          <a:ext cx="4660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5"/>
            <p:cNvGraphicFramePr>
              <a:graphicFrameLocks noChangeAspect="1"/>
            </p:cNvGraphicFramePr>
            <p:nvPr/>
          </p:nvGraphicFramePr>
          <p:xfrm>
            <a:off x="593519" y="4451554"/>
            <a:ext cx="3995738" cy="1154113"/>
          </p:xfrm>
          <a:graphic>
            <a:graphicData uri="http://schemas.openxmlformats.org/presentationml/2006/ole">
              <mc:AlternateContent xmlns:mc="http://schemas.openxmlformats.org/markup-compatibility/2006">
                <mc:Choice xmlns:v="urn:schemas-microsoft-com:vml" Requires="v">
                  <p:oleObj spid="_x0000_s90425" name="Equation" r:id="rId10" imgW="1282700" imgH="457200" progId="Equation.3">
                    <p:embed/>
                  </p:oleObj>
                </mc:Choice>
                <mc:Fallback>
                  <p:oleObj name="Equation" r:id="rId10" imgW="1282700" imgH="457200" progId="Equation.3">
                    <p:embed/>
                    <p:pic>
                      <p:nvPicPr>
                        <p:cNvPr id="65544"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519" y="4451554"/>
                          <a:ext cx="3995738" cy="1154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5" name="Line 8"/>
            <p:cNvSpPr>
              <a:spLocks noChangeShapeType="1"/>
            </p:cNvSpPr>
            <p:nvPr/>
          </p:nvSpPr>
          <p:spPr bwMode="auto">
            <a:xfrm flipH="1" flipV="1">
              <a:off x="4385186" y="3637935"/>
              <a:ext cx="1420301" cy="1402378"/>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46" name="Text Box 9"/>
            <p:cNvSpPr txBox="1">
              <a:spLocks noChangeArrowheads="1"/>
            </p:cNvSpPr>
            <p:nvPr/>
          </p:nvSpPr>
          <p:spPr bwMode="auto">
            <a:xfrm>
              <a:off x="5486400" y="5199063"/>
              <a:ext cx="3179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000" i="1" dirty="0">
                  <a:latin typeface="Times New Roman" panose="02020603050405020304" pitchFamily="18" charset="0"/>
                </a:rPr>
                <a:t>h=1,2,3,....,N</a:t>
              </a:r>
              <a:r>
                <a:rPr lang="sk-SK" altLang="sk-SK" sz="2000" dirty="0">
                  <a:latin typeface="Times New Roman" panose="02020603050405020304" pitchFamily="18" charset="0"/>
                </a:rPr>
                <a:t>,   </a:t>
              </a:r>
              <a:r>
                <a:rPr lang="sk-SK" altLang="sk-SK" sz="2000" dirty="0" err="1" smtClean="0">
                  <a:latin typeface="Times New Roman" panose="02020603050405020304" pitchFamily="18" charset="0"/>
                </a:rPr>
                <a:t>time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lag</a:t>
              </a:r>
              <a:endParaRPr lang="en-US" altLang="sk-SK" sz="2000" dirty="0">
                <a:latin typeface="Times New Roman" panose="02020603050405020304" pitchFamily="18" charset="0"/>
              </a:endParaRPr>
            </a:p>
          </p:txBody>
        </p:sp>
      </p:grpSp>
    </p:spTree>
    <p:extLst>
      <p:ext uri="{BB962C8B-B14F-4D97-AF65-F5344CB8AC3E}">
        <p14:creationId xmlns:p14="http://schemas.microsoft.com/office/powerpoint/2010/main" val="883980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076450" y="344488"/>
            <a:ext cx="83947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3200" b="1" dirty="0">
                <a:latin typeface="Times New Roman" panose="02020603050405020304" pitchFamily="18" charset="0"/>
              </a:rPr>
              <a:t>C)   </a:t>
            </a:r>
            <a:r>
              <a:rPr lang="sk-SK" altLang="sk-SK" sz="3200" b="1" dirty="0" err="1" smtClean="0">
                <a:latin typeface="Times New Roman" panose="02020603050405020304" pitchFamily="18" charset="0"/>
              </a:rPr>
              <a:t>How</a:t>
            </a:r>
            <a:r>
              <a:rPr lang="sk-SK" altLang="sk-SK" sz="3200" b="1" dirty="0" smtClean="0">
                <a:latin typeface="Times New Roman" panose="02020603050405020304" pitchFamily="18" charset="0"/>
              </a:rPr>
              <a:t> to </a:t>
            </a:r>
            <a:r>
              <a:rPr lang="sk-SK" altLang="sk-SK" sz="3200" b="1" dirty="0" err="1" smtClean="0">
                <a:latin typeface="Times New Roman" panose="02020603050405020304" pitchFamily="18" charset="0"/>
              </a:rPr>
              <a:t>find</a:t>
            </a:r>
            <a:r>
              <a:rPr lang="sk-SK" altLang="sk-SK" sz="3200" b="1" dirty="0" smtClean="0">
                <a:latin typeface="Times New Roman" panose="02020603050405020304" pitchFamily="18" charset="0"/>
              </a:rPr>
              <a:t> a model </a:t>
            </a:r>
            <a:r>
              <a:rPr lang="sk-SK" altLang="sk-SK" sz="3200" b="1" dirty="0" err="1" smtClean="0">
                <a:latin typeface="Times New Roman" panose="02020603050405020304" pitchFamily="18" charset="0"/>
              </a:rPr>
              <a:t>order</a:t>
            </a:r>
            <a:r>
              <a:rPr lang="en-US" altLang="sk-SK" sz="3200" b="1" dirty="0" smtClean="0">
                <a:latin typeface="Times New Roman" panose="02020603050405020304" pitchFamily="18" charset="0"/>
              </a:rPr>
              <a:t> ( p</a:t>
            </a:r>
            <a:r>
              <a:rPr lang="sk-SK" altLang="sk-SK" sz="3200" b="1" dirty="0" smtClean="0">
                <a:latin typeface="Times New Roman" panose="02020603050405020304" pitchFamily="18" charset="0"/>
              </a:rPr>
              <a:t>,</a:t>
            </a:r>
            <a:r>
              <a:rPr lang="en-US" altLang="sk-SK" sz="3200" b="1" dirty="0" smtClean="0">
                <a:latin typeface="Times New Roman" panose="02020603050405020304" pitchFamily="18" charset="0"/>
              </a:rPr>
              <a:t> </a:t>
            </a:r>
            <a:r>
              <a:rPr lang="en-US" altLang="sk-SK" sz="3200" b="1" dirty="0">
                <a:latin typeface="Times New Roman" panose="02020603050405020304" pitchFamily="18" charset="0"/>
              </a:rPr>
              <a:t>q)</a:t>
            </a:r>
          </a:p>
        </p:txBody>
      </p:sp>
      <p:grpSp>
        <p:nvGrpSpPr>
          <p:cNvPr id="67587" name="Group 5"/>
          <p:cNvGrpSpPr>
            <a:grpSpLocks/>
          </p:cNvGrpSpPr>
          <p:nvPr/>
        </p:nvGrpSpPr>
        <p:grpSpPr bwMode="auto">
          <a:xfrm>
            <a:off x="1022684" y="1890546"/>
            <a:ext cx="10274969" cy="4647426"/>
            <a:chOff x="-262794" y="2286000"/>
            <a:chExt cx="8797194" cy="5059152"/>
          </a:xfrm>
        </p:grpSpPr>
        <p:sp>
          <p:nvSpPr>
            <p:cNvPr id="67588" name="Text Box 3"/>
            <p:cNvSpPr txBox="1">
              <a:spLocks noChangeArrowheads="1"/>
            </p:cNvSpPr>
            <p:nvPr/>
          </p:nvSpPr>
          <p:spPr bwMode="auto">
            <a:xfrm>
              <a:off x="-262794" y="2286000"/>
              <a:ext cx="8797194" cy="5059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a:latin typeface="Times New Roman" panose="02020603050405020304" pitchFamily="18" charset="0"/>
                </a:rPr>
                <a:t>I. </a:t>
              </a:r>
              <a:r>
                <a:rPr lang="sk-SK" altLang="sk-SK" sz="2400" dirty="0" smtClean="0">
                  <a:latin typeface="Times New Roman" panose="02020603050405020304" pitchFamily="18" charset="0"/>
                </a:rPr>
                <a:t>Plot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dependance</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ACF on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lag</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II. </a:t>
              </a:r>
              <a:r>
                <a:rPr lang="sk-SK" altLang="sk-SK" sz="2400" dirty="0" smtClean="0">
                  <a:latin typeface="Times New Roman" panose="02020603050405020304" pitchFamily="18" charset="0"/>
                </a:rPr>
                <a:t>Plot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dependance</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PACF on </a:t>
              </a:r>
              <a:r>
                <a:rPr lang="sk-SK" altLang="sk-SK" sz="2400" dirty="0" err="1" smtClean="0">
                  <a:latin typeface="Times New Roman" panose="02020603050405020304" pitchFamily="18" charset="0"/>
                </a:rPr>
                <a:t>the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time</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lag</a:t>
              </a:r>
              <a:endParaRPr lang="sk-SK" altLang="sk-SK" sz="2400" dirty="0">
                <a:latin typeface="Times New Roman" panose="02020603050405020304" pitchFamily="18" charset="0"/>
              </a:endParaRPr>
            </a:p>
            <a:p>
              <a:pPr eaLnBrk="1" hangingPunct="1">
                <a:spcBef>
                  <a:spcPct val="50000"/>
                </a:spcBef>
              </a:pPr>
              <a:r>
                <a:rPr lang="sk-SK" altLang="sk-SK" sz="2400" dirty="0" err="1" smtClean="0">
                  <a:latin typeface="Times New Roman" panose="02020603050405020304" pitchFamily="18" charset="0"/>
                </a:rPr>
                <a:t>For</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example</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pPr>
              <a:r>
                <a:rPr lang="sk-SK" altLang="sk-SK" sz="2400" dirty="0" smtClean="0">
                  <a:solidFill>
                    <a:srgbClr val="FF0000"/>
                  </a:solidFill>
                  <a:latin typeface="Times New Roman" panose="02020603050405020304" pitchFamily="18" charset="0"/>
                </a:rPr>
                <a:t>ACF </a:t>
              </a:r>
              <a:r>
                <a:rPr lang="sk-SK" altLang="sk-SK" sz="2400" dirty="0" err="1" smtClean="0">
                  <a:solidFill>
                    <a:srgbClr val="FF0000"/>
                  </a:solidFill>
                  <a:latin typeface="Times New Roman" panose="02020603050405020304" pitchFamily="18" charset="0"/>
                </a:rPr>
                <a:t>for</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the</a:t>
              </a:r>
              <a:r>
                <a:rPr lang="sk-SK" altLang="sk-SK" sz="2400" dirty="0" smtClean="0">
                  <a:solidFill>
                    <a:srgbClr val="FF0000"/>
                  </a:solidFill>
                  <a:latin typeface="Times New Roman" panose="02020603050405020304" pitchFamily="18" charset="0"/>
                </a:rPr>
                <a:t> AR </a:t>
              </a:r>
              <a:r>
                <a:rPr lang="sk-SK" altLang="sk-SK" sz="2400" dirty="0">
                  <a:solidFill>
                    <a:srgbClr val="FF0000"/>
                  </a:solidFill>
                  <a:latin typeface="Times New Roman" panose="02020603050405020304" pitchFamily="18" charset="0"/>
                </a:rPr>
                <a:t>model </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is</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an</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exponentialy</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decreasing</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function</a:t>
              </a:r>
              <a:r>
                <a:rPr lang="en-US" altLang="sk-SK" sz="2400" dirty="0" smtClean="0">
                  <a:solidFill>
                    <a:srgbClr val="FF0000"/>
                  </a:solidFill>
                  <a:latin typeface="Times New Roman" panose="02020603050405020304" pitchFamily="18" charset="0"/>
                </a:rPr>
                <a:t>.</a:t>
              </a:r>
              <a:endParaRPr lang="sk-SK" altLang="sk-SK" sz="2400" dirty="0">
                <a:solidFill>
                  <a:srgbClr val="FF0000"/>
                </a:solidFill>
                <a:latin typeface="Times New Roman" panose="02020603050405020304" pitchFamily="18" charset="0"/>
              </a:endParaRPr>
            </a:p>
            <a:p>
              <a:pPr eaLnBrk="1" hangingPunct="1">
                <a:spcBef>
                  <a:spcPct val="50000"/>
                </a:spcBef>
              </a:pPr>
              <a:r>
                <a:rPr lang="sk-SK" altLang="sk-SK" sz="2400" dirty="0" smtClean="0">
                  <a:solidFill>
                    <a:srgbClr val="FF0000"/>
                  </a:solidFill>
                  <a:latin typeface="Times New Roman" panose="02020603050405020304" pitchFamily="18" charset="0"/>
                </a:rPr>
                <a:t>PACF </a:t>
              </a:r>
              <a:r>
                <a:rPr lang="sk-SK" altLang="sk-SK" sz="2400" dirty="0" err="1" smtClean="0">
                  <a:solidFill>
                    <a:srgbClr val="FF0000"/>
                  </a:solidFill>
                  <a:latin typeface="Times New Roman" panose="02020603050405020304" pitchFamily="18" charset="0"/>
                </a:rPr>
                <a:t>decreases</a:t>
              </a:r>
              <a:r>
                <a:rPr lang="sk-SK" altLang="sk-SK" sz="2400" dirty="0" smtClean="0">
                  <a:solidFill>
                    <a:srgbClr val="FF0000"/>
                  </a:solidFill>
                  <a:latin typeface="Times New Roman" panose="02020603050405020304" pitchFamily="18" charset="0"/>
                </a:rPr>
                <a:t> to </a:t>
              </a:r>
              <a:r>
                <a:rPr lang="sk-SK" altLang="sk-SK" sz="2400" dirty="0" err="1" smtClean="0">
                  <a:solidFill>
                    <a:srgbClr val="FF0000"/>
                  </a:solidFill>
                  <a:latin typeface="Times New Roman" panose="02020603050405020304" pitchFamily="18" charset="0"/>
                </a:rPr>
                <a:t>zero</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for</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the</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time</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intervel</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if</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the</a:t>
              </a:r>
              <a:r>
                <a:rPr lang="sk-SK" altLang="sk-SK" sz="2400" dirty="0" smtClean="0">
                  <a:solidFill>
                    <a:srgbClr val="FF0000"/>
                  </a:solidFill>
                  <a:latin typeface="Times New Roman" panose="02020603050405020304" pitchFamily="18" charset="0"/>
                </a:rPr>
                <a:t> </a:t>
              </a:r>
              <a:r>
                <a:rPr lang="sk-SK" altLang="sk-SK" sz="2400" dirty="0" err="1" smtClean="0">
                  <a:solidFill>
                    <a:srgbClr val="FF0000"/>
                  </a:solidFill>
                  <a:latin typeface="Times New Roman" panose="02020603050405020304" pitchFamily="18" charset="0"/>
                </a:rPr>
                <a:t>order</a:t>
              </a:r>
              <a:r>
                <a:rPr lang="sk-SK" altLang="sk-SK" sz="2400" dirty="0" smtClean="0">
                  <a:solidFill>
                    <a:srgbClr val="FF0000"/>
                  </a:solidFill>
                  <a:latin typeface="Times New Roman" panose="02020603050405020304" pitchFamily="18" charset="0"/>
                </a:rPr>
                <a:t> of </a:t>
              </a:r>
              <a:r>
                <a:rPr lang="sk-SK" altLang="sk-SK" sz="2400" dirty="0" err="1" smtClean="0">
                  <a:solidFill>
                    <a:srgbClr val="FF0000"/>
                  </a:solidFill>
                  <a:latin typeface="Times New Roman" panose="02020603050405020304" pitchFamily="18" charset="0"/>
                </a:rPr>
                <a:t>the</a:t>
              </a:r>
              <a:r>
                <a:rPr lang="sk-SK" altLang="sk-SK" sz="2400" dirty="0" smtClean="0">
                  <a:solidFill>
                    <a:srgbClr val="FF0000"/>
                  </a:solidFill>
                  <a:latin typeface="Times New Roman" panose="02020603050405020304" pitchFamily="18" charset="0"/>
                </a:rPr>
                <a:t> model </a:t>
              </a:r>
              <a:r>
                <a:rPr lang="sk-SK" altLang="sk-SK" sz="2400" dirty="0" err="1" smtClean="0">
                  <a:solidFill>
                    <a:srgbClr val="FF0000"/>
                  </a:solidFill>
                  <a:latin typeface="Times New Roman" panose="02020603050405020304" pitchFamily="18" charset="0"/>
                </a:rPr>
                <a:t>is</a:t>
              </a:r>
              <a:r>
                <a:rPr lang="sk-SK" altLang="sk-SK" sz="2400" dirty="0" smtClean="0">
                  <a:solidFill>
                    <a:srgbClr val="FF0000"/>
                  </a:solidFill>
                  <a:latin typeface="Times New Roman" panose="02020603050405020304" pitchFamily="18" charset="0"/>
                </a:rPr>
                <a:t>   </a:t>
              </a:r>
              <a:r>
                <a:rPr lang="sk-SK" altLang="sk-SK" sz="3200" i="1" dirty="0">
                  <a:solidFill>
                    <a:srgbClr val="FF0000"/>
                  </a:solidFill>
                  <a:latin typeface="Times New Roman" panose="02020603050405020304" pitchFamily="18" charset="0"/>
                </a:rPr>
                <a:t>p</a:t>
              </a:r>
              <a:r>
                <a:rPr lang="sk-SK" altLang="sk-SK" sz="3200" dirty="0">
                  <a:solidFill>
                    <a:srgbClr val="FF0000"/>
                  </a:solidFill>
                  <a:latin typeface="Times New Roman" panose="02020603050405020304" pitchFamily="18" charset="0"/>
                </a:rPr>
                <a:t>.</a:t>
              </a:r>
            </a:p>
            <a:p>
              <a:pPr eaLnBrk="1" hangingPunct="1">
                <a:spcBef>
                  <a:spcPct val="50000"/>
                </a:spcBef>
              </a:pPr>
              <a:r>
                <a:rPr lang="sk-SK" altLang="sk-SK" sz="2400" dirty="0" err="1" smtClean="0">
                  <a:latin typeface="Times New Roman" panose="02020603050405020304" pitchFamily="18" charset="0"/>
                </a:rPr>
                <a:t>How</a:t>
              </a:r>
              <a:r>
                <a:rPr lang="sk-SK" altLang="sk-SK" sz="2400" dirty="0" smtClean="0">
                  <a:latin typeface="Times New Roman" panose="02020603050405020304" pitchFamily="18" charset="0"/>
                </a:rPr>
                <a:t> to </a:t>
              </a:r>
              <a:r>
                <a:rPr lang="sk-SK" altLang="sk-SK" sz="2400" dirty="0" err="1" smtClean="0">
                  <a:latin typeface="Times New Roman" panose="02020603050405020304" pitchFamily="18" charset="0"/>
                </a:rPr>
                <a:t>find</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where</a:t>
              </a:r>
              <a:r>
                <a:rPr lang="sk-SK" altLang="sk-SK" sz="2400" dirty="0" smtClean="0">
                  <a:latin typeface="Times New Roman" panose="02020603050405020304" pitchFamily="18" charset="0"/>
                </a:rPr>
                <a:t>  PACF </a:t>
              </a:r>
              <a:r>
                <a:rPr lang="sk-SK" altLang="sk-SK" sz="2400" dirty="0" err="1" smtClean="0">
                  <a:latin typeface="Times New Roman" panose="02020603050405020304" pitchFamily="18" charset="0"/>
                </a:rPr>
                <a:t>is</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zero</a:t>
              </a:r>
              <a:r>
                <a:rPr lang="sk-SK" altLang="sk-SK" sz="2400" dirty="0" smtClean="0">
                  <a:latin typeface="Times New Roman" panose="02020603050405020304" pitchFamily="18" charset="0"/>
                </a:rPr>
                <a:t>? </a:t>
              </a:r>
              <a:r>
                <a:rPr lang="sk-SK" altLang="sk-SK" sz="2400" dirty="0" err="1" smtClean="0">
                  <a:latin typeface="Times New Roman" panose="02020603050405020304" pitchFamily="18" charset="0"/>
                </a:rPr>
                <a:t>Draw</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95% </a:t>
              </a:r>
              <a:r>
                <a:rPr lang="sk-SK" altLang="sk-SK" sz="2400" dirty="0" err="1" smtClean="0">
                  <a:latin typeface="Times New Roman" panose="02020603050405020304" pitchFamily="18" charset="0"/>
                </a:rPr>
                <a:t>confidence</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interval </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                  , </a:t>
              </a:r>
              <a:r>
                <a:rPr lang="sk-SK" altLang="sk-SK" sz="2400" i="1" dirty="0">
                  <a:latin typeface="Times New Roman" panose="02020603050405020304" pitchFamily="18" charset="0"/>
                </a:rPr>
                <a:t>N</a:t>
              </a:r>
              <a:r>
                <a:rPr lang="sk-SK" altLang="sk-SK" sz="2400" dirty="0">
                  <a:latin typeface="Times New Roman" panose="02020603050405020304" pitchFamily="18" charset="0"/>
                </a:rPr>
                <a:t> </a:t>
              </a:r>
              <a:r>
                <a:rPr lang="sk-SK" altLang="sk-SK" sz="2400" dirty="0" err="1" smtClean="0">
                  <a:latin typeface="Times New Roman" panose="02020603050405020304" pitchFamily="18" charset="0"/>
                </a:rPr>
                <a:t>number</a:t>
              </a:r>
              <a:r>
                <a:rPr lang="sk-SK" altLang="sk-SK" sz="2400" dirty="0" smtClean="0">
                  <a:latin typeface="Times New Roman" panose="02020603050405020304" pitchFamily="18" charset="0"/>
                </a:rPr>
                <a:t> of </a:t>
              </a:r>
              <a:r>
                <a:rPr lang="sk-SK" altLang="sk-SK" sz="2400" dirty="0" err="1" smtClean="0">
                  <a:latin typeface="Times New Roman" panose="02020603050405020304" pitchFamily="18" charset="0"/>
                </a:rPr>
                <a:t>measurements</a:t>
              </a:r>
              <a:r>
                <a:rPr lang="sk-SK" altLang="sk-SK" sz="2400" dirty="0" smtClean="0">
                  <a:latin typeface="Times New Roman" panose="02020603050405020304" pitchFamily="18" charset="0"/>
                </a:rPr>
                <a:t>).</a:t>
              </a:r>
              <a:endParaRPr lang="sk-SK" altLang="sk-SK" sz="2400" dirty="0">
                <a:latin typeface="Times New Roman" panose="02020603050405020304" pitchFamily="18" charset="0"/>
              </a:endParaRPr>
            </a:p>
            <a:p>
              <a:pPr eaLnBrk="1" hangingPunct="1">
                <a:spcBef>
                  <a:spcPct val="50000"/>
                </a:spcBef>
              </a:pPr>
              <a:endParaRPr lang="en-US" altLang="sk-SK" sz="2400" dirty="0">
                <a:latin typeface="Times New Roman" panose="02020603050405020304" pitchFamily="18" charset="0"/>
              </a:endParaRPr>
            </a:p>
          </p:txBody>
        </p:sp>
        <p:graphicFrame>
          <p:nvGraphicFramePr>
            <p:cNvPr id="67589" name="Object 2"/>
            <p:cNvGraphicFramePr>
              <a:graphicFrameLocks noChangeAspect="1"/>
            </p:cNvGraphicFramePr>
            <p:nvPr>
              <p:extLst/>
            </p:nvPr>
          </p:nvGraphicFramePr>
          <p:xfrm>
            <a:off x="4495568" y="4723893"/>
            <a:ext cx="881634" cy="520409"/>
          </p:xfrm>
          <a:graphic>
            <a:graphicData uri="http://schemas.openxmlformats.org/presentationml/2006/ole">
              <mc:AlternateContent xmlns:mc="http://schemas.openxmlformats.org/markup-compatibility/2006">
                <mc:Choice xmlns:v="urn:schemas-microsoft-com:vml" Requires="v">
                  <p:oleObj spid="_x0000_s91292" name="Equation" r:id="rId4" imgW="342751" imgH="203112" progId="Equation.3">
                    <p:embed/>
                  </p:oleObj>
                </mc:Choice>
                <mc:Fallback>
                  <p:oleObj name="Equation" r:id="rId4" imgW="342751" imgH="203112" progId="Equation.3">
                    <p:embed/>
                    <p:pic>
                      <p:nvPicPr>
                        <p:cNvPr id="675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568" y="4723893"/>
                          <a:ext cx="881634" cy="520409"/>
                        </a:xfrm>
                        <a:prstGeom prst="rect">
                          <a:avLst/>
                        </a:prstGeom>
                        <a:noFill/>
                        <a:ln>
                          <a:noFill/>
                        </a:ln>
                        <a:effectLst/>
                        <a:extLst/>
                      </p:spPr>
                    </p:pic>
                  </p:oleObj>
                </mc:Fallback>
              </mc:AlternateContent>
            </a:graphicData>
          </a:graphic>
        </p:graphicFrame>
        <p:graphicFrame>
          <p:nvGraphicFramePr>
            <p:cNvPr id="67590" name="Object 3"/>
            <p:cNvGraphicFramePr>
              <a:graphicFrameLocks noChangeAspect="1"/>
            </p:cNvGraphicFramePr>
            <p:nvPr>
              <p:extLst/>
            </p:nvPr>
          </p:nvGraphicFramePr>
          <p:xfrm>
            <a:off x="7012367" y="5818676"/>
            <a:ext cx="1200150" cy="479425"/>
          </p:xfrm>
          <a:graphic>
            <a:graphicData uri="http://schemas.openxmlformats.org/presentationml/2006/ole">
              <mc:AlternateContent xmlns:mc="http://schemas.openxmlformats.org/markup-compatibility/2006">
                <mc:Choice xmlns:v="urn:schemas-microsoft-com:vml" Requires="v">
                  <p:oleObj spid="_x0000_s91293" name="Equation" r:id="rId6" imgW="571252" imgH="228501" progId="Equation.3">
                    <p:embed/>
                  </p:oleObj>
                </mc:Choice>
                <mc:Fallback>
                  <p:oleObj name="Equation" r:id="rId6" imgW="571252" imgH="228501" progId="Equation.3">
                    <p:embed/>
                    <p:pic>
                      <p:nvPicPr>
                        <p:cNvPr id="6759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2367" y="5818676"/>
                          <a:ext cx="12001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28509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768474" y="306389"/>
            <a:ext cx="8784777" cy="1044575"/>
          </a:xfrm>
        </p:spPr>
        <p:txBody>
          <a:bodyPr>
            <a:normAutofit fontScale="90000"/>
          </a:bodyPr>
          <a:lstStyle/>
          <a:p>
            <a:pPr>
              <a:defRPr/>
            </a:pPr>
            <a:r>
              <a:rPr lang="sk-SK" altLang="sk-SK" dirty="0" err="1" smtClean="0">
                <a:solidFill>
                  <a:schemeClr val="tx1">
                    <a:lumMod val="75000"/>
                    <a:lumOff val="25000"/>
                  </a:schemeClr>
                </a:solidFill>
              </a:rPr>
              <a:t>Stationary</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time</a:t>
            </a:r>
            <a:r>
              <a:rPr lang="sk-SK" altLang="sk-SK" dirty="0" smtClean="0">
                <a:solidFill>
                  <a:schemeClr val="tx1">
                    <a:lumMod val="75000"/>
                    <a:lumOff val="25000"/>
                  </a:schemeClr>
                </a:solidFill>
              </a:rPr>
              <a:t> </a:t>
            </a:r>
            <a:r>
              <a:rPr lang="sk-SK" altLang="sk-SK" dirty="0" err="1" smtClean="0">
                <a:solidFill>
                  <a:schemeClr val="tx1">
                    <a:lumMod val="75000"/>
                    <a:lumOff val="25000"/>
                  </a:schemeClr>
                </a:solidFill>
              </a:rPr>
              <a:t>series</a:t>
            </a:r>
            <a:r>
              <a:rPr lang="sk-SK" altLang="sk-SK" dirty="0" smtClean="0">
                <a:solidFill>
                  <a:schemeClr val="tx1">
                    <a:lumMod val="75000"/>
                    <a:lumOff val="25000"/>
                  </a:schemeClr>
                </a:solidFill>
              </a:rPr>
              <a:t> (stacionárny časový rad)</a:t>
            </a:r>
            <a:endParaRPr lang="en-GB" altLang="sk-SK" dirty="0">
              <a:solidFill>
                <a:schemeClr val="tx1">
                  <a:lumMod val="75000"/>
                  <a:lumOff val="25000"/>
                </a:schemeClr>
              </a:solidFill>
            </a:endParaRPr>
          </a:p>
        </p:txBody>
      </p:sp>
      <p:sp>
        <p:nvSpPr>
          <p:cNvPr id="23555" name="Text Box 3"/>
          <p:cNvSpPr txBox="1">
            <a:spLocks noChangeArrowheads="1"/>
          </p:cNvSpPr>
          <p:nvPr/>
        </p:nvSpPr>
        <p:spPr bwMode="auto">
          <a:xfrm>
            <a:off x="1524000" y="1992313"/>
            <a:ext cx="9144000" cy="461962"/>
          </a:xfrm>
          <a:prstGeom prst="rect">
            <a:avLst/>
          </a:prstGeom>
          <a:solidFill>
            <a:schemeClr val="accent1">
              <a:lumMod val="40000"/>
              <a:lumOff val="60000"/>
            </a:schemeClr>
          </a:solidFill>
          <a:ln>
            <a:noFill/>
          </a:ln>
        </p:spPr>
        <p:txBody>
          <a:bodyPr>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None/>
              <a:defRPr/>
            </a:pPr>
            <a:r>
              <a:rPr lang="sk-SK" altLang="sk-SK" sz="2400" b="1" i="1" dirty="0" err="1" smtClean="0"/>
              <a:t>Definition</a:t>
            </a:r>
            <a:r>
              <a:rPr lang="sk-SK" altLang="sk-SK" sz="2400" b="1" i="1" dirty="0" smtClean="0"/>
              <a:t>:</a:t>
            </a:r>
            <a:r>
              <a:rPr lang="sk-SK" altLang="sk-SK" sz="2400" dirty="0" smtClean="0"/>
              <a:t> </a:t>
            </a:r>
            <a:r>
              <a:rPr lang="sk-SK" altLang="sk-SK" sz="2400" dirty="0" err="1" smtClean="0"/>
              <a:t>Time</a:t>
            </a:r>
            <a:r>
              <a:rPr lang="sk-SK" altLang="sk-SK" sz="2400" dirty="0" smtClean="0"/>
              <a:t> </a:t>
            </a:r>
            <a:r>
              <a:rPr lang="sk-SK" altLang="sk-SK" sz="2400" dirty="0" err="1" smtClean="0"/>
              <a:t>series</a:t>
            </a:r>
            <a:r>
              <a:rPr lang="sk-SK" altLang="sk-SK" sz="2400" dirty="0" smtClean="0"/>
              <a:t> </a:t>
            </a:r>
            <a:r>
              <a:rPr lang="sk-SK" altLang="sk-SK" sz="2400" dirty="0" err="1" smtClean="0"/>
              <a:t>is</a:t>
            </a:r>
            <a:r>
              <a:rPr lang="sk-SK" altLang="sk-SK" sz="2400" dirty="0" smtClean="0"/>
              <a:t> </a:t>
            </a:r>
            <a:r>
              <a:rPr lang="sk-SK" altLang="sk-SK" sz="2400" dirty="0" err="1" smtClean="0"/>
              <a:t>called</a:t>
            </a:r>
            <a:r>
              <a:rPr lang="sk-SK" altLang="sk-SK" sz="2400" dirty="0" smtClean="0"/>
              <a:t> </a:t>
            </a:r>
            <a:r>
              <a:rPr lang="sk-SK" altLang="sk-SK" sz="2400" dirty="0" err="1" smtClean="0"/>
              <a:t>stationary</a:t>
            </a:r>
            <a:r>
              <a:rPr lang="sk-SK" altLang="sk-SK" sz="2400" dirty="0" smtClean="0"/>
              <a:t> </a:t>
            </a:r>
            <a:r>
              <a:rPr lang="sk-SK" altLang="sk-SK" sz="2400" dirty="0" err="1" smtClean="0"/>
              <a:t>if</a:t>
            </a:r>
            <a:r>
              <a:rPr lang="sk-SK" altLang="sk-SK" sz="2400" dirty="0" smtClean="0"/>
              <a:t> </a:t>
            </a:r>
            <a:r>
              <a:rPr lang="sk-SK" altLang="sk-SK" sz="2400" dirty="0" err="1" smtClean="0"/>
              <a:t>it</a:t>
            </a:r>
            <a:r>
              <a:rPr lang="sk-SK" altLang="sk-SK" sz="2400" dirty="0" smtClean="0"/>
              <a:t> has </a:t>
            </a:r>
            <a:r>
              <a:rPr lang="sk-SK" altLang="sk-SK" sz="2400" dirty="0" err="1" smtClean="0"/>
              <a:t>folowing</a:t>
            </a:r>
            <a:r>
              <a:rPr lang="sk-SK" altLang="sk-SK" sz="2400" dirty="0" smtClean="0"/>
              <a:t> </a:t>
            </a:r>
            <a:r>
              <a:rPr lang="sk-SK" altLang="sk-SK" sz="2400" dirty="0" err="1" smtClean="0"/>
              <a:t>properties</a:t>
            </a:r>
            <a:r>
              <a:rPr lang="sk-SK" altLang="sk-SK" sz="2400" dirty="0" smtClean="0"/>
              <a:t>:     </a:t>
            </a:r>
            <a:endParaRPr lang="en-GB" altLang="sk-SK" sz="2400" b="1" i="1" dirty="0"/>
          </a:p>
        </p:txBody>
      </p:sp>
      <p:sp>
        <p:nvSpPr>
          <p:cNvPr id="23556" name="Text Box 5"/>
          <p:cNvSpPr txBox="1">
            <a:spLocks noChangeArrowheads="1"/>
          </p:cNvSpPr>
          <p:nvPr/>
        </p:nvSpPr>
        <p:spPr bwMode="auto">
          <a:xfrm>
            <a:off x="1533526" y="2668588"/>
            <a:ext cx="9611396" cy="1569660"/>
          </a:xfrm>
          <a:prstGeom prst="rect">
            <a:avLst/>
          </a:prstGeom>
          <a:solidFill>
            <a:schemeClr val="accent1">
              <a:lumMod val="40000"/>
              <a:lumOff val="60000"/>
            </a:schemeClr>
          </a:solidFill>
          <a:ln>
            <a:noFill/>
          </a:ln>
        </p:spPr>
        <p:txBody>
          <a:bodyPr wrap="square">
            <a:spAutoFit/>
          </a:bodyPr>
          <a:lstStyle>
            <a:lvl1pPr>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457200" indent="-457200">
              <a:spcBef>
                <a:spcPct val="50000"/>
              </a:spcBef>
              <a:buClrTx/>
              <a:buAutoNum type="alphaLcParenR"/>
              <a:defRPr/>
            </a:pPr>
            <a:r>
              <a:rPr lang="sk-SK" altLang="sk-SK" sz="2400" dirty="0" err="1" smtClean="0"/>
              <a:t>Finite</a:t>
            </a:r>
            <a:r>
              <a:rPr lang="sk-SK" altLang="sk-SK" sz="2400" dirty="0" smtClean="0"/>
              <a:t> </a:t>
            </a:r>
            <a:r>
              <a:rPr lang="sk-SK" altLang="sk-SK" sz="2400" dirty="0" err="1" smtClean="0"/>
              <a:t>variation</a:t>
            </a:r>
            <a:endParaRPr lang="sk-SK" altLang="sk-SK" sz="2400" dirty="0" smtClean="0"/>
          </a:p>
          <a:p>
            <a:pPr marL="457200" indent="-457200">
              <a:spcBef>
                <a:spcPct val="50000"/>
              </a:spcBef>
              <a:buClrTx/>
              <a:buAutoNum type="alphaLcParenR"/>
              <a:defRPr/>
            </a:pPr>
            <a:r>
              <a:rPr lang="sk-SK" altLang="sk-SK" sz="2400" dirty="0" err="1" smtClean="0"/>
              <a:t>Constant</a:t>
            </a:r>
            <a:r>
              <a:rPr lang="sk-SK" altLang="sk-SK" sz="2400" dirty="0" smtClean="0"/>
              <a:t> </a:t>
            </a:r>
            <a:r>
              <a:rPr lang="sk-SK" altLang="sk-SK" sz="2400" dirty="0" err="1" smtClean="0"/>
              <a:t>average</a:t>
            </a:r>
            <a:r>
              <a:rPr lang="sk-SK" altLang="sk-SK" sz="2400" dirty="0" smtClean="0"/>
              <a:t> </a:t>
            </a:r>
            <a:r>
              <a:rPr lang="sk-SK" altLang="sk-SK" sz="2400" dirty="0" err="1" smtClean="0"/>
              <a:t>value</a:t>
            </a:r>
            <a:r>
              <a:rPr lang="sk-SK" altLang="sk-SK" sz="2400" dirty="0" smtClean="0"/>
              <a:t> </a:t>
            </a:r>
          </a:p>
          <a:p>
            <a:pPr marL="457200" indent="-457200">
              <a:spcBef>
                <a:spcPct val="50000"/>
              </a:spcBef>
              <a:buClrTx/>
              <a:buAutoNum type="alphaLcParenR"/>
              <a:defRPr/>
            </a:pPr>
            <a:r>
              <a:rPr lang="sk-SK" altLang="sk-SK" sz="2400" dirty="0" err="1" smtClean="0"/>
              <a:t>Autocorelation</a:t>
            </a:r>
            <a:r>
              <a:rPr lang="sk-SK" altLang="sk-SK" sz="2400" dirty="0" smtClean="0"/>
              <a:t> </a:t>
            </a:r>
            <a:r>
              <a:rPr lang="sk-SK" altLang="sk-SK" sz="2400" dirty="0" err="1" smtClean="0"/>
              <a:t>function</a:t>
            </a:r>
            <a:r>
              <a:rPr lang="sk-SK" altLang="sk-SK" sz="2400" dirty="0" smtClean="0"/>
              <a:t> </a:t>
            </a:r>
            <a:r>
              <a:rPr lang="sk-SK" altLang="sk-SK" sz="2400" dirty="0" err="1" smtClean="0"/>
              <a:t>independent</a:t>
            </a:r>
            <a:r>
              <a:rPr lang="sk-SK" altLang="sk-SK" sz="2400" dirty="0" smtClean="0"/>
              <a:t> on </a:t>
            </a:r>
            <a:r>
              <a:rPr lang="sk-SK" altLang="sk-SK" sz="2400" i="1" dirty="0" smtClean="0"/>
              <a:t>t, h</a:t>
            </a:r>
            <a:r>
              <a:rPr lang="sk-SK" altLang="sk-SK" sz="2400" dirty="0" smtClean="0"/>
              <a:t>, </a:t>
            </a:r>
            <a:r>
              <a:rPr lang="sk-SK" altLang="sk-SK" sz="2400" dirty="0" err="1" smtClean="0"/>
              <a:t>dependend</a:t>
            </a:r>
            <a:r>
              <a:rPr lang="sk-SK" altLang="sk-SK" sz="2400" dirty="0" smtClean="0"/>
              <a:t> </a:t>
            </a:r>
            <a:r>
              <a:rPr lang="sk-SK" altLang="sk-SK" sz="2400" dirty="0" err="1" smtClean="0"/>
              <a:t>only</a:t>
            </a:r>
            <a:r>
              <a:rPr lang="sk-SK" altLang="sk-SK" sz="2400" dirty="0" smtClean="0"/>
              <a:t> on </a:t>
            </a:r>
            <a:r>
              <a:rPr lang="sk-SK" altLang="sk-SK" sz="2400" i="1" dirty="0" smtClean="0"/>
              <a:t>(</a:t>
            </a:r>
            <a:r>
              <a:rPr lang="sk-SK" altLang="sk-SK" sz="2400" i="1" dirty="0"/>
              <a:t>t-h)</a:t>
            </a:r>
            <a:r>
              <a:rPr lang="sk-SK" altLang="sk-SK" sz="2400" dirty="0"/>
              <a:t>. </a:t>
            </a:r>
            <a:endParaRPr lang="en-GB" altLang="sk-SK" sz="2400" dirty="0"/>
          </a:p>
        </p:txBody>
      </p:sp>
      <p:graphicFrame>
        <p:nvGraphicFramePr>
          <p:cNvPr id="13317" name="Object 6"/>
          <p:cNvGraphicFramePr>
            <a:graphicFrameLocks noChangeAspect="1"/>
          </p:cNvGraphicFramePr>
          <p:nvPr/>
        </p:nvGraphicFramePr>
        <p:xfrm>
          <a:off x="1808163" y="4433888"/>
          <a:ext cx="3509962" cy="768350"/>
        </p:xfrm>
        <a:graphic>
          <a:graphicData uri="http://schemas.openxmlformats.org/presentationml/2006/ole">
            <mc:AlternateContent xmlns:mc="http://schemas.openxmlformats.org/markup-compatibility/2006">
              <mc:Choice xmlns:v="urn:schemas-microsoft-com:vml" Requires="v">
                <p:oleObj spid="_x0000_s105490" name="Equation" r:id="rId4" imgW="1028254" imgH="241195" progId="Equation.3">
                  <p:embed/>
                </p:oleObj>
              </mc:Choice>
              <mc:Fallback>
                <p:oleObj name="Equation" r:id="rId4" imgW="1028254" imgH="241195" progId="Equation.3">
                  <p:embed/>
                  <p:pic>
                    <p:nvPicPr>
                      <p:cNvPr id="1331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163" y="4433888"/>
                        <a:ext cx="35099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TextBox 7"/>
          <p:cNvSpPr txBox="1">
            <a:spLocks noChangeArrowheads="1"/>
          </p:cNvSpPr>
          <p:nvPr/>
        </p:nvSpPr>
        <p:spPr bwMode="auto">
          <a:xfrm>
            <a:off x="5657851" y="4421188"/>
            <a:ext cx="397351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Tx/>
              <a:buChar char="-"/>
            </a:pPr>
            <a:r>
              <a:rPr lang="sk-SK" altLang="sk-SK" sz="2000" dirty="0">
                <a:latin typeface="Times New Roman" panose="02020603050405020304" pitchFamily="18" charset="0"/>
              </a:rPr>
              <a:t>v</a:t>
            </a:r>
            <a:r>
              <a:rPr lang="en-US" altLang="sk-SK" sz="2000" dirty="0" err="1" smtClean="0">
                <a:latin typeface="Times New Roman" panose="02020603050405020304" pitchFamily="18" charset="0"/>
              </a:rPr>
              <a:t>ari</a:t>
            </a:r>
            <a:r>
              <a:rPr lang="sk-SK" altLang="sk-SK" sz="2000" dirty="0" err="1" smtClean="0">
                <a:latin typeface="Times New Roman" panose="02020603050405020304" pitchFamily="18" charset="0"/>
              </a:rPr>
              <a:t>ation</a:t>
            </a:r>
            <a:endParaRPr lang="sk-SK" altLang="sk-SK" sz="2000" dirty="0">
              <a:latin typeface="Times New Roman" panose="02020603050405020304" pitchFamily="18" charset="0"/>
            </a:endParaRPr>
          </a:p>
          <a:p>
            <a:pPr eaLnBrk="1" hangingPunct="1">
              <a:buFontTx/>
              <a:buChar char="-"/>
            </a:pPr>
            <a:endParaRPr lang="sk-SK" altLang="sk-SK" sz="2000" dirty="0">
              <a:latin typeface="Times New Roman" panose="02020603050405020304" pitchFamily="18" charset="0"/>
            </a:endParaRPr>
          </a:p>
          <a:p>
            <a:pPr eaLnBrk="1" hangingPunct="1">
              <a:buFontTx/>
              <a:buChar char="-"/>
            </a:pPr>
            <a:r>
              <a:rPr lang="sk-SK" altLang="sk-SK" sz="2000" dirty="0" err="1">
                <a:latin typeface="Times New Roman" panose="02020603050405020304" pitchFamily="18" charset="0"/>
              </a:rPr>
              <a:t>a</a:t>
            </a:r>
            <a:r>
              <a:rPr lang="sk-SK" altLang="sk-SK" sz="2000" dirty="0" err="1" smtClean="0">
                <a:latin typeface="Times New Roman" panose="02020603050405020304" pitchFamily="18" charset="0"/>
              </a:rPr>
              <a:t>verage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value</a:t>
            </a:r>
            <a:endParaRPr lang="sk-SK" altLang="sk-SK" sz="2000" dirty="0">
              <a:latin typeface="Times New Roman" panose="02020603050405020304" pitchFamily="18" charset="0"/>
            </a:endParaRPr>
          </a:p>
        </p:txBody>
      </p:sp>
      <p:cxnSp>
        <p:nvCxnSpPr>
          <p:cNvPr id="13319" name="Straight Arrow Connector 9"/>
          <p:cNvCxnSpPr>
            <a:cxnSpLocks noChangeShapeType="1"/>
          </p:cNvCxnSpPr>
          <p:nvPr/>
        </p:nvCxnSpPr>
        <p:spPr bwMode="auto">
          <a:xfrm rot="10800000">
            <a:off x="4805364" y="5281614"/>
            <a:ext cx="1076325" cy="230187"/>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graphicFrame>
        <p:nvGraphicFramePr>
          <p:cNvPr id="13320" name="Object 4"/>
          <p:cNvGraphicFramePr>
            <a:graphicFrameLocks noChangeAspect="1"/>
          </p:cNvGraphicFramePr>
          <p:nvPr/>
        </p:nvGraphicFramePr>
        <p:xfrm>
          <a:off x="1808164" y="5543551"/>
          <a:ext cx="4510087" cy="860425"/>
        </p:xfrm>
        <a:graphic>
          <a:graphicData uri="http://schemas.openxmlformats.org/presentationml/2006/ole">
            <mc:AlternateContent xmlns:mc="http://schemas.openxmlformats.org/markup-compatibility/2006">
              <mc:Choice xmlns:v="urn:schemas-microsoft-com:vml" Requires="v">
                <p:oleObj spid="_x0000_s105491" name="Rovnica" r:id="rId6" imgW="1765300" imgH="330200" progId="Equation.3">
                  <p:embed/>
                </p:oleObj>
              </mc:Choice>
              <mc:Fallback>
                <p:oleObj name="Rovnica" r:id="rId6" imgW="1765300" imgH="330200" progId="Equation.3">
                  <p:embed/>
                  <p:pic>
                    <p:nvPicPr>
                      <p:cNvPr id="1332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8164" y="5543551"/>
                        <a:ext cx="4510087"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1" name="TextBox 14"/>
          <p:cNvSpPr txBox="1">
            <a:spLocks noChangeArrowheads="1"/>
          </p:cNvSpPr>
          <p:nvPr/>
        </p:nvSpPr>
        <p:spPr bwMode="auto">
          <a:xfrm>
            <a:off x="6448425" y="5773738"/>
            <a:ext cx="2863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000" dirty="0">
                <a:latin typeface="Times New Roman" panose="02020603050405020304" pitchFamily="18" charset="0"/>
              </a:rPr>
              <a:t>- </a:t>
            </a:r>
            <a:r>
              <a:rPr lang="sk-SK" altLang="sk-SK" sz="2000" dirty="0" err="1">
                <a:latin typeface="Times New Roman" panose="02020603050405020304" pitchFamily="18" charset="0"/>
              </a:rPr>
              <a:t>a</a:t>
            </a:r>
            <a:r>
              <a:rPr lang="sk-SK" altLang="sk-SK" sz="2000" dirty="0" err="1" smtClean="0">
                <a:latin typeface="Times New Roman" panose="02020603050405020304" pitchFamily="18" charset="0"/>
              </a:rPr>
              <a:t>utocorrelation</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function</a:t>
            </a:r>
            <a:endParaRPr lang="sk-SK" altLang="sk-SK" sz="2000" dirty="0">
              <a:latin typeface="Times New Roman" panose="02020603050405020304" pitchFamily="18" charset="0"/>
            </a:endParaRPr>
          </a:p>
        </p:txBody>
      </p:sp>
    </p:spTree>
    <p:extLst>
      <p:ext uri="{BB962C8B-B14F-4D97-AF65-F5344CB8AC3E}">
        <p14:creationId xmlns:p14="http://schemas.microsoft.com/office/powerpoint/2010/main" val="1944363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951038" y="238125"/>
            <a:ext cx="84312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b="1" dirty="0" smtClean="0">
                <a:latin typeface="Times New Roman" panose="02020603050405020304" pitchFamily="18" charset="0"/>
              </a:rPr>
              <a:t>Model </a:t>
            </a:r>
            <a:r>
              <a:rPr lang="sk-SK" altLang="sk-SK" sz="2800" b="1" dirty="0" err="1" smtClean="0">
                <a:latin typeface="Times New Roman" panose="02020603050405020304" pitchFamily="18" charset="0"/>
              </a:rPr>
              <a:t>identification</a:t>
            </a:r>
            <a:r>
              <a:rPr lang="sk-SK" altLang="sk-SK" sz="2800" b="1" dirty="0" smtClean="0">
                <a:latin typeface="Times New Roman" panose="02020603050405020304" pitchFamily="18" charset="0"/>
              </a:rPr>
              <a:t> on </a:t>
            </a:r>
            <a:r>
              <a:rPr lang="sk-SK" altLang="sk-SK" sz="2800" b="1" dirty="0" err="1" smtClean="0">
                <a:latin typeface="Times New Roman" panose="02020603050405020304" pitchFamily="18" charset="0"/>
              </a:rPr>
              <a:t>the</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basis</a:t>
            </a:r>
            <a:r>
              <a:rPr lang="sk-SK" altLang="sk-SK" sz="2800" b="1" dirty="0" smtClean="0">
                <a:latin typeface="Times New Roman" panose="02020603050405020304" pitchFamily="18" charset="0"/>
              </a:rPr>
              <a:t> of </a:t>
            </a:r>
            <a:r>
              <a:rPr lang="sk-SK" altLang="sk-SK" sz="2800" b="1" dirty="0" err="1" smtClean="0">
                <a:latin typeface="Times New Roman" panose="02020603050405020304" pitchFamily="18" charset="0"/>
              </a:rPr>
              <a:t>the</a:t>
            </a:r>
            <a:r>
              <a:rPr lang="sk-SK" altLang="sk-SK" sz="2800" b="1" dirty="0" smtClean="0">
                <a:latin typeface="Times New Roman" panose="02020603050405020304" pitchFamily="18" charset="0"/>
              </a:rPr>
              <a:t> ACF</a:t>
            </a:r>
            <a:endParaRPr lang="en-US" altLang="sk-SK" sz="2800" b="1" dirty="0">
              <a:latin typeface="Times New Roman" panose="02020603050405020304" pitchFamily="18" charset="0"/>
            </a:endParaRPr>
          </a:p>
        </p:txBody>
      </p:sp>
      <p:grpSp>
        <p:nvGrpSpPr>
          <p:cNvPr id="69635" name="Group 1"/>
          <p:cNvGrpSpPr>
            <a:grpSpLocks/>
          </p:cNvGrpSpPr>
          <p:nvPr/>
        </p:nvGrpSpPr>
        <p:grpSpPr bwMode="auto">
          <a:xfrm>
            <a:off x="2046288" y="1414463"/>
            <a:ext cx="7696200" cy="5029200"/>
            <a:chOff x="533400" y="1828800"/>
            <a:chExt cx="7696200" cy="5029200"/>
          </a:xfrm>
        </p:grpSpPr>
        <p:sp>
          <p:nvSpPr>
            <p:cNvPr id="69636" name="Line 3"/>
            <p:cNvSpPr>
              <a:spLocks noChangeShapeType="1"/>
            </p:cNvSpPr>
            <p:nvPr/>
          </p:nvSpPr>
          <p:spPr bwMode="auto">
            <a:xfrm>
              <a:off x="533400" y="1828800"/>
              <a:ext cx="0" cy="48768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4"/>
            <p:cNvSpPr>
              <a:spLocks noChangeShapeType="1"/>
            </p:cNvSpPr>
            <p:nvPr/>
          </p:nvSpPr>
          <p:spPr bwMode="auto">
            <a:xfrm>
              <a:off x="533400" y="6629400"/>
              <a:ext cx="0" cy="228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5"/>
            <p:cNvSpPr>
              <a:spLocks noChangeShapeType="1"/>
            </p:cNvSpPr>
            <p:nvPr/>
          </p:nvSpPr>
          <p:spPr bwMode="auto">
            <a:xfrm>
              <a:off x="8229600" y="1905000"/>
              <a:ext cx="0" cy="4953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6"/>
            <p:cNvSpPr>
              <a:spLocks noChangeShapeType="1"/>
            </p:cNvSpPr>
            <p:nvPr/>
          </p:nvSpPr>
          <p:spPr bwMode="auto">
            <a:xfrm>
              <a:off x="533400" y="2743200"/>
              <a:ext cx="7696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0" name="Line 7"/>
            <p:cNvSpPr>
              <a:spLocks noChangeShapeType="1"/>
            </p:cNvSpPr>
            <p:nvPr/>
          </p:nvSpPr>
          <p:spPr bwMode="auto">
            <a:xfrm>
              <a:off x="3429000" y="1905000"/>
              <a:ext cx="0" cy="49530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1" name="Line 8"/>
            <p:cNvSpPr>
              <a:spLocks noChangeShapeType="1"/>
            </p:cNvSpPr>
            <p:nvPr/>
          </p:nvSpPr>
          <p:spPr bwMode="auto">
            <a:xfrm>
              <a:off x="533400" y="4724400"/>
              <a:ext cx="769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2" name="Line 9"/>
            <p:cNvSpPr>
              <a:spLocks noChangeShapeType="1"/>
            </p:cNvSpPr>
            <p:nvPr/>
          </p:nvSpPr>
          <p:spPr bwMode="auto">
            <a:xfrm>
              <a:off x="533400" y="4054475"/>
              <a:ext cx="769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3" name="Line 10"/>
            <p:cNvSpPr>
              <a:spLocks noChangeShapeType="1"/>
            </p:cNvSpPr>
            <p:nvPr/>
          </p:nvSpPr>
          <p:spPr bwMode="auto">
            <a:xfrm>
              <a:off x="533400" y="3429000"/>
              <a:ext cx="769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4" name="Line 11"/>
            <p:cNvSpPr>
              <a:spLocks noChangeShapeType="1"/>
            </p:cNvSpPr>
            <p:nvPr/>
          </p:nvSpPr>
          <p:spPr bwMode="auto">
            <a:xfrm>
              <a:off x="533400" y="5334000"/>
              <a:ext cx="769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5" name="Line 12"/>
            <p:cNvSpPr>
              <a:spLocks noChangeShapeType="1"/>
            </p:cNvSpPr>
            <p:nvPr/>
          </p:nvSpPr>
          <p:spPr bwMode="auto">
            <a:xfrm>
              <a:off x="533400" y="6096000"/>
              <a:ext cx="769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9646" name="Text Box 13"/>
            <p:cNvSpPr txBox="1">
              <a:spLocks noChangeArrowheads="1"/>
            </p:cNvSpPr>
            <p:nvPr/>
          </p:nvSpPr>
          <p:spPr bwMode="auto">
            <a:xfrm>
              <a:off x="609600" y="2057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dirty="0" err="1" smtClean="0">
                  <a:latin typeface="Times New Roman" panose="02020603050405020304" pitchFamily="18" charset="0"/>
                </a:rPr>
                <a:t>How</a:t>
              </a:r>
              <a:r>
                <a:rPr lang="sk-SK" altLang="sk-SK" sz="2400" b="1" dirty="0" smtClean="0">
                  <a:latin typeface="Times New Roman" panose="02020603050405020304" pitchFamily="18" charset="0"/>
                </a:rPr>
                <a:t> ACF </a:t>
              </a:r>
              <a:r>
                <a:rPr lang="sk-SK" altLang="sk-SK" sz="2400" b="1" dirty="0" err="1" smtClean="0">
                  <a:latin typeface="Times New Roman" panose="02020603050405020304" pitchFamily="18" charset="0"/>
                </a:rPr>
                <a:t>looks</a:t>
              </a:r>
              <a:endParaRPr lang="en-US" altLang="sk-SK" sz="2400" b="1" dirty="0">
                <a:latin typeface="Times New Roman" panose="02020603050405020304" pitchFamily="18" charset="0"/>
              </a:endParaRPr>
            </a:p>
          </p:txBody>
        </p:sp>
        <p:sp>
          <p:nvSpPr>
            <p:cNvPr id="69647" name="Text Box 14"/>
            <p:cNvSpPr txBox="1">
              <a:spLocks noChangeArrowheads="1"/>
            </p:cNvSpPr>
            <p:nvPr/>
          </p:nvSpPr>
          <p:spPr bwMode="auto">
            <a:xfrm>
              <a:off x="3733800" y="20574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dirty="0" err="1" smtClean="0">
                  <a:latin typeface="Times New Roman" panose="02020603050405020304" pitchFamily="18" charset="0"/>
                </a:rPr>
                <a:t>Suggested</a:t>
              </a:r>
              <a:r>
                <a:rPr lang="sk-SK" altLang="sk-SK" sz="2400" b="1" dirty="0" smtClean="0">
                  <a:latin typeface="Times New Roman" panose="02020603050405020304" pitchFamily="18" charset="0"/>
                </a:rPr>
                <a:t> </a:t>
              </a:r>
              <a:r>
                <a:rPr lang="en-US" altLang="sk-SK" sz="2400" b="1" dirty="0" smtClean="0">
                  <a:latin typeface="Times New Roman" panose="02020603050405020304" pitchFamily="18" charset="0"/>
                </a:rPr>
                <a:t> </a:t>
              </a:r>
              <a:r>
                <a:rPr lang="en-US" altLang="sk-SK" sz="2400" b="1" dirty="0">
                  <a:latin typeface="Times New Roman" panose="02020603050405020304" pitchFamily="18" charset="0"/>
                </a:rPr>
                <a:t>model</a:t>
              </a:r>
              <a:endParaRPr lang="en-US" altLang="sk-SK" sz="2400" dirty="0">
                <a:latin typeface="Times New Roman" panose="02020603050405020304" pitchFamily="18" charset="0"/>
              </a:endParaRPr>
            </a:p>
          </p:txBody>
        </p:sp>
        <p:sp>
          <p:nvSpPr>
            <p:cNvPr id="69648" name="Text Box 15"/>
            <p:cNvSpPr txBox="1">
              <a:spLocks noChangeArrowheads="1"/>
            </p:cNvSpPr>
            <p:nvPr/>
          </p:nvSpPr>
          <p:spPr bwMode="auto">
            <a:xfrm>
              <a:off x="609600" y="2971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a:latin typeface="Times New Roman" panose="02020603050405020304" pitchFamily="18" charset="0"/>
                </a:rPr>
                <a:t>Exp. d</a:t>
              </a:r>
              <a:r>
                <a:rPr lang="sk-SK" altLang="sk-SK" sz="2000" dirty="0" err="1" smtClean="0">
                  <a:latin typeface="Times New Roman" panose="02020603050405020304" pitchFamily="18" charset="0"/>
                </a:rPr>
                <a:t>ecre</a:t>
              </a:r>
              <a:r>
                <a:rPr lang="en-US" altLang="sk-SK" sz="2000" dirty="0" smtClean="0">
                  <a:latin typeface="Times New Roman" panose="02020603050405020304" pitchFamily="18" charset="0"/>
                </a:rPr>
                <a:t>a</a:t>
              </a:r>
              <a:r>
                <a:rPr lang="sk-SK" altLang="sk-SK" sz="2000" dirty="0" err="1" smtClean="0">
                  <a:latin typeface="Times New Roman" panose="02020603050405020304" pitchFamily="18" charset="0"/>
                </a:rPr>
                <a:t>se</a:t>
              </a:r>
              <a:r>
                <a:rPr lang="sk-SK" altLang="sk-SK" sz="2000" dirty="0" smtClean="0">
                  <a:latin typeface="Times New Roman" panose="02020603050405020304" pitchFamily="18" charset="0"/>
                </a:rPr>
                <a:t> to </a:t>
              </a:r>
              <a:r>
                <a:rPr lang="sk-SK" altLang="sk-SK" sz="2000" dirty="0" err="1" smtClean="0">
                  <a:latin typeface="Times New Roman" panose="02020603050405020304" pitchFamily="18" charset="0"/>
                </a:rPr>
                <a:t>zero</a:t>
              </a:r>
              <a:endParaRPr lang="en-US" altLang="sk-SK" sz="2000" dirty="0">
                <a:latin typeface="Times New Roman" panose="02020603050405020304" pitchFamily="18" charset="0"/>
              </a:endParaRPr>
            </a:p>
          </p:txBody>
        </p:sp>
        <p:sp>
          <p:nvSpPr>
            <p:cNvPr id="69649" name="Text Box 16"/>
            <p:cNvSpPr txBox="1">
              <a:spLocks noChangeArrowheads="1"/>
            </p:cNvSpPr>
            <p:nvPr/>
          </p:nvSpPr>
          <p:spPr bwMode="auto">
            <a:xfrm>
              <a:off x="3505200" y="2743200"/>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a:latin typeface="Times New Roman" panose="02020603050405020304" pitchFamily="18" charset="0"/>
                </a:rPr>
                <a:t>AR model, </a:t>
              </a:r>
              <a:r>
                <a:rPr lang="sk-SK" altLang="sk-SK" sz="2000" dirty="0" err="1" smtClean="0">
                  <a:latin typeface="Times New Roman" panose="02020603050405020304" pitchFamily="18" charset="0"/>
                </a:rPr>
                <a:t>order</a:t>
              </a:r>
              <a:r>
                <a:rPr lang="sk-SK" altLang="sk-SK" sz="2000" dirty="0" smtClean="0">
                  <a:latin typeface="Times New Roman" panose="02020603050405020304" pitchFamily="18" charset="0"/>
                </a:rPr>
                <a:t> of </a:t>
              </a:r>
              <a:r>
                <a:rPr lang="sk-SK" altLang="sk-SK" sz="2000" dirty="0" err="1" smtClean="0">
                  <a:latin typeface="Times New Roman" panose="02020603050405020304" pitchFamily="18" charset="0"/>
                </a:rPr>
                <a:t>the</a:t>
              </a:r>
              <a:r>
                <a:rPr lang="sk-SK" altLang="sk-SK" sz="2000" dirty="0" smtClean="0">
                  <a:latin typeface="Times New Roman" panose="02020603050405020304" pitchFamily="18" charset="0"/>
                </a:rPr>
                <a:t> model </a:t>
              </a:r>
              <a:r>
                <a:rPr lang="sk-SK" altLang="sk-SK" sz="2000" dirty="0" err="1" smtClean="0">
                  <a:latin typeface="Times New Roman" panose="02020603050405020304" pitchFamily="18" charset="0"/>
                </a:rPr>
                <a:t>is</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found</a:t>
              </a:r>
              <a:r>
                <a:rPr lang="sk-SK" altLang="sk-SK" sz="2000" dirty="0">
                  <a:latin typeface="Times New Roman" panose="02020603050405020304" pitchFamily="18" charset="0"/>
                </a:rPr>
                <a:t> </a:t>
              </a:r>
              <a:r>
                <a:rPr lang="sk-SK" altLang="sk-SK" sz="2000" dirty="0" err="1" smtClean="0">
                  <a:latin typeface="Times New Roman" panose="02020603050405020304" pitchFamily="18" charset="0"/>
                </a:rPr>
                <a:t>with</a:t>
              </a:r>
              <a:r>
                <a:rPr lang="sk-SK" altLang="sk-SK" sz="2000" dirty="0" smtClean="0">
                  <a:latin typeface="Times New Roman" panose="02020603050405020304" pitchFamily="18" charset="0"/>
                </a:rPr>
                <a:t> a </a:t>
              </a:r>
              <a:r>
                <a:rPr lang="sk-SK" altLang="sk-SK" sz="2000" dirty="0" err="1" smtClean="0">
                  <a:latin typeface="Times New Roman" panose="02020603050405020304" pitchFamily="18" charset="0"/>
                </a:rPr>
                <a:t>help</a:t>
              </a:r>
              <a:r>
                <a:rPr lang="sk-SK" altLang="sk-SK" sz="2000" dirty="0" smtClean="0">
                  <a:latin typeface="Times New Roman" panose="02020603050405020304" pitchFamily="18" charset="0"/>
                </a:rPr>
                <a:t> of </a:t>
              </a:r>
              <a:r>
                <a:rPr lang="sk-SK" altLang="sk-SK" sz="2000" dirty="0" err="1" smtClean="0">
                  <a:latin typeface="Times New Roman" panose="02020603050405020304" pitchFamily="18" charset="0"/>
                </a:rPr>
                <a:t>the</a:t>
              </a:r>
              <a:r>
                <a:rPr lang="sk-SK" altLang="sk-SK" sz="2000" dirty="0" smtClean="0">
                  <a:latin typeface="Times New Roman" panose="02020603050405020304" pitchFamily="18" charset="0"/>
                </a:rPr>
                <a:t> PACF</a:t>
              </a:r>
              <a:endParaRPr lang="en-US" altLang="sk-SK" sz="2000" dirty="0">
                <a:latin typeface="Times New Roman" panose="02020603050405020304" pitchFamily="18" charset="0"/>
              </a:endParaRPr>
            </a:p>
          </p:txBody>
        </p:sp>
        <p:sp>
          <p:nvSpPr>
            <p:cNvPr id="69650" name="Text Box 17"/>
            <p:cNvSpPr txBox="1">
              <a:spLocks noChangeArrowheads="1"/>
            </p:cNvSpPr>
            <p:nvPr/>
          </p:nvSpPr>
          <p:spPr bwMode="auto">
            <a:xfrm>
              <a:off x="609599" y="3352800"/>
              <a:ext cx="28193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1600" dirty="0" err="1" smtClean="0">
                  <a:latin typeface="Times New Roman" panose="02020603050405020304" pitchFamily="18" charset="0"/>
                </a:rPr>
                <a:t>Alternation</a:t>
              </a:r>
              <a:r>
                <a:rPr lang="sk-SK" altLang="sk-SK" sz="1600" dirty="0" smtClean="0">
                  <a:latin typeface="Times New Roman" panose="02020603050405020304" pitchFamily="18" charset="0"/>
                </a:rPr>
                <a:t> of </a:t>
              </a:r>
              <a:r>
                <a:rPr lang="sk-SK" altLang="sk-SK" sz="1600" dirty="0" err="1" smtClean="0">
                  <a:latin typeface="Times New Roman" panose="02020603050405020304" pitchFamily="18" charset="0"/>
                </a:rPr>
                <a:t>the</a:t>
              </a:r>
              <a:r>
                <a:rPr lang="sk-SK" altLang="sk-SK" sz="1600" dirty="0" smtClean="0">
                  <a:latin typeface="Times New Roman" panose="02020603050405020304" pitchFamily="18" charset="0"/>
                </a:rPr>
                <a:t> </a:t>
              </a:r>
              <a:r>
                <a:rPr lang="en-US" altLang="sk-SK" sz="1600" dirty="0" smtClean="0">
                  <a:latin typeface="Times New Roman" panose="02020603050405020304" pitchFamily="18" charset="0"/>
                </a:rPr>
                <a:t> </a:t>
              </a:r>
              <a:r>
                <a:rPr lang="en-US" altLang="sk-SK" sz="1600" dirty="0" err="1">
                  <a:latin typeface="Times New Roman" panose="02020603050405020304" pitchFamily="18" charset="0"/>
                </a:rPr>
                <a:t>poz</a:t>
              </a:r>
              <a:r>
                <a:rPr lang="en-US" altLang="sk-SK" sz="1600" dirty="0">
                  <a:latin typeface="Times New Roman" panose="02020603050405020304" pitchFamily="18" charset="0"/>
                </a:rPr>
                <a:t>. </a:t>
              </a:r>
              <a:r>
                <a:rPr lang="en-US" altLang="sk-SK" sz="1600" dirty="0" smtClean="0">
                  <a:latin typeface="Times New Roman" panose="02020603050405020304" pitchFamily="18" charset="0"/>
                </a:rPr>
                <a:t>a</a:t>
              </a:r>
              <a:r>
                <a:rPr lang="sk-SK" altLang="sk-SK" sz="1600" dirty="0" err="1" smtClean="0">
                  <a:latin typeface="Times New Roman" panose="02020603050405020304" pitchFamily="18" charset="0"/>
                </a:rPr>
                <a:t>nd</a:t>
              </a:r>
              <a:r>
                <a:rPr lang="en-US" altLang="sk-SK" sz="1600" dirty="0" smtClean="0">
                  <a:latin typeface="Times New Roman" panose="02020603050405020304" pitchFamily="18" charset="0"/>
                </a:rPr>
                <a:t> </a:t>
              </a:r>
              <a:r>
                <a:rPr lang="en-US" altLang="sk-SK" sz="1600" dirty="0">
                  <a:latin typeface="Times New Roman" panose="02020603050405020304" pitchFamily="18" charset="0"/>
                </a:rPr>
                <a:t>neg</a:t>
              </a:r>
              <a:r>
                <a:rPr lang="en-US" altLang="sk-SK" sz="1600" dirty="0" smtClean="0">
                  <a:latin typeface="Times New Roman" panose="02020603050405020304" pitchFamily="18" charset="0"/>
                </a:rPr>
                <a:t>.</a:t>
              </a:r>
              <a:r>
                <a:rPr lang="sk-SK" altLang="sk-SK" sz="1600" dirty="0" smtClean="0">
                  <a:latin typeface="Times New Roman" panose="02020603050405020304" pitchFamily="18" charset="0"/>
                </a:rPr>
                <a:t> </a:t>
              </a:r>
              <a:r>
                <a:rPr lang="sk-SK" altLang="sk-SK" sz="1600" dirty="0" err="1" smtClean="0">
                  <a:latin typeface="Times New Roman" panose="02020603050405020304" pitchFamily="18" charset="0"/>
                </a:rPr>
                <a:t>values</a:t>
              </a:r>
              <a:r>
                <a:rPr lang="en-US" altLang="sk-SK" sz="1600" dirty="0" smtClean="0">
                  <a:latin typeface="Times New Roman" panose="02020603050405020304" pitchFamily="18" charset="0"/>
                </a:rPr>
                <a:t>, </a:t>
              </a:r>
              <a:r>
                <a:rPr lang="sk-SK" altLang="sk-SK" sz="1600" dirty="0" err="1" smtClean="0">
                  <a:latin typeface="Times New Roman" panose="02020603050405020304" pitchFamily="18" charset="0"/>
                </a:rPr>
                <a:t>still</a:t>
              </a:r>
              <a:r>
                <a:rPr lang="sk-SK" altLang="sk-SK" sz="1600" dirty="0" smtClean="0">
                  <a:latin typeface="Times New Roman" panose="02020603050405020304" pitchFamily="18" charset="0"/>
                </a:rPr>
                <a:t> </a:t>
              </a:r>
              <a:r>
                <a:rPr lang="sk-SK" altLang="sk-SK" sz="1600" dirty="0" err="1" smtClean="0">
                  <a:latin typeface="Times New Roman" panose="02020603050405020304" pitchFamily="18" charset="0"/>
                </a:rPr>
                <a:t>decreases</a:t>
              </a:r>
              <a:r>
                <a:rPr lang="sk-SK" altLang="sk-SK" sz="1600" dirty="0" smtClean="0">
                  <a:latin typeface="Times New Roman" panose="02020603050405020304" pitchFamily="18" charset="0"/>
                </a:rPr>
                <a:t> to </a:t>
              </a:r>
              <a:r>
                <a:rPr lang="en-US" altLang="sk-SK" sz="1600" dirty="0" smtClean="0">
                  <a:latin typeface="Times New Roman" panose="02020603050405020304" pitchFamily="18" charset="0"/>
                </a:rPr>
                <a:t> </a:t>
              </a:r>
              <a:r>
                <a:rPr lang="en-US" altLang="sk-SK" sz="1600" i="1" dirty="0">
                  <a:latin typeface="Times New Roman" panose="02020603050405020304" pitchFamily="18" charset="0"/>
                </a:rPr>
                <a:t>0</a:t>
              </a:r>
            </a:p>
          </p:txBody>
        </p:sp>
        <p:sp>
          <p:nvSpPr>
            <p:cNvPr id="69651" name="Text Box 18"/>
            <p:cNvSpPr txBox="1">
              <a:spLocks noChangeArrowheads="1"/>
            </p:cNvSpPr>
            <p:nvPr/>
          </p:nvSpPr>
          <p:spPr bwMode="auto">
            <a:xfrm>
              <a:off x="3886200" y="35814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a:latin typeface="Times New Roman" panose="02020603050405020304" pitchFamily="18" charset="0"/>
                </a:rPr>
                <a:t>--------------//---------------------</a:t>
              </a:r>
            </a:p>
          </p:txBody>
        </p:sp>
        <p:sp>
          <p:nvSpPr>
            <p:cNvPr id="69652" name="Text Box 19"/>
            <p:cNvSpPr txBox="1">
              <a:spLocks noChangeArrowheads="1"/>
            </p:cNvSpPr>
            <p:nvPr/>
          </p:nvSpPr>
          <p:spPr bwMode="auto">
            <a:xfrm>
              <a:off x="609600" y="4038600"/>
              <a:ext cx="2667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a:latin typeface="Times New Roman" panose="02020603050405020304" pitchFamily="18" charset="0"/>
                </a:rPr>
                <a:t>1 </a:t>
              </a:r>
              <a:r>
                <a:rPr lang="sk-SK" altLang="sk-SK" sz="2000" dirty="0" smtClean="0">
                  <a:latin typeface="Times New Roman" panose="02020603050405020304" pitchFamily="18" charset="0"/>
                </a:rPr>
                <a:t>or </a:t>
              </a:r>
              <a:r>
                <a:rPr lang="sk-SK" altLang="sk-SK" sz="2000" dirty="0" err="1" smtClean="0">
                  <a:latin typeface="Times New Roman" panose="02020603050405020304" pitchFamily="18" charset="0"/>
                </a:rPr>
                <a:t>several</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peaks</a:t>
              </a:r>
              <a:r>
                <a:rPr lang="en-US" altLang="sk-SK" sz="2000" dirty="0" smtClean="0">
                  <a:latin typeface="Times New Roman" panose="02020603050405020304" pitchFamily="18" charset="0"/>
                </a:rPr>
                <a:t>,  </a:t>
              </a:r>
              <a:r>
                <a:rPr lang="en-US" altLang="sk-SK" sz="2000" i="1" dirty="0" smtClean="0">
                  <a:latin typeface="Times New Roman" panose="02020603050405020304" pitchFamily="18" charset="0"/>
                </a:rPr>
                <a:t>0</a:t>
              </a:r>
              <a:r>
                <a:rPr lang="sk-SK" altLang="sk-SK" sz="2000" i="1" dirty="0" smtClean="0">
                  <a:latin typeface="Times New Roman" panose="02020603050405020304" pitchFamily="18" charset="0"/>
                </a:rPr>
                <a:t> </a:t>
              </a:r>
              <a:r>
                <a:rPr lang="sk-SK" altLang="sk-SK" sz="2000" dirty="0" err="1" smtClean="0">
                  <a:latin typeface="Times New Roman" panose="02020603050405020304" pitchFamily="18" charset="0"/>
                </a:rPr>
                <a:t>elsewhere</a:t>
              </a:r>
              <a:endParaRPr lang="en-US" altLang="sk-SK" sz="2000" dirty="0">
                <a:latin typeface="Times New Roman" panose="02020603050405020304" pitchFamily="18" charset="0"/>
              </a:endParaRPr>
            </a:p>
          </p:txBody>
        </p:sp>
        <p:sp>
          <p:nvSpPr>
            <p:cNvPr id="69653" name="Text Box 20"/>
            <p:cNvSpPr txBox="1">
              <a:spLocks noChangeArrowheads="1"/>
            </p:cNvSpPr>
            <p:nvPr/>
          </p:nvSpPr>
          <p:spPr bwMode="auto">
            <a:xfrm>
              <a:off x="3505200" y="4038600"/>
              <a:ext cx="4495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a:latin typeface="Times New Roman" panose="02020603050405020304" pitchFamily="18" charset="0"/>
                </a:rPr>
                <a:t>MA model , </a:t>
              </a:r>
              <a:r>
                <a:rPr lang="sk-SK" altLang="sk-SK" sz="2000" dirty="0" err="1" smtClean="0">
                  <a:latin typeface="Times New Roman" panose="02020603050405020304" pitchFamily="18" charset="0"/>
                </a:rPr>
                <a:t>order</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according</a:t>
              </a:r>
              <a:r>
                <a:rPr lang="sk-SK" altLang="sk-SK" sz="2000" dirty="0" smtClean="0">
                  <a:latin typeface="Times New Roman" panose="02020603050405020304" pitchFamily="18" charset="0"/>
                </a:rPr>
                <a:t> </a:t>
              </a:r>
              <a:r>
                <a:rPr lang="en-US" altLang="sk-SK" sz="2000" dirty="0" smtClean="0">
                  <a:latin typeface="Times New Roman" panose="02020603050405020304" pitchFamily="18" charset="0"/>
                </a:rPr>
                <a:t>A</a:t>
              </a:r>
              <a:r>
                <a:rPr lang="sk-SK" altLang="sk-SK" sz="2000" dirty="0" smtClean="0">
                  <a:latin typeface="Times New Roman" panose="02020603050405020304" pitchFamily="18" charset="0"/>
                </a:rPr>
                <a:t>C</a:t>
              </a:r>
              <a:r>
                <a:rPr lang="en-US" altLang="sk-SK" sz="2000" dirty="0" smtClean="0">
                  <a:latin typeface="Times New Roman" panose="02020603050405020304" pitchFamily="18" charset="0"/>
                </a:rPr>
                <a:t>F </a:t>
              </a:r>
              <a:r>
                <a:rPr lang="sk-SK" altLang="sk-SK" sz="2000" dirty="0" err="1" smtClean="0">
                  <a:latin typeface="Times New Roman" panose="02020603050405020304" pitchFamily="18" charset="0"/>
                </a:rPr>
                <a:t>decrease</a:t>
              </a:r>
              <a:r>
                <a:rPr lang="sk-SK" altLang="sk-SK" sz="2000" dirty="0" smtClean="0">
                  <a:latin typeface="Times New Roman" panose="02020603050405020304" pitchFamily="18" charset="0"/>
                </a:rPr>
                <a:t> to </a:t>
              </a:r>
              <a:r>
                <a:rPr lang="en-US" altLang="sk-SK" sz="2000" i="1" dirty="0" smtClean="0">
                  <a:latin typeface="Times New Roman" panose="02020603050405020304" pitchFamily="18" charset="0"/>
                </a:rPr>
                <a:t>0</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goes</a:t>
              </a:r>
              <a:r>
                <a:rPr lang="sk-SK" altLang="sk-SK" sz="2000" dirty="0" smtClean="0">
                  <a:latin typeface="Times New Roman" panose="02020603050405020304" pitchFamily="18" charset="0"/>
                </a:rPr>
                <a:t> to 0 </a:t>
              </a:r>
              <a:r>
                <a:rPr lang="sk-SK" altLang="sk-SK" sz="2000" dirty="0" err="1" smtClean="0">
                  <a:latin typeface="Times New Roman" panose="02020603050405020304" pitchFamily="18" charset="0"/>
                </a:rPr>
                <a:t>fot</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the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lag</a:t>
              </a:r>
              <a:r>
                <a:rPr lang="sk-SK" altLang="sk-SK" sz="2000" dirty="0" smtClean="0">
                  <a:latin typeface="Times New Roman" panose="02020603050405020304" pitchFamily="18" charset="0"/>
                </a:rPr>
                <a:t>  </a:t>
              </a:r>
              <a:r>
                <a:rPr lang="sk-SK" altLang="sk-SK" sz="2000" i="1" dirty="0">
                  <a:latin typeface="Times New Roman" panose="02020603050405020304" pitchFamily="18" charset="0"/>
                </a:rPr>
                <a:t>q+1</a:t>
              </a:r>
              <a:r>
                <a:rPr lang="sk-SK" altLang="sk-SK" sz="2000" dirty="0">
                  <a:latin typeface="Times New Roman" panose="02020603050405020304" pitchFamily="18" charset="0"/>
                </a:rPr>
                <a:t>)</a:t>
              </a:r>
              <a:r>
                <a:rPr lang="en-US" altLang="sk-SK" sz="2000" dirty="0">
                  <a:latin typeface="Times New Roman" panose="02020603050405020304" pitchFamily="18" charset="0"/>
                </a:rPr>
                <a:t>. </a:t>
              </a:r>
            </a:p>
          </p:txBody>
        </p:sp>
        <p:sp>
          <p:nvSpPr>
            <p:cNvPr id="69654" name="Text Box 21"/>
            <p:cNvSpPr txBox="1">
              <a:spLocks noChangeArrowheads="1"/>
            </p:cNvSpPr>
            <p:nvPr/>
          </p:nvSpPr>
          <p:spPr bwMode="auto">
            <a:xfrm>
              <a:off x="609600" y="4648200"/>
              <a:ext cx="2743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000" dirty="0" err="1" smtClean="0">
                  <a:latin typeface="Times New Roman" panose="02020603050405020304" pitchFamily="18" charset="0"/>
                </a:rPr>
                <a:t>Decrease</a:t>
              </a:r>
              <a:r>
                <a:rPr lang="sk-SK" altLang="sk-SK" sz="2000" dirty="0" smtClean="0">
                  <a:latin typeface="Times New Roman" panose="02020603050405020304" pitchFamily="18" charset="0"/>
                </a:rPr>
                <a:t> to </a:t>
              </a:r>
              <a:r>
                <a:rPr lang="sk-SK" altLang="sk-SK" sz="2000" dirty="0" err="1" smtClean="0">
                  <a:latin typeface="Times New Roman" panose="02020603050405020304" pitchFamily="18" charset="0"/>
                </a:rPr>
                <a:t>zero</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after</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several</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time</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lags</a:t>
              </a:r>
              <a:endParaRPr lang="en-US" altLang="sk-SK" sz="2000" dirty="0">
                <a:latin typeface="Times New Roman" panose="02020603050405020304" pitchFamily="18" charset="0"/>
              </a:endParaRPr>
            </a:p>
          </p:txBody>
        </p:sp>
        <p:sp>
          <p:nvSpPr>
            <p:cNvPr id="69655" name="Text Box 22"/>
            <p:cNvSpPr txBox="1">
              <a:spLocks noChangeArrowheads="1"/>
            </p:cNvSpPr>
            <p:nvPr/>
          </p:nvSpPr>
          <p:spPr bwMode="auto">
            <a:xfrm>
              <a:off x="3581400" y="4876800"/>
              <a:ext cx="426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a:latin typeface="Times New Roman" panose="02020603050405020304" pitchFamily="18" charset="0"/>
                </a:rPr>
                <a:t>ARMA model</a:t>
              </a:r>
            </a:p>
          </p:txBody>
        </p:sp>
        <p:sp>
          <p:nvSpPr>
            <p:cNvPr id="69656" name="Text Box 23"/>
            <p:cNvSpPr txBox="1">
              <a:spLocks noChangeArrowheads="1"/>
            </p:cNvSpPr>
            <p:nvPr/>
          </p:nvSpPr>
          <p:spPr bwMode="auto">
            <a:xfrm>
              <a:off x="571501" y="5394325"/>
              <a:ext cx="28193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000" dirty="0" err="1" smtClean="0">
                  <a:latin typeface="Times New Roman" panose="02020603050405020304" pitchFamily="18" charset="0"/>
                </a:rPr>
                <a:t>Practically</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zero</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everywhere</a:t>
              </a:r>
              <a:endParaRPr lang="en-US" altLang="sk-SK" sz="2000" dirty="0">
                <a:latin typeface="Times New Roman" panose="02020603050405020304" pitchFamily="18" charset="0"/>
              </a:endParaRPr>
            </a:p>
          </p:txBody>
        </p:sp>
        <p:sp>
          <p:nvSpPr>
            <p:cNvPr id="69657" name="Text Box 24"/>
            <p:cNvSpPr txBox="1">
              <a:spLocks noChangeArrowheads="1"/>
            </p:cNvSpPr>
            <p:nvPr/>
          </p:nvSpPr>
          <p:spPr bwMode="auto">
            <a:xfrm>
              <a:off x="3657600" y="55626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smtClean="0">
                  <a:latin typeface="Times New Roman" panose="02020603050405020304" pitchFamily="18" charset="0"/>
                </a:rPr>
                <a:t>N</a:t>
              </a:r>
              <a:r>
                <a:rPr lang="sk-SK" altLang="sk-SK" sz="2000" dirty="0" err="1" smtClean="0">
                  <a:latin typeface="Times New Roman" panose="02020603050405020304" pitchFamily="18" charset="0"/>
                </a:rPr>
                <a:t>oncorrelated</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random</a:t>
              </a:r>
              <a:r>
                <a:rPr lang="sk-SK" altLang="sk-SK" sz="2000" dirty="0" smtClean="0">
                  <a:latin typeface="Times New Roman" panose="02020603050405020304" pitchFamily="18" charset="0"/>
                </a:rPr>
                <a:t> </a:t>
              </a:r>
              <a:r>
                <a:rPr lang="en-US" altLang="sk-SK" sz="2000" dirty="0" smtClean="0">
                  <a:latin typeface="Times New Roman" panose="02020603050405020304" pitchFamily="18" charset="0"/>
                </a:rPr>
                <a:t> </a:t>
              </a:r>
              <a:r>
                <a:rPr lang="en-US" altLang="sk-SK" sz="2000" dirty="0" err="1" smtClean="0">
                  <a:latin typeface="Times New Roman" panose="02020603050405020304" pitchFamily="18" charset="0"/>
                </a:rPr>
                <a:t>dáta</a:t>
              </a:r>
              <a:endParaRPr lang="en-US" altLang="sk-SK" sz="2000" dirty="0">
                <a:latin typeface="Times New Roman" panose="02020603050405020304" pitchFamily="18" charset="0"/>
              </a:endParaRPr>
            </a:p>
          </p:txBody>
        </p:sp>
        <p:sp>
          <p:nvSpPr>
            <p:cNvPr id="69658" name="Text Box 25"/>
            <p:cNvSpPr txBox="1">
              <a:spLocks noChangeArrowheads="1"/>
            </p:cNvSpPr>
            <p:nvPr/>
          </p:nvSpPr>
          <p:spPr bwMode="auto">
            <a:xfrm>
              <a:off x="685800" y="6035674"/>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000" dirty="0" smtClean="0">
                  <a:latin typeface="Times New Roman" panose="02020603050405020304" pitchFamily="18" charset="0"/>
                </a:rPr>
                <a:t>N</a:t>
              </a:r>
              <a:r>
                <a:rPr lang="sk-SK" altLang="sk-SK" sz="2000" dirty="0" smtClean="0">
                  <a:latin typeface="Times New Roman" panose="02020603050405020304" pitchFamily="18" charset="0"/>
                </a:rPr>
                <a:t>o </a:t>
              </a:r>
              <a:r>
                <a:rPr lang="sk-SK" altLang="sk-SK" sz="2000" dirty="0" err="1" smtClean="0">
                  <a:latin typeface="Times New Roman" panose="02020603050405020304" pitchFamily="18" charset="0"/>
                </a:rPr>
                <a:t>decrease</a:t>
              </a:r>
              <a:r>
                <a:rPr lang="sk-SK" altLang="sk-SK" sz="2000" dirty="0" smtClean="0">
                  <a:latin typeface="Times New Roman" panose="02020603050405020304" pitchFamily="18" charset="0"/>
                </a:rPr>
                <a:t> to </a:t>
              </a:r>
              <a:r>
                <a:rPr lang="sk-SK" altLang="sk-SK" sz="2000" dirty="0" err="1" smtClean="0">
                  <a:latin typeface="Times New Roman" panose="02020603050405020304" pitchFamily="18" charset="0"/>
                </a:rPr>
                <a:t>zero</a:t>
              </a:r>
              <a:endParaRPr lang="en-US" altLang="sk-SK" sz="2000" dirty="0">
                <a:latin typeface="Times New Roman" panose="02020603050405020304" pitchFamily="18" charset="0"/>
              </a:endParaRPr>
            </a:p>
          </p:txBody>
        </p:sp>
        <p:sp>
          <p:nvSpPr>
            <p:cNvPr id="69659" name="Text Box 26"/>
            <p:cNvSpPr txBox="1">
              <a:spLocks noChangeArrowheads="1"/>
            </p:cNvSpPr>
            <p:nvPr/>
          </p:nvSpPr>
          <p:spPr bwMode="auto">
            <a:xfrm>
              <a:off x="3659372" y="6096000"/>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000" dirty="0" err="1" smtClean="0">
                  <a:latin typeface="Times New Roman" panose="02020603050405020304" pitchFamily="18" charset="0"/>
                </a:rPr>
                <a:t>Series</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is</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not</a:t>
              </a:r>
              <a:r>
                <a:rPr lang="sk-SK" altLang="sk-SK" sz="2000" dirty="0" smtClean="0">
                  <a:latin typeface="Times New Roman" panose="02020603050405020304" pitchFamily="18" charset="0"/>
                </a:rPr>
                <a:t> </a:t>
              </a:r>
              <a:r>
                <a:rPr lang="sk-SK" altLang="sk-SK" sz="2000" dirty="0" err="1" smtClean="0">
                  <a:latin typeface="Times New Roman" panose="02020603050405020304" pitchFamily="18" charset="0"/>
                </a:rPr>
                <a:t>stationary</a:t>
              </a:r>
              <a:endParaRPr lang="en-US" altLang="sk-SK" sz="2000" dirty="0">
                <a:latin typeface="Times New Roman" panose="02020603050405020304" pitchFamily="18" charset="0"/>
              </a:endParaRPr>
            </a:p>
          </p:txBody>
        </p:sp>
      </p:grpSp>
    </p:spTree>
    <p:extLst>
      <p:ext uri="{BB962C8B-B14F-4D97-AF65-F5344CB8AC3E}">
        <p14:creationId xmlns:p14="http://schemas.microsoft.com/office/powerpoint/2010/main" val="3254206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152525"/>
            <a:ext cx="3619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Box 2"/>
          <p:cNvSpPr txBox="1">
            <a:spLocks noChangeArrowheads="1"/>
          </p:cNvSpPr>
          <p:nvPr/>
        </p:nvSpPr>
        <p:spPr bwMode="auto">
          <a:xfrm>
            <a:off x="6142037" y="1560513"/>
            <a:ext cx="4638851"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sk-SK" dirty="0" smtClean="0">
                <a:latin typeface="Times New Roman" panose="02020603050405020304" pitchFamily="18" charset="0"/>
              </a:rPr>
              <a:t>In this time series weak autocorrelation exists, so it is not a random series. </a:t>
            </a:r>
            <a:r>
              <a:rPr lang="sk-SK" altLang="sk-SK" dirty="0" smtClean="0">
                <a:latin typeface="Times New Roman" panose="02020603050405020304" pitchFamily="18" charset="0"/>
              </a:rPr>
              <a:t> </a:t>
            </a:r>
            <a:r>
              <a:rPr lang="sk-SK" altLang="sk-SK" dirty="0">
                <a:latin typeface="Times New Roman" panose="02020603050405020304" pitchFamily="18" charset="0"/>
              </a:rPr>
              <a:t>y </a:t>
            </a:r>
            <a:r>
              <a:rPr lang="en-US" altLang="sk-SK" dirty="0" smtClean="0">
                <a:latin typeface="Times New Roman" panose="02020603050405020304" pitchFamily="18" charset="0"/>
              </a:rPr>
              <a:t>axis</a:t>
            </a:r>
            <a:r>
              <a:rPr lang="sk-SK" altLang="sk-SK" dirty="0" smtClean="0">
                <a:latin typeface="Times New Roman" panose="02020603050405020304" pitchFamily="18" charset="0"/>
              </a:rPr>
              <a:t> – </a:t>
            </a:r>
            <a:r>
              <a:rPr lang="en-US" altLang="sk-SK" dirty="0" smtClean="0">
                <a:latin typeface="Times New Roman" panose="02020603050405020304" pitchFamily="18" charset="0"/>
              </a:rPr>
              <a:t>autocorrelation coefficient</a:t>
            </a:r>
            <a:r>
              <a:rPr lang="sk-SK" altLang="sk-SK" dirty="0" smtClean="0">
                <a:latin typeface="Times New Roman" panose="02020603050405020304" pitchFamily="18" charset="0"/>
              </a:rPr>
              <a:t>.  X</a:t>
            </a:r>
            <a:r>
              <a:rPr lang="en-US" altLang="sk-SK" dirty="0" smtClean="0">
                <a:latin typeface="Times New Roman" panose="02020603050405020304" pitchFamily="18" charset="0"/>
              </a:rPr>
              <a:t> axis</a:t>
            </a:r>
            <a:r>
              <a:rPr lang="sk-SK" altLang="sk-SK" dirty="0" smtClean="0">
                <a:latin typeface="Times New Roman" panose="02020603050405020304" pitchFamily="18" charset="0"/>
              </a:rPr>
              <a:t>: </a:t>
            </a:r>
            <a:r>
              <a:rPr lang="sk-SK" altLang="sk-SK" i="1" dirty="0">
                <a:latin typeface="Times New Roman" panose="02020603050405020304" pitchFamily="18" charset="0"/>
              </a:rPr>
              <a:t>h</a:t>
            </a:r>
            <a:r>
              <a:rPr lang="sk-SK" altLang="sk-SK" dirty="0">
                <a:latin typeface="Times New Roman" panose="02020603050405020304" pitchFamily="18" charset="0"/>
              </a:rPr>
              <a:t> </a:t>
            </a:r>
            <a:r>
              <a:rPr lang="en-US" altLang="sk-SK" dirty="0" smtClean="0">
                <a:latin typeface="Times New Roman" panose="02020603050405020304" pitchFamily="18" charset="0"/>
              </a:rPr>
              <a:t>– time lag</a:t>
            </a:r>
            <a:r>
              <a:rPr lang="sk-SK" altLang="sk-SK" dirty="0" smtClean="0">
                <a:latin typeface="Times New Roman" panose="02020603050405020304" pitchFamily="18" charset="0"/>
              </a:rPr>
              <a:t>. </a:t>
            </a:r>
            <a:r>
              <a:rPr lang="en-US" altLang="sk-SK" dirty="0" smtClean="0">
                <a:latin typeface="Times New Roman" panose="02020603050405020304" pitchFamily="18" charset="0"/>
              </a:rPr>
              <a:t> For this time series </a:t>
            </a:r>
            <a:r>
              <a:rPr lang="sk-SK" altLang="sk-SK" dirty="0" smtClean="0">
                <a:latin typeface="Times New Roman" panose="02020603050405020304" pitchFamily="18" charset="0"/>
              </a:rPr>
              <a:t>AR </a:t>
            </a:r>
            <a:r>
              <a:rPr lang="sk-SK" altLang="sk-SK" dirty="0">
                <a:latin typeface="Times New Roman" panose="02020603050405020304" pitchFamily="18" charset="0"/>
              </a:rPr>
              <a:t>model </a:t>
            </a:r>
            <a:r>
              <a:rPr lang="en-US" altLang="sk-SK" dirty="0" smtClean="0">
                <a:latin typeface="Times New Roman" panose="02020603050405020304" pitchFamily="18" charset="0"/>
              </a:rPr>
              <a:t>is appropriate</a:t>
            </a:r>
            <a:r>
              <a:rPr lang="sk-SK" altLang="sk-SK" dirty="0" smtClean="0">
                <a:latin typeface="Times New Roman" panose="02020603050405020304" pitchFamily="18" charset="0"/>
              </a:rPr>
              <a:t>, </a:t>
            </a:r>
            <a:r>
              <a:rPr lang="en-US" altLang="sk-SK" dirty="0" smtClean="0">
                <a:latin typeface="Times New Roman" panose="02020603050405020304" pitchFamily="18" charset="0"/>
              </a:rPr>
              <a:t>the order of AR model is found with a help of </a:t>
            </a:r>
            <a:r>
              <a:rPr lang="sk-SK" altLang="sk-SK" dirty="0" smtClean="0">
                <a:latin typeface="Times New Roman" panose="02020603050405020304" pitchFamily="18" charset="0"/>
              </a:rPr>
              <a:t> </a:t>
            </a:r>
            <a:r>
              <a:rPr lang="sk-SK" altLang="sk-SK" dirty="0">
                <a:latin typeface="Times New Roman" panose="02020603050405020304" pitchFamily="18" charset="0"/>
              </a:rPr>
              <a:t>PACF.</a:t>
            </a:r>
          </a:p>
        </p:txBody>
      </p:sp>
      <p:pic>
        <p:nvPicPr>
          <p:cNvPr id="716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819525"/>
            <a:ext cx="36195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5"/>
          <p:cNvSpPr txBox="1">
            <a:spLocks noChangeArrowheads="1"/>
          </p:cNvSpPr>
          <p:nvPr/>
        </p:nvSpPr>
        <p:spPr bwMode="auto">
          <a:xfrm>
            <a:off x="2095500" y="317501"/>
            <a:ext cx="62865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3200" dirty="0" smtClean="0">
                <a:latin typeface="Times New Roman" panose="02020603050405020304" pitchFamily="18" charset="0"/>
              </a:rPr>
              <a:t>Auto</a:t>
            </a:r>
            <a:r>
              <a:rPr lang="en-US" altLang="sk-SK" sz="3200" dirty="0" smtClean="0">
                <a:latin typeface="Times New Roman" panose="02020603050405020304" pitchFamily="18" charset="0"/>
              </a:rPr>
              <a:t>correlation function</a:t>
            </a:r>
            <a:r>
              <a:rPr lang="sk-SK" altLang="sk-SK" sz="3200" dirty="0" smtClean="0">
                <a:latin typeface="Times New Roman" panose="02020603050405020304" pitchFamily="18" charset="0"/>
              </a:rPr>
              <a:t> </a:t>
            </a:r>
            <a:r>
              <a:rPr lang="sk-SK" altLang="sk-SK" sz="3200" dirty="0">
                <a:latin typeface="Times New Roman" panose="02020603050405020304" pitchFamily="18" charset="0"/>
              </a:rPr>
              <a:t>(ACF)</a:t>
            </a:r>
          </a:p>
        </p:txBody>
      </p:sp>
    </p:spTree>
    <p:extLst>
      <p:ext uri="{BB962C8B-B14F-4D97-AF65-F5344CB8AC3E}">
        <p14:creationId xmlns:p14="http://schemas.microsoft.com/office/powerpoint/2010/main" val="2281489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7" descr="http://www.itl.nist.gov/div898/handbook/pmc/section4/gifs/oscpar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928813"/>
            <a:ext cx="5332412"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Box 7"/>
          <p:cNvSpPr txBox="1">
            <a:spLocks noChangeArrowheads="1"/>
          </p:cNvSpPr>
          <p:nvPr/>
        </p:nvSpPr>
        <p:spPr bwMode="auto">
          <a:xfrm>
            <a:off x="2095500" y="928689"/>
            <a:ext cx="7786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3200">
                <a:latin typeface="Times New Roman" panose="02020603050405020304" pitchFamily="18" charset="0"/>
              </a:rPr>
              <a:t>Parcial autocorrelation function  (PACF)</a:t>
            </a:r>
          </a:p>
        </p:txBody>
      </p:sp>
      <p:sp>
        <p:nvSpPr>
          <p:cNvPr id="72708" name="TextBox 8"/>
          <p:cNvSpPr txBox="1">
            <a:spLocks noChangeArrowheads="1"/>
          </p:cNvSpPr>
          <p:nvPr/>
        </p:nvSpPr>
        <p:spPr bwMode="auto">
          <a:xfrm>
            <a:off x="7667625" y="2000251"/>
            <a:ext cx="402766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sk-SK" dirty="0">
              <a:latin typeface="Times New Roman" panose="02020603050405020304" pitchFamily="18" charset="0"/>
            </a:endParaRPr>
          </a:p>
          <a:p>
            <a:pPr eaLnBrk="1" hangingPunct="1"/>
            <a:r>
              <a:rPr lang="en-US" altLang="sk-SK" dirty="0" smtClean="0">
                <a:latin typeface="Times New Roman" panose="02020603050405020304" pitchFamily="18" charset="0"/>
              </a:rPr>
              <a:t>This PACF shows, that the correlations for the time lag 1 and 2 are the most significant (at the zeroth time lag PACF always gives zero). Correlation at the time lag 3 is less significant. If the shape of ACF leads to the AR model, its order will be 2 or 3. Start with the order 2, add try also 3, whether the model is significantly better.  </a:t>
            </a:r>
            <a:endParaRPr lang="sk-SK" altLang="sk-SK" dirty="0">
              <a:latin typeface="Times New Roman" panose="02020603050405020304" pitchFamily="18" charset="0"/>
            </a:endParaRPr>
          </a:p>
        </p:txBody>
      </p:sp>
      <p:cxnSp>
        <p:nvCxnSpPr>
          <p:cNvPr id="11" name="Straight Arrow Connector 10"/>
          <p:cNvCxnSpPr>
            <a:cxnSpLocks noChangeShapeType="1"/>
          </p:cNvCxnSpPr>
          <p:nvPr/>
        </p:nvCxnSpPr>
        <p:spPr bwMode="auto">
          <a:xfrm rot="10800000" flipV="1">
            <a:off x="2952750" y="2428875"/>
            <a:ext cx="4572000" cy="64293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10800000" flipV="1">
            <a:off x="3024188" y="2643188"/>
            <a:ext cx="4500562" cy="85725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rot="10800000" flipV="1">
            <a:off x="3024189" y="2857500"/>
            <a:ext cx="4429125" cy="928688"/>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53742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4" y="1"/>
            <a:ext cx="3000375"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14" y="1"/>
            <a:ext cx="3013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926" y="1"/>
            <a:ext cx="30130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extBox 5"/>
          <p:cNvSpPr txBox="1">
            <a:spLocks noChangeArrowheads="1"/>
          </p:cNvSpPr>
          <p:nvPr/>
        </p:nvSpPr>
        <p:spPr bwMode="auto">
          <a:xfrm>
            <a:off x="1809750" y="2928938"/>
            <a:ext cx="8643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Time series</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ACF            </a:t>
            </a:r>
            <a:r>
              <a:rPr lang="sk-SK" altLang="sk-SK" sz="3200" dirty="0">
                <a:latin typeface="Times New Roman" panose="02020603050405020304" pitchFamily="18" charset="0"/>
              </a:rPr>
              <a:t>                    </a:t>
            </a:r>
            <a:r>
              <a:rPr lang="sk-SK" altLang="sk-SK" sz="2400" dirty="0">
                <a:latin typeface="Times New Roman" panose="02020603050405020304" pitchFamily="18" charset="0"/>
              </a:rPr>
              <a:t>PACF</a:t>
            </a:r>
          </a:p>
        </p:txBody>
      </p:sp>
      <p:pic>
        <p:nvPicPr>
          <p:cNvPr id="747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4219576"/>
            <a:ext cx="2928938"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8688" y="4157664"/>
            <a:ext cx="29972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4300" y="4214814"/>
            <a:ext cx="29337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733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949450" y="311151"/>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Model parameters (coefficients) estimate</a:t>
            </a:r>
            <a:endParaRPr lang="en-US" altLang="sk-SK" sz="2800" b="1" dirty="0">
              <a:latin typeface="Times New Roman" panose="02020603050405020304" pitchFamily="18" charset="0"/>
            </a:endParaRPr>
          </a:p>
        </p:txBody>
      </p:sp>
      <p:sp>
        <p:nvSpPr>
          <p:cNvPr id="76803" name="Text Box 3"/>
          <p:cNvSpPr txBox="1">
            <a:spLocks noChangeArrowheads="1"/>
          </p:cNvSpPr>
          <p:nvPr/>
        </p:nvSpPr>
        <p:spPr bwMode="auto">
          <a:xfrm>
            <a:off x="1949450" y="1023938"/>
            <a:ext cx="9226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Parameters estimate of the  </a:t>
            </a:r>
            <a:r>
              <a:rPr lang="en-US" altLang="sk-SK" sz="2400" dirty="0">
                <a:latin typeface="Times New Roman" panose="02020603050405020304" pitchFamily="18" charset="0"/>
              </a:rPr>
              <a:t>ARMA </a:t>
            </a:r>
            <a:r>
              <a:rPr lang="en-US" altLang="sk-SK" sz="2400" dirty="0" smtClean="0">
                <a:latin typeface="Times New Roman" panose="02020603050405020304" pitchFamily="18" charset="0"/>
              </a:rPr>
              <a:t>model is a complicated mathematical task. From the practical point of view, it is easier to rely on a good commercial software for the Box Jenkins time series analysis. For example </a:t>
            </a:r>
            <a:r>
              <a:rPr lang="en-US" altLang="sk-SK" sz="2400" dirty="0" err="1" smtClean="0">
                <a:latin typeface="Times New Roman" panose="02020603050405020304" pitchFamily="18" charset="0"/>
              </a:rPr>
              <a:t>Matlab</a:t>
            </a:r>
            <a:r>
              <a:rPr lang="en-US" altLang="sk-SK" sz="2400" dirty="0" smtClean="0">
                <a:latin typeface="Times New Roman" panose="02020603050405020304" pitchFamily="18" charset="0"/>
              </a:rPr>
              <a:t> has such software.  </a:t>
            </a:r>
            <a:endParaRPr lang="en-US" altLang="sk-SK" sz="2400" dirty="0">
              <a:latin typeface="Times New Roman" panose="02020603050405020304" pitchFamily="18" charset="0"/>
            </a:endParaRPr>
          </a:p>
        </p:txBody>
      </p:sp>
      <p:sp>
        <p:nvSpPr>
          <p:cNvPr id="76804" name="Text Box 2"/>
          <p:cNvSpPr txBox="1">
            <a:spLocks noChangeArrowheads="1"/>
          </p:cNvSpPr>
          <p:nvPr/>
        </p:nvSpPr>
        <p:spPr bwMode="auto">
          <a:xfrm>
            <a:off x="2051050" y="3009144"/>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Model evaluation</a:t>
            </a:r>
            <a:endParaRPr lang="en-US" altLang="sk-SK" sz="2800" b="1" dirty="0">
              <a:latin typeface="Times New Roman" panose="02020603050405020304" pitchFamily="18" charset="0"/>
            </a:endParaRPr>
          </a:p>
        </p:txBody>
      </p:sp>
      <p:grpSp>
        <p:nvGrpSpPr>
          <p:cNvPr id="76805" name="Group 4"/>
          <p:cNvGrpSpPr>
            <a:grpSpLocks/>
          </p:cNvGrpSpPr>
          <p:nvPr/>
        </p:nvGrpSpPr>
        <p:grpSpPr bwMode="auto">
          <a:xfrm>
            <a:off x="1949450" y="3720444"/>
            <a:ext cx="9140825" cy="3137556"/>
            <a:chOff x="523875" y="3846654"/>
            <a:chExt cx="9140825" cy="3138523"/>
          </a:xfrm>
        </p:grpSpPr>
        <p:sp>
          <p:nvSpPr>
            <p:cNvPr id="76806" name="Text Box 3"/>
            <p:cNvSpPr txBox="1">
              <a:spLocks noChangeArrowheads="1"/>
            </p:cNvSpPr>
            <p:nvPr/>
          </p:nvSpPr>
          <p:spPr bwMode="auto">
            <a:xfrm>
              <a:off x="523875" y="3937250"/>
              <a:ext cx="9140825" cy="304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marL="457200" indent="-457200" eaLnBrk="1" hangingPunct="1">
                <a:spcBef>
                  <a:spcPct val="50000"/>
                </a:spcBef>
                <a:buAutoNum type="alphaUcParenR"/>
              </a:pPr>
              <a:r>
                <a:rPr lang="en-US" altLang="sk-SK" sz="2400" dirty="0" smtClean="0">
                  <a:latin typeface="Times New Roman" panose="02020603050405020304" pitchFamily="18" charset="0"/>
                </a:rPr>
                <a:t>Find residual elements                                  </a:t>
              </a:r>
              <a:r>
                <a:rPr lang="en-US" altLang="sk-SK" sz="2400" dirty="0">
                  <a:latin typeface="Times New Roman" panose="02020603050405020304" pitchFamily="18" charset="0"/>
                </a:rPr>
                <a:t>, </a:t>
              </a:r>
              <a:r>
                <a:rPr lang="en-US" altLang="sk-SK" sz="2400" dirty="0" smtClean="0">
                  <a:latin typeface="Times New Roman" panose="02020603050405020304" pitchFamily="18" charset="0"/>
                </a:rPr>
                <a:t>that means the difference of the real and fitted time series value at the given time. </a:t>
              </a:r>
            </a:p>
            <a:p>
              <a:pPr marL="457200" indent="-457200" eaLnBrk="1" hangingPunct="1">
                <a:spcBef>
                  <a:spcPct val="50000"/>
                </a:spcBef>
                <a:buAutoNum type="alphaUcParenR"/>
              </a:pPr>
              <a:r>
                <a:rPr lang="en-US" altLang="sk-SK" sz="2400" dirty="0" smtClean="0">
                  <a:latin typeface="Times New Roman" panose="02020603050405020304" pitchFamily="18" charset="0"/>
                </a:rPr>
                <a:t>For this residual time series draw ACF against time lags and check,    whether it is practically zero. That means the residuals are independent from each other.</a:t>
              </a:r>
            </a:p>
            <a:p>
              <a:pPr marL="457200" indent="-457200" eaLnBrk="1" hangingPunct="1">
                <a:spcBef>
                  <a:spcPct val="50000"/>
                </a:spcBef>
                <a:buAutoNum type="alphaUcParenR"/>
              </a:pPr>
              <a:r>
                <a:rPr lang="en-US" altLang="sk-SK" sz="2400" dirty="0" smtClean="0">
                  <a:latin typeface="Times New Roman" panose="02020603050405020304" pitchFamily="18" charset="0"/>
                </a:rPr>
                <a:t> If yes, the current model is good, if no increase the model order or try a new model.. </a:t>
              </a:r>
              <a:endParaRPr lang="en-US" altLang="sk-SK" sz="2400" dirty="0">
                <a:latin typeface="Times New Roman" panose="02020603050405020304" pitchFamily="18" charset="0"/>
              </a:endParaRPr>
            </a:p>
          </p:txBody>
        </p:sp>
        <p:graphicFrame>
          <p:nvGraphicFramePr>
            <p:cNvPr id="76807" name="Object 2"/>
            <p:cNvGraphicFramePr>
              <a:graphicFrameLocks noChangeAspect="1"/>
            </p:cNvGraphicFramePr>
            <p:nvPr>
              <p:extLst/>
            </p:nvPr>
          </p:nvGraphicFramePr>
          <p:xfrm>
            <a:off x="4067175" y="3846654"/>
            <a:ext cx="2297112" cy="709612"/>
          </p:xfrm>
          <a:graphic>
            <a:graphicData uri="http://schemas.openxmlformats.org/presentationml/2006/ole">
              <mc:AlternateContent xmlns:mc="http://schemas.openxmlformats.org/markup-compatibility/2006">
                <mc:Choice xmlns:v="urn:schemas-microsoft-com:vml" Requires="v">
                  <p:oleObj spid="_x0000_s92239" name="Equation" r:id="rId4" imgW="774364" imgH="241195" progId="Equation.3">
                    <p:embed/>
                  </p:oleObj>
                </mc:Choice>
                <mc:Fallback>
                  <p:oleObj name="Equation" r:id="rId4" imgW="774364" imgH="241195" progId="Equation.3">
                    <p:embed/>
                    <p:pic>
                      <p:nvPicPr>
                        <p:cNvPr id="7680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846654"/>
                          <a:ext cx="2297112"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744139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TextBox 3"/>
          <p:cNvSpPr txBox="1">
            <a:spLocks noChangeArrowheads="1"/>
          </p:cNvSpPr>
          <p:nvPr/>
        </p:nvSpPr>
        <p:spPr bwMode="auto">
          <a:xfrm>
            <a:off x="1695451" y="2838450"/>
            <a:ext cx="87153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lphaLcParenR"/>
            </a:pPr>
            <a:r>
              <a:rPr lang="en-US" altLang="en-US" sz="2000" dirty="0" smtClean="0"/>
              <a:t>Control data for the forecast quality check. Usually part of the series data is used to build a model, and other part is used as a control dataset. </a:t>
            </a:r>
          </a:p>
          <a:p>
            <a:pPr>
              <a:buFontTx/>
              <a:buAutoNum type="alphaLcParenR"/>
            </a:pPr>
            <a:endParaRPr lang="sk-SK" altLang="en-US" sz="2000" dirty="0"/>
          </a:p>
          <a:p>
            <a:pPr>
              <a:buFontTx/>
              <a:buAutoNum type="alphaLcParenR"/>
            </a:pPr>
            <a:endParaRPr lang="sk-SK" altLang="en-US" sz="2000" dirty="0"/>
          </a:p>
          <a:p>
            <a:pPr>
              <a:buFontTx/>
              <a:buAutoNum type="alphaLcParenR"/>
            </a:pPr>
            <a:endParaRPr lang="sk-SK" altLang="en-US" sz="2000" dirty="0"/>
          </a:p>
          <a:p>
            <a:pPr>
              <a:buFontTx/>
              <a:buAutoNum type="alphaLcParenR"/>
            </a:pPr>
            <a:endParaRPr lang="sk-SK" altLang="en-US" sz="2400" dirty="0"/>
          </a:p>
          <a:p>
            <a:pPr>
              <a:buFontTx/>
              <a:buAutoNum type="alphaLcParenR"/>
            </a:pPr>
            <a:endParaRPr lang="sk-SK" altLang="en-US" sz="2400" dirty="0"/>
          </a:p>
          <a:p>
            <a:pPr>
              <a:buFontTx/>
              <a:buAutoNum type="alphaLcParenR"/>
            </a:pPr>
            <a:endParaRPr lang="sk-SK" altLang="en-US" sz="2400" dirty="0"/>
          </a:p>
          <a:p>
            <a:pPr>
              <a:buFontTx/>
              <a:buAutoNum type="alphaLcParenR"/>
            </a:pPr>
            <a:r>
              <a:rPr lang="en-US" altLang="en-US" sz="2000" dirty="0" smtClean="0"/>
              <a:t>Measure, which evaluates the quality of the forecast</a:t>
            </a:r>
            <a:r>
              <a:rPr lang="sk-SK" altLang="en-US" sz="2000" dirty="0" smtClean="0"/>
              <a:t> (</a:t>
            </a:r>
            <a:r>
              <a:rPr lang="en-US" altLang="en-US" sz="2000" dirty="0" smtClean="0"/>
              <a:t>various error types</a:t>
            </a:r>
            <a:r>
              <a:rPr lang="sk-SK" altLang="en-US" sz="2000" dirty="0" smtClean="0"/>
              <a:t>)</a:t>
            </a:r>
            <a:endParaRPr lang="sk-SK" altLang="en-US" sz="2000" dirty="0"/>
          </a:p>
          <a:p>
            <a:pPr>
              <a:buFontTx/>
              <a:buAutoNum type="alphaLcParenR"/>
            </a:pPr>
            <a:r>
              <a:rPr lang="en-US" altLang="en-US" sz="2000" dirty="0" smtClean="0"/>
              <a:t>Criterion</a:t>
            </a:r>
            <a:r>
              <a:rPr lang="sk-SK" altLang="en-US" sz="2000" dirty="0" smtClean="0"/>
              <a:t>, </a:t>
            </a:r>
            <a:r>
              <a:rPr lang="en-US" altLang="en-US" sz="2000" dirty="0" smtClean="0"/>
              <a:t>able to choose the best model from the suggested ones. This criterion needs to take into account fitting accuracy together with  the model  quality and complexity.</a:t>
            </a:r>
            <a:endParaRPr lang="en-US" altLang="en-US" sz="2000" dirty="0"/>
          </a:p>
        </p:txBody>
      </p:sp>
      <p:grpSp>
        <p:nvGrpSpPr>
          <p:cNvPr id="25" name="Group 24"/>
          <p:cNvGrpSpPr>
            <a:grpSpLocks/>
          </p:cNvGrpSpPr>
          <p:nvPr/>
        </p:nvGrpSpPr>
        <p:grpSpPr bwMode="auto">
          <a:xfrm>
            <a:off x="6581775" y="3606801"/>
            <a:ext cx="2552700" cy="1647825"/>
            <a:chOff x="5162550" y="1095375"/>
            <a:chExt cx="2552700" cy="1646736"/>
          </a:xfrm>
        </p:grpSpPr>
        <p:sp>
          <p:nvSpPr>
            <p:cNvPr id="23" name="Rectangle 22"/>
            <p:cNvSpPr/>
            <p:nvPr/>
          </p:nvSpPr>
          <p:spPr>
            <a:xfrm>
              <a:off x="5162550" y="1369831"/>
              <a:ext cx="2552700" cy="13722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67" name="TextBox 23"/>
            <p:cNvSpPr txBox="1">
              <a:spLocks noChangeArrowheads="1"/>
            </p:cNvSpPr>
            <p:nvPr/>
          </p:nvSpPr>
          <p:spPr bwMode="auto">
            <a:xfrm>
              <a:off x="5191125" y="1095375"/>
              <a:ext cx="1790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Control </a:t>
              </a:r>
              <a:r>
                <a:rPr lang="sk-SK" altLang="en-US" dirty="0" smtClean="0"/>
                <a:t> d</a:t>
              </a:r>
              <a:r>
                <a:rPr lang="en-US" altLang="en-US" dirty="0" smtClean="0"/>
                <a:t>a</a:t>
              </a:r>
              <a:r>
                <a:rPr lang="sk-SK" altLang="en-US" dirty="0" smtClean="0"/>
                <a:t>ta</a:t>
              </a:r>
              <a:endParaRPr lang="en-US" altLang="en-US" dirty="0"/>
            </a:p>
          </p:txBody>
        </p:sp>
      </p:grpSp>
      <p:grpSp>
        <p:nvGrpSpPr>
          <p:cNvPr id="22" name="Group 21"/>
          <p:cNvGrpSpPr>
            <a:grpSpLocks/>
          </p:cNvGrpSpPr>
          <p:nvPr/>
        </p:nvGrpSpPr>
        <p:grpSpPr bwMode="auto">
          <a:xfrm>
            <a:off x="2724151" y="3584576"/>
            <a:ext cx="3838575" cy="1692275"/>
            <a:chOff x="266698" y="1095375"/>
            <a:chExt cx="3838575" cy="1691205"/>
          </a:xfrm>
        </p:grpSpPr>
        <p:sp>
          <p:nvSpPr>
            <p:cNvPr id="20" name="Rectangle 19"/>
            <p:cNvSpPr/>
            <p:nvPr/>
          </p:nvSpPr>
          <p:spPr>
            <a:xfrm>
              <a:off x="314323" y="1414261"/>
              <a:ext cx="3790950" cy="137231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65" name="TextBox 20"/>
            <p:cNvSpPr txBox="1">
              <a:spLocks noChangeArrowheads="1"/>
            </p:cNvSpPr>
            <p:nvPr/>
          </p:nvSpPr>
          <p:spPr bwMode="auto">
            <a:xfrm>
              <a:off x="266698" y="1095375"/>
              <a:ext cx="180022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err="1" smtClean="0"/>
                <a:t>Tr</a:t>
              </a:r>
              <a:r>
                <a:rPr lang="en-US" altLang="en-US" dirty="0" err="1" smtClean="0"/>
                <a:t>aining</a:t>
              </a:r>
              <a:r>
                <a:rPr lang="en-US" altLang="en-US" dirty="0" smtClean="0"/>
                <a:t> data</a:t>
              </a:r>
              <a:endParaRPr lang="en-US" altLang="en-US" dirty="0"/>
            </a:p>
          </p:txBody>
        </p:sp>
      </p:grpSp>
      <p:sp>
        <p:nvSpPr>
          <p:cNvPr id="2" name="Title 1"/>
          <p:cNvSpPr>
            <a:spLocks noGrp="1"/>
          </p:cNvSpPr>
          <p:nvPr>
            <p:ph type="title"/>
          </p:nvPr>
        </p:nvSpPr>
        <p:spPr>
          <a:xfrm>
            <a:off x="1619251" y="287339"/>
            <a:ext cx="8905875" cy="808037"/>
          </a:xfrm>
        </p:spPr>
        <p:txBody>
          <a:bodyPr>
            <a:normAutofit/>
          </a:bodyPr>
          <a:lstStyle/>
          <a:p>
            <a:pPr eaLnBrk="1" hangingPunct="1">
              <a:defRPr/>
            </a:pPr>
            <a:r>
              <a:rPr lang="en-US" dirty="0" smtClean="0"/>
              <a:t>Forecasting based on the models</a:t>
            </a:r>
            <a:endParaRPr lang="en-US" dirty="0"/>
          </a:p>
        </p:txBody>
      </p:sp>
      <p:sp>
        <p:nvSpPr>
          <p:cNvPr id="78853" name="TextBox 2"/>
          <p:cNvSpPr txBox="1">
            <a:spLocks noChangeArrowheads="1"/>
          </p:cNvSpPr>
          <p:nvPr/>
        </p:nvSpPr>
        <p:spPr bwMode="auto">
          <a:xfrm>
            <a:off x="1671638" y="1387060"/>
            <a:ext cx="87534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Having a model, usual task is to make a prediction about the  next time development of the modeled series. To complete this task we need</a:t>
            </a:r>
            <a:r>
              <a:rPr lang="sk-SK" altLang="en-US" sz="2400" dirty="0" smtClean="0"/>
              <a:t>:</a:t>
            </a:r>
            <a:endParaRPr lang="en-US" altLang="en-US" sz="2400" dirty="0"/>
          </a:p>
        </p:txBody>
      </p:sp>
      <p:grpSp>
        <p:nvGrpSpPr>
          <p:cNvPr id="78855" name="Group 18"/>
          <p:cNvGrpSpPr>
            <a:grpSpLocks/>
          </p:cNvGrpSpPr>
          <p:nvPr/>
        </p:nvGrpSpPr>
        <p:grpSpPr bwMode="auto">
          <a:xfrm>
            <a:off x="1790701" y="3895725"/>
            <a:ext cx="8010525" cy="1239838"/>
            <a:chOff x="209548" y="3981450"/>
            <a:chExt cx="8010527" cy="1239291"/>
          </a:xfrm>
        </p:grpSpPr>
        <p:grpSp>
          <p:nvGrpSpPr>
            <p:cNvPr id="78856" name="Group 14"/>
            <p:cNvGrpSpPr>
              <a:grpSpLocks/>
            </p:cNvGrpSpPr>
            <p:nvPr/>
          </p:nvGrpSpPr>
          <p:grpSpPr bwMode="auto">
            <a:xfrm>
              <a:off x="1533524" y="4065597"/>
              <a:ext cx="6296026" cy="1019175"/>
              <a:chOff x="1543049" y="4171950"/>
              <a:chExt cx="6296026" cy="1019175"/>
            </a:xfrm>
          </p:grpSpPr>
          <p:grpSp>
            <p:nvGrpSpPr>
              <p:cNvPr id="78860" name="Group 9"/>
              <p:cNvGrpSpPr>
                <a:grpSpLocks/>
              </p:cNvGrpSpPr>
              <p:nvPr/>
            </p:nvGrpSpPr>
            <p:grpSpPr bwMode="auto">
              <a:xfrm>
                <a:off x="1552575" y="4171950"/>
                <a:ext cx="6286500" cy="571501"/>
                <a:chOff x="790575" y="4295775"/>
                <a:chExt cx="6286500" cy="571501"/>
              </a:xfrm>
            </p:grpSpPr>
            <p:cxnSp>
              <p:nvCxnSpPr>
                <p:cNvPr id="6" name="Straight Arrow Connector 5"/>
                <p:cNvCxnSpPr/>
                <p:nvPr/>
              </p:nvCxnSpPr>
              <p:spPr>
                <a:xfrm flipV="1">
                  <a:off x="790573" y="4847936"/>
                  <a:ext cx="6286502" cy="190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790573" y="4295729"/>
                  <a:ext cx="0" cy="57124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p:nvPr/>
            </p:nvCxnSpPr>
            <p:spPr>
              <a:xfrm>
                <a:off x="1543048" y="4724110"/>
                <a:ext cx="9525" cy="46651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Freeform 15"/>
            <p:cNvSpPr/>
            <p:nvPr/>
          </p:nvSpPr>
          <p:spPr>
            <a:xfrm>
              <a:off x="1552573" y="3981450"/>
              <a:ext cx="5829301" cy="1142496"/>
            </a:xfrm>
            <a:custGeom>
              <a:avLst/>
              <a:gdLst>
                <a:gd name="connsiteX0" fmla="*/ 0 w 5829300"/>
                <a:gd name="connsiteY0" fmla="*/ 666750 h 1143000"/>
                <a:gd name="connsiteX1" fmla="*/ 85725 w 5829300"/>
                <a:gd name="connsiteY1" fmla="*/ 561975 h 1143000"/>
                <a:gd name="connsiteX2" fmla="*/ 133350 w 5829300"/>
                <a:gd name="connsiteY2" fmla="*/ 476250 h 1143000"/>
                <a:gd name="connsiteX3" fmla="*/ 152400 w 5829300"/>
                <a:gd name="connsiteY3" fmla="*/ 438150 h 1143000"/>
                <a:gd name="connsiteX4" fmla="*/ 209550 w 5829300"/>
                <a:gd name="connsiteY4" fmla="*/ 390525 h 1143000"/>
                <a:gd name="connsiteX5" fmla="*/ 219075 w 5829300"/>
                <a:gd name="connsiteY5" fmla="*/ 361950 h 1143000"/>
                <a:gd name="connsiteX6" fmla="*/ 276225 w 5829300"/>
                <a:gd name="connsiteY6" fmla="*/ 381000 h 1143000"/>
                <a:gd name="connsiteX7" fmla="*/ 295275 w 5829300"/>
                <a:gd name="connsiteY7" fmla="*/ 419100 h 1143000"/>
                <a:gd name="connsiteX8" fmla="*/ 304800 w 5829300"/>
                <a:gd name="connsiteY8" fmla="*/ 447675 h 1143000"/>
                <a:gd name="connsiteX9" fmla="*/ 333375 w 5829300"/>
                <a:gd name="connsiteY9" fmla="*/ 457200 h 1143000"/>
                <a:gd name="connsiteX10" fmla="*/ 390525 w 5829300"/>
                <a:gd name="connsiteY10" fmla="*/ 428625 h 1143000"/>
                <a:gd name="connsiteX11" fmla="*/ 457200 w 5829300"/>
                <a:gd name="connsiteY11" fmla="*/ 400050 h 1143000"/>
                <a:gd name="connsiteX12" fmla="*/ 590550 w 5829300"/>
                <a:gd name="connsiteY12" fmla="*/ 466725 h 1143000"/>
                <a:gd name="connsiteX13" fmla="*/ 619125 w 5829300"/>
                <a:gd name="connsiteY13" fmla="*/ 457200 h 1143000"/>
                <a:gd name="connsiteX14" fmla="*/ 704850 w 5829300"/>
                <a:gd name="connsiteY14" fmla="*/ 381000 h 1143000"/>
                <a:gd name="connsiteX15" fmla="*/ 723900 w 5829300"/>
                <a:gd name="connsiteY15" fmla="*/ 342900 h 1143000"/>
                <a:gd name="connsiteX16" fmla="*/ 742950 w 5829300"/>
                <a:gd name="connsiteY16" fmla="*/ 314325 h 1143000"/>
                <a:gd name="connsiteX17" fmla="*/ 781050 w 5829300"/>
                <a:gd name="connsiteY17" fmla="*/ 247650 h 1143000"/>
                <a:gd name="connsiteX18" fmla="*/ 809625 w 5829300"/>
                <a:gd name="connsiteY18" fmla="*/ 142875 h 1143000"/>
                <a:gd name="connsiteX19" fmla="*/ 828675 w 5829300"/>
                <a:gd name="connsiteY19" fmla="*/ 104775 h 1143000"/>
                <a:gd name="connsiteX20" fmla="*/ 838200 w 5829300"/>
                <a:gd name="connsiteY20" fmla="*/ 57150 h 1143000"/>
                <a:gd name="connsiteX21" fmla="*/ 847725 w 5829300"/>
                <a:gd name="connsiteY21" fmla="*/ 28575 h 1143000"/>
                <a:gd name="connsiteX22" fmla="*/ 857250 w 5829300"/>
                <a:gd name="connsiteY22" fmla="*/ 95250 h 1143000"/>
                <a:gd name="connsiteX23" fmla="*/ 876300 w 5829300"/>
                <a:gd name="connsiteY23" fmla="*/ 352425 h 1143000"/>
                <a:gd name="connsiteX24" fmla="*/ 895350 w 5829300"/>
                <a:gd name="connsiteY24" fmla="*/ 466725 h 1143000"/>
                <a:gd name="connsiteX25" fmla="*/ 904875 w 5829300"/>
                <a:gd name="connsiteY25" fmla="*/ 495300 h 1143000"/>
                <a:gd name="connsiteX26" fmla="*/ 914400 w 5829300"/>
                <a:gd name="connsiteY26" fmla="*/ 542925 h 1143000"/>
                <a:gd name="connsiteX27" fmla="*/ 923925 w 5829300"/>
                <a:gd name="connsiteY27" fmla="*/ 600075 h 1143000"/>
                <a:gd name="connsiteX28" fmla="*/ 942975 w 5829300"/>
                <a:gd name="connsiteY28" fmla="*/ 638175 h 1143000"/>
                <a:gd name="connsiteX29" fmla="*/ 952500 w 5829300"/>
                <a:gd name="connsiteY29" fmla="*/ 704850 h 1143000"/>
                <a:gd name="connsiteX30" fmla="*/ 962025 w 5829300"/>
                <a:gd name="connsiteY30" fmla="*/ 781050 h 1143000"/>
                <a:gd name="connsiteX31" fmla="*/ 971550 w 5829300"/>
                <a:gd name="connsiteY31" fmla="*/ 828675 h 1143000"/>
                <a:gd name="connsiteX32" fmla="*/ 990600 w 5829300"/>
                <a:gd name="connsiteY32" fmla="*/ 990600 h 1143000"/>
                <a:gd name="connsiteX33" fmla="*/ 1000125 w 5829300"/>
                <a:gd name="connsiteY33" fmla="*/ 1038225 h 1143000"/>
                <a:gd name="connsiteX34" fmla="*/ 1009650 w 5829300"/>
                <a:gd name="connsiteY34" fmla="*/ 1066800 h 1143000"/>
                <a:gd name="connsiteX35" fmla="*/ 1038225 w 5829300"/>
                <a:gd name="connsiteY35" fmla="*/ 1076325 h 1143000"/>
                <a:gd name="connsiteX36" fmla="*/ 1171575 w 5829300"/>
                <a:gd name="connsiteY36" fmla="*/ 1057275 h 1143000"/>
                <a:gd name="connsiteX37" fmla="*/ 1200150 w 5829300"/>
                <a:gd name="connsiteY37" fmla="*/ 1038225 h 1143000"/>
                <a:gd name="connsiteX38" fmla="*/ 1247775 w 5829300"/>
                <a:gd name="connsiteY38" fmla="*/ 981075 h 1143000"/>
                <a:gd name="connsiteX39" fmla="*/ 1266825 w 5829300"/>
                <a:gd name="connsiteY39" fmla="*/ 923925 h 1143000"/>
                <a:gd name="connsiteX40" fmla="*/ 1276350 w 5829300"/>
                <a:gd name="connsiteY40" fmla="*/ 885825 h 1143000"/>
                <a:gd name="connsiteX41" fmla="*/ 1304925 w 5829300"/>
                <a:gd name="connsiteY41" fmla="*/ 866775 h 1143000"/>
                <a:gd name="connsiteX42" fmla="*/ 1333500 w 5829300"/>
                <a:gd name="connsiteY42" fmla="*/ 828675 h 1143000"/>
                <a:gd name="connsiteX43" fmla="*/ 1381125 w 5829300"/>
                <a:gd name="connsiteY43" fmla="*/ 895350 h 1143000"/>
                <a:gd name="connsiteX44" fmla="*/ 1524000 w 5829300"/>
                <a:gd name="connsiteY44" fmla="*/ 866775 h 1143000"/>
                <a:gd name="connsiteX45" fmla="*/ 1552575 w 5829300"/>
                <a:gd name="connsiteY45" fmla="*/ 828675 h 1143000"/>
                <a:gd name="connsiteX46" fmla="*/ 1581150 w 5829300"/>
                <a:gd name="connsiteY46" fmla="*/ 771525 h 1143000"/>
                <a:gd name="connsiteX47" fmla="*/ 1628775 w 5829300"/>
                <a:gd name="connsiteY47" fmla="*/ 666750 h 1143000"/>
                <a:gd name="connsiteX48" fmla="*/ 1638300 w 5829300"/>
                <a:gd name="connsiteY48" fmla="*/ 733425 h 1143000"/>
                <a:gd name="connsiteX49" fmla="*/ 1647825 w 5829300"/>
                <a:gd name="connsiteY49" fmla="*/ 762000 h 1143000"/>
                <a:gd name="connsiteX50" fmla="*/ 1695450 w 5829300"/>
                <a:gd name="connsiteY50" fmla="*/ 752475 h 1143000"/>
                <a:gd name="connsiteX51" fmla="*/ 1762125 w 5829300"/>
                <a:gd name="connsiteY51" fmla="*/ 695325 h 1143000"/>
                <a:gd name="connsiteX52" fmla="*/ 1809750 w 5829300"/>
                <a:gd name="connsiteY52" fmla="*/ 657225 h 1143000"/>
                <a:gd name="connsiteX53" fmla="*/ 1828800 w 5829300"/>
                <a:gd name="connsiteY53" fmla="*/ 628650 h 1143000"/>
                <a:gd name="connsiteX54" fmla="*/ 1885950 w 5829300"/>
                <a:gd name="connsiteY54" fmla="*/ 552450 h 1143000"/>
                <a:gd name="connsiteX55" fmla="*/ 1914525 w 5829300"/>
                <a:gd name="connsiteY55" fmla="*/ 514350 h 1143000"/>
                <a:gd name="connsiteX56" fmla="*/ 1952625 w 5829300"/>
                <a:gd name="connsiteY56" fmla="*/ 457200 h 1143000"/>
                <a:gd name="connsiteX57" fmla="*/ 2009775 w 5829300"/>
                <a:gd name="connsiteY57" fmla="*/ 371475 h 1143000"/>
                <a:gd name="connsiteX58" fmla="*/ 2047875 w 5829300"/>
                <a:gd name="connsiteY58" fmla="*/ 304800 h 1143000"/>
                <a:gd name="connsiteX59" fmla="*/ 2057400 w 5829300"/>
                <a:gd name="connsiteY59" fmla="*/ 276225 h 1143000"/>
                <a:gd name="connsiteX60" fmla="*/ 2085975 w 5829300"/>
                <a:gd name="connsiteY60" fmla="*/ 247650 h 1143000"/>
                <a:gd name="connsiteX61" fmla="*/ 2095500 w 5829300"/>
                <a:gd name="connsiteY61" fmla="*/ 219075 h 1143000"/>
                <a:gd name="connsiteX62" fmla="*/ 2114550 w 5829300"/>
                <a:gd name="connsiteY62" fmla="*/ 190500 h 1143000"/>
                <a:gd name="connsiteX63" fmla="*/ 2171700 w 5829300"/>
                <a:gd name="connsiteY63" fmla="*/ 123825 h 1143000"/>
                <a:gd name="connsiteX64" fmla="*/ 2200275 w 5829300"/>
                <a:gd name="connsiteY64" fmla="*/ 104775 h 1143000"/>
                <a:gd name="connsiteX65" fmla="*/ 2228850 w 5829300"/>
                <a:gd name="connsiteY65" fmla="*/ 247650 h 1143000"/>
                <a:gd name="connsiteX66" fmla="*/ 2247900 w 5829300"/>
                <a:gd name="connsiteY66" fmla="*/ 361950 h 1143000"/>
                <a:gd name="connsiteX67" fmla="*/ 2266950 w 5829300"/>
                <a:gd name="connsiteY67" fmla="*/ 495300 h 1143000"/>
                <a:gd name="connsiteX68" fmla="*/ 2286000 w 5829300"/>
                <a:gd name="connsiteY68" fmla="*/ 533400 h 1143000"/>
                <a:gd name="connsiteX69" fmla="*/ 2305050 w 5829300"/>
                <a:gd name="connsiteY69" fmla="*/ 561975 h 1143000"/>
                <a:gd name="connsiteX70" fmla="*/ 2362200 w 5829300"/>
                <a:gd name="connsiteY70" fmla="*/ 590550 h 1143000"/>
                <a:gd name="connsiteX71" fmla="*/ 2381250 w 5829300"/>
                <a:gd name="connsiteY71" fmla="*/ 628650 h 1143000"/>
                <a:gd name="connsiteX72" fmla="*/ 2409825 w 5829300"/>
                <a:gd name="connsiteY72" fmla="*/ 666750 h 1143000"/>
                <a:gd name="connsiteX73" fmla="*/ 2438400 w 5829300"/>
                <a:gd name="connsiteY73" fmla="*/ 752475 h 1143000"/>
                <a:gd name="connsiteX74" fmla="*/ 2486025 w 5829300"/>
                <a:gd name="connsiteY74" fmla="*/ 809625 h 1143000"/>
                <a:gd name="connsiteX75" fmla="*/ 2514600 w 5829300"/>
                <a:gd name="connsiteY75" fmla="*/ 828675 h 1143000"/>
                <a:gd name="connsiteX76" fmla="*/ 2571750 w 5829300"/>
                <a:gd name="connsiteY76" fmla="*/ 790575 h 1143000"/>
                <a:gd name="connsiteX77" fmla="*/ 2609850 w 5829300"/>
                <a:gd name="connsiteY77" fmla="*/ 714375 h 1143000"/>
                <a:gd name="connsiteX78" fmla="*/ 2619375 w 5829300"/>
                <a:gd name="connsiteY78" fmla="*/ 657225 h 1143000"/>
                <a:gd name="connsiteX79" fmla="*/ 2638425 w 5829300"/>
                <a:gd name="connsiteY79" fmla="*/ 600075 h 1143000"/>
                <a:gd name="connsiteX80" fmla="*/ 2657475 w 5829300"/>
                <a:gd name="connsiteY80" fmla="*/ 723900 h 1143000"/>
                <a:gd name="connsiteX81" fmla="*/ 2676525 w 5829300"/>
                <a:gd name="connsiteY81" fmla="*/ 781050 h 1143000"/>
                <a:gd name="connsiteX82" fmla="*/ 2733675 w 5829300"/>
                <a:gd name="connsiteY82" fmla="*/ 809625 h 1143000"/>
                <a:gd name="connsiteX83" fmla="*/ 2847975 w 5829300"/>
                <a:gd name="connsiteY83" fmla="*/ 781050 h 1143000"/>
                <a:gd name="connsiteX84" fmla="*/ 2857500 w 5829300"/>
                <a:gd name="connsiteY84" fmla="*/ 752475 h 1143000"/>
                <a:gd name="connsiteX85" fmla="*/ 2876550 w 5829300"/>
                <a:gd name="connsiteY85" fmla="*/ 723900 h 1143000"/>
                <a:gd name="connsiteX86" fmla="*/ 2895600 w 5829300"/>
                <a:gd name="connsiteY86" fmla="*/ 666750 h 1143000"/>
                <a:gd name="connsiteX87" fmla="*/ 2943225 w 5829300"/>
                <a:gd name="connsiteY87" fmla="*/ 571500 h 1143000"/>
                <a:gd name="connsiteX88" fmla="*/ 2952750 w 5829300"/>
                <a:gd name="connsiteY88" fmla="*/ 542925 h 1143000"/>
                <a:gd name="connsiteX89" fmla="*/ 2971800 w 5829300"/>
                <a:gd name="connsiteY89" fmla="*/ 514350 h 1143000"/>
                <a:gd name="connsiteX90" fmla="*/ 3000375 w 5829300"/>
                <a:gd name="connsiteY90" fmla="*/ 457200 h 1143000"/>
                <a:gd name="connsiteX91" fmla="*/ 3028950 w 5829300"/>
                <a:gd name="connsiteY91" fmla="*/ 523875 h 1143000"/>
                <a:gd name="connsiteX92" fmla="*/ 3048000 w 5829300"/>
                <a:gd name="connsiteY92" fmla="*/ 581025 h 1143000"/>
                <a:gd name="connsiteX93" fmla="*/ 3057525 w 5829300"/>
                <a:gd name="connsiteY93" fmla="*/ 619125 h 1143000"/>
                <a:gd name="connsiteX94" fmla="*/ 3076575 w 5829300"/>
                <a:gd name="connsiteY94" fmla="*/ 657225 h 1143000"/>
                <a:gd name="connsiteX95" fmla="*/ 3095625 w 5829300"/>
                <a:gd name="connsiteY95" fmla="*/ 733425 h 1143000"/>
                <a:gd name="connsiteX96" fmla="*/ 3105150 w 5829300"/>
                <a:gd name="connsiteY96" fmla="*/ 771525 h 1143000"/>
                <a:gd name="connsiteX97" fmla="*/ 3124200 w 5829300"/>
                <a:gd name="connsiteY97" fmla="*/ 800100 h 1143000"/>
                <a:gd name="connsiteX98" fmla="*/ 3133725 w 5829300"/>
                <a:gd name="connsiteY98" fmla="*/ 828675 h 1143000"/>
                <a:gd name="connsiteX99" fmla="*/ 3152775 w 5829300"/>
                <a:gd name="connsiteY99" fmla="*/ 904875 h 1143000"/>
                <a:gd name="connsiteX100" fmla="*/ 3200400 w 5829300"/>
                <a:gd name="connsiteY100" fmla="*/ 1009650 h 1143000"/>
                <a:gd name="connsiteX101" fmla="*/ 3219450 w 5829300"/>
                <a:gd name="connsiteY101" fmla="*/ 1076325 h 1143000"/>
                <a:gd name="connsiteX102" fmla="*/ 3228975 w 5829300"/>
                <a:gd name="connsiteY102" fmla="*/ 1114425 h 1143000"/>
                <a:gd name="connsiteX103" fmla="*/ 3248025 w 5829300"/>
                <a:gd name="connsiteY103" fmla="*/ 1143000 h 1143000"/>
                <a:gd name="connsiteX104" fmla="*/ 3314700 w 5829300"/>
                <a:gd name="connsiteY104" fmla="*/ 1076325 h 1143000"/>
                <a:gd name="connsiteX105" fmla="*/ 3343275 w 5829300"/>
                <a:gd name="connsiteY105" fmla="*/ 1047750 h 1143000"/>
                <a:gd name="connsiteX106" fmla="*/ 3400425 w 5829300"/>
                <a:gd name="connsiteY106" fmla="*/ 971550 h 1143000"/>
                <a:gd name="connsiteX107" fmla="*/ 3429000 w 5829300"/>
                <a:gd name="connsiteY107" fmla="*/ 895350 h 1143000"/>
                <a:gd name="connsiteX108" fmla="*/ 3438525 w 5829300"/>
                <a:gd name="connsiteY108" fmla="*/ 933450 h 1143000"/>
                <a:gd name="connsiteX109" fmla="*/ 3467100 w 5829300"/>
                <a:gd name="connsiteY109" fmla="*/ 990600 h 1143000"/>
                <a:gd name="connsiteX110" fmla="*/ 3552825 w 5829300"/>
                <a:gd name="connsiteY110" fmla="*/ 1019175 h 1143000"/>
                <a:gd name="connsiteX111" fmla="*/ 3581400 w 5829300"/>
                <a:gd name="connsiteY111" fmla="*/ 1028700 h 1143000"/>
                <a:gd name="connsiteX112" fmla="*/ 3667125 w 5829300"/>
                <a:gd name="connsiteY112" fmla="*/ 1009650 h 1143000"/>
                <a:gd name="connsiteX113" fmla="*/ 3714750 w 5829300"/>
                <a:gd name="connsiteY113" fmla="*/ 923925 h 1143000"/>
                <a:gd name="connsiteX114" fmla="*/ 3733800 w 5829300"/>
                <a:gd name="connsiteY114" fmla="*/ 895350 h 1143000"/>
                <a:gd name="connsiteX115" fmla="*/ 3752850 w 5829300"/>
                <a:gd name="connsiteY115" fmla="*/ 828675 h 1143000"/>
                <a:gd name="connsiteX116" fmla="*/ 3771900 w 5829300"/>
                <a:gd name="connsiteY116" fmla="*/ 781050 h 1143000"/>
                <a:gd name="connsiteX117" fmla="*/ 3819525 w 5829300"/>
                <a:gd name="connsiteY117" fmla="*/ 676275 h 1143000"/>
                <a:gd name="connsiteX118" fmla="*/ 3895725 w 5829300"/>
                <a:gd name="connsiteY118" fmla="*/ 600075 h 1143000"/>
                <a:gd name="connsiteX119" fmla="*/ 3933825 w 5829300"/>
                <a:gd name="connsiteY119" fmla="*/ 514350 h 1143000"/>
                <a:gd name="connsiteX120" fmla="*/ 3962400 w 5829300"/>
                <a:gd name="connsiteY120" fmla="*/ 476250 h 1143000"/>
                <a:gd name="connsiteX121" fmla="*/ 3990975 w 5829300"/>
                <a:gd name="connsiteY121" fmla="*/ 381000 h 1143000"/>
                <a:gd name="connsiteX122" fmla="*/ 4000500 w 5829300"/>
                <a:gd name="connsiteY122" fmla="*/ 352425 h 1143000"/>
                <a:gd name="connsiteX123" fmla="*/ 4038600 w 5829300"/>
                <a:gd name="connsiteY123" fmla="*/ 323850 h 1143000"/>
                <a:gd name="connsiteX124" fmla="*/ 4114800 w 5829300"/>
                <a:gd name="connsiteY124" fmla="*/ 190500 h 1143000"/>
                <a:gd name="connsiteX125" fmla="*/ 4162425 w 5829300"/>
                <a:gd name="connsiteY125" fmla="*/ 104775 h 1143000"/>
                <a:gd name="connsiteX126" fmla="*/ 4191000 w 5829300"/>
                <a:gd name="connsiteY126" fmla="*/ 85725 h 1143000"/>
                <a:gd name="connsiteX127" fmla="*/ 4210050 w 5829300"/>
                <a:gd name="connsiteY127" fmla="*/ 114300 h 1143000"/>
                <a:gd name="connsiteX128" fmla="*/ 4219575 w 5829300"/>
                <a:gd name="connsiteY128" fmla="*/ 142875 h 1143000"/>
                <a:gd name="connsiteX129" fmla="*/ 4238625 w 5829300"/>
                <a:gd name="connsiteY129" fmla="*/ 219075 h 1143000"/>
                <a:gd name="connsiteX130" fmla="*/ 4267200 w 5829300"/>
                <a:gd name="connsiteY130" fmla="*/ 314325 h 1143000"/>
                <a:gd name="connsiteX131" fmla="*/ 4295775 w 5829300"/>
                <a:gd name="connsiteY131" fmla="*/ 419100 h 1143000"/>
                <a:gd name="connsiteX132" fmla="*/ 4343400 w 5829300"/>
                <a:gd name="connsiteY132" fmla="*/ 485775 h 1143000"/>
                <a:gd name="connsiteX133" fmla="*/ 4371975 w 5829300"/>
                <a:gd name="connsiteY133" fmla="*/ 504825 h 1143000"/>
                <a:gd name="connsiteX134" fmla="*/ 4438650 w 5829300"/>
                <a:gd name="connsiteY134" fmla="*/ 447675 h 1143000"/>
                <a:gd name="connsiteX135" fmla="*/ 4486275 w 5829300"/>
                <a:gd name="connsiteY135" fmla="*/ 390525 h 1143000"/>
                <a:gd name="connsiteX136" fmla="*/ 4505325 w 5829300"/>
                <a:gd name="connsiteY136" fmla="*/ 419100 h 1143000"/>
                <a:gd name="connsiteX137" fmla="*/ 4562475 w 5829300"/>
                <a:gd name="connsiteY137" fmla="*/ 400050 h 1143000"/>
                <a:gd name="connsiteX138" fmla="*/ 4591050 w 5829300"/>
                <a:gd name="connsiteY138" fmla="*/ 381000 h 1143000"/>
                <a:gd name="connsiteX139" fmla="*/ 4657725 w 5829300"/>
                <a:gd name="connsiteY139" fmla="*/ 333375 h 1143000"/>
                <a:gd name="connsiteX140" fmla="*/ 4676775 w 5829300"/>
                <a:gd name="connsiteY140" fmla="*/ 371475 h 1143000"/>
                <a:gd name="connsiteX141" fmla="*/ 4686300 w 5829300"/>
                <a:gd name="connsiteY141" fmla="*/ 419100 h 1143000"/>
                <a:gd name="connsiteX142" fmla="*/ 4714875 w 5829300"/>
                <a:gd name="connsiteY142" fmla="*/ 400050 h 1143000"/>
                <a:gd name="connsiteX143" fmla="*/ 4762500 w 5829300"/>
                <a:gd name="connsiteY143" fmla="*/ 342900 h 1143000"/>
                <a:gd name="connsiteX144" fmla="*/ 4838700 w 5829300"/>
                <a:gd name="connsiteY144" fmla="*/ 238125 h 1143000"/>
                <a:gd name="connsiteX145" fmla="*/ 4857750 w 5829300"/>
                <a:gd name="connsiteY145" fmla="*/ 276225 h 1143000"/>
                <a:gd name="connsiteX146" fmla="*/ 4876800 w 5829300"/>
                <a:gd name="connsiteY146" fmla="*/ 381000 h 1143000"/>
                <a:gd name="connsiteX147" fmla="*/ 4895850 w 5829300"/>
                <a:gd name="connsiteY147" fmla="*/ 409575 h 1143000"/>
                <a:gd name="connsiteX148" fmla="*/ 4905375 w 5829300"/>
                <a:gd name="connsiteY148" fmla="*/ 447675 h 1143000"/>
                <a:gd name="connsiteX149" fmla="*/ 5038725 w 5829300"/>
                <a:gd name="connsiteY149" fmla="*/ 447675 h 1143000"/>
                <a:gd name="connsiteX150" fmla="*/ 5105400 w 5829300"/>
                <a:gd name="connsiteY150" fmla="*/ 352425 h 1143000"/>
                <a:gd name="connsiteX151" fmla="*/ 5143500 w 5829300"/>
                <a:gd name="connsiteY151" fmla="*/ 238125 h 1143000"/>
                <a:gd name="connsiteX152" fmla="*/ 5210175 w 5829300"/>
                <a:gd name="connsiteY152" fmla="*/ 76200 h 1143000"/>
                <a:gd name="connsiteX153" fmla="*/ 5219700 w 5829300"/>
                <a:gd name="connsiteY153" fmla="*/ 47625 h 1143000"/>
                <a:gd name="connsiteX154" fmla="*/ 5229225 w 5829300"/>
                <a:gd name="connsiteY154" fmla="*/ 0 h 1143000"/>
                <a:gd name="connsiteX155" fmla="*/ 5257800 w 5829300"/>
                <a:gd name="connsiteY155" fmla="*/ 57150 h 1143000"/>
                <a:gd name="connsiteX156" fmla="*/ 5267325 w 5829300"/>
                <a:gd name="connsiteY156" fmla="*/ 161925 h 1143000"/>
                <a:gd name="connsiteX157" fmla="*/ 5276850 w 5829300"/>
                <a:gd name="connsiteY157" fmla="*/ 209550 h 1143000"/>
                <a:gd name="connsiteX158" fmla="*/ 5286375 w 5829300"/>
                <a:gd name="connsiteY158" fmla="*/ 266700 h 1143000"/>
                <a:gd name="connsiteX159" fmla="*/ 5295900 w 5829300"/>
                <a:gd name="connsiteY159" fmla="*/ 314325 h 1143000"/>
                <a:gd name="connsiteX160" fmla="*/ 5324475 w 5829300"/>
                <a:gd name="connsiteY160" fmla="*/ 409575 h 1143000"/>
                <a:gd name="connsiteX161" fmla="*/ 5343525 w 5829300"/>
                <a:gd name="connsiteY161" fmla="*/ 514350 h 1143000"/>
                <a:gd name="connsiteX162" fmla="*/ 5353050 w 5829300"/>
                <a:gd name="connsiteY162" fmla="*/ 552450 h 1143000"/>
                <a:gd name="connsiteX163" fmla="*/ 5372100 w 5829300"/>
                <a:gd name="connsiteY163" fmla="*/ 695325 h 1143000"/>
                <a:gd name="connsiteX164" fmla="*/ 5381625 w 5829300"/>
                <a:gd name="connsiteY164" fmla="*/ 809625 h 1143000"/>
                <a:gd name="connsiteX165" fmla="*/ 5391150 w 5829300"/>
                <a:gd name="connsiteY165" fmla="*/ 847725 h 1143000"/>
                <a:gd name="connsiteX166" fmla="*/ 5410200 w 5829300"/>
                <a:gd name="connsiteY166" fmla="*/ 952500 h 1143000"/>
                <a:gd name="connsiteX167" fmla="*/ 5429250 w 5829300"/>
                <a:gd name="connsiteY167" fmla="*/ 981075 h 1143000"/>
                <a:gd name="connsiteX168" fmla="*/ 5448300 w 5829300"/>
                <a:gd name="connsiteY168" fmla="*/ 1047750 h 1143000"/>
                <a:gd name="connsiteX169" fmla="*/ 5467350 w 5829300"/>
                <a:gd name="connsiteY169" fmla="*/ 1076325 h 1143000"/>
                <a:gd name="connsiteX170" fmla="*/ 5486400 w 5829300"/>
                <a:gd name="connsiteY170" fmla="*/ 1114425 h 1143000"/>
                <a:gd name="connsiteX171" fmla="*/ 5534025 w 5829300"/>
                <a:gd name="connsiteY171" fmla="*/ 1085850 h 1143000"/>
                <a:gd name="connsiteX172" fmla="*/ 5610225 w 5829300"/>
                <a:gd name="connsiteY172" fmla="*/ 942975 h 1143000"/>
                <a:gd name="connsiteX173" fmla="*/ 5638800 w 5829300"/>
                <a:gd name="connsiteY173" fmla="*/ 885825 h 1143000"/>
                <a:gd name="connsiteX174" fmla="*/ 5657850 w 5829300"/>
                <a:gd name="connsiteY174" fmla="*/ 914400 h 1143000"/>
                <a:gd name="connsiteX175" fmla="*/ 5781675 w 5829300"/>
                <a:gd name="connsiteY175" fmla="*/ 942975 h 1143000"/>
                <a:gd name="connsiteX176" fmla="*/ 5829300 w 5829300"/>
                <a:gd name="connsiteY176" fmla="*/ 904875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5829300" h="1143000">
                  <a:moveTo>
                    <a:pt x="0" y="666750"/>
                  </a:moveTo>
                  <a:cubicBezTo>
                    <a:pt x="26636" y="640114"/>
                    <a:pt x="73087" y="599890"/>
                    <a:pt x="85725" y="561975"/>
                  </a:cubicBezTo>
                  <a:cubicBezTo>
                    <a:pt x="112065" y="482954"/>
                    <a:pt x="67846" y="607258"/>
                    <a:pt x="133350" y="476250"/>
                  </a:cubicBezTo>
                  <a:cubicBezTo>
                    <a:pt x="139700" y="463550"/>
                    <a:pt x="144147" y="449704"/>
                    <a:pt x="152400" y="438150"/>
                  </a:cubicBezTo>
                  <a:cubicBezTo>
                    <a:pt x="169068" y="414815"/>
                    <a:pt x="186765" y="405715"/>
                    <a:pt x="209550" y="390525"/>
                  </a:cubicBezTo>
                  <a:cubicBezTo>
                    <a:pt x="212725" y="381000"/>
                    <a:pt x="211235" y="368222"/>
                    <a:pt x="219075" y="361950"/>
                  </a:cubicBezTo>
                  <a:cubicBezTo>
                    <a:pt x="254718" y="333436"/>
                    <a:pt x="261774" y="355711"/>
                    <a:pt x="276225" y="381000"/>
                  </a:cubicBezTo>
                  <a:cubicBezTo>
                    <a:pt x="283270" y="393328"/>
                    <a:pt x="289682" y="406049"/>
                    <a:pt x="295275" y="419100"/>
                  </a:cubicBezTo>
                  <a:cubicBezTo>
                    <a:pt x="299230" y="428328"/>
                    <a:pt x="297700" y="440575"/>
                    <a:pt x="304800" y="447675"/>
                  </a:cubicBezTo>
                  <a:cubicBezTo>
                    <a:pt x="311900" y="454775"/>
                    <a:pt x="323850" y="454025"/>
                    <a:pt x="333375" y="457200"/>
                  </a:cubicBezTo>
                  <a:cubicBezTo>
                    <a:pt x="385766" y="439736"/>
                    <a:pt x="338824" y="458168"/>
                    <a:pt x="390525" y="428625"/>
                  </a:cubicBezTo>
                  <a:cubicBezTo>
                    <a:pt x="423481" y="409793"/>
                    <a:pt x="425142" y="410736"/>
                    <a:pt x="457200" y="400050"/>
                  </a:cubicBezTo>
                  <a:cubicBezTo>
                    <a:pt x="471313" y="512956"/>
                    <a:pt x="442086" y="485283"/>
                    <a:pt x="590550" y="466725"/>
                  </a:cubicBezTo>
                  <a:cubicBezTo>
                    <a:pt x="600513" y="465480"/>
                    <a:pt x="610348" y="462076"/>
                    <a:pt x="619125" y="457200"/>
                  </a:cubicBezTo>
                  <a:cubicBezTo>
                    <a:pt x="666418" y="430926"/>
                    <a:pt x="678531" y="423111"/>
                    <a:pt x="704850" y="381000"/>
                  </a:cubicBezTo>
                  <a:cubicBezTo>
                    <a:pt x="712375" y="368959"/>
                    <a:pt x="716855" y="355228"/>
                    <a:pt x="723900" y="342900"/>
                  </a:cubicBezTo>
                  <a:cubicBezTo>
                    <a:pt x="729580" y="332961"/>
                    <a:pt x="737270" y="324264"/>
                    <a:pt x="742950" y="314325"/>
                  </a:cubicBezTo>
                  <a:cubicBezTo>
                    <a:pt x="791289" y="229732"/>
                    <a:pt x="734638" y="317268"/>
                    <a:pt x="781050" y="247650"/>
                  </a:cubicBezTo>
                  <a:cubicBezTo>
                    <a:pt x="783964" y="235995"/>
                    <a:pt x="798942" y="167801"/>
                    <a:pt x="809625" y="142875"/>
                  </a:cubicBezTo>
                  <a:cubicBezTo>
                    <a:pt x="815218" y="129824"/>
                    <a:pt x="822325" y="117475"/>
                    <a:pt x="828675" y="104775"/>
                  </a:cubicBezTo>
                  <a:cubicBezTo>
                    <a:pt x="831850" y="88900"/>
                    <a:pt x="834273" y="72856"/>
                    <a:pt x="838200" y="57150"/>
                  </a:cubicBezTo>
                  <a:cubicBezTo>
                    <a:pt x="840635" y="47410"/>
                    <a:pt x="843235" y="19595"/>
                    <a:pt x="847725" y="28575"/>
                  </a:cubicBezTo>
                  <a:cubicBezTo>
                    <a:pt x="857765" y="48655"/>
                    <a:pt x="855277" y="72886"/>
                    <a:pt x="857250" y="95250"/>
                  </a:cubicBezTo>
                  <a:cubicBezTo>
                    <a:pt x="864805" y="180877"/>
                    <a:pt x="862168" y="267635"/>
                    <a:pt x="876300" y="352425"/>
                  </a:cubicBezTo>
                  <a:cubicBezTo>
                    <a:pt x="882650" y="390525"/>
                    <a:pt x="883136" y="430082"/>
                    <a:pt x="895350" y="466725"/>
                  </a:cubicBezTo>
                  <a:cubicBezTo>
                    <a:pt x="898525" y="476250"/>
                    <a:pt x="902440" y="485560"/>
                    <a:pt x="904875" y="495300"/>
                  </a:cubicBezTo>
                  <a:cubicBezTo>
                    <a:pt x="908802" y="511006"/>
                    <a:pt x="911504" y="526997"/>
                    <a:pt x="914400" y="542925"/>
                  </a:cubicBezTo>
                  <a:cubicBezTo>
                    <a:pt x="917855" y="561926"/>
                    <a:pt x="918376" y="581577"/>
                    <a:pt x="923925" y="600075"/>
                  </a:cubicBezTo>
                  <a:cubicBezTo>
                    <a:pt x="928005" y="613675"/>
                    <a:pt x="936625" y="625475"/>
                    <a:pt x="942975" y="638175"/>
                  </a:cubicBezTo>
                  <a:cubicBezTo>
                    <a:pt x="946150" y="660400"/>
                    <a:pt x="949533" y="682596"/>
                    <a:pt x="952500" y="704850"/>
                  </a:cubicBezTo>
                  <a:cubicBezTo>
                    <a:pt x="955883" y="730223"/>
                    <a:pt x="958133" y="755750"/>
                    <a:pt x="962025" y="781050"/>
                  </a:cubicBezTo>
                  <a:cubicBezTo>
                    <a:pt x="964487" y="797051"/>
                    <a:pt x="968375" y="812800"/>
                    <a:pt x="971550" y="828675"/>
                  </a:cubicBezTo>
                  <a:cubicBezTo>
                    <a:pt x="980299" y="924919"/>
                    <a:pt x="976700" y="914148"/>
                    <a:pt x="990600" y="990600"/>
                  </a:cubicBezTo>
                  <a:cubicBezTo>
                    <a:pt x="993496" y="1006528"/>
                    <a:pt x="996198" y="1022519"/>
                    <a:pt x="1000125" y="1038225"/>
                  </a:cubicBezTo>
                  <a:cubicBezTo>
                    <a:pt x="1002560" y="1047965"/>
                    <a:pt x="1002550" y="1059700"/>
                    <a:pt x="1009650" y="1066800"/>
                  </a:cubicBezTo>
                  <a:cubicBezTo>
                    <a:pt x="1016750" y="1073900"/>
                    <a:pt x="1028700" y="1073150"/>
                    <a:pt x="1038225" y="1076325"/>
                  </a:cubicBezTo>
                  <a:cubicBezTo>
                    <a:pt x="1055023" y="1074645"/>
                    <a:pt x="1140050" y="1070786"/>
                    <a:pt x="1171575" y="1057275"/>
                  </a:cubicBezTo>
                  <a:cubicBezTo>
                    <a:pt x="1182097" y="1052766"/>
                    <a:pt x="1191356" y="1045554"/>
                    <a:pt x="1200150" y="1038225"/>
                  </a:cubicBezTo>
                  <a:cubicBezTo>
                    <a:pt x="1215984" y="1025030"/>
                    <a:pt x="1238960" y="1000908"/>
                    <a:pt x="1247775" y="981075"/>
                  </a:cubicBezTo>
                  <a:cubicBezTo>
                    <a:pt x="1255930" y="962725"/>
                    <a:pt x="1261955" y="943406"/>
                    <a:pt x="1266825" y="923925"/>
                  </a:cubicBezTo>
                  <a:cubicBezTo>
                    <a:pt x="1270000" y="911225"/>
                    <a:pt x="1269088" y="896717"/>
                    <a:pt x="1276350" y="885825"/>
                  </a:cubicBezTo>
                  <a:cubicBezTo>
                    <a:pt x="1282700" y="876300"/>
                    <a:pt x="1296830" y="874870"/>
                    <a:pt x="1304925" y="866775"/>
                  </a:cubicBezTo>
                  <a:cubicBezTo>
                    <a:pt x="1316150" y="855550"/>
                    <a:pt x="1323975" y="841375"/>
                    <a:pt x="1333500" y="828675"/>
                  </a:cubicBezTo>
                  <a:cubicBezTo>
                    <a:pt x="1355725" y="895350"/>
                    <a:pt x="1333500" y="879475"/>
                    <a:pt x="1381125" y="895350"/>
                  </a:cubicBezTo>
                  <a:cubicBezTo>
                    <a:pt x="1409651" y="890596"/>
                    <a:pt x="1506570" y="875490"/>
                    <a:pt x="1524000" y="866775"/>
                  </a:cubicBezTo>
                  <a:cubicBezTo>
                    <a:pt x="1538199" y="859675"/>
                    <a:pt x="1543348" y="841593"/>
                    <a:pt x="1552575" y="828675"/>
                  </a:cubicBezTo>
                  <a:cubicBezTo>
                    <a:pt x="1589105" y="777534"/>
                    <a:pt x="1557559" y="823425"/>
                    <a:pt x="1581150" y="771525"/>
                  </a:cubicBezTo>
                  <a:cubicBezTo>
                    <a:pt x="1634388" y="654402"/>
                    <a:pt x="1606505" y="733559"/>
                    <a:pt x="1628775" y="666750"/>
                  </a:cubicBezTo>
                  <a:cubicBezTo>
                    <a:pt x="1631950" y="688975"/>
                    <a:pt x="1633897" y="711410"/>
                    <a:pt x="1638300" y="733425"/>
                  </a:cubicBezTo>
                  <a:cubicBezTo>
                    <a:pt x="1640269" y="743270"/>
                    <a:pt x="1638300" y="758825"/>
                    <a:pt x="1647825" y="762000"/>
                  </a:cubicBezTo>
                  <a:cubicBezTo>
                    <a:pt x="1663184" y="767120"/>
                    <a:pt x="1679575" y="755650"/>
                    <a:pt x="1695450" y="752475"/>
                  </a:cubicBezTo>
                  <a:cubicBezTo>
                    <a:pt x="1753691" y="713648"/>
                    <a:pt x="1692833" y="756918"/>
                    <a:pt x="1762125" y="695325"/>
                  </a:cubicBezTo>
                  <a:cubicBezTo>
                    <a:pt x="1777320" y="681819"/>
                    <a:pt x="1795375" y="671600"/>
                    <a:pt x="1809750" y="657225"/>
                  </a:cubicBezTo>
                  <a:cubicBezTo>
                    <a:pt x="1817845" y="649130"/>
                    <a:pt x="1821471" y="637444"/>
                    <a:pt x="1828800" y="628650"/>
                  </a:cubicBezTo>
                  <a:cubicBezTo>
                    <a:pt x="1912595" y="528096"/>
                    <a:pt x="1792543" y="692560"/>
                    <a:pt x="1885950" y="552450"/>
                  </a:cubicBezTo>
                  <a:cubicBezTo>
                    <a:pt x="1894756" y="539241"/>
                    <a:pt x="1905421" y="527355"/>
                    <a:pt x="1914525" y="514350"/>
                  </a:cubicBezTo>
                  <a:cubicBezTo>
                    <a:pt x="1927655" y="495593"/>
                    <a:pt x="1939925" y="476250"/>
                    <a:pt x="1952625" y="457200"/>
                  </a:cubicBezTo>
                  <a:lnTo>
                    <a:pt x="2009775" y="371475"/>
                  </a:lnTo>
                  <a:cubicBezTo>
                    <a:pt x="2028907" y="342777"/>
                    <a:pt x="2033373" y="338637"/>
                    <a:pt x="2047875" y="304800"/>
                  </a:cubicBezTo>
                  <a:cubicBezTo>
                    <a:pt x="2051830" y="295572"/>
                    <a:pt x="2051831" y="284579"/>
                    <a:pt x="2057400" y="276225"/>
                  </a:cubicBezTo>
                  <a:cubicBezTo>
                    <a:pt x="2064872" y="265017"/>
                    <a:pt x="2076450" y="257175"/>
                    <a:pt x="2085975" y="247650"/>
                  </a:cubicBezTo>
                  <a:cubicBezTo>
                    <a:pt x="2089150" y="238125"/>
                    <a:pt x="2091010" y="228055"/>
                    <a:pt x="2095500" y="219075"/>
                  </a:cubicBezTo>
                  <a:cubicBezTo>
                    <a:pt x="2100620" y="208836"/>
                    <a:pt x="2107896" y="199815"/>
                    <a:pt x="2114550" y="190500"/>
                  </a:cubicBezTo>
                  <a:cubicBezTo>
                    <a:pt x="2133099" y="164531"/>
                    <a:pt x="2147265" y="144187"/>
                    <a:pt x="2171700" y="123825"/>
                  </a:cubicBezTo>
                  <a:cubicBezTo>
                    <a:pt x="2180494" y="116496"/>
                    <a:pt x="2190750" y="111125"/>
                    <a:pt x="2200275" y="104775"/>
                  </a:cubicBezTo>
                  <a:cubicBezTo>
                    <a:pt x="2232483" y="233607"/>
                    <a:pt x="2209009" y="128601"/>
                    <a:pt x="2228850" y="247650"/>
                  </a:cubicBezTo>
                  <a:cubicBezTo>
                    <a:pt x="2243237" y="333974"/>
                    <a:pt x="2235448" y="256111"/>
                    <a:pt x="2247900" y="361950"/>
                  </a:cubicBezTo>
                  <a:cubicBezTo>
                    <a:pt x="2251894" y="395895"/>
                    <a:pt x="2252490" y="456740"/>
                    <a:pt x="2266950" y="495300"/>
                  </a:cubicBezTo>
                  <a:cubicBezTo>
                    <a:pt x="2271936" y="508595"/>
                    <a:pt x="2278955" y="521072"/>
                    <a:pt x="2286000" y="533400"/>
                  </a:cubicBezTo>
                  <a:cubicBezTo>
                    <a:pt x="2291680" y="543339"/>
                    <a:pt x="2296955" y="553880"/>
                    <a:pt x="2305050" y="561975"/>
                  </a:cubicBezTo>
                  <a:cubicBezTo>
                    <a:pt x="2323514" y="580439"/>
                    <a:pt x="2338959" y="582803"/>
                    <a:pt x="2362200" y="590550"/>
                  </a:cubicBezTo>
                  <a:cubicBezTo>
                    <a:pt x="2368550" y="603250"/>
                    <a:pt x="2373725" y="616609"/>
                    <a:pt x="2381250" y="628650"/>
                  </a:cubicBezTo>
                  <a:cubicBezTo>
                    <a:pt x="2389664" y="642112"/>
                    <a:pt x="2402115" y="652873"/>
                    <a:pt x="2409825" y="666750"/>
                  </a:cubicBezTo>
                  <a:cubicBezTo>
                    <a:pt x="2458155" y="753744"/>
                    <a:pt x="2406033" y="676951"/>
                    <a:pt x="2438400" y="752475"/>
                  </a:cubicBezTo>
                  <a:cubicBezTo>
                    <a:pt x="2446725" y="771900"/>
                    <a:pt x="2470768" y="796911"/>
                    <a:pt x="2486025" y="809625"/>
                  </a:cubicBezTo>
                  <a:cubicBezTo>
                    <a:pt x="2494819" y="816954"/>
                    <a:pt x="2505075" y="822325"/>
                    <a:pt x="2514600" y="828675"/>
                  </a:cubicBezTo>
                  <a:cubicBezTo>
                    <a:pt x="2533650" y="815975"/>
                    <a:pt x="2561511" y="811053"/>
                    <a:pt x="2571750" y="790575"/>
                  </a:cubicBezTo>
                  <a:lnTo>
                    <a:pt x="2609850" y="714375"/>
                  </a:lnTo>
                  <a:cubicBezTo>
                    <a:pt x="2613025" y="695325"/>
                    <a:pt x="2614691" y="675961"/>
                    <a:pt x="2619375" y="657225"/>
                  </a:cubicBezTo>
                  <a:cubicBezTo>
                    <a:pt x="2624245" y="637744"/>
                    <a:pt x="2638425" y="600075"/>
                    <a:pt x="2638425" y="600075"/>
                  </a:cubicBezTo>
                  <a:cubicBezTo>
                    <a:pt x="2642882" y="635729"/>
                    <a:pt x="2647405" y="686978"/>
                    <a:pt x="2657475" y="723900"/>
                  </a:cubicBezTo>
                  <a:cubicBezTo>
                    <a:pt x="2662759" y="743273"/>
                    <a:pt x="2659817" y="769911"/>
                    <a:pt x="2676525" y="781050"/>
                  </a:cubicBezTo>
                  <a:cubicBezTo>
                    <a:pt x="2713454" y="805669"/>
                    <a:pt x="2694240" y="796480"/>
                    <a:pt x="2733675" y="809625"/>
                  </a:cubicBezTo>
                  <a:cubicBezTo>
                    <a:pt x="2763246" y="806339"/>
                    <a:pt x="2822367" y="813060"/>
                    <a:pt x="2847975" y="781050"/>
                  </a:cubicBezTo>
                  <a:cubicBezTo>
                    <a:pt x="2854247" y="773210"/>
                    <a:pt x="2853010" y="761455"/>
                    <a:pt x="2857500" y="752475"/>
                  </a:cubicBezTo>
                  <a:cubicBezTo>
                    <a:pt x="2862620" y="742236"/>
                    <a:pt x="2871901" y="734361"/>
                    <a:pt x="2876550" y="723900"/>
                  </a:cubicBezTo>
                  <a:cubicBezTo>
                    <a:pt x="2884705" y="705550"/>
                    <a:pt x="2886620" y="684711"/>
                    <a:pt x="2895600" y="666750"/>
                  </a:cubicBezTo>
                  <a:cubicBezTo>
                    <a:pt x="2911475" y="635000"/>
                    <a:pt x="2932000" y="605176"/>
                    <a:pt x="2943225" y="571500"/>
                  </a:cubicBezTo>
                  <a:cubicBezTo>
                    <a:pt x="2946400" y="561975"/>
                    <a:pt x="2948260" y="551905"/>
                    <a:pt x="2952750" y="542925"/>
                  </a:cubicBezTo>
                  <a:cubicBezTo>
                    <a:pt x="2957870" y="532686"/>
                    <a:pt x="2966680" y="524589"/>
                    <a:pt x="2971800" y="514350"/>
                  </a:cubicBezTo>
                  <a:cubicBezTo>
                    <a:pt x="3011235" y="435480"/>
                    <a:pt x="2945780" y="539092"/>
                    <a:pt x="3000375" y="457200"/>
                  </a:cubicBezTo>
                  <a:cubicBezTo>
                    <a:pt x="3031036" y="549182"/>
                    <a:pt x="2981870" y="406174"/>
                    <a:pt x="3028950" y="523875"/>
                  </a:cubicBezTo>
                  <a:cubicBezTo>
                    <a:pt x="3036408" y="542519"/>
                    <a:pt x="3042230" y="561791"/>
                    <a:pt x="3048000" y="581025"/>
                  </a:cubicBezTo>
                  <a:cubicBezTo>
                    <a:pt x="3051762" y="593564"/>
                    <a:pt x="3052928" y="606868"/>
                    <a:pt x="3057525" y="619125"/>
                  </a:cubicBezTo>
                  <a:cubicBezTo>
                    <a:pt x="3062511" y="632420"/>
                    <a:pt x="3072085" y="643755"/>
                    <a:pt x="3076575" y="657225"/>
                  </a:cubicBezTo>
                  <a:cubicBezTo>
                    <a:pt x="3084854" y="682063"/>
                    <a:pt x="3089275" y="708025"/>
                    <a:pt x="3095625" y="733425"/>
                  </a:cubicBezTo>
                  <a:cubicBezTo>
                    <a:pt x="3098800" y="746125"/>
                    <a:pt x="3097888" y="760633"/>
                    <a:pt x="3105150" y="771525"/>
                  </a:cubicBezTo>
                  <a:cubicBezTo>
                    <a:pt x="3111500" y="781050"/>
                    <a:pt x="3119080" y="789861"/>
                    <a:pt x="3124200" y="800100"/>
                  </a:cubicBezTo>
                  <a:cubicBezTo>
                    <a:pt x="3128690" y="809080"/>
                    <a:pt x="3131083" y="818989"/>
                    <a:pt x="3133725" y="828675"/>
                  </a:cubicBezTo>
                  <a:cubicBezTo>
                    <a:pt x="3140614" y="853934"/>
                    <a:pt x="3144496" y="880037"/>
                    <a:pt x="3152775" y="904875"/>
                  </a:cubicBezTo>
                  <a:cubicBezTo>
                    <a:pt x="3177679" y="979588"/>
                    <a:pt x="3161494" y="944806"/>
                    <a:pt x="3200400" y="1009650"/>
                  </a:cubicBezTo>
                  <a:cubicBezTo>
                    <a:pt x="3206750" y="1031875"/>
                    <a:pt x="3213368" y="1054025"/>
                    <a:pt x="3219450" y="1076325"/>
                  </a:cubicBezTo>
                  <a:cubicBezTo>
                    <a:pt x="3222894" y="1088955"/>
                    <a:pt x="3223818" y="1102393"/>
                    <a:pt x="3228975" y="1114425"/>
                  </a:cubicBezTo>
                  <a:cubicBezTo>
                    <a:pt x="3233484" y="1124947"/>
                    <a:pt x="3241675" y="1133475"/>
                    <a:pt x="3248025" y="1143000"/>
                  </a:cubicBezTo>
                  <a:cubicBezTo>
                    <a:pt x="3312683" y="1121447"/>
                    <a:pt x="3238279" y="1152746"/>
                    <a:pt x="3314700" y="1076325"/>
                  </a:cubicBezTo>
                  <a:cubicBezTo>
                    <a:pt x="3324225" y="1066800"/>
                    <a:pt x="3334745" y="1058176"/>
                    <a:pt x="3343275" y="1047750"/>
                  </a:cubicBezTo>
                  <a:cubicBezTo>
                    <a:pt x="3363380" y="1023177"/>
                    <a:pt x="3400425" y="971550"/>
                    <a:pt x="3400425" y="971550"/>
                  </a:cubicBezTo>
                  <a:cubicBezTo>
                    <a:pt x="3401913" y="965596"/>
                    <a:pt x="3416548" y="895350"/>
                    <a:pt x="3429000" y="895350"/>
                  </a:cubicBezTo>
                  <a:cubicBezTo>
                    <a:pt x="3442091" y="895350"/>
                    <a:pt x="3434929" y="920863"/>
                    <a:pt x="3438525" y="933450"/>
                  </a:cubicBezTo>
                  <a:cubicBezTo>
                    <a:pt x="3443807" y="951938"/>
                    <a:pt x="3451446" y="977555"/>
                    <a:pt x="3467100" y="990600"/>
                  </a:cubicBezTo>
                  <a:cubicBezTo>
                    <a:pt x="3494261" y="1013234"/>
                    <a:pt x="3520259" y="1011033"/>
                    <a:pt x="3552825" y="1019175"/>
                  </a:cubicBezTo>
                  <a:cubicBezTo>
                    <a:pt x="3562565" y="1021610"/>
                    <a:pt x="3571875" y="1025525"/>
                    <a:pt x="3581400" y="1028700"/>
                  </a:cubicBezTo>
                  <a:cubicBezTo>
                    <a:pt x="3609975" y="1022350"/>
                    <a:pt x="3642195" y="1024991"/>
                    <a:pt x="3667125" y="1009650"/>
                  </a:cubicBezTo>
                  <a:cubicBezTo>
                    <a:pt x="3710505" y="982954"/>
                    <a:pt x="3698112" y="957202"/>
                    <a:pt x="3714750" y="923925"/>
                  </a:cubicBezTo>
                  <a:cubicBezTo>
                    <a:pt x="3719870" y="913686"/>
                    <a:pt x="3728680" y="905589"/>
                    <a:pt x="3733800" y="895350"/>
                  </a:cubicBezTo>
                  <a:cubicBezTo>
                    <a:pt x="3742973" y="877004"/>
                    <a:pt x="3746746" y="846986"/>
                    <a:pt x="3752850" y="828675"/>
                  </a:cubicBezTo>
                  <a:cubicBezTo>
                    <a:pt x="3758257" y="812455"/>
                    <a:pt x="3765550" y="796925"/>
                    <a:pt x="3771900" y="781050"/>
                  </a:cubicBezTo>
                  <a:cubicBezTo>
                    <a:pt x="3785617" y="671318"/>
                    <a:pt x="3759569" y="731235"/>
                    <a:pt x="3819525" y="676275"/>
                  </a:cubicBezTo>
                  <a:cubicBezTo>
                    <a:pt x="3846004" y="652002"/>
                    <a:pt x="3895725" y="600075"/>
                    <a:pt x="3895725" y="600075"/>
                  </a:cubicBezTo>
                  <a:cubicBezTo>
                    <a:pt x="3905761" y="574985"/>
                    <a:pt x="3918994" y="538080"/>
                    <a:pt x="3933825" y="514350"/>
                  </a:cubicBezTo>
                  <a:cubicBezTo>
                    <a:pt x="3942239" y="500888"/>
                    <a:pt x="3952875" y="488950"/>
                    <a:pt x="3962400" y="476250"/>
                  </a:cubicBezTo>
                  <a:cubicBezTo>
                    <a:pt x="3976795" y="418669"/>
                    <a:pt x="3967785" y="450569"/>
                    <a:pt x="3990975" y="381000"/>
                  </a:cubicBezTo>
                  <a:cubicBezTo>
                    <a:pt x="3994150" y="371475"/>
                    <a:pt x="3992468" y="358449"/>
                    <a:pt x="4000500" y="352425"/>
                  </a:cubicBezTo>
                  <a:lnTo>
                    <a:pt x="4038600" y="323850"/>
                  </a:lnTo>
                  <a:cubicBezTo>
                    <a:pt x="4137036" y="126978"/>
                    <a:pt x="4020558" y="352057"/>
                    <a:pt x="4114800" y="190500"/>
                  </a:cubicBezTo>
                  <a:cubicBezTo>
                    <a:pt x="4121776" y="178542"/>
                    <a:pt x="4145922" y="121278"/>
                    <a:pt x="4162425" y="104775"/>
                  </a:cubicBezTo>
                  <a:cubicBezTo>
                    <a:pt x="4170520" y="96680"/>
                    <a:pt x="4181475" y="92075"/>
                    <a:pt x="4191000" y="85725"/>
                  </a:cubicBezTo>
                  <a:cubicBezTo>
                    <a:pt x="4197350" y="95250"/>
                    <a:pt x="4204930" y="104061"/>
                    <a:pt x="4210050" y="114300"/>
                  </a:cubicBezTo>
                  <a:cubicBezTo>
                    <a:pt x="4214540" y="123280"/>
                    <a:pt x="4216933" y="133189"/>
                    <a:pt x="4219575" y="142875"/>
                  </a:cubicBezTo>
                  <a:cubicBezTo>
                    <a:pt x="4226464" y="168134"/>
                    <a:pt x="4231618" y="193848"/>
                    <a:pt x="4238625" y="219075"/>
                  </a:cubicBezTo>
                  <a:cubicBezTo>
                    <a:pt x="4247497" y="251014"/>
                    <a:pt x="4258094" y="282452"/>
                    <a:pt x="4267200" y="314325"/>
                  </a:cubicBezTo>
                  <a:cubicBezTo>
                    <a:pt x="4274549" y="340046"/>
                    <a:pt x="4286869" y="401289"/>
                    <a:pt x="4295775" y="419100"/>
                  </a:cubicBezTo>
                  <a:cubicBezTo>
                    <a:pt x="4307989" y="443529"/>
                    <a:pt x="4325255" y="465361"/>
                    <a:pt x="4343400" y="485775"/>
                  </a:cubicBezTo>
                  <a:cubicBezTo>
                    <a:pt x="4351005" y="494331"/>
                    <a:pt x="4362450" y="498475"/>
                    <a:pt x="4371975" y="504825"/>
                  </a:cubicBezTo>
                  <a:cubicBezTo>
                    <a:pt x="4422737" y="487904"/>
                    <a:pt x="4388405" y="505098"/>
                    <a:pt x="4438650" y="447675"/>
                  </a:cubicBezTo>
                  <a:cubicBezTo>
                    <a:pt x="4489988" y="389003"/>
                    <a:pt x="4447288" y="449006"/>
                    <a:pt x="4486275" y="390525"/>
                  </a:cubicBezTo>
                  <a:cubicBezTo>
                    <a:pt x="4492625" y="400050"/>
                    <a:pt x="4493966" y="417680"/>
                    <a:pt x="4505325" y="419100"/>
                  </a:cubicBezTo>
                  <a:cubicBezTo>
                    <a:pt x="4525250" y="421591"/>
                    <a:pt x="4544125" y="408205"/>
                    <a:pt x="4562475" y="400050"/>
                  </a:cubicBezTo>
                  <a:cubicBezTo>
                    <a:pt x="4572936" y="395401"/>
                    <a:pt x="4581735" y="387654"/>
                    <a:pt x="4591050" y="381000"/>
                  </a:cubicBezTo>
                  <a:cubicBezTo>
                    <a:pt x="4673752" y="321927"/>
                    <a:pt x="4590382" y="378270"/>
                    <a:pt x="4657725" y="333375"/>
                  </a:cubicBezTo>
                  <a:cubicBezTo>
                    <a:pt x="4664075" y="346075"/>
                    <a:pt x="4672285" y="358005"/>
                    <a:pt x="4676775" y="371475"/>
                  </a:cubicBezTo>
                  <a:cubicBezTo>
                    <a:pt x="4681895" y="386834"/>
                    <a:pt x="4673348" y="409386"/>
                    <a:pt x="4686300" y="419100"/>
                  </a:cubicBezTo>
                  <a:cubicBezTo>
                    <a:pt x="4695458" y="425969"/>
                    <a:pt x="4706081" y="407379"/>
                    <a:pt x="4714875" y="400050"/>
                  </a:cubicBezTo>
                  <a:cubicBezTo>
                    <a:pt x="4749724" y="371009"/>
                    <a:pt x="4737525" y="376200"/>
                    <a:pt x="4762500" y="342900"/>
                  </a:cubicBezTo>
                  <a:cubicBezTo>
                    <a:pt x="4841104" y="238095"/>
                    <a:pt x="4759816" y="356452"/>
                    <a:pt x="4838700" y="238125"/>
                  </a:cubicBezTo>
                  <a:cubicBezTo>
                    <a:pt x="4845050" y="250825"/>
                    <a:pt x="4854306" y="262450"/>
                    <a:pt x="4857750" y="276225"/>
                  </a:cubicBezTo>
                  <a:cubicBezTo>
                    <a:pt x="4867600" y="315626"/>
                    <a:pt x="4859541" y="346482"/>
                    <a:pt x="4876800" y="381000"/>
                  </a:cubicBezTo>
                  <a:cubicBezTo>
                    <a:pt x="4881920" y="391239"/>
                    <a:pt x="4889500" y="400050"/>
                    <a:pt x="4895850" y="409575"/>
                  </a:cubicBezTo>
                  <a:cubicBezTo>
                    <a:pt x="4899025" y="422275"/>
                    <a:pt x="4900218" y="435643"/>
                    <a:pt x="4905375" y="447675"/>
                  </a:cubicBezTo>
                  <a:cubicBezTo>
                    <a:pt x="4933037" y="512220"/>
                    <a:pt x="4958509" y="467729"/>
                    <a:pt x="5038725" y="447675"/>
                  </a:cubicBezTo>
                  <a:cubicBezTo>
                    <a:pt x="5060679" y="420232"/>
                    <a:pt x="5091600" y="385940"/>
                    <a:pt x="5105400" y="352425"/>
                  </a:cubicBezTo>
                  <a:cubicBezTo>
                    <a:pt x="5120691" y="315289"/>
                    <a:pt x="5128209" y="275261"/>
                    <a:pt x="5143500" y="238125"/>
                  </a:cubicBezTo>
                  <a:cubicBezTo>
                    <a:pt x="5165725" y="184150"/>
                    <a:pt x="5191716" y="131576"/>
                    <a:pt x="5210175" y="76200"/>
                  </a:cubicBezTo>
                  <a:cubicBezTo>
                    <a:pt x="5213350" y="66675"/>
                    <a:pt x="5217265" y="57365"/>
                    <a:pt x="5219700" y="47625"/>
                  </a:cubicBezTo>
                  <a:cubicBezTo>
                    <a:pt x="5223627" y="31919"/>
                    <a:pt x="5226050" y="15875"/>
                    <a:pt x="5229225" y="0"/>
                  </a:cubicBezTo>
                  <a:cubicBezTo>
                    <a:pt x="5238750" y="19050"/>
                    <a:pt x="5252922" y="36418"/>
                    <a:pt x="5257800" y="57150"/>
                  </a:cubicBezTo>
                  <a:cubicBezTo>
                    <a:pt x="5265832" y="91287"/>
                    <a:pt x="5262975" y="127127"/>
                    <a:pt x="5267325" y="161925"/>
                  </a:cubicBezTo>
                  <a:cubicBezTo>
                    <a:pt x="5269333" y="177989"/>
                    <a:pt x="5273954" y="193622"/>
                    <a:pt x="5276850" y="209550"/>
                  </a:cubicBezTo>
                  <a:cubicBezTo>
                    <a:pt x="5280305" y="228551"/>
                    <a:pt x="5282920" y="247699"/>
                    <a:pt x="5286375" y="266700"/>
                  </a:cubicBezTo>
                  <a:cubicBezTo>
                    <a:pt x="5289271" y="282628"/>
                    <a:pt x="5291640" y="298706"/>
                    <a:pt x="5295900" y="314325"/>
                  </a:cubicBezTo>
                  <a:cubicBezTo>
                    <a:pt x="5314124" y="381145"/>
                    <a:pt x="5313317" y="353786"/>
                    <a:pt x="5324475" y="409575"/>
                  </a:cubicBezTo>
                  <a:cubicBezTo>
                    <a:pt x="5331437" y="444383"/>
                    <a:pt x="5336563" y="479542"/>
                    <a:pt x="5343525" y="514350"/>
                  </a:cubicBezTo>
                  <a:cubicBezTo>
                    <a:pt x="5346092" y="527187"/>
                    <a:pt x="5351008" y="539519"/>
                    <a:pt x="5353050" y="552450"/>
                  </a:cubicBezTo>
                  <a:cubicBezTo>
                    <a:pt x="5360543" y="599909"/>
                    <a:pt x="5366794" y="647572"/>
                    <a:pt x="5372100" y="695325"/>
                  </a:cubicBezTo>
                  <a:cubicBezTo>
                    <a:pt x="5376322" y="733323"/>
                    <a:pt x="5376883" y="771688"/>
                    <a:pt x="5381625" y="809625"/>
                  </a:cubicBezTo>
                  <a:cubicBezTo>
                    <a:pt x="5383249" y="822615"/>
                    <a:pt x="5388583" y="834888"/>
                    <a:pt x="5391150" y="847725"/>
                  </a:cubicBezTo>
                  <a:cubicBezTo>
                    <a:pt x="5392678" y="855367"/>
                    <a:pt x="5405822" y="940825"/>
                    <a:pt x="5410200" y="952500"/>
                  </a:cubicBezTo>
                  <a:cubicBezTo>
                    <a:pt x="5414220" y="963219"/>
                    <a:pt x="5422900" y="971550"/>
                    <a:pt x="5429250" y="981075"/>
                  </a:cubicBezTo>
                  <a:cubicBezTo>
                    <a:pt x="5435600" y="1003300"/>
                    <a:pt x="5439716" y="1026289"/>
                    <a:pt x="5448300" y="1047750"/>
                  </a:cubicBezTo>
                  <a:cubicBezTo>
                    <a:pt x="5452552" y="1058379"/>
                    <a:pt x="5461670" y="1066386"/>
                    <a:pt x="5467350" y="1076325"/>
                  </a:cubicBezTo>
                  <a:cubicBezTo>
                    <a:pt x="5474395" y="1088653"/>
                    <a:pt x="5480050" y="1101725"/>
                    <a:pt x="5486400" y="1114425"/>
                  </a:cubicBezTo>
                  <a:cubicBezTo>
                    <a:pt x="5502275" y="1104900"/>
                    <a:pt x="5522066" y="1099983"/>
                    <a:pt x="5534025" y="1085850"/>
                  </a:cubicBezTo>
                  <a:cubicBezTo>
                    <a:pt x="5604301" y="1002796"/>
                    <a:pt x="5575424" y="1012576"/>
                    <a:pt x="5610225" y="942975"/>
                  </a:cubicBezTo>
                  <a:cubicBezTo>
                    <a:pt x="5647154" y="869117"/>
                    <a:pt x="5614859" y="957649"/>
                    <a:pt x="5638800" y="885825"/>
                  </a:cubicBezTo>
                  <a:cubicBezTo>
                    <a:pt x="5645150" y="895350"/>
                    <a:pt x="5653341" y="903878"/>
                    <a:pt x="5657850" y="914400"/>
                  </a:cubicBezTo>
                  <a:cubicBezTo>
                    <a:pt x="5689612" y="988510"/>
                    <a:pt x="5616468" y="956742"/>
                    <a:pt x="5781675" y="942975"/>
                  </a:cubicBezTo>
                  <a:cubicBezTo>
                    <a:pt x="5817722" y="918944"/>
                    <a:pt x="5802155" y="932020"/>
                    <a:pt x="5829300" y="904875"/>
                  </a:cubicBezTo>
                </a:path>
              </a:pathLst>
            </a:cu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858" name="TextBox 16"/>
            <p:cNvSpPr txBox="1">
              <a:spLocks noChangeArrowheads="1"/>
            </p:cNvSpPr>
            <p:nvPr/>
          </p:nvSpPr>
          <p:spPr bwMode="auto">
            <a:xfrm>
              <a:off x="7534275" y="4851409"/>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time</a:t>
              </a:r>
              <a:endParaRPr lang="en-US" altLang="en-US" dirty="0"/>
            </a:p>
          </p:txBody>
        </p:sp>
        <p:sp>
          <p:nvSpPr>
            <p:cNvPr id="78859" name="TextBox 17"/>
            <p:cNvSpPr txBox="1">
              <a:spLocks noChangeArrowheads="1"/>
            </p:cNvSpPr>
            <p:nvPr/>
          </p:nvSpPr>
          <p:spPr bwMode="auto">
            <a:xfrm>
              <a:off x="209548" y="4146455"/>
              <a:ext cx="1181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value</a:t>
              </a:r>
              <a:endParaRPr lang="en-US" altLang="en-US" dirty="0"/>
            </a:p>
          </p:txBody>
        </p:sp>
      </p:grpSp>
    </p:spTree>
    <p:extLst>
      <p:ext uri="{BB962C8B-B14F-4D97-AF65-F5344CB8AC3E}">
        <p14:creationId xmlns:p14="http://schemas.microsoft.com/office/powerpoint/2010/main" val="122228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9874" name="TextBox 1"/>
          <p:cNvSpPr txBox="1">
            <a:spLocks noChangeArrowheads="1"/>
          </p:cNvSpPr>
          <p:nvPr/>
        </p:nvSpPr>
        <p:spPr bwMode="auto">
          <a:xfrm>
            <a:off x="2238375" y="914401"/>
            <a:ext cx="5886450" cy="523220"/>
          </a:xfrm>
          <a:prstGeom prst="rect">
            <a:avLst/>
          </a:prstGeom>
          <a:noFill/>
          <a:ln>
            <a:noFill/>
          </a:ln>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Forecasting quality evaluation</a:t>
            </a:r>
            <a:endParaRPr lang="en-US" altLang="en-US" sz="2800" dirty="0"/>
          </a:p>
        </p:txBody>
      </p:sp>
      <p:grpSp>
        <p:nvGrpSpPr>
          <p:cNvPr id="10" name="Group 9"/>
          <p:cNvGrpSpPr>
            <a:grpSpLocks/>
          </p:cNvGrpSpPr>
          <p:nvPr/>
        </p:nvGrpSpPr>
        <p:grpSpPr bwMode="auto">
          <a:xfrm>
            <a:off x="1552575" y="1720334"/>
            <a:ext cx="8324850" cy="473075"/>
            <a:chOff x="0" y="1716474"/>
            <a:chExt cx="8324850" cy="473075"/>
          </a:xfrm>
        </p:grpSpPr>
        <p:sp>
          <p:nvSpPr>
            <p:cNvPr id="79884" name="TextBox 2"/>
            <p:cNvSpPr txBox="1">
              <a:spLocks noChangeArrowheads="1"/>
            </p:cNvSpPr>
            <p:nvPr/>
          </p:nvSpPr>
          <p:spPr bwMode="auto">
            <a:xfrm>
              <a:off x="0" y="1768346"/>
              <a:ext cx="8324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smtClean="0"/>
                <a:t>Errors which depend on the measurement, scale </a:t>
              </a:r>
              <a:r>
                <a:rPr lang="en-US" altLang="en-US" dirty="0" smtClean="0"/>
                <a:t>:  Forecast error</a:t>
              </a:r>
              <a:r>
                <a:rPr lang="sk-SK" altLang="en-US" dirty="0" smtClean="0"/>
                <a:t>: </a:t>
              </a:r>
              <a:endParaRPr lang="en-US" altLang="en-US" dirty="0"/>
            </a:p>
          </p:txBody>
        </p:sp>
        <p:graphicFrame>
          <p:nvGraphicFramePr>
            <p:cNvPr id="79885" name="Object 5"/>
            <p:cNvGraphicFramePr>
              <a:graphicFrameLocks noChangeAspect="1"/>
            </p:cNvGraphicFramePr>
            <p:nvPr>
              <p:extLst>
                <p:ext uri="{D42A27DB-BD31-4B8C-83A1-F6EECF244321}">
                  <p14:modId xmlns:p14="http://schemas.microsoft.com/office/powerpoint/2010/main" val="3814634892"/>
                </p:ext>
              </p:extLst>
            </p:nvPr>
          </p:nvGraphicFramePr>
          <p:xfrm>
            <a:off x="6777214" y="1716474"/>
            <a:ext cx="1419225" cy="473075"/>
          </p:xfrm>
          <a:graphic>
            <a:graphicData uri="http://schemas.openxmlformats.org/presentationml/2006/ole">
              <mc:AlternateContent xmlns:mc="http://schemas.openxmlformats.org/markup-compatibility/2006">
                <mc:Choice xmlns:v="urn:schemas-microsoft-com:vml" Requires="v">
                  <p:oleObj spid="_x0000_s93494" name="Rovnica" r:id="rId3" imgW="685800" imgH="228600" progId="Equation.3">
                    <p:embed/>
                  </p:oleObj>
                </mc:Choice>
                <mc:Fallback>
                  <p:oleObj name="Rovnica" r:id="rId3" imgW="685800" imgH="228600" progId="Equation.3">
                    <p:embed/>
                    <p:pic>
                      <p:nvPicPr>
                        <p:cNvPr id="7988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7214" y="1716474"/>
                          <a:ext cx="1419225" cy="473075"/>
                        </a:xfrm>
                        <a:prstGeom prst="rect">
                          <a:avLst/>
                        </a:prstGeom>
                        <a:solidFill>
                          <a:srgbClr val="FFFF00"/>
                        </a:solidFill>
                        <a:ln>
                          <a:noFill/>
                        </a:ln>
                        <a:extLst/>
                      </p:spPr>
                    </p:pic>
                  </p:oleObj>
                </mc:Fallback>
              </mc:AlternateContent>
            </a:graphicData>
          </a:graphic>
        </p:graphicFrame>
      </p:grpSp>
      <p:grpSp>
        <p:nvGrpSpPr>
          <p:cNvPr id="13" name="Group 12"/>
          <p:cNvGrpSpPr>
            <a:grpSpLocks/>
          </p:cNvGrpSpPr>
          <p:nvPr/>
        </p:nvGrpSpPr>
        <p:grpSpPr bwMode="auto">
          <a:xfrm>
            <a:off x="1524000" y="2384715"/>
            <a:ext cx="9067800" cy="1640194"/>
            <a:chOff x="-28575" y="2284261"/>
            <a:chExt cx="9067800" cy="1639489"/>
          </a:xfrm>
        </p:grpSpPr>
        <p:sp>
          <p:nvSpPr>
            <p:cNvPr id="79881" name="TextBox 4"/>
            <p:cNvSpPr txBox="1">
              <a:spLocks noChangeArrowheads="1"/>
            </p:cNvSpPr>
            <p:nvPr/>
          </p:nvSpPr>
          <p:spPr bwMode="auto">
            <a:xfrm>
              <a:off x="-28575" y="2385529"/>
              <a:ext cx="9067800" cy="1538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dirty="0">
                  <a:solidFill>
                    <a:srgbClr val="FF0000"/>
                  </a:solidFill>
                </a:rPr>
                <a:t>ME-</a:t>
              </a:r>
              <a:r>
                <a:rPr lang="sk-SK" altLang="en-US" dirty="0" err="1">
                  <a:solidFill>
                    <a:srgbClr val="FF0000"/>
                  </a:solidFill>
                </a:rPr>
                <a:t>mean</a:t>
              </a:r>
              <a:r>
                <a:rPr lang="sk-SK" altLang="en-US" dirty="0">
                  <a:solidFill>
                    <a:srgbClr val="FF0000"/>
                  </a:solidFill>
                </a:rPr>
                <a:t> </a:t>
              </a:r>
              <a:r>
                <a:rPr lang="sk-SK" altLang="en-US" dirty="0" err="1">
                  <a:solidFill>
                    <a:srgbClr val="FF0000"/>
                  </a:solidFill>
                </a:rPr>
                <a:t>error</a:t>
              </a:r>
              <a:r>
                <a:rPr lang="sk-SK" altLang="en-US" dirty="0"/>
                <a:t>:  </a:t>
              </a:r>
              <a:r>
                <a:rPr lang="en-US" altLang="en-US" dirty="0" smtClean="0"/>
                <a:t>Average from the forecast error values </a:t>
              </a:r>
              <a:r>
                <a:rPr lang="sk-SK" altLang="en-US" dirty="0" smtClean="0"/>
                <a:t>   (</a:t>
              </a:r>
              <a:r>
                <a:rPr lang="en-US" altLang="en-US" dirty="0" smtClean="0"/>
                <a:t>average from </a:t>
              </a:r>
              <a:r>
                <a:rPr lang="sk-SK" altLang="en-US" dirty="0" smtClean="0"/>
                <a:t>         </a:t>
              </a:r>
              <a:r>
                <a:rPr lang="en-US" altLang="en-US" dirty="0" smtClean="0"/>
                <a:t>values)</a:t>
              </a:r>
              <a:r>
                <a:rPr lang="en-US" altLang="en-US" dirty="0"/>
                <a:t>.</a:t>
              </a:r>
              <a:endParaRPr lang="sk-SK" altLang="en-US" dirty="0"/>
            </a:p>
            <a:p>
              <a:r>
                <a:rPr lang="sk-SK" altLang="en-US" dirty="0">
                  <a:solidFill>
                    <a:srgbClr val="FF0000"/>
                  </a:solidFill>
                </a:rPr>
                <a:t>MPE- </a:t>
              </a:r>
              <a:r>
                <a:rPr lang="sk-SK" altLang="en-US" dirty="0" err="1">
                  <a:solidFill>
                    <a:srgbClr val="FF0000"/>
                  </a:solidFill>
                </a:rPr>
                <a:t>mean</a:t>
              </a:r>
              <a:r>
                <a:rPr lang="sk-SK" altLang="en-US" dirty="0">
                  <a:solidFill>
                    <a:srgbClr val="FF0000"/>
                  </a:solidFill>
                </a:rPr>
                <a:t> </a:t>
              </a:r>
              <a:r>
                <a:rPr lang="sk-SK" altLang="en-US" dirty="0" err="1">
                  <a:solidFill>
                    <a:srgbClr val="FF0000"/>
                  </a:solidFill>
                </a:rPr>
                <a:t>square</a:t>
              </a:r>
              <a:r>
                <a:rPr lang="sk-SK" altLang="en-US" dirty="0">
                  <a:solidFill>
                    <a:srgbClr val="FF0000"/>
                  </a:solidFill>
                </a:rPr>
                <a:t> </a:t>
              </a:r>
              <a:r>
                <a:rPr lang="sk-SK" altLang="en-US" dirty="0" err="1">
                  <a:solidFill>
                    <a:srgbClr val="FF0000"/>
                  </a:solidFill>
                </a:rPr>
                <a:t>error</a:t>
              </a:r>
              <a:r>
                <a:rPr lang="sk-SK" altLang="en-US" dirty="0">
                  <a:solidFill>
                    <a:srgbClr val="FF0000"/>
                  </a:solidFill>
                </a:rPr>
                <a:t>:  </a:t>
              </a:r>
              <a:r>
                <a:rPr lang="en-US" altLang="en-US" dirty="0" smtClean="0"/>
                <a:t>Average from </a:t>
              </a:r>
              <a:r>
                <a:rPr lang="sk-SK" altLang="en-US" dirty="0" smtClean="0"/>
                <a:t>               </a:t>
              </a:r>
              <a:r>
                <a:rPr lang="sk-SK" altLang="en-US" dirty="0"/>
                <a:t>.</a:t>
              </a:r>
            </a:p>
            <a:p>
              <a:endParaRPr lang="sk-SK" altLang="en-US" dirty="0"/>
            </a:p>
            <a:p>
              <a:r>
                <a:rPr lang="en-US" altLang="en-US" sz="2000" dirty="0" smtClean="0">
                  <a:solidFill>
                    <a:srgbClr val="C00000"/>
                  </a:solidFill>
                </a:rPr>
                <a:t>Using this error definitions, we cannot compare different type time series. Error depends on the number of values, on the measurement scale.</a:t>
              </a:r>
              <a:endParaRPr lang="sk-SK" altLang="en-US" sz="2000" dirty="0">
                <a:solidFill>
                  <a:srgbClr val="C00000"/>
                </a:solidFill>
              </a:endParaRPr>
            </a:p>
          </p:txBody>
        </p:sp>
        <p:graphicFrame>
          <p:nvGraphicFramePr>
            <p:cNvPr id="79882" name="Object 6"/>
            <p:cNvGraphicFramePr>
              <a:graphicFrameLocks noChangeAspect="1"/>
            </p:cNvGraphicFramePr>
            <p:nvPr>
              <p:extLst/>
            </p:nvPr>
          </p:nvGraphicFramePr>
          <p:xfrm>
            <a:off x="6741936" y="2284261"/>
            <a:ext cx="452251" cy="532060"/>
          </p:xfrm>
          <a:graphic>
            <a:graphicData uri="http://schemas.openxmlformats.org/presentationml/2006/ole">
              <mc:AlternateContent xmlns:mc="http://schemas.openxmlformats.org/markup-compatibility/2006">
                <mc:Choice xmlns:v="urn:schemas-microsoft-com:vml" Requires="v">
                  <p:oleObj spid="_x0000_s93495" name="Rovnica" r:id="rId5" imgW="215713" imgH="253780" progId="Equation.3">
                    <p:embed/>
                  </p:oleObj>
                </mc:Choice>
                <mc:Fallback>
                  <p:oleObj name="Rovnica" r:id="rId5" imgW="215713" imgH="253780" progId="Equation.3">
                    <p:embed/>
                    <p:pic>
                      <p:nvPicPr>
                        <p:cNvPr id="798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1936" y="2284261"/>
                          <a:ext cx="452251" cy="53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3" name="Object 8"/>
            <p:cNvGraphicFramePr>
              <a:graphicFrameLocks noChangeAspect="1"/>
            </p:cNvGraphicFramePr>
            <p:nvPr>
              <p:extLst/>
            </p:nvPr>
          </p:nvGraphicFramePr>
          <p:xfrm>
            <a:off x="3875087" y="2614115"/>
            <a:ext cx="630238" cy="525463"/>
          </p:xfrm>
          <a:graphic>
            <a:graphicData uri="http://schemas.openxmlformats.org/presentationml/2006/ole">
              <mc:AlternateContent xmlns:mc="http://schemas.openxmlformats.org/markup-compatibility/2006">
                <mc:Choice xmlns:v="urn:schemas-microsoft-com:vml" Requires="v">
                  <p:oleObj spid="_x0000_s93496" name="Rovnica" r:id="rId7" imgW="304536" imgH="253780" progId="Equation.3">
                    <p:embed/>
                  </p:oleObj>
                </mc:Choice>
                <mc:Fallback>
                  <p:oleObj name="Rovnica" r:id="rId7" imgW="304536" imgH="253780" progId="Equation.3">
                    <p:embed/>
                    <p:pic>
                      <p:nvPicPr>
                        <p:cNvPr id="79883"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5087" y="2614115"/>
                          <a:ext cx="63023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Group 15"/>
          <p:cNvGrpSpPr>
            <a:grpSpLocks/>
          </p:cNvGrpSpPr>
          <p:nvPr/>
        </p:nvGrpSpPr>
        <p:grpSpPr bwMode="auto">
          <a:xfrm>
            <a:off x="1552575" y="4733184"/>
            <a:ext cx="8782050" cy="1737857"/>
            <a:chOff x="247650" y="4876800"/>
            <a:chExt cx="8782050" cy="1738414"/>
          </a:xfrm>
        </p:grpSpPr>
        <p:sp>
          <p:nvSpPr>
            <p:cNvPr id="79879" name="TextBox 13"/>
            <p:cNvSpPr txBox="1">
              <a:spLocks noRot="1" noChangeAspect="1" noMove="1" noResize="1" noEditPoints="1" noAdjustHandles="1" noChangeArrowheads="1" noChangeShapeType="1" noTextEdit="1"/>
            </p:cNvSpPr>
            <p:nvPr/>
          </p:nvSpPr>
          <p:spPr bwMode="auto">
            <a:xfrm>
              <a:off x="247650" y="4876800"/>
              <a:ext cx="8782050" cy="1051535"/>
            </a:xfrm>
            <a:prstGeom prst="rect">
              <a:avLst/>
            </a:prstGeom>
            <a:blipFill>
              <a:blip r:embed="rId9"/>
              <a:stretch>
                <a:fillRect l="-555" t="-3488" r="-486" b="-8721"/>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noFill/>
                </a:rPr>
                <a:t> </a:t>
              </a:r>
            </a:p>
          </p:txBody>
        </p:sp>
        <p:graphicFrame>
          <p:nvGraphicFramePr>
            <p:cNvPr id="79880" name="Object 14"/>
            <p:cNvGraphicFramePr>
              <a:graphicFrameLocks noChangeAspect="1"/>
            </p:cNvGraphicFramePr>
            <p:nvPr>
              <p:extLst/>
            </p:nvPr>
          </p:nvGraphicFramePr>
          <p:xfrm>
            <a:off x="373415" y="6142139"/>
            <a:ext cx="1760537" cy="473075"/>
          </p:xfrm>
          <a:graphic>
            <a:graphicData uri="http://schemas.openxmlformats.org/presentationml/2006/ole">
              <mc:AlternateContent xmlns:mc="http://schemas.openxmlformats.org/markup-compatibility/2006">
                <mc:Choice xmlns:v="urn:schemas-microsoft-com:vml" Requires="v">
                  <p:oleObj spid="_x0000_s93497" name="Rovnica" r:id="rId10" imgW="850900" imgH="228600" progId="Equation.3">
                    <p:embed/>
                  </p:oleObj>
                </mc:Choice>
                <mc:Fallback>
                  <p:oleObj name="Rovnica" r:id="rId10" imgW="850900" imgH="228600" progId="Equation.3">
                    <p:embed/>
                    <p:pic>
                      <p:nvPicPr>
                        <p:cNvPr id="7988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415" y="6142139"/>
                          <a:ext cx="17605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TextBox 16"/>
          <p:cNvSpPr txBox="1">
            <a:spLocks noChangeArrowheads="1"/>
          </p:cNvSpPr>
          <p:nvPr/>
        </p:nvSpPr>
        <p:spPr bwMode="auto">
          <a:xfrm>
            <a:off x="1524000" y="4311650"/>
            <a:ext cx="8324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smtClean="0"/>
              <a:t>Errors expressed in percentage</a:t>
            </a:r>
            <a:r>
              <a:rPr lang="sk-SK" altLang="en-US" dirty="0" smtClean="0"/>
              <a:t>:  </a:t>
            </a:r>
            <a:endParaRPr lang="en-US" altLang="en-US" dirty="0"/>
          </a:p>
        </p:txBody>
      </p:sp>
      <p:sp>
        <p:nvSpPr>
          <p:cNvPr id="6" name="TextBox 5"/>
          <p:cNvSpPr txBox="1"/>
          <p:nvPr/>
        </p:nvSpPr>
        <p:spPr>
          <a:xfrm>
            <a:off x="3883378" y="5675489"/>
            <a:ext cx="7914922" cy="923330"/>
          </a:xfrm>
          <a:prstGeom prst="rect">
            <a:avLst/>
          </a:prstGeom>
          <a:noFill/>
        </p:spPr>
        <p:txBody>
          <a:bodyPr wrap="square" rtlCol="0">
            <a:spAutoFit/>
          </a:bodyPr>
          <a:lstStyle/>
          <a:p>
            <a:r>
              <a:rPr lang="en-US" dirty="0" smtClean="0">
                <a:solidFill>
                  <a:srgbClr val="C00000"/>
                </a:solidFill>
              </a:rPr>
              <a:t>Average of these ratios expressed in percentage. Disadvantage: can grow to infinity if measurement is zero. Does not depend on scale, we can compare different time series. . </a:t>
            </a:r>
            <a:endParaRPr lang="en-US" dirty="0">
              <a:solidFill>
                <a:srgbClr val="C00000"/>
              </a:solidFill>
            </a:endParaRPr>
          </a:p>
        </p:txBody>
      </p:sp>
    </p:spTree>
    <p:extLst>
      <p:ext uri="{BB962C8B-B14F-4D97-AF65-F5344CB8AC3E}">
        <p14:creationId xmlns:p14="http://schemas.microsoft.com/office/powerpoint/2010/main" val="265891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4"/>
          <p:cNvGrpSpPr>
            <a:grpSpLocks/>
          </p:cNvGrpSpPr>
          <p:nvPr/>
        </p:nvGrpSpPr>
        <p:grpSpPr bwMode="auto">
          <a:xfrm>
            <a:off x="1752601" y="2103437"/>
            <a:ext cx="8678331" cy="2739211"/>
            <a:chOff x="228600" y="2103436"/>
            <a:chExt cx="8678331" cy="2739211"/>
          </a:xfrm>
        </p:grpSpPr>
        <p:grpSp>
          <p:nvGrpSpPr>
            <p:cNvPr id="80899" name="Group 11"/>
            <p:cNvGrpSpPr>
              <a:grpSpLocks/>
            </p:cNvGrpSpPr>
            <p:nvPr/>
          </p:nvGrpSpPr>
          <p:grpSpPr bwMode="auto">
            <a:xfrm>
              <a:off x="228600" y="2103436"/>
              <a:ext cx="8678331" cy="2739211"/>
              <a:chOff x="0" y="4589744"/>
              <a:chExt cx="8678331" cy="2738456"/>
            </a:xfrm>
          </p:grpSpPr>
          <p:sp>
            <p:nvSpPr>
              <p:cNvPr id="80902" name="TextBox 3"/>
              <p:cNvSpPr txBox="1">
                <a:spLocks noChangeArrowheads="1"/>
              </p:cNvSpPr>
              <p:nvPr/>
            </p:nvSpPr>
            <p:spPr bwMode="auto">
              <a:xfrm>
                <a:off x="28574" y="4589744"/>
                <a:ext cx="8649757" cy="273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b="1" dirty="0" smtClean="0"/>
                  <a:t>Errors independent on the measurement</a:t>
                </a:r>
                <a:r>
                  <a:rPr lang="sk-SK" altLang="en-US" sz="2400" b="1" dirty="0" smtClean="0"/>
                  <a:t>:   </a:t>
                </a:r>
                <a:r>
                  <a:rPr lang="en-US" altLang="en-US" sz="2400" dirty="0" smtClean="0"/>
                  <a:t>Average value from</a:t>
                </a:r>
                <a:endParaRPr lang="sk-SK" altLang="en-US" sz="2400" dirty="0"/>
              </a:p>
              <a:p>
                <a:endParaRPr lang="sk-SK" altLang="en-US" dirty="0"/>
              </a:p>
              <a:p>
                <a:endParaRPr lang="sk-SK" altLang="en-US" dirty="0"/>
              </a:p>
              <a:p>
                <a:r>
                  <a:rPr lang="sk-SK" altLang="en-US" dirty="0"/>
                  <a:t>                                                         . </a:t>
                </a:r>
                <a:r>
                  <a:rPr lang="en-US" altLang="en-US" dirty="0"/>
                  <a:t> </a:t>
                </a:r>
                <a:r>
                  <a:rPr lang="en-US" altLang="en-US" dirty="0" smtClean="0"/>
                  <a:t>This error is called </a:t>
                </a:r>
                <a:r>
                  <a:rPr lang="sk-SK" altLang="en-US" dirty="0" smtClean="0"/>
                  <a:t> </a:t>
                </a:r>
                <a:r>
                  <a:rPr lang="sk-SK" altLang="en-US" dirty="0">
                    <a:solidFill>
                      <a:srgbClr val="FF0000"/>
                    </a:solidFill>
                  </a:rPr>
                  <a:t>MASE – </a:t>
                </a:r>
                <a:r>
                  <a:rPr lang="sk-SK" altLang="en-US" dirty="0" err="1">
                    <a:solidFill>
                      <a:srgbClr val="FF0000"/>
                    </a:solidFill>
                  </a:rPr>
                  <a:t>Mean</a:t>
                </a:r>
                <a:r>
                  <a:rPr lang="sk-SK" altLang="en-US" dirty="0">
                    <a:solidFill>
                      <a:srgbClr val="FF0000"/>
                    </a:solidFill>
                  </a:rPr>
                  <a:t> </a:t>
                </a:r>
                <a:r>
                  <a:rPr lang="sk-SK" altLang="en-US" dirty="0" err="1">
                    <a:solidFill>
                      <a:srgbClr val="FF0000"/>
                    </a:solidFill>
                  </a:rPr>
                  <a:t>absolute</a:t>
                </a:r>
                <a:r>
                  <a:rPr lang="sk-SK" altLang="en-US" dirty="0">
                    <a:solidFill>
                      <a:srgbClr val="FF0000"/>
                    </a:solidFill>
                  </a:rPr>
                  <a:t> </a:t>
                </a:r>
                <a:r>
                  <a:rPr lang="sk-SK" altLang="en-US" dirty="0" err="1">
                    <a:solidFill>
                      <a:srgbClr val="FF0000"/>
                    </a:solidFill>
                  </a:rPr>
                  <a:t>scaled</a:t>
                </a:r>
                <a:r>
                  <a:rPr lang="sk-SK" altLang="en-US" dirty="0">
                    <a:solidFill>
                      <a:srgbClr val="FF0000"/>
                    </a:solidFill>
                  </a:rPr>
                  <a:t> </a:t>
                </a:r>
                <a:r>
                  <a:rPr lang="sk-SK" altLang="en-US" dirty="0" err="1">
                    <a:solidFill>
                      <a:srgbClr val="FF0000"/>
                    </a:solidFill>
                  </a:rPr>
                  <a:t>error</a:t>
                </a:r>
                <a:r>
                  <a:rPr lang="sk-SK" altLang="en-US" dirty="0">
                    <a:solidFill>
                      <a:srgbClr val="FF0000"/>
                    </a:solidFill>
                  </a:rPr>
                  <a:t>. </a:t>
                </a:r>
              </a:p>
              <a:p>
                <a:endParaRPr lang="sk-SK" altLang="en-US" dirty="0">
                  <a:solidFill>
                    <a:srgbClr val="FF0000"/>
                  </a:solidFill>
                </a:endParaRPr>
              </a:p>
              <a:p>
                <a:endParaRPr lang="sk-SK" altLang="en-US" dirty="0">
                  <a:solidFill>
                    <a:srgbClr val="FF0000"/>
                  </a:solidFill>
                </a:endParaRPr>
              </a:p>
              <a:p>
                <a:endParaRPr lang="en-US" altLang="en-US" dirty="0" smtClean="0">
                  <a:solidFill>
                    <a:srgbClr val="FF0000"/>
                  </a:solidFill>
                </a:endParaRPr>
              </a:p>
              <a:p>
                <a:r>
                  <a:rPr lang="en-US" altLang="en-US" sz="2000" dirty="0" smtClean="0"/>
                  <a:t>This error enables one to compare different time series</a:t>
                </a:r>
                <a:r>
                  <a:rPr lang="sk-SK" altLang="en-US" sz="2000" dirty="0" smtClean="0"/>
                  <a:t>, </a:t>
                </a:r>
                <a:r>
                  <a:rPr lang="en-US" altLang="en-US" sz="2000" dirty="0" smtClean="0"/>
                  <a:t> without the danger that the error grows to infinity. </a:t>
                </a:r>
                <a:endParaRPr lang="en-US" altLang="en-US" sz="2000" dirty="0"/>
              </a:p>
            </p:txBody>
          </p:sp>
          <p:graphicFrame>
            <p:nvGraphicFramePr>
              <p:cNvPr id="80903" name="Object 10"/>
              <p:cNvGraphicFramePr>
                <a:graphicFrameLocks noChangeAspect="1"/>
              </p:cNvGraphicFramePr>
              <p:nvPr/>
            </p:nvGraphicFramePr>
            <p:xfrm>
              <a:off x="0" y="4856163"/>
              <a:ext cx="2732088" cy="1287462"/>
            </p:xfrm>
            <a:graphic>
              <a:graphicData uri="http://schemas.openxmlformats.org/presentationml/2006/ole">
                <mc:AlternateContent xmlns:mc="http://schemas.openxmlformats.org/markup-compatibility/2006">
                  <mc:Choice xmlns:v="urn:schemas-microsoft-com:vml" Requires="v">
                    <p:oleObj spid="_x0000_s94287" name="Rovnica" r:id="rId3" imgW="1320227" imgH="622030" progId="Equation.3">
                      <p:embed/>
                    </p:oleObj>
                  </mc:Choice>
                  <mc:Fallback>
                    <p:oleObj name="Rovnica" r:id="rId3" imgW="1320227" imgH="622030" progId="Equation.3">
                      <p:embed/>
                      <p:pic>
                        <p:nvPicPr>
                          <p:cNvPr id="80903"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56163"/>
                            <a:ext cx="2732088"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TextBox 1"/>
            <p:cNvSpPr txBox="1">
              <a:spLocks noRot="1" noChangeAspect="1" noMove="1" noResize="1" noEditPoints="1" noAdjustHandles="1" noChangeArrowheads="1" noChangeShapeType="1" noTextEdit="1"/>
            </p:cNvSpPr>
            <p:nvPr/>
          </p:nvSpPr>
          <p:spPr>
            <a:xfrm>
              <a:off x="1594644" y="2448560"/>
              <a:ext cx="508000" cy="369332"/>
            </a:xfrm>
            <a:prstGeom prst="rect">
              <a:avLst/>
            </a:prstGeom>
            <a:blipFill>
              <a:blip r:embed="rId5"/>
              <a:stretch>
                <a:fillRect/>
              </a:stretch>
            </a:blipFill>
          </p:spPr>
          <p:txBody>
            <a:bodyPr/>
            <a:lstStyle/>
            <a:p>
              <a:pPr>
                <a:defRPr/>
              </a:pPr>
              <a:r>
                <a:rPr lang="en-US">
                  <a:noFill/>
                </a:rPr>
                <a:t> </a:t>
              </a:r>
            </a:p>
          </p:txBody>
        </p:sp>
        <p:cxnSp>
          <p:nvCxnSpPr>
            <p:cNvPr id="4" name="Straight Connector 3"/>
            <p:cNvCxnSpPr/>
            <p:nvPr/>
          </p:nvCxnSpPr>
          <p:spPr>
            <a:xfrm>
              <a:off x="1595438" y="2817813"/>
              <a:ext cx="5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7423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1"/>
          <p:cNvSpPr txBox="1">
            <a:spLocks noChangeArrowheads="1"/>
          </p:cNvSpPr>
          <p:nvPr/>
        </p:nvSpPr>
        <p:spPr bwMode="auto">
          <a:xfrm>
            <a:off x="2238376" y="409576"/>
            <a:ext cx="7839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sz="2400" b="1"/>
              <a:t>Akaike information criterion (AIC) . </a:t>
            </a:r>
            <a:endParaRPr lang="en-US" altLang="en-US" sz="2400" b="1"/>
          </a:p>
        </p:txBody>
      </p:sp>
      <p:grpSp>
        <p:nvGrpSpPr>
          <p:cNvPr id="81923" name="Group 2"/>
          <p:cNvGrpSpPr>
            <a:grpSpLocks/>
          </p:cNvGrpSpPr>
          <p:nvPr/>
        </p:nvGrpSpPr>
        <p:grpSpPr bwMode="auto">
          <a:xfrm>
            <a:off x="1714500" y="1933575"/>
            <a:ext cx="9029700" cy="4154984"/>
            <a:chOff x="190500" y="1933575"/>
            <a:chExt cx="9029700" cy="4154984"/>
          </a:xfrm>
        </p:grpSpPr>
        <p:grpSp>
          <p:nvGrpSpPr>
            <p:cNvPr id="81924" name="Group 5"/>
            <p:cNvGrpSpPr>
              <a:grpSpLocks/>
            </p:cNvGrpSpPr>
            <p:nvPr/>
          </p:nvGrpSpPr>
          <p:grpSpPr bwMode="auto">
            <a:xfrm>
              <a:off x="190500" y="1933575"/>
              <a:ext cx="9029700" cy="4154984"/>
              <a:chOff x="190500" y="1933575"/>
              <a:chExt cx="9029700" cy="4155008"/>
            </a:xfrm>
          </p:grpSpPr>
          <p:sp>
            <p:nvSpPr>
              <p:cNvPr id="81927" name="TextBox 2"/>
              <p:cNvSpPr txBox="1">
                <a:spLocks noChangeArrowheads="1"/>
              </p:cNvSpPr>
              <p:nvPr/>
            </p:nvSpPr>
            <p:spPr bwMode="auto">
              <a:xfrm>
                <a:off x="190500" y="1933575"/>
                <a:ext cx="9029700" cy="4155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Criterion</a:t>
                </a:r>
                <a:r>
                  <a:rPr lang="sk-SK" altLang="en-US" sz="2400" dirty="0" smtClean="0"/>
                  <a:t>, </a:t>
                </a:r>
                <a:r>
                  <a:rPr lang="en-US" altLang="en-US" sz="2400" dirty="0" smtClean="0"/>
                  <a:t>which chooses the best model from the possible models for the same dataset. This criterion evaluates the quality of the fit together with the model complexity. The best model has the lowest AIC value. </a:t>
                </a:r>
                <a:endParaRPr lang="sk-SK" altLang="en-US" sz="2400" dirty="0"/>
              </a:p>
              <a:p>
                <a:endParaRPr lang="sk-SK" altLang="en-US" sz="2400" dirty="0"/>
              </a:p>
              <a:p>
                <a:endParaRPr lang="sk-SK" altLang="en-US" sz="2400" dirty="0"/>
              </a:p>
              <a:p>
                <a:endParaRPr lang="sk-SK" altLang="en-US" sz="2400" dirty="0"/>
              </a:p>
              <a:p>
                <a:r>
                  <a:rPr lang="sk-SK" altLang="en-US" sz="2400" i="1" dirty="0"/>
                  <a:t>k </a:t>
                </a:r>
                <a:r>
                  <a:rPr lang="sk-SK" altLang="en-US" sz="2400" dirty="0" smtClean="0"/>
                  <a:t>–</a:t>
                </a:r>
                <a:r>
                  <a:rPr lang="en-US" altLang="en-US" sz="2400" dirty="0" smtClean="0"/>
                  <a:t>number of fitted parameters (for example coefficients in BJ models) </a:t>
                </a:r>
                <a:r>
                  <a:rPr lang="sk-SK" altLang="en-US" sz="2400" dirty="0" smtClean="0"/>
                  <a:t>,                      </a:t>
                </a:r>
                <a:r>
                  <a:rPr lang="en-US" altLang="en-US" sz="2400" dirty="0" err="1" smtClean="0"/>
                  <a:t>ss</a:t>
                </a:r>
                <a:r>
                  <a:rPr lang="en-US" altLang="en-US" sz="2400" dirty="0" smtClean="0"/>
                  <a:t>:    </a:t>
                </a:r>
                <a:r>
                  <a:rPr lang="sk-SK" altLang="en-US" sz="2400" dirty="0" err="1" smtClean="0"/>
                  <a:t>sum</a:t>
                </a:r>
                <a:r>
                  <a:rPr lang="en-US" altLang="en-US" sz="2400" dirty="0" smtClean="0"/>
                  <a:t> of the quadratic errors</a:t>
                </a:r>
                <a:r>
                  <a:rPr lang="sk-SK" altLang="en-US" sz="2400" i="1" dirty="0" smtClean="0"/>
                  <a:t>. </a:t>
                </a:r>
                <a:endParaRPr lang="en-US" altLang="en-US" sz="2400" i="1" dirty="0" smtClean="0"/>
              </a:p>
              <a:p>
                <a:endParaRPr lang="en-US" altLang="en-US" sz="2400" i="1" dirty="0"/>
              </a:p>
              <a:p>
                <a:endParaRPr lang="en-US" altLang="en-US" sz="2400" i="1" dirty="0" smtClean="0"/>
              </a:p>
              <a:p>
                <a:r>
                  <a:rPr lang="sk-SK" altLang="en-US" sz="2400" i="1" dirty="0" smtClean="0"/>
                  <a:t>n- </a:t>
                </a:r>
                <a:r>
                  <a:rPr lang="en-US" altLang="en-US" sz="2400" dirty="0" smtClean="0"/>
                  <a:t>number of measurements</a:t>
                </a:r>
                <a:endParaRPr lang="en-US" altLang="en-US" dirty="0"/>
              </a:p>
            </p:txBody>
          </p:sp>
          <p:graphicFrame>
            <p:nvGraphicFramePr>
              <p:cNvPr id="81928" name="Object 3"/>
              <p:cNvGraphicFramePr>
                <a:graphicFrameLocks noChangeAspect="1"/>
              </p:cNvGraphicFramePr>
              <p:nvPr>
                <p:extLst>
                  <p:ext uri="{D42A27DB-BD31-4B8C-83A1-F6EECF244321}">
                    <p14:modId xmlns:p14="http://schemas.microsoft.com/office/powerpoint/2010/main" val="447596456"/>
                  </p:ext>
                </p:extLst>
              </p:nvPr>
            </p:nvGraphicFramePr>
            <p:xfrm>
              <a:off x="1169811" y="3357468"/>
              <a:ext cx="4429125" cy="622300"/>
            </p:xfrm>
            <a:graphic>
              <a:graphicData uri="http://schemas.openxmlformats.org/presentationml/2006/ole">
                <mc:AlternateContent xmlns:mc="http://schemas.openxmlformats.org/markup-compatibility/2006">
                  <mc:Choice xmlns:v="urn:schemas-microsoft-com:vml" Requires="v">
                    <p:oleObj spid="_x0000_s95388" name="Rovnica" r:id="rId4" imgW="1536033" imgH="215806" progId="Equation.3">
                      <p:embed/>
                    </p:oleObj>
                  </mc:Choice>
                  <mc:Fallback>
                    <p:oleObj name="Rovnica" r:id="rId4" imgW="1536033" imgH="215806" progId="Equation.3">
                      <p:embed/>
                      <p:pic>
                        <p:nvPicPr>
                          <p:cNvPr id="8192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811" y="3357468"/>
                            <a:ext cx="4429125" cy="622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81925" name="Object 6"/>
            <p:cNvGraphicFramePr>
              <a:graphicFrameLocks noChangeAspect="1"/>
            </p:cNvGraphicFramePr>
            <p:nvPr>
              <p:extLst>
                <p:ext uri="{D42A27DB-BD31-4B8C-83A1-F6EECF244321}">
                  <p14:modId xmlns:p14="http://schemas.microsoft.com/office/powerpoint/2010/main" val="896289112"/>
                </p:ext>
              </p:extLst>
            </p:nvPr>
          </p:nvGraphicFramePr>
          <p:xfrm>
            <a:off x="4565473" y="4557097"/>
            <a:ext cx="1740730" cy="969389"/>
          </p:xfrm>
          <a:graphic>
            <a:graphicData uri="http://schemas.openxmlformats.org/presentationml/2006/ole">
              <mc:AlternateContent xmlns:mc="http://schemas.openxmlformats.org/markup-compatibility/2006">
                <mc:Choice xmlns:v="urn:schemas-microsoft-com:vml" Requires="v">
                  <p:oleObj spid="_x0000_s95389" name="Rovnica" r:id="rId6" imgW="774364" imgH="431613" progId="Equation.3">
                    <p:embed/>
                  </p:oleObj>
                </mc:Choice>
                <mc:Fallback>
                  <p:oleObj name="Rovnica" r:id="rId6" imgW="774364" imgH="431613" progId="Equation.3">
                    <p:embed/>
                    <p:pic>
                      <p:nvPicPr>
                        <p:cNvPr id="8192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5473" y="4557097"/>
                          <a:ext cx="1740730" cy="969389"/>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4064096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446" y="36426"/>
            <a:ext cx="9630656" cy="1280890"/>
          </a:xfrm>
        </p:spPr>
        <p:txBody>
          <a:bodyPr>
            <a:normAutofit/>
          </a:bodyPr>
          <a:lstStyle/>
          <a:p>
            <a:pPr>
              <a:defRPr/>
            </a:pPr>
            <a:r>
              <a:rPr lang="en-US" dirty="0" smtClean="0"/>
              <a:t>Nonlinear time series analysis - short insight</a:t>
            </a:r>
            <a:endParaRPr lang="en-US" dirty="0"/>
          </a:p>
        </p:txBody>
      </p:sp>
      <p:sp>
        <p:nvSpPr>
          <p:cNvPr id="6" name="Rectangle 5"/>
          <p:cNvSpPr>
            <a:spLocks noRot="1" noChangeAspect="1" noMove="1" noResize="1" noEditPoints="1" noAdjustHandles="1" noChangeArrowheads="1" noChangeShapeType="1" noTextEdit="1"/>
          </p:cNvSpPr>
          <p:nvPr/>
        </p:nvSpPr>
        <p:spPr>
          <a:xfrm>
            <a:off x="2035022" y="3576322"/>
            <a:ext cx="1502847" cy="2585323"/>
          </a:xfrm>
          <a:prstGeom prst="rect">
            <a:avLst/>
          </a:prstGeom>
          <a:blipFill>
            <a:blip r:embed="rId2"/>
            <a:stretch>
              <a:fillRect l="-3659" t="-1415" r="-2846"/>
            </a:stretch>
          </a:blipFill>
        </p:spPr>
        <p:txBody>
          <a:bodyPr/>
          <a:lstStyle/>
          <a:p>
            <a:pPr>
              <a:defRPr/>
            </a:pPr>
            <a:r>
              <a:rPr lang="en-US">
                <a:noFill/>
              </a:rPr>
              <a:t> </a:t>
            </a:r>
          </a:p>
        </p:txBody>
      </p:sp>
      <p:sp>
        <p:nvSpPr>
          <p:cNvPr id="8" name="Rectangle 7"/>
          <p:cNvSpPr>
            <a:spLocks noRot="1" noChangeAspect="1" noMove="1" noResize="1" noEditPoints="1" noAdjustHandles="1" noChangeArrowheads="1" noChangeShapeType="1" noTextEdit="1"/>
          </p:cNvSpPr>
          <p:nvPr/>
        </p:nvSpPr>
        <p:spPr>
          <a:xfrm>
            <a:off x="5124610" y="3297646"/>
            <a:ext cx="1478290" cy="3139321"/>
          </a:xfrm>
          <a:prstGeom prst="rect">
            <a:avLst/>
          </a:prstGeom>
          <a:blipFill>
            <a:blip r:embed="rId3"/>
            <a:stretch>
              <a:fillRect t="-1165" r="-2893" b="-2136"/>
            </a:stretch>
          </a:blipFill>
        </p:spPr>
        <p:txBody>
          <a:bodyPr/>
          <a:lstStyle/>
          <a:p>
            <a:pPr>
              <a:defRPr/>
            </a:pPr>
            <a:r>
              <a:rPr lang="en-US">
                <a:noFill/>
              </a:rPr>
              <a:t> </a:t>
            </a:r>
          </a:p>
        </p:txBody>
      </p:sp>
      <p:sp>
        <p:nvSpPr>
          <p:cNvPr id="83976" name="TextBox 8"/>
          <p:cNvSpPr txBox="1">
            <a:spLocks noChangeArrowheads="1"/>
          </p:cNvSpPr>
          <p:nvPr/>
        </p:nvSpPr>
        <p:spPr bwMode="auto">
          <a:xfrm>
            <a:off x="1698626" y="5238750"/>
            <a:ext cx="29749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For certain interval of the parameter </a:t>
            </a:r>
            <a:r>
              <a:rPr lang="el-GR" altLang="en-US" dirty="0" smtClean="0"/>
              <a:t>μ</a:t>
            </a:r>
            <a:r>
              <a:rPr lang="en-US" altLang="en-US" dirty="0" smtClean="0"/>
              <a:t> values the series converges to zero with time. </a:t>
            </a:r>
            <a:endParaRPr lang="en-US" altLang="en-US" dirty="0"/>
          </a:p>
        </p:txBody>
      </p:sp>
      <p:sp>
        <p:nvSpPr>
          <p:cNvPr id="83977" name="TextBox 9"/>
          <p:cNvSpPr txBox="1">
            <a:spLocks noChangeArrowheads="1"/>
          </p:cNvSpPr>
          <p:nvPr/>
        </p:nvSpPr>
        <p:spPr bwMode="auto">
          <a:xfrm>
            <a:off x="6981825" y="3738564"/>
            <a:ext cx="2908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For another interval of the </a:t>
            </a:r>
            <a:r>
              <a:rPr lang="el-GR" altLang="en-US" dirty="0"/>
              <a:t>μ</a:t>
            </a:r>
            <a:r>
              <a:rPr lang="en-US" altLang="en-US" dirty="0"/>
              <a:t> values </a:t>
            </a:r>
            <a:r>
              <a:rPr lang="en-US" altLang="en-US" dirty="0" smtClean="0"/>
              <a:t>the time series values converge to the 2, 4 … values. </a:t>
            </a:r>
            <a:endParaRPr lang="en-US" altLang="en-US" dirty="0"/>
          </a:p>
        </p:txBody>
      </p:sp>
      <p:grpSp>
        <p:nvGrpSpPr>
          <p:cNvPr id="10" name="Group 9"/>
          <p:cNvGrpSpPr/>
          <p:nvPr/>
        </p:nvGrpSpPr>
        <p:grpSpPr>
          <a:xfrm>
            <a:off x="1401118" y="1168769"/>
            <a:ext cx="7175954" cy="1912976"/>
            <a:chOff x="1426518" y="1384669"/>
            <a:chExt cx="10210665" cy="1912976"/>
          </a:xfrm>
        </p:grpSpPr>
        <p:sp>
          <p:nvSpPr>
            <p:cNvPr id="3" name="TextBox 2"/>
            <p:cNvSpPr txBox="1">
              <a:spLocks noRot="1" noChangeAspect="1" noMove="1" noResize="1" noEditPoints="1" noAdjustHandles="1" noChangeArrowheads="1" noChangeShapeType="1" noTextEdit="1"/>
            </p:cNvSpPr>
            <p:nvPr/>
          </p:nvSpPr>
          <p:spPr>
            <a:xfrm>
              <a:off x="1792605" y="1818641"/>
              <a:ext cx="8336915" cy="1200329"/>
            </a:xfrm>
            <a:prstGeom prst="rect">
              <a:avLst/>
            </a:prstGeom>
            <a:blipFill>
              <a:blip r:embed="rId4"/>
              <a:stretch>
                <a:fillRect l="-1096" t="-4061" r="-731" b="-10660"/>
              </a:stretch>
            </a:blipFill>
          </p:spPr>
          <p:txBody>
            <a:bodyPr/>
            <a:lstStyle/>
            <a:p>
              <a:pPr>
                <a:defRPr/>
              </a:pPr>
              <a:r>
                <a:rPr lang="en-US">
                  <a:noFill/>
                </a:rPr>
                <a:t> </a:t>
              </a:r>
            </a:p>
          </p:txBody>
        </p:sp>
        <p:sp>
          <p:nvSpPr>
            <p:cNvPr id="4" name="Rectangle 3"/>
            <p:cNvSpPr>
              <a:spLocks noRot="1" noChangeAspect="1" noMove="1" noResize="1" noEditPoints="1" noAdjustHandles="1" noChangeArrowheads="1" noChangeShapeType="1" noTextEdit="1"/>
            </p:cNvSpPr>
            <p:nvPr/>
          </p:nvSpPr>
          <p:spPr>
            <a:xfrm>
              <a:off x="1986932" y="2928313"/>
              <a:ext cx="1550937" cy="369332"/>
            </a:xfrm>
            <a:prstGeom prst="rect">
              <a:avLst/>
            </a:prstGeom>
            <a:blipFill>
              <a:blip r:embed="rId5"/>
              <a:stretch>
                <a:fillRect l="-3543" t="-8197" r="-2756" b="-24590"/>
              </a:stretch>
            </a:blipFill>
          </p:spPr>
          <p:txBody>
            <a:bodyPr/>
            <a:lstStyle/>
            <a:p>
              <a:pPr>
                <a:defRPr/>
              </a:pPr>
              <a:r>
                <a:rPr lang="en-US">
                  <a:noFill/>
                </a:rPr>
                <a:t> </a:t>
              </a:r>
            </a:p>
          </p:txBody>
        </p:sp>
        <p:sp>
          <p:nvSpPr>
            <p:cNvPr id="7" name="Rectangle 6"/>
            <p:cNvSpPr>
              <a:spLocks noRot="1" noChangeAspect="1" noMove="1" noResize="1" noEditPoints="1" noAdjustHandles="1" noChangeArrowheads="1" noChangeShapeType="1" noTextEdit="1"/>
            </p:cNvSpPr>
            <p:nvPr/>
          </p:nvSpPr>
          <p:spPr>
            <a:xfrm>
              <a:off x="5051964" y="2743647"/>
              <a:ext cx="1550937" cy="369332"/>
            </a:xfrm>
            <a:prstGeom prst="rect">
              <a:avLst/>
            </a:prstGeom>
            <a:blipFill>
              <a:blip r:embed="rId6"/>
              <a:stretch>
                <a:fillRect l="-3543" t="-8197" r="-2756" b="-24590"/>
              </a:stretch>
            </a:blipFill>
          </p:spPr>
          <p:txBody>
            <a:bodyPr/>
            <a:lstStyle/>
            <a:p>
              <a:pPr>
                <a:defRPr/>
              </a:pPr>
              <a:r>
                <a:rPr lang="en-US">
                  <a:noFill/>
                </a:rPr>
                <a:t> </a:t>
              </a:r>
            </a:p>
          </p:txBody>
        </p:sp>
        <mc:AlternateContent xmlns:mc="http://schemas.openxmlformats.org/markup-compatibility/2006" xmlns:a14="http://schemas.microsoft.com/office/drawing/2010/main">
          <mc:Choice Requires="a14">
            <p:sp>
              <p:nvSpPr>
                <p:cNvPr id="5" name="TextBox 4"/>
                <p:cNvSpPr txBox="1"/>
                <p:nvPr/>
              </p:nvSpPr>
              <p:spPr>
                <a:xfrm>
                  <a:off x="1477047" y="1384669"/>
                  <a:ext cx="10160136" cy="1200329"/>
                </a:xfrm>
                <a:prstGeom prst="rect">
                  <a:avLst/>
                </a:prstGeom>
                <a:solidFill>
                  <a:schemeClr val="bg1"/>
                </a:solidFill>
              </p:spPr>
              <p:txBody>
                <a:bodyPr wrap="square" rtlCol="0">
                  <a:spAutoFit/>
                </a:bodyPr>
                <a:lstStyle/>
                <a:p>
                  <a:r>
                    <a:rPr lang="en-US" dirty="0" smtClean="0"/>
                    <a:t>Imagine, we have a time series, for which we know how the value depends on time. We also know the series values depend  on the parameter </a:t>
                  </a:r>
                  <a:r>
                    <a:rPr lang="el-GR" dirty="0" smtClean="0"/>
                    <a:t>μ</a:t>
                  </a:r>
                  <a:r>
                    <a:rPr lang="en-US" dirty="0" smtClean="0"/>
                    <a:t> too, which is  from the interval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0,4</m:t>
                          </m:r>
                        </m:e>
                      </m:d>
                      <m:r>
                        <a:rPr lang="en-US" b="0" i="1" smtClean="0">
                          <a:latin typeface="Cambria Math" panose="02040503050406030204" pitchFamily="18" charset="0"/>
                        </a:rPr>
                        <m:t>.    </m:t>
                      </m:r>
                    </m:oMath>
                  </a14:m>
                  <a:r>
                    <a:rPr lang="en-US" dirty="0" smtClean="0"/>
                    <a:t>Values of the time series are from the interval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77047" y="1384669"/>
                  <a:ext cx="10160136" cy="1200329"/>
                </a:xfrm>
                <a:prstGeom prst="rect">
                  <a:avLst/>
                </a:prstGeom>
                <a:blipFill>
                  <a:blip r:embed="rId7"/>
                  <a:stretch>
                    <a:fillRect l="-769" t="-3046" b="-7107"/>
                  </a:stretch>
                </a:blipFill>
              </p:spPr>
              <p:txBody>
                <a:bodyPr/>
                <a:lstStyle/>
                <a:p>
                  <a:r>
                    <a:rPr lang="en-US">
                      <a:noFill/>
                    </a:rPr>
                    <a:t> </a:t>
                  </a:r>
                </a:p>
              </p:txBody>
            </p:sp>
          </mc:Fallback>
        </mc:AlternateContent>
        <p:sp>
          <p:nvSpPr>
            <p:cNvPr id="9" name="TextBox 8"/>
            <p:cNvSpPr txBox="1"/>
            <p:nvPr/>
          </p:nvSpPr>
          <p:spPr>
            <a:xfrm>
              <a:off x="1426518" y="2585433"/>
              <a:ext cx="2671763" cy="369332"/>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305323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930400" y="841376"/>
            <a:ext cx="6516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Importance of the time series stationarity</a:t>
            </a:r>
            <a:endParaRPr lang="en-US" altLang="sk-SK" sz="2800" b="1" dirty="0">
              <a:latin typeface="Times New Roman" panose="02020603050405020304" pitchFamily="18" charset="0"/>
            </a:endParaRPr>
          </a:p>
        </p:txBody>
      </p:sp>
      <p:sp>
        <p:nvSpPr>
          <p:cNvPr id="27651" name="Text Box 5"/>
          <p:cNvSpPr txBox="1">
            <a:spLocks noChangeArrowheads="1"/>
          </p:cNvSpPr>
          <p:nvPr/>
        </p:nvSpPr>
        <p:spPr bwMode="auto">
          <a:xfrm>
            <a:off x="1524000" y="2630489"/>
            <a:ext cx="9685468" cy="1938992"/>
          </a:xfrm>
          <a:prstGeom prst="rect">
            <a:avLst/>
          </a:prstGeom>
          <a:solidFill>
            <a:schemeClr val="accent1">
              <a:lumMod val="40000"/>
              <a:lumOff val="60000"/>
            </a:schemeClr>
          </a:solidFill>
          <a:ln>
            <a:noFill/>
          </a:ln>
        </p:spPr>
        <p:txBody>
          <a:bodyPr wrap="square">
            <a:spAutoFit/>
          </a:bodyPr>
          <a:lstStyle>
            <a:lvl1pPr marL="457200" indent="-457200">
              <a:spcBef>
                <a:spcPct val="20000"/>
              </a:spcBef>
              <a:buClr>
                <a:schemeClr val="tx2"/>
              </a:buClr>
              <a:buChar char="•"/>
              <a:defRPr sz="3200">
                <a:solidFill>
                  <a:schemeClr val="tx1"/>
                </a:solidFill>
                <a:latin typeface="Times New Roman" panose="02020603050405020304" pitchFamily="18" charset="0"/>
              </a:defRPr>
            </a:lvl1pPr>
            <a:lvl2pPr marL="742950" indent="-285750">
              <a:spcBef>
                <a:spcPct val="20000"/>
              </a:spcBef>
              <a:buClr>
                <a:schemeClr val="tx2"/>
              </a:buClr>
              <a:buChar char="–"/>
              <a:defRPr sz="2800">
                <a:solidFill>
                  <a:schemeClr val="tx1"/>
                </a:solidFill>
                <a:latin typeface="Times New Roman" panose="02020603050405020304" pitchFamily="18" charset="0"/>
              </a:defRPr>
            </a:lvl2pPr>
            <a:lvl3pPr marL="1143000" indent="-228600">
              <a:spcBef>
                <a:spcPct val="20000"/>
              </a:spcBef>
              <a:buClr>
                <a:schemeClr val="tx2"/>
              </a:buClr>
              <a:buChar char="•"/>
              <a:defRPr sz="2400">
                <a:solidFill>
                  <a:schemeClr val="tx1"/>
                </a:solidFill>
                <a:latin typeface="Times New Roman" panose="02020603050405020304" pitchFamily="18" charset="0"/>
              </a:defRPr>
            </a:lvl3pPr>
            <a:lvl4pPr marL="1600200" indent="-228600">
              <a:spcBef>
                <a:spcPct val="20000"/>
              </a:spcBef>
              <a:buClr>
                <a:schemeClr val="tx2"/>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FontTx/>
              <a:buAutoNum type="arabicPeriod"/>
              <a:defRPr/>
            </a:pPr>
            <a:r>
              <a:rPr lang="en-US" altLang="sk-SK" sz="2400" dirty="0" smtClean="0"/>
              <a:t>All of the modern methods of the time series elaboration and analysis are working with the stationary time series. </a:t>
            </a:r>
            <a:endParaRPr lang="sk-SK" altLang="sk-SK" sz="2400" dirty="0"/>
          </a:p>
          <a:p>
            <a:pPr>
              <a:spcBef>
                <a:spcPct val="50000"/>
              </a:spcBef>
              <a:buClrTx/>
              <a:buFontTx/>
              <a:buAutoNum type="arabicPeriod"/>
              <a:defRPr/>
            </a:pPr>
            <a:r>
              <a:rPr lang="en-US" altLang="sk-SK" sz="2400" dirty="0" smtClean="0"/>
              <a:t>Modern theory of the time series is about stationary time series. </a:t>
            </a:r>
            <a:endParaRPr lang="sk-SK" altLang="sk-SK" sz="2400" dirty="0"/>
          </a:p>
          <a:p>
            <a:pPr>
              <a:spcBef>
                <a:spcPct val="50000"/>
              </a:spcBef>
              <a:buClrTx/>
              <a:buNone/>
              <a:defRPr/>
            </a:pPr>
            <a:r>
              <a:rPr lang="sk-SK" altLang="sk-SK" sz="2400" dirty="0"/>
              <a:t>3</a:t>
            </a:r>
            <a:r>
              <a:rPr lang="sk-SK" altLang="sk-SK" sz="2400" dirty="0" smtClean="0"/>
              <a:t>..</a:t>
            </a:r>
            <a:r>
              <a:rPr lang="en-US" altLang="sk-SK" sz="2400" dirty="0" smtClean="0"/>
              <a:t> Commercial software  often demands that the time series is stationary. </a:t>
            </a:r>
            <a:endParaRPr lang="en-US" altLang="sk-SK" sz="2400" dirty="0"/>
          </a:p>
        </p:txBody>
      </p:sp>
      <p:sp>
        <p:nvSpPr>
          <p:cNvPr id="2" name="TextBox 1"/>
          <p:cNvSpPr txBox="1"/>
          <p:nvPr/>
        </p:nvSpPr>
        <p:spPr>
          <a:xfrm>
            <a:off x="1667435" y="5368066"/>
            <a:ext cx="9434457" cy="646331"/>
          </a:xfrm>
          <a:prstGeom prst="rect">
            <a:avLst/>
          </a:prstGeom>
          <a:solidFill>
            <a:srgbClr val="FFC000"/>
          </a:solidFill>
        </p:spPr>
        <p:txBody>
          <a:bodyPr wrap="square" rtlCol="0">
            <a:spAutoFit/>
          </a:bodyPr>
          <a:lstStyle/>
          <a:p>
            <a:r>
              <a:rPr lang="en-US" dirty="0" smtClean="0"/>
              <a:t>All of this means, we need a methods by which it is possible to make the time series stationary. </a:t>
            </a:r>
            <a:endParaRPr lang="en-US" dirty="0"/>
          </a:p>
        </p:txBody>
      </p:sp>
    </p:spTree>
    <p:extLst>
      <p:ext uri="{BB962C8B-B14F-4D97-AF65-F5344CB8AC3E}">
        <p14:creationId xmlns:p14="http://schemas.microsoft.com/office/powerpoint/2010/main" val="20079727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Box 1"/>
          <p:cNvSpPr txBox="1">
            <a:spLocks noChangeArrowheads="1"/>
          </p:cNvSpPr>
          <p:nvPr/>
        </p:nvSpPr>
        <p:spPr bwMode="auto">
          <a:xfrm>
            <a:off x="2316162" y="230189"/>
            <a:ext cx="78549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dirty="0" smtClean="0"/>
              <a:t>Dependency of the series values on the parameter </a:t>
            </a:r>
            <a:r>
              <a:rPr lang="sk-SK" altLang="en-US" sz="2800" dirty="0" smtClean="0"/>
              <a:t> </a:t>
            </a:r>
            <a:r>
              <a:rPr lang="el-GR" altLang="en-US" sz="2800" dirty="0" smtClean="0"/>
              <a:t>μ</a:t>
            </a:r>
            <a:r>
              <a:rPr lang="en-US" altLang="en-US" sz="2800" dirty="0" smtClean="0"/>
              <a:t> for long times after convergence occurs. </a:t>
            </a:r>
            <a:endParaRPr lang="en-US" altLang="en-US" sz="2800" dirty="0"/>
          </a:p>
        </p:txBody>
      </p:sp>
      <p:grpSp>
        <p:nvGrpSpPr>
          <p:cNvPr id="84995" name="Group 5"/>
          <p:cNvGrpSpPr>
            <a:grpSpLocks/>
          </p:cNvGrpSpPr>
          <p:nvPr/>
        </p:nvGrpSpPr>
        <p:grpSpPr bwMode="auto">
          <a:xfrm>
            <a:off x="2239963" y="1946276"/>
            <a:ext cx="7351712" cy="4259263"/>
            <a:chOff x="716280" y="1946269"/>
            <a:chExt cx="7350761" cy="4258691"/>
          </a:xfrm>
        </p:grpSpPr>
        <p:pic>
          <p:nvPicPr>
            <p:cNvPr id="8499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241" y="1946269"/>
              <a:ext cx="6908800" cy="425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Box 3"/>
            <p:cNvSpPr txBox="1">
              <a:spLocks noChangeArrowheads="1"/>
            </p:cNvSpPr>
            <p:nvPr/>
          </p:nvSpPr>
          <p:spPr bwMode="auto">
            <a:xfrm>
              <a:off x="716280" y="3271520"/>
              <a:ext cx="4368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endParaRPr lang="en-US" altLang="en-US"/>
            </a:p>
          </p:txBody>
        </p:sp>
        <p:sp>
          <p:nvSpPr>
            <p:cNvPr id="84998" name="TextBox 4"/>
            <p:cNvSpPr txBox="1">
              <a:spLocks noChangeArrowheads="1"/>
            </p:cNvSpPr>
            <p:nvPr/>
          </p:nvSpPr>
          <p:spPr bwMode="auto">
            <a:xfrm>
              <a:off x="4612641" y="5557520"/>
              <a:ext cx="4368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μ</a:t>
              </a:r>
              <a:endParaRPr lang="en-US" altLang="en-US"/>
            </a:p>
          </p:txBody>
        </p:sp>
      </p:grpSp>
    </p:spTree>
    <p:extLst>
      <p:ext uri="{BB962C8B-B14F-4D97-AF65-F5344CB8AC3E}">
        <p14:creationId xmlns:p14="http://schemas.microsoft.com/office/powerpoint/2010/main" val="18007660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1"/>
          <p:cNvSpPr txBox="1">
            <a:spLocks noChangeArrowheads="1"/>
          </p:cNvSpPr>
          <p:nvPr/>
        </p:nvSpPr>
        <p:spPr bwMode="auto">
          <a:xfrm>
            <a:off x="2459039" y="822326"/>
            <a:ext cx="3729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More detailed view</a:t>
            </a:r>
            <a:r>
              <a:rPr lang="sk-SK" altLang="en-US" sz="2400" dirty="0" smtClean="0"/>
              <a:t>:</a:t>
            </a:r>
            <a:endParaRPr lang="en-US" altLang="en-US" sz="2400" dirty="0"/>
          </a:p>
        </p:txBody>
      </p:sp>
      <p:grpSp>
        <p:nvGrpSpPr>
          <p:cNvPr id="86019" name="Group 5"/>
          <p:cNvGrpSpPr>
            <a:grpSpLocks/>
          </p:cNvGrpSpPr>
          <p:nvPr/>
        </p:nvGrpSpPr>
        <p:grpSpPr bwMode="auto">
          <a:xfrm>
            <a:off x="2657476" y="1881189"/>
            <a:ext cx="6481763" cy="4664075"/>
            <a:chOff x="1132840" y="1881242"/>
            <a:chExt cx="6482760" cy="4663584"/>
          </a:xfrm>
        </p:grpSpPr>
        <p:pic>
          <p:nvPicPr>
            <p:cNvPr id="8602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4279" y="1881242"/>
              <a:ext cx="6391321" cy="447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TextBox 3"/>
            <p:cNvSpPr txBox="1">
              <a:spLocks noChangeArrowheads="1"/>
            </p:cNvSpPr>
            <p:nvPr/>
          </p:nvSpPr>
          <p:spPr bwMode="auto">
            <a:xfrm>
              <a:off x="1132840" y="3751369"/>
              <a:ext cx="43688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Y</a:t>
              </a:r>
              <a:endParaRPr lang="en-US" altLang="en-US"/>
            </a:p>
          </p:txBody>
        </p:sp>
        <p:sp>
          <p:nvSpPr>
            <p:cNvPr id="86022" name="TextBox 4"/>
            <p:cNvSpPr txBox="1">
              <a:spLocks noChangeArrowheads="1"/>
            </p:cNvSpPr>
            <p:nvPr/>
          </p:nvSpPr>
          <p:spPr bwMode="auto">
            <a:xfrm>
              <a:off x="4419939" y="6175494"/>
              <a:ext cx="43688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μ</a:t>
              </a:r>
              <a:endParaRPr lang="en-US" altLang="en-US"/>
            </a:p>
          </p:txBody>
        </p:sp>
      </p:grpSp>
    </p:spTree>
    <p:extLst>
      <p:ext uri="{BB962C8B-B14F-4D97-AF65-F5344CB8AC3E}">
        <p14:creationId xmlns:p14="http://schemas.microsoft.com/office/powerpoint/2010/main" val="21874850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9"/>
            <a:ext cx="9002256" cy="1115576"/>
          </a:xfrm>
        </p:spPr>
        <p:txBody>
          <a:bodyPr>
            <a:normAutofit fontScale="90000"/>
          </a:bodyPr>
          <a:lstStyle/>
          <a:p>
            <a:pPr>
              <a:defRPr/>
            </a:pPr>
            <a:r>
              <a:rPr lang="en-US" dirty="0" smtClean="0"/>
              <a:t>What process creates such a complicated time series</a:t>
            </a:r>
            <a:r>
              <a:rPr lang="sk-SK" dirty="0" smtClean="0"/>
              <a:t>?</a:t>
            </a:r>
            <a:endParaRPr lang="en-US" dirty="0"/>
          </a:p>
        </p:txBody>
      </p:sp>
      <p:grpSp>
        <p:nvGrpSpPr>
          <p:cNvPr id="10" name="Group 9"/>
          <p:cNvGrpSpPr/>
          <p:nvPr/>
        </p:nvGrpSpPr>
        <p:grpSpPr>
          <a:xfrm>
            <a:off x="1605280" y="1935481"/>
            <a:ext cx="8392796" cy="4379595"/>
            <a:chOff x="1605280" y="1935481"/>
            <a:chExt cx="8392796" cy="4379595"/>
          </a:xfrm>
        </p:grpSpPr>
        <p:sp>
          <p:nvSpPr>
            <p:cNvPr id="3" name="TextBox 2"/>
            <p:cNvSpPr txBox="1">
              <a:spLocks noRot="1" noChangeAspect="1" noMove="1" noResize="1" noEditPoints="1" noAdjustHandles="1" noChangeArrowheads="1" noChangeShapeType="1" noTextEdit="1"/>
            </p:cNvSpPr>
            <p:nvPr/>
          </p:nvSpPr>
          <p:spPr>
            <a:xfrm>
              <a:off x="1605280" y="1935481"/>
              <a:ext cx="3596640" cy="492443"/>
            </a:xfrm>
            <a:prstGeom prst="rect">
              <a:avLst/>
            </a:prstGeom>
            <a:blipFill>
              <a:blip r:embed="rId2"/>
              <a:stretch>
                <a:fillRect/>
              </a:stretch>
            </a:blipFill>
          </p:spPr>
          <p:txBody>
            <a:bodyPr/>
            <a:lstStyle/>
            <a:p>
              <a:pPr>
                <a:defRPr/>
              </a:pPr>
              <a:r>
                <a:rPr lang="en-US">
                  <a:noFill/>
                </a:rPr>
                <a:t> </a:t>
              </a:r>
            </a:p>
          </p:txBody>
        </p:sp>
        <p:sp>
          <p:nvSpPr>
            <p:cNvPr id="87044" name="TextBox 3"/>
            <p:cNvSpPr txBox="1">
              <a:spLocks noChangeArrowheads="1"/>
            </p:cNvSpPr>
            <p:nvPr/>
          </p:nvSpPr>
          <p:spPr bwMode="auto">
            <a:xfrm>
              <a:off x="5507039" y="1939925"/>
              <a:ext cx="44910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dirty="0" smtClean="0"/>
                <a:t>Time series equation</a:t>
              </a:r>
              <a:r>
                <a:rPr lang="sk-SK" altLang="en-US" dirty="0" smtClean="0"/>
                <a:t>. </a:t>
              </a:r>
              <a:endParaRPr lang="en-US" altLang="en-US" dirty="0"/>
            </a:p>
          </p:txBody>
        </p:sp>
        <p:grpSp>
          <p:nvGrpSpPr>
            <p:cNvPr id="87045" name="Group 18"/>
            <p:cNvGrpSpPr>
              <a:grpSpLocks/>
            </p:cNvGrpSpPr>
            <p:nvPr/>
          </p:nvGrpSpPr>
          <p:grpSpPr bwMode="auto">
            <a:xfrm>
              <a:off x="2476500" y="2662239"/>
              <a:ext cx="6637338" cy="3652837"/>
              <a:chOff x="953269" y="2661920"/>
              <a:chExt cx="6636251" cy="3652798"/>
            </a:xfrm>
          </p:grpSpPr>
          <p:sp>
            <p:nvSpPr>
              <p:cNvPr id="5" name="Freeform 4"/>
              <p:cNvSpPr/>
              <p:nvPr/>
            </p:nvSpPr>
            <p:spPr>
              <a:xfrm>
                <a:off x="2783357" y="5740049"/>
                <a:ext cx="4806163" cy="20638"/>
              </a:xfrm>
              <a:custGeom>
                <a:avLst/>
                <a:gdLst>
                  <a:gd name="connsiteX0" fmla="*/ 0 w 4805680"/>
                  <a:gd name="connsiteY0" fmla="*/ 20320 h 20320"/>
                  <a:gd name="connsiteX1" fmla="*/ 3881120 w 4805680"/>
                  <a:gd name="connsiteY1" fmla="*/ 0 h 20320"/>
                  <a:gd name="connsiteX2" fmla="*/ 4805680 w 4805680"/>
                  <a:gd name="connsiteY2" fmla="*/ 0 h 20320"/>
                </a:gdLst>
                <a:ahLst/>
                <a:cxnLst>
                  <a:cxn ang="0">
                    <a:pos x="connsiteX0" y="connsiteY0"/>
                  </a:cxn>
                  <a:cxn ang="0">
                    <a:pos x="connsiteX1" y="connsiteY1"/>
                  </a:cxn>
                  <a:cxn ang="0">
                    <a:pos x="connsiteX2" y="connsiteY2"/>
                  </a:cxn>
                </a:cxnLst>
                <a:rect l="l" t="t" r="r" b="b"/>
                <a:pathLst>
                  <a:path w="4805680" h="20320">
                    <a:moveTo>
                      <a:pt x="0" y="20320"/>
                    </a:moveTo>
                    <a:lnTo>
                      <a:pt x="3881120" y="0"/>
                    </a:lnTo>
                    <a:lnTo>
                      <a:pt x="4805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a:stCxn id="5" idx="0"/>
              </p:cNvCxnSpPr>
              <p:nvPr/>
            </p:nvCxnSpPr>
            <p:spPr>
              <a:xfrm flipH="1" flipV="1">
                <a:off x="2711931" y="2661920"/>
                <a:ext cx="71426" cy="3098767"/>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a:spLocks noRot="1" noChangeAspect="1" noMove="1" noResize="1" noEditPoints="1" noAdjustHandles="1" noChangeArrowheads="1" noChangeShapeType="1" noTextEdit="1"/>
              </p:cNvSpPr>
              <p:nvPr/>
            </p:nvSpPr>
            <p:spPr>
              <a:xfrm>
                <a:off x="953269" y="3530163"/>
                <a:ext cx="1638141" cy="369332"/>
              </a:xfrm>
              <a:prstGeom prst="rect">
                <a:avLst/>
              </a:prstGeom>
              <a:blipFill>
                <a:blip r:embed="rId3"/>
                <a:stretch>
                  <a:fillRect b="-3279"/>
                </a:stretch>
              </a:blipFill>
            </p:spPr>
            <p:txBody>
              <a:bodyPr/>
              <a:lstStyle/>
              <a:p>
                <a:pPr>
                  <a:defRPr/>
                </a:pPr>
                <a:r>
                  <a:rPr lang="en-US">
                    <a:noFill/>
                  </a:rPr>
                  <a:t> </a:t>
                </a:r>
              </a:p>
            </p:txBody>
          </p:sp>
          <p:sp>
            <p:nvSpPr>
              <p:cNvPr id="9" name="Rectangle 8"/>
              <p:cNvSpPr>
                <a:spLocks noRot="1" noChangeAspect="1" noMove="1" noResize="1" noEditPoints="1" noAdjustHandles="1" noChangeArrowheads="1" noChangeShapeType="1" noTextEdit="1"/>
              </p:cNvSpPr>
              <p:nvPr/>
            </p:nvSpPr>
            <p:spPr>
              <a:xfrm>
                <a:off x="4589939" y="5760720"/>
                <a:ext cx="367986" cy="369332"/>
              </a:xfrm>
              <a:prstGeom prst="rect">
                <a:avLst/>
              </a:prstGeom>
              <a:blipFill>
                <a:blip r:embed="rId4"/>
                <a:stretch>
                  <a:fillRect/>
                </a:stretch>
              </a:blipFill>
            </p:spPr>
            <p:txBody>
              <a:bodyPr/>
              <a:lstStyle/>
              <a:p>
                <a:pPr>
                  <a:defRPr/>
                </a:pPr>
                <a:r>
                  <a:rPr lang="en-US">
                    <a:noFill/>
                  </a:rPr>
                  <a:t> </a:t>
                </a:r>
              </a:p>
            </p:txBody>
          </p:sp>
          <p:sp>
            <p:nvSpPr>
              <p:cNvPr id="87050" name="TextBox 9"/>
              <p:cNvSpPr txBox="1">
                <a:spLocks noChangeArrowheads="1"/>
              </p:cNvSpPr>
              <p:nvPr/>
            </p:nvSpPr>
            <p:spPr bwMode="auto">
              <a:xfrm>
                <a:off x="2783840" y="5945386"/>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87051" name="TextBox 10"/>
              <p:cNvSpPr txBox="1">
                <a:spLocks noChangeArrowheads="1"/>
              </p:cNvSpPr>
              <p:nvPr/>
            </p:nvSpPr>
            <p:spPr bwMode="auto">
              <a:xfrm>
                <a:off x="7162800" y="586230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87052" name="TextBox 11"/>
              <p:cNvSpPr txBox="1">
                <a:spLocks noChangeArrowheads="1"/>
              </p:cNvSpPr>
              <p:nvPr/>
            </p:nvSpPr>
            <p:spPr bwMode="auto">
              <a:xfrm>
                <a:off x="4875609" y="5841123"/>
                <a:ext cx="622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sp>
            <p:nvSpPr>
              <p:cNvPr id="13" name="Freeform 12"/>
              <p:cNvSpPr/>
              <p:nvPr/>
            </p:nvSpPr>
            <p:spPr>
              <a:xfrm>
                <a:off x="2794467" y="3344538"/>
                <a:ext cx="4604584" cy="2476474"/>
              </a:xfrm>
              <a:custGeom>
                <a:avLst/>
                <a:gdLst>
                  <a:gd name="connsiteX0" fmla="*/ 0 w 4605737"/>
                  <a:gd name="connsiteY0" fmla="*/ 2385911 h 2476474"/>
                  <a:gd name="connsiteX1" fmla="*/ 660400 w 4605737"/>
                  <a:gd name="connsiteY1" fmla="*/ 1034631 h 2476474"/>
                  <a:gd name="connsiteX2" fmla="*/ 1544320 w 4605737"/>
                  <a:gd name="connsiteY2" fmla="*/ 191351 h 2476474"/>
                  <a:gd name="connsiteX3" fmla="*/ 2346960 w 4605737"/>
                  <a:gd name="connsiteY3" fmla="*/ 8471 h 2476474"/>
                  <a:gd name="connsiteX4" fmla="*/ 3210560 w 4605737"/>
                  <a:gd name="connsiteY4" fmla="*/ 364071 h 2476474"/>
                  <a:gd name="connsiteX5" fmla="*/ 3870960 w 4605737"/>
                  <a:gd name="connsiteY5" fmla="*/ 973671 h 2476474"/>
                  <a:gd name="connsiteX6" fmla="*/ 4531360 w 4605737"/>
                  <a:gd name="connsiteY6" fmla="*/ 2335111 h 2476474"/>
                  <a:gd name="connsiteX7" fmla="*/ 4561840 w 4605737"/>
                  <a:gd name="connsiteY7" fmla="*/ 2365591 h 24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737" h="2476474">
                    <a:moveTo>
                      <a:pt x="0" y="2385911"/>
                    </a:moveTo>
                    <a:cubicBezTo>
                      <a:pt x="201506" y="1893151"/>
                      <a:pt x="403013" y="1400391"/>
                      <a:pt x="660400" y="1034631"/>
                    </a:cubicBezTo>
                    <a:cubicBezTo>
                      <a:pt x="917787" y="668871"/>
                      <a:pt x="1263227" y="362378"/>
                      <a:pt x="1544320" y="191351"/>
                    </a:cubicBezTo>
                    <a:cubicBezTo>
                      <a:pt x="1825413" y="20324"/>
                      <a:pt x="2069253" y="-20316"/>
                      <a:pt x="2346960" y="8471"/>
                    </a:cubicBezTo>
                    <a:cubicBezTo>
                      <a:pt x="2624667" y="37258"/>
                      <a:pt x="2956560" y="203204"/>
                      <a:pt x="3210560" y="364071"/>
                    </a:cubicBezTo>
                    <a:cubicBezTo>
                      <a:pt x="3464560" y="524938"/>
                      <a:pt x="3650827" y="645164"/>
                      <a:pt x="3870960" y="973671"/>
                    </a:cubicBezTo>
                    <a:cubicBezTo>
                      <a:pt x="4091093" y="1302178"/>
                      <a:pt x="4416213" y="2103124"/>
                      <a:pt x="4531360" y="2335111"/>
                    </a:cubicBezTo>
                    <a:cubicBezTo>
                      <a:pt x="4646507" y="2567098"/>
                      <a:pt x="4604173" y="2466344"/>
                      <a:pt x="4561840" y="23655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flipH="1" flipV="1">
                <a:off x="5005493" y="3342950"/>
                <a:ext cx="46029" cy="23875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a:off x="5186439" y="3454074"/>
                <a:ext cx="595215" cy="21637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 name="Rectangle 17"/>
              <p:cNvSpPr>
                <a:spLocks noRot="1" noChangeAspect="1" noMove="1" noResize="1" noEditPoints="1" noAdjustHandles="1" noChangeArrowheads="1" noChangeShapeType="1" noTextEdit="1"/>
              </p:cNvSpPr>
              <p:nvPr/>
            </p:nvSpPr>
            <p:spPr>
              <a:xfrm>
                <a:off x="5791200" y="4301590"/>
                <a:ext cx="612475" cy="369332"/>
              </a:xfrm>
              <a:prstGeom prst="rect">
                <a:avLst/>
              </a:prstGeom>
              <a:blipFill>
                <a:blip r:embed="rId5"/>
                <a:stretch>
                  <a:fillRect b="-13333"/>
                </a:stretch>
              </a:blipFill>
            </p:spPr>
            <p:txBody>
              <a:bodyPr/>
              <a:lstStyle/>
              <a:p>
                <a:pPr>
                  <a:defRPr/>
                </a:pPr>
                <a:r>
                  <a:rPr lang="en-US">
                    <a:noFill/>
                  </a:rPr>
                  <a:t> </a:t>
                </a:r>
              </a:p>
            </p:txBody>
          </p:sp>
        </p:grpSp>
        <p:sp>
          <p:nvSpPr>
            <p:cNvPr id="4" name="TextBox 3"/>
            <p:cNvSpPr txBox="1"/>
            <p:nvPr/>
          </p:nvSpPr>
          <p:spPr>
            <a:xfrm>
              <a:off x="2154477" y="3454401"/>
              <a:ext cx="2026998" cy="369332"/>
            </a:xfrm>
            <a:prstGeom prst="rect">
              <a:avLst/>
            </a:prstGeom>
            <a:solidFill>
              <a:schemeClr val="bg1"/>
            </a:solidFill>
          </p:spPr>
          <p:txBody>
            <a:bodyPr wrap="square" rtlCol="0">
              <a:spAutoFit/>
            </a:bodyPr>
            <a:lstStyle/>
            <a:p>
              <a:r>
                <a:rPr lang="en-US" dirty="0" smtClean="0"/>
                <a:t>F(Y)=</a:t>
              </a:r>
              <a:r>
                <a:rPr lang="el-GR" dirty="0" smtClean="0"/>
                <a:t>μ</a:t>
              </a:r>
              <a:r>
                <a:rPr lang="en-US" dirty="0" smtClean="0"/>
                <a:t>(1-Y)</a:t>
              </a:r>
              <a:endParaRPr lang="en-US" dirty="0"/>
            </a:p>
          </p:txBody>
        </p:sp>
        <p:sp>
          <p:nvSpPr>
            <p:cNvPr id="6" name="TextBox 5"/>
            <p:cNvSpPr txBox="1"/>
            <p:nvPr/>
          </p:nvSpPr>
          <p:spPr>
            <a:xfrm>
              <a:off x="5849655" y="5821364"/>
              <a:ext cx="549827" cy="369332"/>
            </a:xfrm>
            <a:prstGeom prst="rect">
              <a:avLst/>
            </a:prstGeom>
            <a:solidFill>
              <a:schemeClr val="bg1"/>
            </a:solidFill>
          </p:spPr>
          <p:txBody>
            <a:bodyPr wrap="square" rtlCol="0">
              <a:spAutoFit/>
            </a:bodyPr>
            <a:lstStyle/>
            <a:p>
              <a:r>
                <a:rPr lang="en-US" dirty="0" smtClean="0"/>
                <a:t>Y</a:t>
              </a:r>
              <a:endParaRPr lang="en-US" dirty="0"/>
            </a:p>
          </p:txBody>
        </p:sp>
      </p:grpSp>
      <mc:AlternateContent xmlns:mc="http://schemas.openxmlformats.org/markup-compatibility/2006" xmlns:a14="http://schemas.microsoft.com/office/drawing/2010/main">
        <mc:Choice Requires="a14">
          <p:sp>
            <p:nvSpPr>
              <p:cNvPr id="11" name="TextBox 10"/>
              <p:cNvSpPr txBox="1"/>
              <p:nvPr/>
            </p:nvSpPr>
            <p:spPr>
              <a:xfrm>
                <a:off x="6899595" y="1847592"/>
                <a:ext cx="3403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0,1</m:t>
                          </m:r>
                        </m:e>
                      </m:d>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899595" y="1847592"/>
                <a:ext cx="340360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44417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41"/>
          <p:cNvSpPr txBox="1">
            <a:spLocks noChangeArrowheads="1"/>
          </p:cNvSpPr>
          <p:nvPr/>
        </p:nvSpPr>
        <p:spPr bwMode="auto">
          <a:xfrm>
            <a:off x="5646738" y="590550"/>
            <a:ext cx="4983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l-GR" altLang="en-US" sz="2400" dirty="0"/>
              <a:t>μ</a:t>
            </a:r>
            <a:r>
              <a:rPr lang="sk-SK" altLang="en-US" sz="2400" dirty="0"/>
              <a:t> </a:t>
            </a:r>
            <a:r>
              <a:rPr lang="en-US" altLang="en-US" sz="2400" dirty="0" smtClean="0"/>
              <a:t>is small, time series values converge to zero</a:t>
            </a:r>
            <a:endParaRPr lang="en-US" altLang="en-US" sz="2400" dirty="0"/>
          </a:p>
        </p:txBody>
      </p:sp>
      <p:grpSp>
        <p:nvGrpSpPr>
          <p:cNvPr id="88067" name="Group 66"/>
          <p:cNvGrpSpPr>
            <a:grpSpLocks/>
          </p:cNvGrpSpPr>
          <p:nvPr/>
        </p:nvGrpSpPr>
        <p:grpSpPr bwMode="auto">
          <a:xfrm>
            <a:off x="3351214" y="1350963"/>
            <a:ext cx="5762625" cy="4570412"/>
            <a:chOff x="1827029" y="1351280"/>
            <a:chExt cx="5762491" cy="4569856"/>
          </a:xfrm>
        </p:grpSpPr>
        <p:cxnSp>
          <p:nvCxnSpPr>
            <p:cNvPr id="23" name="Straight Connector 22"/>
            <p:cNvCxnSpPr>
              <a:stCxn id="4" idx="0"/>
            </p:cNvCxnSpPr>
            <p:nvPr/>
          </p:nvCxnSpPr>
          <p:spPr>
            <a:xfrm flipV="1">
              <a:off x="2784269" y="1727471"/>
              <a:ext cx="4614756" cy="3453980"/>
            </a:xfrm>
            <a:prstGeom prst="line">
              <a:avLst/>
            </a:prstGeom>
          </p:spPr>
          <p:style>
            <a:lnRef idx="1">
              <a:schemeClr val="accent1"/>
            </a:lnRef>
            <a:fillRef idx="0">
              <a:schemeClr val="accent1"/>
            </a:fillRef>
            <a:effectRef idx="0">
              <a:schemeClr val="accent1"/>
            </a:effectRef>
            <a:fontRef idx="minor">
              <a:schemeClr val="tx1"/>
            </a:fontRef>
          </p:style>
        </p:cxnSp>
        <p:grpSp>
          <p:nvGrpSpPr>
            <p:cNvPr id="88070" name="Group 23"/>
            <p:cNvGrpSpPr>
              <a:grpSpLocks/>
            </p:cNvGrpSpPr>
            <p:nvPr/>
          </p:nvGrpSpPr>
          <p:grpSpPr bwMode="auto">
            <a:xfrm>
              <a:off x="1827029" y="1351280"/>
              <a:ext cx="5762491" cy="4384318"/>
              <a:chOff x="1827029" y="1351280"/>
              <a:chExt cx="5762491" cy="4384318"/>
            </a:xfrm>
          </p:grpSpPr>
          <p:grpSp>
            <p:nvGrpSpPr>
              <p:cNvPr id="88084" name="Group 24"/>
              <p:cNvGrpSpPr>
                <a:grpSpLocks/>
              </p:cNvGrpSpPr>
              <p:nvPr/>
            </p:nvGrpSpPr>
            <p:grpSpPr bwMode="auto">
              <a:xfrm>
                <a:off x="1827029" y="1351280"/>
                <a:ext cx="5762491" cy="4384318"/>
                <a:chOff x="1827029" y="1930400"/>
                <a:chExt cx="5762491" cy="4384318"/>
              </a:xfrm>
            </p:grpSpPr>
            <p:sp>
              <p:nvSpPr>
                <p:cNvPr id="29" name="Freeform 28"/>
                <p:cNvSpPr/>
                <p:nvPr/>
              </p:nvSpPr>
              <p:spPr>
                <a:xfrm>
                  <a:off x="2784269" y="5739937"/>
                  <a:ext cx="4805251" cy="20634"/>
                </a:xfrm>
                <a:custGeom>
                  <a:avLst/>
                  <a:gdLst>
                    <a:gd name="connsiteX0" fmla="*/ 0 w 4805680"/>
                    <a:gd name="connsiteY0" fmla="*/ 20320 h 20320"/>
                    <a:gd name="connsiteX1" fmla="*/ 3881120 w 4805680"/>
                    <a:gd name="connsiteY1" fmla="*/ 0 h 20320"/>
                    <a:gd name="connsiteX2" fmla="*/ 4805680 w 4805680"/>
                    <a:gd name="connsiteY2" fmla="*/ 0 h 20320"/>
                  </a:gdLst>
                  <a:ahLst/>
                  <a:cxnLst>
                    <a:cxn ang="0">
                      <a:pos x="connsiteX0" y="connsiteY0"/>
                    </a:cxn>
                    <a:cxn ang="0">
                      <a:pos x="connsiteX1" y="connsiteY1"/>
                    </a:cxn>
                    <a:cxn ang="0">
                      <a:pos x="connsiteX2" y="connsiteY2"/>
                    </a:cxn>
                  </a:cxnLst>
                  <a:rect l="l" t="t" r="r" b="b"/>
                  <a:pathLst>
                    <a:path w="4805680" h="20320">
                      <a:moveTo>
                        <a:pt x="0" y="20320"/>
                      </a:moveTo>
                      <a:lnTo>
                        <a:pt x="3881120" y="0"/>
                      </a:lnTo>
                      <a:lnTo>
                        <a:pt x="4805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 name="Straight Connector 29"/>
                <p:cNvCxnSpPr>
                  <a:stCxn id="29" idx="0"/>
                </p:cNvCxnSpPr>
                <p:nvPr/>
              </p:nvCxnSpPr>
              <p:spPr>
                <a:xfrm flipV="1">
                  <a:off x="2784269" y="1930400"/>
                  <a:ext cx="9525" cy="3830171"/>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a:spLocks noRot="1" noChangeAspect="1" noMove="1" noResize="1" noEditPoints="1" noAdjustHandles="1" noChangeArrowheads="1" noChangeShapeType="1" noTextEdit="1"/>
                </p:cNvSpPr>
                <p:nvPr/>
              </p:nvSpPr>
              <p:spPr>
                <a:xfrm>
                  <a:off x="1827029" y="3611443"/>
                  <a:ext cx="353751" cy="369332"/>
                </a:xfrm>
                <a:prstGeom prst="rect">
                  <a:avLst/>
                </a:prstGeom>
                <a:blipFill>
                  <a:blip r:embed="rId2"/>
                  <a:stretch>
                    <a:fillRect/>
                  </a:stretch>
                </a:blipFill>
              </p:spPr>
              <p:txBody>
                <a:bodyPr/>
                <a:lstStyle/>
                <a:p>
                  <a:pPr>
                    <a:defRPr/>
                  </a:pPr>
                  <a:r>
                    <a:rPr lang="en-US">
                      <a:noFill/>
                    </a:rPr>
                    <a:t> </a:t>
                  </a:r>
                </a:p>
              </p:txBody>
            </p:sp>
            <p:sp>
              <p:nvSpPr>
                <p:cNvPr id="32" name="Rectangle 31"/>
                <p:cNvSpPr>
                  <a:spLocks noRot="1" noChangeAspect="1" noMove="1" noResize="1" noEditPoints="1" noAdjustHandles="1" noChangeArrowheads="1" noChangeShapeType="1" noTextEdit="1"/>
                </p:cNvSpPr>
                <p:nvPr/>
              </p:nvSpPr>
              <p:spPr>
                <a:xfrm>
                  <a:off x="4589939" y="5760720"/>
                  <a:ext cx="367986" cy="369332"/>
                </a:xfrm>
                <a:prstGeom prst="rect">
                  <a:avLst/>
                </a:prstGeom>
                <a:blipFill>
                  <a:blip r:embed="rId3"/>
                  <a:stretch>
                    <a:fillRect/>
                  </a:stretch>
                </a:blipFill>
              </p:spPr>
              <p:txBody>
                <a:bodyPr/>
                <a:lstStyle/>
                <a:p>
                  <a:pPr>
                    <a:defRPr/>
                  </a:pPr>
                  <a:r>
                    <a:rPr lang="en-US">
                      <a:noFill/>
                    </a:rPr>
                    <a:t> </a:t>
                  </a:r>
                </a:p>
              </p:txBody>
            </p:sp>
            <p:sp>
              <p:nvSpPr>
                <p:cNvPr id="88092" name="TextBox 32"/>
                <p:cNvSpPr txBox="1">
                  <a:spLocks noChangeArrowheads="1"/>
                </p:cNvSpPr>
                <p:nvPr/>
              </p:nvSpPr>
              <p:spPr bwMode="auto">
                <a:xfrm>
                  <a:off x="2783840" y="5945386"/>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88093" name="TextBox 33"/>
                <p:cNvSpPr txBox="1">
                  <a:spLocks noChangeArrowheads="1"/>
                </p:cNvSpPr>
                <p:nvPr/>
              </p:nvSpPr>
              <p:spPr bwMode="auto">
                <a:xfrm>
                  <a:off x="7162800" y="586230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88094" name="TextBox 34"/>
                <p:cNvSpPr txBox="1">
                  <a:spLocks noChangeArrowheads="1"/>
                </p:cNvSpPr>
                <p:nvPr/>
              </p:nvSpPr>
              <p:spPr bwMode="auto">
                <a:xfrm>
                  <a:off x="4875609" y="5841123"/>
                  <a:ext cx="622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sp>
              <p:nvSpPr>
                <p:cNvPr id="36" name="Freeform 35"/>
                <p:cNvSpPr/>
                <p:nvPr/>
              </p:nvSpPr>
              <p:spPr>
                <a:xfrm>
                  <a:off x="2793794" y="4957394"/>
                  <a:ext cx="4605231" cy="863495"/>
                </a:xfrm>
                <a:custGeom>
                  <a:avLst/>
                  <a:gdLst>
                    <a:gd name="connsiteX0" fmla="*/ 0 w 4605737"/>
                    <a:gd name="connsiteY0" fmla="*/ 2385911 h 2476474"/>
                    <a:gd name="connsiteX1" fmla="*/ 660400 w 4605737"/>
                    <a:gd name="connsiteY1" fmla="*/ 1034631 h 2476474"/>
                    <a:gd name="connsiteX2" fmla="*/ 1544320 w 4605737"/>
                    <a:gd name="connsiteY2" fmla="*/ 191351 h 2476474"/>
                    <a:gd name="connsiteX3" fmla="*/ 2346960 w 4605737"/>
                    <a:gd name="connsiteY3" fmla="*/ 8471 h 2476474"/>
                    <a:gd name="connsiteX4" fmla="*/ 3210560 w 4605737"/>
                    <a:gd name="connsiteY4" fmla="*/ 364071 h 2476474"/>
                    <a:gd name="connsiteX5" fmla="*/ 3870960 w 4605737"/>
                    <a:gd name="connsiteY5" fmla="*/ 973671 h 2476474"/>
                    <a:gd name="connsiteX6" fmla="*/ 4531360 w 4605737"/>
                    <a:gd name="connsiteY6" fmla="*/ 2335111 h 2476474"/>
                    <a:gd name="connsiteX7" fmla="*/ 4561840 w 4605737"/>
                    <a:gd name="connsiteY7" fmla="*/ 2365591 h 24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737" h="2476474">
                      <a:moveTo>
                        <a:pt x="0" y="2385911"/>
                      </a:moveTo>
                      <a:cubicBezTo>
                        <a:pt x="201506" y="1893151"/>
                        <a:pt x="403013" y="1400391"/>
                        <a:pt x="660400" y="1034631"/>
                      </a:cubicBezTo>
                      <a:cubicBezTo>
                        <a:pt x="917787" y="668871"/>
                        <a:pt x="1263227" y="362378"/>
                        <a:pt x="1544320" y="191351"/>
                      </a:cubicBezTo>
                      <a:cubicBezTo>
                        <a:pt x="1825413" y="20324"/>
                        <a:pt x="2069253" y="-20316"/>
                        <a:pt x="2346960" y="8471"/>
                      </a:cubicBezTo>
                      <a:cubicBezTo>
                        <a:pt x="2624667" y="37258"/>
                        <a:pt x="2956560" y="203204"/>
                        <a:pt x="3210560" y="364071"/>
                      </a:cubicBezTo>
                      <a:cubicBezTo>
                        <a:pt x="3464560" y="524938"/>
                        <a:pt x="3650827" y="645164"/>
                        <a:pt x="3870960" y="973671"/>
                      </a:cubicBezTo>
                      <a:cubicBezTo>
                        <a:pt x="4091093" y="1302178"/>
                        <a:pt x="4416213" y="2103124"/>
                        <a:pt x="4531360" y="2335111"/>
                      </a:cubicBezTo>
                      <a:cubicBezTo>
                        <a:pt x="4646507" y="2567098"/>
                        <a:pt x="4604173" y="2466344"/>
                        <a:pt x="4561840" y="23655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 name="Straight Connector 36"/>
                <p:cNvCxnSpPr/>
                <p:nvPr/>
              </p:nvCxnSpPr>
              <p:spPr>
                <a:xfrm flipV="1">
                  <a:off x="5051166" y="5555809"/>
                  <a:ext cx="7938" cy="174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085" name="TextBox 25"/>
              <p:cNvSpPr txBox="1">
                <a:spLocks noChangeArrowheads="1"/>
              </p:cNvSpPr>
              <p:nvPr/>
            </p:nvSpPr>
            <p:spPr bwMode="auto">
              <a:xfrm>
                <a:off x="2418080" y="150366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cxnSp>
            <p:nvCxnSpPr>
              <p:cNvPr id="27" name="Straight Connector 26"/>
              <p:cNvCxnSpPr>
                <a:stCxn id="88085" idx="3"/>
              </p:cNvCxnSpPr>
              <p:nvPr/>
            </p:nvCxnSpPr>
            <p:spPr>
              <a:xfrm>
                <a:off x="2784269" y="1687789"/>
                <a:ext cx="4614756" cy="39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6" idx="7"/>
              </p:cNvCxnSpPr>
              <p:nvPr/>
            </p:nvCxnSpPr>
            <p:spPr>
              <a:xfrm flipH="1">
                <a:off x="7356162" y="1727471"/>
                <a:ext cx="42862" cy="347620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071" name="Group 46"/>
            <p:cNvGrpSpPr>
              <a:grpSpLocks/>
            </p:cNvGrpSpPr>
            <p:nvPr/>
          </p:nvGrpSpPr>
          <p:grpSpPr bwMode="auto">
            <a:xfrm>
              <a:off x="5709765" y="5161280"/>
              <a:ext cx="477520" cy="759856"/>
              <a:chOff x="5709765" y="5161280"/>
              <a:chExt cx="477520" cy="759856"/>
            </a:xfrm>
          </p:grpSpPr>
          <p:cxnSp>
            <p:nvCxnSpPr>
              <p:cNvPr id="44" name="Straight Arrow Connector 43"/>
              <p:cNvCxnSpPr/>
              <p:nvPr/>
            </p:nvCxnSpPr>
            <p:spPr>
              <a:xfrm flipH="1" flipV="1">
                <a:off x="5913159" y="5160816"/>
                <a:ext cx="20637" cy="295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a:spLocks noRot="1" noChangeAspect="1" noMove="1" noResize="1" noEditPoints="1" noAdjustHandles="1" noChangeArrowheads="1" noChangeShapeType="1" noTextEdit="1"/>
              </p:cNvSpPr>
              <p:nvPr/>
            </p:nvSpPr>
            <p:spPr>
              <a:xfrm>
                <a:off x="5709765" y="5459471"/>
                <a:ext cx="477520" cy="461665"/>
              </a:xfrm>
              <a:prstGeom prst="rect">
                <a:avLst/>
              </a:prstGeom>
              <a:blipFill>
                <a:blip r:embed="rId4"/>
                <a:stretch>
                  <a:fillRect l="-1282" b="-1333"/>
                </a:stretch>
              </a:blipFill>
            </p:spPr>
            <p:txBody>
              <a:bodyPr/>
              <a:lstStyle/>
              <a:p>
                <a:pPr>
                  <a:defRPr/>
                </a:pPr>
                <a:r>
                  <a:rPr lang="en-US">
                    <a:noFill/>
                  </a:rPr>
                  <a:t> </a:t>
                </a:r>
              </a:p>
            </p:txBody>
          </p:sp>
        </p:grpSp>
        <p:cxnSp>
          <p:nvCxnSpPr>
            <p:cNvPr id="49" name="Straight Connector 48"/>
            <p:cNvCxnSpPr/>
            <p:nvPr/>
          </p:nvCxnSpPr>
          <p:spPr>
            <a:xfrm flipH="1" flipV="1">
              <a:off x="5903634" y="4500497"/>
              <a:ext cx="19050" cy="66032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3681186" y="4440179"/>
              <a:ext cx="2211336" cy="39682"/>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2793794" y="4479861"/>
              <a:ext cx="882629" cy="20635"/>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7" name="Rectangle 56"/>
            <p:cNvSpPr>
              <a:spLocks noRot="1" noChangeAspect="1" noMove="1" noResize="1" noEditPoints="1" noAdjustHandles="1" noChangeArrowheads="1" noChangeShapeType="1" noTextEdit="1"/>
            </p:cNvSpPr>
            <p:nvPr/>
          </p:nvSpPr>
          <p:spPr>
            <a:xfrm>
              <a:off x="2372469" y="4117979"/>
              <a:ext cx="524764" cy="461665"/>
            </a:xfrm>
            <a:prstGeom prst="rect">
              <a:avLst/>
            </a:prstGeom>
            <a:blipFill>
              <a:blip r:embed="rId5"/>
              <a:stretch>
                <a:fillRect b="-1333"/>
              </a:stretch>
            </a:blipFill>
          </p:spPr>
          <p:txBody>
            <a:bodyPr/>
            <a:lstStyle/>
            <a:p>
              <a:pPr>
                <a:defRPr/>
              </a:pPr>
              <a:r>
                <a:rPr lang="en-US">
                  <a:noFill/>
                </a:rPr>
                <a:t> </a:t>
              </a:r>
            </a:p>
          </p:txBody>
        </p:sp>
        <p:cxnSp>
          <p:nvCxnSpPr>
            <p:cNvPr id="58" name="Straight Connector 57"/>
            <p:cNvCxnSpPr/>
            <p:nvPr/>
          </p:nvCxnSpPr>
          <p:spPr>
            <a:xfrm flipH="1" flipV="1">
              <a:off x="3665311" y="4459227"/>
              <a:ext cx="11112" cy="71270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0" name="Rectangle 59"/>
            <p:cNvSpPr>
              <a:spLocks noRot="1" noChangeAspect="1" noMove="1" noResize="1" noEditPoints="1" noAdjustHandles="1" noChangeArrowheads="1" noChangeShapeType="1" noTextEdit="1"/>
            </p:cNvSpPr>
            <p:nvPr/>
          </p:nvSpPr>
          <p:spPr>
            <a:xfrm>
              <a:off x="3450495" y="5260867"/>
              <a:ext cx="524764" cy="461665"/>
            </a:xfrm>
            <a:prstGeom prst="rect">
              <a:avLst/>
            </a:prstGeom>
            <a:blipFill>
              <a:blip r:embed="rId6"/>
              <a:stretch>
                <a:fillRect b="-1316"/>
              </a:stretch>
            </a:blipFill>
          </p:spPr>
          <p:txBody>
            <a:bodyPr/>
            <a:lstStyle/>
            <a:p>
              <a:pPr>
                <a:defRPr/>
              </a:pPr>
              <a:r>
                <a:rPr lang="en-US">
                  <a:noFill/>
                </a:rPr>
                <a:t> </a:t>
              </a:r>
            </a:p>
          </p:txBody>
        </p:sp>
        <p:cxnSp>
          <p:nvCxnSpPr>
            <p:cNvPr id="61" name="Straight Connector 60"/>
            <p:cNvCxnSpPr/>
            <p:nvPr/>
          </p:nvCxnSpPr>
          <p:spPr>
            <a:xfrm flipV="1">
              <a:off x="2773157" y="4663989"/>
              <a:ext cx="882629" cy="22222"/>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2" name="Rectangle 61"/>
            <p:cNvSpPr>
              <a:spLocks noRot="1" noChangeAspect="1" noMove="1" noResize="1" noEditPoints="1" noAdjustHandles="1" noChangeArrowheads="1" noChangeShapeType="1" noTextEdit="1"/>
            </p:cNvSpPr>
            <p:nvPr/>
          </p:nvSpPr>
          <p:spPr>
            <a:xfrm>
              <a:off x="2372469" y="4587589"/>
              <a:ext cx="524764" cy="461665"/>
            </a:xfrm>
            <a:prstGeom prst="rect">
              <a:avLst/>
            </a:prstGeom>
            <a:blipFill>
              <a:blip r:embed="rId7"/>
              <a:stretch>
                <a:fillRect b="-1333"/>
              </a:stretch>
            </a:blipFill>
          </p:spPr>
          <p:txBody>
            <a:bodyPr/>
            <a:lstStyle/>
            <a:p>
              <a:pPr>
                <a:defRPr/>
              </a:pPr>
              <a:r>
                <a:rPr lang="en-US">
                  <a:noFill/>
                </a:rPr>
                <a:t> </a:t>
              </a:r>
            </a:p>
          </p:txBody>
        </p:sp>
        <p:cxnSp>
          <p:nvCxnSpPr>
            <p:cNvPr id="64" name="Straight Connector 63"/>
            <p:cNvCxnSpPr/>
            <p:nvPr/>
          </p:nvCxnSpPr>
          <p:spPr>
            <a:xfrm flipV="1">
              <a:off x="3443066" y="4662402"/>
              <a:ext cx="7937" cy="519049"/>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66" name="Rectangle 65"/>
            <p:cNvSpPr>
              <a:spLocks noRot="1" noChangeAspect="1" noMove="1" noResize="1" noEditPoints="1" noAdjustHandles="1" noChangeArrowheads="1" noChangeShapeType="1" noTextEdit="1"/>
            </p:cNvSpPr>
            <p:nvPr/>
          </p:nvSpPr>
          <p:spPr>
            <a:xfrm>
              <a:off x="3175746" y="5269294"/>
              <a:ext cx="524764" cy="461665"/>
            </a:xfrm>
            <a:prstGeom prst="rect">
              <a:avLst/>
            </a:prstGeom>
            <a:blipFill>
              <a:blip r:embed="rId8"/>
              <a:stretch>
                <a:fillRect b="-1316"/>
              </a:stretch>
            </a:blipFill>
          </p:spPr>
          <p:txBody>
            <a:bodyPr/>
            <a:lstStyle/>
            <a:p>
              <a:pPr>
                <a:defRPr/>
              </a:pPr>
              <a:r>
                <a:rPr lang="en-US">
                  <a:noFill/>
                </a:rPr>
                <a:t> </a:t>
              </a:r>
            </a:p>
          </p:txBody>
        </p:sp>
      </p:grpSp>
      <p:sp>
        <p:nvSpPr>
          <p:cNvPr id="69" name="TextBox 68"/>
          <p:cNvSpPr txBox="1">
            <a:spLocks noRot="1" noChangeAspect="1" noMove="1" noResize="1" noEditPoints="1" noAdjustHandles="1" noChangeArrowheads="1" noChangeShapeType="1" noTextEdit="1"/>
          </p:cNvSpPr>
          <p:nvPr/>
        </p:nvSpPr>
        <p:spPr>
          <a:xfrm>
            <a:off x="1552709" y="696848"/>
            <a:ext cx="3596640" cy="492443"/>
          </a:xfrm>
          <a:prstGeom prst="rect">
            <a:avLst/>
          </a:prstGeom>
          <a:blipFill>
            <a:blip r:embed="rId9"/>
            <a:stretch>
              <a:fillRect/>
            </a:stretch>
          </a:blipFill>
        </p:spPr>
        <p:txBody>
          <a:bodyPr/>
          <a:lstStyle/>
          <a:p>
            <a:pPr>
              <a:defRPr/>
            </a:pPr>
            <a:r>
              <a:rPr lang="en-US">
                <a:noFill/>
              </a:rPr>
              <a:t> </a:t>
            </a:r>
          </a:p>
        </p:txBody>
      </p:sp>
    </p:spTree>
    <p:extLst>
      <p:ext uri="{BB962C8B-B14F-4D97-AF65-F5344CB8AC3E}">
        <p14:creationId xmlns:p14="http://schemas.microsoft.com/office/powerpoint/2010/main" val="2012497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1"/>
          <p:cNvSpPr txBox="1">
            <a:spLocks noChangeArrowheads="1"/>
          </p:cNvSpPr>
          <p:nvPr/>
        </p:nvSpPr>
        <p:spPr bwMode="auto">
          <a:xfrm>
            <a:off x="6207125" y="233364"/>
            <a:ext cx="416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400" dirty="0" smtClean="0"/>
              <a:t>As </a:t>
            </a:r>
            <a:r>
              <a:rPr lang="el-GR" altLang="en-US" sz="2400" dirty="0" smtClean="0"/>
              <a:t>μ</a:t>
            </a:r>
            <a:r>
              <a:rPr lang="sk-SK" altLang="en-US" sz="2400" dirty="0" smtClean="0"/>
              <a:t> </a:t>
            </a:r>
            <a:r>
              <a:rPr lang="en-US" altLang="en-US" sz="2400" dirty="0" smtClean="0"/>
              <a:t>grows, time series values converge to certain limit.</a:t>
            </a:r>
            <a:r>
              <a:rPr lang="sk-SK" altLang="en-US" sz="2400" dirty="0" smtClean="0"/>
              <a:t> </a:t>
            </a:r>
            <a:endParaRPr lang="en-US" altLang="en-US" sz="2400" dirty="0"/>
          </a:p>
        </p:txBody>
      </p:sp>
      <p:sp>
        <p:nvSpPr>
          <p:cNvPr id="15" name="TextBox 14"/>
          <p:cNvSpPr txBox="1">
            <a:spLocks noRot="1" noChangeAspect="1" noMove="1" noResize="1" noEditPoints="1" noAdjustHandles="1" noChangeArrowheads="1" noChangeShapeType="1" noTextEdit="1"/>
          </p:cNvSpPr>
          <p:nvPr/>
        </p:nvSpPr>
        <p:spPr>
          <a:xfrm>
            <a:off x="1552709" y="696848"/>
            <a:ext cx="3596640" cy="492443"/>
          </a:xfrm>
          <a:prstGeom prst="rect">
            <a:avLst/>
          </a:prstGeom>
          <a:blipFill>
            <a:blip r:embed="rId2"/>
            <a:stretch>
              <a:fillRect/>
            </a:stretch>
          </a:blipFill>
        </p:spPr>
        <p:txBody>
          <a:bodyPr/>
          <a:lstStyle/>
          <a:p>
            <a:pPr>
              <a:defRPr/>
            </a:pPr>
            <a:r>
              <a:rPr lang="en-US">
                <a:noFill/>
              </a:rPr>
              <a:t> </a:t>
            </a:r>
          </a:p>
        </p:txBody>
      </p:sp>
      <p:grpSp>
        <p:nvGrpSpPr>
          <p:cNvPr id="89092" name="Group 31"/>
          <p:cNvGrpSpPr>
            <a:grpSpLocks/>
          </p:cNvGrpSpPr>
          <p:nvPr/>
        </p:nvGrpSpPr>
        <p:grpSpPr bwMode="auto">
          <a:xfrm>
            <a:off x="3617913" y="1920875"/>
            <a:ext cx="5403850" cy="4364038"/>
            <a:chOff x="2094387" y="1920240"/>
            <a:chExt cx="5403693" cy="4363998"/>
          </a:xfrm>
        </p:grpSpPr>
        <p:grpSp>
          <p:nvGrpSpPr>
            <p:cNvPr id="89107" name="Group 23"/>
            <p:cNvGrpSpPr>
              <a:grpSpLocks/>
            </p:cNvGrpSpPr>
            <p:nvPr/>
          </p:nvGrpSpPr>
          <p:grpSpPr bwMode="auto">
            <a:xfrm>
              <a:off x="2094387" y="1920240"/>
              <a:ext cx="5403693" cy="4363998"/>
              <a:chOff x="2094387" y="1920240"/>
              <a:chExt cx="5403693" cy="4363998"/>
            </a:xfrm>
          </p:grpSpPr>
          <p:grpSp>
            <p:nvGrpSpPr>
              <p:cNvPr id="89111" name="Group 2"/>
              <p:cNvGrpSpPr>
                <a:grpSpLocks/>
              </p:cNvGrpSpPr>
              <p:nvPr/>
            </p:nvGrpSpPr>
            <p:grpSpPr bwMode="auto">
              <a:xfrm>
                <a:off x="2094387" y="1920240"/>
                <a:ext cx="5403693" cy="4363998"/>
                <a:chOff x="2185827" y="1950720"/>
                <a:chExt cx="5403693" cy="4363998"/>
              </a:xfrm>
            </p:grpSpPr>
            <p:sp>
              <p:nvSpPr>
                <p:cNvPr id="4" name="Freeform 3"/>
                <p:cNvSpPr/>
                <p:nvPr/>
              </p:nvSpPr>
              <p:spPr>
                <a:xfrm>
                  <a:off x="2784297" y="5740048"/>
                  <a:ext cx="4805223" cy="20637"/>
                </a:xfrm>
                <a:custGeom>
                  <a:avLst/>
                  <a:gdLst>
                    <a:gd name="connsiteX0" fmla="*/ 0 w 4805680"/>
                    <a:gd name="connsiteY0" fmla="*/ 20320 h 20320"/>
                    <a:gd name="connsiteX1" fmla="*/ 3881120 w 4805680"/>
                    <a:gd name="connsiteY1" fmla="*/ 0 h 20320"/>
                    <a:gd name="connsiteX2" fmla="*/ 4805680 w 4805680"/>
                    <a:gd name="connsiteY2" fmla="*/ 0 h 20320"/>
                  </a:gdLst>
                  <a:ahLst/>
                  <a:cxnLst>
                    <a:cxn ang="0">
                      <a:pos x="connsiteX0" y="connsiteY0"/>
                    </a:cxn>
                    <a:cxn ang="0">
                      <a:pos x="connsiteX1" y="connsiteY1"/>
                    </a:cxn>
                    <a:cxn ang="0">
                      <a:pos x="connsiteX2" y="connsiteY2"/>
                    </a:cxn>
                  </a:cxnLst>
                  <a:rect l="l" t="t" r="r" b="b"/>
                  <a:pathLst>
                    <a:path w="4805680" h="20320">
                      <a:moveTo>
                        <a:pt x="0" y="20320"/>
                      </a:moveTo>
                      <a:lnTo>
                        <a:pt x="3881120" y="0"/>
                      </a:lnTo>
                      <a:lnTo>
                        <a:pt x="4805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4" idx="0"/>
                </p:cNvCxnSpPr>
                <p:nvPr/>
              </p:nvCxnSpPr>
              <p:spPr>
                <a:xfrm flipV="1">
                  <a:off x="2784297" y="1950720"/>
                  <a:ext cx="0" cy="380996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a:spLocks noRot="1" noChangeAspect="1" noMove="1" noResize="1" noEditPoints="1" noAdjustHandles="1" noChangeArrowheads="1" noChangeShapeType="1" noTextEdit="1"/>
                </p:cNvSpPr>
                <p:nvPr/>
              </p:nvSpPr>
              <p:spPr>
                <a:xfrm>
                  <a:off x="2185827" y="3486388"/>
                  <a:ext cx="353751" cy="369332"/>
                </a:xfrm>
                <a:prstGeom prst="rect">
                  <a:avLst/>
                </a:prstGeom>
                <a:blipFill>
                  <a:blip r:embed="rId3"/>
                  <a:stretch>
                    <a:fillRect/>
                  </a:stretch>
                </a:blipFill>
              </p:spPr>
              <p:txBody>
                <a:bodyPr/>
                <a:lstStyle/>
                <a:p>
                  <a:pPr>
                    <a:defRPr/>
                  </a:pPr>
                  <a:r>
                    <a:rPr lang="en-US">
                      <a:noFill/>
                    </a:rPr>
                    <a:t> </a:t>
                  </a:r>
                </a:p>
              </p:txBody>
            </p:sp>
            <p:sp>
              <p:nvSpPr>
                <p:cNvPr id="7" name="Rectangle 6"/>
                <p:cNvSpPr>
                  <a:spLocks noRot="1" noChangeAspect="1" noMove="1" noResize="1" noEditPoints="1" noAdjustHandles="1" noChangeArrowheads="1" noChangeShapeType="1" noTextEdit="1"/>
                </p:cNvSpPr>
                <p:nvPr/>
              </p:nvSpPr>
              <p:spPr>
                <a:xfrm>
                  <a:off x="4589939" y="5760720"/>
                  <a:ext cx="367986" cy="369332"/>
                </a:xfrm>
                <a:prstGeom prst="rect">
                  <a:avLst/>
                </a:prstGeom>
                <a:blipFill>
                  <a:blip r:embed="rId4"/>
                  <a:stretch>
                    <a:fillRect/>
                  </a:stretch>
                </a:blipFill>
              </p:spPr>
              <p:txBody>
                <a:bodyPr/>
                <a:lstStyle/>
                <a:p>
                  <a:pPr>
                    <a:defRPr/>
                  </a:pPr>
                  <a:r>
                    <a:rPr lang="en-US">
                      <a:noFill/>
                    </a:rPr>
                    <a:t> </a:t>
                  </a:r>
                </a:p>
              </p:txBody>
            </p:sp>
            <p:sp>
              <p:nvSpPr>
                <p:cNvPr id="89119" name="TextBox 7"/>
                <p:cNvSpPr txBox="1">
                  <a:spLocks noChangeArrowheads="1"/>
                </p:cNvSpPr>
                <p:nvPr/>
              </p:nvSpPr>
              <p:spPr bwMode="auto">
                <a:xfrm>
                  <a:off x="2783840" y="5945386"/>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89120" name="TextBox 8"/>
                <p:cNvSpPr txBox="1">
                  <a:spLocks noChangeArrowheads="1"/>
                </p:cNvSpPr>
                <p:nvPr/>
              </p:nvSpPr>
              <p:spPr bwMode="auto">
                <a:xfrm>
                  <a:off x="7162800" y="586230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89121" name="TextBox 9"/>
                <p:cNvSpPr txBox="1">
                  <a:spLocks noChangeArrowheads="1"/>
                </p:cNvSpPr>
                <p:nvPr/>
              </p:nvSpPr>
              <p:spPr bwMode="auto">
                <a:xfrm>
                  <a:off x="4875609" y="5841123"/>
                  <a:ext cx="622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sp>
              <p:nvSpPr>
                <p:cNvPr id="11" name="Freeform 10"/>
                <p:cNvSpPr/>
                <p:nvPr/>
              </p:nvSpPr>
              <p:spPr>
                <a:xfrm>
                  <a:off x="2793821" y="3344532"/>
                  <a:ext cx="4605204" cy="2476477"/>
                </a:xfrm>
                <a:custGeom>
                  <a:avLst/>
                  <a:gdLst>
                    <a:gd name="connsiteX0" fmla="*/ 0 w 4605737"/>
                    <a:gd name="connsiteY0" fmla="*/ 2385911 h 2476474"/>
                    <a:gd name="connsiteX1" fmla="*/ 660400 w 4605737"/>
                    <a:gd name="connsiteY1" fmla="*/ 1034631 h 2476474"/>
                    <a:gd name="connsiteX2" fmla="*/ 1544320 w 4605737"/>
                    <a:gd name="connsiteY2" fmla="*/ 191351 h 2476474"/>
                    <a:gd name="connsiteX3" fmla="*/ 2346960 w 4605737"/>
                    <a:gd name="connsiteY3" fmla="*/ 8471 h 2476474"/>
                    <a:gd name="connsiteX4" fmla="*/ 3210560 w 4605737"/>
                    <a:gd name="connsiteY4" fmla="*/ 364071 h 2476474"/>
                    <a:gd name="connsiteX5" fmla="*/ 3870960 w 4605737"/>
                    <a:gd name="connsiteY5" fmla="*/ 973671 h 2476474"/>
                    <a:gd name="connsiteX6" fmla="*/ 4531360 w 4605737"/>
                    <a:gd name="connsiteY6" fmla="*/ 2335111 h 2476474"/>
                    <a:gd name="connsiteX7" fmla="*/ 4561840 w 4605737"/>
                    <a:gd name="connsiteY7" fmla="*/ 2365591 h 24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737" h="2476474">
                      <a:moveTo>
                        <a:pt x="0" y="2385911"/>
                      </a:moveTo>
                      <a:cubicBezTo>
                        <a:pt x="201506" y="1893151"/>
                        <a:pt x="403013" y="1400391"/>
                        <a:pt x="660400" y="1034631"/>
                      </a:cubicBezTo>
                      <a:cubicBezTo>
                        <a:pt x="917787" y="668871"/>
                        <a:pt x="1263227" y="362378"/>
                        <a:pt x="1544320" y="191351"/>
                      </a:cubicBezTo>
                      <a:cubicBezTo>
                        <a:pt x="1825413" y="20324"/>
                        <a:pt x="2069253" y="-20316"/>
                        <a:pt x="2346960" y="8471"/>
                      </a:cubicBezTo>
                      <a:cubicBezTo>
                        <a:pt x="2624667" y="37258"/>
                        <a:pt x="2956560" y="203204"/>
                        <a:pt x="3210560" y="364071"/>
                      </a:cubicBezTo>
                      <a:cubicBezTo>
                        <a:pt x="3464560" y="524938"/>
                        <a:pt x="3650827" y="645164"/>
                        <a:pt x="3870960" y="973671"/>
                      </a:cubicBezTo>
                      <a:cubicBezTo>
                        <a:pt x="4091093" y="1302178"/>
                        <a:pt x="4416213" y="2103124"/>
                        <a:pt x="4531360" y="2335111"/>
                      </a:cubicBezTo>
                      <a:cubicBezTo>
                        <a:pt x="4646507" y="2567098"/>
                        <a:pt x="4604173" y="2466344"/>
                        <a:pt x="4561840" y="23655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0" name="Straight Connector 19"/>
              <p:cNvCxnSpPr/>
              <p:nvPr/>
            </p:nvCxnSpPr>
            <p:spPr>
              <a:xfrm>
                <a:off x="5029589" y="5587331"/>
                <a:ext cx="0" cy="173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9113" name="TextBox 20"/>
              <p:cNvSpPr txBox="1">
                <a:spLocks noChangeArrowheads="1"/>
              </p:cNvSpPr>
              <p:nvPr/>
            </p:nvSpPr>
            <p:spPr bwMode="auto">
              <a:xfrm>
                <a:off x="2407921" y="2065375"/>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cxnSp>
            <p:nvCxnSpPr>
              <p:cNvPr id="22" name="Straight Connector 21"/>
              <p:cNvCxnSpPr/>
              <p:nvPr/>
            </p:nvCxnSpPr>
            <p:spPr>
              <a:xfrm>
                <a:off x="2692857" y="2326636"/>
                <a:ext cx="182558"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2721431" y="2326636"/>
              <a:ext cx="458615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7"/>
            </p:cNvCxnSpPr>
            <p:nvPr/>
          </p:nvCxnSpPr>
          <p:spPr>
            <a:xfrm flipH="1">
              <a:off x="7264724" y="2336161"/>
              <a:ext cx="42862" cy="3343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0"/>
            </p:cNvCxnSpPr>
            <p:nvPr/>
          </p:nvCxnSpPr>
          <p:spPr>
            <a:xfrm flipV="1">
              <a:off x="2702381" y="2377436"/>
              <a:ext cx="4605204" cy="3322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093" name="Group 34"/>
          <p:cNvGrpSpPr>
            <a:grpSpLocks/>
          </p:cNvGrpSpPr>
          <p:nvPr/>
        </p:nvGrpSpPr>
        <p:grpSpPr bwMode="auto">
          <a:xfrm>
            <a:off x="7788275" y="5661025"/>
            <a:ext cx="476250" cy="711200"/>
            <a:chOff x="5817337" y="5673483"/>
            <a:chExt cx="477520" cy="711462"/>
          </a:xfrm>
        </p:grpSpPr>
        <p:sp>
          <p:nvSpPr>
            <p:cNvPr id="33" name="TextBox 32"/>
            <p:cNvSpPr txBox="1">
              <a:spLocks noRot="1" noChangeAspect="1" noMove="1" noResize="1" noEditPoints="1" noAdjustHandles="1" noChangeArrowheads="1" noChangeShapeType="1" noTextEdit="1"/>
            </p:cNvSpPr>
            <p:nvPr/>
          </p:nvSpPr>
          <p:spPr>
            <a:xfrm>
              <a:off x="5817337" y="5923280"/>
              <a:ext cx="477520" cy="461665"/>
            </a:xfrm>
            <a:prstGeom prst="rect">
              <a:avLst/>
            </a:prstGeom>
            <a:blipFill>
              <a:blip r:embed="rId5"/>
              <a:stretch>
                <a:fillRect l="-1282" b="-1333"/>
              </a:stretch>
            </a:blipFill>
          </p:spPr>
          <p:txBody>
            <a:bodyPr/>
            <a:lstStyle/>
            <a:p>
              <a:pPr>
                <a:defRPr/>
              </a:pPr>
              <a:r>
                <a:rPr lang="en-US">
                  <a:noFill/>
                </a:rPr>
                <a:t> </a:t>
              </a:r>
            </a:p>
          </p:txBody>
        </p:sp>
        <p:cxnSp>
          <p:nvCxnSpPr>
            <p:cNvPr id="34" name="Straight Arrow Connector 33"/>
            <p:cNvCxnSpPr/>
            <p:nvPr/>
          </p:nvCxnSpPr>
          <p:spPr>
            <a:xfrm flipH="1" flipV="1">
              <a:off x="5997203" y="5673483"/>
              <a:ext cx="20692" cy="2953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flipH="1" flipV="1">
            <a:off x="7962900" y="4038601"/>
            <a:ext cx="1588" cy="1660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529388" y="4038600"/>
            <a:ext cx="1422400" cy="33338"/>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a:spLocks noRot="1" noChangeAspect="1" noMove="1" noResize="1" noEditPoints="1" noAdjustHandles="1" noChangeArrowheads="1" noChangeShapeType="1" noTextEdit="1"/>
          </p:cNvSpPr>
          <p:nvPr/>
        </p:nvSpPr>
        <p:spPr>
          <a:xfrm>
            <a:off x="6355080" y="5219542"/>
            <a:ext cx="477520" cy="461665"/>
          </a:xfrm>
          <a:prstGeom prst="rect">
            <a:avLst/>
          </a:prstGeom>
          <a:blipFill>
            <a:blip r:embed="rId6"/>
            <a:stretch>
              <a:fillRect l="-1282" b="-1316"/>
            </a:stretch>
          </a:blipFill>
        </p:spPr>
        <p:txBody>
          <a:bodyPr/>
          <a:lstStyle/>
          <a:p>
            <a:pPr>
              <a:defRPr/>
            </a:pPr>
            <a:r>
              <a:rPr lang="en-US">
                <a:noFill/>
              </a:rPr>
              <a:t> </a:t>
            </a:r>
          </a:p>
        </p:txBody>
      </p:sp>
      <p:cxnSp>
        <p:nvCxnSpPr>
          <p:cNvPr id="47" name="Straight Connector 46"/>
          <p:cNvCxnSpPr/>
          <p:nvPr/>
        </p:nvCxnSpPr>
        <p:spPr>
          <a:xfrm flipV="1">
            <a:off x="6538913" y="3338514"/>
            <a:ext cx="6350" cy="6699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11" idx="3"/>
          </p:cNvCxnSpPr>
          <p:nvPr/>
        </p:nvCxnSpPr>
        <p:spPr>
          <a:xfrm flipH="1">
            <a:off x="6573839" y="3313114"/>
            <a:ext cx="954087" cy="95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7523164" y="3349625"/>
            <a:ext cx="20637" cy="331788"/>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7051675" y="3673476"/>
            <a:ext cx="469900" cy="17463"/>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7048500" y="3509964"/>
            <a:ext cx="20638" cy="18097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6" idx="0"/>
          </p:cNvCxnSpPr>
          <p:nvPr/>
        </p:nvCxnSpPr>
        <p:spPr>
          <a:xfrm>
            <a:off x="6551613" y="4044950"/>
            <a:ext cx="42862" cy="1174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519989" y="3843339"/>
            <a:ext cx="20637" cy="1817687"/>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a:spLocks noRot="1" noChangeAspect="1" noMove="1" noResize="1" noEditPoints="1" noAdjustHandles="1" noChangeArrowheads="1" noChangeShapeType="1" noTextEdit="1"/>
          </p:cNvSpPr>
          <p:nvPr/>
        </p:nvSpPr>
        <p:spPr>
          <a:xfrm>
            <a:off x="7298941" y="5663761"/>
            <a:ext cx="477520" cy="461665"/>
          </a:xfrm>
          <a:prstGeom prst="rect">
            <a:avLst/>
          </a:prstGeom>
          <a:blipFill>
            <a:blip r:embed="rId7"/>
            <a:stretch>
              <a:fillRect b="-1316"/>
            </a:stretch>
          </a:blipFill>
        </p:spPr>
        <p:txBody>
          <a:bodyPr/>
          <a:lstStyle/>
          <a:p>
            <a:pPr>
              <a:defRPr/>
            </a:pPr>
            <a:r>
              <a:rPr lang="en-US">
                <a:noFill/>
              </a:rPr>
              <a:t> </a:t>
            </a:r>
          </a:p>
        </p:txBody>
      </p:sp>
    </p:spTree>
    <p:extLst>
      <p:ext uri="{BB962C8B-B14F-4D97-AF65-F5344CB8AC3E}">
        <p14:creationId xmlns:p14="http://schemas.microsoft.com/office/powerpoint/2010/main" val="30986846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6207125" y="38101"/>
            <a:ext cx="433863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l-GR" altLang="en-US" sz="2400" dirty="0"/>
              <a:t>μ</a:t>
            </a:r>
            <a:r>
              <a:rPr lang="sk-SK" altLang="en-US" sz="2400" dirty="0"/>
              <a:t> </a:t>
            </a:r>
            <a:r>
              <a:rPr lang="en-US" altLang="en-US" sz="2400" dirty="0" smtClean="0"/>
              <a:t>is even greater, time series values converge to the two values                      and the series displays periodic behavior.  As the parameter grows, we have more complicated </a:t>
            </a:r>
            <a:r>
              <a:rPr lang="en-US" altLang="en-US" sz="2400" dirty="0" err="1" smtClean="0"/>
              <a:t>oeriodic</a:t>
            </a:r>
            <a:r>
              <a:rPr lang="en-US" altLang="en-US" sz="2400" dirty="0" smtClean="0"/>
              <a:t>, behavior , because the series values converge to 4, 8 …values. </a:t>
            </a:r>
            <a:endParaRPr lang="en-US" altLang="en-US" sz="2400" dirty="0"/>
          </a:p>
        </p:txBody>
      </p:sp>
      <p:sp>
        <p:nvSpPr>
          <p:cNvPr id="15" name="TextBox 14"/>
          <p:cNvSpPr txBox="1">
            <a:spLocks noRot="1" noChangeAspect="1" noMove="1" noResize="1" noEditPoints="1" noAdjustHandles="1" noChangeArrowheads="1" noChangeShapeType="1" noTextEdit="1"/>
          </p:cNvSpPr>
          <p:nvPr/>
        </p:nvSpPr>
        <p:spPr>
          <a:xfrm>
            <a:off x="1552709" y="696848"/>
            <a:ext cx="3596640" cy="492443"/>
          </a:xfrm>
          <a:prstGeom prst="rect">
            <a:avLst/>
          </a:prstGeom>
          <a:blipFill>
            <a:blip r:embed="rId2"/>
            <a:stretch>
              <a:fillRect/>
            </a:stretch>
          </a:blipFill>
        </p:spPr>
        <p:txBody>
          <a:bodyPr/>
          <a:lstStyle/>
          <a:p>
            <a:pPr>
              <a:defRPr/>
            </a:pPr>
            <a:r>
              <a:rPr lang="en-US">
                <a:noFill/>
              </a:rPr>
              <a:t> </a:t>
            </a:r>
          </a:p>
        </p:txBody>
      </p:sp>
      <p:grpSp>
        <p:nvGrpSpPr>
          <p:cNvPr id="90116" name="Group 31"/>
          <p:cNvGrpSpPr>
            <a:grpSpLocks/>
          </p:cNvGrpSpPr>
          <p:nvPr/>
        </p:nvGrpSpPr>
        <p:grpSpPr bwMode="auto">
          <a:xfrm>
            <a:off x="1552709" y="2008187"/>
            <a:ext cx="5403850" cy="4364038"/>
            <a:chOff x="2094387" y="1920240"/>
            <a:chExt cx="5403693" cy="4363998"/>
          </a:xfrm>
        </p:grpSpPr>
        <p:grpSp>
          <p:nvGrpSpPr>
            <p:cNvPr id="90128" name="Group 23"/>
            <p:cNvGrpSpPr>
              <a:grpSpLocks/>
            </p:cNvGrpSpPr>
            <p:nvPr/>
          </p:nvGrpSpPr>
          <p:grpSpPr bwMode="auto">
            <a:xfrm>
              <a:off x="2094387" y="1920240"/>
              <a:ext cx="5403693" cy="4363998"/>
              <a:chOff x="2094387" y="1920240"/>
              <a:chExt cx="5403693" cy="4363998"/>
            </a:xfrm>
          </p:grpSpPr>
          <p:grpSp>
            <p:nvGrpSpPr>
              <p:cNvPr id="90132" name="Group 2"/>
              <p:cNvGrpSpPr>
                <a:grpSpLocks/>
              </p:cNvGrpSpPr>
              <p:nvPr/>
            </p:nvGrpSpPr>
            <p:grpSpPr bwMode="auto">
              <a:xfrm>
                <a:off x="2094387" y="1920240"/>
                <a:ext cx="5403693" cy="4363998"/>
                <a:chOff x="2185827" y="1950720"/>
                <a:chExt cx="5403693" cy="4363998"/>
              </a:xfrm>
            </p:grpSpPr>
            <p:sp>
              <p:nvSpPr>
                <p:cNvPr id="4" name="Freeform 3"/>
                <p:cNvSpPr/>
                <p:nvPr/>
              </p:nvSpPr>
              <p:spPr>
                <a:xfrm>
                  <a:off x="2784297" y="5740048"/>
                  <a:ext cx="4805223" cy="20637"/>
                </a:xfrm>
                <a:custGeom>
                  <a:avLst/>
                  <a:gdLst>
                    <a:gd name="connsiteX0" fmla="*/ 0 w 4805680"/>
                    <a:gd name="connsiteY0" fmla="*/ 20320 h 20320"/>
                    <a:gd name="connsiteX1" fmla="*/ 3881120 w 4805680"/>
                    <a:gd name="connsiteY1" fmla="*/ 0 h 20320"/>
                    <a:gd name="connsiteX2" fmla="*/ 4805680 w 4805680"/>
                    <a:gd name="connsiteY2" fmla="*/ 0 h 20320"/>
                  </a:gdLst>
                  <a:ahLst/>
                  <a:cxnLst>
                    <a:cxn ang="0">
                      <a:pos x="connsiteX0" y="connsiteY0"/>
                    </a:cxn>
                    <a:cxn ang="0">
                      <a:pos x="connsiteX1" y="connsiteY1"/>
                    </a:cxn>
                    <a:cxn ang="0">
                      <a:pos x="connsiteX2" y="connsiteY2"/>
                    </a:cxn>
                  </a:cxnLst>
                  <a:rect l="l" t="t" r="r" b="b"/>
                  <a:pathLst>
                    <a:path w="4805680" h="20320">
                      <a:moveTo>
                        <a:pt x="0" y="20320"/>
                      </a:moveTo>
                      <a:lnTo>
                        <a:pt x="3881120" y="0"/>
                      </a:lnTo>
                      <a:lnTo>
                        <a:pt x="4805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 name="Straight Connector 4"/>
                <p:cNvCxnSpPr>
                  <a:stCxn id="4" idx="0"/>
                </p:cNvCxnSpPr>
                <p:nvPr/>
              </p:nvCxnSpPr>
              <p:spPr>
                <a:xfrm flipV="1">
                  <a:off x="2784297" y="1950720"/>
                  <a:ext cx="0" cy="380996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a:spLocks noRot="1" noChangeAspect="1" noMove="1" noResize="1" noEditPoints="1" noAdjustHandles="1" noChangeArrowheads="1" noChangeShapeType="1" noTextEdit="1"/>
                </p:cNvSpPr>
                <p:nvPr/>
              </p:nvSpPr>
              <p:spPr>
                <a:xfrm>
                  <a:off x="2185827" y="3486388"/>
                  <a:ext cx="353751" cy="369332"/>
                </a:xfrm>
                <a:prstGeom prst="rect">
                  <a:avLst/>
                </a:prstGeom>
                <a:blipFill>
                  <a:blip r:embed="rId3"/>
                  <a:stretch>
                    <a:fillRect/>
                  </a:stretch>
                </a:blipFill>
              </p:spPr>
              <p:txBody>
                <a:bodyPr/>
                <a:lstStyle/>
                <a:p>
                  <a:pPr>
                    <a:defRPr/>
                  </a:pPr>
                  <a:r>
                    <a:rPr lang="en-US">
                      <a:noFill/>
                    </a:rPr>
                    <a:t> </a:t>
                  </a:r>
                </a:p>
              </p:txBody>
            </p:sp>
            <p:sp>
              <p:nvSpPr>
                <p:cNvPr id="7" name="Rectangle 6"/>
                <p:cNvSpPr>
                  <a:spLocks noRot="1" noChangeAspect="1" noMove="1" noResize="1" noEditPoints="1" noAdjustHandles="1" noChangeArrowheads="1" noChangeShapeType="1" noTextEdit="1"/>
                </p:cNvSpPr>
                <p:nvPr/>
              </p:nvSpPr>
              <p:spPr>
                <a:xfrm>
                  <a:off x="4589939" y="5760720"/>
                  <a:ext cx="367986" cy="369332"/>
                </a:xfrm>
                <a:prstGeom prst="rect">
                  <a:avLst/>
                </a:prstGeom>
                <a:blipFill>
                  <a:blip r:embed="rId4"/>
                  <a:stretch>
                    <a:fillRect/>
                  </a:stretch>
                </a:blipFill>
              </p:spPr>
              <p:txBody>
                <a:bodyPr/>
                <a:lstStyle/>
                <a:p>
                  <a:pPr>
                    <a:defRPr/>
                  </a:pPr>
                  <a:r>
                    <a:rPr lang="en-US">
                      <a:noFill/>
                    </a:rPr>
                    <a:t> </a:t>
                  </a:r>
                </a:p>
              </p:txBody>
            </p:sp>
            <p:sp>
              <p:nvSpPr>
                <p:cNvPr id="90140" name="TextBox 7"/>
                <p:cNvSpPr txBox="1">
                  <a:spLocks noChangeArrowheads="1"/>
                </p:cNvSpPr>
                <p:nvPr/>
              </p:nvSpPr>
              <p:spPr bwMode="auto">
                <a:xfrm>
                  <a:off x="2783840" y="5945386"/>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90141" name="TextBox 8"/>
                <p:cNvSpPr txBox="1">
                  <a:spLocks noChangeArrowheads="1"/>
                </p:cNvSpPr>
                <p:nvPr/>
              </p:nvSpPr>
              <p:spPr bwMode="auto">
                <a:xfrm>
                  <a:off x="7162800" y="586230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90142" name="TextBox 9"/>
                <p:cNvSpPr txBox="1">
                  <a:spLocks noChangeArrowheads="1"/>
                </p:cNvSpPr>
                <p:nvPr/>
              </p:nvSpPr>
              <p:spPr bwMode="auto">
                <a:xfrm>
                  <a:off x="4875609" y="5841123"/>
                  <a:ext cx="622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sp>
              <p:nvSpPr>
                <p:cNvPr id="11" name="Freeform 10"/>
                <p:cNvSpPr/>
                <p:nvPr/>
              </p:nvSpPr>
              <p:spPr>
                <a:xfrm>
                  <a:off x="2793821" y="3087360"/>
                  <a:ext cx="4605204" cy="2733650"/>
                </a:xfrm>
                <a:custGeom>
                  <a:avLst/>
                  <a:gdLst>
                    <a:gd name="connsiteX0" fmla="*/ 0 w 4605737"/>
                    <a:gd name="connsiteY0" fmla="*/ 2385911 h 2476474"/>
                    <a:gd name="connsiteX1" fmla="*/ 660400 w 4605737"/>
                    <a:gd name="connsiteY1" fmla="*/ 1034631 h 2476474"/>
                    <a:gd name="connsiteX2" fmla="*/ 1544320 w 4605737"/>
                    <a:gd name="connsiteY2" fmla="*/ 191351 h 2476474"/>
                    <a:gd name="connsiteX3" fmla="*/ 2346960 w 4605737"/>
                    <a:gd name="connsiteY3" fmla="*/ 8471 h 2476474"/>
                    <a:gd name="connsiteX4" fmla="*/ 3210560 w 4605737"/>
                    <a:gd name="connsiteY4" fmla="*/ 364071 h 2476474"/>
                    <a:gd name="connsiteX5" fmla="*/ 3870960 w 4605737"/>
                    <a:gd name="connsiteY5" fmla="*/ 973671 h 2476474"/>
                    <a:gd name="connsiteX6" fmla="*/ 4531360 w 4605737"/>
                    <a:gd name="connsiteY6" fmla="*/ 2335111 h 2476474"/>
                    <a:gd name="connsiteX7" fmla="*/ 4561840 w 4605737"/>
                    <a:gd name="connsiteY7" fmla="*/ 2365591 h 24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737" h="2476474">
                      <a:moveTo>
                        <a:pt x="0" y="2385911"/>
                      </a:moveTo>
                      <a:cubicBezTo>
                        <a:pt x="201506" y="1893151"/>
                        <a:pt x="403013" y="1400391"/>
                        <a:pt x="660400" y="1034631"/>
                      </a:cubicBezTo>
                      <a:cubicBezTo>
                        <a:pt x="917787" y="668871"/>
                        <a:pt x="1263227" y="362378"/>
                        <a:pt x="1544320" y="191351"/>
                      </a:cubicBezTo>
                      <a:cubicBezTo>
                        <a:pt x="1825413" y="20324"/>
                        <a:pt x="2069253" y="-20316"/>
                        <a:pt x="2346960" y="8471"/>
                      </a:cubicBezTo>
                      <a:cubicBezTo>
                        <a:pt x="2624667" y="37258"/>
                        <a:pt x="2956560" y="203204"/>
                        <a:pt x="3210560" y="364071"/>
                      </a:cubicBezTo>
                      <a:cubicBezTo>
                        <a:pt x="3464560" y="524938"/>
                        <a:pt x="3650827" y="645164"/>
                        <a:pt x="3870960" y="973671"/>
                      </a:cubicBezTo>
                      <a:cubicBezTo>
                        <a:pt x="4091093" y="1302178"/>
                        <a:pt x="4416213" y="2103124"/>
                        <a:pt x="4531360" y="2335111"/>
                      </a:cubicBezTo>
                      <a:cubicBezTo>
                        <a:pt x="4646507" y="2567098"/>
                        <a:pt x="4604173" y="2466344"/>
                        <a:pt x="4561840" y="23655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0" name="Straight Connector 19"/>
              <p:cNvCxnSpPr/>
              <p:nvPr/>
            </p:nvCxnSpPr>
            <p:spPr>
              <a:xfrm>
                <a:off x="5029589" y="5587331"/>
                <a:ext cx="0" cy="173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134" name="TextBox 20"/>
              <p:cNvSpPr txBox="1">
                <a:spLocks noChangeArrowheads="1"/>
              </p:cNvSpPr>
              <p:nvPr/>
            </p:nvSpPr>
            <p:spPr bwMode="auto">
              <a:xfrm>
                <a:off x="2407921" y="2065375"/>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cxnSp>
            <p:nvCxnSpPr>
              <p:cNvPr id="22" name="Straight Connector 21"/>
              <p:cNvCxnSpPr/>
              <p:nvPr/>
            </p:nvCxnSpPr>
            <p:spPr>
              <a:xfrm>
                <a:off x="2692857" y="2326636"/>
                <a:ext cx="182558"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2721431" y="2326636"/>
              <a:ext cx="458615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1" idx="7"/>
            </p:cNvCxnSpPr>
            <p:nvPr/>
          </p:nvCxnSpPr>
          <p:spPr>
            <a:xfrm flipH="1">
              <a:off x="7264724" y="2336161"/>
              <a:ext cx="42862" cy="3343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0"/>
            </p:cNvCxnSpPr>
            <p:nvPr/>
          </p:nvCxnSpPr>
          <p:spPr>
            <a:xfrm flipV="1">
              <a:off x="2702381" y="2377436"/>
              <a:ext cx="4605204" cy="3322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117" name="Group 34"/>
          <p:cNvGrpSpPr>
            <a:grpSpLocks/>
          </p:cNvGrpSpPr>
          <p:nvPr/>
        </p:nvGrpSpPr>
        <p:grpSpPr bwMode="auto">
          <a:xfrm>
            <a:off x="5704032" y="5832328"/>
            <a:ext cx="476250" cy="711200"/>
            <a:chOff x="5817337" y="5673483"/>
            <a:chExt cx="477520" cy="711462"/>
          </a:xfrm>
        </p:grpSpPr>
        <p:sp>
          <p:nvSpPr>
            <p:cNvPr id="33" name="TextBox 32"/>
            <p:cNvSpPr txBox="1">
              <a:spLocks noRot="1" noChangeAspect="1" noMove="1" noResize="1" noEditPoints="1" noAdjustHandles="1" noChangeArrowheads="1" noChangeShapeType="1" noTextEdit="1"/>
            </p:cNvSpPr>
            <p:nvPr/>
          </p:nvSpPr>
          <p:spPr>
            <a:xfrm>
              <a:off x="5817337" y="5923280"/>
              <a:ext cx="477520" cy="461665"/>
            </a:xfrm>
            <a:prstGeom prst="rect">
              <a:avLst/>
            </a:prstGeom>
            <a:blipFill>
              <a:blip r:embed="rId5"/>
              <a:stretch>
                <a:fillRect l="-1282" b="-1333"/>
              </a:stretch>
            </a:blipFill>
          </p:spPr>
          <p:txBody>
            <a:bodyPr/>
            <a:lstStyle/>
            <a:p>
              <a:pPr>
                <a:defRPr/>
              </a:pPr>
              <a:r>
                <a:rPr lang="en-US">
                  <a:noFill/>
                </a:rPr>
                <a:t> </a:t>
              </a:r>
            </a:p>
          </p:txBody>
        </p:sp>
        <p:cxnSp>
          <p:nvCxnSpPr>
            <p:cNvPr id="34" name="Straight Arrow Connector 33"/>
            <p:cNvCxnSpPr/>
            <p:nvPr/>
          </p:nvCxnSpPr>
          <p:spPr>
            <a:xfrm flipH="1" flipV="1">
              <a:off x="5997203" y="5673483"/>
              <a:ext cx="20692" cy="2953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flipV="1">
            <a:off x="5942157" y="3959209"/>
            <a:ext cx="3175" cy="17367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46" name="TextBox 45"/>
          <p:cNvSpPr txBox="1">
            <a:spLocks noRot="1" noChangeAspect="1" noMove="1" noResize="1" noEditPoints="1" noAdjustHandles="1" noChangeArrowheads="1" noChangeShapeType="1" noTextEdit="1"/>
          </p:cNvSpPr>
          <p:nvPr/>
        </p:nvSpPr>
        <p:spPr>
          <a:xfrm>
            <a:off x="6355080" y="5219542"/>
            <a:ext cx="477520" cy="461665"/>
          </a:xfrm>
          <a:prstGeom prst="rect">
            <a:avLst/>
          </a:prstGeom>
          <a:blipFill>
            <a:blip r:embed="rId6"/>
            <a:stretch>
              <a:fillRect l="-1282" b="-1316"/>
            </a:stretch>
          </a:blipFill>
        </p:spPr>
        <p:txBody>
          <a:bodyPr/>
          <a:lstStyle/>
          <a:p>
            <a:pPr>
              <a:defRPr/>
            </a:pPr>
            <a:r>
              <a:rPr lang="en-US">
                <a:noFill/>
              </a:rPr>
              <a:t> </a:t>
            </a:r>
          </a:p>
        </p:txBody>
      </p:sp>
      <p:cxnSp>
        <p:nvCxnSpPr>
          <p:cNvPr id="37" name="Straight Connector 36"/>
          <p:cNvCxnSpPr/>
          <p:nvPr/>
        </p:nvCxnSpPr>
        <p:spPr>
          <a:xfrm flipV="1">
            <a:off x="4580732" y="4072730"/>
            <a:ext cx="1349375" cy="46038"/>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1" idx="3"/>
          </p:cNvCxnSpPr>
          <p:nvPr/>
        </p:nvCxnSpPr>
        <p:spPr>
          <a:xfrm flipH="1" flipV="1">
            <a:off x="4508635" y="3152776"/>
            <a:ext cx="9525" cy="94297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553648" y="3063343"/>
            <a:ext cx="1349375" cy="476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5884116" y="3154361"/>
            <a:ext cx="11112" cy="941388"/>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463390" y="4302124"/>
            <a:ext cx="65657" cy="1411773"/>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a:spLocks noRot="1" noChangeAspect="1" noMove="1" noResize="1" noEditPoints="1" noAdjustHandles="1" noChangeArrowheads="1" noChangeShapeType="1" noTextEdit="1"/>
          </p:cNvSpPr>
          <p:nvPr/>
        </p:nvSpPr>
        <p:spPr>
          <a:xfrm>
            <a:off x="7548880" y="769024"/>
            <a:ext cx="1046480" cy="461665"/>
          </a:xfrm>
          <a:prstGeom prst="rect">
            <a:avLst/>
          </a:prstGeom>
          <a:blipFill>
            <a:blip r:embed="rId7"/>
            <a:stretch>
              <a:fillRect l="-1163" t="-10526" b="-28947"/>
            </a:stretch>
          </a:blipFill>
        </p:spPr>
        <p:txBody>
          <a:bodyPr/>
          <a:lstStyle/>
          <a:p>
            <a:pPr>
              <a:defRPr/>
            </a:pPr>
            <a:r>
              <a:rPr lang="en-US">
                <a:noFill/>
              </a:rPr>
              <a:t> </a:t>
            </a:r>
          </a:p>
        </p:txBody>
      </p:sp>
      <p:sp>
        <p:nvSpPr>
          <p:cNvPr id="3" name="TextBox 2"/>
          <p:cNvSpPr txBox="1"/>
          <p:nvPr/>
        </p:nvSpPr>
        <p:spPr>
          <a:xfrm>
            <a:off x="6020418" y="5238652"/>
            <a:ext cx="627692" cy="522447"/>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3819723" y="5894994"/>
            <a:ext cx="505165" cy="369332"/>
          </a:xfrm>
          <a:prstGeom prst="rect">
            <a:avLst/>
          </a:prstGeom>
          <a:solidFill>
            <a:schemeClr val="bg1"/>
          </a:solidFill>
        </p:spPr>
        <p:txBody>
          <a:bodyPr wrap="square" rtlCol="0">
            <a:spAutoFit/>
          </a:bodyPr>
          <a:lstStyle/>
          <a:p>
            <a:r>
              <a:rPr lang="en-US" dirty="0" smtClean="0"/>
              <a:t>Y</a:t>
            </a:r>
            <a:endParaRPr lang="en-US" dirty="0"/>
          </a:p>
        </p:txBody>
      </p:sp>
    </p:spTree>
    <p:extLst>
      <p:ext uri="{BB962C8B-B14F-4D97-AF65-F5344CB8AC3E}">
        <p14:creationId xmlns:p14="http://schemas.microsoft.com/office/powerpoint/2010/main" val="11153864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1"/>
          <p:cNvGrpSpPr>
            <a:grpSpLocks/>
          </p:cNvGrpSpPr>
          <p:nvPr/>
        </p:nvGrpSpPr>
        <p:grpSpPr bwMode="auto">
          <a:xfrm>
            <a:off x="3617913" y="1920875"/>
            <a:ext cx="5403850" cy="4364038"/>
            <a:chOff x="2094387" y="1920240"/>
            <a:chExt cx="5403693" cy="4363998"/>
          </a:xfrm>
        </p:grpSpPr>
        <p:grpSp>
          <p:nvGrpSpPr>
            <p:cNvPr id="91154" name="Group 2"/>
            <p:cNvGrpSpPr>
              <a:grpSpLocks/>
            </p:cNvGrpSpPr>
            <p:nvPr/>
          </p:nvGrpSpPr>
          <p:grpSpPr bwMode="auto">
            <a:xfrm>
              <a:off x="2094387" y="1920240"/>
              <a:ext cx="5403693" cy="4363998"/>
              <a:chOff x="2094387" y="1920240"/>
              <a:chExt cx="5403693" cy="4363998"/>
            </a:xfrm>
          </p:grpSpPr>
          <p:grpSp>
            <p:nvGrpSpPr>
              <p:cNvPr id="91158" name="Group 6"/>
              <p:cNvGrpSpPr>
                <a:grpSpLocks/>
              </p:cNvGrpSpPr>
              <p:nvPr/>
            </p:nvGrpSpPr>
            <p:grpSpPr bwMode="auto">
              <a:xfrm>
                <a:off x="2094387" y="1920240"/>
                <a:ext cx="5403693" cy="4363998"/>
                <a:chOff x="2185827" y="1950720"/>
                <a:chExt cx="5403693" cy="4363998"/>
              </a:xfrm>
            </p:grpSpPr>
            <p:sp>
              <p:nvSpPr>
                <p:cNvPr id="11" name="Freeform 10"/>
                <p:cNvSpPr/>
                <p:nvPr/>
              </p:nvSpPr>
              <p:spPr>
                <a:xfrm>
                  <a:off x="2784297" y="5740048"/>
                  <a:ext cx="4805223" cy="20637"/>
                </a:xfrm>
                <a:custGeom>
                  <a:avLst/>
                  <a:gdLst>
                    <a:gd name="connsiteX0" fmla="*/ 0 w 4805680"/>
                    <a:gd name="connsiteY0" fmla="*/ 20320 h 20320"/>
                    <a:gd name="connsiteX1" fmla="*/ 3881120 w 4805680"/>
                    <a:gd name="connsiteY1" fmla="*/ 0 h 20320"/>
                    <a:gd name="connsiteX2" fmla="*/ 4805680 w 4805680"/>
                    <a:gd name="connsiteY2" fmla="*/ 0 h 20320"/>
                  </a:gdLst>
                  <a:ahLst/>
                  <a:cxnLst>
                    <a:cxn ang="0">
                      <a:pos x="connsiteX0" y="connsiteY0"/>
                    </a:cxn>
                    <a:cxn ang="0">
                      <a:pos x="connsiteX1" y="connsiteY1"/>
                    </a:cxn>
                    <a:cxn ang="0">
                      <a:pos x="connsiteX2" y="connsiteY2"/>
                    </a:cxn>
                  </a:cxnLst>
                  <a:rect l="l" t="t" r="r" b="b"/>
                  <a:pathLst>
                    <a:path w="4805680" h="20320">
                      <a:moveTo>
                        <a:pt x="0" y="20320"/>
                      </a:moveTo>
                      <a:lnTo>
                        <a:pt x="3881120" y="0"/>
                      </a:lnTo>
                      <a:lnTo>
                        <a:pt x="480568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11"/>
                <p:cNvCxnSpPr>
                  <a:stCxn id="11" idx="0"/>
                </p:cNvCxnSpPr>
                <p:nvPr/>
              </p:nvCxnSpPr>
              <p:spPr>
                <a:xfrm flipV="1">
                  <a:off x="2784297" y="1950720"/>
                  <a:ext cx="0" cy="38099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a:spLocks noRot="1" noChangeAspect="1" noMove="1" noResize="1" noEditPoints="1" noAdjustHandles="1" noChangeArrowheads="1" noChangeShapeType="1" noTextEdit="1"/>
                </p:cNvSpPr>
                <p:nvPr/>
              </p:nvSpPr>
              <p:spPr>
                <a:xfrm>
                  <a:off x="2185827" y="3486388"/>
                  <a:ext cx="353751" cy="369332"/>
                </a:xfrm>
                <a:prstGeom prst="rect">
                  <a:avLst/>
                </a:prstGeom>
                <a:blipFill>
                  <a:blip r:embed="rId2"/>
                  <a:stretch>
                    <a:fillRect/>
                  </a:stretch>
                </a:blipFill>
              </p:spPr>
              <p:txBody>
                <a:bodyPr/>
                <a:lstStyle/>
                <a:p>
                  <a:pPr>
                    <a:defRPr/>
                  </a:pPr>
                  <a:r>
                    <a:rPr lang="en-US">
                      <a:noFill/>
                    </a:rPr>
                    <a:t> </a:t>
                  </a:r>
                </a:p>
              </p:txBody>
            </p:sp>
            <p:sp>
              <p:nvSpPr>
                <p:cNvPr id="14" name="Rectangle 13"/>
                <p:cNvSpPr>
                  <a:spLocks noRot="1" noChangeAspect="1" noMove="1" noResize="1" noEditPoints="1" noAdjustHandles="1" noChangeArrowheads="1" noChangeShapeType="1" noTextEdit="1"/>
                </p:cNvSpPr>
                <p:nvPr/>
              </p:nvSpPr>
              <p:spPr>
                <a:xfrm>
                  <a:off x="4589939" y="5760720"/>
                  <a:ext cx="367986" cy="369332"/>
                </a:xfrm>
                <a:prstGeom prst="rect">
                  <a:avLst/>
                </a:prstGeom>
                <a:blipFill>
                  <a:blip r:embed="rId3"/>
                  <a:stretch>
                    <a:fillRect/>
                  </a:stretch>
                </a:blipFill>
              </p:spPr>
              <p:txBody>
                <a:bodyPr/>
                <a:lstStyle/>
                <a:p>
                  <a:pPr>
                    <a:defRPr/>
                  </a:pPr>
                  <a:r>
                    <a:rPr lang="en-US">
                      <a:noFill/>
                    </a:rPr>
                    <a:t> </a:t>
                  </a:r>
                </a:p>
              </p:txBody>
            </p:sp>
            <p:sp>
              <p:nvSpPr>
                <p:cNvPr id="91166" name="TextBox 14"/>
                <p:cNvSpPr txBox="1">
                  <a:spLocks noChangeArrowheads="1"/>
                </p:cNvSpPr>
                <p:nvPr/>
              </p:nvSpPr>
              <p:spPr bwMode="auto">
                <a:xfrm>
                  <a:off x="2783840" y="5945386"/>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a:t>
                  </a:r>
                  <a:endParaRPr lang="en-US" altLang="en-US"/>
                </a:p>
              </p:txBody>
            </p:sp>
            <p:sp>
              <p:nvSpPr>
                <p:cNvPr id="91167" name="TextBox 15"/>
                <p:cNvSpPr txBox="1">
                  <a:spLocks noChangeArrowheads="1"/>
                </p:cNvSpPr>
                <p:nvPr/>
              </p:nvSpPr>
              <p:spPr bwMode="auto">
                <a:xfrm>
                  <a:off x="7162800" y="5862300"/>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sp>
              <p:nvSpPr>
                <p:cNvPr id="91168" name="TextBox 16"/>
                <p:cNvSpPr txBox="1">
                  <a:spLocks noChangeArrowheads="1"/>
                </p:cNvSpPr>
                <p:nvPr/>
              </p:nvSpPr>
              <p:spPr bwMode="auto">
                <a:xfrm>
                  <a:off x="4875609" y="5841123"/>
                  <a:ext cx="622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0.5</a:t>
                  </a:r>
                  <a:endParaRPr lang="en-US" altLang="en-US"/>
                </a:p>
              </p:txBody>
            </p:sp>
            <p:sp>
              <p:nvSpPr>
                <p:cNvPr id="18" name="Freeform 17"/>
                <p:cNvSpPr/>
                <p:nvPr/>
              </p:nvSpPr>
              <p:spPr>
                <a:xfrm>
                  <a:off x="2793821" y="2417441"/>
                  <a:ext cx="4605204" cy="3403569"/>
                </a:xfrm>
                <a:custGeom>
                  <a:avLst/>
                  <a:gdLst>
                    <a:gd name="connsiteX0" fmla="*/ 0 w 4605737"/>
                    <a:gd name="connsiteY0" fmla="*/ 2385911 h 2476474"/>
                    <a:gd name="connsiteX1" fmla="*/ 660400 w 4605737"/>
                    <a:gd name="connsiteY1" fmla="*/ 1034631 h 2476474"/>
                    <a:gd name="connsiteX2" fmla="*/ 1544320 w 4605737"/>
                    <a:gd name="connsiteY2" fmla="*/ 191351 h 2476474"/>
                    <a:gd name="connsiteX3" fmla="*/ 2346960 w 4605737"/>
                    <a:gd name="connsiteY3" fmla="*/ 8471 h 2476474"/>
                    <a:gd name="connsiteX4" fmla="*/ 3210560 w 4605737"/>
                    <a:gd name="connsiteY4" fmla="*/ 364071 h 2476474"/>
                    <a:gd name="connsiteX5" fmla="*/ 3870960 w 4605737"/>
                    <a:gd name="connsiteY5" fmla="*/ 973671 h 2476474"/>
                    <a:gd name="connsiteX6" fmla="*/ 4531360 w 4605737"/>
                    <a:gd name="connsiteY6" fmla="*/ 2335111 h 2476474"/>
                    <a:gd name="connsiteX7" fmla="*/ 4561840 w 4605737"/>
                    <a:gd name="connsiteY7" fmla="*/ 2365591 h 2476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5737" h="2476474">
                      <a:moveTo>
                        <a:pt x="0" y="2385911"/>
                      </a:moveTo>
                      <a:cubicBezTo>
                        <a:pt x="201506" y="1893151"/>
                        <a:pt x="403013" y="1400391"/>
                        <a:pt x="660400" y="1034631"/>
                      </a:cubicBezTo>
                      <a:cubicBezTo>
                        <a:pt x="917787" y="668871"/>
                        <a:pt x="1263227" y="362378"/>
                        <a:pt x="1544320" y="191351"/>
                      </a:cubicBezTo>
                      <a:cubicBezTo>
                        <a:pt x="1825413" y="20324"/>
                        <a:pt x="2069253" y="-20316"/>
                        <a:pt x="2346960" y="8471"/>
                      </a:cubicBezTo>
                      <a:cubicBezTo>
                        <a:pt x="2624667" y="37258"/>
                        <a:pt x="2956560" y="203204"/>
                        <a:pt x="3210560" y="364071"/>
                      </a:cubicBezTo>
                      <a:cubicBezTo>
                        <a:pt x="3464560" y="524938"/>
                        <a:pt x="3650827" y="645164"/>
                        <a:pt x="3870960" y="973671"/>
                      </a:cubicBezTo>
                      <a:cubicBezTo>
                        <a:pt x="4091093" y="1302178"/>
                        <a:pt x="4416213" y="2103124"/>
                        <a:pt x="4531360" y="2335111"/>
                      </a:cubicBezTo>
                      <a:cubicBezTo>
                        <a:pt x="4646507" y="2567098"/>
                        <a:pt x="4604173" y="2466344"/>
                        <a:pt x="4561840" y="236559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8" name="Straight Connector 7"/>
              <p:cNvCxnSpPr/>
              <p:nvPr/>
            </p:nvCxnSpPr>
            <p:spPr>
              <a:xfrm>
                <a:off x="5029589" y="5587331"/>
                <a:ext cx="0" cy="1730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1160" name="TextBox 8"/>
              <p:cNvSpPr txBox="1">
                <a:spLocks noChangeArrowheads="1"/>
              </p:cNvSpPr>
              <p:nvPr/>
            </p:nvSpPr>
            <p:spPr bwMode="auto">
              <a:xfrm>
                <a:off x="2407921" y="2065375"/>
                <a:ext cx="3657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sk-SK" altLang="en-US"/>
                  <a:t>1</a:t>
                </a:r>
                <a:endParaRPr lang="en-US" altLang="en-US"/>
              </a:p>
            </p:txBody>
          </p:sp>
          <p:cxnSp>
            <p:nvCxnSpPr>
              <p:cNvPr id="10" name="Straight Connector 9"/>
              <p:cNvCxnSpPr/>
              <p:nvPr/>
            </p:nvCxnSpPr>
            <p:spPr>
              <a:xfrm>
                <a:off x="2692857" y="2326636"/>
                <a:ext cx="182558"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 name="Straight Connector 3"/>
            <p:cNvCxnSpPr/>
            <p:nvPr/>
          </p:nvCxnSpPr>
          <p:spPr>
            <a:xfrm>
              <a:off x="2721431" y="2326636"/>
              <a:ext cx="458615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endCxn id="18" idx="7"/>
            </p:cNvCxnSpPr>
            <p:nvPr/>
          </p:nvCxnSpPr>
          <p:spPr>
            <a:xfrm flipH="1">
              <a:off x="7264724" y="2336161"/>
              <a:ext cx="42862" cy="3301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8" idx="0"/>
            </p:cNvCxnSpPr>
            <p:nvPr/>
          </p:nvCxnSpPr>
          <p:spPr>
            <a:xfrm flipV="1">
              <a:off x="2702381" y="2377436"/>
              <a:ext cx="4605204" cy="3287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139" name="Group 20"/>
          <p:cNvGrpSpPr>
            <a:grpSpLocks/>
          </p:cNvGrpSpPr>
          <p:nvPr/>
        </p:nvGrpSpPr>
        <p:grpSpPr bwMode="auto">
          <a:xfrm>
            <a:off x="7432675" y="5673725"/>
            <a:ext cx="476250" cy="712788"/>
            <a:chOff x="5817337" y="5673483"/>
            <a:chExt cx="477520" cy="711462"/>
          </a:xfrm>
        </p:grpSpPr>
        <p:sp>
          <p:nvSpPr>
            <p:cNvPr id="22" name="TextBox 21"/>
            <p:cNvSpPr txBox="1">
              <a:spLocks noRot="1" noChangeAspect="1" noMove="1" noResize="1" noEditPoints="1" noAdjustHandles="1" noChangeArrowheads="1" noChangeShapeType="1" noTextEdit="1"/>
            </p:cNvSpPr>
            <p:nvPr/>
          </p:nvSpPr>
          <p:spPr>
            <a:xfrm>
              <a:off x="5817337" y="5923280"/>
              <a:ext cx="477520" cy="461665"/>
            </a:xfrm>
            <a:prstGeom prst="rect">
              <a:avLst/>
            </a:prstGeom>
            <a:blipFill>
              <a:blip r:embed="rId4"/>
              <a:stretch>
                <a:fillRect/>
              </a:stretch>
            </a:blipFill>
          </p:spPr>
          <p:txBody>
            <a:bodyPr/>
            <a:lstStyle/>
            <a:p>
              <a:pPr>
                <a:defRPr/>
              </a:pPr>
              <a:r>
                <a:rPr lang="en-US">
                  <a:noFill/>
                </a:rPr>
                <a:t> </a:t>
              </a:r>
            </a:p>
          </p:txBody>
        </p:sp>
        <p:cxnSp>
          <p:nvCxnSpPr>
            <p:cNvPr id="23" name="Straight Arrow Connector 22"/>
            <p:cNvCxnSpPr/>
            <p:nvPr/>
          </p:nvCxnSpPr>
          <p:spPr>
            <a:xfrm flipH="1" flipV="1">
              <a:off x="5997203" y="5673483"/>
              <a:ext cx="20692" cy="2947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p:nvPr/>
        </p:nvCxnSpPr>
        <p:spPr>
          <a:xfrm flipV="1">
            <a:off x="7596189" y="3017839"/>
            <a:ext cx="9525" cy="27019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7596189" y="3017838"/>
            <a:ext cx="312737" cy="4445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907338" y="3046414"/>
            <a:ext cx="0" cy="3270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7380288" y="3373438"/>
            <a:ext cx="520700"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8" idx="4"/>
          </p:cNvCxnSpPr>
          <p:nvPr/>
        </p:nvCxnSpPr>
        <p:spPr>
          <a:xfrm flipV="1">
            <a:off x="7389814" y="2886076"/>
            <a:ext cx="47625" cy="46672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32676" y="2865439"/>
            <a:ext cx="677863" cy="1587"/>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5"/>
          </p:cNvCxnSpPr>
          <p:nvPr/>
        </p:nvCxnSpPr>
        <p:spPr>
          <a:xfrm flipV="1">
            <a:off x="8097838" y="2886075"/>
            <a:ext cx="31750" cy="83820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004051" y="3640138"/>
            <a:ext cx="1069975" cy="23812"/>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23101" y="2638426"/>
            <a:ext cx="17463" cy="1019175"/>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050089" y="2735263"/>
            <a:ext cx="1398587"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91150" name="TextBox 46"/>
          <p:cNvSpPr txBox="1">
            <a:spLocks noChangeArrowheads="1"/>
          </p:cNvSpPr>
          <p:nvPr/>
        </p:nvSpPr>
        <p:spPr bwMode="auto">
          <a:xfrm>
            <a:off x="5580064" y="536576"/>
            <a:ext cx="4338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l-GR" altLang="en-US" sz="2400" dirty="0"/>
              <a:t>μ</a:t>
            </a:r>
            <a:r>
              <a:rPr lang="sk-SK" altLang="en-US" sz="2400" dirty="0"/>
              <a:t> </a:t>
            </a:r>
            <a:r>
              <a:rPr lang="en-US" altLang="en-US" sz="2400" dirty="0" smtClean="0"/>
              <a:t>close to </a:t>
            </a:r>
            <a:r>
              <a:rPr lang="sk-SK" altLang="en-US" sz="2400" dirty="0" smtClean="0"/>
              <a:t>4</a:t>
            </a:r>
            <a:r>
              <a:rPr lang="sk-SK" altLang="en-US" sz="2400" dirty="0"/>
              <a:t>, </a:t>
            </a:r>
            <a:r>
              <a:rPr lang="en-US" altLang="en-US" sz="2400" dirty="0" smtClean="0"/>
              <a:t>time series values change chaotically</a:t>
            </a:r>
            <a:r>
              <a:rPr lang="sk-SK" altLang="en-US" sz="2400" dirty="0" smtClean="0"/>
              <a:t>.</a:t>
            </a:r>
            <a:endParaRPr lang="en-US" altLang="en-US" sz="2400" dirty="0"/>
          </a:p>
        </p:txBody>
      </p:sp>
      <p:sp>
        <p:nvSpPr>
          <p:cNvPr id="48" name="TextBox 47"/>
          <p:cNvSpPr txBox="1">
            <a:spLocks noRot="1" noChangeAspect="1" noMove="1" noResize="1" noEditPoints="1" noAdjustHandles="1" noChangeArrowheads="1" noChangeShapeType="1" noTextEdit="1"/>
          </p:cNvSpPr>
          <p:nvPr/>
        </p:nvSpPr>
        <p:spPr>
          <a:xfrm>
            <a:off x="1745749" y="596174"/>
            <a:ext cx="3596640" cy="492443"/>
          </a:xfrm>
          <a:prstGeom prst="rect">
            <a:avLst/>
          </a:prstGeom>
          <a:blipFill>
            <a:blip r:embed="rId5"/>
            <a:stretch>
              <a:fillRect/>
            </a:stretch>
          </a:blipFill>
        </p:spPr>
        <p:txBody>
          <a:bodyPr/>
          <a:lstStyle/>
          <a:p>
            <a:pPr>
              <a:defRPr/>
            </a:pPr>
            <a:r>
              <a:rPr lang="en-US">
                <a:noFill/>
              </a:rPr>
              <a:t> </a:t>
            </a:r>
          </a:p>
        </p:txBody>
      </p:sp>
    </p:spTree>
    <p:extLst>
      <p:ext uri="{BB962C8B-B14F-4D97-AF65-F5344CB8AC3E}">
        <p14:creationId xmlns:p14="http://schemas.microsoft.com/office/powerpoint/2010/main" val="41889683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325" y="287338"/>
            <a:ext cx="7543800" cy="982662"/>
          </a:xfrm>
        </p:spPr>
        <p:txBody>
          <a:bodyPr/>
          <a:lstStyle/>
          <a:p>
            <a:pPr>
              <a:defRPr/>
            </a:pPr>
            <a:r>
              <a:rPr lang="en-US" dirty="0" smtClean="0"/>
              <a:t>What to remember</a:t>
            </a:r>
            <a:r>
              <a:rPr lang="sk-SK" dirty="0" smtClean="0"/>
              <a:t>?</a:t>
            </a:r>
            <a:endParaRPr lang="en-US" dirty="0"/>
          </a:p>
        </p:txBody>
      </p:sp>
      <p:sp>
        <p:nvSpPr>
          <p:cNvPr id="92163" name="TextBox 3"/>
          <p:cNvSpPr txBox="1">
            <a:spLocks noChangeArrowheads="1"/>
          </p:cNvSpPr>
          <p:nvPr/>
        </p:nvSpPr>
        <p:spPr bwMode="auto">
          <a:xfrm>
            <a:off x="2205037" y="2276475"/>
            <a:ext cx="925627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buFontTx/>
              <a:buAutoNum type="arabicPeriod"/>
            </a:pPr>
            <a:r>
              <a:rPr lang="en-US" altLang="en-US" sz="2400" dirty="0" smtClean="0"/>
              <a:t>In reality, the majority of the time series is created by nonlinear dynamical systems. </a:t>
            </a:r>
            <a:endParaRPr lang="sk-SK" altLang="en-US" sz="2400" dirty="0"/>
          </a:p>
          <a:p>
            <a:pPr>
              <a:buFontTx/>
              <a:buAutoNum type="arabicPeriod"/>
            </a:pPr>
            <a:r>
              <a:rPr lang="en-US" altLang="en-US" sz="2400" dirty="0" smtClean="0"/>
              <a:t>If we have a time series, whose behavior depends on some parameter changes, for each concrete parameter set the series can be elaborated with a help of the classical methods. </a:t>
            </a:r>
            <a:endParaRPr lang="sk-SK" altLang="en-US" sz="2400" dirty="0"/>
          </a:p>
          <a:p>
            <a:pPr>
              <a:buFontTx/>
              <a:buAutoNum type="arabicPeriod"/>
            </a:pPr>
            <a:r>
              <a:rPr lang="en-US" altLang="en-US" sz="2400" dirty="0" smtClean="0"/>
              <a:t>BUT! Remember, that the </a:t>
            </a:r>
            <a:r>
              <a:rPr lang="en-US" altLang="en-US" sz="2400" dirty="0" smtClean="0">
                <a:solidFill>
                  <a:srgbClr val="C00000"/>
                </a:solidFill>
              </a:rPr>
              <a:t>complex time series behavior can be caused by rather simple nonlinear iterative processes</a:t>
            </a:r>
            <a:r>
              <a:rPr lang="en-US" altLang="en-US" sz="2400" dirty="0" smtClean="0"/>
              <a:t>. </a:t>
            </a:r>
          </a:p>
          <a:p>
            <a:pPr>
              <a:buFontTx/>
              <a:buAutoNum type="arabicPeriod"/>
            </a:pPr>
            <a:r>
              <a:rPr lang="en-US" altLang="en-US" sz="2400" dirty="0" smtClean="0"/>
              <a:t>If there is such indication, change the conditions (parameters) for which the time series is measured and try to understand parameter dependence of the time series. Compare to the known nonlinear models. </a:t>
            </a:r>
            <a:endParaRPr lang="en-US" altLang="en-US" sz="2400" dirty="0"/>
          </a:p>
        </p:txBody>
      </p:sp>
    </p:spTree>
    <p:extLst>
      <p:ext uri="{BB962C8B-B14F-4D97-AF65-F5344CB8AC3E}">
        <p14:creationId xmlns:p14="http://schemas.microsoft.com/office/powerpoint/2010/main" val="20070661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TextBox 2"/>
          <p:cNvSpPr txBox="1"/>
          <p:nvPr/>
        </p:nvSpPr>
        <p:spPr>
          <a:xfrm>
            <a:off x="2592924" y="2120900"/>
            <a:ext cx="9014876" cy="3416320"/>
          </a:xfrm>
          <a:prstGeom prst="rect">
            <a:avLst/>
          </a:prstGeom>
          <a:noFill/>
        </p:spPr>
        <p:txBody>
          <a:bodyPr wrap="square" rtlCol="0">
            <a:spAutoFit/>
          </a:bodyPr>
          <a:lstStyle/>
          <a:p>
            <a:pPr marL="342900" indent="-342900">
              <a:buAutoNum type="arabicPeriod"/>
            </a:pPr>
            <a:r>
              <a:rPr lang="en-US" sz="2400" dirty="0" smtClean="0"/>
              <a:t>How to make the time series stationary</a:t>
            </a:r>
          </a:p>
          <a:p>
            <a:pPr marL="342900" indent="-342900">
              <a:buAutoNum type="arabicPeriod"/>
            </a:pPr>
            <a:r>
              <a:rPr lang="en-US" sz="2400" dirty="0" smtClean="0"/>
              <a:t>AR, model – properties, parameter fitting via least square method.</a:t>
            </a:r>
          </a:p>
          <a:p>
            <a:pPr marL="342900" indent="-342900">
              <a:buAutoNum type="arabicPeriod"/>
            </a:pPr>
            <a:r>
              <a:rPr lang="en-US" sz="2400" dirty="0" smtClean="0"/>
              <a:t>MA model and lag operators.</a:t>
            </a:r>
          </a:p>
          <a:p>
            <a:pPr marL="342900" indent="-342900">
              <a:buAutoNum type="arabicPeriod"/>
            </a:pPr>
            <a:r>
              <a:rPr lang="en-US" sz="2400" dirty="0" smtClean="0"/>
              <a:t>ARMA model. </a:t>
            </a:r>
          </a:p>
          <a:p>
            <a:pPr marL="342900" indent="-342900">
              <a:buAutoNum type="arabicPeriod"/>
            </a:pPr>
            <a:r>
              <a:rPr lang="en-US" sz="2400" dirty="0" smtClean="0"/>
              <a:t>Identification of the model, autocorrelation and partial autocorrelation.</a:t>
            </a:r>
          </a:p>
          <a:p>
            <a:pPr marL="342900" indent="-342900">
              <a:buAutoNum type="arabicPeriod"/>
            </a:pPr>
            <a:r>
              <a:rPr lang="en-US" sz="2400" dirty="0" smtClean="0"/>
              <a:t>Criteria of the model quality.</a:t>
            </a:r>
          </a:p>
          <a:p>
            <a:pPr marL="342900" indent="-342900">
              <a:buAutoNum type="arabicPeriod"/>
            </a:pPr>
            <a:r>
              <a:rPr lang="en-US" sz="2400" dirty="0" smtClean="0"/>
              <a:t>Insight to the nonlinear time series.  </a:t>
            </a:r>
            <a:endParaRPr lang="en-US" sz="2400" dirty="0"/>
          </a:p>
        </p:txBody>
      </p:sp>
    </p:spTree>
    <p:extLst>
      <p:ext uri="{BB962C8B-B14F-4D97-AF65-F5344CB8AC3E}">
        <p14:creationId xmlns:p14="http://schemas.microsoft.com/office/powerpoint/2010/main" val="17308825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410789" y="183860"/>
            <a:ext cx="9712618" cy="6129344"/>
            <a:chOff x="1410789" y="183860"/>
            <a:chExt cx="9712618" cy="6129344"/>
          </a:xfrm>
        </p:grpSpPr>
        <p:sp>
          <p:nvSpPr>
            <p:cNvPr id="2" name="TextBox 1"/>
            <p:cNvSpPr txBox="1"/>
            <p:nvPr/>
          </p:nvSpPr>
          <p:spPr>
            <a:xfrm>
              <a:off x="2033195" y="268941"/>
              <a:ext cx="9090212" cy="461665"/>
            </a:xfrm>
            <a:prstGeom prst="rect">
              <a:avLst/>
            </a:prstGeom>
            <a:noFill/>
          </p:spPr>
          <p:txBody>
            <a:bodyPr wrap="square" rtlCol="0">
              <a:spAutoFit/>
            </a:bodyPr>
            <a:lstStyle/>
            <a:p>
              <a:r>
                <a:rPr lang="en-US" sz="2400" dirty="0" smtClean="0"/>
                <a:t>How to get the least square solution:</a:t>
              </a:r>
              <a:endParaRPr lang="en-US" sz="2400" dirty="0"/>
            </a:p>
          </p:txBody>
        </p:sp>
        <mc:AlternateContent xmlns:mc="http://schemas.openxmlformats.org/markup-compatibility/2006" xmlns:a14="http://schemas.microsoft.com/office/drawing/2010/main">
          <mc:Choice Requires="a14">
            <p:graphicFrame>
              <p:nvGraphicFramePr>
                <p:cNvPr id="3" name="Object 4"/>
                <p:cNvGraphicFramePr>
                  <a:graphicFrameLocks noChangeAspect="1"/>
                </p:cNvGraphicFramePr>
                <p:nvPr>
                  <p:extLst/>
                </p:nvPr>
              </p:nvGraphicFramePr>
              <p:xfrm>
                <a:off x="7757141" y="183860"/>
                <a:ext cx="2519362" cy="631825"/>
              </p:xfrm>
              <a:graphic>
                <a:graphicData uri="http://schemas.openxmlformats.org/presentationml/2006/ole">
                  <mc:AlternateContent>
                    <mc:Choice xmlns:v="urn:schemas-microsoft-com:vml" Requires="v">
                      <p:oleObj spid="_x0000_s101418" name="Rovnica" r:id="rId3" imgW="736280" imgH="177723" progId="Equation.3">
                        <p:embed/>
                      </p:oleObj>
                    </mc:Choice>
                    <mc:Fallback>
                      <p:oleObj name="Rovnica" r:id="rId3" imgW="736280" imgH="177723" progId="Equation.3">
                        <p:embed/>
                        <p:pic>
                          <p:nvPicPr>
                            <p:cNvPr id="3" name="Object 4"/>
                            <p:cNvPicPr>
                              <a:picLocks noChangeAspect="1" noChangeArrowheads="1"/>
                            </p:cNvPicPr>
                            <p:nvPr/>
                          </p:nvPicPr>
                          <p:blipFill>
                            <a:blip r:embed="rId4">
                              <a:extLst>
                                <a:ext uri="{28A0092B-C50C-407E-A947-70E740481C1C}">
                                  <a14:useLocalDpi val="0"/>
                                </a:ext>
                              </a:extLst>
                            </a:blip>
                            <a:srcRect/>
                            <a:stretch>
                              <a:fillRect/>
                            </a:stretch>
                          </p:blipFill>
                          <p:spPr bwMode="auto">
                            <a:xfrm>
                              <a:off x="7757141" y="183860"/>
                              <a:ext cx="2519362" cy="63182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3" name="Object 4"/>
                <p:cNvGraphicFramePr>
                  <a:graphicFrameLocks noChangeAspect="1"/>
                </p:cNvGraphicFramePr>
                <p:nvPr>
                  <p:extLst>
                    <p:ext uri="{D42A27DB-BD31-4B8C-83A1-F6EECF244321}">
                      <p14:modId xmlns:p14="http://schemas.microsoft.com/office/powerpoint/2010/main" val="544000014"/>
                    </p:ext>
                  </p:extLst>
                </p:nvPr>
              </p:nvGraphicFramePr>
              <p:xfrm>
                <a:off x="7757141" y="183860"/>
                <a:ext cx="2519362" cy="631825"/>
              </p:xfrm>
              <a:graphic>
                <a:graphicData uri="http://schemas.openxmlformats.org/presentationml/2006/ole">
                  <mc:AlternateContent>
                    <mc:Choice xmlns:v="urn:schemas-microsoft-com:vml" Requires="v">
                      <p:oleObj spid="_x0000_s43075" name="Rovnica" r:id="rId5" imgW="736280" imgH="177723" progId="Equation.3">
                        <p:embed/>
                      </p:oleObj>
                    </mc:Choice>
                    <mc:Fallback>
                      <p:oleObj name="Rovnica" r:id="rId5" imgW="736280" imgH="177723" progId="Equation.3">
                        <p:embed/>
                        <p:pic>
                          <p:nvPicPr>
                            <p:cNvPr id="40963"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7141" y="183860"/>
                              <a:ext cx="2519362"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506069" y="1457661"/>
                  <a:ext cx="8770434" cy="1200329"/>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rPr>
                              <m:t>2</m:t>
                            </m:r>
                          </m:sup>
                        </m:sSup>
                        <m:r>
                          <a:rPr lang="en-US" sz="2400" i="1" smtClean="0">
                            <a:latin typeface="Cambria Math" panose="02040503050406030204" pitchFamily="18" charset="0"/>
                          </a:rPr>
                          <m:t>=</m:t>
                        </m:r>
                        <m:d>
                          <m:dPr>
                            <m:begChr m:val="‖"/>
                            <m:endChr m:val="‖"/>
                            <m:ctrlPr>
                              <a:rPr lang="en-US" sz="2400" i="1" smtClean="0">
                                <a:latin typeface="Cambria Math" panose="02040503050406030204" pitchFamily="18" charset="0"/>
                              </a:rPr>
                            </m:ctrlPr>
                          </m:dPr>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𝐸</m:t>
                                </m:r>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sSup>
                          <m:sSupPr>
                            <m:ctrlPr>
                              <a:rPr lang="en-US" sz="2400" b="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𝑌</m:t>
                                </m:r>
                                <m:r>
                                  <m:rPr>
                                    <m:nor/>
                                  </m:rPr>
                                  <a:rPr lang="en-US" sz="2400" dirty="0"/>
                                  <m:t> </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oMath>
                    </m:oMathPara>
                  </a14:m>
                  <a:endParaRPr lang="en-US" sz="2400" b="0" dirty="0" smtClean="0"/>
                </a:p>
                <a:p>
                  <a:pPr algn="just"/>
                  <a:endParaRPr lang="en-US" sz="2400" dirty="0" smtClean="0"/>
                </a:p>
                <a:p>
                  <a:pPr algn="just"/>
                  <a:r>
                    <a:rPr lang="en-US" sz="2400" dirty="0"/>
                    <a:t> </a:t>
                  </a:r>
                  <a:r>
                    <a:rPr lang="en-US" sz="2400" dirty="0" smtClean="0"/>
                    <a:t>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𝑋</m:t>
                          </m:r>
                          <m:r>
                            <a:rPr lang="en-US" sz="2400" i="1">
                              <a:latin typeface="Cambria Math" panose="02040503050406030204" pitchFamily="18" charset="0"/>
                              <a:ea typeface="Cambria Math" panose="02040503050406030204" pitchFamily="18" charset="0"/>
                            </a:rPr>
                            <m:t>𝜃</m:t>
                          </m:r>
                        </m:e>
                      </m:d>
                      <m:d>
                        <m:dPr>
                          <m:ctrlPr>
                            <a:rPr lang="en-US" sz="2400" i="1" smtClean="0">
                              <a:latin typeface="Cambria Math" panose="02040503050406030204" pitchFamily="18" charset="0"/>
                              <a:ea typeface="Cambria Math" panose="02040503050406030204" pitchFamily="18" charset="0"/>
                            </a:rPr>
                          </m:ctrlPr>
                        </m:dPr>
                        <m:e>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𝑌</m:t>
                              </m:r>
                            </m:e>
                            <m:sup>
                              <m:r>
                                <a:rPr lang="en-US" sz="2400" b="0" i="1" smtClean="0">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e>
                              </m:d>
                            </m:e>
                            <m:sup>
                              <m:r>
                                <a:rPr lang="en-US" sz="2400" b="0" i="1" smtClean="0">
                                  <a:latin typeface="Cambria Math" panose="02040503050406030204" pitchFamily="18" charset="0"/>
                                  <a:ea typeface="Cambria Math" panose="02040503050406030204" pitchFamily="18" charset="0"/>
                                </a:rPr>
                                <m:t>𝑇</m:t>
                              </m:r>
                            </m:sup>
                          </m:sSup>
                        </m:e>
                      </m:d>
                      <m:r>
                        <a:rPr lang="en-US" sz="2400" b="0" i="0"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𝑌</m:t>
                          </m:r>
                        </m:e>
                        <m:sup>
                          <m:r>
                            <a:rPr lang="en-US" sz="2400" b="0" i="1" smtClean="0">
                              <a:latin typeface="Cambria Math" panose="02040503050406030204" pitchFamily="18" charset="0"/>
                              <a:ea typeface="Cambria Math" panose="02040503050406030204" pitchFamily="18" charset="0"/>
                            </a:rPr>
                            <m:t>𝑇</m:t>
                          </m:r>
                        </m:sup>
                      </m:sSup>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−2</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𝑌</m:t>
                          </m:r>
                        </m:e>
                        <m:sup>
                          <m:r>
                            <a:rPr lang="en-US" sz="2400" i="1">
                              <a:latin typeface="Cambria Math" panose="02040503050406030204" pitchFamily="18" charset="0"/>
                              <a:ea typeface="Cambria Math" panose="02040503050406030204" pitchFamily="18" charset="0"/>
                            </a:rPr>
                            <m:t>𝑇</m:t>
                          </m:r>
                        </m:sup>
                      </m:sSup>
                    </m:oMath>
                  </a14:m>
                  <a:r>
                    <a:rPr lang="en-US" sz="2400" i="1" dirty="0" smtClean="0"/>
                    <a:t>X</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𝜃</m:t>
                      </m:r>
                      <m:r>
                        <a:rPr lang="en-US" sz="2400" b="0" i="1" dirty="0" smtClean="0">
                          <a:latin typeface="Cambria Math" panose="02040503050406030204" pitchFamily="18" charset="0"/>
                          <a:ea typeface="Cambria Math" panose="02040503050406030204" pitchFamily="18" charset="0"/>
                        </a:rPr>
                        <m:t>+</m:t>
                      </m:r>
                      <m:sSup>
                        <m:sSupPr>
                          <m:ctrlPr>
                            <a:rPr lang="en-US" sz="2400" b="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𝜃</m:t>
                          </m:r>
                        </m:e>
                        <m:sup>
                          <m:r>
                            <a:rPr lang="en-US" sz="2400" b="0" i="1" dirty="0" smtClean="0">
                              <a:latin typeface="Cambria Math" panose="02040503050406030204" pitchFamily="18" charset="0"/>
                              <a:ea typeface="Cambria Math" panose="02040503050406030204" pitchFamily="18" charset="0"/>
                            </a:rPr>
                            <m:t>𝑇</m:t>
                          </m:r>
                        </m:sup>
                      </m:sSup>
                      <m:sSup>
                        <m:sSupPr>
                          <m:ctrlPr>
                            <a:rPr lang="en-US" sz="2400" b="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𝑋</m:t>
                          </m:r>
                        </m:e>
                        <m:sup>
                          <m:r>
                            <a:rPr lang="en-US" sz="2400" b="0" i="1" dirty="0" smtClean="0">
                              <a:latin typeface="Cambria Math" panose="02040503050406030204" pitchFamily="18" charset="0"/>
                              <a:ea typeface="Cambria Math" panose="02040503050406030204" pitchFamily="18" charset="0"/>
                            </a:rPr>
                            <m:t>𝑇</m:t>
                          </m:r>
                        </m:sup>
                      </m:sSup>
                      <m:r>
                        <a:rPr lang="en-US" sz="2400" b="0" i="1" dirty="0" smtClean="0">
                          <a:latin typeface="Cambria Math" panose="02040503050406030204" pitchFamily="18" charset="0"/>
                          <a:ea typeface="Cambria Math" panose="02040503050406030204" pitchFamily="18" charset="0"/>
                        </a:rPr>
                        <m:t>𝑋</m:t>
                      </m:r>
                      <m:r>
                        <a:rPr lang="en-US" sz="2400" b="0" i="1" dirty="0" smtClean="0">
                          <a:latin typeface="Cambria Math" panose="02040503050406030204" pitchFamily="18" charset="0"/>
                          <a:ea typeface="Cambria Math" panose="02040503050406030204" pitchFamily="18" charset="0"/>
                        </a:rPr>
                        <m:t>𝜃</m:t>
                      </m:r>
                    </m:oMath>
                  </a14:m>
                  <a:endParaRPr lang="en-US" sz="2400" i="1" dirty="0"/>
                </a:p>
              </p:txBody>
            </p:sp>
          </mc:Choice>
          <mc:Fallback xmlns="">
            <p:sp>
              <p:nvSpPr>
                <p:cNvPr id="4" name="TextBox 3"/>
                <p:cNvSpPr txBox="1">
                  <a:spLocks noRot="1" noChangeAspect="1" noMove="1" noResize="1" noEditPoints="1" noAdjustHandles="1" noChangeArrowheads="1" noChangeShapeType="1" noTextEdit="1"/>
                </p:cNvSpPr>
                <p:nvPr/>
              </p:nvSpPr>
              <p:spPr>
                <a:xfrm>
                  <a:off x="1506069" y="1457661"/>
                  <a:ext cx="8770434" cy="1200329"/>
                </a:xfrm>
                <a:prstGeom prst="rect">
                  <a:avLst/>
                </a:prstGeom>
                <a:blipFill>
                  <a:blip r:embed="rId7"/>
                  <a:stretch>
                    <a:fillRect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10789" y="2923674"/>
                  <a:ext cx="8865714" cy="2954655"/>
                </a:xfrm>
                <a:prstGeom prst="rect">
                  <a:avLst/>
                </a:prstGeom>
                <a:noFill/>
              </p:spPr>
              <p:txBody>
                <a:bodyPr wrap="square" rtlCol="0">
                  <a:spAutoFit/>
                </a:bodyPr>
                <a:lstStyle/>
                <a:p>
                  <a:r>
                    <a:rPr lang="en-US" sz="2400" dirty="0" smtClean="0"/>
                    <a:t>Then we make a derivation of the right hand side  and to find a minimum we put it equal to zero:</a:t>
                  </a:r>
                </a:p>
                <a:p>
                  <a:endParaRPr lang="en-US"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𝑌</m:t>
                        </m:r>
                        <m:r>
                          <a:rPr lang="en-US" sz="2400" b="0" i="1" smtClean="0">
                            <a:latin typeface="Cambria Math" panose="02040503050406030204" pitchFamily="18" charset="0"/>
                          </a:rPr>
                          <m:t>+2</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oMath>
                    </m:oMathPara>
                  </a14:m>
                  <a:endParaRPr lang="en-US" sz="2400" b="0" dirty="0" smtClean="0">
                    <a:ea typeface="Cambria Math" panose="02040503050406030204" pitchFamily="18" charset="0"/>
                  </a:endParaRPr>
                </a:p>
                <a:p>
                  <a:endParaRPr lang="en-US" sz="2400" b="0" dirty="0" smtClean="0">
                    <a:ea typeface="Cambria Math" panose="02040503050406030204" pitchFamily="18" charset="0"/>
                  </a:endParaRPr>
                </a:p>
                <a:p>
                  <a:r>
                    <a:rPr lang="en-US" sz="2400" dirty="0" smtClean="0"/>
                    <a:t>And  from there we get</a:t>
                  </a:r>
                </a:p>
                <a:p>
                  <a:endParaRPr lang="en-US" sz="2400" dirty="0"/>
                </a:p>
                <a:p>
                  <a:endParaRPr lang="en-US" sz="2400"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1410789" y="2923674"/>
                  <a:ext cx="8865714" cy="2954655"/>
                </a:xfrm>
                <a:prstGeom prst="rect">
                  <a:avLst/>
                </a:prstGeom>
                <a:blipFill>
                  <a:blip r:embed="rId8"/>
                  <a:stretch>
                    <a:fillRect l="-1031" t="-1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Object 7"/>
                <p:cNvGraphicFramePr>
                  <a:graphicFrameLocks noChangeAspect="1"/>
                </p:cNvGraphicFramePr>
                <p:nvPr>
                  <p:extLst/>
                </p:nvPr>
              </p:nvGraphicFramePr>
              <p:xfrm>
                <a:off x="5123231" y="4518506"/>
                <a:ext cx="2910138" cy="713492"/>
              </p:xfrm>
              <a:graphic>
                <a:graphicData uri="http://schemas.openxmlformats.org/presentationml/2006/ole">
                  <mc:AlternateContent>
                    <mc:Choice xmlns:v="urn:schemas-microsoft-com:vml" Requires="v">
                      <p:oleObj spid="_x0000_s101419" name="Rovnica" r:id="rId9" imgW="1129810" imgH="266584" progId="Equation.3">
                        <p:embed/>
                      </p:oleObj>
                    </mc:Choice>
                    <mc:Fallback>
                      <p:oleObj name="Rovnica" r:id="rId9" imgW="1129810" imgH="266584" progId="Equation.3">
                        <p:embed/>
                        <p:pic>
                          <p:nvPicPr>
                            <p:cNvPr id="6" name="Object 7"/>
                            <p:cNvPicPr>
                              <a:picLocks noChangeAspect="1" noChangeArrowheads="1"/>
                            </p:cNvPicPr>
                            <p:nvPr/>
                          </p:nvPicPr>
                          <p:blipFill>
                            <a:blip r:embed="rId10">
                              <a:extLst>
                                <a:ext uri="{28A0092B-C50C-407E-A947-70E740481C1C}">
                                  <a14:useLocalDpi val="0"/>
                                </a:ext>
                              </a:extLst>
                            </a:blip>
                            <a:srcRect/>
                            <a:stretch>
                              <a:fillRect/>
                            </a:stretch>
                          </p:blipFill>
                          <p:spPr bwMode="auto">
                            <a:xfrm>
                              <a:off x="5123231" y="4518506"/>
                              <a:ext cx="2910138" cy="713492"/>
                            </a:xfrm>
                            <a:prstGeom prst="rect">
                              <a:avLst/>
                            </a:prstGeom>
                            <a:solidFill>
                              <a:srgbClr val="FFFF00"/>
                            </a:solidFill>
                            <a:ln>
                              <a:noFill/>
                            </a:ln>
                            <a:extLst/>
                          </p:spPr>
                        </p:pic>
                      </p:oleObj>
                    </mc:Fallback>
                  </mc:AlternateContent>
                </a:graphicData>
              </a:graphic>
            </p:graphicFrame>
          </mc:Choice>
          <mc:Fallback xmlns="">
            <p:graphicFrame>
              <p:nvGraphicFramePr>
                <p:cNvPr id="6" name="Object 7"/>
                <p:cNvGraphicFramePr>
                  <a:graphicFrameLocks noChangeAspect="1"/>
                </p:cNvGraphicFramePr>
                <p:nvPr>
                  <p:extLst>
                    <p:ext uri="{D42A27DB-BD31-4B8C-83A1-F6EECF244321}">
                      <p14:modId xmlns:p14="http://schemas.microsoft.com/office/powerpoint/2010/main" val="302452757"/>
                    </p:ext>
                  </p:extLst>
                </p:nvPr>
              </p:nvGraphicFramePr>
              <p:xfrm>
                <a:off x="5123231" y="4518506"/>
                <a:ext cx="2910138" cy="713492"/>
              </p:xfrm>
              <a:graphic>
                <a:graphicData uri="http://schemas.openxmlformats.org/presentationml/2006/ole">
                  <mc:AlternateContent>
                    <mc:Choice xmlns:v="urn:schemas-microsoft-com:vml" Requires="v">
                      <p:oleObj spid="_x0000_s100369" name="Rovnica" r:id="rId11" imgW="1129810" imgH="266584" progId="Equation.3">
                        <p:embed/>
                      </p:oleObj>
                    </mc:Choice>
                    <mc:Fallback>
                      <p:oleObj name="Rovnica" r:id="rId11" imgW="1129810" imgH="266584" progId="Equation.3">
                        <p:embed/>
                        <p:pic>
                          <p:nvPicPr>
                            <p:cNvPr id="6"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23231" y="4518506"/>
                              <a:ext cx="2910138" cy="713492"/>
                            </a:xfrm>
                            <a:prstGeom prst="rect">
                              <a:avLst/>
                            </a:prstGeom>
                            <a:solidFill>
                              <a:srgbClr val="FFFF00"/>
                            </a:solidFill>
                            <a:ln>
                              <a:noFill/>
                            </a:ln>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2457485" y="5666873"/>
                  <a:ext cx="8241631" cy="646331"/>
                </a:xfrm>
                <a:prstGeom prst="rect">
                  <a:avLst/>
                </a:prstGeom>
                <a:noFill/>
              </p:spPr>
              <p:txBody>
                <a:bodyPr wrap="square" rtlCol="0">
                  <a:spAutoFit/>
                </a:bodyPr>
                <a:lstStyle/>
                <a:p>
                  <a:r>
                    <a:rPr lang="en-US" dirty="0" smtClean="0"/>
                    <a:t>We used the relations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𝑇</m:t>
                          </m:r>
                        </m:sup>
                      </m:sSup>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𝑇</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𝑇</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𝑌</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𝑌</m:t>
                              </m:r>
                              <m:r>
                                <m:rPr>
                                  <m:nor/>
                                </m:rPr>
                                <a:rPr lang="en-US" dirty="0"/>
                                <m:t> </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𝑇</m:t>
                          </m:r>
                        </m:sup>
                      </m:sSup>
                      <m:r>
                        <a:rPr lang="en-US" b="0" i="1" smtClean="0">
                          <a:latin typeface="Cambria Math" panose="02040503050406030204" pitchFamily="18" charset="0"/>
                        </a:rPr>
                        <m:t>=</m:t>
                      </m:r>
                    </m:oMath>
                  </a14:m>
                  <a:endParaRPr lang="en-US" b="0" i="1" dirty="0" smtClean="0">
                    <a:latin typeface="Cambria Math" panose="02040503050406030204" pitchFamily="18" charset="0"/>
                  </a:endParaRPr>
                </a:p>
                <a:p>
                  <a:r>
                    <a:rPr lang="en-US" b="0" dirty="0" smtClean="0">
                      <a:ea typeface="Cambria Math" panose="02040503050406030204" pitchFamily="18" charset="0"/>
                    </a:rPr>
                    <a:t>=</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𝑌</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𝑇</m:t>
                              </m:r>
                            </m:sup>
                          </m:sSup>
                        </m:e>
                      </m:d>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457485" y="5666873"/>
                  <a:ext cx="8241631" cy="646331"/>
                </a:xfrm>
                <a:prstGeom prst="rect">
                  <a:avLst/>
                </a:prstGeom>
                <a:blipFill>
                  <a:blip r:embed="rId13"/>
                  <a:stretch>
                    <a:fillRect l="-592" t="-5660" b="-14151"/>
                  </a:stretch>
                </a:blipFill>
              </p:spPr>
              <p:txBody>
                <a:bodyPr/>
                <a:lstStyle/>
                <a:p>
                  <a:r>
                    <a:rPr lang="en-US">
                      <a:noFill/>
                    </a:rPr>
                    <a:t> </a:t>
                  </a:r>
                </a:p>
              </p:txBody>
            </p:sp>
          </mc:Fallback>
        </mc:AlternateContent>
      </p:grpSp>
    </p:spTree>
    <p:extLst>
      <p:ext uri="{BB962C8B-B14F-4D97-AF65-F5344CB8AC3E}">
        <p14:creationId xmlns:p14="http://schemas.microsoft.com/office/powerpoint/2010/main" val="415179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524000" y="300039"/>
            <a:ext cx="9144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800" b="1" dirty="0" err="1" smtClean="0">
                <a:latin typeface="Times New Roman" panose="02020603050405020304" pitchFamily="18" charset="0"/>
              </a:rPr>
              <a:t>Examples</a:t>
            </a:r>
            <a:r>
              <a:rPr lang="sk-SK" altLang="sk-SK" sz="2800" b="1" dirty="0" smtClean="0">
                <a:latin typeface="Times New Roman" panose="02020603050405020304" pitchFamily="18" charset="0"/>
              </a:rPr>
              <a:t> of </a:t>
            </a:r>
            <a:r>
              <a:rPr lang="sk-SK" altLang="sk-SK" sz="2800" b="1" dirty="0" err="1" smtClean="0">
                <a:latin typeface="Times New Roman" panose="02020603050405020304" pitchFamily="18" charset="0"/>
              </a:rPr>
              <a:t>stationary</a:t>
            </a:r>
            <a:r>
              <a:rPr lang="sk-SK" altLang="sk-SK" sz="2800" b="1" dirty="0" smtClean="0">
                <a:latin typeface="Times New Roman" panose="02020603050405020304" pitchFamily="18" charset="0"/>
              </a:rPr>
              <a:t> and </a:t>
            </a:r>
            <a:r>
              <a:rPr lang="sk-SK" altLang="sk-SK" sz="2800" b="1" dirty="0" err="1" smtClean="0">
                <a:latin typeface="Times New Roman" panose="02020603050405020304" pitchFamily="18" charset="0"/>
              </a:rPr>
              <a:t>non</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stationary</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time</a:t>
            </a:r>
            <a:r>
              <a:rPr lang="sk-SK" altLang="sk-SK" sz="2800" b="1" dirty="0" smtClean="0">
                <a:latin typeface="Times New Roman" panose="02020603050405020304" pitchFamily="18" charset="0"/>
              </a:rPr>
              <a:t> </a:t>
            </a:r>
            <a:r>
              <a:rPr lang="sk-SK" altLang="sk-SK" sz="2800" b="1" dirty="0" err="1" smtClean="0">
                <a:latin typeface="Times New Roman" panose="02020603050405020304" pitchFamily="18" charset="0"/>
              </a:rPr>
              <a:t>series</a:t>
            </a:r>
            <a:endParaRPr lang="en-GB" altLang="sk-SK" sz="2800" b="1" dirty="0">
              <a:latin typeface="Times New Roman" panose="02020603050405020304" pitchFamily="18" charset="0"/>
            </a:endParaRPr>
          </a:p>
        </p:txBody>
      </p:sp>
      <p:grpSp>
        <p:nvGrpSpPr>
          <p:cNvPr id="15363" name="Group 3"/>
          <p:cNvGrpSpPr>
            <a:grpSpLocks/>
          </p:cNvGrpSpPr>
          <p:nvPr/>
        </p:nvGrpSpPr>
        <p:grpSpPr bwMode="auto">
          <a:xfrm>
            <a:off x="1867586" y="1993214"/>
            <a:ext cx="9618663" cy="4097338"/>
            <a:chOff x="274" y="1310"/>
            <a:chExt cx="6059" cy="2581"/>
          </a:xfrm>
        </p:grpSpPr>
        <p:sp>
          <p:nvSpPr>
            <p:cNvPr id="15364" name="Text Box 4"/>
            <p:cNvSpPr txBox="1">
              <a:spLocks noChangeArrowheads="1"/>
            </p:cNvSpPr>
            <p:nvPr/>
          </p:nvSpPr>
          <p:spPr bwMode="auto">
            <a:xfrm>
              <a:off x="274" y="1310"/>
              <a:ext cx="6059"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sk-SK" altLang="sk-SK" sz="2400" b="1" dirty="0" err="1" smtClean="0">
                  <a:latin typeface="Times New Roman" panose="02020603050405020304" pitchFamily="18" charset="0"/>
                </a:rPr>
                <a:t>Random</a:t>
              </a:r>
              <a:r>
                <a:rPr lang="sk-SK" altLang="sk-SK" sz="2400" b="1" dirty="0" smtClean="0">
                  <a:latin typeface="Times New Roman" panose="02020603050405020304" pitchFamily="18" charset="0"/>
                </a:rPr>
                <a:t> </a:t>
              </a:r>
              <a:r>
                <a:rPr lang="sk-SK" altLang="sk-SK" sz="2400" b="1" dirty="0" err="1" smtClean="0">
                  <a:latin typeface="Times New Roman" panose="02020603050405020304" pitchFamily="18" charset="0"/>
                </a:rPr>
                <a:t>walk</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Distance of the random walk from the beginning is </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let </a:t>
              </a:r>
              <a:r>
                <a:rPr lang="sk-SK" altLang="sk-SK" sz="2400" dirty="0" smtClean="0">
                  <a:latin typeface="Times New Roman" panose="02020603050405020304" pitchFamily="18" charset="0"/>
                </a:rPr>
                <a:t>       </a:t>
              </a:r>
              <a:r>
                <a:rPr lang="sk-SK" altLang="sk-SK" sz="2400" dirty="0">
                  <a:latin typeface="Times New Roman" panose="02020603050405020304" pitchFamily="18" charset="0"/>
                </a:rPr>
                <a:t>=0. </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Let                       , where</a:t>
              </a:r>
              <a:r>
                <a:rPr lang="sk-SK" altLang="sk-SK" sz="2400" dirty="0" smtClean="0">
                  <a:latin typeface="Times New Roman" panose="02020603050405020304" pitchFamily="18" charset="0"/>
                </a:rPr>
                <a:t>        </a:t>
              </a:r>
              <a:r>
                <a:rPr lang="en-US" altLang="sk-SK" sz="2400" dirty="0" smtClean="0">
                  <a:latin typeface="Times New Roman" panose="02020603050405020304" pitchFamily="18" charset="0"/>
                </a:rPr>
                <a:t>are independent steps with average value zero</a:t>
              </a:r>
              <a:r>
                <a:rPr lang="sk-SK" altLang="sk-SK" sz="2400" dirty="0" smtClean="0">
                  <a:latin typeface="Times New Roman" panose="02020603050405020304" pitchFamily="18" charset="0"/>
                </a:rPr>
                <a:t> </a:t>
              </a:r>
              <a:endParaRPr lang="sk-SK" altLang="sk-SK" sz="2400" dirty="0">
                <a:latin typeface="Times New Roman" panose="02020603050405020304" pitchFamily="18" charset="0"/>
              </a:endParaRPr>
            </a:p>
            <a:p>
              <a:pPr eaLnBrk="1" hangingPunct="1">
                <a:spcBef>
                  <a:spcPct val="50000"/>
                </a:spcBef>
              </a:pPr>
              <a:r>
                <a:rPr lang="sk-SK" altLang="sk-SK" sz="2400" dirty="0">
                  <a:latin typeface="Times New Roman" panose="02020603050405020304" pitchFamily="18" charset="0"/>
                </a:rPr>
                <a:t> </a:t>
              </a:r>
              <a:r>
                <a:rPr lang="en-US" altLang="sk-SK" sz="2400" dirty="0" smtClean="0">
                  <a:latin typeface="Times New Roman" panose="02020603050405020304" pitchFamily="18" charset="0"/>
                </a:rPr>
                <a:t>and variation        . </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Then the autocorrelation function is</a:t>
              </a:r>
              <a:r>
                <a:rPr lang="sk-SK" altLang="sk-SK" sz="2400" dirty="0" smtClean="0">
                  <a:latin typeface="Times New Roman" panose="02020603050405020304" pitchFamily="18" charset="0"/>
                </a:rPr>
                <a:t>:   </a:t>
              </a:r>
              <a:endParaRPr lang="en-GB" altLang="sk-SK" sz="2400" dirty="0">
                <a:latin typeface="Times New Roman" panose="02020603050405020304" pitchFamily="18" charset="0"/>
              </a:endParaRPr>
            </a:p>
          </p:txBody>
        </p:sp>
        <p:graphicFrame>
          <p:nvGraphicFramePr>
            <p:cNvPr id="15365" name="Object 5"/>
            <p:cNvGraphicFramePr>
              <a:graphicFrameLocks noChangeAspect="1"/>
            </p:cNvGraphicFramePr>
            <p:nvPr>
              <p:extLst/>
            </p:nvPr>
          </p:nvGraphicFramePr>
          <p:xfrm>
            <a:off x="808" y="1829"/>
            <a:ext cx="968" cy="632"/>
          </p:xfrm>
          <a:graphic>
            <a:graphicData uri="http://schemas.openxmlformats.org/presentationml/2006/ole">
              <mc:AlternateContent xmlns:mc="http://schemas.openxmlformats.org/markup-compatibility/2006">
                <mc:Choice xmlns:v="urn:schemas-microsoft-com:vml" Requires="v">
                  <p:oleObj spid="_x0000_s106546" name="Equation" r:id="rId4" imgW="660113" imgH="431613" progId="Equation.3">
                    <p:embed/>
                  </p:oleObj>
                </mc:Choice>
                <mc:Fallback>
                  <p:oleObj name="Equation" r:id="rId4" imgW="660113" imgH="431613" progId="Equation.3">
                    <p:embed/>
                    <p:pic>
                      <p:nvPicPr>
                        <p:cNvPr id="1536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 y="1829"/>
                          <a:ext cx="968"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extLst/>
            </p:nvPr>
          </p:nvGraphicFramePr>
          <p:xfrm>
            <a:off x="2310" y="1971"/>
            <a:ext cx="309" cy="348"/>
          </p:xfrm>
          <a:graphic>
            <a:graphicData uri="http://schemas.openxmlformats.org/presentationml/2006/ole">
              <mc:AlternateContent xmlns:mc="http://schemas.openxmlformats.org/markup-compatibility/2006">
                <mc:Choice xmlns:v="urn:schemas-microsoft-com:vml" Requires="v">
                  <p:oleObj spid="_x0000_s106547" name="Equation" r:id="rId6" imgW="203112" imgH="228501" progId="Equation.3">
                    <p:embed/>
                  </p:oleObj>
                </mc:Choice>
                <mc:Fallback>
                  <p:oleObj name="Equation" r:id="rId6" imgW="203112" imgH="228501" progId="Equation.3">
                    <p:embed/>
                    <p:pic>
                      <p:nvPicPr>
                        <p:cNvPr id="1536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0" y="1971"/>
                          <a:ext cx="309"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p:cNvGraphicFramePr>
              <a:graphicFrameLocks noChangeAspect="1"/>
            </p:cNvGraphicFramePr>
            <p:nvPr>
              <p:extLst/>
            </p:nvPr>
          </p:nvGraphicFramePr>
          <p:xfrm>
            <a:off x="1461" y="2378"/>
            <a:ext cx="232" cy="212"/>
          </p:xfrm>
          <a:graphic>
            <a:graphicData uri="http://schemas.openxmlformats.org/presentationml/2006/ole">
              <mc:AlternateContent xmlns:mc="http://schemas.openxmlformats.org/markup-compatibility/2006">
                <mc:Choice xmlns:v="urn:schemas-microsoft-com:vml" Requires="v">
                  <p:oleObj spid="_x0000_s106548" name="Equation" r:id="rId8" imgW="152334" imgH="139639" progId="Equation.3">
                    <p:embed/>
                  </p:oleObj>
                </mc:Choice>
                <mc:Fallback>
                  <p:oleObj name="Equation" r:id="rId8" imgW="152334" imgH="139639" progId="Equation.3">
                    <p:embed/>
                    <p:pic>
                      <p:nvPicPr>
                        <p:cNvPr id="1536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1" y="2378"/>
                          <a:ext cx="2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p:cNvGraphicFramePr>
              <a:graphicFrameLocks noChangeAspect="1"/>
            </p:cNvGraphicFramePr>
            <p:nvPr>
              <p:extLst/>
            </p:nvPr>
          </p:nvGraphicFramePr>
          <p:xfrm>
            <a:off x="3290" y="3030"/>
            <a:ext cx="1265" cy="316"/>
          </p:xfrm>
          <a:graphic>
            <a:graphicData uri="http://schemas.openxmlformats.org/presentationml/2006/ole">
              <mc:AlternateContent xmlns:mc="http://schemas.openxmlformats.org/markup-compatibility/2006">
                <mc:Choice xmlns:v="urn:schemas-microsoft-com:vml" Requires="v">
                  <p:oleObj spid="_x0000_s106549" name="Equation" r:id="rId10" imgW="863225" imgH="215806" progId="Equation.3">
                    <p:embed/>
                  </p:oleObj>
                </mc:Choice>
                <mc:Fallback>
                  <p:oleObj name="Equation" r:id="rId10" imgW="863225" imgH="215806" progId="Equation.3">
                    <p:embed/>
                    <p:pic>
                      <p:nvPicPr>
                        <p:cNvPr id="1536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0" y="3030"/>
                          <a:ext cx="1265"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9"/>
            <p:cNvGraphicFramePr>
              <a:graphicFrameLocks noChangeAspect="1"/>
            </p:cNvGraphicFramePr>
            <p:nvPr>
              <p:extLst/>
            </p:nvPr>
          </p:nvGraphicFramePr>
          <p:xfrm>
            <a:off x="4337" y="1625"/>
            <a:ext cx="232" cy="348"/>
          </p:xfrm>
          <a:graphic>
            <a:graphicData uri="http://schemas.openxmlformats.org/presentationml/2006/ole">
              <mc:AlternateContent xmlns:mc="http://schemas.openxmlformats.org/markup-compatibility/2006">
                <mc:Choice xmlns:v="urn:schemas-microsoft-com:vml" Requires="v">
                  <p:oleObj spid="_x0000_s106550" name="Equation" r:id="rId12" imgW="152334" imgH="228501" progId="Equation.3">
                    <p:embed/>
                  </p:oleObj>
                </mc:Choice>
                <mc:Fallback>
                  <p:oleObj name="Equation" r:id="rId12" imgW="152334" imgH="228501" progId="Equation.3">
                    <p:embed/>
                    <p:pic>
                      <p:nvPicPr>
                        <p:cNvPr id="15369"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37" y="1625"/>
                          <a:ext cx="23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0"/>
            <p:cNvGraphicFramePr>
              <a:graphicFrameLocks noChangeAspect="1"/>
            </p:cNvGraphicFramePr>
            <p:nvPr>
              <p:extLst/>
            </p:nvPr>
          </p:nvGraphicFramePr>
          <p:xfrm>
            <a:off x="5054" y="1625"/>
            <a:ext cx="251" cy="348"/>
          </p:xfrm>
          <a:graphic>
            <a:graphicData uri="http://schemas.openxmlformats.org/presentationml/2006/ole">
              <mc:AlternateContent xmlns:mc="http://schemas.openxmlformats.org/markup-compatibility/2006">
                <mc:Choice xmlns:v="urn:schemas-microsoft-com:vml" Requires="v">
                  <p:oleObj spid="_x0000_s106551" name="Equation" r:id="rId14" imgW="165028" imgH="228501" progId="Equation.3">
                    <p:embed/>
                  </p:oleObj>
                </mc:Choice>
                <mc:Fallback>
                  <p:oleObj name="Equation" r:id="rId14" imgW="165028" imgH="228501" progId="Equation.3">
                    <p:embed/>
                    <p:pic>
                      <p:nvPicPr>
                        <p:cNvPr id="1537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54" y="1625"/>
                          <a:ext cx="251"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1" name="Text Box 11"/>
            <p:cNvSpPr txBox="1">
              <a:spLocks noChangeArrowheads="1"/>
            </p:cNvSpPr>
            <p:nvPr/>
          </p:nvSpPr>
          <p:spPr bwMode="auto">
            <a:xfrm>
              <a:off x="290" y="3603"/>
              <a:ext cx="52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solidFill>
                    <a:srgbClr val="FF0000"/>
                  </a:solidFill>
                  <a:latin typeface="Times New Roman" panose="02020603050405020304" pitchFamily="18" charset="0"/>
                </a:rPr>
                <a:t>Time series is not stationary</a:t>
              </a:r>
              <a:endParaRPr lang="en-GB" altLang="sk-SK" sz="2400" dirty="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1877087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016125" y="971551"/>
            <a:ext cx="6332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dirty="0" smtClean="0">
                <a:latin typeface="Times New Roman" panose="02020603050405020304" pitchFamily="18" charset="0"/>
              </a:rPr>
              <a:t>Time series with linear trend</a:t>
            </a:r>
            <a:endParaRPr lang="en-GB" altLang="sk-SK" sz="2800" b="1" dirty="0">
              <a:latin typeface="Times New Roman" panose="02020603050405020304" pitchFamily="18" charset="0"/>
            </a:endParaRPr>
          </a:p>
        </p:txBody>
      </p:sp>
      <p:sp>
        <p:nvSpPr>
          <p:cNvPr id="17411" name="Text Box 3"/>
          <p:cNvSpPr txBox="1">
            <a:spLocks noChangeArrowheads="1"/>
          </p:cNvSpPr>
          <p:nvPr/>
        </p:nvSpPr>
        <p:spPr bwMode="auto">
          <a:xfrm>
            <a:off x="1879599" y="3506789"/>
            <a:ext cx="943744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This time series is not stationary, because the average value is time dependent.</a:t>
            </a:r>
            <a:endParaRPr lang="sk-SK" altLang="sk-SK" sz="2400" dirty="0">
              <a:latin typeface="Times New Roman" panose="02020603050405020304" pitchFamily="18" charset="0"/>
            </a:endParaRPr>
          </a:p>
          <a:p>
            <a:pPr eaLnBrk="1" hangingPunct="1">
              <a:spcBef>
                <a:spcPct val="50000"/>
              </a:spcBef>
            </a:pPr>
            <a:r>
              <a:rPr lang="en-US" altLang="sk-SK" sz="2400" dirty="0" smtClean="0">
                <a:latin typeface="Times New Roman" panose="02020603050405020304" pitchFamily="18" charset="0"/>
              </a:rPr>
              <a:t>That means, if the the average value of the time series is calculated from the data to the time </a:t>
            </a:r>
            <a:r>
              <a:rPr lang="en-US" altLang="sk-SK" sz="2400" i="1" dirty="0" smtClean="0">
                <a:latin typeface="Times New Roman" panose="02020603050405020304" pitchFamily="18" charset="0"/>
              </a:rPr>
              <a:t>t</a:t>
            </a:r>
            <a:r>
              <a:rPr lang="en-US" altLang="sk-SK" sz="2400" dirty="0" smtClean="0">
                <a:latin typeface="Times New Roman" panose="02020603050405020304" pitchFamily="18" charset="0"/>
              </a:rPr>
              <a:t>, it is different to the average calculated from the data to the time </a:t>
            </a:r>
            <a:r>
              <a:rPr lang="en-US" altLang="sk-SK" sz="2400" i="1" dirty="0" err="1" smtClean="0">
                <a:latin typeface="Times New Roman" panose="02020603050405020304" pitchFamily="18" charset="0"/>
              </a:rPr>
              <a:t>t+delta</a:t>
            </a:r>
            <a:r>
              <a:rPr lang="en-US" altLang="sk-SK" sz="2400" i="1" dirty="0" smtClean="0">
                <a:latin typeface="Times New Roman" panose="02020603050405020304" pitchFamily="18" charset="0"/>
              </a:rPr>
              <a:t> t.</a:t>
            </a:r>
            <a:endParaRPr lang="en-GB" altLang="sk-SK" sz="2400" i="1" dirty="0">
              <a:latin typeface="Times New Roman" panose="02020603050405020304" pitchFamily="18" charset="0"/>
            </a:endParaRPr>
          </a:p>
        </p:txBody>
      </p:sp>
      <p:graphicFrame>
        <p:nvGraphicFramePr>
          <p:cNvPr id="17412" name="Object 4"/>
          <p:cNvGraphicFramePr>
            <a:graphicFrameLocks noChangeAspect="1"/>
          </p:cNvGraphicFramePr>
          <p:nvPr/>
        </p:nvGraphicFramePr>
        <p:xfrm>
          <a:off x="2114550" y="2070100"/>
          <a:ext cx="1968500" cy="1143000"/>
        </p:xfrm>
        <a:graphic>
          <a:graphicData uri="http://schemas.openxmlformats.org/presentationml/2006/ole">
            <mc:AlternateContent xmlns:mc="http://schemas.openxmlformats.org/markup-compatibility/2006">
              <mc:Choice xmlns:v="urn:schemas-microsoft-com:vml" Requires="v">
                <p:oleObj spid="_x0000_s107530" name="Equation" r:id="rId4" imgW="787400" imgH="457200" progId="Equation.3">
                  <p:embed/>
                </p:oleObj>
              </mc:Choice>
              <mc:Fallback>
                <p:oleObj name="Equation" r:id="rId4" imgW="787400" imgH="457200" progId="Equation.3">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550" y="2070100"/>
                        <a:ext cx="1968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4389120" y="2122208"/>
            <a:ext cx="4883971" cy="923330"/>
          </a:xfrm>
          <a:prstGeom prst="rect">
            <a:avLst/>
          </a:prstGeom>
          <a:noFill/>
        </p:spPr>
        <p:txBody>
          <a:bodyPr wrap="square" rtlCol="0">
            <a:spAutoFit/>
          </a:bodyPr>
          <a:lstStyle/>
          <a:p>
            <a:r>
              <a:rPr lang="en-US" dirty="0" smtClean="0"/>
              <a:t>Time series behaves like this</a:t>
            </a:r>
          </a:p>
          <a:p>
            <a:endParaRPr lang="en-US" dirty="0"/>
          </a:p>
          <a:p>
            <a:r>
              <a:rPr lang="en-US" dirty="0" smtClean="0"/>
              <a:t>Average</a:t>
            </a:r>
            <a:endParaRPr lang="en-US" dirty="0"/>
          </a:p>
        </p:txBody>
      </p:sp>
    </p:spTree>
    <p:extLst>
      <p:ext uri="{BB962C8B-B14F-4D97-AF65-F5344CB8AC3E}">
        <p14:creationId xmlns:p14="http://schemas.microsoft.com/office/powerpoint/2010/main" val="10326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868488" y="1066801"/>
            <a:ext cx="5657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800" b="1" smtClean="0">
                <a:latin typeface="Times New Roman" panose="02020603050405020304" pitchFamily="18" charset="0"/>
              </a:rPr>
              <a:t>White noise</a:t>
            </a:r>
            <a:endParaRPr lang="en-GB" altLang="sk-SK" sz="2800" b="1">
              <a:latin typeface="Times New Roman" panose="02020603050405020304" pitchFamily="18" charset="0"/>
            </a:endParaRPr>
          </a:p>
        </p:txBody>
      </p:sp>
      <p:grpSp>
        <p:nvGrpSpPr>
          <p:cNvPr id="2" name="Group 1"/>
          <p:cNvGrpSpPr/>
          <p:nvPr/>
        </p:nvGrpSpPr>
        <p:grpSpPr>
          <a:xfrm>
            <a:off x="1787526" y="2365375"/>
            <a:ext cx="8667657" cy="2308324"/>
            <a:chOff x="1787526" y="2365375"/>
            <a:chExt cx="8667657" cy="2308324"/>
          </a:xfrm>
        </p:grpSpPr>
        <p:sp>
          <p:nvSpPr>
            <p:cNvPr id="19459" name="Text Box 3"/>
            <p:cNvSpPr txBox="1">
              <a:spLocks noChangeArrowheads="1"/>
            </p:cNvSpPr>
            <p:nvPr/>
          </p:nvSpPr>
          <p:spPr bwMode="auto">
            <a:xfrm>
              <a:off x="1787526" y="2365375"/>
              <a:ext cx="83550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sk-SK" sz="2400" dirty="0" smtClean="0">
                  <a:latin typeface="Times New Roman" panose="02020603050405020304" pitchFamily="18" charset="0"/>
                </a:rPr>
                <a:t>White noise has a normal distribution with zero-</a:t>
              </a:r>
              <a:r>
                <a:rPr lang="en-US" altLang="sk-SK" sz="2400" dirty="0" err="1" smtClean="0">
                  <a:latin typeface="Times New Roman" panose="02020603050405020304" pitchFamily="18" charset="0"/>
                </a:rPr>
                <a:t>th</a:t>
              </a:r>
              <a:r>
                <a:rPr lang="en-US" altLang="sk-SK" sz="2400" dirty="0" smtClean="0">
                  <a:latin typeface="Times New Roman" panose="02020603050405020304" pitchFamily="18" charset="0"/>
                </a:rPr>
                <a:t> average value and variation        .   Autocorrelation function of the white noise is       if </a:t>
              </a:r>
              <a:r>
                <a:rPr lang="en-US" altLang="sk-SK" sz="2400" i="1" dirty="0" smtClean="0">
                  <a:latin typeface="Times New Roman" panose="02020603050405020304" pitchFamily="18" charset="0"/>
                </a:rPr>
                <a:t>h=0</a:t>
              </a:r>
              <a:r>
                <a:rPr lang="en-US" altLang="sk-SK" sz="2400" dirty="0" smtClean="0">
                  <a:latin typeface="Times New Roman" panose="02020603050405020304" pitchFamily="18" charset="0"/>
                </a:rPr>
                <a:t> and </a:t>
              </a:r>
              <a:r>
                <a:rPr lang="en-US" altLang="sk-SK" sz="2400" i="1" dirty="0" smtClean="0">
                  <a:latin typeface="Times New Roman" panose="02020603050405020304" pitchFamily="18" charset="0"/>
                </a:rPr>
                <a:t>0 </a:t>
              </a:r>
              <a:r>
                <a:rPr lang="en-US" altLang="sk-SK" sz="2400" dirty="0" smtClean="0">
                  <a:latin typeface="Times New Roman" panose="02020603050405020304" pitchFamily="18" charset="0"/>
                </a:rPr>
                <a:t>elsewhere. </a:t>
              </a:r>
              <a:endParaRPr lang="sk-SK" altLang="sk-SK" sz="2400" dirty="0">
                <a:latin typeface="Times New Roman" panose="02020603050405020304" pitchFamily="18" charset="0"/>
              </a:endParaRPr>
            </a:p>
            <a:p>
              <a:pPr eaLnBrk="1" hangingPunct="1">
                <a:spcBef>
                  <a:spcPct val="50000"/>
                </a:spcBef>
              </a:pPr>
              <a:endParaRPr lang="sk-SK" altLang="sk-SK" sz="2400" dirty="0">
                <a:latin typeface="Times New Roman" panose="02020603050405020304" pitchFamily="18" charset="0"/>
              </a:endParaRPr>
            </a:p>
            <a:p>
              <a:pPr eaLnBrk="1" hangingPunct="1">
                <a:spcBef>
                  <a:spcPct val="50000"/>
                </a:spcBef>
              </a:pPr>
              <a:r>
                <a:rPr lang="en-US" altLang="sk-SK" sz="2400" dirty="0" smtClean="0">
                  <a:solidFill>
                    <a:schemeClr val="accent1">
                      <a:lumMod val="75000"/>
                    </a:schemeClr>
                  </a:solidFill>
                  <a:latin typeface="Times New Roman" panose="02020603050405020304" pitchFamily="18" charset="0"/>
                </a:rPr>
                <a:t>White noise creates  a stationary time series</a:t>
              </a:r>
              <a:r>
                <a:rPr lang="sk-SK" altLang="sk-SK" sz="2400" dirty="0" smtClean="0">
                  <a:solidFill>
                    <a:schemeClr val="accent1">
                      <a:lumMod val="75000"/>
                    </a:schemeClr>
                  </a:solidFill>
                  <a:latin typeface="Times New Roman" panose="02020603050405020304" pitchFamily="18" charset="0"/>
                </a:rPr>
                <a:t>.</a:t>
              </a:r>
              <a:endParaRPr lang="en-GB" altLang="sk-SK" sz="2400" dirty="0">
                <a:solidFill>
                  <a:schemeClr val="accent1">
                    <a:lumMod val="75000"/>
                  </a:schemeClr>
                </a:solidFill>
                <a:latin typeface="Times New Roman" panose="02020603050405020304" pitchFamily="18" charset="0"/>
              </a:endParaRPr>
            </a:p>
          </p:txBody>
        </p:sp>
        <p:graphicFrame>
          <p:nvGraphicFramePr>
            <p:cNvPr id="19460" name="Object 4"/>
            <p:cNvGraphicFramePr>
              <a:graphicFrameLocks noChangeAspect="1"/>
            </p:cNvGraphicFramePr>
            <p:nvPr>
              <p:extLst/>
            </p:nvPr>
          </p:nvGraphicFramePr>
          <p:xfrm>
            <a:off x="3600750" y="2803781"/>
            <a:ext cx="461962" cy="423863"/>
          </p:xfrm>
          <a:graphic>
            <a:graphicData uri="http://schemas.openxmlformats.org/presentationml/2006/ole">
              <mc:AlternateContent xmlns:mc="http://schemas.openxmlformats.org/markup-compatibility/2006">
                <mc:Choice xmlns:v="urn:schemas-microsoft-com:vml" Requires="v">
                  <p:oleObj spid="_x0000_s108562" name="Equation" r:id="rId4" imgW="152334" imgH="139639" progId="Equation.3">
                    <p:embed/>
                  </p:oleObj>
                </mc:Choice>
                <mc:Fallback>
                  <p:oleObj name="Equation" r:id="rId4" imgW="152334" imgH="139639" progId="Equation.3">
                    <p:embed/>
                    <p:pic>
                      <p:nvPicPr>
                        <p:cNvPr id="194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750" y="2803781"/>
                          <a:ext cx="46196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extLst/>
            </p:nvPr>
          </p:nvGraphicFramePr>
          <p:xfrm>
            <a:off x="9993220" y="2803781"/>
            <a:ext cx="461963" cy="423862"/>
          </p:xfrm>
          <a:graphic>
            <a:graphicData uri="http://schemas.openxmlformats.org/presentationml/2006/ole">
              <mc:AlternateContent xmlns:mc="http://schemas.openxmlformats.org/markup-compatibility/2006">
                <mc:Choice xmlns:v="urn:schemas-microsoft-com:vml" Requires="v">
                  <p:oleObj spid="_x0000_s108563" name="Equation" r:id="rId6" imgW="152334" imgH="139639" progId="Equation.3">
                    <p:embed/>
                  </p:oleObj>
                </mc:Choice>
                <mc:Fallback>
                  <p:oleObj name="Equation" r:id="rId6" imgW="152334" imgH="139639" progId="Equation.3">
                    <p:embed/>
                    <p:pic>
                      <p:nvPicPr>
                        <p:cNvPr id="1946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93220" y="2803781"/>
                          <a:ext cx="461963"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15786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258770" y="330369"/>
            <a:ext cx="8852386" cy="776287"/>
          </a:xfrm>
        </p:spPr>
        <p:txBody>
          <a:bodyPr>
            <a:normAutofit fontScale="90000"/>
          </a:bodyPr>
          <a:lstStyle/>
          <a:p>
            <a:pPr>
              <a:defRPr/>
            </a:pPr>
            <a:r>
              <a:rPr lang="en-US" altLang="sk-SK" dirty="0" smtClean="0">
                <a:solidFill>
                  <a:schemeClr val="tx1">
                    <a:lumMod val="75000"/>
                    <a:lumOff val="25000"/>
                  </a:schemeClr>
                </a:solidFill>
              </a:rPr>
              <a:t>How to make the time series stationary</a:t>
            </a:r>
            <a:r>
              <a:rPr lang="sk-SK" altLang="sk-SK" dirty="0" smtClean="0">
                <a:solidFill>
                  <a:schemeClr val="tx1">
                    <a:lumMod val="75000"/>
                    <a:lumOff val="25000"/>
                  </a:schemeClr>
                </a:solidFill>
              </a:rPr>
              <a:t>?</a:t>
            </a:r>
            <a:endParaRPr lang="en-US" altLang="sk-SK" dirty="0">
              <a:solidFill>
                <a:schemeClr val="tx1">
                  <a:lumMod val="75000"/>
                  <a:lumOff val="25000"/>
                </a:schemeClr>
              </a:solidFill>
            </a:endParaRPr>
          </a:p>
        </p:txBody>
      </p:sp>
      <p:grpSp>
        <p:nvGrpSpPr>
          <p:cNvPr id="6" name="Group 5"/>
          <p:cNvGrpSpPr/>
          <p:nvPr/>
        </p:nvGrpSpPr>
        <p:grpSpPr>
          <a:xfrm>
            <a:off x="1495313" y="1506071"/>
            <a:ext cx="9050450" cy="5260489"/>
            <a:chOff x="1495313" y="1506071"/>
            <a:chExt cx="9050450" cy="5260489"/>
          </a:xfrm>
        </p:grpSpPr>
        <p:grpSp>
          <p:nvGrpSpPr>
            <p:cNvPr id="4" name="Group 3"/>
            <p:cNvGrpSpPr/>
            <p:nvPr/>
          </p:nvGrpSpPr>
          <p:grpSpPr>
            <a:xfrm>
              <a:off x="1495313" y="1506071"/>
              <a:ext cx="9050450" cy="5260489"/>
              <a:chOff x="1495313" y="1506071"/>
              <a:chExt cx="9050450" cy="5260489"/>
            </a:xfrm>
          </p:grpSpPr>
          <p:grpSp>
            <p:nvGrpSpPr>
              <p:cNvPr id="23555" name="Group 11"/>
              <p:cNvGrpSpPr>
                <a:grpSpLocks/>
              </p:cNvGrpSpPr>
              <p:nvPr/>
            </p:nvGrpSpPr>
            <p:grpSpPr bwMode="auto">
              <a:xfrm>
                <a:off x="1692275" y="2060576"/>
                <a:ext cx="8853488" cy="4705984"/>
                <a:chOff x="0" y="1559"/>
                <a:chExt cx="5577" cy="2359"/>
              </a:xfrm>
            </p:grpSpPr>
            <p:sp>
              <p:nvSpPr>
                <p:cNvPr id="23556" name="Text Box 6"/>
                <p:cNvSpPr txBox="1">
                  <a:spLocks noChangeArrowheads="1"/>
                </p:cNvSpPr>
                <p:nvPr/>
              </p:nvSpPr>
              <p:spPr bwMode="auto">
                <a:xfrm>
                  <a:off x="0" y="1559"/>
                  <a:ext cx="5577"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buFontTx/>
                    <a:buAutoNum type="alphaLcParenR"/>
                  </a:pPr>
                  <a:r>
                    <a:rPr lang="en-US" altLang="sk-SK" sz="2400" dirty="0" smtClean="0">
                      <a:latin typeface="Times New Roman" panose="02020603050405020304" pitchFamily="18" charset="0"/>
                    </a:rPr>
                    <a:t>If the series has a significant trend, find it and subtract the trend values from the series values. Check, whether the series is stationary. </a:t>
                  </a:r>
                  <a:endParaRPr lang="sk-SK" altLang="sk-SK" sz="2400" dirty="0">
                    <a:latin typeface="Times New Roman" panose="02020603050405020304" pitchFamily="18" charset="0"/>
                  </a:endParaRPr>
                </a:p>
                <a:p>
                  <a:pPr eaLnBrk="1" hangingPunct="1">
                    <a:spcBef>
                      <a:spcPct val="50000"/>
                    </a:spcBef>
                    <a:buFontTx/>
                    <a:buAutoNum type="alphaLcParenR"/>
                  </a:pPr>
                  <a:r>
                    <a:rPr lang="en-US" altLang="sk-SK" sz="2400" dirty="0" smtClean="0">
                      <a:latin typeface="Times New Roman" panose="02020603050405020304" pitchFamily="18" charset="0"/>
                    </a:rPr>
                    <a:t>If the trend is not significant enough, to remove it often helps to make the first difference of the time series.</a:t>
                  </a:r>
                  <a:endParaRPr lang="en-US" altLang="sk-SK" sz="2400" dirty="0">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3557" name="Object 7"/>
                    <p:cNvGraphicFramePr>
                      <a:graphicFrameLocks noChangeAspect="1"/>
                    </p:cNvGraphicFramePr>
                    <p:nvPr>
                      <p:extLst/>
                    </p:nvPr>
                  </p:nvGraphicFramePr>
                  <p:xfrm>
                    <a:off x="298" y="2766"/>
                    <a:ext cx="4613" cy="1152"/>
                  </p:xfrm>
                  <a:graphic>
                    <a:graphicData uri="http://schemas.openxmlformats.org/presentationml/2006/ole">
                      <mc:AlternateContent>
                        <mc:Choice xmlns:v="urn:schemas-microsoft-com:vml" Requires="v">
                          <p:oleObj spid="_x0000_s103436" name="Rovnice" r:id="rId4" imgW="3048000" imgH="914400" progId="Equation.3">
                            <p:embed/>
                          </p:oleObj>
                        </mc:Choice>
                        <mc:Fallback>
                          <p:oleObj name="Rovnice" r:id="rId4" imgW="3048000" imgH="914400" progId="Equation.3">
                            <p:embed/>
                            <p:pic>
                              <p:nvPicPr>
                                <p:cNvPr id="23557" name="Object 7"/>
                                <p:cNvPicPr>
                                  <a:picLocks noChangeAspect="1" noChangeArrowheads="1"/>
                                </p:cNvPicPr>
                                <p:nvPr/>
                              </p:nvPicPr>
                              <p:blipFill>
                                <a:blip r:embed="rId5">
                                  <a:extLst>
                                    <a:ext uri="{28A0092B-C50C-407E-A947-70E740481C1C}">
                                      <a14:useLocalDpi val="0"/>
                                    </a:ext>
                                  </a:extLst>
                                </a:blip>
                                <a:srcRect/>
                                <a:stretch>
                                  <a:fillRect/>
                                </a:stretch>
                              </p:blipFill>
                              <p:spPr bwMode="auto">
                                <a:xfrm>
                                  <a:off x="298" y="2766"/>
                                  <a:ext cx="4613" cy="1152"/>
                                </a:xfrm>
                                <a:prstGeom prst="rect">
                                  <a:avLst/>
                                </a:prstGeom>
                                <a:noFill/>
                                <a:ln>
                                  <a:noFill/>
                                </a:ln>
                                <a:effectLst/>
                                <a:extLst/>
                              </p:spPr>
                            </p:pic>
                          </p:oleObj>
                        </mc:Fallback>
                      </mc:AlternateContent>
                    </a:graphicData>
                  </a:graphic>
                </p:graphicFrame>
              </mc:Choice>
              <mc:Fallback xmlns="">
                <p:graphicFrame>
                  <p:nvGraphicFramePr>
                    <p:cNvPr id="23557" name="Object 7"/>
                    <p:cNvGraphicFramePr>
                      <a:graphicFrameLocks noChangeAspect="1"/>
                    </p:cNvGraphicFramePr>
                    <p:nvPr>
                      <p:extLst>
                        <p:ext uri="{D42A27DB-BD31-4B8C-83A1-F6EECF244321}">
                          <p14:modId xmlns:p14="http://schemas.microsoft.com/office/powerpoint/2010/main" val="3570090869"/>
                        </p:ext>
                      </p:extLst>
                    </p:nvPr>
                  </p:nvGraphicFramePr>
                  <p:xfrm>
                    <a:off x="298" y="2766"/>
                    <a:ext cx="4613" cy="1152"/>
                  </p:xfrm>
                  <a:graphic>
                    <a:graphicData uri="http://schemas.openxmlformats.org/presentationml/2006/ole">
                      <mc:AlternateContent>
                        <mc:Choice xmlns:v="urn:schemas-microsoft-com:vml" Requires="v">
                          <p:oleObj spid="_x0000_s52235" name="Rovnice" r:id="rId6" imgW="3048000" imgH="914400" progId="Equation.3">
                            <p:embed/>
                          </p:oleObj>
                        </mc:Choice>
                        <mc:Fallback>
                          <p:oleObj name="Rovnice" r:id="rId6" imgW="3048000" imgH="914400" progId="Equation.3">
                            <p:embed/>
                            <p:pic>
                              <p:nvPicPr>
                                <p:cNvPr id="2355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 y="2766"/>
                                  <a:ext cx="4613" cy="1152"/>
                                </a:xfrm>
                                <a:prstGeom prst="rect">
                                  <a:avLst/>
                                </a:prstGeom>
                                <a:noFill/>
                                <a:ln>
                                  <a:noFill/>
                                </a:ln>
                                <a:effectLst/>
                                <a:extLst/>
                              </p:spPr>
                            </p:pic>
                          </p:oleObj>
                        </mc:Fallback>
                      </mc:AlternateContent>
                    </a:graphicData>
                  </a:graphic>
                </p:graphicFrame>
              </mc:Fallback>
            </mc:AlternateContent>
          </p:grpSp>
          <p:sp>
            <p:nvSpPr>
              <p:cNvPr id="2" name="TextBox 1"/>
              <p:cNvSpPr txBox="1"/>
              <p:nvPr/>
            </p:nvSpPr>
            <p:spPr>
              <a:xfrm>
                <a:off x="2165350" y="1506071"/>
                <a:ext cx="7527290" cy="369332"/>
              </a:xfrm>
              <a:prstGeom prst="rect">
                <a:avLst/>
              </a:prstGeom>
              <a:noFill/>
            </p:spPr>
            <p:txBody>
              <a:bodyPr wrap="square" rtlCol="0">
                <a:spAutoFit/>
              </a:bodyPr>
              <a:lstStyle/>
              <a:p>
                <a:r>
                  <a:rPr lang="en-US" b="1" dirty="0" smtClean="0"/>
                  <a:t>There are several more or less heuristic methods.</a:t>
                </a:r>
                <a:endParaRPr lang="en-US" b="1" dirty="0"/>
              </a:p>
            </p:txBody>
          </p:sp>
          <p:sp>
            <p:nvSpPr>
              <p:cNvPr id="3" name="TextBox 2"/>
              <p:cNvSpPr txBox="1"/>
              <p:nvPr/>
            </p:nvSpPr>
            <p:spPr>
              <a:xfrm>
                <a:off x="1495313" y="4565247"/>
                <a:ext cx="2140771" cy="400110"/>
              </a:xfrm>
              <a:prstGeom prst="rect">
                <a:avLst/>
              </a:prstGeom>
              <a:solidFill>
                <a:schemeClr val="bg1"/>
              </a:solidFill>
            </p:spPr>
            <p:txBody>
              <a:bodyPr wrap="square" rtlCol="0">
                <a:spAutoFit/>
              </a:bodyPr>
              <a:lstStyle/>
              <a:p>
                <a:r>
                  <a:rPr lang="en-US" sz="2000" dirty="0" smtClean="0"/>
                  <a:t>From the series</a:t>
                </a:r>
                <a:endParaRPr lang="en-US" sz="2000" dirty="0"/>
              </a:p>
            </p:txBody>
          </p:sp>
          <p:sp>
            <p:nvSpPr>
              <p:cNvPr id="10" name="TextBox 9"/>
              <p:cNvSpPr txBox="1"/>
              <p:nvPr/>
            </p:nvSpPr>
            <p:spPr>
              <a:xfrm>
                <a:off x="6381078" y="4560194"/>
                <a:ext cx="3777447" cy="400110"/>
              </a:xfrm>
              <a:prstGeom prst="rect">
                <a:avLst/>
              </a:prstGeom>
              <a:solidFill>
                <a:schemeClr val="bg1"/>
              </a:solidFill>
            </p:spPr>
            <p:txBody>
              <a:bodyPr wrap="square" rtlCol="0">
                <a:spAutoFit/>
              </a:bodyPr>
              <a:lstStyle/>
              <a:p>
                <a:r>
                  <a:rPr lang="en-US" sz="2000" dirty="0"/>
                  <a:t>c</a:t>
                </a:r>
                <a:r>
                  <a:rPr lang="en-US" sz="2000" dirty="0" smtClean="0"/>
                  <a:t>reate a new  series</a:t>
                </a:r>
                <a:endParaRPr lang="en-US" sz="2000" dirty="0"/>
              </a:p>
            </p:txBody>
          </p:sp>
        </p:grpSp>
        <mc:AlternateContent xmlns:mc="http://schemas.openxmlformats.org/markup-compatibility/2006" xmlns:a14="http://schemas.microsoft.com/office/drawing/2010/main">
          <mc:Choice Requires="a14">
            <p:sp>
              <p:nvSpPr>
                <p:cNvPr id="5" name="TextBox 4"/>
                <p:cNvSpPr txBox="1"/>
                <p:nvPr/>
              </p:nvSpPr>
              <p:spPr>
                <a:xfrm>
                  <a:off x="2885372" y="5062176"/>
                  <a:ext cx="1246361"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1</m:t>
                            </m:r>
                          </m:sub>
                        </m:sSub>
                      </m:oMath>
                    </m:oMathPara>
                  </a14:m>
                  <a:endParaRPr lang="en-GB"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885372" y="5062176"/>
                  <a:ext cx="1246361" cy="461665"/>
                </a:xfrm>
                <a:prstGeom prst="rect">
                  <a:avLst/>
                </a:prstGeom>
                <a:blipFill>
                  <a:blip r:embed="rId8"/>
                  <a:stretch>
                    <a:fillRect b="-3947"/>
                  </a:stretch>
                </a:blipFill>
              </p:spPr>
              <p:txBody>
                <a:bodyPr/>
                <a:lstStyle/>
                <a:p>
                  <a:r>
                    <a:rPr lang="en-GB">
                      <a:noFill/>
                    </a:rPr>
                    <a:t> </a:t>
                  </a:r>
                </a:p>
              </p:txBody>
            </p:sp>
          </mc:Fallback>
        </mc:AlternateContent>
      </p:grpSp>
    </p:spTree>
    <p:extLst>
      <p:ext uri="{BB962C8B-B14F-4D97-AF65-F5344CB8AC3E}">
        <p14:creationId xmlns:p14="http://schemas.microsoft.com/office/powerpoint/2010/main" val="139584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D944E4D21CE94AA6A0E3FCAB1DC0A2" ma:contentTypeVersion="4" ma:contentTypeDescription="Create a new document." ma:contentTypeScope="" ma:versionID="fd01a5bfa69a91d5a74847fc5198caab">
  <xsd:schema xmlns:xsd="http://www.w3.org/2001/XMLSchema" xmlns:xs="http://www.w3.org/2001/XMLSchema" xmlns:p="http://schemas.microsoft.com/office/2006/metadata/properties" xmlns:ns2="480d4896-0893-47d3-a177-b0679fd529ef" targetNamespace="http://schemas.microsoft.com/office/2006/metadata/properties" ma:root="true" ma:fieldsID="216579cecd7a4cb0312b7f18696a1fbe" ns2:_="">
    <xsd:import namespace="480d4896-0893-47d3-a177-b0679fd529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d4896-0893-47d3-a177-b0679fd529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8525F7-75BE-4DBD-8C17-B3D5533F89FD}"/>
</file>

<file path=customXml/itemProps2.xml><?xml version="1.0" encoding="utf-8"?>
<ds:datastoreItem xmlns:ds="http://schemas.openxmlformats.org/officeDocument/2006/customXml" ds:itemID="{119C9DDD-27DC-4E65-AB77-1B3BE5850AF0}"/>
</file>

<file path=customXml/itemProps3.xml><?xml version="1.0" encoding="utf-8"?>
<ds:datastoreItem xmlns:ds="http://schemas.openxmlformats.org/officeDocument/2006/customXml" ds:itemID="{2B967E5D-B08B-4A73-9AA1-82784E0850D7}"/>
</file>

<file path=docProps/app.xml><?xml version="1.0" encoding="utf-8"?>
<Properties xmlns="http://schemas.openxmlformats.org/officeDocument/2006/extended-properties" xmlns:vt="http://schemas.openxmlformats.org/officeDocument/2006/docPropsVTypes">
  <Template>Wisp</Template>
  <TotalTime>5026</TotalTime>
  <Words>4043</Words>
  <Application>Microsoft Office PowerPoint</Application>
  <PresentationFormat>Widescreen</PresentationFormat>
  <Paragraphs>399</Paragraphs>
  <Slides>59</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9" baseType="lpstr">
      <vt:lpstr>Arial</vt:lpstr>
      <vt:lpstr>Calibri</vt:lpstr>
      <vt:lpstr>Cambria Math</vt:lpstr>
      <vt:lpstr>Century Gothic</vt:lpstr>
      <vt:lpstr>Times New Roman</vt:lpstr>
      <vt:lpstr>Wingdings 3</vt:lpstr>
      <vt:lpstr>Wisp</vt:lpstr>
      <vt:lpstr>Rovnica</vt:lpstr>
      <vt:lpstr>Equation</vt:lpstr>
      <vt:lpstr>Rovnice</vt:lpstr>
      <vt:lpstr>Artificial intelligence VIII</vt:lpstr>
      <vt:lpstr>Last lecture</vt:lpstr>
      <vt:lpstr>Outline</vt:lpstr>
      <vt:lpstr>Stationary time series (stacionárny časový rad)</vt:lpstr>
      <vt:lpstr>PowerPoint Presentation</vt:lpstr>
      <vt:lpstr>PowerPoint Presentation</vt:lpstr>
      <vt:lpstr>PowerPoint Presentation</vt:lpstr>
      <vt:lpstr>PowerPoint Presentation</vt:lpstr>
      <vt:lpstr>How to make the time series stationary?</vt:lpstr>
      <vt:lpstr>PowerPoint Presentation</vt:lpstr>
      <vt:lpstr>Heuristic rules</vt:lpstr>
      <vt:lpstr>PowerPoint Presentation</vt:lpstr>
      <vt:lpstr>Autoregressive model (AR model)</vt:lpstr>
      <vt:lpstr>PowerPoint Presentation</vt:lpstr>
      <vt:lpstr>PowerPoint Presentation</vt:lpstr>
      <vt:lpstr>PowerPoint Presentation</vt:lpstr>
      <vt:lpstr>PowerPoint Presentation</vt:lpstr>
      <vt:lpstr>PowerPoint Presentation</vt:lpstr>
      <vt:lpstr>Moving average model</vt:lpstr>
      <vt:lpstr>Moving average model (MA model)</vt:lpstr>
      <vt:lpstr>PowerPoint Presentation</vt:lpstr>
      <vt:lpstr>PowerPoint Presentation</vt:lpstr>
      <vt:lpstr>PowerPoint Presentation</vt:lpstr>
      <vt:lpstr>PowerPoint Presentation</vt:lpstr>
      <vt:lpstr>ARMA model (Box – Jenkins model)</vt:lpstr>
      <vt:lpstr>Box- Jenkinsov ARMA model</vt:lpstr>
      <vt:lpstr>PowerPoint Presentation</vt:lpstr>
      <vt:lpstr>PowerPoint Presentation</vt:lpstr>
      <vt:lpstr>PowerPoint Presentation</vt:lpstr>
      <vt:lpstr>PowerPoint Presentation</vt:lpstr>
      <vt:lpstr>Autocorrelation and partial autocorrelation – intuitive insight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Forecasting based on the models</vt:lpstr>
      <vt:lpstr>PowerPoint Presentation</vt:lpstr>
      <vt:lpstr>PowerPoint Presentation</vt:lpstr>
      <vt:lpstr>PowerPoint Presentation</vt:lpstr>
      <vt:lpstr>Nonlinear time series analysis - short insight</vt:lpstr>
      <vt:lpstr>PowerPoint Presentation</vt:lpstr>
      <vt:lpstr>PowerPoint Presentation</vt:lpstr>
      <vt:lpstr>What process creates such a complicated time series?</vt:lpstr>
      <vt:lpstr>PowerPoint Presentation</vt:lpstr>
      <vt:lpstr>PowerPoint Presentation</vt:lpstr>
      <vt:lpstr>PowerPoint Presentation</vt:lpstr>
      <vt:lpstr>PowerPoint Presentation</vt:lpstr>
      <vt:lpstr>What to remember?</vt:lpstr>
      <vt:lpstr>Summary </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IV</dc:title>
  <dc:creator>Maria Markosova</dc:creator>
  <cp:lastModifiedBy>Maria Markosova</cp:lastModifiedBy>
  <cp:revision>365</cp:revision>
  <dcterms:created xsi:type="dcterms:W3CDTF">2019-01-23T14:51:12Z</dcterms:created>
  <dcterms:modified xsi:type="dcterms:W3CDTF">2024-04-15T08:44:56Z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0x01010009D944E4D21CE94AA6A0E3FCAB1DC0A2</vt:lpwstr>
  </property>
</Properties>
</file>