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23.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92" r:id="rId3"/>
    <p:sldId id="311"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258" r:id="rId22"/>
    <p:sldId id="312"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83" d="100"/>
          <a:sy n="83" d="100"/>
        </p:scale>
        <p:origin x="120" y="90"/>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wmf"/><Relationship Id="rId7" Type="http://schemas.openxmlformats.org/officeDocument/2006/relationships/image" Target="../media/image25.emf"/><Relationship Id="rId2" Type="http://schemas.openxmlformats.org/officeDocument/2006/relationships/image" Target="../media/image21.wmf"/><Relationship Id="rId1" Type="http://schemas.openxmlformats.org/officeDocument/2006/relationships/image" Target="../media/image20.e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45.wmf"/><Relationship Id="rId5" Type="http://schemas.openxmlformats.org/officeDocument/2006/relationships/image" Target="../media/image52.wmf"/><Relationship Id="rId4"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78.wmf"/><Relationship Id="rId7" Type="http://schemas.openxmlformats.org/officeDocument/2006/relationships/image" Target="../media/image33.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emf"/><Relationship Id="rId1" Type="http://schemas.openxmlformats.org/officeDocument/2006/relationships/image" Target="../media/image9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F9547-401C-4B0C-8756-EA459622457A}"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CCB9F-4BFC-42D3-95B0-B57AD805B1ED}" type="slidenum">
              <a:rPr lang="en-US" smtClean="0"/>
              <a:t>‹#›</a:t>
            </a:fld>
            <a:endParaRPr lang="en-US"/>
          </a:p>
        </p:txBody>
      </p:sp>
    </p:spTree>
    <p:extLst>
      <p:ext uri="{BB962C8B-B14F-4D97-AF65-F5344CB8AC3E}">
        <p14:creationId xmlns:p14="http://schemas.microsoft.com/office/powerpoint/2010/main" val="423536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6867"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3686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21846BA0-4647-4D87-B478-4604B962196E}" type="slidenum">
              <a:rPr kumimoji="1" lang="en-US" altLang="sk-SK" sz="1200">
                <a:latin typeface="Times New Roman" panose="02020603050405020304" pitchFamily="18" charset="0"/>
              </a:rPr>
              <a:pPr eaLnBrk="1" hangingPunct="1"/>
              <a:t>27</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33126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6789ADE8-1A48-4831-8D14-F0FC368FCF38}" type="slidenum">
              <a:rPr lang="en-US" altLang="en-US" sz="1200">
                <a:latin typeface="Arial" panose="020B0604020202020204" pitchFamily="34" charset="0"/>
              </a:rPr>
              <a:pPr eaLnBrk="1" hangingPunct="1"/>
              <a:t>36</a:t>
            </a:fld>
            <a:endParaRPr lang="en-US" altLang="en-US" sz="1200">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530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110969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B383C6B-77A8-4F41-85DA-B9991AF3226E}" type="slidenum">
              <a:rPr lang="en-US" altLang="en-US" sz="1200">
                <a:latin typeface="Arial" panose="020B0604020202020204" pitchFamily="34" charset="0"/>
              </a:rPr>
              <a:pPr eaLnBrk="1" hangingPunct="1"/>
              <a:t>37</a:t>
            </a:fld>
            <a:endParaRPr lang="en-US" altLang="en-US" sz="1200">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7348"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241981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3B76C1A-5A0A-4FEA-A8BA-0466A2928A22}"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9396"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103262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C03ECCD-D86B-4B3B-96E6-82E1463EB70E}" type="slidenum">
              <a:rPr lang="en-US" altLang="en-US" sz="1200">
                <a:latin typeface="Arial" panose="020B0604020202020204" pitchFamily="34" charset="0"/>
              </a:rPr>
              <a:pPr eaLnBrk="1" hangingPunct="1"/>
              <a:t>41</a:t>
            </a:fld>
            <a:endParaRPr lang="en-US" altLang="en-US" sz="1200">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349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424824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04AD337-4F0E-4510-8872-5DD4ED236B84}" type="slidenum">
              <a:rPr lang="en-US" altLang="en-US" sz="1200">
                <a:latin typeface="Arial" panose="020B0604020202020204" pitchFamily="34" charset="0"/>
              </a:rPr>
              <a:pPr eaLnBrk="1" hangingPunct="1"/>
              <a:t>42</a:t>
            </a:fld>
            <a:endParaRPr lang="en-US" altLang="en-US" sz="1200">
              <a:latin typeface="Arial" panose="020B0604020202020204" pitchFamily="34" charset="0"/>
            </a:endParaRPr>
          </a:p>
        </p:txBody>
      </p:sp>
      <p:sp>
        <p:nvSpPr>
          <p:cNvPr id="6553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554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275186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5"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38916"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EA1A874-1569-47DA-840D-81623C648811}" type="slidenum">
              <a:rPr kumimoji="1" lang="en-US" altLang="sk-SK" sz="1200">
                <a:latin typeface="Times New Roman" panose="02020603050405020304" pitchFamily="18" charset="0"/>
              </a:rPr>
              <a:pPr eaLnBrk="1" hangingPunct="1"/>
              <a:t>28</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35908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63"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4096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AA0FB65-9560-41C2-BE24-F048C47E6727}" type="slidenum">
              <a:rPr kumimoji="1" lang="en-US" altLang="sk-SK" sz="1200">
                <a:latin typeface="Times New Roman" panose="02020603050405020304" pitchFamily="18" charset="0"/>
              </a:rPr>
              <a:pPr eaLnBrk="1" hangingPunct="1"/>
              <a:t>29</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313866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1"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43012"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DBA9CD6-25B2-4428-9E96-B40246B486CE}" type="slidenum">
              <a:rPr kumimoji="1" lang="en-US" altLang="sk-SK" sz="1200">
                <a:latin typeface="Times New Roman" panose="02020603050405020304" pitchFamily="18" charset="0"/>
              </a:rPr>
              <a:pPr eaLnBrk="1" hangingPunct="1"/>
              <a:t>30</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374668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901C9E0-D437-4630-ABDE-7DAD46DC3432}" type="slidenum">
              <a:rPr kumimoji="1" lang="en-US" altLang="sk-SK" sz="1200">
                <a:latin typeface="Times New Roman" panose="02020603050405020304" pitchFamily="18" charset="0"/>
              </a:rPr>
              <a:pPr eaLnBrk="1" hangingPunct="1"/>
              <a:t>31</a:t>
            </a:fld>
            <a:endParaRPr kumimoji="1" lang="en-US" altLang="sk-SK"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506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8028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7107"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4710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6B10ECE-53C2-4681-9DC4-E4C6CDF75ADE}" type="slidenum">
              <a:rPr kumimoji="1" lang="en-US" altLang="sk-SK" sz="1200">
                <a:latin typeface="Times New Roman" panose="02020603050405020304" pitchFamily="18" charset="0"/>
              </a:rPr>
              <a:pPr eaLnBrk="1" hangingPunct="1"/>
              <a:t>32</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3997602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9155"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49156"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F40920B-15D0-45EC-A8B4-38FD11E4237F}" type="slidenum">
              <a:rPr kumimoji="1" lang="en-US" altLang="sk-SK" sz="1200">
                <a:latin typeface="Times New Roman" panose="02020603050405020304" pitchFamily="18" charset="0"/>
              </a:rPr>
              <a:pPr eaLnBrk="1" hangingPunct="1"/>
              <a:t>33</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269843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03" name="Notes Placeholder 2"/>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
        <p:nvSpPr>
          <p:cNvPr id="5120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C40F1FE-FA36-4218-B756-F747384D69F4}" type="slidenum">
              <a:rPr kumimoji="1" lang="en-US" altLang="sk-SK" sz="1200">
                <a:latin typeface="Times New Roman" panose="02020603050405020304" pitchFamily="18" charset="0"/>
              </a:rPr>
              <a:pPr eaLnBrk="1" hangingPunct="1"/>
              <a:t>34</a:t>
            </a:fld>
            <a:endParaRPr kumimoji="1" lang="en-US" altLang="sk-SK" sz="1200">
              <a:latin typeface="Times New Roman" panose="02020603050405020304" pitchFamily="18" charset="0"/>
            </a:endParaRPr>
          </a:p>
        </p:txBody>
      </p:sp>
    </p:spTree>
    <p:extLst>
      <p:ext uri="{BB962C8B-B14F-4D97-AF65-F5344CB8AC3E}">
        <p14:creationId xmlns:p14="http://schemas.microsoft.com/office/powerpoint/2010/main" val="362779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4758367-8CA5-4F18-B0E8-F9ABC3F5C760}"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325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161677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5.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7.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6.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6.wmf"/><Relationship Id="rId4" Type="http://schemas.openxmlformats.org/officeDocument/2006/relationships/image" Target="../media/image15.emf"/><Relationship Id="rId9" Type="http://schemas.openxmlformats.org/officeDocument/2006/relationships/oleObject" Target="../embeddings/oleObject22.bin"/><Relationship Id="rId1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30.bin"/><Relationship Id="rId18" Type="http://schemas.openxmlformats.org/officeDocument/2006/relationships/image" Target="../media/image26.e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3.w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25.emf"/><Relationship Id="rId1" Type="http://schemas.openxmlformats.org/officeDocument/2006/relationships/vmlDrawing" Target="../drawings/vmlDrawing10.vml"/><Relationship Id="rId6" Type="http://schemas.openxmlformats.org/officeDocument/2006/relationships/image" Target="../media/image21.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6.wmf"/><Relationship Id="rId4" Type="http://schemas.openxmlformats.org/officeDocument/2006/relationships/image" Target="../media/image20.emf"/><Relationship Id="rId9" Type="http://schemas.openxmlformats.org/officeDocument/2006/relationships/oleObject" Target="../embeddings/oleObject28.bin"/><Relationship Id="rId14"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34.bin"/><Relationship Id="rId4" Type="http://schemas.openxmlformats.org/officeDocument/2006/relationships/image" Target="../media/image27.wmf"/><Relationship Id="rId9"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42.bin"/><Relationship Id="rId18" Type="http://schemas.openxmlformats.org/officeDocument/2006/relationships/image" Target="../media/image37.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4.wmf"/><Relationship Id="rId17"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36.wmf"/><Relationship Id="rId20" Type="http://schemas.openxmlformats.org/officeDocument/2006/relationships/image" Target="../media/image39.png"/><Relationship Id="rId1" Type="http://schemas.openxmlformats.org/officeDocument/2006/relationships/vmlDrawing" Target="../drawings/vmlDrawing12.vml"/><Relationship Id="rId6" Type="http://schemas.openxmlformats.org/officeDocument/2006/relationships/image" Target="../media/image3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3.wmf"/><Relationship Id="rId19" Type="http://schemas.openxmlformats.org/officeDocument/2006/relationships/image" Target="../media/image38.png"/><Relationship Id="rId4" Type="http://schemas.openxmlformats.org/officeDocument/2006/relationships/image" Target="../media/image30.wmf"/><Relationship Id="rId9" Type="http://schemas.openxmlformats.org/officeDocument/2006/relationships/oleObject" Target="../embeddings/oleObject40.bin"/><Relationship Id="rId14" Type="http://schemas.openxmlformats.org/officeDocument/2006/relationships/image" Target="../media/image35.wmf"/></Relationships>
</file>

<file path=ppt/slides/_rels/slide18.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1.emf"/><Relationship Id="rId11" Type="http://schemas.openxmlformats.org/officeDocument/2006/relationships/image" Target="../media/image44.png"/><Relationship Id="rId5" Type="http://schemas.openxmlformats.org/officeDocument/2006/relationships/oleObject" Target="../embeddings/oleObject46.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4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9.wmf"/><Relationship Id="rId18" Type="http://schemas.openxmlformats.org/officeDocument/2006/relationships/oleObject" Target="../embeddings/oleObject56.bin"/><Relationship Id="rId3" Type="http://schemas.openxmlformats.org/officeDocument/2006/relationships/oleObject" Target="../embeddings/oleObject49.bin"/><Relationship Id="rId7" Type="http://schemas.openxmlformats.org/officeDocument/2006/relationships/image" Target="../media/image46.wmf"/><Relationship Id="rId12" Type="http://schemas.openxmlformats.org/officeDocument/2006/relationships/oleObject" Target="../embeddings/oleObject53.bin"/><Relationship Id="rId17" Type="http://schemas.openxmlformats.org/officeDocument/2006/relationships/image" Target="../media/image51.wmf"/><Relationship Id="rId2" Type="http://schemas.openxmlformats.org/officeDocument/2006/relationships/slideLayout" Target="../slideLayouts/slideLayout6.xml"/><Relationship Id="rId16" Type="http://schemas.openxmlformats.org/officeDocument/2006/relationships/oleObject" Target="../embeddings/oleObject55.bin"/><Relationship Id="rId1" Type="http://schemas.openxmlformats.org/officeDocument/2006/relationships/vmlDrawing" Target="../drawings/vmlDrawing14.vml"/><Relationship Id="rId6" Type="http://schemas.openxmlformats.org/officeDocument/2006/relationships/oleObject" Target="../embeddings/oleObject50.bin"/><Relationship Id="rId11" Type="http://schemas.openxmlformats.org/officeDocument/2006/relationships/image" Target="../media/image48.wmf"/><Relationship Id="rId5" Type="http://schemas.openxmlformats.org/officeDocument/2006/relationships/image" Target="../media/image53.png"/><Relationship Id="rId15" Type="http://schemas.openxmlformats.org/officeDocument/2006/relationships/image" Target="../media/image50.wmf"/><Relationship Id="rId10" Type="http://schemas.openxmlformats.org/officeDocument/2006/relationships/oleObject" Target="../embeddings/oleObject52.bin"/><Relationship Id="rId19" Type="http://schemas.openxmlformats.org/officeDocument/2006/relationships/image" Target="../media/image52.wmf"/><Relationship Id="rId4" Type="http://schemas.openxmlformats.org/officeDocument/2006/relationships/image" Target="../media/image45.wmf"/><Relationship Id="rId9" Type="http://schemas.openxmlformats.org/officeDocument/2006/relationships/image" Target="../media/image47.wmf"/><Relationship Id="rId1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62.bin"/><Relationship Id="rId18" Type="http://schemas.openxmlformats.org/officeDocument/2006/relationships/image" Target="../media/image54.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0.wmf"/><Relationship Id="rId17" Type="http://schemas.openxmlformats.org/officeDocument/2006/relationships/oleObject" Target="../embeddings/oleObject64.bin"/><Relationship Id="rId2" Type="http://schemas.openxmlformats.org/officeDocument/2006/relationships/slideLayout" Target="../slideLayouts/slideLayout6.xml"/><Relationship Id="rId16" Type="http://schemas.openxmlformats.org/officeDocument/2006/relationships/image" Target="../media/image52.wmf"/><Relationship Id="rId1" Type="http://schemas.openxmlformats.org/officeDocument/2006/relationships/vmlDrawing" Target="../drawings/vmlDrawing15.vml"/><Relationship Id="rId6" Type="http://schemas.openxmlformats.org/officeDocument/2006/relationships/image" Target="../media/image47.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60.bin"/><Relationship Id="rId14" Type="http://schemas.openxmlformats.org/officeDocument/2006/relationships/image" Target="../media/image51.wmf"/></Relationships>
</file>

<file path=ppt/slides/_rels/slide2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image" Target="../media/image57.png"/><Relationship Id="rId10" Type="http://schemas.openxmlformats.org/officeDocument/2006/relationships/image" Target="../media/image51.wmf"/><Relationship Id="rId4" Type="http://schemas.openxmlformats.org/officeDocument/2006/relationships/image" Target="../media/image54.wmf"/><Relationship Id="rId9" Type="http://schemas.openxmlformats.org/officeDocument/2006/relationships/oleObject" Target="../embeddings/oleObject68.bin"/><Relationship Id="rId14" Type="http://schemas.openxmlformats.org/officeDocument/2006/relationships/image" Target="../media/image45.wmf"/></Relationships>
</file>

<file path=ppt/slides/_rels/slide22.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9.wmf"/><Relationship Id="rId5" Type="http://schemas.openxmlformats.org/officeDocument/2006/relationships/oleObject" Target="../embeddings/oleObject72.bin"/><Relationship Id="rId4" Type="http://schemas.openxmlformats.org/officeDocument/2006/relationships/image" Target="../media/image58.wmf"/></Relationships>
</file>

<file path=ppt/slides/_rels/slide24.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62.emf"/><Relationship Id="rId5" Type="http://schemas.openxmlformats.org/officeDocument/2006/relationships/oleObject" Target="../embeddings/oleObject75.bin"/><Relationship Id="rId4" Type="http://schemas.openxmlformats.org/officeDocument/2006/relationships/image" Target="../media/image6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65.png"/><Relationship Id="rId4" Type="http://schemas.openxmlformats.org/officeDocument/2006/relationships/image" Target="../media/image6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66.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0.bin"/><Relationship Id="rId5" Type="http://schemas.openxmlformats.org/officeDocument/2006/relationships/image" Target="../media/image67.wmf"/><Relationship Id="rId4" Type="http://schemas.openxmlformats.org/officeDocument/2006/relationships/oleObject" Target="../embeddings/oleObject7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82.bin"/><Relationship Id="rId5" Type="http://schemas.openxmlformats.org/officeDocument/2006/relationships/image" Target="../media/image69.emf"/><Relationship Id="rId4" Type="http://schemas.openxmlformats.org/officeDocument/2006/relationships/oleObject" Target="../embeddings/oleObject8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71.emf"/><Relationship Id="rId4" Type="http://schemas.openxmlformats.org/officeDocument/2006/relationships/oleObject" Target="../embeddings/oleObject8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5.bin"/><Relationship Id="rId5" Type="http://schemas.openxmlformats.org/officeDocument/2006/relationships/image" Target="../media/image72.wmf"/><Relationship Id="rId4" Type="http://schemas.openxmlformats.org/officeDocument/2006/relationships/oleObject" Target="../embeddings/oleObject8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5.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7.bin"/><Relationship Id="rId5" Type="http://schemas.openxmlformats.org/officeDocument/2006/relationships/image" Target="../media/image74.emf"/><Relationship Id="rId4" Type="http://schemas.openxmlformats.org/officeDocument/2006/relationships/oleObject" Target="../embeddings/oleObject86.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31.wmf"/><Relationship Id="rId18" Type="http://schemas.openxmlformats.org/officeDocument/2006/relationships/oleObject" Target="../embeddings/oleObject95.bin"/><Relationship Id="rId3" Type="http://schemas.openxmlformats.org/officeDocument/2006/relationships/notesSlide" Target="../notesSlides/notesSlide6.xml"/><Relationship Id="rId21" Type="http://schemas.openxmlformats.org/officeDocument/2006/relationships/image" Target="../media/image35.wmf"/><Relationship Id="rId7" Type="http://schemas.openxmlformats.org/officeDocument/2006/relationships/image" Target="../media/image77.wmf"/><Relationship Id="rId12" Type="http://schemas.openxmlformats.org/officeDocument/2006/relationships/oleObject" Target="../embeddings/oleObject92.bin"/><Relationship Id="rId17" Type="http://schemas.openxmlformats.org/officeDocument/2006/relationships/image" Target="../media/image33.wmf"/><Relationship Id="rId25" Type="http://schemas.openxmlformats.org/officeDocument/2006/relationships/image" Target="../media/image37.wmf"/><Relationship Id="rId2" Type="http://schemas.openxmlformats.org/officeDocument/2006/relationships/slideLayout" Target="../slideLayouts/slideLayout7.xml"/><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vmlDrawing" Target="../drawings/vmlDrawing26.vml"/><Relationship Id="rId6" Type="http://schemas.openxmlformats.org/officeDocument/2006/relationships/oleObject" Target="../embeddings/oleObject89.bin"/><Relationship Id="rId11" Type="http://schemas.openxmlformats.org/officeDocument/2006/relationships/image" Target="../media/image30.wmf"/><Relationship Id="rId24" Type="http://schemas.openxmlformats.org/officeDocument/2006/relationships/oleObject" Target="../embeddings/oleObject98.bin"/><Relationship Id="rId5" Type="http://schemas.openxmlformats.org/officeDocument/2006/relationships/image" Target="../media/image76.wmf"/><Relationship Id="rId15" Type="http://schemas.openxmlformats.org/officeDocument/2006/relationships/image" Target="../media/image32.wmf"/><Relationship Id="rId23" Type="http://schemas.openxmlformats.org/officeDocument/2006/relationships/image" Target="../media/image36.wmf"/><Relationship Id="rId10" Type="http://schemas.openxmlformats.org/officeDocument/2006/relationships/oleObject" Target="../embeddings/oleObject91.bin"/><Relationship Id="rId19" Type="http://schemas.openxmlformats.org/officeDocument/2006/relationships/image" Target="../media/image34.wmf"/><Relationship Id="rId4" Type="http://schemas.openxmlformats.org/officeDocument/2006/relationships/oleObject" Target="../embeddings/oleObject88.bin"/><Relationship Id="rId9" Type="http://schemas.openxmlformats.org/officeDocument/2006/relationships/image" Target="../media/image78.wmf"/><Relationship Id="rId14" Type="http://schemas.openxmlformats.org/officeDocument/2006/relationships/oleObject" Target="../embeddings/oleObject93.bin"/><Relationship Id="rId22" Type="http://schemas.openxmlformats.org/officeDocument/2006/relationships/oleObject" Target="../embeddings/oleObject9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7.xml"/><Relationship Id="rId7"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00.bin"/><Relationship Id="rId5" Type="http://schemas.openxmlformats.org/officeDocument/2006/relationships/image" Target="../media/image79.wmf"/><Relationship Id="rId4" Type="http://schemas.openxmlformats.org/officeDocument/2006/relationships/oleObject" Target="../embeddings/oleObject99.bin"/><Relationship Id="rId9" Type="http://schemas.openxmlformats.org/officeDocument/2006/relationships/image" Target="../media/image81.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82.wmf"/><Relationship Id="rId4" Type="http://schemas.openxmlformats.org/officeDocument/2006/relationships/oleObject" Target="../embeddings/oleObject10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04.bin"/><Relationship Id="rId5" Type="http://schemas.openxmlformats.org/officeDocument/2006/relationships/image" Target="../media/image83.wmf"/><Relationship Id="rId4" Type="http://schemas.openxmlformats.org/officeDocument/2006/relationships/oleObject" Target="../embeddings/oleObject10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5.wmf"/><Relationship Id="rId4" Type="http://schemas.openxmlformats.org/officeDocument/2006/relationships/oleObject" Target="../embeddings/oleObject105.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7.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7.bin"/><Relationship Id="rId5" Type="http://schemas.openxmlformats.org/officeDocument/2006/relationships/image" Target="../media/image86.wmf"/><Relationship Id="rId4" Type="http://schemas.openxmlformats.org/officeDocument/2006/relationships/oleObject" Target="../embeddings/oleObject10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09.bin"/><Relationship Id="rId5" Type="http://schemas.openxmlformats.org/officeDocument/2006/relationships/image" Target="../media/image88.wmf"/><Relationship Id="rId4" Type="http://schemas.openxmlformats.org/officeDocument/2006/relationships/oleObject" Target="../embeddings/oleObject108.bin"/></Relationships>
</file>

<file path=ppt/slides/_rels/slide39.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91.emf"/><Relationship Id="rId5" Type="http://schemas.openxmlformats.org/officeDocument/2006/relationships/oleObject" Target="../embeddings/oleObject111.bin"/><Relationship Id="rId4" Type="http://schemas.openxmlformats.org/officeDocument/2006/relationships/image" Target="../media/image90.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4.wmf"/><Relationship Id="rId5" Type="http://schemas.openxmlformats.org/officeDocument/2006/relationships/oleObject" Target="../embeddings/oleObject114.bin"/><Relationship Id="rId4" Type="http://schemas.openxmlformats.org/officeDocument/2006/relationships/image" Target="../media/image9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00.emf"/><Relationship Id="rId3" Type="http://schemas.openxmlformats.org/officeDocument/2006/relationships/notesSlide" Target="../notesSlides/notesSlide13.xml"/><Relationship Id="rId7" Type="http://schemas.openxmlformats.org/officeDocument/2006/relationships/image" Target="../media/image97.emf"/><Relationship Id="rId12"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17.bin"/><Relationship Id="rId11" Type="http://schemas.openxmlformats.org/officeDocument/2006/relationships/image" Target="../media/image99.emf"/><Relationship Id="rId5" Type="http://schemas.openxmlformats.org/officeDocument/2006/relationships/image" Target="../media/image96.emf"/><Relationship Id="rId15" Type="http://schemas.openxmlformats.org/officeDocument/2006/relationships/image" Target="../media/image101.e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98.emf"/><Relationship Id="rId14" Type="http://schemas.openxmlformats.org/officeDocument/2006/relationships/oleObject" Target="../embeddings/oleObject12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66.png"/><Relationship Id="rId5" Type="http://schemas.openxmlformats.org/officeDocument/2006/relationships/image" Target="../media/image102.wmf"/><Relationship Id="rId4" Type="http://schemas.openxmlformats.org/officeDocument/2006/relationships/oleObject" Target="../embeddings/oleObject122.bin"/></Relationships>
</file>

<file path=ppt/slides/_rels/slide43.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04.wmf"/><Relationship Id="rId5" Type="http://schemas.openxmlformats.org/officeDocument/2006/relationships/oleObject" Target="../embeddings/oleObject124.bin"/><Relationship Id="rId4" Type="http://schemas.openxmlformats.org/officeDocument/2006/relationships/image" Target="../media/image10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9" Type="http://schemas.openxmlformats.org/officeDocument/2006/relationships/image" Target="../media/image50.png"/></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6.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 IX</a:t>
            </a:r>
            <a:endParaRPr lang="en-US" dirty="0"/>
          </a:p>
        </p:txBody>
      </p:sp>
      <p:sp>
        <p:nvSpPr>
          <p:cNvPr id="3" name="Subtitle 2"/>
          <p:cNvSpPr>
            <a:spLocks noGrp="1"/>
          </p:cNvSpPr>
          <p:nvPr>
            <p:ph type="subTitle" idx="1"/>
          </p:nvPr>
        </p:nvSpPr>
        <p:spPr/>
        <p:txBody>
          <a:bodyPr/>
          <a:lstStyle/>
          <a:p>
            <a:r>
              <a:rPr lang="en-US" dirty="0" smtClean="0"/>
              <a:t>M</a:t>
            </a:r>
            <a:r>
              <a:rPr lang="sk-SK" dirty="0" smtClean="0"/>
              <a:t>á</a:t>
            </a:r>
            <a:r>
              <a:rPr lang="en-US" dirty="0" smtClean="0"/>
              <a:t>ria Marko</a:t>
            </a:r>
            <a:r>
              <a:rPr lang="sk-SK" dirty="0" err="1" smtClean="0"/>
              <a:t>šová</a:t>
            </a:r>
            <a:endParaRPr lang="en-US" dirty="0"/>
          </a:p>
        </p:txBody>
      </p:sp>
    </p:spTree>
    <p:extLst>
      <p:ext uri="{BB962C8B-B14F-4D97-AF65-F5344CB8AC3E}">
        <p14:creationId xmlns:p14="http://schemas.microsoft.com/office/powerpoint/2010/main" val="227743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5"/>
          <p:cNvGrpSpPr>
            <a:grpSpLocks/>
          </p:cNvGrpSpPr>
          <p:nvPr/>
        </p:nvGrpSpPr>
        <p:grpSpPr bwMode="auto">
          <a:xfrm>
            <a:off x="1676400" y="762001"/>
            <a:ext cx="9144000" cy="5262564"/>
            <a:chOff x="96" y="480"/>
            <a:chExt cx="5760" cy="3315"/>
          </a:xfrm>
        </p:grpSpPr>
        <p:sp>
          <p:nvSpPr>
            <p:cNvPr id="18435" name="Text Box 2"/>
            <p:cNvSpPr txBox="1">
              <a:spLocks noChangeArrowheads="1"/>
            </p:cNvSpPr>
            <p:nvPr/>
          </p:nvSpPr>
          <p:spPr bwMode="auto">
            <a:xfrm>
              <a:off x="96" y="480"/>
              <a:ext cx="5760" cy="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Changes of the dynamical system with time are represented by the series of state variables at the time units,          time series.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rgbClr val="A50021"/>
                  </a:solidFill>
                  <a:latin typeface="Times New Roman" panose="02020603050405020304" pitchFamily="18" charset="0"/>
                </a:rPr>
                <a:t>We suppose</a:t>
              </a:r>
              <a:r>
                <a:rPr lang="sk-SK" altLang="sk-SK" sz="2400" dirty="0" smtClean="0">
                  <a:solidFill>
                    <a:srgbClr val="A50021"/>
                  </a:solidFill>
                  <a:latin typeface="Times New Roman" panose="02020603050405020304" pitchFamily="18" charset="0"/>
                </a:rPr>
                <a:t>:</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 </a:t>
              </a:r>
              <a:r>
                <a:rPr lang="en-US" altLang="sk-SK" sz="2400" dirty="0" smtClean="0">
                  <a:solidFill>
                    <a:schemeClr val="tx1"/>
                  </a:solidFill>
                  <a:latin typeface="Times New Roman" panose="02020603050405020304" pitchFamily="18" charset="0"/>
                </a:rPr>
                <a:t>at each time moment we have a set of </a:t>
              </a:r>
              <a:r>
                <a:rPr lang="sk-SK" altLang="sk-SK" sz="2400" dirty="0" smtClean="0">
                  <a:solidFill>
                    <a:schemeClr val="tx1"/>
                  </a:solidFill>
                  <a:latin typeface="Times New Roman" panose="02020603050405020304" pitchFamily="18" charset="0"/>
                </a:rPr>
                <a:t> </a:t>
              </a:r>
              <a:r>
                <a:rPr lang="en-US" altLang="sk-SK" sz="2400" dirty="0" smtClean="0">
                  <a:solidFill>
                    <a:srgbClr val="0070C0"/>
                  </a:solidFill>
                  <a:latin typeface="Times New Roman" panose="02020603050405020304" pitchFamily="18" charset="0"/>
                </a:rPr>
                <a:t>observable</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a:t>
              </a:r>
              <a:r>
                <a:rPr lang="en-US" altLang="sk-SK" sz="2400" dirty="0" err="1" smtClean="0">
                  <a:solidFill>
                    <a:schemeClr val="tx1"/>
                  </a:solidFill>
                  <a:latin typeface="Times New Roman" panose="02020603050405020304" pitchFamily="18" charset="0"/>
                </a:rPr>
                <a:t>nd</a:t>
              </a:r>
              <a:r>
                <a:rPr lang="en-US" altLang="sk-SK" sz="2400" dirty="0" smtClean="0">
                  <a:solidFill>
                    <a:schemeClr val="tx1"/>
                  </a:solidFill>
                  <a:latin typeface="Times New Roman" panose="02020603050405020304" pitchFamily="18" charset="0"/>
                </a:rPr>
                <a:t> a </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set </a:t>
              </a:r>
              <a:r>
                <a:rPr lang="en-US" altLang="sk-SK" sz="2400" dirty="0" smtClean="0">
                  <a:solidFill>
                    <a:schemeClr val="tx1"/>
                  </a:solidFill>
                  <a:latin typeface="Times New Roman" panose="02020603050405020304" pitchFamily="18" charset="0"/>
                </a:rPr>
                <a:t>of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en-US" altLang="sk-SK" sz="2400" dirty="0" smtClean="0">
                  <a:solidFill>
                    <a:srgbClr val="1F4081"/>
                  </a:solidFill>
                  <a:latin typeface="Times New Roman" panose="02020603050405020304" pitchFamily="18" charset="0"/>
                </a:rPr>
                <a:t>unobservable</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variables</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unobservable state variable (vector) at the time 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        </a:t>
              </a: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  evidence, observable variable (vector) at time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t</a:t>
              </a:r>
            </a:p>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a:t>
              </a:r>
              <a:r>
                <a:rPr lang="en-US" altLang="sk-SK" sz="2400" dirty="0" smtClean="0">
                  <a:solidFill>
                    <a:schemeClr val="tx1"/>
                  </a:solidFill>
                  <a:latin typeface="Times New Roman" panose="02020603050405020304" pitchFamily="18" charset="0"/>
                </a:rPr>
                <a:t>         -           measured value of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  </a:t>
              </a:r>
              <a:r>
                <a:rPr lang="en-US" altLang="sk-SK" sz="2400" dirty="0" smtClean="0">
                  <a:solidFill>
                    <a:schemeClr val="tx1"/>
                  </a:solidFill>
                  <a:latin typeface="Times New Roman" panose="02020603050405020304" pitchFamily="18" charset="0"/>
                </a:rPr>
                <a:t>sequence </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sp>
          <p:nvSpPr>
            <p:cNvPr id="18436" name="Line 3"/>
            <p:cNvSpPr>
              <a:spLocks noChangeShapeType="1"/>
            </p:cNvSpPr>
            <p:nvPr/>
          </p:nvSpPr>
          <p:spPr bwMode="auto">
            <a:xfrm>
              <a:off x="2922" y="872"/>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8437" name="Object 2"/>
            <p:cNvGraphicFramePr>
              <a:graphicFrameLocks noChangeAspect="1"/>
            </p:cNvGraphicFramePr>
            <p:nvPr>
              <p:extLst/>
            </p:nvPr>
          </p:nvGraphicFramePr>
          <p:xfrm>
            <a:off x="852" y="2138"/>
            <a:ext cx="246" cy="277"/>
          </p:xfrm>
          <a:graphic>
            <a:graphicData uri="http://schemas.openxmlformats.org/presentationml/2006/ole">
              <mc:AlternateContent xmlns:mc="http://schemas.openxmlformats.org/markup-compatibility/2006">
                <mc:Choice xmlns:v="urn:schemas-microsoft-com:vml" Requires="v">
                  <p:oleObj spid="_x0000_s38070" name="Equation" r:id="rId3" imgW="203112" imgH="228501" progId="Equation.3">
                    <p:embed/>
                  </p:oleObj>
                </mc:Choice>
                <mc:Fallback>
                  <p:oleObj name="Equation" r:id="rId3" imgW="203112" imgH="228501" progId="Equation.3">
                    <p:embed/>
                    <p:pic>
                      <p:nvPicPr>
                        <p:cNvPr id="1843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 y="2138"/>
                          <a:ext cx="246"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3"/>
            <p:cNvGraphicFramePr>
              <a:graphicFrameLocks noChangeAspect="1"/>
            </p:cNvGraphicFramePr>
            <p:nvPr>
              <p:extLst/>
            </p:nvPr>
          </p:nvGraphicFramePr>
          <p:xfrm>
            <a:off x="829" y="2469"/>
            <a:ext cx="231" cy="276"/>
          </p:xfrm>
          <a:graphic>
            <a:graphicData uri="http://schemas.openxmlformats.org/presentationml/2006/ole">
              <mc:AlternateContent xmlns:mc="http://schemas.openxmlformats.org/markup-compatibility/2006">
                <mc:Choice xmlns:v="urn:schemas-microsoft-com:vml" Requires="v">
                  <p:oleObj spid="_x0000_s38071" name="Equation" r:id="rId5" imgW="190500" imgH="228600" progId="Equation.3">
                    <p:embed/>
                  </p:oleObj>
                </mc:Choice>
                <mc:Fallback>
                  <p:oleObj name="Equation" r:id="rId5" imgW="190500" imgH="228600" progId="Equation.3">
                    <p:embed/>
                    <p:pic>
                      <p:nvPicPr>
                        <p:cNvPr id="1843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 y="2469"/>
                          <a:ext cx="23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4"/>
            <p:cNvGraphicFramePr>
              <a:graphicFrameLocks noChangeAspect="1"/>
            </p:cNvGraphicFramePr>
            <p:nvPr>
              <p:extLst/>
            </p:nvPr>
          </p:nvGraphicFramePr>
          <p:xfrm>
            <a:off x="875" y="2745"/>
            <a:ext cx="185" cy="277"/>
          </p:xfrm>
          <a:graphic>
            <a:graphicData uri="http://schemas.openxmlformats.org/presentationml/2006/ole">
              <mc:AlternateContent xmlns:mc="http://schemas.openxmlformats.org/markup-compatibility/2006">
                <mc:Choice xmlns:v="urn:schemas-microsoft-com:vml" Requires="v">
                  <p:oleObj spid="_x0000_s38072" name="Equation" r:id="rId7" imgW="152334" imgH="228501" progId="Equation.3">
                    <p:embed/>
                  </p:oleObj>
                </mc:Choice>
                <mc:Fallback>
                  <p:oleObj name="Equation" r:id="rId7" imgW="152334" imgH="228501" progId="Equation.3">
                    <p:embed/>
                    <p:pic>
                      <p:nvPicPr>
                        <p:cNvPr id="1843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 y="2745"/>
                          <a:ext cx="18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5"/>
            <p:cNvGraphicFramePr>
              <a:graphicFrameLocks noChangeAspect="1"/>
            </p:cNvGraphicFramePr>
            <p:nvPr>
              <p:extLst/>
            </p:nvPr>
          </p:nvGraphicFramePr>
          <p:xfrm>
            <a:off x="1735" y="3169"/>
            <a:ext cx="2141" cy="276"/>
          </p:xfrm>
          <a:graphic>
            <a:graphicData uri="http://schemas.openxmlformats.org/presentationml/2006/ole">
              <mc:AlternateContent xmlns:mc="http://schemas.openxmlformats.org/markup-compatibility/2006">
                <mc:Choice xmlns:v="urn:schemas-microsoft-com:vml" Requires="v">
                  <p:oleObj spid="_x0000_s38073" name="Equation" r:id="rId9" imgW="1765300" imgH="228600" progId="Equation.3">
                    <p:embed/>
                  </p:oleObj>
                </mc:Choice>
                <mc:Fallback>
                  <p:oleObj name="Equation" r:id="rId9" imgW="1765300" imgH="228600" progId="Equation.3">
                    <p:embed/>
                    <p:pic>
                      <p:nvPicPr>
                        <p:cNvPr id="1844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5" y="3169"/>
                          <a:ext cx="214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6"/>
            <p:cNvGraphicFramePr>
              <a:graphicFrameLocks noChangeAspect="1"/>
            </p:cNvGraphicFramePr>
            <p:nvPr>
              <p:extLst/>
            </p:nvPr>
          </p:nvGraphicFramePr>
          <p:xfrm>
            <a:off x="2806" y="2820"/>
            <a:ext cx="231" cy="276"/>
          </p:xfrm>
          <a:graphic>
            <a:graphicData uri="http://schemas.openxmlformats.org/presentationml/2006/ole">
              <mc:AlternateContent xmlns:mc="http://schemas.openxmlformats.org/markup-compatibility/2006">
                <mc:Choice xmlns:v="urn:schemas-microsoft-com:vml" Requires="v">
                  <p:oleObj spid="_x0000_s38074" name="Equation" r:id="rId11" imgW="190500" imgH="228600" progId="Equation.3">
                    <p:embed/>
                  </p:oleObj>
                </mc:Choice>
                <mc:Fallback>
                  <p:oleObj name="Equation" r:id="rId11" imgW="190500" imgH="228600" progId="Equation.3">
                    <p:embed/>
                    <p:pic>
                      <p:nvPicPr>
                        <p:cNvPr id="1844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 y="2820"/>
                          <a:ext cx="231"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82725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33972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grpSp>
        <p:nvGrpSpPr>
          <p:cNvPr id="20483" name="Group 12"/>
          <p:cNvGrpSpPr>
            <a:grpSpLocks/>
          </p:cNvGrpSpPr>
          <p:nvPr/>
        </p:nvGrpSpPr>
        <p:grpSpPr bwMode="auto">
          <a:xfrm>
            <a:off x="2057400" y="762001"/>
            <a:ext cx="10005164" cy="5448301"/>
            <a:chOff x="336" y="480"/>
            <a:chExt cx="5280" cy="3432"/>
          </a:xfrm>
        </p:grpSpPr>
        <p:sp>
          <p:nvSpPr>
            <p:cNvPr id="20484" name="Text Box 2"/>
            <p:cNvSpPr txBox="1">
              <a:spLocks noChangeArrowheads="1"/>
            </p:cNvSpPr>
            <p:nvPr/>
          </p:nvSpPr>
          <p:spPr bwMode="auto">
            <a:xfrm>
              <a:off x="336" y="480"/>
              <a:ext cx="5280" cy="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i="1" dirty="0" smtClean="0">
                  <a:solidFill>
                    <a:schemeClr val="tx1"/>
                  </a:solidFill>
                  <a:latin typeface="Times New Roman" panose="02020603050405020304" pitchFamily="18" charset="0"/>
                </a:rPr>
                <a:t>Example</a:t>
              </a:r>
              <a:r>
                <a:rPr lang="sk-SK" altLang="sk-SK" sz="2400" b="1" i="1" dirty="0" smtClean="0">
                  <a:solidFill>
                    <a:schemeClr val="tx1"/>
                  </a:solidFill>
                  <a:latin typeface="Times New Roman" panose="02020603050405020304" pitchFamily="18" charset="0"/>
                </a:rPr>
                <a:t>:</a:t>
              </a:r>
              <a:endParaRPr lang="sk-SK" altLang="sk-SK" sz="2400" b="1" i="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b="1" i="1" dirty="0" smtClean="0">
                  <a:solidFill>
                    <a:schemeClr val="tx1"/>
                  </a:solidFill>
                  <a:latin typeface="Times New Roman" panose="02020603050405020304" pitchFamily="18" charset="0"/>
                </a:rPr>
                <a:t>Security guard stationed at the secret underground installation wants to know whether it rains outside. He has no contact with the outside world (cannot measure the outside state directly). The only access to the outside world occurs each morning, when he sees the director coming in with or without umbrella. </a:t>
              </a:r>
              <a:endParaRPr lang="sk-SK" altLang="sk-SK" sz="2400" b="1" i="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b="1" i="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b="1" i="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For each day</a:t>
              </a:r>
              <a:r>
                <a:rPr lang="sk-SK" altLang="sk-SK" sz="2400" dirty="0" smtClean="0">
                  <a:solidFill>
                    <a:schemeClr val="tx1"/>
                  </a:solidFill>
                  <a:latin typeface="Times New Roman" panose="02020603050405020304" pitchFamily="18" charset="0"/>
                </a:rPr>
                <a:t> </a:t>
              </a:r>
              <a:r>
                <a:rPr lang="sk-SK" altLang="sk-SK" sz="2400" i="1" dirty="0" smtClean="0">
                  <a:solidFill>
                    <a:schemeClr val="tx1"/>
                  </a:solidFill>
                  <a:latin typeface="Times New Roman" panose="02020603050405020304" pitchFamily="18" charset="0"/>
                </a:rPr>
                <a:t>t</a:t>
              </a: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we have one evidence variable </a:t>
              </a:r>
              <a:r>
                <a:rPr lang="sk-SK" altLang="sk-SK" sz="2400" dirty="0" smtClean="0">
                  <a:solidFill>
                    <a:schemeClr val="tx1"/>
                  </a:solidFill>
                  <a:latin typeface="Times New Roman" panose="02020603050405020304" pitchFamily="18" charset="0"/>
                </a:rPr>
                <a:t>(</a:t>
              </a:r>
              <a:r>
                <a:rPr lang="sk-SK" altLang="sk-SK" sz="2400" dirty="0">
                  <a:solidFill>
                    <a:schemeClr val="tx1"/>
                  </a:solidFill>
                  <a:latin typeface="Times New Roman" panose="02020603050405020304" pitchFamily="18" charset="0"/>
                </a:rPr>
                <a:t>U = </a:t>
              </a:r>
              <a:r>
                <a:rPr lang="sk-SK" altLang="sk-SK" sz="2400" dirty="0" err="1">
                  <a:solidFill>
                    <a:schemeClr val="tx1"/>
                  </a:solidFill>
                  <a:latin typeface="Times New Roman" panose="02020603050405020304" pitchFamily="18" charset="0"/>
                </a:rPr>
                <a:t>umbrella</a:t>
              </a:r>
              <a:r>
                <a:rPr lang="sk-SK" altLang="sk-SK" sz="2400" dirty="0">
                  <a:solidFill>
                    <a:schemeClr val="tx1"/>
                  </a:solidFill>
                  <a:latin typeface="Times New Roman" panose="02020603050405020304" pitchFamily="18" charset="0"/>
                </a:rPr>
                <a:t> )            </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one state unobservable variable </a:t>
              </a:r>
              <a:r>
                <a:rPr lang="sk-SK" altLang="sk-SK" sz="2400" dirty="0" smtClean="0">
                  <a:solidFill>
                    <a:schemeClr val="tx1"/>
                  </a:solidFill>
                  <a:latin typeface="Times New Roman" panose="02020603050405020304" pitchFamily="18" charset="0"/>
                </a:rPr>
                <a:t> s </a:t>
              </a:r>
              <a:r>
                <a:rPr lang="sk-SK" altLang="sk-SK" sz="2400" dirty="0">
                  <a:solidFill>
                    <a:schemeClr val="tx1"/>
                  </a:solidFill>
                  <a:latin typeface="Times New Roman" panose="02020603050405020304" pitchFamily="18" charset="0"/>
                </a:rPr>
                <a:t>(</a:t>
              </a:r>
              <a:r>
                <a:rPr lang="sk-SK" altLang="sk-SK" sz="2400" i="1" dirty="0">
                  <a:solidFill>
                    <a:schemeClr val="tx1"/>
                  </a:solidFill>
                  <a:latin typeface="Times New Roman" panose="02020603050405020304" pitchFamily="18" charset="0"/>
                </a:rPr>
                <a:t>R</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rain</a:t>
              </a:r>
              <a:r>
                <a:rPr lang="sk-SK" altLang="sk-SK" sz="2400" dirty="0">
                  <a:solidFill>
                    <a:schemeClr val="tx1"/>
                  </a:solidFill>
                  <a:latin typeface="Times New Roman" panose="02020603050405020304" pitchFamily="18" charset="0"/>
                </a:rPr>
                <a:t>)                 . </a:t>
              </a:r>
              <a:r>
                <a:rPr lang="en-US" altLang="sk-SK" sz="2400" dirty="0" smtClean="0">
                  <a:solidFill>
                    <a:schemeClr val="tx1"/>
                  </a:solidFill>
                  <a:latin typeface="Times New Roman" panose="02020603050405020304" pitchFamily="18" charset="0"/>
                </a:rPr>
                <a:t>Both of them are Boolean variables, can have values </a:t>
              </a:r>
              <a:r>
                <a:rPr lang="en-US" altLang="sk-SK" sz="2400" i="1" dirty="0" smtClean="0">
                  <a:solidFill>
                    <a:schemeClr val="tx1"/>
                  </a:solidFill>
                  <a:latin typeface="Times New Roman" panose="02020603050405020304" pitchFamily="18" charset="0"/>
                </a:rPr>
                <a:t>1</a:t>
              </a:r>
              <a:r>
                <a:rPr lang="en-US" altLang="sk-SK" sz="2400" dirty="0" smtClean="0">
                  <a:solidFill>
                    <a:schemeClr val="tx1"/>
                  </a:solidFill>
                  <a:latin typeface="Times New Roman" panose="02020603050405020304" pitchFamily="18" charset="0"/>
                </a:rPr>
                <a:t> if it rains and </a:t>
              </a:r>
              <a:r>
                <a:rPr lang="en-US" altLang="sk-SK" sz="2400" i="1" dirty="0" smtClean="0">
                  <a:solidFill>
                    <a:schemeClr val="tx1"/>
                  </a:solidFill>
                  <a:latin typeface="Times New Roman" panose="02020603050405020304" pitchFamily="18" charset="0"/>
                </a:rPr>
                <a:t>0</a:t>
              </a:r>
              <a:r>
                <a:rPr lang="en-US" altLang="sk-SK" sz="2400" dirty="0" smtClean="0">
                  <a:solidFill>
                    <a:schemeClr val="tx1"/>
                  </a:solidFill>
                  <a:latin typeface="Times New Roman" panose="02020603050405020304" pitchFamily="18" charset="0"/>
                </a:rPr>
                <a:t> otherwise for example.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graphicFrame>
          <p:nvGraphicFramePr>
            <p:cNvPr id="20485" name="Object 2"/>
            <p:cNvGraphicFramePr>
              <a:graphicFrameLocks noChangeAspect="1"/>
            </p:cNvGraphicFramePr>
            <p:nvPr>
              <p:extLst/>
            </p:nvPr>
          </p:nvGraphicFramePr>
          <p:xfrm>
            <a:off x="4421" y="2792"/>
            <a:ext cx="600" cy="276"/>
          </p:xfrm>
          <a:graphic>
            <a:graphicData uri="http://schemas.openxmlformats.org/presentationml/2006/ole">
              <mc:AlternateContent xmlns:mc="http://schemas.openxmlformats.org/markup-compatibility/2006">
                <mc:Choice xmlns:v="urn:schemas-microsoft-com:vml" Requires="v">
                  <p:oleObj spid="_x0000_s38986" name="Equation" r:id="rId3" imgW="495085" imgH="228501" progId="Equation.3">
                    <p:embed/>
                  </p:oleObj>
                </mc:Choice>
                <mc:Fallback>
                  <p:oleObj name="Equation" r:id="rId3" imgW="495085" imgH="228501" progId="Equation.3">
                    <p:embed/>
                    <p:pic>
                      <p:nvPicPr>
                        <p:cNvPr id="2048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 y="2792"/>
                          <a:ext cx="60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3"/>
            <p:cNvGraphicFramePr>
              <a:graphicFrameLocks noChangeAspect="1"/>
            </p:cNvGraphicFramePr>
            <p:nvPr>
              <p:extLst/>
            </p:nvPr>
          </p:nvGraphicFramePr>
          <p:xfrm>
            <a:off x="2910" y="3068"/>
            <a:ext cx="600" cy="276"/>
          </p:xfrm>
          <a:graphic>
            <a:graphicData uri="http://schemas.openxmlformats.org/presentationml/2006/ole">
              <mc:AlternateContent xmlns:mc="http://schemas.openxmlformats.org/markup-compatibility/2006">
                <mc:Choice xmlns:v="urn:schemas-microsoft-com:vml" Requires="v">
                  <p:oleObj spid="_x0000_s38987" name="Equation" r:id="rId5" imgW="495085" imgH="228501" progId="Equation.3">
                    <p:embed/>
                  </p:oleObj>
                </mc:Choice>
                <mc:Fallback>
                  <p:oleObj name="Equation" r:id="rId5" imgW="495085" imgH="228501" progId="Equation.3">
                    <p:embed/>
                    <p:pic>
                      <p:nvPicPr>
                        <p:cNvPr id="2048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0" y="3068"/>
                          <a:ext cx="60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5394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5"/>
          <p:cNvGrpSpPr>
            <a:grpSpLocks/>
          </p:cNvGrpSpPr>
          <p:nvPr/>
        </p:nvGrpSpPr>
        <p:grpSpPr bwMode="auto">
          <a:xfrm>
            <a:off x="2070100" y="692150"/>
            <a:ext cx="9115425" cy="5078413"/>
            <a:chOff x="384" y="751"/>
            <a:chExt cx="5742" cy="3199"/>
          </a:xfrm>
        </p:grpSpPr>
        <p:sp>
          <p:nvSpPr>
            <p:cNvPr id="21507" name="Rectangle 2"/>
            <p:cNvSpPr>
              <a:spLocks noChangeArrowheads="1"/>
            </p:cNvSpPr>
            <p:nvPr/>
          </p:nvSpPr>
          <p:spPr bwMode="auto">
            <a:xfrm>
              <a:off x="384" y="751"/>
              <a:ext cx="5742"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Assumption</a:t>
              </a:r>
              <a:r>
                <a:rPr lang="sk-SK" altLang="sk-SK" sz="2400" dirty="0" smtClean="0">
                  <a:solidFill>
                    <a:schemeClr val="tx1"/>
                  </a:solidFill>
                  <a:latin typeface="Times New Roman" panose="02020603050405020304" pitchFamily="18" charset="0"/>
                </a:rPr>
                <a:t>: Sta</a:t>
              </a:r>
              <a:r>
                <a:rPr lang="en-US" altLang="sk-SK" sz="2400" dirty="0" err="1" smtClean="0">
                  <a:solidFill>
                    <a:schemeClr val="tx1"/>
                  </a:solidFill>
                  <a:latin typeface="Times New Roman" panose="02020603050405020304" pitchFamily="18" charset="0"/>
                </a:rPr>
                <a:t>te</a:t>
              </a:r>
              <a:r>
                <a:rPr lang="en-US" altLang="sk-SK" sz="2400" dirty="0" smtClean="0">
                  <a:solidFill>
                    <a:schemeClr val="tx1"/>
                  </a:solidFill>
                  <a:latin typeface="Times New Roman" panose="02020603050405020304" pitchFamily="18" charset="0"/>
                </a:rPr>
                <a:t> sequence starts at the time </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v </a:t>
              </a:r>
              <a:r>
                <a:rPr lang="sk-SK" altLang="sk-SK" sz="2400" i="1" dirty="0">
                  <a:solidFill>
                    <a:schemeClr val="tx1"/>
                  </a:solidFill>
                  <a:latin typeface="Times New Roman" panose="02020603050405020304" pitchFamily="18" charset="0"/>
                </a:rPr>
                <a:t>t=0</a:t>
              </a: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the observed one at the time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t=1</a:t>
              </a:r>
              <a:r>
                <a:rPr lang="sk-SK" altLang="sk-SK" sz="2400"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b="1" dirty="0" smtClean="0">
                  <a:solidFill>
                    <a:srgbClr val="1F4081"/>
                  </a:solidFill>
                  <a:latin typeface="Times New Roman" panose="02020603050405020304" pitchFamily="18" charset="0"/>
                </a:rPr>
                <a:t>Our umbrella world is represented by the two time sequences (time series)</a:t>
              </a:r>
              <a:r>
                <a:rPr lang="sk-SK" altLang="sk-SK" sz="2400" b="1" dirty="0" smtClean="0">
                  <a:solidFill>
                    <a:srgbClr val="1F4081"/>
                  </a:solidFill>
                  <a:latin typeface="Times New Roman" panose="02020603050405020304" pitchFamily="18" charset="0"/>
                </a:rPr>
                <a:t>:</a:t>
              </a:r>
              <a:r>
                <a:rPr lang="sk-SK" altLang="sk-SK" sz="2400" b="1" dirty="0" smtClean="0">
                  <a:solidFill>
                    <a:schemeClr val="tx1"/>
                  </a:solidFill>
                  <a:latin typeface="Times New Roman" panose="02020603050405020304" pitchFamily="18" charset="0"/>
                </a:rPr>
                <a:t>  </a:t>
              </a:r>
              <a:endParaRPr lang="sk-SK" altLang="sk-SK" sz="2400" b="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b="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1.  </a:t>
              </a:r>
              <a:r>
                <a:rPr lang="en-US" altLang="sk-SK" sz="2400" dirty="0">
                  <a:solidFill>
                    <a:schemeClr val="tx1"/>
                  </a:solidFill>
                  <a:latin typeface="Times New Roman" panose="02020603050405020304" pitchFamily="18" charset="0"/>
                </a:rPr>
                <a:t>S</a:t>
              </a:r>
              <a:r>
                <a:rPr lang="sk-SK" altLang="sk-SK" sz="2400" dirty="0" err="1" smtClean="0">
                  <a:solidFill>
                    <a:schemeClr val="tx1"/>
                  </a:solidFill>
                  <a:latin typeface="Times New Roman" panose="02020603050405020304" pitchFamily="18" charset="0"/>
                </a:rPr>
                <a:t>tate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variable</a:t>
              </a:r>
              <a:r>
                <a:rPr lang="en-US" altLang="sk-SK" sz="2400" dirty="0" smtClean="0">
                  <a:solidFill>
                    <a:schemeClr val="tx1"/>
                  </a:solidFill>
                  <a:latin typeface="Times New Roman" panose="02020603050405020304" pitchFamily="18" charset="0"/>
                </a:rPr>
                <a:t> sequence </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startAt="2"/>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startAt="2"/>
              </a:pPr>
              <a:r>
                <a:rPr lang="en-US" altLang="sk-SK" sz="2400" dirty="0" smtClean="0">
                  <a:solidFill>
                    <a:schemeClr val="tx1"/>
                  </a:solidFill>
                  <a:latin typeface="Times New Roman" panose="02020603050405020304" pitchFamily="18" charset="0"/>
                </a:rPr>
                <a:t>E</a:t>
              </a:r>
              <a:r>
                <a:rPr lang="sk-SK" altLang="sk-SK" sz="2400" dirty="0" err="1" smtClean="0">
                  <a:solidFill>
                    <a:schemeClr val="tx1"/>
                  </a:solidFill>
                  <a:latin typeface="Times New Roman" panose="02020603050405020304" pitchFamily="18" charset="0"/>
                </a:rPr>
                <a:t>vidence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variable</a:t>
              </a: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sequence </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graphicFrame>
          <p:nvGraphicFramePr>
            <p:cNvPr id="21508" name="Object 2"/>
            <p:cNvGraphicFramePr>
              <a:graphicFrameLocks noChangeAspect="1"/>
            </p:cNvGraphicFramePr>
            <p:nvPr>
              <p:extLst/>
            </p:nvPr>
          </p:nvGraphicFramePr>
          <p:xfrm>
            <a:off x="2822" y="2628"/>
            <a:ext cx="984" cy="276"/>
          </p:xfrm>
          <a:graphic>
            <a:graphicData uri="http://schemas.openxmlformats.org/presentationml/2006/ole">
              <mc:AlternateContent xmlns:mc="http://schemas.openxmlformats.org/markup-compatibility/2006">
                <mc:Choice xmlns:v="urn:schemas-microsoft-com:vml" Requires="v">
                  <p:oleObj spid="_x0000_s40010" name="Equation" r:id="rId3" imgW="812447" imgH="228501" progId="Equation.3">
                    <p:embed/>
                  </p:oleObj>
                </mc:Choice>
                <mc:Fallback>
                  <p:oleObj name="Equation" r:id="rId3" imgW="812447" imgH="228501" progId="Equation.3">
                    <p:embed/>
                    <p:pic>
                      <p:nvPicPr>
                        <p:cNvPr id="215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 y="2628"/>
                          <a:ext cx="98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3"/>
            <p:cNvGraphicFramePr>
              <a:graphicFrameLocks noChangeAspect="1"/>
            </p:cNvGraphicFramePr>
            <p:nvPr>
              <p:extLst/>
            </p:nvPr>
          </p:nvGraphicFramePr>
          <p:xfrm>
            <a:off x="3040" y="3353"/>
            <a:ext cx="1030" cy="276"/>
          </p:xfrm>
          <a:graphic>
            <a:graphicData uri="http://schemas.openxmlformats.org/presentationml/2006/ole">
              <mc:AlternateContent xmlns:mc="http://schemas.openxmlformats.org/markup-compatibility/2006">
                <mc:Choice xmlns:v="urn:schemas-microsoft-com:vml" Requires="v">
                  <p:oleObj spid="_x0000_s40011" name="Equation" r:id="rId5" imgW="850900" imgH="228600" progId="Equation.3">
                    <p:embed/>
                  </p:oleObj>
                </mc:Choice>
                <mc:Fallback>
                  <p:oleObj name="Equation" r:id="rId5" imgW="850900" imgH="228600" progId="Equation.3">
                    <p:embed/>
                    <p:pic>
                      <p:nvPicPr>
                        <p:cNvPr id="2150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 y="3353"/>
                          <a:ext cx="103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3378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03170" y="1205236"/>
            <a:ext cx="10033717" cy="5078313"/>
            <a:chOff x="1866008" y="516305"/>
            <a:chExt cx="10033717" cy="5078313"/>
          </a:xfrm>
        </p:grpSpPr>
        <p:sp>
          <p:nvSpPr>
            <p:cNvPr id="22530" name="Text Box 2"/>
            <p:cNvSpPr txBox="1">
              <a:spLocks noChangeArrowheads="1"/>
            </p:cNvSpPr>
            <p:nvPr/>
          </p:nvSpPr>
          <p:spPr bwMode="auto">
            <a:xfrm>
              <a:off x="1866008" y="516305"/>
              <a:ext cx="1003371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rgbClr val="A50021"/>
                  </a:solidFill>
                  <a:latin typeface="Times New Roman" panose="02020603050405020304" pitchFamily="18" charset="0"/>
                </a:rPr>
                <a:t>Questions</a:t>
              </a:r>
              <a:r>
                <a:rPr lang="sk-SK" altLang="sk-SK" sz="2400" dirty="0" smtClean="0">
                  <a:solidFill>
                    <a:srgbClr val="A50021"/>
                  </a:solidFill>
                  <a:latin typeface="Times New Roman" panose="02020603050405020304" pitchFamily="18" charset="0"/>
                </a:rPr>
                <a:t>:</a:t>
              </a:r>
              <a:endParaRPr lang="sk-SK" altLang="sk-SK" sz="2400" dirty="0">
                <a:solidFill>
                  <a:srgbClr val="A5002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r>
                <a:rPr lang="en-US" altLang="sk-SK" sz="2400" dirty="0" smtClean="0">
                  <a:solidFill>
                    <a:schemeClr val="tx1"/>
                  </a:solidFill>
                  <a:latin typeface="Times New Roman" panose="02020603050405020304" pitchFamily="18" charset="0"/>
                </a:rPr>
                <a:t>Is there a dependence between the states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t+1</a:t>
              </a: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a</a:t>
              </a:r>
              <a:r>
                <a:rPr lang="en-US" altLang="sk-SK" sz="2400" dirty="0" err="1" smtClean="0">
                  <a:solidFill>
                    <a:schemeClr val="tx1"/>
                  </a:solidFill>
                  <a:latin typeface="Times New Roman" panose="02020603050405020304" pitchFamily="18" charset="0"/>
                </a:rPr>
                <a:t>nd</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t</a:t>
              </a:r>
              <a:r>
                <a:rPr lang="sk-SK" altLang="sk-SK" sz="2400"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AutoNum type="arabicPeriod"/>
              </a:pPr>
              <a:r>
                <a:rPr lang="en-US" altLang="sk-SK" sz="2400" dirty="0" smtClean="0">
                  <a:solidFill>
                    <a:schemeClr val="tx1"/>
                  </a:solidFill>
                  <a:latin typeface="Times New Roman" panose="02020603050405020304" pitchFamily="18" charset="0"/>
                </a:rPr>
                <a:t>If yes, how  many previous states one needs to take into account for further reasoning</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rgbClr val="C00000"/>
                  </a:solidFill>
                  <a:latin typeface="Times New Roman" panose="02020603050405020304" pitchFamily="18" charset="0"/>
                </a:rPr>
                <a:t>Let us suppose</a:t>
              </a:r>
              <a:r>
                <a:rPr lang="sk-SK" altLang="sk-SK" sz="2400" dirty="0" smtClean="0">
                  <a:solidFill>
                    <a:srgbClr val="C00000"/>
                  </a:solidFill>
                  <a:latin typeface="Times New Roman" panose="02020603050405020304" pitchFamily="18" charset="0"/>
                </a:rPr>
                <a:t>:</a:t>
              </a:r>
              <a:endParaRPr lang="sk-SK" altLang="sk-SK" sz="2400" dirty="0">
                <a:solidFill>
                  <a:srgbClr val="C00000"/>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r>
                <a:rPr lang="sk-SK" altLang="sk-SK" sz="2400" dirty="0">
                  <a:solidFill>
                    <a:schemeClr val="tx1"/>
                  </a:solidFill>
                  <a:latin typeface="Times New Roman" panose="02020603050405020304" pitchFamily="18" charset="0"/>
                </a:rPr>
                <a:t>Proces </a:t>
              </a:r>
              <a:r>
                <a:rPr lang="en-US" altLang="sk-SK" sz="2400" dirty="0" smtClean="0">
                  <a:solidFill>
                    <a:schemeClr val="tx1"/>
                  </a:solidFill>
                  <a:latin typeface="Times New Roman" panose="02020603050405020304" pitchFamily="18" charset="0"/>
                </a:rPr>
                <a:t>is</a:t>
              </a:r>
              <a:r>
                <a:rPr lang="sk-SK" altLang="sk-SK" sz="2400" dirty="0" smtClean="0">
                  <a:solidFill>
                    <a:schemeClr val="tx1"/>
                  </a:solidFill>
                  <a:latin typeface="Times New Roman" panose="02020603050405020304" pitchFamily="18" charset="0"/>
                </a:rPr>
                <a:t> </a:t>
              </a:r>
              <a:r>
                <a:rPr lang="sk-SK" altLang="sk-SK" sz="2400" dirty="0" smtClean="0">
                  <a:solidFill>
                    <a:srgbClr val="1F4081"/>
                  </a:solidFill>
                  <a:latin typeface="Times New Roman" panose="02020603050405020304" pitchFamily="18" charset="0"/>
                </a:rPr>
                <a:t>sta</a:t>
              </a:r>
              <a:r>
                <a:rPr lang="en-US" altLang="sk-SK" sz="2400" dirty="0" err="1" smtClean="0">
                  <a:solidFill>
                    <a:srgbClr val="1F4081"/>
                  </a:solidFill>
                  <a:latin typeface="Times New Roman" panose="02020603050405020304" pitchFamily="18" charset="0"/>
                </a:rPr>
                <a:t>tionary</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state changes are caused by the  laws that do not change over time themselves .</a:t>
              </a:r>
            </a:p>
            <a:p>
              <a:pPr eaLnBrk="1" hangingPunct="1">
                <a:lnSpc>
                  <a:spcPct val="100000"/>
                </a:lnSpc>
                <a:spcBef>
                  <a:spcPct val="50000"/>
                </a:spcBef>
                <a:spcAft>
                  <a:spcPct val="0"/>
                </a:spcAft>
                <a:buClrTx/>
                <a:buSzTx/>
                <a:buFontTx/>
                <a:buAutoNum type="arabicPeriod"/>
              </a:pPr>
              <a:r>
                <a:rPr lang="en-US" altLang="sk-SK" sz="2400" dirty="0" smtClean="0">
                  <a:solidFill>
                    <a:srgbClr val="1F4081"/>
                  </a:solidFill>
                  <a:latin typeface="Times New Roman" panose="02020603050405020304" pitchFamily="18" charset="0"/>
                </a:rPr>
                <a:t>Markovian </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assumption</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Current state depends only on the finite number of the previous states.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pSp>
          <p:nvGrpSpPr>
            <p:cNvPr id="22531" name="Group 2"/>
            <p:cNvGrpSpPr>
              <a:grpSpLocks/>
            </p:cNvGrpSpPr>
            <p:nvPr/>
          </p:nvGrpSpPr>
          <p:grpSpPr bwMode="auto">
            <a:xfrm>
              <a:off x="2348261" y="5010418"/>
              <a:ext cx="1943100" cy="584200"/>
              <a:chOff x="849313" y="5282625"/>
              <a:chExt cx="1943100" cy="584775"/>
            </a:xfrm>
          </p:grpSpPr>
          <p:graphicFrame>
            <p:nvGraphicFramePr>
              <p:cNvPr id="22532" name="Object 2"/>
              <p:cNvGraphicFramePr>
                <a:graphicFrameLocks noChangeAspect="1"/>
              </p:cNvGraphicFramePr>
              <p:nvPr/>
            </p:nvGraphicFramePr>
            <p:xfrm>
              <a:off x="849313" y="5321300"/>
              <a:ext cx="1943100" cy="546100"/>
            </p:xfrm>
            <a:graphic>
              <a:graphicData uri="http://schemas.openxmlformats.org/presentationml/2006/ole">
                <mc:AlternateContent xmlns:mc="http://schemas.openxmlformats.org/markup-compatibility/2006">
                  <mc:Choice xmlns:v="urn:schemas-microsoft-com:vml" Requires="v">
                    <p:oleObj spid="_x0000_s40998" name="Equation" r:id="rId3" imgW="733546" imgH="152352" progId="Equation.3">
                      <p:embed/>
                    </p:oleObj>
                  </mc:Choice>
                  <mc:Fallback>
                    <p:oleObj name="Equation" r:id="rId3" imgW="733546" imgH="152352" progId="Equation.3">
                      <p:embed/>
                      <p:pic>
                        <p:nvPicPr>
                          <p:cNvPr id="225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5321300"/>
                            <a:ext cx="1943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Box 1"/>
              <p:cNvSpPr txBox="1">
                <a:spLocks noChangeArrowheads="1"/>
              </p:cNvSpPr>
              <p:nvPr/>
            </p:nvSpPr>
            <p:spPr bwMode="auto">
              <a:xfrm>
                <a:off x="849313" y="5282625"/>
                <a:ext cx="10232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i="1"/>
                  <a:t>P</a:t>
                </a:r>
              </a:p>
            </p:txBody>
          </p:sp>
        </p:grpSp>
      </p:grpSp>
    </p:spTree>
    <p:extLst>
      <p:ext uri="{BB962C8B-B14F-4D97-AF65-F5344CB8AC3E}">
        <p14:creationId xmlns:p14="http://schemas.microsoft.com/office/powerpoint/2010/main" val="969770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6"/>
          <p:cNvGrpSpPr>
            <a:grpSpLocks/>
          </p:cNvGrpSpPr>
          <p:nvPr/>
        </p:nvGrpSpPr>
        <p:grpSpPr bwMode="auto">
          <a:xfrm>
            <a:off x="1981200" y="762000"/>
            <a:ext cx="8686800" cy="5567363"/>
            <a:chOff x="288" y="480"/>
            <a:chExt cx="5472" cy="3507"/>
          </a:xfrm>
        </p:grpSpPr>
        <p:sp>
          <p:nvSpPr>
            <p:cNvPr id="23555" name="Text Box 2"/>
            <p:cNvSpPr txBox="1">
              <a:spLocks noChangeArrowheads="1"/>
            </p:cNvSpPr>
            <p:nvPr/>
          </p:nvSpPr>
          <p:spPr bwMode="auto">
            <a:xfrm>
              <a:off x="288" y="480"/>
              <a:ext cx="5472" cy="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rgbClr val="A50021"/>
                  </a:solidFill>
                  <a:latin typeface="Times New Roman" panose="02020603050405020304" pitchFamily="18" charset="0"/>
                </a:rPr>
                <a:t>Markov</a:t>
              </a:r>
              <a:r>
                <a:rPr lang="en-US" altLang="sk-SK" sz="2400" dirty="0" err="1" smtClean="0">
                  <a:solidFill>
                    <a:srgbClr val="A50021"/>
                  </a:solidFill>
                  <a:latin typeface="Times New Roman" panose="02020603050405020304" pitchFamily="18" charset="0"/>
                </a:rPr>
                <a:t>ian</a:t>
              </a:r>
              <a:r>
                <a:rPr lang="en-US" altLang="sk-SK" sz="2400" dirty="0" smtClean="0">
                  <a:solidFill>
                    <a:srgbClr val="A50021"/>
                  </a:solidFill>
                  <a:latin typeface="Times New Roman" panose="02020603050405020304" pitchFamily="18" charset="0"/>
                </a:rPr>
                <a:t> processes (MP) of the first order</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r>
                <a:rPr lang="en-US" altLang="sk-SK" sz="2400" dirty="0" smtClean="0">
                  <a:solidFill>
                    <a:schemeClr val="tx1"/>
                  </a:solidFill>
                  <a:latin typeface="Times New Roman" panose="02020603050405020304" pitchFamily="18" charset="0"/>
                </a:rPr>
                <a:t>MP of the first order </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Current state depends only on the closest previous state</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endParaRPr lang="en-US" altLang="sk-SK" sz="2400" dirty="0">
                <a:solidFill>
                  <a:schemeClr val="tx1"/>
                </a:solidFill>
                <a:latin typeface="Times New Roman" panose="02020603050405020304" pitchFamily="18" charset="0"/>
              </a:endParaRPr>
            </a:p>
          </p:txBody>
        </p:sp>
        <p:graphicFrame>
          <p:nvGraphicFramePr>
            <p:cNvPr id="23556" name="Object 2"/>
            <p:cNvGraphicFramePr>
              <a:graphicFrameLocks noChangeAspect="1"/>
            </p:cNvGraphicFramePr>
            <p:nvPr/>
          </p:nvGraphicFramePr>
          <p:xfrm>
            <a:off x="672" y="1824"/>
            <a:ext cx="2602" cy="343"/>
          </p:xfrm>
          <a:graphic>
            <a:graphicData uri="http://schemas.openxmlformats.org/presentationml/2006/ole">
              <mc:AlternateContent xmlns:mc="http://schemas.openxmlformats.org/markup-compatibility/2006">
                <mc:Choice xmlns:v="urn:schemas-microsoft-com:vml" Requires="v">
                  <p:oleObj spid="_x0000_s42202" name="Equation" r:id="rId3" imgW="1647842" imgH="152352" progId="Equation.3">
                    <p:embed/>
                  </p:oleObj>
                </mc:Choice>
                <mc:Fallback>
                  <p:oleObj name="Equation" r:id="rId3" imgW="1647842" imgH="152352" progId="Equation.3">
                    <p:embed/>
                    <p:pic>
                      <p:nvPicPr>
                        <p:cNvPr id="235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824"/>
                          <a:ext cx="260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Oval 4"/>
            <p:cNvSpPr>
              <a:spLocks noChangeArrowheads="1"/>
            </p:cNvSpPr>
            <p:nvPr/>
          </p:nvSpPr>
          <p:spPr bwMode="auto">
            <a:xfrm>
              <a:off x="864" y="3216"/>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3558" name="Oval 5"/>
            <p:cNvSpPr>
              <a:spLocks noChangeArrowheads="1"/>
            </p:cNvSpPr>
            <p:nvPr/>
          </p:nvSpPr>
          <p:spPr bwMode="auto">
            <a:xfrm>
              <a:off x="1728" y="3216"/>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3559" name="Oval 6"/>
            <p:cNvSpPr>
              <a:spLocks noChangeArrowheads="1"/>
            </p:cNvSpPr>
            <p:nvPr/>
          </p:nvSpPr>
          <p:spPr bwMode="auto">
            <a:xfrm>
              <a:off x="2592" y="3216"/>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3560" name="Oval 7"/>
            <p:cNvSpPr>
              <a:spLocks noChangeArrowheads="1"/>
            </p:cNvSpPr>
            <p:nvPr/>
          </p:nvSpPr>
          <p:spPr bwMode="auto">
            <a:xfrm>
              <a:off x="3456" y="3216"/>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3561" name="Oval 8"/>
            <p:cNvSpPr>
              <a:spLocks noChangeArrowheads="1"/>
            </p:cNvSpPr>
            <p:nvPr/>
          </p:nvSpPr>
          <p:spPr bwMode="auto">
            <a:xfrm>
              <a:off x="4320" y="3216"/>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3562" name="Line 9"/>
            <p:cNvSpPr>
              <a:spLocks noChangeShapeType="1"/>
            </p:cNvSpPr>
            <p:nvPr/>
          </p:nvSpPr>
          <p:spPr bwMode="auto">
            <a:xfrm>
              <a:off x="480"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3" name="Line 10"/>
            <p:cNvSpPr>
              <a:spLocks noChangeShapeType="1"/>
            </p:cNvSpPr>
            <p:nvPr/>
          </p:nvSpPr>
          <p:spPr bwMode="auto">
            <a:xfrm>
              <a:off x="1344"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4" name="Line 11"/>
            <p:cNvSpPr>
              <a:spLocks noChangeShapeType="1"/>
            </p:cNvSpPr>
            <p:nvPr/>
          </p:nvSpPr>
          <p:spPr bwMode="auto">
            <a:xfrm>
              <a:off x="2208"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5" name="Line 12"/>
            <p:cNvSpPr>
              <a:spLocks noChangeShapeType="1"/>
            </p:cNvSpPr>
            <p:nvPr/>
          </p:nvSpPr>
          <p:spPr bwMode="auto">
            <a:xfrm>
              <a:off x="3072"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6" name="Line 13"/>
            <p:cNvSpPr>
              <a:spLocks noChangeShapeType="1"/>
            </p:cNvSpPr>
            <p:nvPr/>
          </p:nvSpPr>
          <p:spPr bwMode="auto">
            <a:xfrm>
              <a:off x="3936"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23567" name="Object 3"/>
            <p:cNvGraphicFramePr>
              <a:graphicFrameLocks noChangeAspect="1"/>
            </p:cNvGraphicFramePr>
            <p:nvPr/>
          </p:nvGraphicFramePr>
          <p:xfrm>
            <a:off x="919" y="3216"/>
            <a:ext cx="322" cy="248"/>
          </p:xfrm>
          <a:graphic>
            <a:graphicData uri="http://schemas.openxmlformats.org/presentationml/2006/ole">
              <mc:AlternateContent xmlns:mc="http://schemas.openxmlformats.org/markup-compatibility/2006">
                <mc:Choice xmlns:v="urn:schemas-microsoft-com:vml" Requires="v">
                  <p:oleObj spid="_x0000_s42203" name="Equation" r:id="rId5" imgW="304668" imgH="228501" progId="Equation.3">
                    <p:embed/>
                  </p:oleObj>
                </mc:Choice>
                <mc:Fallback>
                  <p:oleObj name="Equation" r:id="rId5" imgW="304668" imgH="228501" progId="Equation.3">
                    <p:embed/>
                    <p:pic>
                      <p:nvPicPr>
                        <p:cNvPr id="235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 y="3216"/>
                          <a:ext cx="32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4"/>
            <p:cNvGraphicFramePr>
              <a:graphicFrameLocks noChangeAspect="1"/>
            </p:cNvGraphicFramePr>
            <p:nvPr/>
          </p:nvGraphicFramePr>
          <p:xfrm>
            <a:off x="1837" y="3216"/>
            <a:ext cx="309" cy="248"/>
          </p:xfrm>
          <a:graphic>
            <a:graphicData uri="http://schemas.openxmlformats.org/presentationml/2006/ole">
              <mc:AlternateContent xmlns:mc="http://schemas.openxmlformats.org/markup-compatibility/2006">
                <mc:Choice xmlns:v="urn:schemas-microsoft-com:vml" Requires="v">
                  <p:oleObj spid="_x0000_s42204" name="Equation" r:id="rId7" imgW="291973" imgH="228501" progId="Equation.3">
                    <p:embed/>
                  </p:oleObj>
                </mc:Choice>
                <mc:Fallback>
                  <p:oleObj name="Equation" r:id="rId7" imgW="291973" imgH="228501" progId="Equation.3">
                    <p:embed/>
                    <p:pic>
                      <p:nvPicPr>
                        <p:cNvPr id="2356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 y="3216"/>
                          <a:ext cx="30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5"/>
            <p:cNvGraphicFramePr>
              <a:graphicFrameLocks noChangeAspect="1"/>
            </p:cNvGraphicFramePr>
            <p:nvPr/>
          </p:nvGraphicFramePr>
          <p:xfrm>
            <a:off x="2749" y="3216"/>
            <a:ext cx="214" cy="248"/>
          </p:xfrm>
          <a:graphic>
            <a:graphicData uri="http://schemas.openxmlformats.org/presentationml/2006/ole">
              <mc:AlternateContent xmlns:mc="http://schemas.openxmlformats.org/markup-compatibility/2006">
                <mc:Choice xmlns:v="urn:schemas-microsoft-com:vml" Requires="v">
                  <p:oleObj spid="_x0000_s42205" name="Equation" r:id="rId9" imgW="203112" imgH="228501" progId="Equation.3">
                    <p:embed/>
                  </p:oleObj>
                </mc:Choice>
                <mc:Fallback>
                  <p:oleObj name="Equation" r:id="rId9" imgW="203112" imgH="228501" progId="Equation.3">
                    <p:embed/>
                    <p:pic>
                      <p:nvPicPr>
                        <p:cNvPr id="2356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9" y="3216"/>
                          <a:ext cx="21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6"/>
            <p:cNvGraphicFramePr>
              <a:graphicFrameLocks noChangeAspect="1"/>
            </p:cNvGraphicFramePr>
            <p:nvPr/>
          </p:nvGraphicFramePr>
          <p:xfrm>
            <a:off x="3566" y="3216"/>
            <a:ext cx="308" cy="248"/>
          </p:xfrm>
          <a:graphic>
            <a:graphicData uri="http://schemas.openxmlformats.org/presentationml/2006/ole">
              <mc:AlternateContent xmlns:mc="http://schemas.openxmlformats.org/markup-compatibility/2006">
                <mc:Choice xmlns:v="urn:schemas-microsoft-com:vml" Requires="v">
                  <p:oleObj spid="_x0000_s42206" name="Equation" r:id="rId11" imgW="291973" imgH="228501" progId="Equation.3">
                    <p:embed/>
                  </p:oleObj>
                </mc:Choice>
                <mc:Fallback>
                  <p:oleObj name="Equation" r:id="rId11" imgW="291973" imgH="228501" progId="Equation.3">
                    <p:embed/>
                    <p:pic>
                      <p:nvPicPr>
                        <p:cNvPr id="2357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6" y="3216"/>
                          <a:ext cx="30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7"/>
            <p:cNvGraphicFramePr>
              <a:graphicFrameLocks noChangeAspect="1"/>
            </p:cNvGraphicFramePr>
            <p:nvPr/>
          </p:nvGraphicFramePr>
          <p:xfrm>
            <a:off x="4416" y="3216"/>
            <a:ext cx="336" cy="248"/>
          </p:xfrm>
          <a:graphic>
            <a:graphicData uri="http://schemas.openxmlformats.org/presentationml/2006/ole">
              <mc:AlternateContent xmlns:mc="http://schemas.openxmlformats.org/markup-compatibility/2006">
                <mc:Choice xmlns:v="urn:schemas-microsoft-com:vml" Requires="v">
                  <p:oleObj spid="_x0000_s42207" name="Equation" r:id="rId13" imgW="317362" imgH="228501" progId="Equation.3">
                    <p:embed/>
                  </p:oleObj>
                </mc:Choice>
                <mc:Fallback>
                  <p:oleObj name="Equation" r:id="rId13" imgW="317362" imgH="228501" progId="Equation.3">
                    <p:embed/>
                    <p:pic>
                      <p:nvPicPr>
                        <p:cNvPr id="2357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6" y="3216"/>
                          <a:ext cx="33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2" name="Text Box 20"/>
            <p:cNvSpPr txBox="1">
              <a:spLocks noChangeArrowheads="1"/>
            </p:cNvSpPr>
            <p:nvPr/>
          </p:nvSpPr>
          <p:spPr bwMode="auto">
            <a:xfrm>
              <a:off x="528" y="3696"/>
              <a:ext cx="48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Times New Roman" panose="02020603050405020304" pitchFamily="18" charset="0"/>
                </a:rPr>
                <a:t>Bayes</a:t>
              </a:r>
              <a:r>
                <a:rPr lang="en-US" altLang="sk-SK" sz="2400" dirty="0" err="1" smtClean="0">
                  <a:solidFill>
                    <a:schemeClr val="tx1"/>
                  </a:solidFill>
                  <a:latin typeface="Times New Roman" panose="02020603050405020304" pitchFamily="18" charset="0"/>
                </a:rPr>
                <a:t>ian</a:t>
              </a:r>
              <a:r>
                <a:rPr lang="en-US" altLang="sk-SK" sz="2400" dirty="0" smtClean="0">
                  <a:solidFill>
                    <a:schemeClr val="tx1"/>
                  </a:solidFill>
                  <a:latin typeface="Times New Roman" panose="02020603050405020304" pitchFamily="18" charset="0"/>
                </a:rPr>
                <a:t> network </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of the first order MP. </a:t>
              </a:r>
              <a:endParaRPr lang="en-US" altLang="sk-SK" sz="2400" dirty="0">
                <a:solidFill>
                  <a:schemeClr val="tx1"/>
                </a:solidFill>
                <a:latin typeface="Times New Roman" panose="02020603050405020304" pitchFamily="18" charset="0"/>
              </a:endParaRPr>
            </a:p>
          </p:txBody>
        </p:sp>
        <p:sp>
          <p:nvSpPr>
            <p:cNvPr id="23573" name="Line 22"/>
            <p:cNvSpPr>
              <a:spLocks noChangeShapeType="1"/>
            </p:cNvSpPr>
            <p:nvPr/>
          </p:nvSpPr>
          <p:spPr bwMode="auto">
            <a:xfrm flipH="1">
              <a:off x="3360" y="201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74" name="Text Box 23"/>
            <p:cNvSpPr txBox="1">
              <a:spLocks noChangeArrowheads="1"/>
            </p:cNvSpPr>
            <p:nvPr/>
          </p:nvSpPr>
          <p:spPr bwMode="auto">
            <a:xfrm>
              <a:off x="3840" y="1776"/>
              <a:ext cx="158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dirty="0">
                  <a:solidFill>
                    <a:schemeClr val="tx1"/>
                  </a:solidFill>
                  <a:latin typeface="Times New Roman" panose="02020603050405020304" pitchFamily="18" charset="0"/>
                </a:rPr>
                <a:t>„</a:t>
              </a:r>
              <a:r>
                <a:rPr lang="sk-SK" altLang="sk-SK" dirty="0" err="1">
                  <a:solidFill>
                    <a:schemeClr val="tx1"/>
                  </a:solidFill>
                  <a:latin typeface="Times New Roman" panose="02020603050405020304" pitchFamily="18" charset="0"/>
                </a:rPr>
                <a:t>transition</a:t>
              </a:r>
              <a:r>
                <a:rPr lang="sk-SK" altLang="sk-SK" dirty="0">
                  <a:solidFill>
                    <a:schemeClr val="tx1"/>
                  </a:solidFill>
                  <a:latin typeface="Times New Roman" panose="02020603050405020304" pitchFamily="18" charset="0"/>
                </a:rPr>
                <a:t> model“ </a:t>
              </a:r>
              <a:r>
                <a:rPr lang="en-US" altLang="sk-SK" dirty="0" smtClean="0">
                  <a:solidFill>
                    <a:schemeClr val="tx1"/>
                  </a:solidFill>
                  <a:latin typeface="Times New Roman" panose="02020603050405020304" pitchFamily="18" charset="0"/>
                </a:rPr>
                <a:t>of the first order</a:t>
              </a:r>
              <a:endParaRPr lang="en-US" altLang="sk-SK" dirty="0">
                <a:solidFill>
                  <a:schemeClr val="tx1"/>
                </a:solidFill>
                <a:latin typeface="Times New Roman" panose="02020603050405020304" pitchFamily="18" charset="0"/>
              </a:endParaRPr>
            </a:p>
          </p:txBody>
        </p:sp>
        <p:sp>
          <p:nvSpPr>
            <p:cNvPr id="23575" name="Line 24"/>
            <p:cNvSpPr>
              <a:spLocks noChangeShapeType="1"/>
            </p:cNvSpPr>
            <p:nvPr/>
          </p:nvSpPr>
          <p:spPr bwMode="auto">
            <a:xfrm flipV="1">
              <a:off x="2688" y="2160"/>
              <a:ext cx="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76" name="Text Box 25"/>
            <p:cNvSpPr txBox="1">
              <a:spLocks noChangeArrowheads="1"/>
            </p:cNvSpPr>
            <p:nvPr/>
          </p:nvSpPr>
          <p:spPr bwMode="auto">
            <a:xfrm>
              <a:off x="2304" y="2544"/>
              <a:ext cx="21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1600" dirty="0" smtClean="0">
                  <a:solidFill>
                    <a:schemeClr val="tx1"/>
                  </a:solidFill>
                  <a:latin typeface="Times New Roman" panose="02020603050405020304" pitchFamily="18" charset="0"/>
                </a:rPr>
                <a:t>Time development of the states is completely described by this conditional probability. </a:t>
              </a:r>
              <a:endParaRPr lang="en-US" altLang="sk-SK" sz="1600" dirty="0">
                <a:solidFill>
                  <a:schemeClr val="tx1"/>
                </a:solidFill>
                <a:latin typeface="Times New Roman" panose="02020603050405020304" pitchFamily="18" charset="0"/>
              </a:endParaRPr>
            </a:p>
          </p:txBody>
        </p:sp>
      </p:grpSp>
    </p:spTree>
    <p:extLst>
      <p:ext uri="{BB962C8B-B14F-4D97-AF65-F5344CB8AC3E}">
        <p14:creationId xmlns:p14="http://schemas.microsoft.com/office/powerpoint/2010/main" val="4243542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8"/>
          <p:cNvSpPr txBox="1">
            <a:spLocks noChangeArrowheads="1"/>
          </p:cNvSpPr>
          <p:nvPr/>
        </p:nvSpPr>
        <p:spPr bwMode="auto">
          <a:xfrm>
            <a:off x="2092325" y="4041776"/>
            <a:ext cx="822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startAt="3"/>
            </a:pPr>
            <a:r>
              <a:rPr lang="en-US" altLang="sk-SK" sz="2400" dirty="0" smtClean="0">
                <a:solidFill>
                  <a:schemeClr val="tx1"/>
                </a:solidFill>
                <a:latin typeface="Times New Roman" panose="02020603050405020304" pitchFamily="18" charset="0"/>
              </a:rPr>
              <a:t>For</a:t>
            </a:r>
            <a:r>
              <a:rPr lang="sk-SK" altLang="sk-SK" sz="2400" dirty="0" smtClean="0">
                <a:solidFill>
                  <a:schemeClr val="tx1"/>
                </a:solidFill>
                <a:latin typeface="Times New Roman" panose="02020603050405020304" pitchFamily="18" charset="0"/>
              </a:rPr>
              <a:t> Markov</a:t>
            </a:r>
            <a:r>
              <a:rPr lang="en-US" altLang="sk-SK" sz="2400" dirty="0" err="1" smtClean="0">
                <a:solidFill>
                  <a:schemeClr val="tx1"/>
                </a:solidFill>
                <a:latin typeface="Times New Roman" panose="02020603050405020304" pitchFamily="18" charset="0"/>
              </a:rPr>
              <a:t>ian</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proc</a:t>
            </a:r>
            <a:r>
              <a:rPr lang="en-US" altLang="sk-SK" sz="2400" dirty="0" err="1" smtClean="0">
                <a:solidFill>
                  <a:schemeClr val="tx1"/>
                </a:solidFill>
                <a:latin typeface="Times New Roman" panose="02020603050405020304" pitchFamily="18" charset="0"/>
              </a:rPr>
              <a:t>esses</a:t>
            </a:r>
            <a:r>
              <a:rPr lang="en-US" altLang="sk-SK" sz="2400" dirty="0" smtClean="0">
                <a:solidFill>
                  <a:schemeClr val="tx1"/>
                </a:solidFill>
                <a:latin typeface="Times New Roman" panose="02020603050405020304" pitchFamily="18" charset="0"/>
              </a:rPr>
              <a:t> it is wise to suppose, that the evidence variables at the time </a:t>
            </a:r>
            <a:r>
              <a:rPr lang="en-US" altLang="sk-SK" sz="2400" i="1" dirty="0" smtClean="0">
                <a:solidFill>
                  <a:schemeClr val="tx1"/>
                </a:solidFill>
                <a:latin typeface="Times New Roman" panose="02020603050405020304" pitchFamily="18" charset="0"/>
              </a:rPr>
              <a:t>t</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depends only on the state variables at the time </a:t>
            </a:r>
            <a:r>
              <a:rPr lang="en-US" altLang="sk-SK" sz="2400" i="1" dirty="0" smtClean="0">
                <a:solidFill>
                  <a:schemeClr val="tx1"/>
                </a:solidFill>
                <a:latin typeface="Times New Roman" panose="02020603050405020304" pitchFamily="18" charset="0"/>
              </a:rPr>
              <a:t>t</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startAt="3"/>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startAt="3"/>
            </a:pPr>
            <a:r>
              <a:rPr lang="en-US" altLang="sk-SK" sz="2400" dirty="0" smtClean="0">
                <a:solidFill>
                  <a:schemeClr val="tx1"/>
                </a:solidFill>
                <a:latin typeface="Times New Roman" panose="02020603050405020304" pitchFamily="18" charset="0"/>
              </a:rPr>
              <a:t>One also needs to specify</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p:txBody>
      </p:sp>
      <p:grpSp>
        <p:nvGrpSpPr>
          <p:cNvPr id="24579" name="Group 47"/>
          <p:cNvGrpSpPr>
            <a:grpSpLocks/>
          </p:cNvGrpSpPr>
          <p:nvPr/>
        </p:nvGrpSpPr>
        <p:grpSpPr bwMode="auto">
          <a:xfrm>
            <a:off x="2332973" y="1109633"/>
            <a:ext cx="9216024" cy="5194300"/>
            <a:chOff x="336" y="720"/>
            <a:chExt cx="5458" cy="3272"/>
          </a:xfrm>
        </p:grpSpPr>
        <p:sp>
          <p:nvSpPr>
            <p:cNvPr id="24580" name="Text Box 2"/>
            <p:cNvSpPr txBox="1">
              <a:spLocks noChangeArrowheads="1"/>
            </p:cNvSpPr>
            <p:nvPr/>
          </p:nvSpPr>
          <p:spPr bwMode="auto">
            <a:xfrm>
              <a:off x="336" y="720"/>
              <a:ext cx="5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2.    </a:t>
              </a:r>
              <a:r>
                <a:rPr lang="sk-SK" altLang="sk-SK" sz="2400" dirty="0" err="1" smtClean="0">
                  <a:solidFill>
                    <a:schemeClr val="tx1"/>
                  </a:solidFill>
                  <a:latin typeface="Times New Roman" panose="02020603050405020304" pitchFamily="18" charset="0"/>
                </a:rPr>
                <a:t>Markovov</a:t>
              </a:r>
              <a:r>
                <a:rPr lang="en-US" altLang="sk-SK" sz="2400" dirty="0" err="1" smtClean="0">
                  <a:solidFill>
                    <a:schemeClr val="tx1"/>
                  </a:solidFill>
                  <a:latin typeface="Times New Roman" panose="02020603050405020304" pitchFamily="18" charset="0"/>
                </a:rPr>
                <a:t>ian</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proces</a:t>
              </a:r>
              <a:r>
                <a:rPr lang="en-US" altLang="sk-SK" sz="2400" dirty="0" smtClean="0">
                  <a:solidFill>
                    <a:schemeClr val="tx1"/>
                  </a:solidFill>
                  <a:latin typeface="Times New Roman" panose="02020603050405020304" pitchFamily="18" charset="0"/>
                </a:rPr>
                <a:t>s of the second order </a:t>
              </a:r>
              <a:r>
                <a:rPr lang="sk-SK"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aphicFrame>
          <p:nvGraphicFramePr>
            <p:cNvPr id="24581" name="Object 2"/>
            <p:cNvGraphicFramePr>
              <a:graphicFrameLocks noChangeAspect="1"/>
            </p:cNvGraphicFramePr>
            <p:nvPr>
              <p:extLst/>
            </p:nvPr>
          </p:nvGraphicFramePr>
          <p:xfrm>
            <a:off x="4069" y="750"/>
            <a:ext cx="1356" cy="281"/>
          </p:xfrm>
          <a:graphic>
            <a:graphicData uri="http://schemas.openxmlformats.org/presentationml/2006/ole">
              <mc:AlternateContent xmlns:mc="http://schemas.openxmlformats.org/markup-compatibility/2006">
                <mc:Choice xmlns:v="urn:schemas-microsoft-com:vml" Requires="v">
                  <p:oleObj spid="_x0000_s43298" name="Equation" r:id="rId3" imgW="1028856" imgH="152352" progId="Equation.3">
                    <p:embed/>
                  </p:oleObj>
                </mc:Choice>
                <mc:Fallback>
                  <p:oleObj name="Equation" r:id="rId3" imgW="1028856" imgH="152352" progId="Equation.3">
                    <p:embed/>
                    <p:pic>
                      <p:nvPicPr>
                        <p:cNvPr id="2458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9" y="750"/>
                          <a:ext cx="135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Oval 6"/>
            <p:cNvSpPr>
              <a:spLocks noChangeArrowheads="1"/>
            </p:cNvSpPr>
            <p:nvPr/>
          </p:nvSpPr>
          <p:spPr bwMode="auto">
            <a:xfrm>
              <a:off x="1008" y="1344"/>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4583" name="Oval 7"/>
            <p:cNvSpPr>
              <a:spLocks noChangeArrowheads="1"/>
            </p:cNvSpPr>
            <p:nvPr/>
          </p:nvSpPr>
          <p:spPr bwMode="auto">
            <a:xfrm>
              <a:off x="1872" y="1344"/>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4584" name="Oval 8"/>
            <p:cNvSpPr>
              <a:spLocks noChangeArrowheads="1"/>
            </p:cNvSpPr>
            <p:nvPr/>
          </p:nvSpPr>
          <p:spPr bwMode="auto">
            <a:xfrm>
              <a:off x="2736" y="1344"/>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4585" name="Oval 9"/>
            <p:cNvSpPr>
              <a:spLocks noChangeArrowheads="1"/>
            </p:cNvSpPr>
            <p:nvPr/>
          </p:nvSpPr>
          <p:spPr bwMode="auto">
            <a:xfrm>
              <a:off x="3600" y="1344"/>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4586" name="Oval 10"/>
            <p:cNvSpPr>
              <a:spLocks noChangeArrowheads="1"/>
            </p:cNvSpPr>
            <p:nvPr/>
          </p:nvSpPr>
          <p:spPr bwMode="auto">
            <a:xfrm>
              <a:off x="4464" y="1344"/>
              <a:ext cx="480" cy="240"/>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4587" name="Line 11"/>
            <p:cNvSpPr>
              <a:spLocks noChangeShapeType="1"/>
            </p:cNvSpPr>
            <p:nvPr/>
          </p:nvSpPr>
          <p:spPr bwMode="auto">
            <a:xfrm>
              <a:off x="624" y="148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8" name="Line 12"/>
            <p:cNvSpPr>
              <a:spLocks noChangeShapeType="1"/>
            </p:cNvSpPr>
            <p:nvPr/>
          </p:nvSpPr>
          <p:spPr bwMode="auto">
            <a:xfrm>
              <a:off x="1488" y="148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9" name="Line 13"/>
            <p:cNvSpPr>
              <a:spLocks noChangeShapeType="1"/>
            </p:cNvSpPr>
            <p:nvPr/>
          </p:nvSpPr>
          <p:spPr bwMode="auto">
            <a:xfrm>
              <a:off x="2352" y="148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0" name="Line 14"/>
            <p:cNvSpPr>
              <a:spLocks noChangeShapeType="1"/>
            </p:cNvSpPr>
            <p:nvPr/>
          </p:nvSpPr>
          <p:spPr bwMode="auto">
            <a:xfrm>
              <a:off x="3216" y="148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1" name="Line 15"/>
            <p:cNvSpPr>
              <a:spLocks noChangeShapeType="1"/>
            </p:cNvSpPr>
            <p:nvPr/>
          </p:nvSpPr>
          <p:spPr bwMode="auto">
            <a:xfrm>
              <a:off x="4080" y="148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24592" name="Object 3"/>
            <p:cNvGraphicFramePr>
              <a:graphicFrameLocks noChangeAspect="1"/>
            </p:cNvGraphicFramePr>
            <p:nvPr/>
          </p:nvGraphicFramePr>
          <p:xfrm>
            <a:off x="1063" y="1344"/>
            <a:ext cx="322" cy="248"/>
          </p:xfrm>
          <a:graphic>
            <a:graphicData uri="http://schemas.openxmlformats.org/presentationml/2006/ole">
              <mc:AlternateContent xmlns:mc="http://schemas.openxmlformats.org/markup-compatibility/2006">
                <mc:Choice xmlns:v="urn:schemas-microsoft-com:vml" Requires="v">
                  <p:oleObj spid="_x0000_s43299" name="Equation" r:id="rId5" imgW="304668" imgH="228501" progId="Equation.3">
                    <p:embed/>
                  </p:oleObj>
                </mc:Choice>
                <mc:Fallback>
                  <p:oleObj name="Equation" r:id="rId5" imgW="304668" imgH="228501" progId="Equation.3">
                    <p:embed/>
                    <p:pic>
                      <p:nvPicPr>
                        <p:cNvPr id="2459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 y="1344"/>
                          <a:ext cx="32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3" name="Object 4"/>
            <p:cNvGraphicFramePr>
              <a:graphicFrameLocks noChangeAspect="1"/>
            </p:cNvGraphicFramePr>
            <p:nvPr/>
          </p:nvGraphicFramePr>
          <p:xfrm>
            <a:off x="1981" y="1344"/>
            <a:ext cx="309" cy="248"/>
          </p:xfrm>
          <a:graphic>
            <a:graphicData uri="http://schemas.openxmlformats.org/presentationml/2006/ole">
              <mc:AlternateContent xmlns:mc="http://schemas.openxmlformats.org/markup-compatibility/2006">
                <mc:Choice xmlns:v="urn:schemas-microsoft-com:vml" Requires="v">
                  <p:oleObj spid="_x0000_s43300" name="Equation" r:id="rId7" imgW="291973" imgH="228501" progId="Equation.3">
                    <p:embed/>
                  </p:oleObj>
                </mc:Choice>
                <mc:Fallback>
                  <p:oleObj name="Equation" r:id="rId7" imgW="291973" imgH="228501" progId="Equation.3">
                    <p:embed/>
                    <p:pic>
                      <p:nvPicPr>
                        <p:cNvPr id="2459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 y="1344"/>
                          <a:ext cx="30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5"/>
            <p:cNvGraphicFramePr>
              <a:graphicFrameLocks noChangeAspect="1"/>
            </p:cNvGraphicFramePr>
            <p:nvPr/>
          </p:nvGraphicFramePr>
          <p:xfrm>
            <a:off x="2892" y="1344"/>
            <a:ext cx="215" cy="248"/>
          </p:xfrm>
          <a:graphic>
            <a:graphicData uri="http://schemas.openxmlformats.org/presentationml/2006/ole">
              <mc:AlternateContent xmlns:mc="http://schemas.openxmlformats.org/markup-compatibility/2006">
                <mc:Choice xmlns:v="urn:schemas-microsoft-com:vml" Requires="v">
                  <p:oleObj spid="_x0000_s43301" name="Equation" r:id="rId9" imgW="203112" imgH="228501" progId="Equation.3">
                    <p:embed/>
                  </p:oleObj>
                </mc:Choice>
                <mc:Fallback>
                  <p:oleObj name="Equation" r:id="rId9" imgW="203112" imgH="228501" progId="Equation.3">
                    <p:embed/>
                    <p:pic>
                      <p:nvPicPr>
                        <p:cNvPr id="2459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2" y="1344"/>
                          <a:ext cx="21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6"/>
            <p:cNvGraphicFramePr>
              <a:graphicFrameLocks noChangeAspect="1"/>
            </p:cNvGraphicFramePr>
            <p:nvPr/>
          </p:nvGraphicFramePr>
          <p:xfrm>
            <a:off x="3710" y="1344"/>
            <a:ext cx="308" cy="248"/>
          </p:xfrm>
          <a:graphic>
            <a:graphicData uri="http://schemas.openxmlformats.org/presentationml/2006/ole">
              <mc:AlternateContent xmlns:mc="http://schemas.openxmlformats.org/markup-compatibility/2006">
                <mc:Choice xmlns:v="urn:schemas-microsoft-com:vml" Requires="v">
                  <p:oleObj spid="_x0000_s43302" name="Equation" r:id="rId11" imgW="291973" imgH="228501" progId="Equation.3">
                    <p:embed/>
                  </p:oleObj>
                </mc:Choice>
                <mc:Fallback>
                  <p:oleObj name="Equation" r:id="rId11" imgW="291973" imgH="228501" progId="Equation.3">
                    <p:embed/>
                    <p:pic>
                      <p:nvPicPr>
                        <p:cNvPr id="24595"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0" y="1344"/>
                          <a:ext cx="30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6" name="Object 7"/>
            <p:cNvGraphicFramePr>
              <a:graphicFrameLocks noChangeAspect="1"/>
            </p:cNvGraphicFramePr>
            <p:nvPr/>
          </p:nvGraphicFramePr>
          <p:xfrm>
            <a:off x="4567" y="1344"/>
            <a:ext cx="322" cy="248"/>
          </p:xfrm>
          <a:graphic>
            <a:graphicData uri="http://schemas.openxmlformats.org/presentationml/2006/ole">
              <mc:AlternateContent xmlns:mc="http://schemas.openxmlformats.org/markup-compatibility/2006">
                <mc:Choice xmlns:v="urn:schemas-microsoft-com:vml" Requires="v">
                  <p:oleObj spid="_x0000_s43303" name="Equation" r:id="rId13" imgW="304668" imgH="228501" progId="Equation.3">
                    <p:embed/>
                  </p:oleObj>
                </mc:Choice>
                <mc:Fallback>
                  <p:oleObj name="Equation" r:id="rId13" imgW="304668" imgH="228501" progId="Equation.3">
                    <p:embed/>
                    <p:pic>
                      <p:nvPicPr>
                        <p:cNvPr id="24596"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7" y="1344"/>
                          <a:ext cx="32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7" name="Text Box 21"/>
            <p:cNvSpPr txBox="1">
              <a:spLocks noChangeArrowheads="1"/>
            </p:cNvSpPr>
            <p:nvPr/>
          </p:nvSpPr>
          <p:spPr bwMode="auto">
            <a:xfrm>
              <a:off x="672" y="1824"/>
              <a:ext cx="3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Bayesian network of the second order MP</a:t>
              </a:r>
              <a:r>
                <a:rPr lang="sk-SK"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pSp>
          <p:nvGrpSpPr>
            <p:cNvPr id="24598" name="Group 24"/>
            <p:cNvGrpSpPr>
              <a:grpSpLocks/>
            </p:cNvGrpSpPr>
            <p:nvPr/>
          </p:nvGrpSpPr>
          <p:grpSpPr bwMode="auto">
            <a:xfrm>
              <a:off x="624" y="1248"/>
              <a:ext cx="1248" cy="144"/>
              <a:chOff x="624" y="1200"/>
              <a:chExt cx="1248" cy="144"/>
            </a:xfrm>
          </p:grpSpPr>
          <p:sp>
            <p:nvSpPr>
              <p:cNvPr id="24615" name="Freeform 22"/>
              <p:cNvSpPr>
                <a:spLocks/>
              </p:cNvSpPr>
              <p:nvPr/>
            </p:nvSpPr>
            <p:spPr bwMode="auto">
              <a:xfrm>
                <a:off x="624" y="1200"/>
                <a:ext cx="1248" cy="144"/>
              </a:xfrm>
              <a:custGeom>
                <a:avLst/>
                <a:gdLst>
                  <a:gd name="T0" fmla="*/ 0 w 1248"/>
                  <a:gd name="T1" fmla="*/ 144 h 144"/>
                  <a:gd name="T2" fmla="*/ 240 w 1248"/>
                  <a:gd name="T3" fmla="*/ 48 h 144"/>
                  <a:gd name="T4" fmla="*/ 672 w 1248"/>
                  <a:gd name="T5" fmla="*/ 0 h 144"/>
                  <a:gd name="T6" fmla="*/ 1008 w 1248"/>
                  <a:gd name="T7" fmla="*/ 48 h 144"/>
                  <a:gd name="T8" fmla="*/ 1248 w 1248"/>
                  <a:gd name="T9" fmla="*/ 144 h 144"/>
                  <a:gd name="T10" fmla="*/ 0 60000 65536"/>
                  <a:gd name="T11" fmla="*/ 0 60000 65536"/>
                  <a:gd name="T12" fmla="*/ 0 60000 65536"/>
                  <a:gd name="T13" fmla="*/ 0 60000 65536"/>
                  <a:gd name="T14" fmla="*/ 0 60000 65536"/>
                  <a:gd name="T15" fmla="*/ 0 w 1248"/>
                  <a:gd name="T16" fmla="*/ 0 h 144"/>
                  <a:gd name="T17" fmla="*/ 1248 w 1248"/>
                  <a:gd name="T18" fmla="*/ 144 h 144"/>
                </a:gdLst>
                <a:ahLst/>
                <a:cxnLst>
                  <a:cxn ang="T10">
                    <a:pos x="T0" y="T1"/>
                  </a:cxn>
                  <a:cxn ang="T11">
                    <a:pos x="T2" y="T3"/>
                  </a:cxn>
                  <a:cxn ang="T12">
                    <a:pos x="T4" y="T5"/>
                  </a:cxn>
                  <a:cxn ang="T13">
                    <a:pos x="T6" y="T7"/>
                  </a:cxn>
                  <a:cxn ang="T14">
                    <a:pos x="T8" y="T9"/>
                  </a:cxn>
                </a:cxnLst>
                <a:rect l="T15" t="T16" r="T17" b="T18"/>
                <a:pathLst>
                  <a:path w="1248" h="144">
                    <a:moveTo>
                      <a:pt x="0" y="144"/>
                    </a:moveTo>
                    <a:cubicBezTo>
                      <a:pt x="64" y="108"/>
                      <a:pt x="128" y="72"/>
                      <a:pt x="240" y="48"/>
                    </a:cubicBezTo>
                    <a:cubicBezTo>
                      <a:pt x="352" y="24"/>
                      <a:pt x="544" y="0"/>
                      <a:pt x="672" y="0"/>
                    </a:cubicBezTo>
                    <a:cubicBezTo>
                      <a:pt x="800" y="0"/>
                      <a:pt x="912" y="24"/>
                      <a:pt x="1008" y="48"/>
                    </a:cubicBezTo>
                    <a:cubicBezTo>
                      <a:pt x="1104" y="72"/>
                      <a:pt x="1176" y="108"/>
                      <a:pt x="1248" y="144"/>
                    </a:cubicBezTo>
                  </a:path>
                </a:pathLst>
              </a:custGeom>
              <a:noFill/>
              <a:ln w="127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616" name="Line 23"/>
              <p:cNvSpPr>
                <a:spLocks noChangeShapeType="1"/>
              </p:cNvSpPr>
              <p:nvPr/>
            </p:nvSpPr>
            <p:spPr bwMode="auto">
              <a:xfrm>
                <a:off x="1776" y="1296"/>
                <a:ext cx="96"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4599" name="Group 25"/>
            <p:cNvGrpSpPr>
              <a:grpSpLocks/>
            </p:cNvGrpSpPr>
            <p:nvPr/>
          </p:nvGrpSpPr>
          <p:grpSpPr bwMode="auto">
            <a:xfrm>
              <a:off x="1488" y="1248"/>
              <a:ext cx="1248" cy="144"/>
              <a:chOff x="624" y="1200"/>
              <a:chExt cx="1248" cy="144"/>
            </a:xfrm>
          </p:grpSpPr>
          <p:sp>
            <p:nvSpPr>
              <p:cNvPr id="24613" name="Freeform 26"/>
              <p:cNvSpPr>
                <a:spLocks/>
              </p:cNvSpPr>
              <p:nvPr/>
            </p:nvSpPr>
            <p:spPr bwMode="auto">
              <a:xfrm>
                <a:off x="624" y="1200"/>
                <a:ext cx="1248" cy="144"/>
              </a:xfrm>
              <a:custGeom>
                <a:avLst/>
                <a:gdLst>
                  <a:gd name="T0" fmla="*/ 0 w 1248"/>
                  <a:gd name="T1" fmla="*/ 144 h 144"/>
                  <a:gd name="T2" fmla="*/ 240 w 1248"/>
                  <a:gd name="T3" fmla="*/ 48 h 144"/>
                  <a:gd name="T4" fmla="*/ 672 w 1248"/>
                  <a:gd name="T5" fmla="*/ 0 h 144"/>
                  <a:gd name="T6" fmla="*/ 1008 w 1248"/>
                  <a:gd name="T7" fmla="*/ 48 h 144"/>
                  <a:gd name="T8" fmla="*/ 1248 w 1248"/>
                  <a:gd name="T9" fmla="*/ 144 h 144"/>
                  <a:gd name="T10" fmla="*/ 0 60000 65536"/>
                  <a:gd name="T11" fmla="*/ 0 60000 65536"/>
                  <a:gd name="T12" fmla="*/ 0 60000 65536"/>
                  <a:gd name="T13" fmla="*/ 0 60000 65536"/>
                  <a:gd name="T14" fmla="*/ 0 60000 65536"/>
                  <a:gd name="T15" fmla="*/ 0 w 1248"/>
                  <a:gd name="T16" fmla="*/ 0 h 144"/>
                  <a:gd name="T17" fmla="*/ 1248 w 1248"/>
                  <a:gd name="T18" fmla="*/ 144 h 144"/>
                </a:gdLst>
                <a:ahLst/>
                <a:cxnLst>
                  <a:cxn ang="T10">
                    <a:pos x="T0" y="T1"/>
                  </a:cxn>
                  <a:cxn ang="T11">
                    <a:pos x="T2" y="T3"/>
                  </a:cxn>
                  <a:cxn ang="T12">
                    <a:pos x="T4" y="T5"/>
                  </a:cxn>
                  <a:cxn ang="T13">
                    <a:pos x="T6" y="T7"/>
                  </a:cxn>
                  <a:cxn ang="T14">
                    <a:pos x="T8" y="T9"/>
                  </a:cxn>
                </a:cxnLst>
                <a:rect l="T15" t="T16" r="T17" b="T18"/>
                <a:pathLst>
                  <a:path w="1248" h="144">
                    <a:moveTo>
                      <a:pt x="0" y="144"/>
                    </a:moveTo>
                    <a:cubicBezTo>
                      <a:pt x="64" y="108"/>
                      <a:pt x="128" y="72"/>
                      <a:pt x="240" y="48"/>
                    </a:cubicBezTo>
                    <a:cubicBezTo>
                      <a:pt x="352" y="24"/>
                      <a:pt x="544" y="0"/>
                      <a:pt x="672" y="0"/>
                    </a:cubicBezTo>
                    <a:cubicBezTo>
                      <a:pt x="800" y="0"/>
                      <a:pt x="912" y="24"/>
                      <a:pt x="1008" y="48"/>
                    </a:cubicBezTo>
                    <a:cubicBezTo>
                      <a:pt x="1104" y="72"/>
                      <a:pt x="1176" y="108"/>
                      <a:pt x="1248" y="144"/>
                    </a:cubicBezTo>
                  </a:path>
                </a:pathLst>
              </a:custGeom>
              <a:noFill/>
              <a:ln w="127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614" name="Line 27"/>
              <p:cNvSpPr>
                <a:spLocks noChangeShapeType="1"/>
              </p:cNvSpPr>
              <p:nvPr/>
            </p:nvSpPr>
            <p:spPr bwMode="auto">
              <a:xfrm>
                <a:off x="1776" y="1296"/>
                <a:ext cx="96"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4600" name="Group 28"/>
            <p:cNvGrpSpPr>
              <a:grpSpLocks/>
            </p:cNvGrpSpPr>
            <p:nvPr/>
          </p:nvGrpSpPr>
          <p:grpSpPr bwMode="auto">
            <a:xfrm>
              <a:off x="2352" y="1248"/>
              <a:ext cx="1248" cy="144"/>
              <a:chOff x="624" y="1200"/>
              <a:chExt cx="1248" cy="144"/>
            </a:xfrm>
          </p:grpSpPr>
          <p:sp>
            <p:nvSpPr>
              <p:cNvPr id="24611" name="Freeform 29"/>
              <p:cNvSpPr>
                <a:spLocks/>
              </p:cNvSpPr>
              <p:nvPr/>
            </p:nvSpPr>
            <p:spPr bwMode="auto">
              <a:xfrm>
                <a:off x="624" y="1200"/>
                <a:ext cx="1248" cy="144"/>
              </a:xfrm>
              <a:custGeom>
                <a:avLst/>
                <a:gdLst>
                  <a:gd name="T0" fmla="*/ 0 w 1248"/>
                  <a:gd name="T1" fmla="*/ 144 h 144"/>
                  <a:gd name="T2" fmla="*/ 240 w 1248"/>
                  <a:gd name="T3" fmla="*/ 48 h 144"/>
                  <a:gd name="T4" fmla="*/ 672 w 1248"/>
                  <a:gd name="T5" fmla="*/ 0 h 144"/>
                  <a:gd name="T6" fmla="*/ 1008 w 1248"/>
                  <a:gd name="T7" fmla="*/ 48 h 144"/>
                  <a:gd name="T8" fmla="*/ 1248 w 1248"/>
                  <a:gd name="T9" fmla="*/ 144 h 144"/>
                  <a:gd name="T10" fmla="*/ 0 60000 65536"/>
                  <a:gd name="T11" fmla="*/ 0 60000 65536"/>
                  <a:gd name="T12" fmla="*/ 0 60000 65536"/>
                  <a:gd name="T13" fmla="*/ 0 60000 65536"/>
                  <a:gd name="T14" fmla="*/ 0 60000 65536"/>
                  <a:gd name="T15" fmla="*/ 0 w 1248"/>
                  <a:gd name="T16" fmla="*/ 0 h 144"/>
                  <a:gd name="T17" fmla="*/ 1248 w 1248"/>
                  <a:gd name="T18" fmla="*/ 144 h 144"/>
                </a:gdLst>
                <a:ahLst/>
                <a:cxnLst>
                  <a:cxn ang="T10">
                    <a:pos x="T0" y="T1"/>
                  </a:cxn>
                  <a:cxn ang="T11">
                    <a:pos x="T2" y="T3"/>
                  </a:cxn>
                  <a:cxn ang="T12">
                    <a:pos x="T4" y="T5"/>
                  </a:cxn>
                  <a:cxn ang="T13">
                    <a:pos x="T6" y="T7"/>
                  </a:cxn>
                  <a:cxn ang="T14">
                    <a:pos x="T8" y="T9"/>
                  </a:cxn>
                </a:cxnLst>
                <a:rect l="T15" t="T16" r="T17" b="T18"/>
                <a:pathLst>
                  <a:path w="1248" h="144">
                    <a:moveTo>
                      <a:pt x="0" y="144"/>
                    </a:moveTo>
                    <a:cubicBezTo>
                      <a:pt x="64" y="108"/>
                      <a:pt x="128" y="72"/>
                      <a:pt x="240" y="48"/>
                    </a:cubicBezTo>
                    <a:cubicBezTo>
                      <a:pt x="352" y="24"/>
                      <a:pt x="544" y="0"/>
                      <a:pt x="672" y="0"/>
                    </a:cubicBezTo>
                    <a:cubicBezTo>
                      <a:pt x="800" y="0"/>
                      <a:pt x="912" y="24"/>
                      <a:pt x="1008" y="48"/>
                    </a:cubicBezTo>
                    <a:cubicBezTo>
                      <a:pt x="1104" y="72"/>
                      <a:pt x="1176" y="108"/>
                      <a:pt x="1248" y="144"/>
                    </a:cubicBezTo>
                  </a:path>
                </a:pathLst>
              </a:custGeom>
              <a:noFill/>
              <a:ln w="127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612" name="Line 30"/>
              <p:cNvSpPr>
                <a:spLocks noChangeShapeType="1"/>
              </p:cNvSpPr>
              <p:nvPr/>
            </p:nvSpPr>
            <p:spPr bwMode="auto">
              <a:xfrm>
                <a:off x="1776" y="1296"/>
                <a:ext cx="96"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4601" name="Group 31"/>
            <p:cNvGrpSpPr>
              <a:grpSpLocks/>
            </p:cNvGrpSpPr>
            <p:nvPr/>
          </p:nvGrpSpPr>
          <p:grpSpPr bwMode="auto">
            <a:xfrm>
              <a:off x="3264" y="1248"/>
              <a:ext cx="1248" cy="144"/>
              <a:chOff x="624" y="1200"/>
              <a:chExt cx="1248" cy="144"/>
            </a:xfrm>
          </p:grpSpPr>
          <p:sp>
            <p:nvSpPr>
              <p:cNvPr id="24609" name="Freeform 32"/>
              <p:cNvSpPr>
                <a:spLocks/>
              </p:cNvSpPr>
              <p:nvPr/>
            </p:nvSpPr>
            <p:spPr bwMode="auto">
              <a:xfrm>
                <a:off x="624" y="1200"/>
                <a:ext cx="1248" cy="144"/>
              </a:xfrm>
              <a:custGeom>
                <a:avLst/>
                <a:gdLst>
                  <a:gd name="T0" fmla="*/ 0 w 1248"/>
                  <a:gd name="T1" fmla="*/ 144 h 144"/>
                  <a:gd name="T2" fmla="*/ 240 w 1248"/>
                  <a:gd name="T3" fmla="*/ 48 h 144"/>
                  <a:gd name="T4" fmla="*/ 672 w 1248"/>
                  <a:gd name="T5" fmla="*/ 0 h 144"/>
                  <a:gd name="T6" fmla="*/ 1008 w 1248"/>
                  <a:gd name="T7" fmla="*/ 48 h 144"/>
                  <a:gd name="T8" fmla="*/ 1248 w 1248"/>
                  <a:gd name="T9" fmla="*/ 144 h 144"/>
                  <a:gd name="T10" fmla="*/ 0 60000 65536"/>
                  <a:gd name="T11" fmla="*/ 0 60000 65536"/>
                  <a:gd name="T12" fmla="*/ 0 60000 65536"/>
                  <a:gd name="T13" fmla="*/ 0 60000 65536"/>
                  <a:gd name="T14" fmla="*/ 0 60000 65536"/>
                  <a:gd name="T15" fmla="*/ 0 w 1248"/>
                  <a:gd name="T16" fmla="*/ 0 h 144"/>
                  <a:gd name="T17" fmla="*/ 1248 w 1248"/>
                  <a:gd name="T18" fmla="*/ 144 h 144"/>
                </a:gdLst>
                <a:ahLst/>
                <a:cxnLst>
                  <a:cxn ang="T10">
                    <a:pos x="T0" y="T1"/>
                  </a:cxn>
                  <a:cxn ang="T11">
                    <a:pos x="T2" y="T3"/>
                  </a:cxn>
                  <a:cxn ang="T12">
                    <a:pos x="T4" y="T5"/>
                  </a:cxn>
                  <a:cxn ang="T13">
                    <a:pos x="T6" y="T7"/>
                  </a:cxn>
                  <a:cxn ang="T14">
                    <a:pos x="T8" y="T9"/>
                  </a:cxn>
                </a:cxnLst>
                <a:rect l="T15" t="T16" r="T17" b="T18"/>
                <a:pathLst>
                  <a:path w="1248" h="144">
                    <a:moveTo>
                      <a:pt x="0" y="144"/>
                    </a:moveTo>
                    <a:cubicBezTo>
                      <a:pt x="64" y="108"/>
                      <a:pt x="128" y="72"/>
                      <a:pt x="240" y="48"/>
                    </a:cubicBezTo>
                    <a:cubicBezTo>
                      <a:pt x="352" y="24"/>
                      <a:pt x="544" y="0"/>
                      <a:pt x="672" y="0"/>
                    </a:cubicBezTo>
                    <a:cubicBezTo>
                      <a:pt x="800" y="0"/>
                      <a:pt x="912" y="24"/>
                      <a:pt x="1008" y="48"/>
                    </a:cubicBezTo>
                    <a:cubicBezTo>
                      <a:pt x="1104" y="72"/>
                      <a:pt x="1176" y="108"/>
                      <a:pt x="1248" y="144"/>
                    </a:cubicBezTo>
                  </a:path>
                </a:pathLst>
              </a:custGeom>
              <a:noFill/>
              <a:ln w="127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610" name="Line 33"/>
              <p:cNvSpPr>
                <a:spLocks noChangeShapeType="1"/>
              </p:cNvSpPr>
              <p:nvPr/>
            </p:nvSpPr>
            <p:spPr bwMode="auto">
              <a:xfrm>
                <a:off x="1776" y="1296"/>
                <a:ext cx="96"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4602" name="Group 34"/>
            <p:cNvGrpSpPr>
              <a:grpSpLocks/>
            </p:cNvGrpSpPr>
            <p:nvPr/>
          </p:nvGrpSpPr>
          <p:grpSpPr bwMode="auto">
            <a:xfrm>
              <a:off x="4032" y="1248"/>
              <a:ext cx="960" cy="96"/>
              <a:chOff x="624" y="1200"/>
              <a:chExt cx="1248" cy="144"/>
            </a:xfrm>
          </p:grpSpPr>
          <p:sp>
            <p:nvSpPr>
              <p:cNvPr id="24607" name="Freeform 35"/>
              <p:cNvSpPr>
                <a:spLocks/>
              </p:cNvSpPr>
              <p:nvPr/>
            </p:nvSpPr>
            <p:spPr bwMode="auto">
              <a:xfrm>
                <a:off x="624" y="1200"/>
                <a:ext cx="1248" cy="144"/>
              </a:xfrm>
              <a:custGeom>
                <a:avLst/>
                <a:gdLst>
                  <a:gd name="T0" fmla="*/ 0 w 1248"/>
                  <a:gd name="T1" fmla="*/ 144 h 144"/>
                  <a:gd name="T2" fmla="*/ 240 w 1248"/>
                  <a:gd name="T3" fmla="*/ 48 h 144"/>
                  <a:gd name="T4" fmla="*/ 672 w 1248"/>
                  <a:gd name="T5" fmla="*/ 0 h 144"/>
                  <a:gd name="T6" fmla="*/ 1008 w 1248"/>
                  <a:gd name="T7" fmla="*/ 48 h 144"/>
                  <a:gd name="T8" fmla="*/ 1248 w 1248"/>
                  <a:gd name="T9" fmla="*/ 144 h 144"/>
                  <a:gd name="T10" fmla="*/ 0 60000 65536"/>
                  <a:gd name="T11" fmla="*/ 0 60000 65536"/>
                  <a:gd name="T12" fmla="*/ 0 60000 65536"/>
                  <a:gd name="T13" fmla="*/ 0 60000 65536"/>
                  <a:gd name="T14" fmla="*/ 0 60000 65536"/>
                  <a:gd name="T15" fmla="*/ 0 w 1248"/>
                  <a:gd name="T16" fmla="*/ 0 h 144"/>
                  <a:gd name="T17" fmla="*/ 1248 w 1248"/>
                  <a:gd name="T18" fmla="*/ 144 h 144"/>
                </a:gdLst>
                <a:ahLst/>
                <a:cxnLst>
                  <a:cxn ang="T10">
                    <a:pos x="T0" y="T1"/>
                  </a:cxn>
                  <a:cxn ang="T11">
                    <a:pos x="T2" y="T3"/>
                  </a:cxn>
                  <a:cxn ang="T12">
                    <a:pos x="T4" y="T5"/>
                  </a:cxn>
                  <a:cxn ang="T13">
                    <a:pos x="T6" y="T7"/>
                  </a:cxn>
                  <a:cxn ang="T14">
                    <a:pos x="T8" y="T9"/>
                  </a:cxn>
                </a:cxnLst>
                <a:rect l="T15" t="T16" r="T17" b="T18"/>
                <a:pathLst>
                  <a:path w="1248" h="144">
                    <a:moveTo>
                      <a:pt x="0" y="144"/>
                    </a:moveTo>
                    <a:cubicBezTo>
                      <a:pt x="64" y="108"/>
                      <a:pt x="128" y="72"/>
                      <a:pt x="240" y="48"/>
                    </a:cubicBezTo>
                    <a:cubicBezTo>
                      <a:pt x="352" y="24"/>
                      <a:pt x="544" y="0"/>
                      <a:pt x="672" y="0"/>
                    </a:cubicBezTo>
                    <a:cubicBezTo>
                      <a:pt x="800" y="0"/>
                      <a:pt x="912" y="24"/>
                      <a:pt x="1008" y="48"/>
                    </a:cubicBezTo>
                    <a:cubicBezTo>
                      <a:pt x="1104" y="72"/>
                      <a:pt x="1176" y="108"/>
                      <a:pt x="1248" y="144"/>
                    </a:cubicBezTo>
                  </a:path>
                </a:pathLst>
              </a:custGeom>
              <a:noFill/>
              <a:ln w="127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608" name="Line 36"/>
              <p:cNvSpPr>
                <a:spLocks noChangeShapeType="1"/>
              </p:cNvSpPr>
              <p:nvPr/>
            </p:nvSpPr>
            <p:spPr bwMode="auto">
              <a:xfrm>
                <a:off x="1776" y="1296"/>
                <a:ext cx="96"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aphicFrame>
          <p:nvGraphicFramePr>
            <p:cNvPr id="24603" name="Object 8"/>
            <p:cNvGraphicFramePr>
              <a:graphicFrameLocks noChangeAspect="1"/>
            </p:cNvGraphicFramePr>
            <p:nvPr/>
          </p:nvGraphicFramePr>
          <p:xfrm>
            <a:off x="2173" y="3048"/>
            <a:ext cx="826" cy="281"/>
          </p:xfrm>
          <a:graphic>
            <a:graphicData uri="http://schemas.openxmlformats.org/presentationml/2006/ole">
              <mc:AlternateContent xmlns:mc="http://schemas.openxmlformats.org/markup-compatibility/2006">
                <mc:Choice xmlns:v="urn:schemas-microsoft-com:vml" Requires="v">
                  <p:oleObj spid="_x0000_s43304" name="Equation" r:id="rId15" imgW="600075" imgH="152352" progId="Equation.3">
                    <p:embed/>
                  </p:oleObj>
                </mc:Choice>
                <mc:Fallback>
                  <p:oleObj name="Equation" r:id="rId15" imgW="600075" imgH="152352" progId="Equation.3">
                    <p:embed/>
                    <p:pic>
                      <p:nvPicPr>
                        <p:cNvPr id="24603"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73" y="3048"/>
                          <a:ext cx="82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4" name="Line 41"/>
            <p:cNvSpPr>
              <a:spLocks noChangeShapeType="1"/>
            </p:cNvSpPr>
            <p:nvPr/>
          </p:nvSpPr>
          <p:spPr bwMode="auto">
            <a:xfrm flipH="1">
              <a:off x="3201" y="3199"/>
              <a:ext cx="5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05" name="Text Box 43"/>
            <p:cNvSpPr txBox="1">
              <a:spLocks noChangeArrowheads="1"/>
            </p:cNvSpPr>
            <p:nvPr/>
          </p:nvSpPr>
          <p:spPr bwMode="auto">
            <a:xfrm>
              <a:off x="3909" y="3085"/>
              <a:ext cx="1776" cy="52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1600" dirty="0" smtClean="0">
                  <a:solidFill>
                    <a:schemeClr val="tx1"/>
                  </a:solidFill>
                  <a:latin typeface="Times New Roman" panose="02020603050405020304" pitchFamily="18" charset="0"/>
                </a:rPr>
                <a:t>This conditional probability distribution is called </a:t>
              </a:r>
              <a:r>
                <a:rPr lang="sk-SK" altLang="sk-SK" sz="1600" dirty="0" smtClean="0">
                  <a:solidFill>
                    <a:schemeClr val="tx1"/>
                  </a:solidFill>
                  <a:latin typeface="Times New Roman" panose="02020603050405020304" pitchFamily="18" charset="0"/>
                </a:rPr>
                <a:t> </a:t>
              </a:r>
              <a:r>
                <a:rPr lang="sk-SK" altLang="sk-SK" sz="1600" b="1" dirty="0">
                  <a:solidFill>
                    <a:srgbClr val="1F4081"/>
                  </a:solidFill>
                  <a:latin typeface="Times New Roman" panose="02020603050405020304" pitchFamily="18" charset="0"/>
                </a:rPr>
                <a:t>senzor model, </a:t>
              </a:r>
              <a:r>
                <a:rPr lang="en-US" altLang="sk-SK" sz="1600" b="1" dirty="0" smtClean="0">
                  <a:solidFill>
                    <a:srgbClr val="1F4081"/>
                  </a:solidFill>
                  <a:latin typeface="Times New Roman" panose="02020603050405020304" pitchFamily="18" charset="0"/>
                </a:rPr>
                <a:t>or </a:t>
              </a:r>
              <a:r>
                <a:rPr lang="sk-SK" altLang="sk-SK" sz="1600" b="1" dirty="0" err="1" smtClean="0">
                  <a:solidFill>
                    <a:srgbClr val="1F4081"/>
                  </a:solidFill>
                  <a:latin typeface="Times New Roman" panose="02020603050405020304" pitchFamily="18" charset="0"/>
                </a:rPr>
                <a:t>markov</a:t>
              </a:r>
              <a:r>
                <a:rPr lang="en-US" altLang="sk-SK" sz="1600" b="1" dirty="0" err="1" smtClean="0">
                  <a:solidFill>
                    <a:srgbClr val="1F4081"/>
                  </a:solidFill>
                  <a:latin typeface="Times New Roman" panose="02020603050405020304" pitchFamily="18" charset="0"/>
                </a:rPr>
                <a:t>ian</a:t>
              </a:r>
              <a:r>
                <a:rPr lang="en-US" altLang="sk-SK" sz="1600" b="1" dirty="0" smtClean="0">
                  <a:solidFill>
                    <a:srgbClr val="1F4081"/>
                  </a:solidFill>
                  <a:latin typeface="Times New Roman" panose="02020603050405020304" pitchFamily="18" charset="0"/>
                </a:rPr>
                <a:t> condition </a:t>
              </a:r>
              <a:endParaRPr lang="en-US" altLang="sk-SK" sz="1600" b="1" dirty="0">
                <a:solidFill>
                  <a:srgbClr val="1F4081"/>
                </a:solidFill>
                <a:latin typeface="Times New Roman" panose="02020603050405020304" pitchFamily="18" charset="0"/>
              </a:endParaRPr>
            </a:p>
          </p:txBody>
        </p:sp>
        <p:graphicFrame>
          <p:nvGraphicFramePr>
            <p:cNvPr id="24606" name="Object 9"/>
            <p:cNvGraphicFramePr>
              <a:graphicFrameLocks noChangeAspect="1"/>
            </p:cNvGraphicFramePr>
            <p:nvPr>
              <p:extLst/>
            </p:nvPr>
          </p:nvGraphicFramePr>
          <p:xfrm>
            <a:off x="2479" y="3712"/>
            <a:ext cx="545" cy="280"/>
          </p:xfrm>
          <a:graphic>
            <a:graphicData uri="http://schemas.openxmlformats.org/presentationml/2006/ole">
              <mc:AlternateContent xmlns:mc="http://schemas.openxmlformats.org/markup-compatibility/2006">
                <mc:Choice xmlns:v="urn:schemas-microsoft-com:vml" Requires="v">
                  <p:oleObj spid="_x0000_s43305" name="Equation" r:id="rId17" imgW="371319" imgH="152352" progId="Equation.3">
                    <p:embed/>
                  </p:oleObj>
                </mc:Choice>
                <mc:Fallback>
                  <p:oleObj name="Equation" r:id="rId17" imgW="371319" imgH="152352" progId="Equation.3">
                    <p:embed/>
                    <p:pic>
                      <p:nvPicPr>
                        <p:cNvPr id="24606"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9" y="3712"/>
                          <a:ext cx="54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854516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2095501" y="928688"/>
            <a:ext cx="8215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Times New Roman" panose="02020603050405020304" pitchFamily="18" charset="0"/>
              </a:rPr>
              <a:t>Our Umbrella world example </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p:txBody>
      </p:sp>
      <p:grpSp>
        <p:nvGrpSpPr>
          <p:cNvPr id="25603" name="Group 8"/>
          <p:cNvGrpSpPr>
            <a:grpSpLocks/>
          </p:cNvGrpSpPr>
          <p:nvPr/>
        </p:nvGrpSpPr>
        <p:grpSpPr bwMode="auto">
          <a:xfrm>
            <a:off x="1731963" y="2254251"/>
            <a:ext cx="8786812" cy="2366599"/>
            <a:chOff x="357158" y="2285992"/>
            <a:chExt cx="8786842" cy="2367258"/>
          </a:xfrm>
        </p:grpSpPr>
        <p:sp>
          <p:nvSpPr>
            <p:cNvPr id="3" name="TextBox 2"/>
            <p:cNvSpPr txBox="1"/>
            <p:nvPr/>
          </p:nvSpPr>
          <p:spPr>
            <a:xfrm>
              <a:off x="357158" y="2285992"/>
              <a:ext cx="8786842" cy="2308967"/>
            </a:xfrm>
            <a:prstGeom prst="rect">
              <a:avLst/>
            </a:prstGeom>
            <a:noFill/>
          </p:spPr>
          <p:txBody>
            <a:bodyPr>
              <a:spAutoFit/>
            </a:bodyPr>
            <a:lstStyle/>
            <a:p>
              <a:pPr>
                <a:defRPr/>
              </a:pPr>
              <a:r>
                <a:rPr lang="en-US" dirty="0" smtClean="0"/>
                <a:t>What we know</a:t>
              </a:r>
              <a:r>
                <a:rPr lang="sk-SK" dirty="0" smtClean="0"/>
                <a:t>?  </a:t>
              </a:r>
              <a:endParaRPr lang="sk-SK" dirty="0"/>
            </a:p>
            <a:p>
              <a:pPr>
                <a:defRPr/>
              </a:pPr>
              <a:endParaRPr lang="sk-SK" dirty="0"/>
            </a:p>
            <a:p>
              <a:pPr marL="457200" indent="-457200">
                <a:buFontTx/>
                <a:buAutoNum type="arabicPeriod"/>
                <a:defRPr/>
              </a:pPr>
              <a:r>
                <a:rPr lang="en-US" dirty="0" smtClean="0"/>
                <a:t>It is a </a:t>
              </a:r>
              <a:r>
                <a:rPr lang="en-US" dirty="0" err="1" smtClean="0"/>
                <a:t>Marcovian</a:t>
              </a:r>
              <a:r>
                <a:rPr lang="en-US" dirty="0" smtClean="0"/>
                <a:t> process of the first order, so the state variable       </a:t>
              </a:r>
              <a:r>
                <a:rPr lang="sk-SK" dirty="0" smtClean="0"/>
                <a:t> </a:t>
              </a:r>
              <a:r>
                <a:rPr lang="en-US" dirty="0" smtClean="0"/>
                <a:t>depends on   </a:t>
              </a:r>
              <a:r>
                <a:rPr lang="sk-SK" dirty="0" smtClean="0"/>
                <a:t>       </a:t>
              </a:r>
              <a:r>
                <a:rPr lang="en-US" dirty="0" smtClean="0"/>
                <a:t>only. Whether it rains at Thursday depends only on the rainy weather at Monday. </a:t>
              </a:r>
              <a:endParaRPr lang="sk-SK" dirty="0"/>
            </a:p>
            <a:p>
              <a:pPr marL="457200" indent="-457200">
                <a:buFontTx/>
                <a:buAutoNum type="arabicPeriod"/>
                <a:defRPr/>
              </a:pPr>
              <a:r>
                <a:rPr lang="en-US" dirty="0" smtClean="0"/>
                <a:t>Markovian condition holds</a:t>
              </a:r>
              <a:r>
                <a:rPr lang="sk-SK" dirty="0" smtClean="0"/>
                <a:t>.  </a:t>
              </a:r>
              <a:r>
                <a:rPr lang="en-US" dirty="0" smtClean="0"/>
                <a:t>Whether the director comes with an umbrella   today is influenced only by the rain outside. So the measurable variable         </a:t>
              </a:r>
            </a:p>
            <a:p>
              <a:pPr>
                <a:defRPr/>
              </a:pPr>
              <a:r>
                <a:rPr lang="en-US" dirty="0"/>
                <a:t> </a:t>
              </a:r>
              <a:r>
                <a:rPr lang="en-US" dirty="0" smtClean="0"/>
                <a:t>                 is influenced by the state variable         . </a:t>
              </a:r>
              <a:endParaRPr lang="sk-SK" dirty="0"/>
            </a:p>
          </p:txBody>
        </p:sp>
        <p:graphicFrame>
          <p:nvGraphicFramePr>
            <p:cNvPr id="25606" name="Object 2"/>
            <p:cNvGraphicFramePr>
              <a:graphicFrameLocks noChangeAspect="1"/>
            </p:cNvGraphicFramePr>
            <p:nvPr>
              <p:extLst>
                <p:ext uri="{D42A27DB-BD31-4B8C-83A1-F6EECF244321}">
                  <p14:modId xmlns:p14="http://schemas.microsoft.com/office/powerpoint/2010/main" val="610380958"/>
                </p:ext>
              </p:extLst>
            </p:nvPr>
          </p:nvGraphicFramePr>
          <p:xfrm>
            <a:off x="7884748" y="2759171"/>
            <a:ext cx="357190" cy="459244"/>
          </p:xfrm>
          <a:graphic>
            <a:graphicData uri="http://schemas.openxmlformats.org/presentationml/2006/ole">
              <mc:AlternateContent xmlns:mc="http://schemas.openxmlformats.org/markup-compatibility/2006">
                <mc:Choice xmlns:v="urn:schemas-microsoft-com:vml" Requires="v">
                  <p:oleObj spid="_x0000_s44178" name="Equation" r:id="rId3" imgW="177646" imgH="228402" progId="Equation.3">
                    <p:embed/>
                  </p:oleObj>
                </mc:Choice>
                <mc:Fallback>
                  <p:oleObj name="Equation" r:id="rId3" imgW="177646" imgH="228402" progId="Equation.3">
                    <p:embed/>
                    <p:pic>
                      <p:nvPicPr>
                        <p:cNvPr id="256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748" y="2759171"/>
                          <a:ext cx="357190" cy="459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3"/>
            <p:cNvGraphicFramePr>
              <a:graphicFrameLocks noChangeAspect="1"/>
            </p:cNvGraphicFramePr>
            <p:nvPr>
              <p:extLst>
                <p:ext uri="{D42A27DB-BD31-4B8C-83A1-F6EECF244321}">
                  <p14:modId xmlns:p14="http://schemas.microsoft.com/office/powerpoint/2010/main" val="1597340474"/>
                </p:ext>
              </p:extLst>
            </p:nvPr>
          </p:nvGraphicFramePr>
          <p:xfrm>
            <a:off x="2334221" y="3108640"/>
            <a:ext cx="509587" cy="458788"/>
          </p:xfrm>
          <a:graphic>
            <a:graphicData uri="http://schemas.openxmlformats.org/presentationml/2006/ole">
              <mc:AlternateContent xmlns:mc="http://schemas.openxmlformats.org/markup-compatibility/2006">
                <mc:Choice xmlns:v="urn:schemas-microsoft-com:vml" Requires="v">
                  <p:oleObj spid="_x0000_s44179" name="Equation" r:id="rId5" imgW="253890" imgH="228501" progId="Equation.3">
                    <p:embed/>
                  </p:oleObj>
                </mc:Choice>
                <mc:Fallback>
                  <p:oleObj name="Equation" r:id="rId5" imgW="253890" imgH="228501" progId="Equation.3">
                    <p:embed/>
                    <p:pic>
                      <p:nvPicPr>
                        <p:cNvPr id="256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221" y="3108640"/>
                          <a:ext cx="50958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4"/>
            <p:cNvGraphicFramePr>
              <a:graphicFrameLocks noChangeAspect="1"/>
            </p:cNvGraphicFramePr>
            <p:nvPr>
              <p:extLst/>
            </p:nvPr>
          </p:nvGraphicFramePr>
          <p:xfrm>
            <a:off x="1002710" y="4194462"/>
            <a:ext cx="382587" cy="458788"/>
          </p:xfrm>
          <a:graphic>
            <a:graphicData uri="http://schemas.openxmlformats.org/presentationml/2006/ole">
              <mc:AlternateContent xmlns:mc="http://schemas.openxmlformats.org/markup-compatibility/2006">
                <mc:Choice xmlns:v="urn:schemas-microsoft-com:vml" Requires="v">
                  <p:oleObj spid="_x0000_s44180" name="Equation" r:id="rId7" imgW="190500" imgH="228600" progId="Equation.3">
                    <p:embed/>
                  </p:oleObj>
                </mc:Choice>
                <mc:Fallback>
                  <p:oleObj name="Equation" r:id="rId7" imgW="190500" imgH="228600" progId="Equation.3">
                    <p:embed/>
                    <p:pic>
                      <p:nvPicPr>
                        <p:cNvPr id="256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710" y="4194462"/>
                          <a:ext cx="38258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5"/>
            <p:cNvGraphicFramePr>
              <a:graphicFrameLocks noChangeAspect="1"/>
            </p:cNvGraphicFramePr>
            <p:nvPr>
              <p:extLst/>
            </p:nvPr>
          </p:nvGraphicFramePr>
          <p:xfrm>
            <a:off x="5386191" y="4190200"/>
            <a:ext cx="357188" cy="458788"/>
          </p:xfrm>
          <a:graphic>
            <a:graphicData uri="http://schemas.openxmlformats.org/presentationml/2006/ole">
              <mc:AlternateContent xmlns:mc="http://schemas.openxmlformats.org/markup-compatibility/2006">
                <mc:Choice xmlns:v="urn:schemas-microsoft-com:vml" Requires="v">
                  <p:oleObj spid="_x0000_s44181" name="Equation" r:id="rId9" imgW="177646" imgH="228402" progId="Equation.3">
                    <p:embed/>
                  </p:oleObj>
                </mc:Choice>
                <mc:Fallback>
                  <p:oleObj name="Equation" r:id="rId9" imgW="177646" imgH="228402" progId="Equation.3">
                    <p:embed/>
                    <p:pic>
                      <p:nvPicPr>
                        <p:cNvPr id="256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191" y="4190200"/>
                          <a:ext cx="357188"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TextBox 7"/>
          <p:cNvSpPr txBox="1">
            <a:spLocks noChangeArrowheads="1"/>
          </p:cNvSpPr>
          <p:nvPr/>
        </p:nvSpPr>
        <p:spPr bwMode="auto">
          <a:xfrm>
            <a:off x="2017712" y="5345546"/>
            <a:ext cx="8215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rgbClr val="C00000"/>
                </a:solidFill>
                <a:latin typeface="Times New Roman" panose="02020603050405020304" pitchFamily="18" charset="0"/>
              </a:rPr>
              <a:t>Draw the Bayesian network for the </a:t>
            </a:r>
            <a:r>
              <a:rPr lang="en-US" altLang="sk-SK" sz="2400" dirty="0">
                <a:solidFill>
                  <a:srgbClr val="C00000"/>
                </a:solidFill>
                <a:latin typeface="Times New Roman" panose="02020603050405020304" pitchFamily="18" charset="0"/>
              </a:rPr>
              <a:t>U</a:t>
            </a:r>
            <a:r>
              <a:rPr lang="en-US" altLang="sk-SK" sz="2400" dirty="0" smtClean="0">
                <a:solidFill>
                  <a:srgbClr val="C00000"/>
                </a:solidFill>
                <a:latin typeface="Times New Roman" panose="02020603050405020304" pitchFamily="18" charset="0"/>
              </a:rPr>
              <a:t>mbrella world</a:t>
            </a:r>
            <a:r>
              <a:rPr lang="sk-SK" altLang="sk-SK" sz="2400" dirty="0" smtClean="0">
                <a:solidFill>
                  <a:srgbClr val="C00000"/>
                </a:solidFill>
                <a:latin typeface="Times New Roman" panose="02020603050405020304" pitchFamily="18" charset="0"/>
              </a:rPr>
              <a:t> </a:t>
            </a:r>
            <a:r>
              <a:rPr lang="sk-SK" altLang="sk-SK" sz="2400" dirty="0">
                <a:solidFill>
                  <a:srgbClr val="C00000"/>
                </a:solidFill>
                <a:latin typeface="Times New Roman" panose="02020603050405020304" pitchFamily="18" charset="0"/>
              </a:rPr>
              <a:t>( </a:t>
            </a:r>
            <a:r>
              <a:rPr lang="en-US" altLang="sk-SK" sz="2400" dirty="0" smtClean="0">
                <a:solidFill>
                  <a:srgbClr val="C00000"/>
                </a:solidFill>
                <a:latin typeface="Times New Roman" panose="02020603050405020304" pitchFamily="18" charset="0"/>
              </a:rPr>
              <a:t>1 grade to the exam for the first one</a:t>
            </a:r>
            <a:r>
              <a:rPr lang="sk-SK" altLang="sk-SK" sz="2400" dirty="0" smtClean="0">
                <a:solidFill>
                  <a:srgbClr val="C00000"/>
                </a:solidFill>
                <a:latin typeface="Times New Roman" panose="02020603050405020304" pitchFamily="18" charset="0"/>
              </a:rPr>
              <a:t>).</a:t>
            </a:r>
            <a:endParaRPr lang="sk-SK" altLang="sk-SK" sz="2400" dirty="0">
              <a:solidFill>
                <a:srgbClr val="C00000"/>
              </a:solidFill>
              <a:latin typeface="Times New Roman" panose="02020603050405020304" pitchFamily="18" charset="0"/>
            </a:endParaRPr>
          </a:p>
        </p:txBody>
      </p:sp>
    </p:spTree>
    <p:extLst>
      <p:ext uri="{BB962C8B-B14F-4D97-AF65-F5344CB8AC3E}">
        <p14:creationId xmlns:p14="http://schemas.microsoft.com/office/powerpoint/2010/main" val="3367364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8370887" y="466633"/>
            <a:ext cx="30003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dirty="0" smtClean="0">
                <a:solidFill>
                  <a:srgbClr val="C00000"/>
                </a:solidFill>
                <a:latin typeface="Times New Roman" panose="02020603050405020304" pitchFamily="18" charset="0"/>
              </a:rPr>
              <a:t>Write a formula for the full joint probability distribution. </a:t>
            </a:r>
            <a:r>
              <a:rPr lang="sk-SK" altLang="sk-SK" dirty="0" smtClean="0">
                <a:solidFill>
                  <a:srgbClr val="C00000"/>
                </a:solidFill>
                <a:latin typeface="Times New Roman" panose="02020603050405020304" pitchFamily="18" charset="0"/>
              </a:rPr>
              <a:t>(</a:t>
            </a:r>
            <a:r>
              <a:rPr lang="en-US" altLang="sk-SK" dirty="0">
                <a:solidFill>
                  <a:srgbClr val="C00000"/>
                </a:solidFill>
                <a:latin typeface="Times New Roman" panose="02020603050405020304" pitchFamily="18" charset="0"/>
              </a:rPr>
              <a:t>1</a:t>
            </a:r>
            <a:r>
              <a:rPr lang="sk-SK" altLang="sk-SK" dirty="0">
                <a:solidFill>
                  <a:srgbClr val="C00000"/>
                </a:solidFill>
                <a:latin typeface="Times New Roman" panose="02020603050405020304" pitchFamily="18" charset="0"/>
              </a:rPr>
              <a:t> </a:t>
            </a:r>
            <a:r>
              <a:rPr lang="en-US" altLang="sk-SK" dirty="0" smtClean="0">
                <a:solidFill>
                  <a:srgbClr val="C00000"/>
                </a:solidFill>
                <a:latin typeface="Times New Roman" panose="02020603050405020304" pitchFamily="18" charset="0"/>
              </a:rPr>
              <a:t>grade to the exam for the first one</a:t>
            </a:r>
            <a:r>
              <a:rPr lang="sk-SK" altLang="sk-SK" dirty="0" smtClean="0">
                <a:solidFill>
                  <a:srgbClr val="C00000"/>
                </a:solidFill>
                <a:latin typeface="Times New Roman" panose="02020603050405020304" pitchFamily="18" charset="0"/>
              </a:rPr>
              <a:t>)</a:t>
            </a:r>
            <a:endParaRPr lang="sk-SK" altLang="sk-SK" dirty="0">
              <a:solidFill>
                <a:srgbClr val="C00000"/>
              </a:solidFill>
              <a:latin typeface="Times New Roman" panose="02020603050405020304" pitchFamily="18" charset="0"/>
            </a:endParaRPr>
          </a:p>
        </p:txBody>
      </p:sp>
      <p:sp>
        <p:nvSpPr>
          <p:cNvPr id="41" name="TextBox 40"/>
          <p:cNvSpPr txBox="1">
            <a:spLocks noChangeArrowheads="1"/>
          </p:cNvSpPr>
          <p:nvPr/>
        </p:nvSpPr>
        <p:spPr bwMode="auto">
          <a:xfrm>
            <a:off x="4079875" y="6237288"/>
            <a:ext cx="5545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Times New Roman" panose="02020603050405020304" pitchFamily="18" charset="0"/>
              </a:rPr>
              <a:t>How the full tabs look like</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p:txBody>
      </p:sp>
      <p:grpSp>
        <p:nvGrpSpPr>
          <p:cNvPr id="26628" name="Group 2"/>
          <p:cNvGrpSpPr>
            <a:grpSpLocks/>
          </p:cNvGrpSpPr>
          <p:nvPr/>
        </p:nvGrpSpPr>
        <p:grpSpPr bwMode="auto">
          <a:xfrm>
            <a:off x="1981200" y="838200"/>
            <a:ext cx="7391400" cy="4876800"/>
            <a:chOff x="457200" y="838200"/>
            <a:chExt cx="7391400" cy="4876800"/>
          </a:xfrm>
        </p:grpSpPr>
        <p:grpSp>
          <p:nvGrpSpPr>
            <p:cNvPr id="26629" name="Group 38"/>
            <p:cNvGrpSpPr>
              <a:grpSpLocks/>
            </p:cNvGrpSpPr>
            <p:nvPr/>
          </p:nvGrpSpPr>
          <p:grpSpPr bwMode="auto">
            <a:xfrm>
              <a:off x="685800" y="1828800"/>
              <a:ext cx="7162800" cy="3657600"/>
              <a:chOff x="432" y="1152"/>
              <a:chExt cx="4512" cy="2304"/>
            </a:xfrm>
          </p:grpSpPr>
          <p:grpSp>
            <p:nvGrpSpPr>
              <p:cNvPr id="26639" name="Group 27"/>
              <p:cNvGrpSpPr>
                <a:grpSpLocks/>
              </p:cNvGrpSpPr>
              <p:nvPr/>
            </p:nvGrpSpPr>
            <p:grpSpPr bwMode="auto">
              <a:xfrm>
                <a:off x="432" y="2016"/>
                <a:ext cx="4512" cy="1440"/>
                <a:chOff x="288" y="1392"/>
                <a:chExt cx="4512" cy="1440"/>
              </a:xfrm>
            </p:grpSpPr>
            <p:sp>
              <p:nvSpPr>
                <p:cNvPr id="26649" name="Oval 3"/>
                <p:cNvSpPr>
                  <a:spLocks noChangeArrowheads="1"/>
                </p:cNvSpPr>
                <p:nvPr/>
              </p:nvSpPr>
              <p:spPr bwMode="auto">
                <a:xfrm>
                  <a:off x="624" y="1392"/>
                  <a:ext cx="672" cy="288"/>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50" name="Oval 5"/>
                <p:cNvSpPr>
                  <a:spLocks noChangeArrowheads="1"/>
                </p:cNvSpPr>
                <p:nvPr/>
              </p:nvSpPr>
              <p:spPr bwMode="auto">
                <a:xfrm>
                  <a:off x="2208" y="1392"/>
                  <a:ext cx="672" cy="288"/>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51" name="Oval 6"/>
                <p:cNvSpPr>
                  <a:spLocks noChangeArrowheads="1"/>
                </p:cNvSpPr>
                <p:nvPr/>
              </p:nvSpPr>
              <p:spPr bwMode="auto">
                <a:xfrm>
                  <a:off x="3792" y="1392"/>
                  <a:ext cx="672" cy="288"/>
                </a:xfrm>
                <a:prstGeom prst="ellipse">
                  <a:avLst/>
                </a:prstGeom>
                <a:solidFill>
                  <a:schemeClr val="accent1">
                    <a:lumMod val="40000"/>
                    <a:lumOff val="60000"/>
                  </a:schemeClr>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52" name="Oval 7"/>
                <p:cNvSpPr>
                  <a:spLocks noChangeArrowheads="1"/>
                </p:cNvSpPr>
                <p:nvPr/>
              </p:nvSpPr>
              <p:spPr bwMode="auto">
                <a:xfrm>
                  <a:off x="528" y="2496"/>
                  <a:ext cx="1008" cy="336"/>
                </a:xfrm>
                <a:prstGeom prst="ellipse">
                  <a:avLst/>
                </a:prstGeom>
                <a:solidFill>
                  <a:schemeClr val="folHlink"/>
                </a:solidFill>
                <a:ln w="9525">
                  <a:solidFill>
                    <a:schemeClr val="folHlink"/>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53" name="Oval 8"/>
                <p:cNvSpPr>
                  <a:spLocks noChangeArrowheads="1"/>
                </p:cNvSpPr>
                <p:nvPr/>
              </p:nvSpPr>
              <p:spPr bwMode="auto">
                <a:xfrm>
                  <a:off x="2112" y="2496"/>
                  <a:ext cx="1008" cy="336"/>
                </a:xfrm>
                <a:prstGeom prst="ellipse">
                  <a:avLst/>
                </a:prstGeom>
                <a:solidFill>
                  <a:schemeClr val="folHlink"/>
                </a:solidFill>
                <a:ln w="9525">
                  <a:solidFill>
                    <a:schemeClr val="folHlink"/>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54" name="Oval 9"/>
                <p:cNvSpPr>
                  <a:spLocks noChangeArrowheads="1"/>
                </p:cNvSpPr>
                <p:nvPr/>
              </p:nvSpPr>
              <p:spPr bwMode="auto">
                <a:xfrm>
                  <a:off x="3648" y="2496"/>
                  <a:ext cx="1008" cy="336"/>
                </a:xfrm>
                <a:prstGeom prst="ellipse">
                  <a:avLst/>
                </a:prstGeom>
                <a:solidFill>
                  <a:schemeClr val="folHlink"/>
                </a:solidFill>
                <a:ln w="9525">
                  <a:solidFill>
                    <a:schemeClr val="folHlink"/>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55" name="Line 10"/>
                <p:cNvSpPr>
                  <a:spLocks noChangeShapeType="1"/>
                </p:cNvSpPr>
                <p:nvPr/>
              </p:nvSpPr>
              <p:spPr bwMode="auto">
                <a:xfrm>
                  <a:off x="288" y="1536"/>
                  <a:ext cx="33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6" name="Line 11"/>
                <p:cNvSpPr>
                  <a:spLocks noChangeShapeType="1"/>
                </p:cNvSpPr>
                <p:nvPr/>
              </p:nvSpPr>
              <p:spPr bwMode="auto">
                <a:xfrm>
                  <a:off x="1296" y="1536"/>
                  <a:ext cx="9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7" name="Line 13"/>
                <p:cNvSpPr>
                  <a:spLocks noChangeShapeType="1"/>
                </p:cNvSpPr>
                <p:nvPr/>
              </p:nvSpPr>
              <p:spPr bwMode="auto">
                <a:xfrm>
                  <a:off x="2880" y="1536"/>
                  <a:ext cx="9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8" name="Line 14"/>
                <p:cNvSpPr>
                  <a:spLocks noChangeShapeType="1"/>
                </p:cNvSpPr>
                <p:nvPr/>
              </p:nvSpPr>
              <p:spPr bwMode="auto">
                <a:xfrm>
                  <a:off x="4464" y="1536"/>
                  <a:ext cx="33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9" name="Line 16"/>
                <p:cNvSpPr>
                  <a:spLocks noChangeShapeType="1"/>
                </p:cNvSpPr>
                <p:nvPr/>
              </p:nvSpPr>
              <p:spPr bwMode="auto">
                <a:xfrm>
                  <a:off x="960" y="1680"/>
                  <a:ext cx="0" cy="81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60" name="Line 17"/>
                <p:cNvSpPr>
                  <a:spLocks noChangeShapeType="1"/>
                </p:cNvSpPr>
                <p:nvPr/>
              </p:nvSpPr>
              <p:spPr bwMode="auto">
                <a:xfrm>
                  <a:off x="2544" y="1680"/>
                  <a:ext cx="0" cy="81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61" name="Line 18"/>
                <p:cNvSpPr>
                  <a:spLocks noChangeShapeType="1"/>
                </p:cNvSpPr>
                <p:nvPr/>
              </p:nvSpPr>
              <p:spPr bwMode="auto">
                <a:xfrm>
                  <a:off x="4128" y="1680"/>
                  <a:ext cx="0" cy="81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26662" name="Object 4"/>
                <p:cNvGraphicFramePr>
                  <a:graphicFrameLocks noChangeAspect="1"/>
                </p:cNvGraphicFramePr>
                <p:nvPr/>
              </p:nvGraphicFramePr>
              <p:xfrm>
                <a:off x="720" y="1392"/>
                <a:ext cx="528" cy="264"/>
              </p:xfrm>
              <a:graphic>
                <a:graphicData uri="http://schemas.openxmlformats.org/presentationml/2006/ole">
                  <mc:AlternateContent xmlns:mc="http://schemas.openxmlformats.org/markup-compatibility/2006">
                    <mc:Choice xmlns:v="urn:schemas-microsoft-com:vml" Requires="v">
                      <p:oleObj spid="_x0000_s45346" name="Equation" r:id="rId3" imgW="457200" imgH="228600" progId="Equation.3">
                        <p:embed/>
                      </p:oleObj>
                    </mc:Choice>
                    <mc:Fallback>
                      <p:oleObj name="Equation" r:id="rId3" imgW="457200" imgH="228600" progId="Equation.3">
                        <p:embed/>
                        <p:pic>
                          <p:nvPicPr>
                            <p:cNvPr id="2666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392"/>
                              <a:ext cx="5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3" name="Object 5"/>
                <p:cNvGraphicFramePr>
                  <a:graphicFrameLocks noChangeAspect="1"/>
                </p:cNvGraphicFramePr>
                <p:nvPr/>
              </p:nvGraphicFramePr>
              <p:xfrm>
                <a:off x="2307" y="1392"/>
                <a:ext cx="425" cy="264"/>
              </p:xfrm>
              <a:graphic>
                <a:graphicData uri="http://schemas.openxmlformats.org/presentationml/2006/ole">
                  <mc:AlternateContent xmlns:mc="http://schemas.openxmlformats.org/markup-compatibility/2006">
                    <mc:Choice xmlns:v="urn:schemas-microsoft-com:vml" Requires="v">
                      <p:oleObj spid="_x0000_s45347" name="Equation" r:id="rId5" imgW="368300" imgH="228600" progId="Equation.3">
                        <p:embed/>
                      </p:oleObj>
                    </mc:Choice>
                    <mc:Fallback>
                      <p:oleObj name="Equation" r:id="rId5" imgW="368300" imgH="228600" progId="Equation.3">
                        <p:embed/>
                        <p:pic>
                          <p:nvPicPr>
                            <p:cNvPr id="2666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 y="1392"/>
                              <a:ext cx="42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4" name="Object 6"/>
                <p:cNvGraphicFramePr>
                  <a:graphicFrameLocks noChangeAspect="1"/>
                </p:cNvGraphicFramePr>
                <p:nvPr/>
              </p:nvGraphicFramePr>
              <p:xfrm>
                <a:off x="3888" y="1392"/>
                <a:ext cx="528" cy="264"/>
              </p:xfrm>
              <a:graphic>
                <a:graphicData uri="http://schemas.openxmlformats.org/presentationml/2006/ole">
                  <mc:AlternateContent xmlns:mc="http://schemas.openxmlformats.org/markup-compatibility/2006">
                    <mc:Choice xmlns:v="urn:schemas-microsoft-com:vml" Requires="v">
                      <p:oleObj spid="_x0000_s45348" name="Equation" r:id="rId7" imgW="457200" imgH="228600" progId="Equation.3">
                        <p:embed/>
                      </p:oleObj>
                    </mc:Choice>
                    <mc:Fallback>
                      <p:oleObj name="Equation" r:id="rId7" imgW="457200" imgH="228600" progId="Equation.3">
                        <p:embed/>
                        <p:pic>
                          <p:nvPicPr>
                            <p:cNvPr id="2666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1392"/>
                              <a:ext cx="5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5" name="Object 7"/>
                <p:cNvGraphicFramePr>
                  <a:graphicFrameLocks noChangeAspect="1"/>
                </p:cNvGraphicFramePr>
                <p:nvPr/>
              </p:nvGraphicFramePr>
              <p:xfrm>
                <a:off x="559" y="2544"/>
                <a:ext cx="851" cy="264"/>
              </p:xfrm>
              <a:graphic>
                <a:graphicData uri="http://schemas.openxmlformats.org/presentationml/2006/ole">
                  <mc:AlternateContent xmlns:mc="http://schemas.openxmlformats.org/markup-compatibility/2006">
                    <mc:Choice xmlns:v="urn:schemas-microsoft-com:vml" Requires="v">
                      <p:oleObj spid="_x0000_s45349" name="Equation" r:id="rId9" imgW="736600" imgH="228600" progId="Equation.3">
                        <p:embed/>
                      </p:oleObj>
                    </mc:Choice>
                    <mc:Fallback>
                      <p:oleObj name="Equation" r:id="rId9" imgW="736600" imgH="228600" progId="Equation.3">
                        <p:embed/>
                        <p:pic>
                          <p:nvPicPr>
                            <p:cNvPr id="2666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 y="2544"/>
                              <a:ext cx="85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6" name="Object 8"/>
                <p:cNvGraphicFramePr>
                  <a:graphicFrameLocks noChangeAspect="1"/>
                </p:cNvGraphicFramePr>
                <p:nvPr/>
              </p:nvGraphicFramePr>
              <p:xfrm>
                <a:off x="2211" y="2544"/>
                <a:ext cx="749" cy="264"/>
              </p:xfrm>
              <a:graphic>
                <a:graphicData uri="http://schemas.openxmlformats.org/presentationml/2006/ole">
                  <mc:AlternateContent xmlns:mc="http://schemas.openxmlformats.org/markup-compatibility/2006">
                    <mc:Choice xmlns:v="urn:schemas-microsoft-com:vml" Requires="v">
                      <p:oleObj spid="_x0000_s45350" name="Equation" r:id="rId11" imgW="647700" imgH="228600" progId="Equation.3">
                        <p:embed/>
                      </p:oleObj>
                    </mc:Choice>
                    <mc:Fallback>
                      <p:oleObj name="Equation" r:id="rId11" imgW="647700" imgH="228600" progId="Equation.3">
                        <p:embed/>
                        <p:pic>
                          <p:nvPicPr>
                            <p:cNvPr id="2666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1" y="2544"/>
                              <a:ext cx="749"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7" name="Object 9"/>
                <p:cNvGraphicFramePr>
                  <a:graphicFrameLocks noChangeAspect="1"/>
                </p:cNvGraphicFramePr>
                <p:nvPr/>
              </p:nvGraphicFramePr>
              <p:xfrm>
                <a:off x="3744" y="2544"/>
                <a:ext cx="850" cy="264"/>
              </p:xfrm>
              <a:graphic>
                <a:graphicData uri="http://schemas.openxmlformats.org/presentationml/2006/ole">
                  <mc:AlternateContent xmlns:mc="http://schemas.openxmlformats.org/markup-compatibility/2006">
                    <mc:Choice xmlns:v="urn:schemas-microsoft-com:vml" Requires="v">
                      <p:oleObj spid="_x0000_s45351" name="Equation" r:id="rId13" imgW="736600" imgH="228600" progId="Equation.3">
                        <p:embed/>
                      </p:oleObj>
                    </mc:Choice>
                    <mc:Fallback>
                      <p:oleObj name="Equation" r:id="rId13" imgW="736600" imgH="228600" progId="Equation.3">
                        <p:embed/>
                        <p:pic>
                          <p:nvPicPr>
                            <p:cNvPr id="26667"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 y="2544"/>
                              <a:ext cx="85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40" name="Group 32"/>
              <p:cNvGrpSpPr>
                <a:grpSpLocks/>
              </p:cNvGrpSpPr>
              <p:nvPr/>
            </p:nvGrpSpPr>
            <p:grpSpPr bwMode="auto">
              <a:xfrm>
                <a:off x="912" y="1152"/>
                <a:ext cx="1680" cy="834"/>
                <a:chOff x="912" y="1152"/>
                <a:chExt cx="1680" cy="834"/>
              </a:xfrm>
            </p:grpSpPr>
            <p:sp>
              <p:nvSpPr>
                <p:cNvPr id="26645" name="Rectangle 28"/>
                <p:cNvSpPr>
                  <a:spLocks noChangeArrowheads="1"/>
                </p:cNvSpPr>
                <p:nvPr/>
              </p:nvSpPr>
              <p:spPr bwMode="auto">
                <a:xfrm>
                  <a:off x="912" y="1152"/>
                  <a:ext cx="1680" cy="816"/>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graphicFrame>
              <p:nvGraphicFramePr>
                <p:cNvPr id="26646" name="Object 3"/>
                <p:cNvGraphicFramePr>
                  <a:graphicFrameLocks noChangeAspect="1"/>
                </p:cNvGraphicFramePr>
                <p:nvPr/>
              </p:nvGraphicFramePr>
              <p:xfrm>
                <a:off x="960" y="1152"/>
                <a:ext cx="1305" cy="834"/>
              </p:xfrm>
              <a:graphic>
                <a:graphicData uri="http://schemas.openxmlformats.org/presentationml/2006/ole">
                  <mc:AlternateContent xmlns:mc="http://schemas.openxmlformats.org/markup-compatibility/2006">
                    <mc:Choice xmlns:v="urn:schemas-microsoft-com:vml" Requires="v">
                      <p:oleObj spid="_x0000_s45352" name="Equation" r:id="rId15" imgW="736600" imgH="673100" progId="Equation.3">
                        <p:embed/>
                      </p:oleObj>
                    </mc:Choice>
                    <mc:Fallback>
                      <p:oleObj name="Equation" r:id="rId15" imgW="736600" imgH="673100" progId="Equation.3">
                        <p:embed/>
                        <p:pic>
                          <p:nvPicPr>
                            <p:cNvPr id="26646"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 y="1152"/>
                              <a:ext cx="1305"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7" name="Line 29"/>
                <p:cNvSpPr>
                  <a:spLocks noChangeShapeType="1"/>
                </p:cNvSpPr>
                <p:nvPr/>
              </p:nvSpPr>
              <p:spPr bwMode="auto">
                <a:xfrm>
                  <a:off x="1392" y="1152"/>
                  <a:ext cx="0" cy="8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8" name="Line 30"/>
                <p:cNvSpPr>
                  <a:spLocks noChangeShapeType="1"/>
                </p:cNvSpPr>
                <p:nvPr/>
              </p:nvSpPr>
              <p:spPr bwMode="auto">
                <a:xfrm>
                  <a:off x="912" y="1488"/>
                  <a:ext cx="1680" cy="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6641" name="Rectangle 34"/>
              <p:cNvSpPr>
                <a:spLocks noChangeArrowheads="1"/>
              </p:cNvSpPr>
              <p:nvPr/>
            </p:nvSpPr>
            <p:spPr bwMode="auto">
              <a:xfrm>
                <a:off x="2976" y="2304"/>
                <a:ext cx="1296" cy="816"/>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42" name="Line 35"/>
              <p:cNvSpPr>
                <a:spLocks noChangeShapeType="1"/>
              </p:cNvSpPr>
              <p:nvPr/>
            </p:nvSpPr>
            <p:spPr bwMode="auto">
              <a:xfrm>
                <a:off x="3456" y="2304"/>
                <a:ext cx="0" cy="8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3" name="Line 36"/>
              <p:cNvSpPr>
                <a:spLocks noChangeShapeType="1"/>
              </p:cNvSpPr>
              <p:nvPr/>
            </p:nvSpPr>
            <p:spPr bwMode="auto">
              <a:xfrm>
                <a:off x="2976" y="2640"/>
                <a:ext cx="12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26644" name="Object 2"/>
              <p:cNvGraphicFramePr>
                <a:graphicFrameLocks noChangeAspect="1"/>
              </p:cNvGraphicFramePr>
              <p:nvPr/>
            </p:nvGraphicFramePr>
            <p:xfrm>
              <a:off x="3063" y="2304"/>
              <a:ext cx="1306" cy="834"/>
            </p:xfrm>
            <a:graphic>
              <a:graphicData uri="http://schemas.openxmlformats.org/presentationml/2006/ole">
                <mc:AlternateContent xmlns:mc="http://schemas.openxmlformats.org/markup-compatibility/2006">
                  <mc:Choice xmlns:v="urn:schemas-microsoft-com:vml" Requires="v">
                    <p:oleObj spid="_x0000_s45353" name="Equation" r:id="rId17" imgW="672808" imgH="672808" progId="Equation.3">
                      <p:embed/>
                    </p:oleObj>
                  </mc:Choice>
                  <mc:Fallback>
                    <p:oleObj name="Equation" r:id="rId17" imgW="672808" imgH="672808" progId="Equation.3">
                      <p:embed/>
                      <p:pic>
                        <p:nvPicPr>
                          <p:cNvPr id="26644"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 y="2304"/>
                            <a:ext cx="1306"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30" name="Text Box 2"/>
            <p:cNvSpPr txBox="1">
              <a:spLocks noChangeArrowheads="1"/>
            </p:cNvSpPr>
            <p:nvPr/>
          </p:nvSpPr>
          <p:spPr bwMode="auto">
            <a:xfrm>
              <a:off x="457200" y="8382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a:solidFill>
                    <a:srgbClr val="A50021"/>
                  </a:solidFill>
                  <a:latin typeface="Times New Roman" panose="02020603050405020304" pitchFamily="18" charset="0"/>
                </a:rPr>
                <a:t>Umbrella</a:t>
              </a:r>
              <a:r>
                <a:rPr lang="sk-SK" altLang="sk-SK" sz="2400" dirty="0">
                  <a:solidFill>
                    <a:srgbClr val="A50021"/>
                  </a:solidFill>
                  <a:latin typeface="Times New Roman" panose="02020603050405020304" pitchFamily="18" charset="0"/>
                </a:rPr>
                <a:t> </a:t>
              </a:r>
              <a:r>
                <a:rPr lang="sk-SK" altLang="sk-SK" sz="2400" dirty="0" err="1">
                  <a:solidFill>
                    <a:srgbClr val="A50021"/>
                  </a:solidFill>
                  <a:latin typeface="Times New Roman" panose="02020603050405020304" pitchFamily="18" charset="0"/>
                </a:rPr>
                <a:t>world</a:t>
              </a:r>
              <a:r>
                <a:rPr lang="sk-SK" altLang="sk-SK" sz="2400" dirty="0">
                  <a:solidFill>
                    <a:srgbClr val="A50021"/>
                  </a:solidFill>
                  <a:latin typeface="Times New Roman" panose="02020603050405020304" pitchFamily="18" charset="0"/>
                </a:rPr>
                <a:t> </a:t>
              </a:r>
              <a:r>
                <a:rPr lang="sk-SK" altLang="sk-SK" sz="2400" dirty="0">
                  <a:solidFill>
                    <a:srgbClr val="A50021"/>
                  </a:solidFill>
                  <a:latin typeface="Times New Roman" panose="02020603050405020304" pitchFamily="18" charset="0"/>
                  <a:sym typeface="Wingdings" panose="05000000000000000000" pitchFamily="2" charset="2"/>
                </a:rPr>
                <a:t></a:t>
              </a:r>
              <a:r>
                <a:rPr lang="sk-SK" altLang="sk-SK" sz="2400" dirty="0">
                  <a:solidFill>
                    <a:schemeClr val="tx1"/>
                  </a:solidFill>
                  <a:latin typeface="Times New Roman" panose="02020603050405020304" pitchFamily="18" charset="0"/>
                  <a:sym typeface="Wingdings" panose="05000000000000000000" pitchFamily="2" charset="2"/>
                </a:rPr>
                <a:t>:  </a:t>
              </a:r>
              <a:r>
                <a:rPr lang="sk-SK" altLang="sk-SK" sz="2400" dirty="0" smtClean="0">
                  <a:solidFill>
                    <a:schemeClr val="tx1"/>
                  </a:solidFill>
                  <a:latin typeface="Times New Roman" panose="02020603050405020304" pitchFamily="18" charset="0"/>
                  <a:sym typeface="Wingdings" panose="05000000000000000000" pitchFamily="2" charset="2"/>
                </a:rPr>
                <a:t>B</a:t>
              </a:r>
              <a:r>
                <a:rPr lang="en-US" altLang="sk-SK" sz="2400" dirty="0" err="1" smtClean="0">
                  <a:solidFill>
                    <a:schemeClr val="tx1"/>
                  </a:solidFill>
                  <a:latin typeface="Times New Roman" panose="02020603050405020304" pitchFamily="18" charset="0"/>
                  <a:sym typeface="Wingdings" panose="05000000000000000000" pitchFamily="2" charset="2"/>
                </a:rPr>
                <a:t>ayesian</a:t>
              </a:r>
              <a:r>
                <a:rPr lang="en-US" altLang="sk-SK" sz="2400" dirty="0" smtClean="0">
                  <a:solidFill>
                    <a:schemeClr val="tx1"/>
                  </a:solidFill>
                  <a:latin typeface="Times New Roman" panose="02020603050405020304" pitchFamily="18" charset="0"/>
                  <a:sym typeface="Wingdings" panose="05000000000000000000" pitchFamily="2" charset="2"/>
                </a:rPr>
                <a:t> network</a:t>
              </a:r>
              <a:endParaRPr lang="en-US" altLang="sk-SK" sz="2400" dirty="0">
                <a:solidFill>
                  <a:schemeClr val="tx1"/>
                </a:solidFill>
                <a:latin typeface="Times New Roman" panose="02020603050405020304" pitchFamily="18" charset="0"/>
              </a:endParaRPr>
            </a:p>
          </p:txBody>
        </p:sp>
        <p:grpSp>
          <p:nvGrpSpPr>
            <p:cNvPr id="26631" name="Group 41"/>
            <p:cNvGrpSpPr>
              <a:grpSpLocks/>
            </p:cNvGrpSpPr>
            <p:nvPr/>
          </p:nvGrpSpPr>
          <p:grpSpPr bwMode="auto">
            <a:xfrm>
              <a:off x="1066800" y="2286000"/>
              <a:ext cx="4419600" cy="1524000"/>
              <a:chOff x="2352" y="672"/>
              <a:chExt cx="2784" cy="960"/>
            </a:xfrm>
          </p:grpSpPr>
          <p:sp>
            <p:nvSpPr>
              <p:cNvPr id="26637" name="Rectangle 39"/>
              <p:cNvSpPr>
                <a:spLocks noChangeArrowheads="1"/>
              </p:cNvSpPr>
              <p:nvPr/>
            </p:nvSpPr>
            <p:spPr bwMode="auto">
              <a:xfrm>
                <a:off x="2352" y="1152"/>
                <a:ext cx="2448" cy="48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38" name="Text Box 40"/>
              <p:cNvSpPr txBox="1">
                <a:spLocks noChangeArrowheads="1"/>
              </p:cNvSpPr>
              <p:nvPr/>
            </p:nvSpPr>
            <p:spPr bwMode="auto">
              <a:xfrm>
                <a:off x="3840" y="672"/>
                <a:ext cx="12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rgbClr val="A50021"/>
                    </a:solidFill>
                    <a:latin typeface="Times New Roman" panose="02020603050405020304" pitchFamily="18" charset="0"/>
                  </a:rPr>
                  <a:t>Transition model</a:t>
                </a:r>
                <a:endParaRPr lang="en-US" altLang="sk-SK" sz="2400">
                  <a:solidFill>
                    <a:srgbClr val="A50021"/>
                  </a:solidFill>
                  <a:latin typeface="Times New Roman" panose="02020603050405020304" pitchFamily="18" charset="0"/>
                </a:endParaRPr>
              </a:p>
            </p:txBody>
          </p:sp>
        </p:grpSp>
        <p:grpSp>
          <p:nvGrpSpPr>
            <p:cNvPr id="26632" name="Group 45"/>
            <p:cNvGrpSpPr>
              <a:grpSpLocks/>
            </p:cNvGrpSpPr>
            <p:nvPr/>
          </p:nvGrpSpPr>
          <p:grpSpPr bwMode="auto">
            <a:xfrm>
              <a:off x="3581400" y="2590800"/>
              <a:ext cx="2819400" cy="3124200"/>
              <a:chOff x="3600" y="96"/>
              <a:chExt cx="1776" cy="1968"/>
            </a:xfrm>
          </p:grpSpPr>
          <p:sp>
            <p:nvSpPr>
              <p:cNvPr id="26635" name="Rectangle 42"/>
              <p:cNvSpPr>
                <a:spLocks noChangeArrowheads="1"/>
              </p:cNvSpPr>
              <p:nvPr/>
            </p:nvSpPr>
            <p:spPr bwMode="auto">
              <a:xfrm>
                <a:off x="3600" y="384"/>
                <a:ext cx="864" cy="168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6636" name="Text Box 43"/>
              <p:cNvSpPr txBox="1">
                <a:spLocks noChangeArrowheads="1"/>
              </p:cNvSpPr>
              <p:nvPr/>
            </p:nvSpPr>
            <p:spPr bwMode="auto">
              <a:xfrm>
                <a:off x="4464" y="96"/>
                <a:ext cx="9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rgbClr val="A50021"/>
                    </a:solidFill>
                    <a:latin typeface="Times New Roman" panose="02020603050405020304" pitchFamily="18" charset="0"/>
                  </a:rPr>
                  <a:t>Sensor model</a:t>
                </a:r>
                <a:endParaRPr lang="en-US" altLang="sk-SK" sz="2400">
                  <a:solidFill>
                    <a:srgbClr val="A50021"/>
                  </a:solidFill>
                  <a:latin typeface="Times New Roman" panose="02020603050405020304" pitchFamily="18" charset="0"/>
                </a:endParaRPr>
              </a:p>
            </p:txBody>
          </p:sp>
        </p:grpSp>
        <p:sp>
          <p:nvSpPr>
            <p:cNvPr id="2" name="TextBox 1"/>
            <p:cNvSpPr txBox="1">
              <a:spLocks noRot="1" noChangeAspect="1" noMove="1" noResize="1" noEditPoints="1" noAdjustHandles="1" noChangeArrowheads="1" noChangeShapeType="1" noTextEdit="1"/>
            </p:cNvSpPr>
            <p:nvPr/>
          </p:nvSpPr>
          <p:spPr>
            <a:xfrm>
              <a:off x="2285999" y="1790608"/>
              <a:ext cx="1747837" cy="461665"/>
            </a:xfrm>
            <a:prstGeom prst="rect">
              <a:avLst/>
            </a:prstGeom>
            <a:blipFill>
              <a:blip r:embed="rId19"/>
              <a:stretch>
                <a:fillRect b="-18667"/>
              </a:stretch>
            </a:blipFill>
          </p:spPr>
          <p:txBody>
            <a:bodyPr/>
            <a:lstStyle/>
            <a:p>
              <a:pPr>
                <a:defRPr/>
              </a:pPr>
              <a:r>
                <a:rPr lang="en-US">
                  <a:noFill/>
                </a:rPr>
                <a:t> </a:t>
              </a:r>
            </a:p>
          </p:txBody>
        </p:sp>
        <p:sp>
          <p:nvSpPr>
            <p:cNvPr id="42" name="TextBox 41"/>
            <p:cNvSpPr txBox="1">
              <a:spLocks noRot="1" noChangeAspect="1" noMove="1" noResize="1" noEditPoints="1" noAdjustHandles="1" noChangeArrowheads="1" noChangeShapeType="1" noTextEdit="1"/>
            </p:cNvSpPr>
            <p:nvPr/>
          </p:nvSpPr>
          <p:spPr>
            <a:xfrm>
              <a:off x="5548312" y="3730693"/>
              <a:ext cx="1233487" cy="338554"/>
            </a:xfrm>
            <a:prstGeom prst="rect">
              <a:avLst/>
            </a:prstGeom>
            <a:blipFill>
              <a:blip r:embed="rId20"/>
              <a:stretch>
                <a:fillRect b="-8929"/>
              </a:stretch>
            </a:blipFill>
          </p:spPr>
          <p:txBody>
            <a:bodyPr/>
            <a:lstStyle/>
            <a:p>
              <a:pPr>
                <a:defRPr/>
              </a:pPr>
              <a:r>
                <a:rPr lang="en-US">
                  <a:noFill/>
                </a:rPr>
                <a:t> </a:t>
              </a:r>
            </a:p>
          </p:txBody>
        </p:sp>
      </p:grpSp>
    </p:spTree>
    <p:extLst>
      <p:ext uri="{BB962C8B-B14F-4D97-AF65-F5344CB8AC3E}">
        <p14:creationId xmlns:p14="http://schemas.microsoft.com/office/powerpoint/2010/main" val="342392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blinds(horizontal)">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6"/>
          <p:cNvGrpSpPr>
            <a:grpSpLocks/>
          </p:cNvGrpSpPr>
          <p:nvPr/>
        </p:nvGrpSpPr>
        <p:grpSpPr bwMode="auto">
          <a:xfrm>
            <a:off x="1981201" y="1143001"/>
            <a:ext cx="8099425" cy="4435475"/>
            <a:chOff x="288" y="720"/>
            <a:chExt cx="5102" cy="2794"/>
          </a:xfrm>
        </p:grpSpPr>
        <p:sp>
          <p:nvSpPr>
            <p:cNvPr id="27651" name="Text Box 2"/>
            <p:cNvSpPr txBox="1">
              <a:spLocks noChangeArrowheads="1"/>
            </p:cNvSpPr>
            <p:nvPr/>
          </p:nvSpPr>
          <p:spPr bwMode="auto">
            <a:xfrm>
              <a:off x="288" y="720"/>
              <a:ext cx="4896"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If in the </a:t>
              </a:r>
              <a:r>
                <a:rPr lang="en-US" altLang="sk-SK" sz="2400" dirty="0" err="1" smtClean="0">
                  <a:solidFill>
                    <a:schemeClr val="tx1"/>
                  </a:solidFill>
                  <a:latin typeface="Times New Roman" panose="02020603050405020304" pitchFamily="18" charset="0"/>
                </a:rPr>
                <a:t>markovian</a:t>
              </a:r>
              <a:r>
                <a:rPr lang="en-US" altLang="sk-SK" sz="2400" dirty="0" smtClean="0">
                  <a:solidFill>
                    <a:schemeClr val="tx1"/>
                  </a:solidFill>
                  <a:latin typeface="Times New Roman" panose="02020603050405020304" pitchFamily="18" charset="0"/>
                </a:rPr>
                <a:t> process is specified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lphaLcParenR"/>
              </a:pPr>
              <a:r>
                <a:rPr lang="sk-SK" altLang="sk-SK" sz="2400" dirty="0" err="1">
                  <a:solidFill>
                    <a:schemeClr val="tx1"/>
                  </a:solidFill>
                  <a:latin typeface="Times New Roman" panose="02020603050405020304" pitchFamily="18" charset="0"/>
                </a:rPr>
                <a:t>transition</a:t>
              </a:r>
              <a:r>
                <a:rPr lang="sk-SK" altLang="sk-SK" sz="2400" dirty="0">
                  <a:solidFill>
                    <a:schemeClr val="tx1"/>
                  </a:solidFill>
                  <a:latin typeface="Times New Roman" panose="02020603050405020304" pitchFamily="18" charset="0"/>
                </a:rPr>
                <a:t> model</a:t>
              </a:r>
            </a:p>
            <a:p>
              <a:pPr eaLnBrk="1" hangingPunct="1">
                <a:lnSpc>
                  <a:spcPct val="100000"/>
                </a:lnSpc>
                <a:spcBef>
                  <a:spcPct val="50000"/>
                </a:spcBef>
                <a:spcAft>
                  <a:spcPct val="0"/>
                </a:spcAft>
                <a:buClrTx/>
                <a:buSzTx/>
                <a:buFontTx/>
                <a:buAutoNum type="alphaLcParenR"/>
              </a:pPr>
              <a:r>
                <a:rPr lang="sk-SK" altLang="sk-SK" sz="2400" dirty="0">
                  <a:solidFill>
                    <a:schemeClr val="tx1"/>
                  </a:solidFill>
                  <a:latin typeface="Times New Roman" panose="02020603050405020304" pitchFamily="18" charset="0"/>
                </a:rPr>
                <a:t>senzor model</a:t>
              </a:r>
            </a:p>
            <a:p>
              <a:pPr eaLnBrk="1" hangingPunct="1">
                <a:lnSpc>
                  <a:spcPct val="100000"/>
                </a:lnSpc>
                <a:spcBef>
                  <a:spcPct val="50000"/>
                </a:spcBef>
                <a:spcAft>
                  <a:spcPct val="0"/>
                </a:spcAft>
                <a:buClrTx/>
                <a:buSzTx/>
                <a:buFontTx/>
                <a:buAutoNum type="alphaLcParenR"/>
              </a:pPr>
              <a:r>
                <a:rPr lang="sk-SK" altLang="sk-SK" sz="2400" dirty="0" err="1" smtClean="0">
                  <a:solidFill>
                    <a:schemeClr val="tx1"/>
                  </a:solidFill>
                  <a:latin typeface="Times New Roman" panose="02020603050405020304" pitchFamily="18" charset="0"/>
                </a:rPr>
                <a:t>pr</a:t>
              </a:r>
              <a:r>
                <a:rPr lang="en-US" altLang="sk-SK" sz="2400" dirty="0" err="1" smtClean="0">
                  <a:solidFill>
                    <a:schemeClr val="tx1"/>
                  </a:solidFill>
                  <a:latin typeface="Times New Roman" panose="02020603050405020304" pitchFamily="18" charset="0"/>
                </a:rPr>
                <a:t>obability</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Then the full joint probability distribution is given as</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graphicFrame>
          <p:nvGraphicFramePr>
            <p:cNvPr id="27652" name="Object 2"/>
            <p:cNvGraphicFramePr>
              <a:graphicFrameLocks noChangeAspect="1"/>
            </p:cNvGraphicFramePr>
            <p:nvPr/>
          </p:nvGraphicFramePr>
          <p:xfrm>
            <a:off x="2097" y="1743"/>
            <a:ext cx="545" cy="281"/>
          </p:xfrm>
          <a:graphic>
            <a:graphicData uri="http://schemas.openxmlformats.org/presentationml/2006/ole">
              <mc:AlternateContent xmlns:mc="http://schemas.openxmlformats.org/markup-compatibility/2006">
                <mc:Choice xmlns:v="urn:schemas-microsoft-com:vml" Requires="v">
                  <p:oleObj spid="_x0000_s46226" name="Equation" r:id="rId3" imgW="371319" imgH="152352" progId="Equation.3">
                    <p:embed/>
                  </p:oleObj>
                </mc:Choice>
                <mc:Fallback>
                  <p:oleObj name="Equation" r:id="rId3" imgW="371319" imgH="152352" progId="Equation.3">
                    <p:embed/>
                    <p:pic>
                      <p:nvPicPr>
                        <p:cNvPr id="2765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 y="1743"/>
                          <a:ext cx="545"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3"/>
            <p:cNvGraphicFramePr>
              <a:graphicFrameLocks noChangeAspect="1"/>
            </p:cNvGraphicFramePr>
            <p:nvPr/>
          </p:nvGraphicFramePr>
          <p:xfrm>
            <a:off x="369" y="2928"/>
            <a:ext cx="5021" cy="586"/>
          </p:xfrm>
          <a:graphic>
            <a:graphicData uri="http://schemas.openxmlformats.org/presentationml/2006/ole">
              <mc:AlternateContent xmlns:mc="http://schemas.openxmlformats.org/markup-compatibility/2006">
                <mc:Choice xmlns:v="urn:schemas-microsoft-com:vml" Requires="v">
                  <p:oleObj spid="_x0000_s46227" name="Equation" r:id="rId5" imgW="3619361" imgH="352377" progId="Equation.3">
                    <p:embed/>
                  </p:oleObj>
                </mc:Choice>
                <mc:Fallback>
                  <p:oleObj name="Equation" r:id="rId5" imgW="3619361" imgH="352377" progId="Equation.3">
                    <p:embed/>
                    <p:pic>
                      <p:nvPicPr>
                        <p:cNvPr id="2765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 y="2928"/>
                          <a:ext cx="5021"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4"/>
            <p:cNvGraphicFramePr>
              <a:graphicFrameLocks noChangeAspect="1"/>
            </p:cNvGraphicFramePr>
            <p:nvPr/>
          </p:nvGraphicFramePr>
          <p:xfrm>
            <a:off x="2056" y="1071"/>
            <a:ext cx="951" cy="281"/>
          </p:xfrm>
          <a:graphic>
            <a:graphicData uri="http://schemas.openxmlformats.org/presentationml/2006/ole">
              <mc:AlternateContent xmlns:mc="http://schemas.openxmlformats.org/markup-compatibility/2006">
                <mc:Choice xmlns:v="urn:schemas-microsoft-com:vml" Requires="v">
                  <p:oleObj spid="_x0000_s46228" name="Equation" r:id="rId7" imgW="695360" imgH="152352" progId="Equation.3">
                    <p:embed/>
                  </p:oleObj>
                </mc:Choice>
                <mc:Fallback>
                  <p:oleObj name="Equation" r:id="rId7" imgW="695360" imgH="152352" progId="Equation.3">
                    <p:embed/>
                    <p:pic>
                      <p:nvPicPr>
                        <p:cNvPr id="2765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6" y="1071"/>
                          <a:ext cx="951"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5"/>
            <p:cNvGraphicFramePr>
              <a:graphicFrameLocks noChangeAspect="1"/>
            </p:cNvGraphicFramePr>
            <p:nvPr/>
          </p:nvGraphicFramePr>
          <p:xfrm>
            <a:off x="1908" y="1407"/>
            <a:ext cx="826" cy="281"/>
          </p:xfrm>
          <a:graphic>
            <a:graphicData uri="http://schemas.openxmlformats.org/presentationml/2006/ole">
              <mc:AlternateContent xmlns:mc="http://schemas.openxmlformats.org/markup-compatibility/2006">
                <mc:Choice xmlns:v="urn:schemas-microsoft-com:vml" Requires="v">
                  <p:oleObj spid="_x0000_s46229" name="Equation" r:id="rId9" imgW="600075" imgH="152352" progId="Equation.3">
                    <p:embed/>
                  </p:oleObj>
                </mc:Choice>
                <mc:Fallback>
                  <p:oleObj name="Equation" r:id="rId9" imgW="600075" imgH="152352" progId="Equation.3">
                    <p:embed/>
                    <p:pic>
                      <p:nvPicPr>
                        <p:cNvPr id="2765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 y="1407"/>
                          <a:ext cx="82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Freeform 8"/>
            <p:cNvSpPr>
              <a:spLocks/>
            </p:cNvSpPr>
            <p:nvPr/>
          </p:nvSpPr>
          <p:spPr bwMode="auto">
            <a:xfrm>
              <a:off x="3035" y="1175"/>
              <a:ext cx="1270" cy="1852"/>
            </a:xfrm>
            <a:custGeom>
              <a:avLst/>
              <a:gdLst>
                <a:gd name="T0" fmla="*/ 0 w 1270"/>
                <a:gd name="T1" fmla="*/ 0 h 1852"/>
                <a:gd name="T2" fmla="*/ 167 w 1270"/>
                <a:gd name="T3" fmla="*/ 25 h 1852"/>
                <a:gd name="T4" fmla="*/ 409 w 1270"/>
                <a:gd name="T5" fmla="*/ 56 h 1852"/>
                <a:gd name="T6" fmla="*/ 632 w 1270"/>
                <a:gd name="T7" fmla="*/ 93 h 1852"/>
                <a:gd name="T8" fmla="*/ 867 w 1270"/>
                <a:gd name="T9" fmla="*/ 161 h 1852"/>
                <a:gd name="T10" fmla="*/ 935 w 1270"/>
                <a:gd name="T11" fmla="*/ 205 h 1852"/>
                <a:gd name="T12" fmla="*/ 972 w 1270"/>
                <a:gd name="T13" fmla="*/ 229 h 1852"/>
                <a:gd name="T14" fmla="*/ 1078 w 1270"/>
                <a:gd name="T15" fmla="*/ 359 h 1852"/>
                <a:gd name="T16" fmla="*/ 1121 w 1270"/>
                <a:gd name="T17" fmla="*/ 446 h 1852"/>
                <a:gd name="T18" fmla="*/ 1146 w 1270"/>
                <a:gd name="T19" fmla="*/ 514 h 1852"/>
                <a:gd name="T20" fmla="*/ 1177 w 1270"/>
                <a:gd name="T21" fmla="*/ 626 h 1852"/>
                <a:gd name="T22" fmla="*/ 1270 w 1270"/>
                <a:gd name="T23" fmla="*/ 1852 h 18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70"/>
                <a:gd name="T37" fmla="*/ 0 h 1852"/>
                <a:gd name="T38" fmla="*/ 1270 w 1270"/>
                <a:gd name="T39" fmla="*/ 1852 h 18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70" h="1852">
                  <a:moveTo>
                    <a:pt x="0" y="0"/>
                  </a:moveTo>
                  <a:cubicBezTo>
                    <a:pt x="54" y="18"/>
                    <a:pt x="111" y="17"/>
                    <a:pt x="167" y="25"/>
                  </a:cubicBezTo>
                  <a:cubicBezTo>
                    <a:pt x="247" y="36"/>
                    <a:pt x="328" y="47"/>
                    <a:pt x="409" y="56"/>
                  </a:cubicBezTo>
                  <a:cubicBezTo>
                    <a:pt x="478" y="79"/>
                    <a:pt x="560" y="84"/>
                    <a:pt x="632" y="93"/>
                  </a:cubicBezTo>
                  <a:cubicBezTo>
                    <a:pt x="714" y="114"/>
                    <a:pt x="791" y="122"/>
                    <a:pt x="867" y="161"/>
                  </a:cubicBezTo>
                  <a:cubicBezTo>
                    <a:pt x="895" y="175"/>
                    <a:pt x="911" y="187"/>
                    <a:pt x="935" y="205"/>
                  </a:cubicBezTo>
                  <a:cubicBezTo>
                    <a:pt x="947" y="214"/>
                    <a:pt x="972" y="229"/>
                    <a:pt x="972" y="229"/>
                  </a:cubicBezTo>
                  <a:cubicBezTo>
                    <a:pt x="1004" y="275"/>
                    <a:pt x="1045" y="314"/>
                    <a:pt x="1078" y="359"/>
                  </a:cubicBezTo>
                  <a:cubicBezTo>
                    <a:pt x="1098" y="387"/>
                    <a:pt x="1102" y="419"/>
                    <a:pt x="1121" y="446"/>
                  </a:cubicBezTo>
                  <a:cubicBezTo>
                    <a:pt x="1127" y="470"/>
                    <a:pt x="1138" y="490"/>
                    <a:pt x="1146" y="514"/>
                  </a:cubicBezTo>
                  <a:cubicBezTo>
                    <a:pt x="1159" y="551"/>
                    <a:pt x="1167" y="589"/>
                    <a:pt x="1177" y="626"/>
                  </a:cubicBezTo>
                  <a:cubicBezTo>
                    <a:pt x="1233" y="1030"/>
                    <a:pt x="1270" y="1444"/>
                    <a:pt x="1270" y="1852"/>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7657" name="Freeform 9"/>
            <p:cNvSpPr>
              <a:spLocks/>
            </p:cNvSpPr>
            <p:nvPr/>
          </p:nvSpPr>
          <p:spPr bwMode="auto">
            <a:xfrm>
              <a:off x="2787" y="1546"/>
              <a:ext cx="2255" cy="1475"/>
            </a:xfrm>
            <a:custGeom>
              <a:avLst/>
              <a:gdLst>
                <a:gd name="T0" fmla="*/ 0 w 2255"/>
                <a:gd name="T1" fmla="*/ 38 h 1475"/>
                <a:gd name="T2" fmla="*/ 378 w 2255"/>
                <a:gd name="T3" fmla="*/ 57 h 1475"/>
                <a:gd name="T4" fmla="*/ 588 w 2255"/>
                <a:gd name="T5" fmla="*/ 63 h 1475"/>
                <a:gd name="T6" fmla="*/ 972 w 2255"/>
                <a:gd name="T7" fmla="*/ 125 h 1475"/>
                <a:gd name="T8" fmla="*/ 1381 w 2255"/>
                <a:gd name="T9" fmla="*/ 162 h 1475"/>
                <a:gd name="T10" fmla="*/ 1697 w 2255"/>
                <a:gd name="T11" fmla="*/ 199 h 1475"/>
                <a:gd name="T12" fmla="*/ 1883 w 2255"/>
                <a:gd name="T13" fmla="*/ 249 h 1475"/>
                <a:gd name="T14" fmla="*/ 1902 w 2255"/>
                <a:gd name="T15" fmla="*/ 261 h 1475"/>
                <a:gd name="T16" fmla="*/ 1926 w 2255"/>
                <a:gd name="T17" fmla="*/ 267 h 1475"/>
                <a:gd name="T18" fmla="*/ 1939 w 2255"/>
                <a:gd name="T19" fmla="*/ 280 h 1475"/>
                <a:gd name="T20" fmla="*/ 1957 w 2255"/>
                <a:gd name="T21" fmla="*/ 286 h 1475"/>
                <a:gd name="T22" fmla="*/ 2063 w 2255"/>
                <a:gd name="T23" fmla="*/ 372 h 1475"/>
                <a:gd name="T24" fmla="*/ 2124 w 2255"/>
                <a:gd name="T25" fmla="*/ 484 h 1475"/>
                <a:gd name="T26" fmla="*/ 2155 w 2255"/>
                <a:gd name="T27" fmla="*/ 540 h 1475"/>
                <a:gd name="T28" fmla="*/ 2217 w 2255"/>
                <a:gd name="T29" fmla="*/ 887 h 1475"/>
                <a:gd name="T30" fmla="*/ 2236 w 2255"/>
                <a:gd name="T31" fmla="*/ 1128 h 1475"/>
                <a:gd name="T32" fmla="*/ 2255 w 2255"/>
                <a:gd name="T33" fmla="*/ 1475 h 14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55"/>
                <a:gd name="T52" fmla="*/ 0 h 1475"/>
                <a:gd name="T53" fmla="*/ 2255 w 2255"/>
                <a:gd name="T54" fmla="*/ 1475 h 14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55" h="1475">
                  <a:moveTo>
                    <a:pt x="0" y="38"/>
                  </a:moveTo>
                  <a:cubicBezTo>
                    <a:pt x="119" y="0"/>
                    <a:pt x="256" y="51"/>
                    <a:pt x="378" y="57"/>
                  </a:cubicBezTo>
                  <a:cubicBezTo>
                    <a:pt x="448" y="60"/>
                    <a:pt x="518" y="61"/>
                    <a:pt x="588" y="63"/>
                  </a:cubicBezTo>
                  <a:cubicBezTo>
                    <a:pt x="717" y="77"/>
                    <a:pt x="843" y="109"/>
                    <a:pt x="972" y="125"/>
                  </a:cubicBezTo>
                  <a:cubicBezTo>
                    <a:pt x="1097" y="164"/>
                    <a:pt x="1251" y="155"/>
                    <a:pt x="1381" y="162"/>
                  </a:cubicBezTo>
                  <a:cubicBezTo>
                    <a:pt x="1484" y="176"/>
                    <a:pt x="1595" y="178"/>
                    <a:pt x="1697" y="199"/>
                  </a:cubicBezTo>
                  <a:cubicBezTo>
                    <a:pt x="1760" y="212"/>
                    <a:pt x="1821" y="232"/>
                    <a:pt x="1883" y="249"/>
                  </a:cubicBezTo>
                  <a:cubicBezTo>
                    <a:pt x="1889" y="253"/>
                    <a:pt x="1895" y="258"/>
                    <a:pt x="1902" y="261"/>
                  </a:cubicBezTo>
                  <a:cubicBezTo>
                    <a:pt x="1910" y="264"/>
                    <a:pt x="1919" y="263"/>
                    <a:pt x="1926" y="267"/>
                  </a:cubicBezTo>
                  <a:cubicBezTo>
                    <a:pt x="1931" y="270"/>
                    <a:pt x="1934" y="277"/>
                    <a:pt x="1939" y="280"/>
                  </a:cubicBezTo>
                  <a:cubicBezTo>
                    <a:pt x="1944" y="283"/>
                    <a:pt x="1951" y="284"/>
                    <a:pt x="1957" y="286"/>
                  </a:cubicBezTo>
                  <a:cubicBezTo>
                    <a:pt x="1991" y="317"/>
                    <a:pt x="2029" y="340"/>
                    <a:pt x="2063" y="372"/>
                  </a:cubicBezTo>
                  <a:cubicBezTo>
                    <a:pt x="2082" y="411"/>
                    <a:pt x="2105" y="446"/>
                    <a:pt x="2124" y="484"/>
                  </a:cubicBezTo>
                  <a:cubicBezTo>
                    <a:pt x="2134" y="503"/>
                    <a:pt x="2155" y="540"/>
                    <a:pt x="2155" y="540"/>
                  </a:cubicBezTo>
                  <a:cubicBezTo>
                    <a:pt x="2189" y="655"/>
                    <a:pt x="2208" y="765"/>
                    <a:pt x="2217" y="887"/>
                  </a:cubicBezTo>
                  <a:cubicBezTo>
                    <a:pt x="2223" y="967"/>
                    <a:pt x="2223" y="1049"/>
                    <a:pt x="2236" y="1128"/>
                  </a:cubicBezTo>
                  <a:cubicBezTo>
                    <a:pt x="2243" y="1243"/>
                    <a:pt x="2255" y="1359"/>
                    <a:pt x="2255" y="1475"/>
                  </a:cubicBezTo>
                </a:path>
              </a:pathLst>
            </a:custGeom>
            <a:noFill/>
            <a:ln w="19050" cap="flat" cmpd="sng">
              <a:solidFill>
                <a:srgbClr val="1F408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7658" name="Freeform 10"/>
            <p:cNvSpPr>
              <a:spLocks/>
            </p:cNvSpPr>
            <p:nvPr/>
          </p:nvSpPr>
          <p:spPr bwMode="auto">
            <a:xfrm>
              <a:off x="2651" y="1906"/>
              <a:ext cx="1262" cy="1078"/>
            </a:xfrm>
            <a:custGeom>
              <a:avLst/>
              <a:gdLst>
                <a:gd name="T0" fmla="*/ 0 w 1262"/>
                <a:gd name="T1" fmla="*/ 0 h 1078"/>
                <a:gd name="T2" fmla="*/ 644 w 1262"/>
                <a:gd name="T3" fmla="*/ 93 h 1078"/>
                <a:gd name="T4" fmla="*/ 824 w 1262"/>
                <a:gd name="T5" fmla="*/ 130 h 1078"/>
                <a:gd name="T6" fmla="*/ 954 w 1262"/>
                <a:gd name="T7" fmla="*/ 211 h 1078"/>
                <a:gd name="T8" fmla="*/ 991 w 1262"/>
                <a:gd name="T9" fmla="*/ 235 h 1078"/>
                <a:gd name="T10" fmla="*/ 1053 w 1262"/>
                <a:gd name="T11" fmla="*/ 304 h 1078"/>
                <a:gd name="T12" fmla="*/ 1078 w 1262"/>
                <a:gd name="T13" fmla="*/ 322 h 1078"/>
                <a:gd name="T14" fmla="*/ 1189 w 1262"/>
                <a:gd name="T15" fmla="*/ 452 h 1078"/>
                <a:gd name="T16" fmla="*/ 1208 w 1262"/>
                <a:gd name="T17" fmla="*/ 496 h 1078"/>
                <a:gd name="T18" fmla="*/ 1232 w 1262"/>
                <a:gd name="T19" fmla="*/ 582 h 1078"/>
                <a:gd name="T20" fmla="*/ 1096 w 1262"/>
                <a:gd name="T21" fmla="*/ 941 h 1078"/>
                <a:gd name="T22" fmla="*/ 619 w 1262"/>
                <a:gd name="T23" fmla="*/ 880 h 1078"/>
                <a:gd name="T24" fmla="*/ 477 w 1262"/>
                <a:gd name="T25" fmla="*/ 948 h 1078"/>
                <a:gd name="T26" fmla="*/ 471 w 1262"/>
                <a:gd name="T27" fmla="*/ 1078 h 10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62"/>
                <a:gd name="T43" fmla="*/ 0 h 1078"/>
                <a:gd name="T44" fmla="*/ 1262 w 1262"/>
                <a:gd name="T45" fmla="*/ 1078 h 10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62" h="1078">
                  <a:moveTo>
                    <a:pt x="0" y="0"/>
                  </a:moveTo>
                  <a:cubicBezTo>
                    <a:pt x="215" y="26"/>
                    <a:pt x="429" y="77"/>
                    <a:pt x="644" y="93"/>
                  </a:cubicBezTo>
                  <a:cubicBezTo>
                    <a:pt x="701" y="104"/>
                    <a:pt x="770" y="106"/>
                    <a:pt x="824" y="130"/>
                  </a:cubicBezTo>
                  <a:cubicBezTo>
                    <a:pt x="872" y="151"/>
                    <a:pt x="912" y="180"/>
                    <a:pt x="954" y="211"/>
                  </a:cubicBezTo>
                  <a:cubicBezTo>
                    <a:pt x="966" y="220"/>
                    <a:pt x="981" y="224"/>
                    <a:pt x="991" y="235"/>
                  </a:cubicBezTo>
                  <a:cubicBezTo>
                    <a:pt x="1012" y="258"/>
                    <a:pt x="1031" y="281"/>
                    <a:pt x="1053" y="304"/>
                  </a:cubicBezTo>
                  <a:cubicBezTo>
                    <a:pt x="1060" y="311"/>
                    <a:pt x="1071" y="315"/>
                    <a:pt x="1078" y="322"/>
                  </a:cubicBezTo>
                  <a:cubicBezTo>
                    <a:pt x="1117" y="361"/>
                    <a:pt x="1158" y="405"/>
                    <a:pt x="1189" y="452"/>
                  </a:cubicBezTo>
                  <a:cubicBezTo>
                    <a:pt x="1205" y="519"/>
                    <a:pt x="1183" y="439"/>
                    <a:pt x="1208" y="496"/>
                  </a:cubicBezTo>
                  <a:cubicBezTo>
                    <a:pt x="1220" y="522"/>
                    <a:pt x="1223" y="554"/>
                    <a:pt x="1232" y="582"/>
                  </a:cubicBezTo>
                  <a:cubicBezTo>
                    <a:pt x="1252" y="726"/>
                    <a:pt x="1262" y="889"/>
                    <a:pt x="1096" y="941"/>
                  </a:cubicBezTo>
                  <a:cubicBezTo>
                    <a:pt x="932" y="935"/>
                    <a:pt x="779" y="911"/>
                    <a:pt x="619" y="880"/>
                  </a:cubicBezTo>
                  <a:cubicBezTo>
                    <a:pt x="516" y="886"/>
                    <a:pt x="503" y="866"/>
                    <a:pt x="477" y="948"/>
                  </a:cubicBezTo>
                  <a:cubicBezTo>
                    <a:pt x="468" y="1028"/>
                    <a:pt x="471" y="985"/>
                    <a:pt x="471" y="1078"/>
                  </a:cubicBezTo>
                </a:path>
              </a:pathLst>
            </a:custGeom>
            <a:noFill/>
            <a:ln w="19050" cap="flat" cmpd="sng">
              <a:solidFill>
                <a:srgbClr val="A5002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7659" name="Line 11"/>
            <p:cNvSpPr>
              <a:spLocks noChangeShapeType="1"/>
            </p:cNvSpPr>
            <p:nvPr/>
          </p:nvSpPr>
          <p:spPr bwMode="auto">
            <a:xfrm>
              <a:off x="3120" y="2880"/>
              <a:ext cx="0" cy="96"/>
            </a:xfrm>
            <a:prstGeom prst="line">
              <a:avLst/>
            </a:prstGeom>
            <a:noFill/>
            <a:ln w="9525">
              <a:solidFill>
                <a:srgbClr val="A5002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0" name="Line 13"/>
            <p:cNvSpPr>
              <a:spLocks noChangeShapeType="1"/>
            </p:cNvSpPr>
            <p:nvPr/>
          </p:nvSpPr>
          <p:spPr bwMode="auto">
            <a:xfrm rot="17214900" flipH="1">
              <a:off x="4272" y="2976"/>
              <a:ext cx="48" cy="4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1" name="Line 14"/>
            <p:cNvSpPr>
              <a:spLocks noChangeShapeType="1"/>
            </p:cNvSpPr>
            <p:nvPr/>
          </p:nvSpPr>
          <p:spPr bwMode="auto">
            <a:xfrm>
              <a:off x="5040" y="2928"/>
              <a:ext cx="0" cy="96"/>
            </a:xfrm>
            <a:prstGeom prst="line">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mc:AlternateContent xmlns:mc="http://schemas.openxmlformats.org/markup-compatibility/2006">
        <mc:Choice xmlns:a14="http://schemas.microsoft.com/office/drawing/2010/main" Requires="a14">
          <p:sp>
            <p:nvSpPr>
              <p:cNvPr id="2" name="TextBox 1"/>
              <p:cNvSpPr txBox="1"/>
              <p:nvPr/>
            </p:nvSpPr>
            <p:spPr>
              <a:xfrm>
                <a:off x="1156245" y="5765447"/>
                <a:ext cx="9877925" cy="1126142"/>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 </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e>
                      </m:d>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𝑡</m:t>
                          </m:r>
                        </m:sup>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𝑖</m:t>
                                  </m:r>
                                </m:sub>
                              </m:sSub>
                            </m:e>
                          </m:d>
                        </m:e>
                      </m:nary>
                    </m:oMath>
                  </m:oMathPara>
                </a14:m>
                <a:endParaRPr lang="en-US" sz="2400" dirty="0"/>
              </a:p>
            </p:txBody>
          </p:sp>
        </mc:Choice>
        <mc:Fallback>
          <p:sp>
            <p:nvSpPr>
              <p:cNvPr id="2" name="TextBox 1"/>
              <p:cNvSpPr txBox="1">
                <a:spLocks noRot="1" noChangeAspect="1" noMove="1" noResize="1" noEditPoints="1" noAdjustHandles="1" noChangeArrowheads="1" noChangeShapeType="1" noTextEdit="1"/>
              </p:cNvSpPr>
              <p:nvPr/>
            </p:nvSpPr>
            <p:spPr>
              <a:xfrm>
                <a:off x="1156245" y="5765447"/>
                <a:ext cx="9877925" cy="112614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5222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80251" y="973565"/>
            <a:ext cx="2345232" cy="1025643"/>
            <a:chOff x="7080251" y="973565"/>
            <a:chExt cx="2345232" cy="1025643"/>
          </a:xfrm>
        </p:grpSpPr>
        <p:grpSp>
          <p:nvGrpSpPr>
            <p:cNvPr id="28679" name="Group 68"/>
            <p:cNvGrpSpPr>
              <a:grpSpLocks/>
            </p:cNvGrpSpPr>
            <p:nvPr/>
          </p:nvGrpSpPr>
          <p:grpSpPr bwMode="auto">
            <a:xfrm>
              <a:off x="7080251" y="1008608"/>
              <a:ext cx="2054225" cy="990600"/>
              <a:chOff x="5555844" y="1021642"/>
              <a:chExt cx="1589235" cy="990920"/>
            </a:xfrm>
          </p:grpSpPr>
          <p:grpSp>
            <p:nvGrpSpPr>
              <p:cNvPr id="28681" name="Group 60"/>
              <p:cNvGrpSpPr>
                <a:grpSpLocks/>
              </p:cNvGrpSpPr>
              <p:nvPr/>
            </p:nvGrpSpPr>
            <p:grpSpPr bwMode="auto">
              <a:xfrm>
                <a:off x="5555844" y="1021642"/>
                <a:ext cx="1571770" cy="924225"/>
                <a:chOff x="5555844" y="1310998"/>
                <a:chExt cx="1571770" cy="747227"/>
              </a:xfrm>
            </p:grpSpPr>
            <p:sp>
              <p:nvSpPr>
                <p:cNvPr id="41" name="Rectangle 40"/>
                <p:cNvSpPr/>
                <p:nvPr/>
              </p:nvSpPr>
              <p:spPr>
                <a:xfrm>
                  <a:off x="5555844" y="1310998"/>
                  <a:ext cx="1572041" cy="74722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3" name="Straight Connector 42"/>
                <p:cNvCxnSpPr>
                  <a:stCxn id="41" idx="1"/>
                  <a:endCxn id="41" idx="3"/>
                </p:cNvCxnSpPr>
                <p:nvPr/>
              </p:nvCxnSpPr>
              <p:spPr>
                <a:xfrm>
                  <a:off x="5555844" y="1684611"/>
                  <a:ext cx="15720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0"/>
                  <a:endCxn id="41" idx="2"/>
                </p:cNvCxnSpPr>
                <p:nvPr/>
              </p:nvCxnSpPr>
              <p:spPr>
                <a:xfrm>
                  <a:off x="6341864" y="1310998"/>
                  <a:ext cx="0" cy="74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0"/>
                  <a:endCxn id="41" idx="2"/>
                </p:cNvCxnSpPr>
                <p:nvPr/>
              </p:nvCxnSpPr>
              <p:spPr>
                <a:xfrm>
                  <a:off x="6341864" y="1310998"/>
                  <a:ext cx="0" cy="747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682" name="Object 61"/>
              <p:cNvGraphicFramePr>
                <a:graphicFrameLocks noChangeAspect="1"/>
              </p:cNvGraphicFramePr>
              <p:nvPr/>
            </p:nvGraphicFramePr>
            <p:xfrm>
              <a:off x="5734050" y="1028700"/>
              <a:ext cx="385763" cy="346075"/>
            </p:xfrm>
            <a:graphic>
              <a:graphicData uri="http://schemas.openxmlformats.org/presentationml/2006/ole">
                <mc:AlternateContent xmlns:mc="http://schemas.openxmlformats.org/markup-compatibility/2006">
                  <mc:Choice xmlns:v="urn:schemas-microsoft-com:vml" Requires="v">
                    <p:oleObj spid="_x0000_s47394" name="Rovnica" r:id="rId3" imgW="253890" imgH="228501" progId="Equation.3">
                      <p:embed/>
                    </p:oleObj>
                  </mc:Choice>
                  <mc:Fallback>
                    <p:oleObj name="Rovnica" r:id="rId3" imgW="253890" imgH="228501" progId="Equation.3">
                      <p:embed/>
                      <p:pic>
                        <p:nvPicPr>
                          <p:cNvPr id="28682"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050" y="1028700"/>
                            <a:ext cx="3857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4" name="Straight Connector 63"/>
              <p:cNvCxnSpPr/>
              <p:nvPr/>
            </p:nvCxnSpPr>
            <p:spPr>
              <a:xfrm>
                <a:off x="5571810" y="1694959"/>
                <a:ext cx="1573269" cy="22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84" name="TextBox 64"/>
              <p:cNvSpPr txBox="1">
                <a:spLocks noChangeArrowheads="1"/>
              </p:cNvSpPr>
              <p:nvPr/>
            </p:nvSpPr>
            <p:spPr bwMode="auto">
              <a:xfrm>
                <a:off x="5766976" y="1437999"/>
                <a:ext cx="393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t</a:t>
                </a:r>
                <a:endParaRPr lang="en-US" altLang="en-US"/>
              </a:p>
            </p:txBody>
          </p:sp>
          <p:sp>
            <p:nvSpPr>
              <p:cNvPr id="28685" name="TextBox 65"/>
              <p:cNvSpPr txBox="1">
                <a:spLocks noChangeArrowheads="1"/>
              </p:cNvSpPr>
              <p:nvPr/>
            </p:nvSpPr>
            <p:spPr bwMode="auto">
              <a:xfrm>
                <a:off x="5793197" y="1643230"/>
                <a:ext cx="393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f</a:t>
                </a:r>
                <a:endParaRPr lang="en-US" altLang="en-US"/>
              </a:p>
            </p:txBody>
          </p:sp>
          <p:sp>
            <p:nvSpPr>
              <p:cNvPr id="28686" name="TextBox 66"/>
              <p:cNvSpPr txBox="1">
                <a:spLocks noChangeArrowheads="1"/>
              </p:cNvSpPr>
              <p:nvPr/>
            </p:nvSpPr>
            <p:spPr bwMode="auto">
              <a:xfrm>
                <a:off x="6567434" y="1409619"/>
                <a:ext cx="56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0.7</a:t>
                </a:r>
                <a:endParaRPr lang="en-US" altLang="en-US"/>
              </a:p>
            </p:txBody>
          </p:sp>
          <p:sp>
            <p:nvSpPr>
              <p:cNvPr id="28687" name="TextBox 67"/>
              <p:cNvSpPr txBox="1">
                <a:spLocks noChangeArrowheads="1"/>
              </p:cNvSpPr>
              <p:nvPr/>
            </p:nvSpPr>
            <p:spPr bwMode="auto">
              <a:xfrm>
                <a:off x="6562009" y="1614257"/>
                <a:ext cx="56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grpSp>
        <p:sp>
          <p:nvSpPr>
            <p:cNvPr id="13" name="TextBox 12"/>
            <p:cNvSpPr txBox="1">
              <a:spLocks noRot="1" noChangeAspect="1" noMove="1" noResize="1" noEditPoints="1" noAdjustHandles="1" noChangeArrowheads="1" noChangeShapeType="1" noTextEdit="1"/>
            </p:cNvSpPr>
            <p:nvPr/>
          </p:nvSpPr>
          <p:spPr>
            <a:xfrm>
              <a:off x="7895453" y="973565"/>
              <a:ext cx="1530030" cy="369332"/>
            </a:xfrm>
            <a:prstGeom prst="rect">
              <a:avLst/>
            </a:prstGeom>
            <a:blipFill>
              <a:blip r:embed="rId5"/>
              <a:stretch>
                <a:fillRect b="-13333"/>
              </a:stretch>
            </a:blipFill>
          </p:spPr>
          <p:txBody>
            <a:bodyPr/>
            <a:lstStyle/>
            <a:p>
              <a:pPr>
                <a:defRPr/>
              </a:pPr>
              <a:r>
                <a:rPr lang="en-US">
                  <a:noFill/>
                </a:rPr>
                <a:t> </a:t>
              </a:r>
            </a:p>
          </p:txBody>
        </p:sp>
      </p:grpSp>
      <p:sp>
        <p:nvSpPr>
          <p:cNvPr id="2" name="Title 1"/>
          <p:cNvSpPr>
            <a:spLocks noGrp="1"/>
          </p:cNvSpPr>
          <p:nvPr>
            <p:ph type="title"/>
          </p:nvPr>
        </p:nvSpPr>
        <p:spPr>
          <a:xfrm>
            <a:off x="2055813" y="71438"/>
            <a:ext cx="7543800" cy="908050"/>
          </a:xfrm>
        </p:spPr>
        <p:txBody>
          <a:bodyPr/>
          <a:lstStyle/>
          <a:p>
            <a:pPr>
              <a:defRPr/>
            </a:pPr>
            <a:r>
              <a:rPr lang="sk-SK" dirty="0" smtClean="0"/>
              <a:t>Marko</a:t>
            </a:r>
            <a:r>
              <a:rPr lang="en-US" dirty="0" err="1" smtClean="0"/>
              <a:t>vian</a:t>
            </a:r>
            <a:r>
              <a:rPr lang="sk-SK" dirty="0" smtClean="0"/>
              <a:t> proces</a:t>
            </a:r>
            <a:r>
              <a:rPr lang="en-US" dirty="0" smtClean="0"/>
              <a:t>s</a:t>
            </a:r>
            <a:r>
              <a:rPr lang="sk-SK" dirty="0" smtClean="0"/>
              <a:t> 1. </a:t>
            </a:r>
            <a:r>
              <a:rPr lang="en-US" dirty="0" smtClean="0"/>
              <a:t>order</a:t>
            </a:r>
            <a:endParaRPr lang="en-US" dirty="0"/>
          </a:p>
        </p:txBody>
      </p:sp>
      <p:grpSp>
        <p:nvGrpSpPr>
          <p:cNvPr id="28675" name="Group 17"/>
          <p:cNvGrpSpPr>
            <a:grpSpLocks/>
          </p:cNvGrpSpPr>
          <p:nvPr/>
        </p:nvGrpSpPr>
        <p:grpSpPr bwMode="auto">
          <a:xfrm>
            <a:off x="2055814" y="2016126"/>
            <a:ext cx="7196137" cy="709613"/>
            <a:chOff x="574158" y="2611622"/>
            <a:chExt cx="7195806" cy="710311"/>
          </a:xfrm>
        </p:grpSpPr>
        <p:sp>
          <p:nvSpPr>
            <p:cNvPr id="3" name="Oval 2"/>
            <p:cNvSpPr/>
            <p:nvPr/>
          </p:nvSpPr>
          <p:spPr>
            <a:xfrm>
              <a:off x="574158" y="2668828"/>
              <a:ext cx="1009604" cy="51008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3" idx="6"/>
            </p:cNvCxnSpPr>
            <p:nvPr/>
          </p:nvCxnSpPr>
          <p:spPr>
            <a:xfrm>
              <a:off x="1583762" y="2924668"/>
              <a:ext cx="733391" cy="20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317153" y="2689487"/>
              <a:ext cx="1011190" cy="51167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a:off x="3328343" y="2945325"/>
              <a:ext cx="733391" cy="206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3562" y="2753049"/>
              <a:ext cx="1009604" cy="51167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p:nvPr/>
          </p:nvCxnSpPr>
          <p:spPr>
            <a:xfrm>
              <a:off x="6079355" y="2988230"/>
              <a:ext cx="733391" cy="20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60360" y="2718090"/>
              <a:ext cx="1009604" cy="51167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8701" name="Object 11"/>
            <p:cNvGraphicFramePr>
              <a:graphicFrameLocks noChangeAspect="1"/>
            </p:cNvGraphicFramePr>
            <p:nvPr/>
          </p:nvGraphicFramePr>
          <p:xfrm>
            <a:off x="818929" y="2611622"/>
            <a:ext cx="520552" cy="624662"/>
          </p:xfrm>
          <a:graphic>
            <a:graphicData uri="http://schemas.openxmlformats.org/presentationml/2006/ole">
              <mc:AlternateContent xmlns:mc="http://schemas.openxmlformats.org/markup-compatibility/2006">
                <mc:Choice xmlns:v="urn:schemas-microsoft-com:vml" Requires="v">
                  <p:oleObj spid="_x0000_s47395" name="Rovnica" r:id="rId6" imgW="190500" imgH="228600" progId="Equation.3">
                    <p:embed/>
                  </p:oleObj>
                </mc:Choice>
                <mc:Fallback>
                  <p:oleObj name="Rovnica" r:id="rId6" imgW="190500" imgH="228600" progId="Equation.3">
                    <p:embed/>
                    <p:pic>
                      <p:nvPicPr>
                        <p:cNvPr id="2870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929" y="2611622"/>
                          <a:ext cx="520552" cy="62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2" name="Object 12"/>
            <p:cNvGraphicFramePr>
              <a:graphicFrameLocks noChangeAspect="1"/>
            </p:cNvGraphicFramePr>
            <p:nvPr/>
          </p:nvGraphicFramePr>
          <p:xfrm>
            <a:off x="2578100" y="2640013"/>
            <a:ext cx="487363" cy="588962"/>
          </p:xfrm>
          <a:graphic>
            <a:graphicData uri="http://schemas.openxmlformats.org/presentationml/2006/ole">
              <mc:AlternateContent xmlns:mc="http://schemas.openxmlformats.org/markup-compatibility/2006">
                <mc:Choice xmlns:v="urn:schemas-microsoft-com:vml" Requires="v">
                  <p:oleObj spid="_x0000_s47396" name="Rovnica" r:id="rId8" imgW="177569" imgH="215619" progId="Equation.3">
                    <p:embed/>
                  </p:oleObj>
                </mc:Choice>
                <mc:Fallback>
                  <p:oleObj name="Rovnica" r:id="rId8" imgW="177569" imgH="215619" progId="Equation.3">
                    <p:embed/>
                    <p:pic>
                      <p:nvPicPr>
                        <p:cNvPr id="28702"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8100" y="2640013"/>
                          <a:ext cx="48736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3" name="Object 13"/>
            <p:cNvGraphicFramePr>
              <a:graphicFrameLocks noChangeAspect="1"/>
            </p:cNvGraphicFramePr>
            <p:nvPr/>
          </p:nvGraphicFramePr>
          <p:xfrm>
            <a:off x="5406583" y="2698045"/>
            <a:ext cx="487362" cy="623888"/>
          </p:xfrm>
          <a:graphic>
            <a:graphicData uri="http://schemas.openxmlformats.org/presentationml/2006/ole">
              <mc:AlternateContent xmlns:mc="http://schemas.openxmlformats.org/markup-compatibility/2006">
                <mc:Choice xmlns:v="urn:schemas-microsoft-com:vml" Requires="v">
                  <p:oleObj spid="_x0000_s47397" name="Rovnica" r:id="rId10" imgW="177646" imgH="228402" progId="Equation.3">
                    <p:embed/>
                  </p:oleObj>
                </mc:Choice>
                <mc:Fallback>
                  <p:oleObj name="Rovnica" r:id="rId10" imgW="177646" imgH="228402" progId="Equation.3">
                    <p:embed/>
                    <p:pic>
                      <p:nvPicPr>
                        <p:cNvPr id="28703"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6583" y="2698045"/>
                          <a:ext cx="4873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4" name="TextBox 14"/>
            <p:cNvSpPr txBox="1">
              <a:spLocks noChangeArrowheads="1"/>
            </p:cNvSpPr>
            <p:nvPr/>
          </p:nvSpPr>
          <p:spPr bwMode="auto">
            <a:xfrm>
              <a:off x="4244562" y="2714145"/>
              <a:ext cx="6628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400" b="1"/>
                <a:t>...</a:t>
              </a:r>
              <a:endParaRPr lang="en-US" altLang="en-US" sz="2400" b="1"/>
            </a:p>
          </p:txBody>
        </p:sp>
        <p:graphicFrame>
          <p:nvGraphicFramePr>
            <p:cNvPr id="28705" name="Object 15"/>
            <p:cNvGraphicFramePr>
              <a:graphicFrameLocks noChangeAspect="1"/>
            </p:cNvGraphicFramePr>
            <p:nvPr/>
          </p:nvGraphicFramePr>
          <p:xfrm>
            <a:off x="6919913" y="2643188"/>
            <a:ext cx="731837" cy="623887"/>
          </p:xfrm>
          <a:graphic>
            <a:graphicData uri="http://schemas.openxmlformats.org/presentationml/2006/ole">
              <mc:AlternateContent xmlns:mc="http://schemas.openxmlformats.org/markup-compatibility/2006">
                <mc:Choice xmlns:v="urn:schemas-microsoft-com:vml" Requires="v">
                  <p:oleObj spid="_x0000_s47398" name="Rovnica" r:id="rId12" imgW="266584" imgH="228501" progId="Equation.3">
                    <p:embed/>
                  </p:oleObj>
                </mc:Choice>
                <mc:Fallback>
                  <p:oleObj name="Rovnica" r:id="rId12" imgW="266584" imgH="228501" progId="Equation.3">
                    <p:embed/>
                    <p:pic>
                      <p:nvPicPr>
                        <p:cNvPr id="28705"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9913" y="2643188"/>
                          <a:ext cx="7318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76" name="TextBox 16"/>
          <p:cNvSpPr txBox="1">
            <a:spLocks noChangeArrowheads="1"/>
          </p:cNvSpPr>
          <p:nvPr/>
        </p:nvSpPr>
        <p:spPr bwMode="auto">
          <a:xfrm>
            <a:off x="1671638" y="3214688"/>
            <a:ext cx="8401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We have two values of the Boolean variable </a:t>
            </a:r>
            <a:r>
              <a:rPr lang="sk-SK" altLang="en-US" sz="2400" dirty="0" smtClean="0"/>
              <a:t> </a:t>
            </a:r>
            <a:r>
              <a:rPr lang="sk-SK" altLang="en-US" sz="2400" i="1" dirty="0"/>
              <a:t>R</a:t>
            </a:r>
            <a:r>
              <a:rPr lang="sk-SK" altLang="en-US" sz="2400" dirty="0"/>
              <a:t>:</a:t>
            </a:r>
            <a:endParaRPr lang="en-US" altLang="en-US" sz="2400" dirty="0"/>
          </a:p>
        </p:txBody>
      </p:sp>
      <p:graphicFrame>
        <p:nvGraphicFramePr>
          <p:cNvPr id="28677" name="Object 18"/>
          <p:cNvGraphicFramePr>
            <a:graphicFrameLocks noChangeAspect="1"/>
          </p:cNvGraphicFramePr>
          <p:nvPr/>
        </p:nvGraphicFramePr>
        <p:xfrm>
          <a:off x="7651750" y="3257551"/>
          <a:ext cx="2439988" cy="481013"/>
        </p:xfrm>
        <a:graphic>
          <a:graphicData uri="http://schemas.openxmlformats.org/presentationml/2006/ole">
            <mc:AlternateContent xmlns:mc="http://schemas.openxmlformats.org/markup-compatibility/2006">
              <mc:Choice xmlns:v="urn:schemas-microsoft-com:vml" Requires="v">
                <p:oleObj spid="_x0000_s47399" name="Rovnica" r:id="rId14" imgW="1180588" imgH="203112" progId="Equation.3">
                  <p:embed/>
                </p:oleObj>
              </mc:Choice>
              <mc:Fallback>
                <p:oleObj name="Rovnica" r:id="rId14" imgW="1180588" imgH="203112" progId="Equation.3">
                  <p:embed/>
                  <p:pic>
                    <p:nvPicPr>
                      <p:cNvPr id="28677"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51750" y="3257551"/>
                        <a:ext cx="24399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Group 38"/>
          <p:cNvGrpSpPr>
            <a:grpSpLocks/>
          </p:cNvGrpSpPr>
          <p:nvPr/>
        </p:nvGrpSpPr>
        <p:grpSpPr bwMode="auto">
          <a:xfrm>
            <a:off x="7618414" y="3875088"/>
            <a:ext cx="2586037" cy="895350"/>
            <a:chOff x="6093820" y="3874786"/>
            <a:chExt cx="2586611" cy="894899"/>
          </a:xfrm>
        </p:grpSpPr>
        <p:graphicFrame>
          <p:nvGraphicFramePr>
            <p:cNvPr id="28692" name="Object 36"/>
            <p:cNvGraphicFramePr>
              <a:graphicFrameLocks noChangeAspect="1"/>
            </p:cNvGraphicFramePr>
            <p:nvPr/>
          </p:nvGraphicFramePr>
          <p:xfrm>
            <a:off x="6093820" y="3874786"/>
            <a:ext cx="1166334" cy="488233"/>
          </p:xfrm>
          <a:graphic>
            <a:graphicData uri="http://schemas.openxmlformats.org/presentationml/2006/ole">
              <mc:AlternateContent xmlns:mc="http://schemas.openxmlformats.org/markup-compatibility/2006">
                <mc:Choice xmlns:v="urn:schemas-microsoft-com:vml" Requires="v">
                  <p:oleObj spid="_x0000_s47400" name="Rovnica" r:id="rId16" imgW="545863" imgH="228501" progId="Equation.3">
                    <p:embed/>
                  </p:oleObj>
                </mc:Choice>
                <mc:Fallback>
                  <p:oleObj name="Rovnica" r:id="rId16" imgW="545863" imgH="228501" progId="Equation.3">
                    <p:embed/>
                    <p:pic>
                      <p:nvPicPr>
                        <p:cNvPr id="28692"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3820" y="3874786"/>
                          <a:ext cx="1166334" cy="4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37"/>
            <p:cNvGraphicFramePr>
              <a:graphicFrameLocks noChangeAspect="1"/>
            </p:cNvGraphicFramePr>
            <p:nvPr/>
          </p:nvGraphicFramePr>
          <p:xfrm>
            <a:off x="6127601" y="4264979"/>
            <a:ext cx="2552830" cy="504706"/>
          </p:xfrm>
          <a:graphic>
            <a:graphicData uri="http://schemas.openxmlformats.org/presentationml/2006/ole">
              <mc:AlternateContent xmlns:mc="http://schemas.openxmlformats.org/markup-compatibility/2006">
                <mc:Choice xmlns:v="urn:schemas-microsoft-com:vml" Requires="v">
                  <p:oleObj spid="_x0000_s47401" name="Rovnica" r:id="rId18" imgW="1155700" imgH="228600" progId="Equation.3">
                    <p:embed/>
                  </p:oleObj>
                </mc:Choice>
                <mc:Fallback>
                  <p:oleObj name="Rovnica" r:id="rId18" imgW="1155700" imgH="228600" progId="Equation.3">
                    <p:embed/>
                    <p:pic>
                      <p:nvPicPr>
                        <p:cNvPr id="28693"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7601" y="4264979"/>
                          <a:ext cx="2552830" cy="50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076863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Last</a:t>
            </a:r>
            <a:r>
              <a:rPr lang="sk-SK" dirty="0" smtClean="0"/>
              <a:t> </a:t>
            </a:r>
            <a:r>
              <a:rPr lang="sk-SK" dirty="0" err="1" smtClean="0"/>
              <a:t>lecture</a:t>
            </a:r>
            <a:endParaRPr lang="en-US" dirty="0"/>
          </a:p>
        </p:txBody>
      </p:sp>
      <p:sp>
        <p:nvSpPr>
          <p:cNvPr id="3" name="TextBox 2"/>
          <p:cNvSpPr txBox="1"/>
          <p:nvPr/>
        </p:nvSpPr>
        <p:spPr>
          <a:xfrm>
            <a:off x="2334126" y="2261937"/>
            <a:ext cx="9170485" cy="3108543"/>
          </a:xfrm>
          <a:prstGeom prst="rect">
            <a:avLst/>
          </a:prstGeom>
          <a:noFill/>
        </p:spPr>
        <p:txBody>
          <a:bodyPr wrap="square" rtlCol="0">
            <a:spAutoFit/>
          </a:bodyPr>
          <a:lstStyle/>
          <a:p>
            <a:pPr marL="342900" indent="-342900">
              <a:buAutoNum type="arabicPeriod"/>
            </a:pPr>
            <a:r>
              <a:rPr lang="en-US" sz="2800" dirty="0" smtClean="0"/>
              <a:t>Stationary time series and Box – Jenkins models.</a:t>
            </a:r>
          </a:p>
          <a:p>
            <a:pPr marL="342900" indent="-342900">
              <a:buAutoNum type="arabicPeriod"/>
            </a:pPr>
            <a:r>
              <a:rPr lang="en-US" sz="2800" dirty="0" smtClean="0"/>
              <a:t>AR, MA, ARMA model, AR model coefficients via least square method.</a:t>
            </a:r>
          </a:p>
          <a:p>
            <a:pPr marL="342900" indent="-342900">
              <a:buAutoNum type="arabicPeriod"/>
            </a:pPr>
            <a:r>
              <a:rPr lang="en-US" sz="2800" dirty="0" smtClean="0"/>
              <a:t>Lag operators.</a:t>
            </a:r>
          </a:p>
          <a:p>
            <a:pPr marL="342900" indent="-342900">
              <a:buAutoNum type="arabicPeriod"/>
            </a:pPr>
            <a:r>
              <a:rPr lang="en-US" sz="2800" dirty="0" smtClean="0"/>
              <a:t>Creation and testing of the Box – Jenkins modeling.</a:t>
            </a:r>
          </a:p>
          <a:p>
            <a:pPr marL="342900" indent="-342900">
              <a:buAutoNum type="arabicPeriod"/>
            </a:pPr>
            <a:r>
              <a:rPr lang="en-US" sz="2800" dirty="0" smtClean="0"/>
              <a:t>Short insight into the nonlinear time series</a:t>
            </a:r>
          </a:p>
        </p:txBody>
      </p:sp>
    </p:spTree>
    <p:extLst>
      <p:ext uri="{BB962C8B-B14F-4D97-AF65-F5344CB8AC3E}">
        <p14:creationId xmlns:p14="http://schemas.microsoft.com/office/powerpoint/2010/main" val="3985117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7"/>
          <p:cNvGrpSpPr>
            <a:grpSpLocks/>
          </p:cNvGrpSpPr>
          <p:nvPr/>
        </p:nvGrpSpPr>
        <p:grpSpPr bwMode="auto">
          <a:xfrm>
            <a:off x="2055814" y="2016126"/>
            <a:ext cx="7196137" cy="709613"/>
            <a:chOff x="574158" y="2611622"/>
            <a:chExt cx="7195806" cy="710311"/>
          </a:xfrm>
        </p:grpSpPr>
        <p:sp>
          <p:nvSpPr>
            <p:cNvPr id="3" name="Oval 2"/>
            <p:cNvSpPr/>
            <p:nvPr/>
          </p:nvSpPr>
          <p:spPr>
            <a:xfrm>
              <a:off x="574158" y="2668828"/>
              <a:ext cx="1009604" cy="51008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Arrow Connector 4"/>
            <p:cNvCxnSpPr>
              <a:stCxn id="3" idx="6"/>
            </p:cNvCxnSpPr>
            <p:nvPr/>
          </p:nvCxnSpPr>
          <p:spPr>
            <a:xfrm>
              <a:off x="1583762" y="2924668"/>
              <a:ext cx="733391" cy="20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317153" y="2689487"/>
              <a:ext cx="1011190" cy="51167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a:off x="3328343" y="2945325"/>
              <a:ext cx="733391" cy="206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3562" y="2753049"/>
              <a:ext cx="1009604" cy="51167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p:nvPr/>
          </p:nvCxnSpPr>
          <p:spPr>
            <a:xfrm>
              <a:off x="6079355" y="2988230"/>
              <a:ext cx="733391" cy="20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60360" y="2718090"/>
              <a:ext cx="1009604" cy="51167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9713" name="Object 11"/>
            <p:cNvGraphicFramePr>
              <a:graphicFrameLocks noChangeAspect="1"/>
            </p:cNvGraphicFramePr>
            <p:nvPr/>
          </p:nvGraphicFramePr>
          <p:xfrm>
            <a:off x="818929" y="2611622"/>
            <a:ext cx="520552" cy="624662"/>
          </p:xfrm>
          <a:graphic>
            <a:graphicData uri="http://schemas.openxmlformats.org/presentationml/2006/ole">
              <mc:AlternateContent xmlns:mc="http://schemas.openxmlformats.org/markup-compatibility/2006">
                <mc:Choice xmlns:v="urn:schemas-microsoft-com:vml" Requires="v">
                  <p:oleObj spid="_x0000_s48418" name="Rovnica" r:id="rId3" imgW="190500" imgH="228600" progId="Equation.3">
                    <p:embed/>
                  </p:oleObj>
                </mc:Choice>
                <mc:Fallback>
                  <p:oleObj name="Rovnica" r:id="rId3" imgW="190500" imgH="228600" progId="Equation.3">
                    <p:embed/>
                    <p:pic>
                      <p:nvPicPr>
                        <p:cNvPr id="2971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29" y="2611622"/>
                          <a:ext cx="520552" cy="62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4" name="Object 12"/>
            <p:cNvGraphicFramePr>
              <a:graphicFrameLocks noChangeAspect="1"/>
            </p:cNvGraphicFramePr>
            <p:nvPr/>
          </p:nvGraphicFramePr>
          <p:xfrm>
            <a:off x="2578100" y="2640013"/>
            <a:ext cx="487363" cy="588962"/>
          </p:xfrm>
          <a:graphic>
            <a:graphicData uri="http://schemas.openxmlformats.org/presentationml/2006/ole">
              <mc:AlternateContent xmlns:mc="http://schemas.openxmlformats.org/markup-compatibility/2006">
                <mc:Choice xmlns:v="urn:schemas-microsoft-com:vml" Requires="v">
                  <p:oleObj spid="_x0000_s48419" name="Rovnica" r:id="rId5" imgW="177569" imgH="215619" progId="Equation.3">
                    <p:embed/>
                  </p:oleObj>
                </mc:Choice>
                <mc:Fallback>
                  <p:oleObj name="Rovnica" r:id="rId5" imgW="177569" imgH="215619" progId="Equation.3">
                    <p:embed/>
                    <p:pic>
                      <p:nvPicPr>
                        <p:cNvPr id="2971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100" y="2640013"/>
                          <a:ext cx="48736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13"/>
            <p:cNvGraphicFramePr>
              <a:graphicFrameLocks noChangeAspect="1"/>
            </p:cNvGraphicFramePr>
            <p:nvPr/>
          </p:nvGraphicFramePr>
          <p:xfrm>
            <a:off x="5406583" y="2698045"/>
            <a:ext cx="487362" cy="623888"/>
          </p:xfrm>
          <a:graphic>
            <a:graphicData uri="http://schemas.openxmlformats.org/presentationml/2006/ole">
              <mc:AlternateContent xmlns:mc="http://schemas.openxmlformats.org/markup-compatibility/2006">
                <mc:Choice xmlns:v="urn:schemas-microsoft-com:vml" Requires="v">
                  <p:oleObj spid="_x0000_s48420" name="Rovnica" r:id="rId7" imgW="177646" imgH="228402" progId="Equation.3">
                    <p:embed/>
                  </p:oleObj>
                </mc:Choice>
                <mc:Fallback>
                  <p:oleObj name="Rovnica" r:id="rId7" imgW="177646" imgH="228402" progId="Equation.3">
                    <p:embed/>
                    <p:pic>
                      <p:nvPicPr>
                        <p:cNvPr id="2971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6583" y="2698045"/>
                          <a:ext cx="4873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6" name="TextBox 14"/>
            <p:cNvSpPr txBox="1">
              <a:spLocks noChangeArrowheads="1"/>
            </p:cNvSpPr>
            <p:nvPr/>
          </p:nvSpPr>
          <p:spPr bwMode="auto">
            <a:xfrm>
              <a:off x="4244562" y="2714145"/>
              <a:ext cx="6628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sz="2400" b="1"/>
                <a:t>...</a:t>
              </a:r>
              <a:endParaRPr lang="en-US" altLang="en-US" sz="2400" b="1"/>
            </a:p>
          </p:txBody>
        </p:sp>
        <p:graphicFrame>
          <p:nvGraphicFramePr>
            <p:cNvPr id="29717" name="Object 15"/>
            <p:cNvGraphicFramePr>
              <a:graphicFrameLocks noChangeAspect="1"/>
            </p:cNvGraphicFramePr>
            <p:nvPr/>
          </p:nvGraphicFramePr>
          <p:xfrm>
            <a:off x="6919913" y="2643188"/>
            <a:ext cx="731837" cy="623887"/>
          </p:xfrm>
          <a:graphic>
            <a:graphicData uri="http://schemas.openxmlformats.org/presentationml/2006/ole">
              <mc:AlternateContent xmlns:mc="http://schemas.openxmlformats.org/markup-compatibility/2006">
                <mc:Choice xmlns:v="urn:schemas-microsoft-com:vml" Requires="v">
                  <p:oleObj spid="_x0000_s48421" name="Rovnica" r:id="rId9" imgW="266584" imgH="228501" progId="Equation.3">
                    <p:embed/>
                  </p:oleObj>
                </mc:Choice>
                <mc:Fallback>
                  <p:oleObj name="Rovnica" r:id="rId9" imgW="266584" imgH="228501" progId="Equation.3">
                    <p:embed/>
                    <p:pic>
                      <p:nvPicPr>
                        <p:cNvPr id="2971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9913" y="2643188"/>
                          <a:ext cx="7318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699" name="TextBox 16"/>
          <p:cNvSpPr txBox="1">
            <a:spLocks noChangeArrowheads="1"/>
          </p:cNvSpPr>
          <p:nvPr/>
        </p:nvSpPr>
        <p:spPr bwMode="auto">
          <a:xfrm>
            <a:off x="1671638" y="3214688"/>
            <a:ext cx="8401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Two values of the state random variable </a:t>
            </a:r>
            <a:r>
              <a:rPr lang="sk-SK" altLang="en-US" sz="2400" dirty="0" smtClean="0"/>
              <a:t> </a:t>
            </a:r>
            <a:r>
              <a:rPr lang="sk-SK" altLang="en-US" sz="2400" dirty="0"/>
              <a:t>R:</a:t>
            </a:r>
            <a:endParaRPr lang="en-US" altLang="en-US" sz="2400" dirty="0"/>
          </a:p>
        </p:txBody>
      </p:sp>
      <p:graphicFrame>
        <p:nvGraphicFramePr>
          <p:cNvPr id="29700" name="Object 18"/>
          <p:cNvGraphicFramePr>
            <a:graphicFrameLocks noChangeAspect="1"/>
          </p:cNvGraphicFramePr>
          <p:nvPr/>
        </p:nvGraphicFramePr>
        <p:xfrm>
          <a:off x="7651750" y="3257551"/>
          <a:ext cx="2439988" cy="481013"/>
        </p:xfrm>
        <a:graphic>
          <a:graphicData uri="http://schemas.openxmlformats.org/presentationml/2006/ole">
            <mc:AlternateContent xmlns:mc="http://schemas.openxmlformats.org/markup-compatibility/2006">
              <mc:Choice xmlns:v="urn:schemas-microsoft-com:vml" Requires="v">
                <p:oleObj spid="_x0000_s48422" name="Rovnica" r:id="rId11" imgW="1180588" imgH="203112" progId="Equation.3">
                  <p:embed/>
                </p:oleObj>
              </mc:Choice>
              <mc:Fallback>
                <p:oleObj name="Rovnica" r:id="rId11" imgW="1180588" imgH="203112" progId="Equation.3">
                  <p:embed/>
                  <p:pic>
                    <p:nvPicPr>
                      <p:cNvPr id="2970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1750" y="3257551"/>
                        <a:ext cx="24399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Group 38"/>
          <p:cNvGrpSpPr>
            <a:grpSpLocks/>
          </p:cNvGrpSpPr>
          <p:nvPr/>
        </p:nvGrpSpPr>
        <p:grpSpPr bwMode="auto">
          <a:xfrm>
            <a:off x="7304089" y="3738563"/>
            <a:ext cx="2586037" cy="893762"/>
            <a:chOff x="6093820" y="3874786"/>
            <a:chExt cx="2586611" cy="894899"/>
          </a:xfrm>
        </p:grpSpPr>
        <p:graphicFrame>
          <p:nvGraphicFramePr>
            <p:cNvPr id="29704" name="Object 36"/>
            <p:cNvGraphicFramePr>
              <a:graphicFrameLocks noChangeAspect="1"/>
            </p:cNvGraphicFramePr>
            <p:nvPr/>
          </p:nvGraphicFramePr>
          <p:xfrm>
            <a:off x="6093820" y="3874786"/>
            <a:ext cx="1166334" cy="488233"/>
          </p:xfrm>
          <a:graphic>
            <a:graphicData uri="http://schemas.openxmlformats.org/presentationml/2006/ole">
              <mc:AlternateContent xmlns:mc="http://schemas.openxmlformats.org/markup-compatibility/2006">
                <mc:Choice xmlns:v="urn:schemas-microsoft-com:vml" Requires="v">
                  <p:oleObj spid="_x0000_s48423" name="Rovnica" r:id="rId13" imgW="545863" imgH="228501" progId="Equation.3">
                    <p:embed/>
                  </p:oleObj>
                </mc:Choice>
                <mc:Fallback>
                  <p:oleObj name="Rovnica" r:id="rId13" imgW="545863" imgH="228501" progId="Equation.3">
                    <p:embed/>
                    <p:pic>
                      <p:nvPicPr>
                        <p:cNvPr id="29704"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3820" y="3874786"/>
                          <a:ext cx="1166334" cy="4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37"/>
            <p:cNvGraphicFramePr>
              <a:graphicFrameLocks noChangeAspect="1"/>
            </p:cNvGraphicFramePr>
            <p:nvPr/>
          </p:nvGraphicFramePr>
          <p:xfrm>
            <a:off x="6127601" y="4264979"/>
            <a:ext cx="2552830" cy="504706"/>
          </p:xfrm>
          <a:graphic>
            <a:graphicData uri="http://schemas.openxmlformats.org/presentationml/2006/ole">
              <mc:AlternateContent xmlns:mc="http://schemas.openxmlformats.org/markup-compatibility/2006">
                <mc:Choice xmlns:v="urn:schemas-microsoft-com:vml" Requires="v">
                  <p:oleObj spid="_x0000_s48424" name="Rovnica" r:id="rId15" imgW="1155700" imgH="228600" progId="Equation.3">
                    <p:embed/>
                  </p:oleObj>
                </mc:Choice>
                <mc:Fallback>
                  <p:oleObj name="Rovnica" r:id="rId15" imgW="1155700" imgH="228600" progId="Equation.3">
                    <p:embed/>
                    <p:pic>
                      <p:nvPicPr>
                        <p:cNvPr id="29705"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27601" y="4264979"/>
                          <a:ext cx="2552830" cy="50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9702" name="Object 39"/>
          <p:cNvGraphicFramePr>
            <a:graphicFrameLocks noChangeAspect="1"/>
          </p:cNvGraphicFramePr>
          <p:nvPr/>
        </p:nvGraphicFramePr>
        <p:xfrm>
          <a:off x="7375526" y="4689475"/>
          <a:ext cx="1306513" cy="1606550"/>
        </p:xfrm>
        <a:graphic>
          <a:graphicData uri="http://schemas.openxmlformats.org/presentationml/2006/ole">
            <mc:AlternateContent xmlns:mc="http://schemas.openxmlformats.org/markup-compatibility/2006">
              <mc:Choice xmlns:v="urn:schemas-microsoft-com:vml" Requires="v">
                <p:oleObj spid="_x0000_s48425" name="Rovnica" r:id="rId17" imgW="558800" imgH="685800" progId="Equation.3">
                  <p:embed/>
                </p:oleObj>
              </mc:Choice>
              <mc:Fallback>
                <p:oleObj name="Rovnica" r:id="rId17" imgW="558800" imgH="685800" progId="Equation.3">
                  <p:embed/>
                  <p:pic>
                    <p:nvPicPr>
                      <p:cNvPr id="29702"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75526" y="4689475"/>
                        <a:ext cx="1306513" cy="1606550"/>
                      </a:xfrm>
                      <a:prstGeom prst="rect">
                        <a:avLst/>
                      </a:prstGeom>
                      <a:solidFill>
                        <a:srgbClr val="F7CE9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itle 3"/>
          <p:cNvSpPr>
            <a:spLocks noGrp="1"/>
          </p:cNvSpPr>
          <p:nvPr>
            <p:ph type="title"/>
          </p:nvPr>
        </p:nvSpPr>
        <p:spPr/>
        <p:txBody>
          <a:bodyPr/>
          <a:lstStyle/>
          <a:p>
            <a:pPr>
              <a:defRPr/>
            </a:pPr>
            <a:r>
              <a:rPr lang="sk-SK" dirty="0" smtClean="0"/>
              <a:t>Markov</a:t>
            </a:r>
            <a:r>
              <a:rPr lang="en-US" dirty="0" err="1" smtClean="0"/>
              <a:t>ian</a:t>
            </a:r>
            <a:r>
              <a:rPr lang="en-US" dirty="0" smtClean="0"/>
              <a:t> process of the </a:t>
            </a:r>
            <a:r>
              <a:rPr lang="sk-SK" dirty="0" smtClean="0"/>
              <a:t> 1. </a:t>
            </a:r>
            <a:r>
              <a:rPr lang="en-US" dirty="0" smtClean="0"/>
              <a:t>order</a:t>
            </a:r>
            <a:endParaRPr lang="en-US" dirty="0"/>
          </a:p>
        </p:txBody>
      </p:sp>
    </p:spTree>
    <p:extLst>
      <p:ext uri="{BB962C8B-B14F-4D97-AF65-F5344CB8AC3E}">
        <p14:creationId xmlns:p14="http://schemas.microsoft.com/office/powerpoint/2010/main" val="2405387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6"/>
          <p:cNvGraphicFramePr>
            <a:graphicFrameLocks noChangeAspect="1"/>
          </p:cNvGraphicFramePr>
          <p:nvPr/>
        </p:nvGraphicFramePr>
        <p:xfrm>
          <a:off x="1906589" y="2881313"/>
          <a:ext cx="1304925" cy="1604962"/>
        </p:xfrm>
        <a:graphic>
          <a:graphicData uri="http://schemas.openxmlformats.org/presentationml/2006/ole">
            <mc:AlternateContent xmlns:mc="http://schemas.openxmlformats.org/markup-compatibility/2006">
              <mc:Choice xmlns:v="urn:schemas-microsoft-com:vml" Requires="v">
                <p:oleObj spid="_x0000_s2553" name="Rovnica" r:id="rId3" imgW="558800" imgH="685800" progId="Equation.3">
                  <p:embed/>
                </p:oleObj>
              </mc:Choice>
              <mc:Fallback>
                <p:oleObj name="Rovnica" r:id="rId3" imgW="558800" imgH="685800" progId="Equation.3">
                  <p:embed/>
                  <p:pic>
                    <p:nvPicPr>
                      <p:cNvPr id="30722"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9" y="2881313"/>
                        <a:ext cx="1304925" cy="1604962"/>
                      </a:xfrm>
                      <a:prstGeom prst="rect">
                        <a:avLst/>
                      </a:prstGeom>
                      <a:solidFill>
                        <a:srgbClr val="F7CE9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nvGraphicFramePr>
        <p:xfrm>
          <a:off x="3560763" y="2881313"/>
          <a:ext cx="6081712" cy="423862"/>
        </p:xfrm>
        <a:graphic>
          <a:graphicData uri="http://schemas.openxmlformats.org/presentationml/2006/ole">
            <mc:AlternateContent xmlns:mc="http://schemas.openxmlformats.org/markup-compatibility/2006">
              <mc:Choice xmlns:v="urn:schemas-microsoft-com:vml" Requires="v">
                <p:oleObj spid="_x0000_s2554" name="Rovnica" r:id="rId5" imgW="3276600" imgH="228600" progId="Equation.3">
                  <p:embed/>
                </p:oleObj>
              </mc:Choice>
              <mc:Fallback>
                <p:oleObj name="Rovnica" r:id="rId5" imgW="3276600" imgH="228600" progId="Equation.3">
                  <p:embed/>
                  <p:pic>
                    <p:nvPicPr>
                      <p:cNvPr id="32"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763" y="2881313"/>
                        <a:ext cx="60817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2"/>
          <p:cNvGraphicFramePr>
            <a:graphicFrameLocks noChangeAspect="1"/>
          </p:cNvGraphicFramePr>
          <p:nvPr/>
        </p:nvGraphicFramePr>
        <p:xfrm>
          <a:off x="3560763" y="3482976"/>
          <a:ext cx="6646862" cy="847725"/>
        </p:xfrm>
        <a:graphic>
          <a:graphicData uri="http://schemas.openxmlformats.org/presentationml/2006/ole">
            <mc:AlternateContent xmlns:mc="http://schemas.openxmlformats.org/markup-compatibility/2006">
              <mc:Choice xmlns:v="urn:schemas-microsoft-com:vml" Requires="v">
                <p:oleObj spid="_x0000_s2555" name="Rovnica" r:id="rId7" imgW="3581400" imgH="457200" progId="Equation.3">
                  <p:embed/>
                </p:oleObj>
              </mc:Choice>
              <mc:Fallback>
                <p:oleObj name="Rovnica" r:id="rId7" imgW="3581400" imgH="457200" progId="Equation.3">
                  <p:embed/>
                  <p:pic>
                    <p:nvPicPr>
                      <p:cNvPr id="33"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763" y="3482976"/>
                        <a:ext cx="664686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726" name="Group 33"/>
          <p:cNvGrpSpPr>
            <a:grpSpLocks/>
          </p:cNvGrpSpPr>
          <p:nvPr/>
        </p:nvGrpSpPr>
        <p:grpSpPr bwMode="auto">
          <a:xfrm>
            <a:off x="7605714" y="1679576"/>
            <a:ext cx="2586037" cy="893763"/>
            <a:chOff x="6093820" y="3874786"/>
            <a:chExt cx="2586611" cy="894899"/>
          </a:xfrm>
        </p:grpSpPr>
        <p:graphicFrame>
          <p:nvGraphicFramePr>
            <p:cNvPr id="30729" name="Object 34"/>
            <p:cNvGraphicFramePr>
              <a:graphicFrameLocks noChangeAspect="1"/>
            </p:cNvGraphicFramePr>
            <p:nvPr/>
          </p:nvGraphicFramePr>
          <p:xfrm>
            <a:off x="6093820" y="3874786"/>
            <a:ext cx="1166334" cy="488233"/>
          </p:xfrm>
          <a:graphic>
            <a:graphicData uri="http://schemas.openxmlformats.org/presentationml/2006/ole">
              <mc:AlternateContent xmlns:mc="http://schemas.openxmlformats.org/markup-compatibility/2006">
                <mc:Choice xmlns:v="urn:schemas-microsoft-com:vml" Requires="v">
                  <p:oleObj spid="_x0000_s2556" name="Rovnica" r:id="rId9" imgW="545863" imgH="228501" progId="Equation.3">
                    <p:embed/>
                  </p:oleObj>
                </mc:Choice>
                <mc:Fallback>
                  <p:oleObj name="Rovnica" r:id="rId9" imgW="545863" imgH="228501" progId="Equation.3">
                    <p:embed/>
                    <p:pic>
                      <p:nvPicPr>
                        <p:cNvPr id="30729"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3820" y="3874786"/>
                          <a:ext cx="1166334" cy="4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35"/>
            <p:cNvGraphicFramePr>
              <a:graphicFrameLocks noChangeAspect="1"/>
            </p:cNvGraphicFramePr>
            <p:nvPr/>
          </p:nvGraphicFramePr>
          <p:xfrm>
            <a:off x="6127601" y="4264979"/>
            <a:ext cx="2552830" cy="504706"/>
          </p:xfrm>
          <a:graphic>
            <a:graphicData uri="http://schemas.openxmlformats.org/presentationml/2006/ole">
              <mc:AlternateContent xmlns:mc="http://schemas.openxmlformats.org/markup-compatibility/2006">
                <mc:Choice xmlns:v="urn:schemas-microsoft-com:vml" Requires="v">
                  <p:oleObj spid="_x0000_s2557" name="Rovnica" r:id="rId11" imgW="1155700" imgH="228600" progId="Equation.3">
                    <p:embed/>
                  </p:oleObj>
                </mc:Choice>
                <mc:Fallback>
                  <p:oleObj name="Rovnica" r:id="rId11" imgW="1155700" imgH="228600" progId="Equation.3">
                    <p:embed/>
                    <p:pic>
                      <p:nvPicPr>
                        <p:cNvPr id="3073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7601" y="4264979"/>
                          <a:ext cx="2552830" cy="50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 name="TextBox 36"/>
          <p:cNvSpPr txBox="1">
            <a:spLocks noChangeArrowheads="1"/>
          </p:cNvSpPr>
          <p:nvPr/>
        </p:nvSpPr>
        <p:spPr bwMode="auto">
          <a:xfrm>
            <a:off x="3641726" y="4410076"/>
            <a:ext cx="5561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Solve</a:t>
            </a:r>
            <a:r>
              <a:rPr lang="sk-SK" altLang="en-US" sz="2400" dirty="0" smtClean="0"/>
              <a:t> </a:t>
            </a:r>
            <a:r>
              <a:rPr lang="sk-SK" altLang="en-US" sz="2400" dirty="0" err="1" smtClean="0"/>
              <a:t>the</a:t>
            </a:r>
            <a:r>
              <a:rPr lang="sk-SK" altLang="en-US" sz="2400" dirty="0" smtClean="0"/>
              <a:t> </a:t>
            </a:r>
            <a:r>
              <a:rPr lang="sk-SK" altLang="en-US" sz="2400" dirty="0" err="1" smtClean="0"/>
              <a:t>last</a:t>
            </a:r>
            <a:r>
              <a:rPr lang="sk-SK" altLang="en-US" sz="2400" dirty="0" smtClean="0"/>
              <a:t> </a:t>
            </a:r>
            <a:r>
              <a:rPr lang="sk-SK" altLang="en-US" sz="2400" dirty="0" err="1" smtClean="0"/>
              <a:t>question</a:t>
            </a:r>
            <a:r>
              <a:rPr lang="sk-SK" altLang="en-US" sz="2400" dirty="0" smtClean="0"/>
              <a:t> at </a:t>
            </a:r>
            <a:r>
              <a:rPr lang="sk-SK" altLang="en-US" sz="2400" dirty="0" err="1" smtClean="0"/>
              <a:t>home</a:t>
            </a:r>
            <a:r>
              <a:rPr lang="sk-SK" altLang="en-US" sz="2400" dirty="0" smtClean="0"/>
              <a:t>.</a:t>
            </a:r>
            <a:endParaRPr lang="en-US" altLang="en-US" sz="2400" dirty="0"/>
          </a:p>
        </p:txBody>
      </p:sp>
      <p:sp>
        <p:nvSpPr>
          <p:cNvPr id="38" name="TextBox 37"/>
          <p:cNvSpPr txBox="1">
            <a:spLocks noChangeArrowheads="1"/>
          </p:cNvSpPr>
          <p:nvPr/>
        </p:nvSpPr>
        <p:spPr bwMode="auto">
          <a:xfrm>
            <a:off x="1662113" y="5240339"/>
            <a:ext cx="9155112" cy="95410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smtClean="0"/>
              <a:t>In </a:t>
            </a:r>
            <a:r>
              <a:rPr lang="sk-SK" altLang="en-US" sz="2800" dirty="0" err="1" smtClean="0"/>
              <a:t>fact</a:t>
            </a:r>
            <a:r>
              <a:rPr lang="sk-SK" altLang="en-US" sz="2800" dirty="0" smtClean="0"/>
              <a:t> </a:t>
            </a:r>
            <a:r>
              <a:rPr lang="sk-SK" altLang="en-US" sz="2800" dirty="0" err="1" smtClean="0"/>
              <a:t>we</a:t>
            </a:r>
            <a:r>
              <a:rPr lang="sk-SK" altLang="en-US" sz="2800" dirty="0" smtClean="0"/>
              <a:t> are </a:t>
            </a:r>
            <a:r>
              <a:rPr lang="sk-SK" altLang="en-US" sz="2800" dirty="0" err="1" smtClean="0"/>
              <a:t>solving</a:t>
            </a:r>
            <a:r>
              <a:rPr lang="sk-SK" altLang="en-US" sz="2800" dirty="0" smtClean="0"/>
              <a:t> </a:t>
            </a:r>
            <a:r>
              <a:rPr lang="sk-SK" altLang="en-US" sz="2800" dirty="0" err="1" smtClean="0"/>
              <a:t>the</a:t>
            </a:r>
            <a:r>
              <a:rPr lang="sk-SK" altLang="en-US" sz="2800" dirty="0" smtClean="0"/>
              <a:t> </a:t>
            </a:r>
            <a:r>
              <a:rPr lang="sk-SK" altLang="en-US" sz="2800" dirty="0" err="1" smtClean="0"/>
              <a:t>prediction</a:t>
            </a:r>
            <a:r>
              <a:rPr lang="sk-SK" altLang="en-US" sz="2800" dirty="0" smtClean="0"/>
              <a:t> </a:t>
            </a:r>
            <a:r>
              <a:rPr lang="sk-SK" altLang="en-US" sz="2800" dirty="0" err="1" smtClean="0"/>
              <a:t>task</a:t>
            </a:r>
            <a:r>
              <a:rPr lang="sk-SK" altLang="en-US" sz="2800" dirty="0" smtClean="0"/>
              <a:t>. </a:t>
            </a:r>
            <a:r>
              <a:rPr lang="sk-SK" altLang="en-US" sz="2800" dirty="0" err="1" smtClean="0"/>
              <a:t>If</a:t>
            </a:r>
            <a:r>
              <a:rPr lang="sk-SK" altLang="en-US" sz="2800" dirty="0" smtClean="0"/>
              <a:t> </a:t>
            </a:r>
            <a:r>
              <a:rPr lang="sk-SK" altLang="en-US" sz="2800" dirty="0" err="1" smtClean="0"/>
              <a:t>it</a:t>
            </a:r>
            <a:r>
              <a:rPr lang="sk-SK" altLang="en-US" sz="2800" dirty="0" smtClean="0"/>
              <a:t> </a:t>
            </a:r>
            <a:r>
              <a:rPr lang="sk-SK" altLang="en-US" sz="2800" dirty="0" err="1" smtClean="0"/>
              <a:t>rained</a:t>
            </a:r>
            <a:r>
              <a:rPr lang="sk-SK" altLang="en-US" sz="2800" dirty="0" smtClean="0"/>
              <a:t> at </a:t>
            </a:r>
            <a:r>
              <a:rPr lang="sk-SK" altLang="en-US" sz="2800" dirty="0" err="1" smtClean="0"/>
              <a:t>the</a:t>
            </a:r>
            <a:r>
              <a:rPr lang="sk-SK" altLang="en-US" sz="2800" dirty="0" smtClean="0"/>
              <a:t> </a:t>
            </a:r>
            <a:r>
              <a:rPr lang="sk-SK" altLang="en-US" sz="2800" dirty="0" err="1" smtClean="0"/>
              <a:t>time</a:t>
            </a:r>
            <a:r>
              <a:rPr lang="sk-SK" altLang="en-US" sz="2800" dirty="0" smtClean="0"/>
              <a:t> 0,  </a:t>
            </a:r>
            <a:r>
              <a:rPr lang="sk-SK" altLang="en-US" sz="2800" dirty="0" err="1" smtClean="0"/>
              <a:t>will</a:t>
            </a:r>
            <a:r>
              <a:rPr lang="sk-SK" altLang="en-US" sz="2800" dirty="0" smtClean="0"/>
              <a:t> </a:t>
            </a:r>
            <a:r>
              <a:rPr lang="sk-SK" altLang="en-US" sz="2800" dirty="0" err="1" smtClean="0"/>
              <a:t>the</a:t>
            </a:r>
            <a:r>
              <a:rPr lang="sk-SK" altLang="en-US" sz="2800" dirty="0" smtClean="0"/>
              <a:t> </a:t>
            </a:r>
            <a:r>
              <a:rPr lang="sk-SK" altLang="en-US" sz="2800" dirty="0" err="1" smtClean="0"/>
              <a:t>rain</a:t>
            </a:r>
            <a:r>
              <a:rPr lang="sk-SK" altLang="en-US" sz="2800" dirty="0" smtClean="0"/>
              <a:t> </a:t>
            </a:r>
            <a:r>
              <a:rPr lang="sk-SK" altLang="en-US" sz="2800" dirty="0" err="1" smtClean="0"/>
              <a:t>continue</a:t>
            </a:r>
            <a:r>
              <a:rPr lang="sk-SK" altLang="en-US" sz="2800" dirty="0" smtClean="0"/>
              <a:t>?</a:t>
            </a:r>
            <a:endParaRPr lang="en-US" altLang="en-US" sz="2800" dirty="0"/>
          </a:p>
        </p:txBody>
      </p:sp>
      <p:grpSp>
        <p:nvGrpSpPr>
          <p:cNvPr id="11" name="Group 10"/>
          <p:cNvGrpSpPr/>
          <p:nvPr/>
        </p:nvGrpSpPr>
        <p:grpSpPr>
          <a:xfrm>
            <a:off x="7639488" y="244989"/>
            <a:ext cx="2272584" cy="1239738"/>
            <a:chOff x="7589046" y="439838"/>
            <a:chExt cx="2272584" cy="1239738"/>
          </a:xfrm>
        </p:grpSpPr>
        <p:grpSp>
          <p:nvGrpSpPr>
            <p:cNvPr id="6" name="Group 5"/>
            <p:cNvGrpSpPr/>
            <p:nvPr/>
          </p:nvGrpSpPr>
          <p:grpSpPr>
            <a:xfrm>
              <a:off x="7665357" y="539842"/>
              <a:ext cx="2035353" cy="1033463"/>
              <a:chOff x="7665357" y="539842"/>
              <a:chExt cx="2035353" cy="1033463"/>
            </a:xfrm>
          </p:grpSpPr>
          <p:grpSp>
            <p:nvGrpSpPr>
              <p:cNvPr id="30723" name="Group 17"/>
              <p:cNvGrpSpPr>
                <a:grpSpLocks/>
              </p:cNvGrpSpPr>
              <p:nvPr/>
            </p:nvGrpSpPr>
            <p:grpSpPr bwMode="auto">
              <a:xfrm>
                <a:off x="7665357" y="539842"/>
                <a:ext cx="2035353" cy="1033463"/>
                <a:chOff x="5573309" y="978764"/>
                <a:chExt cx="1571770" cy="1033798"/>
              </a:xfrm>
            </p:grpSpPr>
            <p:grpSp>
              <p:nvGrpSpPr>
                <p:cNvPr id="30731" name="Group 18"/>
                <p:cNvGrpSpPr>
                  <a:grpSpLocks/>
                </p:cNvGrpSpPr>
                <p:nvPr/>
              </p:nvGrpSpPr>
              <p:grpSpPr bwMode="auto">
                <a:xfrm>
                  <a:off x="5573309" y="978764"/>
                  <a:ext cx="1571770" cy="1004824"/>
                  <a:chOff x="5573309" y="1276333"/>
                  <a:chExt cx="1571770" cy="812391"/>
                </a:xfrm>
              </p:grpSpPr>
              <p:cxnSp>
                <p:nvCxnSpPr>
                  <p:cNvPr id="27" name="Straight Connector 26"/>
                  <p:cNvCxnSpPr/>
                  <p:nvPr/>
                </p:nvCxnSpPr>
                <p:spPr>
                  <a:xfrm>
                    <a:off x="5573309" y="1596504"/>
                    <a:ext cx="157177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41729" y="1276333"/>
                    <a:ext cx="0" cy="747227"/>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58399" y="1341497"/>
                    <a:ext cx="0" cy="747227"/>
                  </a:xfrm>
                  <a:prstGeom prst="line">
                    <a:avLst/>
                  </a:prstGeom>
                  <a:ln w="28575">
                    <a:no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graphicFrame>
                  <p:nvGraphicFramePr>
                    <p:cNvPr id="30732" name="Object 19"/>
                    <p:cNvGraphicFramePr>
                      <a:graphicFrameLocks noChangeAspect="1"/>
                    </p:cNvGraphicFramePr>
                    <p:nvPr/>
                  </p:nvGraphicFramePr>
                  <p:xfrm>
                    <a:off x="5734050" y="1028700"/>
                    <a:ext cx="385763" cy="346075"/>
                  </p:xfrm>
                  <a:graphic>
                    <a:graphicData uri="http://schemas.openxmlformats.org/presentationml/2006/ole">
                      <mc:AlternateContent>
                        <mc:Choice xmlns:v="urn:schemas-microsoft-com:vml" Requires="v">
                          <p:oleObj spid="_x0000_s2558" name="Rovnica" r:id="rId13" imgW="253890" imgH="228501" progId="Equation.3">
                            <p:embed/>
                          </p:oleObj>
                        </mc:Choice>
                        <mc:Fallback>
                          <p:oleObj name="Rovnica" r:id="rId13" imgW="253890" imgH="228501" progId="Equation.3">
                            <p:embed/>
                            <p:pic>
                              <p:nvPicPr>
                                <p:cNvPr id="30732" name="Object 19"/>
                                <p:cNvPicPr>
                                  <a:picLocks noChangeAspect="1" noChangeArrowheads="1"/>
                                </p:cNvPicPr>
                                <p:nvPr/>
                              </p:nvPicPr>
                              <p:blipFill>
                                <a:blip r:embed="rId14">
                                  <a:extLst>
                                    <a:ext uri="{28A0092B-C50C-407E-A947-70E740481C1C}">
                                      <a14:useLocalDpi val="0"/>
                                    </a:ext>
                                  </a:extLst>
                                </a:blip>
                                <a:srcRect/>
                                <a:stretch>
                                  <a:fillRect/>
                                </a:stretch>
                              </p:blipFill>
                              <p:spPr bwMode="auto">
                                <a:xfrm>
                                  <a:off x="5734050" y="1028700"/>
                                  <a:ext cx="385763" cy="3460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p:graphicFrame>
                  <p:nvGraphicFramePr>
                    <p:cNvPr id="30732" name="Object 19"/>
                    <p:cNvGraphicFramePr>
                      <a:graphicFrameLocks noChangeAspect="1"/>
                    </p:cNvGraphicFramePr>
                    <p:nvPr/>
                  </p:nvGraphicFramePr>
                  <p:xfrm>
                    <a:off x="5734050" y="1028700"/>
                    <a:ext cx="385763" cy="346075"/>
                  </p:xfrm>
                  <a:graphic>
                    <a:graphicData uri="http://schemas.openxmlformats.org/presentationml/2006/ole">
                      <mc:AlternateContent>
                        <mc:Choice xmlns:v="urn:schemas-microsoft-com:vml" Requires="v">
                          <p:oleObj spid="_x0000_s2558" name="Rovnica" r:id="rId13" imgW="253890" imgH="228501" progId="Equation.3">
                            <p:embed/>
                          </p:oleObj>
                        </mc:Choice>
                        <mc:Fallback>
                          <p:oleObj name="Rovnica" r:id="rId13" imgW="253890" imgH="228501" progId="Equation.3">
                            <p:embed/>
                            <p:pic>
                              <p:nvPicPr>
                                <p:cNvPr id="30732"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34050" y="1028700"/>
                                  <a:ext cx="3857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cxnSp>
              <p:nvCxnSpPr>
                <p:cNvPr id="21" name="Straight Connector 20"/>
                <p:cNvCxnSpPr/>
                <p:nvPr/>
              </p:nvCxnSpPr>
              <p:spPr>
                <a:xfrm>
                  <a:off x="5573309" y="1702666"/>
                  <a:ext cx="1571770" cy="1452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734" name="TextBox 21"/>
                <p:cNvSpPr txBox="1">
                  <a:spLocks noChangeArrowheads="1"/>
                </p:cNvSpPr>
                <p:nvPr/>
              </p:nvSpPr>
              <p:spPr bwMode="auto">
                <a:xfrm>
                  <a:off x="5766976" y="1437999"/>
                  <a:ext cx="39355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t</a:t>
                  </a:r>
                  <a:endParaRPr lang="en-US" altLang="en-US"/>
                </a:p>
              </p:txBody>
            </p:sp>
            <p:sp>
              <p:nvSpPr>
                <p:cNvPr id="30735" name="TextBox 22"/>
                <p:cNvSpPr txBox="1">
                  <a:spLocks noChangeArrowheads="1"/>
                </p:cNvSpPr>
                <p:nvPr/>
              </p:nvSpPr>
              <p:spPr bwMode="auto">
                <a:xfrm>
                  <a:off x="5793197" y="1643230"/>
                  <a:ext cx="393551"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f</a:t>
                  </a:r>
                  <a:endParaRPr lang="en-US" altLang="en-US"/>
                </a:p>
              </p:txBody>
            </p:sp>
            <p:sp>
              <p:nvSpPr>
                <p:cNvPr id="30736" name="TextBox 23"/>
                <p:cNvSpPr txBox="1">
                  <a:spLocks noChangeArrowheads="1"/>
                </p:cNvSpPr>
                <p:nvPr/>
              </p:nvSpPr>
              <p:spPr bwMode="auto">
                <a:xfrm>
                  <a:off x="6567434" y="1409619"/>
                  <a:ext cx="560286"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0.7</a:t>
                  </a:r>
                  <a:endParaRPr lang="en-US" altLang="en-US"/>
                </a:p>
              </p:txBody>
            </p:sp>
            <p:sp>
              <p:nvSpPr>
                <p:cNvPr id="30737" name="TextBox 24"/>
                <p:cNvSpPr txBox="1">
                  <a:spLocks noChangeArrowheads="1"/>
                </p:cNvSpPr>
                <p:nvPr/>
              </p:nvSpPr>
              <p:spPr bwMode="auto">
                <a:xfrm>
                  <a:off x="6562009" y="1614257"/>
                  <a:ext cx="560286"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grpSp>
          <mc:AlternateContent xmlns:mc="http://schemas.openxmlformats.org/markup-compatibility/2006">
            <mc:Choice xmlns:a14="http://schemas.microsoft.com/office/drawing/2010/main" Requires="a14">
              <p:sp>
                <p:nvSpPr>
                  <p:cNvPr id="2" name="TextBox 1"/>
                  <p:cNvSpPr txBox="1"/>
                  <p:nvPr/>
                </p:nvSpPr>
                <p:spPr>
                  <a:xfrm>
                    <a:off x="8466929" y="562841"/>
                    <a:ext cx="1200008" cy="276999"/>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e>
                          </m:d>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8466929" y="562841"/>
                    <a:ext cx="1200008" cy="276999"/>
                  </a:xfrm>
                  <a:prstGeom prst="rect">
                    <a:avLst/>
                  </a:prstGeom>
                  <a:blipFill>
                    <a:blip r:embed="rId15"/>
                    <a:stretch>
                      <a:fillRect l="-3553" b="-36957"/>
                    </a:stretch>
                  </a:blipFill>
                  <a:ln>
                    <a:noFill/>
                  </a:ln>
                </p:spPr>
                <p:txBody>
                  <a:bodyPr/>
                  <a:lstStyle/>
                  <a:p>
                    <a:r>
                      <a:rPr lang="en-US">
                        <a:noFill/>
                      </a:rPr>
                      <a:t> </a:t>
                    </a:r>
                  </a:p>
                </p:txBody>
              </p:sp>
            </mc:Fallback>
          </mc:AlternateContent>
        </p:grpSp>
        <p:sp>
          <p:nvSpPr>
            <p:cNvPr id="7" name="Rectangle 6"/>
            <p:cNvSpPr/>
            <p:nvPr/>
          </p:nvSpPr>
          <p:spPr>
            <a:xfrm>
              <a:off x="7605714" y="439838"/>
              <a:ext cx="2255916" cy="1239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373048" y="439838"/>
              <a:ext cx="0" cy="1239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589046" y="839840"/>
              <a:ext cx="2272584" cy="29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589046" y="1234813"/>
              <a:ext cx="2272584" cy="2992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2877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161309" y="519545"/>
                <a:ext cx="8853055" cy="1754326"/>
              </a:xfrm>
              <a:prstGeom prst="rect">
                <a:avLst/>
              </a:prstGeom>
              <a:noFill/>
            </p:spPr>
            <p:txBody>
              <a:bodyPr wrap="square" rtlCol="0">
                <a:spAutoFit/>
              </a:bodyPr>
              <a:lstStyle/>
              <a:p>
                <a:r>
                  <a:rPr lang="en-GB" dirty="0" smtClean="0"/>
                  <a:t>Comment</a:t>
                </a:r>
              </a:p>
              <a:p>
                <a:r>
                  <a:rPr lang="en-GB" dirty="0" smtClean="0"/>
                  <a:t>  </a:t>
                </a:r>
              </a:p>
              <a:p>
                <a:r>
                  <a:rPr lang="en-GB" dirty="0" smtClean="0"/>
                  <a:t>Have in mind that</a:t>
                </a:r>
                <a:r>
                  <a:rPr lang="en-GB" i="1"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𝑡</m:t>
                            </m:r>
                          </m:sub>
                        </m:sSub>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𝑡</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𝑡</m:t>
                            </m:r>
                            <m:r>
                              <a:rPr lang="en-GB" i="1">
                                <a:latin typeface="Cambria Math" panose="02040503050406030204" pitchFamily="18" charset="0"/>
                              </a:rPr>
                              <m:t>−1</m:t>
                            </m:r>
                          </m:sub>
                        </m:sSub>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   </m:t>
                    </m:r>
                  </m:oMath>
                </a14:m>
                <a:r>
                  <a:rPr lang="en-GB" b="0" dirty="0" smtClean="0"/>
                  <a:t>And rewrite these expressions with a help of the formula for the conditional probability and with respect to the transition model.</a:t>
                </a:r>
              </a:p>
              <a:p>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2161309" y="519545"/>
                <a:ext cx="8853055" cy="1754326"/>
              </a:xfrm>
              <a:prstGeom prst="rect">
                <a:avLst/>
              </a:prstGeom>
              <a:blipFill>
                <a:blip r:embed="rId2"/>
                <a:stretch>
                  <a:fillRect l="-620" t="-1736"/>
                </a:stretch>
              </a:blipFill>
            </p:spPr>
            <p:txBody>
              <a:bodyPr/>
              <a:lstStyle/>
              <a:p>
                <a:r>
                  <a:rPr lang="en-GB">
                    <a:noFill/>
                  </a:rPr>
                  <a:t> </a:t>
                </a:r>
              </a:p>
            </p:txBody>
          </p:sp>
        </mc:Fallback>
      </mc:AlternateContent>
    </p:spTree>
    <p:extLst>
      <p:ext uri="{BB962C8B-B14F-4D97-AF65-F5344CB8AC3E}">
        <p14:creationId xmlns:p14="http://schemas.microsoft.com/office/powerpoint/2010/main" val="1927066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p:cNvSpPr txBox="1">
            <a:spLocks noChangeArrowheads="1"/>
          </p:cNvSpPr>
          <p:nvPr/>
        </p:nvSpPr>
        <p:spPr bwMode="auto">
          <a:xfrm>
            <a:off x="2173289" y="350838"/>
            <a:ext cx="7559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3600" dirty="0" err="1" smtClean="0"/>
              <a:t>Stationary</a:t>
            </a:r>
            <a:r>
              <a:rPr lang="sk-SK" altLang="en-US" sz="3600" dirty="0" smtClean="0"/>
              <a:t>  </a:t>
            </a:r>
            <a:r>
              <a:rPr lang="sk-SK" altLang="en-US" sz="3600" dirty="0" err="1" smtClean="0"/>
              <a:t>distribution</a:t>
            </a:r>
            <a:endParaRPr lang="en-US" altLang="en-US" sz="3600" dirty="0"/>
          </a:p>
        </p:txBody>
      </p:sp>
      <p:grpSp>
        <p:nvGrpSpPr>
          <p:cNvPr id="31747" name="Group 6"/>
          <p:cNvGrpSpPr>
            <a:grpSpLocks/>
          </p:cNvGrpSpPr>
          <p:nvPr/>
        </p:nvGrpSpPr>
        <p:grpSpPr bwMode="auto">
          <a:xfrm>
            <a:off x="1524000" y="1743076"/>
            <a:ext cx="9144000" cy="2308324"/>
            <a:chOff x="0" y="1743739"/>
            <a:chExt cx="9144000" cy="2308423"/>
          </a:xfrm>
        </p:grpSpPr>
        <p:sp>
          <p:nvSpPr>
            <p:cNvPr id="3" name="TextBox 2"/>
            <p:cNvSpPr txBox="1"/>
            <p:nvPr/>
          </p:nvSpPr>
          <p:spPr>
            <a:xfrm>
              <a:off x="0" y="1743739"/>
              <a:ext cx="9144000" cy="2308423"/>
            </a:xfrm>
            <a:prstGeom prst="rect">
              <a:avLst/>
            </a:prstGeom>
            <a:noFill/>
          </p:spPr>
          <p:txBody>
            <a:bodyPr>
              <a:spAutoFit/>
            </a:bodyPr>
            <a:lstStyle/>
            <a:p>
              <a:pPr>
                <a:defRPr/>
              </a:pPr>
              <a:r>
                <a:rPr lang="sk-SK" sz="2400" dirty="0" err="1" smtClean="0"/>
                <a:t>What</a:t>
              </a:r>
              <a:r>
                <a:rPr lang="sk-SK" sz="2400" dirty="0" smtClean="0"/>
                <a:t> are </a:t>
              </a:r>
              <a:r>
                <a:rPr lang="sk-SK" sz="2400" dirty="0" err="1" smtClean="0"/>
                <a:t>the</a:t>
              </a:r>
              <a:r>
                <a:rPr lang="sk-SK" sz="2400" dirty="0" smtClean="0"/>
                <a:t> </a:t>
              </a:r>
              <a:r>
                <a:rPr lang="sk-SK" sz="2400" dirty="0" err="1" smtClean="0"/>
                <a:t>reasonable</a:t>
              </a:r>
              <a:r>
                <a:rPr lang="sk-SK" sz="2400" dirty="0" smtClean="0"/>
                <a:t> </a:t>
              </a:r>
              <a:r>
                <a:rPr lang="sk-SK" sz="2400" dirty="0" err="1" smtClean="0"/>
                <a:t>questions</a:t>
              </a:r>
              <a:r>
                <a:rPr lang="sk-SK" sz="2400" dirty="0" smtClean="0"/>
                <a:t>. </a:t>
              </a:r>
              <a:endParaRPr lang="sk-SK" sz="2400" dirty="0"/>
            </a:p>
            <a:p>
              <a:pPr>
                <a:defRPr/>
              </a:pPr>
              <a:endParaRPr lang="sk-SK" sz="2400" dirty="0"/>
            </a:p>
            <a:p>
              <a:pPr marL="457200" indent="-457200">
                <a:buFontTx/>
                <a:buAutoNum type="arabicPeriod"/>
                <a:defRPr/>
              </a:pPr>
              <a:r>
                <a:rPr lang="sk-SK" sz="2400" dirty="0" smtClean="0"/>
                <a:t>D</a:t>
              </a:r>
              <a:r>
                <a:rPr lang="en-US" sz="2400" dirty="0" err="1" smtClean="0"/>
                <a:t>oes</a:t>
              </a:r>
              <a:r>
                <a:rPr lang="sk-SK" sz="2400" dirty="0" smtClean="0"/>
                <a:t> </a:t>
              </a:r>
              <a:r>
                <a:rPr lang="en-US" sz="2400" dirty="0" smtClean="0"/>
                <a:t>the </a:t>
              </a:r>
              <a:r>
                <a:rPr lang="sk-SK" sz="2400" dirty="0" smtClean="0"/>
                <a:t>limit                        </a:t>
              </a:r>
              <a:r>
                <a:rPr lang="sk-SK" sz="2400" dirty="0" err="1" smtClean="0"/>
                <a:t>exist</a:t>
              </a:r>
              <a:r>
                <a:rPr lang="sk-SK" sz="2400" dirty="0" smtClean="0"/>
                <a:t>?</a:t>
              </a:r>
              <a:endParaRPr lang="sk-SK" sz="2400" dirty="0"/>
            </a:p>
            <a:p>
              <a:pPr marL="457200" indent="-457200">
                <a:buFontTx/>
                <a:buAutoNum type="arabicPeriod"/>
                <a:defRPr/>
              </a:pPr>
              <a:endParaRPr lang="sk-SK" sz="2400" dirty="0"/>
            </a:p>
            <a:p>
              <a:pPr marL="457200" indent="-457200">
                <a:buFontTx/>
                <a:buAutoNum type="arabicPeriod"/>
                <a:defRPr/>
              </a:pPr>
              <a:r>
                <a:rPr lang="sk-SK" sz="2400" dirty="0" err="1" smtClean="0"/>
                <a:t>Does</a:t>
              </a:r>
              <a:r>
                <a:rPr lang="sk-SK" sz="2400" dirty="0" smtClean="0"/>
                <a:t> </a:t>
              </a:r>
              <a:r>
                <a:rPr lang="sk-SK" sz="2400" dirty="0" err="1" smtClean="0"/>
                <a:t>the</a:t>
              </a:r>
              <a:r>
                <a:rPr lang="sk-SK" sz="2400" dirty="0" smtClean="0"/>
                <a:t> </a:t>
              </a:r>
              <a:r>
                <a:rPr lang="sk-SK" sz="2400" dirty="0" err="1" smtClean="0"/>
                <a:t>stationary</a:t>
              </a:r>
              <a:r>
                <a:rPr lang="sk-SK" sz="2400" dirty="0" smtClean="0"/>
                <a:t> </a:t>
              </a:r>
              <a:r>
                <a:rPr lang="sk-SK" sz="2400" dirty="0" err="1" smtClean="0"/>
                <a:t>solution</a:t>
              </a:r>
              <a:r>
                <a:rPr lang="sk-SK" sz="2400" dirty="0" smtClean="0"/>
                <a:t> </a:t>
              </a:r>
              <a:r>
                <a:rPr lang="sk-SK" sz="2400" dirty="0" err="1" smtClean="0"/>
                <a:t>exist</a:t>
              </a:r>
              <a:r>
                <a:rPr lang="sk-SK" sz="2400" dirty="0" smtClean="0"/>
                <a:t>?  </a:t>
              </a:r>
              <a:endParaRPr lang="sk-SK" sz="2400" dirty="0"/>
            </a:p>
            <a:p>
              <a:pPr marL="457200" indent="-457200">
                <a:buFontTx/>
                <a:buAutoNum type="arabicPeriod"/>
                <a:defRPr/>
              </a:pPr>
              <a:endParaRPr lang="sk-SK" sz="2400" dirty="0"/>
            </a:p>
          </p:txBody>
        </p:sp>
        <p:graphicFrame>
          <p:nvGraphicFramePr>
            <p:cNvPr id="31754" name="Object 3"/>
            <p:cNvGraphicFramePr>
              <a:graphicFrameLocks noChangeAspect="1"/>
            </p:cNvGraphicFramePr>
            <p:nvPr>
              <p:extLst>
                <p:ext uri="{D42A27DB-BD31-4B8C-83A1-F6EECF244321}">
                  <p14:modId xmlns:p14="http://schemas.microsoft.com/office/powerpoint/2010/main" val="2853842371"/>
                </p:ext>
              </p:extLst>
            </p:nvPr>
          </p:nvGraphicFramePr>
          <p:xfrm>
            <a:off x="2683089" y="2514383"/>
            <a:ext cx="1640301" cy="591584"/>
          </p:xfrm>
          <a:graphic>
            <a:graphicData uri="http://schemas.openxmlformats.org/presentationml/2006/ole">
              <mc:AlternateContent xmlns:mc="http://schemas.openxmlformats.org/markup-compatibility/2006">
                <mc:Choice xmlns:v="urn:schemas-microsoft-com:vml" Requires="v">
                  <p:oleObj spid="_x0000_s3290" name="Rovnica" r:id="rId3" imgW="774364" imgH="279279" progId="Equation.3">
                    <p:embed/>
                  </p:oleObj>
                </mc:Choice>
                <mc:Fallback>
                  <p:oleObj name="Rovnica" r:id="rId3" imgW="774364" imgH="279279" progId="Equation.3">
                    <p:embed/>
                    <p:pic>
                      <p:nvPicPr>
                        <p:cNvPr id="3175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3089" y="2514383"/>
                          <a:ext cx="1640301" cy="59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Object 5"/>
            <p:cNvGraphicFramePr>
              <a:graphicFrameLocks noChangeAspect="1"/>
            </p:cNvGraphicFramePr>
            <p:nvPr>
              <p:extLst>
                <p:ext uri="{D42A27DB-BD31-4B8C-83A1-F6EECF244321}">
                  <p14:modId xmlns:p14="http://schemas.microsoft.com/office/powerpoint/2010/main" val="4038225519"/>
                </p:ext>
              </p:extLst>
            </p:nvPr>
          </p:nvGraphicFramePr>
          <p:xfrm>
            <a:off x="5549901" y="3178726"/>
            <a:ext cx="1828800" cy="484188"/>
          </p:xfrm>
          <a:graphic>
            <a:graphicData uri="http://schemas.openxmlformats.org/presentationml/2006/ole">
              <mc:AlternateContent xmlns:mc="http://schemas.openxmlformats.org/markup-compatibility/2006">
                <mc:Choice xmlns:v="urn:schemas-microsoft-com:vml" Requires="v">
                  <p:oleObj spid="_x0000_s3291" name="Rovnica" r:id="rId5" imgW="863225" imgH="228501" progId="Equation.3">
                    <p:embed/>
                  </p:oleObj>
                </mc:Choice>
                <mc:Fallback>
                  <p:oleObj name="Rovnica" r:id="rId5" imgW="863225" imgH="228501" progId="Equation.3">
                    <p:embed/>
                    <p:pic>
                      <p:nvPicPr>
                        <p:cNvPr id="3175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901" y="3178726"/>
                          <a:ext cx="1828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 name="Object 7"/>
          <p:cNvGraphicFramePr>
            <a:graphicFrameLocks noChangeAspect="1"/>
          </p:cNvGraphicFramePr>
          <p:nvPr/>
        </p:nvGraphicFramePr>
        <p:xfrm>
          <a:off x="3044826" y="3994151"/>
          <a:ext cx="4570413" cy="2049463"/>
        </p:xfrm>
        <a:graphic>
          <a:graphicData uri="http://schemas.openxmlformats.org/presentationml/2006/ole">
            <mc:AlternateContent xmlns:mc="http://schemas.openxmlformats.org/markup-compatibility/2006">
              <mc:Choice xmlns:v="urn:schemas-microsoft-com:vml" Requires="v">
                <p:oleObj spid="_x0000_s3292" name="Rovnica" r:id="rId7" imgW="2463800" imgH="1104900" progId="Equation.3">
                  <p:embed/>
                </p:oleObj>
              </mc:Choice>
              <mc:Fallback>
                <p:oleObj name="Rovnica" r:id="rId7" imgW="2463800" imgH="1104900" progId="Equation.3">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4826" y="3994151"/>
                        <a:ext cx="4570413" cy="20494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Group 12"/>
          <p:cNvGrpSpPr>
            <a:grpSpLocks/>
          </p:cNvGrpSpPr>
          <p:nvPr/>
        </p:nvGrpSpPr>
        <p:grpSpPr bwMode="auto">
          <a:xfrm>
            <a:off x="6096001" y="4940305"/>
            <a:ext cx="4570414" cy="923330"/>
            <a:chOff x="4572000" y="4940363"/>
            <a:chExt cx="4570087" cy="923467"/>
          </a:xfrm>
        </p:grpSpPr>
        <p:cxnSp>
          <p:nvCxnSpPr>
            <p:cNvPr id="10" name="Straight Arrow Connector 9"/>
            <p:cNvCxnSpPr/>
            <p:nvPr/>
          </p:nvCxnSpPr>
          <p:spPr>
            <a:xfrm flipH="1">
              <a:off x="4572000" y="5731056"/>
              <a:ext cx="1892165" cy="127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752" name="TextBox 10"/>
            <p:cNvSpPr txBox="1">
              <a:spLocks noChangeArrowheads="1"/>
            </p:cNvSpPr>
            <p:nvPr/>
          </p:nvSpPr>
          <p:spPr bwMode="auto">
            <a:xfrm>
              <a:off x="6464596" y="4940363"/>
              <a:ext cx="2677491" cy="92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This</a:t>
              </a:r>
              <a:r>
                <a:rPr lang="sk-SK" altLang="en-US" dirty="0" smtClean="0"/>
                <a:t> </a:t>
              </a:r>
              <a:r>
                <a:rPr lang="sk-SK" altLang="en-US" dirty="0" err="1" smtClean="0"/>
                <a:t>is</a:t>
              </a:r>
              <a:r>
                <a:rPr lang="sk-SK" altLang="en-US" dirty="0" smtClean="0"/>
                <a:t> a limit </a:t>
              </a:r>
              <a:r>
                <a:rPr lang="sk-SK" altLang="en-US" dirty="0" err="1" smtClean="0"/>
                <a:t>probability</a:t>
              </a:r>
              <a:r>
                <a:rPr lang="sk-SK" altLang="en-US" dirty="0" smtClean="0"/>
                <a:t> </a:t>
              </a:r>
              <a:r>
                <a:rPr lang="sk-SK" altLang="en-US" dirty="0" err="1" smtClean="0"/>
                <a:t>for</a:t>
              </a:r>
              <a:r>
                <a:rPr lang="sk-SK" altLang="en-US" dirty="0" smtClean="0"/>
                <a:t> </a:t>
              </a:r>
              <a:r>
                <a:rPr lang="sk-SK" altLang="en-US" dirty="0" err="1" smtClean="0"/>
                <a:t>the</a:t>
              </a:r>
              <a:r>
                <a:rPr lang="sk-SK" altLang="en-US" dirty="0" smtClean="0"/>
                <a:t> </a:t>
              </a:r>
              <a:r>
                <a:rPr lang="sk-SK" altLang="en-US" dirty="0" err="1" smtClean="0"/>
                <a:t>stationary</a:t>
              </a:r>
              <a:r>
                <a:rPr lang="sk-SK" altLang="en-US" dirty="0" smtClean="0"/>
                <a:t> </a:t>
              </a:r>
              <a:r>
                <a:rPr lang="sk-SK" altLang="en-US" dirty="0" err="1" smtClean="0"/>
                <a:t>distribution</a:t>
              </a:r>
              <a:r>
                <a:rPr lang="sk-SK" altLang="en-US" dirty="0" smtClean="0"/>
                <a:t>.</a:t>
              </a:r>
              <a:endParaRPr lang="en-US" altLang="en-US" dirty="0"/>
            </a:p>
          </p:txBody>
        </p:sp>
      </p:grpSp>
      <p:sp>
        <p:nvSpPr>
          <p:cNvPr id="14" name="Freeform 13"/>
          <p:cNvSpPr/>
          <p:nvPr/>
        </p:nvSpPr>
        <p:spPr>
          <a:xfrm>
            <a:off x="3257551" y="4327526"/>
            <a:ext cx="4678363" cy="606425"/>
          </a:xfrm>
          <a:custGeom>
            <a:avLst/>
            <a:gdLst>
              <a:gd name="connsiteX0" fmla="*/ 4635795 w 4678326"/>
              <a:gd name="connsiteY0" fmla="*/ 85061 h 606056"/>
              <a:gd name="connsiteX1" fmla="*/ 4465674 w 4678326"/>
              <a:gd name="connsiteY1" fmla="*/ 74428 h 606056"/>
              <a:gd name="connsiteX2" fmla="*/ 4412512 w 4678326"/>
              <a:gd name="connsiteY2" fmla="*/ 63796 h 606056"/>
              <a:gd name="connsiteX3" fmla="*/ 3157870 w 4678326"/>
              <a:gd name="connsiteY3" fmla="*/ 53163 h 606056"/>
              <a:gd name="connsiteX4" fmla="*/ 3030279 w 4678326"/>
              <a:gd name="connsiteY4" fmla="*/ 42530 h 606056"/>
              <a:gd name="connsiteX5" fmla="*/ 2860158 w 4678326"/>
              <a:gd name="connsiteY5" fmla="*/ 31898 h 606056"/>
              <a:gd name="connsiteX6" fmla="*/ 2679405 w 4678326"/>
              <a:gd name="connsiteY6" fmla="*/ 10633 h 606056"/>
              <a:gd name="connsiteX7" fmla="*/ 2562446 w 4678326"/>
              <a:gd name="connsiteY7" fmla="*/ 0 h 606056"/>
              <a:gd name="connsiteX8" fmla="*/ 1382233 w 4678326"/>
              <a:gd name="connsiteY8" fmla="*/ 10633 h 606056"/>
              <a:gd name="connsiteX9" fmla="*/ 1265274 w 4678326"/>
              <a:gd name="connsiteY9" fmla="*/ 31898 h 606056"/>
              <a:gd name="connsiteX10" fmla="*/ 1148316 w 4678326"/>
              <a:gd name="connsiteY10" fmla="*/ 42530 h 606056"/>
              <a:gd name="connsiteX11" fmla="*/ 999460 w 4678326"/>
              <a:gd name="connsiteY11" fmla="*/ 63796 h 606056"/>
              <a:gd name="connsiteX12" fmla="*/ 946298 w 4678326"/>
              <a:gd name="connsiteY12" fmla="*/ 74428 h 606056"/>
              <a:gd name="connsiteX13" fmla="*/ 574158 w 4678326"/>
              <a:gd name="connsiteY13" fmla="*/ 85061 h 606056"/>
              <a:gd name="connsiteX14" fmla="*/ 340242 w 4678326"/>
              <a:gd name="connsiteY14" fmla="*/ 106326 h 606056"/>
              <a:gd name="connsiteX15" fmla="*/ 287079 w 4678326"/>
              <a:gd name="connsiteY15" fmla="*/ 116958 h 606056"/>
              <a:gd name="connsiteX16" fmla="*/ 223284 w 4678326"/>
              <a:gd name="connsiteY16" fmla="*/ 127591 h 606056"/>
              <a:gd name="connsiteX17" fmla="*/ 180753 w 4678326"/>
              <a:gd name="connsiteY17" fmla="*/ 138223 h 606056"/>
              <a:gd name="connsiteX18" fmla="*/ 85060 w 4678326"/>
              <a:gd name="connsiteY18" fmla="*/ 159489 h 606056"/>
              <a:gd name="connsiteX19" fmla="*/ 63795 w 4678326"/>
              <a:gd name="connsiteY19" fmla="*/ 191386 h 606056"/>
              <a:gd name="connsiteX20" fmla="*/ 31898 w 4678326"/>
              <a:gd name="connsiteY20" fmla="*/ 212651 h 606056"/>
              <a:gd name="connsiteX21" fmla="*/ 0 w 4678326"/>
              <a:gd name="connsiteY21" fmla="*/ 244549 h 606056"/>
              <a:gd name="connsiteX22" fmla="*/ 10633 w 4678326"/>
              <a:gd name="connsiteY22" fmla="*/ 435935 h 606056"/>
              <a:gd name="connsiteX23" fmla="*/ 31898 w 4678326"/>
              <a:gd name="connsiteY23" fmla="*/ 467833 h 606056"/>
              <a:gd name="connsiteX24" fmla="*/ 127591 w 4678326"/>
              <a:gd name="connsiteY24" fmla="*/ 499730 h 606056"/>
              <a:gd name="connsiteX25" fmla="*/ 159488 w 4678326"/>
              <a:gd name="connsiteY25" fmla="*/ 510363 h 606056"/>
              <a:gd name="connsiteX26" fmla="*/ 191386 w 4678326"/>
              <a:gd name="connsiteY26" fmla="*/ 520996 h 606056"/>
              <a:gd name="connsiteX27" fmla="*/ 510363 w 4678326"/>
              <a:gd name="connsiteY27" fmla="*/ 510363 h 606056"/>
              <a:gd name="connsiteX28" fmla="*/ 542260 w 4678326"/>
              <a:gd name="connsiteY28" fmla="*/ 499730 h 606056"/>
              <a:gd name="connsiteX29" fmla="*/ 2647507 w 4678326"/>
              <a:gd name="connsiteY29" fmla="*/ 510363 h 606056"/>
              <a:gd name="connsiteX30" fmla="*/ 2721935 w 4678326"/>
              <a:gd name="connsiteY30" fmla="*/ 520996 h 606056"/>
              <a:gd name="connsiteX31" fmla="*/ 2849526 w 4678326"/>
              <a:gd name="connsiteY31" fmla="*/ 542261 h 606056"/>
              <a:gd name="connsiteX32" fmla="*/ 2955851 w 4678326"/>
              <a:gd name="connsiteY32" fmla="*/ 552893 h 606056"/>
              <a:gd name="connsiteX33" fmla="*/ 3136605 w 4678326"/>
              <a:gd name="connsiteY33" fmla="*/ 574158 h 606056"/>
              <a:gd name="connsiteX34" fmla="*/ 3306726 w 4678326"/>
              <a:gd name="connsiteY34" fmla="*/ 606056 h 606056"/>
              <a:gd name="connsiteX35" fmla="*/ 4104167 w 4678326"/>
              <a:gd name="connsiteY35" fmla="*/ 595423 h 606056"/>
              <a:gd name="connsiteX36" fmla="*/ 4210493 w 4678326"/>
              <a:gd name="connsiteY36" fmla="*/ 574158 h 606056"/>
              <a:gd name="connsiteX37" fmla="*/ 4274288 w 4678326"/>
              <a:gd name="connsiteY37" fmla="*/ 563526 h 606056"/>
              <a:gd name="connsiteX38" fmla="*/ 4380614 w 4678326"/>
              <a:gd name="connsiteY38" fmla="*/ 520996 h 606056"/>
              <a:gd name="connsiteX39" fmla="*/ 4412512 w 4678326"/>
              <a:gd name="connsiteY39" fmla="*/ 510363 h 606056"/>
              <a:gd name="connsiteX40" fmla="*/ 4476307 w 4678326"/>
              <a:gd name="connsiteY40" fmla="*/ 467833 h 606056"/>
              <a:gd name="connsiteX41" fmla="*/ 4518837 w 4678326"/>
              <a:gd name="connsiteY41" fmla="*/ 446568 h 606056"/>
              <a:gd name="connsiteX42" fmla="*/ 4603898 w 4678326"/>
              <a:gd name="connsiteY42" fmla="*/ 372140 h 606056"/>
              <a:gd name="connsiteX43" fmla="*/ 4646428 w 4678326"/>
              <a:gd name="connsiteY43" fmla="*/ 297712 h 606056"/>
              <a:gd name="connsiteX44" fmla="*/ 4667693 w 4678326"/>
              <a:gd name="connsiteY44" fmla="*/ 233916 h 606056"/>
              <a:gd name="connsiteX45" fmla="*/ 4678326 w 4678326"/>
              <a:gd name="connsiteY45" fmla="*/ 202019 h 606056"/>
              <a:gd name="connsiteX46" fmla="*/ 4635795 w 4678326"/>
              <a:gd name="connsiteY46" fmla="*/ 85061 h 606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678326" h="606056">
                <a:moveTo>
                  <a:pt x="4635795" y="85061"/>
                </a:moveTo>
                <a:cubicBezTo>
                  <a:pt x="4600353" y="63796"/>
                  <a:pt x="4522236" y="79815"/>
                  <a:pt x="4465674" y="74428"/>
                </a:cubicBezTo>
                <a:cubicBezTo>
                  <a:pt x="4447684" y="72715"/>
                  <a:pt x="4430581" y="64090"/>
                  <a:pt x="4412512" y="63796"/>
                </a:cubicBezTo>
                <a:lnTo>
                  <a:pt x="3157870" y="53163"/>
                </a:lnTo>
                <a:lnTo>
                  <a:pt x="3030279" y="42530"/>
                </a:lnTo>
                <a:lnTo>
                  <a:pt x="2860158" y="31898"/>
                </a:lnTo>
                <a:cubicBezTo>
                  <a:pt x="2786351" y="25993"/>
                  <a:pt x="2751541" y="18226"/>
                  <a:pt x="2679405" y="10633"/>
                </a:cubicBezTo>
                <a:cubicBezTo>
                  <a:pt x="2640473" y="6535"/>
                  <a:pt x="2601432" y="3544"/>
                  <a:pt x="2562446" y="0"/>
                </a:cubicBezTo>
                <a:lnTo>
                  <a:pt x="1382233" y="10633"/>
                </a:lnTo>
                <a:cubicBezTo>
                  <a:pt x="1274582" y="12458"/>
                  <a:pt x="1343055" y="21527"/>
                  <a:pt x="1265274" y="31898"/>
                </a:cubicBezTo>
                <a:cubicBezTo>
                  <a:pt x="1226471" y="37072"/>
                  <a:pt x="1187184" y="37866"/>
                  <a:pt x="1148316" y="42530"/>
                </a:cubicBezTo>
                <a:cubicBezTo>
                  <a:pt x="1098551" y="48502"/>
                  <a:pt x="1048609" y="53967"/>
                  <a:pt x="999460" y="63796"/>
                </a:cubicBezTo>
                <a:cubicBezTo>
                  <a:pt x="981739" y="67340"/>
                  <a:pt x="964347" y="73526"/>
                  <a:pt x="946298" y="74428"/>
                </a:cubicBezTo>
                <a:cubicBezTo>
                  <a:pt x="822356" y="80625"/>
                  <a:pt x="698205" y="81517"/>
                  <a:pt x="574158" y="85061"/>
                </a:cubicBezTo>
                <a:cubicBezTo>
                  <a:pt x="379486" y="112870"/>
                  <a:pt x="668240" y="73526"/>
                  <a:pt x="340242" y="106326"/>
                </a:cubicBezTo>
                <a:cubicBezTo>
                  <a:pt x="322260" y="108124"/>
                  <a:pt x="304859" y="113725"/>
                  <a:pt x="287079" y="116958"/>
                </a:cubicBezTo>
                <a:cubicBezTo>
                  <a:pt x="265868" y="120814"/>
                  <a:pt x="244424" y="123363"/>
                  <a:pt x="223284" y="127591"/>
                </a:cubicBezTo>
                <a:cubicBezTo>
                  <a:pt x="208955" y="130457"/>
                  <a:pt x="195082" y="135357"/>
                  <a:pt x="180753" y="138223"/>
                </a:cubicBezTo>
                <a:cubicBezTo>
                  <a:pt x="87197" y="156934"/>
                  <a:pt x="147135" y="138797"/>
                  <a:pt x="85060" y="159489"/>
                </a:cubicBezTo>
                <a:cubicBezTo>
                  <a:pt x="77972" y="170121"/>
                  <a:pt x="72831" y="182350"/>
                  <a:pt x="63795" y="191386"/>
                </a:cubicBezTo>
                <a:cubicBezTo>
                  <a:pt x="54759" y="200422"/>
                  <a:pt x="41715" y="204470"/>
                  <a:pt x="31898" y="212651"/>
                </a:cubicBezTo>
                <a:cubicBezTo>
                  <a:pt x="20346" y="222277"/>
                  <a:pt x="10633" y="233916"/>
                  <a:pt x="0" y="244549"/>
                </a:cubicBezTo>
                <a:cubicBezTo>
                  <a:pt x="3544" y="308344"/>
                  <a:pt x="1597" y="372683"/>
                  <a:pt x="10633" y="435935"/>
                </a:cubicBezTo>
                <a:cubicBezTo>
                  <a:pt x="12440" y="448585"/>
                  <a:pt x="21062" y="461060"/>
                  <a:pt x="31898" y="467833"/>
                </a:cubicBezTo>
                <a:cubicBezTo>
                  <a:pt x="31906" y="467838"/>
                  <a:pt x="111638" y="494412"/>
                  <a:pt x="127591" y="499730"/>
                </a:cubicBezTo>
                <a:lnTo>
                  <a:pt x="159488" y="510363"/>
                </a:lnTo>
                <a:lnTo>
                  <a:pt x="191386" y="520996"/>
                </a:lnTo>
                <a:cubicBezTo>
                  <a:pt x="297712" y="517452"/>
                  <a:pt x="404173" y="516799"/>
                  <a:pt x="510363" y="510363"/>
                </a:cubicBezTo>
                <a:cubicBezTo>
                  <a:pt x="521550" y="509685"/>
                  <a:pt x="531052" y="499730"/>
                  <a:pt x="542260" y="499730"/>
                </a:cubicBezTo>
                <a:lnTo>
                  <a:pt x="2647507" y="510363"/>
                </a:lnTo>
                <a:lnTo>
                  <a:pt x="2721935" y="520996"/>
                </a:lnTo>
                <a:cubicBezTo>
                  <a:pt x="2764524" y="527721"/>
                  <a:pt x="2806623" y="537971"/>
                  <a:pt x="2849526" y="542261"/>
                </a:cubicBezTo>
                <a:lnTo>
                  <a:pt x="2955851" y="552893"/>
                </a:lnTo>
                <a:cubicBezTo>
                  <a:pt x="3048931" y="576164"/>
                  <a:pt x="2965727" y="557884"/>
                  <a:pt x="3136605" y="574158"/>
                </a:cubicBezTo>
                <a:cubicBezTo>
                  <a:pt x="3228726" y="582931"/>
                  <a:pt x="3216385" y="583471"/>
                  <a:pt x="3306726" y="606056"/>
                </a:cubicBezTo>
                <a:cubicBezTo>
                  <a:pt x="3572540" y="602512"/>
                  <a:pt x="3838495" y="604800"/>
                  <a:pt x="4104167" y="595423"/>
                </a:cubicBezTo>
                <a:cubicBezTo>
                  <a:pt x="4140288" y="594148"/>
                  <a:pt x="4174841" y="580100"/>
                  <a:pt x="4210493" y="574158"/>
                </a:cubicBezTo>
                <a:lnTo>
                  <a:pt x="4274288" y="563526"/>
                </a:lnTo>
                <a:cubicBezTo>
                  <a:pt x="4419487" y="515127"/>
                  <a:pt x="4271108" y="567928"/>
                  <a:pt x="4380614" y="520996"/>
                </a:cubicBezTo>
                <a:cubicBezTo>
                  <a:pt x="4390916" y="516581"/>
                  <a:pt x="4402715" y="515806"/>
                  <a:pt x="4412512" y="510363"/>
                </a:cubicBezTo>
                <a:cubicBezTo>
                  <a:pt x="4434853" y="497951"/>
                  <a:pt x="4453448" y="479263"/>
                  <a:pt x="4476307" y="467833"/>
                </a:cubicBezTo>
                <a:lnTo>
                  <a:pt x="4518837" y="446568"/>
                </a:lnTo>
                <a:cubicBezTo>
                  <a:pt x="4581036" y="384369"/>
                  <a:pt x="4551148" y="407306"/>
                  <a:pt x="4603898" y="372140"/>
                </a:cubicBezTo>
                <a:cubicBezTo>
                  <a:pt x="4623078" y="343369"/>
                  <a:pt x="4632939" y="331436"/>
                  <a:pt x="4646428" y="297712"/>
                </a:cubicBezTo>
                <a:cubicBezTo>
                  <a:pt x="4654753" y="276900"/>
                  <a:pt x="4660604" y="255181"/>
                  <a:pt x="4667693" y="233916"/>
                </a:cubicBezTo>
                <a:lnTo>
                  <a:pt x="4678326" y="202019"/>
                </a:lnTo>
                <a:cubicBezTo>
                  <a:pt x="4666139" y="141085"/>
                  <a:pt x="4671237" y="106326"/>
                  <a:pt x="4635795" y="85061"/>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42777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00554" y="287337"/>
            <a:ext cx="9648091" cy="1225551"/>
          </a:xfrm>
        </p:spPr>
        <p:txBody>
          <a:bodyPr>
            <a:normAutofit/>
          </a:bodyPr>
          <a:lstStyle/>
          <a:p>
            <a:pPr eaLnBrk="1" hangingPunct="1">
              <a:defRPr/>
            </a:pPr>
            <a:r>
              <a:rPr lang="sk-SK" altLang="sk-SK" sz="3200" dirty="0" smtClean="0"/>
              <a:t> </a:t>
            </a:r>
            <a:r>
              <a:rPr lang="sk-SK" altLang="sk-SK" sz="3200" dirty="0" err="1" smtClean="0"/>
              <a:t>Inference</a:t>
            </a:r>
            <a:r>
              <a:rPr lang="sk-SK" altLang="sk-SK" sz="3200" dirty="0" smtClean="0"/>
              <a:t> in </a:t>
            </a:r>
            <a:r>
              <a:rPr lang="sk-SK" altLang="sk-SK" sz="3200" dirty="0" err="1" smtClean="0"/>
              <a:t>the</a:t>
            </a:r>
            <a:r>
              <a:rPr lang="sk-SK" altLang="sk-SK" sz="3200" dirty="0" smtClean="0"/>
              <a:t> </a:t>
            </a:r>
            <a:r>
              <a:rPr lang="sk-SK" altLang="sk-SK" sz="3200" dirty="0" err="1" smtClean="0"/>
              <a:t>time</a:t>
            </a:r>
            <a:r>
              <a:rPr lang="sk-SK" altLang="sk-SK" sz="3200" dirty="0" smtClean="0"/>
              <a:t> </a:t>
            </a:r>
            <a:r>
              <a:rPr lang="sk-SK" altLang="sk-SK" sz="3200" dirty="0" err="1" smtClean="0"/>
              <a:t>series</a:t>
            </a:r>
            <a:r>
              <a:rPr lang="sk-SK" altLang="sk-SK" sz="3200" dirty="0" smtClean="0"/>
              <a:t> </a:t>
            </a:r>
            <a:r>
              <a:rPr lang="sk-SK" altLang="sk-SK" sz="3200" dirty="0" err="1" smtClean="0"/>
              <a:t>with</a:t>
            </a:r>
            <a:r>
              <a:rPr lang="sk-SK" altLang="sk-SK" sz="3200" dirty="0" smtClean="0"/>
              <a:t> </a:t>
            </a:r>
            <a:r>
              <a:rPr lang="sk-SK" altLang="sk-SK" sz="3200" dirty="0" err="1" smtClean="0"/>
              <a:t>uncertainity</a:t>
            </a:r>
            <a:r>
              <a:rPr lang="sk-SK" altLang="sk-SK" sz="3200" dirty="0" smtClean="0"/>
              <a:t>.</a:t>
            </a:r>
            <a:endParaRPr lang="en-US" altLang="sk-SK" sz="3200" dirty="0"/>
          </a:p>
        </p:txBody>
      </p:sp>
      <p:grpSp>
        <p:nvGrpSpPr>
          <p:cNvPr id="32771" name="Group 16"/>
          <p:cNvGrpSpPr>
            <a:grpSpLocks/>
          </p:cNvGrpSpPr>
          <p:nvPr/>
        </p:nvGrpSpPr>
        <p:grpSpPr bwMode="auto">
          <a:xfrm>
            <a:off x="1851025" y="1779588"/>
            <a:ext cx="8534400" cy="4267200"/>
            <a:chOff x="288" y="1536"/>
            <a:chExt cx="5376" cy="2688"/>
          </a:xfrm>
        </p:grpSpPr>
        <p:sp>
          <p:nvSpPr>
            <p:cNvPr id="32772" name="Text Box 3"/>
            <p:cNvSpPr txBox="1">
              <a:spLocks noChangeArrowheads="1"/>
            </p:cNvSpPr>
            <p:nvPr/>
          </p:nvSpPr>
          <p:spPr bwMode="auto">
            <a:xfrm>
              <a:off x="288" y="1536"/>
              <a:ext cx="5376" cy="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err="1" smtClean="0">
                  <a:solidFill>
                    <a:schemeClr val="tx1"/>
                  </a:solidFill>
                  <a:latin typeface="Times New Roman" panose="02020603050405020304" pitchFamily="18" charset="0"/>
                </a:rPr>
                <a:t>Tasks</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AutoNum type="arabicPeriod"/>
              </a:pPr>
              <a:r>
                <a:rPr lang="sk-SK" altLang="sk-SK" sz="2400" dirty="0" err="1" smtClean="0">
                  <a:solidFill>
                    <a:srgbClr val="A50021"/>
                  </a:solidFill>
                  <a:latin typeface="Times New Roman" panose="02020603050405020304" pitchFamily="18" charset="0"/>
                </a:rPr>
                <a:t>Filtering</a:t>
              </a:r>
              <a:r>
                <a:rPr lang="sk-SK" altLang="sk-SK" sz="2400" dirty="0" smtClean="0">
                  <a:solidFill>
                    <a:srgbClr val="A50021"/>
                  </a:solidFill>
                  <a:latin typeface="Times New Roman" panose="02020603050405020304" pitchFamily="18" charset="0"/>
                </a:rPr>
                <a:t>, or  monitoring</a:t>
              </a:r>
              <a:r>
                <a:rPr lang="sk-SK"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Calculation</a:t>
              </a:r>
              <a:r>
                <a:rPr lang="sk-SK" altLang="sk-SK" sz="2400" dirty="0" smtClean="0">
                  <a:solidFill>
                    <a:schemeClr val="tx1"/>
                  </a:solidFill>
                  <a:latin typeface="Times New Roman" panose="02020603050405020304" pitchFamily="18" charset="0"/>
                </a:rPr>
                <a:t> of                           </a:t>
              </a: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In </a:t>
              </a:r>
              <a:r>
                <a:rPr lang="sk-SK" altLang="sk-SK" sz="2400" dirty="0" err="1" smtClean="0">
                  <a:solidFill>
                    <a:schemeClr val="tx1"/>
                  </a:solidFill>
                  <a:latin typeface="Times New Roman" panose="02020603050405020304" pitchFamily="18" charset="0"/>
                </a:rPr>
                <a:t>our</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a:t>
              </a:r>
              <a:r>
                <a:rPr lang="sk-SK" altLang="sk-SK" sz="2400" dirty="0" err="1">
                  <a:solidFill>
                    <a:schemeClr val="tx1"/>
                  </a:solidFill>
                  <a:latin typeface="Times New Roman" panose="02020603050405020304" pitchFamily="18" charset="0"/>
                </a:rPr>
                <a:t>umbrella</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world</a:t>
              </a: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it</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is</a:t>
              </a:r>
              <a:r>
                <a:rPr lang="sk-SK" altLang="sk-SK" sz="2400" dirty="0" smtClean="0">
                  <a:solidFill>
                    <a:schemeClr val="tx1"/>
                  </a:solidFill>
                  <a:latin typeface="Times New Roman" panose="02020603050405020304" pitchFamily="18" charset="0"/>
                </a:rPr>
                <a:t> a </a:t>
              </a:r>
              <a:r>
                <a:rPr lang="sk-SK" altLang="sk-SK" sz="2400" dirty="0" err="1" smtClean="0">
                  <a:solidFill>
                    <a:schemeClr val="tx1"/>
                  </a:solidFill>
                  <a:latin typeface="Times New Roman" panose="02020603050405020304" pitchFamily="18" charset="0"/>
                </a:rPr>
                <a:t>calculation</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rain</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probability</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today</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based</a:t>
              </a:r>
              <a:r>
                <a:rPr lang="sk-SK" altLang="sk-SK" sz="2400" dirty="0" smtClean="0">
                  <a:solidFill>
                    <a:schemeClr val="tx1"/>
                  </a:solidFill>
                  <a:latin typeface="Times New Roman" panose="02020603050405020304" pitchFamily="18" charset="0"/>
                </a:rPr>
                <a:t> on </a:t>
              </a:r>
              <a:r>
                <a:rPr lang="sk-SK" altLang="sk-SK" sz="2400" dirty="0" err="1" smtClean="0">
                  <a:solidFill>
                    <a:schemeClr val="tx1"/>
                  </a:solidFill>
                  <a:latin typeface="Times New Roman" panose="02020603050405020304" pitchFamily="18" charset="0"/>
                </a:rPr>
                <a:t>series</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umbrella</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obrservations</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aphicFrame>
          <p:nvGraphicFramePr>
            <p:cNvPr id="32773" name="Object 2"/>
            <p:cNvGraphicFramePr>
              <a:graphicFrameLocks noChangeAspect="1"/>
            </p:cNvGraphicFramePr>
            <p:nvPr>
              <p:extLst>
                <p:ext uri="{D42A27DB-BD31-4B8C-83A1-F6EECF244321}">
                  <p14:modId xmlns:p14="http://schemas.microsoft.com/office/powerpoint/2010/main" val="2087225809"/>
                </p:ext>
              </p:extLst>
            </p:nvPr>
          </p:nvGraphicFramePr>
          <p:xfrm>
            <a:off x="1886" y="2201"/>
            <a:ext cx="1027" cy="349"/>
          </p:xfrm>
          <a:graphic>
            <a:graphicData uri="http://schemas.openxmlformats.org/presentationml/2006/ole">
              <mc:AlternateContent xmlns:mc="http://schemas.openxmlformats.org/markup-compatibility/2006">
                <mc:Choice xmlns:v="urn:schemas-microsoft-com:vml" Requires="v">
                  <p:oleObj spid="_x0000_s4314" name="Equation" r:id="rId3" imgW="600075" imgH="152352" progId="Equation.3">
                    <p:embed/>
                  </p:oleObj>
                </mc:Choice>
                <mc:Fallback>
                  <p:oleObj name="Equation" r:id="rId3" imgW="600075" imgH="152352" progId="Equation.3">
                    <p:embed/>
                    <p:pic>
                      <p:nvPicPr>
                        <p:cNvPr id="3277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 y="2201"/>
                          <a:ext cx="1027"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Text Box 6"/>
            <p:cNvSpPr txBox="1">
              <a:spLocks noChangeArrowheads="1"/>
            </p:cNvSpPr>
            <p:nvPr/>
          </p:nvSpPr>
          <p:spPr bwMode="auto">
            <a:xfrm>
              <a:off x="2400" y="3504"/>
              <a:ext cx="120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dirty="0" err="1" smtClean="0">
                  <a:solidFill>
                    <a:schemeClr val="tx1"/>
                  </a:solidFill>
                  <a:latin typeface="Times New Roman" panose="02020603050405020304" pitchFamily="18" charset="0"/>
                </a:rPr>
                <a:t>Observed</a:t>
              </a:r>
              <a:r>
                <a:rPr lang="sk-SK" altLang="sk-SK" sz="1600" dirty="0" smtClean="0">
                  <a:solidFill>
                    <a:schemeClr val="tx1"/>
                  </a:solidFill>
                  <a:latin typeface="Times New Roman" panose="02020603050405020304" pitchFamily="18" charset="0"/>
                </a:rPr>
                <a:t> </a:t>
              </a:r>
              <a:r>
                <a:rPr lang="sk-SK" altLang="sk-SK" sz="1600" dirty="0" err="1" smtClean="0">
                  <a:solidFill>
                    <a:schemeClr val="tx1"/>
                  </a:solidFill>
                  <a:latin typeface="Times New Roman" panose="02020603050405020304" pitchFamily="18" charset="0"/>
                </a:rPr>
                <a:t>values</a:t>
              </a:r>
              <a:r>
                <a:rPr lang="sk-SK" altLang="sk-SK" sz="1600" dirty="0" smtClean="0">
                  <a:solidFill>
                    <a:schemeClr val="tx1"/>
                  </a:solidFill>
                  <a:latin typeface="Times New Roman" panose="02020603050405020304" pitchFamily="18" charset="0"/>
                </a:rPr>
                <a:t> of </a:t>
              </a:r>
              <a:endParaRPr lang="sk-SK" altLang="sk-SK" sz="16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1600" dirty="0">
                  <a:solidFill>
                    <a:schemeClr val="tx1"/>
                  </a:solidFill>
                  <a:latin typeface="Times New Roman" panose="02020603050405020304" pitchFamily="18" charset="0"/>
                </a:rPr>
                <a:t> </a:t>
              </a:r>
              <a:r>
                <a:rPr lang="sk-SK" altLang="sk-SK" sz="1600" dirty="0" err="1" smtClean="0">
                  <a:solidFill>
                    <a:schemeClr val="tx1"/>
                  </a:solidFill>
                  <a:latin typeface="Times New Roman" panose="02020603050405020304" pitchFamily="18" charset="0"/>
                </a:rPr>
                <a:t>vector</a:t>
              </a:r>
              <a:r>
                <a:rPr lang="sk-SK" altLang="sk-SK" sz="1600" dirty="0" smtClean="0">
                  <a:solidFill>
                    <a:schemeClr val="tx1"/>
                  </a:solidFill>
                  <a:latin typeface="Times New Roman" panose="02020603050405020304" pitchFamily="18" charset="0"/>
                </a:rPr>
                <a:t> </a:t>
              </a:r>
              <a:endParaRPr lang="en-US" altLang="sk-SK" sz="1600" dirty="0">
                <a:solidFill>
                  <a:schemeClr val="tx1"/>
                </a:solidFill>
                <a:latin typeface="Times New Roman" panose="02020603050405020304" pitchFamily="18" charset="0"/>
              </a:endParaRPr>
            </a:p>
          </p:txBody>
        </p:sp>
        <p:graphicFrame>
          <p:nvGraphicFramePr>
            <p:cNvPr id="32775" name="Object 3"/>
            <p:cNvGraphicFramePr>
              <a:graphicFrameLocks noChangeAspect="1"/>
            </p:cNvGraphicFramePr>
            <p:nvPr/>
          </p:nvGraphicFramePr>
          <p:xfrm>
            <a:off x="2928" y="3696"/>
            <a:ext cx="200" cy="240"/>
          </p:xfrm>
          <a:graphic>
            <a:graphicData uri="http://schemas.openxmlformats.org/presentationml/2006/ole">
              <mc:AlternateContent xmlns:mc="http://schemas.openxmlformats.org/markup-compatibility/2006">
                <mc:Choice xmlns:v="urn:schemas-microsoft-com:vml" Requires="v">
                  <p:oleObj spid="_x0000_s4315" name="Equation" r:id="rId5" imgW="114196" imgH="152352" progId="Equation.3">
                    <p:embed/>
                  </p:oleObj>
                </mc:Choice>
                <mc:Fallback>
                  <p:oleObj name="Equation" r:id="rId5" imgW="114196" imgH="152352" progId="Equation.3">
                    <p:embed/>
                    <p:pic>
                      <p:nvPicPr>
                        <p:cNvPr id="327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3696"/>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Freeform 12"/>
            <p:cNvSpPr>
              <a:spLocks/>
            </p:cNvSpPr>
            <p:nvPr/>
          </p:nvSpPr>
          <p:spPr bwMode="auto">
            <a:xfrm>
              <a:off x="1440" y="3936"/>
              <a:ext cx="1584" cy="288"/>
            </a:xfrm>
            <a:custGeom>
              <a:avLst/>
              <a:gdLst>
                <a:gd name="T0" fmla="*/ 0 w 1584"/>
                <a:gd name="T1" fmla="*/ 0 h 288"/>
                <a:gd name="T2" fmla="*/ 0 w 1584"/>
                <a:gd name="T3" fmla="*/ 288 h 288"/>
                <a:gd name="T4" fmla="*/ 1584 w 1584"/>
                <a:gd name="T5" fmla="*/ 288 h 288"/>
                <a:gd name="T6" fmla="*/ 1584 w 1584"/>
                <a:gd name="T7" fmla="*/ 48 h 288"/>
                <a:gd name="T8" fmla="*/ 0 60000 65536"/>
                <a:gd name="T9" fmla="*/ 0 60000 65536"/>
                <a:gd name="T10" fmla="*/ 0 60000 65536"/>
                <a:gd name="T11" fmla="*/ 0 60000 65536"/>
                <a:gd name="T12" fmla="*/ 0 w 1584"/>
                <a:gd name="T13" fmla="*/ 0 h 288"/>
                <a:gd name="T14" fmla="*/ 1584 w 1584"/>
                <a:gd name="T15" fmla="*/ 288 h 288"/>
              </a:gdLst>
              <a:ahLst/>
              <a:cxnLst>
                <a:cxn ang="T8">
                  <a:pos x="T0" y="T1"/>
                </a:cxn>
                <a:cxn ang="T9">
                  <a:pos x="T2" y="T3"/>
                </a:cxn>
                <a:cxn ang="T10">
                  <a:pos x="T4" y="T5"/>
                </a:cxn>
                <a:cxn ang="T11">
                  <a:pos x="T6" y="T7"/>
                </a:cxn>
              </a:cxnLst>
              <a:rect l="T12" t="T13" r="T14" b="T15"/>
              <a:pathLst>
                <a:path w="1584" h="288">
                  <a:moveTo>
                    <a:pt x="0" y="0"/>
                  </a:moveTo>
                  <a:lnTo>
                    <a:pt x="0" y="288"/>
                  </a:lnTo>
                  <a:lnTo>
                    <a:pt x="1584" y="288"/>
                  </a:lnTo>
                  <a:lnTo>
                    <a:pt x="1584" y="48"/>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777" name="Line 13"/>
            <p:cNvSpPr>
              <a:spLocks noChangeShapeType="1"/>
            </p:cNvSpPr>
            <p:nvPr/>
          </p:nvSpPr>
          <p:spPr bwMode="auto">
            <a:xfrm flipV="1">
              <a:off x="1440" y="3936"/>
              <a:ext cx="0"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32778" name="Object 4"/>
            <p:cNvGraphicFramePr>
              <a:graphicFrameLocks noChangeAspect="1"/>
            </p:cNvGraphicFramePr>
            <p:nvPr/>
          </p:nvGraphicFramePr>
          <p:xfrm>
            <a:off x="624" y="3552"/>
            <a:ext cx="1027" cy="349"/>
          </p:xfrm>
          <a:graphic>
            <a:graphicData uri="http://schemas.openxmlformats.org/presentationml/2006/ole">
              <mc:AlternateContent xmlns:mc="http://schemas.openxmlformats.org/markup-compatibility/2006">
                <mc:Choice xmlns:v="urn:schemas-microsoft-com:vml" Requires="v">
                  <p:oleObj spid="_x0000_s4316" name="Equation" r:id="rId7" imgW="600075" imgH="152352" progId="Equation.3">
                    <p:embed/>
                  </p:oleObj>
                </mc:Choice>
                <mc:Fallback>
                  <p:oleObj name="Equation" r:id="rId7" imgW="600075" imgH="152352" progId="Equation.3">
                    <p:embed/>
                    <p:pic>
                      <p:nvPicPr>
                        <p:cNvPr id="3277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3552"/>
                          <a:ext cx="1027"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87011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1858963" y="1304072"/>
            <a:ext cx="8534400" cy="3970339"/>
            <a:chOff x="488022" y="1046251"/>
            <a:chExt cx="8534400" cy="3970339"/>
          </a:xfrm>
        </p:grpSpPr>
        <p:grpSp>
          <p:nvGrpSpPr>
            <p:cNvPr id="33795" name="Group 13"/>
            <p:cNvGrpSpPr>
              <a:grpSpLocks/>
            </p:cNvGrpSpPr>
            <p:nvPr/>
          </p:nvGrpSpPr>
          <p:grpSpPr bwMode="auto">
            <a:xfrm>
              <a:off x="488022" y="1046251"/>
              <a:ext cx="8534400" cy="3970339"/>
              <a:chOff x="288" y="672"/>
              <a:chExt cx="5376" cy="2501"/>
            </a:xfrm>
          </p:grpSpPr>
          <p:sp>
            <p:nvSpPr>
              <p:cNvPr id="33797" name="Text Box 3"/>
              <p:cNvSpPr txBox="1">
                <a:spLocks noChangeArrowheads="1"/>
              </p:cNvSpPr>
              <p:nvPr/>
            </p:nvSpPr>
            <p:spPr bwMode="auto">
              <a:xfrm>
                <a:off x="288" y="672"/>
                <a:ext cx="5376" cy="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startAt="2"/>
                </a:pPr>
                <a:r>
                  <a:rPr lang="sk-SK" altLang="sk-SK" sz="2400" dirty="0" err="1" smtClean="0">
                    <a:solidFill>
                      <a:srgbClr val="A50021"/>
                    </a:solidFill>
                    <a:latin typeface="Times New Roman" panose="02020603050405020304" pitchFamily="18" charset="0"/>
                  </a:rPr>
                  <a:t>Prediction</a:t>
                </a:r>
                <a:r>
                  <a:rPr lang="sk-SK" altLang="sk-SK" sz="2400" dirty="0" smtClean="0">
                    <a:solidFill>
                      <a:srgbClr val="A50021"/>
                    </a:solidFill>
                    <a:latin typeface="Times New Roman" panose="02020603050405020304" pitchFamily="18" charset="0"/>
                  </a:rPr>
                  <a:t>: </a:t>
                </a:r>
                <a:endParaRPr lang="en-US" altLang="sk-SK" sz="2400" dirty="0">
                  <a:solidFill>
                    <a:srgbClr val="A5002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P</a:t>
                </a:r>
                <a:r>
                  <a:rPr lang="sk-SK" altLang="sk-SK" sz="2400" dirty="0" err="1" smtClean="0">
                    <a:solidFill>
                      <a:schemeClr val="tx1"/>
                    </a:solidFill>
                    <a:latin typeface="Times New Roman" panose="02020603050405020304" pitchFamily="18" charset="0"/>
                  </a:rPr>
                  <a:t>robability</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future</a:t>
                </a:r>
                <a:r>
                  <a:rPr lang="sk-SK" altLang="sk-SK" sz="2400" dirty="0" smtClean="0">
                    <a:solidFill>
                      <a:schemeClr val="tx1"/>
                    </a:solidFill>
                    <a:latin typeface="Times New Roman" panose="02020603050405020304" pitchFamily="18" charset="0"/>
                  </a:rPr>
                  <a:t> state </a:t>
                </a:r>
                <a:r>
                  <a:rPr lang="sk-SK" altLang="sk-SK" sz="2400" dirty="0" err="1" smtClean="0">
                    <a:solidFill>
                      <a:schemeClr val="tx1"/>
                    </a:solidFill>
                    <a:latin typeface="Times New Roman" panose="02020603050405020304" pitchFamily="18" charset="0"/>
                  </a:rPr>
                  <a:t>calculation</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providing</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we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have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observations</a:t>
                </a:r>
                <a:r>
                  <a:rPr lang="sk-SK" altLang="sk-SK" sz="2400" dirty="0" smtClean="0">
                    <a:solidFill>
                      <a:schemeClr val="tx1"/>
                    </a:solidFill>
                    <a:latin typeface="Times New Roman" panose="02020603050405020304" pitchFamily="18" charset="0"/>
                  </a:rPr>
                  <a:t> to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current</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time</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endParaRPr lang="sk-SK" altLang="sk-SK" sz="2400" dirty="0" smtClean="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We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calculate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probability</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rain</a:t>
                </a:r>
                <a:r>
                  <a:rPr lang="sk-SK" altLang="sk-SK" sz="2400" dirty="0" smtClean="0">
                    <a:solidFill>
                      <a:schemeClr val="tx1"/>
                    </a:solidFill>
                    <a:latin typeface="Times New Roman" panose="02020603050405020304" pitchFamily="18" charset="0"/>
                  </a:rPr>
                  <a:t> in </a:t>
                </a:r>
                <a:r>
                  <a:rPr lang="sk-SK" altLang="sk-SK" sz="2400" dirty="0" err="1" smtClean="0">
                    <a:solidFill>
                      <a:schemeClr val="tx1"/>
                    </a:solidFill>
                    <a:latin typeface="Times New Roman" panose="02020603050405020304" pitchFamily="18" charset="0"/>
                  </a:rPr>
                  <a:t>three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days</a:t>
                </a:r>
                <a:r>
                  <a:rPr lang="sk-SK" altLang="sk-SK" sz="2400" dirty="0" smtClean="0">
                    <a:solidFill>
                      <a:schemeClr val="tx1"/>
                    </a:solidFill>
                    <a:latin typeface="Times New Roman" panose="02020603050405020304" pitchFamily="18" charset="0"/>
                  </a:rPr>
                  <a:t>  </a:t>
                </a:r>
                <a:r>
                  <a:rPr lang="sk-SK" altLang="sk-SK" sz="2400" i="1" dirty="0" smtClean="0">
                    <a:solidFill>
                      <a:schemeClr val="tx1"/>
                    </a:solidFill>
                    <a:latin typeface="Times New Roman" panose="02020603050405020304" pitchFamily="18" charset="0"/>
                  </a:rPr>
                  <a:t>(k=3) </a:t>
                </a:r>
                <a:r>
                  <a:rPr lang="sk-SK" altLang="sk-SK" sz="2400" dirty="0" err="1" smtClean="0">
                    <a:solidFill>
                      <a:schemeClr val="tx1"/>
                    </a:solidFill>
                    <a:latin typeface="Times New Roman" panose="02020603050405020304" pitchFamily="18" charset="0"/>
                  </a:rPr>
                  <a:t>having</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series</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observations</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till</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today</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aphicFrame>
            <p:nvGraphicFramePr>
              <p:cNvPr id="33798" name="Object 2"/>
              <p:cNvGraphicFramePr>
                <a:graphicFrameLocks noChangeAspect="1"/>
              </p:cNvGraphicFramePr>
              <p:nvPr>
                <p:extLst>
                  <p:ext uri="{D42A27DB-BD31-4B8C-83A1-F6EECF244321}">
                    <p14:modId xmlns:p14="http://schemas.microsoft.com/office/powerpoint/2010/main" val="3814584284"/>
                  </p:ext>
                </p:extLst>
              </p:nvPr>
            </p:nvGraphicFramePr>
            <p:xfrm>
              <a:off x="617" y="2073"/>
              <a:ext cx="1920" cy="349"/>
            </p:xfrm>
            <a:graphic>
              <a:graphicData uri="http://schemas.openxmlformats.org/presentationml/2006/ole">
                <mc:AlternateContent xmlns:mc="http://schemas.openxmlformats.org/markup-compatibility/2006">
                  <mc:Choice xmlns:v="urn:schemas-microsoft-com:vml" Requires="v">
                    <p:oleObj spid="_x0000_s5194" name="Equation" r:id="rId3" imgW="1181239" imgH="152352" progId="Equation.3">
                      <p:embed/>
                    </p:oleObj>
                  </mc:Choice>
                  <mc:Fallback>
                    <p:oleObj name="Equation" r:id="rId3" imgW="1181239" imgH="152352" progId="Equation.3">
                      <p:embed/>
                      <p:pic>
                        <p:nvPicPr>
                          <p:cNvPr id="337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 y="2073"/>
                            <a:ext cx="192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TextBox 1"/>
            <p:cNvSpPr txBox="1">
              <a:spLocks noRot="1" noChangeAspect="1" noMove="1" noResize="1" noEditPoints="1" noAdjustHandles="1" noChangeArrowheads="1" noChangeShapeType="1" noTextEdit="1"/>
            </p:cNvSpPr>
            <p:nvPr/>
          </p:nvSpPr>
          <p:spPr>
            <a:xfrm>
              <a:off x="3174714" y="3301623"/>
              <a:ext cx="1171253" cy="523220"/>
            </a:xfrm>
            <a:prstGeom prst="rect">
              <a:avLst/>
            </a:prstGeom>
            <a:blipFill>
              <a:blip r:embed="rId5"/>
              <a:stretch>
                <a:fillRect/>
              </a:stretch>
            </a:blipFill>
          </p:spPr>
          <p:txBody>
            <a:bodyPr/>
            <a:lstStyle/>
            <a:p>
              <a:pPr>
                <a:defRPr/>
              </a:pPr>
              <a:r>
                <a:rPr lang="en-US">
                  <a:noFill/>
                </a:rPr>
                <a:t> </a:t>
              </a:r>
            </a:p>
          </p:txBody>
        </p:sp>
      </p:grpSp>
    </p:spTree>
    <p:extLst>
      <p:ext uri="{BB962C8B-B14F-4D97-AF65-F5344CB8AC3E}">
        <p14:creationId xmlns:p14="http://schemas.microsoft.com/office/powerpoint/2010/main" val="1990679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7"/>
          <p:cNvGrpSpPr>
            <a:grpSpLocks/>
          </p:cNvGrpSpPr>
          <p:nvPr/>
        </p:nvGrpSpPr>
        <p:grpSpPr bwMode="auto">
          <a:xfrm>
            <a:off x="1862139" y="765175"/>
            <a:ext cx="8505825" cy="5632451"/>
            <a:chOff x="288" y="528"/>
            <a:chExt cx="5472" cy="3548"/>
          </a:xfrm>
        </p:grpSpPr>
        <p:sp>
          <p:nvSpPr>
            <p:cNvPr id="34819" name="Text Box 2"/>
            <p:cNvSpPr txBox="1">
              <a:spLocks noChangeArrowheads="1"/>
            </p:cNvSpPr>
            <p:nvPr/>
          </p:nvSpPr>
          <p:spPr bwMode="auto">
            <a:xfrm>
              <a:off x="288" y="528"/>
              <a:ext cx="5472" cy="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startAt="3"/>
              </a:pPr>
              <a:r>
                <a:rPr lang="sk-SK" altLang="sk-SK" sz="2400" dirty="0" err="1" smtClean="0">
                  <a:solidFill>
                    <a:srgbClr val="A50021"/>
                  </a:solidFill>
                  <a:latin typeface="Times New Roman" panose="02020603050405020304" pitchFamily="18" charset="0"/>
                </a:rPr>
                <a:t>Smoothing</a:t>
              </a:r>
              <a:r>
                <a:rPr lang="sk-SK" altLang="sk-SK" sz="2400" dirty="0" smtClean="0">
                  <a:solidFill>
                    <a:srgbClr val="A50021"/>
                  </a:solidFill>
                  <a:latin typeface="Times New Roman" panose="02020603050405020304" pitchFamily="18" charset="0"/>
                </a:rPr>
                <a:t>:   </a:t>
              </a:r>
              <a:endParaRPr lang="sk-SK" altLang="sk-SK" sz="2400" dirty="0">
                <a:solidFill>
                  <a:srgbClr val="A5002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Calculation</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conditional</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probability</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past</a:t>
              </a:r>
              <a:r>
                <a:rPr lang="sk-SK" altLang="sk-SK" sz="2400" dirty="0" smtClean="0">
                  <a:solidFill>
                    <a:schemeClr val="tx1"/>
                  </a:solidFill>
                  <a:latin typeface="Times New Roman" panose="02020603050405020304" pitchFamily="18" charset="0"/>
                </a:rPr>
                <a:t> state on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basis</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observations</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till</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current</a:t>
              </a:r>
              <a:r>
                <a:rPr lang="sk-SK" altLang="sk-SK" sz="2400" dirty="0" smtClean="0">
                  <a:solidFill>
                    <a:schemeClr val="tx1"/>
                  </a:solidFill>
                  <a:latin typeface="Times New Roman" panose="02020603050405020304" pitchFamily="18" charset="0"/>
                </a:rPr>
                <a:t> state. </a:t>
              </a:r>
              <a:endParaRPr lang="en-US"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smtClean="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Calculation</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smtClean="0">
                  <a:solidFill>
                    <a:schemeClr val="tx1"/>
                  </a:solidFill>
                  <a:latin typeface="Times New Roman" panose="02020603050405020304" pitchFamily="18" charset="0"/>
                </a:rPr>
                <a:t> rain</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probability</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last</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Wednesday</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if</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we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have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observations</a:t>
              </a:r>
              <a:r>
                <a:rPr lang="sk-SK" altLang="sk-SK" sz="2400" dirty="0" smtClean="0">
                  <a:solidFill>
                    <a:schemeClr val="tx1"/>
                  </a:solidFill>
                  <a:latin typeface="Times New Roman" panose="02020603050405020304" pitchFamily="18" charset="0"/>
                </a:rPr>
                <a:t> of </a:t>
              </a:r>
              <a:r>
                <a:rPr lang="sk-SK" altLang="sk-SK" sz="2400" dirty="0" err="1" smtClean="0">
                  <a:solidFill>
                    <a:schemeClr val="tx1"/>
                  </a:solidFill>
                  <a:latin typeface="Times New Roman" panose="02020603050405020304" pitchFamily="18" charset="0"/>
                </a:rPr>
                <a:t>the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umbrella</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appearance</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till</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today</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AutoNum type="arabicPeriod" startAt="3"/>
              </a:pPr>
              <a:endParaRPr lang="en-US" altLang="sk-SK" sz="2400" dirty="0">
                <a:solidFill>
                  <a:srgbClr val="A50021"/>
                </a:solidFill>
                <a:latin typeface="Times New Roman" panose="02020603050405020304" pitchFamily="18" charset="0"/>
              </a:endParaRPr>
            </a:p>
          </p:txBody>
        </p:sp>
        <p:graphicFrame>
          <p:nvGraphicFramePr>
            <p:cNvPr id="34820" name="Object 2"/>
            <p:cNvGraphicFramePr>
              <a:graphicFrameLocks noChangeAspect="1"/>
            </p:cNvGraphicFramePr>
            <p:nvPr/>
          </p:nvGraphicFramePr>
          <p:xfrm>
            <a:off x="655" y="1937"/>
            <a:ext cx="1858" cy="304"/>
          </p:xfrm>
          <a:graphic>
            <a:graphicData uri="http://schemas.openxmlformats.org/presentationml/2006/ole">
              <mc:AlternateContent xmlns:mc="http://schemas.openxmlformats.org/markup-compatibility/2006">
                <mc:Choice xmlns:v="urn:schemas-microsoft-com:vml" Requires="v">
                  <p:oleObj spid="_x0000_s6218" name="Equation" r:id="rId3" imgW="1397000" imgH="228600" progId="Equation.3">
                    <p:embed/>
                  </p:oleObj>
                </mc:Choice>
                <mc:Fallback>
                  <p:oleObj name="Equation" r:id="rId3" imgW="1397000" imgH="228600" progId="Equation.3">
                    <p:embed/>
                    <p:pic>
                      <p:nvPicPr>
                        <p:cNvPr id="3482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 y="1937"/>
                          <a:ext cx="185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66616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981199" y="838200"/>
            <a:ext cx="9284677"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startAt="4"/>
            </a:pPr>
            <a:r>
              <a:rPr lang="en-US" altLang="sk-SK" sz="2400" dirty="0" smtClean="0">
                <a:solidFill>
                  <a:srgbClr val="A50021"/>
                </a:solidFill>
                <a:latin typeface="Times New Roman" panose="02020603050405020304" pitchFamily="18" charset="0"/>
              </a:rPr>
              <a:t>Finding the most likely sequence</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We have a given sequence of observations, we want to know the most likely state sequence leading to these observations.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smtClean="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      For example:</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rgbClr val="A50021"/>
                </a:solidFill>
                <a:latin typeface="Times New Roman" panose="02020603050405020304" pitchFamily="18" charset="0"/>
              </a:rPr>
              <a:t>      </a:t>
            </a: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If umbrella appears first three days and the fourth day it does not, the most likely state sequence explaining these observations is that there was rain for three days and </a:t>
            </a: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the fourth day there was no rain.  </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AutoNum type="arabicPeriod" startAt="3"/>
            </a:pPr>
            <a:endParaRPr lang="en-US" altLang="sk-SK" sz="2400" dirty="0">
              <a:solidFill>
                <a:srgbClr val="A50021"/>
              </a:solidFill>
              <a:latin typeface="Times New Roman" panose="02020603050405020304" pitchFamily="18" charset="0"/>
            </a:endParaRPr>
          </a:p>
        </p:txBody>
      </p:sp>
      <p:graphicFrame>
        <p:nvGraphicFramePr>
          <p:cNvPr id="35843" name="Object 2"/>
          <p:cNvGraphicFramePr>
            <a:graphicFrameLocks noChangeAspect="1"/>
          </p:cNvGraphicFramePr>
          <p:nvPr>
            <p:extLst>
              <p:ext uri="{D42A27DB-BD31-4B8C-83A1-F6EECF244321}">
                <p14:modId xmlns:p14="http://schemas.microsoft.com/office/powerpoint/2010/main" val="270720843"/>
              </p:ext>
            </p:extLst>
          </p:nvPr>
        </p:nvGraphicFramePr>
        <p:xfrm>
          <a:off x="2590800" y="2470150"/>
          <a:ext cx="3003550" cy="615950"/>
        </p:xfrm>
        <a:graphic>
          <a:graphicData uri="http://schemas.openxmlformats.org/presentationml/2006/ole">
            <mc:AlternateContent xmlns:mc="http://schemas.openxmlformats.org/markup-compatibility/2006">
              <mc:Choice xmlns:v="urn:schemas-microsoft-com:vml" Requires="v">
                <p:oleObj spid="_x0000_s7314" name="Rovnica" r:id="rId4" imgW="1422400" imgH="292100" progId="Equation.3">
                  <p:embed/>
                </p:oleObj>
              </mc:Choice>
              <mc:Fallback>
                <p:oleObj name="Rovnica" r:id="rId4" imgW="1422400" imgH="292100" progId="Equation.3">
                  <p:embed/>
                  <p:pic>
                    <p:nvPicPr>
                      <p:cNvPr id="3584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470150"/>
                        <a:ext cx="30035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3"/>
          <p:cNvGraphicFramePr>
            <a:graphicFrameLocks noChangeAspect="1"/>
          </p:cNvGraphicFramePr>
          <p:nvPr/>
        </p:nvGraphicFramePr>
        <p:xfrm>
          <a:off x="2590800" y="5334000"/>
          <a:ext cx="5867400" cy="495300"/>
        </p:xfrm>
        <a:graphic>
          <a:graphicData uri="http://schemas.openxmlformats.org/presentationml/2006/ole">
            <mc:AlternateContent xmlns:mc="http://schemas.openxmlformats.org/markup-compatibility/2006">
              <mc:Choice xmlns:v="urn:schemas-microsoft-com:vml" Requires="v">
                <p:oleObj spid="_x0000_s7315" name="Equation" r:id="rId6" imgW="2705100" imgH="228600" progId="Equation.3">
                  <p:embed/>
                </p:oleObj>
              </mc:Choice>
              <mc:Fallback>
                <p:oleObj name="Equation" r:id="rId6" imgW="2705100" imgH="228600" progId="Equation.3">
                  <p:embed/>
                  <p:pic>
                    <p:nvPicPr>
                      <p:cNvPr id="3584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5334000"/>
                        <a:ext cx="5867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2032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026"/>
          <p:cNvSpPr txBox="1">
            <a:spLocks noChangeArrowheads="1"/>
          </p:cNvSpPr>
          <p:nvPr/>
        </p:nvSpPr>
        <p:spPr bwMode="auto">
          <a:xfrm>
            <a:off x="2155825" y="98426"/>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dirty="0" err="1" smtClean="0">
                <a:solidFill>
                  <a:srgbClr val="A50021"/>
                </a:solidFill>
                <a:latin typeface="Times New Roman" panose="02020603050405020304" pitchFamily="18" charset="0"/>
              </a:rPr>
              <a:t>Filt</a:t>
            </a:r>
            <a:r>
              <a:rPr lang="en-US" altLang="sk-SK" sz="2800" b="1" dirty="0" err="1" smtClean="0">
                <a:solidFill>
                  <a:srgbClr val="A50021"/>
                </a:solidFill>
                <a:latin typeface="Times New Roman" panose="02020603050405020304" pitchFamily="18" charset="0"/>
              </a:rPr>
              <a:t>ering</a:t>
            </a:r>
            <a:r>
              <a:rPr lang="en-US" altLang="sk-SK" sz="2800" b="1" dirty="0" smtClean="0">
                <a:solidFill>
                  <a:srgbClr val="A50021"/>
                </a:solidFill>
                <a:latin typeface="Times New Roman" panose="02020603050405020304" pitchFamily="18" charset="0"/>
              </a:rPr>
              <a:t> </a:t>
            </a:r>
            <a:r>
              <a:rPr lang="sk-SK" altLang="sk-SK" sz="2800" b="1" dirty="0" smtClean="0">
                <a:solidFill>
                  <a:srgbClr val="A50021"/>
                </a:solidFill>
                <a:latin typeface="Times New Roman" panose="02020603050405020304" pitchFamily="18" charset="0"/>
              </a:rPr>
              <a:t> </a:t>
            </a:r>
            <a:r>
              <a:rPr lang="en-US" altLang="sk-SK" sz="2800" b="1" dirty="0" smtClean="0">
                <a:solidFill>
                  <a:srgbClr val="A50021"/>
                </a:solidFill>
                <a:latin typeface="Times New Roman" panose="02020603050405020304" pitchFamily="18" charset="0"/>
              </a:rPr>
              <a:t>(monitoring) </a:t>
            </a:r>
            <a:r>
              <a:rPr lang="sk-SK" altLang="sk-SK" sz="2800" b="1" dirty="0" smtClean="0">
                <a:solidFill>
                  <a:srgbClr val="A50021"/>
                </a:solidFill>
                <a:latin typeface="Times New Roman" panose="02020603050405020304" pitchFamily="18" charset="0"/>
              </a:rPr>
              <a:t>a</a:t>
            </a:r>
            <a:r>
              <a:rPr lang="en-US" altLang="sk-SK" sz="2800" b="1" dirty="0" err="1" smtClean="0">
                <a:solidFill>
                  <a:srgbClr val="A50021"/>
                </a:solidFill>
                <a:latin typeface="Times New Roman" panose="02020603050405020304" pitchFamily="18" charset="0"/>
              </a:rPr>
              <a:t>nd</a:t>
            </a:r>
            <a:r>
              <a:rPr lang="en-US" altLang="sk-SK" sz="2800" b="1" dirty="0" smtClean="0">
                <a:solidFill>
                  <a:srgbClr val="A50021"/>
                </a:solidFill>
                <a:latin typeface="Times New Roman" panose="02020603050405020304" pitchFamily="18" charset="0"/>
              </a:rPr>
              <a:t> </a:t>
            </a:r>
            <a:r>
              <a:rPr lang="sk-SK" altLang="sk-SK" sz="2800" b="1" dirty="0" smtClean="0">
                <a:solidFill>
                  <a:srgbClr val="A50021"/>
                </a:solidFill>
                <a:latin typeface="Times New Roman" panose="02020603050405020304" pitchFamily="18" charset="0"/>
              </a:rPr>
              <a:t> </a:t>
            </a:r>
            <a:r>
              <a:rPr lang="sk-SK" altLang="sk-SK" sz="2800" b="1" dirty="0" err="1" smtClean="0">
                <a:solidFill>
                  <a:srgbClr val="A50021"/>
                </a:solidFill>
                <a:latin typeface="Times New Roman" panose="02020603050405020304" pitchFamily="18" charset="0"/>
              </a:rPr>
              <a:t>predi</a:t>
            </a:r>
            <a:r>
              <a:rPr lang="en-US" altLang="sk-SK" sz="2800" b="1" dirty="0" err="1" smtClean="0">
                <a:solidFill>
                  <a:srgbClr val="A50021"/>
                </a:solidFill>
                <a:latin typeface="Times New Roman" panose="02020603050405020304" pitchFamily="18" charset="0"/>
              </a:rPr>
              <a:t>ction</a:t>
            </a:r>
            <a:endParaRPr lang="en-US" altLang="sk-SK" sz="2800" b="1" dirty="0">
              <a:solidFill>
                <a:srgbClr val="A50021"/>
              </a:solidFill>
              <a:latin typeface="Times New Roman" panose="02020603050405020304" pitchFamily="18" charset="0"/>
            </a:endParaRPr>
          </a:p>
        </p:txBody>
      </p:sp>
      <p:sp>
        <p:nvSpPr>
          <p:cNvPr id="37891" name="Text Box 1027"/>
          <p:cNvSpPr txBox="1">
            <a:spLocks noChangeArrowheads="1"/>
          </p:cNvSpPr>
          <p:nvPr/>
        </p:nvSpPr>
        <p:spPr bwMode="auto">
          <a:xfrm>
            <a:off x="2085975" y="925514"/>
            <a:ext cx="7848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rgbClr val="A50021"/>
                </a:solidFill>
                <a:latin typeface="Times New Roman" panose="02020603050405020304" pitchFamily="18" charset="0"/>
              </a:rPr>
              <a:t>In a case of filtering we want to know</a:t>
            </a:r>
            <a:r>
              <a:rPr lang="sk-SK" altLang="sk-SK" sz="2400" dirty="0" smtClean="0">
                <a:solidFill>
                  <a:srgbClr val="A50021"/>
                </a:solidFill>
                <a:latin typeface="Times New Roman" panose="02020603050405020304" pitchFamily="18" charset="0"/>
              </a:rPr>
              <a:t>:</a:t>
            </a:r>
            <a:endParaRPr lang="sk-SK" altLang="sk-SK" sz="2400" dirty="0">
              <a:solidFill>
                <a:srgbClr val="A5002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graphicFrame>
        <p:nvGraphicFramePr>
          <p:cNvPr id="37892" name="Object 2"/>
          <p:cNvGraphicFramePr>
            <a:graphicFrameLocks noChangeAspect="1"/>
          </p:cNvGraphicFramePr>
          <p:nvPr/>
        </p:nvGraphicFramePr>
        <p:xfrm>
          <a:off x="7280276" y="1009651"/>
          <a:ext cx="1558925" cy="417513"/>
        </p:xfrm>
        <a:graphic>
          <a:graphicData uri="http://schemas.openxmlformats.org/presentationml/2006/ole">
            <mc:AlternateContent xmlns:mc="http://schemas.openxmlformats.org/markup-compatibility/2006">
              <mc:Choice xmlns:v="urn:schemas-microsoft-com:vml" Requires="v">
                <p:oleObj spid="_x0000_s8338" name="Equation" r:id="rId4" imgW="771369" imgH="152352" progId="Equation.3">
                  <p:embed/>
                </p:oleObj>
              </mc:Choice>
              <mc:Fallback>
                <p:oleObj name="Equation" r:id="rId4" imgW="771369" imgH="152352" progId="Equation.3">
                  <p:embed/>
                  <p:pic>
                    <p:nvPicPr>
                      <p:cNvPr id="3789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0276" y="1009651"/>
                        <a:ext cx="155892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3" name="Group 1"/>
          <p:cNvGrpSpPr>
            <a:grpSpLocks/>
          </p:cNvGrpSpPr>
          <p:nvPr/>
        </p:nvGrpSpPr>
        <p:grpSpPr bwMode="auto">
          <a:xfrm>
            <a:off x="2043114" y="2368550"/>
            <a:ext cx="8512175" cy="3733801"/>
            <a:chOff x="631825" y="2932113"/>
            <a:chExt cx="8512175" cy="3733800"/>
          </a:xfrm>
        </p:grpSpPr>
        <p:sp>
          <p:nvSpPr>
            <p:cNvPr id="37894" name="Text Box 1030"/>
            <p:cNvSpPr txBox="1">
              <a:spLocks noChangeArrowheads="1"/>
            </p:cNvSpPr>
            <p:nvPr/>
          </p:nvSpPr>
          <p:spPr bwMode="auto">
            <a:xfrm>
              <a:off x="5486400" y="2932113"/>
              <a:ext cx="3657600" cy="360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Char char="-"/>
              </a:pPr>
              <a:r>
                <a:rPr lang="en-US" altLang="sk-SK" sz="2400" dirty="0">
                  <a:solidFill>
                    <a:schemeClr val="tx1"/>
                  </a:solidFill>
                  <a:latin typeface="Times New Roman" panose="02020603050405020304" pitchFamily="18" charset="0"/>
                </a:rPr>
                <a:t>o</a:t>
              </a:r>
              <a:r>
                <a:rPr lang="en-US" altLang="sk-SK" sz="2400" dirty="0" smtClean="0">
                  <a:solidFill>
                    <a:schemeClr val="tx1"/>
                  </a:solidFill>
                  <a:latin typeface="Times New Roman" panose="02020603050405020304" pitchFamily="18" charset="0"/>
                </a:rPr>
                <a:t>bservation division</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r>
                <a:rPr lang="en-US" altLang="sk-SK" sz="2400" dirty="0" smtClean="0">
                  <a:solidFill>
                    <a:schemeClr val="tx1"/>
                  </a:solidFill>
                  <a:latin typeface="Times New Roman" panose="02020603050405020304" pitchFamily="18" charset="0"/>
                </a:rPr>
                <a:t>used Bayes rule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r>
                <a:rPr lang="en-US" altLang="sk-SK" sz="2400" dirty="0" err="1" smtClean="0">
                  <a:solidFill>
                    <a:schemeClr val="tx1"/>
                  </a:solidFill>
                  <a:latin typeface="Times New Roman" panose="02020603050405020304" pitchFamily="18" charset="0"/>
                </a:rPr>
                <a:t>markovian</a:t>
              </a:r>
              <a:r>
                <a:rPr lang="en-US" altLang="sk-SK" sz="2400" dirty="0" smtClean="0">
                  <a:solidFill>
                    <a:schemeClr val="tx1"/>
                  </a:solidFill>
                  <a:latin typeface="Times New Roman" panose="02020603050405020304" pitchFamily="18" charset="0"/>
                </a:rPr>
                <a:t> assumption used</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endParaRPr lang="en-US" altLang="sk-SK" sz="2400" dirty="0">
                <a:solidFill>
                  <a:schemeClr val="tx1"/>
                </a:solidFill>
                <a:latin typeface="Times New Roman" panose="02020603050405020304" pitchFamily="18" charset="0"/>
              </a:endParaRPr>
            </a:p>
          </p:txBody>
        </p:sp>
        <p:graphicFrame>
          <p:nvGraphicFramePr>
            <p:cNvPr id="37895" name="Object 3"/>
            <p:cNvGraphicFramePr>
              <a:graphicFrameLocks noChangeAspect="1"/>
            </p:cNvGraphicFramePr>
            <p:nvPr/>
          </p:nvGraphicFramePr>
          <p:xfrm>
            <a:off x="631825" y="2971800"/>
            <a:ext cx="4987925" cy="2619375"/>
          </p:xfrm>
          <a:graphic>
            <a:graphicData uri="http://schemas.openxmlformats.org/presentationml/2006/ole">
              <mc:AlternateContent xmlns:mc="http://schemas.openxmlformats.org/markup-compatibility/2006">
                <mc:Choice xmlns:v="urn:schemas-microsoft-com:vml" Requires="v">
                  <p:oleObj spid="_x0000_s8339" name="Equation" r:id="rId6" imgW="2171700" imgH="1143000" progId="Equation.3">
                    <p:embed/>
                  </p:oleObj>
                </mc:Choice>
                <mc:Fallback>
                  <p:oleObj name="Equation" r:id="rId6" imgW="2171700" imgH="1143000" progId="Equation.3">
                    <p:embed/>
                    <p:pic>
                      <p:nvPicPr>
                        <p:cNvPr id="3789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25" y="2971800"/>
                          <a:ext cx="4987925" cy="261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Line 1031"/>
            <p:cNvSpPr>
              <a:spLocks noChangeShapeType="1"/>
            </p:cNvSpPr>
            <p:nvPr/>
          </p:nvSpPr>
          <p:spPr bwMode="auto">
            <a:xfrm flipV="1">
              <a:off x="2286000" y="5675313"/>
              <a:ext cx="0" cy="533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7" name="Freeform 1032"/>
            <p:cNvSpPr>
              <a:spLocks/>
            </p:cNvSpPr>
            <p:nvPr/>
          </p:nvSpPr>
          <p:spPr bwMode="auto">
            <a:xfrm>
              <a:off x="2286000" y="6132513"/>
              <a:ext cx="3962400" cy="533400"/>
            </a:xfrm>
            <a:custGeom>
              <a:avLst/>
              <a:gdLst>
                <a:gd name="T0" fmla="*/ 0 w 2496"/>
                <a:gd name="T1" fmla="*/ 0 h 336"/>
                <a:gd name="T2" fmla="*/ 0 w 2496"/>
                <a:gd name="T3" fmla="*/ 2147483646 h 336"/>
                <a:gd name="T4" fmla="*/ 2147483646 w 2496"/>
                <a:gd name="T5" fmla="*/ 2147483646 h 336"/>
                <a:gd name="T6" fmla="*/ 2147483646 w 2496"/>
                <a:gd name="T7" fmla="*/ 2147483646 h 336"/>
                <a:gd name="T8" fmla="*/ 0 60000 65536"/>
                <a:gd name="T9" fmla="*/ 0 60000 65536"/>
                <a:gd name="T10" fmla="*/ 0 60000 65536"/>
                <a:gd name="T11" fmla="*/ 0 60000 65536"/>
                <a:gd name="T12" fmla="*/ 0 w 2496"/>
                <a:gd name="T13" fmla="*/ 0 h 336"/>
                <a:gd name="T14" fmla="*/ 2496 w 2496"/>
                <a:gd name="T15" fmla="*/ 336 h 336"/>
              </a:gdLst>
              <a:ahLst/>
              <a:cxnLst>
                <a:cxn ang="T8">
                  <a:pos x="T0" y="T1"/>
                </a:cxn>
                <a:cxn ang="T9">
                  <a:pos x="T2" y="T3"/>
                </a:cxn>
                <a:cxn ang="T10">
                  <a:pos x="T4" y="T5"/>
                </a:cxn>
                <a:cxn ang="T11">
                  <a:pos x="T6" y="T7"/>
                </a:cxn>
              </a:cxnLst>
              <a:rect l="T12" t="T13" r="T14" b="T15"/>
              <a:pathLst>
                <a:path w="2496" h="336">
                  <a:moveTo>
                    <a:pt x="0" y="0"/>
                  </a:moveTo>
                  <a:lnTo>
                    <a:pt x="0" y="336"/>
                  </a:lnTo>
                  <a:lnTo>
                    <a:pt x="2496" y="336"/>
                  </a:lnTo>
                  <a:lnTo>
                    <a:pt x="2496" y="48"/>
                  </a:ln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 name="TextBox 1"/>
          <p:cNvSpPr txBox="1"/>
          <p:nvPr/>
        </p:nvSpPr>
        <p:spPr>
          <a:xfrm>
            <a:off x="2155825" y="6102351"/>
            <a:ext cx="9305490" cy="646331"/>
          </a:xfrm>
          <a:prstGeom prst="rect">
            <a:avLst/>
          </a:prstGeom>
          <a:noFill/>
        </p:spPr>
        <p:txBody>
          <a:bodyPr wrap="square" rtlCol="0">
            <a:spAutoFit/>
          </a:bodyPr>
          <a:lstStyle/>
          <a:p>
            <a:r>
              <a:rPr lang="en-US" dirty="0" smtClean="0"/>
              <a:t>Comment : </a:t>
            </a:r>
            <a:r>
              <a:rPr lang="en-US" dirty="0"/>
              <a:t>F</a:t>
            </a:r>
            <a:r>
              <a:rPr lang="en-US" dirty="0" smtClean="0"/>
              <a:t>ormula for the conditional probability and conditional independence is used.</a:t>
            </a:r>
            <a:endParaRPr lang="en-US" dirty="0"/>
          </a:p>
        </p:txBody>
      </p:sp>
    </p:spTree>
    <p:extLst>
      <p:ext uri="{BB962C8B-B14F-4D97-AF65-F5344CB8AC3E}">
        <p14:creationId xmlns:p14="http://schemas.microsoft.com/office/powerpoint/2010/main" val="25292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1968500" y="1397000"/>
          <a:ext cx="7646988" cy="457200"/>
        </p:xfrm>
        <a:graphic>
          <a:graphicData uri="http://schemas.openxmlformats.org/presentationml/2006/ole">
            <mc:AlternateContent xmlns:mc="http://schemas.openxmlformats.org/markup-compatibility/2006">
              <mc:Choice xmlns:v="urn:schemas-microsoft-com:vml" Requires="v">
                <p:oleObj spid="_x0000_s9291" name="Equation" r:id="rId4" imgW="3733921" imgH="152352" progId="Equation.3">
                  <p:embed/>
                </p:oleObj>
              </mc:Choice>
              <mc:Fallback>
                <p:oleObj name="Equation" r:id="rId4" imgW="3733921" imgH="152352" progId="Equation.3">
                  <p:embed/>
                  <p:pic>
                    <p:nvPicPr>
                      <p:cNvPr id="399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0" y="1397000"/>
                        <a:ext cx="76469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9" name="Text Box 3"/>
          <p:cNvSpPr txBox="1">
            <a:spLocks noChangeArrowheads="1"/>
          </p:cNvSpPr>
          <p:nvPr/>
        </p:nvSpPr>
        <p:spPr bwMode="auto">
          <a:xfrm>
            <a:off x="1968500" y="662720"/>
            <a:ext cx="83058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We have</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T</a:t>
            </a:r>
            <a:r>
              <a:rPr lang="en-US" altLang="sk-SK" sz="2400" dirty="0" smtClean="0">
                <a:solidFill>
                  <a:schemeClr val="tx1"/>
                </a:solidFill>
                <a:latin typeface="Times New Roman" panose="02020603050405020304" pitchFamily="18" charset="0"/>
              </a:rPr>
              <a:t>his is in fact </a:t>
            </a:r>
            <a:r>
              <a:rPr lang="sk-SK" altLang="sk-SK" sz="2400" dirty="0" smtClean="0">
                <a:solidFill>
                  <a:schemeClr val="tx1"/>
                </a:solidFill>
                <a:latin typeface="Times New Roman" panose="02020603050405020304" pitchFamily="18" charset="0"/>
              </a:rPr>
              <a:t> </a:t>
            </a:r>
            <a:r>
              <a:rPr lang="en-US" altLang="sk-SK" sz="2400" dirty="0" smtClean="0">
                <a:solidFill>
                  <a:srgbClr val="A50021"/>
                </a:solidFill>
                <a:latin typeface="Times New Roman" panose="02020603050405020304" pitchFamily="18" charset="0"/>
              </a:rPr>
              <a:t>prediction</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Prediction update on the basis of the last observation. This factor is gained directly from the sensor model. </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sp>
        <p:nvSpPr>
          <p:cNvPr id="39940" name="Freeform 4"/>
          <p:cNvSpPr>
            <a:spLocks/>
          </p:cNvSpPr>
          <p:nvPr/>
        </p:nvSpPr>
        <p:spPr bwMode="auto">
          <a:xfrm>
            <a:off x="5334000" y="1981200"/>
            <a:ext cx="3429000" cy="609600"/>
          </a:xfrm>
          <a:custGeom>
            <a:avLst/>
            <a:gdLst>
              <a:gd name="T0" fmla="*/ 0 w 2160"/>
              <a:gd name="T1" fmla="*/ 2147483646 h 384"/>
              <a:gd name="T2" fmla="*/ 2147483646 w 2160"/>
              <a:gd name="T3" fmla="*/ 2147483646 h 384"/>
              <a:gd name="T4" fmla="*/ 2147483646 w 2160"/>
              <a:gd name="T5" fmla="*/ 0 h 384"/>
              <a:gd name="T6" fmla="*/ 0 60000 65536"/>
              <a:gd name="T7" fmla="*/ 0 60000 65536"/>
              <a:gd name="T8" fmla="*/ 0 60000 65536"/>
              <a:gd name="T9" fmla="*/ 0 w 2160"/>
              <a:gd name="T10" fmla="*/ 0 h 384"/>
              <a:gd name="T11" fmla="*/ 2160 w 2160"/>
              <a:gd name="T12" fmla="*/ 384 h 384"/>
            </a:gdLst>
            <a:ahLst/>
            <a:cxnLst>
              <a:cxn ang="T6">
                <a:pos x="T0" y="T1"/>
              </a:cxn>
              <a:cxn ang="T7">
                <a:pos x="T2" y="T3"/>
              </a:cxn>
              <a:cxn ang="T8">
                <a:pos x="T4" y="T5"/>
              </a:cxn>
            </a:cxnLst>
            <a:rect l="T9" t="T10" r="T11" b="T12"/>
            <a:pathLst>
              <a:path w="2160" h="384">
                <a:moveTo>
                  <a:pt x="0" y="384"/>
                </a:moveTo>
                <a:lnTo>
                  <a:pt x="2160" y="384"/>
                </a:lnTo>
                <a:lnTo>
                  <a:pt x="2160" y="0"/>
                </a:ln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9941" name="Line 5"/>
          <p:cNvSpPr>
            <a:spLocks noChangeShapeType="1"/>
          </p:cNvSpPr>
          <p:nvPr/>
        </p:nvSpPr>
        <p:spPr bwMode="auto">
          <a:xfrm flipV="1">
            <a:off x="8763000" y="1905000"/>
            <a:ext cx="0" cy="1524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2" name="Freeform 6"/>
          <p:cNvSpPr>
            <a:spLocks/>
          </p:cNvSpPr>
          <p:nvPr/>
        </p:nvSpPr>
        <p:spPr bwMode="auto">
          <a:xfrm>
            <a:off x="7010400" y="1905000"/>
            <a:ext cx="2895600" cy="1295400"/>
          </a:xfrm>
          <a:custGeom>
            <a:avLst/>
            <a:gdLst>
              <a:gd name="T0" fmla="*/ 2147483646 w 1824"/>
              <a:gd name="T1" fmla="*/ 2147483646 h 768"/>
              <a:gd name="T2" fmla="*/ 2147483646 w 1824"/>
              <a:gd name="T3" fmla="*/ 2147483646 h 768"/>
              <a:gd name="T4" fmla="*/ 2147483646 w 1824"/>
              <a:gd name="T5" fmla="*/ 2147483646 h 768"/>
              <a:gd name="T6" fmla="*/ 0 w 1824"/>
              <a:gd name="T7" fmla="*/ 2147483646 h 768"/>
              <a:gd name="T8" fmla="*/ 0 w 1824"/>
              <a:gd name="T9" fmla="*/ 0 h 768"/>
              <a:gd name="T10" fmla="*/ 0 60000 65536"/>
              <a:gd name="T11" fmla="*/ 0 60000 65536"/>
              <a:gd name="T12" fmla="*/ 0 60000 65536"/>
              <a:gd name="T13" fmla="*/ 0 60000 65536"/>
              <a:gd name="T14" fmla="*/ 0 60000 65536"/>
              <a:gd name="T15" fmla="*/ 0 w 1824"/>
              <a:gd name="T16" fmla="*/ 0 h 768"/>
              <a:gd name="T17" fmla="*/ 1824 w 1824"/>
              <a:gd name="T18" fmla="*/ 768 h 768"/>
            </a:gdLst>
            <a:ahLst/>
            <a:cxnLst>
              <a:cxn ang="T10">
                <a:pos x="T0" y="T1"/>
              </a:cxn>
              <a:cxn ang="T11">
                <a:pos x="T2" y="T3"/>
              </a:cxn>
              <a:cxn ang="T12">
                <a:pos x="T4" y="T5"/>
              </a:cxn>
              <a:cxn ang="T13">
                <a:pos x="T6" y="T7"/>
              </a:cxn>
              <a:cxn ang="T14">
                <a:pos x="T8" y="T9"/>
              </a:cxn>
            </a:cxnLst>
            <a:rect l="T15" t="T16" r="T17" b="T18"/>
            <a:pathLst>
              <a:path w="1824" h="768">
                <a:moveTo>
                  <a:pt x="1536" y="768"/>
                </a:moveTo>
                <a:lnTo>
                  <a:pt x="1824" y="768"/>
                </a:lnTo>
                <a:lnTo>
                  <a:pt x="1824" y="192"/>
                </a:lnTo>
                <a:lnTo>
                  <a:pt x="0" y="192"/>
                </a:lnTo>
                <a:lnTo>
                  <a:pt x="0" y="0"/>
                </a:lnTo>
              </a:path>
            </a:pathLst>
          </a:custGeom>
          <a:noFill/>
          <a:ln w="19050" cap="flat" cmpd="sng">
            <a:solidFill>
              <a:srgbClr val="1F408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9943" name="Line 7"/>
          <p:cNvSpPr>
            <a:spLocks noChangeShapeType="1"/>
          </p:cNvSpPr>
          <p:nvPr/>
        </p:nvSpPr>
        <p:spPr bwMode="auto">
          <a:xfrm flipV="1">
            <a:off x="7010400" y="1828800"/>
            <a:ext cx="0" cy="152400"/>
          </a:xfrm>
          <a:prstGeom prst="line">
            <a:avLst/>
          </a:prstGeom>
          <a:noFill/>
          <a:ln w="19050">
            <a:solidFill>
              <a:srgbClr val="1F408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Oval 7"/>
          <p:cNvSpPr>
            <a:spLocks noChangeArrowheads="1"/>
          </p:cNvSpPr>
          <p:nvPr/>
        </p:nvSpPr>
        <p:spPr bwMode="auto">
          <a:xfrm>
            <a:off x="8040689" y="1125539"/>
            <a:ext cx="1800225" cy="935037"/>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9" name="Oval 8"/>
          <p:cNvSpPr>
            <a:spLocks noChangeArrowheads="1"/>
          </p:cNvSpPr>
          <p:nvPr/>
        </p:nvSpPr>
        <p:spPr bwMode="auto">
          <a:xfrm>
            <a:off x="6311901" y="1196976"/>
            <a:ext cx="1800225" cy="936625"/>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2" name="TextBox 1"/>
          <p:cNvSpPr txBox="1"/>
          <p:nvPr/>
        </p:nvSpPr>
        <p:spPr>
          <a:xfrm>
            <a:off x="1793631" y="4947138"/>
            <a:ext cx="9120554" cy="400110"/>
          </a:xfrm>
          <a:prstGeom prst="rect">
            <a:avLst/>
          </a:prstGeom>
          <a:solidFill>
            <a:srgbClr val="FFFF00"/>
          </a:solidFill>
        </p:spPr>
        <p:txBody>
          <a:bodyPr wrap="square" rtlCol="0">
            <a:spAutoFit/>
          </a:bodyPr>
          <a:lstStyle/>
          <a:p>
            <a:r>
              <a:rPr lang="en-US" sz="2000" dirty="0" smtClean="0"/>
              <a:t>Filtering:  prediction updated with respect to the last observation </a:t>
            </a:r>
            <a:endParaRPr lang="en-US" sz="2000" dirty="0"/>
          </a:p>
        </p:txBody>
      </p:sp>
    </p:spTree>
    <p:extLst>
      <p:ext uri="{BB962C8B-B14F-4D97-AF65-F5344CB8AC3E}">
        <p14:creationId xmlns:p14="http://schemas.microsoft.com/office/powerpoint/2010/main" val="2417076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Box 2"/>
          <p:cNvSpPr txBox="1"/>
          <p:nvPr/>
        </p:nvSpPr>
        <p:spPr>
          <a:xfrm>
            <a:off x="2490537" y="2646947"/>
            <a:ext cx="8145379" cy="2677656"/>
          </a:xfrm>
          <a:prstGeom prst="rect">
            <a:avLst/>
          </a:prstGeom>
          <a:noFill/>
        </p:spPr>
        <p:txBody>
          <a:bodyPr wrap="square" rtlCol="0">
            <a:spAutoFit/>
          </a:bodyPr>
          <a:lstStyle/>
          <a:p>
            <a:endParaRPr lang="en-US" sz="2400" dirty="0" smtClean="0"/>
          </a:p>
          <a:p>
            <a:pPr marL="342900" indent="-342900">
              <a:buFontTx/>
              <a:buAutoNum type="arabicPeriod"/>
            </a:pPr>
            <a:r>
              <a:rPr lang="en-US" sz="2400" dirty="0"/>
              <a:t>What is dynamical </a:t>
            </a:r>
            <a:r>
              <a:rPr lang="en-US" sz="2400" dirty="0" smtClean="0"/>
              <a:t>system</a:t>
            </a:r>
          </a:p>
          <a:p>
            <a:pPr marL="342900" indent="-342900">
              <a:buAutoNum type="arabicPeriod"/>
            </a:pPr>
            <a:r>
              <a:rPr lang="en-US" sz="2400" dirty="0" smtClean="0"/>
              <a:t>Markovian processes modelled by the Bayesian networks.</a:t>
            </a:r>
          </a:p>
          <a:p>
            <a:pPr marL="342900" indent="-342900">
              <a:buAutoNum type="arabicPeriod"/>
            </a:pPr>
            <a:r>
              <a:rPr lang="en-US" sz="2400" dirty="0" smtClean="0"/>
              <a:t>Time series with uncertainty example. </a:t>
            </a:r>
          </a:p>
          <a:p>
            <a:pPr marL="342900" indent="-342900">
              <a:buAutoNum type="arabicPeriod"/>
            </a:pPr>
            <a:r>
              <a:rPr lang="en-US" sz="2400" dirty="0" smtClean="0"/>
              <a:t>Prediction, filtering, monitoring  tasks, solutions. </a:t>
            </a:r>
          </a:p>
          <a:p>
            <a:pPr marL="342900" indent="-342900">
              <a:buAutoNum type="arabicPeriod"/>
            </a:pPr>
            <a:r>
              <a:rPr lang="en-US" sz="2400" dirty="0" smtClean="0"/>
              <a:t>Viterbi algorithm and </a:t>
            </a:r>
            <a:r>
              <a:rPr lang="en-US" sz="2400" dirty="0" err="1" smtClean="0"/>
              <a:t>Kalman</a:t>
            </a:r>
            <a:r>
              <a:rPr lang="en-US" sz="2400" dirty="0" smtClean="0"/>
              <a:t> filtering. </a:t>
            </a:r>
            <a:endParaRPr lang="en-US" sz="2400" dirty="0"/>
          </a:p>
        </p:txBody>
      </p:sp>
    </p:spTree>
    <p:extLst>
      <p:ext uri="{BB962C8B-B14F-4D97-AF65-F5344CB8AC3E}">
        <p14:creationId xmlns:p14="http://schemas.microsoft.com/office/powerpoint/2010/main" val="3538310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981200" y="266700"/>
            <a:ext cx="868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rgbClr val="A50021"/>
                </a:solidFill>
                <a:latin typeface="Times New Roman" panose="02020603050405020304" pitchFamily="18" charset="0"/>
              </a:rPr>
              <a:t>One step prediction in the filtration formula</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Filtration formula reformulation</a:t>
            </a:r>
            <a:r>
              <a:rPr lang="sk-SK" altLang="sk-SK" sz="2400" dirty="0" smtClean="0">
                <a:solidFill>
                  <a:schemeClr val="tx1"/>
                </a:solidFill>
                <a:latin typeface="Times New Roman" panose="02020603050405020304" pitchFamily="18" charset="0"/>
              </a:rPr>
              <a:t>:</a:t>
            </a:r>
            <a:endParaRPr lang="en-US" altLang="sk-SK" sz="2400" dirty="0">
              <a:solidFill>
                <a:schemeClr val="tx1"/>
              </a:solidFill>
              <a:latin typeface="Times New Roman" panose="02020603050405020304" pitchFamily="18" charset="0"/>
            </a:endParaRPr>
          </a:p>
        </p:txBody>
      </p:sp>
      <p:graphicFrame>
        <p:nvGraphicFramePr>
          <p:cNvPr id="41987" name="Object 2"/>
          <p:cNvGraphicFramePr>
            <a:graphicFrameLocks noChangeAspect="1"/>
          </p:cNvGraphicFramePr>
          <p:nvPr/>
        </p:nvGraphicFramePr>
        <p:xfrm>
          <a:off x="2057401" y="1828800"/>
          <a:ext cx="7497763" cy="1885950"/>
        </p:xfrm>
        <a:graphic>
          <a:graphicData uri="http://schemas.openxmlformats.org/presentationml/2006/ole">
            <mc:AlternateContent xmlns:mc="http://schemas.openxmlformats.org/markup-compatibility/2006">
              <mc:Choice xmlns:v="urn:schemas-microsoft-com:vml" Requires="v">
                <p:oleObj spid="_x0000_s10388" name="Equation" r:id="rId4" imgW="3733800" imgH="939800" progId="Equation.3">
                  <p:embed/>
                </p:oleObj>
              </mc:Choice>
              <mc:Fallback>
                <p:oleObj name="Equation" r:id="rId4" imgW="3733800" imgH="939800" progId="Equation.3">
                  <p:embed/>
                  <p:pic>
                    <p:nvPicPr>
                      <p:cNvPr id="419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1828800"/>
                        <a:ext cx="7497763"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8" name="Text Box 4"/>
          <p:cNvSpPr txBox="1">
            <a:spLocks noChangeArrowheads="1"/>
          </p:cNvSpPr>
          <p:nvPr/>
        </p:nvSpPr>
        <p:spPr bwMode="auto">
          <a:xfrm>
            <a:off x="1905000" y="57150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We used</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aphicFrame>
        <p:nvGraphicFramePr>
          <p:cNvPr id="41989" name="Object 3"/>
          <p:cNvGraphicFramePr>
            <a:graphicFrameLocks noChangeAspect="1"/>
          </p:cNvGraphicFramePr>
          <p:nvPr/>
        </p:nvGraphicFramePr>
        <p:xfrm>
          <a:off x="4267201" y="5334000"/>
          <a:ext cx="6276975" cy="1316038"/>
        </p:xfrm>
        <a:graphic>
          <a:graphicData uri="http://schemas.openxmlformats.org/presentationml/2006/ole">
            <mc:AlternateContent xmlns:mc="http://schemas.openxmlformats.org/markup-compatibility/2006">
              <mc:Choice xmlns:v="urn:schemas-microsoft-com:vml" Requires="v">
                <p:oleObj spid="_x0000_s10389" name="Equation" r:id="rId6" imgW="2641600" imgH="469900" progId="Equation.3">
                  <p:embed/>
                </p:oleObj>
              </mc:Choice>
              <mc:Fallback>
                <p:oleObj name="Equation" r:id="rId6" imgW="2641600" imgH="469900" progId="Equation.3">
                  <p:embed/>
                  <p:pic>
                    <p:nvPicPr>
                      <p:cNvPr id="4198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1" y="5334000"/>
                        <a:ext cx="62769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Text Box 6"/>
          <p:cNvSpPr txBox="1">
            <a:spLocks noChangeArrowheads="1"/>
          </p:cNvSpPr>
          <p:nvPr/>
        </p:nvSpPr>
        <p:spPr bwMode="auto">
          <a:xfrm>
            <a:off x="7467600" y="2667001"/>
            <a:ext cx="304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a:t>
            </a:r>
            <a:r>
              <a:rPr lang="en-US" altLang="sk-SK" sz="2400" dirty="0" err="1" smtClean="0">
                <a:solidFill>
                  <a:schemeClr val="tx1"/>
                </a:solidFill>
                <a:latin typeface="Times New Roman" panose="02020603050405020304" pitchFamily="18" charset="0"/>
              </a:rPr>
              <a:t>markovian</a:t>
            </a:r>
            <a:r>
              <a:rPr lang="en-US" altLang="sk-SK" sz="2400" dirty="0" smtClean="0">
                <a:solidFill>
                  <a:schemeClr val="tx1"/>
                </a:solidFill>
                <a:latin typeface="Times New Roman" panose="02020603050405020304" pitchFamily="18" charset="0"/>
              </a:rPr>
              <a:t> hypothesis used</a:t>
            </a:r>
            <a:endParaRPr lang="en-US" altLang="sk-SK" sz="2400" dirty="0">
              <a:solidFill>
                <a:schemeClr val="tx1"/>
              </a:solidFill>
              <a:latin typeface="Times New Roman" panose="02020603050405020304" pitchFamily="18" charset="0"/>
            </a:endParaRPr>
          </a:p>
        </p:txBody>
      </p:sp>
      <p:sp>
        <p:nvSpPr>
          <p:cNvPr id="41991" name="Line 8"/>
          <p:cNvSpPr>
            <a:spLocks noChangeShapeType="1"/>
          </p:cNvSpPr>
          <p:nvPr/>
        </p:nvSpPr>
        <p:spPr bwMode="auto">
          <a:xfrm>
            <a:off x="5181600" y="3581400"/>
            <a:ext cx="0" cy="914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992" name="Text Box 9"/>
          <p:cNvSpPr txBox="1">
            <a:spLocks noChangeArrowheads="1"/>
          </p:cNvSpPr>
          <p:nvPr/>
        </p:nvSpPr>
        <p:spPr bwMode="auto">
          <a:xfrm>
            <a:off x="4190999" y="4724401"/>
            <a:ext cx="51640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err="1">
                <a:solidFill>
                  <a:schemeClr val="tx1"/>
                </a:solidFill>
                <a:latin typeface="Times New Roman" panose="02020603050405020304" pitchFamily="18" charset="0"/>
              </a:rPr>
              <a:t>transition</a:t>
            </a:r>
            <a:r>
              <a:rPr lang="sk-SK" altLang="sk-SK" sz="1800" dirty="0">
                <a:solidFill>
                  <a:schemeClr val="tx1"/>
                </a:solidFill>
                <a:latin typeface="Times New Roman" panose="02020603050405020304" pitchFamily="18" charset="0"/>
              </a:rPr>
              <a:t> model            </a:t>
            </a:r>
            <a:r>
              <a:rPr lang="en-US" altLang="sk-SK" sz="1800" dirty="0" smtClean="0">
                <a:solidFill>
                  <a:schemeClr val="tx1"/>
                </a:solidFill>
                <a:latin typeface="Times New Roman" panose="02020603050405020304" pitchFamily="18" charset="0"/>
              </a:rPr>
              <a:t>current</a:t>
            </a:r>
            <a:r>
              <a:rPr lang="sk-SK" altLang="sk-SK" sz="1800" dirty="0" smtClean="0">
                <a:solidFill>
                  <a:schemeClr val="tx1"/>
                </a:solidFill>
                <a:latin typeface="Times New Roman" panose="02020603050405020304" pitchFamily="18" charset="0"/>
              </a:rPr>
              <a:t> </a:t>
            </a:r>
            <a:r>
              <a:rPr lang="sk-SK" altLang="sk-SK" sz="1800" dirty="0" err="1" smtClean="0">
                <a:solidFill>
                  <a:schemeClr val="tx1"/>
                </a:solidFill>
                <a:latin typeface="Times New Roman" panose="02020603050405020304" pitchFamily="18" charset="0"/>
              </a:rPr>
              <a:t>dist</a:t>
            </a:r>
            <a:r>
              <a:rPr lang="en-US" altLang="sk-SK" sz="1800" dirty="0" err="1" smtClean="0">
                <a:solidFill>
                  <a:schemeClr val="tx1"/>
                </a:solidFill>
                <a:latin typeface="Times New Roman" panose="02020603050405020304" pitchFamily="18" charset="0"/>
              </a:rPr>
              <a:t>ribution</a:t>
            </a:r>
            <a:r>
              <a:rPr lang="en-US" altLang="sk-SK" sz="1800" dirty="0" smtClean="0">
                <a:solidFill>
                  <a:schemeClr val="tx1"/>
                </a:solidFill>
                <a:latin typeface="Times New Roman" panose="02020603050405020304" pitchFamily="18" charset="0"/>
              </a:rPr>
              <a:t> of states</a:t>
            </a:r>
            <a:r>
              <a:rPr lang="sk-SK" altLang="sk-SK" sz="1800" dirty="0" smtClean="0">
                <a:solidFill>
                  <a:schemeClr val="tx1"/>
                </a:solidFill>
                <a:latin typeface="Times New Roman" panose="02020603050405020304" pitchFamily="18" charset="0"/>
              </a:rPr>
              <a:t>      </a:t>
            </a:r>
            <a:endParaRPr lang="en-US" altLang="sk-SK" sz="1800" dirty="0">
              <a:solidFill>
                <a:schemeClr val="tx1"/>
              </a:solidFill>
              <a:latin typeface="Times New Roman" panose="02020603050405020304" pitchFamily="18" charset="0"/>
            </a:endParaRPr>
          </a:p>
        </p:txBody>
      </p:sp>
      <p:sp>
        <p:nvSpPr>
          <p:cNvPr id="41993" name="Line 10"/>
          <p:cNvSpPr>
            <a:spLocks noChangeShapeType="1"/>
          </p:cNvSpPr>
          <p:nvPr/>
        </p:nvSpPr>
        <p:spPr bwMode="auto">
          <a:xfrm>
            <a:off x="6705600" y="3429000"/>
            <a:ext cx="0" cy="9906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41946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8"/>
          <p:cNvGraphicFramePr>
            <a:graphicFrameLocks noChangeAspect="1"/>
          </p:cNvGraphicFramePr>
          <p:nvPr>
            <p:extLst>
              <p:ext uri="{D42A27DB-BD31-4B8C-83A1-F6EECF244321}">
                <p14:modId xmlns:p14="http://schemas.microsoft.com/office/powerpoint/2010/main" val="1432574124"/>
              </p:ext>
            </p:extLst>
          </p:nvPr>
        </p:nvGraphicFramePr>
        <p:xfrm>
          <a:off x="2015759" y="2402499"/>
          <a:ext cx="5141912" cy="1266825"/>
        </p:xfrm>
        <a:graphic>
          <a:graphicData uri="http://schemas.openxmlformats.org/presentationml/2006/ole">
            <mc:AlternateContent xmlns:mc="http://schemas.openxmlformats.org/markup-compatibility/2006">
              <mc:Choice xmlns:v="urn:schemas-microsoft-com:vml" Requires="v">
                <p:oleObj spid="_x0000_s11412" name="Rovnica" r:id="rId4" imgW="2181364" imgH="400050" progId="Equation.3">
                  <p:embed/>
                </p:oleObj>
              </mc:Choice>
              <mc:Fallback>
                <p:oleObj name="Rovnica" r:id="rId4" imgW="2181364" imgH="400050" progId="Equation.3">
                  <p:embed/>
                  <p:pic>
                    <p:nvPicPr>
                      <p:cNvPr id="4403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759" y="2402499"/>
                        <a:ext cx="5141912"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5" name="Text Box 9"/>
          <p:cNvSpPr txBox="1">
            <a:spLocks noChangeArrowheads="1"/>
          </p:cNvSpPr>
          <p:nvPr/>
        </p:nvSpPr>
        <p:spPr bwMode="auto">
          <a:xfrm>
            <a:off x="2015758" y="1772697"/>
            <a:ext cx="568630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rgbClr val="A50021"/>
                </a:solidFill>
                <a:latin typeface="Times New Roman" panose="02020603050405020304" pitchFamily="18" charset="0"/>
              </a:rPr>
              <a:t>One step prediction</a:t>
            </a:r>
            <a:endParaRPr lang="en-US" altLang="sk-SK" sz="2400" b="1" dirty="0">
              <a:solidFill>
                <a:srgbClr val="A50021"/>
              </a:solidFill>
              <a:latin typeface="Times New Roman" panose="02020603050405020304" pitchFamily="18" charset="0"/>
            </a:endParaRPr>
          </a:p>
        </p:txBody>
      </p:sp>
      <p:sp>
        <p:nvSpPr>
          <p:cNvPr id="44036" name="Text Box 2"/>
          <p:cNvSpPr txBox="1">
            <a:spLocks noChangeArrowheads="1"/>
          </p:cNvSpPr>
          <p:nvPr/>
        </p:nvSpPr>
        <p:spPr bwMode="auto">
          <a:xfrm>
            <a:off x="2015759" y="4279484"/>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rgbClr val="A50021"/>
                </a:solidFill>
                <a:latin typeface="Times New Roman" panose="02020603050405020304" pitchFamily="18" charset="0"/>
              </a:rPr>
              <a:t>More step prediction</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p:txBody>
      </p:sp>
      <p:graphicFrame>
        <p:nvGraphicFramePr>
          <p:cNvPr id="44037" name="Object 3"/>
          <p:cNvGraphicFramePr>
            <a:graphicFrameLocks noChangeAspect="1"/>
          </p:cNvGraphicFramePr>
          <p:nvPr>
            <p:extLst>
              <p:ext uri="{D42A27DB-BD31-4B8C-83A1-F6EECF244321}">
                <p14:modId xmlns:p14="http://schemas.microsoft.com/office/powerpoint/2010/main" val="495034332"/>
              </p:ext>
            </p:extLst>
          </p:nvPr>
        </p:nvGraphicFramePr>
        <p:xfrm>
          <a:off x="2015759" y="5207000"/>
          <a:ext cx="7535862" cy="1284288"/>
        </p:xfrm>
        <a:graphic>
          <a:graphicData uri="http://schemas.openxmlformats.org/presentationml/2006/ole">
            <mc:AlternateContent xmlns:mc="http://schemas.openxmlformats.org/markup-compatibility/2006">
              <mc:Choice xmlns:v="urn:schemas-microsoft-com:vml" Requires="v">
                <p:oleObj spid="_x0000_s11413" name="Rovnica" r:id="rId6" imgW="2686154" imgH="400050" progId="Equation.3">
                  <p:embed/>
                </p:oleObj>
              </mc:Choice>
              <mc:Fallback>
                <p:oleObj name="Rovnica" r:id="rId6" imgW="2686154" imgH="400050" progId="Equation.3">
                  <p:embed/>
                  <p:pic>
                    <p:nvPicPr>
                      <p:cNvPr id="4403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5759" y="5207000"/>
                        <a:ext cx="7535862"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1875692" y="175846"/>
            <a:ext cx="6893170" cy="461665"/>
          </a:xfrm>
          <a:prstGeom prst="rect">
            <a:avLst/>
          </a:prstGeom>
          <a:noFill/>
        </p:spPr>
        <p:txBody>
          <a:bodyPr wrap="square" rtlCol="0">
            <a:spAutoFit/>
          </a:bodyPr>
          <a:lstStyle/>
          <a:p>
            <a:r>
              <a:rPr lang="en-US" sz="2400" dirty="0" smtClean="0"/>
              <a:t>Preliminary summary </a:t>
            </a:r>
            <a:endParaRPr lang="en-US" sz="2400" dirty="0"/>
          </a:p>
        </p:txBody>
      </p:sp>
    </p:spTree>
    <p:extLst>
      <p:ext uri="{BB962C8B-B14F-4D97-AF65-F5344CB8AC3E}">
        <p14:creationId xmlns:p14="http://schemas.microsoft.com/office/powerpoint/2010/main" val="1579005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260172" y="800927"/>
            <a:ext cx="84582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800" b="1" dirty="0">
                <a:solidFill>
                  <a:srgbClr val="22300A"/>
                </a:solidFill>
                <a:latin typeface="Times New Roman" panose="02020603050405020304" pitchFamily="18" charset="0"/>
              </a:rPr>
              <a:t>„</a:t>
            </a:r>
            <a:r>
              <a:rPr lang="sk-SK" altLang="sk-SK" sz="2800" b="1" dirty="0" err="1" smtClean="0">
                <a:solidFill>
                  <a:srgbClr val="22300A"/>
                </a:solidFill>
                <a:latin typeface="Times New Roman" panose="02020603050405020304" pitchFamily="18" charset="0"/>
              </a:rPr>
              <a:t>Umbrella</a:t>
            </a:r>
            <a:r>
              <a:rPr lang="sk-SK" altLang="sk-SK" sz="2800" b="1" dirty="0" smtClean="0">
                <a:solidFill>
                  <a:srgbClr val="22300A"/>
                </a:solidFill>
                <a:latin typeface="Times New Roman" panose="02020603050405020304" pitchFamily="18" charset="0"/>
              </a:rPr>
              <a:t> </a:t>
            </a:r>
            <a:r>
              <a:rPr lang="sk-SK" altLang="sk-SK" sz="2800" b="1" dirty="0" err="1" smtClean="0">
                <a:solidFill>
                  <a:srgbClr val="22300A"/>
                </a:solidFill>
                <a:latin typeface="Times New Roman" panose="02020603050405020304" pitchFamily="18" charset="0"/>
              </a:rPr>
              <a:t>world</a:t>
            </a:r>
            <a:r>
              <a:rPr lang="en-US" altLang="sk-SK" sz="2800" b="1" dirty="0" smtClean="0">
                <a:solidFill>
                  <a:srgbClr val="22300A"/>
                </a:solidFill>
                <a:latin typeface="Times New Roman" panose="02020603050405020304" pitchFamily="18" charset="0"/>
              </a:rPr>
              <a:t>”</a:t>
            </a:r>
            <a:r>
              <a:rPr lang="sk-SK" altLang="sk-SK" sz="2800" b="1" dirty="0" smtClean="0">
                <a:solidFill>
                  <a:srgbClr val="22300A"/>
                </a:solidFill>
                <a:latin typeface="Times New Roman" panose="02020603050405020304" pitchFamily="18" charset="0"/>
              </a:rPr>
              <a:t> </a:t>
            </a:r>
            <a:r>
              <a:rPr lang="en-US" altLang="sk-SK" sz="2800" b="1" dirty="0" smtClean="0">
                <a:solidFill>
                  <a:srgbClr val="22300A"/>
                </a:solidFill>
                <a:latin typeface="Times New Roman" panose="02020603050405020304" pitchFamily="18" charset="0"/>
              </a:rPr>
              <a:t>example</a:t>
            </a:r>
            <a:r>
              <a:rPr lang="sk-SK" altLang="sk-SK" sz="2800" b="1" dirty="0" smtClean="0">
                <a:solidFill>
                  <a:schemeClr val="folHlink"/>
                </a:solidFill>
                <a:latin typeface="Times New Roman" panose="02020603050405020304" pitchFamily="18" charset="0"/>
              </a:rPr>
              <a:t> </a:t>
            </a: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B. net</a:t>
            </a:r>
            <a:r>
              <a:rPr lang="sk-SK"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err="1" smtClean="0">
                <a:solidFill>
                  <a:schemeClr val="tx1"/>
                </a:solidFill>
                <a:latin typeface="Times New Roman" panose="02020603050405020304" pitchFamily="18" charset="0"/>
              </a:rPr>
              <a:t>Tresor</a:t>
            </a:r>
            <a:r>
              <a:rPr lang="en-US" altLang="sk-SK" sz="2400" dirty="0" smtClean="0">
                <a:solidFill>
                  <a:schemeClr val="tx1"/>
                </a:solidFill>
                <a:latin typeface="Times New Roman" panose="02020603050405020304" pitchFamily="18" charset="0"/>
              </a:rPr>
              <a:t> guard believes that</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D</a:t>
            </a:r>
            <a:r>
              <a:rPr lang="en-US" altLang="sk-SK" sz="2400" dirty="0" smtClean="0">
                <a:solidFill>
                  <a:schemeClr val="tx1"/>
                </a:solidFill>
                <a:latin typeface="Times New Roman" panose="02020603050405020304" pitchFamily="18" charset="0"/>
              </a:rPr>
              <a:t>ay </a:t>
            </a:r>
            <a:r>
              <a:rPr lang="sk-SK" altLang="sk-SK" sz="2400" dirty="0" smtClean="0">
                <a:solidFill>
                  <a:schemeClr val="tx1"/>
                </a:solidFill>
                <a:latin typeface="Times New Roman" panose="02020603050405020304" pitchFamily="18" charset="0"/>
              </a:rPr>
              <a:t>1</a:t>
            </a:r>
            <a:r>
              <a:rPr lang="sk-SK" altLang="sk-SK" sz="2400" dirty="0">
                <a:solidFill>
                  <a:schemeClr val="tx1"/>
                </a:solidFill>
                <a:latin typeface="Times New Roman" panose="02020603050405020304" pitchFamily="18" charset="0"/>
              </a:rPr>
              <a:t>. :  </a:t>
            </a:r>
            <a:r>
              <a:rPr lang="en-US" altLang="sk-SK" sz="2400" dirty="0" smtClean="0">
                <a:solidFill>
                  <a:schemeClr val="tx1"/>
                </a:solidFill>
                <a:latin typeface="Times New Roman" panose="02020603050405020304" pitchFamily="18" charset="0"/>
              </a:rPr>
              <a:t>Observation – umbrella appeared </a:t>
            </a:r>
            <a:r>
              <a:rPr lang="sk-SK"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aphicFrame>
        <p:nvGraphicFramePr>
          <p:cNvPr id="46083" name="Object 2"/>
          <p:cNvGraphicFramePr>
            <a:graphicFrameLocks noChangeAspect="1"/>
          </p:cNvGraphicFramePr>
          <p:nvPr/>
        </p:nvGraphicFramePr>
        <p:xfrm>
          <a:off x="4724400" y="1931988"/>
          <a:ext cx="2286000" cy="544512"/>
        </p:xfrm>
        <a:graphic>
          <a:graphicData uri="http://schemas.openxmlformats.org/presentationml/2006/ole">
            <mc:AlternateContent xmlns:mc="http://schemas.openxmlformats.org/markup-compatibility/2006">
              <mc:Choice xmlns:v="urn:schemas-microsoft-com:vml" Requires="v">
                <p:oleObj spid="_x0000_s13093" name="Equation" r:id="rId4" imgW="1066337" imgH="253890" progId="Equation.3">
                  <p:embed/>
                </p:oleObj>
              </mc:Choice>
              <mc:Fallback>
                <p:oleObj name="Equation" r:id="rId4" imgW="1066337" imgH="253890" progId="Equation.3">
                  <p:embed/>
                  <p:pic>
                    <p:nvPicPr>
                      <p:cNvPr id="4608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931988"/>
                        <a:ext cx="228600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3"/>
          <p:cNvGraphicFramePr>
            <a:graphicFrameLocks noChangeAspect="1"/>
          </p:cNvGraphicFramePr>
          <p:nvPr>
            <p:extLst>
              <p:ext uri="{D42A27DB-BD31-4B8C-83A1-F6EECF244321}">
                <p14:modId xmlns:p14="http://schemas.microsoft.com/office/powerpoint/2010/main" val="3783929010"/>
              </p:ext>
            </p:extLst>
          </p:nvPr>
        </p:nvGraphicFramePr>
        <p:xfrm>
          <a:off x="6939815" y="3012287"/>
          <a:ext cx="1524000" cy="550863"/>
        </p:xfrm>
        <a:graphic>
          <a:graphicData uri="http://schemas.openxmlformats.org/presentationml/2006/ole">
            <mc:AlternateContent xmlns:mc="http://schemas.openxmlformats.org/markup-compatibility/2006">
              <mc:Choice xmlns:v="urn:schemas-microsoft-com:vml" Requires="v">
                <p:oleObj spid="_x0000_s13094" name="Equation" r:id="rId6" imgW="596641" imgH="215806" progId="Equation.3">
                  <p:embed/>
                </p:oleObj>
              </mc:Choice>
              <mc:Fallback>
                <p:oleObj name="Equation" r:id="rId6" imgW="596641" imgH="215806" progId="Equation.3">
                  <p:embed/>
                  <p:pic>
                    <p:nvPicPr>
                      <p:cNvPr id="4608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9815" y="3012287"/>
                        <a:ext cx="15240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4"/>
          <p:cNvGraphicFramePr>
            <a:graphicFrameLocks noChangeAspect="1"/>
          </p:cNvGraphicFramePr>
          <p:nvPr/>
        </p:nvGraphicFramePr>
        <p:xfrm>
          <a:off x="2320925" y="4164013"/>
          <a:ext cx="6802438" cy="2667000"/>
        </p:xfrm>
        <a:graphic>
          <a:graphicData uri="http://schemas.openxmlformats.org/presentationml/2006/ole">
            <mc:AlternateContent xmlns:mc="http://schemas.openxmlformats.org/markup-compatibility/2006">
              <mc:Choice xmlns:v="urn:schemas-microsoft-com:vml" Requires="v">
                <p:oleObj spid="_x0000_s13095" name="Equation" r:id="rId8" imgW="3175000" imgH="1244600" progId="Equation.3">
                  <p:embed/>
                </p:oleObj>
              </mc:Choice>
              <mc:Fallback>
                <p:oleObj name="Equation" r:id="rId8" imgW="3175000" imgH="1244600" progId="Equation.3">
                  <p:embed/>
                  <p:pic>
                    <p:nvPicPr>
                      <p:cNvPr id="46085"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0925" y="4164013"/>
                        <a:ext cx="6802438"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Text Box 9"/>
          <p:cNvSpPr txBox="1">
            <a:spLocks noChangeArrowheads="1"/>
          </p:cNvSpPr>
          <p:nvPr/>
        </p:nvSpPr>
        <p:spPr bwMode="auto">
          <a:xfrm>
            <a:off x="6858000" y="4191001"/>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en-GB" altLang="sk-SK">
              <a:solidFill>
                <a:schemeClr val="tx1"/>
              </a:solidFill>
              <a:latin typeface="Times New Roman" panose="02020603050405020304" pitchFamily="18" charset="0"/>
            </a:endParaRPr>
          </a:p>
        </p:txBody>
      </p:sp>
      <p:sp>
        <p:nvSpPr>
          <p:cNvPr id="46087" name="Text Box 10"/>
          <p:cNvSpPr txBox="1">
            <a:spLocks noChangeArrowheads="1"/>
          </p:cNvSpPr>
          <p:nvPr/>
        </p:nvSpPr>
        <p:spPr bwMode="auto">
          <a:xfrm>
            <a:off x="6324600" y="4419601"/>
            <a:ext cx="396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dirty="0" smtClean="0">
                <a:solidFill>
                  <a:schemeClr val="tx1"/>
                </a:solidFill>
                <a:latin typeface="Times New Roman" panose="02020603050405020304" pitchFamily="18" charset="0"/>
              </a:rPr>
              <a:t>-</a:t>
            </a:r>
            <a:r>
              <a:rPr lang="en-US" altLang="sk-SK" sz="1800" dirty="0" smtClean="0">
                <a:solidFill>
                  <a:schemeClr val="tx1"/>
                </a:solidFill>
                <a:latin typeface="Times New Roman" panose="02020603050405020304" pitchFamily="18" charset="0"/>
              </a:rPr>
              <a:t>summary through the states till the current time</a:t>
            </a:r>
            <a:endParaRPr lang="en-US" altLang="sk-SK" sz="1800" dirty="0">
              <a:solidFill>
                <a:schemeClr val="tx1"/>
              </a:solidFill>
              <a:latin typeface="Times New Roman" panose="02020603050405020304" pitchFamily="18" charset="0"/>
            </a:endParaRPr>
          </a:p>
        </p:txBody>
      </p:sp>
      <p:grpSp>
        <p:nvGrpSpPr>
          <p:cNvPr id="46088" name="Group 7"/>
          <p:cNvGrpSpPr>
            <a:grpSpLocks/>
          </p:cNvGrpSpPr>
          <p:nvPr/>
        </p:nvGrpSpPr>
        <p:grpSpPr bwMode="auto">
          <a:xfrm>
            <a:off x="7104063" y="836613"/>
            <a:ext cx="3276600" cy="1528762"/>
            <a:chOff x="685800" y="1828800"/>
            <a:chExt cx="7162800" cy="3886200"/>
          </a:xfrm>
        </p:grpSpPr>
        <p:grpSp>
          <p:nvGrpSpPr>
            <p:cNvPr id="46089" name="Group 4"/>
            <p:cNvGrpSpPr>
              <a:grpSpLocks/>
            </p:cNvGrpSpPr>
            <p:nvPr/>
          </p:nvGrpSpPr>
          <p:grpSpPr bwMode="auto">
            <a:xfrm>
              <a:off x="685800" y="3200400"/>
              <a:ext cx="7162800" cy="2286000"/>
              <a:chOff x="288" y="1392"/>
              <a:chExt cx="4512" cy="1440"/>
            </a:xfrm>
          </p:grpSpPr>
          <p:sp>
            <p:nvSpPr>
              <p:cNvPr id="46106" name="Oval 5"/>
              <p:cNvSpPr>
                <a:spLocks noChangeArrowheads="1"/>
              </p:cNvSpPr>
              <p:nvPr/>
            </p:nvSpPr>
            <p:spPr bwMode="auto">
              <a:xfrm>
                <a:off x="624" y="1392"/>
                <a:ext cx="672" cy="288"/>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07" name="Oval 6"/>
              <p:cNvSpPr>
                <a:spLocks noChangeArrowheads="1"/>
              </p:cNvSpPr>
              <p:nvPr/>
            </p:nvSpPr>
            <p:spPr bwMode="auto">
              <a:xfrm>
                <a:off x="2208" y="1392"/>
                <a:ext cx="672" cy="288"/>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08" name="Oval 7"/>
              <p:cNvSpPr>
                <a:spLocks noChangeArrowheads="1"/>
              </p:cNvSpPr>
              <p:nvPr/>
            </p:nvSpPr>
            <p:spPr bwMode="auto">
              <a:xfrm>
                <a:off x="3792" y="1392"/>
                <a:ext cx="672" cy="288"/>
              </a:xfrm>
              <a:prstGeom prst="ellipse">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09" name="Oval 8"/>
              <p:cNvSpPr>
                <a:spLocks noChangeArrowheads="1"/>
              </p:cNvSpPr>
              <p:nvPr/>
            </p:nvSpPr>
            <p:spPr bwMode="auto">
              <a:xfrm>
                <a:off x="528" y="2496"/>
                <a:ext cx="1008" cy="336"/>
              </a:xfrm>
              <a:prstGeom prst="ellipse">
                <a:avLst/>
              </a:prstGeom>
              <a:solidFill>
                <a:schemeClr val="folHlink"/>
              </a:solidFill>
              <a:ln w="9525">
                <a:solidFill>
                  <a:schemeClr val="folHlink"/>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10" name="Oval 9"/>
              <p:cNvSpPr>
                <a:spLocks noChangeArrowheads="1"/>
              </p:cNvSpPr>
              <p:nvPr/>
            </p:nvSpPr>
            <p:spPr bwMode="auto">
              <a:xfrm>
                <a:off x="2112" y="2496"/>
                <a:ext cx="1008" cy="336"/>
              </a:xfrm>
              <a:prstGeom prst="ellipse">
                <a:avLst/>
              </a:prstGeom>
              <a:solidFill>
                <a:schemeClr val="folHlink"/>
              </a:solidFill>
              <a:ln w="9525">
                <a:solidFill>
                  <a:schemeClr val="folHlink"/>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11" name="Oval 10"/>
              <p:cNvSpPr>
                <a:spLocks noChangeArrowheads="1"/>
              </p:cNvSpPr>
              <p:nvPr/>
            </p:nvSpPr>
            <p:spPr bwMode="auto">
              <a:xfrm>
                <a:off x="3648" y="2496"/>
                <a:ext cx="1008" cy="336"/>
              </a:xfrm>
              <a:prstGeom prst="ellipse">
                <a:avLst/>
              </a:prstGeom>
              <a:solidFill>
                <a:schemeClr val="folHlink"/>
              </a:solidFill>
              <a:ln w="9525">
                <a:solidFill>
                  <a:schemeClr val="folHlink"/>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12" name="Line 11"/>
              <p:cNvSpPr>
                <a:spLocks noChangeShapeType="1"/>
              </p:cNvSpPr>
              <p:nvPr/>
            </p:nvSpPr>
            <p:spPr bwMode="auto">
              <a:xfrm>
                <a:off x="288" y="1536"/>
                <a:ext cx="33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13" name="Line 12"/>
              <p:cNvSpPr>
                <a:spLocks noChangeShapeType="1"/>
              </p:cNvSpPr>
              <p:nvPr/>
            </p:nvSpPr>
            <p:spPr bwMode="auto">
              <a:xfrm>
                <a:off x="1296" y="1536"/>
                <a:ext cx="9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14" name="Line 13"/>
              <p:cNvSpPr>
                <a:spLocks noChangeShapeType="1"/>
              </p:cNvSpPr>
              <p:nvPr/>
            </p:nvSpPr>
            <p:spPr bwMode="auto">
              <a:xfrm>
                <a:off x="2880" y="1536"/>
                <a:ext cx="9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15" name="Line 14"/>
              <p:cNvSpPr>
                <a:spLocks noChangeShapeType="1"/>
              </p:cNvSpPr>
              <p:nvPr/>
            </p:nvSpPr>
            <p:spPr bwMode="auto">
              <a:xfrm>
                <a:off x="4464" y="1536"/>
                <a:ext cx="33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16" name="Line 15"/>
              <p:cNvSpPr>
                <a:spLocks noChangeShapeType="1"/>
              </p:cNvSpPr>
              <p:nvPr/>
            </p:nvSpPr>
            <p:spPr bwMode="auto">
              <a:xfrm>
                <a:off x="960" y="1680"/>
                <a:ext cx="0" cy="81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17" name="Line 16"/>
              <p:cNvSpPr>
                <a:spLocks noChangeShapeType="1"/>
              </p:cNvSpPr>
              <p:nvPr/>
            </p:nvSpPr>
            <p:spPr bwMode="auto">
              <a:xfrm>
                <a:off x="2544" y="1680"/>
                <a:ext cx="0" cy="81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6118" name="Line 17"/>
              <p:cNvSpPr>
                <a:spLocks noChangeShapeType="1"/>
              </p:cNvSpPr>
              <p:nvPr/>
            </p:nvSpPr>
            <p:spPr bwMode="auto">
              <a:xfrm>
                <a:off x="4128" y="1680"/>
                <a:ext cx="0" cy="81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46119" name="Object 18"/>
              <p:cNvGraphicFramePr>
                <a:graphicFrameLocks noChangeAspect="1"/>
              </p:cNvGraphicFramePr>
              <p:nvPr/>
            </p:nvGraphicFramePr>
            <p:xfrm>
              <a:off x="720" y="1392"/>
              <a:ext cx="528" cy="264"/>
            </p:xfrm>
            <a:graphic>
              <a:graphicData uri="http://schemas.openxmlformats.org/presentationml/2006/ole">
                <mc:AlternateContent xmlns:mc="http://schemas.openxmlformats.org/markup-compatibility/2006">
                  <mc:Choice xmlns:v="urn:schemas-microsoft-com:vml" Requires="v">
                    <p:oleObj spid="_x0000_s13096" name="Equation" r:id="rId10" imgW="457200" imgH="228600" progId="Equation.3">
                      <p:embed/>
                    </p:oleObj>
                  </mc:Choice>
                  <mc:Fallback>
                    <p:oleObj name="Equation" r:id="rId10" imgW="457200" imgH="228600" progId="Equation.3">
                      <p:embed/>
                      <p:pic>
                        <p:nvPicPr>
                          <p:cNvPr id="46119"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1392"/>
                            <a:ext cx="5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0" name="Object 19"/>
              <p:cNvGraphicFramePr>
                <a:graphicFrameLocks noChangeAspect="1"/>
              </p:cNvGraphicFramePr>
              <p:nvPr/>
            </p:nvGraphicFramePr>
            <p:xfrm>
              <a:off x="2307" y="1392"/>
              <a:ext cx="425" cy="264"/>
            </p:xfrm>
            <a:graphic>
              <a:graphicData uri="http://schemas.openxmlformats.org/presentationml/2006/ole">
                <mc:AlternateContent xmlns:mc="http://schemas.openxmlformats.org/markup-compatibility/2006">
                  <mc:Choice xmlns:v="urn:schemas-microsoft-com:vml" Requires="v">
                    <p:oleObj spid="_x0000_s13097" name="Equation" r:id="rId12" imgW="368300" imgH="228600" progId="Equation.3">
                      <p:embed/>
                    </p:oleObj>
                  </mc:Choice>
                  <mc:Fallback>
                    <p:oleObj name="Equation" r:id="rId12" imgW="368300" imgH="228600" progId="Equation.3">
                      <p:embed/>
                      <p:pic>
                        <p:nvPicPr>
                          <p:cNvPr id="4612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7" y="1392"/>
                            <a:ext cx="42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1" name="Object 20"/>
              <p:cNvGraphicFramePr>
                <a:graphicFrameLocks noChangeAspect="1"/>
              </p:cNvGraphicFramePr>
              <p:nvPr/>
            </p:nvGraphicFramePr>
            <p:xfrm>
              <a:off x="3888" y="1392"/>
              <a:ext cx="528" cy="264"/>
            </p:xfrm>
            <a:graphic>
              <a:graphicData uri="http://schemas.openxmlformats.org/presentationml/2006/ole">
                <mc:AlternateContent xmlns:mc="http://schemas.openxmlformats.org/markup-compatibility/2006">
                  <mc:Choice xmlns:v="urn:schemas-microsoft-com:vml" Requires="v">
                    <p:oleObj spid="_x0000_s13098" name="Equation" r:id="rId14" imgW="457200" imgH="228600" progId="Equation.3">
                      <p:embed/>
                    </p:oleObj>
                  </mc:Choice>
                  <mc:Fallback>
                    <p:oleObj name="Equation" r:id="rId14" imgW="457200" imgH="228600" progId="Equation.3">
                      <p:embed/>
                      <p:pic>
                        <p:nvPicPr>
                          <p:cNvPr id="46121"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1392"/>
                            <a:ext cx="5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2" name="Object 21"/>
              <p:cNvGraphicFramePr>
                <a:graphicFrameLocks noChangeAspect="1"/>
              </p:cNvGraphicFramePr>
              <p:nvPr/>
            </p:nvGraphicFramePr>
            <p:xfrm>
              <a:off x="559" y="2544"/>
              <a:ext cx="851" cy="264"/>
            </p:xfrm>
            <a:graphic>
              <a:graphicData uri="http://schemas.openxmlformats.org/presentationml/2006/ole">
                <mc:AlternateContent xmlns:mc="http://schemas.openxmlformats.org/markup-compatibility/2006">
                  <mc:Choice xmlns:v="urn:schemas-microsoft-com:vml" Requires="v">
                    <p:oleObj spid="_x0000_s13099" name="Equation" r:id="rId16" imgW="736600" imgH="228600" progId="Equation.3">
                      <p:embed/>
                    </p:oleObj>
                  </mc:Choice>
                  <mc:Fallback>
                    <p:oleObj name="Equation" r:id="rId16" imgW="736600" imgH="228600" progId="Equation.3">
                      <p:embed/>
                      <p:pic>
                        <p:nvPicPr>
                          <p:cNvPr id="46122"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9" y="2544"/>
                            <a:ext cx="85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3" name="Object 22"/>
              <p:cNvGraphicFramePr>
                <a:graphicFrameLocks noChangeAspect="1"/>
              </p:cNvGraphicFramePr>
              <p:nvPr/>
            </p:nvGraphicFramePr>
            <p:xfrm>
              <a:off x="2211" y="2544"/>
              <a:ext cx="749" cy="264"/>
            </p:xfrm>
            <a:graphic>
              <a:graphicData uri="http://schemas.openxmlformats.org/presentationml/2006/ole">
                <mc:AlternateContent xmlns:mc="http://schemas.openxmlformats.org/markup-compatibility/2006">
                  <mc:Choice xmlns:v="urn:schemas-microsoft-com:vml" Requires="v">
                    <p:oleObj spid="_x0000_s13100" name="Equation" r:id="rId18" imgW="647700" imgH="228600" progId="Equation.3">
                      <p:embed/>
                    </p:oleObj>
                  </mc:Choice>
                  <mc:Fallback>
                    <p:oleObj name="Equation" r:id="rId18" imgW="647700" imgH="228600" progId="Equation.3">
                      <p:embed/>
                      <p:pic>
                        <p:nvPicPr>
                          <p:cNvPr id="46123"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 y="2544"/>
                            <a:ext cx="749"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24" name="Object 23"/>
              <p:cNvGraphicFramePr>
                <a:graphicFrameLocks noChangeAspect="1"/>
              </p:cNvGraphicFramePr>
              <p:nvPr/>
            </p:nvGraphicFramePr>
            <p:xfrm>
              <a:off x="3744" y="2544"/>
              <a:ext cx="850" cy="264"/>
            </p:xfrm>
            <a:graphic>
              <a:graphicData uri="http://schemas.openxmlformats.org/presentationml/2006/ole">
                <mc:AlternateContent xmlns:mc="http://schemas.openxmlformats.org/markup-compatibility/2006">
                  <mc:Choice xmlns:v="urn:schemas-microsoft-com:vml" Requires="v">
                    <p:oleObj spid="_x0000_s13101" name="Equation" r:id="rId20" imgW="736600" imgH="228600" progId="Equation.3">
                      <p:embed/>
                    </p:oleObj>
                  </mc:Choice>
                  <mc:Fallback>
                    <p:oleObj name="Equation" r:id="rId20" imgW="736600" imgH="228600" progId="Equation.3">
                      <p:embed/>
                      <p:pic>
                        <p:nvPicPr>
                          <p:cNvPr id="46124"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4" y="2544"/>
                            <a:ext cx="85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0" name="Group 24"/>
            <p:cNvGrpSpPr>
              <a:grpSpLocks/>
            </p:cNvGrpSpPr>
            <p:nvPr/>
          </p:nvGrpSpPr>
          <p:grpSpPr bwMode="auto">
            <a:xfrm>
              <a:off x="1524000" y="1828800"/>
              <a:ext cx="1524000" cy="1323975"/>
              <a:chOff x="912" y="1152"/>
              <a:chExt cx="960" cy="834"/>
            </a:xfrm>
          </p:grpSpPr>
          <p:sp>
            <p:nvSpPr>
              <p:cNvPr id="46102" name="Rectangle 25"/>
              <p:cNvSpPr>
                <a:spLocks noChangeArrowheads="1"/>
              </p:cNvSpPr>
              <p:nvPr/>
            </p:nvSpPr>
            <p:spPr bwMode="auto">
              <a:xfrm>
                <a:off x="912" y="1152"/>
                <a:ext cx="960" cy="816"/>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103" name="Line 26"/>
              <p:cNvSpPr>
                <a:spLocks noChangeShapeType="1"/>
              </p:cNvSpPr>
              <p:nvPr/>
            </p:nvSpPr>
            <p:spPr bwMode="auto">
              <a:xfrm>
                <a:off x="1392" y="1152"/>
                <a:ext cx="0" cy="8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104" name="Line 27"/>
              <p:cNvSpPr>
                <a:spLocks noChangeShapeType="1"/>
              </p:cNvSpPr>
              <p:nvPr/>
            </p:nvSpPr>
            <p:spPr bwMode="auto">
              <a:xfrm>
                <a:off x="912" y="1488"/>
                <a:ext cx="9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46105" name="Object 28"/>
              <p:cNvGraphicFramePr>
                <a:graphicFrameLocks noChangeAspect="1"/>
              </p:cNvGraphicFramePr>
              <p:nvPr/>
            </p:nvGraphicFramePr>
            <p:xfrm>
              <a:off x="960" y="1152"/>
              <a:ext cx="912" cy="834"/>
            </p:xfrm>
            <a:graphic>
              <a:graphicData uri="http://schemas.openxmlformats.org/presentationml/2006/ole">
                <mc:AlternateContent xmlns:mc="http://schemas.openxmlformats.org/markup-compatibility/2006">
                  <mc:Choice xmlns:v="urn:schemas-microsoft-com:vml" Requires="v">
                    <p:oleObj spid="_x0000_s13102" name="Equation" r:id="rId22" imgW="736600" imgH="673100" progId="Equation.3">
                      <p:embed/>
                    </p:oleObj>
                  </mc:Choice>
                  <mc:Fallback>
                    <p:oleObj name="Equation" r:id="rId22" imgW="736600" imgH="673100" progId="Equation.3">
                      <p:embed/>
                      <p:pic>
                        <p:nvPicPr>
                          <p:cNvPr id="46105"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0" y="1152"/>
                            <a:ext cx="912" cy="8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1" name="Group 40"/>
            <p:cNvGrpSpPr>
              <a:grpSpLocks/>
            </p:cNvGrpSpPr>
            <p:nvPr/>
          </p:nvGrpSpPr>
          <p:grpSpPr bwMode="auto">
            <a:xfrm>
              <a:off x="4724400" y="3657600"/>
              <a:ext cx="1676400" cy="1323975"/>
              <a:chOff x="2976" y="2304"/>
              <a:chExt cx="1056" cy="834"/>
            </a:xfrm>
          </p:grpSpPr>
          <p:sp>
            <p:nvSpPr>
              <p:cNvPr id="46098" name="Rectangle 29"/>
              <p:cNvSpPr>
                <a:spLocks noChangeArrowheads="1"/>
              </p:cNvSpPr>
              <p:nvPr/>
            </p:nvSpPr>
            <p:spPr bwMode="auto">
              <a:xfrm>
                <a:off x="2976" y="2304"/>
                <a:ext cx="960" cy="816"/>
              </a:xfrm>
              <a:prstGeom prst="rect">
                <a:avLst/>
              </a:prstGeom>
              <a:solidFill>
                <a:schemeClr val="bg2"/>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099" name="Line 30"/>
              <p:cNvSpPr>
                <a:spLocks noChangeShapeType="1"/>
              </p:cNvSpPr>
              <p:nvPr/>
            </p:nvSpPr>
            <p:spPr bwMode="auto">
              <a:xfrm>
                <a:off x="3456" y="2304"/>
                <a:ext cx="0" cy="8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100" name="Line 31"/>
              <p:cNvSpPr>
                <a:spLocks noChangeShapeType="1"/>
              </p:cNvSpPr>
              <p:nvPr/>
            </p:nvSpPr>
            <p:spPr bwMode="auto">
              <a:xfrm>
                <a:off x="2976" y="2640"/>
                <a:ext cx="9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46101" name="Object 32"/>
              <p:cNvGraphicFramePr>
                <a:graphicFrameLocks noChangeAspect="1"/>
              </p:cNvGraphicFramePr>
              <p:nvPr/>
            </p:nvGraphicFramePr>
            <p:xfrm>
              <a:off x="3198" y="2304"/>
              <a:ext cx="834" cy="834"/>
            </p:xfrm>
            <a:graphic>
              <a:graphicData uri="http://schemas.openxmlformats.org/presentationml/2006/ole">
                <mc:AlternateContent xmlns:mc="http://schemas.openxmlformats.org/markup-compatibility/2006">
                  <mc:Choice xmlns:v="urn:schemas-microsoft-com:vml" Requires="v">
                    <p:oleObj spid="_x0000_s13103" name="Equation" r:id="rId24" imgW="672808" imgH="672808" progId="Equation.3">
                      <p:embed/>
                    </p:oleObj>
                  </mc:Choice>
                  <mc:Fallback>
                    <p:oleObj name="Equation" r:id="rId24" imgW="672808" imgH="672808" progId="Equation.3">
                      <p:embed/>
                      <p:pic>
                        <p:nvPicPr>
                          <p:cNvPr id="46101"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98" y="2304"/>
                            <a:ext cx="834" cy="8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2" name="Group 33"/>
            <p:cNvGrpSpPr>
              <a:grpSpLocks/>
            </p:cNvGrpSpPr>
            <p:nvPr/>
          </p:nvGrpSpPr>
          <p:grpSpPr bwMode="auto">
            <a:xfrm>
              <a:off x="1066800" y="2286000"/>
              <a:ext cx="4419600" cy="1524000"/>
              <a:chOff x="2352" y="672"/>
              <a:chExt cx="2784" cy="960"/>
            </a:xfrm>
          </p:grpSpPr>
          <p:sp>
            <p:nvSpPr>
              <p:cNvPr id="46096" name="Rectangle 34"/>
              <p:cNvSpPr>
                <a:spLocks noChangeArrowheads="1"/>
              </p:cNvSpPr>
              <p:nvPr/>
            </p:nvSpPr>
            <p:spPr bwMode="auto">
              <a:xfrm>
                <a:off x="2352" y="1152"/>
                <a:ext cx="2448" cy="48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097" name="Text Box 35"/>
              <p:cNvSpPr txBox="1">
                <a:spLocks noChangeArrowheads="1"/>
              </p:cNvSpPr>
              <p:nvPr/>
            </p:nvSpPr>
            <p:spPr bwMode="auto">
              <a:xfrm>
                <a:off x="3840" y="672"/>
                <a:ext cx="1296"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sk-SK" altLang="sk-SK" sz="2400">
                  <a:solidFill>
                    <a:srgbClr val="A50021"/>
                  </a:solidFill>
                  <a:latin typeface="Times New Roman" panose="02020603050405020304" pitchFamily="18" charset="0"/>
                </a:endParaRPr>
              </a:p>
            </p:txBody>
          </p:sp>
        </p:grpSp>
        <p:grpSp>
          <p:nvGrpSpPr>
            <p:cNvPr id="46093" name="Group 36"/>
            <p:cNvGrpSpPr>
              <a:grpSpLocks/>
            </p:cNvGrpSpPr>
            <p:nvPr/>
          </p:nvGrpSpPr>
          <p:grpSpPr bwMode="auto">
            <a:xfrm>
              <a:off x="3581400" y="2590800"/>
              <a:ext cx="2819400" cy="3124200"/>
              <a:chOff x="3600" y="96"/>
              <a:chExt cx="1776" cy="1968"/>
            </a:xfrm>
          </p:grpSpPr>
          <p:sp>
            <p:nvSpPr>
              <p:cNvPr id="46094" name="Rectangle 37"/>
              <p:cNvSpPr>
                <a:spLocks noChangeArrowheads="1"/>
              </p:cNvSpPr>
              <p:nvPr/>
            </p:nvSpPr>
            <p:spPr bwMode="auto">
              <a:xfrm>
                <a:off x="3600" y="384"/>
                <a:ext cx="864" cy="1680"/>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6095" name="Text Box 38"/>
              <p:cNvSpPr txBox="1">
                <a:spLocks noChangeArrowheads="1"/>
              </p:cNvSpPr>
              <p:nvPr/>
            </p:nvSpPr>
            <p:spPr bwMode="auto">
              <a:xfrm>
                <a:off x="4464" y="96"/>
                <a:ext cx="912"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sk-SK" altLang="sk-SK" sz="2400">
                  <a:solidFill>
                    <a:srgbClr val="A50021"/>
                  </a:solidFill>
                  <a:latin typeface="Times New Roman" panose="02020603050405020304" pitchFamily="18" charset="0"/>
                </a:endParaRPr>
              </a:p>
            </p:txBody>
          </p:sp>
        </p:grpSp>
      </p:grpSp>
    </p:spTree>
    <p:extLst>
      <p:ext uri="{BB962C8B-B14F-4D97-AF65-F5344CB8AC3E}">
        <p14:creationId xmlns:p14="http://schemas.microsoft.com/office/powerpoint/2010/main" val="1468032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981200" y="838200"/>
            <a:ext cx="8534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D</a:t>
            </a:r>
            <a:r>
              <a:rPr lang="en-US" altLang="sk-SK" sz="2400" dirty="0" smtClean="0">
                <a:solidFill>
                  <a:schemeClr val="tx1"/>
                </a:solidFill>
                <a:latin typeface="Times New Roman" panose="02020603050405020304" pitchFamily="18" charset="0"/>
              </a:rPr>
              <a:t>ay </a:t>
            </a:r>
            <a:r>
              <a:rPr lang="sk-SK" altLang="sk-SK" sz="2400" dirty="0" smtClean="0">
                <a:solidFill>
                  <a:schemeClr val="tx1"/>
                </a:solidFill>
                <a:latin typeface="Times New Roman" panose="02020603050405020304" pitchFamily="18" charset="0"/>
              </a:rPr>
              <a:t>2</a:t>
            </a: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The umbrella appeared again so:</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Predi</a:t>
            </a:r>
            <a:r>
              <a:rPr lang="en-US" altLang="sk-SK" sz="2400" dirty="0" err="1" smtClean="0">
                <a:solidFill>
                  <a:schemeClr val="tx1"/>
                </a:solidFill>
                <a:latin typeface="Times New Roman" panose="02020603050405020304" pitchFamily="18" charset="0"/>
              </a:rPr>
              <a:t>ction</a:t>
            </a:r>
            <a:r>
              <a:rPr lang="en-US" altLang="sk-SK" sz="2400" dirty="0" smtClean="0">
                <a:solidFill>
                  <a:schemeClr val="tx1"/>
                </a:solidFill>
                <a:latin typeface="Times New Roman" panose="02020603050405020304" pitchFamily="18" charset="0"/>
              </a:rPr>
              <a:t> of the state from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t=1</a:t>
            </a: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to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t=2</a:t>
            </a:r>
            <a:r>
              <a:rPr lang="sk-SK" altLang="sk-SK" sz="2400"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p:graphicFrame>
        <p:nvGraphicFramePr>
          <p:cNvPr id="48131" name="Object 2"/>
          <p:cNvGraphicFramePr>
            <a:graphicFrameLocks noChangeAspect="1"/>
          </p:cNvGraphicFramePr>
          <p:nvPr>
            <p:extLst>
              <p:ext uri="{D42A27DB-BD31-4B8C-83A1-F6EECF244321}">
                <p14:modId xmlns:p14="http://schemas.microsoft.com/office/powerpoint/2010/main" val="1738594245"/>
              </p:ext>
            </p:extLst>
          </p:nvPr>
        </p:nvGraphicFramePr>
        <p:xfrm>
          <a:off x="7252433" y="781425"/>
          <a:ext cx="1557338" cy="550863"/>
        </p:xfrm>
        <a:graphic>
          <a:graphicData uri="http://schemas.openxmlformats.org/presentationml/2006/ole">
            <mc:AlternateContent xmlns:mc="http://schemas.openxmlformats.org/markup-compatibility/2006">
              <mc:Choice xmlns:v="urn:schemas-microsoft-com:vml" Requires="v">
                <p:oleObj spid="_x0000_s13536" name="Equation" r:id="rId4" imgW="609336" imgH="215806" progId="Equation.3">
                  <p:embed/>
                </p:oleObj>
              </mc:Choice>
              <mc:Fallback>
                <p:oleObj name="Equation" r:id="rId4" imgW="609336" imgH="215806" progId="Equation.3">
                  <p:embed/>
                  <p:pic>
                    <p:nvPicPr>
                      <p:cNvPr id="4813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2433" y="781425"/>
                        <a:ext cx="1557338"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2" name="Object 3"/>
          <p:cNvGraphicFramePr>
            <a:graphicFrameLocks noChangeAspect="1"/>
          </p:cNvGraphicFramePr>
          <p:nvPr/>
        </p:nvGraphicFramePr>
        <p:xfrm>
          <a:off x="2263775" y="2667000"/>
          <a:ext cx="7894638" cy="1289050"/>
        </p:xfrm>
        <a:graphic>
          <a:graphicData uri="http://schemas.openxmlformats.org/presentationml/2006/ole">
            <mc:AlternateContent xmlns:mc="http://schemas.openxmlformats.org/markup-compatibility/2006">
              <mc:Choice xmlns:v="urn:schemas-microsoft-com:vml" Requires="v">
                <p:oleObj spid="_x0000_s13537" name="Rovnice" r:id="rId6" imgW="4356100" imgH="711200" progId="Equation.3">
                  <p:embed/>
                </p:oleObj>
              </mc:Choice>
              <mc:Fallback>
                <p:oleObj name="Rovnice" r:id="rId6" imgW="4356100" imgH="711200" progId="Equation.3">
                  <p:embed/>
                  <p:pic>
                    <p:nvPicPr>
                      <p:cNvPr id="4813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3775" y="2667000"/>
                        <a:ext cx="7894638"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Text Box 6"/>
          <p:cNvSpPr txBox="1">
            <a:spLocks noChangeArrowheads="1"/>
          </p:cNvSpPr>
          <p:nvPr/>
        </p:nvSpPr>
        <p:spPr bwMode="auto">
          <a:xfrm>
            <a:off x="2057400" y="4572001"/>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Filtering  is the prediction update with respect to the observations for </a:t>
            </a:r>
            <a:r>
              <a:rPr lang="en-US" altLang="sk-SK" sz="2400" i="1" dirty="0" smtClean="0">
                <a:solidFill>
                  <a:schemeClr val="tx1"/>
                </a:solidFill>
                <a:latin typeface="Times New Roman" panose="02020603050405020304" pitchFamily="18" charset="0"/>
              </a:rPr>
              <a:t>t=2. </a:t>
            </a:r>
            <a:endParaRPr lang="en-US" altLang="sk-SK" sz="2400" dirty="0">
              <a:solidFill>
                <a:schemeClr val="tx1"/>
              </a:solidFill>
              <a:latin typeface="Times New Roman" panose="02020603050405020304" pitchFamily="18" charset="0"/>
            </a:endParaRPr>
          </a:p>
        </p:txBody>
      </p:sp>
      <p:graphicFrame>
        <p:nvGraphicFramePr>
          <p:cNvPr id="48134" name="Object 4"/>
          <p:cNvGraphicFramePr>
            <a:graphicFrameLocks noChangeAspect="1"/>
          </p:cNvGraphicFramePr>
          <p:nvPr/>
        </p:nvGraphicFramePr>
        <p:xfrm>
          <a:off x="2362200" y="5589588"/>
          <a:ext cx="7848600" cy="1035050"/>
        </p:xfrm>
        <a:graphic>
          <a:graphicData uri="http://schemas.openxmlformats.org/presentationml/2006/ole">
            <mc:AlternateContent xmlns:mc="http://schemas.openxmlformats.org/markup-compatibility/2006">
              <mc:Choice xmlns:v="urn:schemas-microsoft-com:vml" Requires="v">
                <p:oleObj spid="_x0000_s13538" name="Equation" r:id="rId8" imgW="3657600" imgH="482600" progId="Equation.3">
                  <p:embed/>
                </p:oleObj>
              </mc:Choice>
              <mc:Fallback>
                <p:oleObj name="Equation" r:id="rId8" imgW="3657600" imgH="482600" progId="Equation.3">
                  <p:embed/>
                  <p:pic>
                    <p:nvPicPr>
                      <p:cNvPr id="4813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589588"/>
                        <a:ext cx="78486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69047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057400" y="914400"/>
            <a:ext cx="815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P</a:t>
            </a:r>
            <a:r>
              <a:rPr lang="en-US" altLang="sk-SK" sz="2400" dirty="0" err="1" smtClean="0">
                <a:solidFill>
                  <a:schemeClr val="tx1"/>
                </a:solidFill>
                <a:latin typeface="Times New Roman" panose="02020603050405020304" pitchFamily="18" charset="0"/>
              </a:rPr>
              <a:t>rediction</a:t>
            </a:r>
            <a:r>
              <a:rPr lang="en-US" altLang="sk-SK" sz="2400" dirty="0" smtClean="0">
                <a:solidFill>
                  <a:schemeClr val="tx1"/>
                </a:solidFill>
                <a:latin typeface="Times New Roman" panose="02020603050405020304" pitchFamily="18" charset="0"/>
              </a:rPr>
              <a:t> is in fact filtration process without updating to a new observations. </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US" altLang="sk-SK" sz="2400" dirty="0">
              <a:solidFill>
                <a:schemeClr val="tx1"/>
              </a:solidFill>
              <a:latin typeface="Times New Roman" panose="02020603050405020304" pitchFamily="18" charset="0"/>
            </a:endParaRPr>
          </a:p>
        </p:txBody>
      </p:sp>
      <p:graphicFrame>
        <p:nvGraphicFramePr>
          <p:cNvPr id="50179" name="Object 2"/>
          <p:cNvGraphicFramePr>
            <a:graphicFrameLocks noChangeAspect="1"/>
          </p:cNvGraphicFramePr>
          <p:nvPr/>
        </p:nvGraphicFramePr>
        <p:xfrm>
          <a:off x="2106613" y="2590800"/>
          <a:ext cx="7675562" cy="1284288"/>
        </p:xfrm>
        <a:graphic>
          <a:graphicData uri="http://schemas.openxmlformats.org/presentationml/2006/ole">
            <mc:AlternateContent xmlns:mc="http://schemas.openxmlformats.org/markup-compatibility/2006">
              <mc:Choice xmlns:v="urn:schemas-microsoft-com:vml" Requires="v">
                <p:oleObj spid="_x0000_s14411" name="Equation" r:id="rId4" imgW="2806700" imgH="469900" progId="Equation.3">
                  <p:embed/>
                </p:oleObj>
              </mc:Choice>
              <mc:Fallback>
                <p:oleObj name="Equation" r:id="rId4" imgW="2806700" imgH="469900" progId="Equation.3">
                  <p:embed/>
                  <p:pic>
                    <p:nvPicPr>
                      <p:cNvPr id="5017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613" y="2590800"/>
                        <a:ext cx="7675562"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83505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981200" y="762001"/>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800" b="1" dirty="0" smtClean="0">
                <a:solidFill>
                  <a:srgbClr val="A50021"/>
                </a:solidFill>
                <a:latin typeface="Times New Roman" panose="02020603050405020304" pitchFamily="18" charset="0"/>
              </a:rPr>
              <a:t>Smoothing</a:t>
            </a:r>
            <a:r>
              <a:rPr lang="sk-SK" altLang="en-US" sz="2800" b="1" dirty="0" smtClean="0">
                <a:solidFill>
                  <a:srgbClr val="A50021"/>
                </a:solidFill>
                <a:latin typeface="Times New Roman" panose="02020603050405020304" pitchFamily="18" charset="0"/>
              </a:rPr>
              <a:t>:  </a:t>
            </a:r>
            <a:r>
              <a:rPr lang="en-US" altLang="en-US" sz="2800" dirty="0" smtClean="0">
                <a:solidFill>
                  <a:schemeClr val="tx1"/>
                </a:solidFill>
                <a:latin typeface="Times New Roman" panose="02020603050405020304" pitchFamily="18" charset="0"/>
              </a:rPr>
              <a:t>We calculate</a:t>
            </a:r>
            <a:r>
              <a:rPr lang="sk-SK" altLang="en-US" sz="2800" b="1" dirty="0" smtClean="0">
                <a:solidFill>
                  <a:srgbClr val="A50021"/>
                </a:solidFill>
                <a:latin typeface="Times New Roman" panose="02020603050405020304" pitchFamily="18" charset="0"/>
              </a:rPr>
              <a:t> </a:t>
            </a:r>
            <a:endParaRPr lang="en-US" altLang="en-US" sz="2800" b="1" dirty="0">
              <a:solidFill>
                <a:srgbClr val="A50021"/>
              </a:solidFill>
              <a:latin typeface="Times New Roman" panose="02020603050405020304" pitchFamily="18" charset="0"/>
            </a:endParaRPr>
          </a:p>
        </p:txBody>
      </p:sp>
      <p:graphicFrame>
        <p:nvGraphicFramePr>
          <p:cNvPr id="52227" name="Object 3"/>
          <p:cNvGraphicFramePr>
            <a:graphicFrameLocks noChangeAspect="1"/>
          </p:cNvGraphicFramePr>
          <p:nvPr/>
        </p:nvGraphicFramePr>
        <p:xfrm>
          <a:off x="6145214" y="788988"/>
          <a:ext cx="2949575" cy="482600"/>
        </p:xfrm>
        <a:graphic>
          <a:graphicData uri="http://schemas.openxmlformats.org/presentationml/2006/ole">
            <mc:AlternateContent xmlns:mc="http://schemas.openxmlformats.org/markup-compatibility/2006">
              <mc:Choice xmlns:v="urn:schemas-microsoft-com:vml" Requires="v">
                <p:oleObj spid="_x0000_s15508" name="Equation" r:id="rId4" imgW="1397000" imgH="228600" progId="Equation.3">
                  <p:embed/>
                </p:oleObj>
              </mc:Choice>
              <mc:Fallback>
                <p:oleObj name="Equation" r:id="rId4" imgW="1397000" imgH="228600" progId="Equation.3">
                  <p:embed/>
                  <p:pic>
                    <p:nvPicPr>
                      <p:cNvPr id="522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5214" y="788988"/>
                        <a:ext cx="29495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p:cNvGraphicFramePr>
            <a:graphicFrameLocks noChangeAspect="1"/>
          </p:cNvGraphicFramePr>
          <p:nvPr/>
        </p:nvGraphicFramePr>
        <p:xfrm>
          <a:off x="2200276" y="2176463"/>
          <a:ext cx="5122863" cy="2413000"/>
        </p:xfrm>
        <a:graphic>
          <a:graphicData uri="http://schemas.openxmlformats.org/presentationml/2006/ole">
            <mc:AlternateContent xmlns:mc="http://schemas.openxmlformats.org/markup-compatibility/2006">
              <mc:Choice xmlns:v="urn:schemas-microsoft-com:vml" Requires="v">
                <p:oleObj spid="_x0000_s15509" name="Equation" r:id="rId6" imgW="2425700" imgH="1143000" progId="Equation.3">
                  <p:embed/>
                </p:oleObj>
              </mc:Choice>
              <mc:Fallback>
                <p:oleObj name="Equation" r:id="rId6" imgW="2425700" imgH="1143000" progId="Equation.3">
                  <p:embed/>
                  <p:pic>
                    <p:nvPicPr>
                      <p:cNvPr id="522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276" y="2176463"/>
                        <a:ext cx="5122863" cy="241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5"/>
          <p:cNvSpPr txBox="1">
            <a:spLocks noChangeArrowheads="1"/>
          </p:cNvSpPr>
          <p:nvPr/>
        </p:nvSpPr>
        <p:spPr bwMode="auto">
          <a:xfrm>
            <a:off x="6553200" y="31242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Bayes</a:t>
            </a:r>
            <a:r>
              <a:rPr lang="en-US" altLang="en-US" sz="2400" dirty="0" smtClean="0">
                <a:solidFill>
                  <a:schemeClr val="tx1"/>
                </a:solidFill>
                <a:latin typeface="Times New Roman" panose="02020603050405020304" pitchFamily="18" charset="0"/>
              </a:rPr>
              <a:t> rule used</a:t>
            </a:r>
            <a:endParaRPr lang="en-US" altLang="en-US" sz="2400" dirty="0">
              <a:solidFill>
                <a:schemeClr val="tx1"/>
              </a:solidFill>
              <a:latin typeface="Times New Roman" panose="02020603050405020304" pitchFamily="18" charset="0"/>
            </a:endParaRPr>
          </a:p>
        </p:txBody>
      </p:sp>
      <p:sp>
        <p:nvSpPr>
          <p:cNvPr id="52230" name="Text Box 6"/>
          <p:cNvSpPr txBox="1">
            <a:spLocks noChangeArrowheads="1"/>
          </p:cNvSpPr>
          <p:nvPr/>
        </p:nvSpPr>
        <p:spPr bwMode="auto">
          <a:xfrm>
            <a:off x="6172200" y="4876800"/>
            <a:ext cx="563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a:t>
            </a:r>
            <a:r>
              <a:rPr lang="en-US" altLang="en-US" sz="2400" dirty="0" smtClean="0">
                <a:solidFill>
                  <a:schemeClr val="tx1"/>
                </a:solidFill>
                <a:latin typeface="Times New Roman" panose="02020603050405020304" pitchFamily="18" charset="0"/>
              </a:rPr>
              <a:t>notion of conditional independency used </a:t>
            </a:r>
            <a:endParaRPr lang="en-US" altLang="en-US" sz="2400" dirty="0">
              <a:solidFill>
                <a:schemeClr val="tx1"/>
              </a:solidFill>
              <a:latin typeface="Times New Roman" panose="02020603050405020304" pitchFamily="18" charset="0"/>
            </a:endParaRPr>
          </a:p>
        </p:txBody>
      </p:sp>
      <p:sp>
        <p:nvSpPr>
          <p:cNvPr id="52231" name="Line 7"/>
          <p:cNvSpPr>
            <a:spLocks noChangeShapeType="1"/>
          </p:cNvSpPr>
          <p:nvPr/>
        </p:nvSpPr>
        <p:spPr bwMode="auto">
          <a:xfrm flipV="1">
            <a:off x="3200400" y="4724400"/>
            <a:ext cx="0" cy="1143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2232" name="Text Box 8"/>
          <p:cNvSpPr txBox="1">
            <a:spLocks noChangeArrowheads="1"/>
          </p:cNvSpPr>
          <p:nvPr/>
        </p:nvSpPr>
        <p:spPr bwMode="auto">
          <a:xfrm>
            <a:off x="2286000" y="60198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T</a:t>
            </a:r>
            <a:r>
              <a:rPr lang="en-US" altLang="en-US" sz="2400" dirty="0" smtClean="0">
                <a:solidFill>
                  <a:schemeClr val="tx1"/>
                </a:solidFill>
                <a:latin typeface="Times New Roman" panose="02020603050405020304" pitchFamily="18" charset="0"/>
              </a:rPr>
              <a:t>his is in fact </a:t>
            </a:r>
            <a:r>
              <a:rPr lang="sk-SK" altLang="en-US" sz="2400" dirty="0" smtClean="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filtering</a:t>
            </a:r>
            <a:endParaRPr lang="en-US" altLang="en-US" sz="2400" dirty="0">
              <a:solidFill>
                <a:schemeClr val="tx1"/>
              </a:solidFill>
              <a:latin typeface="Times New Roman" panose="02020603050405020304" pitchFamily="18" charset="0"/>
            </a:endParaRPr>
          </a:p>
        </p:txBody>
      </p:sp>
      <p:sp>
        <p:nvSpPr>
          <p:cNvPr id="52233" name="Line 9"/>
          <p:cNvSpPr>
            <a:spLocks noChangeShapeType="1"/>
          </p:cNvSpPr>
          <p:nvPr/>
        </p:nvSpPr>
        <p:spPr bwMode="auto">
          <a:xfrm flipH="1" flipV="1">
            <a:off x="4876800" y="4876800"/>
            <a:ext cx="1752600" cy="12954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2234" name="Text Box 10"/>
          <p:cNvSpPr txBox="1">
            <a:spLocks noChangeArrowheads="1"/>
          </p:cNvSpPr>
          <p:nvPr/>
        </p:nvSpPr>
        <p:spPr bwMode="auto">
          <a:xfrm>
            <a:off x="5791200" y="6172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T</a:t>
            </a:r>
            <a:r>
              <a:rPr lang="en-US" altLang="en-US" sz="2400" dirty="0" smtClean="0">
                <a:solidFill>
                  <a:schemeClr val="tx1"/>
                </a:solidFill>
                <a:latin typeface="Times New Roman" panose="02020603050405020304" pitchFamily="18" charset="0"/>
              </a:rPr>
              <a:t>his we need to elaborate</a:t>
            </a:r>
            <a:endParaRPr lang="en-US" altLang="en-US"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449913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2063750" y="1125538"/>
          <a:ext cx="7010400" cy="4119562"/>
        </p:xfrm>
        <a:graphic>
          <a:graphicData uri="http://schemas.openxmlformats.org/presentationml/2006/ole">
            <mc:AlternateContent xmlns:mc="http://schemas.openxmlformats.org/markup-compatibility/2006">
              <mc:Choice xmlns:v="urn:schemas-microsoft-com:vml" Requires="v">
                <p:oleObj spid="_x0000_s16459" name="Rovnica" r:id="rId4" imgW="3111500" imgH="1828800" progId="Equation.3">
                  <p:embed/>
                </p:oleObj>
              </mc:Choice>
              <mc:Fallback>
                <p:oleObj name="Rovnica" r:id="rId4" imgW="3111500" imgH="1828800" progId="Equation.3">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1125538"/>
                        <a:ext cx="7010400" cy="411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5" name="Text Box 3"/>
          <p:cNvSpPr txBox="1">
            <a:spLocks noChangeArrowheads="1"/>
          </p:cNvSpPr>
          <p:nvPr/>
        </p:nvSpPr>
        <p:spPr bwMode="auto">
          <a:xfrm>
            <a:off x="2133600" y="533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Re</a:t>
            </a:r>
            <a:r>
              <a:rPr lang="en-US" altLang="en-US" sz="2400" dirty="0" err="1" smtClean="0">
                <a:solidFill>
                  <a:schemeClr val="tx1"/>
                </a:solidFill>
                <a:latin typeface="Times New Roman" panose="02020603050405020304" pitchFamily="18" charset="0"/>
              </a:rPr>
              <a:t>cursion</a:t>
            </a:r>
            <a:r>
              <a:rPr lang="en-US" altLang="en-US" sz="2400" dirty="0" smtClean="0">
                <a:solidFill>
                  <a:schemeClr val="tx1"/>
                </a:solidFill>
                <a:latin typeface="Times New Roman" panose="02020603050405020304" pitchFamily="18" charset="0"/>
              </a:rPr>
              <a:t> formula</a:t>
            </a:r>
            <a:endParaRPr lang="en-US" altLang="en-US" sz="2400" dirty="0">
              <a:solidFill>
                <a:schemeClr val="tx1"/>
              </a:solidFill>
              <a:latin typeface="Times New Roman" panose="02020603050405020304" pitchFamily="18" charset="0"/>
            </a:endParaRPr>
          </a:p>
        </p:txBody>
      </p:sp>
      <p:sp>
        <p:nvSpPr>
          <p:cNvPr id="54276" name="Line 4"/>
          <p:cNvSpPr>
            <a:spLocks noChangeShapeType="1"/>
          </p:cNvSpPr>
          <p:nvPr/>
        </p:nvSpPr>
        <p:spPr bwMode="auto">
          <a:xfrm>
            <a:off x="4191000" y="5257800"/>
            <a:ext cx="10668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77" name="Line 5"/>
          <p:cNvSpPr>
            <a:spLocks noChangeShapeType="1"/>
          </p:cNvSpPr>
          <p:nvPr/>
        </p:nvSpPr>
        <p:spPr bwMode="auto">
          <a:xfrm flipH="1">
            <a:off x="5410200" y="5105400"/>
            <a:ext cx="1676400" cy="990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78" name="Text Box 6"/>
          <p:cNvSpPr txBox="1">
            <a:spLocks noChangeArrowheads="1"/>
          </p:cNvSpPr>
          <p:nvPr/>
        </p:nvSpPr>
        <p:spPr bwMode="auto">
          <a:xfrm>
            <a:off x="3429000" y="6248400"/>
            <a:ext cx="396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Known from the model</a:t>
            </a:r>
            <a:endParaRPr lang="en-US" altLang="en-US" sz="2400" dirty="0">
              <a:solidFill>
                <a:schemeClr val="tx1"/>
              </a:solidFill>
              <a:latin typeface="Times New Roman" panose="02020603050405020304" pitchFamily="18" charset="0"/>
            </a:endParaRPr>
          </a:p>
        </p:txBody>
      </p:sp>
      <p:sp>
        <p:nvSpPr>
          <p:cNvPr id="54279" name="Freeform 7"/>
          <p:cNvSpPr>
            <a:spLocks/>
          </p:cNvSpPr>
          <p:nvPr/>
        </p:nvSpPr>
        <p:spPr bwMode="auto">
          <a:xfrm>
            <a:off x="5638800" y="5105400"/>
            <a:ext cx="2438400" cy="533400"/>
          </a:xfrm>
          <a:custGeom>
            <a:avLst/>
            <a:gdLst>
              <a:gd name="T0" fmla="*/ 0 w 1536"/>
              <a:gd name="T1" fmla="*/ 0 h 336"/>
              <a:gd name="T2" fmla="*/ 0 w 1536"/>
              <a:gd name="T3" fmla="*/ 2147483646 h 336"/>
              <a:gd name="T4" fmla="*/ 2147483646 w 1536"/>
              <a:gd name="T5" fmla="*/ 2147483646 h 336"/>
              <a:gd name="T6" fmla="*/ 0 60000 65536"/>
              <a:gd name="T7" fmla="*/ 0 60000 65536"/>
              <a:gd name="T8" fmla="*/ 0 60000 65536"/>
              <a:gd name="T9" fmla="*/ 0 w 1536"/>
              <a:gd name="T10" fmla="*/ 0 h 336"/>
              <a:gd name="T11" fmla="*/ 1536 w 1536"/>
              <a:gd name="T12" fmla="*/ 336 h 336"/>
            </a:gdLst>
            <a:ahLst/>
            <a:cxnLst>
              <a:cxn ang="T6">
                <a:pos x="T0" y="T1"/>
              </a:cxn>
              <a:cxn ang="T7">
                <a:pos x="T2" y="T3"/>
              </a:cxn>
              <a:cxn ang="T8">
                <a:pos x="T4" y="T5"/>
              </a:cxn>
            </a:cxnLst>
            <a:rect l="T9" t="T10" r="T11" b="T12"/>
            <a:pathLst>
              <a:path w="1536" h="336">
                <a:moveTo>
                  <a:pt x="0" y="0"/>
                </a:moveTo>
                <a:lnTo>
                  <a:pt x="0" y="336"/>
                </a:lnTo>
                <a:lnTo>
                  <a:pt x="1536" y="336"/>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4280" name="Line 8"/>
          <p:cNvSpPr>
            <a:spLocks noChangeShapeType="1"/>
          </p:cNvSpPr>
          <p:nvPr/>
        </p:nvSpPr>
        <p:spPr bwMode="auto">
          <a:xfrm>
            <a:off x="8001000" y="5638800"/>
            <a:ext cx="76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1" name="Text Box 9"/>
          <p:cNvSpPr txBox="1">
            <a:spLocks noChangeArrowheads="1"/>
          </p:cNvSpPr>
          <p:nvPr/>
        </p:nvSpPr>
        <p:spPr bwMode="auto">
          <a:xfrm>
            <a:off x="8458200" y="5410201"/>
            <a:ext cx="1981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Re</a:t>
            </a:r>
            <a:r>
              <a:rPr lang="en-US" altLang="en-US" sz="2400" dirty="0" smtClean="0">
                <a:solidFill>
                  <a:schemeClr val="tx1"/>
                </a:solidFill>
                <a:latin typeface="Times New Roman" panose="02020603050405020304" pitchFamily="18" charset="0"/>
              </a:rPr>
              <a:t>cursive element</a:t>
            </a:r>
            <a:r>
              <a:rPr lang="sk-SK" altLang="en-US" sz="2400" dirty="0" smtClean="0">
                <a:solidFill>
                  <a:schemeClr val="tx1"/>
                </a:solidFill>
                <a:latin typeface="Times New Roman" panose="02020603050405020304" pitchFamily="18" charset="0"/>
              </a:rPr>
              <a:t> </a:t>
            </a:r>
            <a:endParaRPr lang="en-US" altLang="en-US" sz="2400" dirty="0">
              <a:solidFill>
                <a:schemeClr val="tx1"/>
              </a:solidFill>
              <a:latin typeface="Times New Roman" panose="02020603050405020304" pitchFamily="18" charset="0"/>
            </a:endParaRPr>
          </a:p>
        </p:txBody>
      </p:sp>
      <p:sp>
        <p:nvSpPr>
          <p:cNvPr id="54282" name="Text Box 10"/>
          <p:cNvSpPr txBox="1">
            <a:spLocks noChangeArrowheads="1"/>
          </p:cNvSpPr>
          <p:nvPr/>
        </p:nvSpPr>
        <p:spPr bwMode="auto">
          <a:xfrm>
            <a:off x="7086600" y="2438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M</a:t>
            </a:r>
            <a:r>
              <a:rPr lang="en-US" altLang="en-US" sz="2400" dirty="0" err="1" smtClean="0">
                <a:solidFill>
                  <a:schemeClr val="tx1"/>
                </a:solidFill>
                <a:latin typeface="Times New Roman" panose="02020603050405020304" pitchFamily="18" charset="0"/>
              </a:rPr>
              <a:t>arkovian</a:t>
            </a:r>
            <a:r>
              <a:rPr lang="en-US" altLang="en-US" sz="2400" dirty="0" smtClean="0">
                <a:solidFill>
                  <a:schemeClr val="tx1"/>
                </a:solidFill>
                <a:latin typeface="Times New Roman" panose="02020603050405020304" pitchFamily="18" charset="0"/>
              </a:rPr>
              <a:t> condition</a:t>
            </a:r>
            <a:endParaRPr lang="en-US" altLang="en-US" sz="2400" dirty="0">
              <a:solidFill>
                <a:schemeClr val="tx1"/>
              </a:solidFill>
              <a:latin typeface="Times New Roman" panose="02020603050405020304" pitchFamily="18" charset="0"/>
            </a:endParaRPr>
          </a:p>
        </p:txBody>
      </p:sp>
      <p:sp>
        <p:nvSpPr>
          <p:cNvPr id="54283" name="Freeform 11"/>
          <p:cNvSpPr>
            <a:spLocks/>
          </p:cNvSpPr>
          <p:nvPr/>
        </p:nvSpPr>
        <p:spPr bwMode="auto">
          <a:xfrm>
            <a:off x="4114800" y="2895600"/>
            <a:ext cx="4267200" cy="444500"/>
          </a:xfrm>
          <a:custGeom>
            <a:avLst/>
            <a:gdLst>
              <a:gd name="T0" fmla="*/ 2147483646 w 2688"/>
              <a:gd name="T1" fmla="*/ 0 h 280"/>
              <a:gd name="T2" fmla="*/ 2147483646 w 2688"/>
              <a:gd name="T3" fmla="*/ 2147483646 h 280"/>
              <a:gd name="T4" fmla="*/ 2147483646 w 2688"/>
              <a:gd name="T5" fmla="*/ 2147483646 h 280"/>
              <a:gd name="T6" fmla="*/ 0 w 2688"/>
              <a:gd name="T7" fmla="*/ 2147483646 h 280"/>
              <a:gd name="T8" fmla="*/ 0 60000 65536"/>
              <a:gd name="T9" fmla="*/ 0 60000 65536"/>
              <a:gd name="T10" fmla="*/ 0 60000 65536"/>
              <a:gd name="T11" fmla="*/ 0 60000 65536"/>
              <a:gd name="T12" fmla="*/ 0 w 2688"/>
              <a:gd name="T13" fmla="*/ 0 h 280"/>
              <a:gd name="T14" fmla="*/ 2688 w 2688"/>
              <a:gd name="T15" fmla="*/ 280 h 280"/>
            </a:gdLst>
            <a:ahLst/>
            <a:cxnLst>
              <a:cxn ang="T8">
                <a:pos x="T0" y="T1"/>
              </a:cxn>
              <a:cxn ang="T9">
                <a:pos x="T2" y="T3"/>
              </a:cxn>
              <a:cxn ang="T10">
                <a:pos x="T4" y="T5"/>
              </a:cxn>
              <a:cxn ang="T11">
                <a:pos x="T6" y="T7"/>
              </a:cxn>
            </a:cxnLst>
            <a:rect l="T12" t="T13" r="T14" b="T15"/>
            <a:pathLst>
              <a:path w="2688" h="280">
                <a:moveTo>
                  <a:pt x="2688" y="0"/>
                </a:moveTo>
                <a:cubicBezTo>
                  <a:pt x="2440" y="100"/>
                  <a:pt x="2192" y="200"/>
                  <a:pt x="1872" y="240"/>
                </a:cubicBezTo>
                <a:cubicBezTo>
                  <a:pt x="1552" y="280"/>
                  <a:pt x="1080" y="264"/>
                  <a:pt x="768" y="240"/>
                </a:cubicBezTo>
                <a:cubicBezTo>
                  <a:pt x="456" y="216"/>
                  <a:pt x="228" y="156"/>
                  <a:pt x="0" y="96"/>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4284" name="Line 12"/>
          <p:cNvSpPr>
            <a:spLocks noChangeShapeType="1"/>
          </p:cNvSpPr>
          <p:nvPr/>
        </p:nvSpPr>
        <p:spPr bwMode="auto">
          <a:xfrm flipH="1" flipV="1">
            <a:off x="5562600" y="1905000"/>
            <a:ext cx="20574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4285" name="Line 13"/>
          <p:cNvSpPr>
            <a:spLocks noChangeShapeType="1"/>
          </p:cNvSpPr>
          <p:nvPr/>
        </p:nvSpPr>
        <p:spPr bwMode="auto">
          <a:xfrm flipH="1">
            <a:off x="4038600" y="3048000"/>
            <a:ext cx="152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693439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477108" y="252304"/>
            <a:ext cx="971843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2"/>
                </a:solidFill>
                <a:latin typeface="Times New Roman" panose="02020603050405020304" pitchFamily="18" charset="0"/>
              </a:rPr>
              <a:t>Smoothing in the </a:t>
            </a:r>
            <a:r>
              <a:rPr lang="sk-SK" altLang="en-US" sz="2400" dirty="0" smtClean="0">
                <a:solidFill>
                  <a:schemeClr val="tx2"/>
                </a:solidFill>
                <a:latin typeface="Times New Roman" panose="02020603050405020304" pitchFamily="18" charset="0"/>
              </a:rPr>
              <a:t> </a:t>
            </a:r>
            <a:r>
              <a:rPr lang="sk-SK" altLang="en-US" sz="2400" dirty="0">
                <a:solidFill>
                  <a:schemeClr val="tx2"/>
                </a:solidFill>
                <a:latin typeface="Times New Roman" panose="02020603050405020304" pitchFamily="18" charset="0"/>
              </a:rPr>
              <a:t>„</a:t>
            </a:r>
            <a:r>
              <a:rPr lang="sk-SK" altLang="en-US" sz="2400" dirty="0" err="1">
                <a:solidFill>
                  <a:schemeClr val="tx2"/>
                </a:solidFill>
                <a:latin typeface="Times New Roman" panose="02020603050405020304" pitchFamily="18" charset="0"/>
              </a:rPr>
              <a:t>umbrella</a:t>
            </a:r>
            <a:r>
              <a:rPr lang="sk-SK" altLang="en-US" sz="2400" dirty="0">
                <a:solidFill>
                  <a:schemeClr val="tx2"/>
                </a:solidFill>
                <a:latin typeface="Times New Roman" panose="02020603050405020304" pitchFamily="18" charset="0"/>
              </a:rPr>
              <a:t> </a:t>
            </a:r>
            <a:r>
              <a:rPr lang="sk-SK" altLang="en-US" sz="2400" dirty="0" err="1">
                <a:solidFill>
                  <a:schemeClr val="tx2"/>
                </a:solidFill>
                <a:latin typeface="Times New Roman" panose="02020603050405020304" pitchFamily="18" charset="0"/>
              </a:rPr>
              <a:t>world</a:t>
            </a:r>
            <a:r>
              <a:rPr lang="sk-SK" altLang="en-US" sz="2400" dirty="0">
                <a:solidFill>
                  <a:schemeClr val="tx2"/>
                </a:solidFill>
                <a:latin typeface="Times New Roman" panose="02020603050405020304" pitchFamily="18" charset="0"/>
              </a:rPr>
              <a:t>“</a:t>
            </a:r>
          </a:p>
          <a:p>
            <a:pPr eaLnBrk="1" hangingPunct="1">
              <a:lnSpc>
                <a:spcPct val="100000"/>
              </a:lnSpc>
              <a:spcBef>
                <a:spcPct val="50000"/>
              </a:spcBef>
              <a:spcAft>
                <a:spcPct val="0"/>
              </a:spcAft>
              <a:buClrTx/>
              <a:buSzTx/>
              <a:buFontTx/>
              <a:buNone/>
            </a:pPr>
            <a:endParaRPr lang="sk-SK" altLang="en-US" sz="2400" dirty="0">
              <a:solidFill>
                <a:schemeClr val="tx2"/>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We want to know smoothed estimate of the rain probability at the time</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t=1</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providing we have an observations of the umbrella appearance for the first two days </a:t>
            </a:r>
            <a:r>
              <a:rPr lang="sk-SK" altLang="en-US" sz="2400" dirty="0" smtClean="0">
                <a:solidFill>
                  <a:schemeClr val="tx1"/>
                </a:solidFill>
                <a:latin typeface="Times New Roman" panose="02020603050405020304" pitchFamily="18" charset="0"/>
              </a:rPr>
              <a:t>za predpokladu </a:t>
            </a:r>
            <a:r>
              <a:rPr lang="sk-SK" altLang="en-US" sz="2400" dirty="0">
                <a:solidFill>
                  <a:schemeClr val="tx1"/>
                </a:solidFill>
                <a:latin typeface="Times New Roman" panose="02020603050405020304" pitchFamily="18" charset="0"/>
              </a:rPr>
              <a:t>(</a:t>
            </a:r>
            <a:r>
              <a:rPr lang="sk-SK" altLang="en-US" sz="2400" i="1" dirty="0">
                <a:solidFill>
                  <a:schemeClr val="tx1"/>
                </a:solidFill>
                <a:latin typeface="Times New Roman" panose="02020603050405020304" pitchFamily="18" charset="0"/>
              </a:rPr>
              <a:t>t=1,2</a:t>
            </a:r>
            <a:r>
              <a:rPr lang="sk-SK" altLang="en-US" sz="2400" dirty="0" smtClean="0">
                <a:solidFill>
                  <a:schemeClr val="tx1"/>
                </a:solidFill>
                <a:latin typeface="Times New Roman" panose="02020603050405020304" pitchFamily="18" charset="0"/>
              </a:rPr>
              <a:t>)</a:t>
            </a:r>
            <a:r>
              <a:rPr lang="en-US" altLang="en-US" sz="2400" dirty="0" smtClean="0">
                <a:solidFill>
                  <a:schemeClr val="tx1"/>
                </a:solidFill>
                <a:latin typeface="Times New Roman" panose="02020603050405020304" pitchFamily="18" charset="0"/>
              </a:rPr>
              <a:t> and we know that the umbrella appeared the first and the second day as well. </a:t>
            </a:r>
            <a:endParaRPr lang="en-US" altLang="en-US" sz="2400" dirty="0">
              <a:solidFill>
                <a:schemeClr val="tx1"/>
              </a:solidFill>
              <a:latin typeface="Times New Roman" panose="02020603050405020304" pitchFamily="18" charset="0"/>
            </a:endParaRPr>
          </a:p>
        </p:txBody>
      </p:sp>
      <p:graphicFrame>
        <p:nvGraphicFramePr>
          <p:cNvPr id="56323" name="Object 3"/>
          <p:cNvGraphicFramePr>
            <a:graphicFrameLocks noChangeAspect="1"/>
          </p:cNvGraphicFramePr>
          <p:nvPr/>
        </p:nvGraphicFramePr>
        <p:xfrm>
          <a:off x="2133600" y="3243263"/>
          <a:ext cx="5029200" cy="493712"/>
        </p:xfrm>
        <a:graphic>
          <a:graphicData uri="http://schemas.openxmlformats.org/presentationml/2006/ole">
            <mc:AlternateContent xmlns:mc="http://schemas.openxmlformats.org/markup-compatibility/2006">
              <mc:Choice xmlns:v="urn:schemas-microsoft-com:vml" Requires="v">
                <p:oleObj spid="_x0000_s17556" name="Equation" r:id="rId4" imgW="2197100" imgH="215900" progId="Equation.3">
                  <p:embed/>
                </p:oleObj>
              </mc:Choice>
              <mc:Fallback>
                <p:oleObj name="Equation" r:id="rId4" imgW="2197100" imgH="215900" progId="Equation.3">
                  <p:embed/>
                  <p:pic>
                    <p:nvPicPr>
                      <p:cNvPr id="563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243263"/>
                        <a:ext cx="5029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Line 4"/>
          <p:cNvSpPr>
            <a:spLocks noChangeShapeType="1"/>
          </p:cNvSpPr>
          <p:nvPr/>
        </p:nvSpPr>
        <p:spPr bwMode="auto">
          <a:xfrm flipV="1">
            <a:off x="4343400" y="3886200"/>
            <a:ext cx="5334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25" name="Text Box 5"/>
          <p:cNvSpPr txBox="1">
            <a:spLocks noChangeArrowheads="1"/>
          </p:cNvSpPr>
          <p:nvPr/>
        </p:nvSpPr>
        <p:spPr bwMode="auto">
          <a:xfrm>
            <a:off x="2895600" y="44958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1800" dirty="0" smtClean="0">
                <a:solidFill>
                  <a:schemeClr val="tx1"/>
                </a:solidFill>
                <a:latin typeface="Times New Roman" panose="02020603050405020304" pitchFamily="18" charset="0"/>
              </a:rPr>
              <a:t>Known from the previous calculations </a:t>
            </a:r>
            <a:endParaRPr lang="en-US" altLang="en-US" sz="1800" dirty="0">
              <a:solidFill>
                <a:schemeClr val="tx1"/>
              </a:solidFill>
              <a:latin typeface="Times New Roman" panose="02020603050405020304" pitchFamily="18" charset="0"/>
            </a:endParaRPr>
          </a:p>
        </p:txBody>
      </p:sp>
      <p:graphicFrame>
        <p:nvGraphicFramePr>
          <p:cNvPr id="56326" name="Object 6"/>
          <p:cNvGraphicFramePr>
            <a:graphicFrameLocks noChangeAspect="1"/>
          </p:cNvGraphicFramePr>
          <p:nvPr>
            <p:extLst>
              <p:ext uri="{D42A27DB-BD31-4B8C-83A1-F6EECF244321}">
                <p14:modId xmlns:p14="http://schemas.microsoft.com/office/powerpoint/2010/main" val="2416351437"/>
              </p:ext>
            </p:extLst>
          </p:nvPr>
        </p:nvGraphicFramePr>
        <p:xfrm>
          <a:off x="2895600" y="5114349"/>
          <a:ext cx="1295400" cy="360363"/>
        </p:xfrm>
        <a:graphic>
          <a:graphicData uri="http://schemas.openxmlformats.org/presentationml/2006/ole">
            <mc:AlternateContent xmlns:mc="http://schemas.openxmlformats.org/markup-compatibility/2006">
              <mc:Choice xmlns:v="urn:schemas-microsoft-com:vml" Requires="v">
                <p:oleObj spid="_x0000_s17557" name="Equation" r:id="rId6" imgW="914400" imgH="254000" progId="Equation.3">
                  <p:embed/>
                </p:oleObj>
              </mc:Choice>
              <mc:Fallback>
                <p:oleObj name="Equation" r:id="rId6" imgW="914400" imgH="254000" progId="Equation.3">
                  <p:embed/>
                  <p:pic>
                    <p:nvPicPr>
                      <p:cNvPr id="5632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114349"/>
                        <a:ext cx="12954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Line 7"/>
          <p:cNvSpPr>
            <a:spLocks noChangeShapeType="1"/>
          </p:cNvSpPr>
          <p:nvPr/>
        </p:nvSpPr>
        <p:spPr bwMode="auto">
          <a:xfrm flipH="1" flipV="1">
            <a:off x="6477000" y="3962400"/>
            <a:ext cx="533400" cy="1219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28" name="Text Box 8"/>
          <p:cNvSpPr txBox="1">
            <a:spLocks noChangeArrowheads="1"/>
          </p:cNvSpPr>
          <p:nvPr/>
        </p:nvSpPr>
        <p:spPr bwMode="auto">
          <a:xfrm>
            <a:off x="6248400" y="5486401"/>
            <a:ext cx="281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1800" dirty="0" smtClean="0">
                <a:solidFill>
                  <a:schemeClr val="tx1"/>
                </a:solidFill>
                <a:latin typeface="Times New Roman" panose="02020603050405020304" pitchFamily="18" charset="0"/>
              </a:rPr>
              <a:t>Gained by a recursive process</a:t>
            </a:r>
            <a:endParaRPr lang="en-US" altLang="en-US" sz="1800" dirty="0">
              <a:solidFill>
                <a:schemeClr val="tx1"/>
              </a:solidFill>
              <a:latin typeface="Times New Roman" panose="02020603050405020304" pitchFamily="18" charset="0"/>
            </a:endParaRPr>
          </a:p>
        </p:txBody>
      </p:sp>
      <p:sp>
        <p:nvSpPr>
          <p:cNvPr id="56329" name="Text Box 9"/>
          <p:cNvSpPr txBox="1">
            <a:spLocks noChangeArrowheads="1"/>
          </p:cNvSpPr>
          <p:nvPr/>
        </p:nvSpPr>
        <p:spPr bwMode="auto">
          <a:xfrm>
            <a:off x="7467600" y="3352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a:t>
            </a: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431356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2057400" y="4114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Using the equation</a:t>
            </a:r>
            <a:r>
              <a:rPr lang="sk-SK" altLang="en-US" sz="2400" dirty="0" smtClean="0">
                <a:solidFill>
                  <a:schemeClr val="tx1"/>
                </a:solidFill>
                <a:latin typeface="Times New Roman" panose="02020603050405020304" pitchFamily="18" charset="0"/>
              </a:rPr>
              <a:t> </a:t>
            </a:r>
            <a:r>
              <a:rPr lang="sk-SK" altLang="en-US" sz="2400" dirty="0">
                <a:solidFill>
                  <a:schemeClr val="tx1"/>
                </a:solidFill>
                <a:latin typeface="Times New Roman" panose="02020603050405020304" pitchFamily="18" charset="0"/>
              </a:rPr>
              <a:t>**:</a:t>
            </a:r>
            <a:endParaRPr lang="en-US" altLang="en-US" sz="2400" dirty="0">
              <a:solidFill>
                <a:schemeClr val="tx1"/>
              </a:solidFill>
              <a:latin typeface="Times New Roman" panose="02020603050405020304" pitchFamily="18" charset="0"/>
            </a:endParaRPr>
          </a:p>
        </p:txBody>
      </p:sp>
      <p:graphicFrame>
        <p:nvGraphicFramePr>
          <p:cNvPr id="58372" name="Object 4"/>
          <p:cNvGraphicFramePr>
            <a:graphicFrameLocks noChangeAspect="1"/>
          </p:cNvGraphicFramePr>
          <p:nvPr/>
        </p:nvGraphicFramePr>
        <p:xfrm>
          <a:off x="5700714" y="4067176"/>
          <a:ext cx="4156075" cy="581025"/>
        </p:xfrm>
        <a:graphic>
          <a:graphicData uri="http://schemas.openxmlformats.org/presentationml/2006/ole">
            <mc:AlternateContent xmlns:mc="http://schemas.openxmlformats.org/markup-compatibility/2006">
              <mc:Choice xmlns:v="urn:schemas-microsoft-com:vml" Requires="v">
                <p:oleObj spid="_x0000_s18580" name="Equation" r:id="rId4" imgW="1815312" imgH="253890" progId="Equation.3">
                  <p:embed/>
                </p:oleObj>
              </mc:Choice>
              <mc:Fallback>
                <p:oleObj name="Equation" r:id="rId4" imgW="1815312" imgH="253890" progId="Equation.3">
                  <p:embed/>
                  <p:pic>
                    <p:nvPicPr>
                      <p:cNvPr id="583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714" y="4067176"/>
                        <a:ext cx="41560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Line 5"/>
          <p:cNvSpPr>
            <a:spLocks noChangeShapeType="1"/>
          </p:cNvSpPr>
          <p:nvPr/>
        </p:nvSpPr>
        <p:spPr bwMode="auto">
          <a:xfrm flipV="1">
            <a:off x="7467600" y="4648200"/>
            <a:ext cx="6858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374" name="Text Box 6"/>
          <p:cNvSpPr txBox="1">
            <a:spLocks noChangeArrowheads="1"/>
          </p:cNvSpPr>
          <p:nvPr/>
        </p:nvSpPr>
        <p:spPr bwMode="auto">
          <a:xfrm>
            <a:off x="2209800" y="5410201"/>
            <a:ext cx="807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dirty="0" smtClean="0">
                <a:solidFill>
                  <a:schemeClr val="tx1"/>
                </a:solidFill>
                <a:latin typeface="Times New Roman" panose="02020603050405020304" pitchFamily="18" charset="0"/>
              </a:rPr>
              <a:t>Smoothed estimate is higher then the filtered estimate. The reason is that the rain has a tendency to continue for several days. Umbrella appearance at the day 2 signalized that the probability of the rain at the day 1 might be higher as estimated by filtering. </a:t>
            </a:r>
            <a:endParaRPr lang="en-US" altLang="en-US" dirty="0">
              <a:solidFill>
                <a:schemeClr val="tx1"/>
              </a:solidFill>
              <a:latin typeface="Times New Roman" panose="02020603050405020304" pitchFamily="18" charset="0"/>
            </a:endParaRPr>
          </a:p>
        </p:txBody>
      </p:sp>
      <p:grpSp>
        <p:nvGrpSpPr>
          <p:cNvPr id="3" name="Group 2"/>
          <p:cNvGrpSpPr/>
          <p:nvPr/>
        </p:nvGrpSpPr>
        <p:grpSpPr>
          <a:xfrm>
            <a:off x="2057400" y="188914"/>
            <a:ext cx="5873750" cy="2638425"/>
            <a:chOff x="2057400" y="188914"/>
            <a:chExt cx="5873750" cy="2638425"/>
          </a:xfrm>
        </p:grpSpPr>
        <p:graphicFrame>
          <p:nvGraphicFramePr>
            <p:cNvPr id="58370" name="Object 2"/>
            <p:cNvGraphicFramePr>
              <a:graphicFrameLocks noChangeAspect="1"/>
            </p:cNvGraphicFramePr>
            <p:nvPr>
              <p:extLst>
                <p:ext uri="{D42A27DB-BD31-4B8C-83A1-F6EECF244321}">
                  <p14:modId xmlns:p14="http://schemas.microsoft.com/office/powerpoint/2010/main" val="1498188049"/>
                </p:ext>
              </p:extLst>
            </p:nvPr>
          </p:nvGraphicFramePr>
          <p:xfrm>
            <a:off x="2063750" y="188914"/>
            <a:ext cx="5867400" cy="2638425"/>
          </p:xfrm>
          <a:graphic>
            <a:graphicData uri="http://schemas.openxmlformats.org/presentationml/2006/ole">
              <mc:AlternateContent xmlns:mc="http://schemas.openxmlformats.org/markup-compatibility/2006">
                <mc:Choice xmlns:v="urn:schemas-microsoft-com:vml" Requires="v">
                  <p:oleObj spid="_x0000_s18581" name="Equation" r:id="rId6" imgW="2654300" imgH="1193800" progId="Equation.3">
                    <p:embed/>
                  </p:oleObj>
                </mc:Choice>
                <mc:Fallback>
                  <p:oleObj name="Equation" r:id="rId6" imgW="2654300" imgH="1193800" progId="Equation.3">
                    <p:embed/>
                    <p:pic>
                      <p:nvPicPr>
                        <p:cNvPr id="5837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188914"/>
                          <a:ext cx="5867400" cy="263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2057400" y="190259"/>
              <a:ext cx="1893277" cy="461665"/>
            </a:xfrm>
            <a:prstGeom prst="rect">
              <a:avLst/>
            </a:prstGeom>
            <a:solidFill>
              <a:schemeClr val="bg1"/>
            </a:solidFill>
          </p:spPr>
          <p:txBody>
            <a:bodyPr wrap="square" rtlCol="0">
              <a:spAutoFit/>
            </a:bodyPr>
            <a:lstStyle/>
            <a:p>
              <a:r>
                <a:rPr lang="en-US" sz="2400" dirty="0" smtClean="0"/>
                <a:t>Recursion</a:t>
              </a:r>
              <a:r>
                <a:rPr lang="en-US" dirty="0" smtClean="0"/>
                <a:t> </a:t>
              </a:r>
              <a:endParaRPr lang="en-US" dirty="0"/>
            </a:p>
          </p:txBody>
        </p:sp>
      </p:grpSp>
    </p:spTree>
    <p:extLst>
      <p:ext uri="{BB962C8B-B14F-4D97-AF65-F5344CB8AC3E}">
        <p14:creationId xmlns:p14="http://schemas.microsoft.com/office/powerpoint/2010/main" val="637260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p:cNvSpPr txBox="1">
            <a:spLocks noChangeArrowheads="1"/>
          </p:cNvSpPr>
          <p:nvPr/>
        </p:nvSpPr>
        <p:spPr bwMode="auto">
          <a:xfrm>
            <a:off x="1524000" y="404814"/>
            <a:ext cx="7812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2800" dirty="0" smtClean="0">
                <a:solidFill>
                  <a:schemeClr val="tx1"/>
                </a:solidFill>
                <a:latin typeface="Times New Roman" panose="02020603050405020304" pitchFamily="18" charset="0"/>
              </a:rPr>
              <a:t>Time series with uncertainty – preliminary summary </a:t>
            </a:r>
            <a:endParaRPr lang="sk-SK" altLang="en-US" sz="2800" dirty="0">
              <a:solidFill>
                <a:schemeClr val="tx1"/>
              </a:solidFill>
              <a:latin typeface="Times New Roman" panose="02020603050405020304" pitchFamily="18" charset="0"/>
            </a:endParaRPr>
          </a:p>
        </p:txBody>
      </p:sp>
      <p:sp>
        <p:nvSpPr>
          <p:cNvPr id="60419" name="TextBox 2"/>
          <p:cNvSpPr txBox="1">
            <a:spLocks noChangeArrowheads="1"/>
          </p:cNvSpPr>
          <p:nvPr/>
        </p:nvSpPr>
        <p:spPr bwMode="auto">
          <a:xfrm>
            <a:off x="1524001" y="1916114"/>
            <a:ext cx="89646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AutoNum type="arabicPeriod"/>
            </a:pPr>
            <a:r>
              <a:rPr lang="sk-SK" altLang="en-US" sz="2400" dirty="0" err="1" smtClean="0">
                <a:solidFill>
                  <a:schemeClr val="tx1"/>
                </a:solidFill>
                <a:latin typeface="Times New Roman" panose="02020603050405020304" pitchFamily="18" charset="0"/>
              </a:rPr>
              <a:t>Predi</a:t>
            </a:r>
            <a:r>
              <a:rPr lang="en-US" altLang="en-US" sz="2400" dirty="0" err="1" smtClean="0">
                <a:solidFill>
                  <a:schemeClr val="tx1"/>
                </a:solidFill>
                <a:latin typeface="Times New Roman" panose="02020603050405020304" pitchFamily="18" charset="0"/>
              </a:rPr>
              <a:t>ction</a:t>
            </a:r>
            <a:r>
              <a:rPr lang="sk-SK" altLang="en-US" sz="2400" dirty="0" smtClean="0">
                <a:solidFill>
                  <a:schemeClr val="tx1"/>
                </a:solidFill>
                <a:latin typeface="Times New Roman" panose="02020603050405020304" pitchFamily="18" charset="0"/>
              </a:rPr>
              <a:t>:</a:t>
            </a:r>
            <a:endParaRPr lang="sk-SK" altLang="en-US"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AutoNum type="arabicPeriod"/>
            </a:pPr>
            <a:endParaRPr lang="sk-SK" altLang="en-US"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AutoNum type="arabicPeriod"/>
            </a:pPr>
            <a:r>
              <a:rPr lang="sk-SK" altLang="en-US" sz="2400" dirty="0" err="1" smtClean="0">
                <a:solidFill>
                  <a:schemeClr val="tx1"/>
                </a:solidFill>
                <a:latin typeface="Times New Roman" panose="02020603050405020304" pitchFamily="18" charset="0"/>
              </a:rPr>
              <a:t>Filt</a:t>
            </a:r>
            <a:r>
              <a:rPr lang="en-US" altLang="en-US" sz="2400" dirty="0" err="1" smtClean="0">
                <a:solidFill>
                  <a:schemeClr val="tx1"/>
                </a:solidFill>
                <a:latin typeface="Times New Roman" panose="02020603050405020304" pitchFamily="18" charset="0"/>
              </a:rPr>
              <a:t>ering</a:t>
            </a:r>
            <a:r>
              <a:rPr lang="sk-SK" altLang="en-US" sz="2400" dirty="0" smtClean="0">
                <a:solidFill>
                  <a:schemeClr val="tx1"/>
                </a:solidFill>
                <a:latin typeface="Times New Roman" panose="02020603050405020304" pitchFamily="18" charset="0"/>
              </a:rPr>
              <a:t>:</a:t>
            </a:r>
            <a:endParaRPr lang="sk-SK" altLang="en-US"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AutoNum type="arabicPeriod"/>
            </a:pPr>
            <a:endParaRPr lang="sk-SK" altLang="en-US"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AutoNum type="arabicPeriod"/>
            </a:pPr>
            <a:r>
              <a:rPr lang="en-US" altLang="en-US" sz="2400" dirty="0" smtClean="0">
                <a:solidFill>
                  <a:schemeClr val="tx1"/>
                </a:solidFill>
                <a:latin typeface="Times New Roman" panose="02020603050405020304" pitchFamily="18" charset="0"/>
              </a:rPr>
              <a:t>Smoothing</a:t>
            </a:r>
            <a:r>
              <a:rPr lang="sk-SK" altLang="en-US" sz="2400" dirty="0" smtClean="0">
                <a:solidFill>
                  <a:schemeClr val="tx1"/>
                </a:solidFill>
                <a:latin typeface="Times New Roman" panose="02020603050405020304" pitchFamily="18" charset="0"/>
              </a:rPr>
              <a:t>:          </a:t>
            </a:r>
            <a:endParaRPr lang="sk-SK" altLang="en-US" sz="2400" dirty="0">
              <a:solidFill>
                <a:schemeClr val="tx1"/>
              </a:solidFill>
              <a:latin typeface="Times New Roman" panose="02020603050405020304" pitchFamily="18" charset="0"/>
            </a:endParaRPr>
          </a:p>
        </p:txBody>
      </p:sp>
      <p:graphicFrame>
        <p:nvGraphicFramePr>
          <p:cNvPr id="60420" name="Object 8"/>
          <p:cNvGraphicFramePr>
            <a:graphicFrameLocks noChangeAspect="1"/>
          </p:cNvGraphicFramePr>
          <p:nvPr/>
        </p:nvGraphicFramePr>
        <p:xfrm>
          <a:off x="3482975" y="1700214"/>
          <a:ext cx="3714750" cy="915987"/>
        </p:xfrm>
        <a:graphic>
          <a:graphicData uri="http://schemas.openxmlformats.org/presentationml/2006/ole">
            <mc:AlternateContent xmlns:mc="http://schemas.openxmlformats.org/markup-compatibility/2006">
              <mc:Choice xmlns:v="urn:schemas-microsoft-com:vml" Requires="v">
                <p:oleObj spid="_x0000_s19677" name="Equation" r:id="rId3" imgW="2123902" imgH="343043" progId="Equation.3">
                  <p:embed/>
                </p:oleObj>
              </mc:Choice>
              <mc:Fallback>
                <p:oleObj name="Equation" r:id="rId3" imgW="2123902" imgH="343043" progId="Equation.3">
                  <p:embed/>
                  <p:pic>
                    <p:nvPicPr>
                      <p:cNvPr id="6042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975" y="1700214"/>
                        <a:ext cx="37147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2"/>
          <p:cNvGraphicFramePr>
            <a:graphicFrameLocks noChangeAspect="1"/>
          </p:cNvGraphicFramePr>
          <p:nvPr/>
        </p:nvGraphicFramePr>
        <p:xfrm>
          <a:off x="3287714" y="2636839"/>
          <a:ext cx="7070725" cy="422275"/>
        </p:xfrm>
        <a:graphic>
          <a:graphicData uri="http://schemas.openxmlformats.org/presentationml/2006/ole">
            <mc:AlternateContent xmlns:mc="http://schemas.openxmlformats.org/markup-compatibility/2006">
              <mc:Choice xmlns:v="urn:schemas-microsoft-com:vml" Requires="v">
                <p:oleObj spid="_x0000_s19678" name="Equation" r:id="rId5" imgW="3686279" imgH="104680" progId="Equation.3">
                  <p:embed/>
                </p:oleObj>
              </mc:Choice>
              <mc:Fallback>
                <p:oleObj name="Equation" r:id="rId5" imgW="3686279" imgH="104680" progId="Equation.3">
                  <p:embed/>
                  <p:pic>
                    <p:nvPicPr>
                      <p:cNvPr id="6042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4" y="2636839"/>
                        <a:ext cx="70707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Straight Arrow Connector 6"/>
          <p:cNvCxnSpPr>
            <a:cxnSpLocks noChangeShapeType="1"/>
          </p:cNvCxnSpPr>
          <p:nvPr/>
        </p:nvCxnSpPr>
        <p:spPr bwMode="auto">
          <a:xfrm rot="10800000">
            <a:off x="7319964" y="2205038"/>
            <a:ext cx="1800225" cy="431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60423" name="Object 4"/>
          <p:cNvGraphicFramePr>
            <a:graphicFrameLocks noChangeAspect="1"/>
          </p:cNvGraphicFramePr>
          <p:nvPr/>
        </p:nvGraphicFramePr>
        <p:xfrm>
          <a:off x="2424113" y="3860800"/>
          <a:ext cx="7402512" cy="1447800"/>
        </p:xfrm>
        <a:graphic>
          <a:graphicData uri="http://schemas.openxmlformats.org/presentationml/2006/ole">
            <mc:AlternateContent xmlns:mc="http://schemas.openxmlformats.org/markup-compatibility/2006">
              <mc:Choice xmlns:v="urn:schemas-microsoft-com:vml" Requires="v">
                <p:oleObj spid="_x0000_s19679" name="Equation" r:id="rId7" imgW="3505200" imgH="685800" progId="Equation.3">
                  <p:embed/>
                </p:oleObj>
              </mc:Choice>
              <mc:Fallback>
                <p:oleObj name="Equation" r:id="rId7" imgW="3505200" imgH="685800" progId="Equation.3">
                  <p:embed/>
                  <p:pic>
                    <p:nvPicPr>
                      <p:cNvPr id="6042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3860800"/>
                        <a:ext cx="7402512"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 name="Straight Arrow Connector 10"/>
          <p:cNvCxnSpPr>
            <a:cxnSpLocks noChangeShapeType="1"/>
          </p:cNvCxnSpPr>
          <p:nvPr/>
        </p:nvCxnSpPr>
        <p:spPr bwMode="auto">
          <a:xfrm rot="10800000">
            <a:off x="4295775" y="3141663"/>
            <a:ext cx="1079500" cy="7921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13840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9"/>
          <p:cNvGrpSpPr>
            <a:grpSpLocks/>
          </p:cNvGrpSpPr>
          <p:nvPr/>
        </p:nvGrpSpPr>
        <p:grpSpPr bwMode="auto">
          <a:xfrm>
            <a:off x="1535113" y="1670050"/>
            <a:ext cx="9132888" cy="3868738"/>
            <a:chOff x="7" y="945"/>
            <a:chExt cx="5753" cy="2437"/>
          </a:xfrm>
        </p:grpSpPr>
        <p:sp>
          <p:nvSpPr>
            <p:cNvPr id="11268" name="Text Box 2"/>
            <p:cNvSpPr txBox="1">
              <a:spLocks noChangeArrowheads="1"/>
            </p:cNvSpPr>
            <p:nvPr/>
          </p:nvSpPr>
          <p:spPr bwMode="auto">
            <a:xfrm>
              <a:off x="96" y="945"/>
              <a:ext cx="566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Bayesian network is a model which represents joint probability distribution in the probabilistic domain.</a:t>
              </a:r>
              <a:endParaRPr lang="en-US" altLang="sk-SK" sz="2400" dirty="0">
                <a:solidFill>
                  <a:schemeClr val="tx1"/>
                </a:solidFill>
                <a:latin typeface="Verdana" panose="020B0604030504040204" pitchFamily="34" charset="0"/>
              </a:endParaRPr>
            </a:p>
          </p:txBody>
        </p:sp>
        <p:sp>
          <p:nvSpPr>
            <p:cNvPr id="11269" name="Text Box 4"/>
            <p:cNvSpPr txBox="1">
              <a:spLocks noChangeArrowheads="1"/>
            </p:cNvSpPr>
            <p:nvPr/>
          </p:nvSpPr>
          <p:spPr bwMode="auto">
            <a:xfrm>
              <a:off x="7" y="1707"/>
              <a:ext cx="554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Verdana" panose="020B0604030504040204" pitchFamily="34" charset="0"/>
                </a:rPr>
                <a:t>To calculate the joint probability with a help of the Bayesian network, </a:t>
              </a:r>
              <a:r>
                <a:rPr lang="sk-SK" altLang="sk-SK" sz="2400" dirty="0" err="1" smtClean="0">
                  <a:solidFill>
                    <a:schemeClr val="tx1"/>
                  </a:solidFill>
                  <a:latin typeface="Verdana" panose="020B0604030504040204" pitchFamily="34" charset="0"/>
                </a:rPr>
                <a:t>Bayes</a:t>
              </a:r>
              <a:r>
                <a:rPr lang="sk-SK" altLang="sk-SK" sz="2400" dirty="0" smtClean="0">
                  <a:solidFill>
                    <a:schemeClr val="tx1"/>
                  </a:solidFill>
                  <a:latin typeface="Verdana" panose="020B0604030504040204" pitchFamily="34" charset="0"/>
                </a:rPr>
                <a:t> </a:t>
              </a:r>
              <a:r>
                <a:rPr lang="sk-SK" altLang="sk-SK" sz="2400" dirty="0">
                  <a:solidFill>
                    <a:schemeClr val="tx1"/>
                  </a:solidFill>
                  <a:latin typeface="Verdana" panose="020B0604030504040204" pitchFamily="34" charset="0"/>
                </a:rPr>
                <a:t>net </a:t>
              </a:r>
              <a:r>
                <a:rPr lang="sk-SK" altLang="sk-SK" sz="2400" dirty="0" smtClean="0">
                  <a:solidFill>
                    <a:schemeClr val="tx1"/>
                  </a:solidFill>
                  <a:latin typeface="Verdana" panose="020B0604030504040204" pitchFamily="34" charset="0"/>
                </a:rPr>
                <a:t>rule</a:t>
              </a:r>
              <a:r>
                <a:rPr lang="en-US" altLang="sk-SK" sz="2400" dirty="0" smtClean="0">
                  <a:solidFill>
                    <a:schemeClr val="tx1"/>
                  </a:solidFill>
                  <a:latin typeface="Verdana" panose="020B0604030504040204" pitchFamily="34" charset="0"/>
                </a:rPr>
                <a:t> is used</a:t>
              </a:r>
              <a:r>
                <a:rPr lang="sk-SK" altLang="sk-SK" sz="2400" dirty="0" smtClean="0">
                  <a:solidFill>
                    <a:schemeClr val="tx1"/>
                  </a:solidFill>
                  <a:latin typeface="Verdana" panose="020B0604030504040204" pitchFamily="34" charset="0"/>
                </a:rPr>
                <a:t>:</a:t>
              </a:r>
              <a:endParaRPr lang="en-US" altLang="sk-SK" sz="2400" dirty="0">
                <a:solidFill>
                  <a:schemeClr val="tx1"/>
                </a:solidFill>
                <a:latin typeface="Verdana" panose="020B0604030504040204" pitchFamily="34" charset="0"/>
              </a:endParaRPr>
            </a:p>
          </p:txBody>
        </p:sp>
        <p:graphicFrame>
          <p:nvGraphicFramePr>
            <p:cNvPr id="11270" name="Object 2"/>
            <p:cNvGraphicFramePr>
              <a:graphicFrameLocks noChangeAspect="1"/>
            </p:cNvGraphicFramePr>
            <p:nvPr>
              <p:extLst/>
            </p:nvPr>
          </p:nvGraphicFramePr>
          <p:xfrm>
            <a:off x="96" y="2773"/>
            <a:ext cx="5367" cy="609"/>
          </p:xfrm>
          <a:graphic>
            <a:graphicData uri="http://schemas.openxmlformats.org/presentationml/2006/ole">
              <mc:AlternateContent xmlns:mc="http://schemas.openxmlformats.org/markup-compatibility/2006">
                <mc:Choice xmlns:v="urn:schemas-microsoft-com:vml" Requires="v">
                  <p:oleObj spid="_x0000_s33830" name="Rovnica" r:id="rId3" imgW="3857573" imgH="371380" progId="Equation.3">
                    <p:embed/>
                  </p:oleObj>
                </mc:Choice>
                <mc:Fallback>
                  <p:oleObj name="Rovnica" r:id="rId3" imgW="3857573" imgH="371380" progId="Equation.3">
                    <p:embed/>
                    <p:pic>
                      <p:nvPicPr>
                        <p:cNvPr id="112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2773"/>
                          <a:ext cx="5367" cy="609"/>
                        </a:xfrm>
                        <a:prstGeom prst="rect">
                          <a:avLst/>
                        </a:prstGeom>
                        <a:noFill/>
                        <a:ln>
                          <a:noFill/>
                        </a:ln>
                        <a:extLst/>
                      </p:spPr>
                    </p:pic>
                  </p:oleObj>
                </mc:Fallback>
              </mc:AlternateContent>
            </a:graphicData>
          </a:graphic>
        </p:graphicFrame>
      </p:grpSp>
      <p:sp>
        <p:nvSpPr>
          <p:cNvPr id="11267" name="Text Box 8"/>
          <p:cNvSpPr txBox="1">
            <a:spLocks noChangeArrowheads="1"/>
          </p:cNvSpPr>
          <p:nvPr/>
        </p:nvSpPr>
        <p:spPr bwMode="auto">
          <a:xfrm>
            <a:off x="1752600" y="228600"/>
            <a:ext cx="502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3200" b="1" dirty="0" smtClean="0">
                <a:solidFill>
                  <a:srgbClr val="A50021"/>
                </a:solidFill>
                <a:latin typeface="Times New Roman" panose="02020603050405020304" pitchFamily="18" charset="0"/>
              </a:rPr>
              <a:t>Let us recall</a:t>
            </a:r>
            <a:endParaRPr lang="en-GB" altLang="sk-SK" sz="3200" b="1" dirty="0">
              <a:solidFill>
                <a:srgbClr val="A50021"/>
              </a:solidFill>
              <a:latin typeface="Times New Roman" panose="02020603050405020304" pitchFamily="18" charset="0"/>
            </a:endParaRPr>
          </a:p>
        </p:txBody>
      </p:sp>
    </p:spTree>
    <p:extLst>
      <p:ext uri="{BB962C8B-B14F-4D97-AF65-F5344CB8AC3E}">
        <p14:creationId xmlns:p14="http://schemas.microsoft.com/office/powerpoint/2010/main" val="2840849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p:cNvSpPr txBox="1">
            <a:spLocks noChangeArrowheads="1"/>
          </p:cNvSpPr>
          <p:nvPr/>
        </p:nvSpPr>
        <p:spPr bwMode="auto">
          <a:xfrm>
            <a:off x="1631950" y="981076"/>
            <a:ext cx="7488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a:solidFill>
                  <a:schemeClr val="tx1"/>
                </a:solidFill>
                <a:latin typeface="Times New Roman" panose="02020603050405020304" pitchFamily="18" charset="0"/>
              </a:rPr>
              <a:t>4. </a:t>
            </a:r>
            <a:r>
              <a:rPr lang="en-US" altLang="en-US" sz="2400" dirty="0" smtClean="0">
                <a:solidFill>
                  <a:schemeClr val="tx1"/>
                </a:solidFill>
                <a:latin typeface="Times New Roman" panose="02020603050405020304" pitchFamily="18" charset="0"/>
              </a:rPr>
              <a:t>Most likely sequence and the </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Vitterbi</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algorit</a:t>
            </a:r>
            <a:r>
              <a:rPr lang="en-US" altLang="en-US" sz="2400" dirty="0" err="1" smtClean="0">
                <a:solidFill>
                  <a:schemeClr val="tx1"/>
                </a:solidFill>
                <a:latin typeface="Times New Roman" panose="02020603050405020304" pitchFamily="18" charset="0"/>
              </a:rPr>
              <a:t>hm</a:t>
            </a:r>
            <a:endParaRPr lang="sk-SK" altLang="en-US" sz="2400" dirty="0">
              <a:solidFill>
                <a:schemeClr val="tx1"/>
              </a:solidFill>
              <a:latin typeface="Times New Roman" panose="02020603050405020304" pitchFamily="18" charset="0"/>
            </a:endParaRPr>
          </a:p>
        </p:txBody>
      </p:sp>
      <p:graphicFrame>
        <p:nvGraphicFramePr>
          <p:cNvPr id="61443" name="Object 2"/>
          <p:cNvGraphicFramePr>
            <a:graphicFrameLocks noChangeAspect="1"/>
          </p:cNvGraphicFramePr>
          <p:nvPr/>
        </p:nvGraphicFramePr>
        <p:xfrm>
          <a:off x="1616075" y="1844676"/>
          <a:ext cx="8662988" cy="1692275"/>
        </p:xfrm>
        <a:graphic>
          <a:graphicData uri="http://schemas.openxmlformats.org/presentationml/2006/ole">
            <mc:AlternateContent xmlns:mc="http://schemas.openxmlformats.org/markup-compatibility/2006">
              <mc:Choice xmlns:v="urn:schemas-microsoft-com:vml" Requires="v">
                <p:oleObj spid="_x0000_s20701" name="Equation" r:id="rId3" imgW="3771900" imgH="736600" progId="Equation.3">
                  <p:embed/>
                </p:oleObj>
              </mc:Choice>
              <mc:Fallback>
                <p:oleObj name="Equation" r:id="rId3" imgW="3771900" imgH="736600" progId="Equation.3">
                  <p:embed/>
                  <p:pic>
                    <p:nvPicPr>
                      <p:cNvPr id="614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5" y="1844676"/>
                        <a:ext cx="8662988"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44" name="Group 6"/>
          <p:cNvGrpSpPr>
            <a:grpSpLocks/>
          </p:cNvGrpSpPr>
          <p:nvPr/>
        </p:nvGrpSpPr>
        <p:grpSpPr bwMode="auto">
          <a:xfrm>
            <a:off x="1616075" y="3810124"/>
            <a:ext cx="9036050" cy="2308324"/>
            <a:chOff x="92080" y="3810127"/>
            <a:chExt cx="9036496" cy="2308423"/>
          </a:xfrm>
        </p:grpSpPr>
        <p:sp>
          <p:nvSpPr>
            <p:cNvPr id="61445" name="TextBox 3"/>
            <p:cNvSpPr txBox="1">
              <a:spLocks noChangeArrowheads="1"/>
            </p:cNvSpPr>
            <p:nvPr/>
          </p:nvSpPr>
          <p:spPr bwMode="auto">
            <a:xfrm>
              <a:off x="92080" y="3810127"/>
              <a:ext cx="9036496" cy="230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en-US" sz="2400" dirty="0" smtClean="0">
                  <a:solidFill>
                    <a:schemeClr val="tx1"/>
                  </a:solidFill>
                  <a:latin typeface="Times New Roman" panose="02020603050405020304" pitchFamily="18" charset="0"/>
                </a:rPr>
                <a:t>The meaning of the formula</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Let us have certain observed sequence</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a:t>
              </a:r>
              <a:r>
                <a:rPr lang="sk-SK" altLang="en-US" sz="2400" i="1" dirty="0" err="1">
                  <a:solidFill>
                    <a:schemeClr val="tx1"/>
                  </a:solidFill>
                  <a:latin typeface="Times New Roman" panose="02020603050405020304" pitchFamily="18" charset="0"/>
                </a:rPr>
                <a:t>true,true,false,true,true</a:t>
              </a:r>
              <a:r>
                <a:rPr lang="sk-SK" altLang="en-US" sz="2400" i="1"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the number of observations is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t+1. </a:t>
              </a:r>
              <a:r>
                <a:rPr lang="en-US" altLang="en-US" sz="2400" dirty="0" smtClean="0">
                  <a:solidFill>
                    <a:schemeClr val="tx1"/>
                  </a:solidFill>
                  <a:latin typeface="Times New Roman" panose="02020603050405020304" pitchFamily="18" charset="0"/>
                </a:rPr>
                <a:t>We can find</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conditional probability                                for an arbitrary sequence of states </a:t>
              </a:r>
              <a:r>
                <a:rPr lang="sk-SK" altLang="en-US" sz="2400" dirty="0" smtClean="0">
                  <a:solidFill>
                    <a:schemeClr val="tx1"/>
                  </a:solidFill>
                  <a:latin typeface="Times New Roman" panose="02020603050405020304" pitchFamily="18" charset="0"/>
                </a:rPr>
                <a:t> </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But we look for such sequence of  states</a:t>
              </a:r>
              <a:r>
                <a:rPr lang="sk-SK" altLang="en-US" sz="2400" dirty="0" smtClean="0">
                  <a:solidFill>
                    <a:schemeClr val="tx1"/>
                  </a:solidFill>
                  <a:latin typeface="Times New Roman" panose="02020603050405020304" pitchFamily="18" charset="0"/>
                </a:rPr>
                <a:t> </a:t>
              </a:r>
              <a:r>
                <a:rPr lang="sk-SK" altLang="en-US" sz="2400" i="1" dirty="0" smtClean="0">
                  <a:solidFill>
                    <a:schemeClr val="tx1"/>
                  </a:solidFill>
                  <a:latin typeface="Times New Roman" panose="02020603050405020304" pitchFamily="18" charset="0"/>
                </a:rPr>
                <a:t>x</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for which the probability is maximal providing the given observation sequence</a:t>
              </a:r>
              <a:endParaRPr lang="sk-SK" altLang="en-US" sz="2400" dirty="0">
                <a:solidFill>
                  <a:schemeClr val="tx1"/>
                </a:solidFill>
                <a:latin typeface="Times New Roman" panose="02020603050405020304" pitchFamily="18" charset="0"/>
              </a:endParaRPr>
            </a:p>
          </p:txBody>
        </p:sp>
        <p:graphicFrame>
          <p:nvGraphicFramePr>
            <p:cNvPr id="61446" name="Object 7"/>
            <p:cNvGraphicFramePr>
              <a:graphicFrameLocks noChangeAspect="1"/>
            </p:cNvGraphicFramePr>
            <p:nvPr>
              <p:extLst>
                <p:ext uri="{D42A27DB-BD31-4B8C-83A1-F6EECF244321}">
                  <p14:modId xmlns:p14="http://schemas.microsoft.com/office/powerpoint/2010/main" val="1450832153"/>
                </p:ext>
              </p:extLst>
            </p:nvPr>
          </p:nvGraphicFramePr>
          <p:xfrm>
            <a:off x="3523841" y="4478158"/>
            <a:ext cx="2232025" cy="411163"/>
          </p:xfrm>
          <a:graphic>
            <a:graphicData uri="http://schemas.openxmlformats.org/presentationml/2006/ole">
              <mc:AlternateContent xmlns:mc="http://schemas.openxmlformats.org/markup-compatibility/2006">
                <mc:Choice xmlns:v="urn:schemas-microsoft-com:vml" Requires="v">
                  <p:oleObj spid="_x0000_s20702" name="Equation" r:id="rId5" imgW="1244600" imgH="228600" progId="Equation.3">
                    <p:embed/>
                  </p:oleObj>
                </mc:Choice>
                <mc:Fallback>
                  <p:oleObj name="Equation" r:id="rId5" imgW="1244600" imgH="228600" progId="Equation.3">
                    <p:embed/>
                    <p:pic>
                      <p:nvPicPr>
                        <p:cNvPr id="6144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841" y="4478158"/>
                          <a:ext cx="22320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7" name="Object 8"/>
            <p:cNvGraphicFramePr>
              <a:graphicFrameLocks noChangeAspect="1"/>
            </p:cNvGraphicFramePr>
            <p:nvPr>
              <p:extLst>
                <p:ext uri="{D42A27DB-BD31-4B8C-83A1-F6EECF244321}">
                  <p14:modId xmlns:p14="http://schemas.microsoft.com/office/powerpoint/2010/main" val="4057011686"/>
                </p:ext>
              </p:extLst>
            </p:nvPr>
          </p:nvGraphicFramePr>
          <p:xfrm>
            <a:off x="1282900" y="4964339"/>
            <a:ext cx="1511300" cy="384175"/>
          </p:xfrm>
          <a:graphic>
            <a:graphicData uri="http://schemas.openxmlformats.org/presentationml/2006/ole">
              <mc:AlternateContent xmlns:mc="http://schemas.openxmlformats.org/markup-compatibility/2006">
                <mc:Choice xmlns:v="urn:schemas-microsoft-com:vml" Requires="v">
                  <p:oleObj spid="_x0000_s20703" name="Equation" r:id="rId7" imgW="901309" imgH="228501" progId="Equation.3">
                    <p:embed/>
                  </p:oleObj>
                </mc:Choice>
                <mc:Fallback>
                  <p:oleObj name="Equation" r:id="rId7" imgW="901309" imgH="228501" progId="Equation.3">
                    <p:embed/>
                    <p:pic>
                      <p:nvPicPr>
                        <p:cNvPr id="6144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900" y="4964339"/>
                          <a:ext cx="15113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8599745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981200" y="6096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err="1" smtClean="0">
                <a:solidFill>
                  <a:schemeClr val="tx1"/>
                </a:solidFill>
                <a:latin typeface="Times New Roman" panose="02020603050405020304" pitchFamily="18" charset="0"/>
              </a:rPr>
              <a:t>Viterbi</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algori</a:t>
            </a:r>
            <a:r>
              <a:rPr lang="en-US" altLang="en-US" sz="2400" dirty="0" err="1" smtClean="0">
                <a:solidFill>
                  <a:schemeClr val="tx1"/>
                </a:solidFill>
                <a:latin typeface="Times New Roman" panose="02020603050405020304" pitchFamily="18" charset="0"/>
              </a:rPr>
              <a:t>thm</a:t>
            </a:r>
            <a:endParaRPr lang="en-US" altLang="en-US" sz="2400" dirty="0">
              <a:solidFill>
                <a:schemeClr val="tx1"/>
              </a:solidFill>
              <a:latin typeface="Times New Roman" panose="02020603050405020304" pitchFamily="18" charset="0"/>
            </a:endParaRPr>
          </a:p>
        </p:txBody>
      </p:sp>
      <p:grpSp>
        <p:nvGrpSpPr>
          <p:cNvPr id="62467" name="Group 3"/>
          <p:cNvGrpSpPr>
            <a:grpSpLocks/>
          </p:cNvGrpSpPr>
          <p:nvPr/>
        </p:nvGrpSpPr>
        <p:grpSpPr bwMode="auto">
          <a:xfrm>
            <a:off x="2057400" y="1371600"/>
            <a:ext cx="7772400" cy="2084388"/>
            <a:chOff x="624" y="471"/>
            <a:chExt cx="4896" cy="1313"/>
          </a:xfrm>
        </p:grpSpPr>
        <p:grpSp>
          <p:nvGrpSpPr>
            <p:cNvPr id="62500" name="Group 4"/>
            <p:cNvGrpSpPr>
              <a:grpSpLocks/>
            </p:cNvGrpSpPr>
            <p:nvPr/>
          </p:nvGrpSpPr>
          <p:grpSpPr bwMode="auto">
            <a:xfrm>
              <a:off x="624" y="912"/>
              <a:ext cx="4896" cy="872"/>
              <a:chOff x="624" y="912"/>
              <a:chExt cx="4896" cy="872"/>
            </a:xfrm>
          </p:grpSpPr>
          <p:sp>
            <p:nvSpPr>
              <p:cNvPr id="62506" name="Text Box 5"/>
              <p:cNvSpPr txBox="1">
                <a:spLocks noChangeArrowheads="1"/>
              </p:cNvSpPr>
              <p:nvPr/>
            </p:nvSpPr>
            <p:spPr bwMode="auto">
              <a:xfrm>
                <a:off x="1104" y="912"/>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true</a:t>
                </a:r>
                <a:endParaRPr lang="en-US" altLang="en-US" sz="2400">
                  <a:solidFill>
                    <a:schemeClr val="tx1"/>
                  </a:solidFill>
                  <a:latin typeface="Times New Roman" panose="02020603050405020304" pitchFamily="18" charset="0"/>
                </a:endParaRPr>
              </a:p>
            </p:txBody>
          </p:sp>
          <p:sp>
            <p:nvSpPr>
              <p:cNvPr id="62507" name="Text Box 6"/>
              <p:cNvSpPr txBox="1">
                <a:spLocks noChangeArrowheads="1"/>
              </p:cNvSpPr>
              <p:nvPr/>
            </p:nvSpPr>
            <p:spPr bwMode="auto">
              <a:xfrm>
                <a:off x="1104" y="1488"/>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false</a:t>
                </a:r>
                <a:endParaRPr lang="en-US" altLang="en-US" sz="2400">
                  <a:solidFill>
                    <a:schemeClr val="tx1"/>
                  </a:solidFill>
                  <a:latin typeface="Times New Roman" panose="02020603050405020304" pitchFamily="18" charset="0"/>
                </a:endParaRPr>
              </a:p>
            </p:txBody>
          </p:sp>
          <p:sp>
            <p:nvSpPr>
              <p:cNvPr id="62508" name="Text Box 7"/>
              <p:cNvSpPr txBox="1">
                <a:spLocks noChangeArrowheads="1"/>
              </p:cNvSpPr>
              <p:nvPr/>
            </p:nvSpPr>
            <p:spPr bwMode="auto">
              <a:xfrm>
                <a:off x="2064" y="912"/>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true</a:t>
                </a:r>
                <a:endParaRPr lang="en-US" altLang="en-US" sz="2400">
                  <a:solidFill>
                    <a:schemeClr val="tx1"/>
                  </a:solidFill>
                  <a:latin typeface="Times New Roman" panose="02020603050405020304" pitchFamily="18" charset="0"/>
                </a:endParaRPr>
              </a:p>
            </p:txBody>
          </p:sp>
          <p:sp>
            <p:nvSpPr>
              <p:cNvPr id="62509" name="Text Box 8"/>
              <p:cNvSpPr txBox="1">
                <a:spLocks noChangeArrowheads="1"/>
              </p:cNvSpPr>
              <p:nvPr/>
            </p:nvSpPr>
            <p:spPr bwMode="auto">
              <a:xfrm>
                <a:off x="3024" y="912"/>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true</a:t>
                </a:r>
                <a:endParaRPr lang="en-US" altLang="en-US" sz="2400">
                  <a:solidFill>
                    <a:schemeClr val="tx1"/>
                  </a:solidFill>
                  <a:latin typeface="Times New Roman" panose="02020603050405020304" pitchFamily="18" charset="0"/>
                </a:endParaRPr>
              </a:p>
            </p:txBody>
          </p:sp>
          <p:sp>
            <p:nvSpPr>
              <p:cNvPr id="62510" name="Text Box 9"/>
              <p:cNvSpPr txBox="1">
                <a:spLocks noChangeArrowheads="1"/>
              </p:cNvSpPr>
              <p:nvPr/>
            </p:nvSpPr>
            <p:spPr bwMode="auto">
              <a:xfrm>
                <a:off x="3984" y="912"/>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true</a:t>
                </a:r>
                <a:endParaRPr lang="en-US" altLang="en-US" sz="2400">
                  <a:solidFill>
                    <a:schemeClr val="tx1"/>
                  </a:solidFill>
                  <a:latin typeface="Times New Roman" panose="02020603050405020304" pitchFamily="18" charset="0"/>
                </a:endParaRPr>
              </a:p>
            </p:txBody>
          </p:sp>
          <p:sp>
            <p:nvSpPr>
              <p:cNvPr id="62511" name="Text Box 10"/>
              <p:cNvSpPr txBox="1">
                <a:spLocks noChangeArrowheads="1"/>
              </p:cNvSpPr>
              <p:nvPr/>
            </p:nvSpPr>
            <p:spPr bwMode="auto">
              <a:xfrm>
                <a:off x="4944" y="912"/>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true</a:t>
                </a:r>
                <a:endParaRPr lang="en-US" altLang="en-US" sz="2400">
                  <a:solidFill>
                    <a:schemeClr val="tx1"/>
                  </a:solidFill>
                  <a:latin typeface="Times New Roman" panose="02020603050405020304" pitchFamily="18" charset="0"/>
                </a:endParaRPr>
              </a:p>
            </p:txBody>
          </p:sp>
          <p:sp>
            <p:nvSpPr>
              <p:cNvPr id="62512" name="Text Box 11"/>
              <p:cNvSpPr txBox="1">
                <a:spLocks noChangeArrowheads="1"/>
              </p:cNvSpPr>
              <p:nvPr/>
            </p:nvSpPr>
            <p:spPr bwMode="auto">
              <a:xfrm>
                <a:off x="2064" y="1488"/>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false</a:t>
                </a:r>
                <a:endParaRPr lang="en-US" altLang="en-US" sz="2400">
                  <a:solidFill>
                    <a:schemeClr val="tx1"/>
                  </a:solidFill>
                  <a:latin typeface="Times New Roman" panose="02020603050405020304" pitchFamily="18" charset="0"/>
                </a:endParaRPr>
              </a:p>
            </p:txBody>
          </p:sp>
          <p:sp>
            <p:nvSpPr>
              <p:cNvPr id="62513" name="Text Box 12"/>
              <p:cNvSpPr txBox="1">
                <a:spLocks noChangeArrowheads="1"/>
              </p:cNvSpPr>
              <p:nvPr/>
            </p:nvSpPr>
            <p:spPr bwMode="auto">
              <a:xfrm>
                <a:off x="3072" y="1488"/>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false</a:t>
                </a:r>
                <a:endParaRPr lang="en-US" altLang="en-US" sz="2400">
                  <a:solidFill>
                    <a:schemeClr val="tx1"/>
                  </a:solidFill>
                  <a:latin typeface="Times New Roman" panose="02020603050405020304" pitchFamily="18" charset="0"/>
                </a:endParaRPr>
              </a:p>
            </p:txBody>
          </p:sp>
          <p:sp>
            <p:nvSpPr>
              <p:cNvPr id="62514" name="Text Box 13"/>
              <p:cNvSpPr txBox="1">
                <a:spLocks noChangeArrowheads="1"/>
              </p:cNvSpPr>
              <p:nvPr/>
            </p:nvSpPr>
            <p:spPr bwMode="auto">
              <a:xfrm>
                <a:off x="4032" y="1488"/>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false</a:t>
                </a:r>
                <a:endParaRPr lang="en-US" altLang="en-US" sz="2400">
                  <a:solidFill>
                    <a:schemeClr val="tx1"/>
                  </a:solidFill>
                  <a:latin typeface="Times New Roman" panose="02020603050405020304" pitchFamily="18" charset="0"/>
                </a:endParaRPr>
              </a:p>
            </p:txBody>
          </p:sp>
          <p:sp>
            <p:nvSpPr>
              <p:cNvPr id="62515" name="Text Box 14"/>
              <p:cNvSpPr txBox="1">
                <a:spLocks noChangeArrowheads="1"/>
              </p:cNvSpPr>
              <p:nvPr/>
            </p:nvSpPr>
            <p:spPr bwMode="auto">
              <a:xfrm>
                <a:off x="4944" y="1488"/>
                <a:ext cx="576" cy="296"/>
              </a:xfrm>
              <a:prstGeom prst="rect">
                <a:avLst/>
              </a:prstGeom>
              <a:noFill/>
              <a:ln w="1270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a:solidFill>
                      <a:schemeClr val="tx1"/>
                    </a:solidFill>
                    <a:latin typeface="Times New Roman" panose="02020603050405020304" pitchFamily="18" charset="0"/>
                  </a:rPr>
                  <a:t>false</a:t>
                </a:r>
                <a:endParaRPr lang="en-US" altLang="en-US" sz="2400">
                  <a:solidFill>
                    <a:schemeClr val="tx1"/>
                  </a:solidFill>
                  <a:latin typeface="Times New Roman" panose="02020603050405020304" pitchFamily="18" charset="0"/>
                </a:endParaRPr>
              </a:p>
            </p:txBody>
          </p:sp>
          <p:sp>
            <p:nvSpPr>
              <p:cNvPr id="62516" name="Line 15"/>
              <p:cNvSpPr>
                <a:spLocks noChangeShapeType="1"/>
              </p:cNvSpPr>
              <p:nvPr/>
            </p:nvSpPr>
            <p:spPr bwMode="auto">
              <a:xfrm flipV="1">
                <a:off x="624" y="1056"/>
                <a:ext cx="48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17" name="Line 16"/>
              <p:cNvSpPr>
                <a:spLocks noChangeShapeType="1"/>
              </p:cNvSpPr>
              <p:nvPr/>
            </p:nvSpPr>
            <p:spPr bwMode="auto">
              <a:xfrm>
                <a:off x="624" y="1296"/>
                <a:ext cx="480"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18" name="Line 17"/>
              <p:cNvSpPr>
                <a:spLocks noChangeShapeType="1"/>
              </p:cNvSpPr>
              <p:nvPr/>
            </p:nvSpPr>
            <p:spPr bwMode="auto">
              <a:xfrm>
                <a:off x="1680" y="105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19" name="Line 18"/>
              <p:cNvSpPr>
                <a:spLocks noChangeShapeType="1"/>
              </p:cNvSpPr>
              <p:nvPr/>
            </p:nvSpPr>
            <p:spPr bwMode="auto">
              <a:xfrm>
                <a:off x="1680" y="163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0" name="Line 19"/>
              <p:cNvSpPr>
                <a:spLocks noChangeShapeType="1"/>
              </p:cNvSpPr>
              <p:nvPr/>
            </p:nvSpPr>
            <p:spPr bwMode="auto">
              <a:xfrm flipV="1">
                <a:off x="1680" y="1152"/>
                <a:ext cx="384"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1" name="Line 20"/>
              <p:cNvSpPr>
                <a:spLocks noChangeShapeType="1"/>
              </p:cNvSpPr>
              <p:nvPr/>
            </p:nvSpPr>
            <p:spPr bwMode="auto">
              <a:xfrm>
                <a:off x="1680" y="1104"/>
                <a:ext cx="384"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2" name="Line 21"/>
              <p:cNvSpPr>
                <a:spLocks noChangeShapeType="1"/>
              </p:cNvSpPr>
              <p:nvPr/>
            </p:nvSpPr>
            <p:spPr bwMode="auto">
              <a:xfrm>
                <a:off x="2640" y="105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3" name="Line 22"/>
              <p:cNvSpPr>
                <a:spLocks noChangeShapeType="1"/>
              </p:cNvSpPr>
              <p:nvPr/>
            </p:nvSpPr>
            <p:spPr bwMode="auto">
              <a:xfrm>
                <a:off x="2640" y="1632"/>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4" name="Line 23"/>
              <p:cNvSpPr>
                <a:spLocks noChangeShapeType="1"/>
              </p:cNvSpPr>
              <p:nvPr/>
            </p:nvSpPr>
            <p:spPr bwMode="auto">
              <a:xfrm>
                <a:off x="3600" y="105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5" name="Line 24"/>
              <p:cNvSpPr>
                <a:spLocks noChangeShapeType="1"/>
              </p:cNvSpPr>
              <p:nvPr/>
            </p:nvSpPr>
            <p:spPr bwMode="auto">
              <a:xfrm>
                <a:off x="3648" y="163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6" name="Line 25"/>
              <p:cNvSpPr>
                <a:spLocks noChangeShapeType="1"/>
              </p:cNvSpPr>
              <p:nvPr/>
            </p:nvSpPr>
            <p:spPr bwMode="auto">
              <a:xfrm>
                <a:off x="4560" y="105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7" name="Line 26"/>
              <p:cNvSpPr>
                <a:spLocks noChangeShapeType="1"/>
              </p:cNvSpPr>
              <p:nvPr/>
            </p:nvSpPr>
            <p:spPr bwMode="auto">
              <a:xfrm>
                <a:off x="4608" y="1632"/>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8" name="Line 27"/>
              <p:cNvSpPr>
                <a:spLocks noChangeShapeType="1"/>
              </p:cNvSpPr>
              <p:nvPr/>
            </p:nvSpPr>
            <p:spPr bwMode="auto">
              <a:xfrm flipV="1">
                <a:off x="2640" y="1152"/>
                <a:ext cx="384"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9" name="Line 28"/>
              <p:cNvSpPr>
                <a:spLocks noChangeShapeType="1"/>
              </p:cNvSpPr>
              <p:nvPr/>
            </p:nvSpPr>
            <p:spPr bwMode="auto">
              <a:xfrm>
                <a:off x="2640" y="1152"/>
                <a:ext cx="432"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30" name="Line 29"/>
              <p:cNvSpPr>
                <a:spLocks noChangeShapeType="1"/>
              </p:cNvSpPr>
              <p:nvPr/>
            </p:nvSpPr>
            <p:spPr bwMode="auto">
              <a:xfrm flipV="1">
                <a:off x="3648" y="1152"/>
                <a:ext cx="336"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31" name="Line 30"/>
              <p:cNvSpPr>
                <a:spLocks noChangeShapeType="1"/>
              </p:cNvSpPr>
              <p:nvPr/>
            </p:nvSpPr>
            <p:spPr bwMode="auto">
              <a:xfrm>
                <a:off x="3600" y="1104"/>
                <a:ext cx="432"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32" name="Line 31"/>
              <p:cNvSpPr>
                <a:spLocks noChangeShapeType="1"/>
              </p:cNvSpPr>
              <p:nvPr/>
            </p:nvSpPr>
            <p:spPr bwMode="auto">
              <a:xfrm flipV="1">
                <a:off x="4608" y="1104"/>
                <a:ext cx="336"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33" name="Line 32"/>
              <p:cNvSpPr>
                <a:spLocks noChangeShapeType="1"/>
              </p:cNvSpPr>
              <p:nvPr/>
            </p:nvSpPr>
            <p:spPr bwMode="auto">
              <a:xfrm>
                <a:off x="4560" y="1104"/>
                <a:ext cx="384"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aphicFrame>
          <p:nvGraphicFramePr>
            <p:cNvPr id="62501" name="Object 33"/>
            <p:cNvGraphicFramePr>
              <a:graphicFrameLocks noChangeAspect="1"/>
            </p:cNvGraphicFramePr>
            <p:nvPr/>
          </p:nvGraphicFramePr>
          <p:xfrm>
            <a:off x="1104" y="480"/>
            <a:ext cx="548" cy="321"/>
          </p:xfrm>
          <a:graphic>
            <a:graphicData uri="http://schemas.openxmlformats.org/presentationml/2006/ole">
              <mc:AlternateContent xmlns:mc="http://schemas.openxmlformats.org/markup-compatibility/2006">
                <mc:Choice xmlns:v="urn:schemas-microsoft-com:vml" Requires="v">
                  <p:oleObj spid="_x0000_s21944" name="Equation" r:id="rId4" imgW="247667" imgH="95345" progId="Equation.3">
                    <p:embed/>
                  </p:oleObj>
                </mc:Choice>
                <mc:Fallback>
                  <p:oleObj name="Equation" r:id="rId4" imgW="247667" imgH="95345" progId="Equation.3">
                    <p:embed/>
                    <p:pic>
                      <p:nvPicPr>
                        <p:cNvPr id="62501"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480"/>
                          <a:ext cx="54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2" name="Object 34"/>
            <p:cNvGraphicFramePr>
              <a:graphicFrameLocks noChangeAspect="1"/>
            </p:cNvGraphicFramePr>
            <p:nvPr/>
          </p:nvGraphicFramePr>
          <p:xfrm>
            <a:off x="2055" y="480"/>
            <a:ext cx="567" cy="321"/>
          </p:xfrm>
          <a:graphic>
            <a:graphicData uri="http://schemas.openxmlformats.org/presentationml/2006/ole">
              <mc:AlternateContent xmlns:mc="http://schemas.openxmlformats.org/markup-compatibility/2006">
                <mc:Choice xmlns:v="urn:schemas-microsoft-com:vml" Requires="v">
                  <p:oleObj spid="_x0000_s21945" name="Equation" r:id="rId6" imgW="257123" imgH="95345" progId="Equation.3">
                    <p:embed/>
                  </p:oleObj>
                </mc:Choice>
                <mc:Fallback>
                  <p:oleObj name="Equation" r:id="rId6" imgW="257123" imgH="95345" progId="Equation.3">
                    <p:embed/>
                    <p:pic>
                      <p:nvPicPr>
                        <p:cNvPr id="62502"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5" y="480"/>
                          <a:ext cx="567"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3" name="Object 35"/>
            <p:cNvGraphicFramePr>
              <a:graphicFrameLocks noChangeAspect="1"/>
            </p:cNvGraphicFramePr>
            <p:nvPr/>
          </p:nvGraphicFramePr>
          <p:xfrm>
            <a:off x="3015" y="471"/>
            <a:ext cx="567" cy="340"/>
          </p:xfrm>
          <a:graphic>
            <a:graphicData uri="http://schemas.openxmlformats.org/presentationml/2006/ole">
              <mc:AlternateContent xmlns:mc="http://schemas.openxmlformats.org/markup-compatibility/2006">
                <mc:Choice xmlns:v="urn:schemas-microsoft-com:vml" Requires="v">
                  <p:oleObj spid="_x0000_s21946" name="Equation" r:id="rId8" imgW="257123" imgH="104680" progId="Equation.3">
                    <p:embed/>
                  </p:oleObj>
                </mc:Choice>
                <mc:Fallback>
                  <p:oleObj name="Equation" r:id="rId8" imgW="257123" imgH="104680" progId="Equation.3">
                    <p:embed/>
                    <p:pic>
                      <p:nvPicPr>
                        <p:cNvPr id="62503"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5" y="471"/>
                          <a:ext cx="567"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4" name="Object 36"/>
            <p:cNvGraphicFramePr>
              <a:graphicFrameLocks noChangeAspect="1"/>
            </p:cNvGraphicFramePr>
            <p:nvPr/>
          </p:nvGraphicFramePr>
          <p:xfrm>
            <a:off x="3975" y="480"/>
            <a:ext cx="567" cy="321"/>
          </p:xfrm>
          <a:graphic>
            <a:graphicData uri="http://schemas.openxmlformats.org/presentationml/2006/ole">
              <mc:AlternateContent xmlns:mc="http://schemas.openxmlformats.org/markup-compatibility/2006">
                <mc:Choice xmlns:v="urn:schemas-microsoft-com:vml" Requires="v">
                  <p:oleObj spid="_x0000_s21947" name="Equation" r:id="rId10" imgW="257123" imgH="95345" progId="Equation.3">
                    <p:embed/>
                  </p:oleObj>
                </mc:Choice>
                <mc:Fallback>
                  <p:oleObj name="Equation" r:id="rId10" imgW="257123" imgH="95345" progId="Equation.3">
                    <p:embed/>
                    <p:pic>
                      <p:nvPicPr>
                        <p:cNvPr id="62504"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5" y="480"/>
                          <a:ext cx="567"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05" name="Object 37"/>
            <p:cNvGraphicFramePr>
              <a:graphicFrameLocks noChangeAspect="1"/>
            </p:cNvGraphicFramePr>
            <p:nvPr/>
          </p:nvGraphicFramePr>
          <p:xfrm>
            <a:off x="4935" y="471"/>
            <a:ext cx="567" cy="340"/>
          </p:xfrm>
          <a:graphic>
            <a:graphicData uri="http://schemas.openxmlformats.org/presentationml/2006/ole">
              <mc:AlternateContent xmlns:mc="http://schemas.openxmlformats.org/markup-compatibility/2006">
                <mc:Choice xmlns:v="urn:schemas-microsoft-com:vml" Requires="v">
                  <p:oleObj spid="_x0000_s21948" name="Equation" r:id="rId12" imgW="257123" imgH="104680" progId="Equation.3">
                    <p:embed/>
                  </p:oleObj>
                </mc:Choice>
                <mc:Fallback>
                  <p:oleObj name="Equation" r:id="rId12" imgW="257123" imgH="104680" progId="Equation.3">
                    <p:embed/>
                    <p:pic>
                      <p:nvPicPr>
                        <p:cNvPr id="62505"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5" y="471"/>
                          <a:ext cx="567"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468" name="Group 38"/>
          <p:cNvGrpSpPr>
            <a:grpSpLocks/>
          </p:cNvGrpSpPr>
          <p:nvPr/>
        </p:nvGrpSpPr>
        <p:grpSpPr bwMode="auto">
          <a:xfrm>
            <a:off x="1703388" y="3860801"/>
            <a:ext cx="9144000" cy="2854325"/>
            <a:chOff x="0" y="2496"/>
            <a:chExt cx="5760" cy="1798"/>
          </a:xfrm>
        </p:grpSpPr>
        <p:sp>
          <p:nvSpPr>
            <p:cNvPr id="62469" name="Text Box 39"/>
            <p:cNvSpPr txBox="1">
              <a:spLocks noChangeArrowheads="1"/>
            </p:cNvSpPr>
            <p:nvPr/>
          </p:nvSpPr>
          <p:spPr bwMode="auto">
            <a:xfrm>
              <a:off x="0" y="2496"/>
              <a:ext cx="5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rgbClr val="A50021"/>
                  </a:solidFill>
                  <a:latin typeface="Times New Roman" panose="02020603050405020304" pitchFamily="18" charset="0"/>
                </a:rPr>
                <a:t>Umbrella    true                      true                     false                true               true</a:t>
              </a:r>
              <a:endParaRPr lang="en-US" altLang="en-US">
                <a:solidFill>
                  <a:srgbClr val="A50021"/>
                </a:solidFill>
                <a:latin typeface="Times New Roman" panose="02020603050405020304" pitchFamily="18" charset="0"/>
              </a:endParaRPr>
            </a:p>
          </p:txBody>
        </p:sp>
        <p:sp>
          <p:nvSpPr>
            <p:cNvPr id="62470" name="Text Box 40"/>
            <p:cNvSpPr txBox="1">
              <a:spLocks noChangeArrowheads="1"/>
            </p:cNvSpPr>
            <p:nvPr/>
          </p:nvSpPr>
          <p:spPr bwMode="auto">
            <a:xfrm>
              <a:off x="0" y="2496"/>
              <a:ext cx="56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en-GB" altLang="en-US">
                <a:solidFill>
                  <a:schemeClr val="tx1"/>
                </a:solidFill>
                <a:latin typeface="Times New Roman" panose="02020603050405020304" pitchFamily="18" charset="0"/>
              </a:endParaRPr>
            </a:p>
          </p:txBody>
        </p:sp>
        <p:sp>
          <p:nvSpPr>
            <p:cNvPr id="62471" name="Text Box 41"/>
            <p:cNvSpPr txBox="1">
              <a:spLocks noChangeArrowheads="1"/>
            </p:cNvSpPr>
            <p:nvPr/>
          </p:nvSpPr>
          <p:spPr bwMode="auto">
            <a:xfrm>
              <a:off x="768" y="2880"/>
              <a:ext cx="624" cy="252"/>
            </a:xfrm>
            <a:prstGeom prst="rect">
              <a:avLst/>
            </a:prstGeom>
            <a:noFill/>
            <a:ln w="5715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0.8182</a:t>
              </a:r>
              <a:endParaRPr lang="en-US" altLang="en-US">
                <a:solidFill>
                  <a:schemeClr val="tx1"/>
                </a:solidFill>
                <a:latin typeface="Times New Roman" panose="02020603050405020304" pitchFamily="18" charset="0"/>
              </a:endParaRPr>
            </a:p>
          </p:txBody>
        </p:sp>
        <p:sp>
          <p:nvSpPr>
            <p:cNvPr id="62472" name="Text Box 42"/>
            <p:cNvSpPr txBox="1">
              <a:spLocks noChangeArrowheads="1"/>
            </p:cNvSpPr>
            <p:nvPr/>
          </p:nvSpPr>
          <p:spPr bwMode="auto">
            <a:xfrm>
              <a:off x="1776" y="2880"/>
              <a:ext cx="624" cy="252"/>
            </a:xfrm>
            <a:prstGeom prst="rect">
              <a:avLst/>
            </a:prstGeom>
            <a:noFill/>
            <a:ln w="5715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0.5155</a:t>
              </a:r>
              <a:endParaRPr lang="en-US" altLang="en-US">
                <a:solidFill>
                  <a:schemeClr val="tx1"/>
                </a:solidFill>
                <a:latin typeface="Times New Roman" panose="02020603050405020304" pitchFamily="18" charset="0"/>
              </a:endParaRPr>
            </a:p>
          </p:txBody>
        </p:sp>
        <p:sp>
          <p:nvSpPr>
            <p:cNvPr id="62473" name="Text Box 43"/>
            <p:cNvSpPr txBox="1">
              <a:spLocks noChangeArrowheads="1"/>
            </p:cNvSpPr>
            <p:nvPr/>
          </p:nvSpPr>
          <p:spPr bwMode="auto">
            <a:xfrm>
              <a:off x="2832" y="2880"/>
              <a:ext cx="624" cy="256"/>
            </a:xfrm>
            <a:prstGeom prst="rect">
              <a:avLst/>
            </a:prstGeom>
            <a:noFill/>
            <a:ln w="9525">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0.0361</a:t>
              </a:r>
              <a:endParaRPr lang="en-US" altLang="en-US">
                <a:solidFill>
                  <a:schemeClr val="tx1"/>
                </a:solidFill>
                <a:latin typeface="Times New Roman" panose="02020603050405020304" pitchFamily="18" charset="0"/>
              </a:endParaRPr>
            </a:p>
          </p:txBody>
        </p:sp>
        <p:sp>
          <p:nvSpPr>
            <p:cNvPr id="62474" name="Text Box 44"/>
            <p:cNvSpPr txBox="1">
              <a:spLocks noChangeArrowheads="1"/>
            </p:cNvSpPr>
            <p:nvPr/>
          </p:nvSpPr>
          <p:spPr bwMode="auto">
            <a:xfrm>
              <a:off x="3840" y="2880"/>
              <a:ext cx="624" cy="252"/>
            </a:xfrm>
            <a:prstGeom prst="rect">
              <a:avLst/>
            </a:prstGeom>
            <a:noFill/>
            <a:ln w="5715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0.0334</a:t>
              </a:r>
              <a:endParaRPr lang="en-US" altLang="en-US">
                <a:solidFill>
                  <a:schemeClr val="tx1"/>
                </a:solidFill>
                <a:latin typeface="Times New Roman" panose="02020603050405020304" pitchFamily="18" charset="0"/>
              </a:endParaRPr>
            </a:p>
          </p:txBody>
        </p:sp>
        <p:sp>
          <p:nvSpPr>
            <p:cNvPr id="62475" name="Text Box 45"/>
            <p:cNvSpPr txBox="1">
              <a:spLocks noChangeArrowheads="1"/>
            </p:cNvSpPr>
            <p:nvPr/>
          </p:nvSpPr>
          <p:spPr bwMode="auto">
            <a:xfrm>
              <a:off x="4704" y="2880"/>
              <a:ext cx="624" cy="252"/>
            </a:xfrm>
            <a:prstGeom prst="rect">
              <a:avLst/>
            </a:prstGeom>
            <a:noFill/>
            <a:ln w="5715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0.0210</a:t>
              </a:r>
              <a:endParaRPr lang="en-US" altLang="en-US">
                <a:solidFill>
                  <a:schemeClr val="tx1"/>
                </a:solidFill>
                <a:latin typeface="Times New Roman" panose="02020603050405020304" pitchFamily="18" charset="0"/>
              </a:endParaRPr>
            </a:p>
          </p:txBody>
        </p:sp>
        <p:sp>
          <p:nvSpPr>
            <p:cNvPr id="62476" name="Text Box 46"/>
            <p:cNvSpPr txBox="1">
              <a:spLocks noChangeArrowheads="1"/>
            </p:cNvSpPr>
            <p:nvPr/>
          </p:nvSpPr>
          <p:spPr bwMode="auto">
            <a:xfrm>
              <a:off x="768" y="3360"/>
              <a:ext cx="624" cy="256"/>
            </a:xfrm>
            <a:prstGeom prst="rect">
              <a:avLst/>
            </a:prstGeom>
            <a:noFill/>
            <a:ln w="9525">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0.1818</a:t>
              </a:r>
              <a:endParaRPr lang="en-US" altLang="en-US">
                <a:solidFill>
                  <a:schemeClr val="tx1"/>
                </a:solidFill>
                <a:latin typeface="Times New Roman" panose="02020603050405020304" pitchFamily="18" charset="0"/>
              </a:endParaRPr>
            </a:p>
          </p:txBody>
        </p:sp>
        <p:sp>
          <p:nvSpPr>
            <p:cNvPr id="62477" name="Text Box 47"/>
            <p:cNvSpPr txBox="1">
              <a:spLocks noChangeArrowheads="1"/>
            </p:cNvSpPr>
            <p:nvPr/>
          </p:nvSpPr>
          <p:spPr bwMode="auto">
            <a:xfrm>
              <a:off x="1776" y="3360"/>
              <a:ext cx="624" cy="256"/>
            </a:xfrm>
            <a:prstGeom prst="rect">
              <a:avLst/>
            </a:prstGeom>
            <a:noFill/>
            <a:ln w="9525">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0.0491</a:t>
              </a:r>
              <a:endParaRPr lang="en-US" altLang="en-US">
                <a:solidFill>
                  <a:schemeClr val="tx1"/>
                </a:solidFill>
                <a:latin typeface="Times New Roman" panose="02020603050405020304" pitchFamily="18" charset="0"/>
              </a:endParaRPr>
            </a:p>
          </p:txBody>
        </p:sp>
        <p:sp>
          <p:nvSpPr>
            <p:cNvPr id="62478" name="Text Box 48"/>
            <p:cNvSpPr txBox="1">
              <a:spLocks noChangeArrowheads="1"/>
            </p:cNvSpPr>
            <p:nvPr/>
          </p:nvSpPr>
          <p:spPr bwMode="auto">
            <a:xfrm>
              <a:off x="2880" y="3360"/>
              <a:ext cx="624" cy="252"/>
            </a:xfrm>
            <a:prstGeom prst="rect">
              <a:avLst/>
            </a:prstGeom>
            <a:noFill/>
            <a:ln w="57150">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0.1237</a:t>
              </a:r>
              <a:endParaRPr lang="en-US" altLang="en-US">
                <a:solidFill>
                  <a:schemeClr val="tx1"/>
                </a:solidFill>
                <a:latin typeface="Times New Roman" panose="02020603050405020304" pitchFamily="18" charset="0"/>
              </a:endParaRPr>
            </a:p>
          </p:txBody>
        </p:sp>
        <p:sp>
          <p:nvSpPr>
            <p:cNvPr id="62479" name="Text Box 49"/>
            <p:cNvSpPr txBox="1">
              <a:spLocks noChangeArrowheads="1"/>
            </p:cNvSpPr>
            <p:nvPr/>
          </p:nvSpPr>
          <p:spPr bwMode="auto">
            <a:xfrm>
              <a:off x="3888" y="3360"/>
              <a:ext cx="624" cy="256"/>
            </a:xfrm>
            <a:prstGeom prst="rect">
              <a:avLst/>
            </a:prstGeom>
            <a:noFill/>
            <a:ln w="9525">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0.0173</a:t>
              </a:r>
              <a:endParaRPr lang="en-US" altLang="en-US">
                <a:solidFill>
                  <a:schemeClr val="tx1"/>
                </a:solidFill>
                <a:latin typeface="Times New Roman" panose="02020603050405020304" pitchFamily="18" charset="0"/>
              </a:endParaRPr>
            </a:p>
          </p:txBody>
        </p:sp>
        <p:sp>
          <p:nvSpPr>
            <p:cNvPr id="62480" name="Text Box 50"/>
            <p:cNvSpPr txBox="1">
              <a:spLocks noChangeArrowheads="1"/>
            </p:cNvSpPr>
            <p:nvPr/>
          </p:nvSpPr>
          <p:spPr bwMode="auto">
            <a:xfrm>
              <a:off x="4800" y="3360"/>
              <a:ext cx="624" cy="256"/>
            </a:xfrm>
            <a:prstGeom prst="rect">
              <a:avLst/>
            </a:prstGeom>
            <a:noFill/>
            <a:ln w="9525">
              <a:solidFill>
                <a:srgbClr val="1F408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0.0024</a:t>
              </a:r>
              <a:endParaRPr lang="en-US" altLang="en-US">
                <a:solidFill>
                  <a:schemeClr val="tx1"/>
                </a:solidFill>
                <a:latin typeface="Times New Roman" panose="02020603050405020304" pitchFamily="18" charset="0"/>
              </a:endParaRPr>
            </a:p>
          </p:txBody>
        </p:sp>
        <p:sp>
          <p:nvSpPr>
            <p:cNvPr id="62481" name="Line 51"/>
            <p:cNvSpPr>
              <a:spLocks noChangeShapeType="1"/>
            </p:cNvSpPr>
            <p:nvPr/>
          </p:nvSpPr>
          <p:spPr bwMode="auto">
            <a:xfrm flipV="1">
              <a:off x="432" y="3024"/>
              <a:ext cx="336"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2" name="Line 52"/>
            <p:cNvSpPr>
              <a:spLocks noChangeShapeType="1"/>
            </p:cNvSpPr>
            <p:nvPr/>
          </p:nvSpPr>
          <p:spPr bwMode="auto">
            <a:xfrm>
              <a:off x="432" y="3216"/>
              <a:ext cx="288"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3" name="Line 53"/>
            <p:cNvSpPr>
              <a:spLocks noChangeShapeType="1"/>
            </p:cNvSpPr>
            <p:nvPr/>
          </p:nvSpPr>
          <p:spPr bwMode="auto">
            <a:xfrm flipV="1">
              <a:off x="1392" y="3072"/>
              <a:ext cx="384"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4" name="Line 54"/>
            <p:cNvSpPr>
              <a:spLocks noChangeShapeType="1"/>
            </p:cNvSpPr>
            <p:nvPr/>
          </p:nvSpPr>
          <p:spPr bwMode="auto">
            <a:xfrm>
              <a:off x="1392" y="350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5" name="Line 55"/>
            <p:cNvSpPr>
              <a:spLocks noChangeShapeType="1"/>
            </p:cNvSpPr>
            <p:nvPr/>
          </p:nvSpPr>
          <p:spPr bwMode="auto">
            <a:xfrm flipV="1">
              <a:off x="2400" y="3072"/>
              <a:ext cx="432"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6" name="Line 56"/>
            <p:cNvSpPr>
              <a:spLocks noChangeShapeType="1"/>
            </p:cNvSpPr>
            <p:nvPr/>
          </p:nvSpPr>
          <p:spPr bwMode="auto">
            <a:xfrm>
              <a:off x="2400" y="3504"/>
              <a:ext cx="48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7" name="Line 57"/>
            <p:cNvSpPr>
              <a:spLocks noChangeShapeType="1"/>
            </p:cNvSpPr>
            <p:nvPr/>
          </p:nvSpPr>
          <p:spPr bwMode="auto">
            <a:xfrm>
              <a:off x="3456" y="3024"/>
              <a:ext cx="432"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8" name="Line 58"/>
            <p:cNvSpPr>
              <a:spLocks noChangeShapeType="1"/>
            </p:cNvSpPr>
            <p:nvPr/>
          </p:nvSpPr>
          <p:spPr bwMode="auto">
            <a:xfrm>
              <a:off x="3456" y="302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89" name="Line 59"/>
            <p:cNvSpPr>
              <a:spLocks noChangeShapeType="1"/>
            </p:cNvSpPr>
            <p:nvPr/>
          </p:nvSpPr>
          <p:spPr bwMode="auto">
            <a:xfrm>
              <a:off x="4464" y="3024"/>
              <a:ext cx="336"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0" name="Line 60"/>
            <p:cNvSpPr>
              <a:spLocks noChangeShapeType="1"/>
            </p:cNvSpPr>
            <p:nvPr/>
          </p:nvSpPr>
          <p:spPr bwMode="auto">
            <a:xfrm flipV="1">
              <a:off x="4512" y="3024"/>
              <a:ext cx="192" cy="52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1" name="Line 61"/>
            <p:cNvSpPr>
              <a:spLocks noChangeShapeType="1"/>
            </p:cNvSpPr>
            <p:nvPr/>
          </p:nvSpPr>
          <p:spPr bwMode="auto">
            <a:xfrm>
              <a:off x="1392" y="2976"/>
              <a:ext cx="38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2" name="Line 62"/>
            <p:cNvSpPr>
              <a:spLocks noChangeShapeType="1"/>
            </p:cNvSpPr>
            <p:nvPr/>
          </p:nvSpPr>
          <p:spPr bwMode="auto">
            <a:xfrm>
              <a:off x="1392" y="2976"/>
              <a:ext cx="384" cy="43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3" name="Line 63"/>
            <p:cNvSpPr>
              <a:spLocks noChangeShapeType="1"/>
            </p:cNvSpPr>
            <p:nvPr/>
          </p:nvSpPr>
          <p:spPr bwMode="auto">
            <a:xfrm>
              <a:off x="2400" y="2976"/>
              <a:ext cx="43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4" name="Line 64"/>
            <p:cNvSpPr>
              <a:spLocks noChangeShapeType="1"/>
            </p:cNvSpPr>
            <p:nvPr/>
          </p:nvSpPr>
          <p:spPr bwMode="auto">
            <a:xfrm>
              <a:off x="2400" y="3024"/>
              <a:ext cx="480" cy="43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5" name="Line 65"/>
            <p:cNvSpPr>
              <a:spLocks noChangeShapeType="1"/>
            </p:cNvSpPr>
            <p:nvPr/>
          </p:nvSpPr>
          <p:spPr bwMode="auto">
            <a:xfrm>
              <a:off x="3504" y="3504"/>
              <a:ext cx="38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6" name="Line 66"/>
            <p:cNvSpPr>
              <a:spLocks noChangeShapeType="1"/>
            </p:cNvSpPr>
            <p:nvPr/>
          </p:nvSpPr>
          <p:spPr bwMode="auto">
            <a:xfrm flipV="1">
              <a:off x="3504" y="3072"/>
              <a:ext cx="336" cy="384"/>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7" name="Line 67"/>
            <p:cNvSpPr>
              <a:spLocks noChangeShapeType="1"/>
            </p:cNvSpPr>
            <p:nvPr/>
          </p:nvSpPr>
          <p:spPr bwMode="auto">
            <a:xfrm>
              <a:off x="4464" y="2976"/>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98" name="Line 68"/>
            <p:cNvSpPr>
              <a:spLocks noChangeShapeType="1"/>
            </p:cNvSpPr>
            <p:nvPr/>
          </p:nvSpPr>
          <p:spPr bwMode="auto">
            <a:xfrm>
              <a:off x="4512" y="3552"/>
              <a:ext cx="28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62499" name="Object 69"/>
            <p:cNvGraphicFramePr>
              <a:graphicFrameLocks noChangeAspect="1"/>
            </p:cNvGraphicFramePr>
            <p:nvPr/>
          </p:nvGraphicFramePr>
          <p:xfrm>
            <a:off x="931" y="3631"/>
            <a:ext cx="4661" cy="663"/>
          </p:xfrm>
          <a:graphic>
            <a:graphicData uri="http://schemas.openxmlformats.org/presentationml/2006/ole">
              <mc:AlternateContent xmlns:mc="http://schemas.openxmlformats.org/markup-compatibility/2006">
                <mc:Choice xmlns:v="urn:schemas-microsoft-com:vml" Requires="v">
                  <p:oleObj spid="_x0000_s21949" name="Equation" r:id="rId14" imgW="2171544" imgH="333375" progId="Equation.3">
                    <p:embed/>
                  </p:oleObj>
                </mc:Choice>
                <mc:Fallback>
                  <p:oleObj name="Equation" r:id="rId14" imgW="2171544" imgH="333375" progId="Equation.3">
                    <p:embed/>
                    <p:pic>
                      <p:nvPicPr>
                        <p:cNvPr id="62499"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1" y="3631"/>
                          <a:ext cx="4661"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77843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1709739" y="163513"/>
          <a:ext cx="7204075" cy="1338262"/>
        </p:xfrm>
        <a:graphic>
          <a:graphicData uri="http://schemas.openxmlformats.org/presentationml/2006/ole">
            <mc:AlternateContent xmlns:mc="http://schemas.openxmlformats.org/markup-compatibility/2006">
              <mc:Choice xmlns:v="urn:schemas-microsoft-com:vml" Requires="v">
                <p:oleObj spid="_x0000_s22604" name="Rovnica" r:id="rId4" imgW="3378200" imgH="736600" progId="Equation.3">
                  <p:embed/>
                </p:oleObj>
              </mc:Choice>
              <mc:Fallback>
                <p:oleObj name="Rovnica" r:id="rId4" imgW="3378200" imgH="736600" progId="Equation.3">
                  <p:embed/>
                  <p:pic>
                    <p:nvPicPr>
                      <p:cNvPr id="645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739" y="163513"/>
                        <a:ext cx="720407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1266093" y="2532185"/>
                <a:ext cx="9741876" cy="3816429"/>
              </a:xfrm>
              <a:prstGeom prst="rect">
                <a:avLst/>
              </a:prstGeom>
              <a:noFill/>
            </p:spPr>
            <p:txBody>
              <a:bodyPr wrap="square" rtlCol="0">
                <a:spAutoFit/>
              </a:bodyPr>
              <a:lstStyle/>
              <a:p>
                <a:r>
                  <a:rPr lang="en-US" dirty="0" smtClean="0"/>
                  <a:t>For the time </a:t>
                </a:r>
                <a:r>
                  <a:rPr lang="en-US" i="1" dirty="0" smtClean="0"/>
                  <a:t>t+1=1</a:t>
                </a:r>
                <a:r>
                  <a:rPr lang="en-US" dirty="0" smtClean="0"/>
                  <a:t>, that means for the first two nodes at the left hand side we have (I do not write max for the brevity, but it is there)  we have :</a:t>
                </a:r>
              </a:p>
              <a:p>
                <a:endParaRPr lang="en-US"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e>
                      </m:d>
                    </m:oMath>
                  </m:oMathPara>
                </a14:m>
                <a:endParaRPr lang="en-US" sz="2400" dirty="0" smtClean="0"/>
              </a:p>
              <a:p>
                <a:endParaRPr lang="en-US" sz="2400" dirty="0" smtClean="0"/>
              </a:p>
              <a:p>
                <a:r>
                  <a:rPr lang="en-US" sz="2000" dirty="0" smtClean="0"/>
                  <a:t>This  is a filtering term for the time 1. We have already calculated that for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is</m:t>
                    </m:r>
                    <m:r>
                      <a:rPr lang="en-US" sz="2000" b="0" i="0" smtClean="0">
                        <a:latin typeface="Cambria Math" panose="02040503050406030204" pitchFamily="18" charset="0"/>
                      </a:rPr>
                      <m:t>  </m:t>
                    </m:r>
                    <m:r>
                      <a:rPr lang="en-US" sz="2000" b="0" i="1" smtClean="0">
                        <a:latin typeface="Cambria Math" panose="02040503050406030204" pitchFamily="18" charset="0"/>
                      </a:rPr>
                      <m:t>0.8182</m:t>
                    </m:r>
                  </m:oMath>
                </a14:m>
                <a:r>
                  <a:rPr lang="en-US" sz="2000" dirty="0" smtClean="0"/>
                  <a:t>. And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𝑟</m:t>
                        </m:r>
                      </m:e>
                      <m:sub>
                        <m:r>
                          <a:rPr lang="en-US" sz="2000" i="1">
                            <a:latin typeface="Cambria Math" panose="02040503050406030204" pitchFamily="18" charset="0"/>
                          </a:rPr>
                          <m:t>1</m:t>
                        </m:r>
                      </m:sub>
                    </m:sSub>
                  </m:oMath>
                </a14:m>
                <a:r>
                  <a:rPr lang="en-US" sz="2000" dirty="0" smtClean="0"/>
                  <a:t>  it is 0.1818. We take the maximal value , that means the value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1</m:t>
                        </m:r>
                      </m:sub>
                    </m:sSub>
                  </m:oMath>
                </a14:m>
                <a:r>
                  <a:rPr lang="en-US" sz="2000" dirty="0" smtClean="0"/>
                  <a:t>.</a:t>
                </a:r>
              </a:p>
              <a:p>
                <a:r>
                  <a:rPr lang="en-US" sz="2000" dirty="0" smtClean="0"/>
                  <a:t>At the time t+1=2 the bank director came with umbrella, that means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2</m:t>
                        </m:r>
                      </m:sub>
                    </m:sSub>
                  </m:oMath>
                </a14:m>
                <a:r>
                  <a:rPr lang="en-US" sz="2000" dirty="0" smtClean="0"/>
                  <a:t>.</a:t>
                </a:r>
                <a:endParaRPr lang="en-US" sz="2000" dirty="0"/>
              </a:p>
              <a:p>
                <a:endParaRPr lang="en-US" sz="2400" dirty="0" smtClean="0"/>
              </a:p>
              <a:p>
                <a:endParaRPr lang="en-US" dirty="0"/>
              </a:p>
              <a:p>
                <a:r>
                  <a:rPr lang="en-US" dirty="0" smtClean="0"/>
                  <a:t>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66093" y="2532185"/>
                <a:ext cx="9741876" cy="3816429"/>
              </a:xfrm>
              <a:prstGeom prst="rect">
                <a:avLst/>
              </a:prstGeom>
              <a:blipFill>
                <a:blip r:embed="rId6"/>
                <a:stretch>
                  <a:fillRect l="-688" t="-799"/>
                </a:stretch>
              </a:blipFill>
            </p:spPr>
            <p:txBody>
              <a:bodyPr/>
              <a:lstStyle/>
              <a:p>
                <a:r>
                  <a:rPr lang="en-US">
                    <a:noFill/>
                  </a:rPr>
                  <a:t> </a:t>
                </a:r>
              </a:p>
            </p:txBody>
          </p:sp>
        </mc:Fallback>
      </mc:AlternateContent>
    </p:spTree>
    <p:extLst>
      <p:ext uri="{BB962C8B-B14F-4D97-AF65-F5344CB8AC3E}">
        <p14:creationId xmlns:p14="http://schemas.microsoft.com/office/powerpoint/2010/main" val="15110828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5"/>
          <p:cNvGraphicFramePr>
            <a:graphicFrameLocks noChangeAspect="1"/>
          </p:cNvGraphicFramePr>
          <p:nvPr>
            <p:extLst>
              <p:ext uri="{D42A27DB-BD31-4B8C-83A1-F6EECF244321}">
                <p14:modId xmlns:p14="http://schemas.microsoft.com/office/powerpoint/2010/main" val="669496850"/>
              </p:ext>
            </p:extLst>
          </p:nvPr>
        </p:nvGraphicFramePr>
        <p:xfrm>
          <a:off x="2123343" y="2904150"/>
          <a:ext cx="7088188" cy="806450"/>
        </p:xfrm>
        <a:graphic>
          <a:graphicData uri="http://schemas.openxmlformats.org/presentationml/2006/ole">
            <mc:AlternateContent xmlns:mc="http://schemas.openxmlformats.org/markup-compatibility/2006">
              <mc:Choice xmlns:v="urn:schemas-microsoft-com:vml" Requires="v">
                <p:oleObj spid="_x0000_s23773" name="Rovnica" r:id="rId3" imgW="4013200" imgH="457200" progId="Equation.3">
                  <p:embed/>
                </p:oleObj>
              </mc:Choice>
              <mc:Fallback>
                <p:oleObj name="Rovnica" r:id="rId3" imgW="4013200" imgH="457200" progId="Equation.3">
                  <p:embed/>
                  <p:pic>
                    <p:nvPicPr>
                      <p:cNvPr id="665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343" y="2904150"/>
                        <a:ext cx="7088188"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6563" name="Straight Arrow Connector 8"/>
          <p:cNvCxnSpPr>
            <a:cxnSpLocks noChangeShapeType="1"/>
          </p:cNvCxnSpPr>
          <p:nvPr/>
        </p:nvCxnSpPr>
        <p:spPr bwMode="auto">
          <a:xfrm rot="10800000">
            <a:off x="8183136" y="3659077"/>
            <a:ext cx="1512888" cy="5762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64" name="Straight Arrow Connector 6"/>
          <p:cNvCxnSpPr>
            <a:cxnSpLocks noChangeShapeType="1"/>
          </p:cNvCxnSpPr>
          <p:nvPr/>
        </p:nvCxnSpPr>
        <p:spPr bwMode="auto">
          <a:xfrm rot="5400000" flipH="1" flipV="1">
            <a:off x="1596233" y="2091959"/>
            <a:ext cx="18002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65" name="Straight Arrow Connector 7"/>
          <p:cNvCxnSpPr>
            <a:cxnSpLocks noChangeShapeType="1"/>
          </p:cNvCxnSpPr>
          <p:nvPr/>
        </p:nvCxnSpPr>
        <p:spPr bwMode="auto">
          <a:xfrm rot="5400000" flipH="1" flipV="1">
            <a:off x="3073951" y="2091961"/>
            <a:ext cx="1800225"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66" name="Straight Arrow Connector 8"/>
          <p:cNvCxnSpPr>
            <a:cxnSpLocks noChangeShapeType="1"/>
          </p:cNvCxnSpPr>
          <p:nvPr/>
        </p:nvCxnSpPr>
        <p:spPr bwMode="auto">
          <a:xfrm rot="5400000" flipH="1" flipV="1">
            <a:off x="4369351" y="2171952"/>
            <a:ext cx="1800225"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66567" name="Object 2"/>
          <p:cNvGraphicFramePr>
            <a:graphicFrameLocks noChangeAspect="1"/>
          </p:cNvGraphicFramePr>
          <p:nvPr>
            <p:extLst>
              <p:ext uri="{D42A27DB-BD31-4B8C-83A1-F6EECF244321}">
                <p14:modId xmlns:p14="http://schemas.microsoft.com/office/powerpoint/2010/main" val="1055602589"/>
              </p:ext>
            </p:extLst>
          </p:nvPr>
        </p:nvGraphicFramePr>
        <p:xfrm>
          <a:off x="1998509" y="230188"/>
          <a:ext cx="5010150" cy="1076325"/>
        </p:xfrm>
        <a:graphic>
          <a:graphicData uri="http://schemas.openxmlformats.org/presentationml/2006/ole">
            <mc:AlternateContent xmlns:mc="http://schemas.openxmlformats.org/markup-compatibility/2006">
              <mc:Choice xmlns:v="urn:schemas-microsoft-com:vml" Requires="v">
                <p:oleObj spid="_x0000_s23774" name="Rovnica" r:id="rId5" imgW="3429000" imgH="736600" progId="Equation.3">
                  <p:embed/>
                </p:oleObj>
              </mc:Choice>
              <mc:Fallback>
                <p:oleObj name="Rovnica" r:id="rId5" imgW="3429000" imgH="736600" progId="Equation.3">
                  <p:embed/>
                  <p:pic>
                    <p:nvPicPr>
                      <p:cNvPr id="6656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509" y="230188"/>
                        <a:ext cx="50101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569" name="Group 10"/>
          <p:cNvGrpSpPr>
            <a:grpSpLocks/>
          </p:cNvGrpSpPr>
          <p:nvPr/>
        </p:nvGrpSpPr>
        <p:grpSpPr bwMode="auto">
          <a:xfrm>
            <a:off x="1751380" y="4235451"/>
            <a:ext cx="8424863" cy="2308324"/>
            <a:chOff x="250825" y="3860800"/>
            <a:chExt cx="8424863" cy="2308468"/>
          </a:xfrm>
        </p:grpSpPr>
        <p:sp>
          <p:nvSpPr>
            <p:cNvPr id="66571" name="TextBox 6"/>
            <p:cNvSpPr txBox="1">
              <a:spLocks noChangeArrowheads="1"/>
            </p:cNvSpPr>
            <p:nvPr/>
          </p:nvSpPr>
          <p:spPr bwMode="auto">
            <a:xfrm>
              <a:off x="250825" y="3860800"/>
              <a:ext cx="8424863" cy="230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en-US" sz="2400" dirty="0" smtClean="0">
                  <a:solidFill>
                    <a:schemeClr val="tx1"/>
                  </a:solidFill>
                  <a:latin typeface="Times New Roman" panose="02020603050405020304" pitchFamily="18" charset="0"/>
                </a:rPr>
                <a:t>T</a:t>
              </a:r>
              <a:r>
                <a:rPr lang="en-US" altLang="en-US" sz="2400" dirty="0" err="1" smtClean="0">
                  <a:solidFill>
                    <a:schemeClr val="tx1"/>
                  </a:solidFill>
                  <a:latin typeface="Times New Roman" panose="02020603050405020304" pitchFamily="18" charset="0"/>
                </a:rPr>
                <a:t>hese</a:t>
              </a:r>
              <a:r>
                <a:rPr lang="en-US" altLang="en-US" sz="2400" dirty="0" smtClean="0">
                  <a:solidFill>
                    <a:schemeClr val="tx1"/>
                  </a:solidFill>
                  <a:latin typeface="Times New Roman" panose="02020603050405020304" pitchFamily="18" charset="0"/>
                </a:rPr>
                <a:t> are values for the second leftmost nodes in the graph</a:t>
              </a:r>
              <a:r>
                <a:rPr lang="sk-SK" altLang="en-US" sz="2400" dirty="0" smtClean="0">
                  <a:solidFill>
                    <a:schemeClr val="tx1"/>
                  </a:solidFill>
                  <a:latin typeface="Times New Roman" panose="02020603050405020304" pitchFamily="18" charset="0"/>
                </a:rPr>
                <a:t>. Al</a:t>
              </a:r>
              <a:r>
                <a:rPr lang="en-US" altLang="en-US" sz="2400" dirty="0" err="1" smtClean="0">
                  <a:solidFill>
                    <a:schemeClr val="tx1"/>
                  </a:solidFill>
                  <a:latin typeface="Times New Roman" panose="02020603050405020304" pitchFamily="18" charset="0"/>
                </a:rPr>
                <a:t>pha</a:t>
              </a:r>
              <a:r>
                <a:rPr lang="en-US" altLang="en-US" sz="2400" dirty="0" smtClean="0">
                  <a:solidFill>
                    <a:schemeClr val="tx1"/>
                  </a:solidFill>
                  <a:latin typeface="Times New Roman" panose="02020603050405020304" pitchFamily="18" charset="0"/>
                </a:rPr>
                <a:t> is already hidden here</a:t>
              </a:r>
              <a:r>
                <a:rPr lang="sk-SK" altLang="en-US" sz="2400" dirty="0" smtClean="0">
                  <a:solidFill>
                    <a:schemeClr val="tx1"/>
                  </a:solidFill>
                  <a:latin typeface="Times New Roman" panose="02020603050405020304" pitchFamily="18" charset="0"/>
                </a:rPr>
                <a:t>:</a:t>
              </a:r>
              <a:endParaRPr lang="en-US" altLang="en-US"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en-US" altLang="en-US"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lang="en-US" altLang="en-US" sz="2400" dirty="0" smtClean="0">
                  <a:solidFill>
                    <a:schemeClr val="tx1"/>
                  </a:solidFill>
                  <a:latin typeface="Times New Roman" panose="02020603050405020304" pitchFamily="18" charset="0"/>
                </a:rPr>
                <a:t>I strongly recommend to find the values for the third leftmost  nodes in the state graph</a:t>
              </a:r>
              <a:r>
                <a:rPr lang="sk-SK" altLang="en-US" sz="2400" dirty="0" smtClean="0">
                  <a:solidFill>
                    <a:schemeClr val="tx1"/>
                  </a:solidFill>
                  <a:latin typeface="Times New Roman" panose="02020603050405020304" pitchFamily="18" charset="0"/>
                </a:rPr>
                <a:t> hodnoty. </a:t>
              </a:r>
              <a:r>
                <a:rPr lang="en-US" altLang="en-US" sz="2400" dirty="0" smtClean="0">
                  <a:solidFill>
                    <a:schemeClr val="tx1"/>
                  </a:solidFill>
                  <a:latin typeface="Times New Roman" panose="02020603050405020304" pitchFamily="18" charset="0"/>
                </a:rPr>
                <a:t>Take care, observation in this case is </a:t>
              </a:r>
              <a:endParaRPr lang="sk-SK" altLang="en-US" sz="2400" dirty="0">
                <a:solidFill>
                  <a:schemeClr val="tx1"/>
                </a:solidFill>
                <a:latin typeface="Times New Roman" panose="02020603050405020304" pitchFamily="18" charset="0"/>
              </a:endParaRPr>
            </a:p>
          </p:txBody>
        </p:sp>
        <p:graphicFrame>
          <p:nvGraphicFramePr>
            <p:cNvPr id="66572" name="Object 6"/>
            <p:cNvGraphicFramePr>
              <a:graphicFrameLocks noChangeAspect="1"/>
            </p:cNvGraphicFramePr>
            <p:nvPr>
              <p:extLst>
                <p:ext uri="{D42A27DB-BD31-4B8C-83A1-F6EECF244321}">
                  <p14:modId xmlns:p14="http://schemas.microsoft.com/office/powerpoint/2010/main" val="3101088384"/>
                </p:ext>
              </p:extLst>
            </p:nvPr>
          </p:nvGraphicFramePr>
          <p:xfrm>
            <a:off x="1390694" y="5737220"/>
            <a:ext cx="1848205" cy="432048"/>
          </p:xfrm>
          <a:graphic>
            <a:graphicData uri="http://schemas.openxmlformats.org/presentationml/2006/ole">
              <mc:AlternateContent xmlns:mc="http://schemas.openxmlformats.org/markup-compatibility/2006">
                <mc:Choice xmlns:v="urn:schemas-microsoft-com:vml" Requires="v">
                  <p:oleObj spid="_x0000_s23775" name="Equation" r:id="rId7" imgW="977900" imgH="228600" progId="Equation.3">
                    <p:embed/>
                  </p:oleObj>
                </mc:Choice>
                <mc:Fallback>
                  <p:oleObj name="Equation" r:id="rId7" imgW="977900" imgH="228600" progId="Equation.3">
                    <p:embed/>
                    <p:pic>
                      <p:nvPicPr>
                        <p:cNvPr id="6657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0694" y="5737220"/>
                          <a:ext cx="1848205" cy="43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14819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0276" y="665163"/>
            <a:ext cx="7858125" cy="1354217"/>
          </a:xfrm>
          <a:prstGeom prst="rect">
            <a:avLst/>
          </a:prstGeom>
          <a:noFill/>
        </p:spPr>
        <p:txBody>
          <a:bodyPr>
            <a:spAutoFit/>
          </a:bodyPr>
          <a:lstStyle/>
          <a:p>
            <a:pPr>
              <a:defRPr/>
            </a:pPr>
            <a:r>
              <a:rPr lang="sk-SK" sz="2800" dirty="0" err="1" smtClean="0"/>
              <a:t>Summary</a:t>
            </a:r>
            <a:endParaRPr lang="sk-SK" sz="2800" dirty="0"/>
          </a:p>
          <a:p>
            <a:pPr>
              <a:defRPr/>
            </a:pPr>
            <a:endParaRPr lang="sk-SK" dirty="0"/>
          </a:p>
          <a:p>
            <a:pPr>
              <a:defRPr/>
            </a:pPr>
            <a:endParaRPr lang="sk-SK" dirty="0"/>
          </a:p>
          <a:p>
            <a:pPr>
              <a:defRPr/>
            </a:pPr>
            <a:endParaRPr lang="sk-SK" dirty="0"/>
          </a:p>
        </p:txBody>
      </p:sp>
      <p:sp>
        <p:nvSpPr>
          <p:cNvPr id="2" name="TextBox 1"/>
          <p:cNvSpPr txBox="1"/>
          <p:nvPr/>
        </p:nvSpPr>
        <p:spPr>
          <a:xfrm>
            <a:off x="1949553" y="2783735"/>
            <a:ext cx="9583685" cy="1938992"/>
          </a:xfrm>
          <a:prstGeom prst="rect">
            <a:avLst/>
          </a:prstGeom>
          <a:noFill/>
        </p:spPr>
        <p:txBody>
          <a:bodyPr wrap="square" rtlCol="0">
            <a:spAutoFit/>
          </a:bodyPr>
          <a:lstStyle/>
          <a:p>
            <a:pPr marL="342900" indent="-342900">
              <a:buAutoNum type="arabicPeriod"/>
            </a:pPr>
            <a:r>
              <a:rPr lang="en-US" sz="2400" dirty="0" smtClean="0"/>
              <a:t>Nonlinear processes and time series analysis.</a:t>
            </a:r>
          </a:p>
          <a:p>
            <a:pPr marL="342900" indent="-342900">
              <a:buAutoNum type="arabicPeriod"/>
            </a:pPr>
            <a:r>
              <a:rPr lang="en-US" sz="2400" dirty="0" smtClean="0"/>
              <a:t>Dynamical system, state space , trajectory</a:t>
            </a:r>
          </a:p>
          <a:p>
            <a:pPr marL="342900" indent="-342900">
              <a:buAutoNum type="arabicPeriod"/>
            </a:pPr>
            <a:r>
              <a:rPr lang="en-US" sz="2400" dirty="0" smtClean="0"/>
              <a:t>Time series with uncertainty (umbrella world example).</a:t>
            </a:r>
          </a:p>
          <a:p>
            <a:pPr marL="342900" indent="-342900">
              <a:buAutoNum type="arabicPeriod"/>
            </a:pPr>
            <a:r>
              <a:rPr lang="en-US" sz="2400" dirty="0" smtClean="0"/>
              <a:t>Markov process, Markov condition, </a:t>
            </a:r>
            <a:r>
              <a:rPr lang="en-US" sz="2400" dirty="0"/>
              <a:t>B</a:t>
            </a:r>
            <a:r>
              <a:rPr lang="en-US" sz="2400" dirty="0" smtClean="0"/>
              <a:t>ayes  nets for MP. </a:t>
            </a:r>
          </a:p>
          <a:p>
            <a:pPr marL="342900" indent="-342900">
              <a:buAutoNum type="arabicPeriod"/>
            </a:pPr>
            <a:r>
              <a:rPr lang="en-US" sz="2400" dirty="0" smtClean="0"/>
              <a:t>Prediction, filtering, smoothing and most likely sequence. </a:t>
            </a:r>
            <a:endParaRPr lang="en-US" sz="2400" dirty="0"/>
          </a:p>
        </p:txBody>
      </p:sp>
    </p:spTree>
    <p:extLst>
      <p:ext uri="{BB962C8B-B14F-4D97-AF65-F5344CB8AC3E}">
        <p14:creationId xmlns:p14="http://schemas.microsoft.com/office/powerpoint/2010/main" val="1918748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2495552" y="110505"/>
            <a:ext cx="7129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800" b="1" dirty="0" smtClean="0">
                <a:solidFill>
                  <a:schemeClr val="tx1"/>
                </a:solidFill>
                <a:latin typeface="Times New Roman" panose="02020603050405020304" pitchFamily="18" charset="0"/>
              </a:rPr>
              <a:t>New concept:  dynamical  system  </a:t>
            </a:r>
            <a:endParaRPr lang="sk-SK" altLang="sk-SK" sz="2800" b="1" dirty="0">
              <a:solidFill>
                <a:schemeClr val="tx1"/>
              </a:solidFill>
              <a:latin typeface="Times New Roman" panose="02020603050405020304" pitchFamily="18" charset="0"/>
            </a:endParaRPr>
          </a:p>
        </p:txBody>
      </p:sp>
      <p:grpSp>
        <p:nvGrpSpPr>
          <p:cNvPr id="13315" name="Group 11"/>
          <p:cNvGrpSpPr>
            <a:grpSpLocks/>
          </p:cNvGrpSpPr>
          <p:nvPr/>
        </p:nvGrpSpPr>
        <p:grpSpPr bwMode="auto">
          <a:xfrm>
            <a:off x="3287713" y="1916113"/>
            <a:ext cx="5040312" cy="3816350"/>
            <a:chOff x="1763688" y="1916832"/>
            <a:chExt cx="5040560" cy="3816424"/>
          </a:xfrm>
        </p:grpSpPr>
        <p:cxnSp>
          <p:nvCxnSpPr>
            <p:cNvPr id="13332" name="Straight Arrow Connector 5"/>
            <p:cNvCxnSpPr>
              <a:cxnSpLocks noChangeShapeType="1"/>
            </p:cNvCxnSpPr>
            <p:nvPr/>
          </p:nvCxnSpPr>
          <p:spPr bwMode="auto">
            <a:xfrm flipH="1">
              <a:off x="1763688" y="4437112"/>
              <a:ext cx="1656184" cy="1296144"/>
            </a:xfrm>
            <a:prstGeom prst="straightConnector1">
              <a:avLst/>
            </a:prstGeom>
            <a:noFill/>
            <a:ln w="28575" algn="ctr">
              <a:solidFill>
                <a:srgbClr val="A50021"/>
              </a:solidFill>
              <a:miter lim="800000"/>
              <a:headEnd/>
              <a:tailEnd type="arrow" w="med" len="med"/>
            </a:ln>
            <a:extLst>
              <a:ext uri="{909E8E84-426E-40DD-AFC4-6F175D3DCCD1}">
                <a14:hiddenFill xmlns:a14="http://schemas.microsoft.com/office/drawing/2010/main">
                  <a:noFill/>
                </a14:hiddenFill>
              </a:ext>
            </a:extLst>
          </p:spPr>
        </p:cxnSp>
        <p:cxnSp>
          <p:nvCxnSpPr>
            <p:cNvPr id="13333" name="Straight Arrow Connector 7"/>
            <p:cNvCxnSpPr>
              <a:cxnSpLocks noChangeShapeType="1"/>
            </p:cNvCxnSpPr>
            <p:nvPr/>
          </p:nvCxnSpPr>
          <p:spPr bwMode="auto">
            <a:xfrm flipV="1">
              <a:off x="3419872" y="4365104"/>
              <a:ext cx="3384376" cy="72008"/>
            </a:xfrm>
            <a:prstGeom prst="straightConnector1">
              <a:avLst/>
            </a:prstGeom>
            <a:noFill/>
            <a:ln w="28575" algn="ctr">
              <a:solidFill>
                <a:srgbClr val="A50021"/>
              </a:solidFill>
              <a:miter lim="800000"/>
              <a:headEnd/>
              <a:tailEnd type="arrow" w="med" len="med"/>
            </a:ln>
            <a:extLst>
              <a:ext uri="{909E8E84-426E-40DD-AFC4-6F175D3DCCD1}">
                <a14:hiddenFill xmlns:a14="http://schemas.microsoft.com/office/drawing/2010/main">
                  <a:noFill/>
                </a14:hiddenFill>
              </a:ext>
            </a:extLst>
          </p:spPr>
        </p:cxnSp>
        <p:cxnSp>
          <p:nvCxnSpPr>
            <p:cNvPr id="13334" name="Straight Arrow Connector 9"/>
            <p:cNvCxnSpPr>
              <a:cxnSpLocks noChangeShapeType="1"/>
            </p:cNvCxnSpPr>
            <p:nvPr/>
          </p:nvCxnSpPr>
          <p:spPr bwMode="auto">
            <a:xfrm flipH="1" flipV="1">
              <a:off x="3347864" y="1916832"/>
              <a:ext cx="72008" cy="2520280"/>
            </a:xfrm>
            <a:prstGeom prst="straightConnector1">
              <a:avLst/>
            </a:prstGeom>
            <a:noFill/>
            <a:ln w="28575" algn="ctr">
              <a:solidFill>
                <a:srgbClr val="A50021"/>
              </a:solidFill>
              <a:miter lim="800000"/>
              <a:headEnd/>
              <a:tailEnd type="arrow" w="med" len="med"/>
            </a:ln>
            <a:extLst>
              <a:ext uri="{909E8E84-426E-40DD-AFC4-6F175D3DCCD1}">
                <a14:hiddenFill xmlns:a14="http://schemas.microsoft.com/office/drawing/2010/main">
                  <a:noFill/>
                </a14:hiddenFill>
              </a:ext>
            </a:extLst>
          </p:spPr>
        </p:cxnSp>
      </p:grpSp>
      <p:graphicFrame>
        <p:nvGraphicFramePr>
          <p:cNvPr id="13316" name="Object 2"/>
          <p:cNvGraphicFramePr>
            <a:graphicFrameLocks noChangeAspect="1"/>
          </p:cNvGraphicFramePr>
          <p:nvPr/>
        </p:nvGraphicFramePr>
        <p:xfrm>
          <a:off x="3792539" y="5373688"/>
          <a:ext cx="388937" cy="412750"/>
        </p:xfrm>
        <a:graphic>
          <a:graphicData uri="http://schemas.openxmlformats.org/presentationml/2006/ole">
            <mc:AlternateContent xmlns:mc="http://schemas.openxmlformats.org/markup-compatibility/2006">
              <mc:Choice xmlns:v="urn:schemas-microsoft-com:vml" Requires="v">
                <p:oleObj spid="_x0000_s34926" name="Equation" r:id="rId3" imgW="203024" imgH="215713" progId="Equation.3">
                  <p:embed/>
                </p:oleObj>
              </mc:Choice>
              <mc:Fallback>
                <p:oleObj name="Equation" r:id="rId3" imgW="203024" imgH="215713" progId="Equation.3">
                  <p:embed/>
                  <p:pic>
                    <p:nvPicPr>
                      <p:cNvPr id="1331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9" y="5373688"/>
                        <a:ext cx="388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3"/>
          <p:cNvGraphicFramePr>
            <a:graphicFrameLocks noChangeAspect="1"/>
          </p:cNvGraphicFramePr>
          <p:nvPr/>
        </p:nvGraphicFramePr>
        <p:xfrm>
          <a:off x="7956550" y="4508500"/>
          <a:ext cx="412750" cy="412750"/>
        </p:xfrm>
        <a:graphic>
          <a:graphicData uri="http://schemas.openxmlformats.org/presentationml/2006/ole">
            <mc:AlternateContent xmlns:mc="http://schemas.openxmlformats.org/markup-compatibility/2006">
              <mc:Choice xmlns:v="urn:schemas-microsoft-com:vml" Requires="v">
                <p:oleObj spid="_x0000_s34927" name="Equation" r:id="rId5" imgW="215619" imgH="215619" progId="Equation.3">
                  <p:embed/>
                </p:oleObj>
              </mc:Choice>
              <mc:Fallback>
                <p:oleObj name="Equation" r:id="rId5" imgW="215619" imgH="215619" progId="Equation.3">
                  <p:embed/>
                  <p:pic>
                    <p:nvPicPr>
                      <p:cNvPr id="1331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4508500"/>
                        <a:ext cx="4127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4"/>
          <p:cNvGraphicFramePr>
            <a:graphicFrameLocks noChangeAspect="1"/>
          </p:cNvGraphicFramePr>
          <p:nvPr/>
        </p:nvGraphicFramePr>
        <p:xfrm>
          <a:off x="5005388" y="1905001"/>
          <a:ext cx="412750" cy="436563"/>
        </p:xfrm>
        <a:graphic>
          <a:graphicData uri="http://schemas.openxmlformats.org/presentationml/2006/ole">
            <mc:AlternateContent xmlns:mc="http://schemas.openxmlformats.org/markup-compatibility/2006">
              <mc:Choice xmlns:v="urn:schemas-microsoft-com:vml" Requires="v">
                <p:oleObj spid="_x0000_s34928" name="Equation" r:id="rId7" imgW="215806" imgH="228501" progId="Equation.3">
                  <p:embed/>
                </p:oleObj>
              </mc:Choice>
              <mc:Fallback>
                <p:oleObj name="Equation" r:id="rId7" imgW="215806" imgH="228501" progId="Equation.3">
                  <p:embed/>
                  <p:pic>
                    <p:nvPicPr>
                      <p:cNvPr id="1331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388" y="1905001"/>
                        <a:ext cx="4127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Freeform 15"/>
          <p:cNvSpPr>
            <a:spLocks/>
          </p:cNvSpPr>
          <p:nvPr/>
        </p:nvSpPr>
        <p:spPr bwMode="auto">
          <a:xfrm>
            <a:off x="4013201" y="2955925"/>
            <a:ext cx="3273425" cy="1265238"/>
          </a:xfrm>
          <a:custGeom>
            <a:avLst/>
            <a:gdLst>
              <a:gd name="T0" fmla="*/ 30520 w 3272918"/>
              <a:gd name="T1" fmla="*/ 25906 h 2001520"/>
              <a:gd name="T2" fmla="*/ 111896 w 3272918"/>
              <a:gd name="T3" fmla="*/ 23315 h 2001520"/>
              <a:gd name="T4" fmla="*/ 142416 w 3272918"/>
              <a:gd name="T5" fmla="*/ 21502 h 2001520"/>
              <a:gd name="T6" fmla="*/ 193280 w 3272918"/>
              <a:gd name="T7" fmla="*/ 16321 h 2001520"/>
              <a:gd name="T8" fmla="*/ 213624 w 3272918"/>
              <a:gd name="T9" fmla="*/ 14766 h 2001520"/>
              <a:gd name="T10" fmla="*/ 244144 w 3272918"/>
              <a:gd name="T11" fmla="*/ 13212 h 2001520"/>
              <a:gd name="T12" fmla="*/ 386560 w 3272918"/>
              <a:gd name="T13" fmla="*/ 10880 h 2001520"/>
              <a:gd name="T14" fmla="*/ 651048 w 3272918"/>
              <a:gd name="T15" fmla="*/ 10880 h 2001520"/>
              <a:gd name="T16" fmla="*/ 762944 w 3272918"/>
              <a:gd name="T17" fmla="*/ 11657 h 2001520"/>
              <a:gd name="T18" fmla="*/ 844328 w 3272918"/>
              <a:gd name="T19" fmla="*/ 12435 h 2001520"/>
              <a:gd name="T20" fmla="*/ 935880 w 3272918"/>
              <a:gd name="T21" fmla="*/ 13989 h 2001520"/>
              <a:gd name="T22" fmla="*/ 1098640 w 3272918"/>
              <a:gd name="T23" fmla="*/ 16061 h 2001520"/>
              <a:gd name="T24" fmla="*/ 1200368 w 3272918"/>
              <a:gd name="T25" fmla="*/ 17097 h 2001520"/>
              <a:gd name="T26" fmla="*/ 1373303 w 3272918"/>
              <a:gd name="T27" fmla="*/ 17357 h 2001520"/>
              <a:gd name="T28" fmla="*/ 1475024 w 3272918"/>
              <a:gd name="T29" fmla="*/ 15543 h 2001520"/>
              <a:gd name="T30" fmla="*/ 1546232 w 3272918"/>
              <a:gd name="T31" fmla="*/ 12953 h 2001520"/>
              <a:gd name="T32" fmla="*/ 1647960 w 3272918"/>
              <a:gd name="T33" fmla="*/ 9326 h 2001520"/>
              <a:gd name="T34" fmla="*/ 1719168 w 3272918"/>
              <a:gd name="T35" fmla="*/ 6995 h 2001520"/>
              <a:gd name="T36" fmla="*/ 1790376 w 3272918"/>
              <a:gd name="T37" fmla="*/ 4404 h 2001520"/>
              <a:gd name="T38" fmla="*/ 1871760 w 3272918"/>
              <a:gd name="T39" fmla="*/ 2072 h 2001520"/>
              <a:gd name="T40" fmla="*/ 2034520 w 3272918"/>
              <a:gd name="T41" fmla="*/ 518 h 2001520"/>
              <a:gd name="T42" fmla="*/ 2146416 w 3272918"/>
              <a:gd name="T43" fmla="*/ 0 h 2001520"/>
              <a:gd name="T44" fmla="*/ 2624528 w 3272918"/>
              <a:gd name="T45" fmla="*/ 1037 h 2001520"/>
              <a:gd name="T46" fmla="*/ 2756776 w 3272918"/>
              <a:gd name="T47" fmla="*/ 2072 h 2001520"/>
              <a:gd name="T48" fmla="*/ 2889016 w 3272918"/>
              <a:gd name="T49" fmla="*/ 3886 h 2001520"/>
              <a:gd name="T50" fmla="*/ 2929708 w 3272918"/>
              <a:gd name="T51" fmla="*/ 4922 h 2001520"/>
              <a:gd name="T52" fmla="*/ 3051779 w 3272918"/>
              <a:gd name="T53" fmla="*/ 6217 h 2001520"/>
              <a:gd name="T54" fmla="*/ 3214541 w 3272918"/>
              <a:gd name="T55" fmla="*/ 8290 h 2001520"/>
              <a:gd name="T56" fmla="*/ 3275576 w 3272918"/>
              <a:gd name="T57" fmla="*/ 10880 h 2001520"/>
              <a:gd name="T58" fmla="*/ 3234887 w 3272918"/>
              <a:gd name="T59" fmla="*/ 13730 h 2001520"/>
              <a:gd name="T60" fmla="*/ 3102641 w 3272918"/>
              <a:gd name="T61" fmla="*/ 17357 h 2001520"/>
              <a:gd name="T62" fmla="*/ 2960224 w 3272918"/>
              <a:gd name="T63" fmla="*/ 19429 h 2001520"/>
              <a:gd name="T64" fmla="*/ 2807638 w 3272918"/>
              <a:gd name="T65" fmla="*/ 21502 h 2001520"/>
              <a:gd name="T66" fmla="*/ 2705912 w 3272918"/>
              <a:gd name="T67" fmla="*/ 22538 h 2001520"/>
              <a:gd name="T68" fmla="*/ 2512632 w 3272918"/>
              <a:gd name="T69" fmla="*/ 23574 h 2001520"/>
              <a:gd name="T70" fmla="*/ 2329526 w 3272918"/>
              <a:gd name="T71" fmla="*/ 25387 h 2001520"/>
              <a:gd name="T72" fmla="*/ 2278664 w 3272918"/>
              <a:gd name="T73" fmla="*/ 26423 h 2001520"/>
              <a:gd name="T74" fmla="*/ 2126072 w 3272918"/>
              <a:gd name="T75" fmla="*/ 27719 h 2001520"/>
              <a:gd name="T76" fmla="*/ 1993831 w 3272918"/>
              <a:gd name="T77" fmla="*/ 26942 h 2001520"/>
              <a:gd name="T78" fmla="*/ 1861584 w 3272918"/>
              <a:gd name="T79" fmla="*/ 25906 h 2001520"/>
              <a:gd name="T80" fmla="*/ 1810720 w 3272918"/>
              <a:gd name="T81" fmla="*/ 27719 h 2001520"/>
              <a:gd name="T82" fmla="*/ 1790376 w 3272918"/>
              <a:gd name="T83" fmla="*/ 30828 h 2001520"/>
              <a:gd name="T84" fmla="*/ 1820896 w 3272918"/>
              <a:gd name="T85" fmla="*/ 33936 h 2001520"/>
              <a:gd name="T86" fmla="*/ 1871760 w 3272918"/>
              <a:gd name="T87" fmla="*/ 35490 h 2001520"/>
              <a:gd name="T88" fmla="*/ 1953137 w 3272918"/>
              <a:gd name="T89" fmla="*/ 36527 h 2001520"/>
              <a:gd name="T90" fmla="*/ 2095554 w 3272918"/>
              <a:gd name="T91" fmla="*/ 38340 h 2001520"/>
              <a:gd name="T92" fmla="*/ 2248144 w 3272918"/>
              <a:gd name="T93" fmla="*/ 37822 h 2001520"/>
              <a:gd name="T94" fmla="*/ 2665221 w 3272918"/>
              <a:gd name="T95" fmla="*/ 40153 h 2001520"/>
              <a:gd name="T96" fmla="*/ 2756776 w 3272918"/>
              <a:gd name="T97" fmla="*/ 42485 h 2001520"/>
              <a:gd name="T98" fmla="*/ 2868672 w 3272918"/>
              <a:gd name="T99" fmla="*/ 44298 h 2001520"/>
              <a:gd name="T100" fmla="*/ 2929708 w 3272918"/>
              <a:gd name="T101" fmla="*/ 45075 h 2001520"/>
              <a:gd name="T102" fmla="*/ 3000917 w 3272918"/>
              <a:gd name="T103" fmla="*/ 45594 h 2001520"/>
              <a:gd name="T104" fmla="*/ 2980570 w 3272918"/>
              <a:gd name="T105" fmla="*/ 48702 h 20015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272918" h="2001520">
                <a:moveTo>
                  <a:pt x="0" y="1036320"/>
                </a:moveTo>
                <a:cubicBezTo>
                  <a:pt x="10160" y="1029547"/>
                  <a:pt x="19558" y="1021461"/>
                  <a:pt x="30480" y="1016000"/>
                </a:cubicBezTo>
                <a:cubicBezTo>
                  <a:pt x="40059" y="1011211"/>
                  <a:pt x="53387" y="1013413"/>
                  <a:pt x="60960" y="1005840"/>
                </a:cubicBezTo>
                <a:cubicBezTo>
                  <a:pt x="125029" y="941771"/>
                  <a:pt x="86208" y="965504"/>
                  <a:pt x="111760" y="914400"/>
                </a:cubicBezTo>
                <a:cubicBezTo>
                  <a:pt x="117221" y="903478"/>
                  <a:pt x="125307" y="894080"/>
                  <a:pt x="132080" y="883920"/>
                </a:cubicBezTo>
                <a:cubicBezTo>
                  <a:pt x="135467" y="870373"/>
                  <a:pt x="138404" y="856706"/>
                  <a:pt x="142240" y="843280"/>
                </a:cubicBezTo>
                <a:cubicBezTo>
                  <a:pt x="153121" y="805196"/>
                  <a:pt x="154620" y="815832"/>
                  <a:pt x="162560" y="772160"/>
                </a:cubicBezTo>
                <a:cubicBezTo>
                  <a:pt x="183663" y="656096"/>
                  <a:pt x="158069" y="744993"/>
                  <a:pt x="193040" y="640080"/>
                </a:cubicBezTo>
                <a:lnTo>
                  <a:pt x="203200" y="609600"/>
                </a:lnTo>
                <a:cubicBezTo>
                  <a:pt x="206587" y="599440"/>
                  <a:pt x="207419" y="588031"/>
                  <a:pt x="213360" y="579120"/>
                </a:cubicBezTo>
                <a:cubicBezTo>
                  <a:pt x="220133" y="568960"/>
                  <a:pt x="228219" y="559562"/>
                  <a:pt x="233680" y="548640"/>
                </a:cubicBezTo>
                <a:cubicBezTo>
                  <a:pt x="238469" y="539061"/>
                  <a:pt x="239051" y="527739"/>
                  <a:pt x="243840" y="518160"/>
                </a:cubicBezTo>
                <a:cubicBezTo>
                  <a:pt x="253742" y="498357"/>
                  <a:pt x="277163" y="469683"/>
                  <a:pt x="294640" y="457200"/>
                </a:cubicBezTo>
                <a:cubicBezTo>
                  <a:pt x="328902" y="432727"/>
                  <a:pt x="345312" y="435780"/>
                  <a:pt x="386080" y="426720"/>
                </a:cubicBezTo>
                <a:cubicBezTo>
                  <a:pt x="399711" y="423691"/>
                  <a:pt x="413173" y="419947"/>
                  <a:pt x="426720" y="416560"/>
                </a:cubicBezTo>
                <a:cubicBezTo>
                  <a:pt x="501227" y="419947"/>
                  <a:pt x="575876" y="421000"/>
                  <a:pt x="650240" y="426720"/>
                </a:cubicBezTo>
                <a:cubicBezTo>
                  <a:pt x="664162" y="427791"/>
                  <a:pt x="677408" y="433206"/>
                  <a:pt x="690880" y="436880"/>
                </a:cubicBezTo>
                <a:cubicBezTo>
                  <a:pt x="714667" y="443367"/>
                  <a:pt x="738610" y="449403"/>
                  <a:pt x="762000" y="457200"/>
                </a:cubicBezTo>
                <a:cubicBezTo>
                  <a:pt x="779302" y="462967"/>
                  <a:pt x="795723" y="471116"/>
                  <a:pt x="812800" y="477520"/>
                </a:cubicBezTo>
                <a:cubicBezTo>
                  <a:pt x="822828" y="481280"/>
                  <a:pt x="833120" y="484293"/>
                  <a:pt x="843280" y="487680"/>
                </a:cubicBezTo>
                <a:cubicBezTo>
                  <a:pt x="856827" y="497840"/>
                  <a:pt x="869831" y="508767"/>
                  <a:pt x="883920" y="518160"/>
                </a:cubicBezTo>
                <a:cubicBezTo>
                  <a:pt x="900351" y="529114"/>
                  <a:pt x="919727" y="535789"/>
                  <a:pt x="934720" y="548640"/>
                </a:cubicBezTo>
                <a:cubicBezTo>
                  <a:pt x="993210" y="598774"/>
                  <a:pt x="915189" y="565836"/>
                  <a:pt x="985520" y="589280"/>
                </a:cubicBezTo>
                <a:cubicBezTo>
                  <a:pt x="1045519" y="649279"/>
                  <a:pt x="982336" y="598572"/>
                  <a:pt x="1097280" y="629920"/>
                </a:cubicBezTo>
                <a:cubicBezTo>
                  <a:pt x="1109061" y="633133"/>
                  <a:pt x="1116423" y="645705"/>
                  <a:pt x="1127760" y="650240"/>
                </a:cubicBezTo>
                <a:cubicBezTo>
                  <a:pt x="1150652" y="659397"/>
                  <a:pt x="1175265" y="663475"/>
                  <a:pt x="1198880" y="670560"/>
                </a:cubicBezTo>
                <a:cubicBezTo>
                  <a:pt x="1271758" y="692424"/>
                  <a:pt x="1180961" y="668620"/>
                  <a:pt x="1270000" y="690880"/>
                </a:cubicBezTo>
                <a:cubicBezTo>
                  <a:pt x="1303867" y="687493"/>
                  <a:pt x="1338436" y="688373"/>
                  <a:pt x="1371600" y="680720"/>
                </a:cubicBezTo>
                <a:cubicBezTo>
                  <a:pt x="1395422" y="675223"/>
                  <a:pt x="1415348" y="642214"/>
                  <a:pt x="1432560" y="629920"/>
                </a:cubicBezTo>
                <a:cubicBezTo>
                  <a:pt x="1444885" y="621117"/>
                  <a:pt x="1459653" y="616373"/>
                  <a:pt x="1473200" y="609600"/>
                </a:cubicBezTo>
                <a:cubicBezTo>
                  <a:pt x="1521088" y="537768"/>
                  <a:pt x="1460989" y="626695"/>
                  <a:pt x="1524000" y="538480"/>
                </a:cubicBezTo>
                <a:cubicBezTo>
                  <a:pt x="1531097" y="528544"/>
                  <a:pt x="1538859" y="518922"/>
                  <a:pt x="1544320" y="508000"/>
                </a:cubicBezTo>
                <a:cubicBezTo>
                  <a:pt x="1567231" y="462178"/>
                  <a:pt x="1538404" y="490716"/>
                  <a:pt x="1574800" y="447040"/>
                </a:cubicBezTo>
                <a:cubicBezTo>
                  <a:pt x="1649490" y="357412"/>
                  <a:pt x="1552723" y="493906"/>
                  <a:pt x="1645920" y="365760"/>
                </a:cubicBezTo>
                <a:cubicBezTo>
                  <a:pt x="1660284" y="346009"/>
                  <a:pt x="1669291" y="322069"/>
                  <a:pt x="1686560" y="304800"/>
                </a:cubicBezTo>
                <a:cubicBezTo>
                  <a:pt x="1696720" y="294640"/>
                  <a:pt x="1708219" y="285662"/>
                  <a:pt x="1717040" y="274320"/>
                </a:cubicBezTo>
                <a:cubicBezTo>
                  <a:pt x="1732033" y="255043"/>
                  <a:pt x="1743027" y="232897"/>
                  <a:pt x="1757680" y="213360"/>
                </a:cubicBezTo>
                <a:cubicBezTo>
                  <a:pt x="1767840" y="199813"/>
                  <a:pt x="1778318" y="186499"/>
                  <a:pt x="1788160" y="172720"/>
                </a:cubicBezTo>
                <a:cubicBezTo>
                  <a:pt x="1795257" y="162784"/>
                  <a:pt x="1800368" y="151366"/>
                  <a:pt x="1808480" y="142240"/>
                </a:cubicBezTo>
                <a:cubicBezTo>
                  <a:pt x="1827572" y="120762"/>
                  <a:pt x="1842178" y="90367"/>
                  <a:pt x="1869440" y="81280"/>
                </a:cubicBezTo>
                <a:cubicBezTo>
                  <a:pt x="1980600" y="44227"/>
                  <a:pt x="1812227" y="103321"/>
                  <a:pt x="1930400" y="50800"/>
                </a:cubicBezTo>
                <a:cubicBezTo>
                  <a:pt x="1973860" y="31484"/>
                  <a:pt x="1990625" y="32141"/>
                  <a:pt x="2032000" y="20320"/>
                </a:cubicBezTo>
                <a:cubicBezTo>
                  <a:pt x="2042298" y="17378"/>
                  <a:pt x="2051943" y="12076"/>
                  <a:pt x="2062480" y="10160"/>
                </a:cubicBezTo>
                <a:cubicBezTo>
                  <a:pt x="2089344" y="5276"/>
                  <a:pt x="2116667" y="3387"/>
                  <a:pt x="2143760" y="0"/>
                </a:cubicBezTo>
                <a:cubicBezTo>
                  <a:pt x="2279227" y="3387"/>
                  <a:pt x="2414797" y="3864"/>
                  <a:pt x="2550160" y="10160"/>
                </a:cubicBezTo>
                <a:cubicBezTo>
                  <a:pt x="2568664" y="11021"/>
                  <a:pt x="2608318" y="35455"/>
                  <a:pt x="2621280" y="40640"/>
                </a:cubicBezTo>
                <a:cubicBezTo>
                  <a:pt x="2641167" y="48595"/>
                  <a:pt x="2661920" y="54187"/>
                  <a:pt x="2682240" y="60960"/>
                </a:cubicBezTo>
                <a:cubicBezTo>
                  <a:pt x="2725967" y="75536"/>
                  <a:pt x="2702330" y="68523"/>
                  <a:pt x="2753360" y="81280"/>
                </a:cubicBezTo>
                <a:cubicBezTo>
                  <a:pt x="2864305" y="155243"/>
                  <a:pt x="2693264" y="46152"/>
                  <a:pt x="2824480" y="111760"/>
                </a:cubicBezTo>
                <a:cubicBezTo>
                  <a:pt x="2846323" y="122682"/>
                  <a:pt x="2885440" y="152400"/>
                  <a:pt x="2885440" y="152400"/>
                </a:cubicBezTo>
                <a:cubicBezTo>
                  <a:pt x="2888827" y="162560"/>
                  <a:pt x="2888027" y="175307"/>
                  <a:pt x="2895600" y="182880"/>
                </a:cubicBezTo>
                <a:cubicBezTo>
                  <a:pt x="2903173" y="190453"/>
                  <a:pt x="2916501" y="188251"/>
                  <a:pt x="2926080" y="193040"/>
                </a:cubicBezTo>
                <a:cubicBezTo>
                  <a:pt x="2970674" y="215337"/>
                  <a:pt x="2943763" y="215868"/>
                  <a:pt x="2997200" y="233680"/>
                </a:cubicBezTo>
                <a:cubicBezTo>
                  <a:pt x="3013583" y="239141"/>
                  <a:pt x="3031067" y="240453"/>
                  <a:pt x="3048000" y="243840"/>
                </a:cubicBezTo>
                <a:cubicBezTo>
                  <a:pt x="3184698" y="312189"/>
                  <a:pt x="2981876" y="215234"/>
                  <a:pt x="3139440" y="274320"/>
                </a:cubicBezTo>
                <a:cubicBezTo>
                  <a:pt x="3149344" y="278034"/>
                  <a:pt x="3208223" y="323367"/>
                  <a:pt x="3210560" y="325120"/>
                </a:cubicBezTo>
                <a:cubicBezTo>
                  <a:pt x="3217333" y="338667"/>
                  <a:pt x="3223088" y="352773"/>
                  <a:pt x="3230880" y="365760"/>
                </a:cubicBezTo>
                <a:cubicBezTo>
                  <a:pt x="3243445" y="386701"/>
                  <a:pt x="3271520" y="426720"/>
                  <a:pt x="3271520" y="426720"/>
                </a:cubicBezTo>
                <a:cubicBezTo>
                  <a:pt x="3252788" y="501647"/>
                  <a:pt x="3272918" y="433619"/>
                  <a:pt x="3241040" y="508000"/>
                </a:cubicBezTo>
                <a:cubicBezTo>
                  <a:pt x="3236821" y="517844"/>
                  <a:pt x="3237455" y="530026"/>
                  <a:pt x="3230880" y="538480"/>
                </a:cubicBezTo>
                <a:cubicBezTo>
                  <a:pt x="3213237" y="561163"/>
                  <a:pt x="3185860" y="575530"/>
                  <a:pt x="3169920" y="599440"/>
                </a:cubicBezTo>
                <a:cubicBezTo>
                  <a:pt x="3097107" y="708660"/>
                  <a:pt x="3162300" y="627803"/>
                  <a:pt x="3098800" y="680720"/>
                </a:cubicBezTo>
                <a:cubicBezTo>
                  <a:pt x="3059492" y="713476"/>
                  <a:pt x="3076107" y="714007"/>
                  <a:pt x="3027680" y="741680"/>
                </a:cubicBezTo>
                <a:cubicBezTo>
                  <a:pt x="3016343" y="748158"/>
                  <a:pt x="2965358" y="759801"/>
                  <a:pt x="2956560" y="762000"/>
                </a:cubicBezTo>
                <a:cubicBezTo>
                  <a:pt x="2845161" y="845549"/>
                  <a:pt x="2990596" y="745605"/>
                  <a:pt x="2865120" y="802640"/>
                </a:cubicBezTo>
                <a:cubicBezTo>
                  <a:pt x="2842887" y="812746"/>
                  <a:pt x="2827852" y="837357"/>
                  <a:pt x="2804160" y="843280"/>
                </a:cubicBezTo>
                <a:cubicBezTo>
                  <a:pt x="2791139" y="846535"/>
                  <a:pt x="2747616" y="856312"/>
                  <a:pt x="2733040" y="863600"/>
                </a:cubicBezTo>
                <a:cubicBezTo>
                  <a:pt x="2722118" y="869061"/>
                  <a:pt x="2714036" y="879747"/>
                  <a:pt x="2702560" y="883920"/>
                </a:cubicBezTo>
                <a:cubicBezTo>
                  <a:pt x="2646110" y="904447"/>
                  <a:pt x="2598818" y="907048"/>
                  <a:pt x="2540000" y="914400"/>
                </a:cubicBezTo>
                <a:cubicBezTo>
                  <a:pt x="2529840" y="917787"/>
                  <a:pt x="2520022" y="922460"/>
                  <a:pt x="2509520" y="924560"/>
                </a:cubicBezTo>
                <a:cubicBezTo>
                  <a:pt x="2475083" y="931447"/>
                  <a:pt x="2432182" y="931972"/>
                  <a:pt x="2397760" y="944880"/>
                </a:cubicBezTo>
                <a:cubicBezTo>
                  <a:pt x="2317573" y="974950"/>
                  <a:pt x="2393155" y="951337"/>
                  <a:pt x="2326640" y="995680"/>
                </a:cubicBezTo>
                <a:cubicBezTo>
                  <a:pt x="2317729" y="1001621"/>
                  <a:pt x="2306320" y="1002453"/>
                  <a:pt x="2296160" y="1005840"/>
                </a:cubicBezTo>
                <a:cubicBezTo>
                  <a:pt x="2289387" y="1016000"/>
                  <a:pt x="2284474" y="1027686"/>
                  <a:pt x="2275840" y="1036320"/>
                </a:cubicBezTo>
                <a:cubicBezTo>
                  <a:pt x="2245997" y="1066163"/>
                  <a:pt x="2202604" y="1067329"/>
                  <a:pt x="2164080" y="1076960"/>
                </a:cubicBezTo>
                <a:lnTo>
                  <a:pt x="2123440" y="1087120"/>
                </a:lnTo>
                <a:cubicBezTo>
                  <a:pt x="2089573" y="1083733"/>
                  <a:pt x="2055004" y="1084613"/>
                  <a:pt x="2021840" y="1076960"/>
                </a:cubicBezTo>
                <a:cubicBezTo>
                  <a:pt x="2009942" y="1074214"/>
                  <a:pt x="2002518" y="1061599"/>
                  <a:pt x="1991360" y="1056640"/>
                </a:cubicBezTo>
                <a:cubicBezTo>
                  <a:pt x="1947900" y="1037324"/>
                  <a:pt x="1931135" y="1037981"/>
                  <a:pt x="1889760" y="1026160"/>
                </a:cubicBezTo>
                <a:cubicBezTo>
                  <a:pt x="1879462" y="1023218"/>
                  <a:pt x="1869440" y="1019387"/>
                  <a:pt x="1859280" y="1016000"/>
                </a:cubicBezTo>
                <a:cubicBezTo>
                  <a:pt x="1849120" y="1019387"/>
                  <a:pt x="1835025" y="1017445"/>
                  <a:pt x="1828800" y="1026160"/>
                </a:cubicBezTo>
                <a:cubicBezTo>
                  <a:pt x="1816350" y="1043589"/>
                  <a:pt x="1820361" y="1069298"/>
                  <a:pt x="1808480" y="1087120"/>
                </a:cubicBezTo>
                <a:lnTo>
                  <a:pt x="1788160" y="1117600"/>
                </a:lnTo>
                <a:cubicBezTo>
                  <a:pt x="1812341" y="1190144"/>
                  <a:pt x="1820361" y="1160738"/>
                  <a:pt x="1788160" y="1209040"/>
                </a:cubicBezTo>
                <a:cubicBezTo>
                  <a:pt x="1794933" y="1239520"/>
                  <a:pt x="1800907" y="1270189"/>
                  <a:pt x="1808480" y="1300480"/>
                </a:cubicBezTo>
                <a:cubicBezTo>
                  <a:pt x="1811077" y="1310870"/>
                  <a:pt x="1812699" y="1322049"/>
                  <a:pt x="1818640" y="1330960"/>
                </a:cubicBezTo>
                <a:cubicBezTo>
                  <a:pt x="1826610" y="1342915"/>
                  <a:pt x="1839922" y="1350402"/>
                  <a:pt x="1849120" y="1361440"/>
                </a:cubicBezTo>
                <a:cubicBezTo>
                  <a:pt x="1856937" y="1370821"/>
                  <a:pt x="1859280" y="1385147"/>
                  <a:pt x="1869440" y="1391920"/>
                </a:cubicBezTo>
                <a:cubicBezTo>
                  <a:pt x="1881058" y="1399666"/>
                  <a:pt x="1896533" y="1398693"/>
                  <a:pt x="1910080" y="1402080"/>
                </a:cubicBezTo>
                <a:cubicBezTo>
                  <a:pt x="1923627" y="1412240"/>
                  <a:pt x="1937863" y="1421540"/>
                  <a:pt x="1950720" y="1432560"/>
                </a:cubicBezTo>
                <a:cubicBezTo>
                  <a:pt x="1982178" y="1459524"/>
                  <a:pt x="1975752" y="1465396"/>
                  <a:pt x="2011680" y="1483360"/>
                </a:cubicBezTo>
                <a:cubicBezTo>
                  <a:pt x="2032508" y="1493774"/>
                  <a:pt x="2073638" y="1499816"/>
                  <a:pt x="2092960" y="1503680"/>
                </a:cubicBezTo>
                <a:cubicBezTo>
                  <a:pt x="2123440" y="1500293"/>
                  <a:pt x="2154001" y="1497573"/>
                  <a:pt x="2184400" y="1493520"/>
                </a:cubicBezTo>
                <a:cubicBezTo>
                  <a:pt x="2204820" y="1490797"/>
                  <a:pt x="2224760" y="1483360"/>
                  <a:pt x="2245360" y="1483360"/>
                </a:cubicBezTo>
                <a:cubicBezTo>
                  <a:pt x="2319944" y="1483360"/>
                  <a:pt x="2394373" y="1490133"/>
                  <a:pt x="2468880" y="1493520"/>
                </a:cubicBezTo>
                <a:cubicBezTo>
                  <a:pt x="2596241" y="1535974"/>
                  <a:pt x="2531583" y="1509632"/>
                  <a:pt x="2661920" y="1574800"/>
                </a:cubicBezTo>
                <a:lnTo>
                  <a:pt x="2702560" y="1595120"/>
                </a:lnTo>
                <a:cubicBezTo>
                  <a:pt x="2711674" y="1608792"/>
                  <a:pt x="2744118" y="1658679"/>
                  <a:pt x="2753360" y="1666240"/>
                </a:cubicBezTo>
                <a:cubicBezTo>
                  <a:pt x="2778088" y="1686472"/>
                  <a:pt x="2808056" y="1699317"/>
                  <a:pt x="2834640" y="1717040"/>
                </a:cubicBezTo>
                <a:cubicBezTo>
                  <a:pt x="2844800" y="1723813"/>
                  <a:pt x="2854198" y="1731899"/>
                  <a:pt x="2865120" y="1737360"/>
                </a:cubicBezTo>
                <a:cubicBezTo>
                  <a:pt x="2874699" y="1742149"/>
                  <a:pt x="2886021" y="1742731"/>
                  <a:pt x="2895600" y="1747520"/>
                </a:cubicBezTo>
                <a:cubicBezTo>
                  <a:pt x="2906522" y="1752981"/>
                  <a:pt x="2914857" y="1763030"/>
                  <a:pt x="2926080" y="1767840"/>
                </a:cubicBezTo>
                <a:cubicBezTo>
                  <a:pt x="2938915" y="1773341"/>
                  <a:pt x="2953294" y="1774164"/>
                  <a:pt x="2966720" y="1778000"/>
                </a:cubicBezTo>
                <a:cubicBezTo>
                  <a:pt x="2977018" y="1780942"/>
                  <a:pt x="2987040" y="1784773"/>
                  <a:pt x="2997200" y="1788160"/>
                </a:cubicBezTo>
                <a:cubicBezTo>
                  <a:pt x="2993813" y="1815253"/>
                  <a:pt x="2991529" y="1842507"/>
                  <a:pt x="2987040" y="1869440"/>
                </a:cubicBezTo>
                <a:cubicBezTo>
                  <a:pt x="2984744" y="1883214"/>
                  <a:pt x="2977951" y="1896158"/>
                  <a:pt x="2976880" y="1910080"/>
                </a:cubicBezTo>
                <a:cubicBezTo>
                  <a:pt x="2974542" y="1940470"/>
                  <a:pt x="2976880" y="1971040"/>
                  <a:pt x="2976880" y="2001520"/>
                </a:cubicBezTo>
              </a:path>
            </a:pathLst>
          </a:custGeom>
          <a:noFill/>
          <a:ln w="28575" cap="flat" cmpd="sng" algn="ctr">
            <a:solidFill>
              <a:srgbClr val="666699"/>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cxnSp>
        <p:nvCxnSpPr>
          <p:cNvPr id="13320" name="Straight Connector 17"/>
          <p:cNvCxnSpPr>
            <a:cxnSpLocks noChangeShapeType="1"/>
          </p:cNvCxnSpPr>
          <p:nvPr/>
        </p:nvCxnSpPr>
        <p:spPr bwMode="auto">
          <a:xfrm flipH="1">
            <a:off x="5159376" y="4437064"/>
            <a:ext cx="504825" cy="511175"/>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321" name="Straight Connector 19"/>
          <p:cNvCxnSpPr>
            <a:cxnSpLocks noChangeShapeType="1"/>
          </p:cNvCxnSpPr>
          <p:nvPr/>
        </p:nvCxnSpPr>
        <p:spPr bwMode="auto">
          <a:xfrm>
            <a:off x="5087939" y="3357564"/>
            <a:ext cx="71437" cy="157638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322" name="Straight Connector 22"/>
          <p:cNvCxnSpPr>
            <a:cxnSpLocks noChangeShapeType="1"/>
          </p:cNvCxnSpPr>
          <p:nvPr/>
        </p:nvCxnSpPr>
        <p:spPr bwMode="auto">
          <a:xfrm>
            <a:off x="4367213" y="4941888"/>
            <a:ext cx="792162" cy="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13323" name="Oval 24"/>
          <p:cNvSpPr>
            <a:spLocks noChangeArrowheads="1"/>
          </p:cNvSpPr>
          <p:nvPr/>
        </p:nvSpPr>
        <p:spPr bwMode="auto">
          <a:xfrm>
            <a:off x="5087938" y="3284538"/>
            <a:ext cx="144462" cy="144462"/>
          </a:xfrm>
          <a:prstGeom prst="ellipse">
            <a:avLst/>
          </a:prstGeom>
          <a:solidFill>
            <a:srgbClr val="00B050"/>
          </a:solidFill>
          <a:ln w="9525" algn="ctr">
            <a:solidFill>
              <a:srgbClr val="00B050"/>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cxnSp>
        <p:nvCxnSpPr>
          <p:cNvPr id="28" name="Straight Arrow Connector 27"/>
          <p:cNvCxnSpPr>
            <a:cxnSpLocks noChangeShapeType="1"/>
          </p:cNvCxnSpPr>
          <p:nvPr/>
        </p:nvCxnSpPr>
        <p:spPr bwMode="auto">
          <a:xfrm flipH="1">
            <a:off x="5232400" y="2205038"/>
            <a:ext cx="647700" cy="1008062"/>
          </a:xfrm>
          <a:prstGeom prst="straightConnector1">
            <a:avLst/>
          </a:prstGeom>
          <a:noFill/>
          <a:ln w="28575" algn="ctr">
            <a:solidFill>
              <a:schemeClr val="tx1"/>
            </a:solidFill>
            <a:prstDash val="dashDot"/>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880101" y="1844675"/>
            <a:ext cx="2016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600" dirty="0" smtClean="0">
                <a:solidFill>
                  <a:schemeClr val="tx1"/>
                </a:solidFill>
                <a:latin typeface="Times New Roman" panose="02020603050405020304" pitchFamily="18" charset="0"/>
              </a:rPr>
              <a:t>Sta</a:t>
            </a:r>
            <a:r>
              <a:rPr lang="en-US" altLang="sk-SK" sz="1600" dirty="0" err="1" smtClean="0">
                <a:solidFill>
                  <a:schemeClr val="tx1"/>
                </a:solidFill>
                <a:latin typeface="Times New Roman" panose="02020603050405020304" pitchFamily="18" charset="0"/>
              </a:rPr>
              <a:t>te</a:t>
            </a:r>
            <a:r>
              <a:rPr lang="en-US" altLang="sk-SK" sz="1600" dirty="0" smtClean="0">
                <a:solidFill>
                  <a:schemeClr val="tx1"/>
                </a:solidFill>
                <a:latin typeface="Times New Roman" panose="02020603050405020304" pitchFamily="18" charset="0"/>
              </a:rPr>
              <a:t> at  time </a:t>
            </a:r>
            <a:r>
              <a:rPr lang="sk-SK" altLang="sk-SK" sz="1600" dirty="0" smtClean="0">
                <a:solidFill>
                  <a:schemeClr val="tx1"/>
                </a:solidFill>
                <a:latin typeface="Times New Roman" panose="02020603050405020304" pitchFamily="18" charset="0"/>
              </a:rPr>
              <a:t> </a:t>
            </a:r>
            <a:r>
              <a:rPr lang="sk-SK" altLang="sk-SK" sz="1600" i="1" dirty="0">
                <a:solidFill>
                  <a:schemeClr val="tx1"/>
                </a:solidFill>
                <a:latin typeface="Times New Roman" panose="02020603050405020304" pitchFamily="18" charset="0"/>
              </a:rPr>
              <a:t>t</a:t>
            </a:r>
          </a:p>
        </p:txBody>
      </p:sp>
      <p:sp>
        <p:nvSpPr>
          <p:cNvPr id="13326" name="Oval 29"/>
          <p:cNvSpPr>
            <a:spLocks noChangeArrowheads="1"/>
          </p:cNvSpPr>
          <p:nvPr/>
        </p:nvSpPr>
        <p:spPr bwMode="auto">
          <a:xfrm>
            <a:off x="5880101" y="2924176"/>
            <a:ext cx="144463" cy="144463"/>
          </a:xfrm>
          <a:prstGeom prst="ellipse">
            <a:avLst/>
          </a:prstGeom>
          <a:solidFill>
            <a:srgbClr val="00B050"/>
          </a:solidFill>
          <a:ln w="9525" algn="ctr">
            <a:solidFill>
              <a:srgbClr val="00B050"/>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cxnSp>
        <p:nvCxnSpPr>
          <p:cNvPr id="31" name="Straight Arrow Connector 30"/>
          <p:cNvCxnSpPr>
            <a:cxnSpLocks noChangeShapeType="1"/>
          </p:cNvCxnSpPr>
          <p:nvPr/>
        </p:nvCxnSpPr>
        <p:spPr bwMode="auto">
          <a:xfrm flipH="1">
            <a:off x="6024564" y="2420938"/>
            <a:ext cx="1150937" cy="576262"/>
          </a:xfrm>
          <a:prstGeom prst="straightConnector1">
            <a:avLst/>
          </a:prstGeom>
          <a:noFill/>
          <a:ln w="28575" algn="ctr">
            <a:solidFill>
              <a:schemeClr val="tx1"/>
            </a:solidFill>
            <a:prstDash val="dashDot"/>
            <a:miter lim="800000"/>
            <a:headEnd/>
            <a:tailEnd type="arrow" w="med" len="med"/>
          </a:ln>
          <a:extLst>
            <a:ext uri="{909E8E84-426E-40DD-AFC4-6F175D3DCCD1}">
              <a14:hiddenFill xmlns:a14="http://schemas.microsoft.com/office/drawing/2010/main">
                <a:noFill/>
              </a14:hiddenFill>
            </a:ext>
          </a:extLst>
        </p:spPr>
      </p:cxnSp>
      <p:sp>
        <p:nvSpPr>
          <p:cNvPr id="33" name="TextBox 32"/>
          <p:cNvSpPr txBox="1">
            <a:spLocks noChangeArrowheads="1"/>
          </p:cNvSpPr>
          <p:nvPr/>
        </p:nvSpPr>
        <p:spPr bwMode="auto">
          <a:xfrm>
            <a:off x="7175501" y="2276476"/>
            <a:ext cx="2016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600" dirty="0" smtClean="0">
                <a:solidFill>
                  <a:schemeClr val="tx1"/>
                </a:solidFill>
                <a:latin typeface="Times New Roman" panose="02020603050405020304" pitchFamily="18" charset="0"/>
              </a:rPr>
              <a:t>Sta</a:t>
            </a:r>
            <a:r>
              <a:rPr lang="en-US" altLang="sk-SK" sz="1600" dirty="0" err="1" smtClean="0">
                <a:solidFill>
                  <a:schemeClr val="tx1"/>
                </a:solidFill>
                <a:latin typeface="Times New Roman" panose="02020603050405020304" pitchFamily="18" charset="0"/>
              </a:rPr>
              <a:t>te</a:t>
            </a:r>
            <a:r>
              <a:rPr lang="en-US" altLang="sk-SK" sz="1600" dirty="0" smtClean="0">
                <a:solidFill>
                  <a:schemeClr val="tx1"/>
                </a:solidFill>
                <a:latin typeface="Times New Roman" panose="02020603050405020304" pitchFamily="18" charset="0"/>
              </a:rPr>
              <a:t> at time </a:t>
            </a:r>
            <a:r>
              <a:rPr lang="sk-SK" altLang="sk-SK" sz="1600" dirty="0" smtClean="0">
                <a:solidFill>
                  <a:schemeClr val="tx1"/>
                </a:solidFill>
                <a:latin typeface="Times New Roman" panose="02020603050405020304" pitchFamily="18" charset="0"/>
              </a:rPr>
              <a:t> </a:t>
            </a:r>
            <a:r>
              <a:rPr lang="sk-SK" altLang="sk-SK" sz="1600" i="1" dirty="0" err="1">
                <a:solidFill>
                  <a:schemeClr val="tx1"/>
                </a:solidFill>
                <a:latin typeface="Times New Roman" panose="02020603050405020304" pitchFamily="18" charset="0"/>
              </a:rPr>
              <a:t>t+m</a:t>
            </a:r>
            <a:endParaRPr lang="sk-SK" altLang="sk-SK" sz="1600" i="1" dirty="0">
              <a:solidFill>
                <a:schemeClr val="tx1"/>
              </a:solidFill>
              <a:latin typeface="Times New Roman" panose="02020603050405020304" pitchFamily="18" charset="0"/>
            </a:endParaRPr>
          </a:p>
        </p:txBody>
      </p:sp>
      <p:grpSp>
        <p:nvGrpSpPr>
          <p:cNvPr id="4" name="Group 35"/>
          <p:cNvGrpSpPr>
            <a:grpSpLocks/>
          </p:cNvGrpSpPr>
          <p:nvPr/>
        </p:nvGrpSpPr>
        <p:grpSpPr bwMode="auto">
          <a:xfrm>
            <a:off x="6743701" y="3068639"/>
            <a:ext cx="2881313" cy="865187"/>
            <a:chOff x="5220072" y="3068960"/>
            <a:chExt cx="2880320" cy="864096"/>
          </a:xfrm>
        </p:grpSpPr>
        <p:cxnSp>
          <p:nvCxnSpPr>
            <p:cNvPr id="13330" name="Straight Arrow Connector 33"/>
            <p:cNvCxnSpPr>
              <a:cxnSpLocks noChangeShapeType="1"/>
            </p:cNvCxnSpPr>
            <p:nvPr/>
          </p:nvCxnSpPr>
          <p:spPr bwMode="auto">
            <a:xfrm flipH="1">
              <a:off x="5220072" y="3356992"/>
              <a:ext cx="1152128" cy="576064"/>
            </a:xfrm>
            <a:prstGeom prst="straightConnector1">
              <a:avLst/>
            </a:prstGeom>
            <a:noFill/>
            <a:ln w="28575" algn="ctr">
              <a:solidFill>
                <a:srgbClr val="FF0000"/>
              </a:solidFill>
              <a:prstDash val="dashDot"/>
              <a:miter lim="800000"/>
              <a:headEnd/>
              <a:tailEnd type="arrow" w="med" len="med"/>
            </a:ln>
            <a:extLst>
              <a:ext uri="{909E8E84-426E-40DD-AFC4-6F175D3DCCD1}">
                <a14:hiddenFill xmlns:a14="http://schemas.microsoft.com/office/drawing/2010/main">
                  <a:noFill/>
                </a14:hiddenFill>
              </a:ext>
            </a:extLst>
          </p:spPr>
        </p:cxnSp>
        <p:sp>
          <p:nvSpPr>
            <p:cNvPr id="13331" name="TextBox 34"/>
            <p:cNvSpPr txBox="1">
              <a:spLocks noChangeArrowheads="1"/>
            </p:cNvSpPr>
            <p:nvPr/>
          </p:nvSpPr>
          <p:spPr bwMode="auto">
            <a:xfrm>
              <a:off x="6588224" y="3068960"/>
              <a:ext cx="1512168" cy="58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1600" dirty="0" err="1" smtClean="0">
                  <a:solidFill>
                    <a:srgbClr val="FF0000"/>
                  </a:solidFill>
                  <a:latin typeface="Times New Roman" panose="02020603050405020304" pitchFamily="18" charset="0"/>
                </a:rPr>
                <a:t>Traje</a:t>
              </a:r>
              <a:r>
                <a:rPr lang="en-US" altLang="sk-SK" sz="1600" dirty="0" err="1" smtClean="0">
                  <a:solidFill>
                    <a:srgbClr val="FF0000"/>
                  </a:solidFill>
                  <a:latin typeface="Times New Roman" panose="02020603050405020304" pitchFamily="18" charset="0"/>
                </a:rPr>
                <a:t>ctory</a:t>
              </a:r>
              <a:r>
                <a:rPr lang="en-US" altLang="sk-SK" sz="1600" dirty="0" smtClean="0">
                  <a:solidFill>
                    <a:srgbClr val="FF0000"/>
                  </a:solidFill>
                  <a:latin typeface="Times New Roman" panose="02020603050405020304" pitchFamily="18" charset="0"/>
                </a:rPr>
                <a:t> in the state space</a:t>
              </a:r>
              <a:r>
                <a:rPr lang="sk-SK" altLang="sk-SK" sz="1600" dirty="0" smtClean="0">
                  <a:solidFill>
                    <a:srgbClr val="FF0000"/>
                  </a:solidFill>
                  <a:latin typeface="Times New Roman" panose="02020603050405020304" pitchFamily="18" charset="0"/>
                </a:rPr>
                <a:t> </a:t>
              </a:r>
              <a:endParaRPr lang="sk-SK" altLang="sk-SK" sz="1600" dirty="0">
                <a:solidFill>
                  <a:srgbClr val="FF0000"/>
                </a:solidFill>
                <a:latin typeface="Times New Roman" panose="02020603050405020304" pitchFamily="18" charset="0"/>
              </a:endParaRPr>
            </a:p>
          </p:txBody>
        </p:sp>
      </p:grpSp>
      <p:sp>
        <p:nvSpPr>
          <p:cNvPr id="2" name="TextBox 1"/>
          <p:cNvSpPr txBox="1"/>
          <p:nvPr/>
        </p:nvSpPr>
        <p:spPr>
          <a:xfrm>
            <a:off x="6024564" y="5285984"/>
            <a:ext cx="5712324" cy="923330"/>
          </a:xfrm>
          <a:prstGeom prst="rect">
            <a:avLst/>
          </a:prstGeom>
          <a:solidFill>
            <a:srgbClr val="FFFF00"/>
          </a:solidFill>
        </p:spPr>
        <p:txBody>
          <a:bodyPr wrap="square" rtlCol="0">
            <a:spAutoFit/>
          </a:bodyPr>
          <a:lstStyle/>
          <a:p>
            <a:r>
              <a:rPr lang="en-US" dirty="0" smtClean="0"/>
              <a:t>In physics, dynamical system is a system which changes its state with time.  On fig, there is a dynamical system in a three dimensional space.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82277" y="1831906"/>
                <a:ext cx="3158792" cy="1754326"/>
              </a:xfrm>
              <a:prstGeom prst="rect">
                <a:avLst/>
              </a:prstGeom>
              <a:noFill/>
            </p:spPr>
            <p:txBody>
              <a:bodyPr wrap="square" rtlCol="0">
                <a:spAutoFit/>
              </a:bodyPr>
              <a:lstStyle/>
              <a:p>
                <a:r>
                  <a:rPr lang="en-US" dirty="0" smtClean="0"/>
                  <a:t>At each time the state of the dynamical system is described by the state variables. In our example there are three of them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a14:m>
                <a:r>
                  <a:rPr lang="en-US" dirty="0" smtClean="0"/>
                  <a:t>.</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82277" y="1831906"/>
                <a:ext cx="3158792" cy="1754326"/>
              </a:xfrm>
              <a:prstGeom prst="rect">
                <a:avLst/>
              </a:prstGeom>
              <a:blipFill>
                <a:blip r:embed="rId9"/>
                <a:stretch>
                  <a:fillRect l="-1737" t="-2091" b="-4878"/>
                </a:stretch>
              </a:blipFill>
            </p:spPr>
            <p:txBody>
              <a:bodyPr/>
              <a:lstStyle/>
              <a:p>
                <a:r>
                  <a:rPr lang="en-US">
                    <a:noFill/>
                  </a:rPr>
                  <a:t> </a:t>
                </a:r>
              </a:p>
            </p:txBody>
          </p:sp>
        </mc:Fallback>
      </mc:AlternateContent>
    </p:spTree>
    <p:extLst>
      <p:ext uri="{BB962C8B-B14F-4D97-AF65-F5344CB8AC3E}">
        <p14:creationId xmlns:p14="http://schemas.microsoft.com/office/powerpoint/2010/main" val="946529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2308226" y="495301"/>
            <a:ext cx="7129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Times New Roman" panose="02020603050405020304" pitchFamily="18" charset="0"/>
              </a:rPr>
              <a:t>Dynamical</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syst</a:t>
            </a:r>
            <a:r>
              <a:rPr lang="en-US" altLang="sk-SK" sz="2400" dirty="0" smtClean="0">
                <a:solidFill>
                  <a:schemeClr val="tx1"/>
                </a:solidFill>
                <a:latin typeface="Times New Roman" panose="02020603050405020304" pitchFamily="18" charset="0"/>
              </a:rPr>
              <a:t>e</a:t>
            </a:r>
            <a:r>
              <a:rPr lang="sk-SK" altLang="sk-SK" sz="2400" dirty="0" smtClean="0">
                <a:solidFill>
                  <a:schemeClr val="tx1"/>
                </a:solidFill>
                <a:latin typeface="Times New Roman" panose="02020603050405020304" pitchFamily="18" charset="0"/>
              </a:rPr>
              <a:t>m</a:t>
            </a:r>
            <a:endParaRPr lang="sk-SK" altLang="sk-SK" sz="2400" dirty="0">
              <a:solidFill>
                <a:schemeClr val="tx1"/>
              </a:solidFill>
              <a:latin typeface="Times New Roman" panose="02020603050405020304" pitchFamily="18" charset="0"/>
            </a:endParaRPr>
          </a:p>
        </p:txBody>
      </p:sp>
      <p:grpSp>
        <p:nvGrpSpPr>
          <p:cNvPr id="14339" name="Group 12"/>
          <p:cNvGrpSpPr>
            <a:grpSpLocks/>
          </p:cNvGrpSpPr>
          <p:nvPr/>
        </p:nvGrpSpPr>
        <p:grpSpPr bwMode="auto">
          <a:xfrm>
            <a:off x="1992314" y="1989139"/>
            <a:ext cx="5081587" cy="3881437"/>
            <a:chOff x="1763688" y="1905000"/>
            <a:chExt cx="5081612" cy="3881438"/>
          </a:xfrm>
        </p:grpSpPr>
        <p:grpSp>
          <p:nvGrpSpPr>
            <p:cNvPr id="14344" name="Group 2"/>
            <p:cNvGrpSpPr>
              <a:grpSpLocks/>
            </p:cNvGrpSpPr>
            <p:nvPr/>
          </p:nvGrpSpPr>
          <p:grpSpPr bwMode="auto">
            <a:xfrm>
              <a:off x="1763688" y="1916832"/>
              <a:ext cx="5040560" cy="3816424"/>
              <a:chOff x="1763688" y="1916832"/>
              <a:chExt cx="5040560" cy="3816424"/>
            </a:xfrm>
          </p:grpSpPr>
          <p:cxnSp>
            <p:nvCxnSpPr>
              <p:cNvPr id="14350" name="Straight Arrow Connector 3"/>
              <p:cNvCxnSpPr>
                <a:cxnSpLocks noChangeShapeType="1"/>
              </p:cNvCxnSpPr>
              <p:nvPr/>
            </p:nvCxnSpPr>
            <p:spPr bwMode="auto">
              <a:xfrm flipH="1">
                <a:off x="1763688" y="4437112"/>
                <a:ext cx="1656184" cy="1296144"/>
              </a:xfrm>
              <a:prstGeom prst="straightConnector1">
                <a:avLst/>
              </a:prstGeom>
              <a:noFill/>
              <a:ln w="28575" algn="ctr">
                <a:solidFill>
                  <a:srgbClr val="A50021"/>
                </a:solidFill>
                <a:miter lim="800000"/>
                <a:headEnd/>
                <a:tailEnd type="arrow" w="med" len="med"/>
              </a:ln>
              <a:extLst>
                <a:ext uri="{909E8E84-426E-40DD-AFC4-6F175D3DCCD1}">
                  <a14:hiddenFill xmlns:a14="http://schemas.microsoft.com/office/drawing/2010/main">
                    <a:noFill/>
                  </a14:hiddenFill>
                </a:ext>
              </a:extLst>
            </p:spPr>
          </p:cxnSp>
          <p:cxnSp>
            <p:nvCxnSpPr>
              <p:cNvPr id="14351" name="Straight Arrow Connector 4"/>
              <p:cNvCxnSpPr>
                <a:cxnSpLocks noChangeShapeType="1"/>
              </p:cNvCxnSpPr>
              <p:nvPr/>
            </p:nvCxnSpPr>
            <p:spPr bwMode="auto">
              <a:xfrm flipV="1">
                <a:off x="3419872" y="4365104"/>
                <a:ext cx="3384376" cy="72008"/>
              </a:xfrm>
              <a:prstGeom prst="straightConnector1">
                <a:avLst/>
              </a:prstGeom>
              <a:noFill/>
              <a:ln w="28575" algn="ctr">
                <a:solidFill>
                  <a:srgbClr val="A50021"/>
                </a:solidFill>
                <a:miter lim="800000"/>
                <a:headEnd/>
                <a:tailEnd type="arrow" w="med" len="med"/>
              </a:ln>
              <a:extLst>
                <a:ext uri="{909E8E84-426E-40DD-AFC4-6F175D3DCCD1}">
                  <a14:hiddenFill xmlns:a14="http://schemas.microsoft.com/office/drawing/2010/main">
                    <a:noFill/>
                  </a14:hiddenFill>
                </a:ext>
              </a:extLst>
            </p:spPr>
          </p:cxnSp>
          <p:cxnSp>
            <p:nvCxnSpPr>
              <p:cNvPr id="14352" name="Straight Arrow Connector 5"/>
              <p:cNvCxnSpPr>
                <a:cxnSpLocks noChangeShapeType="1"/>
              </p:cNvCxnSpPr>
              <p:nvPr/>
            </p:nvCxnSpPr>
            <p:spPr bwMode="auto">
              <a:xfrm flipH="1" flipV="1">
                <a:off x="3347864" y="1916832"/>
                <a:ext cx="72008" cy="2520280"/>
              </a:xfrm>
              <a:prstGeom prst="straightConnector1">
                <a:avLst/>
              </a:prstGeom>
              <a:noFill/>
              <a:ln w="28575" algn="ctr">
                <a:solidFill>
                  <a:srgbClr val="A50021"/>
                </a:solidFill>
                <a:miter lim="800000"/>
                <a:headEnd/>
                <a:tailEnd type="arrow" w="med" len="med"/>
              </a:ln>
              <a:extLst>
                <a:ext uri="{909E8E84-426E-40DD-AFC4-6F175D3DCCD1}">
                  <a14:hiddenFill xmlns:a14="http://schemas.microsoft.com/office/drawing/2010/main">
                    <a:noFill/>
                  </a14:hiddenFill>
                </a:ext>
              </a:extLst>
            </p:spPr>
          </p:cxnSp>
        </p:grpSp>
        <p:graphicFrame>
          <p:nvGraphicFramePr>
            <p:cNvPr id="14345" name="Object 2"/>
            <p:cNvGraphicFramePr>
              <a:graphicFrameLocks noChangeAspect="1"/>
            </p:cNvGraphicFramePr>
            <p:nvPr/>
          </p:nvGraphicFramePr>
          <p:xfrm>
            <a:off x="2268538" y="5373688"/>
            <a:ext cx="388937" cy="412750"/>
          </p:xfrm>
          <a:graphic>
            <a:graphicData uri="http://schemas.openxmlformats.org/presentationml/2006/ole">
              <mc:AlternateContent xmlns:mc="http://schemas.openxmlformats.org/markup-compatibility/2006">
                <mc:Choice xmlns:v="urn:schemas-microsoft-com:vml" Requires="v">
                  <p:oleObj spid="_x0000_s35950" name="Equation" r:id="rId3" imgW="203024" imgH="215713" progId="Equation.3">
                    <p:embed/>
                  </p:oleObj>
                </mc:Choice>
                <mc:Fallback>
                  <p:oleObj name="Equation" r:id="rId3" imgW="203024" imgH="215713" progId="Equation.3">
                    <p:embed/>
                    <p:pic>
                      <p:nvPicPr>
                        <p:cNvPr id="1434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5373688"/>
                          <a:ext cx="388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3"/>
            <p:cNvGraphicFramePr>
              <a:graphicFrameLocks noChangeAspect="1"/>
            </p:cNvGraphicFramePr>
            <p:nvPr/>
          </p:nvGraphicFramePr>
          <p:xfrm>
            <a:off x="6432550" y="4508500"/>
            <a:ext cx="412750" cy="412750"/>
          </p:xfrm>
          <a:graphic>
            <a:graphicData uri="http://schemas.openxmlformats.org/presentationml/2006/ole">
              <mc:AlternateContent xmlns:mc="http://schemas.openxmlformats.org/markup-compatibility/2006">
                <mc:Choice xmlns:v="urn:schemas-microsoft-com:vml" Requires="v">
                  <p:oleObj spid="_x0000_s35951" name="Equation" r:id="rId5" imgW="215619" imgH="215619" progId="Equation.3">
                    <p:embed/>
                  </p:oleObj>
                </mc:Choice>
                <mc:Fallback>
                  <p:oleObj name="Equation" r:id="rId5" imgW="215619" imgH="215619" progId="Equation.3">
                    <p:embed/>
                    <p:pic>
                      <p:nvPicPr>
                        <p:cNvPr id="1434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2550" y="4508500"/>
                          <a:ext cx="4127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4"/>
            <p:cNvGraphicFramePr>
              <a:graphicFrameLocks noChangeAspect="1"/>
            </p:cNvGraphicFramePr>
            <p:nvPr/>
          </p:nvGraphicFramePr>
          <p:xfrm>
            <a:off x="3481388" y="1905000"/>
            <a:ext cx="412750" cy="436563"/>
          </p:xfrm>
          <a:graphic>
            <a:graphicData uri="http://schemas.openxmlformats.org/presentationml/2006/ole">
              <mc:AlternateContent xmlns:mc="http://schemas.openxmlformats.org/markup-compatibility/2006">
                <mc:Choice xmlns:v="urn:schemas-microsoft-com:vml" Requires="v">
                  <p:oleObj spid="_x0000_s35952" name="Equation" r:id="rId7" imgW="215806" imgH="228501" progId="Equation.3">
                    <p:embed/>
                  </p:oleObj>
                </mc:Choice>
                <mc:Fallback>
                  <p:oleObj name="Equation" r:id="rId7" imgW="215806" imgH="228501" progId="Equation.3">
                    <p:embed/>
                    <p:pic>
                      <p:nvPicPr>
                        <p:cNvPr id="1434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1388" y="1905000"/>
                          <a:ext cx="4127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8" name="Freeform 9"/>
            <p:cNvSpPr>
              <a:spLocks/>
            </p:cNvSpPr>
            <p:nvPr/>
          </p:nvSpPr>
          <p:spPr bwMode="auto">
            <a:xfrm>
              <a:off x="2489200" y="2956560"/>
              <a:ext cx="3272918" cy="1264528"/>
            </a:xfrm>
            <a:custGeom>
              <a:avLst/>
              <a:gdLst>
                <a:gd name="T0" fmla="*/ 30480 w 3272918"/>
                <a:gd name="T1" fmla="*/ 25789 h 2001520"/>
                <a:gd name="T2" fmla="*/ 111760 w 3272918"/>
                <a:gd name="T3" fmla="*/ 23210 h 2001520"/>
                <a:gd name="T4" fmla="*/ 142240 w 3272918"/>
                <a:gd name="T5" fmla="*/ 21405 h 2001520"/>
                <a:gd name="T6" fmla="*/ 193040 w 3272918"/>
                <a:gd name="T7" fmla="*/ 16248 h 2001520"/>
                <a:gd name="T8" fmla="*/ 213360 w 3272918"/>
                <a:gd name="T9" fmla="*/ 14700 h 2001520"/>
                <a:gd name="T10" fmla="*/ 243840 w 3272918"/>
                <a:gd name="T11" fmla="*/ 13152 h 2001520"/>
                <a:gd name="T12" fmla="*/ 386080 w 3272918"/>
                <a:gd name="T13" fmla="*/ 10831 h 2001520"/>
                <a:gd name="T14" fmla="*/ 650240 w 3272918"/>
                <a:gd name="T15" fmla="*/ 10831 h 2001520"/>
                <a:gd name="T16" fmla="*/ 762000 w 3272918"/>
                <a:gd name="T17" fmla="*/ 11605 h 2001520"/>
                <a:gd name="T18" fmla="*/ 843280 w 3272918"/>
                <a:gd name="T19" fmla="*/ 12379 h 2001520"/>
                <a:gd name="T20" fmla="*/ 934720 w 3272918"/>
                <a:gd name="T21" fmla="*/ 13926 h 2001520"/>
                <a:gd name="T22" fmla="*/ 1097280 w 3272918"/>
                <a:gd name="T23" fmla="*/ 15989 h 2001520"/>
                <a:gd name="T24" fmla="*/ 1198880 w 3272918"/>
                <a:gd name="T25" fmla="*/ 17022 h 2001520"/>
                <a:gd name="T26" fmla="*/ 1371600 w 3272918"/>
                <a:gd name="T27" fmla="*/ 17279 h 2001520"/>
                <a:gd name="T28" fmla="*/ 1473200 w 3272918"/>
                <a:gd name="T29" fmla="*/ 15474 h 2001520"/>
                <a:gd name="T30" fmla="*/ 1544320 w 3272918"/>
                <a:gd name="T31" fmla="*/ 12895 h 2001520"/>
                <a:gd name="T32" fmla="*/ 1645920 w 3272918"/>
                <a:gd name="T33" fmla="*/ 9284 h 2001520"/>
                <a:gd name="T34" fmla="*/ 1717040 w 3272918"/>
                <a:gd name="T35" fmla="*/ 6963 h 2001520"/>
                <a:gd name="T36" fmla="*/ 1788160 w 3272918"/>
                <a:gd name="T37" fmla="*/ 4385 h 2001520"/>
                <a:gd name="T38" fmla="*/ 1869440 w 3272918"/>
                <a:gd name="T39" fmla="*/ 2063 h 2001520"/>
                <a:gd name="T40" fmla="*/ 2032000 w 3272918"/>
                <a:gd name="T41" fmla="*/ 516 h 2001520"/>
                <a:gd name="T42" fmla="*/ 2143760 w 3272918"/>
                <a:gd name="T43" fmla="*/ 0 h 2001520"/>
                <a:gd name="T44" fmla="*/ 2621280 w 3272918"/>
                <a:gd name="T45" fmla="*/ 1032 h 2001520"/>
                <a:gd name="T46" fmla="*/ 2753360 w 3272918"/>
                <a:gd name="T47" fmla="*/ 2063 h 2001520"/>
                <a:gd name="T48" fmla="*/ 2885440 w 3272918"/>
                <a:gd name="T49" fmla="*/ 3868 h 2001520"/>
                <a:gd name="T50" fmla="*/ 2926080 w 3272918"/>
                <a:gd name="T51" fmla="*/ 4900 h 2001520"/>
                <a:gd name="T52" fmla="*/ 3048000 w 3272918"/>
                <a:gd name="T53" fmla="*/ 6190 h 2001520"/>
                <a:gd name="T54" fmla="*/ 3210560 w 3272918"/>
                <a:gd name="T55" fmla="*/ 8253 h 2001520"/>
                <a:gd name="T56" fmla="*/ 3271520 w 3272918"/>
                <a:gd name="T57" fmla="*/ 10831 h 2001520"/>
                <a:gd name="T58" fmla="*/ 3230880 w 3272918"/>
                <a:gd name="T59" fmla="*/ 13668 h 2001520"/>
                <a:gd name="T60" fmla="*/ 3098800 w 3272918"/>
                <a:gd name="T61" fmla="*/ 17279 h 2001520"/>
                <a:gd name="T62" fmla="*/ 2956560 w 3272918"/>
                <a:gd name="T63" fmla="*/ 19342 h 2001520"/>
                <a:gd name="T64" fmla="*/ 2804160 w 3272918"/>
                <a:gd name="T65" fmla="*/ 21405 h 2001520"/>
                <a:gd name="T66" fmla="*/ 2702560 w 3272918"/>
                <a:gd name="T67" fmla="*/ 22437 h 2001520"/>
                <a:gd name="T68" fmla="*/ 2509520 w 3272918"/>
                <a:gd name="T69" fmla="*/ 23468 h 2001520"/>
                <a:gd name="T70" fmla="*/ 2326640 w 3272918"/>
                <a:gd name="T71" fmla="*/ 25274 h 2001520"/>
                <a:gd name="T72" fmla="*/ 2275840 w 3272918"/>
                <a:gd name="T73" fmla="*/ 26305 h 2001520"/>
                <a:gd name="T74" fmla="*/ 2123440 w 3272918"/>
                <a:gd name="T75" fmla="*/ 27595 h 2001520"/>
                <a:gd name="T76" fmla="*/ 1991360 w 3272918"/>
                <a:gd name="T77" fmla="*/ 26821 h 2001520"/>
                <a:gd name="T78" fmla="*/ 1859280 w 3272918"/>
                <a:gd name="T79" fmla="*/ 25789 h 2001520"/>
                <a:gd name="T80" fmla="*/ 1808480 w 3272918"/>
                <a:gd name="T81" fmla="*/ 27595 h 2001520"/>
                <a:gd name="T82" fmla="*/ 1788160 w 3272918"/>
                <a:gd name="T83" fmla="*/ 30690 h 2001520"/>
                <a:gd name="T84" fmla="*/ 1818640 w 3272918"/>
                <a:gd name="T85" fmla="*/ 33784 h 2001520"/>
                <a:gd name="T86" fmla="*/ 1869440 w 3272918"/>
                <a:gd name="T87" fmla="*/ 35332 h 2001520"/>
                <a:gd name="T88" fmla="*/ 1950720 w 3272918"/>
                <a:gd name="T89" fmla="*/ 36363 h 2001520"/>
                <a:gd name="T90" fmla="*/ 2092960 w 3272918"/>
                <a:gd name="T91" fmla="*/ 38169 h 2001520"/>
                <a:gd name="T92" fmla="*/ 2245360 w 3272918"/>
                <a:gd name="T93" fmla="*/ 37652 h 2001520"/>
                <a:gd name="T94" fmla="*/ 2661920 w 3272918"/>
                <a:gd name="T95" fmla="*/ 39974 h 2001520"/>
                <a:gd name="T96" fmla="*/ 2753360 w 3272918"/>
                <a:gd name="T97" fmla="*/ 42295 h 2001520"/>
                <a:gd name="T98" fmla="*/ 2865120 w 3272918"/>
                <a:gd name="T99" fmla="*/ 44100 h 2001520"/>
                <a:gd name="T100" fmla="*/ 2926080 w 3272918"/>
                <a:gd name="T101" fmla="*/ 44874 h 2001520"/>
                <a:gd name="T102" fmla="*/ 2997200 w 3272918"/>
                <a:gd name="T103" fmla="*/ 45389 h 2001520"/>
                <a:gd name="T104" fmla="*/ 2976880 w 3272918"/>
                <a:gd name="T105" fmla="*/ 48484 h 20015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272918" h="2001520">
                  <a:moveTo>
                    <a:pt x="0" y="1036320"/>
                  </a:moveTo>
                  <a:cubicBezTo>
                    <a:pt x="10160" y="1029547"/>
                    <a:pt x="19558" y="1021461"/>
                    <a:pt x="30480" y="1016000"/>
                  </a:cubicBezTo>
                  <a:cubicBezTo>
                    <a:pt x="40059" y="1011211"/>
                    <a:pt x="53387" y="1013413"/>
                    <a:pt x="60960" y="1005840"/>
                  </a:cubicBezTo>
                  <a:cubicBezTo>
                    <a:pt x="125029" y="941771"/>
                    <a:pt x="86208" y="965504"/>
                    <a:pt x="111760" y="914400"/>
                  </a:cubicBezTo>
                  <a:cubicBezTo>
                    <a:pt x="117221" y="903478"/>
                    <a:pt x="125307" y="894080"/>
                    <a:pt x="132080" y="883920"/>
                  </a:cubicBezTo>
                  <a:cubicBezTo>
                    <a:pt x="135467" y="870373"/>
                    <a:pt x="138404" y="856706"/>
                    <a:pt x="142240" y="843280"/>
                  </a:cubicBezTo>
                  <a:cubicBezTo>
                    <a:pt x="153121" y="805196"/>
                    <a:pt x="154620" y="815832"/>
                    <a:pt x="162560" y="772160"/>
                  </a:cubicBezTo>
                  <a:cubicBezTo>
                    <a:pt x="183663" y="656096"/>
                    <a:pt x="158069" y="744993"/>
                    <a:pt x="193040" y="640080"/>
                  </a:cubicBezTo>
                  <a:lnTo>
                    <a:pt x="203200" y="609600"/>
                  </a:lnTo>
                  <a:cubicBezTo>
                    <a:pt x="206587" y="599440"/>
                    <a:pt x="207419" y="588031"/>
                    <a:pt x="213360" y="579120"/>
                  </a:cubicBezTo>
                  <a:cubicBezTo>
                    <a:pt x="220133" y="568960"/>
                    <a:pt x="228219" y="559562"/>
                    <a:pt x="233680" y="548640"/>
                  </a:cubicBezTo>
                  <a:cubicBezTo>
                    <a:pt x="238469" y="539061"/>
                    <a:pt x="239051" y="527739"/>
                    <a:pt x="243840" y="518160"/>
                  </a:cubicBezTo>
                  <a:cubicBezTo>
                    <a:pt x="253742" y="498357"/>
                    <a:pt x="277163" y="469683"/>
                    <a:pt x="294640" y="457200"/>
                  </a:cubicBezTo>
                  <a:cubicBezTo>
                    <a:pt x="328902" y="432727"/>
                    <a:pt x="345312" y="435780"/>
                    <a:pt x="386080" y="426720"/>
                  </a:cubicBezTo>
                  <a:cubicBezTo>
                    <a:pt x="399711" y="423691"/>
                    <a:pt x="413173" y="419947"/>
                    <a:pt x="426720" y="416560"/>
                  </a:cubicBezTo>
                  <a:cubicBezTo>
                    <a:pt x="501227" y="419947"/>
                    <a:pt x="575876" y="421000"/>
                    <a:pt x="650240" y="426720"/>
                  </a:cubicBezTo>
                  <a:cubicBezTo>
                    <a:pt x="664162" y="427791"/>
                    <a:pt x="677408" y="433206"/>
                    <a:pt x="690880" y="436880"/>
                  </a:cubicBezTo>
                  <a:cubicBezTo>
                    <a:pt x="714667" y="443367"/>
                    <a:pt x="738610" y="449403"/>
                    <a:pt x="762000" y="457200"/>
                  </a:cubicBezTo>
                  <a:cubicBezTo>
                    <a:pt x="779302" y="462967"/>
                    <a:pt x="795723" y="471116"/>
                    <a:pt x="812800" y="477520"/>
                  </a:cubicBezTo>
                  <a:cubicBezTo>
                    <a:pt x="822828" y="481280"/>
                    <a:pt x="833120" y="484293"/>
                    <a:pt x="843280" y="487680"/>
                  </a:cubicBezTo>
                  <a:cubicBezTo>
                    <a:pt x="856827" y="497840"/>
                    <a:pt x="869831" y="508767"/>
                    <a:pt x="883920" y="518160"/>
                  </a:cubicBezTo>
                  <a:cubicBezTo>
                    <a:pt x="900351" y="529114"/>
                    <a:pt x="919727" y="535789"/>
                    <a:pt x="934720" y="548640"/>
                  </a:cubicBezTo>
                  <a:cubicBezTo>
                    <a:pt x="993210" y="598774"/>
                    <a:pt x="915189" y="565836"/>
                    <a:pt x="985520" y="589280"/>
                  </a:cubicBezTo>
                  <a:cubicBezTo>
                    <a:pt x="1045519" y="649279"/>
                    <a:pt x="982336" y="598572"/>
                    <a:pt x="1097280" y="629920"/>
                  </a:cubicBezTo>
                  <a:cubicBezTo>
                    <a:pt x="1109061" y="633133"/>
                    <a:pt x="1116423" y="645705"/>
                    <a:pt x="1127760" y="650240"/>
                  </a:cubicBezTo>
                  <a:cubicBezTo>
                    <a:pt x="1150652" y="659397"/>
                    <a:pt x="1175265" y="663475"/>
                    <a:pt x="1198880" y="670560"/>
                  </a:cubicBezTo>
                  <a:cubicBezTo>
                    <a:pt x="1271758" y="692424"/>
                    <a:pt x="1180961" y="668620"/>
                    <a:pt x="1270000" y="690880"/>
                  </a:cubicBezTo>
                  <a:cubicBezTo>
                    <a:pt x="1303867" y="687493"/>
                    <a:pt x="1338436" y="688373"/>
                    <a:pt x="1371600" y="680720"/>
                  </a:cubicBezTo>
                  <a:cubicBezTo>
                    <a:pt x="1395422" y="675223"/>
                    <a:pt x="1415348" y="642214"/>
                    <a:pt x="1432560" y="629920"/>
                  </a:cubicBezTo>
                  <a:cubicBezTo>
                    <a:pt x="1444885" y="621117"/>
                    <a:pt x="1459653" y="616373"/>
                    <a:pt x="1473200" y="609600"/>
                  </a:cubicBezTo>
                  <a:cubicBezTo>
                    <a:pt x="1521088" y="537768"/>
                    <a:pt x="1460989" y="626695"/>
                    <a:pt x="1524000" y="538480"/>
                  </a:cubicBezTo>
                  <a:cubicBezTo>
                    <a:pt x="1531097" y="528544"/>
                    <a:pt x="1538859" y="518922"/>
                    <a:pt x="1544320" y="508000"/>
                  </a:cubicBezTo>
                  <a:cubicBezTo>
                    <a:pt x="1567231" y="462178"/>
                    <a:pt x="1538404" y="490716"/>
                    <a:pt x="1574800" y="447040"/>
                  </a:cubicBezTo>
                  <a:cubicBezTo>
                    <a:pt x="1649490" y="357412"/>
                    <a:pt x="1552723" y="493906"/>
                    <a:pt x="1645920" y="365760"/>
                  </a:cubicBezTo>
                  <a:cubicBezTo>
                    <a:pt x="1660284" y="346009"/>
                    <a:pt x="1669291" y="322069"/>
                    <a:pt x="1686560" y="304800"/>
                  </a:cubicBezTo>
                  <a:cubicBezTo>
                    <a:pt x="1696720" y="294640"/>
                    <a:pt x="1708219" y="285662"/>
                    <a:pt x="1717040" y="274320"/>
                  </a:cubicBezTo>
                  <a:cubicBezTo>
                    <a:pt x="1732033" y="255043"/>
                    <a:pt x="1743027" y="232897"/>
                    <a:pt x="1757680" y="213360"/>
                  </a:cubicBezTo>
                  <a:cubicBezTo>
                    <a:pt x="1767840" y="199813"/>
                    <a:pt x="1778318" y="186499"/>
                    <a:pt x="1788160" y="172720"/>
                  </a:cubicBezTo>
                  <a:cubicBezTo>
                    <a:pt x="1795257" y="162784"/>
                    <a:pt x="1800368" y="151366"/>
                    <a:pt x="1808480" y="142240"/>
                  </a:cubicBezTo>
                  <a:cubicBezTo>
                    <a:pt x="1827572" y="120762"/>
                    <a:pt x="1842178" y="90367"/>
                    <a:pt x="1869440" y="81280"/>
                  </a:cubicBezTo>
                  <a:cubicBezTo>
                    <a:pt x="1980600" y="44227"/>
                    <a:pt x="1812227" y="103321"/>
                    <a:pt x="1930400" y="50800"/>
                  </a:cubicBezTo>
                  <a:cubicBezTo>
                    <a:pt x="1973860" y="31484"/>
                    <a:pt x="1990625" y="32141"/>
                    <a:pt x="2032000" y="20320"/>
                  </a:cubicBezTo>
                  <a:cubicBezTo>
                    <a:pt x="2042298" y="17378"/>
                    <a:pt x="2051943" y="12076"/>
                    <a:pt x="2062480" y="10160"/>
                  </a:cubicBezTo>
                  <a:cubicBezTo>
                    <a:pt x="2089344" y="5276"/>
                    <a:pt x="2116667" y="3387"/>
                    <a:pt x="2143760" y="0"/>
                  </a:cubicBezTo>
                  <a:cubicBezTo>
                    <a:pt x="2279227" y="3387"/>
                    <a:pt x="2414797" y="3864"/>
                    <a:pt x="2550160" y="10160"/>
                  </a:cubicBezTo>
                  <a:cubicBezTo>
                    <a:pt x="2568664" y="11021"/>
                    <a:pt x="2608318" y="35455"/>
                    <a:pt x="2621280" y="40640"/>
                  </a:cubicBezTo>
                  <a:cubicBezTo>
                    <a:pt x="2641167" y="48595"/>
                    <a:pt x="2661920" y="54187"/>
                    <a:pt x="2682240" y="60960"/>
                  </a:cubicBezTo>
                  <a:cubicBezTo>
                    <a:pt x="2725967" y="75536"/>
                    <a:pt x="2702330" y="68523"/>
                    <a:pt x="2753360" y="81280"/>
                  </a:cubicBezTo>
                  <a:cubicBezTo>
                    <a:pt x="2864305" y="155243"/>
                    <a:pt x="2693264" y="46152"/>
                    <a:pt x="2824480" y="111760"/>
                  </a:cubicBezTo>
                  <a:cubicBezTo>
                    <a:pt x="2846323" y="122682"/>
                    <a:pt x="2885440" y="152400"/>
                    <a:pt x="2885440" y="152400"/>
                  </a:cubicBezTo>
                  <a:cubicBezTo>
                    <a:pt x="2888827" y="162560"/>
                    <a:pt x="2888027" y="175307"/>
                    <a:pt x="2895600" y="182880"/>
                  </a:cubicBezTo>
                  <a:cubicBezTo>
                    <a:pt x="2903173" y="190453"/>
                    <a:pt x="2916501" y="188251"/>
                    <a:pt x="2926080" y="193040"/>
                  </a:cubicBezTo>
                  <a:cubicBezTo>
                    <a:pt x="2970674" y="215337"/>
                    <a:pt x="2943763" y="215868"/>
                    <a:pt x="2997200" y="233680"/>
                  </a:cubicBezTo>
                  <a:cubicBezTo>
                    <a:pt x="3013583" y="239141"/>
                    <a:pt x="3031067" y="240453"/>
                    <a:pt x="3048000" y="243840"/>
                  </a:cubicBezTo>
                  <a:cubicBezTo>
                    <a:pt x="3184698" y="312189"/>
                    <a:pt x="2981876" y="215234"/>
                    <a:pt x="3139440" y="274320"/>
                  </a:cubicBezTo>
                  <a:cubicBezTo>
                    <a:pt x="3149344" y="278034"/>
                    <a:pt x="3208223" y="323367"/>
                    <a:pt x="3210560" y="325120"/>
                  </a:cubicBezTo>
                  <a:cubicBezTo>
                    <a:pt x="3217333" y="338667"/>
                    <a:pt x="3223088" y="352773"/>
                    <a:pt x="3230880" y="365760"/>
                  </a:cubicBezTo>
                  <a:cubicBezTo>
                    <a:pt x="3243445" y="386701"/>
                    <a:pt x="3271520" y="426720"/>
                    <a:pt x="3271520" y="426720"/>
                  </a:cubicBezTo>
                  <a:cubicBezTo>
                    <a:pt x="3252788" y="501647"/>
                    <a:pt x="3272918" y="433619"/>
                    <a:pt x="3241040" y="508000"/>
                  </a:cubicBezTo>
                  <a:cubicBezTo>
                    <a:pt x="3236821" y="517844"/>
                    <a:pt x="3237455" y="530026"/>
                    <a:pt x="3230880" y="538480"/>
                  </a:cubicBezTo>
                  <a:cubicBezTo>
                    <a:pt x="3213237" y="561163"/>
                    <a:pt x="3185860" y="575530"/>
                    <a:pt x="3169920" y="599440"/>
                  </a:cubicBezTo>
                  <a:cubicBezTo>
                    <a:pt x="3097107" y="708660"/>
                    <a:pt x="3162300" y="627803"/>
                    <a:pt x="3098800" y="680720"/>
                  </a:cubicBezTo>
                  <a:cubicBezTo>
                    <a:pt x="3059492" y="713476"/>
                    <a:pt x="3076107" y="714007"/>
                    <a:pt x="3027680" y="741680"/>
                  </a:cubicBezTo>
                  <a:cubicBezTo>
                    <a:pt x="3016343" y="748158"/>
                    <a:pt x="2965358" y="759801"/>
                    <a:pt x="2956560" y="762000"/>
                  </a:cubicBezTo>
                  <a:cubicBezTo>
                    <a:pt x="2845161" y="845549"/>
                    <a:pt x="2990596" y="745605"/>
                    <a:pt x="2865120" y="802640"/>
                  </a:cubicBezTo>
                  <a:cubicBezTo>
                    <a:pt x="2842887" y="812746"/>
                    <a:pt x="2827852" y="837357"/>
                    <a:pt x="2804160" y="843280"/>
                  </a:cubicBezTo>
                  <a:cubicBezTo>
                    <a:pt x="2791139" y="846535"/>
                    <a:pt x="2747616" y="856312"/>
                    <a:pt x="2733040" y="863600"/>
                  </a:cubicBezTo>
                  <a:cubicBezTo>
                    <a:pt x="2722118" y="869061"/>
                    <a:pt x="2714036" y="879747"/>
                    <a:pt x="2702560" y="883920"/>
                  </a:cubicBezTo>
                  <a:cubicBezTo>
                    <a:pt x="2646110" y="904447"/>
                    <a:pt x="2598818" y="907048"/>
                    <a:pt x="2540000" y="914400"/>
                  </a:cubicBezTo>
                  <a:cubicBezTo>
                    <a:pt x="2529840" y="917787"/>
                    <a:pt x="2520022" y="922460"/>
                    <a:pt x="2509520" y="924560"/>
                  </a:cubicBezTo>
                  <a:cubicBezTo>
                    <a:pt x="2475083" y="931447"/>
                    <a:pt x="2432182" y="931972"/>
                    <a:pt x="2397760" y="944880"/>
                  </a:cubicBezTo>
                  <a:cubicBezTo>
                    <a:pt x="2317573" y="974950"/>
                    <a:pt x="2393155" y="951337"/>
                    <a:pt x="2326640" y="995680"/>
                  </a:cubicBezTo>
                  <a:cubicBezTo>
                    <a:pt x="2317729" y="1001621"/>
                    <a:pt x="2306320" y="1002453"/>
                    <a:pt x="2296160" y="1005840"/>
                  </a:cubicBezTo>
                  <a:cubicBezTo>
                    <a:pt x="2289387" y="1016000"/>
                    <a:pt x="2284474" y="1027686"/>
                    <a:pt x="2275840" y="1036320"/>
                  </a:cubicBezTo>
                  <a:cubicBezTo>
                    <a:pt x="2245997" y="1066163"/>
                    <a:pt x="2202604" y="1067329"/>
                    <a:pt x="2164080" y="1076960"/>
                  </a:cubicBezTo>
                  <a:lnTo>
                    <a:pt x="2123440" y="1087120"/>
                  </a:lnTo>
                  <a:cubicBezTo>
                    <a:pt x="2089573" y="1083733"/>
                    <a:pt x="2055004" y="1084613"/>
                    <a:pt x="2021840" y="1076960"/>
                  </a:cubicBezTo>
                  <a:cubicBezTo>
                    <a:pt x="2009942" y="1074214"/>
                    <a:pt x="2002518" y="1061599"/>
                    <a:pt x="1991360" y="1056640"/>
                  </a:cubicBezTo>
                  <a:cubicBezTo>
                    <a:pt x="1947900" y="1037324"/>
                    <a:pt x="1931135" y="1037981"/>
                    <a:pt x="1889760" y="1026160"/>
                  </a:cubicBezTo>
                  <a:cubicBezTo>
                    <a:pt x="1879462" y="1023218"/>
                    <a:pt x="1869440" y="1019387"/>
                    <a:pt x="1859280" y="1016000"/>
                  </a:cubicBezTo>
                  <a:cubicBezTo>
                    <a:pt x="1849120" y="1019387"/>
                    <a:pt x="1835025" y="1017445"/>
                    <a:pt x="1828800" y="1026160"/>
                  </a:cubicBezTo>
                  <a:cubicBezTo>
                    <a:pt x="1816350" y="1043589"/>
                    <a:pt x="1820361" y="1069298"/>
                    <a:pt x="1808480" y="1087120"/>
                  </a:cubicBezTo>
                  <a:lnTo>
                    <a:pt x="1788160" y="1117600"/>
                  </a:lnTo>
                  <a:cubicBezTo>
                    <a:pt x="1812341" y="1190144"/>
                    <a:pt x="1820361" y="1160738"/>
                    <a:pt x="1788160" y="1209040"/>
                  </a:cubicBezTo>
                  <a:cubicBezTo>
                    <a:pt x="1794933" y="1239520"/>
                    <a:pt x="1800907" y="1270189"/>
                    <a:pt x="1808480" y="1300480"/>
                  </a:cubicBezTo>
                  <a:cubicBezTo>
                    <a:pt x="1811077" y="1310870"/>
                    <a:pt x="1812699" y="1322049"/>
                    <a:pt x="1818640" y="1330960"/>
                  </a:cubicBezTo>
                  <a:cubicBezTo>
                    <a:pt x="1826610" y="1342915"/>
                    <a:pt x="1839922" y="1350402"/>
                    <a:pt x="1849120" y="1361440"/>
                  </a:cubicBezTo>
                  <a:cubicBezTo>
                    <a:pt x="1856937" y="1370821"/>
                    <a:pt x="1859280" y="1385147"/>
                    <a:pt x="1869440" y="1391920"/>
                  </a:cubicBezTo>
                  <a:cubicBezTo>
                    <a:pt x="1881058" y="1399666"/>
                    <a:pt x="1896533" y="1398693"/>
                    <a:pt x="1910080" y="1402080"/>
                  </a:cubicBezTo>
                  <a:cubicBezTo>
                    <a:pt x="1923627" y="1412240"/>
                    <a:pt x="1937863" y="1421540"/>
                    <a:pt x="1950720" y="1432560"/>
                  </a:cubicBezTo>
                  <a:cubicBezTo>
                    <a:pt x="1982178" y="1459524"/>
                    <a:pt x="1975752" y="1465396"/>
                    <a:pt x="2011680" y="1483360"/>
                  </a:cubicBezTo>
                  <a:cubicBezTo>
                    <a:pt x="2032508" y="1493774"/>
                    <a:pt x="2073638" y="1499816"/>
                    <a:pt x="2092960" y="1503680"/>
                  </a:cubicBezTo>
                  <a:cubicBezTo>
                    <a:pt x="2123440" y="1500293"/>
                    <a:pt x="2154001" y="1497573"/>
                    <a:pt x="2184400" y="1493520"/>
                  </a:cubicBezTo>
                  <a:cubicBezTo>
                    <a:pt x="2204820" y="1490797"/>
                    <a:pt x="2224760" y="1483360"/>
                    <a:pt x="2245360" y="1483360"/>
                  </a:cubicBezTo>
                  <a:cubicBezTo>
                    <a:pt x="2319944" y="1483360"/>
                    <a:pt x="2394373" y="1490133"/>
                    <a:pt x="2468880" y="1493520"/>
                  </a:cubicBezTo>
                  <a:cubicBezTo>
                    <a:pt x="2596241" y="1535974"/>
                    <a:pt x="2531583" y="1509632"/>
                    <a:pt x="2661920" y="1574800"/>
                  </a:cubicBezTo>
                  <a:lnTo>
                    <a:pt x="2702560" y="1595120"/>
                  </a:lnTo>
                  <a:cubicBezTo>
                    <a:pt x="2711674" y="1608792"/>
                    <a:pt x="2744118" y="1658679"/>
                    <a:pt x="2753360" y="1666240"/>
                  </a:cubicBezTo>
                  <a:cubicBezTo>
                    <a:pt x="2778088" y="1686472"/>
                    <a:pt x="2808056" y="1699317"/>
                    <a:pt x="2834640" y="1717040"/>
                  </a:cubicBezTo>
                  <a:cubicBezTo>
                    <a:pt x="2844800" y="1723813"/>
                    <a:pt x="2854198" y="1731899"/>
                    <a:pt x="2865120" y="1737360"/>
                  </a:cubicBezTo>
                  <a:cubicBezTo>
                    <a:pt x="2874699" y="1742149"/>
                    <a:pt x="2886021" y="1742731"/>
                    <a:pt x="2895600" y="1747520"/>
                  </a:cubicBezTo>
                  <a:cubicBezTo>
                    <a:pt x="2906522" y="1752981"/>
                    <a:pt x="2914857" y="1763030"/>
                    <a:pt x="2926080" y="1767840"/>
                  </a:cubicBezTo>
                  <a:cubicBezTo>
                    <a:pt x="2938915" y="1773341"/>
                    <a:pt x="2953294" y="1774164"/>
                    <a:pt x="2966720" y="1778000"/>
                  </a:cubicBezTo>
                  <a:cubicBezTo>
                    <a:pt x="2977018" y="1780942"/>
                    <a:pt x="2987040" y="1784773"/>
                    <a:pt x="2997200" y="1788160"/>
                  </a:cubicBezTo>
                  <a:cubicBezTo>
                    <a:pt x="2993813" y="1815253"/>
                    <a:pt x="2991529" y="1842507"/>
                    <a:pt x="2987040" y="1869440"/>
                  </a:cubicBezTo>
                  <a:cubicBezTo>
                    <a:pt x="2984744" y="1883214"/>
                    <a:pt x="2977951" y="1896158"/>
                    <a:pt x="2976880" y="1910080"/>
                  </a:cubicBezTo>
                  <a:cubicBezTo>
                    <a:pt x="2974542" y="1940470"/>
                    <a:pt x="2976880" y="1971040"/>
                    <a:pt x="2976880" y="2001520"/>
                  </a:cubicBezTo>
                </a:path>
              </a:pathLst>
            </a:custGeom>
            <a:noFill/>
            <a:ln w="28575" cap="flat" cmpd="sng" algn="ctr">
              <a:solidFill>
                <a:srgbClr val="666699"/>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4349" name="Oval 10"/>
            <p:cNvSpPr>
              <a:spLocks noChangeArrowheads="1"/>
            </p:cNvSpPr>
            <p:nvPr/>
          </p:nvSpPr>
          <p:spPr bwMode="auto">
            <a:xfrm>
              <a:off x="3707904" y="3284984"/>
              <a:ext cx="144016" cy="144016"/>
            </a:xfrm>
            <a:prstGeom prst="ellipse">
              <a:avLst/>
            </a:prstGeom>
            <a:solidFill>
              <a:srgbClr val="00B050"/>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grpSp>
      <p:sp>
        <p:nvSpPr>
          <p:cNvPr id="14340" name="TextBox 11"/>
          <p:cNvSpPr txBox="1">
            <a:spLocks noChangeArrowheads="1"/>
          </p:cNvSpPr>
          <p:nvPr/>
        </p:nvSpPr>
        <p:spPr bwMode="auto">
          <a:xfrm>
            <a:off x="7824597" y="2081978"/>
            <a:ext cx="3692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dirty="0" smtClean="0">
                <a:solidFill>
                  <a:schemeClr val="tx1"/>
                </a:solidFill>
                <a:latin typeface="Times New Roman" panose="02020603050405020304" pitchFamily="18" charset="0"/>
              </a:rPr>
              <a:t>In some situations it is not possible to measure the state </a:t>
            </a:r>
            <a:r>
              <a:rPr lang="sk-SK" altLang="sk-SK" dirty="0" smtClean="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ve</a:t>
            </a:r>
            <a:r>
              <a:rPr lang="en-US" altLang="sk-SK" dirty="0" smtClean="0">
                <a:solidFill>
                  <a:schemeClr val="tx1"/>
                </a:solidFill>
                <a:latin typeface="Times New Roman" panose="02020603050405020304" pitchFamily="18" charset="0"/>
              </a:rPr>
              <a:t>c</a:t>
            </a:r>
            <a:r>
              <a:rPr lang="sk-SK" altLang="sk-SK" dirty="0" err="1" smtClean="0">
                <a:solidFill>
                  <a:schemeClr val="tx1"/>
                </a:solidFill>
                <a:latin typeface="Times New Roman" panose="02020603050405020304" pitchFamily="18" charset="0"/>
              </a:rPr>
              <a:t>tor</a:t>
            </a:r>
            <a:r>
              <a:rPr lang="sk-SK" altLang="sk-SK" dirty="0" smtClean="0">
                <a:solidFill>
                  <a:schemeClr val="tx1"/>
                </a:solidFill>
                <a:latin typeface="Times New Roman" panose="02020603050405020304" pitchFamily="18" charset="0"/>
              </a:rPr>
              <a:t> </a:t>
            </a:r>
            <a:r>
              <a:rPr lang="sk-SK" altLang="sk-SK" b="1" i="1" dirty="0" smtClean="0">
                <a:solidFill>
                  <a:schemeClr val="tx1"/>
                </a:solidFill>
                <a:latin typeface="Times New Roman" panose="02020603050405020304" pitchFamily="18" charset="0"/>
              </a:rPr>
              <a:t>X</a:t>
            </a:r>
            <a:r>
              <a:rPr lang="en-US" altLang="sk-SK" b="1" i="1"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directly</a:t>
            </a:r>
            <a:r>
              <a:rPr lang="sk-SK" altLang="sk-SK" b="1" i="1"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but some other measurable </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variable </a:t>
            </a:r>
            <a:r>
              <a:rPr lang="sk-SK" altLang="sk-SK" b="1" i="1" dirty="0" smtClean="0">
                <a:solidFill>
                  <a:schemeClr val="tx1"/>
                </a:solidFill>
                <a:latin typeface="Times New Roman" panose="02020603050405020304" pitchFamily="18" charset="0"/>
              </a:rPr>
              <a:t>E</a:t>
            </a:r>
            <a:r>
              <a:rPr lang="en-US" altLang="sk-SK" dirty="0" smtClean="0">
                <a:solidFill>
                  <a:schemeClr val="tx1"/>
                </a:solidFill>
                <a:latin typeface="Times New Roman" panose="02020603050405020304" pitchFamily="18" charset="0"/>
              </a:rPr>
              <a:t> is measured. There is a probabilistic dependence of </a:t>
            </a:r>
            <a:r>
              <a:rPr lang="en-US" altLang="sk-SK" b="1" i="1" dirty="0" smtClean="0">
                <a:solidFill>
                  <a:schemeClr val="tx1"/>
                </a:solidFill>
                <a:latin typeface="Times New Roman" panose="02020603050405020304" pitchFamily="18" charset="0"/>
              </a:rPr>
              <a:t>E</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and </a:t>
            </a:r>
            <a:r>
              <a:rPr lang="sk-SK" altLang="sk-SK" dirty="0" smtClean="0">
                <a:solidFill>
                  <a:schemeClr val="tx1"/>
                </a:solidFill>
                <a:latin typeface="Times New Roman" panose="02020603050405020304" pitchFamily="18" charset="0"/>
              </a:rPr>
              <a:t> </a:t>
            </a:r>
            <a:r>
              <a:rPr lang="sk-SK" altLang="sk-SK" b="1" i="1" dirty="0" smtClean="0">
                <a:solidFill>
                  <a:schemeClr val="tx1"/>
                </a:solidFill>
                <a:latin typeface="Times New Roman" panose="02020603050405020304" pitchFamily="18" charset="0"/>
              </a:rPr>
              <a:t>X</a:t>
            </a:r>
            <a:r>
              <a:rPr lang="sk-SK" altLang="sk-SK" b="1" dirty="0" smtClean="0">
                <a:solidFill>
                  <a:schemeClr val="tx1"/>
                </a:solidFill>
                <a:latin typeface="Times New Roman" panose="02020603050405020304" pitchFamily="18" charset="0"/>
              </a:rPr>
              <a:t>.</a:t>
            </a:r>
            <a:endParaRPr lang="sk-SK" altLang="sk-SK" b="1"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lang="en-US" altLang="sk-SK" dirty="0" smtClean="0">
                <a:solidFill>
                  <a:schemeClr val="tx1"/>
                </a:solidFill>
                <a:latin typeface="Times New Roman" panose="02020603050405020304" pitchFamily="18" charset="0"/>
              </a:rPr>
              <a:t>There are situations, that even the state can be specified only with certain probability. </a:t>
            </a:r>
            <a:endParaRPr lang="sk-SK" altLang="sk-SK" dirty="0">
              <a:solidFill>
                <a:schemeClr val="tx1"/>
              </a:solidFill>
              <a:latin typeface="Times New Roman" panose="02020603050405020304" pitchFamily="18" charset="0"/>
            </a:endParaRPr>
          </a:p>
        </p:txBody>
      </p:sp>
      <p:sp>
        <p:nvSpPr>
          <p:cNvPr id="14341" name="Down Arrow 13"/>
          <p:cNvSpPr>
            <a:spLocks noChangeArrowheads="1"/>
          </p:cNvSpPr>
          <p:nvPr/>
        </p:nvSpPr>
        <p:spPr bwMode="auto">
          <a:xfrm rot="13137874">
            <a:off x="4079875" y="2636838"/>
            <a:ext cx="287338" cy="576262"/>
          </a:xfrm>
          <a:prstGeom prst="downArrow">
            <a:avLst>
              <a:gd name="adj1" fmla="val 50000"/>
              <a:gd name="adj2" fmla="val 50138"/>
            </a:avLst>
          </a:prstGeom>
          <a:solidFill>
            <a:schemeClr val="accent1"/>
          </a:solidFill>
          <a:ln w="9525" algn="ctr">
            <a:solidFill>
              <a:schemeClr val="tx1"/>
            </a:solidFill>
            <a:miter lim="800000"/>
            <a:headEnd/>
            <a:tailEnd/>
          </a:ln>
        </p:spPr>
        <p:txBody>
          <a:bodyPr wrap="none"/>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14342" name="TextBox 14"/>
          <p:cNvSpPr txBox="1">
            <a:spLocks noChangeArrowheads="1"/>
          </p:cNvSpPr>
          <p:nvPr/>
        </p:nvSpPr>
        <p:spPr bwMode="auto">
          <a:xfrm>
            <a:off x="4440238" y="2349501"/>
            <a:ext cx="86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b="1" i="1">
                <a:solidFill>
                  <a:schemeClr val="tx1"/>
                </a:solidFill>
                <a:latin typeface="Times New Roman" panose="02020603050405020304" pitchFamily="18" charset="0"/>
              </a:rPr>
              <a:t>E</a:t>
            </a:r>
            <a:r>
              <a:rPr lang="sk-SK" altLang="sk-SK" sz="2400" i="1">
                <a:solidFill>
                  <a:schemeClr val="tx1"/>
                </a:solidFill>
                <a:latin typeface="Times New Roman" panose="02020603050405020304" pitchFamily="18" charset="0"/>
              </a:rPr>
              <a:t>(t)</a:t>
            </a:r>
          </a:p>
        </p:txBody>
      </p:sp>
      <p:sp>
        <p:nvSpPr>
          <p:cNvPr id="17" name="Freeform 16"/>
          <p:cNvSpPr/>
          <p:nvPr/>
        </p:nvSpPr>
        <p:spPr bwMode="auto">
          <a:xfrm>
            <a:off x="3792538" y="3213101"/>
            <a:ext cx="457200" cy="322263"/>
          </a:xfrm>
          <a:custGeom>
            <a:avLst/>
            <a:gdLst>
              <a:gd name="connsiteX0" fmla="*/ 0 w 457200"/>
              <a:gd name="connsiteY0" fmla="*/ 298027 h 321734"/>
              <a:gd name="connsiteX1" fmla="*/ 142240 w 457200"/>
              <a:gd name="connsiteY1" fmla="*/ 226907 h 321734"/>
              <a:gd name="connsiteX2" fmla="*/ 213360 w 457200"/>
              <a:gd name="connsiteY2" fmla="*/ 33867 h 321734"/>
              <a:gd name="connsiteX3" fmla="*/ 274320 w 457200"/>
              <a:gd name="connsiteY3" fmla="*/ 23707 h 321734"/>
              <a:gd name="connsiteX4" fmla="*/ 335280 w 457200"/>
              <a:gd name="connsiteY4" fmla="*/ 155787 h 321734"/>
              <a:gd name="connsiteX5" fmla="*/ 406400 w 457200"/>
              <a:gd name="connsiteY5" fmla="*/ 298027 h 321734"/>
              <a:gd name="connsiteX6" fmla="*/ 457200 w 457200"/>
              <a:gd name="connsiteY6" fmla="*/ 298027 h 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321734">
                <a:moveTo>
                  <a:pt x="0" y="298027"/>
                </a:moveTo>
                <a:cubicBezTo>
                  <a:pt x="53340" y="284480"/>
                  <a:pt x="106680" y="270934"/>
                  <a:pt x="142240" y="226907"/>
                </a:cubicBezTo>
                <a:cubicBezTo>
                  <a:pt x="177800" y="182880"/>
                  <a:pt x="191347" y="67734"/>
                  <a:pt x="213360" y="33867"/>
                </a:cubicBezTo>
                <a:cubicBezTo>
                  <a:pt x="235373" y="0"/>
                  <a:pt x="254000" y="3387"/>
                  <a:pt x="274320" y="23707"/>
                </a:cubicBezTo>
                <a:cubicBezTo>
                  <a:pt x="294640" y="44027"/>
                  <a:pt x="313267" y="110067"/>
                  <a:pt x="335280" y="155787"/>
                </a:cubicBezTo>
                <a:cubicBezTo>
                  <a:pt x="357293" y="201507"/>
                  <a:pt x="386080" y="274320"/>
                  <a:pt x="406400" y="298027"/>
                </a:cubicBezTo>
                <a:cubicBezTo>
                  <a:pt x="426720" y="321734"/>
                  <a:pt x="441960" y="309880"/>
                  <a:pt x="457200" y="298027"/>
                </a:cubicBezTo>
              </a:path>
            </a:pathLst>
          </a:cu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0800000" scaled="1"/>
            <a:tileRect/>
          </a:gradFill>
          <a:ln w="9525" cap="flat" cmpd="sng" algn="ctr">
            <a:solidFill>
              <a:schemeClr val="tx1"/>
            </a:solidFill>
            <a:prstDash val="solid"/>
            <a:miter lim="800000"/>
            <a:headEnd type="none" w="med" len="med"/>
            <a:tailEnd type="none" w="med" len="med"/>
          </a:ln>
          <a:effectLst/>
        </p:spPr>
        <p:txBody>
          <a:bodyPr wrap="none"/>
          <a:lstStyle/>
          <a:p>
            <a:pPr>
              <a:defRPr/>
            </a:pPr>
            <a:endParaRPr lang="sk-SK"/>
          </a:p>
        </p:txBody>
      </p:sp>
    </p:spTree>
    <p:extLst>
      <p:ext uri="{BB962C8B-B14F-4D97-AF65-F5344CB8AC3E}">
        <p14:creationId xmlns:p14="http://schemas.microsoft.com/office/powerpoint/2010/main" val="1066591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9157" y="254414"/>
            <a:ext cx="10100152" cy="6370975"/>
          </a:xfrm>
          <a:prstGeom prst="rect">
            <a:avLst/>
          </a:prstGeom>
          <a:noFill/>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r>
              <a:rPr lang="en-US" altLang="en-US" b="1" dirty="0" smtClean="0"/>
              <a:t>Examples</a:t>
            </a:r>
            <a:r>
              <a:rPr lang="sk-SK" altLang="en-US" dirty="0" smtClean="0"/>
              <a:t>:</a:t>
            </a:r>
            <a:endParaRPr lang="sk-SK" altLang="en-US" dirty="0"/>
          </a:p>
          <a:p>
            <a:pPr eaLnBrk="1" hangingPunct="1">
              <a:defRPr/>
            </a:pPr>
            <a:endParaRPr lang="sk-SK" altLang="en-US" dirty="0"/>
          </a:p>
          <a:p>
            <a:pPr eaLnBrk="1" hangingPunct="1">
              <a:buFontTx/>
              <a:buAutoNum type="arabicPeriod"/>
              <a:defRPr/>
            </a:pPr>
            <a:r>
              <a:rPr lang="en-US" altLang="en-US" dirty="0" smtClean="0"/>
              <a:t>   Sun temperature is measured with a help of the sun radiation on certain wave </a:t>
            </a:r>
          </a:p>
          <a:p>
            <a:pPr eaLnBrk="1" hangingPunct="1">
              <a:defRPr/>
            </a:pPr>
            <a:r>
              <a:rPr lang="en-US" altLang="en-US" dirty="0"/>
              <a:t> </a:t>
            </a:r>
            <a:r>
              <a:rPr lang="en-US" altLang="en-US" dirty="0" smtClean="0"/>
              <a:t>      lengths in the spectrum. </a:t>
            </a:r>
            <a:endParaRPr lang="sk-SK" altLang="en-US" dirty="0"/>
          </a:p>
          <a:p>
            <a:pPr marL="457200" indent="-457200" eaLnBrk="1" hangingPunct="1">
              <a:buFontTx/>
              <a:buAutoNum type="arabicPeriod" startAt="2"/>
              <a:defRPr/>
            </a:pPr>
            <a:r>
              <a:rPr lang="en-US" altLang="en-US" dirty="0" smtClean="0"/>
              <a:t> Whether our body is in a good health is measured with a help of  several </a:t>
            </a:r>
          </a:p>
          <a:p>
            <a:pPr eaLnBrk="1" hangingPunct="1">
              <a:defRPr/>
            </a:pPr>
            <a:r>
              <a:rPr lang="en-US" altLang="en-US" dirty="0"/>
              <a:t> </a:t>
            </a:r>
            <a:r>
              <a:rPr lang="en-US" altLang="en-US" dirty="0" smtClean="0"/>
              <a:t>      chemicals and their concentration in a blood. </a:t>
            </a:r>
          </a:p>
          <a:p>
            <a:pPr marL="457200" indent="-457200" eaLnBrk="1" hangingPunct="1">
              <a:buAutoNum type="arabicPeriod" startAt="3"/>
              <a:defRPr/>
            </a:pPr>
            <a:r>
              <a:rPr lang="en-US" altLang="en-US" dirty="0" smtClean="0"/>
              <a:t>Robot, agent., machinery state can be read with a help of several control </a:t>
            </a:r>
          </a:p>
          <a:p>
            <a:pPr eaLnBrk="1" hangingPunct="1">
              <a:defRPr/>
            </a:pPr>
            <a:r>
              <a:rPr lang="en-US" altLang="en-US" dirty="0"/>
              <a:t> </a:t>
            </a:r>
            <a:r>
              <a:rPr lang="en-US" altLang="en-US" dirty="0" smtClean="0"/>
              <a:t>      signals.</a:t>
            </a:r>
            <a:endParaRPr lang="sk-SK" altLang="en-US" dirty="0"/>
          </a:p>
          <a:p>
            <a:pPr eaLnBrk="1" hangingPunct="1">
              <a:buFontTx/>
              <a:buAutoNum type="arabicPeriod"/>
              <a:defRPr/>
            </a:pPr>
            <a:endParaRPr lang="sk-SK" altLang="en-US" dirty="0"/>
          </a:p>
          <a:p>
            <a:pPr eaLnBrk="1" hangingPunct="1">
              <a:defRPr/>
            </a:pPr>
            <a:r>
              <a:rPr lang="en-US" altLang="en-US" sz="2000" dirty="0" smtClean="0"/>
              <a:t>But</a:t>
            </a:r>
            <a:r>
              <a:rPr lang="sk-SK" altLang="en-US" sz="2000" dirty="0" smtClean="0"/>
              <a:t>:    </a:t>
            </a:r>
            <a:r>
              <a:rPr lang="sk-SK" altLang="en-US" dirty="0"/>
              <a:t>- </a:t>
            </a:r>
            <a:r>
              <a:rPr lang="en-US" altLang="en-US" sz="2000" dirty="0" smtClean="0"/>
              <a:t> higher radiation can be caused by other reasons, by higher solar activity, not only by the </a:t>
            </a:r>
          </a:p>
          <a:p>
            <a:pPr eaLnBrk="1" hangingPunct="1">
              <a:defRPr/>
            </a:pPr>
            <a:r>
              <a:rPr lang="en-US" altLang="en-US" sz="2000" dirty="0"/>
              <a:t> </a:t>
            </a:r>
            <a:r>
              <a:rPr lang="en-US" altLang="en-US" sz="2000" dirty="0" smtClean="0"/>
              <a:t>             temperature changes</a:t>
            </a:r>
            <a:endParaRPr lang="sk-SK" altLang="en-US" sz="2000" dirty="0"/>
          </a:p>
          <a:p>
            <a:pPr eaLnBrk="1" hangingPunct="1">
              <a:defRPr/>
            </a:pPr>
            <a:r>
              <a:rPr lang="sk-SK" altLang="en-US" sz="2000" dirty="0"/>
              <a:t>           - </a:t>
            </a:r>
            <a:r>
              <a:rPr lang="en-US" altLang="en-US" sz="2000" dirty="0" smtClean="0"/>
              <a:t>different  concentration of chemicals in the blood can be caused also by  the current </a:t>
            </a:r>
          </a:p>
          <a:p>
            <a:pPr eaLnBrk="1" hangingPunct="1">
              <a:defRPr/>
            </a:pPr>
            <a:r>
              <a:rPr lang="en-US" altLang="en-US" sz="2000" dirty="0"/>
              <a:t> </a:t>
            </a:r>
            <a:r>
              <a:rPr lang="en-US" altLang="en-US" sz="2000" dirty="0" smtClean="0"/>
              <a:t>             stress or other reason, not only by illness</a:t>
            </a:r>
            <a:endParaRPr lang="sk-SK" altLang="en-US" sz="2000" dirty="0"/>
          </a:p>
          <a:p>
            <a:pPr eaLnBrk="1" hangingPunct="1">
              <a:defRPr/>
            </a:pPr>
            <a:r>
              <a:rPr lang="sk-SK" altLang="en-US" sz="2000" dirty="0"/>
              <a:t>           - </a:t>
            </a:r>
            <a:r>
              <a:rPr lang="en-US" altLang="en-US" sz="2000" dirty="0" smtClean="0"/>
              <a:t>control signal can be sometimes  seen  if something is wrong with the control system, not </a:t>
            </a:r>
          </a:p>
          <a:p>
            <a:pPr eaLnBrk="1" hangingPunct="1">
              <a:defRPr/>
            </a:pPr>
            <a:r>
              <a:rPr lang="en-US" altLang="en-US" sz="2000" dirty="0"/>
              <a:t> </a:t>
            </a:r>
            <a:r>
              <a:rPr lang="en-US" altLang="en-US" sz="2000" dirty="0" smtClean="0"/>
              <a:t>            necessarily with the robot or machinery</a:t>
            </a:r>
          </a:p>
          <a:p>
            <a:pPr eaLnBrk="1" hangingPunct="1">
              <a:defRPr/>
            </a:pPr>
            <a:endParaRPr lang="en-US" altLang="en-US" sz="2000" dirty="0"/>
          </a:p>
          <a:p>
            <a:pPr eaLnBrk="1" hangingPunct="1">
              <a:defRPr/>
            </a:pPr>
            <a:r>
              <a:rPr lang="en-US" altLang="en-US" b="1" dirty="0" smtClean="0"/>
              <a:t>That means, the relation between state variable and the measured variable is often probabilistic, not deterministic</a:t>
            </a:r>
            <a:endParaRPr lang="sk-SK" altLang="en-US" b="1" dirty="0"/>
          </a:p>
        </p:txBody>
      </p:sp>
    </p:spTree>
    <p:extLst>
      <p:ext uri="{BB962C8B-B14F-4D97-AF65-F5344CB8AC3E}">
        <p14:creationId xmlns:p14="http://schemas.microsoft.com/office/powerpoint/2010/main" val="1067763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1540702" y="2580754"/>
            <a:ext cx="1004587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Times New Roman" panose="02020603050405020304" pitchFamily="18" charset="0"/>
              </a:rPr>
              <a:t>1. Measurable variable and the state variable </a:t>
            </a:r>
            <a:r>
              <a:rPr lang="sk-SK" altLang="sk-SK" sz="2400" dirty="0" smtClean="0">
                <a:solidFill>
                  <a:schemeClr val="tx1"/>
                </a:solidFill>
                <a:latin typeface="Times New Roman" panose="02020603050405020304" pitchFamily="18" charset="0"/>
              </a:rPr>
              <a:t> </a:t>
            </a:r>
            <a:r>
              <a:rPr lang="en-US" altLang="sk-SK" sz="2400" dirty="0" smtClean="0">
                <a:solidFill>
                  <a:srgbClr val="C00000"/>
                </a:solidFill>
                <a:latin typeface="Times New Roman" panose="02020603050405020304" pitchFamily="18" charset="0"/>
              </a:rPr>
              <a:t>are related by the probabilistic relation</a:t>
            </a:r>
            <a:r>
              <a:rPr lang="sk-SK" altLang="sk-SK" sz="2400" dirty="0" smtClean="0">
                <a:solidFill>
                  <a:srgbClr val="C00000"/>
                </a:solidFill>
                <a:latin typeface="Times New Roman" panose="02020603050405020304" pitchFamily="18" charset="0"/>
              </a:rPr>
              <a:t>.</a:t>
            </a:r>
            <a:endParaRPr lang="sk-SK" altLang="sk-SK" sz="2400" dirty="0">
              <a:solidFill>
                <a:srgbClr val="C00000"/>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lang="en-US" altLang="sk-SK" sz="2400" dirty="0" smtClean="0">
                <a:solidFill>
                  <a:schemeClr val="tx1"/>
                </a:solidFill>
                <a:latin typeface="Times New Roman" panose="02020603050405020304" pitchFamily="18" charset="0"/>
              </a:rPr>
              <a:t>2. Change of the evidence variable (the measurable one) are only </a:t>
            </a:r>
            <a:r>
              <a:rPr lang="en-US" altLang="sk-SK" sz="2400" dirty="0" smtClean="0">
                <a:solidFill>
                  <a:srgbClr val="FF0000"/>
                </a:solidFill>
                <a:latin typeface="Times New Roman" panose="02020603050405020304" pitchFamily="18" charset="0"/>
              </a:rPr>
              <a:t>with certain probability </a:t>
            </a:r>
            <a:r>
              <a:rPr lang="en-US" altLang="sk-SK" sz="2400" dirty="0" smtClean="0">
                <a:solidFill>
                  <a:schemeClr val="tx1"/>
                </a:solidFill>
                <a:latin typeface="Times New Roman" panose="02020603050405020304" pitchFamily="18" charset="0"/>
              </a:rPr>
              <a:t>caused by the change of the state variable.  </a:t>
            </a:r>
          </a:p>
          <a:p>
            <a:pPr eaLnBrk="1" hangingPunct="1">
              <a:lnSpc>
                <a:spcPct val="100000"/>
              </a:lnSpc>
              <a:spcBef>
                <a:spcPct val="0"/>
              </a:spcBef>
              <a:spcAft>
                <a:spcPct val="0"/>
              </a:spcAft>
              <a:buClrTx/>
              <a:buSzTx/>
              <a:buFontTx/>
              <a:buNone/>
            </a:pPr>
            <a:endParaRPr lang="en-US" altLang="sk-SK" sz="2400" dirty="0">
              <a:solidFill>
                <a:schemeClr val="tx1"/>
              </a:solidFill>
              <a:latin typeface="Times New Roman" panose="02020603050405020304" pitchFamily="18" charset="0"/>
            </a:endParaRPr>
          </a:p>
          <a:p>
            <a:pPr>
              <a:lnSpc>
                <a:spcPct val="100000"/>
              </a:lnSpc>
              <a:spcBef>
                <a:spcPct val="0"/>
              </a:spcBef>
              <a:spcAft>
                <a:spcPct val="0"/>
              </a:spcAft>
              <a:buClrTx/>
              <a:buSzTx/>
              <a:buNone/>
            </a:pPr>
            <a:r>
              <a:rPr lang="en-US" altLang="sk-SK" sz="2400" dirty="0" smtClean="0">
                <a:solidFill>
                  <a:schemeClr val="tx1"/>
                </a:solidFill>
                <a:latin typeface="Times New Roman" panose="02020603050405020304" pitchFamily="18" charset="0"/>
              </a:rPr>
              <a:t>3. If the evidence variable </a:t>
            </a:r>
            <a:r>
              <a:rPr lang="en-US" altLang="sk-SK" sz="2400" b="1" i="1" dirty="0" smtClean="0">
                <a:solidFill>
                  <a:schemeClr val="tx1"/>
                </a:solidFill>
                <a:latin typeface="Times New Roman" panose="02020603050405020304" pitchFamily="18" charset="0"/>
              </a:rPr>
              <a:t>E </a:t>
            </a:r>
            <a:r>
              <a:rPr lang="en-US" altLang="sk-SK" sz="2400" dirty="0" smtClean="0">
                <a:solidFill>
                  <a:schemeClr val="tx1"/>
                </a:solidFill>
                <a:latin typeface="Times New Roman" panose="02020603050405020304" pitchFamily="18" charset="0"/>
              </a:rPr>
              <a:t>measures the state of the system </a:t>
            </a:r>
            <a:r>
              <a:rPr lang="sk-SK" altLang="sk-SK" sz="2400" b="1" i="1" dirty="0" smtClean="0">
                <a:solidFill>
                  <a:schemeClr val="tx1"/>
                </a:solidFill>
                <a:latin typeface="Times New Roman" panose="02020603050405020304" pitchFamily="18" charset="0"/>
              </a:rPr>
              <a:t>X</a:t>
            </a:r>
            <a:r>
              <a:rPr lang="en-US" altLang="sk-SK" sz="2400" b="1" i="1"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in discrete time units, we get the time series . </a:t>
            </a:r>
            <a:endParaRPr lang="sk-SK" altLang="sk-SK"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26842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346325" y="287339"/>
            <a:ext cx="7543800" cy="809625"/>
          </a:xfrm>
        </p:spPr>
        <p:txBody>
          <a:bodyPr/>
          <a:lstStyle/>
          <a:p>
            <a:pPr eaLnBrk="1" hangingPunct="1">
              <a:defRPr/>
            </a:pPr>
            <a:r>
              <a:rPr lang="en-US" altLang="sk-SK" sz="3200" dirty="0" smtClean="0"/>
              <a:t>Dynamical</a:t>
            </a:r>
            <a:r>
              <a:rPr lang="sk-SK" altLang="sk-SK" sz="3200" dirty="0" smtClean="0"/>
              <a:t> </a:t>
            </a:r>
            <a:r>
              <a:rPr lang="sk-SK" altLang="sk-SK" sz="3200" dirty="0" err="1" smtClean="0"/>
              <a:t>syst</a:t>
            </a:r>
            <a:r>
              <a:rPr lang="en-US" altLang="sk-SK" sz="3200" dirty="0" err="1" smtClean="0"/>
              <a:t>em</a:t>
            </a:r>
            <a:r>
              <a:rPr lang="sk-SK" altLang="sk-SK" sz="3200" dirty="0" smtClean="0"/>
              <a:t> </a:t>
            </a:r>
            <a:r>
              <a:rPr lang="sk-SK" altLang="sk-SK" sz="3200" dirty="0"/>
              <a:t>- </a:t>
            </a:r>
            <a:r>
              <a:rPr lang="en-US" altLang="sk-SK" sz="3200" dirty="0" smtClean="0"/>
              <a:t>summary</a:t>
            </a:r>
            <a:endParaRPr lang="en-US" altLang="sk-SK" sz="3200" dirty="0"/>
          </a:p>
        </p:txBody>
      </p:sp>
      <p:sp>
        <p:nvSpPr>
          <p:cNvPr id="17411" name="Rectangle 3"/>
          <p:cNvSpPr>
            <a:spLocks noGrp="1" noChangeArrowheads="1"/>
          </p:cNvSpPr>
          <p:nvPr>
            <p:ph type="body" idx="1"/>
          </p:nvPr>
        </p:nvSpPr>
        <p:spPr>
          <a:xfrm>
            <a:off x="1801813" y="2101850"/>
            <a:ext cx="9659502" cy="2546350"/>
          </a:xfrm>
        </p:spPr>
        <p:txBody>
          <a:bodyPr/>
          <a:lstStyle/>
          <a:p>
            <a:pPr eaLnBrk="1" hangingPunct="1"/>
            <a:r>
              <a:rPr lang="sk-SK" altLang="sk-SK" dirty="0" err="1" smtClean="0"/>
              <a:t>Dynamic</a:t>
            </a:r>
            <a:r>
              <a:rPr lang="en-US" altLang="sk-SK" dirty="0" smtClean="0"/>
              <a:t>al system is a systems which is changing with time</a:t>
            </a:r>
            <a:r>
              <a:rPr lang="sk-SK" altLang="sk-SK" dirty="0" smtClean="0"/>
              <a:t>.</a:t>
            </a:r>
          </a:p>
          <a:p>
            <a:pPr eaLnBrk="1" hangingPunct="1"/>
            <a:r>
              <a:rPr lang="en-US" altLang="sk-SK" dirty="0" smtClean="0"/>
              <a:t>It is described by the series of the state variables (state vector)</a:t>
            </a:r>
            <a:r>
              <a:rPr lang="sk-SK" altLang="sk-SK" dirty="0" smtClean="0"/>
              <a:t>                                .</a:t>
            </a:r>
          </a:p>
          <a:p>
            <a:pPr eaLnBrk="1" hangingPunct="1"/>
            <a:r>
              <a:rPr lang="en-US" altLang="sk-SK" dirty="0" smtClean="0"/>
              <a:t>Some of the state variables are observable directly, the time dependence of the others is estimated indirectly with a help of evidence (observable, measurable) variables. </a:t>
            </a:r>
            <a:endParaRPr lang="sk-SK" altLang="sk-SK" dirty="0" smtClean="0"/>
          </a:p>
          <a:p>
            <a:pPr eaLnBrk="1" hangingPunct="1"/>
            <a:r>
              <a:rPr lang="en-US" altLang="sk-SK" dirty="0" smtClean="0"/>
              <a:t>Observations can be noisy</a:t>
            </a:r>
            <a:r>
              <a:rPr lang="sk-SK" altLang="sk-SK" dirty="0" smtClean="0"/>
              <a:t>.</a:t>
            </a:r>
            <a:endParaRPr lang="en-US" altLang="sk-SK" dirty="0" smtClean="0"/>
          </a:p>
        </p:txBody>
      </p:sp>
      <p:sp>
        <p:nvSpPr>
          <p:cNvPr id="17412" name="Text Box 4"/>
          <p:cNvSpPr txBox="1">
            <a:spLocks noChangeArrowheads="1"/>
          </p:cNvSpPr>
          <p:nvPr/>
        </p:nvSpPr>
        <p:spPr bwMode="auto">
          <a:xfrm>
            <a:off x="1695449" y="4837113"/>
            <a:ext cx="9662362"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Question</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Is some reasoning about the time series  possible also in this case ?  Can we, for example , predict next  time behavior of the time series?</a:t>
            </a:r>
            <a:endParaRPr lang="sk-SK" altLang="sk-SK" sz="2400" dirty="0">
              <a:solidFill>
                <a:schemeClr val="tx1"/>
              </a:solidFill>
              <a:latin typeface="Times New Roman" panose="02020603050405020304" pitchFamily="18" charset="0"/>
            </a:endParaRPr>
          </a:p>
        </p:txBody>
      </p:sp>
      <p:graphicFrame>
        <p:nvGraphicFramePr>
          <p:cNvPr id="17413" name="Object 5"/>
          <p:cNvGraphicFramePr>
            <a:graphicFrameLocks noChangeAspect="1"/>
          </p:cNvGraphicFramePr>
          <p:nvPr>
            <p:extLst/>
          </p:nvPr>
        </p:nvGraphicFramePr>
        <p:xfrm>
          <a:off x="9172639" y="2566989"/>
          <a:ext cx="1731963" cy="331787"/>
        </p:xfrm>
        <a:graphic>
          <a:graphicData uri="http://schemas.openxmlformats.org/presentationml/2006/ole">
            <mc:AlternateContent xmlns:mc="http://schemas.openxmlformats.org/markup-compatibility/2006">
              <mc:Choice xmlns:v="urn:schemas-microsoft-com:vml" Requires="v">
                <p:oleObj spid="_x0000_s36902" name="Equation" r:id="rId3" imgW="1193800" imgH="228600" progId="Equation.3">
                  <p:embed/>
                </p:oleObj>
              </mc:Choice>
              <mc:Fallback>
                <p:oleObj name="Equation" r:id="rId3" imgW="1193800" imgH="228600" progId="Equation.3">
                  <p:embed/>
                  <p:pic>
                    <p:nvPicPr>
                      <p:cNvPr id="174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2639" y="2566989"/>
                        <a:ext cx="1731963"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8713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5C1861-E220-4E63-9B58-933CA585FA7F}"/>
</file>

<file path=customXml/itemProps2.xml><?xml version="1.0" encoding="utf-8"?>
<ds:datastoreItem xmlns:ds="http://schemas.openxmlformats.org/officeDocument/2006/customXml" ds:itemID="{D8A3C9D9-79D7-43C8-966D-4EA13C2A2277}"/>
</file>

<file path=customXml/itemProps3.xml><?xml version="1.0" encoding="utf-8"?>
<ds:datastoreItem xmlns:ds="http://schemas.openxmlformats.org/officeDocument/2006/customXml" ds:itemID="{4D6C876D-80D3-4CF7-87E2-BEA1B364616C}"/>
</file>

<file path=docProps/app.xml><?xml version="1.0" encoding="utf-8"?>
<Properties xmlns="http://schemas.openxmlformats.org/officeDocument/2006/extended-properties" xmlns:vt="http://schemas.openxmlformats.org/officeDocument/2006/docPropsVTypes">
  <Template>Wisp</Template>
  <TotalTime>864</TotalTime>
  <Words>2386</Words>
  <Application>Microsoft Office PowerPoint</Application>
  <PresentationFormat>Widescreen</PresentationFormat>
  <Paragraphs>288</Paragraphs>
  <Slides>44</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6" baseType="lpstr">
      <vt:lpstr>Arial</vt:lpstr>
      <vt:lpstr>Calibri</vt:lpstr>
      <vt:lpstr>Cambria Math</vt:lpstr>
      <vt:lpstr>Century Gothic</vt:lpstr>
      <vt:lpstr>Times New Roman</vt:lpstr>
      <vt:lpstr>Verdana</vt:lpstr>
      <vt:lpstr>Wingdings</vt:lpstr>
      <vt:lpstr>Wingdings 3</vt:lpstr>
      <vt:lpstr>Wisp</vt:lpstr>
      <vt:lpstr>Equation</vt:lpstr>
      <vt:lpstr>Rovnica</vt:lpstr>
      <vt:lpstr>Rovnice</vt:lpstr>
      <vt:lpstr>Artificial intelligence IX</vt:lpstr>
      <vt:lpstr>Last lecture</vt:lpstr>
      <vt:lpstr>Outline</vt:lpstr>
      <vt:lpstr>PowerPoint Presentation</vt:lpstr>
      <vt:lpstr>PowerPoint Presentation</vt:lpstr>
      <vt:lpstr>PowerPoint Presentation</vt:lpstr>
      <vt:lpstr>PowerPoint Presentation</vt:lpstr>
      <vt:lpstr>PowerPoint Presentation</vt:lpstr>
      <vt:lpstr>Dynamical system -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Markovian process 1. order</vt:lpstr>
      <vt:lpstr>Markovian process of the  1. order</vt:lpstr>
      <vt:lpstr>PowerPoint Presentation</vt:lpstr>
      <vt:lpstr>PowerPoint Presentation</vt:lpstr>
      <vt:lpstr>PowerPoint Presentation</vt:lpstr>
      <vt:lpstr> Inference in the time series with uncertainity.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IX</dc:title>
  <dc:creator>Maria Markosova</dc:creator>
  <cp:lastModifiedBy>Maria Markosova</cp:lastModifiedBy>
  <cp:revision>75</cp:revision>
  <dcterms:created xsi:type="dcterms:W3CDTF">2019-03-18T14:26:16Z</dcterms:created>
  <dcterms:modified xsi:type="dcterms:W3CDTF">2024-04-24T09:24:40Z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