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59.xml" ContentType="application/vnd.openxmlformats-officedocument.presentationml.slide+xml"/>
  <Override PartName="/ppt/slides/slide14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1.xml" ContentType="application/vnd.openxmlformats-officedocument.presentationml.slide+xml"/>
  <Override PartName="/ppt/slides/slide63.xml" ContentType="application/vnd.openxmlformats-officedocument.presentationml.slide+xml"/>
  <Override PartName="/ppt/slides/slide6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7.xml" ContentType="application/vnd.openxmlformats-officedocument.presentationml.slide+xml"/>
  <Override PartName="/ppt/slides/slide6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77.xml" ContentType="application/vnd.openxmlformats-officedocument.presentationml.slide+xml"/>
  <Override PartName="/ppt/slides/slide6.xml" ContentType="application/vnd.openxmlformats-officedocument.presentationml.slide+xml"/>
  <Override PartName="/ppt/slides/slide76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71.xml" ContentType="application/vnd.openxmlformats-officedocument.presentationml.slide+xml"/>
  <Override PartName="/ppt/slides/slide11.xml" ContentType="application/vnd.openxmlformats-officedocument.presentationml.slide+xml"/>
  <Override PartName="/ppt/slides/slide75.xml" ContentType="application/vnd.openxmlformats-officedocument.presentationml.slide+xml"/>
  <Override PartName="/ppt/slides/slide72.xml" ContentType="application/vnd.openxmlformats-officedocument.presentationml.slide+xml"/>
  <Override PartName="/ppt/slides/slide12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4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sldIdLst>
    <p:sldId id="256" r:id="rId2"/>
    <p:sldId id="320" r:id="rId3"/>
    <p:sldId id="257" r:id="rId4"/>
    <p:sldId id="431" r:id="rId5"/>
    <p:sldId id="308" r:id="rId6"/>
    <p:sldId id="309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21" r:id="rId15"/>
    <p:sldId id="322" r:id="rId16"/>
    <p:sldId id="323" r:id="rId17"/>
    <p:sldId id="324" r:id="rId18"/>
    <p:sldId id="327" r:id="rId19"/>
    <p:sldId id="330" r:id="rId20"/>
    <p:sldId id="331" r:id="rId21"/>
    <p:sldId id="332" r:id="rId22"/>
    <p:sldId id="335" r:id="rId23"/>
    <p:sldId id="336" r:id="rId24"/>
    <p:sldId id="338" r:id="rId25"/>
    <p:sldId id="376" r:id="rId26"/>
    <p:sldId id="339" r:id="rId27"/>
    <p:sldId id="340" r:id="rId28"/>
    <p:sldId id="341" r:id="rId29"/>
    <p:sldId id="345" r:id="rId30"/>
    <p:sldId id="346" r:id="rId31"/>
    <p:sldId id="347" r:id="rId32"/>
    <p:sldId id="351" r:id="rId33"/>
    <p:sldId id="352" r:id="rId34"/>
    <p:sldId id="354" r:id="rId35"/>
    <p:sldId id="377" r:id="rId36"/>
    <p:sldId id="356" r:id="rId37"/>
    <p:sldId id="379" r:id="rId38"/>
    <p:sldId id="430" r:id="rId39"/>
    <p:sldId id="382" r:id="rId40"/>
    <p:sldId id="383" r:id="rId41"/>
    <p:sldId id="386" r:id="rId42"/>
    <p:sldId id="387" r:id="rId43"/>
    <p:sldId id="388" r:id="rId44"/>
    <p:sldId id="389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07" r:id="rId58"/>
    <p:sldId id="408" r:id="rId59"/>
    <p:sldId id="410" r:id="rId60"/>
    <p:sldId id="411" r:id="rId61"/>
    <p:sldId id="412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421" r:id="rId71"/>
    <p:sldId id="422" r:id="rId72"/>
    <p:sldId id="423" r:id="rId73"/>
    <p:sldId id="424" r:id="rId74"/>
    <p:sldId id="425" r:id="rId75"/>
    <p:sldId id="426" r:id="rId76"/>
    <p:sldId id="427" r:id="rId77"/>
    <p:sldId id="428" r:id="rId78"/>
    <p:sldId id="429" r:id="rId79"/>
    <p:sldId id="432" r:id="rId8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88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ustomXml" Target="../customXml/item2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5.wmf"/><Relationship Id="rId4" Type="http://schemas.openxmlformats.org/officeDocument/2006/relationships/image" Target="../media/image5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4" Type="http://schemas.openxmlformats.org/officeDocument/2006/relationships/image" Target="../media/image8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4" Type="http://schemas.openxmlformats.org/officeDocument/2006/relationships/image" Target="../media/image10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6" Type="http://schemas.openxmlformats.org/officeDocument/2006/relationships/image" Target="../media/image113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emf"/><Relationship Id="rId1" Type="http://schemas.openxmlformats.org/officeDocument/2006/relationships/image" Target="../media/image12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emf"/><Relationship Id="rId1" Type="http://schemas.openxmlformats.org/officeDocument/2006/relationships/image" Target="../media/image126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emf"/><Relationship Id="rId1" Type="http://schemas.openxmlformats.org/officeDocument/2006/relationships/image" Target="../media/image130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emf"/><Relationship Id="rId1" Type="http://schemas.openxmlformats.org/officeDocument/2006/relationships/image" Target="../media/image13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1F1AE-7F1E-4F0C-AA7C-E87465560BBA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BE182-9712-4F1E-B46E-52DC598F6E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043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6.bin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6B8099-6329-42E8-970E-C79851703B63}" type="slidenum">
              <a:rPr kumimoji="0" lang="en-US" altLang="sk-SK" smtClean="0"/>
              <a:pPr>
                <a:spcBef>
                  <a:spcPct val="0"/>
                </a:spcBef>
              </a:pPr>
              <a:t>4</a:t>
            </a:fld>
            <a:endParaRPr kumimoji="0" lang="en-US" altLang="sk-SK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3153921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1675543-2255-4CDF-997E-5588ACDEF6F9}" type="slidenum">
              <a:rPr lang="en-US" altLang="sk-SK" sz="1200" smtClean="0"/>
              <a:pPr eaLnBrk="1" hangingPunct="1"/>
              <a:t>13</a:t>
            </a:fld>
            <a:endParaRPr lang="en-US" altLang="sk-SK" sz="1200" smtClean="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CF147E-58B2-4DCB-9EFE-3DE5DBE20DFB}" type="slidenum">
              <a:rPr lang="en-US" altLang="sk-SK" sz="1200" smtClean="0"/>
              <a:pPr eaLnBrk="1" hangingPunct="1"/>
              <a:t>14</a:t>
            </a:fld>
            <a:endParaRPr lang="en-US" altLang="sk-SK" sz="120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C5F031-91E4-407D-AF57-EA9832E8366F}" type="slidenum">
              <a:rPr lang="en-US" altLang="sk-SK" sz="1200" smtClean="0"/>
              <a:pPr eaLnBrk="1" hangingPunct="1"/>
              <a:t>15</a:t>
            </a:fld>
            <a:endParaRPr lang="en-US" altLang="sk-SK" sz="120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D53DAA-5CD7-4033-B30E-717BB896B84B}" type="slidenum">
              <a:rPr lang="en-US" altLang="sk-SK" sz="1200" smtClean="0"/>
              <a:pPr eaLnBrk="1" hangingPunct="1"/>
              <a:t>16</a:t>
            </a:fld>
            <a:endParaRPr lang="en-US" altLang="sk-SK" sz="120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D16379-90E6-4001-948F-DCD5EC1C9E00}" type="slidenum">
              <a:rPr lang="en-US" altLang="sk-SK" sz="1200" smtClean="0"/>
              <a:pPr eaLnBrk="1" hangingPunct="1"/>
              <a:t>17</a:t>
            </a:fld>
            <a:endParaRPr lang="en-US" altLang="sk-SK" sz="120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F578961-2B25-474F-AA2B-5EA4CDCB4750}" type="slidenum">
              <a:rPr lang="en-US" altLang="sk-SK" sz="1200" smtClean="0"/>
              <a:pPr eaLnBrk="1" hangingPunct="1"/>
              <a:t>18</a:t>
            </a:fld>
            <a:endParaRPr lang="en-US" altLang="sk-SK" sz="120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A2A659-BAD7-457C-A9CD-EE5E1F3272E9}" type="slidenum">
              <a:rPr lang="en-US" altLang="sk-SK" sz="1200" smtClean="0"/>
              <a:pPr eaLnBrk="1" hangingPunct="1"/>
              <a:t>19</a:t>
            </a:fld>
            <a:endParaRPr lang="en-US" altLang="sk-SK" sz="1200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CE0F43E-1EF9-467A-9C39-BABB862C2D14}" type="slidenum">
              <a:rPr lang="en-US" altLang="sk-SK" sz="1200" smtClean="0"/>
              <a:pPr eaLnBrk="1" hangingPunct="1"/>
              <a:t>20</a:t>
            </a:fld>
            <a:endParaRPr lang="en-US" altLang="sk-SK" sz="1200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2BDD3-4DE7-4D24-9011-DA2CC7BC590C}" type="slidenum">
              <a:rPr lang="en-US" altLang="sk-SK" sz="1200" smtClean="0"/>
              <a:pPr eaLnBrk="1" hangingPunct="1"/>
              <a:t>21</a:t>
            </a:fld>
            <a:endParaRPr lang="en-US" altLang="sk-SK" sz="1200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FA1F09-3A03-4198-A1D4-D9DBFD96A1F9}" type="slidenum">
              <a:rPr lang="en-US" altLang="sk-SK" sz="1200" smtClean="0"/>
              <a:pPr eaLnBrk="1" hangingPunct="1"/>
              <a:t>23</a:t>
            </a:fld>
            <a:endParaRPr lang="en-US" altLang="sk-SK" sz="1200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198695-2CF1-4C9C-BAAE-7B2B4036F0A9}" type="slidenum">
              <a:rPr lang="en-US" altLang="sk-SK" sz="1200" smtClean="0"/>
              <a:pPr eaLnBrk="1" hangingPunct="1"/>
              <a:t>5</a:t>
            </a:fld>
            <a:endParaRPr lang="en-US" altLang="sk-SK" sz="12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5F4DEA-8154-48C3-A16B-B888711A36AE}" type="slidenum">
              <a:rPr lang="en-US" altLang="sk-SK" sz="1200" smtClean="0"/>
              <a:pPr eaLnBrk="1" hangingPunct="1"/>
              <a:t>24</a:t>
            </a:fld>
            <a:endParaRPr lang="en-US" altLang="sk-SK" sz="1200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A90E20-0048-44B1-80A9-889C52AB11D7}" type="slidenum">
              <a:rPr lang="en-US" altLang="sk-SK" sz="1200" smtClean="0"/>
              <a:pPr eaLnBrk="1" hangingPunct="1"/>
              <a:t>6</a:t>
            </a:fld>
            <a:endParaRPr lang="en-US" altLang="sk-SK" sz="12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k-SK" altLang="sk-SK" smtClean="0"/>
              <a:t>Implikacia je pravdiva, ked B je pravdive. Teda, to co je v hlave, musi byt pravda. </a:t>
            </a:r>
          </a:p>
          <a:p>
            <a:r>
              <a:rPr lang="sk-SK" altLang="sk-SK" smtClean="0"/>
              <a:t>      </a:t>
            </a:r>
            <a:endParaRPr lang="en-US" altLang="sk-SK" smtClean="0"/>
          </a:p>
        </p:txBody>
      </p:sp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981075" y="5148263"/>
          <a:ext cx="1282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Rovnice" r:id="rId4" imgW="1282680" imgH="1117440" progId="Equation.3">
                  <p:embed/>
                </p:oleObj>
              </mc:Choice>
              <mc:Fallback>
                <p:oleObj name="Rovnice" r:id="rId4" imgW="12826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5148263"/>
                        <a:ext cx="12827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81076" y="5580063"/>
            <a:ext cx="11525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981076" y="6084888"/>
            <a:ext cx="11525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/>
          </a:p>
        </p:txBody>
      </p:sp>
    </p:spTree>
    <p:extLst>
      <p:ext uri="{BB962C8B-B14F-4D97-AF65-F5344CB8AC3E}">
        <p14:creationId xmlns:p14="http://schemas.microsoft.com/office/powerpoint/2010/main" val="7228659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/>
          </a:p>
        </p:txBody>
      </p:sp>
    </p:spTree>
    <p:extLst>
      <p:ext uri="{BB962C8B-B14F-4D97-AF65-F5344CB8AC3E}">
        <p14:creationId xmlns:p14="http://schemas.microsoft.com/office/powerpoint/2010/main" val="6440759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/>
          </a:p>
        </p:txBody>
      </p:sp>
    </p:spTree>
    <p:extLst>
      <p:ext uri="{BB962C8B-B14F-4D97-AF65-F5344CB8AC3E}">
        <p14:creationId xmlns:p14="http://schemas.microsoft.com/office/powerpoint/2010/main" val="16663237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/>
          </a:p>
        </p:txBody>
      </p:sp>
    </p:spTree>
    <p:extLst>
      <p:ext uri="{BB962C8B-B14F-4D97-AF65-F5344CB8AC3E}">
        <p14:creationId xmlns:p14="http://schemas.microsoft.com/office/powerpoint/2010/main" val="3886123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/>
          </a:p>
        </p:txBody>
      </p:sp>
    </p:spTree>
    <p:extLst>
      <p:ext uri="{BB962C8B-B14F-4D97-AF65-F5344CB8AC3E}">
        <p14:creationId xmlns:p14="http://schemas.microsoft.com/office/powerpoint/2010/main" val="24825057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/>
          </a:p>
        </p:txBody>
      </p:sp>
    </p:spTree>
    <p:extLst>
      <p:ext uri="{BB962C8B-B14F-4D97-AF65-F5344CB8AC3E}">
        <p14:creationId xmlns:p14="http://schemas.microsoft.com/office/powerpoint/2010/main" val="39645957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/>
          </a:p>
        </p:txBody>
      </p:sp>
    </p:spTree>
    <p:extLst>
      <p:ext uri="{BB962C8B-B14F-4D97-AF65-F5344CB8AC3E}">
        <p14:creationId xmlns:p14="http://schemas.microsoft.com/office/powerpoint/2010/main" val="13307289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/>
          </a:p>
        </p:txBody>
      </p:sp>
    </p:spTree>
    <p:extLst>
      <p:ext uri="{BB962C8B-B14F-4D97-AF65-F5344CB8AC3E}">
        <p14:creationId xmlns:p14="http://schemas.microsoft.com/office/powerpoint/2010/main" val="323929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EBEAD6-2A40-43F3-83C7-50ED0EAB0852}" type="slidenum">
              <a:rPr lang="en-US" altLang="sk-SK" sz="1200" smtClean="0"/>
              <a:pPr eaLnBrk="1" hangingPunct="1"/>
              <a:t>7</a:t>
            </a:fld>
            <a:endParaRPr lang="en-US" altLang="sk-SK" sz="12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01921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62230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64853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93878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52272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31042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73997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70603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36465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002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004F90-437F-445A-98FE-B86C07D75CA6}" type="slidenum">
              <a:rPr lang="en-US" altLang="sk-SK" sz="1200" smtClean="0"/>
              <a:pPr eaLnBrk="1" hangingPunct="1"/>
              <a:t>8</a:t>
            </a:fld>
            <a:endParaRPr lang="en-US" altLang="sk-SK" sz="12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69569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28665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30720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27678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31958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915631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38550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47779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52581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244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0FF448-8728-4834-B0D3-5BD2C31F84D3}" type="slidenum">
              <a:rPr lang="en-US" altLang="sk-SK" sz="1200" smtClean="0"/>
              <a:pPr eaLnBrk="1" hangingPunct="1"/>
              <a:t>9</a:t>
            </a:fld>
            <a:endParaRPr lang="en-US" altLang="sk-SK" sz="12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47983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3100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88805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44236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0706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68543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63976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65315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71894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629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1BB004-1629-4F4B-BCD2-93A6E52156A9}" type="slidenum">
              <a:rPr lang="en-US" altLang="sk-SK" sz="1200" smtClean="0"/>
              <a:pPr eaLnBrk="1" hangingPunct="1"/>
              <a:t>10</a:t>
            </a:fld>
            <a:endParaRPr lang="en-US" altLang="sk-SK" sz="12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39497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845910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4585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99BF15-9B1E-468B-A91A-BB0757ED9ECF}" type="slidenum">
              <a:rPr lang="en-US" altLang="sk-SK" sz="1200" smtClean="0"/>
              <a:pPr eaLnBrk="1" hangingPunct="1"/>
              <a:t>11</a:t>
            </a:fld>
            <a:endParaRPr lang="en-US" altLang="sk-SK" sz="12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16E210F-5032-4324-90D4-4595EDA50BED}" type="slidenum">
              <a:rPr lang="en-US" altLang="sk-SK" sz="1200" smtClean="0"/>
              <a:pPr eaLnBrk="1" hangingPunct="1"/>
              <a:t>12</a:t>
            </a:fld>
            <a:endParaRPr lang="en-US" altLang="sk-SK" sz="12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DA92-BD7A-4066-B19F-6E953C396892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5B1-672B-4655-B4E5-8DAED65E1A2B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DA92-BD7A-4066-B19F-6E953C396892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5B1-672B-4655-B4E5-8DAED65E1A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DA92-BD7A-4066-B19F-6E953C396892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5B1-672B-4655-B4E5-8DAED65E1A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DA92-BD7A-4066-B19F-6E953C396892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5B1-672B-4655-B4E5-8DAED65E1A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DA92-BD7A-4066-B19F-6E953C396892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5B1-672B-4655-B4E5-8DAED65E1A2B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DA92-BD7A-4066-B19F-6E953C396892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5B1-672B-4655-B4E5-8DAED65E1A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DA92-BD7A-4066-B19F-6E953C396892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5B1-672B-4655-B4E5-8DAED65E1A2B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DA92-BD7A-4066-B19F-6E953C396892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5B1-672B-4655-B4E5-8DAED65E1A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DA92-BD7A-4066-B19F-6E953C396892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5B1-672B-4655-B4E5-8DAED65E1A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DA92-BD7A-4066-B19F-6E953C396892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5B1-672B-4655-B4E5-8DAED65E1A2B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DA92-BD7A-4066-B19F-6E953C396892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5B1-672B-4655-B4E5-8DAED65E1A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1DDA92-BD7A-4066-B19F-6E953C396892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24985B1-672B-4655-B4E5-8DAED65E1A2B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5.wmf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35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4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43.wmf"/><Relationship Id="rId25" Type="http://schemas.openxmlformats.org/officeDocument/2006/relationships/image" Target="../media/image4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38.bin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3.emf"/><Relationship Id="rId4" Type="http://schemas.openxmlformats.org/officeDocument/2006/relationships/oleObject" Target="../embeddings/oleObject5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70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6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4.emf"/><Relationship Id="rId4" Type="http://schemas.openxmlformats.org/officeDocument/2006/relationships/oleObject" Target="../embeddings/oleObject6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5.emf"/><Relationship Id="rId4" Type="http://schemas.openxmlformats.org/officeDocument/2006/relationships/oleObject" Target="../embeddings/oleObject6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6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8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4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8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8.wmf"/><Relationship Id="rId5" Type="http://schemas.openxmlformats.org/officeDocument/2006/relationships/image" Target="../media/image85.e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8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91.emf"/><Relationship Id="rId4" Type="http://schemas.openxmlformats.org/officeDocument/2006/relationships/oleObject" Target="../embeddings/oleObject8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9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92.emf"/><Relationship Id="rId4" Type="http://schemas.openxmlformats.org/officeDocument/2006/relationships/oleObject" Target="../embeddings/oleObject84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9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95.e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7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102.emf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99.emf"/><Relationship Id="rId12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101.emf"/><Relationship Id="rId5" Type="http://schemas.openxmlformats.org/officeDocument/2006/relationships/image" Target="../media/image98.e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100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10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106.emf"/><Relationship Id="rId5" Type="http://schemas.openxmlformats.org/officeDocument/2006/relationships/image" Target="../media/image103.e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105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07.emf"/><Relationship Id="rId4" Type="http://schemas.openxmlformats.org/officeDocument/2006/relationships/oleObject" Target="../embeddings/oleObject98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12.emf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109.emf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11.emf"/><Relationship Id="rId5" Type="http://schemas.openxmlformats.org/officeDocument/2006/relationships/image" Target="../media/image108.emf"/><Relationship Id="rId15" Type="http://schemas.openxmlformats.org/officeDocument/2006/relationships/image" Target="../media/image113.e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10.emf"/><Relationship Id="rId14" Type="http://schemas.openxmlformats.org/officeDocument/2006/relationships/oleObject" Target="../embeddings/oleObject104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12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22.emf"/><Relationship Id="rId4" Type="http://schemas.openxmlformats.org/officeDocument/2006/relationships/oleObject" Target="../embeddings/oleObject105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1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24.emf"/><Relationship Id="rId4" Type="http://schemas.openxmlformats.org/officeDocument/2006/relationships/oleObject" Target="../embeddings/oleObject107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1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26.emf"/><Relationship Id="rId4" Type="http://schemas.openxmlformats.org/officeDocument/2006/relationships/oleObject" Target="../embeddings/oleObject109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1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28.emf"/><Relationship Id="rId4" Type="http://schemas.openxmlformats.org/officeDocument/2006/relationships/oleObject" Target="../embeddings/oleObject11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7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30.emf"/><Relationship Id="rId4" Type="http://schemas.openxmlformats.org/officeDocument/2006/relationships/oleObject" Target="../embeddings/oleObject113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1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32.e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34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7" Type="http://schemas.openxmlformats.org/officeDocument/2006/relationships/image" Target="../media/image1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35.emf"/><Relationship Id="rId4" Type="http://schemas.openxmlformats.org/officeDocument/2006/relationships/oleObject" Target="../embeddings/oleObject118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848600" cy="1927225"/>
          </a:xfrm>
        </p:spPr>
        <p:txBody>
          <a:bodyPr/>
          <a:lstStyle/>
          <a:p>
            <a:r>
              <a:rPr lang="sk-SK" dirty="0" smtClean="0"/>
              <a:t>  </a:t>
            </a:r>
            <a:r>
              <a:rPr lang="sk-SK" dirty="0" err="1" smtClean="0"/>
              <a:t>Logi</a:t>
            </a:r>
            <a:r>
              <a:rPr lang="en-GB" dirty="0" err="1" smtClean="0"/>
              <a:t>cal</a:t>
            </a:r>
            <a:r>
              <a:rPr lang="en-GB" dirty="0" smtClean="0"/>
              <a:t> </a:t>
            </a:r>
            <a:r>
              <a:rPr lang="sk-SK" dirty="0" smtClean="0"/>
              <a:t> Agent</a:t>
            </a:r>
            <a:r>
              <a:rPr lang="en-GB" dirty="0" smtClean="0"/>
              <a:t>s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UI </a:t>
            </a:r>
            <a:r>
              <a:rPr lang="en-GB" dirty="0"/>
              <a:t>V</a:t>
            </a:r>
            <a:r>
              <a:rPr lang="sk-SK" dirty="0" smtClean="0"/>
              <a:t>I</a:t>
            </a:r>
          </a:p>
          <a:p>
            <a:endParaRPr lang="sk-SK" dirty="0"/>
          </a:p>
          <a:p>
            <a:r>
              <a:rPr lang="sk-SK" dirty="0" smtClean="0"/>
              <a:t>Mária </a:t>
            </a:r>
            <a:r>
              <a:rPr lang="sk-SK" dirty="0" err="1" smtClean="0"/>
              <a:t>Markošová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75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026" descr="wumpus-model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724400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k-SK" smtClean="0"/>
              <a:t>Wumpus models</a:t>
            </a:r>
          </a:p>
        </p:txBody>
      </p:sp>
      <p:sp>
        <p:nvSpPr>
          <p:cNvPr id="56324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458200" cy="1096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sk-SK" sz="2400" i="1" smtClean="0"/>
              <a:t>KB </a:t>
            </a:r>
            <a:r>
              <a:rPr lang="en-US" altLang="sk-SK" sz="2400" smtClean="0"/>
              <a:t>= wumpus-world rules + observations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sk-SK" sz="2400" smtClean="0"/>
              <a:t>α</a:t>
            </a:r>
            <a:r>
              <a:rPr lang="en-US" altLang="sk-SK" sz="2400" baseline="-25000" smtClean="0"/>
              <a:t>1</a:t>
            </a:r>
            <a:r>
              <a:rPr lang="en-US" altLang="sk-SK" sz="2400" smtClean="0"/>
              <a:t> = "[1,2] is safe", </a:t>
            </a:r>
            <a:r>
              <a:rPr lang="en-US" altLang="sk-SK" sz="2400" i="1" smtClean="0"/>
              <a:t>KB</a:t>
            </a:r>
            <a:r>
              <a:rPr lang="en-US" altLang="sk-SK" sz="2400" smtClean="0"/>
              <a:t> ╞ α</a:t>
            </a:r>
            <a:r>
              <a:rPr lang="en-US" altLang="sk-SK" sz="2400" baseline="-25000" smtClean="0"/>
              <a:t>1</a:t>
            </a:r>
            <a:r>
              <a:rPr lang="en-US" altLang="sk-SK" sz="2400" smtClean="0"/>
              <a:t>, proved by </a:t>
            </a:r>
            <a:r>
              <a:rPr lang="en-US" altLang="sk-SK" sz="2400" smtClean="0">
                <a:solidFill>
                  <a:schemeClr val="accent2"/>
                </a:solidFill>
              </a:rPr>
              <a:t>model checking</a:t>
            </a:r>
            <a:endParaRPr lang="en-US" altLang="sk-SK" sz="2400" smtClean="0"/>
          </a:p>
          <a:p>
            <a:pPr eaLnBrk="1" hangingPunct="1">
              <a:lnSpc>
                <a:spcPct val="90000"/>
              </a:lnSpc>
            </a:pPr>
            <a:endParaRPr lang="en-US" altLang="sk-SK" sz="2400" smtClean="0"/>
          </a:p>
        </p:txBody>
      </p:sp>
      <p:sp>
        <p:nvSpPr>
          <p:cNvPr id="56325" name="Text Box 1030"/>
          <p:cNvSpPr txBox="1">
            <a:spLocks noChangeArrowheads="1"/>
          </p:cNvSpPr>
          <p:nvPr/>
        </p:nvSpPr>
        <p:spPr bwMode="auto">
          <a:xfrm>
            <a:off x="1143000" y="2743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sk-SK"/>
              <a:t>[1,2]</a:t>
            </a:r>
          </a:p>
        </p:txBody>
      </p:sp>
      <p:sp>
        <p:nvSpPr>
          <p:cNvPr id="56326" name="Line 1031"/>
          <p:cNvSpPr>
            <a:spLocks noChangeShapeType="1"/>
          </p:cNvSpPr>
          <p:nvPr/>
        </p:nvSpPr>
        <p:spPr bwMode="auto">
          <a:xfrm>
            <a:off x="1905000" y="2971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02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k-SK" smtClean="0"/>
              <a:t>Wumpus models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458200" cy="1096963"/>
          </a:xfrm>
        </p:spPr>
        <p:txBody>
          <a:bodyPr/>
          <a:lstStyle/>
          <a:p>
            <a:pPr eaLnBrk="1" hangingPunct="1"/>
            <a:r>
              <a:rPr lang="en-US" altLang="sk-SK" i="1" smtClean="0"/>
              <a:t>KB </a:t>
            </a:r>
            <a:r>
              <a:rPr lang="en-US" altLang="sk-SK" smtClean="0"/>
              <a:t>= wumpus-world rules + observations</a:t>
            </a:r>
          </a:p>
        </p:txBody>
      </p:sp>
      <p:pic>
        <p:nvPicPr>
          <p:cNvPr id="57348" name="Picture 4" descr="wumpus-model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8006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2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k-SK" smtClean="0"/>
              <a:t>Wumpus models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5154613"/>
            <a:ext cx="7958138" cy="9413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sk-SK" sz="2800" i="1" smtClean="0"/>
              <a:t>KB </a:t>
            </a:r>
            <a:r>
              <a:rPr lang="en-US" altLang="sk-SK" sz="2800" smtClean="0"/>
              <a:t>= wumpus-world rules + observations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sk-SK" sz="2800" smtClean="0"/>
              <a:t>α</a:t>
            </a:r>
            <a:r>
              <a:rPr lang="en-US" altLang="sk-SK" sz="2800" baseline="-25000" smtClean="0"/>
              <a:t>2</a:t>
            </a:r>
            <a:r>
              <a:rPr lang="en-US" altLang="sk-SK" sz="2800" smtClean="0"/>
              <a:t> = "[2,2] is safe", </a:t>
            </a:r>
            <a:r>
              <a:rPr lang="en-US" altLang="sk-SK" sz="2800" i="1" smtClean="0"/>
              <a:t>KB </a:t>
            </a:r>
            <a:r>
              <a:rPr lang="en-US" altLang="sk-SK" sz="2800" smtClean="0"/>
              <a:t>╞ α</a:t>
            </a:r>
            <a:r>
              <a:rPr lang="en-US" altLang="sk-SK" sz="2800" baseline="-25000" smtClean="0"/>
              <a:t>2</a:t>
            </a:r>
            <a:endParaRPr lang="en-US" altLang="sk-SK" sz="2800" smtClean="0"/>
          </a:p>
        </p:txBody>
      </p:sp>
      <p:pic>
        <p:nvPicPr>
          <p:cNvPr id="58372" name="Picture 5" descr="wumpus-model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502920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1524000" y="1981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sk-SK" sz="2800"/>
              <a:t>[2,2]</a:t>
            </a:r>
          </a:p>
        </p:txBody>
      </p:sp>
      <p:sp>
        <p:nvSpPr>
          <p:cNvPr id="58374" name="Line 7"/>
          <p:cNvSpPr>
            <a:spLocks noChangeShapeType="1"/>
          </p:cNvSpPr>
          <p:nvPr/>
        </p:nvSpPr>
        <p:spPr bwMode="auto">
          <a:xfrm>
            <a:off x="2590800" y="21336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58375" name="Line 8"/>
          <p:cNvSpPr>
            <a:spLocks noChangeShapeType="1"/>
          </p:cNvSpPr>
          <p:nvPr/>
        </p:nvSpPr>
        <p:spPr bwMode="auto">
          <a:xfrm flipH="1">
            <a:off x="4788694" y="5625306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28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sk-SK" sz="3600" dirty="0" smtClean="0"/>
              <a:t>Soundness</a:t>
            </a:r>
            <a:r>
              <a:rPr lang="sk-SK" altLang="sk-SK" sz="3600" dirty="0" smtClean="0"/>
              <a:t> a</a:t>
            </a:r>
            <a:r>
              <a:rPr lang="en-US" altLang="sk-SK" sz="3600" dirty="0" err="1" smtClean="0"/>
              <a:t>nd</a:t>
            </a:r>
            <a:r>
              <a:rPr lang="en-US" altLang="sk-SK" sz="3600" dirty="0" smtClean="0"/>
              <a:t> </a:t>
            </a:r>
            <a:r>
              <a:rPr lang="en-US" altLang="sk-SK" sz="3600" dirty="0" err="1" smtClean="0"/>
              <a:t>completness</a:t>
            </a:r>
            <a:endParaRPr lang="en-US" altLang="sk-SK" sz="3600" dirty="0" smtClean="0"/>
          </a:p>
        </p:txBody>
      </p:sp>
      <p:grpSp>
        <p:nvGrpSpPr>
          <p:cNvPr id="5124" name="Group 3077"/>
          <p:cNvGrpSpPr>
            <a:grpSpLocks/>
          </p:cNvGrpSpPr>
          <p:nvPr/>
        </p:nvGrpSpPr>
        <p:grpSpPr bwMode="auto">
          <a:xfrm>
            <a:off x="762000" y="2286000"/>
            <a:ext cx="7924800" cy="3600452"/>
            <a:chOff x="480" y="1440"/>
            <a:chExt cx="4992" cy="2268"/>
          </a:xfrm>
        </p:grpSpPr>
        <p:sp>
          <p:nvSpPr>
            <p:cNvPr id="5125" name="Text Box 3075"/>
            <p:cNvSpPr txBox="1">
              <a:spLocks noChangeArrowheads="1"/>
            </p:cNvSpPr>
            <p:nvPr/>
          </p:nvSpPr>
          <p:spPr bwMode="auto">
            <a:xfrm>
              <a:off x="480" y="1440"/>
              <a:ext cx="4992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dirty="0" err="1" smtClean="0"/>
                <a:t>Algorithm</a:t>
              </a:r>
              <a:r>
                <a:rPr lang="sk-SK" altLang="sk-SK" dirty="0" smtClean="0"/>
                <a:t> </a:t>
              </a:r>
              <a:r>
                <a:rPr lang="en-US" altLang="sk-SK" b="1" i="1" dirty="0" smtClean="0">
                  <a:solidFill>
                    <a:schemeClr val="folHlink"/>
                  </a:solidFill>
                </a:rPr>
                <a:t>of inference</a:t>
              </a:r>
              <a:r>
                <a:rPr lang="sk-SK" altLang="sk-SK" dirty="0" smtClean="0"/>
                <a:t> (</a:t>
              </a:r>
              <a:r>
                <a:rPr lang="en-US" altLang="sk-SK" dirty="0" err="1" smtClean="0"/>
                <a:t>vyvodzovania</a:t>
              </a:r>
              <a:r>
                <a:rPr lang="sk-SK" altLang="sk-SK" dirty="0" smtClean="0"/>
                <a:t>) </a:t>
              </a:r>
              <a:r>
                <a:rPr lang="en-US" altLang="sk-SK" dirty="0" smtClean="0"/>
                <a:t>is </a:t>
              </a:r>
              <a:r>
                <a:rPr lang="sk-SK" altLang="sk-SK" dirty="0" smtClean="0"/>
                <a:t> </a:t>
              </a:r>
              <a:r>
                <a:rPr lang="en-US" altLang="sk-SK" b="1" i="1" dirty="0" smtClean="0">
                  <a:solidFill>
                    <a:schemeClr val="folHlink"/>
                  </a:solidFill>
                </a:rPr>
                <a:t>sound</a:t>
              </a:r>
              <a:r>
                <a:rPr lang="sk-SK" altLang="sk-SK" b="1" i="1" dirty="0" smtClean="0"/>
                <a:t> </a:t>
              </a:r>
              <a:r>
                <a:rPr lang="sk-SK" altLang="sk-SK" dirty="0" smtClean="0"/>
                <a:t>(</a:t>
              </a:r>
              <a:r>
                <a:rPr lang="en-US" altLang="sk-SK" dirty="0" err="1" smtClean="0"/>
                <a:t>korektn</a:t>
              </a:r>
              <a:r>
                <a:rPr lang="sk-SK" altLang="sk-SK" dirty="0" smtClean="0"/>
                <a:t>ý)</a:t>
              </a:r>
              <a:r>
                <a:rPr lang="sk-SK" altLang="sk-SK" b="1" i="1" dirty="0" smtClean="0"/>
                <a:t> </a:t>
              </a:r>
              <a:r>
                <a:rPr lang="sk-SK" altLang="sk-SK" dirty="0" err="1" smtClean="0"/>
                <a:t>if</a:t>
              </a:r>
              <a:r>
                <a:rPr lang="sk-SK" altLang="sk-SK" dirty="0" smtClean="0"/>
                <a:t> </a:t>
              </a:r>
              <a:r>
                <a:rPr lang="sk-SK" altLang="sk-SK" dirty="0" err="1" smtClean="0"/>
                <a:t>it</a:t>
              </a:r>
              <a:r>
                <a:rPr lang="sk-SK" altLang="sk-SK" dirty="0" smtClean="0"/>
                <a:t> </a:t>
              </a:r>
              <a:r>
                <a:rPr lang="sk-SK" altLang="sk-SK" dirty="0" err="1" smtClean="0"/>
                <a:t>infers</a:t>
              </a:r>
              <a:r>
                <a:rPr lang="sk-SK" altLang="sk-SK" dirty="0" smtClean="0"/>
                <a:t> </a:t>
              </a:r>
              <a:r>
                <a:rPr lang="sk-SK" altLang="sk-SK" dirty="0" err="1" smtClean="0"/>
                <a:t>only</a:t>
              </a:r>
              <a:r>
                <a:rPr lang="sk-SK" altLang="sk-SK" dirty="0" smtClean="0"/>
                <a:t> </a:t>
              </a:r>
              <a:r>
                <a:rPr lang="sk-SK" altLang="sk-SK" dirty="0" err="1" smtClean="0"/>
                <a:t>such</a:t>
              </a:r>
              <a:r>
                <a:rPr lang="sk-SK" altLang="sk-SK" dirty="0" smtClean="0"/>
                <a:t> </a:t>
              </a:r>
              <a:r>
                <a:rPr lang="sk-SK" altLang="sk-SK" dirty="0" err="1" smtClean="0"/>
                <a:t>sentences</a:t>
              </a:r>
              <a:r>
                <a:rPr lang="sk-SK" altLang="sk-SK" dirty="0" smtClean="0"/>
                <a:t> </a:t>
              </a:r>
              <a:r>
                <a:rPr lang="sk-SK" altLang="sk-SK" dirty="0" err="1" smtClean="0"/>
                <a:t>which</a:t>
              </a:r>
              <a:r>
                <a:rPr lang="sk-SK" altLang="sk-SK" dirty="0" smtClean="0"/>
                <a:t> are </a:t>
              </a:r>
              <a:r>
                <a:rPr lang="sk-SK" altLang="sk-SK" dirty="0" err="1" smtClean="0"/>
                <a:t>entailed</a:t>
              </a:r>
              <a:r>
                <a:rPr lang="sk-SK" altLang="sk-SK" dirty="0" smtClean="0"/>
                <a:t> in </a:t>
              </a:r>
              <a:r>
                <a:rPr lang="sk-SK" altLang="sk-SK" dirty="0" err="1" smtClean="0"/>
                <a:t>the</a:t>
              </a:r>
              <a:r>
                <a:rPr lang="sk-SK" altLang="sk-SK" dirty="0" smtClean="0"/>
                <a:t> KB.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dirty="0" err="1" smtClean="0"/>
                <a:t>Algorithm</a:t>
              </a:r>
              <a:r>
                <a:rPr lang="sk-SK" altLang="sk-SK" dirty="0" smtClean="0"/>
                <a:t> </a:t>
              </a:r>
              <a:r>
                <a:rPr lang="en-US" altLang="sk-SK" b="1" i="1" dirty="0">
                  <a:solidFill>
                    <a:schemeClr val="folHlink"/>
                  </a:solidFill>
                </a:rPr>
                <a:t>of inference</a:t>
              </a:r>
              <a:r>
                <a:rPr lang="sk-SK" altLang="sk-SK" dirty="0"/>
                <a:t> </a:t>
              </a:r>
              <a:r>
                <a:rPr lang="sk-SK" altLang="sk-SK" b="1" i="1" dirty="0" err="1" smtClean="0"/>
                <a:t>is</a:t>
              </a:r>
              <a:r>
                <a:rPr lang="sk-SK" altLang="sk-SK" b="1" i="1" dirty="0" smtClean="0"/>
                <a:t>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complet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</a:t>
              </a:r>
              <a:r>
                <a:rPr lang="sk-SK" altLang="sk-SK" b="1" i="1" dirty="0" smtClean="0"/>
                <a:t> </a:t>
              </a:r>
              <a:r>
                <a:rPr lang="sk-SK" altLang="sk-SK" dirty="0" err="1" smtClean="0"/>
                <a:t>if</a:t>
              </a:r>
              <a:r>
                <a:rPr lang="sk-SK" altLang="sk-SK" dirty="0" smtClean="0"/>
                <a:t> </a:t>
              </a:r>
              <a:r>
                <a:rPr lang="sk-SK" altLang="sk-SK" dirty="0" err="1" smtClean="0"/>
                <a:t>it</a:t>
              </a:r>
              <a:r>
                <a:rPr lang="sk-SK" altLang="sk-SK" dirty="0" smtClean="0"/>
                <a:t> </a:t>
              </a:r>
              <a:r>
                <a:rPr lang="sk-SK" altLang="sk-SK" dirty="0" err="1" smtClean="0"/>
                <a:t>is</a:t>
              </a:r>
              <a:r>
                <a:rPr lang="sk-SK" altLang="sk-SK" dirty="0" smtClean="0"/>
                <a:t> </a:t>
              </a:r>
              <a:r>
                <a:rPr lang="sk-SK" altLang="sk-SK" dirty="0" err="1" smtClean="0"/>
                <a:t>able</a:t>
              </a:r>
              <a:r>
                <a:rPr lang="sk-SK" altLang="sk-SK" dirty="0" smtClean="0"/>
                <a:t> to </a:t>
              </a:r>
              <a:r>
                <a:rPr lang="sk-SK" altLang="sk-SK" dirty="0" err="1" smtClean="0"/>
                <a:t>infer</a:t>
              </a:r>
              <a:r>
                <a:rPr lang="sk-SK" altLang="sk-SK" dirty="0" smtClean="0"/>
                <a:t> </a:t>
              </a:r>
              <a:r>
                <a:rPr lang="sk-SK" altLang="sk-SK" dirty="0" err="1" smtClean="0">
                  <a:solidFill>
                    <a:schemeClr val="accent2">
                      <a:lumMod val="75000"/>
                    </a:schemeClr>
                  </a:solidFill>
                </a:rPr>
                <a:t>all</a:t>
              </a:r>
              <a:r>
                <a:rPr lang="sk-SK" altLang="sk-SK" dirty="0" smtClean="0"/>
                <a:t> </a:t>
              </a:r>
              <a:r>
                <a:rPr lang="sk-SK" altLang="sk-SK" dirty="0" err="1" smtClean="0"/>
                <a:t>sentences</a:t>
              </a:r>
              <a:r>
                <a:rPr lang="sk-SK" altLang="sk-SK" dirty="0" smtClean="0"/>
                <a:t>  </a:t>
              </a:r>
              <a:r>
                <a:rPr lang="sk-SK" altLang="sk-SK" dirty="0" err="1" smtClean="0"/>
                <a:t>entailed</a:t>
              </a:r>
              <a:r>
                <a:rPr lang="sk-SK" altLang="sk-SK" dirty="0" smtClean="0"/>
                <a:t> in </a:t>
              </a:r>
              <a:r>
                <a:rPr lang="sk-SK" altLang="sk-SK" dirty="0" err="1" smtClean="0"/>
                <a:t>the</a:t>
              </a:r>
              <a:r>
                <a:rPr lang="sk-SK" altLang="sk-SK" dirty="0" smtClean="0"/>
                <a:t> KB. </a:t>
              </a:r>
              <a:endParaRPr lang="sk-SK" altLang="sk-SK" dirty="0"/>
            </a:p>
            <a:p>
              <a:pPr eaLnBrk="1" hangingPunct="1">
                <a:spcBef>
                  <a:spcPct val="50000"/>
                </a:spcBef>
              </a:pPr>
              <a:endParaRPr lang="sk-SK" altLang="sk-SK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If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our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KB has a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value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True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in a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real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world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,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then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each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sentence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infered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by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the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sound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method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of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inference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is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also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True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in a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real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 </a:t>
              </a:r>
              <a:r>
                <a:rPr lang="sk-SK" altLang="sk-SK" b="1" i="1" dirty="0" err="1" smtClean="0">
                  <a:solidFill>
                    <a:schemeClr val="folHlink"/>
                  </a:solidFill>
                </a:rPr>
                <a:t>world</a:t>
              </a:r>
              <a:r>
                <a:rPr lang="sk-SK" altLang="sk-SK" b="1" i="1" dirty="0" smtClean="0">
                  <a:solidFill>
                    <a:schemeClr val="folHlink"/>
                  </a:solidFill>
                </a:rPr>
                <a:t>. </a:t>
              </a:r>
              <a:endParaRPr lang="en-US" altLang="sk-SK" b="1" i="1" dirty="0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5122" name="Object 30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4922254"/>
                </p:ext>
              </p:extLst>
            </p:nvPr>
          </p:nvGraphicFramePr>
          <p:xfrm>
            <a:off x="4830" y="2976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0" name="Equation" r:id="rId4" imgW="152280" imgH="139680" progId="Equation.3">
                    <p:embed/>
                  </p:oleObj>
                </mc:Choice>
                <mc:Fallback>
                  <p:oleObj name="Equation" r:id="rId4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976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03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z="3200" b="1" dirty="0" err="1" smtClean="0"/>
              <a:t>Propositional</a:t>
            </a:r>
            <a:r>
              <a:rPr lang="sk-SK" altLang="sk-SK" sz="3200" b="1" dirty="0" smtClean="0"/>
              <a:t> </a:t>
            </a:r>
            <a:r>
              <a:rPr lang="sk-SK" altLang="sk-SK" sz="3200" b="1" dirty="0" err="1" smtClean="0"/>
              <a:t>logic</a:t>
            </a:r>
            <a:r>
              <a:rPr lang="sk-SK" altLang="sk-SK" sz="3200" b="1" dirty="0" smtClean="0"/>
              <a:t> </a:t>
            </a:r>
            <a:endParaRPr lang="en-US" altLang="sk-SK" sz="3200" b="1" dirty="0" smtClean="0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0" y="1540024"/>
            <a:ext cx="9144000" cy="621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000" b="1" dirty="0" err="1" smtClean="0">
                <a:solidFill>
                  <a:srgbClr val="C00000"/>
                </a:solidFill>
              </a:rPr>
              <a:t>Real</a:t>
            </a:r>
            <a:r>
              <a:rPr lang="sk-SK" altLang="sk-SK" sz="2000" b="1" dirty="0" smtClean="0">
                <a:solidFill>
                  <a:srgbClr val="C00000"/>
                </a:solidFill>
              </a:rPr>
              <a:t> </a:t>
            </a:r>
            <a:r>
              <a:rPr lang="sk-SK" altLang="sk-SK" sz="2000" b="1" dirty="0" err="1" smtClean="0">
                <a:solidFill>
                  <a:srgbClr val="C00000"/>
                </a:solidFill>
              </a:rPr>
              <a:t>world</a:t>
            </a:r>
            <a:r>
              <a:rPr lang="sk-SK" altLang="sk-SK" sz="2000" b="1" dirty="0" smtClean="0">
                <a:solidFill>
                  <a:srgbClr val="C00000"/>
                </a:solidFill>
              </a:rPr>
              <a:t> </a:t>
            </a:r>
            <a:r>
              <a:rPr lang="sk-SK" altLang="sk-SK" sz="2000" b="1" dirty="0" err="1" smtClean="0">
                <a:solidFill>
                  <a:srgbClr val="C00000"/>
                </a:solidFill>
              </a:rPr>
              <a:t>is</a:t>
            </a:r>
            <a:r>
              <a:rPr lang="sk-SK" altLang="sk-SK" sz="2000" b="1" dirty="0" smtClean="0">
                <a:solidFill>
                  <a:srgbClr val="C00000"/>
                </a:solidFill>
              </a:rPr>
              <a:t> </a:t>
            </a:r>
            <a:r>
              <a:rPr lang="sk-SK" altLang="sk-SK" sz="2000" b="1" dirty="0" err="1" smtClean="0">
                <a:solidFill>
                  <a:srgbClr val="C00000"/>
                </a:solidFill>
              </a:rPr>
              <a:t>described</a:t>
            </a:r>
            <a:r>
              <a:rPr lang="sk-SK" altLang="sk-SK" sz="2000" b="1" dirty="0" smtClean="0">
                <a:solidFill>
                  <a:srgbClr val="C00000"/>
                </a:solidFill>
              </a:rPr>
              <a:t> </a:t>
            </a:r>
            <a:r>
              <a:rPr lang="sk-SK" altLang="sk-SK" sz="2000" b="1" dirty="0" err="1" smtClean="0">
                <a:solidFill>
                  <a:srgbClr val="C00000"/>
                </a:solidFill>
              </a:rPr>
              <a:t>with</a:t>
            </a:r>
            <a:r>
              <a:rPr lang="sk-SK" altLang="sk-SK" sz="2000" b="1" dirty="0" smtClean="0">
                <a:solidFill>
                  <a:srgbClr val="C00000"/>
                </a:solidFill>
              </a:rPr>
              <a:t> a </a:t>
            </a:r>
            <a:r>
              <a:rPr lang="sk-SK" altLang="sk-SK" sz="2000" b="1" dirty="0" err="1" smtClean="0">
                <a:solidFill>
                  <a:srgbClr val="C00000"/>
                </a:solidFill>
              </a:rPr>
              <a:t>help</a:t>
            </a:r>
            <a:r>
              <a:rPr lang="sk-SK" altLang="sk-SK" sz="2000" b="1" dirty="0" smtClean="0">
                <a:solidFill>
                  <a:srgbClr val="C00000"/>
                </a:solidFill>
              </a:rPr>
              <a:t> of </a:t>
            </a:r>
            <a:r>
              <a:rPr lang="sk-SK" altLang="sk-SK" sz="2000" b="1" dirty="0" err="1" smtClean="0">
                <a:solidFill>
                  <a:srgbClr val="C00000"/>
                </a:solidFill>
              </a:rPr>
              <a:t>facts</a:t>
            </a:r>
            <a:r>
              <a:rPr lang="sk-SK" altLang="sk-SK" sz="2000" b="1" dirty="0" smtClean="0">
                <a:solidFill>
                  <a:srgbClr val="C00000"/>
                </a:solidFill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 b="1" dirty="0" err="1" smtClean="0"/>
              <a:t>Example</a:t>
            </a:r>
            <a:r>
              <a:rPr lang="sk-SK" altLang="sk-SK" sz="2000" b="1" dirty="0" smtClean="0"/>
              <a:t>:  </a:t>
            </a:r>
            <a:r>
              <a:rPr lang="sk-SK" altLang="sk-SK" sz="2000" dirty="0" smtClean="0"/>
              <a:t>Agent </a:t>
            </a:r>
            <a:r>
              <a:rPr lang="sk-SK" altLang="sk-SK" sz="2000" dirty="0" err="1" smtClean="0"/>
              <a:t>is</a:t>
            </a:r>
            <a:r>
              <a:rPr lang="sk-SK" altLang="sk-SK" sz="2000" dirty="0" smtClean="0"/>
              <a:t> at </a:t>
            </a:r>
            <a:r>
              <a:rPr lang="en-GB" altLang="sk-SK" sz="2000" dirty="0" smtClean="0"/>
              <a:t>[1,1]</a:t>
            </a:r>
            <a:endParaRPr lang="sk-SK" altLang="sk-SK" sz="2000" dirty="0"/>
          </a:p>
          <a:p>
            <a:pPr eaLnBrk="1" hangingPunct="1">
              <a:spcBef>
                <a:spcPct val="50000"/>
              </a:spcBef>
            </a:pPr>
            <a:r>
              <a:rPr lang="sk-SK" altLang="sk-SK" b="1" i="1" dirty="0" err="1" smtClean="0"/>
              <a:t>Proposition</a:t>
            </a:r>
            <a:r>
              <a:rPr lang="sk-SK" altLang="sk-SK" b="1" i="1" dirty="0" smtClean="0"/>
              <a:t>:</a:t>
            </a:r>
            <a:r>
              <a:rPr lang="sk-SK" altLang="sk-SK" dirty="0" smtClean="0"/>
              <a:t> </a:t>
            </a:r>
            <a:r>
              <a:rPr lang="en-GB" altLang="sk-SK" dirty="0" smtClean="0"/>
              <a:t>  Sentence about which one can decide whether it is true or false.</a:t>
            </a:r>
            <a:r>
              <a:rPr lang="sk-SK" altLang="sk-SK" dirty="0" smtClean="0"/>
              <a:t> </a:t>
            </a:r>
            <a:endParaRPr lang="sk-SK" altLang="sk-SK" dirty="0"/>
          </a:p>
          <a:p>
            <a:pPr eaLnBrk="1" hangingPunct="1">
              <a:spcBef>
                <a:spcPct val="50000"/>
              </a:spcBef>
            </a:pPr>
            <a:r>
              <a:rPr lang="sk-SK" altLang="sk-SK" dirty="0">
                <a:solidFill>
                  <a:srgbClr val="0070C0"/>
                </a:solidFill>
              </a:rPr>
              <a:t>             </a:t>
            </a:r>
            <a:r>
              <a:rPr lang="sk-SK" altLang="sk-SK" i="1" dirty="0" err="1" smtClean="0">
                <a:solidFill>
                  <a:srgbClr val="0070C0"/>
                </a:solidFill>
              </a:rPr>
              <a:t>atomic</a:t>
            </a:r>
            <a:r>
              <a:rPr lang="sk-SK" altLang="sk-SK" i="1" dirty="0" smtClean="0">
                <a:solidFill>
                  <a:srgbClr val="0070C0"/>
                </a:solidFill>
              </a:rPr>
              <a:t> </a:t>
            </a:r>
            <a:r>
              <a:rPr lang="sk-SK" altLang="sk-SK" i="1" dirty="0" err="1">
                <a:solidFill>
                  <a:srgbClr val="0070C0"/>
                </a:solidFill>
              </a:rPr>
              <a:t>sentence</a:t>
            </a:r>
            <a:r>
              <a:rPr lang="sk-SK" altLang="sk-SK" i="1" dirty="0">
                <a:solidFill>
                  <a:srgbClr val="0070C0"/>
                </a:solidFill>
              </a:rPr>
              <a:t>, </a:t>
            </a:r>
            <a:r>
              <a:rPr lang="sk-SK" altLang="sk-SK" i="1" dirty="0" err="1">
                <a:solidFill>
                  <a:srgbClr val="0070C0"/>
                </a:solidFill>
              </a:rPr>
              <a:t>atomic</a:t>
            </a:r>
            <a:r>
              <a:rPr lang="sk-SK" altLang="sk-SK" i="1" dirty="0">
                <a:solidFill>
                  <a:srgbClr val="0070C0"/>
                </a:solidFill>
              </a:rPr>
              <a:t> </a:t>
            </a:r>
            <a:r>
              <a:rPr lang="sk-SK" altLang="sk-SK" i="1" dirty="0" smtClean="0">
                <a:solidFill>
                  <a:srgbClr val="0070C0"/>
                </a:solidFill>
              </a:rPr>
              <a:t>formula:        </a:t>
            </a:r>
            <a:endParaRPr lang="sk-SK" altLang="sk-SK" i="1" dirty="0">
              <a:solidFill>
                <a:srgbClr val="0070C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sk-SK" i="1" dirty="0"/>
              <a:t>             </a:t>
            </a:r>
            <a:r>
              <a:rPr lang="en-GB" altLang="sk-SK" dirty="0" smtClean="0"/>
              <a:t>has no logical connection:      </a:t>
            </a:r>
            <a:r>
              <a:rPr lang="sk-SK" altLang="sk-SK" dirty="0" smtClean="0"/>
              <a:t>Agent </a:t>
            </a:r>
            <a:r>
              <a:rPr lang="sk-SK" altLang="sk-SK" dirty="0" err="1"/>
              <a:t>is</a:t>
            </a:r>
            <a:r>
              <a:rPr lang="sk-SK" altLang="sk-SK" dirty="0"/>
              <a:t> at </a:t>
            </a:r>
            <a:r>
              <a:rPr lang="en-GB" altLang="sk-SK" dirty="0"/>
              <a:t>[1,1</a:t>
            </a:r>
            <a:r>
              <a:rPr lang="en-GB" altLang="sk-SK" dirty="0" smtClean="0"/>
              <a:t>]</a:t>
            </a:r>
            <a:endParaRPr lang="sk-SK" altLang="sk-SK" dirty="0"/>
          </a:p>
          <a:p>
            <a:pPr eaLnBrk="1" hangingPunct="1">
              <a:spcBef>
                <a:spcPct val="50000"/>
              </a:spcBef>
            </a:pPr>
            <a:r>
              <a:rPr lang="sk-SK" altLang="sk-SK" dirty="0"/>
              <a:t>            </a:t>
            </a:r>
            <a:r>
              <a:rPr lang="sk-SK" altLang="sk-SK" i="1" dirty="0" err="1" smtClean="0">
                <a:solidFill>
                  <a:srgbClr val="0070C0"/>
                </a:solidFill>
              </a:rPr>
              <a:t>sentence</a:t>
            </a:r>
            <a:r>
              <a:rPr lang="sk-SK" altLang="sk-SK" i="1" dirty="0">
                <a:solidFill>
                  <a:srgbClr val="0070C0"/>
                </a:solidFill>
              </a:rPr>
              <a:t>, </a:t>
            </a:r>
            <a:r>
              <a:rPr lang="sk-SK" altLang="sk-SK" i="1" dirty="0" smtClean="0">
                <a:solidFill>
                  <a:srgbClr val="0070C0"/>
                </a:solidFill>
              </a:rPr>
              <a:t>formula:   </a:t>
            </a:r>
            <a:r>
              <a:rPr lang="en-GB" altLang="sk-SK" dirty="0" smtClean="0"/>
              <a:t>in general contains at least one 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sk-SK" dirty="0"/>
              <a:t> </a:t>
            </a:r>
            <a:r>
              <a:rPr lang="en-GB" altLang="sk-SK" dirty="0" smtClean="0"/>
              <a:t>           logical connection:  </a:t>
            </a:r>
            <a:r>
              <a:rPr lang="sk-SK" altLang="sk-SK" dirty="0"/>
              <a:t> </a:t>
            </a:r>
            <a:r>
              <a:rPr lang="sk-SK" altLang="sk-SK" sz="1800" dirty="0"/>
              <a:t>Agent </a:t>
            </a:r>
            <a:r>
              <a:rPr lang="sk-SK" altLang="sk-SK" sz="1800" dirty="0" err="1"/>
              <a:t>is</a:t>
            </a:r>
            <a:r>
              <a:rPr lang="sk-SK" altLang="sk-SK" sz="1800" dirty="0"/>
              <a:t> at </a:t>
            </a:r>
            <a:r>
              <a:rPr lang="en-GB" altLang="sk-SK" sz="1800" dirty="0"/>
              <a:t>[1,1</a:t>
            </a:r>
            <a:r>
              <a:rPr lang="en-GB" altLang="sk-SK" sz="1800" dirty="0" smtClean="0"/>
              <a:t>] </a:t>
            </a:r>
            <a:r>
              <a:rPr lang="en-GB" altLang="sk-SK" sz="1800" b="1" dirty="0" smtClean="0">
                <a:solidFill>
                  <a:srgbClr val="FF0000"/>
                </a:solidFill>
              </a:rPr>
              <a:t>and</a:t>
            </a:r>
            <a:r>
              <a:rPr lang="en-GB" altLang="sk-SK" sz="1800" dirty="0" smtClean="0"/>
              <a:t> </a:t>
            </a:r>
            <a:r>
              <a:rPr lang="en-GB" altLang="sk-SK" sz="1800" dirty="0" err="1" smtClean="0"/>
              <a:t>wumpus</a:t>
            </a:r>
            <a:r>
              <a:rPr lang="en-GB" altLang="sk-SK" sz="1800" dirty="0" smtClean="0"/>
              <a:t> is at [2,3] 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sk-SK" sz="1800" dirty="0"/>
              <a:t> </a:t>
            </a:r>
            <a:r>
              <a:rPr lang="en-GB" altLang="sk-SK" sz="1800" dirty="0" smtClean="0"/>
              <a:t>                                                            </a:t>
            </a:r>
            <a:r>
              <a:rPr lang="sk-SK" altLang="sk-SK" sz="1800" dirty="0" smtClean="0"/>
              <a:t>Agent </a:t>
            </a:r>
            <a:r>
              <a:rPr lang="sk-SK" altLang="sk-SK" sz="1800" dirty="0" err="1"/>
              <a:t>is</a:t>
            </a:r>
            <a:r>
              <a:rPr lang="sk-SK" altLang="sk-SK" sz="1800" dirty="0"/>
              <a:t> at </a:t>
            </a:r>
            <a:r>
              <a:rPr lang="en-GB" altLang="sk-SK" sz="1800" dirty="0"/>
              <a:t>[1,1] </a:t>
            </a:r>
            <a:r>
              <a:rPr lang="en-GB" altLang="sk-SK" sz="1800" b="1" dirty="0" smtClean="0">
                <a:solidFill>
                  <a:srgbClr val="FF0000"/>
                </a:solidFill>
              </a:rPr>
              <a:t>or</a:t>
            </a:r>
            <a:r>
              <a:rPr lang="en-GB" altLang="sk-SK" sz="1800" dirty="0" smtClean="0"/>
              <a:t> </a:t>
            </a:r>
            <a:r>
              <a:rPr lang="en-GB" altLang="sk-SK" sz="1800" dirty="0" err="1"/>
              <a:t>wumpus</a:t>
            </a:r>
            <a:r>
              <a:rPr lang="en-GB" altLang="sk-SK" sz="1800" dirty="0"/>
              <a:t> is at [2,3</a:t>
            </a:r>
            <a:r>
              <a:rPr lang="en-GB" altLang="sk-SK" sz="1800" dirty="0" smtClean="0"/>
              <a:t>]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sk-SK" sz="1800" dirty="0"/>
              <a:t> </a:t>
            </a:r>
            <a:r>
              <a:rPr lang="en-GB" altLang="sk-SK" sz="1800" dirty="0" smtClean="0"/>
              <a:t>                                                           </a:t>
            </a:r>
            <a:r>
              <a:rPr lang="en-GB" altLang="sk-SK" sz="1800" dirty="0" smtClean="0">
                <a:solidFill>
                  <a:srgbClr val="FF0000"/>
                </a:solidFill>
              </a:rPr>
              <a:t> If </a:t>
            </a:r>
            <a:r>
              <a:rPr lang="sk-SK" altLang="sk-SK" sz="1800" dirty="0" smtClean="0"/>
              <a:t>Agent </a:t>
            </a:r>
            <a:r>
              <a:rPr lang="sk-SK" altLang="sk-SK" sz="1800" dirty="0" err="1"/>
              <a:t>is</a:t>
            </a:r>
            <a:r>
              <a:rPr lang="sk-SK" altLang="sk-SK" sz="1800" dirty="0"/>
              <a:t> at </a:t>
            </a:r>
            <a:r>
              <a:rPr lang="en-GB" altLang="sk-SK" sz="1800" dirty="0"/>
              <a:t>[1,1] </a:t>
            </a:r>
            <a:r>
              <a:rPr lang="en-GB" altLang="sk-SK" sz="1800" b="1" dirty="0" smtClean="0">
                <a:solidFill>
                  <a:srgbClr val="FF0000"/>
                </a:solidFill>
              </a:rPr>
              <a:t>then</a:t>
            </a:r>
            <a:r>
              <a:rPr lang="en-GB" altLang="sk-SK" sz="1800" dirty="0" smtClean="0"/>
              <a:t> </a:t>
            </a:r>
            <a:r>
              <a:rPr lang="en-GB" altLang="sk-SK" sz="1800" dirty="0" err="1"/>
              <a:t>wumpus</a:t>
            </a:r>
            <a:r>
              <a:rPr lang="en-GB" altLang="sk-SK" sz="1800" dirty="0"/>
              <a:t> is at [2,3</a:t>
            </a:r>
            <a:r>
              <a:rPr lang="en-GB" altLang="sk-SK" sz="1800" dirty="0" smtClean="0"/>
              <a:t>]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sk-SK" sz="1800" dirty="0" smtClean="0"/>
              <a:t>                                                              </a:t>
            </a:r>
            <a:r>
              <a:rPr lang="sk-SK" altLang="sk-SK" sz="1800" dirty="0"/>
              <a:t>Agent </a:t>
            </a:r>
            <a:r>
              <a:rPr lang="sk-SK" altLang="sk-SK" sz="1800" dirty="0" err="1"/>
              <a:t>is</a:t>
            </a:r>
            <a:r>
              <a:rPr lang="sk-SK" altLang="sk-SK" sz="1800" dirty="0"/>
              <a:t> at </a:t>
            </a:r>
            <a:r>
              <a:rPr lang="en-GB" altLang="sk-SK" sz="1800" dirty="0"/>
              <a:t>[1,1] </a:t>
            </a:r>
            <a:r>
              <a:rPr lang="en-GB" altLang="sk-SK" sz="1800" b="1" dirty="0">
                <a:solidFill>
                  <a:srgbClr val="FF0000"/>
                </a:solidFill>
              </a:rPr>
              <a:t> </a:t>
            </a:r>
            <a:r>
              <a:rPr lang="en-GB" altLang="sk-SK" sz="1800" b="1" dirty="0" smtClean="0">
                <a:solidFill>
                  <a:srgbClr val="FF0000"/>
                </a:solidFill>
              </a:rPr>
              <a:t>if and only if</a:t>
            </a:r>
            <a:r>
              <a:rPr lang="en-GB" altLang="sk-SK" sz="1800" dirty="0" smtClean="0"/>
              <a:t> </a:t>
            </a:r>
            <a:r>
              <a:rPr lang="en-GB" altLang="sk-SK" sz="1800" dirty="0" err="1"/>
              <a:t>wumpus</a:t>
            </a:r>
            <a:r>
              <a:rPr lang="en-GB" altLang="sk-SK" sz="1800" dirty="0"/>
              <a:t> is at [2,3]</a:t>
            </a:r>
            <a:r>
              <a:rPr lang="en-GB" altLang="sk-SK" sz="1800" dirty="0" smtClean="0"/>
              <a:t>   </a:t>
            </a:r>
            <a:endParaRPr lang="sk-SK" altLang="sk-SK" sz="1800" dirty="0"/>
          </a:p>
          <a:p>
            <a:pPr eaLnBrk="1" hangingPunct="1">
              <a:spcBef>
                <a:spcPct val="50000"/>
              </a:spcBef>
            </a:pPr>
            <a:endParaRPr lang="sk-SK" altLang="sk-SK" sz="1800" dirty="0"/>
          </a:p>
          <a:p>
            <a:pPr eaLnBrk="1" hangingPunct="1">
              <a:spcBef>
                <a:spcPct val="50000"/>
              </a:spcBef>
            </a:pPr>
            <a:r>
              <a:rPr lang="sk-SK" altLang="sk-SK" dirty="0"/>
              <a:t>         </a:t>
            </a:r>
            <a:endParaRPr lang="en-US" altLang="sk-SK" b="1" i="1" dirty="0"/>
          </a:p>
        </p:txBody>
      </p:sp>
    </p:spTree>
    <p:extLst>
      <p:ext uri="{BB962C8B-B14F-4D97-AF65-F5344CB8AC3E}">
        <p14:creationId xmlns:p14="http://schemas.microsoft.com/office/powerpoint/2010/main" val="23462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916832"/>
            <a:ext cx="8382000" cy="4165227"/>
            <a:chOff x="778193" y="2538309"/>
            <a:chExt cx="8382000" cy="4165227"/>
          </a:xfrm>
        </p:grpSpPr>
        <p:sp>
          <p:nvSpPr>
            <p:cNvPr id="6151" name="Text Box 3"/>
            <p:cNvSpPr txBox="1">
              <a:spLocks noChangeArrowheads="1"/>
            </p:cNvSpPr>
            <p:nvPr/>
          </p:nvSpPr>
          <p:spPr bwMode="auto">
            <a:xfrm>
              <a:off x="778193" y="2538309"/>
              <a:ext cx="8382000" cy="3262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800" b="1" dirty="0"/>
                <a:t>Syntax 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000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b="1" i="1" dirty="0" smtClean="0"/>
                <a:t>symbol</a:t>
              </a:r>
              <a:r>
                <a:rPr lang="en-GB" altLang="sk-SK" sz="2000" b="1" i="1" dirty="0" smtClean="0"/>
                <a:t>s</a:t>
              </a:r>
              <a:r>
                <a:rPr lang="sk-SK" altLang="sk-SK" sz="2000" b="1" i="1" dirty="0" smtClean="0"/>
                <a:t>:     </a:t>
              </a:r>
              <a:endParaRPr lang="sk-SK" altLang="sk-SK" sz="2000" b="1" i="1" dirty="0"/>
            </a:p>
            <a:p>
              <a:pPr eaLnBrk="1" hangingPunct="1">
                <a:spcBef>
                  <a:spcPct val="50000"/>
                </a:spcBef>
                <a:buFontTx/>
                <a:buChar char="-"/>
              </a:pPr>
              <a:r>
                <a:rPr lang="en-GB" altLang="sk-SK" sz="2000" dirty="0" err="1"/>
                <a:t>l</a:t>
              </a:r>
              <a:r>
                <a:rPr lang="sk-SK" altLang="sk-SK" sz="2000" dirty="0" err="1" smtClean="0"/>
                <a:t>ogic</a:t>
              </a:r>
              <a:r>
                <a:rPr lang="en-GB" altLang="sk-SK" sz="2000" dirty="0" smtClean="0"/>
                <a:t>al constants</a:t>
              </a:r>
              <a:r>
                <a:rPr lang="sk-SK" altLang="sk-SK" sz="2000" dirty="0" smtClean="0"/>
                <a:t>  </a:t>
              </a:r>
              <a:r>
                <a:rPr lang="sk-SK" altLang="sk-SK" sz="2000" i="1" dirty="0" err="1"/>
                <a:t>True</a:t>
              </a:r>
              <a:r>
                <a:rPr lang="sk-SK" altLang="sk-SK" sz="2000" i="1" dirty="0"/>
                <a:t> , </a:t>
              </a:r>
              <a:r>
                <a:rPr lang="sk-SK" altLang="sk-SK" sz="2000" i="1" dirty="0" err="1"/>
                <a:t>False</a:t>
              </a:r>
              <a:endParaRPr lang="sk-SK" altLang="sk-SK" sz="2000" dirty="0"/>
            </a:p>
            <a:p>
              <a:pPr eaLnBrk="1" hangingPunct="1">
                <a:spcBef>
                  <a:spcPct val="50000"/>
                </a:spcBef>
                <a:buFontTx/>
                <a:buChar char="-"/>
              </a:pPr>
              <a:r>
                <a:rPr lang="en-GB" altLang="sk-SK" sz="2000" dirty="0"/>
                <a:t>p</a:t>
              </a:r>
              <a:r>
                <a:rPr lang="en-GB" altLang="sk-SK" sz="2000" dirty="0" smtClean="0"/>
                <a:t>ropositional </a:t>
              </a:r>
              <a:r>
                <a:rPr lang="sk-SK" altLang="sk-SK" sz="2000" dirty="0" smtClean="0"/>
                <a:t> symbol</a:t>
              </a:r>
              <a:r>
                <a:rPr lang="en-GB" altLang="sk-SK" sz="2000" dirty="0" smtClean="0"/>
                <a:t>s</a:t>
              </a:r>
              <a:r>
                <a:rPr lang="sk-SK" altLang="sk-SK" sz="2000" dirty="0" smtClean="0"/>
                <a:t>  </a:t>
              </a:r>
              <a:r>
                <a:rPr lang="sk-SK" altLang="sk-SK" sz="2000" i="1" dirty="0"/>
                <a:t>P, Q, R</a:t>
              </a:r>
              <a:endParaRPr lang="sk-SK" altLang="sk-SK" sz="2000" dirty="0"/>
            </a:p>
            <a:p>
              <a:pPr eaLnBrk="1" hangingPunct="1">
                <a:spcBef>
                  <a:spcPct val="50000"/>
                </a:spcBef>
                <a:buFontTx/>
                <a:buChar char="-"/>
              </a:pPr>
              <a:r>
                <a:rPr lang="en-US" altLang="sk-SK" sz="2000" dirty="0" smtClean="0"/>
                <a:t>connections    </a:t>
              </a:r>
              <a:r>
                <a:rPr lang="sk-SK" altLang="sk-SK" sz="2000" dirty="0" smtClean="0"/>
                <a:t> </a:t>
              </a:r>
              <a:r>
                <a:rPr lang="en-US" altLang="sk-SK" sz="2000" dirty="0" smtClean="0"/>
                <a:t>  </a:t>
              </a:r>
              <a:r>
                <a:rPr lang="sk-SK" altLang="sk-SK" sz="2000" dirty="0" smtClean="0"/>
                <a:t> </a:t>
              </a:r>
              <a:r>
                <a:rPr lang="en-US" altLang="sk-SK" sz="2000" dirty="0" smtClean="0"/>
                <a:t>   </a:t>
              </a:r>
              <a:r>
                <a:rPr lang="en-US" altLang="sk-SK" sz="2000" dirty="0"/>
                <a:t>,         ,       ,         ,</a:t>
              </a:r>
            </a:p>
            <a:p>
              <a:pPr eaLnBrk="1" hangingPunct="1">
                <a:spcBef>
                  <a:spcPct val="50000"/>
                </a:spcBef>
                <a:buFontTx/>
                <a:buChar char="-"/>
              </a:pPr>
              <a:r>
                <a:rPr lang="en-GB" altLang="sk-SK" sz="2000" dirty="0" smtClean="0"/>
                <a:t>brackets</a:t>
              </a:r>
              <a:r>
                <a:rPr lang="en-US" altLang="sk-SK" sz="2000" dirty="0" smtClean="0"/>
                <a:t> ()  </a:t>
              </a:r>
              <a:endParaRPr lang="en-US" altLang="sk-SK" sz="2000" dirty="0"/>
            </a:p>
          </p:txBody>
        </p:sp>
        <p:graphicFrame>
          <p:nvGraphicFramePr>
            <p:cNvPr id="6146" name="Object 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0471538"/>
                </p:ext>
              </p:extLst>
            </p:nvPr>
          </p:nvGraphicFramePr>
          <p:xfrm>
            <a:off x="2505806" y="5031580"/>
            <a:ext cx="3810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2" name="Equation" r:id="rId4" imgW="139680" imgH="126720" progId="Equation.3">
                    <p:embed/>
                  </p:oleObj>
                </mc:Choice>
                <mc:Fallback>
                  <p:oleObj name="Equation" r:id="rId4" imgW="1396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806" y="5031580"/>
                          <a:ext cx="381000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6886149"/>
                </p:ext>
              </p:extLst>
            </p:nvPr>
          </p:nvGraphicFramePr>
          <p:xfrm>
            <a:off x="3106457" y="5059638"/>
            <a:ext cx="3810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3" name="Equation" r:id="rId6" imgW="139680" imgH="126720" progId="Equation.3">
                    <p:embed/>
                  </p:oleObj>
                </mc:Choice>
                <mc:Fallback>
                  <p:oleObj name="Equation" r:id="rId6" imgW="1396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457" y="5059638"/>
                          <a:ext cx="381000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2163473"/>
                </p:ext>
              </p:extLst>
            </p:nvPr>
          </p:nvGraphicFramePr>
          <p:xfrm>
            <a:off x="3545759" y="5056404"/>
            <a:ext cx="45720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4" name="Equation" r:id="rId8" imgW="190440" imgH="152280" progId="Equation.3">
                    <p:embed/>
                  </p:oleObj>
                </mc:Choice>
                <mc:Fallback>
                  <p:oleObj name="Equation" r:id="rId8" imgW="1904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5759" y="5056404"/>
                          <a:ext cx="457200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3183769"/>
                </p:ext>
              </p:extLst>
            </p:nvPr>
          </p:nvGraphicFramePr>
          <p:xfrm>
            <a:off x="4173795" y="5043487"/>
            <a:ext cx="457200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5" name="Equation" r:id="rId10" imgW="215640" imgH="152280" progId="Equation.3">
                    <p:embed/>
                  </p:oleObj>
                </mc:Choice>
                <mc:Fallback>
                  <p:oleObj name="Equation" r:id="rId10" imgW="2156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795" y="5043487"/>
                          <a:ext cx="457200" cy="322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2" name="Freeform 8"/>
            <p:cNvSpPr>
              <a:spLocks/>
            </p:cNvSpPr>
            <p:nvPr/>
          </p:nvSpPr>
          <p:spPr bwMode="auto">
            <a:xfrm>
              <a:off x="4801831" y="5214938"/>
              <a:ext cx="381000" cy="76200"/>
            </a:xfrm>
            <a:custGeom>
              <a:avLst/>
              <a:gdLst>
                <a:gd name="T0" fmla="*/ 0 w 192"/>
                <a:gd name="T1" fmla="*/ 0 h 48"/>
                <a:gd name="T2" fmla="*/ 2147483647 w 192"/>
                <a:gd name="T3" fmla="*/ 0 h 48"/>
                <a:gd name="T4" fmla="*/ 2147483647 w 192"/>
                <a:gd name="T5" fmla="*/ 2147483647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0"/>
                  </a:moveTo>
                  <a:lnTo>
                    <a:pt x="192" y="0"/>
                  </a:lnTo>
                  <a:lnTo>
                    <a:pt x="192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153" name="Line 10"/>
            <p:cNvSpPr>
              <a:spLocks noChangeShapeType="1"/>
            </p:cNvSpPr>
            <p:nvPr/>
          </p:nvSpPr>
          <p:spPr bwMode="auto">
            <a:xfrm flipV="1">
              <a:off x="5109017" y="5253572"/>
              <a:ext cx="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154" name="Text Box 11"/>
            <p:cNvSpPr txBox="1">
              <a:spLocks noChangeArrowheads="1"/>
            </p:cNvSpPr>
            <p:nvPr/>
          </p:nvSpPr>
          <p:spPr bwMode="auto">
            <a:xfrm>
              <a:off x="4448489" y="6075757"/>
              <a:ext cx="2604744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sk-SK" sz="2000" dirty="0" err="1"/>
                <a:t>u</a:t>
              </a:r>
              <a:r>
                <a:rPr lang="sk-SK" altLang="sk-SK" sz="2000" dirty="0" smtClean="0"/>
                <a:t>n</a:t>
              </a:r>
              <a:r>
                <a:rPr lang="en-GB" altLang="sk-SK" sz="2000" dirty="0" err="1" smtClean="0"/>
                <a:t>ary</a:t>
              </a:r>
              <a:r>
                <a:rPr lang="en-GB" altLang="sk-SK" sz="2000" dirty="0" smtClean="0"/>
                <a:t> </a:t>
              </a:r>
              <a:r>
                <a:rPr lang="sk-SK" altLang="sk-SK" sz="2000" dirty="0" smtClean="0"/>
                <a:t> </a:t>
              </a:r>
              <a:r>
                <a:rPr lang="en-GB" altLang="sk-SK" sz="2000" dirty="0" smtClean="0"/>
                <a:t>connection</a:t>
              </a:r>
              <a:endParaRPr lang="en-US" altLang="sk-SK" sz="2000" dirty="0"/>
            </a:p>
          </p:txBody>
        </p:sp>
        <p:sp>
          <p:nvSpPr>
            <p:cNvPr id="6155" name="AutoShape 12"/>
            <p:cNvSpPr>
              <a:spLocks/>
            </p:cNvSpPr>
            <p:nvPr/>
          </p:nvSpPr>
          <p:spPr bwMode="auto">
            <a:xfrm rot="16218165">
              <a:off x="3126658" y="4917945"/>
              <a:ext cx="838200" cy="1725612"/>
            </a:xfrm>
            <a:prstGeom prst="leftBrace">
              <a:avLst>
                <a:gd name="adj1" fmla="val 1440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6156" name="Text Box 13"/>
            <p:cNvSpPr txBox="1">
              <a:spLocks noChangeArrowheads="1"/>
            </p:cNvSpPr>
            <p:nvPr/>
          </p:nvSpPr>
          <p:spPr bwMode="auto">
            <a:xfrm>
              <a:off x="2649795" y="6303426"/>
              <a:ext cx="24592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 smtClean="0"/>
                <a:t>b</a:t>
              </a:r>
              <a:r>
                <a:rPr lang="en-GB" altLang="sk-SK" sz="2000" dirty="0" err="1" smtClean="0"/>
                <a:t>inary</a:t>
              </a:r>
              <a:r>
                <a:rPr lang="sk-SK" altLang="sk-SK" sz="2000" dirty="0" smtClean="0"/>
                <a:t> </a:t>
              </a:r>
              <a:r>
                <a:rPr lang="en-GB" altLang="sk-SK" sz="2000" dirty="0" smtClean="0"/>
                <a:t>connections</a:t>
              </a:r>
              <a:endParaRPr lang="en-US" altLang="sk-SK" sz="2000" dirty="0"/>
            </a:p>
          </p:txBody>
        </p:sp>
      </p:grp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sk-SK" sz="2800" b="1" dirty="0" smtClean="0"/>
              <a:t>Syntax of the propositional </a:t>
            </a:r>
            <a:r>
              <a:rPr lang="sk-SK" altLang="sk-SK" sz="2800" b="1" dirty="0" smtClean="0"/>
              <a:t> </a:t>
            </a:r>
            <a:r>
              <a:rPr lang="sk-SK" altLang="sk-SK" sz="2800" b="1" dirty="0" err="1" smtClean="0"/>
              <a:t>logi</a:t>
            </a:r>
            <a:r>
              <a:rPr lang="en-GB" altLang="sk-SK" sz="2800" b="1" dirty="0" smtClean="0"/>
              <a:t>c</a:t>
            </a:r>
            <a:r>
              <a:rPr lang="en-US" altLang="sk-SK" sz="28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0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512" y="404664"/>
            <a:ext cx="8784976" cy="5642372"/>
            <a:chOff x="179512" y="116632"/>
            <a:chExt cx="8784976" cy="5642372"/>
          </a:xfrm>
        </p:grpSpPr>
        <p:sp>
          <p:nvSpPr>
            <p:cNvPr id="62466" name="Text Box 2"/>
            <p:cNvSpPr txBox="1">
              <a:spLocks noChangeArrowheads="1"/>
            </p:cNvSpPr>
            <p:nvPr/>
          </p:nvSpPr>
          <p:spPr bwMode="auto">
            <a:xfrm>
              <a:off x="179512" y="116632"/>
              <a:ext cx="8784976" cy="2215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sk-SK" sz="3200" b="1" dirty="0" smtClean="0"/>
                <a:t>Semantics of the propositional logic</a:t>
              </a:r>
              <a:r>
                <a:rPr lang="sk-SK" altLang="sk-SK" sz="3200" b="1" dirty="0" smtClean="0"/>
                <a:t> 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b="1" dirty="0"/>
            </a:p>
            <a:p>
              <a:pPr eaLnBrk="1" hangingPunct="1">
                <a:spcBef>
                  <a:spcPct val="50000"/>
                </a:spcBef>
              </a:pPr>
              <a:r>
                <a:rPr lang="en-GB" altLang="sk-SK" sz="2000" dirty="0" smtClean="0"/>
                <a:t>Semantics defines the rules how to find a truth values of the sentences with respect to the given interpretation. Interpretation is a truth values addition to the atomic formulas. </a:t>
              </a:r>
              <a:endParaRPr lang="en-US" altLang="sk-SK" sz="2000" dirty="0"/>
            </a:p>
          </p:txBody>
        </p:sp>
        <p:sp>
          <p:nvSpPr>
            <p:cNvPr id="3" name="Text Box 2"/>
            <p:cNvSpPr txBox="1">
              <a:spLocks noChangeArrowheads="1"/>
            </p:cNvSpPr>
            <p:nvPr/>
          </p:nvSpPr>
          <p:spPr bwMode="auto">
            <a:xfrm>
              <a:off x="179512" y="2780928"/>
              <a:ext cx="7010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800" b="1" dirty="0"/>
                <a:t>Formula </a:t>
              </a:r>
              <a:r>
                <a:rPr lang="sk-SK" altLang="sk-SK" sz="2800" b="1" dirty="0" smtClean="0"/>
                <a:t>(</a:t>
              </a:r>
              <a:r>
                <a:rPr lang="en-GB" altLang="sk-SK" sz="2800" b="1" dirty="0" smtClean="0"/>
                <a:t>sentence</a:t>
              </a:r>
              <a:r>
                <a:rPr lang="sk-SK" altLang="sk-SK" sz="2800" b="1" dirty="0" smtClean="0"/>
                <a:t>)</a:t>
              </a:r>
              <a:r>
                <a:rPr lang="en-US" altLang="sk-SK" sz="2800" b="1" dirty="0"/>
                <a:t>-</a:t>
              </a:r>
              <a:r>
                <a:rPr lang="en-US" altLang="sk-SK" sz="2800" b="1" dirty="0" err="1" smtClean="0"/>
                <a:t>defin</a:t>
              </a:r>
              <a:r>
                <a:rPr lang="en-GB" altLang="sk-SK" sz="2800" b="1" dirty="0" err="1" smtClean="0"/>
                <a:t>ition</a:t>
              </a:r>
              <a:endParaRPr lang="en-US" altLang="sk-SK" sz="2800" b="1" dirty="0"/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28600" y="3573016"/>
              <a:ext cx="8521700" cy="2185988"/>
              <a:chOff x="480" y="1536"/>
              <a:chExt cx="5368" cy="1377"/>
            </a:xfrm>
          </p:grpSpPr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480" y="1536"/>
                <a:ext cx="5136" cy="1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AutoNum type="arabicPeriod"/>
                </a:pPr>
                <a:r>
                  <a:rPr lang="en-GB" altLang="sk-SK" sz="2000" dirty="0" smtClean="0"/>
                  <a:t>Each propositional symbol is a formula</a:t>
                </a:r>
                <a:r>
                  <a:rPr lang="sk-SK" altLang="sk-SK" sz="2000" dirty="0" smtClean="0"/>
                  <a:t> </a:t>
                </a:r>
                <a:r>
                  <a:rPr lang="sk-SK" altLang="sk-SK" sz="2000" dirty="0"/>
                  <a:t>(</a:t>
                </a:r>
                <a:r>
                  <a:rPr lang="sk-SK" altLang="sk-SK" sz="2000" dirty="0" err="1" smtClean="0"/>
                  <a:t>atomic</a:t>
                </a:r>
                <a:r>
                  <a:rPr lang="sk-SK" altLang="sk-SK" sz="2000" dirty="0" smtClean="0"/>
                  <a:t> </a:t>
                </a:r>
                <a:r>
                  <a:rPr lang="sk-SK" altLang="sk-SK" sz="2000" dirty="0"/>
                  <a:t>formula)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AutoNum type="arabicPeriod"/>
                </a:pPr>
                <a:r>
                  <a:rPr lang="en-GB" altLang="sk-SK" sz="2000" dirty="0" smtClean="0"/>
                  <a:t>If an expression </a:t>
                </a:r>
                <a:r>
                  <a:rPr lang="sk-SK" altLang="sk-SK" sz="2000" dirty="0" smtClean="0"/>
                  <a:t> </a:t>
                </a:r>
                <a:r>
                  <a:rPr lang="sk-SK" altLang="sk-SK" sz="2000" i="1" dirty="0"/>
                  <a:t>A </a:t>
                </a:r>
                <a:r>
                  <a:rPr lang="en-GB" altLang="sk-SK" sz="2000" i="1" dirty="0" smtClean="0"/>
                  <a:t>is a </a:t>
                </a:r>
                <a:r>
                  <a:rPr lang="sk-SK" altLang="sk-SK" sz="2000" dirty="0" smtClean="0"/>
                  <a:t>formula </a:t>
                </a:r>
                <a:r>
                  <a:rPr lang="en-GB" altLang="sk-SK" sz="2000" dirty="0" smtClean="0"/>
                  <a:t>then also </a:t>
                </a:r>
                <a:r>
                  <a:rPr lang="sk-SK" altLang="sk-SK" sz="2000" dirty="0" smtClean="0"/>
                  <a:t>            </a:t>
                </a:r>
                <a:r>
                  <a:rPr lang="en-GB" altLang="sk-SK" sz="2000" dirty="0" smtClean="0"/>
                  <a:t>is a </a:t>
                </a:r>
                <a:r>
                  <a:rPr lang="sk-SK" altLang="sk-SK" sz="2000" dirty="0" smtClean="0"/>
                  <a:t>formula</a:t>
                </a:r>
                <a:r>
                  <a:rPr lang="sk-SK" altLang="sk-SK" sz="2000" dirty="0"/>
                  <a:t>.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AutoNum type="arabicPeriod"/>
                </a:pPr>
                <a:r>
                  <a:rPr lang="en-GB" altLang="sk-SK" sz="2000" dirty="0" smtClean="0"/>
                  <a:t>If expressions </a:t>
                </a:r>
                <a:r>
                  <a:rPr lang="sk-SK" altLang="sk-SK" sz="2000" i="1" dirty="0" smtClean="0"/>
                  <a:t>A</a:t>
                </a:r>
                <a:r>
                  <a:rPr lang="sk-SK" altLang="sk-SK" sz="2000" i="1" dirty="0"/>
                  <a:t>, B </a:t>
                </a:r>
                <a:r>
                  <a:rPr lang="en-GB" altLang="sk-SK" sz="2000" dirty="0" smtClean="0"/>
                  <a:t>are formulas </a:t>
                </a:r>
                <a:r>
                  <a:rPr lang="sk-SK" altLang="sk-SK" sz="2000" dirty="0" smtClean="0"/>
                  <a:t>, </a:t>
                </a:r>
                <a:r>
                  <a:rPr lang="en-GB" altLang="sk-SK" sz="2000" dirty="0" smtClean="0"/>
                  <a:t>then</a:t>
                </a:r>
                <a:r>
                  <a:rPr lang="sk-SK" altLang="sk-SK" sz="2000" dirty="0" smtClean="0"/>
                  <a:t>               </a:t>
                </a:r>
                <a:r>
                  <a:rPr lang="sk-SK" altLang="sk-SK" sz="2000" dirty="0"/>
                  <a:t>,               ,                ,                                   </a:t>
                </a:r>
                <a:r>
                  <a:rPr lang="en-GB" altLang="sk-SK" sz="2000" dirty="0" smtClean="0"/>
                  <a:t>are formulas</a:t>
                </a:r>
                <a:r>
                  <a:rPr lang="sk-SK" altLang="sk-SK" sz="2000" dirty="0" smtClean="0"/>
                  <a:t>.</a:t>
                </a:r>
                <a:endParaRPr lang="sk-SK" altLang="sk-SK" sz="2000" dirty="0"/>
              </a:p>
              <a:p>
                <a:pPr eaLnBrk="1" hangingPunct="1">
                  <a:spcBef>
                    <a:spcPct val="50000"/>
                  </a:spcBef>
                  <a:buFontTx/>
                  <a:buAutoNum type="arabicPeriod"/>
                </a:pPr>
                <a:r>
                  <a:rPr lang="en-GB" altLang="sk-SK" sz="2000" dirty="0"/>
                  <a:t>N</a:t>
                </a:r>
                <a:r>
                  <a:rPr lang="en-GB" altLang="sk-SK" sz="2000" dirty="0" smtClean="0"/>
                  <a:t>othing else in a formula</a:t>
                </a:r>
                <a:r>
                  <a:rPr lang="sk-SK" altLang="sk-SK" dirty="0" smtClean="0"/>
                  <a:t> </a:t>
                </a:r>
                <a:endParaRPr lang="sk-SK" altLang="sk-SK" dirty="0"/>
              </a:p>
            </p:txBody>
          </p:sp>
          <p:graphicFrame>
            <p:nvGraphicFramePr>
              <p:cNvPr id="6" name="Object 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2194475"/>
                  </p:ext>
                </p:extLst>
              </p:nvPr>
            </p:nvGraphicFramePr>
            <p:xfrm>
              <a:off x="3514" y="1816"/>
              <a:ext cx="364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80" name="Equation" r:id="rId4" imgW="241200" imgH="164880" progId="Equation.3">
                      <p:embed/>
                    </p:oleObj>
                  </mc:Choice>
                  <mc:Fallback>
                    <p:oleObj name="Equation" r:id="rId4" imgW="24120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4" y="1816"/>
                            <a:ext cx="364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6253823"/>
                  </p:ext>
                </p:extLst>
              </p:nvPr>
            </p:nvGraphicFramePr>
            <p:xfrm>
              <a:off x="3350" y="2145"/>
              <a:ext cx="528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81" name="Equation" r:id="rId6" imgW="571320" imgH="215640" progId="Equation.3">
                      <p:embed/>
                    </p:oleObj>
                  </mc:Choice>
                  <mc:Fallback>
                    <p:oleObj name="Equation" r:id="rId6" imgW="57132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0" y="2145"/>
                            <a:ext cx="528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5496884"/>
                  </p:ext>
                </p:extLst>
              </p:nvPr>
            </p:nvGraphicFramePr>
            <p:xfrm>
              <a:off x="3945" y="2133"/>
              <a:ext cx="57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82" name="Equation" r:id="rId8" imgW="571320" imgH="215640" progId="Equation.3">
                      <p:embed/>
                    </p:oleObj>
                  </mc:Choice>
                  <mc:Fallback>
                    <p:oleObj name="Equation" r:id="rId8" imgW="57132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5" y="2133"/>
                            <a:ext cx="576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7385092"/>
                  </p:ext>
                </p:extLst>
              </p:nvPr>
            </p:nvGraphicFramePr>
            <p:xfrm>
              <a:off x="4554" y="2133"/>
              <a:ext cx="62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83" name="Equation" r:id="rId10" imgW="647640" imgH="215640" progId="Equation.3">
                      <p:embed/>
                    </p:oleObj>
                  </mc:Choice>
                  <mc:Fallback>
                    <p:oleObj name="Equation" r:id="rId10" imgW="6476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4" y="2133"/>
                            <a:ext cx="62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8718486"/>
                  </p:ext>
                </p:extLst>
              </p:nvPr>
            </p:nvGraphicFramePr>
            <p:xfrm>
              <a:off x="5211" y="2133"/>
              <a:ext cx="637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84" name="Equation" r:id="rId12" imgW="660240" imgH="215640" progId="Equation.3">
                      <p:embed/>
                    </p:oleObj>
                  </mc:Choice>
                  <mc:Fallback>
                    <p:oleObj name="Equation" r:id="rId12" imgW="6602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1" y="2133"/>
                            <a:ext cx="637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6499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sk-SK" dirty="0" smtClean="0"/>
              <a:t>Rules for truth values derivation 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0208" r="7813" b="50000"/>
          <a:stretch>
            <a:fillRect/>
          </a:stretch>
        </p:blipFill>
        <p:spPr bwMode="auto">
          <a:xfrm>
            <a:off x="990600" y="2895600"/>
            <a:ext cx="76962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066800" y="4495800"/>
            <a:ext cx="1905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5943600" y="4572000"/>
            <a:ext cx="13716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5257800" y="54864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/>
              <a:t>Modus ponens</a:t>
            </a:r>
            <a:endParaRPr lang="en-GB" altLang="sk-SK"/>
          </a:p>
        </p:txBody>
      </p:sp>
    </p:spTree>
    <p:extLst>
      <p:ext uri="{BB962C8B-B14F-4D97-AF65-F5344CB8AC3E}">
        <p14:creationId xmlns:p14="http://schemas.microsoft.com/office/powerpoint/2010/main" val="130751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animBg="1"/>
      <p:bldP spid="93190" grpId="0" animBg="1"/>
      <p:bldP spid="9319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8041440" cy="1442674"/>
          </a:xfrm>
        </p:spPr>
        <p:txBody>
          <a:bodyPr/>
          <a:lstStyle/>
          <a:p>
            <a:pPr eaLnBrk="1" hangingPunct="1"/>
            <a:r>
              <a:rPr lang="en-US" altLang="sk-SK" dirty="0" smtClean="0"/>
              <a:t>Logical equivalence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5302" y="1484784"/>
            <a:ext cx="7467600" cy="3951337"/>
          </a:xfrm>
        </p:spPr>
        <p:txBody>
          <a:bodyPr/>
          <a:lstStyle/>
          <a:p>
            <a:pPr eaLnBrk="1" hangingPunct="1"/>
            <a:r>
              <a:rPr lang="en-US" altLang="sk-SK" sz="2400" dirty="0" smtClean="0"/>
              <a:t>Two sentences are </a:t>
            </a:r>
            <a:r>
              <a:rPr lang="en-US" altLang="sk-SK" sz="2400" dirty="0" smtClean="0">
                <a:solidFill>
                  <a:schemeClr val="accent2"/>
                </a:solidFill>
              </a:rPr>
              <a:t>logically equivalent</a:t>
            </a:r>
            <a:r>
              <a:rPr lang="en-US" altLang="sk-SK" sz="2400" dirty="0" smtClean="0"/>
              <a:t> if</a:t>
            </a:r>
            <a:r>
              <a:rPr lang="sk-SK" altLang="sk-SK" sz="2400" dirty="0" smtClean="0"/>
              <a:t>f</a:t>
            </a:r>
            <a:r>
              <a:rPr lang="en-US" altLang="sk-SK" sz="2400" dirty="0" smtClean="0"/>
              <a:t> </a:t>
            </a:r>
            <a:r>
              <a:rPr lang="sk-SK" altLang="sk-SK" sz="2400" dirty="0" smtClean="0"/>
              <a:t>    </a:t>
            </a:r>
            <a:r>
              <a:rPr lang="en-US" altLang="sk-SK" sz="2400" dirty="0" smtClean="0"/>
              <a:t>true in same models: α </a:t>
            </a:r>
            <a:r>
              <a:rPr lang="en-US" altLang="sk-SK" sz="2400" dirty="0" smtClean="0">
                <a:cs typeface="Arial" charset="0"/>
              </a:rPr>
              <a:t>≡ </a:t>
            </a:r>
            <a:r>
              <a:rPr lang="en-US" altLang="sk-SK" sz="2400" dirty="0" smtClean="0"/>
              <a:t>ß if</a:t>
            </a:r>
            <a:r>
              <a:rPr lang="sk-SK" altLang="sk-SK" sz="2400" dirty="0" smtClean="0"/>
              <a:t>f</a:t>
            </a:r>
            <a:r>
              <a:rPr lang="en-US" altLang="sk-SK" sz="2400" dirty="0" smtClean="0"/>
              <a:t> α╞ </a:t>
            </a:r>
            <a:r>
              <a:rPr lang="el-GR" altLang="sk-SK" sz="2400" dirty="0" smtClean="0">
                <a:cs typeface="Arial" charset="0"/>
              </a:rPr>
              <a:t>β</a:t>
            </a:r>
            <a:r>
              <a:rPr lang="en-US" altLang="sk-SK" sz="2400" dirty="0" smtClean="0">
                <a:cs typeface="Arial" charset="0"/>
              </a:rPr>
              <a:t> </a:t>
            </a:r>
            <a:r>
              <a:rPr lang="en-US" altLang="sk-SK" sz="2400" dirty="0" smtClean="0"/>
              <a:t>and </a:t>
            </a:r>
            <a:r>
              <a:rPr lang="el-GR" altLang="sk-SK" sz="2400" dirty="0" smtClean="0">
                <a:cs typeface="Arial" charset="0"/>
              </a:rPr>
              <a:t>β</a:t>
            </a:r>
            <a:r>
              <a:rPr lang="en-US" altLang="sk-SK" sz="2400" dirty="0" smtClean="0"/>
              <a:t>╞ α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39583" r="3125" b="15625"/>
          <a:stretch>
            <a:fillRect/>
          </a:stretch>
        </p:blipFill>
        <p:spPr bwMode="auto">
          <a:xfrm>
            <a:off x="899592" y="2348880"/>
            <a:ext cx="7162800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5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685800" y="386270"/>
            <a:ext cx="845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sk-SK" sz="3200" b="1" dirty="0" smtClean="0"/>
              <a:t>Inference rules of the propositional logic</a:t>
            </a:r>
            <a:endParaRPr lang="en-US" altLang="sk-SK" sz="32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07504" y="1556792"/>
            <a:ext cx="8736396" cy="4626370"/>
            <a:chOff x="107504" y="1556792"/>
            <a:chExt cx="8736396" cy="4626370"/>
          </a:xfrm>
        </p:grpSpPr>
        <p:grpSp>
          <p:nvGrpSpPr>
            <p:cNvPr id="2" name="Group 1"/>
            <p:cNvGrpSpPr/>
            <p:nvPr/>
          </p:nvGrpSpPr>
          <p:grpSpPr>
            <a:xfrm>
              <a:off x="107504" y="1556792"/>
              <a:ext cx="8736396" cy="3508653"/>
              <a:chOff x="685800" y="2514600"/>
              <a:chExt cx="8305800" cy="3508653"/>
            </a:xfrm>
          </p:grpSpPr>
          <p:sp>
            <p:nvSpPr>
              <p:cNvPr id="16390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2514600"/>
                <a:ext cx="8305800" cy="35086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sk-SK" b="1" i="1" dirty="0"/>
                  <a:t>Modus ponens </a:t>
                </a:r>
                <a:r>
                  <a:rPr lang="sk-SK" altLang="sk-SK" b="1" i="1" dirty="0" smtClean="0"/>
                  <a:t>: </a:t>
                </a:r>
                <a:r>
                  <a:rPr lang="en-GB" altLang="sk-SK" dirty="0" smtClean="0"/>
                  <a:t>If formulas </a:t>
                </a:r>
                <a:r>
                  <a:rPr lang="sk-SK" altLang="sk-SK" i="1" dirty="0" smtClean="0"/>
                  <a:t>A</a:t>
                </a:r>
                <a:r>
                  <a:rPr lang="sk-SK" altLang="sk-SK" dirty="0" smtClean="0"/>
                  <a:t>  </a:t>
                </a:r>
                <a:r>
                  <a:rPr lang="sk-SK" altLang="sk-SK" dirty="0" err="1" smtClean="0"/>
                  <a:t>a</a:t>
                </a:r>
                <a:r>
                  <a:rPr lang="en-GB" altLang="sk-SK" dirty="0" err="1" smtClean="0"/>
                  <a:t>nd</a:t>
                </a:r>
                <a:r>
                  <a:rPr lang="en-GB" altLang="sk-SK" dirty="0" smtClean="0"/>
                  <a:t> </a:t>
                </a:r>
                <a:r>
                  <a:rPr lang="sk-SK" altLang="sk-SK" dirty="0" smtClean="0"/>
                  <a:t>            </a:t>
                </a:r>
                <a:r>
                  <a:rPr lang="en-US" altLang="sk-SK" dirty="0" smtClean="0"/>
                  <a:t>   are true</a:t>
                </a:r>
                <a:r>
                  <a:rPr lang="sk-SK" altLang="sk-SK" dirty="0" smtClean="0"/>
                  <a:t>, </a:t>
                </a:r>
                <a:r>
                  <a:rPr lang="en-GB" altLang="sk-SK" dirty="0" smtClean="0"/>
                  <a:t>then</a:t>
                </a:r>
                <a:r>
                  <a:rPr lang="sk-SK" altLang="sk-SK" dirty="0" smtClean="0"/>
                  <a:t> </a:t>
                </a:r>
                <a:r>
                  <a:rPr lang="sk-SK" altLang="sk-SK" i="1" dirty="0"/>
                  <a:t>B</a:t>
                </a:r>
                <a:r>
                  <a:rPr lang="sk-SK" altLang="sk-SK" dirty="0"/>
                  <a:t> </a:t>
                </a:r>
                <a:r>
                  <a:rPr lang="en-GB" altLang="sk-SK" dirty="0" smtClean="0"/>
                  <a:t>is true</a:t>
                </a:r>
                <a:r>
                  <a:rPr lang="sk-SK" altLang="sk-SK" dirty="0" smtClean="0"/>
                  <a:t> p</a:t>
                </a:r>
                <a:endParaRPr lang="sk-SK" altLang="sk-SK" dirty="0"/>
              </a:p>
              <a:p>
                <a:pPr eaLnBrk="1" hangingPunct="1">
                  <a:spcBef>
                    <a:spcPct val="50000"/>
                  </a:spcBef>
                </a:pPr>
                <a:endParaRPr lang="sk-SK" altLang="sk-SK" dirty="0"/>
              </a:p>
              <a:p>
                <a:pPr eaLnBrk="1" hangingPunct="1">
                  <a:spcBef>
                    <a:spcPct val="50000"/>
                  </a:spcBef>
                </a:pPr>
                <a:endParaRPr lang="sk-SK" altLang="sk-SK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sk-SK" b="1" i="1" dirty="0"/>
                  <a:t>Modus </a:t>
                </a:r>
                <a:r>
                  <a:rPr lang="en-US" altLang="sk-SK" b="1" i="1" dirty="0" err="1"/>
                  <a:t>tollens</a:t>
                </a:r>
                <a:r>
                  <a:rPr lang="en-US" altLang="sk-SK" b="1" i="1" dirty="0"/>
                  <a:t> :  </a:t>
                </a:r>
                <a:endParaRPr lang="sk-SK" altLang="sk-SK" b="1" i="1" dirty="0"/>
              </a:p>
              <a:p>
                <a:pPr eaLnBrk="1" hangingPunct="1">
                  <a:spcBef>
                    <a:spcPct val="50000"/>
                  </a:spcBef>
                </a:pPr>
                <a:endParaRPr lang="sk-SK" altLang="sk-SK" sz="2000" b="1" i="1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sk-SK" sz="2000" b="1" i="1" dirty="0" smtClean="0"/>
                  <a:t>Simplification</a:t>
                </a:r>
                <a:r>
                  <a:rPr lang="sk-SK" altLang="sk-SK" sz="2000" b="1" i="1" dirty="0" smtClean="0"/>
                  <a:t>: </a:t>
                </a:r>
                <a:r>
                  <a:rPr lang="en-GB" altLang="sk-SK" sz="2000" dirty="0" smtClean="0"/>
                  <a:t>If </a:t>
                </a:r>
                <a:r>
                  <a:rPr lang="en-GB" altLang="sk-SK" sz="2000" dirty="0" err="1" smtClean="0"/>
                  <a:t>conjuction</a:t>
                </a:r>
                <a:r>
                  <a:rPr lang="en-GB" altLang="sk-SK" sz="2000" dirty="0" smtClean="0"/>
                  <a:t> is true, then all </a:t>
                </a:r>
                <a:r>
                  <a:rPr lang="en-GB" altLang="sk-SK" sz="2000" dirty="0" err="1" smtClean="0"/>
                  <a:t>conjucts</a:t>
                </a:r>
                <a:r>
                  <a:rPr lang="en-GB" altLang="sk-SK" sz="2000" dirty="0" smtClean="0"/>
                  <a:t> are true</a:t>
                </a:r>
                <a:endParaRPr lang="sk-SK" altLang="sk-SK" sz="2000" dirty="0"/>
              </a:p>
              <a:p>
                <a:pPr eaLnBrk="1" hangingPunct="1">
                  <a:spcBef>
                    <a:spcPct val="50000"/>
                  </a:spcBef>
                </a:pPr>
                <a:endParaRPr lang="en-US" altLang="sk-SK" sz="2000" b="1" i="1" dirty="0"/>
              </a:p>
            </p:txBody>
          </p:sp>
          <p:graphicFrame>
            <p:nvGraphicFramePr>
              <p:cNvPr id="16386" name="Object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7935641"/>
                  </p:ext>
                </p:extLst>
              </p:nvPr>
            </p:nvGraphicFramePr>
            <p:xfrm>
              <a:off x="4998711" y="2593672"/>
              <a:ext cx="990600" cy="373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26" name="Equation" r:id="rId4" imgW="469800" imgH="177480" progId="Equation.3">
                      <p:embed/>
                    </p:oleObj>
                  </mc:Choice>
                  <mc:Fallback>
                    <p:oleObj name="Equation" r:id="rId4" imgW="46980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8711" y="2593672"/>
                            <a:ext cx="990600" cy="3730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87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532464"/>
                  </p:ext>
                </p:extLst>
              </p:nvPr>
            </p:nvGraphicFramePr>
            <p:xfrm>
              <a:off x="2695364" y="3134833"/>
              <a:ext cx="3681076" cy="781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27" name="Rovnica" r:id="rId6" imgW="1854000" imgH="393480" progId="Equation.3">
                      <p:embed/>
                    </p:oleObj>
                  </mc:Choice>
                  <mc:Fallback>
                    <p:oleObj name="Rovnica" r:id="rId6" imgW="185400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5364" y="3134833"/>
                            <a:ext cx="3681076" cy="7810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88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7197847"/>
                  </p:ext>
                </p:extLst>
              </p:nvPr>
            </p:nvGraphicFramePr>
            <p:xfrm>
              <a:off x="3768763" y="4186178"/>
              <a:ext cx="1487488" cy="781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28" name="Equation" r:id="rId8" imgW="749160" imgH="393480" progId="Equation.3">
                      <p:embed/>
                    </p:oleObj>
                  </mc:Choice>
                  <mc:Fallback>
                    <p:oleObj name="Equation" r:id="rId8" imgW="74916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8763" y="4186178"/>
                            <a:ext cx="1487488" cy="7810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" name="Object 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0529124"/>
                </p:ext>
              </p:extLst>
            </p:nvPr>
          </p:nvGraphicFramePr>
          <p:xfrm>
            <a:off x="3009174" y="5129895"/>
            <a:ext cx="3044236" cy="1053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29" name="Rovnica" r:id="rId10" imgW="1054080" imgH="431640" progId="Equation.3">
                    <p:embed/>
                  </p:oleObj>
                </mc:Choice>
                <mc:Fallback>
                  <p:oleObj name="Rovnica" r:id="rId10" imgW="10540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9174" y="5129895"/>
                          <a:ext cx="3044236" cy="1053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804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from the last lecture</a:t>
            </a:r>
            <a:endParaRPr lang="sk-SK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564904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dirty="0" smtClean="0"/>
              <a:t>Game in AI, definition, one player games</a:t>
            </a:r>
            <a:endParaRPr lang="sk-SK" sz="2400" dirty="0" smtClean="0"/>
          </a:p>
          <a:p>
            <a:pPr marL="457200" indent="-457200">
              <a:buAutoNum type="arabicPeriod"/>
            </a:pPr>
            <a:r>
              <a:rPr lang="en-GB" sz="2400" dirty="0" smtClean="0"/>
              <a:t>Multiplayer games, simultaneous games, sequential games</a:t>
            </a:r>
            <a:r>
              <a:rPr lang="sk-SK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GB" sz="2400" dirty="0" smtClean="0"/>
              <a:t>MINIMAX algorithm and zero sum games</a:t>
            </a:r>
            <a:r>
              <a:rPr lang="sk-SK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GB" sz="2400" dirty="0" smtClean="0"/>
              <a:t>Alpha beta pruning. </a:t>
            </a:r>
          </a:p>
          <a:p>
            <a:pPr marL="457200" indent="-457200">
              <a:buAutoNum type="arabicPeriod"/>
            </a:pPr>
            <a:r>
              <a:rPr lang="en-GB" sz="2400" dirty="0" smtClean="0"/>
              <a:t>Cut off search and evaluation functions.</a:t>
            </a:r>
          </a:p>
          <a:p>
            <a:pPr marL="457200" indent="-457200">
              <a:buAutoNum type="arabicPeriod"/>
            </a:pPr>
            <a:r>
              <a:rPr lang="en-GB" sz="2400" dirty="0" smtClean="0"/>
              <a:t>Monte Carlo method and games. </a:t>
            </a:r>
          </a:p>
          <a:p>
            <a:pPr marL="457200" indent="-457200">
              <a:buAutoNum type="arabicPeriod"/>
            </a:pPr>
            <a:r>
              <a:rPr lang="en-GB" sz="2400" dirty="0" smtClean="0"/>
              <a:t>Logical agents, intro.</a:t>
            </a:r>
            <a:endParaRPr lang="sk-SK" sz="2400" dirty="0" smtClean="0"/>
          </a:p>
        </p:txBody>
      </p:sp>
    </p:spTree>
    <p:extLst>
      <p:ext uri="{BB962C8B-B14F-4D97-AF65-F5344CB8AC3E}">
        <p14:creationId xmlns:p14="http://schemas.microsoft.com/office/powerpoint/2010/main" val="11451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9512" y="1124744"/>
            <a:ext cx="8784976" cy="5146248"/>
            <a:chOff x="107504" y="303212"/>
            <a:chExt cx="8784976" cy="5146248"/>
          </a:xfrm>
        </p:grpSpPr>
        <p:grpSp>
          <p:nvGrpSpPr>
            <p:cNvPr id="5" name="Group 4"/>
            <p:cNvGrpSpPr/>
            <p:nvPr/>
          </p:nvGrpSpPr>
          <p:grpSpPr>
            <a:xfrm>
              <a:off x="107504" y="303212"/>
              <a:ext cx="8784976" cy="3970318"/>
              <a:chOff x="107504" y="303212"/>
              <a:chExt cx="8784976" cy="4457081"/>
            </a:xfrm>
          </p:grpSpPr>
          <p:sp>
            <p:nvSpPr>
              <p:cNvPr id="17411" name="Rectangle 2"/>
              <p:cNvSpPr>
                <a:spLocks noChangeArrowheads="1"/>
              </p:cNvSpPr>
              <p:nvPr/>
            </p:nvSpPr>
            <p:spPr bwMode="auto">
              <a:xfrm>
                <a:off x="107504" y="303212"/>
                <a:ext cx="8784976" cy="44570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sk-SK" sz="2000" b="1" i="1" dirty="0" smtClean="0"/>
                  <a:t>Conjunction introduction </a:t>
                </a:r>
                <a:r>
                  <a:rPr lang="sk-SK" altLang="sk-SK" sz="2000" b="1" i="1" dirty="0" smtClean="0"/>
                  <a:t>:</a:t>
                </a:r>
                <a:r>
                  <a:rPr lang="en-GB" altLang="sk-SK" sz="2000" b="1" i="1" dirty="0" smtClean="0"/>
                  <a:t> </a:t>
                </a:r>
                <a:r>
                  <a:rPr lang="en-GB" altLang="sk-SK" sz="2000" dirty="0" smtClean="0"/>
                  <a:t>If</a:t>
                </a:r>
                <a:r>
                  <a:rPr lang="en-GB" altLang="sk-SK" sz="2000" b="1" i="1" dirty="0" smtClean="0"/>
                  <a:t> </a:t>
                </a:r>
                <a:r>
                  <a:rPr lang="en-US" altLang="sk-SK" sz="2000" dirty="0" smtClean="0"/>
                  <a:t>                              are true</a:t>
                </a:r>
                <a:r>
                  <a:rPr lang="sk-SK" altLang="sk-SK" sz="2000" dirty="0" smtClean="0"/>
                  <a:t>, </a:t>
                </a:r>
                <a:r>
                  <a:rPr lang="en-GB" altLang="sk-SK" sz="2000" dirty="0" smtClean="0"/>
                  <a:t>then their conjunction is true </a:t>
                </a:r>
                <a:r>
                  <a:rPr lang="sk-SK" altLang="sk-SK" sz="2000" dirty="0" smtClean="0"/>
                  <a:t>.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en-US" altLang="sk-SK" dirty="0" smtClean="0"/>
              </a:p>
              <a:p>
                <a:pPr eaLnBrk="1" hangingPunct="1">
                  <a:spcBef>
                    <a:spcPct val="50000"/>
                  </a:spcBef>
                </a:pPr>
                <a:endParaRPr lang="en-US" altLang="sk-SK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2000" b="1" i="1" dirty="0" smtClean="0"/>
                  <a:t>Ad</a:t>
                </a:r>
                <a:r>
                  <a:rPr lang="en-GB" altLang="sk-SK" sz="2000" b="1" i="1" dirty="0" err="1" smtClean="0"/>
                  <a:t>ition</a:t>
                </a:r>
                <a:r>
                  <a:rPr lang="sk-SK" altLang="sk-SK" sz="2000" b="1" i="1" dirty="0" smtClean="0"/>
                  <a:t>: </a:t>
                </a:r>
                <a:r>
                  <a:rPr lang="en-GB" altLang="sk-SK" sz="2000" dirty="0" smtClean="0"/>
                  <a:t>If</a:t>
                </a:r>
                <a:r>
                  <a:rPr lang="sk-SK" altLang="sk-SK" sz="2000" dirty="0" smtClean="0"/>
                  <a:t> </a:t>
                </a:r>
                <a:r>
                  <a:rPr lang="sk-SK" altLang="sk-SK" sz="2000" dirty="0"/>
                  <a:t>formula </a:t>
                </a:r>
                <a:r>
                  <a:rPr lang="en-GB" altLang="sk-SK" sz="2000" dirty="0" smtClean="0"/>
                  <a:t>is true</a:t>
                </a:r>
                <a:r>
                  <a:rPr lang="sk-SK" altLang="sk-SK" sz="2000" dirty="0" smtClean="0"/>
                  <a:t>, </a:t>
                </a:r>
                <a:r>
                  <a:rPr lang="en-GB" altLang="sk-SK" sz="2000" dirty="0" smtClean="0"/>
                  <a:t>then its disjunction with all formulas is true.</a:t>
                </a:r>
                <a:endParaRPr lang="en-US" altLang="sk-SK" sz="2000" dirty="0"/>
              </a:p>
              <a:p>
                <a:pPr eaLnBrk="1" hangingPunct="1">
                  <a:spcBef>
                    <a:spcPct val="50000"/>
                  </a:spcBef>
                </a:pPr>
                <a:endParaRPr lang="en-US" altLang="sk-SK" sz="2000" dirty="0" smtClean="0"/>
              </a:p>
              <a:p>
                <a:pPr eaLnBrk="1" hangingPunct="1">
                  <a:spcBef>
                    <a:spcPct val="50000"/>
                  </a:spcBef>
                </a:pPr>
                <a:endParaRPr lang="en-US" altLang="sk-SK" sz="2000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GB" altLang="sk-SK" sz="2000" b="1" i="1" dirty="0" smtClean="0"/>
                  <a:t>Double negation elimination</a:t>
                </a:r>
                <a:r>
                  <a:rPr lang="sk-SK" altLang="sk-SK" sz="2000" b="1" i="1" dirty="0" smtClean="0"/>
                  <a:t>:  </a:t>
                </a:r>
                <a:r>
                  <a:rPr lang="en-GB" altLang="sk-SK" sz="2000" dirty="0" smtClean="0"/>
                  <a:t>If some formula is negated twice one gets the same formula. </a:t>
                </a:r>
                <a:endParaRPr lang="sk-SK" altLang="sk-SK" sz="2000" dirty="0"/>
              </a:p>
            </p:txBody>
          </p:sp>
          <p:graphicFrame>
            <p:nvGraphicFramePr>
              <p:cNvPr id="2" name="Object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2603552"/>
                  </p:ext>
                </p:extLst>
              </p:nvPr>
            </p:nvGraphicFramePr>
            <p:xfrm>
              <a:off x="2627784" y="1063792"/>
              <a:ext cx="2736304" cy="1121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50" name="Rovnica" r:id="rId4" imgW="1054080" imgH="431640" progId="Equation.3">
                      <p:embed/>
                    </p:oleObj>
                  </mc:Choice>
                  <mc:Fallback>
                    <p:oleObj name="Rovnica" r:id="rId4" imgW="105408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7784" y="1063792"/>
                            <a:ext cx="2736304" cy="1121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5774142"/>
                  </p:ext>
                </p:extLst>
              </p:nvPr>
            </p:nvGraphicFramePr>
            <p:xfrm>
              <a:off x="3275856" y="303212"/>
              <a:ext cx="1736193" cy="5040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51" name="Rovnica" r:id="rId6" imgW="787320" imgH="228600" progId="Equation.3">
                      <p:embed/>
                    </p:oleObj>
                  </mc:Choice>
                  <mc:Fallback>
                    <p:oleObj name="Rovnica" r:id="rId6" imgW="78732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275856" y="303212"/>
                            <a:ext cx="1736193" cy="50405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3449518"/>
                </p:ext>
              </p:extLst>
            </p:nvPr>
          </p:nvGraphicFramePr>
          <p:xfrm>
            <a:off x="2627784" y="2526059"/>
            <a:ext cx="3744416" cy="1043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2" name="Rovnice" r:id="rId8" imgW="1548728" imgH="431613" progId="Equation.3">
                    <p:embed/>
                  </p:oleObj>
                </mc:Choice>
                <mc:Fallback>
                  <p:oleObj name="Rovnice" r:id="rId8" imgW="1548728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2526059"/>
                          <a:ext cx="3744416" cy="1043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618821"/>
                </p:ext>
              </p:extLst>
            </p:nvPr>
          </p:nvGraphicFramePr>
          <p:xfrm>
            <a:off x="3544164" y="4513356"/>
            <a:ext cx="903544" cy="936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3" name="Equation" r:id="rId10" imgW="380835" imgH="393529" progId="Equation.3">
                    <p:embed/>
                  </p:oleObj>
                </mc:Choice>
                <mc:Fallback>
                  <p:oleObj name="Equation" r:id="rId10" imgW="380835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164" y="4513356"/>
                          <a:ext cx="903544" cy="936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38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280" y="116632"/>
            <a:ext cx="8991600" cy="6416476"/>
            <a:chOff x="34280" y="116632"/>
            <a:chExt cx="8991600" cy="6416476"/>
          </a:xfrm>
        </p:grpSpPr>
        <p:sp>
          <p:nvSpPr>
            <p:cNvPr id="18437" name="Text Box 2"/>
            <p:cNvSpPr txBox="1">
              <a:spLocks noChangeArrowheads="1"/>
            </p:cNvSpPr>
            <p:nvPr/>
          </p:nvSpPr>
          <p:spPr bwMode="auto">
            <a:xfrm>
              <a:off x="34280" y="116632"/>
              <a:ext cx="8991600" cy="323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sk-SK" altLang="sk-SK" dirty="0"/>
            </a:p>
            <a:p>
              <a:pPr eaLnBrk="1" hangingPunct="1">
                <a:spcBef>
                  <a:spcPct val="50000"/>
                </a:spcBef>
              </a:pPr>
              <a:endParaRPr lang="sk-SK" altLang="sk-SK" dirty="0" smtClean="0"/>
            </a:p>
            <a:p>
              <a:pPr eaLnBrk="1" hangingPunct="1">
                <a:spcBef>
                  <a:spcPct val="50000"/>
                </a:spcBef>
              </a:pPr>
              <a:endParaRPr lang="sk-SK" altLang="sk-SK" dirty="0"/>
            </a:p>
            <a:p>
              <a:pPr eaLnBrk="1" hangingPunct="1">
                <a:spcBef>
                  <a:spcPct val="50000"/>
                </a:spcBef>
              </a:pPr>
              <a:endParaRPr lang="sk-SK" altLang="sk-SK" dirty="0"/>
            </a:p>
            <a:p>
              <a:pPr eaLnBrk="1" hangingPunct="1">
                <a:spcBef>
                  <a:spcPct val="50000"/>
                </a:spcBef>
              </a:pPr>
              <a:endParaRPr lang="sk-SK" altLang="sk-SK" dirty="0" smtClean="0"/>
            </a:p>
            <a:p>
              <a:pPr eaLnBrk="1" hangingPunct="1">
                <a:spcBef>
                  <a:spcPct val="50000"/>
                </a:spcBef>
              </a:pPr>
              <a:endParaRPr lang="sk-SK" altLang="sk-SK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592" y="260648"/>
              <a:ext cx="87849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sk-SK" b="1" i="1" dirty="0" smtClean="0">
                  <a:solidFill>
                    <a:srgbClr val="FF0000"/>
                  </a:solidFill>
                </a:rPr>
                <a:t>Unit resolution</a:t>
              </a:r>
              <a:r>
                <a:rPr lang="sk-SK" altLang="sk-SK" b="1" i="1" dirty="0" smtClean="0"/>
                <a:t>:</a:t>
              </a:r>
              <a:endParaRPr lang="sk-SK" altLang="sk-SK" dirty="0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3007029"/>
                </p:ext>
              </p:extLst>
            </p:nvPr>
          </p:nvGraphicFramePr>
          <p:xfrm>
            <a:off x="1691680" y="936402"/>
            <a:ext cx="4262438" cy="949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3" name="Rovnica" r:id="rId4" imgW="1765080" imgH="393480" progId="Equation.3">
                    <p:embed/>
                  </p:oleObj>
                </mc:Choice>
                <mc:Fallback>
                  <p:oleObj name="Rovnica" r:id="rId4" imgW="17650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936402"/>
                          <a:ext cx="4262438" cy="949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34280" y="2179638"/>
              <a:ext cx="8382000" cy="178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GB" altLang="sk-SK" sz="2000" b="1" i="1" dirty="0" smtClean="0"/>
            </a:p>
            <a:p>
              <a:pPr eaLnBrk="1" hangingPunct="1">
                <a:spcBef>
                  <a:spcPct val="50000"/>
                </a:spcBef>
              </a:pPr>
              <a:r>
                <a:rPr lang="en-GB" altLang="sk-SK" sz="2000" b="1" i="1" dirty="0" smtClean="0">
                  <a:solidFill>
                    <a:srgbClr val="FF0000"/>
                  </a:solidFill>
                </a:rPr>
                <a:t>General unit resolution</a:t>
              </a:r>
              <a:r>
                <a:rPr lang="sk-SK" altLang="sk-SK" sz="2000" b="1" i="1" dirty="0" smtClean="0"/>
                <a:t>: </a:t>
              </a:r>
              <a:endParaRPr lang="sk-SK" altLang="sk-SK" sz="2000" dirty="0"/>
            </a:p>
            <a:p>
              <a:pPr eaLnBrk="1" hangingPunct="1">
                <a:spcBef>
                  <a:spcPct val="50000"/>
                </a:spcBef>
              </a:pPr>
              <a:endParaRPr lang="sk-SK" altLang="sk-SK" sz="2000" dirty="0"/>
            </a:p>
            <a:p>
              <a:pPr eaLnBrk="1" hangingPunct="1">
                <a:spcBef>
                  <a:spcPct val="50000"/>
                </a:spcBef>
              </a:pPr>
              <a:endParaRPr lang="en-US" altLang="sk-SK" sz="2000" dirty="0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7686227"/>
                </p:ext>
              </p:extLst>
            </p:nvPr>
          </p:nvGraphicFramePr>
          <p:xfrm>
            <a:off x="2767013" y="2690813"/>
            <a:ext cx="3762375" cy="1054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4" name="Rovnica" r:id="rId6" imgW="1358640" imgH="380880" progId="Equation.3">
                    <p:embed/>
                  </p:oleObj>
                </mc:Choice>
                <mc:Fallback>
                  <p:oleObj name="Rovnica" r:id="rId6" imgW="135864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013" y="2690813"/>
                          <a:ext cx="3762375" cy="1054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381047" y="1512729"/>
              <a:ext cx="35052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Jednotková </a:t>
              </a:r>
              <a:r>
                <a:rPr lang="sk-SK" altLang="sk-SK" sz="2000" dirty="0" err="1"/>
                <a:t>rezolvencia</a:t>
              </a:r>
              <a:r>
                <a:rPr lang="sk-SK" altLang="sk-SK" sz="2000" dirty="0"/>
                <a:t> (</a:t>
              </a:r>
              <a:r>
                <a:rPr lang="sk-SK" altLang="sk-SK" sz="2000" dirty="0" err="1"/>
                <a:t>unit</a:t>
              </a:r>
              <a:r>
                <a:rPr lang="sk-SK" altLang="sk-SK" sz="2000" dirty="0"/>
                <a:t> </a:t>
              </a:r>
              <a:r>
                <a:rPr lang="sk-SK" altLang="sk-SK" sz="2000" dirty="0" err="1"/>
                <a:t>resolution</a:t>
              </a:r>
              <a:r>
                <a:rPr lang="sk-SK" altLang="sk-SK" sz="2000" dirty="0"/>
                <a:t>)</a:t>
              </a:r>
              <a:endParaRPr lang="en-US" altLang="sk-SK" sz="2000" dirty="0"/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0510080"/>
                </p:ext>
              </p:extLst>
            </p:nvPr>
          </p:nvGraphicFramePr>
          <p:xfrm>
            <a:off x="153126" y="5301208"/>
            <a:ext cx="8382000" cy="1231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5" name="Equation" r:id="rId8" imgW="3403600" imgH="444500" progId="Equation.3">
                    <p:embed/>
                  </p:oleObj>
                </mc:Choice>
                <mc:Fallback>
                  <p:oleObj name="Equation" r:id="rId8" imgW="34036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126" y="5301208"/>
                          <a:ext cx="8382000" cy="1231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05526" y="4509120"/>
              <a:ext cx="8077200" cy="4572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dirty="0"/>
                <a:t>         </a:t>
              </a:r>
              <a:r>
                <a:rPr lang="en-GB" altLang="sk-SK" dirty="0" smtClean="0"/>
                <a:t>is a negation of </a:t>
              </a:r>
              <a:r>
                <a:rPr lang="sk-SK" altLang="sk-SK" dirty="0" smtClean="0"/>
                <a:t>                                     </a:t>
              </a:r>
              <a:r>
                <a:rPr lang="en-GB" altLang="sk-SK" b="1" dirty="0" smtClean="0">
                  <a:solidFill>
                    <a:srgbClr val="FF0000"/>
                  </a:solidFill>
                </a:rPr>
                <a:t>Full resolution</a:t>
              </a:r>
              <a:r>
                <a:rPr lang="sk-SK" altLang="sk-SK" b="1" dirty="0" smtClean="0">
                  <a:solidFill>
                    <a:srgbClr val="FF0000"/>
                  </a:solidFill>
                </a:rPr>
                <a:t> </a:t>
              </a:r>
              <a:endParaRPr lang="en-US" altLang="sk-SK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0512172"/>
                </p:ext>
              </p:extLst>
            </p:nvPr>
          </p:nvGraphicFramePr>
          <p:xfrm>
            <a:off x="467544" y="4506398"/>
            <a:ext cx="490537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6" name="Rovnica" r:id="rId10" imgW="203040" imgH="241200" progId="Equation.3">
                    <p:embed/>
                  </p:oleObj>
                </mc:Choice>
                <mc:Fallback>
                  <p:oleObj name="Rovnica" r:id="rId10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" y="4506398"/>
                          <a:ext cx="490537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723227"/>
                </p:ext>
              </p:extLst>
            </p:nvPr>
          </p:nvGraphicFramePr>
          <p:xfrm>
            <a:off x="3131840" y="4492151"/>
            <a:ext cx="2762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7" name="Rovnica" r:id="rId12" imgW="114120" imgH="228600" progId="Equation.3">
                    <p:embed/>
                  </p:oleObj>
                </mc:Choice>
                <mc:Fallback>
                  <p:oleObj name="Rovnica" r:id="rId12" imgW="1141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4492151"/>
                          <a:ext cx="276225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4" name="Straight Connector 13"/>
          <p:cNvCxnSpPr/>
          <p:nvPr/>
        </p:nvCxnSpPr>
        <p:spPr>
          <a:xfrm>
            <a:off x="34280" y="4365104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0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732031" y="554831"/>
            <a:ext cx="7215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sk-SK" dirty="0" smtClean="0"/>
              <a:t>Inference in the propositional logic</a:t>
            </a:r>
            <a:r>
              <a:rPr lang="sk-SK" altLang="sk-SK" dirty="0" smtClean="0"/>
              <a:t> – </a:t>
            </a:r>
            <a:r>
              <a:rPr lang="en-GB" altLang="sk-SK" dirty="0" smtClean="0"/>
              <a:t>exam example</a:t>
            </a:r>
            <a:endParaRPr lang="sk-SK" altLang="sk-SK" dirty="0"/>
          </a:p>
        </p:txBody>
      </p:sp>
      <p:cxnSp>
        <p:nvCxnSpPr>
          <p:cNvPr id="24581" name="Straight Connector 3"/>
          <p:cNvCxnSpPr>
            <a:cxnSpLocks noChangeShapeType="1"/>
          </p:cNvCxnSpPr>
          <p:nvPr/>
        </p:nvCxnSpPr>
        <p:spPr bwMode="auto">
          <a:xfrm rot="16200000" flipH="1">
            <a:off x="-1321593" y="4393406"/>
            <a:ext cx="4572000" cy="71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Straight Connector 5"/>
          <p:cNvCxnSpPr>
            <a:cxnSpLocks noChangeShapeType="1"/>
          </p:cNvCxnSpPr>
          <p:nvPr/>
        </p:nvCxnSpPr>
        <p:spPr bwMode="auto">
          <a:xfrm>
            <a:off x="1000125" y="4643438"/>
            <a:ext cx="76438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65403"/>
              </p:ext>
            </p:extLst>
          </p:nvPr>
        </p:nvGraphicFramePr>
        <p:xfrm>
          <a:off x="1197958" y="2714625"/>
          <a:ext cx="3852863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8" name="Rovnica" r:id="rId3" imgW="1942920" imgH="888840" progId="Equation.3">
                  <p:embed/>
                </p:oleObj>
              </mc:Choice>
              <mc:Fallback>
                <p:oleObj name="Rovnica" r:id="rId3" imgW="19429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958" y="2714625"/>
                        <a:ext cx="3852863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214438" y="4643438"/>
          <a:ext cx="428625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9" name="Equation" r:id="rId5" imgW="253800" imgH="1079280" progId="Equation.3">
                  <p:embed/>
                </p:oleObj>
              </mc:Choice>
              <mc:Fallback>
                <p:oleObj name="Equation" r:id="rId5" imgW="25380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643438"/>
                        <a:ext cx="428625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Box 9"/>
          <p:cNvSpPr txBox="1">
            <a:spLocks noChangeArrowheads="1"/>
          </p:cNvSpPr>
          <p:nvPr/>
        </p:nvSpPr>
        <p:spPr bwMode="auto">
          <a:xfrm>
            <a:off x="500063" y="2714625"/>
            <a:ext cx="4286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sk-SK" altLang="sk-SK"/>
              <a:t>1</a:t>
            </a:r>
          </a:p>
          <a:p>
            <a:pPr eaLnBrk="1" hangingPunct="1"/>
            <a:r>
              <a:rPr lang="sk-SK" altLang="sk-SK"/>
              <a:t>2</a:t>
            </a:r>
          </a:p>
          <a:p>
            <a:pPr eaLnBrk="1" hangingPunct="1"/>
            <a:r>
              <a:rPr lang="sk-SK" altLang="sk-SK"/>
              <a:t>3</a:t>
            </a:r>
          </a:p>
          <a:p>
            <a:pPr eaLnBrk="1" hangingPunct="1"/>
            <a:r>
              <a:rPr lang="sk-SK" altLang="sk-SK"/>
              <a:t>4</a:t>
            </a:r>
          </a:p>
          <a:p>
            <a:pPr eaLnBrk="1" hangingPunct="1"/>
            <a:endParaRPr lang="sk-SK" altLang="sk-SK"/>
          </a:p>
          <a:p>
            <a:pPr eaLnBrk="1" hangingPunct="1"/>
            <a:r>
              <a:rPr lang="sk-SK" altLang="sk-SK"/>
              <a:t>5</a:t>
            </a:r>
          </a:p>
          <a:p>
            <a:pPr eaLnBrk="1" hangingPunct="1"/>
            <a:r>
              <a:rPr lang="sk-SK" altLang="sk-SK"/>
              <a:t>6</a:t>
            </a:r>
          </a:p>
          <a:p>
            <a:pPr eaLnBrk="1" hangingPunct="1"/>
            <a:r>
              <a:rPr lang="sk-SK" altLang="sk-SK"/>
              <a:t>7</a:t>
            </a:r>
          </a:p>
          <a:p>
            <a:pPr eaLnBrk="1" hangingPunct="1"/>
            <a:r>
              <a:rPr lang="sk-SK" altLang="sk-SK"/>
              <a:t>8</a:t>
            </a:r>
          </a:p>
          <a:p>
            <a:pPr eaLnBrk="1" hangingPunct="1"/>
            <a:r>
              <a:rPr lang="sk-SK" altLang="sk-SK"/>
              <a:t>9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143250" y="4643438"/>
            <a:ext cx="571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sk-SK" sz="2000" dirty="0" smtClean="0"/>
              <a:t>assumption</a:t>
            </a:r>
            <a:r>
              <a:rPr lang="sk-SK" altLang="sk-SK" sz="2000" dirty="0" smtClean="0"/>
              <a:t> 1</a:t>
            </a:r>
            <a:r>
              <a:rPr lang="en-GB" altLang="sk-SK" sz="2000" dirty="0" smtClean="0"/>
              <a:t> simplification</a:t>
            </a:r>
            <a:endParaRPr lang="sk-SK" altLang="sk-SK" sz="20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143250" y="4929188"/>
            <a:ext cx="571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sk-SK" sz="2000" dirty="0" smtClean="0"/>
              <a:t>assumption</a:t>
            </a:r>
            <a:r>
              <a:rPr lang="sk-SK" altLang="sk-SK" sz="2000" dirty="0" smtClean="0"/>
              <a:t> 1</a:t>
            </a:r>
            <a:r>
              <a:rPr lang="en-GB" altLang="sk-SK" sz="2000" dirty="0" smtClean="0"/>
              <a:t>  simplification</a:t>
            </a:r>
            <a:endParaRPr lang="sk-SK" altLang="sk-SK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143250" y="5286375"/>
            <a:ext cx="571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sk-SK" sz="2000" dirty="0" smtClean="0"/>
              <a:t>result</a:t>
            </a:r>
            <a:r>
              <a:rPr lang="sk-SK" altLang="sk-SK" sz="2000" dirty="0" smtClean="0"/>
              <a:t> </a:t>
            </a:r>
            <a:r>
              <a:rPr lang="sk-SK" altLang="sk-SK" sz="2000" dirty="0"/>
              <a:t>5 </a:t>
            </a:r>
            <a:r>
              <a:rPr lang="sk-SK" altLang="sk-SK" sz="2000" dirty="0" smtClean="0"/>
              <a:t>a</a:t>
            </a:r>
            <a:r>
              <a:rPr lang="en-GB" altLang="sk-SK" sz="2000" dirty="0" err="1" smtClean="0"/>
              <a:t>nd</a:t>
            </a:r>
            <a:r>
              <a:rPr lang="sk-SK" altLang="sk-SK" sz="2000" dirty="0" smtClean="0"/>
              <a:t> </a:t>
            </a:r>
            <a:r>
              <a:rPr lang="sk-SK" altLang="sk-SK" sz="2000" dirty="0"/>
              <a:t>modus </a:t>
            </a:r>
            <a:r>
              <a:rPr lang="sk-SK" altLang="sk-SK" sz="2000" dirty="0" err="1"/>
              <a:t>tollens</a:t>
            </a:r>
            <a:r>
              <a:rPr lang="sk-SK" altLang="sk-SK" sz="2000" dirty="0"/>
              <a:t> </a:t>
            </a:r>
            <a:r>
              <a:rPr lang="en-GB" altLang="sk-SK" sz="2000" dirty="0" smtClean="0"/>
              <a:t>on the assumption</a:t>
            </a:r>
            <a:r>
              <a:rPr lang="sk-SK" altLang="sk-SK" sz="2000" dirty="0" smtClean="0"/>
              <a:t> </a:t>
            </a:r>
            <a:r>
              <a:rPr lang="sk-SK" altLang="sk-SK" sz="2000" dirty="0"/>
              <a:t>2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43250" y="5643563"/>
            <a:ext cx="571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sk-SK" sz="2000" dirty="0"/>
              <a:t>r</a:t>
            </a:r>
            <a:r>
              <a:rPr lang="en-GB" altLang="sk-SK" sz="2000" dirty="0" smtClean="0"/>
              <a:t>esult </a:t>
            </a:r>
            <a:r>
              <a:rPr lang="sk-SK" altLang="sk-SK" sz="2000" dirty="0" smtClean="0"/>
              <a:t>7 a</a:t>
            </a:r>
            <a:r>
              <a:rPr lang="en-GB" altLang="sk-SK" sz="2000" dirty="0" err="1" smtClean="0"/>
              <a:t>nd</a:t>
            </a:r>
            <a:r>
              <a:rPr lang="sk-SK" altLang="sk-SK" sz="2000" dirty="0" smtClean="0"/>
              <a:t> </a:t>
            </a:r>
            <a:r>
              <a:rPr lang="sk-SK" altLang="sk-SK" sz="2000" dirty="0"/>
              <a:t>modus </a:t>
            </a:r>
            <a:r>
              <a:rPr lang="sk-SK" altLang="sk-SK" sz="2000" dirty="0" err="1"/>
              <a:t>ponens</a:t>
            </a:r>
            <a:r>
              <a:rPr lang="sk-SK" altLang="sk-SK" sz="2000" dirty="0"/>
              <a:t> </a:t>
            </a:r>
            <a:r>
              <a:rPr lang="en-GB" altLang="sk-SK" sz="2000" dirty="0" smtClean="0"/>
              <a:t>on the </a:t>
            </a:r>
            <a:r>
              <a:rPr lang="en-GB" altLang="sk-SK" sz="2000" dirty="0" err="1" smtClean="0"/>
              <a:t>asumption</a:t>
            </a:r>
            <a:r>
              <a:rPr lang="sk-SK" altLang="sk-SK" sz="2000" dirty="0" smtClean="0"/>
              <a:t> </a:t>
            </a:r>
            <a:r>
              <a:rPr lang="sk-SK" altLang="sk-SK" sz="2000" dirty="0"/>
              <a:t>3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143250" y="6000750"/>
            <a:ext cx="571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sk-SK" sz="2000" dirty="0" smtClean="0"/>
              <a:t>result</a:t>
            </a:r>
            <a:r>
              <a:rPr lang="sk-SK" altLang="sk-SK" sz="2000" dirty="0" smtClean="0"/>
              <a:t> </a:t>
            </a:r>
            <a:r>
              <a:rPr lang="sk-SK" altLang="sk-SK" sz="2000" dirty="0"/>
              <a:t>8 </a:t>
            </a:r>
            <a:r>
              <a:rPr lang="sk-SK" altLang="sk-SK" sz="2000" dirty="0" smtClean="0"/>
              <a:t>a</a:t>
            </a:r>
            <a:r>
              <a:rPr lang="en-GB" altLang="sk-SK" sz="2000" dirty="0" err="1" smtClean="0"/>
              <a:t>nd</a:t>
            </a:r>
            <a:r>
              <a:rPr lang="sk-SK" altLang="sk-SK" sz="2000" dirty="0" smtClean="0"/>
              <a:t> </a:t>
            </a:r>
            <a:r>
              <a:rPr lang="sk-SK" altLang="sk-SK" sz="2000" dirty="0"/>
              <a:t>modus </a:t>
            </a:r>
            <a:r>
              <a:rPr lang="sk-SK" altLang="sk-SK" sz="2000" dirty="0" err="1"/>
              <a:t>ponens</a:t>
            </a:r>
            <a:r>
              <a:rPr lang="sk-SK" altLang="sk-SK" sz="2000" dirty="0"/>
              <a:t> </a:t>
            </a:r>
            <a:r>
              <a:rPr lang="en-GB" altLang="sk-SK" sz="2000" dirty="0" smtClean="0"/>
              <a:t>on assumption</a:t>
            </a:r>
            <a:r>
              <a:rPr lang="sk-SK" altLang="sk-SK" sz="2000" dirty="0" smtClean="0"/>
              <a:t> </a:t>
            </a:r>
            <a:r>
              <a:rPr lang="sk-SK" altLang="sk-SK" sz="2000" dirty="0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92080" y="2822517"/>
            <a:ext cx="335185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Let us suppose this is our KB at the moment and we want to infer what is possible using the rules. All sentences in KB are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3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z="3200" dirty="0" err="1" smtClean="0"/>
              <a:t>Norm</a:t>
            </a:r>
            <a:r>
              <a:rPr lang="en-GB" altLang="sk-SK" sz="3200" dirty="0" smtClean="0"/>
              <a:t>al forms</a:t>
            </a:r>
            <a:endParaRPr lang="en-US" altLang="sk-SK" sz="3200" dirty="0" smtClean="0"/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0" y="2362200"/>
            <a:ext cx="8382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dirty="0"/>
              <a:t>Re</a:t>
            </a:r>
            <a:r>
              <a:rPr lang="en-US" altLang="sk-SK" dirty="0"/>
              <a:t>s</a:t>
            </a:r>
            <a:r>
              <a:rPr lang="sk-SK" altLang="sk-SK" dirty="0" err="1" smtClean="0"/>
              <a:t>ol</a:t>
            </a:r>
            <a:r>
              <a:rPr lang="en-GB" altLang="sk-SK" dirty="0" err="1" smtClean="0"/>
              <a:t>ution</a:t>
            </a:r>
            <a:r>
              <a:rPr lang="en-GB" altLang="sk-SK" dirty="0" smtClean="0"/>
              <a:t> rules are applicable on the conjunction of disjunctions  (normal forms)</a:t>
            </a:r>
            <a:r>
              <a:rPr lang="sk-SK" altLang="sk-SK" dirty="0" smtClean="0"/>
              <a:t>.</a:t>
            </a:r>
            <a:endParaRPr lang="sk-SK" altLang="sk-SK" dirty="0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sk-SK" dirty="0" smtClean="0"/>
              <a:t>If </a:t>
            </a:r>
            <a:r>
              <a:rPr lang="sk-SK" altLang="sk-SK" dirty="0" smtClean="0"/>
              <a:t>KB </a:t>
            </a:r>
            <a:r>
              <a:rPr lang="en-GB" altLang="sk-SK" dirty="0" smtClean="0"/>
              <a:t>has not such structure</a:t>
            </a:r>
            <a:r>
              <a:rPr lang="sk-SK" altLang="sk-SK" dirty="0" smtClean="0"/>
              <a:t>, </a:t>
            </a:r>
            <a:r>
              <a:rPr lang="en-GB" altLang="sk-SK" dirty="0" smtClean="0"/>
              <a:t>what to do</a:t>
            </a:r>
            <a:r>
              <a:rPr lang="sk-SK" altLang="sk-SK" dirty="0" smtClean="0"/>
              <a:t>?</a:t>
            </a:r>
            <a:endParaRPr lang="sk-SK" altLang="sk-SK" dirty="0"/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4716016" y="3933056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395536" y="5733256"/>
            <a:ext cx="8458200" cy="12003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sk-SK" dirty="0" smtClean="0">
                <a:solidFill>
                  <a:schemeClr val="bg1"/>
                </a:solidFill>
              </a:rPr>
              <a:t>Each sentence in the propositional logic is logically equivalent to the conjunction of disjunctions : </a:t>
            </a:r>
            <a:r>
              <a:rPr lang="sk-SK" altLang="sk-SK" dirty="0" smtClean="0">
                <a:solidFill>
                  <a:schemeClr val="bg1"/>
                </a:solidFill>
              </a:rPr>
              <a:t>         </a:t>
            </a:r>
            <a:r>
              <a:rPr lang="sk-SK" altLang="sk-SK" dirty="0">
                <a:solidFill>
                  <a:schemeClr val="bg1"/>
                </a:solidFill>
              </a:rPr>
              <a:t>CNF (</a:t>
            </a:r>
            <a:r>
              <a:rPr lang="sk-SK" altLang="sk-SK" dirty="0" err="1">
                <a:solidFill>
                  <a:schemeClr val="bg1"/>
                </a:solidFill>
              </a:rPr>
              <a:t>conjunctive</a:t>
            </a:r>
            <a:r>
              <a:rPr lang="sk-SK" altLang="sk-SK" dirty="0">
                <a:solidFill>
                  <a:schemeClr val="bg1"/>
                </a:solidFill>
              </a:rPr>
              <a:t> </a:t>
            </a:r>
            <a:r>
              <a:rPr lang="sk-SK" altLang="sk-SK" dirty="0" err="1">
                <a:solidFill>
                  <a:schemeClr val="bg1"/>
                </a:solidFill>
              </a:rPr>
              <a:t>normal</a:t>
            </a:r>
            <a:r>
              <a:rPr lang="sk-SK" altLang="sk-SK" dirty="0">
                <a:solidFill>
                  <a:schemeClr val="bg1"/>
                </a:solidFill>
              </a:rPr>
              <a:t> </a:t>
            </a:r>
            <a:r>
              <a:rPr lang="sk-SK" altLang="sk-SK" dirty="0" err="1">
                <a:solidFill>
                  <a:schemeClr val="bg1"/>
                </a:solidFill>
              </a:rPr>
              <a:t>form</a:t>
            </a:r>
            <a:r>
              <a:rPr lang="sk-SK" altLang="sk-SK" dirty="0">
                <a:solidFill>
                  <a:schemeClr val="bg1"/>
                </a:solidFill>
              </a:rPr>
              <a:t>)</a:t>
            </a:r>
            <a:endParaRPr lang="en-US" alt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8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452" grpId="0" animBg="1"/>
      <p:bldP spid="10445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963" y="91307"/>
            <a:ext cx="8041440" cy="1442674"/>
          </a:xfrm>
        </p:spPr>
        <p:txBody>
          <a:bodyPr/>
          <a:lstStyle/>
          <a:p>
            <a:pPr algn="l" eaLnBrk="1" hangingPunct="1"/>
            <a:r>
              <a:rPr lang="sk-SK" altLang="sk-SK" sz="2800" b="1" dirty="0" smtClean="0"/>
              <a:t> </a:t>
            </a:r>
            <a:r>
              <a:rPr lang="sk-SK" altLang="sk-SK" sz="2800" b="1" i="1" dirty="0" smtClean="0"/>
              <a:t>CNF</a:t>
            </a:r>
            <a:r>
              <a:rPr lang="en-GB" altLang="sk-SK" sz="2800" b="1" i="1" dirty="0" smtClean="0"/>
              <a:t> algorithm</a:t>
            </a:r>
            <a:endParaRPr lang="en-US" altLang="sk-SK" sz="2800" b="1" i="1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436191" y="1321822"/>
            <a:ext cx="8382000" cy="3352800"/>
            <a:chOff x="685800" y="2590800"/>
            <a:chExt cx="8382000" cy="3352800"/>
          </a:xfrm>
        </p:grpSpPr>
        <p:sp>
          <p:nvSpPr>
            <p:cNvPr id="25609" name="Text Box 3"/>
            <p:cNvSpPr txBox="1">
              <a:spLocks noChangeArrowheads="1"/>
            </p:cNvSpPr>
            <p:nvPr/>
          </p:nvSpPr>
          <p:spPr bwMode="auto">
            <a:xfrm>
              <a:off x="685800" y="2590800"/>
              <a:ext cx="8382000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dirty="0"/>
                <a:t>      </a:t>
              </a:r>
              <a:r>
                <a:rPr lang="en-GB" altLang="sk-SK" sz="2000" dirty="0" smtClean="0"/>
                <a:t>input</a:t>
              </a:r>
              <a:r>
                <a:rPr lang="sk-SK" altLang="sk-SK" sz="2000" dirty="0" smtClean="0"/>
                <a:t> </a:t>
              </a:r>
              <a:r>
                <a:rPr lang="sk-SK" altLang="sk-SK" sz="2000" dirty="0"/>
                <a:t>: formula </a:t>
              </a:r>
              <a:r>
                <a:rPr lang="en-GB" altLang="sk-SK" sz="2000" i="1" dirty="0"/>
                <a:t>a</a:t>
              </a:r>
              <a:r>
                <a:rPr lang="sk-SK" altLang="sk-SK" sz="2000" i="1" dirty="0" smtClean="0"/>
                <a:t> </a:t>
              </a:r>
              <a:r>
                <a:rPr lang="sk-SK" altLang="sk-SK" sz="2000" dirty="0"/>
                <a:t>, </a:t>
              </a:r>
              <a:r>
                <a:rPr lang="en-GB" altLang="sk-SK" sz="2000" dirty="0" smtClean="0"/>
                <a:t>output</a:t>
              </a:r>
              <a:r>
                <a:rPr lang="sk-SK" altLang="sk-SK" sz="2000" dirty="0" smtClean="0"/>
                <a:t> </a:t>
              </a:r>
              <a:r>
                <a:rPr lang="sk-SK" altLang="sk-SK" sz="2000" i="1" dirty="0"/>
                <a:t>CNF </a:t>
              </a:r>
              <a:r>
                <a:rPr lang="en-GB" altLang="sk-SK" sz="2000" i="1" dirty="0" smtClean="0"/>
                <a:t> </a:t>
              </a:r>
              <a:r>
                <a:rPr lang="en-GB" altLang="sk-SK" sz="2000" dirty="0" smtClean="0"/>
                <a:t>of the formula </a:t>
              </a:r>
              <a:r>
                <a:rPr lang="en-GB" altLang="sk-SK" sz="2000" i="1" dirty="0"/>
                <a:t>a</a:t>
              </a:r>
              <a:endParaRPr lang="sk-SK" altLang="sk-SK" sz="2000" i="1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i="1" dirty="0"/>
                <a:t>        </a:t>
              </a:r>
              <a:r>
                <a:rPr lang="sk-SK" altLang="sk-SK" sz="2000" dirty="0" err="1" smtClean="0"/>
                <a:t>algo</a:t>
              </a:r>
              <a:r>
                <a:rPr lang="en-GB" altLang="sk-SK" sz="2000" dirty="0" err="1" smtClean="0"/>
                <a:t>rithm</a:t>
              </a:r>
              <a:r>
                <a:rPr lang="sk-SK" altLang="sk-SK" sz="2000" dirty="0" smtClean="0"/>
                <a:t>:</a:t>
              </a:r>
              <a:endParaRPr lang="sk-SK" altLang="sk-SK" sz="2000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       </a:t>
              </a:r>
              <a:r>
                <a:rPr lang="sk-SK" altLang="sk-SK" sz="2000" dirty="0" smtClean="0"/>
                <a:t>1.</a:t>
              </a:r>
              <a:r>
                <a:rPr lang="en-GB" altLang="sk-SK" sz="2000" dirty="0" smtClean="0"/>
                <a:t> </a:t>
              </a:r>
              <a:r>
                <a:rPr lang="en-GB" altLang="sk-SK" sz="2000" dirty="0" err="1" smtClean="0"/>
                <a:t>Subformulas</a:t>
              </a:r>
              <a:r>
                <a:rPr lang="en-GB" altLang="sk-SK" sz="2000" dirty="0" smtClean="0"/>
                <a:t> </a:t>
              </a:r>
              <a:r>
                <a:rPr lang="sk-SK" altLang="sk-SK" sz="2000" dirty="0" smtClean="0"/>
                <a:t>                    </a:t>
              </a:r>
              <a:r>
                <a:rPr lang="en-GB" altLang="sk-SK" sz="2000" dirty="0" smtClean="0"/>
                <a:t>are replaced by </a:t>
              </a:r>
              <a:endParaRPr lang="sk-SK" altLang="sk-SK" sz="2000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       2.                 </a:t>
              </a:r>
              <a:r>
                <a:rPr lang="en-GB" altLang="sk-SK" sz="2000" dirty="0" smtClean="0"/>
                <a:t>are replaced by</a:t>
              </a:r>
              <a:endParaRPr lang="sk-SK" altLang="sk-SK" sz="2000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       3.  </a:t>
              </a:r>
              <a:r>
                <a:rPr lang="en-GB" altLang="sk-SK" sz="2000" dirty="0" smtClean="0"/>
                <a:t>Rewrite</a:t>
              </a:r>
              <a:r>
                <a:rPr lang="sk-SK" altLang="sk-SK" sz="2000" dirty="0" smtClean="0"/>
                <a:t>    </a:t>
              </a:r>
              <a:endParaRPr lang="en-US" altLang="sk-SK" sz="2000" dirty="0"/>
            </a:p>
          </p:txBody>
        </p:sp>
        <p:grpSp>
          <p:nvGrpSpPr>
            <p:cNvPr id="25610" name="Group 16"/>
            <p:cNvGrpSpPr>
              <a:grpSpLocks/>
            </p:cNvGrpSpPr>
            <p:nvPr/>
          </p:nvGrpSpPr>
          <p:grpSpPr bwMode="auto">
            <a:xfrm>
              <a:off x="914400" y="2743200"/>
              <a:ext cx="7378700" cy="3200400"/>
              <a:chOff x="576" y="1728"/>
              <a:chExt cx="4648" cy="2016"/>
            </a:xfrm>
          </p:grpSpPr>
          <p:sp>
            <p:nvSpPr>
              <p:cNvPr id="25611" name="Oval 4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5612" name="Oval 5"/>
              <p:cNvSpPr>
                <a:spLocks noChangeArrowheads="1"/>
              </p:cNvSpPr>
              <p:nvPr/>
            </p:nvSpPr>
            <p:spPr bwMode="auto">
              <a:xfrm>
                <a:off x="576" y="2064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graphicFrame>
            <p:nvGraphicFramePr>
              <p:cNvPr id="25602" name="Object 0"/>
              <p:cNvGraphicFramePr>
                <a:graphicFrameLocks noChangeAspect="1"/>
              </p:cNvGraphicFramePr>
              <p:nvPr/>
            </p:nvGraphicFramePr>
            <p:xfrm>
              <a:off x="1872" y="2256"/>
              <a:ext cx="6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564" name="Equation" r:id="rId4" imgW="507960" imgH="177480" progId="Equation.3">
                      <p:embed/>
                    </p:oleObj>
                  </mc:Choice>
                  <mc:Fallback>
                    <p:oleObj name="Equation" r:id="rId4" imgW="50796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2256"/>
                            <a:ext cx="6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3" name="Object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0612372"/>
                  </p:ext>
                </p:extLst>
              </p:nvPr>
            </p:nvGraphicFramePr>
            <p:xfrm>
              <a:off x="3736" y="2259"/>
              <a:ext cx="148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565" name="Equation" r:id="rId6" imgW="1244520" imgH="215640" progId="Equation.3">
                      <p:embed/>
                    </p:oleObj>
                  </mc:Choice>
                  <mc:Fallback>
                    <p:oleObj name="Equation" r:id="rId6" imgW="124452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2259"/>
                            <a:ext cx="1488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4" name="Object 2"/>
              <p:cNvGraphicFramePr>
                <a:graphicFrameLocks noChangeAspect="1"/>
              </p:cNvGraphicFramePr>
              <p:nvPr/>
            </p:nvGraphicFramePr>
            <p:xfrm>
              <a:off x="1008" y="2544"/>
              <a:ext cx="577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566" name="Equation" r:id="rId8" imgW="482400" imgH="177480" progId="Equation.3">
                      <p:embed/>
                    </p:oleObj>
                  </mc:Choice>
                  <mc:Fallback>
                    <p:oleObj name="Equation" r:id="rId8" imgW="48240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2544"/>
                            <a:ext cx="577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5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1072260"/>
                  </p:ext>
                </p:extLst>
              </p:nvPr>
            </p:nvGraphicFramePr>
            <p:xfrm>
              <a:off x="2704" y="2549"/>
              <a:ext cx="624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567" name="Equation" r:id="rId10" imgW="507960" imgH="164880" progId="Equation.3">
                      <p:embed/>
                    </p:oleObj>
                  </mc:Choice>
                  <mc:Fallback>
                    <p:oleObj name="Equation" r:id="rId10" imgW="50796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4" y="2549"/>
                            <a:ext cx="624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6" name="Object 4"/>
              <p:cNvGraphicFramePr>
                <a:graphicFrameLocks noChangeAspect="1"/>
              </p:cNvGraphicFramePr>
              <p:nvPr/>
            </p:nvGraphicFramePr>
            <p:xfrm>
              <a:off x="2496" y="2880"/>
              <a:ext cx="797" cy="8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568" name="Equation" r:id="rId12" imgW="609480" imgH="660240" progId="Equation.3">
                      <p:embed/>
                    </p:oleObj>
                  </mc:Choice>
                  <mc:Fallback>
                    <p:oleObj name="Equation" r:id="rId12" imgW="609480" imgH="6602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2880"/>
                            <a:ext cx="797" cy="8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7" name="Object 5"/>
              <p:cNvGraphicFramePr>
                <a:graphicFrameLocks noChangeAspect="1"/>
              </p:cNvGraphicFramePr>
              <p:nvPr/>
            </p:nvGraphicFramePr>
            <p:xfrm>
              <a:off x="3840" y="2880"/>
              <a:ext cx="814" cy="8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569" name="Equation" r:id="rId14" imgW="622080" imgH="622080" progId="Equation.3">
                      <p:embed/>
                    </p:oleObj>
                  </mc:Choice>
                  <mc:Fallback>
                    <p:oleObj name="Equation" r:id="rId14" imgW="622080" imgH="622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880"/>
                            <a:ext cx="814" cy="8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13" name="Line 13"/>
              <p:cNvSpPr>
                <a:spLocks noChangeShapeType="1"/>
              </p:cNvSpPr>
              <p:nvPr/>
            </p:nvSpPr>
            <p:spPr bwMode="auto">
              <a:xfrm>
                <a:off x="3504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5614" name="Line 14"/>
              <p:cNvSpPr>
                <a:spLocks noChangeShapeType="1"/>
              </p:cNvSpPr>
              <p:nvPr/>
            </p:nvSpPr>
            <p:spPr bwMode="auto">
              <a:xfrm>
                <a:off x="3504" y="33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5615" name="Line 15"/>
              <p:cNvSpPr>
                <a:spLocks noChangeShapeType="1"/>
              </p:cNvSpPr>
              <p:nvPr/>
            </p:nvSpPr>
            <p:spPr bwMode="auto">
              <a:xfrm>
                <a:off x="3552" y="360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</p:grp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932317" y="4797152"/>
            <a:ext cx="7908304" cy="1784350"/>
            <a:chOff x="158" y="1296"/>
            <a:chExt cx="5122" cy="1124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158" y="1296"/>
              <a:ext cx="5122" cy="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4. </a:t>
              </a:r>
              <a:r>
                <a:rPr lang="en-GB" altLang="sk-SK" sz="2000" dirty="0"/>
                <a:t> </a:t>
              </a:r>
              <a:r>
                <a:rPr lang="en-GB" altLang="sk-SK" sz="2000" dirty="0" smtClean="0"/>
                <a:t>Distribution rules  for    </a:t>
              </a:r>
              <a:r>
                <a:rPr lang="en-US" altLang="sk-SK" sz="2000" dirty="0" smtClean="0"/>
                <a:t>        and </a:t>
              </a:r>
              <a:r>
                <a:rPr lang="sk-SK" altLang="sk-SK" sz="2000" dirty="0" smtClean="0"/>
                <a:t> </a:t>
              </a:r>
              <a:r>
                <a:rPr lang="en-US" altLang="sk-SK" sz="2000" dirty="0" smtClean="0"/>
                <a:t>          </a:t>
              </a:r>
              <a:r>
                <a:rPr lang="sk-SK" altLang="sk-SK" sz="2000" dirty="0"/>
                <a:t>: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000" dirty="0"/>
            </a:p>
            <a:p>
              <a:pPr eaLnBrk="1" hangingPunct="1">
                <a:spcBef>
                  <a:spcPct val="50000"/>
                </a:spcBef>
              </a:pPr>
              <a:endParaRPr lang="sk-SK" altLang="sk-SK" sz="2000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5. </a:t>
              </a:r>
              <a:r>
                <a:rPr lang="en-GB" altLang="sk-SK" sz="2000" dirty="0"/>
                <a:t> </a:t>
              </a:r>
              <a:r>
                <a:rPr lang="en-GB" altLang="sk-SK" sz="2000" dirty="0" smtClean="0"/>
                <a:t>Replace redundancies such as  </a:t>
              </a:r>
              <a:r>
                <a:rPr lang="sk-SK" altLang="sk-SK" sz="2000" dirty="0" smtClean="0"/>
                <a:t>                  </a:t>
              </a:r>
              <a:r>
                <a:rPr lang="en-GB" altLang="sk-SK" sz="2000" dirty="0" smtClean="0"/>
                <a:t>is replaced by </a:t>
              </a:r>
              <a:r>
                <a:rPr lang="sk-SK" altLang="sk-SK" sz="2000" dirty="0" smtClean="0"/>
                <a:t> </a:t>
              </a:r>
              <a:r>
                <a:rPr lang="sk-SK" altLang="sk-SK" sz="2000" i="1" dirty="0"/>
                <a:t>X</a:t>
              </a:r>
              <a:r>
                <a:rPr lang="sk-SK" altLang="sk-SK" sz="2000" i="1" dirty="0" smtClean="0"/>
                <a:t>.</a:t>
              </a:r>
              <a:endParaRPr lang="sk-SK" altLang="sk-SK" sz="2000" dirty="0"/>
            </a:p>
          </p:txBody>
        </p:sp>
        <p:graphicFrame>
          <p:nvGraphicFramePr>
            <p:cNvPr id="19" name="Object 0"/>
            <p:cNvGraphicFramePr>
              <a:graphicFrameLocks noChangeAspect="1"/>
            </p:cNvGraphicFramePr>
            <p:nvPr/>
          </p:nvGraphicFramePr>
          <p:xfrm>
            <a:off x="768" y="1728"/>
            <a:ext cx="764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0" name="Equation" r:id="rId16" imgW="749160" imgH="431640" progId="Equation.3">
                    <p:embed/>
                  </p:oleObj>
                </mc:Choice>
                <mc:Fallback>
                  <p:oleObj name="Equation" r:id="rId16" imgW="7491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28"/>
                          <a:ext cx="764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"/>
            <p:cNvGraphicFramePr>
              <a:graphicFrameLocks noChangeAspect="1"/>
            </p:cNvGraphicFramePr>
            <p:nvPr/>
          </p:nvGraphicFramePr>
          <p:xfrm>
            <a:off x="1870" y="1728"/>
            <a:ext cx="115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1" name="Equation" r:id="rId18" imgW="1130040" imgH="431640" progId="Equation.3">
                    <p:embed/>
                  </p:oleObj>
                </mc:Choice>
                <mc:Fallback>
                  <p:oleObj name="Equation" r:id="rId18" imgW="11300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1728"/>
                          <a:ext cx="1152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1584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1584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graphicFrame>
          <p:nvGraphicFramePr>
            <p:cNvPr id="2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2737540"/>
                </p:ext>
              </p:extLst>
            </p:nvPr>
          </p:nvGraphicFramePr>
          <p:xfrm>
            <a:off x="2572" y="2172"/>
            <a:ext cx="52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2" name="Equation" r:id="rId20" imgW="457200" imgH="164880" progId="Equation.3">
                    <p:embed/>
                  </p:oleObj>
                </mc:Choice>
                <mc:Fallback>
                  <p:oleObj name="Equation" r:id="rId20" imgW="4572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2172"/>
                          <a:ext cx="52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2600389"/>
                </p:ext>
              </p:extLst>
            </p:nvPr>
          </p:nvGraphicFramePr>
          <p:xfrm>
            <a:off x="1975" y="1326"/>
            <a:ext cx="24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3" name="Equation" r:id="rId22" imgW="139680" imgH="126720" progId="Equation.3">
                    <p:embed/>
                  </p:oleObj>
                </mc:Choice>
                <mc:Fallback>
                  <p:oleObj name="Equation" r:id="rId22" imgW="1396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5" y="1326"/>
                          <a:ext cx="240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5171074"/>
                </p:ext>
              </p:extLst>
            </p:nvPr>
          </p:nvGraphicFramePr>
          <p:xfrm>
            <a:off x="2694" y="1317"/>
            <a:ext cx="24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4" name="Equation" r:id="rId24" imgW="139680" imgH="126720" progId="Equation.3">
                    <p:embed/>
                  </p:oleObj>
                </mc:Choice>
                <mc:Fallback>
                  <p:oleObj name="Equation" r:id="rId24" imgW="1396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4" y="1317"/>
                          <a:ext cx="240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490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Clause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2192" y="2339478"/>
            <a:ext cx="8522488" cy="4204583"/>
            <a:chOff x="392192" y="2339478"/>
            <a:chExt cx="8522488" cy="4204583"/>
          </a:xfrm>
        </p:grpSpPr>
        <p:sp>
          <p:nvSpPr>
            <p:cNvPr id="3" name="TextBox 2"/>
            <p:cNvSpPr txBox="1"/>
            <p:nvPr/>
          </p:nvSpPr>
          <p:spPr>
            <a:xfrm>
              <a:off x="392192" y="2339478"/>
              <a:ext cx="8496944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Literal:  formula or its negation, here are three literals</a:t>
              </a:r>
            </a:p>
            <a:p>
              <a:endParaRPr lang="en-GB" sz="2400" dirty="0" smtClean="0"/>
            </a:p>
            <a:p>
              <a:endParaRPr lang="en-GB" sz="2400" dirty="0" smtClean="0"/>
            </a:p>
            <a:p>
              <a:endParaRPr lang="en-GB" sz="2400" dirty="0" smtClean="0"/>
            </a:p>
            <a:p>
              <a:r>
                <a:rPr lang="en-GB" sz="2400" dirty="0" smtClean="0"/>
                <a:t>Clause; disjunction of literals, here are three clauses:</a:t>
              </a:r>
            </a:p>
            <a:p>
              <a:endParaRPr lang="en-GB" sz="2400" dirty="0" smtClean="0"/>
            </a:p>
            <a:p>
              <a:endParaRPr lang="en-GB" sz="2400" dirty="0" smtClean="0"/>
            </a:p>
            <a:p>
              <a:endParaRPr lang="en-GB" sz="2400" dirty="0" smtClean="0"/>
            </a:p>
            <a:p>
              <a:r>
                <a:rPr lang="en-GB" sz="2400" dirty="0" smtClean="0"/>
                <a:t>CNF:   conjunction of clauses</a:t>
              </a:r>
              <a:endParaRPr lang="en-US" sz="2400" dirty="0"/>
            </a:p>
          </p:txBody>
        </p:sp>
        <p:graphicFrame>
          <p:nvGraphicFramePr>
            <p:cNvPr id="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01079"/>
                </p:ext>
              </p:extLst>
            </p:nvPr>
          </p:nvGraphicFramePr>
          <p:xfrm>
            <a:off x="532680" y="5986848"/>
            <a:ext cx="8382000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94" name="Equation" r:id="rId3" imgW="3619440" imgH="241200" progId="Equation.3">
                    <p:embed/>
                  </p:oleObj>
                </mc:Choice>
                <mc:Fallback>
                  <p:oleObj name="Equation" r:id="rId3" imgW="3619440" imgH="241200" progId="Equation.3">
                    <p:embed/>
                    <p:pic>
                      <p:nvPicPr>
                        <p:cNvPr id="614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680" y="5986848"/>
                          <a:ext cx="8382000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5760665"/>
                </p:ext>
              </p:extLst>
            </p:nvPr>
          </p:nvGraphicFramePr>
          <p:xfrm>
            <a:off x="1410494" y="4381977"/>
            <a:ext cx="6323012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95" name="Rovnica" r:id="rId5" imgW="2730240" imgH="241200" progId="Equation.3">
                    <p:embed/>
                  </p:oleObj>
                </mc:Choice>
                <mc:Fallback>
                  <p:oleObj name="Rovnica" r:id="rId5" imgW="2730240" imgH="241200" progId="Equation.3">
                    <p:embed/>
                    <p:pic>
                      <p:nvPicPr>
                        <p:cNvPr id="614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494" y="4381977"/>
                          <a:ext cx="6323012" cy="557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4995231"/>
                </p:ext>
              </p:extLst>
            </p:nvPr>
          </p:nvGraphicFramePr>
          <p:xfrm>
            <a:off x="1403648" y="2899350"/>
            <a:ext cx="2471738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96" name="Rovnica" r:id="rId7" imgW="1066680" imgH="241200" progId="Equation.3">
                    <p:embed/>
                  </p:oleObj>
                </mc:Choice>
                <mc:Fallback>
                  <p:oleObj name="Rovnica" r:id="rId7" imgW="1066680" imgH="241200" progId="Equation.3">
                    <p:embed/>
                    <p:pic>
                      <p:nvPicPr>
                        <p:cNvPr id="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2899350"/>
                          <a:ext cx="2471738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926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sk-SK" sz="3200" b="1" dirty="0" smtClean="0"/>
              <a:t>Resolution</a:t>
            </a:r>
            <a:r>
              <a:rPr lang="en-GB" altLang="sk-SK" sz="3200" dirty="0" smtClean="0"/>
              <a:t> </a:t>
            </a:r>
            <a:r>
              <a:rPr lang="sk-SK" altLang="sk-SK" sz="3200" b="1" dirty="0" smtClean="0"/>
              <a:t> </a:t>
            </a:r>
            <a:r>
              <a:rPr lang="sk-SK" altLang="sk-SK" sz="3200" b="1" dirty="0" err="1" smtClean="0"/>
              <a:t>algori</a:t>
            </a:r>
            <a:r>
              <a:rPr lang="en-GB" altLang="sk-SK" sz="3200" b="1" dirty="0" err="1" smtClean="0"/>
              <a:t>thm</a:t>
            </a:r>
            <a:endParaRPr lang="en-US" altLang="sk-SK" sz="3200" b="1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2048666"/>
            <a:ext cx="8458200" cy="4598197"/>
            <a:chOff x="381000" y="2048666"/>
            <a:chExt cx="8458200" cy="4598197"/>
          </a:xfrm>
        </p:grpSpPr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685800" y="3175000"/>
              <a:ext cx="8153400" cy="3471863"/>
              <a:chOff x="432" y="2000"/>
              <a:chExt cx="5136" cy="2187"/>
            </a:xfrm>
          </p:grpSpPr>
          <p:sp>
            <p:nvSpPr>
              <p:cNvPr id="5130" name="Text Box 8"/>
              <p:cNvSpPr txBox="1">
                <a:spLocks noChangeArrowheads="1"/>
              </p:cNvSpPr>
              <p:nvPr/>
            </p:nvSpPr>
            <p:spPr bwMode="auto">
              <a:xfrm>
                <a:off x="432" y="2016"/>
                <a:ext cx="5136" cy="2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AutoNum type="alphaLcParenR"/>
                </a:pPr>
                <a:r>
                  <a:rPr lang="en-GB" altLang="sk-SK" sz="2000" dirty="0" smtClean="0"/>
                  <a:t>Convert      </a:t>
                </a:r>
                <a:r>
                  <a:rPr lang="sk-SK" altLang="sk-SK" sz="2000" dirty="0" smtClean="0"/>
                  <a:t>                 </a:t>
                </a:r>
                <a:r>
                  <a:rPr lang="en-GB" altLang="sk-SK" sz="2000" dirty="0" smtClean="0"/>
                  <a:t> to the CNF form</a:t>
                </a:r>
                <a:r>
                  <a:rPr lang="sk-SK" altLang="sk-SK" sz="2000" dirty="0" smtClean="0"/>
                  <a:t>   .</a:t>
                </a:r>
                <a:endParaRPr lang="sk-SK" altLang="sk-SK" sz="2000" dirty="0"/>
              </a:p>
              <a:p>
                <a:pPr eaLnBrk="1" hangingPunct="1">
                  <a:spcBef>
                    <a:spcPct val="50000"/>
                  </a:spcBef>
                  <a:buFontTx/>
                  <a:buAutoNum type="alphaLcParenR"/>
                </a:pPr>
                <a:r>
                  <a:rPr lang="en-GB" altLang="sk-SK" sz="2000" dirty="0" smtClean="0"/>
                  <a:t>Do resolution and add new sentences into KB</a:t>
                </a:r>
                <a:r>
                  <a:rPr lang="sk-SK" altLang="sk-SK" sz="2000" dirty="0" smtClean="0"/>
                  <a:t>.</a:t>
                </a:r>
                <a:endParaRPr lang="sk-SK" altLang="sk-SK" sz="2000" dirty="0"/>
              </a:p>
              <a:p>
                <a:pPr eaLnBrk="1" hangingPunct="1">
                  <a:spcBef>
                    <a:spcPct val="50000"/>
                  </a:spcBef>
                  <a:buFontTx/>
                  <a:buAutoNum type="alphaLcParenR"/>
                </a:pPr>
                <a:r>
                  <a:rPr lang="sk-SK" altLang="sk-SK" sz="2000" dirty="0" smtClean="0"/>
                  <a:t>Proces</a:t>
                </a:r>
                <a:r>
                  <a:rPr lang="en-GB" altLang="sk-SK" sz="2000" dirty="0" smtClean="0"/>
                  <a:t>s finishes if</a:t>
                </a:r>
                <a:r>
                  <a:rPr lang="sk-SK" altLang="sk-SK" sz="2000" dirty="0" smtClean="0"/>
                  <a:t>: </a:t>
                </a:r>
                <a:r>
                  <a:rPr lang="sk-SK" altLang="sk-SK" sz="2000" dirty="0"/>
                  <a:t>- </a:t>
                </a:r>
                <a:r>
                  <a:rPr lang="en-GB" altLang="sk-SK" sz="2000" dirty="0" smtClean="0"/>
                  <a:t>there are no new expressions we can add, then</a:t>
                </a:r>
                <a:endParaRPr lang="sk-SK" altLang="sk-SK" sz="2000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2000" dirty="0"/>
                  <a:t>      </a:t>
                </a:r>
                <a:r>
                  <a:rPr lang="en-GB" altLang="sk-SK" sz="2000" dirty="0"/>
                  <a:t> </a:t>
                </a:r>
                <a:r>
                  <a:rPr lang="en-GB" altLang="sk-SK" sz="2000" dirty="0" smtClean="0"/>
                  <a:t>       </a:t>
                </a:r>
                <a:r>
                  <a:rPr lang="sk-SK" altLang="sk-SK" sz="2000" dirty="0" smtClean="0"/>
                  <a:t>                             </a:t>
                </a:r>
                <a:r>
                  <a:rPr lang="en-GB" altLang="sk-SK" sz="2000" dirty="0" smtClean="0"/>
                  <a:t>            </a:t>
                </a:r>
                <a:r>
                  <a:rPr lang="sk-SK" altLang="sk-SK" sz="2000" dirty="0" smtClean="0"/>
                  <a:t>          </a:t>
                </a:r>
                <a:r>
                  <a:rPr lang="sk-SK" altLang="sk-SK" sz="2000" dirty="0"/>
                  <a:t>= </a:t>
                </a:r>
                <a:r>
                  <a:rPr lang="en-GB" altLang="sk-SK" sz="2000" dirty="0" smtClean="0"/>
                  <a:t>        sentence is not entailed in KB</a:t>
                </a:r>
                <a:endParaRPr lang="sk-SK" altLang="sk-SK" sz="2000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2000" dirty="0"/>
                  <a:t>                  </a:t>
                </a:r>
                <a:r>
                  <a:rPr lang="en-GB" altLang="sk-SK" sz="2000" dirty="0" smtClean="0"/>
                  <a:t>              </a:t>
                </a:r>
                <a:r>
                  <a:rPr lang="sk-SK" altLang="sk-SK" sz="2000" dirty="0" smtClean="0"/>
                  <a:t>  - </a:t>
                </a:r>
                <a:r>
                  <a:rPr lang="en-GB" altLang="sk-SK" sz="2000" dirty="0" smtClean="0"/>
                  <a:t>we get an empty clause</a:t>
                </a:r>
                <a:r>
                  <a:rPr lang="sk-SK" altLang="sk-SK" dirty="0" smtClean="0"/>
                  <a:t>,          </a:t>
                </a:r>
                <a:r>
                  <a:rPr lang="sk-SK" altLang="sk-SK" dirty="0"/>
                  <a:t>=       </a:t>
                </a:r>
                <a:r>
                  <a:rPr lang="en-GB" altLang="sk-SK" sz="2000" dirty="0" smtClean="0"/>
                  <a:t>then sentence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GB" altLang="sk-SK" sz="2000" dirty="0"/>
                  <a:t> </a:t>
                </a:r>
                <a:r>
                  <a:rPr lang="en-GB" altLang="sk-SK" sz="2000" dirty="0" smtClean="0"/>
                  <a:t>                                    is entailed in KB</a:t>
                </a:r>
                <a:r>
                  <a:rPr lang="sk-SK" altLang="sk-SK" sz="2000" dirty="0" smtClean="0"/>
                  <a:t>   </a:t>
                </a:r>
                <a:endParaRPr lang="sk-SK" altLang="sk-SK" sz="2000" dirty="0"/>
              </a:p>
              <a:p>
                <a:pPr eaLnBrk="1" hangingPunct="1">
                  <a:spcBef>
                    <a:spcPct val="50000"/>
                  </a:spcBef>
                  <a:buFontTx/>
                  <a:buAutoNum type="alphaLcParenR"/>
                </a:pPr>
                <a:endParaRPr lang="en-US" altLang="sk-SK" dirty="0"/>
              </a:p>
            </p:txBody>
          </p:sp>
          <p:graphicFrame>
            <p:nvGraphicFramePr>
              <p:cNvPr id="5122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5403835"/>
                  </p:ext>
                </p:extLst>
              </p:nvPr>
            </p:nvGraphicFramePr>
            <p:xfrm>
              <a:off x="1338" y="2000"/>
              <a:ext cx="864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3" name="Equation" r:id="rId4" imgW="622080" imgH="177480" progId="Equation.3">
                      <p:embed/>
                    </p:oleObj>
                  </mc:Choice>
                  <mc:Fallback>
                    <p:oleObj name="Equation" r:id="rId4" imgW="6220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8" y="2000"/>
                            <a:ext cx="864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131" name="Group 10"/>
              <p:cNvGrpSpPr>
                <a:grpSpLocks/>
              </p:cNvGrpSpPr>
              <p:nvPr/>
            </p:nvGrpSpPr>
            <p:grpSpPr bwMode="auto">
              <a:xfrm>
                <a:off x="3606" y="3249"/>
                <a:ext cx="700" cy="260"/>
                <a:chOff x="1254" y="1233"/>
                <a:chExt cx="700" cy="260"/>
              </a:xfrm>
            </p:grpSpPr>
            <p:graphicFrame>
              <p:nvGraphicFramePr>
                <p:cNvPr id="5124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33390608"/>
                    </p:ext>
                  </p:extLst>
                </p:nvPr>
              </p:nvGraphicFramePr>
              <p:xfrm>
                <a:off x="1254" y="1233"/>
                <a:ext cx="700" cy="2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164" name="Equation" r:id="rId6" imgW="545760" imgH="203040" progId="Equation.3">
                        <p:embed/>
                      </p:oleObj>
                    </mc:Choice>
                    <mc:Fallback>
                      <p:oleObj name="Equation" r:id="rId6" imgW="545760" imgH="203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54" y="1233"/>
                              <a:ext cx="700" cy="2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35" name="Line 12"/>
                <p:cNvSpPr>
                  <a:spLocks noChangeShapeType="1"/>
                </p:cNvSpPr>
                <p:nvPr/>
              </p:nvSpPr>
              <p:spPr bwMode="auto">
                <a:xfrm>
                  <a:off x="1607" y="123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sk-SK"/>
                </a:p>
              </p:txBody>
            </p:sp>
          </p:grpSp>
          <p:sp>
            <p:nvSpPr>
              <p:cNvPr id="5132" name="Line 13"/>
              <p:cNvSpPr>
                <a:spLocks noChangeShapeType="1"/>
              </p:cNvSpPr>
              <p:nvPr/>
            </p:nvSpPr>
            <p:spPr bwMode="auto">
              <a:xfrm flipH="1">
                <a:off x="3141" y="291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grpSp>
            <p:nvGrpSpPr>
              <p:cNvPr id="5133" name="Group 14"/>
              <p:cNvGrpSpPr>
                <a:grpSpLocks/>
              </p:cNvGrpSpPr>
              <p:nvPr/>
            </p:nvGrpSpPr>
            <p:grpSpPr bwMode="auto">
              <a:xfrm>
                <a:off x="2722" y="2893"/>
                <a:ext cx="700" cy="260"/>
                <a:chOff x="2194" y="1213"/>
                <a:chExt cx="700" cy="260"/>
              </a:xfrm>
            </p:grpSpPr>
            <p:graphicFrame>
              <p:nvGraphicFramePr>
                <p:cNvPr id="5123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41271765"/>
                    </p:ext>
                  </p:extLst>
                </p:nvPr>
              </p:nvGraphicFramePr>
              <p:xfrm>
                <a:off x="2194" y="1213"/>
                <a:ext cx="700" cy="2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165" name="Equation" r:id="rId8" imgW="545760" imgH="203040" progId="Equation.3">
                        <p:embed/>
                      </p:oleObj>
                    </mc:Choice>
                    <mc:Fallback>
                      <p:oleObj name="Equation" r:id="rId8" imgW="545760" imgH="203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94" y="1213"/>
                              <a:ext cx="700" cy="2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34" name="Line 16"/>
                <p:cNvSpPr>
                  <a:spLocks noChangeShapeType="1"/>
                </p:cNvSpPr>
                <p:nvPr/>
              </p:nvSpPr>
              <p:spPr bwMode="auto">
                <a:xfrm>
                  <a:off x="2544" y="1213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sk-SK"/>
                </a:p>
              </p:txBody>
            </p:sp>
          </p:grpSp>
        </p:grpSp>
        <p:grpSp>
          <p:nvGrpSpPr>
            <p:cNvPr id="2" name="Group 17"/>
            <p:cNvGrpSpPr>
              <a:grpSpLocks/>
            </p:cNvGrpSpPr>
            <p:nvPr/>
          </p:nvGrpSpPr>
          <p:grpSpPr bwMode="auto">
            <a:xfrm>
              <a:off x="381000" y="2048666"/>
              <a:ext cx="8382000" cy="836613"/>
              <a:chOff x="480" y="1296"/>
              <a:chExt cx="5280" cy="527"/>
            </a:xfrm>
          </p:grpSpPr>
          <p:sp>
            <p:nvSpPr>
              <p:cNvPr id="5136" name="Text Box 3"/>
              <p:cNvSpPr txBox="1">
                <a:spLocks noChangeArrowheads="1"/>
              </p:cNvSpPr>
              <p:nvPr/>
            </p:nvSpPr>
            <p:spPr bwMode="auto">
              <a:xfrm>
                <a:off x="480" y="1296"/>
                <a:ext cx="5280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sk-SK" dirty="0" smtClean="0">
                    <a:solidFill>
                      <a:srgbClr val="0070C0"/>
                    </a:solidFill>
                  </a:rPr>
                  <a:t>We want to prove that </a:t>
                </a:r>
                <a:r>
                  <a:rPr lang="sk-SK" altLang="sk-SK" dirty="0" smtClean="0">
                    <a:solidFill>
                      <a:srgbClr val="0070C0"/>
                    </a:solidFill>
                  </a:rPr>
                  <a:t>        </a:t>
                </a:r>
                <a:r>
                  <a:rPr lang="sk-SK" altLang="sk-SK" dirty="0">
                    <a:solidFill>
                      <a:srgbClr val="0070C0"/>
                    </a:solidFill>
                  </a:rPr>
                  <a:t>=       .  </a:t>
                </a:r>
                <a:r>
                  <a:rPr lang="en-GB" altLang="sk-SK" dirty="0" smtClean="0">
                    <a:solidFill>
                      <a:srgbClr val="0070C0"/>
                    </a:solidFill>
                  </a:rPr>
                  <a:t>We </a:t>
                </a:r>
                <a:r>
                  <a:rPr lang="en-GB" altLang="sk-SK" dirty="0" err="1" smtClean="0">
                    <a:solidFill>
                      <a:srgbClr val="0070C0"/>
                    </a:solidFill>
                  </a:rPr>
                  <a:t>shal</a:t>
                </a:r>
                <a:r>
                  <a:rPr lang="en-GB" altLang="sk-SK" dirty="0" smtClean="0">
                    <a:solidFill>
                      <a:srgbClr val="0070C0"/>
                    </a:solidFill>
                  </a:rPr>
                  <a:t> prove it with a help of contradiction   by showing that                        cannot be satisfied. </a:t>
                </a:r>
                <a:r>
                  <a:rPr lang="sk-SK" altLang="sk-SK" dirty="0" smtClean="0">
                    <a:solidFill>
                      <a:srgbClr val="0070C0"/>
                    </a:solidFill>
                  </a:rPr>
                  <a:t>     </a:t>
                </a:r>
                <a:endParaRPr lang="en-US" altLang="sk-SK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5137" name="Group 6"/>
              <p:cNvGrpSpPr>
                <a:grpSpLocks/>
              </p:cNvGrpSpPr>
              <p:nvPr/>
            </p:nvGrpSpPr>
            <p:grpSpPr bwMode="auto">
              <a:xfrm>
                <a:off x="2317" y="1335"/>
                <a:ext cx="700" cy="260"/>
                <a:chOff x="2317" y="1575"/>
                <a:chExt cx="700" cy="260"/>
              </a:xfrm>
            </p:grpSpPr>
            <p:graphicFrame>
              <p:nvGraphicFramePr>
                <p:cNvPr id="5126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74330541"/>
                    </p:ext>
                  </p:extLst>
                </p:nvPr>
              </p:nvGraphicFramePr>
              <p:xfrm>
                <a:off x="2317" y="1575"/>
                <a:ext cx="700" cy="2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166" name="Equation" r:id="rId10" imgW="545760" imgH="203040" progId="Equation.3">
                        <p:embed/>
                      </p:oleObj>
                    </mc:Choice>
                    <mc:Fallback>
                      <p:oleObj name="Equation" r:id="rId10" imgW="545760" imgH="203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17" y="1575"/>
                              <a:ext cx="700" cy="2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38" name="Line 5"/>
                <p:cNvSpPr>
                  <a:spLocks noChangeShapeType="1"/>
                </p:cNvSpPr>
                <p:nvPr/>
              </p:nvSpPr>
              <p:spPr bwMode="auto">
                <a:xfrm>
                  <a:off x="2673" y="1609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sk-SK"/>
                </a:p>
              </p:txBody>
            </p:sp>
          </p:grpSp>
          <p:graphicFrame>
            <p:nvGraphicFramePr>
              <p:cNvPr id="5125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5610485"/>
                  </p:ext>
                </p:extLst>
              </p:nvPr>
            </p:nvGraphicFramePr>
            <p:xfrm>
              <a:off x="3015" y="1523"/>
              <a:ext cx="988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7" name="Rovnica" r:id="rId12" imgW="711000" imgH="215640" progId="Equation.3">
                      <p:embed/>
                    </p:oleObj>
                  </mc:Choice>
                  <mc:Fallback>
                    <p:oleObj name="Rovnica" r:id="rId12" imgW="71100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5" y="1523"/>
                            <a:ext cx="988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6602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sk-SK" dirty="0" smtClean="0"/>
              <a:t>Example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09600" y="2286000"/>
            <a:ext cx="784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 altLang="sk-SK" sz="3200" i="1" dirty="0"/>
              <a:t>KB</a:t>
            </a:r>
            <a:r>
              <a:rPr lang="en-US" altLang="sk-SK" sz="3200" dirty="0"/>
              <a:t> = (B</a:t>
            </a:r>
            <a:r>
              <a:rPr lang="en-US" altLang="sk-SK" sz="3200" baseline="-25000" dirty="0"/>
              <a:t>1,1</a:t>
            </a:r>
            <a:r>
              <a:rPr lang="en-US" altLang="sk-SK" sz="3200" dirty="0"/>
              <a:t> </a:t>
            </a:r>
            <a:r>
              <a:rPr lang="en-US" altLang="sk-SK" sz="3200" dirty="0">
                <a:sym typeface="Symbol" pitchFamily="18" charset="2"/>
              </a:rPr>
              <a:t></a:t>
            </a:r>
            <a:r>
              <a:rPr lang="en-US" altLang="sk-SK" sz="3200" dirty="0"/>
              <a:t> (P</a:t>
            </a:r>
            <a:r>
              <a:rPr lang="en-US" altLang="sk-SK" sz="3200" baseline="-25000" dirty="0"/>
              <a:t>1,2</a:t>
            </a:r>
            <a:r>
              <a:rPr lang="en-US" altLang="sk-SK" sz="3200" dirty="0">
                <a:sym typeface="Symbol" pitchFamily="18" charset="2"/>
              </a:rPr>
              <a:t></a:t>
            </a:r>
            <a:r>
              <a:rPr lang="en-US" altLang="sk-SK" sz="3200" dirty="0"/>
              <a:t> P</a:t>
            </a:r>
            <a:r>
              <a:rPr lang="en-US" altLang="sk-SK" sz="3200" baseline="-25000" dirty="0"/>
              <a:t>2,1</a:t>
            </a:r>
            <a:r>
              <a:rPr lang="en-US" altLang="sk-SK" sz="3200" dirty="0"/>
              <a:t>)) </a:t>
            </a:r>
            <a:r>
              <a:rPr lang="en-US" altLang="sk-SK" sz="3200" dirty="0">
                <a:sym typeface="Symbol" pitchFamily="18" charset="2"/>
              </a:rPr>
              <a:t></a:t>
            </a:r>
            <a:r>
              <a:rPr lang="en-US" altLang="sk-SK" sz="3200" dirty="0"/>
              <a:t> B</a:t>
            </a:r>
            <a:r>
              <a:rPr lang="en-US" altLang="sk-SK" sz="3200" baseline="-25000" dirty="0"/>
              <a:t>1,1 </a:t>
            </a:r>
            <a:r>
              <a:rPr lang="sk-SK" altLang="sk-SK" sz="3200" baseline="-25000" dirty="0"/>
              <a:t>     </a:t>
            </a:r>
            <a:r>
              <a:rPr lang="en-US" altLang="sk-SK" sz="3200" dirty="0">
                <a:solidFill>
                  <a:schemeClr val="folHlink"/>
                </a:solidFill>
              </a:rPr>
              <a:t>α = </a:t>
            </a:r>
            <a:r>
              <a:rPr lang="en-US" altLang="sk-SK" sz="3200" dirty="0">
                <a:solidFill>
                  <a:schemeClr val="folHlink"/>
                </a:solidFill>
                <a:sym typeface="Symbol" pitchFamily="18" charset="2"/>
              </a:rPr>
              <a:t></a:t>
            </a:r>
            <a:r>
              <a:rPr lang="en-US" altLang="sk-SK" sz="3200" dirty="0">
                <a:solidFill>
                  <a:schemeClr val="folHlink"/>
                </a:solidFill>
              </a:rPr>
              <a:t>P</a:t>
            </a:r>
            <a:r>
              <a:rPr lang="en-US" altLang="sk-SK" sz="3200" baseline="-25000" dirty="0">
                <a:solidFill>
                  <a:schemeClr val="folHlink"/>
                </a:solidFill>
              </a:rPr>
              <a:t>1,2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685800" y="3124200"/>
            <a:ext cx="84582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sk-SK" dirty="0" smtClean="0"/>
              <a:t>Ad a negation </a:t>
            </a:r>
            <a:r>
              <a:rPr lang="sk-SK" altLang="sk-SK" dirty="0" smtClean="0"/>
              <a:t> </a:t>
            </a:r>
            <a:r>
              <a:rPr lang="sk-SK" altLang="sk-SK" dirty="0"/>
              <a:t>: </a:t>
            </a:r>
            <a:r>
              <a:rPr lang="en-US" altLang="sk-SK" dirty="0"/>
              <a:t> (B</a:t>
            </a:r>
            <a:r>
              <a:rPr lang="en-US" altLang="sk-SK" baseline="-25000" dirty="0"/>
              <a:t>1,1</a:t>
            </a:r>
            <a:r>
              <a:rPr lang="en-US" altLang="sk-SK" dirty="0"/>
              <a:t> </a:t>
            </a:r>
            <a:r>
              <a:rPr lang="en-US" altLang="sk-SK" dirty="0">
                <a:sym typeface="Symbol" pitchFamily="18" charset="2"/>
              </a:rPr>
              <a:t></a:t>
            </a:r>
            <a:r>
              <a:rPr lang="en-US" altLang="sk-SK" dirty="0"/>
              <a:t> (P</a:t>
            </a:r>
            <a:r>
              <a:rPr lang="en-US" altLang="sk-SK" baseline="-25000" dirty="0"/>
              <a:t>1,2</a:t>
            </a:r>
            <a:r>
              <a:rPr lang="en-US" altLang="sk-SK" dirty="0">
                <a:sym typeface="Symbol" pitchFamily="18" charset="2"/>
              </a:rPr>
              <a:t></a:t>
            </a:r>
            <a:r>
              <a:rPr lang="en-US" altLang="sk-SK" dirty="0"/>
              <a:t> P</a:t>
            </a:r>
            <a:r>
              <a:rPr lang="en-US" altLang="sk-SK" baseline="-25000" dirty="0"/>
              <a:t>2,1</a:t>
            </a:r>
            <a:r>
              <a:rPr lang="en-US" altLang="sk-SK" dirty="0"/>
              <a:t>)) </a:t>
            </a:r>
            <a:r>
              <a:rPr lang="en-US" altLang="sk-SK" dirty="0">
                <a:sym typeface="Symbol" pitchFamily="18" charset="2"/>
              </a:rPr>
              <a:t></a:t>
            </a:r>
            <a:r>
              <a:rPr lang="en-US" altLang="sk-SK" dirty="0"/>
              <a:t> B</a:t>
            </a:r>
            <a:r>
              <a:rPr lang="en-US" altLang="sk-SK" baseline="-25000" dirty="0"/>
              <a:t>1,1 </a:t>
            </a:r>
            <a:r>
              <a:rPr lang="sk-SK" altLang="sk-SK" baseline="-25000" dirty="0"/>
              <a:t>  </a:t>
            </a:r>
            <a:r>
              <a:rPr lang="en-US" altLang="sk-SK" dirty="0">
                <a:sym typeface="Symbol" pitchFamily="18" charset="2"/>
              </a:rPr>
              <a:t></a:t>
            </a:r>
            <a:r>
              <a:rPr lang="sk-SK" altLang="sk-SK" baseline="-25000" dirty="0"/>
              <a:t>   </a:t>
            </a:r>
            <a:r>
              <a:rPr lang="en-US" altLang="sk-SK" dirty="0"/>
              <a:t>P</a:t>
            </a:r>
            <a:r>
              <a:rPr lang="en-US" altLang="sk-SK" baseline="-25000" dirty="0"/>
              <a:t>1,2</a:t>
            </a:r>
            <a:r>
              <a:rPr lang="sk-SK" altLang="sk-SK" baseline="-25000" dirty="0"/>
              <a:t>               </a:t>
            </a:r>
            <a:r>
              <a:rPr lang="en-US" altLang="sk-SK" dirty="0">
                <a:solidFill>
                  <a:schemeClr val="folHlink"/>
                </a:solidFill>
                <a:sym typeface="Symbol" pitchFamily="18" charset="2"/>
              </a:rPr>
              <a:t></a:t>
            </a:r>
            <a:r>
              <a:rPr lang="en-US" altLang="sk-SK" dirty="0">
                <a:solidFill>
                  <a:schemeClr val="folHlink"/>
                </a:solidFill>
              </a:rPr>
              <a:t>α</a:t>
            </a:r>
            <a:endParaRPr lang="sk-SK" altLang="sk-SK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sk-SK" dirty="0" smtClean="0">
                <a:solidFill>
                  <a:srgbClr val="003366"/>
                </a:solidFill>
              </a:rPr>
              <a:t>Rewrite</a:t>
            </a:r>
            <a:r>
              <a:rPr lang="sk-SK" altLang="sk-SK" dirty="0" smtClean="0">
                <a:solidFill>
                  <a:srgbClr val="003366"/>
                </a:solidFill>
              </a:rPr>
              <a:t> </a:t>
            </a:r>
            <a:r>
              <a:rPr lang="sk-SK" altLang="sk-SK" dirty="0">
                <a:solidFill>
                  <a:srgbClr val="003366"/>
                </a:solidFill>
              </a:rPr>
              <a:t>1. </a:t>
            </a:r>
            <a:r>
              <a:rPr lang="en-GB" altLang="sk-SK" dirty="0" smtClean="0">
                <a:solidFill>
                  <a:srgbClr val="003366"/>
                </a:solidFill>
              </a:rPr>
              <a:t>to the </a:t>
            </a:r>
            <a:r>
              <a:rPr lang="sk-SK" altLang="sk-SK" dirty="0" smtClean="0">
                <a:solidFill>
                  <a:srgbClr val="003366"/>
                </a:solidFill>
              </a:rPr>
              <a:t>CNF </a:t>
            </a:r>
            <a:r>
              <a:rPr lang="sk-SK" altLang="sk-SK" dirty="0" err="1" smtClean="0">
                <a:solidFill>
                  <a:srgbClr val="003366"/>
                </a:solidFill>
              </a:rPr>
              <a:t>form</a:t>
            </a:r>
            <a:r>
              <a:rPr lang="sk-SK" altLang="sk-SK" dirty="0" smtClean="0">
                <a:solidFill>
                  <a:srgbClr val="003366"/>
                </a:solidFill>
              </a:rPr>
              <a:t>:</a:t>
            </a:r>
            <a:endParaRPr lang="sk-SK" altLang="sk-SK" dirty="0">
              <a:solidFill>
                <a:srgbClr val="003366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sk-SK" altLang="sk-SK" dirty="0">
              <a:solidFill>
                <a:srgbClr val="003366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sk-SK" altLang="sk-SK" dirty="0">
              <a:solidFill>
                <a:srgbClr val="003366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sk-SK" dirty="0" smtClean="0">
                <a:solidFill>
                  <a:srgbClr val="003366"/>
                </a:solidFill>
              </a:rPr>
              <a:t>Use the resolution process</a:t>
            </a:r>
            <a:r>
              <a:rPr lang="sk-SK" altLang="sk-SK" dirty="0" smtClean="0">
                <a:solidFill>
                  <a:srgbClr val="003366"/>
                </a:solidFill>
              </a:rPr>
              <a:t>.</a:t>
            </a:r>
            <a:endParaRPr lang="sk-SK" altLang="sk-SK" dirty="0">
              <a:solidFill>
                <a:srgbClr val="003366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sk-SK" dirty="0">
                <a:solidFill>
                  <a:srgbClr val="003366"/>
                </a:solidFill>
              </a:rPr>
              <a:t>       </a:t>
            </a:r>
            <a:endParaRPr lang="en-GB" altLang="sk-SK" dirty="0">
              <a:solidFill>
                <a:srgbClr val="003366"/>
              </a:solidFill>
            </a:endParaRPr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 flipH="1">
            <a:off x="7956376" y="3356992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609600" y="4419600"/>
          <a:ext cx="83820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Equation" r:id="rId4" imgW="3619440" imgH="241200" progId="Equation.3">
                  <p:embed/>
                </p:oleObj>
              </mc:Choice>
              <mc:Fallback>
                <p:oleObj name="Equation" r:id="rId4" imgW="3619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83820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8382000" y="3581400"/>
            <a:ext cx="22860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2" name="TextBox 1"/>
          <p:cNvSpPr txBox="1"/>
          <p:nvPr/>
        </p:nvSpPr>
        <p:spPr>
          <a:xfrm>
            <a:off x="609600" y="1630581"/>
            <a:ext cx="68153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We want to prove, that  there is  no pit at [1,2] position</a:t>
            </a:r>
            <a:r>
              <a:rPr lang="en-US" altLang="sk-SK" dirty="0">
                <a:solidFill>
                  <a:schemeClr val="folHlink"/>
                </a:solidFill>
              </a:rPr>
              <a:t> </a:t>
            </a:r>
            <a:r>
              <a:rPr lang="en-US" altLang="sk-SK" dirty="0" smtClean="0">
                <a:solidFill>
                  <a:schemeClr val="folHlink"/>
                </a:solidFill>
              </a:rPr>
              <a:t>  </a:t>
            </a:r>
            <a:r>
              <a:rPr lang="en-US" altLang="sk-SK" dirty="0" smtClean="0">
                <a:solidFill>
                  <a:srgbClr val="C00000"/>
                </a:solidFill>
              </a:rPr>
              <a:t>α </a:t>
            </a:r>
            <a:r>
              <a:rPr lang="en-US" altLang="sk-SK" dirty="0">
                <a:solidFill>
                  <a:srgbClr val="C00000"/>
                </a:solidFill>
              </a:rPr>
              <a:t>= </a:t>
            </a:r>
            <a:r>
              <a:rPr lang="en-US" altLang="sk-SK" dirty="0">
                <a:solidFill>
                  <a:srgbClr val="C00000"/>
                </a:solidFill>
                <a:sym typeface="Symbol" pitchFamily="18" charset="2"/>
              </a:rPr>
              <a:t></a:t>
            </a:r>
            <a:r>
              <a:rPr lang="en-US" altLang="sk-SK" dirty="0">
                <a:solidFill>
                  <a:srgbClr val="C00000"/>
                </a:solidFill>
              </a:rPr>
              <a:t>P</a:t>
            </a:r>
            <a:r>
              <a:rPr lang="en-US" altLang="sk-SK" baseline="-25000" dirty="0">
                <a:solidFill>
                  <a:srgbClr val="C00000"/>
                </a:solidFill>
              </a:rPr>
              <a:t>1,2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25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sk-SK" dirty="0" smtClean="0"/>
              <a:t>Resolution</a:t>
            </a:r>
            <a:r>
              <a:rPr lang="en-US" altLang="sk-SK" dirty="0"/>
              <a:t> </a:t>
            </a:r>
            <a:r>
              <a:rPr lang="en-US" altLang="sk-SK" dirty="0" smtClean="0"/>
              <a:t>process  example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sk-SK" i="1" dirty="0" smtClean="0"/>
              <a:t>KB</a:t>
            </a:r>
            <a:r>
              <a:rPr lang="en-US" altLang="sk-SK" dirty="0" smtClean="0"/>
              <a:t> = (B</a:t>
            </a:r>
            <a:r>
              <a:rPr lang="en-US" altLang="sk-SK" baseline="-25000" dirty="0" smtClean="0"/>
              <a:t>1,1</a:t>
            </a:r>
            <a:r>
              <a:rPr lang="en-US" altLang="sk-SK" dirty="0" smtClean="0"/>
              <a:t> </a:t>
            </a:r>
            <a:r>
              <a:rPr lang="en-US" altLang="sk-SK" dirty="0" smtClean="0">
                <a:sym typeface="Symbol" pitchFamily="18" charset="2"/>
              </a:rPr>
              <a:t></a:t>
            </a:r>
            <a:r>
              <a:rPr lang="en-US" altLang="sk-SK" dirty="0" smtClean="0"/>
              <a:t> (P</a:t>
            </a:r>
            <a:r>
              <a:rPr lang="en-US" altLang="sk-SK" baseline="-25000" dirty="0" smtClean="0"/>
              <a:t>1,2</a:t>
            </a:r>
            <a:r>
              <a:rPr lang="en-US" altLang="sk-SK" dirty="0" smtClean="0">
                <a:sym typeface="Symbol" pitchFamily="18" charset="2"/>
              </a:rPr>
              <a:t></a:t>
            </a:r>
            <a:r>
              <a:rPr lang="en-US" altLang="sk-SK" dirty="0" smtClean="0"/>
              <a:t> P</a:t>
            </a:r>
            <a:r>
              <a:rPr lang="en-US" altLang="sk-SK" baseline="-25000" dirty="0" smtClean="0"/>
              <a:t>2,1</a:t>
            </a:r>
            <a:r>
              <a:rPr lang="en-US" altLang="sk-SK" dirty="0" smtClean="0"/>
              <a:t>)) </a:t>
            </a:r>
            <a:r>
              <a:rPr lang="en-US" altLang="sk-SK" dirty="0" smtClean="0">
                <a:sym typeface="Symbol" pitchFamily="18" charset="2"/>
              </a:rPr>
              <a:t></a:t>
            </a:r>
            <a:r>
              <a:rPr lang="en-US" altLang="sk-SK" dirty="0" smtClean="0"/>
              <a:t> B</a:t>
            </a:r>
            <a:r>
              <a:rPr lang="en-US" altLang="sk-SK" baseline="-25000" dirty="0" smtClean="0"/>
              <a:t>1,1 </a:t>
            </a:r>
            <a:r>
              <a:rPr lang="sk-SK" altLang="sk-SK" baseline="-25000" dirty="0" smtClean="0"/>
              <a:t>     </a:t>
            </a:r>
            <a:r>
              <a:rPr lang="en-US" altLang="sk-SK" dirty="0" smtClean="0"/>
              <a:t>α = </a:t>
            </a:r>
            <a:r>
              <a:rPr lang="en-US" altLang="sk-SK" dirty="0" smtClean="0">
                <a:sym typeface="Symbol" pitchFamily="18" charset="2"/>
              </a:rPr>
              <a:t></a:t>
            </a:r>
            <a:r>
              <a:rPr lang="en-US" altLang="sk-SK" dirty="0" smtClean="0"/>
              <a:t>P</a:t>
            </a:r>
            <a:r>
              <a:rPr lang="en-US" altLang="sk-SK" baseline="-25000" dirty="0" smtClean="0"/>
              <a:t>1,2</a:t>
            </a:r>
            <a:endParaRPr lang="en-US" altLang="sk-SK" dirty="0" smtClean="0"/>
          </a:p>
        </p:txBody>
      </p:sp>
      <p:pic>
        <p:nvPicPr>
          <p:cNvPr id="7173" name="Picture 4" descr="wumpus-resol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801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1295400" y="4724400"/>
            <a:ext cx="0" cy="990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304800" y="5791200"/>
          <a:ext cx="1905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3" name="Equation" r:id="rId5" imgW="1104840" imgH="241200" progId="Equation.3">
                  <p:embed/>
                </p:oleObj>
              </mc:Choice>
              <mc:Fallback>
                <p:oleObj name="Equation" r:id="rId5" imgW="1104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791200"/>
                        <a:ext cx="19050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2819400" y="5943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/>
              <a:t>True</a:t>
            </a:r>
            <a:endParaRPr lang="en-US" altLang="sk-SK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2590800" y="48006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 flipH="1">
            <a:off x="3429000" y="47244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 flipH="1">
            <a:off x="3657600" y="48006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2514600" y="64008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sk-SK" i="1" dirty="0" smtClean="0"/>
              <a:t>Redundant steps</a:t>
            </a:r>
            <a:endParaRPr lang="en-US" altLang="sk-SK" i="1" dirty="0"/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>
            <a:off x="1524000" y="48006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>
            <a:off x="82296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7182" name="Line 15"/>
          <p:cNvSpPr>
            <a:spLocks noChangeShapeType="1"/>
          </p:cNvSpPr>
          <p:nvPr/>
        </p:nvSpPr>
        <p:spPr bwMode="auto">
          <a:xfrm>
            <a:off x="8305800" y="5334000"/>
            <a:ext cx="0" cy="762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6553200" y="62484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sk-SK" dirty="0" smtClean="0"/>
              <a:t>empty</a:t>
            </a:r>
            <a:r>
              <a:rPr lang="sk-SK" altLang="sk-SK" dirty="0" smtClean="0"/>
              <a:t> </a:t>
            </a:r>
            <a:r>
              <a:rPr lang="en-GB" altLang="sk-SK" dirty="0" smtClean="0"/>
              <a:t>clause</a:t>
            </a:r>
            <a:endParaRPr lang="en-GB" altLang="sk-SK" dirty="0"/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7391400" y="2895600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600" dirty="0" err="1" smtClean="0">
                <a:solidFill>
                  <a:srgbClr val="C00000"/>
                </a:solidFill>
              </a:rPr>
              <a:t>neg</a:t>
            </a:r>
            <a:r>
              <a:rPr lang="en-GB" altLang="sk-SK" sz="1600" dirty="0" err="1" smtClean="0">
                <a:solidFill>
                  <a:srgbClr val="C00000"/>
                </a:solidFill>
              </a:rPr>
              <a:t>ation</a:t>
            </a:r>
            <a:endParaRPr lang="en-GB" altLang="sk-SK" sz="1600" dirty="0">
              <a:solidFill>
                <a:srgbClr val="C0000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861555"/>
              </p:ext>
            </p:extLst>
          </p:nvPr>
        </p:nvGraphicFramePr>
        <p:xfrm>
          <a:off x="827087" y="2276872"/>
          <a:ext cx="65643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4" name="Rovnica" r:id="rId7" imgW="3771720" imgH="203040" progId="Equation.3">
                  <p:embed/>
                </p:oleObj>
              </mc:Choice>
              <mc:Fallback>
                <p:oleObj name="Rovnica" r:id="rId7" imgW="37717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7" y="2276872"/>
                        <a:ext cx="65643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0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z="3200" dirty="0" err="1" smtClean="0"/>
              <a:t>Horn</a:t>
            </a:r>
            <a:r>
              <a:rPr lang="en-GB" altLang="sk-SK" sz="3200" dirty="0" smtClean="0"/>
              <a:t> clauses</a:t>
            </a:r>
            <a:endParaRPr lang="en-US" altLang="sk-SK" sz="3200" dirty="0" smtClean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95300" y="2463096"/>
            <a:ext cx="8153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err="1" smtClean="0"/>
              <a:t>Horn</a:t>
            </a:r>
            <a:r>
              <a:rPr lang="sk-SK" altLang="sk-SK" b="1" dirty="0" smtClean="0"/>
              <a:t> </a:t>
            </a:r>
            <a:r>
              <a:rPr lang="en-GB" altLang="sk-SK" b="1" dirty="0" smtClean="0"/>
              <a:t>clause</a:t>
            </a:r>
            <a:r>
              <a:rPr lang="sk-SK" altLang="sk-SK" dirty="0" smtClean="0"/>
              <a:t>: </a:t>
            </a:r>
            <a:r>
              <a:rPr lang="en-GB" altLang="sk-SK" dirty="0" smtClean="0"/>
              <a:t>disjunction of literals where </a:t>
            </a:r>
            <a:r>
              <a:rPr lang="en-GB" altLang="sk-SK" dirty="0" smtClean="0">
                <a:solidFill>
                  <a:srgbClr val="C00000"/>
                </a:solidFill>
              </a:rPr>
              <a:t>at most </a:t>
            </a:r>
            <a:r>
              <a:rPr lang="en-GB" altLang="sk-SK" dirty="0" smtClean="0"/>
              <a:t>one of them is positive</a:t>
            </a:r>
            <a:r>
              <a:rPr lang="sk-SK" altLang="sk-SK" dirty="0" smtClean="0"/>
              <a:t>.</a:t>
            </a:r>
            <a:endParaRPr lang="sk-SK" altLang="sk-SK" dirty="0"/>
          </a:p>
          <a:p>
            <a:pPr eaLnBrk="1" hangingPunct="1">
              <a:spcBef>
                <a:spcPct val="50000"/>
              </a:spcBef>
            </a:pPr>
            <a:r>
              <a:rPr lang="en-GB" altLang="sk-SK" dirty="0" smtClean="0"/>
              <a:t>Example</a:t>
            </a:r>
            <a:r>
              <a:rPr lang="sk-SK" altLang="sk-SK" dirty="0" smtClean="0"/>
              <a:t>:</a:t>
            </a:r>
            <a:endParaRPr lang="sk-SK" altLang="sk-SK" dirty="0"/>
          </a:p>
          <a:p>
            <a:pPr eaLnBrk="1" hangingPunct="1">
              <a:spcBef>
                <a:spcPct val="50000"/>
              </a:spcBef>
            </a:pPr>
            <a:endParaRPr lang="en-US" altLang="sk-SK" dirty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133600" y="3429000"/>
          <a:ext cx="35750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Equation" r:id="rId4" imgW="1422360" imgH="241200" progId="Equation.3">
                  <p:embed/>
                </p:oleObj>
              </mc:Choice>
              <mc:Fallback>
                <p:oleObj name="Equation" r:id="rId4" imgW="1422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35750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Line 6"/>
          <p:cNvSpPr>
            <a:spLocks noChangeShapeType="1"/>
          </p:cNvSpPr>
          <p:nvPr/>
        </p:nvSpPr>
        <p:spPr bwMode="auto">
          <a:xfrm>
            <a:off x="2667000" y="3962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752600" y="5029200"/>
            <a:ext cx="480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dirty="0"/>
              <a:t>Agent </a:t>
            </a:r>
            <a:r>
              <a:rPr lang="en-GB" altLang="sk-SK" dirty="0" smtClean="0"/>
              <a:t>is not localized at the position</a:t>
            </a:r>
            <a:r>
              <a:rPr lang="sk-SK" altLang="sk-SK" dirty="0" smtClean="0"/>
              <a:t> </a:t>
            </a:r>
            <a:r>
              <a:rPr lang="en-US" altLang="sk-SK" dirty="0"/>
              <a:t>[</a:t>
            </a:r>
            <a:r>
              <a:rPr lang="sk-SK" altLang="sk-SK" dirty="0"/>
              <a:t>1,1</a:t>
            </a:r>
            <a:r>
              <a:rPr lang="en-US" altLang="sk-SK" dirty="0"/>
              <a:t>]</a:t>
            </a:r>
            <a:r>
              <a:rPr lang="sk-SK" altLang="sk-SK" dirty="0"/>
              <a:t>.</a:t>
            </a:r>
            <a:endParaRPr lang="en-US" altLang="sk-SK" dirty="0"/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6372200" y="3094172"/>
            <a:ext cx="2667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sk-SK" sz="2000" dirty="0" smtClean="0">
                <a:solidFill>
                  <a:srgbClr val="FF0000"/>
                </a:solidFill>
              </a:rPr>
              <a:t>Agent in the </a:t>
            </a:r>
            <a:r>
              <a:rPr lang="en-GB" altLang="sk-SK" sz="2000" dirty="0" err="1" smtClean="0">
                <a:solidFill>
                  <a:srgbClr val="FF0000"/>
                </a:solidFill>
              </a:rPr>
              <a:t>wumpus</a:t>
            </a:r>
            <a:r>
              <a:rPr lang="en-GB" altLang="sk-SK" sz="2000" dirty="0" smtClean="0">
                <a:solidFill>
                  <a:srgbClr val="FF0000"/>
                </a:solidFill>
              </a:rPr>
              <a:t> world is not at the position [1,1] or agent does not feel breeze or breeze is at the position [1,1].</a:t>
            </a:r>
            <a:endParaRPr lang="en-GB" altLang="sk-SK" sz="2000" dirty="0">
              <a:solidFill>
                <a:srgbClr val="FF0000"/>
              </a:solidFill>
            </a:endParaRP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403860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2771800" y="4427512"/>
            <a:ext cx="3888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dirty="0"/>
              <a:t>Agent </a:t>
            </a:r>
            <a:r>
              <a:rPr lang="en-GB" altLang="sk-SK" dirty="0" smtClean="0"/>
              <a:t>does not feel breeze</a:t>
            </a:r>
            <a:endParaRPr lang="en-GB" altLang="sk-SK" dirty="0"/>
          </a:p>
        </p:txBody>
      </p:sp>
    </p:spTree>
    <p:extLst>
      <p:ext uri="{BB962C8B-B14F-4D97-AF65-F5344CB8AC3E}">
        <p14:creationId xmlns:p14="http://schemas.microsoft.com/office/powerpoint/2010/main" val="38313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</a:t>
            </a:r>
            <a:r>
              <a:rPr lang="en-GB" dirty="0" err="1" smtClean="0"/>
              <a:t>utline</a:t>
            </a:r>
            <a:endParaRPr lang="sk-SK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320571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2400" dirty="0" smtClean="0"/>
          </a:p>
          <a:p>
            <a:pPr marL="457200" indent="-457200">
              <a:buAutoNum type="arabicPeriod"/>
            </a:pPr>
            <a:r>
              <a:rPr lang="en-GB" sz="2400" dirty="0" smtClean="0"/>
              <a:t>Propositional KB</a:t>
            </a:r>
            <a:endParaRPr lang="sk-SK" sz="2400" dirty="0" smtClean="0"/>
          </a:p>
          <a:p>
            <a:pPr marL="457200" indent="-457200">
              <a:buAutoNum type="arabicPeriod"/>
            </a:pPr>
            <a:r>
              <a:rPr lang="en-GB" sz="2400" dirty="0"/>
              <a:t>I</a:t>
            </a:r>
            <a:r>
              <a:rPr lang="sk-SK" sz="2400" dirty="0" err="1" smtClean="0"/>
              <a:t>nfer</a:t>
            </a:r>
            <a:r>
              <a:rPr lang="en-GB" sz="2400" dirty="0" err="1" smtClean="0"/>
              <a:t>ence</a:t>
            </a:r>
            <a:r>
              <a:rPr lang="en-GB" sz="2400" dirty="0" smtClean="0"/>
              <a:t> </a:t>
            </a:r>
            <a:r>
              <a:rPr lang="en-GB" sz="2400" dirty="0" smtClean="0"/>
              <a:t>methods in propositional knowledge base</a:t>
            </a:r>
          </a:p>
          <a:p>
            <a:pPr marL="457200" indent="-457200">
              <a:buAutoNum type="arabicPeriod"/>
            </a:pPr>
            <a:r>
              <a:rPr lang="en-GB" sz="2400" dirty="0" smtClean="0"/>
              <a:t>KB written in first order logic</a:t>
            </a:r>
          </a:p>
          <a:p>
            <a:pPr marL="457200" indent="-457200">
              <a:buAutoNum type="arabicPeriod"/>
            </a:pPr>
            <a:r>
              <a:rPr lang="en-GB" sz="2400" dirty="0" smtClean="0"/>
              <a:t>Inference methods in </a:t>
            </a:r>
            <a:r>
              <a:rPr lang="sk-SK" sz="2400" dirty="0" smtClean="0"/>
              <a:t> </a:t>
            </a:r>
            <a:r>
              <a:rPr lang="en-GB" sz="2400" dirty="0" smtClean="0"/>
              <a:t>predicate KB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420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685800"/>
            <a:ext cx="8305800" cy="6132513"/>
            <a:chOff x="685800" y="685800"/>
            <a:chExt cx="8305800" cy="6132513"/>
          </a:xfrm>
        </p:grpSpPr>
        <p:sp>
          <p:nvSpPr>
            <p:cNvPr id="12291" name="Text Box 2"/>
            <p:cNvSpPr txBox="1">
              <a:spLocks noChangeArrowheads="1"/>
            </p:cNvSpPr>
            <p:nvPr/>
          </p:nvSpPr>
          <p:spPr bwMode="auto">
            <a:xfrm>
              <a:off x="762000" y="685800"/>
              <a:ext cx="6858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sk-SK" sz="2800" dirty="0" smtClean="0">
                  <a:solidFill>
                    <a:srgbClr val="C00000"/>
                  </a:solidFill>
                </a:rPr>
                <a:t>Why Horn clauses</a:t>
              </a:r>
              <a:r>
                <a:rPr lang="sk-SK" altLang="sk-SK" sz="2800" dirty="0" smtClean="0">
                  <a:solidFill>
                    <a:srgbClr val="C00000"/>
                  </a:solidFill>
                </a:rPr>
                <a:t>?</a:t>
              </a:r>
              <a:endParaRPr lang="en-US" altLang="sk-SK" sz="2800" dirty="0">
                <a:solidFill>
                  <a:srgbClr val="C00000"/>
                </a:solidFill>
              </a:endParaRPr>
            </a:p>
          </p:txBody>
        </p:sp>
        <p:sp>
          <p:nvSpPr>
            <p:cNvPr id="12292" name="Text Box 3"/>
            <p:cNvSpPr txBox="1">
              <a:spLocks noChangeArrowheads="1"/>
            </p:cNvSpPr>
            <p:nvPr/>
          </p:nvSpPr>
          <p:spPr bwMode="auto">
            <a:xfrm>
              <a:off x="685800" y="2209800"/>
              <a:ext cx="8305800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GB" altLang="sk-SK" dirty="0" smtClean="0">
                  <a:solidFill>
                    <a:srgbClr val="C00000"/>
                  </a:solidFill>
                </a:rPr>
                <a:t>Each Horn clause can be written as an implication. At the assumption side is a conjunction of initially negative literals and at the conclusion side is a positive literal. </a:t>
              </a:r>
              <a:endParaRPr lang="sk-SK" altLang="sk-SK" dirty="0">
                <a:solidFill>
                  <a:srgbClr val="C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dirty="0"/>
                <a:t>      Príklad:  </a:t>
              </a:r>
              <a:endParaRPr lang="en-US" altLang="sk-SK" dirty="0"/>
            </a:p>
          </p:txBody>
        </p:sp>
        <p:graphicFrame>
          <p:nvGraphicFramePr>
            <p:cNvPr id="1229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4831209"/>
                </p:ext>
              </p:extLst>
            </p:nvPr>
          </p:nvGraphicFramePr>
          <p:xfrm>
            <a:off x="1219200" y="3843338"/>
            <a:ext cx="7312025" cy="297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5" name="Rovnica" r:id="rId4" imgW="2908080" imgH="1180800" progId="Equation.3">
                    <p:embed/>
                  </p:oleObj>
                </mc:Choice>
                <mc:Fallback>
                  <p:oleObj name="Rovnica" r:id="rId4" imgW="2908080" imgH="1180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3843338"/>
                          <a:ext cx="7312025" cy="297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3" name="Freeform 6"/>
            <p:cNvSpPr>
              <a:spLocks/>
            </p:cNvSpPr>
            <p:nvPr/>
          </p:nvSpPr>
          <p:spPr bwMode="auto">
            <a:xfrm>
              <a:off x="3779912" y="4771058"/>
              <a:ext cx="4572000" cy="1695832"/>
            </a:xfrm>
            <a:custGeom>
              <a:avLst/>
              <a:gdLst>
                <a:gd name="T0" fmla="*/ 0 w 3456"/>
                <a:gd name="T1" fmla="*/ 2147483647 h 816"/>
                <a:gd name="T2" fmla="*/ 2147483647 w 3456"/>
                <a:gd name="T3" fmla="*/ 2147483647 h 816"/>
                <a:gd name="T4" fmla="*/ 2147483647 w 3456"/>
                <a:gd name="T5" fmla="*/ 0 h 816"/>
                <a:gd name="T6" fmla="*/ 0 60000 65536"/>
                <a:gd name="T7" fmla="*/ 0 60000 65536"/>
                <a:gd name="T8" fmla="*/ 0 60000 65536"/>
                <a:gd name="T9" fmla="*/ 0 w 3456"/>
                <a:gd name="T10" fmla="*/ 0 h 816"/>
                <a:gd name="T11" fmla="*/ 3456 w 345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56" h="816">
                  <a:moveTo>
                    <a:pt x="0" y="816"/>
                  </a:moveTo>
                  <a:lnTo>
                    <a:pt x="3456" y="816"/>
                  </a:lnTo>
                  <a:lnTo>
                    <a:pt x="345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2294" name="Line 8"/>
            <p:cNvSpPr>
              <a:spLocks noChangeShapeType="1"/>
            </p:cNvSpPr>
            <p:nvPr/>
          </p:nvSpPr>
          <p:spPr bwMode="auto">
            <a:xfrm flipV="1">
              <a:off x="8351912" y="4542458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2295" name="Line 9"/>
            <p:cNvSpPr>
              <a:spLocks noChangeShapeType="1"/>
            </p:cNvSpPr>
            <p:nvPr/>
          </p:nvSpPr>
          <p:spPr bwMode="auto">
            <a:xfrm>
              <a:off x="5943600" y="29718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2296" name="Line 10"/>
            <p:cNvSpPr>
              <a:spLocks noChangeShapeType="1"/>
            </p:cNvSpPr>
            <p:nvPr/>
          </p:nvSpPr>
          <p:spPr bwMode="auto">
            <a:xfrm>
              <a:off x="5220072" y="3356992"/>
              <a:ext cx="2704728" cy="529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27091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1026"/>
          <p:cNvSpPr txBox="1">
            <a:spLocks noChangeArrowheads="1"/>
          </p:cNvSpPr>
          <p:nvPr/>
        </p:nvSpPr>
        <p:spPr bwMode="auto">
          <a:xfrm>
            <a:off x="838200" y="990600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dirty="0">
                <a:solidFill>
                  <a:srgbClr val="C00000"/>
                </a:solidFill>
              </a:rPr>
              <a:t>2. </a:t>
            </a:r>
            <a:r>
              <a:rPr lang="en-GB" altLang="sk-SK" dirty="0" smtClean="0">
                <a:solidFill>
                  <a:srgbClr val="C00000"/>
                </a:solidFill>
              </a:rPr>
              <a:t>Clause is more readable as an implication</a:t>
            </a:r>
            <a:r>
              <a:rPr lang="sk-SK" altLang="sk-SK" dirty="0" smtClean="0">
                <a:solidFill>
                  <a:srgbClr val="C00000"/>
                </a:solidFill>
              </a:rPr>
              <a:t>.</a:t>
            </a:r>
            <a:endParaRPr lang="en-US" altLang="sk-SK" dirty="0">
              <a:solidFill>
                <a:srgbClr val="C00000"/>
              </a:solidFill>
            </a:endParaRPr>
          </a:p>
        </p:txBody>
      </p:sp>
      <p:graphicFrame>
        <p:nvGraphicFramePr>
          <p:cNvPr id="13314" name="Object 1027"/>
          <p:cNvGraphicFramePr>
            <a:graphicFrameLocks noChangeAspect="1"/>
          </p:cNvGraphicFramePr>
          <p:nvPr/>
        </p:nvGraphicFramePr>
        <p:xfrm>
          <a:off x="990600" y="2057400"/>
          <a:ext cx="35750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8" name="Equation" r:id="rId4" imgW="1422360" imgH="241200" progId="Equation.3">
                  <p:embed/>
                </p:oleObj>
              </mc:Choice>
              <mc:Fallback>
                <p:oleObj name="Equation" r:id="rId4" imgW="1422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35750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1028"/>
          <p:cNvSpPr txBox="1">
            <a:spLocks noChangeArrowheads="1"/>
          </p:cNvSpPr>
          <p:nvPr/>
        </p:nvSpPr>
        <p:spPr bwMode="auto">
          <a:xfrm>
            <a:off x="5105400" y="2057400"/>
            <a:ext cx="3581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i="1" dirty="0"/>
              <a:t>Agent </a:t>
            </a:r>
            <a:r>
              <a:rPr lang="en-GB" altLang="sk-SK" i="1" dirty="0" smtClean="0"/>
              <a:t>is not at the position </a:t>
            </a:r>
            <a:r>
              <a:rPr lang="sk-SK" altLang="sk-SK" i="1" dirty="0" smtClean="0"/>
              <a:t> </a:t>
            </a:r>
            <a:r>
              <a:rPr lang="en-US" altLang="sk-SK" i="1" dirty="0"/>
              <a:t>[</a:t>
            </a:r>
            <a:r>
              <a:rPr lang="sk-SK" altLang="sk-SK" i="1" dirty="0"/>
              <a:t>1,1</a:t>
            </a:r>
            <a:r>
              <a:rPr lang="en-US" altLang="sk-SK" i="1" dirty="0"/>
              <a:t>]</a:t>
            </a:r>
            <a:r>
              <a:rPr lang="sk-SK" altLang="sk-SK" i="1" dirty="0"/>
              <a:t>, </a:t>
            </a:r>
            <a:r>
              <a:rPr lang="en-GB" altLang="sk-SK" i="1" dirty="0" smtClean="0"/>
              <a:t>or agent does not feel breeze</a:t>
            </a:r>
            <a:r>
              <a:rPr lang="sk-SK" altLang="sk-SK" i="1" dirty="0" smtClean="0"/>
              <a:t>, </a:t>
            </a:r>
            <a:r>
              <a:rPr lang="en-GB" altLang="sk-SK" i="1" dirty="0" smtClean="0"/>
              <a:t>or breeze is at </a:t>
            </a:r>
            <a:r>
              <a:rPr lang="sk-SK" altLang="sk-SK" i="1" dirty="0" smtClean="0"/>
              <a:t> </a:t>
            </a:r>
            <a:r>
              <a:rPr lang="en-US" altLang="sk-SK" i="1" dirty="0"/>
              <a:t>[</a:t>
            </a:r>
            <a:r>
              <a:rPr lang="sk-SK" altLang="sk-SK" i="1" dirty="0"/>
              <a:t>1,1</a:t>
            </a:r>
            <a:r>
              <a:rPr lang="en-US" altLang="sk-SK" i="1" dirty="0"/>
              <a:t>]</a:t>
            </a:r>
            <a:r>
              <a:rPr lang="sk-SK" altLang="sk-SK" i="1" dirty="0"/>
              <a:t>.</a:t>
            </a:r>
            <a:endParaRPr lang="en-US" altLang="sk-SK" i="1" dirty="0"/>
          </a:p>
        </p:txBody>
      </p:sp>
      <p:graphicFrame>
        <p:nvGraphicFramePr>
          <p:cNvPr id="13315" name="Object 1029"/>
          <p:cNvGraphicFramePr>
            <a:graphicFrameLocks noChangeAspect="1"/>
          </p:cNvGraphicFramePr>
          <p:nvPr/>
        </p:nvGraphicFramePr>
        <p:xfrm>
          <a:off x="838200" y="3962400"/>
          <a:ext cx="34480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9" name="Equation" r:id="rId6" imgW="1371600" imgH="241200" progId="Equation.3">
                  <p:embed/>
                </p:oleObj>
              </mc:Choice>
              <mc:Fallback>
                <p:oleObj name="Equation" r:id="rId6" imgW="1371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34480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1030"/>
          <p:cNvSpPr txBox="1">
            <a:spLocks noChangeArrowheads="1"/>
          </p:cNvSpPr>
          <p:nvPr/>
        </p:nvSpPr>
        <p:spPr bwMode="auto">
          <a:xfrm>
            <a:off x="5105400" y="3886200"/>
            <a:ext cx="4038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sk-SK" i="1" dirty="0" smtClean="0"/>
              <a:t>If agent is at </a:t>
            </a:r>
            <a:r>
              <a:rPr lang="sk-SK" altLang="sk-SK" i="1" dirty="0" smtClean="0"/>
              <a:t> </a:t>
            </a:r>
            <a:r>
              <a:rPr lang="en-US" altLang="sk-SK" i="1" dirty="0"/>
              <a:t>[</a:t>
            </a:r>
            <a:r>
              <a:rPr lang="sk-SK" altLang="sk-SK" i="1" dirty="0"/>
              <a:t>1,1</a:t>
            </a:r>
            <a:r>
              <a:rPr lang="en-US" altLang="sk-SK" i="1" dirty="0"/>
              <a:t>]</a:t>
            </a:r>
            <a:r>
              <a:rPr lang="sk-SK" altLang="sk-SK" i="1" dirty="0"/>
              <a:t> </a:t>
            </a:r>
            <a:r>
              <a:rPr lang="sk-SK" altLang="sk-SK" i="1" dirty="0" smtClean="0"/>
              <a:t>a</a:t>
            </a:r>
            <a:r>
              <a:rPr lang="en-GB" altLang="sk-SK" i="1" dirty="0" err="1" smtClean="0"/>
              <a:t>nd</a:t>
            </a:r>
            <a:r>
              <a:rPr lang="en-GB" altLang="sk-SK" i="1" dirty="0" smtClean="0"/>
              <a:t> feels breeze</a:t>
            </a:r>
            <a:r>
              <a:rPr lang="sk-SK" altLang="sk-SK" i="1" dirty="0" smtClean="0"/>
              <a:t> </a:t>
            </a:r>
            <a:r>
              <a:rPr lang="en-GB" altLang="sk-SK" i="1" dirty="0" smtClean="0"/>
              <a:t>then there is breeze at </a:t>
            </a:r>
            <a:r>
              <a:rPr lang="en-US" altLang="sk-SK" i="1" dirty="0" smtClean="0"/>
              <a:t>[</a:t>
            </a:r>
            <a:r>
              <a:rPr lang="sk-SK" altLang="sk-SK" i="1" dirty="0"/>
              <a:t>1,1</a:t>
            </a:r>
            <a:r>
              <a:rPr lang="en-US" altLang="sk-SK" i="1" dirty="0" smtClean="0"/>
              <a:t>]</a:t>
            </a:r>
            <a:r>
              <a:rPr lang="sk-SK" altLang="sk-SK" i="1" dirty="0" smtClean="0"/>
              <a:t>.</a:t>
            </a:r>
            <a:endParaRPr lang="en-US" altLang="sk-SK" i="1" dirty="0"/>
          </a:p>
        </p:txBody>
      </p:sp>
      <p:sp>
        <p:nvSpPr>
          <p:cNvPr id="13319" name="Text Box 1031"/>
          <p:cNvSpPr txBox="1">
            <a:spLocks noChangeArrowheads="1"/>
          </p:cNvSpPr>
          <p:nvPr/>
        </p:nvSpPr>
        <p:spPr bwMode="auto">
          <a:xfrm>
            <a:off x="1115616" y="5791200"/>
            <a:ext cx="8028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sk-SK" sz="2800" dirty="0" smtClean="0">
                <a:solidFill>
                  <a:srgbClr val="C00000"/>
                </a:solidFill>
              </a:rPr>
              <a:t>Our </a:t>
            </a:r>
            <a:r>
              <a:rPr lang="en-GB" altLang="sk-SK" sz="2800" dirty="0" err="1" smtClean="0">
                <a:solidFill>
                  <a:srgbClr val="C00000"/>
                </a:solidFill>
              </a:rPr>
              <a:t>knowledges</a:t>
            </a:r>
            <a:r>
              <a:rPr lang="en-GB" altLang="sk-SK" sz="2800" dirty="0" smtClean="0">
                <a:solidFill>
                  <a:srgbClr val="C00000"/>
                </a:solidFill>
              </a:rPr>
              <a:t> about reality are often in the form of implications</a:t>
            </a:r>
            <a:endParaRPr lang="en-US" altLang="sk-SK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2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67544" y="1124744"/>
            <a:ext cx="81534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AutoNum type="arabicPeriod" startAt="3"/>
            </a:pPr>
            <a:r>
              <a:rPr lang="en-GB" altLang="sk-SK" dirty="0" smtClean="0">
                <a:solidFill>
                  <a:srgbClr val="C00000"/>
                </a:solidFill>
              </a:rPr>
              <a:t>Inference in KB containing Horn clauses can be done very effectively, in a linear time with respect to the input</a:t>
            </a:r>
            <a:r>
              <a:rPr lang="sk-SK" altLang="sk-SK" dirty="0" smtClean="0">
                <a:solidFill>
                  <a:srgbClr val="C00000"/>
                </a:solidFill>
              </a:rPr>
              <a:t>:</a:t>
            </a:r>
            <a:endParaRPr lang="en-GB" altLang="sk-SK" dirty="0" smtClean="0">
              <a:solidFill>
                <a:srgbClr val="C00000"/>
              </a:solidFill>
            </a:endParaRPr>
          </a:p>
          <a:p>
            <a:pPr eaLnBrk="1" hangingPunct="1">
              <a:spcBef>
                <a:spcPct val="50000"/>
              </a:spcBef>
              <a:buAutoNum type="arabicPeriod" startAt="3"/>
            </a:pPr>
            <a:endParaRPr lang="sk-SK" altLang="sk-SK" dirty="0">
              <a:solidFill>
                <a:srgbClr val="C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sk-SK" altLang="sk-SK" b="1" dirty="0" smtClean="0"/>
              <a:t>forward </a:t>
            </a:r>
            <a:r>
              <a:rPr lang="sk-SK" altLang="sk-SK" b="1" dirty="0" err="1" smtClean="0"/>
              <a:t>chaining</a:t>
            </a:r>
            <a:r>
              <a:rPr lang="en-GB" altLang="sk-SK" b="1" dirty="0"/>
              <a:t> </a:t>
            </a:r>
            <a:r>
              <a:rPr lang="en-GB" altLang="sk-SK" b="1" dirty="0" smtClean="0"/>
              <a:t>algorithm</a:t>
            </a:r>
            <a:endParaRPr lang="sk-SK" altLang="sk-SK" b="1" dirty="0"/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sk-SK" altLang="sk-SK" b="1" dirty="0" err="1" smtClean="0"/>
              <a:t>backward</a:t>
            </a:r>
            <a:r>
              <a:rPr lang="sk-SK" altLang="sk-SK" b="1" dirty="0" smtClean="0"/>
              <a:t> </a:t>
            </a:r>
            <a:r>
              <a:rPr lang="sk-SK" altLang="sk-SK" b="1" dirty="0" err="1" smtClean="0"/>
              <a:t>chaining</a:t>
            </a:r>
            <a:r>
              <a:rPr lang="en-GB" altLang="sk-SK" b="1" dirty="0"/>
              <a:t> </a:t>
            </a:r>
            <a:r>
              <a:rPr lang="en-GB" altLang="sk-SK" b="1" dirty="0" smtClean="0"/>
              <a:t>algorithm</a:t>
            </a:r>
            <a:r>
              <a:rPr lang="sk-SK" altLang="sk-SK" b="1" dirty="0" smtClean="0"/>
              <a:t> </a:t>
            </a:r>
            <a:endParaRPr lang="en-GB" altLang="sk-SK" b="1" dirty="0" smtClean="0"/>
          </a:p>
          <a:p>
            <a:pPr eaLnBrk="1" hangingPunct="1">
              <a:spcBef>
                <a:spcPct val="50000"/>
              </a:spcBef>
              <a:buFontTx/>
              <a:buChar char="-"/>
            </a:pPr>
            <a:endParaRPr lang="en-GB" altLang="sk-SK" b="1" dirty="0"/>
          </a:p>
          <a:p>
            <a:pPr marL="0" indent="0" eaLnBrk="1" hangingPunct="1">
              <a:spcBef>
                <a:spcPct val="50000"/>
              </a:spcBef>
            </a:pPr>
            <a:endParaRPr lang="sk-SK" altLang="sk-SK" b="1" dirty="0"/>
          </a:p>
        </p:txBody>
      </p:sp>
    </p:spTree>
    <p:extLst>
      <p:ext uri="{BB962C8B-B14F-4D97-AF65-F5344CB8AC3E}">
        <p14:creationId xmlns:p14="http://schemas.microsoft.com/office/powerpoint/2010/main" val="503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sk-SK" dirty="0" smtClean="0">
                <a:solidFill>
                  <a:srgbClr val="C00000"/>
                </a:solidFill>
              </a:rPr>
              <a:t>Forward chaining</a:t>
            </a:r>
            <a:r>
              <a:rPr lang="en-US" altLang="sk-SK" dirty="0" smtClean="0"/>
              <a:t/>
            </a:r>
            <a:br>
              <a:rPr lang="en-US" altLang="sk-SK" dirty="0" smtClean="0"/>
            </a:br>
            <a:r>
              <a:rPr lang="en-US" altLang="sk-SK" sz="2400" dirty="0" smtClean="0"/>
              <a:t>Can we infer  Q</a:t>
            </a:r>
            <a:r>
              <a:rPr lang="sk-SK" altLang="sk-SK" sz="2400" dirty="0" smtClean="0"/>
              <a:t> </a:t>
            </a:r>
            <a:r>
              <a:rPr lang="en-GB" altLang="sk-SK" sz="2400" dirty="0" smtClean="0"/>
              <a:t>from our </a:t>
            </a:r>
            <a:r>
              <a:rPr lang="sk-SK" altLang="sk-SK" sz="2400" dirty="0" smtClean="0"/>
              <a:t>KB? </a:t>
            </a:r>
            <a:r>
              <a:rPr lang="en-GB" altLang="sk-SK" sz="2400" dirty="0" smtClean="0"/>
              <a:t>Is </a:t>
            </a:r>
            <a:r>
              <a:rPr lang="sk-SK" altLang="sk-SK" sz="2400" dirty="0" smtClean="0"/>
              <a:t> Q </a:t>
            </a:r>
            <a:r>
              <a:rPr lang="en-GB" altLang="sk-SK" sz="2400" dirty="0"/>
              <a:t> </a:t>
            </a:r>
            <a:r>
              <a:rPr lang="en-GB" altLang="sk-SK" sz="2400" dirty="0" smtClean="0"/>
              <a:t>true in our </a:t>
            </a:r>
            <a:r>
              <a:rPr lang="sk-SK" altLang="sk-SK" sz="2400" dirty="0" smtClean="0"/>
              <a:t>KB?</a:t>
            </a:r>
            <a:endParaRPr lang="en-US" altLang="sk-SK" sz="2400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sk-SK" sz="2400" smtClean="0"/>
              <a:t>Idea: fire any rule whose premises are satisfied in the </a:t>
            </a:r>
            <a:r>
              <a:rPr lang="en-US" altLang="sk-SK" sz="2400" i="1" smtClean="0"/>
              <a:t>KB</a:t>
            </a:r>
            <a:r>
              <a:rPr lang="en-US" altLang="sk-SK" sz="2400" smtClean="0"/>
              <a:t>,</a:t>
            </a:r>
          </a:p>
          <a:p>
            <a:pPr lvl="1" eaLnBrk="1" hangingPunct="1"/>
            <a:r>
              <a:rPr lang="en-US" altLang="sk-SK" sz="2000" smtClean="0"/>
              <a:t>add its conclusion to the </a:t>
            </a:r>
            <a:r>
              <a:rPr lang="en-US" altLang="sk-SK" sz="2000" i="1" smtClean="0"/>
              <a:t>KB</a:t>
            </a:r>
            <a:r>
              <a:rPr lang="en-US" altLang="sk-SK" sz="2000" smtClean="0"/>
              <a:t>, until query is found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4688" b="30208"/>
          <a:stretch>
            <a:fillRect/>
          </a:stretch>
        </p:blipFill>
        <p:spPr bwMode="auto">
          <a:xfrm>
            <a:off x="1835150" y="3284538"/>
            <a:ext cx="5029200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Line 6"/>
          <p:cNvSpPr>
            <a:spLocks noChangeShapeType="1"/>
          </p:cNvSpPr>
          <p:nvPr/>
        </p:nvSpPr>
        <p:spPr bwMode="auto">
          <a:xfrm flipV="1">
            <a:off x="1331913" y="3573463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2" name="TextBox 1"/>
          <p:cNvSpPr txBox="1"/>
          <p:nvPr/>
        </p:nvSpPr>
        <p:spPr>
          <a:xfrm>
            <a:off x="467817" y="442333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C00000"/>
                </a:solidFill>
              </a:rPr>
              <a:t>KB</a:t>
            </a:r>
            <a:endParaRPr lang="sk-SK" b="1" dirty="0">
              <a:solidFill>
                <a:srgbClr val="C0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979712" y="5445224"/>
            <a:ext cx="432048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al 7"/>
          <p:cNvSpPr/>
          <p:nvPr/>
        </p:nvSpPr>
        <p:spPr>
          <a:xfrm rot="5400000">
            <a:off x="2552355" y="4625516"/>
            <a:ext cx="488425" cy="142143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TextBox 3"/>
          <p:cNvSpPr txBox="1"/>
          <p:nvPr/>
        </p:nvSpPr>
        <p:spPr>
          <a:xfrm>
            <a:off x="6948264" y="460799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C00000"/>
                </a:solidFill>
              </a:rPr>
              <a:t>Modus </a:t>
            </a:r>
            <a:r>
              <a:rPr lang="sk-SK" dirty="0" err="1" smtClean="0">
                <a:solidFill>
                  <a:srgbClr val="C00000"/>
                </a:solidFill>
              </a:rPr>
              <a:t>ponens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4539" y="578103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L</a:t>
            </a:r>
            <a:endParaRPr lang="sk-SK" sz="2400" dirty="0"/>
          </a:p>
        </p:txBody>
      </p:sp>
      <p:sp>
        <p:nvSpPr>
          <p:cNvPr id="11" name="Oval 10"/>
          <p:cNvSpPr/>
          <p:nvPr/>
        </p:nvSpPr>
        <p:spPr>
          <a:xfrm rot="5400000">
            <a:off x="2528783" y="3837733"/>
            <a:ext cx="488425" cy="142143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6660232" y="499947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C00000"/>
                </a:solidFill>
              </a:rPr>
              <a:t>Modus </a:t>
            </a:r>
            <a:r>
              <a:rPr lang="sk-SK" dirty="0" err="1" smtClean="0">
                <a:solidFill>
                  <a:srgbClr val="C00000"/>
                </a:solidFill>
              </a:rPr>
              <a:t>ponens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3229" y="57847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M</a:t>
            </a:r>
          </a:p>
        </p:txBody>
      </p:sp>
      <p:sp>
        <p:nvSpPr>
          <p:cNvPr id="14" name="Oval 13"/>
          <p:cNvSpPr/>
          <p:nvPr/>
        </p:nvSpPr>
        <p:spPr>
          <a:xfrm rot="5400000">
            <a:off x="2528783" y="3468401"/>
            <a:ext cx="488425" cy="142143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TextBox 14"/>
          <p:cNvSpPr txBox="1"/>
          <p:nvPr/>
        </p:nvSpPr>
        <p:spPr>
          <a:xfrm>
            <a:off x="3507285" y="57847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P</a:t>
            </a:r>
            <a:endParaRPr lang="sk-SK" sz="2400" dirty="0"/>
          </a:p>
        </p:txBody>
      </p:sp>
      <p:sp>
        <p:nvSpPr>
          <p:cNvPr id="16" name="Oval 15"/>
          <p:cNvSpPr/>
          <p:nvPr/>
        </p:nvSpPr>
        <p:spPr>
          <a:xfrm rot="5400000">
            <a:off x="2292695" y="3088149"/>
            <a:ext cx="488425" cy="142143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6812632" y="515187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C00000"/>
                </a:solidFill>
              </a:rPr>
              <a:t>Modus </a:t>
            </a:r>
            <a:r>
              <a:rPr lang="sk-SK" dirty="0" err="1" smtClean="0">
                <a:solidFill>
                  <a:srgbClr val="C00000"/>
                </a:solidFill>
              </a:rPr>
              <a:t>ponens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11341" y="578947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C000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226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  <p:bldP spid="11" grpId="0" animBg="1"/>
      <p:bldP spid="13" grpId="0"/>
      <p:bldP spid="14" grpId="0" animBg="1"/>
      <p:bldP spid="15" grpId="0"/>
      <p:bldP spid="16" grpId="0" animBg="1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371600" y="304800"/>
            <a:ext cx="68580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err="1" smtClean="0">
                <a:solidFill>
                  <a:srgbClr val="FF3300"/>
                </a:solidFill>
              </a:rPr>
              <a:t>Linearit</a:t>
            </a:r>
            <a:r>
              <a:rPr lang="en-GB" altLang="sk-SK" b="1" dirty="0" smtClean="0">
                <a:solidFill>
                  <a:srgbClr val="FF3300"/>
                </a:solidFill>
              </a:rPr>
              <a:t>y of</a:t>
            </a:r>
            <a:r>
              <a:rPr lang="sk-SK" altLang="sk-SK" b="1" dirty="0" smtClean="0">
                <a:solidFill>
                  <a:srgbClr val="FF3300"/>
                </a:solidFill>
              </a:rPr>
              <a:t> </a:t>
            </a:r>
            <a:r>
              <a:rPr lang="sk-SK" altLang="sk-SK" b="1" dirty="0" err="1">
                <a:solidFill>
                  <a:srgbClr val="FF3300"/>
                </a:solidFill>
              </a:rPr>
              <a:t>forward</a:t>
            </a:r>
            <a:r>
              <a:rPr lang="sk-SK" altLang="sk-SK" b="1" dirty="0">
                <a:solidFill>
                  <a:srgbClr val="FF3300"/>
                </a:solidFill>
              </a:rPr>
              <a:t> </a:t>
            </a:r>
            <a:r>
              <a:rPr lang="sk-SK" altLang="sk-SK" b="1" dirty="0" err="1" smtClean="0">
                <a:solidFill>
                  <a:srgbClr val="FF3300"/>
                </a:solidFill>
              </a:rPr>
              <a:t>chaining</a:t>
            </a:r>
            <a:r>
              <a:rPr lang="sk-SK" altLang="sk-SK" b="1" dirty="0" smtClean="0">
                <a:solidFill>
                  <a:srgbClr val="FF3300"/>
                </a:solidFill>
              </a:rPr>
              <a:t>  </a:t>
            </a:r>
            <a:r>
              <a:rPr lang="sk-SK" altLang="sk-SK" b="1" dirty="0">
                <a:solidFill>
                  <a:srgbClr val="FF3300"/>
                </a:solidFill>
              </a:rPr>
              <a:t>(</a:t>
            </a:r>
            <a:r>
              <a:rPr lang="sk-SK" altLang="sk-SK" b="1" dirty="0" err="1" smtClean="0">
                <a:solidFill>
                  <a:srgbClr val="FF3300"/>
                </a:solidFill>
              </a:rPr>
              <a:t>intuit</a:t>
            </a:r>
            <a:r>
              <a:rPr lang="en-GB" altLang="sk-SK" b="1" dirty="0" err="1" smtClean="0">
                <a:solidFill>
                  <a:srgbClr val="FF3300"/>
                </a:solidFill>
              </a:rPr>
              <a:t>ively</a:t>
            </a:r>
            <a:r>
              <a:rPr lang="sk-SK" altLang="sk-SK" b="1" dirty="0" smtClean="0">
                <a:solidFill>
                  <a:srgbClr val="FF3300"/>
                </a:solidFill>
              </a:rPr>
              <a:t>):</a:t>
            </a:r>
            <a:endParaRPr lang="sk-SK" altLang="sk-SK" b="1" dirty="0">
              <a:solidFill>
                <a:srgbClr val="FF33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GB" altLang="sk-SK" b="1" dirty="0" smtClean="0"/>
              <a:t>KB</a:t>
            </a:r>
            <a:r>
              <a:rPr lang="sk-SK" altLang="sk-SK" b="1" dirty="0" smtClean="0"/>
              <a:t>: </a:t>
            </a:r>
            <a:r>
              <a:rPr lang="en-GB" altLang="sk-SK" b="1" dirty="0" smtClean="0"/>
              <a:t>is true</a:t>
            </a:r>
            <a:endParaRPr lang="sk-SK" altLang="sk-SK" b="1" dirty="0"/>
          </a:p>
          <a:p>
            <a:pPr eaLnBrk="1" hangingPunct="1">
              <a:spcBef>
                <a:spcPct val="50000"/>
              </a:spcBef>
            </a:pPr>
            <a:endParaRPr lang="sk-SK" altLang="sk-SK" b="1" dirty="0"/>
          </a:p>
          <a:p>
            <a:pPr eaLnBrk="1" hangingPunct="1">
              <a:spcBef>
                <a:spcPct val="50000"/>
              </a:spcBef>
            </a:pPr>
            <a:endParaRPr lang="sk-SK" altLang="sk-SK" b="1" dirty="0"/>
          </a:p>
          <a:p>
            <a:pPr eaLnBrk="1" hangingPunct="1">
              <a:spcBef>
                <a:spcPct val="50000"/>
              </a:spcBef>
            </a:pPr>
            <a:endParaRPr lang="sk-SK" altLang="sk-SK" b="1" dirty="0"/>
          </a:p>
          <a:p>
            <a:pPr eaLnBrk="1" hangingPunct="1">
              <a:spcBef>
                <a:spcPct val="50000"/>
              </a:spcBef>
            </a:pPr>
            <a:endParaRPr lang="en-US" altLang="sk-SK" b="1" dirty="0"/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1447800" y="1981200"/>
          <a:ext cx="230346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9" name="Equation" r:id="rId4" imgW="965160" imgH="1117440" progId="Equation.3">
                  <p:embed/>
                </p:oleObj>
              </mc:Choice>
              <mc:Fallback>
                <p:oleObj name="Equation" r:id="rId4" imgW="96516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230346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067944" y="923925"/>
            <a:ext cx="5076056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b="1" i="1" dirty="0" smtClean="0"/>
              <a:t> </a:t>
            </a:r>
            <a:r>
              <a:rPr lang="en-GB" altLang="sk-SK" b="1" i="1" dirty="0" smtClean="0"/>
              <a:t>Start with fact </a:t>
            </a:r>
            <a:r>
              <a:rPr lang="sk-SK" altLang="sk-SK" b="1" i="1" dirty="0" smtClean="0"/>
              <a:t>A</a:t>
            </a:r>
            <a:r>
              <a:rPr lang="en-GB" altLang="sk-SK" b="1" i="1" dirty="0" smtClean="0"/>
              <a:t> (atomic formula)</a:t>
            </a:r>
            <a:r>
              <a:rPr lang="sk-SK" altLang="sk-SK" b="1" i="1" dirty="0" smtClean="0"/>
              <a:t>, </a:t>
            </a:r>
            <a:r>
              <a:rPr lang="en-GB" altLang="sk-SK" b="1" i="1" dirty="0" smtClean="0"/>
              <a:t>it is </a:t>
            </a:r>
            <a:r>
              <a:rPr lang="sk-SK" altLang="sk-SK" b="1" i="1" dirty="0" err="1" smtClean="0"/>
              <a:t>true</a:t>
            </a:r>
            <a:r>
              <a:rPr lang="sk-SK" altLang="sk-SK" b="1" i="1" dirty="0"/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sk-SK" b="1" i="1" dirty="0" smtClean="0"/>
              <a:t>Infer </a:t>
            </a:r>
            <a:r>
              <a:rPr lang="sk-SK" altLang="sk-SK" b="1" i="1" dirty="0" smtClean="0"/>
              <a:t> B</a:t>
            </a:r>
            <a:r>
              <a:rPr lang="en-GB" altLang="sk-SK" b="1" i="1" dirty="0" smtClean="0"/>
              <a:t> using modus ponens</a:t>
            </a:r>
            <a:r>
              <a:rPr lang="en-US" altLang="sk-SK" b="1" i="1" dirty="0" smtClean="0"/>
              <a:t>.</a:t>
            </a:r>
            <a:r>
              <a:rPr lang="sk-SK" altLang="sk-SK" b="1" i="1" dirty="0" smtClean="0"/>
              <a:t> </a:t>
            </a:r>
            <a:r>
              <a:rPr lang="en-US" altLang="sk-SK" b="1" i="1" dirty="0" smtClean="0"/>
              <a:t>Use and elimination</a:t>
            </a:r>
            <a:r>
              <a:rPr lang="sk-SK" altLang="sk-SK" b="1" i="1" dirty="0" smtClean="0"/>
              <a:t>. </a:t>
            </a:r>
            <a:r>
              <a:rPr lang="en-GB" altLang="sk-SK" b="1" i="1" dirty="0" smtClean="0"/>
              <a:t>Remove A from all formulas</a:t>
            </a:r>
            <a:r>
              <a:rPr lang="sk-SK" altLang="sk-SK" b="1" i="1" dirty="0" smtClean="0"/>
              <a:t>. </a:t>
            </a:r>
            <a:r>
              <a:rPr lang="en-GB" altLang="sk-SK" b="1" i="1" dirty="0" smtClean="0"/>
              <a:t>There is no A in KB any more</a:t>
            </a:r>
            <a:r>
              <a:rPr lang="sk-SK" altLang="sk-SK" b="1" i="1" dirty="0" smtClean="0"/>
              <a:t>.</a:t>
            </a:r>
            <a:endParaRPr lang="sk-SK" altLang="sk-SK" b="1" i="1" dirty="0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sk-SK" b="1" i="1" dirty="0" smtClean="0"/>
              <a:t>Ad inferred </a:t>
            </a:r>
            <a:r>
              <a:rPr lang="sk-SK" altLang="sk-SK" b="1" i="1" dirty="0" smtClean="0"/>
              <a:t> </a:t>
            </a:r>
            <a:r>
              <a:rPr lang="sk-SK" altLang="sk-SK" b="1" i="1" dirty="0"/>
              <a:t>B </a:t>
            </a:r>
            <a:r>
              <a:rPr lang="sk-SK" altLang="sk-SK" b="1" i="1" dirty="0" smtClean="0"/>
              <a:t> </a:t>
            </a:r>
            <a:r>
              <a:rPr lang="en-GB" altLang="sk-SK" b="1" i="1" dirty="0" smtClean="0"/>
              <a:t>into </a:t>
            </a:r>
            <a:r>
              <a:rPr lang="sk-SK" altLang="sk-SK" b="1" i="1" dirty="0" smtClean="0"/>
              <a:t>KB</a:t>
            </a:r>
            <a:r>
              <a:rPr lang="sk-SK" altLang="sk-SK" b="1" i="1" dirty="0"/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sk-SK" b="1" i="1" dirty="0" smtClean="0"/>
              <a:t>Repeat from </a:t>
            </a:r>
            <a:r>
              <a:rPr lang="sk-SK" altLang="sk-SK" b="1" i="1" dirty="0" smtClean="0"/>
              <a:t> </a:t>
            </a:r>
            <a:r>
              <a:rPr lang="sk-SK" altLang="sk-SK" b="1" i="1" dirty="0"/>
              <a:t>2. </a:t>
            </a:r>
            <a:r>
              <a:rPr lang="en-GB" altLang="sk-SK" b="1" i="1" dirty="0" smtClean="0"/>
              <a:t>with new facts, atomic formulas (B)</a:t>
            </a:r>
            <a:r>
              <a:rPr lang="sk-SK" altLang="sk-SK" b="1" i="1" dirty="0" smtClean="0"/>
              <a:t>, </a:t>
            </a:r>
            <a:r>
              <a:rPr lang="en-GB" altLang="sk-SK" b="1" i="1" dirty="0" smtClean="0"/>
              <a:t>remove these facts from all formulas using and elimination rule.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sk-SK" b="1" i="1" dirty="0" smtClean="0"/>
              <a:t>From above steps is clear, that algorithm runs </a:t>
            </a:r>
            <a:r>
              <a:rPr lang="sk-SK" altLang="sk-SK" b="1" i="1" dirty="0" smtClean="0"/>
              <a:t> </a:t>
            </a:r>
            <a:r>
              <a:rPr lang="sk-SK" altLang="sk-SK" b="1" i="1" dirty="0"/>
              <a:t>KB </a:t>
            </a:r>
            <a:r>
              <a:rPr lang="en-GB" altLang="sk-SK" b="1" i="1" dirty="0" smtClean="0"/>
              <a:t>as many times only</a:t>
            </a:r>
            <a:r>
              <a:rPr lang="sk-SK" altLang="sk-SK" b="1" i="1" dirty="0" smtClean="0"/>
              <a:t>, </a:t>
            </a:r>
            <a:r>
              <a:rPr lang="en-GB" altLang="sk-SK" b="1" i="1" dirty="0" smtClean="0"/>
              <a:t>as many facts is in</a:t>
            </a:r>
            <a:r>
              <a:rPr lang="sk-SK" altLang="sk-SK" b="1" i="1" dirty="0" smtClean="0"/>
              <a:t> KB.</a:t>
            </a:r>
            <a:endParaRPr lang="en-US" altLang="sk-SK" b="1" i="1" dirty="0"/>
          </a:p>
        </p:txBody>
      </p:sp>
    </p:spTree>
    <p:extLst>
      <p:ext uri="{BB962C8B-B14F-4D97-AF65-F5344CB8AC3E}">
        <p14:creationId xmlns:p14="http://schemas.microsoft.com/office/powerpoint/2010/main" val="32409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GB" altLang="sk-SK" sz="3200" b="1" dirty="0" smtClean="0"/>
              <a:t>Backward chaining</a:t>
            </a:r>
            <a:r>
              <a:rPr lang="sk-SK" altLang="sk-SK" sz="3200" b="1" dirty="0" smtClean="0"/>
              <a:t>:   </a:t>
            </a:r>
            <a:r>
              <a:rPr lang="en-GB" altLang="sk-SK" sz="3200" b="1" dirty="0" smtClean="0"/>
              <a:t>Is hypothesis, that</a:t>
            </a:r>
            <a:r>
              <a:rPr lang="sk-SK" altLang="sk-SK" sz="3200" b="1" dirty="0" smtClean="0"/>
              <a:t> Q </a:t>
            </a:r>
            <a:r>
              <a:rPr lang="en-GB" altLang="sk-SK" sz="3200" b="1" dirty="0" smtClean="0"/>
              <a:t>is </a:t>
            </a:r>
            <a:r>
              <a:rPr lang="sk-SK" altLang="sk-SK" sz="3200" b="1" dirty="0" err="1" smtClean="0"/>
              <a:t>true</a:t>
            </a:r>
            <a:r>
              <a:rPr lang="en-GB" altLang="sk-SK" sz="3200" b="1" dirty="0" smtClean="0"/>
              <a:t> valid</a:t>
            </a:r>
            <a:r>
              <a:rPr lang="sk-SK" altLang="sk-SK" sz="3200" b="1" dirty="0" smtClean="0"/>
              <a:t>?</a:t>
            </a:r>
            <a:endParaRPr lang="en-US" altLang="sk-SK" sz="3200" b="1" dirty="0" smtClean="0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251520" y="1981200"/>
            <a:ext cx="851148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sk-SK" dirty="0" smtClean="0"/>
              <a:t>We have a literal </a:t>
            </a:r>
            <a:r>
              <a:rPr lang="sk-SK" altLang="sk-SK" dirty="0" smtClean="0"/>
              <a:t> </a:t>
            </a:r>
            <a:r>
              <a:rPr lang="sk-SK" altLang="sk-SK" dirty="0"/>
              <a:t>Q. </a:t>
            </a:r>
            <a:r>
              <a:rPr lang="en-GB" altLang="sk-SK" dirty="0" smtClean="0"/>
              <a:t>We do not know, whether it is true</a:t>
            </a:r>
            <a:r>
              <a:rPr lang="sk-SK" altLang="sk-SK" dirty="0" smtClean="0"/>
              <a:t>.</a:t>
            </a:r>
            <a:endParaRPr lang="sk-SK" altLang="sk-SK" dirty="0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sk-SK" dirty="0" smtClean="0"/>
              <a:t>We seek such implications in </a:t>
            </a:r>
            <a:r>
              <a:rPr lang="sk-SK" altLang="sk-SK" dirty="0" smtClean="0"/>
              <a:t>KB, </a:t>
            </a:r>
            <a:r>
              <a:rPr lang="en-GB" altLang="sk-SK" dirty="0" smtClean="0"/>
              <a:t>which implies</a:t>
            </a:r>
            <a:r>
              <a:rPr lang="sk-SK" altLang="sk-SK" dirty="0" smtClean="0"/>
              <a:t> </a:t>
            </a:r>
            <a:r>
              <a:rPr lang="sk-SK" altLang="sk-SK" dirty="0"/>
              <a:t>Q.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sk-SK" dirty="0" smtClean="0"/>
              <a:t>If all premises of this implications are true</a:t>
            </a:r>
            <a:r>
              <a:rPr lang="sk-SK" altLang="sk-SK" dirty="0" smtClean="0"/>
              <a:t>, </a:t>
            </a:r>
            <a:r>
              <a:rPr lang="en-GB" altLang="sk-SK" dirty="0" smtClean="0"/>
              <a:t>then</a:t>
            </a:r>
            <a:r>
              <a:rPr lang="sk-SK" altLang="sk-SK" dirty="0" smtClean="0"/>
              <a:t> </a:t>
            </a:r>
            <a:r>
              <a:rPr lang="sk-SK" altLang="sk-SK" dirty="0"/>
              <a:t>Q </a:t>
            </a:r>
            <a:r>
              <a:rPr lang="en-GB" altLang="sk-SK" dirty="0" smtClean="0"/>
              <a:t>is true</a:t>
            </a:r>
            <a:r>
              <a:rPr lang="sk-SK" altLang="sk-SK" dirty="0" smtClean="0"/>
              <a:t>.</a:t>
            </a:r>
            <a:endParaRPr lang="en-US" altLang="sk-SK" dirty="0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3733800" y="4343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graphicFrame>
        <p:nvGraphicFramePr>
          <p:cNvPr id="29698" name="Object 6"/>
          <p:cNvGraphicFramePr>
            <a:graphicFrameLocks noChangeAspect="1"/>
          </p:cNvGraphicFramePr>
          <p:nvPr/>
        </p:nvGraphicFramePr>
        <p:xfrm>
          <a:off x="1524000" y="3962400"/>
          <a:ext cx="130016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name="Equation" r:id="rId4" imgW="749160" imgH="1536480" progId="Equation.3">
                  <p:embed/>
                </p:oleObj>
              </mc:Choice>
              <mc:Fallback>
                <p:oleObj name="Equation" r:id="rId4" imgW="749160" imgH="1536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7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130016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1331640" y="3898900"/>
            <a:ext cx="1584176" cy="4445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TextBox 2"/>
          <p:cNvSpPr txBox="1"/>
          <p:nvPr/>
        </p:nvSpPr>
        <p:spPr>
          <a:xfrm>
            <a:off x="4121332" y="3575734"/>
            <a:ext cx="464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C00000"/>
                </a:solidFill>
              </a:rPr>
              <a:t>Impli</a:t>
            </a:r>
            <a:r>
              <a:rPr lang="en-GB" dirty="0" smtClean="0">
                <a:solidFill>
                  <a:srgbClr val="C00000"/>
                </a:solidFill>
              </a:rPr>
              <a:t>cation is true</a:t>
            </a:r>
            <a:r>
              <a:rPr lang="sk-SK" dirty="0" smtClean="0">
                <a:solidFill>
                  <a:srgbClr val="C00000"/>
                </a:solidFill>
              </a:rPr>
              <a:t>, </a:t>
            </a:r>
            <a:r>
              <a:rPr lang="en-GB" dirty="0" smtClean="0">
                <a:solidFill>
                  <a:srgbClr val="C00000"/>
                </a:solidFill>
              </a:rPr>
              <a:t>in its assumption is </a:t>
            </a:r>
            <a:r>
              <a:rPr lang="sk-SK" dirty="0" smtClean="0">
                <a:solidFill>
                  <a:srgbClr val="C00000"/>
                </a:solidFill>
              </a:rPr>
              <a:t> P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18676" y="4273550"/>
            <a:ext cx="1584176" cy="4445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extBox 8"/>
          <p:cNvSpPr txBox="1"/>
          <p:nvPr/>
        </p:nvSpPr>
        <p:spPr>
          <a:xfrm>
            <a:off x="4139588" y="410740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C00000"/>
                </a:solidFill>
              </a:rPr>
              <a:t>Impli</a:t>
            </a:r>
            <a:r>
              <a:rPr lang="en-GB" dirty="0" smtClean="0">
                <a:solidFill>
                  <a:srgbClr val="C00000"/>
                </a:solidFill>
              </a:rPr>
              <a:t>cation is true</a:t>
            </a:r>
            <a:r>
              <a:rPr lang="sk-SK" dirty="0" smtClean="0">
                <a:solidFill>
                  <a:srgbClr val="C00000"/>
                </a:solidFill>
              </a:rPr>
              <a:t>, </a:t>
            </a:r>
            <a:r>
              <a:rPr lang="en-GB" dirty="0" smtClean="0">
                <a:solidFill>
                  <a:srgbClr val="C00000"/>
                </a:solidFill>
              </a:rPr>
              <a:t>in its assumption are </a:t>
            </a:r>
            <a:r>
              <a:rPr lang="sk-SK" dirty="0" smtClean="0">
                <a:solidFill>
                  <a:srgbClr val="C00000"/>
                </a:solidFill>
              </a:rPr>
              <a:t> L, M a</a:t>
            </a:r>
            <a:r>
              <a:rPr lang="en-GB" dirty="0" err="1" smtClean="0">
                <a:solidFill>
                  <a:srgbClr val="C00000"/>
                </a:solidFill>
              </a:rPr>
              <a:t>nd</a:t>
            </a:r>
            <a:r>
              <a:rPr lang="en-GB" dirty="0" smtClean="0">
                <a:solidFill>
                  <a:srgbClr val="C00000"/>
                </a:solidFill>
              </a:rPr>
              <a:t> in result is </a:t>
            </a:r>
            <a:r>
              <a:rPr lang="sk-SK" dirty="0" smtClean="0">
                <a:solidFill>
                  <a:srgbClr val="C00000"/>
                </a:solidFill>
              </a:rPr>
              <a:t> P</a:t>
            </a:r>
            <a:endParaRPr lang="sk-SK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31640" y="4702463"/>
            <a:ext cx="1584176" cy="818573"/>
            <a:chOff x="4216477" y="5111750"/>
            <a:chExt cx="1584176" cy="818573"/>
          </a:xfrm>
        </p:grpSpPr>
        <p:sp>
          <p:nvSpPr>
            <p:cNvPr id="10" name="Oval 9"/>
            <p:cNvSpPr/>
            <p:nvPr/>
          </p:nvSpPr>
          <p:spPr>
            <a:xfrm>
              <a:off x="4216477" y="5111750"/>
              <a:ext cx="1584176" cy="4445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" name="Oval 10"/>
            <p:cNvSpPr/>
            <p:nvPr/>
          </p:nvSpPr>
          <p:spPr>
            <a:xfrm>
              <a:off x="4216477" y="5485823"/>
              <a:ext cx="1584176" cy="4445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089357" y="4687669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C00000"/>
                </a:solidFill>
              </a:rPr>
              <a:t>Impli</a:t>
            </a:r>
            <a:r>
              <a:rPr lang="en-GB" dirty="0" smtClean="0">
                <a:solidFill>
                  <a:srgbClr val="C00000"/>
                </a:solidFill>
              </a:rPr>
              <a:t>cations are true</a:t>
            </a:r>
            <a:r>
              <a:rPr lang="sk-SK" dirty="0" smtClean="0">
                <a:solidFill>
                  <a:srgbClr val="C00000"/>
                </a:solidFill>
              </a:rPr>
              <a:t>, </a:t>
            </a:r>
            <a:r>
              <a:rPr lang="en-GB" dirty="0" smtClean="0">
                <a:solidFill>
                  <a:srgbClr val="C00000"/>
                </a:solidFill>
              </a:rPr>
              <a:t>in the assumption parts are </a:t>
            </a:r>
            <a:r>
              <a:rPr lang="sk-SK" dirty="0" smtClean="0">
                <a:solidFill>
                  <a:srgbClr val="C00000"/>
                </a:solidFill>
              </a:rPr>
              <a:t> L, B, A, P a</a:t>
            </a:r>
            <a:r>
              <a:rPr lang="en-GB" dirty="0" err="1" smtClean="0">
                <a:solidFill>
                  <a:srgbClr val="C00000"/>
                </a:solidFill>
              </a:rPr>
              <a:t>nd</a:t>
            </a:r>
            <a:r>
              <a:rPr lang="en-GB" dirty="0" smtClean="0">
                <a:solidFill>
                  <a:srgbClr val="C00000"/>
                </a:solidFill>
              </a:rPr>
              <a:t> in the result</a:t>
            </a:r>
            <a:r>
              <a:rPr lang="sk-SK" dirty="0" smtClean="0">
                <a:solidFill>
                  <a:srgbClr val="C00000"/>
                </a:solidFill>
              </a:rPr>
              <a:t> M, L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71076" y="5521036"/>
            <a:ext cx="1584176" cy="4445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TextBox 14"/>
          <p:cNvSpPr txBox="1"/>
          <p:nvPr/>
        </p:nvSpPr>
        <p:spPr>
          <a:xfrm>
            <a:off x="3995936" y="5339377"/>
            <a:ext cx="42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C00000"/>
                </a:solidFill>
              </a:rPr>
              <a:t>Impli</a:t>
            </a:r>
            <a:r>
              <a:rPr lang="en-GB" dirty="0" smtClean="0">
                <a:solidFill>
                  <a:srgbClr val="C00000"/>
                </a:solidFill>
              </a:rPr>
              <a:t>cation is true</a:t>
            </a:r>
            <a:r>
              <a:rPr lang="sk-SK" dirty="0" smtClean="0">
                <a:solidFill>
                  <a:srgbClr val="C00000"/>
                </a:solidFill>
              </a:rPr>
              <a:t>, </a:t>
            </a:r>
            <a:r>
              <a:rPr lang="en-GB" dirty="0" smtClean="0">
                <a:solidFill>
                  <a:srgbClr val="C00000"/>
                </a:solidFill>
              </a:rPr>
              <a:t>in the assumption are </a:t>
            </a:r>
            <a:r>
              <a:rPr lang="sk-SK" dirty="0" smtClean="0">
                <a:solidFill>
                  <a:srgbClr val="C00000"/>
                </a:solidFill>
              </a:rPr>
              <a:t> A, B </a:t>
            </a:r>
            <a:r>
              <a:rPr lang="sk-SK" dirty="0">
                <a:solidFill>
                  <a:srgbClr val="C00000"/>
                </a:solidFill>
              </a:rPr>
              <a:t> </a:t>
            </a:r>
            <a:r>
              <a:rPr lang="en-GB" dirty="0" smtClean="0">
                <a:solidFill>
                  <a:srgbClr val="C00000"/>
                </a:solidFill>
              </a:rPr>
              <a:t>and in the result</a:t>
            </a:r>
            <a:r>
              <a:rPr lang="sk-SK" dirty="0" smtClean="0">
                <a:solidFill>
                  <a:srgbClr val="C00000"/>
                </a:solidFill>
              </a:rPr>
              <a:t> </a:t>
            </a:r>
            <a:r>
              <a:rPr lang="en-GB" dirty="0" smtClean="0">
                <a:solidFill>
                  <a:srgbClr val="C00000"/>
                </a:solidFill>
              </a:rPr>
              <a:t>is </a:t>
            </a:r>
            <a:r>
              <a:rPr lang="sk-SK" dirty="0" smtClean="0">
                <a:solidFill>
                  <a:srgbClr val="C00000"/>
                </a:solidFill>
              </a:rPr>
              <a:t>L. </a:t>
            </a:r>
            <a:r>
              <a:rPr lang="sk-SK" dirty="0">
                <a:solidFill>
                  <a:srgbClr val="C00000"/>
                </a:solidFill>
              </a:rPr>
              <a:t> </a:t>
            </a:r>
            <a:r>
              <a:rPr lang="sk-SK" dirty="0" smtClean="0">
                <a:solidFill>
                  <a:srgbClr val="C00000"/>
                </a:solidFill>
              </a:rPr>
              <a:t> A., B </a:t>
            </a:r>
            <a:r>
              <a:rPr lang="en-GB" dirty="0" smtClean="0">
                <a:solidFill>
                  <a:srgbClr val="C00000"/>
                </a:solidFill>
              </a:rPr>
              <a:t>are also facts which are true</a:t>
            </a:r>
            <a:r>
              <a:rPr lang="sk-SK" dirty="0" smtClean="0">
                <a:solidFill>
                  <a:srgbClr val="C00000"/>
                </a:solidFill>
              </a:rPr>
              <a:t>, </a:t>
            </a:r>
            <a:r>
              <a:rPr lang="en-GB" dirty="0" smtClean="0">
                <a:solidFill>
                  <a:srgbClr val="C00000"/>
                </a:solidFill>
              </a:rPr>
              <a:t>from this point we start forward chaining and we prove </a:t>
            </a:r>
            <a:r>
              <a:rPr lang="sk-SK" dirty="0" smtClean="0">
                <a:solidFill>
                  <a:srgbClr val="C00000"/>
                </a:solidFill>
              </a:rPr>
              <a:t> Q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sk-SK" dirty="0" smtClean="0">
                <a:solidFill>
                  <a:srgbClr val="C00000"/>
                </a:solidFill>
              </a:rPr>
              <a:t>. </a:t>
            </a:r>
            <a:endParaRPr lang="sk-S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6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k-SK" smtClean="0"/>
              <a:t>Forward vs. backward chaining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636912"/>
            <a:ext cx="8229600" cy="312494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sk-SK" sz="2800" dirty="0" smtClean="0"/>
              <a:t>FC </a:t>
            </a:r>
            <a:r>
              <a:rPr lang="en-GB" altLang="sk-SK" sz="2800" dirty="0"/>
              <a:t> </a:t>
            </a:r>
            <a:r>
              <a:rPr lang="en-GB" altLang="sk-SK" sz="2800" dirty="0" smtClean="0"/>
              <a:t>is</a:t>
            </a:r>
            <a:r>
              <a:rPr lang="en-US" altLang="sk-SK" sz="2800" dirty="0" smtClean="0"/>
              <a:t> </a:t>
            </a:r>
            <a:r>
              <a:rPr lang="en-US" altLang="sk-SK" sz="2800" dirty="0" smtClean="0">
                <a:solidFill>
                  <a:schemeClr val="accent2"/>
                </a:solidFill>
              </a:rPr>
              <a:t>data-driven</a:t>
            </a:r>
            <a:r>
              <a:rPr lang="sk-SK" altLang="sk-SK" sz="2800" dirty="0" smtClean="0"/>
              <a:t>.</a:t>
            </a:r>
            <a:r>
              <a:rPr lang="en-US" altLang="sk-SK" sz="2800" dirty="0" smtClean="0"/>
              <a:t> </a:t>
            </a:r>
          </a:p>
          <a:p>
            <a:pPr lvl="4" eaLnBrk="1" hangingPunct="1">
              <a:lnSpc>
                <a:spcPct val="80000"/>
              </a:lnSpc>
            </a:pPr>
            <a:endParaRPr lang="en-US" altLang="sk-SK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sk-SK" sz="2800" dirty="0" smtClean="0"/>
              <a:t>Can infer a lot of facts not connected with Q.</a:t>
            </a:r>
          </a:p>
          <a:p>
            <a:pPr eaLnBrk="1" hangingPunct="1">
              <a:lnSpc>
                <a:spcPct val="80000"/>
              </a:lnSpc>
            </a:pPr>
            <a:endParaRPr lang="en-US" altLang="sk-SK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sk-SK" sz="2800" dirty="0" smtClean="0"/>
              <a:t>BC </a:t>
            </a:r>
            <a:r>
              <a:rPr lang="en-GB" altLang="sk-SK" sz="2800" dirty="0" smtClean="0"/>
              <a:t>is </a:t>
            </a:r>
            <a:r>
              <a:rPr lang="en-US" altLang="sk-SK" sz="2800" dirty="0" smtClean="0">
                <a:solidFill>
                  <a:schemeClr val="accent2"/>
                </a:solidFill>
              </a:rPr>
              <a:t>goal-driven</a:t>
            </a:r>
            <a:r>
              <a:rPr lang="en-US" altLang="sk-SK" sz="2800" dirty="0" smtClean="0"/>
              <a:t>, making only those steps which support goal. </a:t>
            </a:r>
          </a:p>
          <a:p>
            <a:pPr eaLnBrk="1" hangingPunct="1">
              <a:lnSpc>
                <a:spcPct val="80000"/>
              </a:lnSpc>
            </a:pPr>
            <a:endParaRPr lang="en-US" altLang="sk-SK" sz="1600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sk-SK" sz="2800" dirty="0" smtClean="0"/>
              <a:t>Complexity of </a:t>
            </a:r>
            <a:r>
              <a:rPr lang="sk-SK" altLang="sk-SK" sz="2800" dirty="0" smtClean="0"/>
              <a:t> </a:t>
            </a:r>
            <a:r>
              <a:rPr lang="en-US" altLang="sk-SK" sz="2800" dirty="0" smtClean="0"/>
              <a:t>BC can be thus better then that of </a:t>
            </a:r>
            <a:r>
              <a:rPr lang="sk-SK" altLang="sk-SK" sz="2800" dirty="0" smtClean="0"/>
              <a:t> FC.</a:t>
            </a:r>
            <a:endParaRPr lang="en-GB" altLang="sk-SK" sz="2800" dirty="0" smtClean="0"/>
          </a:p>
          <a:p>
            <a:pPr eaLnBrk="1" hangingPunct="1">
              <a:lnSpc>
                <a:spcPct val="80000"/>
              </a:lnSpc>
            </a:pPr>
            <a:endParaRPr lang="en-GB" altLang="sk-SK" sz="28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val="3476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en-US" sz="3200" dirty="0" err="1" smtClean="0"/>
              <a:t>Logic</a:t>
            </a:r>
            <a:r>
              <a:rPr lang="en-US" altLang="en-US" sz="3200" dirty="0" smtClean="0"/>
              <a:t>al</a:t>
            </a:r>
            <a:r>
              <a:rPr lang="sk-SK" altLang="en-US" sz="3200" dirty="0" smtClean="0"/>
              <a:t> agent </a:t>
            </a:r>
            <a:r>
              <a:rPr lang="en-US" altLang="en-US" sz="3200" dirty="0" smtClean="0"/>
              <a:t>in the </a:t>
            </a:r>
            <a:r>
              <a:rPr lang="en-US" altLang="en-US" sz="3200" dirty="0" err="1" smtClean="0"/>
              <a:t>wumpus</a:t>
            </a:r>
            <a:r>
              <a:rPr lang="en-US" altLang="en-US" sz="3200" dirty="0" smtClean="0"/>
              <a:t> world</a:t>
            </a:r>
          </a:p>
        </p:txBody>
      </p:sp>
      <p:sp>
        <p:nvSpPr>
          <p:cNvPr id="31753" name="Text Box 3"/>
          <p:cNvSpPr txBox="1">
            <a:spLocks noChangeArrowheads="1"/>
          </p:cNvSpPr>
          <p:nvPr/>
        </p:nvSpPr>
        <p:spPr bwMode="auto">
          <a:xfrm>
            <a:off x="685800" y="22860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/>
              <a:t>KB </a:t>
            </a:r>
            <a:r>
              <a:rPr lang="en-US" altLang="en-US"/>
              <a:t>of the </a:t>
            </a:r>
            <a:r>
              <a:rPr lang="sk-SK" altLang="en-US"/>
              <a:t>agent:   </a:t>
            </a:r>
            <a:endParaRPr lang="en-US" altLang="en-US"/>
          </a:p>
        </p:txBody>
      </p:sp>
      <p:graphicFrame>
        <p:nvGraphicFramePr>
          <p:cNvPr id="31746" name="Object 0"/>
          <p:cNvGraphicFramePr>
            <a:graphicFrameLocks noChangeAspect="1"/>
          </p:cNvGraphicFramePr>
          <p:nvPr/>
        </p:nvGraphicFramePr>
        <p:xfrm>
          <a:off x="2895600" y="2286000"/>
          <a:ext cx="6159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2" name="Equation" r:id="rId4" imgW="317160" imgH="241200" progId="Equation.3">
                  <p:embed/>
                </p:oleObj>
              </mc:Choice>
              <mc:Fallback>
                <p:oleObj name="Equation" r:id="rId4" imgW="317160" imgH="241200" progId="Equation.3">
                  <p:embed/>
                  <p:pic>
                    <p:nvPicPr>
                      <p:cNvPr id="3174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0"/>
                        <a:ext cx="6159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1"/>
          <p:cNvGraphicFramePr>
            <a:graphicFrameLocks noChangeAspect="1"/>
          </p:cNvGraphicFramePr>
          <p:nvPr/>
        </p:nvGraphicFramePr>
        <p:xfrm>
          <a:off x="2971800" y="2819400"/>
          <a:ext cx="7143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3" name="Equation" r:id="rId6" imgW="368280" imgH="241200" progId="Equation.3">
                  <p:embed/>
                </p:oleObj>
              </mc:Choice>
              <mc:Fallback>
                <p:oleObj name="Equation" r:id="rId6" imgW="368280" imgH="241200" progId="Equation.3">
                  <p:embed/>
                  <p:pic>
                    <p:nvPicPr>
                      <p:cNvPr id="3174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19400"/>
                        <a:ext cx="7143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2971800" y="3505200"/>
          <a:ext cx="43608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4" name="Equation" r:id="rId8" imgW="2247840" imgH="241200" progId="Equation.3">
                  <p:embed/>
                </p:oleObj>
              </mc:Choice>
              <mc:Fallback>
                <p:oleObj name="Equation" r:id="rId8" imgW="2247840" imgH="241200" progId="Equation.3">
                  <p:embed/>
                  <p:pic>
                    <p:nvPicPr>
                      <p:cNvPr id="317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5200"/>
                        <a:ext cx="43608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3"/>
          <p:cNvGraphicFramePr>
            <a:graphicFrameLocks noChangeAspect="1"/>
          </p:cNvGraphicFramePr>
          <p:nvPr/>
        </p:nvGraphicFramePr>
        <p:xfrm>
          <a:off x="3071813" y="4191000"/>
          <a:ext cx="46085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5" name="Equation" r:id="rId10" imgW="2374560" imgH="241200" progId="Equation.3">
                  <p:embed/>
                </p:oleObj>
              </mc:Choice>
              <mc:Fallback>
                <p:oleObj name="Equation" r:id="rId10" imgW="2374560" imgH="241200" progId="Equation.3">
                  <p:embed/>
                  <p:pic>
                    <p:nvPicPr>
                      <p:cNvPr id="3174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191000"/>
                        <a:ext cx="460851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700338" y="4876800"/>
            <a:ext cx="626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There is only one wumpus </a:t>
            </a:r>
            <a:r>
              <a:rPr lang="sk-SK" altLang="en-US"/>
              <a:t>W</a:t>
            </a:r>
            <a:r>
              <a:rPr lang="en-US" altLang="en-US"/>
              <a:t> in the environment</a:t>
            </a:r>
          </a:p>
        </p:txBody>
      </p:sp>
      <p:graphicFrame>
        <p:nvGraphicFramePr>
          <p:cNvPr id="31750" name="Object 4"/>
          <p:cNvGraphicFramePr>
            <a:graphicFrameLocks noChangeAspect="1"/>
          </p:cNvGraphicFramePr>
          <p:nvPr/>
        </p:nvGraphicFramePr>
        <p:xfrm>
          <a:off x="3200400" y="5410200"/>
          <a:ext cx="419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6" name="Equation" r:id="rId12" imgW="1942920" imgH="241200" progId="Equation.3">
                  <p:embed/>
                </p:oleObj>
              </mc:Choice>
              <mc:Fallback>
                <p:oleObj name="Equation" r:id="rId12" imgW="1942920" imgH="241200" progId="Equation.3">
                  <p:embed/>
                  <p:pic>
                    <p:nvPicPr>
                      <p:cNvPr id="317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10200"/>
                        <a:ext cx="419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762000" y="5334000"/>
            <a:ext cx="1981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There at least one wumpus </a:t>
            </a:r>
            <a:r>
              <a:rPr lang="sk-SK" altLang="en-US" sz="1400"/>
              <a:t>W</a:t>
            </a:r>
            <a:r>
              <a:rPr lang="en-US" altLang="en-US" sz="1400"/>
              <a:t> in the environment.</a:t>
            </a:r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>
            <a:off x="2514600" y="5638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1751" name="Object 5"/>
          <p:cNvGraphicFramePr>
            <a:graphicFrameLocks noChangeAspect="1"/>
          </p:cNvGraphicFramePr>
          <p:nvPr/>
        </p:nvGraphicFramePr>
        <p:xfrm>
          <a:off x="3276600" y="6019800"/>
          <a:ext cx="14239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7" name="Equation" r:id="rId14" imgW="660240" imgH="241200" progId="Equation.3">
                  <p:embed/>
                </p:oleObj>
              </mc:Choice>
              <mc:Fallback>
                <p:oleObj name="Equation" r:id="rId14" imgW="660240" imgH="241200" progId="Equation.3">
                  <p:embed/>
                  <p:pic>
                    <p:nvPicPr>
                      <p:cNvPr id="317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019800"/>
                        <a:ext cx="14239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Text Box 15"/>
          <p:cNvSpPr txBox="1">
            <a:spLocks noChangeArrowheads="1"/>
          </p:cNvSpPr>
          <p:nvPr/>
        </p:nvSpPr>
        <p:spPr bwMode="auto">
          <a:xfrm>
            <a:off x="685800" y="6019800"/>
            <a:ext cx="1981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For each two squares at least one is without W</a:t>
            </a:r>
            <a:r>
              <a:rPr lang="sk-SK" altLang="en-US" sz="1600"/>
              <a:t> </a:t>
            </a:r>
            <a:endParaRPr lang="en-US" altLang="en-US" sz="1600"/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>
            <a:off x="2590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9" name="Text Box 17"/>
          <p:cNvSpPr txBox="1">
            <a:spLocks noChangeArrowheads="1"/>
          </p:cNvSpPr>
          <p:nvPr/>
        </p:nvSpPr>
        <p:spPr bwMode="auto">
          <a:xfrm>
            <a:off x="5105400" y="6096000"/>
            <a:ext cx="357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i="1"/>
              <a:t>155 </a:t>
            </a:r>
            <a:r>
              <a:rPr lang="en-US" altLang="en-US" i="1"/>
              <a:t>such sentences</a:t>
            </a:r>
          </a:p>
        </p:txBody>
      </p:sp>
      <p:grpSp>
        <p:nvGrpSpPr>
          <p:cNvPr id="31760" name="Group 19"/>
          <p:cNvGrpSpPr>
            <a:grpSpLocks/>
          </p:cNvGrpSpPr>
          <p:nvPr/>
        </p:nvGrpSpPr>
        <p:grpSpPr bwMode="auto">
          <a:xfrm>
            <a:off x="179388" y="3141663"/>
            <a:ext cx="2520950" cy="1784350"/>
            <a:chOff x="113" y="1979"/>
            <a:chExt cx="1588" cy="1124"/>
          </a:xfrm>
        </p:grpSpPr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>
              <a:off x="1156" y="234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113" y="1979"/>
              <a:ext cx="998" cy="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Arial" panose="020B0604020202020204" pitchFamily="34" charset="0"/>
                </a:rPr>
                <a:t>Should be written for all possible concrete values of </a:t>
              </a:r>
              <a:r>
                <a:rPr lang="en-US" altLang="en-US" sz="1800" i="1" dirty="0">
                  <a:latin typeface="Arial" panose="020B0604020202020204" pitchFamily="34" charset="0"/>
                </a:rPr>
                <a:t>x</a:t>
              </a:r>
              <a:r>
                <a:rPr lang="en-US" altLang="en-US" sz="1800" dirty="0">
                  <a:latin typeface="Arial" panose="020B0604020202020204" pitchFamily="34" charset="0"/>
                </a:rPr>
                <a:t> and </a:t>
              </a:r>
              <a:r>
                <a:rPr lang="en-US" altLang="en-US" sz="1800" i="1" dirty="0">
                  <a:latin typeface="Arial" panose="020B0604020202020204" pitchFamily="34" charset="0"/>
                </a:rPr>
                <a:t>y</a:t>
              </a:r>
              <a:r>
                <a:rPr lang="en-US" altLang="en-US" sz="1800" dirty="0">
                  <a:latin typeface="Arial" panose="020B0604020202020204" pitchFamily="34" charset="0"/>
                </a:rPr>
                <a:t>.</a:t>
              </a:r>
              <a:r>
                <a:rPr lang="sk-SK" altLang="en-US" sz="2000" dirty="0">
                  <a:latin typeface="Arial" panose="020B0604020202020204" pitchFamily="34" charset="0"/>
                </a:rPr>
                <a:t> 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0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First-order logic</a:t>
            </a:r>
            <a:r>
              <a:rPr lang="sk-SK" altLang="en-US" smtClean="0"/>
              <a:t>, FOL</a:t>
            </a:r>
            <a:endParaRPr lang="en-US" altLang="en-US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In the propositional logic the world is described by the</a:t>
            </a:r>
            <a:r>
              <a:rPr lang="sk-SK" altLang="en-US" sz="2800" dirty="0" smtClean="0"/>
              <a:t> 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facts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In the</a:t>
            </a:r>
            <a:r>
              <a:rPr lang="sk-SK" altLang="en-US" sz="2800" dirty="0" smtClean="0"/>
              <a:t> FOL</a:t>
            </a:r>
            <a:r>
              <a:rPr lang="en-US" altLang="en-US" sz="2800" dirty="0" smtClean="0"/>
              <a:t> (as in the natural language) the world is supposed to consist of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800000"/>
                </a:solidFill>
              </a:rPr>
              <a:t>Objects</a:t>
            </a:r>
            <a:r>
              <a:rPr lang="en-US" altLang="en-US" sz="2400" dirty="0" smtClean="0"/>
              <a:t>: people, houses, numbers, </a:t>
            </a:r>
            <a:r>
              <a:rPr lang="en-US" altLang="en-US" sz="2400" dirty="0" err="1" smtClean="0"/>
              <a:t>colours</a:t>
            </a:r>
            <a:r>
              <a:rPr lang="en-US" altLang="en-US" sz="2400" dirty="0" smtClean="0"/>
              <a:t>, …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en-US" sz="2400" dirty="0" err="1" smtClean="0">
                <a:solidFill>
                  <a:srgbClr val="800000"/>
                </a:solidFill>
              </a:rPr>
              <a:t>Rel</a:t>
            </a:r>
            <a:r>
              <a:rPr lang="en-US" altLang="en-US" sz="2400" dirty="0" err="1" smtClean="0">
                <a:solidFill>
                  <a:srgbClr val="800000"/>
                </a:solidFill>
              </a:rPr>
              <a:t>ations</a:t>
            </a:r>
            <a:r>
              <a:rPr lang="en-US" altLang="en-US" sz="2400" dirty="0" smtClean="0">
                <a:solidFill>
                  <a:srgbClr val="800000"/>
                </a:solidFill>
              </a:rPr>
              <a:t>, properties</a:t>
            </a:r>
            <a:r>
              <a:rPr lang="en-US" altLang="en-US" sz="2400" dirty="0" smtClean="0"/>
              <a:t>: red, round, brother of, greater then, part of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800000"/>
                </a:solidFill>
              </a:rPr>
              <a:t>Functions</a:t>
            </a:r>
            <a:r>
              <a:rPr lang="en-US" altLang="en-US" sz="2400" dirty="0" smtClean="0"/>
              <a:t>: father of somebody, the best friend, one unit greater then, plus, …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FOL has better expressivity then propositional logic, is closer to the natural language</a:t>
            </a:r>
          </a:p>
        </p:txBody>
      </p:sp>
    </p:spTree>
    <p:extLst>
      <p:ext uri="{BB962C8B-B14F-4D97-AF65-F5344CB8AC3E}">
        <p14:creationId xmlns:p14="http://schemas.microsoft.com/office/powerpoint/2010/main" val="18330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20" name="Group 2"/>
          <p:cNvGrpSpPr>
            <a:grpSpLocks/>
          </p:cNvGrpSpPr>
          <p:nvPr/>
        </p:nvGrpSpPr>
        <p:grpSpPr bwMode="auto">
          <a:xfrm>
            <a:off x="914400" y="762000"/>
            <a:ext cx="8229600" cy="6003925"/>
            <a:chOff x="576" y="480"/>
            <a:chExt cx="5184" cy="3782"/>
          </a:xfrm>
        </p:grpSpPr>
        <p:sp>
          <p:nvSpPr>
            <p:cNvPr id="34821" name="Text Box 3"/>
            <p:cNvSpPr txBox="1">
              <a:spLocks noChangeArrowheads="1"/>
            </p:cNvSpPr>
            <p:nvPr/>
          </p:nvSpPr>
          <p:spPr bwMode="auto">
            <a:xfrm>
              <a:off x="576" y="480"/>
              <a:ext cx="50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GB" altLang="en-US" b="1"/>
            </a:p>
          </p:txBody>
        </p:sp>
        <p:sp>
          <p:nvSpPr>
            <p:cNvPr id="34822" name="Text Box 4"/>
            <p:cNvSpPr txBox="1">
              <a:spLocks noChangeArrowheads="1"/>
            </p:cNvSpPr>
            <p:nvPr/>
          </p:nvSpPr>
          <p:spPr bwMode="auto">
            <a:xfrm>
              <a:off x="624" y="624"/>
              <a:ext cx="44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en-US" sz="3200" b="1"/>
                <a:t>Syntax</a:t>
              </a:r>
              <a:endParaRPr lang="en-US" altLang="en-US" sz="3200" b="1"/>
            </a:p>
          </p:txBody>
        </p:sp>
        <p:sp>
          <p:nvSpPr>
            <p:cNvPr id="34823" name="Text Box 5"/>
            <p:cNvSpPr txBox="1">
              <a:spLocks noChangeArrowheads="1"/>
            </p:cNvSpPr>
            <p:nvPr/>
          </p:nvSpPr>
          <p:spPr bwMode="auto">
            <a:xfrm>
              <a:off x="576" y="1296"/>
              <a:ext cx="5184" cy="2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en-US" b="1" i="1" dirty="0" err="1">
                  <a:solidFill>
                    <a:srgbClr val="800000"/>
                  </a:solidFill>
                </a:rPr>
                <a:t>Individuum</a:t>
              </a:r>
              <a:r>
                <a:rPr lang="en-US" altLang="en-US" b="1" i="1" dirty="0">
                  <a:solidFill>
                    <a:srgbClr val="800000"/>
                  </a:solidFill>
                </a:rPr>
                <a:t> variables</a:t>
              </a:r>
              <a:r>
                <a:rPr lang="sk-SK" altLang="en-US" dirty="0"/>
                <a:t>: </a:t>
              </a:r>
              <a:r>
                <a:rPr lang="sk-SK" altLang="en-US" i="1" dirty="0"/>
                <a:t>x, y, z</a:t>
              </a:r>
              <a:r>
                <a:rPr lang="sk-SK" altLang="en-US" dirty="0"/>
                <a:t>.....</a:t>
              </a:r>
              <a:r>
                <a:rPr lang="en-US" altLang="en-US" dirty="0"/>
                <a:t> denotes unspecified objects, they can </a:t>
              </a:r>
              <a:r>
                <a:rPr lang="en-US" altLang="en-US" dirty="0">
                  <a:solidFill>
                    <a:srgbClr val="0070C0"/>
                  </a:solidFill>
                </a:rPr>
                <a:t>have value from the certain domain</a:t>
              </a:r>
              <a:endParaRPr lang="sk-SK" altLang="en-US" dirty="0">
                <a:solidFill>
                  <a:srgbClr val="0070C0"/>
                </a:solidFill>
              </a:endParaRP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en-US" b="1" i="1" dirty="0">
                  <a:solidFill>
                    <a:srgbClr val="800000"/>
                  </a:solidFill>
                </a:rPr>
                <a:t>Predicate s</a:t>
              </a:r>
              <a:r>
                <a:rPr lang="sk-SK" altLang="en-US" b="1" i="1" dirty="0" err="1">
                  <a:solidFill>
                    <a:srgbClr val="800000"/>
                  </a:solidFill>
                </a:rPr>
                <a:t>ymbol</a:t>
              </a:r>
              <a:r>
                <a:rPr lang="en-US" altLang="en-US" b="1" i="1" dirty="0">
                  <a:solidFill>
                    <a:srgbClr val="800000"/>
                  </a:solidFill>
                </a:rPr>
                <a:t>s</a:t>
              </a:r>
              <a:r>
                <a:rPr lang="sk-SK" altLang="en-US" dirty="0"/>
                <a:t>: </a:t>
              </a:r>
              <a:r>
                <a:rPr lang="sk-SK" altLang="en-US" i="1" dirty="0"/>
                <a:t>P, Q, R</a:t>
              </a:r>
              <a:r>
                <a:rPr lang="sk-SK" altLang="en-US" dirty="0"/>
                <a:t>,....</a:t>
              </a:r>
              <a:r>
                <a:rPr lang="en-US" altLang="en-US" dirty="0"/>
                <a:t> denotes properties of the objects and relations between objects</a:t>
              </a:r>
              <a:endParaRPr lang="sk-SK" altLang="en-US" dirty="0"/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en-US" b="1" i="1" dirty="0">
                  <a:solidFill>
                    <a:srgbClr val="800000"/>
                  </a:solidFill>
                </a:rPr>
                <a:t>Constants</a:t>
              </a:r>
              <a:r>
                <a:rPr lang="sk-SK" altLang="en-US" dirty="0"/>
                <a:t> </a:t>
              </a:r>
              <a:r>
                <a:rPr lang="sk-SK" altLang="en-US" i="1" dirty="0" err="1"/>
                <a:t>a,b,c</a:t>
              </a:r>
              <a:r>
                <a:rPr lang="sk-SK" altLang="en-US" dirty="0"/>
                <a:t>....</a:t>
              </a:r>
              <a:r>
                <a:rPr lang="en-US" altLang="en-US" dirty="0"/>
                <a:t>they play the role of  the name of the individuals</a:t>
              </a:r>
              <a:r>
                <a:rPr lang="sk-SK" altLang="en-US" dirty="0"/>
                <a:t>, </a:t>
              </a:r>
              <a:r>
                <a:rPr lang="en-US" altLang="en-US" dirty="0"/>
                <a:t>specify them</a:t>
              </a:r>
              <a:r>
                <a:rPr lang="sk-SK" altLang="en-US" dirty="0"/>
                <a:t> : Peter, J</a:t>
              </a:r>
              <a:r>
                <a:rPr lang="en-US" altLang="en-US" dirty="0"/>
                <a:t>a</a:t>
              </a:r>
              <a:r>
                <a:rPr lang="sk-SK" altLang="en-US" dirty="0"/>
                <a:t>n, 2,3,5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sk-SK" altLang="en-US" b="1" i="1" dirty="0" err="1">
                  <a:solidFill>
                    <a:srgbClr val="800000"/>
                  </a:solidFill>
                </a:rPr>
                <a:t>Fun</a:t>
              </a:r>
              <a:r>
                <a:rPr lang="en-US" altLang="en-US" b="1" i="1" dirty="0" err="1">
                  <a:solidFill>
                    <a:srgbClr val="800000"/>
                  </a:solidFill>
                </a:rPr>
                <a:t>ctional</a:t>
              </a:r>
              <a:r>
                <a:rPr lang="en-US" altLang="en-US" b="1" i="1" dirty="0">
                  <a:solidFill>
                    <a:srgbClr val="800000"/>
                  </a:solidFill>
                </a:rPr>
                <a:t> symbols </a:t>
              </a:r>
              <a:r>
                <a:rPr lang="sk-SK" altLang="en-US" dirty="0"/>
                <a:t> </a:t>
              </a:r>
              <a:r>
                <a:rPr lang="sk-SK" altLang="en-US" i="1" dirty="0" err="1"/>
                <a:t>f,g,h</a:t>
              </a:r>
              <a:r>
                <a:rPr lang="sk-SK" altLang="en-US" i="1" dirty="0"/>
                <a:t>, </a:t>
              </a:r>
              <a:r>
                <a:rPr lang="en-US" altLang="en-US" dirty="0"/>
                <a:t>also can name, specify the </a:t>
              </a:r>
              <a:r>
                <a:rPr lang="en-US" altLang="en-US" dirty="0" err="1"/>
                <a:t>individuum</a:t>
              </a:r>
              <a:r>
                <a:rPr lang="sk-SK" altLang="en-US" dirty="0"/>
                <a:t>:              , </a:t>
              </a:r>
              <a:r>
                <a:rPr lang="en-US" altLang="en-US" dirty="0"/>
                <a:t>head</a:t>
              </a:r>
              <a:r>
                <a:rPr lang="sk-SK" altLang="en-US" dirty="0"/>
                <a:t>(x)</a:t>
              </a:r>
              <a:r>
                <a:rPr lang="sk-SK" altLang="en-US" i="1" dirty="0"/>
                <a:t>  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sk-SK" altLang="en-US" b="1" i="1" dirty="0" err="1">
                  <a:solidFill>
                    <a:srgbClr val="800000"/>
                  </a:solidFill>
                </a:rPr>
                <a:t>Logic</a:t>
              </a:r>
              <a:r>
                <a:rPr lang="en-US" altLang="en-US" b="1" i="1" dirty="0">
                  <a:solidFill>
                    <a:srgbClr val="800000"/>
                  </a:solidFill>
                </a:rPr>
                <a:t>al</a:t>
              </a:r>
              <a:r>
                <a:rPr lang="sk-SK" altLang="en-US" b="1" i="1" dirty="0">
                  <a:solidFill>
                    <a:srgbClr val="800000"/>
                  </a:solidFill>
                </a:rPr>
                <a:t> symbol</a:t>
              </a:r>
              <a:r>
                <a:rPr lang="en-US" altLang="en-US" b="1" i="1" dirty="0">
                  <a:solidFill>
                    <a:srgbClr val="800000"/>
                  </a:solidFill>
                </a:rPr>
                <a:t>s</a:t>
              </a:r>
              <a:r>
                <a:rPr lang="sk-SK" altLang="en-US" dirty="0"/>
                <a:t>  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endParaRPr lang="en-US" altLang="en-US" dirty="0"/>
            </a:p>
          </p:txBody>
        </p:sp>
        <p:graphicFrame>
          <p:nvGraphicFramePr>
            <p:cNvPr id="34818" name="Object 6"/>
            <p:cNvGraphicFramePr>
              <a:graphicFrameLocks noChangeAspect="1"/>
            </p:cNvGraphicFramePr>
            <p:nvPr/>
          </p:nvGraphicFramePr>
          <p:xfrm>
            <a:off x="2400" y="3600"/>
            <a:ext cx="225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0" name="Equation" r:id="rId4" imgW="1333440" imgH="203040" progId="Equation.3">
                    <p:embed/>
                  </p:oleObj>
                </mc:Choice>
                <mc:Fallback>
                  <p:oleObj name="Equation" r:id="rId4" imgW="1333440" imgH="203040" progId="Equation.3">
                    <p:embed/>
                    <p:pic>
                      <p:nvPicPr>
                        <p:cNvPr id="348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600"/>
                          <a:ext cx="225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19" name="Object 7"/>
            <p:cNvGraphicFramePr>
              <a:graphicFrameLocks noChangeAspect="1"/>
            </p:cNvGraphicFramePr>
            <p:nvPr/>
          </p:nvGraphicFramePr>
          <p:xfrm>
            <a:off x="1920" y="3264"/>
            <a:ext cx="5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1" name="Equation" r:id="rId6" imgW="419040" imgH="215640" progId="Equation.3">
                    <p:embed/>
                  </p:oleObj>
                </mc:Choice>
                <mc:Fallback>
                  <p:oleObj name="Equation" r:id="rId6" imgW="419040" imgH="215640" progId="Equation.3">
                    <p:embed/>
                    <p:pic>
                      <p:nvPicPr>
                        <p:cNvPr id="348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264"/>
                          <a:ext cx="57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11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k-SK" smtClean="0"/>
              <a:t>Exploring wumpus world</a:t>
            </a:r>
          </a:p>
        </p:txBody>
      </p:sp>
      <p:pic>
        <p:nvPicPr>
          <p:cNvPr id="156675" name="Picture 3" descr="wumpus-seq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9732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6676" name="Group 5"/>
          <p:cNvGrpSpPr>
            <a:grpSpLocks/>
          </p:cNvGrpSpPr>
          <p:nvPr/>
        </p:nvGrpSpPr>
        <p:grpSpPr bwMode="auto">
          <a:xfrm>
            <a:off x="460375" y="1901825"/>
            <a:ext cx="2971800" cy="3675063"/>
            <a:chOff x="384" y="1440"/>
            <a:chExt cx="1872" cy="2315"/>
          </a:xfrm>
        </p:grpSpPr>
        <p:grpSp>
          <p:nvGrpSpPr>
            <p:cNvPr id="156683" name="Group 6"/>
            <p:cNvGrpSpPr>
              <a:grpSpLocks/>
            </p:cNvGrpSpPr>
            <p:nvPr/>
          </p:nvGrpSpPr>
          <p:grpSpPr bwMode="auto">
            <a:xfrm>
              <a:off x="384" y="1440"/>
              <a:ext cx="1872" cy="1728"/>
              <a:chOff x="384" y="1440"/>
              <a:chExt cx="1872" cy="1728"/>
            </a:xfrm>
          </p:grpSpPr>
          <p:sp>
            <p:nvSpPr>
              <p:cNvPr id="156754" name="Rectangle 7"/>
              <p:cNvSpPr>
                <a:spLocks noChangeArrowheads="1"/>
              </p:cNvSpPr>
              <p:nvPr/>
            </p:nvSpPr>
            <p:spPr bwMode="auto">
              <a:xfrm>
                <a:off x="384" y="1440"/>
                <a:ext cx="1872" cy="17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sk-SK" altLang="sk-SK" sz="2400"/>
              </a:p>
            </p:txBody>
          </p:sp>
          <p:sp>
            <p:nvSpPr>
              <p:cNvPr id="156755" name="Line 8"/>
              <p:cNvSpPr>
                <a:spLocks noChangeShapeType="1"/>
              </p:cNvSpPr>
              <p:nvPr/>
            </p:nvSpPr>
            <p:spPr bwMode="auto">
              <a:xfrm>
                <a:off x="1296" y="144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56" name="Line 9"/>
              <p:cNvSpPr>
                <a:spLocks noChangeShapeType="1"/>
              </p:cNvSpPr>
              <p:nvPr/>
            </p:nvSpPr>
            <p:spPr bwMode="auto">
              <a:xfrm>
                <a:off x="384" y="230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57" name="Line 10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58" name="Line 11"/>
              <p:cNvSpPr>
                <a:spLocks noChangeShapeType="1"/>
              </p:cNvSpPr>
              <p:nvPr/>
            </p:nvSpPr>
            <p:spPr bwMode="auto">
              <a:xfrm>
                <a:off x="1776" y="144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59" name="Line 12"/>
              <p:cNvSpPr>
                <a:spLocks noChangeShapeType="1"/>
              </p:cNvSpPr>
              <p:nvPr/>
            </p:nvSpPr>
            <p:spPr bwMode="auto">
              <a:xfrm>
                <a:off x="384" y="1872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60" name="Line 13"/>
              <p:cNvSpPr>
                <a:spLocks noChangeShapeType="1"/>
              </p:cNvSpPr>
              <p:nvPr/>
            </p:nvSpPr>
            <p:spPr bwMode="auto">
              <a:xfrm>
                <a:off x="384" y="273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56684" name="AutoShape 14"/>
            <p:cNvSpPr>
              <a:spLocks noChangeArrowheads="1"/>
            </p:cNvSpPr>
            <p:nvPr/>
          </p:nvSpPr>
          <p:spPr bwMode="auto">
            <a:xfrm>
              <a:off x="480" y="1920"/>
              <a:ext cx="288" cy="336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sk-SK" sz="2400">
                <a:solidFill>
                  <a:srgbClr val="000000"/>
                </a:solidFill>
              </a:endParaRPr>
            </a:p>
          </p:txBody>
        </p:sp>
        <p:sp>
          <p:nvSpPr>
            <p:cNvPr id="156685" name="AutoShape 15"/>
            <p:cNvSpPr>
              <a:spLocks noChangeArrowheads="1"/>
            </p:cNvSpPr>
            <p:nvPr/>
          </p:nvSpPr>
          <p:spPr bwMode="auto">
            <a:xfrm>
              <a:off x="1392" y="1920"/>
              <a:ext cx="288" cy="336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sk-SK" sz="2400">
                <a:solidFill>
                  <a:srgbClr val="000000"/>
                </a:solidFill>
              </a:endParaRPr>
            </a:p>
          </p:txBody>
        </p:sp>
        <p:grpSp>
          <p:nvGrpSpPr>
            <p:cNvPr id="156686" name="Group 16"/>
            <p:cNvGrpSpPr>
              <a:grpSpLocks/>
            </p:cNvGrpSpPr>
            <p:nvPr/>
          </p:nvGrpSpPr>
          <p:grpSpPr bwMode="auto">
            <a:xfrm>
              <a:off x="432" y="2304"/>
              <a:ext cx="384" cy="182"/>
              <a:chOff x="1104" y="3605"/>
              <a:chExt cx="384" cy="182"/>
            </a:xfrm>
          </p:grpSpPr>
          <p:sp>
            <p:nvSpPr>
              <p:cNvPr id="156751" name="Freeform 17"/>
              <p:cNvSpPr>
                <a:spLocks/>
              </p:cNvSpPr>
              <p:nvPr/>
            </p:nvSpPr>
            <p:spPr bwMode="auto">
              <a:xfrm>
                <a:off x="1117" y="3605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52" name="Freeform 18"/>
              <p:cNvSpPr>
                <a:spLocks/>
              </p:cNvSpPr>
              <p:nvPr/>
            </p:nvSpPr>
            <p:spPr bwMode="auto">
              <a:xfrm>
                <a:off x="1104" y="3696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53" name="Freeform 19"/>
              <p:cNvSpPr>
                <a:spLocks/>
              </p:cNvSpPr>
              <p:nvPr/>
            </p:nvSpPr>
            <p:spPr bwMode="auto">
              <a:xfrm>
                <a:off x="1104" y="3648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156687" name="Group 20"/>
            <p:cNvGrpSpPr>
              <a:grpSpLocks/>
            </p:cNvGrpSpPr>
            <p:nvPr/>
          </p:nvGrpSpPr>
          <p:grpSpPr bwMode="auto">
            <a:xfrm>
              <a:off x="912" y="2016"/>
              <a:ext cx="384" cy="182"/>
              <a:chOff x="1104" y="3605"/>
              <a:chExt cx="384" cy="182"/>
            </a:xfrm>
          </p:grpSpPr>
          <p:sp>
            <p:nvSpPr>
              <p:cNvPr id="156748" name="Freeform 21"/>
              <p:cNvSpPr>
                <a:spLocks/>
              </p:cNvSpPr>
              <p:nvPr/>
            </p:nvSpPr>
            <p:spPr bwMode="auto">
              <a:xfrm>
                <a:off x="1117" y="3605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49" name="Freeform 22"/>
              <p:cNvSpPr>
                <a:spLocks/>
              </p:cNvSpPr>
              <p:nvPr/>
            </p:nvSpPr>
            <p:spPr bwMode="auto">
              <a:xfrm>
                <a:off x="1104" y="3696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50" name="Freeform 23"/>
              <p:cNvSpPr>
                <a:spLocks/>
              </p:cNvSpPr>
              <p:nvPr/>
            </p:nvSpPr>
            <p:spPr bwMode="auto">
              <a:xfrm>
                <a:off x="1104" y="3648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56688" name="AutoShape 24"/>
            <p:cNvSpPr>
              <a:spLocks noChangeArrowheads="1"/>
            </p:cNvSpPr>
            <p:nvPr/>
          </p:nvSpPr>
          <p:spPr bwMode="auto">
            <a:xfrm>
              <a:off x="1872" y="1488"/>
              <a:ext cx="288" cy="336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sk-SK" sz="2400">
                <a:solidFill>
                  <a:srgbClr val="000000"/>
                </a:solidFill>
              </a:endParaRPr>
            </a:p>
          </p:txBody>
        </p:sp>
        <p:grpSp>
          <p:nvGrpSpPr>
            <p:cNvPr id="156689" name="Group 25"/>
            <p:cNvGrpSpPr>
              <a:grpSpLocks/>
            </p:cNvGrpSpPr>
            <p:nvPr/>
          </p:nvGrpSpPr>
          <p:grpSpPr bwMode="auto">
            <a:xfrm>
              <a:off x="432" y="1536"/>
              <a:ext cx="384" cy="182"/>
              <a:chOff x="1104" y="3605"/>
              <a:chExt cx="384" cy="182"/>
            </a:xfrm>
          </p:grpSpPr>
          <p:sp>
            <p:nvSpPr>
              <p:cNvPr id="156745" name="Freeform 26"/>
              <p:cNvSpPr>
                <a:spLocks/>
              </p:cNvSpPr>
              <p:nvPr/>
            </p:nvSpPr>
            <p:spPr bwMode="auto">
              <a:xfrm>
                <a:off x="1117" y="3605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46" name="Freeform 27"/>
              <p:cNvSpPr>
                <a:spLocks/>
              </p:cNvSpPr>
              <p:nvPr/>
            </p:nvSpPr>
            <p:spPr bwMode="auto">
              <a:xfrm>
                <a:off x="1104" y="3696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47" name="Freeform 28"/>
              <p:cNvSpPr>
                <a:spLocks/>
              </p:cNvSpPr>
              <p:nvPr/>
            </p:nvSpPr>
            <p:spPr bwMode="auto">
              <a:xfrm>
                <a:off x="1104" y="3648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56690" name="Picture 29" descr="pe01832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736"/>
              <a:ext cx="480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6691" name="Group 30"/>
            <p:cNvGrpSpPr>
              <a:grpSpLocks/>
            </p:cNvGrpSpPr>
            <p:nvPr/>
          </p:nvGrpSpPr>
          <p:grpSpPr bwMode="auto">
            <a:xfrm>
              <a:off x="960" y="2832"/>
              <a:ext cx="147" cy="175"/>
              <a:chOff x="813" y="3552"/>
              <a:chExt cx="147" cy="175"/>
            </a:xfrm>
          </p:grpSpPr>
          <p:sp>
            <p:nvSpPr>
              <p:cNvPr id="156742" name="Freeform 31"/>
              <p:cNvSpPr>
                <a:spLocks/>
              </p:cNvSpPr>
              <p:nvPr/>
            </p:nvSpPr>
            <p:spPr bwMode="auto">
              <a:xfrm>
                <a:off x="813" y="3560"/>
                <a:ext cx="48" cy="167"/>
              </a:xfrm>
              <a:custGeom>
                <a:avLst/>
                <a:gdLst>
                  <a:gd name="T0" fmla="*/ 27 w 48"/>
                  <a:gd name="T1" fmla="*/ 0 h 167"/>
                  <a:gd name="T2" fmla="*/ 48 w 48"/>
                  <a:gd name="T3" fmla="*/ 76 h 167"/>
                  <a:gd name="T4" fmla="*/ 13 w 48"/>
                  <a:gd name="T5" fmla="*/ 139 h 167"/>
                  <a:gd name="T6" fmla="*/ 34 w 48"/>
                  <a:gd name="T7" fmla="*/ 167 h 167"/>
                  <a:gd name="T8" fmla="*/ 3 w 48"/>
                  <a:gd name="T9" fmla="*/ 136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67"/>
                  <a:gd name="T17" fmla="*/ 48 w 48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67">
                    <a:moveTo>
                      <a:pt x="27" y="0"/>
                    </a:moveTo>
                    <a:cubicBezTo>
                      <a:pt x="11" y="49"/>
                      <a:pt x="0" y="47"/>
                      <a:pt x="48" y="76"/>
                    </a:cubicBezTo>
                    <a:cubicBezTo>
                      <a:pt x="40" y="99"/>
                      <a:pt x="13" y="139"/>
                      <a:pt x="13" y="139"/>
                    </a:cubicBezTo>
                    <a:cubicBezTo>
                      <a:pt x="29" y="163"/>
                      <a:pt x="21" y="154"/>
                      <a:pt x="34" y="167"/>
                    </a:cubicBezTo>
                    <a:lnTo>
                      <a:pt x="3" y="1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43" name="Freeform 32"/>
              <p:cNvSpPr>
                <a:spLocks/>
              </p:cNvSpPr>
              <p:nvPr/>
            </p:nvSpPr>
            <p:spPr bwMode="auto">
              <a:xfrm>
                <a:off x="864" y="3552"/>
                <a:ext cx="48" cy="167"/>
              </a:xfrm>
              <a:custGeom>
                <a:avLst/>
                <a:gdLst>
                  <a:gd name="T0" fmla="*/ 27 w 48"/>
                  <a:gd name="T1" fmla="*/ 0 h 167"/>
                  <a:gd name="T2" fmla="*/ 48 w 48"/>
                  <a:gd name="T3" fmla="*/ 76 h 167"/>
                  <a:gd name="T4" fmla="*/ 13 w 48"/>
                  <a:gd name="T5" fmla="*/ 139 h 167"/>
                  <a:gd name="T6" fmla="*/ 34 w 48"/>
                  <a:gd name="T7" fmla="*/ 167 h 167"/>
                  <a:gd name="T8" fmla="*/ 3 w 48"/>
                  <a:gd name="T9" fmla="*/ 136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67"/>
                  <a:gd name="T17" fmla="*/ 48 w 48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67">
                    <a:moveTo>
                      <a:pt x="27" y="0"/>
                    </a:moveTo>
                    <a:cubicBezTo>
                      <a:pt x="11" y="49"/>
                      <a:pt x="0" y="47"/>
                      <a:pt x="48" y="76"/>
                    </a:cubicBezTo>
                    <a:cubicBezTo>
                      <a:pt x="40" y="99"/>
                      <a:pt x="13" y="139"/>
                      <a:pt x="13" y="139"/>
                    </a:cubicBezTo>
                    <a:cubicBezTo>
                      <a:pt x="29" y="163"/>
                      <a:pt x="21" y="154"/>
                      <a:pt x="34" y="167"/>
                    </a:cubicBezTo>
                    <a:lnTo>
                      <a:pt x="3" y="1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44" name="Freeform 33"/>
              <p:cNvSpPr>
                <a:spLocks/>
              </p:cNvSpPr>
              <p:nvPr/>
            </p:nvSpPr>
            <p:spPr bwMode="auto">
              <a:xfrm>
                <a:off x="912" y="3552"/>
                <a:ext cx="48" cy="167"/>
              </a:xfrm>
              <a:custGeom>
                <a:avLst/>
                <a:gdLst>
                  <a:gd name="T0" fmla="*/ 27 w 48"/>
                  <a:gd name="T1" fmla="*/ 0 h 167"/>
                  <a:gd name="T2" fmla="*/ 48 w 48"/>
                  <a:gd name="T3" fmla="*/ 76 h 167"/>
                  <a:gd name="T4" fmla="*/ 13 w 48"/>
                  <a:gd name="T5" fmla="*/ 139 h 167"/>
                  <a:gd name="T6" fmla="*/ 34 w 48"/>
                  <a:gd name="T7" fmla="*/ 167 h 167"/>
                  <a:gd name="T8" fmla="*/ 3 w 48"/>
                  <a:gd name="T9" fmla="*/ 136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67"/>
                  <a:gd name="T17" fmla="*/ 48 w 48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67">
                    <a:moveTo>
                      <a:pt x="27" y="0"/>
                    </a:moveTo>
                    <a:cubicBezTo>
                      <a:pt x="11" y="49"/>
                      <a:pt x="0" y="47"/>
                      <a:pt x="48" y="76"/>
                    </a:cubicBezTo>
                    <a:cubicBezTo>
                      <a:pt x="40" y="99"/>
                      <a:pt x="13" y="139"/>
                      <a:pt x="13" y="139"/>
                    </a:cubicBezTo>
                    <a:cubicBezTo>
                      <a:pt x="29" y="163"/>
                      <a:pt x="21" y="154"/>
                      <a:pt x="34" y="167"/>
                    </a:cubicBezTo>
                    <a:lnTo>
                      <a:pt x="3" y="1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156692" name="Group 34"/>
            <p:cNvGrpSpPr>
              <a:grpSpLocks/>
            </p:cNvGrpSpPr>
            <p:nvPr/>
          </p:nvGrpSpPr>
          <p:grpSpPr bwMode="auto">
            <a:xfrm>
              <a:off x="1344" y="2784"/>
              <a:ext cx="336" cy="384"/>
              <a:chOff x="1344" y="3408"/>
              <a:chExt cx="336" cy="384"/>
            </a:xfrm>
          </p:grpSpPr>
          <p:grpSp>
            <p:nvGrpSpPr>
              <p:cNvPr id="156733" name="Group 35"/>
              <p:cNvGrpSpPr>
                <a:grpSpLocks/>
              </p:cNvGrpSpPr>
              <p:nvPr/>
            </p:nvGrpSpPr>
            <p:grpSpPr bwMode="auto">
              <a:xfrm>
                <a:off x="1344" y="3408"/>
                <a:ext cx="336" cy="384"/>
                <a:chOff x="1383" y="3560"/>
                <a:chExt cx="420" cy="456"/>
              </a:xfrm>
            </p:grpSpPr>
            <p:sp>
              <p:nvSpPr>
                <p:cNvPr id="156736" name="Freeform 36"/>
                <p:cNvSpPr>
                  <a:spLocks/>
                </p:cNvSpPr>
                <p:nvPr/>
              </p:nvSpPr>
              <p:spPr bwMode="auto">
                <a:xfrm>
                  <a:off x="1383" y="3560"/>
                  <a:ext cx="420" cy="456"/>
                </a:xfrm>
                <a:custGeom>
                  <a:avLst/>
                  <a:gdLst>
                    <a:gd name="T0" fmla="*/ 67 w 420"/>
                    <a:gd name="T1" fmla="*/ 174 h 456"/>
                    <a:gd name="T2" fmla="*/ 151 w 420"/>
                    <a:gd name="T3" fmla="*/ 0 h 456"/>
                    <a:gd name="T4" fmla="*/ 289 w 420"/>
                    <a:gd name="T5" fmla="*/ 21 h 456"/>
                    <a:gd name="T6" fmla="*/ 324 w 420"/>
                    <a:gd name="T7" fmla="*/ 83 h 456"/>
                    <a:gd name="T8" fmla="*/ 331 w 420"/>
                    <a:gd name="T9" fmla="*/ 139 h 456"/>
                    <a:gd name="T10" fmla="*/ 338 w 420"/>
                    <a:gd name="T11" fmla="*/ 181 h 456"/>
                    <a:gd name="T12" fmla="*/ 352 w 420"/>
                    <a:gd name="T13" fmla="*/ 160 h 456"/>
                    <a:gd name="T14" fmla="*/ 366 w 420"/>
                    <a:gd name="T15" fmla="*/ 118 h 456"/>
                    <a:gd name="T16" fmla="*/ 373 w 420"/>
                    <a:gd name="T17" fmla="*/ 97 h 456"/>
                    <a:gd name="T18" fmla="*/ 380 w 420"/>
                    <a:gd name="T19" fmla="*/ 167 h 456"/>
                    <a:gd name="T20" fmla="*/ 366 w 420"/>
                    <a:gd name="T21" fmla="*/ 187 h 456"/>
                    <a:gd name="T22" fmla="*/ 352 w 420"/>
                    <a:gd name="T23" fmla="*/ 229 h 456"/>
                    <a:gd name="T24" fmla="*/ 345 w 420"/>
                    <a:gd name="T25" fmla="*/ 333 h 456"/>
                    <a:gd name="T26" fmla="*/ 283 w 420"/>
                    <a:gd name="T27" fmla="*/ 368 h 456"/>
                    <a:gd name="T28" fmla="*/ 373 w 420"/>
                    <a:gd name="T29" fmla="*/ 416 h 456"/>
                    <a:gd name="T30" fmla="*/ 380 w 420"/>
                    <a:gd name="T31" fmla="*/ 437 h 456"/>
                    <a:gd name="T32" fmla="*/ 241 w 420"/>
                    <a:gd name="T33" fmla="*/ 416 h 456"/>
                    <a:gd name="T34" fmla="*/ 199 w 420"/>
                    <a:gd name="T35" fmla="*/ 354 h 456"/>
                    <a:gd name="T36" fmla="*/ 165 w 420"/>
                    <a:gd name="T37" fmla="*/ 451 h 456"/>
                    <a:gd name="T38" fmla="*/ 88 w 420"/>
                    <a:gd name="T39" fmla="*/ 444 h 456"/>
                    <a:gd name="T40" fmla="*/ 95 w 420"/>
                    <a:gd name="T41" fmla="*/ 416 h 456"/>
                    <a:gd name="T42" fmla="*/ 123 w 420"/>
                    <a:gd name="T43" fmla="*/ 410 h 456"/>
                    <a:gd name="T44" fmla="*/ 151 w 420"/>
                    <a:gd name="T45" fmla="*/ 354 h 456"/>
                    <a:gd name="T46" fmla="*/ 102 w 420"/>
                    <a:gd name="T47" fmla="*/ 361 h 456"/>
                    <a:gd name="T48" fmla="*/ 88 w 420"/>
                    <a:gd name="T49" fmla="*/ 340 h 456"/>
                    <a:gd name="T50" fmla="*/ 67 w 420"/>
                    <a:gd name="T51" fmla="*/ 236 h 456"/>
                    <a:gd name="T52" fmla="*/ 26 w 420"/>
                    <a:gd name="T53" fmla="*/ 222 h 456"/>
                    <a:gd name="T54" fmla="*/ 12 w 420"/>
                    <a:gd name="T55" fmla="*/ 132 h 456"/>
                    <a:gd name="T56" fmla="*/ 40 w 420"/>
                    <a:gd name="T57" fmla="*/ 174 h 456"/>
                    <a:gd name="T58" fmla="*/ 67 w 420"/>
                    <a:gd name="T59" fmla="*/ 194 h 456"/>
                    <a:gd name="T60" fmla="*/ 95 w 420"/>
                    <a:gd name="T61" fmla="*/ 167 h 456"/>
                    <a:gd name="T62" fmla="*/ 81 w 420"/>
                    <a:gd name="T63" fmla="*/ 125 h 45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20"/>
                    <a:gd name="T97" fmla="*/ 0 h 456"/>
                    <a:gd name="T98" fmla="*/ 420 w 420"/>
                    <a:gd name="T99" fmla="*/ 456 h 45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20" h="456">
                      <a:moveTo>
                        <a:pt x="67" y="174"/>
                      </a:moveTo>
                      <a:cubicBezTo>
                        <a:pt x="105" y="97"/>
                        <a:pt x="87" y="64"/>
                        <a:pt x="151" y="0"/>
                      </a:cubicBezTo>
                      <a:cubicBezTo>
                        <a:pt x="206" y="4"/>
                        <a:pt x="241" y="4"/>
                        <a:pt x="289" y="21"/>
                      </a:cubicBezTo>
                      <a:cubicBezTo>
                        <a:pt x="321" y="69"/>
                        <a:pt x="311" y="47"/>
                        <a:pt x="324" y="83"/>
                      </a:cubicBezTo>
                      <a:cubicBezTo>
                        <a:pt x="326" y="102"/>
                        <a:pt x="328" y="120"/>
                        <a:pt x="331" y="139"/>
                      </a:cubicBezTo>
                      <a:cubicBezTo>
                        <a:pt x="333" y="153"/>
                        <a:pt x="328" y="171"/>
                        <a:pt x="338" y="181"/>
                      </a:cubicBezTo>
                      <a:cubicBezTo>
                        <a:pt x="344" y="187"/>
                        <a:pt x="349" y="168"/>
                        <a:pt x="352" y="160"/>
                      </a:cubicBezTo>
                      <a:cubicBezTo>
                        <a:pt x="358" y="147"/>
                        <a:pt x="361" y="132"/>
                        <a:pt x="366" y="118"/>
                      </a:cubicBezTo>
                      <a:cubicBezTo>
                        <a:pt x="368" y="111"/>
                        <a:pt x="373" y="97"/>
                        <a:pt x="373" y="97"/>
                      </a:cubicBezTo>
                      <a:cubicBezTo>
                        <a:pt x="420" y="113"/>
                        <a:pt x="416" y="143"/>
                        <a:pt x="380" y="167"/>
                      </a:cubicBezTo>
                      <a:cubicBezTo>
                        <a:pt x="375" y="174"/>
                        <a:pt x="369" y="180"/>
                        <a:pt x="366" y="187"/>
                      </a:cubicBezTo>
                      <a:cubicBezTo>
                        <a:pt x="360" y="200"/>
                        <a:pt x="352" y="229"/>
                        <a:pt x="352" y="229"/>
                      </a:cubicBezTo>
                      <a:cubicBezTo>
                        <a:pt x="350" y="264"/>
                        <a:pt x="353" y="299"/>
                        <a:pt x="345" y="333"/>
                      </a:cubicBezTo>
                      <a:cubicBezTo>
                        <a:pt x="340" y="356"/>
                        <a:pt x="283" y="368"/>
                        <a:pt x="283" y="368"/>
                      </a:cubicBezTo>
                      <a:cubicBezTo>
                        <a:pt x="303" y="421"/>
                        <a:pt x="314" y="410"/>
                        <a:pt x="373" y="416"/>
                      </a:cubicBezTo>
                      <a:cubicBezTo>
                        <a:pt x="375" y="423"/>
                        <a:pt x="387" y="436"/>
                        <a:pt x="380" y="437"/>
                      </a:cubicBezTo>
                      <a:cubicBezTo>
                        <a:pt x="349" y="443"/>
                        <a:pt x="273" y="423"/>
                        <a:pt x="241" y="416"/>
                      </a:cubicBezTo>
                      <a:cubicBezTo>
                        <a:pt x="232" y="382"/>
                        <a:pt x="244" y="339"/>
                        <a:pt x="199" y="354"/>
                      </a:cubicBezTo>
                      <a:cubicBezTo>
                        <a:pt x="187" y="391"/>
                        <a:pt x="193" y="421"/>
                        <a:pt x="165" y="451"/>
                      </a:cubicBezTo>
                      <a:cubicBezTo>
                        <a:pt x="139" y="449"/>
                        <a:pt x="111" y="456"/>
                        <a:pt x="88" y="444"/>
                      </a:cubicBezTo>
                      <a:cubicBezTo>
                        <a:pt x="79" y="440"/>
                        <a:pt x="88" y="423"/>
                        <a:pt x="95" y="416"/>
                      </a:cubicBezTo>
                      <a:cubicBezTo>
                        <a:pt x="102" y="409"/>
                        <a:pt x="114" y="412"/>
                        <a:pt x="123" y="410"/>
                      </a:cubicBezTo>
                      <a:cubicBezTo>
                        <a:pt x="149" y="393"/>
                        <a:pt x="162" y="386"/>
                        <a:pt x="151" y="354"/>
                      </a:cubicBezTo>
                      <a:cubicBezTo>
                        <a:pt x="135" y="356"/>
                        <a:pt x="118" y="365"/>
                        <a:pt x="102" y="361"/>
                      </a:cubicBezTo>
                      <a:cubicBezTo>
                        <a:pt x="94" y="359"/>
                        <a:pt x="91" y="348"/>
                        <a:pt x="88" y="340"/>
                      </a:cubicBezTo>
                      <a:cubicBezTo>
                        <a:pt x="79" y="319"/>
                        <a:pt x="78" y="247"/>
                        <a:pt x="67" y="236"/>
                      </a:cubicBezTo>
                      <a:cubicBezTo>
                        <a:pt x="57" y="226"/>
                        <a:pt x="26" y="222"/>
                        <a:pt x="26" y="222"/>
                      </a:cubicBezTo>
                      <a:cubicBezTo>
                        <a:pt x="1" y="185"/>
                        <a:pt x="5" y="180"/>
                        <a:pt x="12" y="132"/>
                      </a:cubicBezTo>
                      <a:cubicBezTo>
                        <a:pt x="68" y="170"/>
                        <a:pt x="0" y="117"/>
                        <a:pt x="40" y="174"/>
                      </a:cubicBezTo>
                      <a:cubicBezTo>
                        <a:pt x="46" y="183"/>
                        <a:pt x="58" y="187"/>
                        <a:pt x="67" y="194"/>
                      </a:cubicBezTo>
                      <a:cubicBezTo>
                        <a:pt x="82" y="189"/>
                        <a:pt x="98" y="190"/>
                        <a:pt x="95" y="167"/>
                      </a:cubicBezTo>
                      <a:cubicBezTo>
                        <a:pt x="93" y="152"/>
                        <a:pt x="81" y="125"/>
                        <a:pt x="81" y="125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56737" name="Oval 37"/>
                <p:cNvSpPr>
                  <a:spLocks noChangeArrowheads="1"/>
                </p:cNvSpPr>
                <p:nvPr/>
              </p:nvSpPr>
              <p:spPr bwMode="auto">
                <a:xfrm>
                  <a:off x="1632" y="36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SzPct val="7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sk-SK" altLang="sk-SK" sz="2400"/>
                </a:p>
              </p:txBody>
            </p:sp>
            <p:sp>
              <p:nvSpPr>
                <p:cNvPr id="156738" name="Oval 38"/>
                <p:cNvSpPr>
                  <a:spLocks noChangeArrowheads="1"/>
                </p:cNvSpPr>
                <p:nvPr/>
              </p:nvSpPr>
              <p:spPr bwMode="auto">
                <a:xfrm>
                  <a:off x="1536" y="36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SzPct val="7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sk-SK" altLang="sk-SK" sz="2400"/>
                </a:p>
              </p:txBody>
            </p:sp>
            <p:sp>
              <p:nvSpPr>
                <p:cNvPr id="156739" name="Freeform 39"/>
                <p:cNvSpPr>
                  <a:spLocks/>
                </p:cNvSpPr>
                <p:nvPr/>
              </p:nvSpPr>
              <p:spPr bwMode="auto">
                <a:xfrm>
                  <a:off x="1527" y="3803"/>
                  <a:ext cx="159" cy="49"/>
                </a:xfrm>
                <a:custGeom>
                  <a:avLst/>
                  <a:gdLst>
                    <a:gd name="T0" fmla="*/ 0 w 159"/>
                    <a:gd name="T1" fmla="*/ 7 h 49"/>
                    <a:gd name="T2" fmla="*/ 62 w 159"/>
                    <a:gd name="T3" fmla="*/ 14 h 49"/>
                    <a:gd name="T4" fmla="*/ 125 w 159"/>
                    <a:gd name="T5" fmla="*/ 49 h 49"/>
                    <a:gd name="T6" fmla="*/ 159 w 159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9"/>
                    <a:gd name="T13" fmla="*/ 0 h 49"/>
                    <a:gd name="T14" fmla="*/ 159 w 159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9" h="49">
                      <a:moveTo>
                        <a:pt x="0" y="7"/>
                      </a:moveTo>
                      <a:cubicBezTo>
                        <a:pt x="48" y="23"/>
                        <a:pt x="27" y="26"/>
                        <a:pt x="62" y="14"/>
                      </a:cubicBezTo>
                      <a:cubicBezTo>
                        <a:pt x="85" y="22"/>
                        <a:pt x="125" y="49"/>
                        <a:pt x="125" y="49"/>
                      </a:cubicBezTo>
                      <a:cubicBezTo>
                        <a:pt x="159" y="25"/>
                        <a:pt x="136" y="23"/>
                        <a:pt x="159" y="0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56740" name="Freeform 40"/>
                <p:cNvSpPr>
                  <a:spLocks/>
                </p:cNvSpPr>
                <p:nvPr/>
              </p:nvSpPr>
              <p:spPr bwMode="auto">
                <a:xfrm>
                  <a:off x="1552" y="3824"/>
                  <a:ext cx="24" cy="62"/>
                </a:xfrm>
                <a:custGeom>
                  <a:avLst/>
                  <a:gdLst>
                    <a:gd name="T0" fmla="*/ 3 w 24"/>
                    <a:gd name="T1" fmla="*/ 0 h 62"/>
                    <a:gd name="T2" fmla="*/ 9 w 24"/>
                    <a:gd name="T3" fmla="*/ 55 h 62"/>
                    <a:gd name="T4" fmla="*/ 23 w 24"/>
                    <a:gd name="T5" fmla="*/ 35 h 62"/>
                    <a:gd name="T6" fmla="*/ 3 w 24"/>
                    <a:gd name="T7" fmla="*/ 0 h 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62"/>
                    <a:gd name="T14" fmla="*/ 24 w 24"/>
                    <a:gd name="T15" fmla="*/ 62 h 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62">
                      <a:moveTo>
                        <a:pt x="3" y="0"/>
                      </a:moveTo>
                      <a:cubicBezTo>
                        <a:pt x="5" y="18"/>
                        <a:pt x="0" y="39"/>
                        <a:pt x="9" y="55"/>
                      </a:cubicBezTo>
                      <a:cubicBezTo>
                        <a:pt x="13" y="62"/>
                        <a:pt x="24" y="43"/>
                        <a:pt x="23" y="35"/>
                      </a:cubicBezTo>
                      <a:cubicBezTo>
                        <a:pt x="22" y="22"/>
                        <a:pt x="10" y="12"/>
                        <a:pt x="3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56741" name="Freeform 41"/>
                <p:cNvSpPr>
                  <a:spLocks/>
                </p:cNvSpPr>
                <p:nvPr/>
              </p:nvSpPr>
              <p:spPr bwMode="auto">
                <a:xfrm>
                  <a:off x="1680" y="3792"/>
                  <a:ext cx="24" cy="62"/>
                </a:xfrm>
                <a:custGeom>
                  <a:avLst/>
                  <a:gdLst>
                    <a:gd name="T0" fmla="*/ 3 w 24"/>
                    <a:gd name="T1" fmla="*/ 0 h 62"/>
                    <a:gd name="T2" fmla="*/ 9 w 24"/>
                    <a:gd name="T3" fmla="*/ 55 h 62"/>
                    <a:gd name="T4" fmla="*/ 23 w 24"/>
                    <a:gd name="T5" fmla="*/ 35 h 62"/>
                    <a:gd name="T6" fmla="*/ 3 w 24"/>
                    <a:gd name="T7" fmla="*/ 0 h 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62"/>
                    <a:gd name="T14" fmla="*/ 24 w 24"/>
                    <a:gd name="T15" fmla="*/ 62 h 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62">
                      <a:moveTo>
                        <a:pt x="3" y="0"/>
                      </a:moveTo>
                      <a:cubicBezTo>
                        <a:pt x="5" y="18"/>
                        <a:pt x="0" y="39"/>
                        <a:pt x="9" y="55"/>
                      </a:cubicBezTo>
                      <a:cubicBezTo>
                        <a:pt x="13" y="62"/>
                        <a:pt x="24" y="43"/>
                        <a:pt x="23" y="35"/>
                      </a:cubicBezTo>
                      <a:cubicBezTo>
                        <a:pt x="22" y="22"/>
                        <a:pt x="10" y="12"/>
                        <a:pt x="3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156734" name="Oval 42"/>
              <p:cNvSpPr>
                <a:spLocks noChangeArrowheads="1"/>
              </p:cNvSpPr>
              <p:nvPr/>
            </p:nvSpPr>
            <p:spPr bwMode="auto">
              <a:xfrm>
                <a:off x="1440" y="3504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sk-SK" altLang="sk-SK" sz="2400"/>
              </a:p>
            </p:txBody>
          </p:sp>
          <p:sp>
            <p:nvSpPr>
              <p:cNvPr id="156735" name="Oval 43"/>
              <p:cNvSpPr>
                <a:spLocks noChangeArrowheads="1"/>
              </p:cNvSpPr>
              <p:nvPr/>
            </p:nvSpPr>
            <p:spPr bwMode="auto">
              <a:xfrm>
                <a:off x="1536" y="3504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sk-SK" altLang="sk-SK" sz="2400"/>
              </a:p>
            </p:txBody>
          </p:sp>
        </p:grpSp>
        <p:grpSp>
          <p:nvGrpSpPr>
            <p:cNvPr id="156693" name="Group 44"/>
            <p:cNvGrpSpPr>
              <a:grpSpLocks/>
            </p:cNvGrpSpPr>
            <p:nvPr/>
          </p:nvGrpSpPr>
          <p:grpSpPr bwMode="auto">
            <a:xfrm>
              <a:off x="1344" y="2304"/>
              <a:ext cx="288" cy="144"/>
              <a:chOff x="1104" y="3605"/>
              <a:chExt cx="384" cy="182"/>
            </a:xfrm>
          </p:grpSpPr>
          <p:sp>
            <p:nvSpPr>
              <p:cNvPr id="156730" name="Freeform 45"/>
              <p:cNvSpPr>
                <a:spLocks/>
              </p:cNvSpPr>
              <p:nvPr/>
            </p:nvSpPr>
            <p:spPr bwMode="auto">
              <a:xfrm>
                <a:off x="1117" y="3605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31" name="Freeform 46"/>
              <p:cNvSpPr>
                <a:spLocks/>
              </p:cNvSpPr>
              <p:nvPr/>
            </p:nvSpPr>
            <p:spPr bwMode="auto">
              <a:xfrm>
                <a:off x="1104" y="3696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32" name="Freeform 47"/>
              <p:cNvSpPr>
                <a:spLocks/>
              </p:cNvSpPr>
              <p:nvPr/>
            </p:nvSpPr>
            <p:spPr bwMode="auto">
              <a:xfrm>
                <a:off x="1104" y="3648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156694" name="Group 48"/>
            <p:cNvGrpSpPr>
              <a:grpSpLocks/>
            </p:cNvGrpSpPr>
            <p:nvPr/>
          </p:nvGrpSpPr>
          <p:grpSpPr bwMode="auto">
            <a:xfrm>
              <a:off x="1296" y="2448"/>
              <a:ext cx="147" cy="175"/>
              <a:chOff x="813" y="3552"/>
              <a:chExt cx="147" cy="175"/>
            </a:xfrm>
          </p:grpSpPr>
          <p:sp>
            <p:nvSpPr>
              <p:cNvPr id="156727" name="Freeform 49"/>
              <p:cNvSpPr>
                <a:spLocks/>
              </p:cNvSpPr>
              <p:nvPr/>
            </p:nvSpPr>
            <p:spPr bwMode="auto">
              <a:xfrm>
                <a:off x="813" y="3560"/>
                <a:ext cx="48" cy="167"/>
              </a:xfrm>
              <a:custGeom>
                <a:avLst/>
                <a:gdLst>
                  <a:gd name="T0" fmla="*/ 27 w 48"/>
                  <a:gd name="T1" fmla="*/ 0 h 167"/>
                  <a:gd name="T2" fmla="*/ 48 w 48"/>
                  <a:gd name="T3" fmla="*/ 76 h 167"/>
                  <a:gd name="T4" fmla="*/ 13 w 48"/>
                  <a:gd name="T5" fmla="*/ 139 h 167"/>
                  <a:gd name="T6" fmla="*/ 34 w 48"/>
                  <a:gd name="T7" fmla="*/ 167 h 167"/>
                  <a:gd name="T8" fmla="*/ 3 w 48"/>
                  <a:gd name="T9" fmla="*/ 136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67"/>
                  <a:gd name="T17" fmla="*/ 48 w 48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67">
                    <a:moveTo>
                      <a:pt x="27" y="0"/>
                    </a:moveTo>
                    <a:cubicBezTo>
                      <a:pt x="11" y="49"/>
                      <a:pt x="0" y="47"/>
                      <a:pt x="48" y="76"/>
                    </a:cubicBezTo>
                    <a:cubicBezTo>
                      <a:pt x="40" y="99"/>
                      <a:pt x="13" y="139"/>
                      <a:pt x="13" y="139"/>
                    </a:cubicBezTo>
                    <a:cubicBezTo>
                      <a:pt x="29" y="163"/>
                      <a:pt x="21" y="154"/>
                      <a:pt x="34" y="167"/>
                    </a:cubicBezTo>
                    <a:lnTo>
                      <a:pt x="3" y="1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28" name="Freeform 50"/>
              <p:cNvSpPr>
                <a:spLocks/>
              </p:cNvSpPr>
              <p:nvPr/>
            </p:nvSpPr>
            <p:spPr bwMode="auto">
              <a:xfrm>
                <a:off x="864" y="3552"/>
                <a:ext cx="48" cy="167"/>
              </a:xfrm>
              <a:custGeom>
                <a:avLst/>
                <a:gdLst>
                  <a:gd name="T0" fmla="*/ 27 w 48"/>
                  <a:gd name="T1" fmla="*/ 0 h 167"/>
                  <a:gd name="T2" fmla="*/ 48 w 48"/>
                  <a:gd name="T3" fmla="*/ 76 h 167"/>
                  <a:gd name="T4" fmla="*/ 13 w 48"/>
                  <a:gd name="T5" fmla="*/ 139 h 167"/>
                  <a:gd name="T6" fmla="*/ 34 w 48"/>
                  <a:gd name="T7" fmla="*/ 167 h 167"/>
                  <a:gd name="T8" fmla="*/ 3 w 48"/>
                  <a:gd name="T9" fmla="*/ 136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67"/>
                  <a:gd name="T17" fmla="*/ 48 w 48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67">
                    <a:moveTo>
                      <a:pt x="27" y="0"/>
                    </a:moveTo>
                    <a:cubicBezTo>
                      <a:pt x="11" y="49"/>
                      <a:pt x="0" y="47"/>
                      <a:pt x="48" y="76"/>
                    </a:cubicBezTo>
                    <a:cubicBezTo>
                      <a:pt x="40" y="99"/>
                      <a:pt x="13" y="139"/>
                      <a:pt x="13" y="139"/>
                    </a:cubicBezTo>
                    <a:cubicBezTo>
                      <a:pt x="29" y="163"/>
                      <a:pt x="21" y="154"/>
                      <a:pt x="34" y="167"/>
                    </a:cubicBezTo>
                    <a:lnTo>
                      <a:pt x="3" y="1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29" name="Freeform 51"/>
              <p:cNvSpPr>
                <a:spLocks/>
              </p:cNvSpPr>
              <p:nvPr/>
            </p:nvSpPr>
            <p:spPr bwMode="auto">
              <a:xfrm>
                <a:off x="912" y="3552"/>
                <a:ext cx="48" cy="167"/>
              </a:xfrm>
              <a:custGeom>
                <a:avLst/>
                <a:gdLst>
                  <a:gd name="T0" fmla="*/ 27 w 48"/>
                  <a:gd name="T1" fmla="*/ 0 h 167"/>
                  <a:gd name="T2" fmla="*/ 48 w 48"/>
                  <a:gd name="T3" fmla="*/ 76 h 167"/>
                  <a:gd name="T4" fmla="*/ 13 w 48"/>
                  <a:gd name="T5" fmla="*/ 139 h 167"/>
                  <a:gd name="T6" fmla="*/ 34 w 48"/>
                  <a:gd name="T7" fmla="*/ 167 h 167"/>
                  <a:gd name="T8" fmla="*/ 3 w 48"/>
                  <a:gd name="T9" fmla="*/ 136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67"/>
                  <a:gd name="T17" fmla="*/ 48 w 48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67">
                    <a:moveTo>
                      <a:pt x="27" y="0"/>
                    </a:moveTo>
                    <a:cubicBezTo>
                      <a:pt x="11" y="49"/>
                      <a:pt x="0" y="47"/>
                      <a:pt x="48" y="76"/>
                    </a:cubicBezTo>
                    <a:cubicBezTo>
                      <a:pt x="40" y="99"/>
                      <a:pt x="13" y="139"/>
                      <a:pt x="13" y="139"/>
                    </a:cubicBezTo>
                    <a:cubicBezTo>
                      <a:pt x="29" y="163"/>
                      <a:pt x="21" y="154"/>
                      <a:pt x="34" y="167"/>
                    </a:cubicBezTo>
                    <a:lnTo>
                      <a:pt x="3" y="1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156695" name="Group 52"/>
            <p:cNvGrpSpPr>
              <a:grpSpLocks/>
            </p:cNvGrpSpPr>
            <p:nvPr/>
          </p:nvGrpSpPr>
          <p:grpSpPr bwMode="auto">
            <a:xfrm>
              <a:off x="1872" y="2880"/>
              <a:ext cx="147" cy="175"/>
              <a:chOff x="813" y="3552"/>
              <a:chExt cx="147" cy="175"/>
            </a:xfrm>
          </p:grpSpPr>
          <p:sp>
            <p:nvSpPr>
              <p:cNvPr id="156724" name="Freeform 53"/>
              <p:cNvSpPr>
                <a:spLocks/>
              </p:cNvSpPr>
              <p:nvPr/>
            </p:nvSpPr>
            <p:spPr bwMode="auto">
              <a:xfrm>
                <a:off x="813" y="3560"/>
                <a:ext cx="48" cy="167"/>
              </a:xfrm>
              <a:custGeom>
                <a:avLst/>
                <a:gdLst>
                  <a:gd name="T0" fmla="*/ 27 w 48"/>
                  <a:gd name="T1" fmla="*/ 0 h 167"/>
                  <a:gd name="T2" fmla="*/ 48 w 48"/>
                  <a:gd name="T3" fmla="*/ 76 h 167"/>
                  <a:gd name="T4" fmla="*/ 13 w 48"/>
                  <a:gd name="T5" fmla="*/ 139 h 167"/>
                  <a:gd name="T6" fmla="*/ 34 w 48"/>
                  <a:gd name="T7" fmla="*/ 167 h 167"/>
                  <a:gd name="T8" fmla="*/ 3 w 48"/>
                  <a:gd name="T9" fmla="*/ 136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67"/>
                  <a:gd name="T17" fmla="*/ 48 w 48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67">
                    <a:moveTo>
                      <a:pt x="27" y="0"/>
                    </a:moveTo>
                    <a:cubicBezTo>
                      <a:pt x="11" y="49"/>
                      <a:pt x="0" y="47"/>
                      <a:pt x="48" y="76"/>
                    </a:cubicBezTo>
                    <a:cubicBezTo>
                      <a:pt x="40" y="99"/>
                      <a:pt x="13" y="139"/>
                      <a:pt x="13" y="139"/>
                    </a:cubicBezTo>
                    <a:cubicBezTo>
                      <a:pt x="29" y="163"/>
                      <a:pt x="21" y="154"/>
                      <a:pt x="34" y="167"/>
                    </a:cubicBezTo>
                    <a:lnTo>
                      <a:pt x="3" y="1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25" name="Freeform 54"/>
              <p:cNvSpPr>
                <a:spLocks/>
              </p:cNvSpPr>
              <p:nvPr/>
            </p:nvSpPr>
            <p:spPr bwMode="auto">
              <a:xfrm>
                <a:off x="864" y="3552"/>
                <a:ext cx="48" cy="167"/>
              </a:xfrm>
              <a:custGeom>
                <a:avLst/>
                <a:gdLst>
                  <a:gd name="T0" fmla="*/ 27 w 48"/>
                  <a:gd name="T1" fmla="*/ 0 h 167"/>
                  <a:gd name="T2" fmla="*/ 48 w 48"/>
                  <a:gd name="T3" fmla="*/ 76 h 167"/>
                  <a:gd name="T4" fmla="*/ 13 w 48"/>
                  <a:gd name="T5" fmla="*/ 139 h 167"/>
                  <a:gd name="T6" fmla="*/ 34 w 48"/>
                  <a:gd name="T7" fmla="*/ 167 h 167"/>
                  <a:gd name="T8" fmla="*/ 3 w 48"/>
                  <a:gd name="T9" fmla="*/ 136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67"/>
                  <a:gd name="T17" fmla="*/ 48 w 48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67">
                    <a:moveTo>
                      <a:pt x="27" y="0"/>
                    </a:moveTo>
                    <a:cubicBezTo>
                      <a:pt x="11" y="49"/>
                      <a:pt x="0" y="47"/>
                      <a:pt x="48" y="76"/>
                    </a:cubicBezTo>
                    <a:cubicBezTo>
                      <a:pt x="40" y="99"/>
                      <a:pt x="13" y="139"/>
                      <a:pt x="13" y="139"/>
                    </a:cubicBezTo>
                    <a:cubicBezTo>
                      <a:pt x="29" y="163"/>
                      <a:pt x="21" y="154"/>
                      <a:pt x="34" y="167"/>
                    </a:cubicBezTo>
                    <a:lnTo>
                      <a:pt x="3" y="1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26" name="Freeform 55"/>
              <p:cNvSpPr>
                <a:spLocks/>
              </p:cNvSpPr>
              <p:nvPr/>
            </p:nvSpPr>
            <p:spPr bwMode="auto">
              <a:xfrm>
                <a:off x="912" y="3552"/>
                <a:ext cx="48" cy="167"/>
              </a:xfrm>
              <a:custGeom>
                <a:avLst/>
                <a:gdLst>
                  <a:gd name="T0" fmla="*/ 27 w 48"/>
                  <a:gd name="T1" fmla="*/ 0 h 167"/>
                  <a:gd name="T2" fmla="*/ 48 w 48"/>
                  <a:gd name="T3" fmla="*/ 76 h 167"/>
                  <a:gd name="T4" fmla="*/ 13 w 48"/>
                  <a:gd name="T5" fmla="*/ 139 h 167"/>
                  <a:gd name="T6" fmla="*/ 34 w 48"/>
                  <a:gd name="T7" fmla="*/ 167 h 167"/>
                  <a:gd name="T8" fmla="*/ 3 w 48"/>
                  <a:gd name="T9" fmla="*/ 136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67"/>
                  <a:gd name="T17" fmla="*/ 48 w 48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67">
                    <a:moveTo>
                      <a:pt x="27" y="0"/>
                    </a:moveTo>
                    <a:cubicBezTo>
                      <a:pt x="11" y="49"/>
                      <a:pt x="0" y="47"/>
                      <a:pt x="48" y="76"/>
                    </a:cubicBezTo>
                    <a:cubicBezTo>
                      <a:pt x="40" y="99"/>
                      <a:pt x="13" y="139"/>
                      <a:pt x="13" y="139"/>
                    </a:cubicBezTo>
                    <a:cubicBezTo>
                      <a:pt x="29" y="163"/>
                      <a:pt x="21" y="154"/>
                      <a:pt x="34" y="167"/>
                    </a:cubicBezTo>
                    <a:lnTo>
                      <a:pt x="3" y="1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156696" name="Group 56"/>
            <p:cNvGrpSpPr>
              <a:grpSpLocks/>
            </p:cNvGrpSpPr>
            <p:nvPr/>
          </p:nvGrpSpPr>
          <p:grpSpPr bwMode="auto">
            <a:xfrm>
              <a:off x="1392" y="2400"/>
              <a:ext cx="432" cy="288"/>
              <a:chOff x="1104" y="3600"/>
              <a:chExt cx="624" cy="336"/>
            </a:xfrm>
          </p:grpSpPr>
          <p:sp>
            <p:nvSpPr>
              <p:cNvPr id="156714" name="Rectangle 57"/>
              <p:cNvSpPr>
                <a:spLocks noChangeArrowheads="1"/>
              </p:cNvSpPr>
              <p:nvPr/>
            </p:nvSpPr>
            <p:spPr bwMode="auto">
              <a:xfrm>
                <a:off x="1248" y="3792"/>
                <a:ext cx="336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sk-SK" altLang="sk-SK" sz="2400"/>
              </a:p>
            </p:txBody>
          </p:sp>
          <p:sp>
            <p:nvSpPr>
              <p:cNvPr id="156715" name="Line 58"/>
              <p:cNvSpPr>
                <a:spLocks noChangeShapeType="1"/>
              </p:cNvSpPr>
              <p:nvPr/>
            </p:nvSpPr>
            <p:spPr bwMode="auto">
              <a:xfrm>
                <a:off x="1200" y="369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16" name="Line 59"/>
              <p:cNvSpPr>
                <a:spLocks noChangeShapeType="1"/>
              </p:cNvSpPr>
              <p:nvPr/>
            </p:nvSpPr>
            <p:spPr bwMode="auto">
              <a:xfrm>
                <a:off x="1392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17" name="Line 60"/>
              <p:cNvSpPr>
                <a:spLocks noChangeShapeType="1"/>
              </p:cNvSpPr>
              <p:nvPr/>
            </p:nvSpPr>
            <p:spPr bwMode="auto">
              <a:xfrm flipH="1">
                <a:off x="1536" y="369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18" name="Line 61"/>
              <p:cNvSpPr>
                <a:spLocks noChangeShapeType="1"/>
              </p:cNvSpPr>
              <p:nvPr/>
            </p:nvSpPr>
            <p:spPr bwMode="auto">
              <a:xfrm>
                <a:off x="1152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19" name="Line 62"/>
              <p:cNvSpPr>
                <a:spLocks noChangeShapeType="1"/>
              </p:cNvSpPr>
              <p:nvPr/>
            </p:nvSpPr>
            <p:spPr bwMode="auto">
              <a:xfrm flipH="1">
                <a:off x="1632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20" name="Line 63"/>
              <p:cNvSpPr>
                <a:spLocks noChangeShapeType="1"/>
              </p:cNvSpPr>
              <p:nvPr/>
            </p:nvSpPr>
            <p:spPr bwMode="auto">
              <a:xfrm>
                <a:off x="1104" y="3744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21" name="Line 64"/>
              <p:cNvSpPr>
                <a:spLocks noChangeShapeType="1"/>
              </p:cNvSpPr>
              <p:nvPr/>
            </p:nvSpPr>
            <p:spPr bwMode="auto">
              <a:xfrm flipH="1">
                <a:off x="1632" y="369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22" name="Line 65"/>
              <p:cNvSpPr>
                <a:spLocks noChangeShapeType="1"/>
              </p:cNvSpPr>
              <p:nvPr/>
            </p:nvSpPr>
            <p:spPr bwMode="auto">
              <a:xfrm>
                <a:off x="1296" y="364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23" name="Line 66"/>
              <p:cNvSpPr>
                <a:spLocks noChangeShapeType="1"/>
              </p:cNvSpPr>
              <p:nvPr/>
            </p:nvSpPr>
            <p:spPr bwMode="auto">
              <a:xfrm flipH="1">
                <a:off x="1488" y="3600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156697" name="Group 67"/>
            <p:cNvGrpSpPr>
              <a:grpSpLocks/>
            </p:cNvGrpSpPr>
            <p:nvPr/>
          </p:nvGrpSpPr>
          <p:grpSpPr bwMode="auto">
            <a:xfrm>
              <a:off x="1344" y="1536"/>
              <a:ext cx="384" cy="182"/>
              <a:chOff x="1104" y="3605"/>
              <a:chExt cx="384" cy="182"/>
            </a:xfrm>
          </p:grpSpPr>
          <p:sp>
            <p:nvSpPr>
              <p:cNvPr id="156711" name="Freeform 68"/>
              <p:cNvSpPr>
                <a:spLocks/>
              </p:cNvSpPr>
              <p:nvPr/>
            </p:nvSpPr>
            <p:spPr bwMode="auto">
              <a:xfrm>
                <a:off x="1117" y="3605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12" name="Freeform 69"/>
              <p:cNvSpPr>
                <a:spLocks/>
              </p:cNvSpPr>
              <p:nvPr/>
            </p:nvSpPr>
            <p:spPr bwMode="auto">
              <a:xfrm>
                <a:off x="1104" y="3696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13" name="Freeform 70"/>
              <p:cNvSpPr>
                <a:spLocks/>
              </p:cNvSpPr>
              <p:nvPr/>
            </p:nvSpPr>
            <p:spPr bwMode="auto">
              <a:xfrm>
                <a:off x="1104" y="3648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156698" name="Group 71"/>
            <p:cNvGrpSpPr>
              <a:grpSpLocks/>
            </p:cNvGrpSpPr>
            <p:nvPr/>
          </p:nvGrpSpPr>
          <p:grpSpPr bwMode="auto">
            <a:xfrm>
              <a:off x="1872" y="1968"/>
              <a:ext cx="384" cy="182"/>
              <a:chOff x="1104" y="3605"/>
              <a:chExt cx="384" cy="182"/>
            </a:xfrm>
          </p:grpSpPr>
          <p:sp>
            <p:nvSpPr>
              <p:cNvPr id="156708" name="Freeform 72"/>
              <p:cNvSpPr>
                <a:spLocks/>
              </p:cNvSpPr>
              <p:nvPr/>
            </p:nvSpPr>
            <p:spPr bwMode="auto">
              <a:xfrm>
                <a:off x="1117" y="3605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09" name="Freeform 73"/>
              <p:cNvSpPr>
                <a:spLocks/>
              </p:cNvSpPr>
              <p:nvPr/>
            </p:nvSpPr>
            <p:spPr bwMode="auto">
              <a:xfrm>
                <a:off x="1104" y="3696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10" name="Freeform 74"/>
              <p:cNvSpPr>
                <a:spLocks/>
              </p:cNvSpPr>
              <p:nvPr/>
            </p:nvSpPr>
            <p:spPr bwMode="auto">
              <a:xfrm>
                <a:off x="1104" y="3648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156699" name="Group 75"/>
            <p:cNvGrpSpPr>
              <a:grpSpLocks/>
            </p:cNvGrpSpPr>
            <p:nvPr/>
          </p:nvGrpSpPr>
          <p:grpSpPr bwMode="auto">
            <a:xfrm>
              <a:off x="384" y="3216"/>
              <a:ext cx="384" cy="182"/>
              <a:chOff x="1104" y="3605"/>
              <a:chExt cx="384" cy="182"/>
            </a:xfrm>
          </p:grpSpPr>
          <p:sp>
            <p:nvSpPr>
              <p:cNvPr id="156705" name="Freeform 76"/>
              <p:cNvSpPr>
                <a:spLocks/>
              </p:cNvSpPr>
              <p:nvPr/>
            </p:nvSpPr>
            <p:spPr bwMode="auto">
              <a:xfrm>
                <a:off x="1117" y="3605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06" name="Freeform 77"/>
              <p:cNvSpPr>
                <a:spLocks/>
              </p:cNvSpPr>
              <p:nvPr/>
            </p:nvSpPr>
            <p:spPr bwMode="auto">
              <a:xfrm>
                <a:off x="1104" y="3696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07" name="Freeform 78"/>
              <p:cNvSpPr>
                <a:spLocks/>
              </p:cNvSpPr>
              <p:nvPr/>
            </p:nvSpPr>
            <p:spPr bwMode="auto">
              <a:xfrm>
                <a:off x="1104" y="3648"/>
                <a:ext cx="371" cy="91"/>
              </a:xfrm>
              <a:custGeom>
                <a:avLst/>
                <a:gdLst>
                  <a:gd name="T0" fmla="*/ 0 w 431"/>
                  <a:gd name="T1" fmla="*/ 1 h 131"/>
                  <a:gd name="T2" fmla="*/ 19 w 431"/>
                  <a:gd name="T3" fmla="*/ 1 h 131"/>
                  <a:gd name="T4" fmla="*/ 34 w 431"/>
                  <a:gd name="T5" fmla="*/ 1 h 131"/>
                  <a:gd name="T6" fmla="*/ 52 w 431"/>
                  <a:gd name="T7" fmla="*/ 1 h 131"/>
                  <a:gd name="T8" fmla="*/ 63 w 431"/>
                  <a:gd name="T9" fmla="*/ 1 h 131"/>
                  <a:gd name="T10" fmla="*/ 70 w 431"/>
                  <a:gd name="T11" fmla="*/ 1 h 131"/>
                  <a:gd name="T12" fmla="*/ 71 w 431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1"/>
                  <a:gd name="T22" fmla="*/ 0 h 131"/>
                  <a:gd name="T23" fmla="*/ 431 w 431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1" h="131">
                    <a:moveTo>
                      <a:pt x="0" y="38"/>
                    </a:moveTo>
                    <a:cubicBezTo>
                      <a:pt x="40" y="0"/>
                      <a:pt x="60" y="12"/>
                      <a:pt x="118" y="18"/>
                    </a:cubicBezTo>
                    <a:cubicBezTo>
                      <a:pt x="153" y="28"/>
                      <a:pt x="174" y="58"/>
                      <a:pt x="202" y="80"/>
                    </a:cubicBezTo>
                    <a:cubicBezTo>
                      <a:pt x="237" y="108"/>
                      <a:pt x="270" y="118"/>
                      <a:pt x="313" y="129"/>
                    </a:cubicBezTo>
                    <a:cubicBezTo>
                      <a:pt x="336" y="127"/>
                      <a:pt x="361" y="131"/>
                      <a:pt x="382" y="122"/>
                    </a:cubicBezTo>
                    <a:cubicBezTo>
                      <a:pt x="400" y="114"/>
                      <a:pt x="424" y="80"/>
                      <a:pt x="424" y="80"/>
                    </a:cubicBezTo>
                    <a:cubicBezTo>
                      <a:pt x="426" y="73"/>
                      <a:pt x="431" y="59"/>
                      <a:pt x="431" y="59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156700" name="Group 79"/>
            <p:cNvGrpSpPr>
              <a:grpSpLocks/>
            </p:cNvGrpSpPr>
            <p:nvPr/>
          </p:nvGrpSpPr>
          <p:grpSpPr bwMode="auto">
            <a:xfrm>
              <a:off x="432" y="3504"/>
              <a:ext cx="147" cy="175"/>
              <a:chOff x="813" y="3552"/>
              <a:chExt cx="147" cy="175"/>
            </a:xfrm>
          </p:grpSpPr>
          <p:sp>
            <p:nvSpPr>
              <p:cNvPr id="156702" name="Freeform 80"/>
              <p:cNvSpPr>
                <a:spLocks/>
              </p:cNvSpPr>
              <p:nvPr/>
            </p:nvSpPr>
            <p:spPr bwMode="auto">
              <a:xfrm>
                <a:off x="813" y="3560"/>
                <a:ext cx="48" cy="167"/>
              </a:xfrm>
              <a:custGeom>
                <a:avLst/>
                <a:gdLst>
                  <a:gd name="T0" fmla="*/ 27 w 48"/>
                  <a:gd name="T1" fmla="*/ 0 h 167"/>
                  <a:gd name="T2" fmla="*/ 48 w 48"/>
                  <a:gd name="T3" fmla="*/ 76 h 167"/>
                  <a:gd name="T4" fmla="*/ 13 w 48"/>
                  <a:gd name="T5" fmla="*/ 139 h 167"/>
                  <a:gd name="T6" fmla="*/ 34 w 48"/>
                  <a:gd name="T7" fmla="*/ 167 h 167"/>
                  <a:gd name="T8" fmla="*/ 3 w 48"/>
                  <a:gd name="T9" fmla="*/ 136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67"/>
                  <a:gd name="T17" fmla="*/ 48 w 48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67">
                    <a:moveTo>
                      <a:pt x="27" y="0"/>
                    </a:moveTo>
                    <a:cubicBezTo>
                      <a:pt x="11" y="49"/>
                      <a:pt x="0" y="47"/>
                      <a:pt x="48" y="76"/>
                    </a:cubicBezTo>
                    <a:cubicBezTo>
                      <a:pt x="40" y="99"/>
                      <a:pt x="13" y="139"/>
                      <a:pt x="13" y="139"/>
                    </a:cubicBezTo>
                    <a:cubicBezTo>
                      <a:pt x="29" y="163"/>
                      <a:pt x="21" y="154"/>
                      <a:pt x="34" y="167"/>
                    </a:cubicBezTo>
                    <a:lnTo>
                      <a:pt x="3" y="1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03" name="Freeform 81"/>
              <p:cNvSpPr>
                <a:spLocks/>
              </p:cNvSpPr>
              <p:nvPr/>
            </p:nvSpPr>
            <p:spPr bwMode="auto">
              <a:xfrm>
                <a:off x="864" y="3552"/>
                <a:ext cx="48" cy="167"/>
              </a:xfrm>
              <a:custGeom>
                <a:avLst/>
                <a:gdLst>
                  <a:gd name="T0" fmla="*/ 27 w 48"/>
                  <a:gd name="T1" fmla="*/ 0 h 167"/>
                  <a:gd name="T2" fmla="*/ 48 w 48"/>
                  <a:gd name="T3" fmla="*/ 76 h 167"/>
                  <a:gd name="T4" fmla="*/ 13 w 48"/>
                  <a:gd name="T5" fmla="*/ 139 h 167"/>
                  <a:gd name="T6" fmla="*/ 34 w 48"/>
                  <a:gd name="T7" fmla="*/ 167 h 167"/>
                  <a:gd name="T8" fmla="*/ 3 w 48"/>
                  <a:gd name="T9" fmla="*/ 136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67"/>
                  <a:gd name="T17" fmla="*/ 48 w 48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67">
                    <a:moveTo>
                      <a:pt x="27" y="0"/>
                    </a:moveTo>
                    <a:cubicBezTo>
                      <a:pt x="11" y="49"/>
                      <a:pt x="0" y="47"/>
                      <a:pt x="48" y="76"/>
                    </a:cubicBezTo>
                    <a:cubicBezTo>
                      <a:pt x="40" y="99"/>
                      <a:pt x="13" y="139"/>
                      <a:pt x="13" y="139"/>
                    </a:cubicBezTo>
                    <a:cubicBezTo>
                      <a:pt x="29" y="163"/>
                      <a:pt x="21" y="154"/>
                      <a:pt x="34" y="167"/>
                    </a:cubicBezTo>
                    <a:lnTo>
                      <a:pt x="3" y="1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6704" name="Freeform 82"/>
              <p:cNvSpPr>
                <a:spLocks/>
              </p:cNvSpPr>
              <p:nvPr/>
            </p:nvSpPr>
            <p:spPr bwMode="auto">
              <a:xfrm>
                <a:off x="912" y="3552"/>
                <a:ext cx="48" cy="167"/>
              </a:xfrm>
              <a:custGeom>
                <a:avLst/>
                <a:gdLst>
                  <a:gd name="T0" fmla="*/ 27 w 48"/>
                  <a:gd name="T1" fmla="*/ 0 h 167"/>
                  <a:gd name="T2" fmla="*/ 48 w 48"/>
                  <a:gd name="T3" fmla="*/ 76 h 167"/>
                  <a:gd name="T4" fmla="*/ 13 w 48"/>
                  <a:gd name="T5" fmla="*/ 139 h 167"/>
                  <a:gd name="T6" fmla="*/ 34 w 48"/>
                  <a:gd name="T7" fmla="*/ 167 h 167"/>
                  <a:gd name="T8" fmla="*/ 3 w 48"/>
                  <a:gd name="T9" fmla="*/ 136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67"/>
                  <a:gd name="T17" fmla="*/ 48 w 48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67">
                    <a:moveTo>
                      <a:pt x="27" y="0"/>
                    </a:moveTo>
                    <a:cubicBezTo>
                      <a:pt x="11" y="49"/>
                      <a:pt x="0" y="47"/>
                      <a:pt x="48" y="76"/>
                    </a:cubicBezTo>
                    <a:cubicBezTo>
                      <a:pt x="40" y="99"/>
                      <a:pt x="13" y="139"/>
                      <a:pt x="13" y="139"/>
                    </a:cubicBezTo>
                    <a:cubicBezTo>
                      <a:pt x="29" y="163"/>
                      <a:pt x="21" y="154"/>
                      <a:pt x="34" y="167"/>
                    </a:cubicBezTo>
                    <a:lnTo>
                      <a:pt x="3" y="1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56701" name="Text Box 83"/>
            <p:cNvSpPr txBox="1">
              <a:spLocks noChangeArrowheads="1"/>
            </p:cNvSpPr>
            <p:nvPr/>
          </p:nvSpPr>
          <p:spPr bwMode="auto">
            <a:xfrm>
              <a:off x="864" y="3264"/>
              <a:ext cx="110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sk-SK" altLang="sk-SK" sz="1800"/>
                <a:t>breeze (vánok)</a:t>
              </a:r>
            </a:p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sk-SK" altLang="sk-SK" sz="1800"/>
                <a:t>stench  (zápach)</a:t>
              </a:r>
              <a:endParaRPr lang="en-US" altLang="sk-SK" sz="1800"/>
            </a:p>
          </p:txBody>
        </p:sp>
      </p:grpSp>
      <p:sp>
        <p:nvSpPr>
          <p:cNvPr id="156677" name="Text Box 84"/>
          <p:cNvSpPr txBox="1">
            <a:spLocks noChangeArrowheads="1"/>
          </p:cNvSpPr>
          <p:nvPr/>
        </p:nvSpPr>
        <p:spPr bwMode="auto">
          <a:xfrm>
            <a:off x="3886200" y="52578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sk-SK" altLang="sk-SK" sz="2400" b="1">
                <a:solidFill>
                  <a:schemeClr val="folHlink"/>
                </a:solidFill>
              </a:rPr>
              <a:t>(none,none,none,none,none)</a:t>
            </a:r>
            <a:endParaRPr lang="en-US" altLang="sk-SK" sz="2400" b="1">
              <a:solidFill>
                <a:schemeClr val="folHlink"/>
              </a:solidFill>
            </a:endParaRPr>
          </a:p>
        </p:txBody>
      </p:sp>
      <p:grpSp>
        <p:nvGrpSpPr>
          <p:cNvPr id="156678" name="Group 87"/>
          <p:cNvGrpSpPr>
            <a:grpSpLocks/>
          </p:cNvGrpSpPr>
          <p:nvPr/>
        </p:nvGrpSpPr>
        <p:grpSpPr bwMode="auto">
          <a:xfrm>
            <a:off x="3962400" y="6115050"/>
            <a:ext cx="2819400" cy="569913"/>
            <a:chOff x="2586" y="3780"/>
            <a:chExt cx="1776" cy="359"/>
          </a:xfrm>
        </p:grpSpPr>
        <p:sp>
          <p:nvSpPr>
            <p:cNvPr id="156681" name="Text Box 85"/>
            <p:cNvSpPr txBox="1">
              <a:spLocks noChangeArrowheads="1"/>
            </p:cNvSpPr>
            <p:nvPr/>
          </p:nvSpPr>
          <p:spPr bwMode="auto">
            <a:xfrm>
              <a:off x="2586" y="385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en-GB" altLang="sk-SK" sz="2400">
                  <a:solidFill>
                    <a:srgbClr val="C00000"/>
                  </a:solidFill>
                </a:rPr>
                <a:t>Current percept</a:t>
              </a:r>
              <a:endParaRPr lang="en-US" altLang="sk-SK" sz="2400">
                <a:solidFill>
                  <a:srgbClr val="C00000"/>
                </a:solidFill>
              </a:endParaRPr>
            </a:p>
          </p:txBody>
        </p:sp>
        <p:sp>
          <p:nvSpPr>
            <p:cNvPr id="156682" name="Line 86"/>
            <p:cNvSpPr>
              <a:spLocks noChangeShapeType="1"/>
            </p:cNvSpPr>
            <p:nvPr/>
          </p:nvSpPr>
          <p:spPr bwMode="auto">
            <a:xfrm flipV="1">
              <a:off x="3375" y="3780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56679" name="Rectangle 88"/>
          <p:cNvSpPr>
            <a:spLocks noChangeArrowheads="1"/>
          </p:cNvSpPr>
          <p:nvPr/>
        </p:nvSpPr>
        <p:spPr bwMode="auto">
          <a:xfrm>
            <a:off x="3902075" y="4852988"/>
            <a:ext cx="462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sk-SK" altLang="sk-SK" sz="2400"/>
              <a:t>(stench, breeze,glitter,bumb,scream)</a:t>
            </a:r>
            <a:endParaRPr lang="en-US" altLang="sk-SK" sz="2400"/>
          </a:p>
        </p:txBody>
      </p:sp>
      <p:sp>
        <p:nvSpPr>
          <p:cNvPr id="156680" name="Text Box 84"/>
          <p:cNvSpPr txBox="1">
            <a:spLocks noChangeArrowheads="1"/>
          </p:cNvSpPr>
          <p:nvPr/>
        </p:nvSpPr>
        <p:spPr bwMode="auto">
          <a:xfrm>
            <a:off x="3857625" y="57150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sk-SK" altLang="sk-SK" sz="2400" b="1">
                <a:solidFill>
                  <a:schemeClr val="folHlink"/>
                </a:solidFill>
              </a:rPr>
              <a:t>(</a:t>
            </a:r>
            <a:r>
              <a:rPr lang="en-US" altLang="sk-SK" sz="2400" b="1">
                <a:solidFill>
                  <a:schemeClr val="folHlink"/>
                </a:solidFill>
              </a:rPr>
              <a:t>0</a:t>
            </a:r>
            <a:r>
              <a:rPr lang="sk-SK" altLang="sk-SK" sz="2400" b="1">
                <a:solidFill>
                  <a:schemeClr val="folHlink"/>
                </a:solidFill>
              </a:rPr>
              <a:t>,</a:t>
            </a:r>
            <a:r>
              <a:rPr lang="en-US" altLang="sk-SK" sz="2400" b="1">
                <a:solidFill>
                  <a:schemeClr val="folHlink"/>
                </a:solidFill>
              </a:rPr>
              <a:t>0</a:t>
            </a:r>
            <a:r>
              <a:rPr lang="sk-SK" altLang="sk-SK" sz="2400" b="1">
                <a:solidFill>
                  <a:schemeClr val="folHlink"/>
                </a:solidFill>
              </a:rPr>
              <a:t>,</a:t>
            </a:r>
            <a:r>
              <a:rPr lang="en-US" altLang="sk-SK" sz="2400" b="1">
                <a:solidFill>
                  <a:schemeClr val="folHlink"/>
                </a:solidFill>
              </a:rPr>
              <a:t>0</a:t>
            </a:r>
            <a:r>
              <a:rPr lang="sk-SK" altLang="sk-SK" sz="2400" b="1">
                <a:solidFill>
                  <a:schemeClr val="folHlink"/>
                </a:solidFill>
              </a:rPr>
              <a:t>,</a:t>
            </a:r>
            <a:r>
              <a:rPr lang="en-US" altLang="sk-SK" sz="2400" b="1">
                <a:solidFill>
                  <a:schemeClr val="folHlink"/>
                </a:solidFill>
              </a:rPr>
              <a:t>0</a:t>
            </a:r>
            <a:r>
              <a:rPr lang="sk-SK" altLang="sk-SK" sz="2400" b="1">
                <a:solidFill>
                  <a:schemeClr val="folHlink"/>
                </a:solidFill>
              </a:rPr>
              <a:t>,</a:t>
            </a:r>
            <a:r>
              <a:rPr lang="en-US" altLang="sk-SK" sz="2400" b="1">
                <a:solidFill>
                  <a:schemeClr val="folHlink"/>
                </a:solidFill>
              </a:rPr>
              <a:t>0</a:t>
            </a:r>
            <a:r>
              <a:rPr lang="sk-SK" altLang="sk-SK" sz="2400" b="1">
                <a:solidFill>
                  <a:schemeClr val="folHlink"/>
                </a:solidFill>
              </a:rPr>
              <a:t>)</a:t>
            </a:r>
            <a:endParaRPr lang="en-US" altLang="sk-SK" sz="2400" b="1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79512" y="0"/>
            <a:ext cx="8964488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sz="2800" b="1" i="1" dirty="0" err="1">
                <a:solidFill>
                  <a:srgbClr val="800000"/>
                </a:solidFill>
              </a:rPr>
              <a:t>Predi</a:t>
            </a:r>
            <a:r>
              <a:rPr lang="en-US" altLang="en-US" sz="2800" b="1" i="1" dirty="0">
                <a:solidFill>
                  <a:srgbClr val="800000"/>
                </a:solidFill>
              </a:rPr>
              <a:t>cate</a:t>
            </a:r>
            <a:r>
              <a:rPr lang="sk-SK" altLang="en-US" sz="2800" b="1" i="1" dirty="0">
                <a:solidFill>
                  <a:srgbClr val="800000"/>
                </a:solidFill>
              </a:rPr>
              <a:t>:</a:t>
            </a:r>
            <a:r>
              <a:rPr lang="sk-SK" altLang="en-US" b="1" i="1" dirty="0"/>
              <a:t> </a:t>
            </a:r>
            <a:endParaRPr lang="en-US" altLang="en-US" b="1" i="1" dirty="0"/>
          </a:p>
          <a:p>
            <a:pPr eaLnBrk="1" hangingPunct="1">
              <a:spcBef>
                <a:spcPct val="50000"/>
              </a:spcBef>
            </a:pPr>
            <a:r>
              <a:rPr lang="sk-SK" altLang="en-US" i="1" dirty="0">
                <a:solidFill>
                  <a:srgbClr val="CC0000"/>
                </a:solidFill>
              </a:rPr>
              <a:t>n – </a:t>
            </a:r>
            <a:r>
              <a:rPr lang="en-US" altLang="en-US" dirty="0" err="1">
                <a:solidFill>
                  <a:srgbClr val="CC0000"/>
                </a:solidFill>
              </a:rPr>
              <a:t>ary</a:t>
            </a:r>
            <a:r>
              <a:rPr lang="sk-SK" altLang="en-US" dirty="0">
                <a:solidFill>
                  <a:srgbClr val="CC0000"/>
                </a:solidFill>
              </a:rPr>
              <a:t> </a:t>
            </a:r>
            <a:r>
              <a:rPr lang="sk-SK" altLang="en-US" dirty="0" err="1">
                <a:solidFill>
                  <a:srgbClr val="CC0000"/>
                </a:solidFill>
              </a:rPr>
              <a:t>rel</a:t>
            </a:r>
            <a:r>
              <a:rPr lang="en-US" altLang="en-US" dirty="0" err="1">
                <a:solidFill>
                  <a:srgbClr val="CC0000"/>
                </a:solidFill>
              </a:rPr>
              <a:t>ation</a:t>
            </a:r>
            <a:r>
              <a:rPr lang="en-US" altLang="en-US" dirty="0">
                <a:solidFill>
                  <a:srgbClr val="CC0000"/>
                </a:solidFill>
              </a:rPr>
              <a:t> expressing the property of the object or relation among 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CC0000"/>
                </a:solidFill>
              </a:rPr>
              <a:t>the </a:t>
            </a:r>
            <a:r>
              <a:rPr lang="en-US" altLang="en-US" dirty="0">
                <a:solidFill>
                  <a:srgbClr val="CC0000"/>
                </a:solidFill>
              </a:rPr>
              <a:t>objects. Adds the truth value to the </a:t>
            </a:r>
            <a:r>
              <a:rPr lang="en-US" altLang="en-US" dirty="0" smtClean="0">
                <a:solidFill>
                  <a:srgbClr val="CC0000"/>
                </a:solidFill>
              </a:rPr>
              <a:t>object. </a:t>
            </a:r>
            <a:r>
              <a:rPr lang="en-US" altLang="en-US" dirty="0" smtClean="0"/>
              <a:t> </a:t>
            </a:r>
            <a:endParaRPr lang="sk-SK" altLang="en-US" dirty="0"/>
          </a:p>
          <a:p>
            <a:pPr eaLnBrk="1" hangingPunct="1">
              <a:spcBef>
                <a:spcPct val="50000"/>
              </a:spcBef>
            </a:pPr>
            <a:r>
              <a:rPr lang="sk-SK" altLang="en-US" sz="2000" dirty="0"/>
              <a:t>                </a:t>
            </a:r>
            <a:r>
              <a:rPr lang="sk-SK" altLang="en-US" b="1" i="1" dirty="0" err="1" smtClean="0"/>
              <a:t>unary</a:t>
            </a:r>
            <a:r>
              <a:rPr lang="sk-SK" altLang="en-US" b="1" i="1" dirty="0" smtClean="0"/>
              <a:t> </a:t>
            </a:r>
            <a:r>
              <a:rPr lang="sk-SK" altLang="en-US" b="1" i="1" dirty="0" err="1"/>
              <a:t>predi</a:t>
            </a:r>
            <a:r>
              <a:rPr lang="en-US" altLang="en-US" b="1" i="1" dirty="0"/>
              <a:t>cate</a:t>
            </a:r>
            <a:r>
              <a:rPr lang="sk-SK" altLang="en-US" i="1" dirty="0"/>
              <a:t> </a:t>
            </a:r>
            <a:r>
              <a:rPr lang="sk-SK" altLang="en-US" dirty="0"/>
              <a:t> - </a:t>
            </a:r>
            <a:r>
              <a:rPr lang="en-US" altLang="en-US" dirty="0"/>
              <a:t>describes the property</a:t>
            </a:r>
            <a:endParaRPr lang="sk-SK" altLang="en-US" dirty="0"/>
          </a:p>
          <a:p>
            <a:pPr eaLnBrk="1" hangingPunct="1">
              <a:spcBef>
                <a:spcPct val="50000"/>
              </a:spcBef>
            </a:pPr>
            <a:r>
              <a:rPr lang="sk-SK" altLang="en-US" sz="2000" dirty="0"/>
              <a:t>                </a:t>
            </a:r>
            <a:r>
              <a:rPr lang="sk-SK" altLang="en-US" b="1" i="1" dirty="0"/>
              <a:t>bin</a:t>
            </a:r>
            <a:r>
              <a:rPr lang="en-US" altLang="en-US" b="1" i="1" dirty="0"/>
              <a:t>a</a:t>
            </a:r>
            <a:r>
              <a:rPr lang="sk-SK" altLang="en-US" b="1" i="1" dirty="0"/>
              <a:t>ry, tern</a:t>
            </a:r>
            <a:r>
              <a:rPr lang="en-US" altLang="en-US" b="1" i="1" dirty="0"/>
              <a:t>a</a:t>
            </a:r>
            <a:r>
              <a:rPr lang="sk-SK" altLang="en-US" b="1" i="1" dirty="0"/>
              <a:t>ry, ... n-</a:t>
            </a:r>
            <a:r>
              <a:rPr lang="en-US" altLang="en-US" b="1" i="1" dirty="0"/>
              <a:t>a</a:t>
            </a:r>
            <a:r>
              <a:rPr lang="sk-SK" altLang="en-US" b="1" i="1" dirty="0"/>
              <a:t>ry </a:t>
            </a:r>
            <a:r>
              <a:rPr lang="sk-SK" altLang="en-US" b="1" i="1" dirty="0" err="1"/>
              <a:t>predi</a:t>
            </a:r>
            <a:r>
              <a:rPr lang="en-US" altLang="en-US" b="1" i="1" dirty="0"/>
              <a:t>cate</a:t>
            </a:r>
            <a:r>
              <a:rPr lang="sk-SK" altLang="en-US" i="1" dirty="0"/>
              <a:t> – </a:t>
            </a:r>
            <a:r>
              <a:rPr lang="en-US" altLang="en-US" dirty="0"/>
              <a:t>expresses relations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              among objects.</a:t>
            </a:r>
            <a:r>
              <a:rPr lang="sk-SK" altLang="en-US" dirty="0"/>
              <a:t> </a:t>
            </a:r>
          </a:p>
          <a:p>
            <a:pPr eaLnBrk="1" hangingPunct="1">
              <a:spcBef>
                <a:spcPct val="50000"/>
              </a:spcBef>
            </a:pPr>
            <a:endParaRPr lang="sk-SK" altLang="en-US" sz="2000" dirty="0"/>
          </a:p>
        </p:txBody>
      </p:sp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899592" y="1877437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sk-SK" altLang="en-US"/>
          </a:p>
        </p:txBody>
      </p:sp>
      <p:sp>
        <p:nvSpPr>
          <p:cNvPr id="35845" name="Oval 4"/>
          <p:cNvSpPr>
            <a:spLocks noChangeArrowheads="1"/>
          </p:cNvSpPr>
          <p:nvPr/>
        </p:nvSpPr>
        <p:spPr bwMode="auto">
          <a:xfrm>
            <a:off x="899592" y="2442621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sk-SK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1394" y="3551892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b="1" dirty="0" err="1"/>
              <a:t>Arit</a:t>
            </a:r>
            <a:r>
              <a:rPr lang="en-US" altLang="en-US" b="1" dirty="0"/>
              <a:t>y of predicates</a:t>
            </a:r>
            <a:r>
              <a:rPr lang="sk-SK" altLang="en-US" b="1" dirty="0"/>
              <a:t> </a:t>
            </a:r>
            <a:endParaRPr lang="en-GB" alt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5077419"/>
            <a:ext cx="8277930" cy="1945542"/>
            <a:chOff x="611560" y="4577356"/>
            <a:chExt cx="8277930" cy="1945542"/>
          </a:xfrm>
        </p:grpSpPr>
        <p:graphicFrame>
          <p:nvGraphicFramePr>
            <p:cNvPr id="10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611560" y="4577356"/>
            <a:ext cx="3789363" cy="166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15" name="Equation" r:id="rId4" imgW="1676160" imgH="736560" progId="Equation.3">
                    <p:embed/>
                  </p:oleObj>
                </mc:Choice>
                <mc:Fallback>
                  <p:oleObj name="Equation" r:id="rId4" imgW="1676160" imgH="736560" progId="Equation.3">
                    <p:embed/>
                    <p:pic>
                      <p:nvPicPr>
                        <p:cNvPr id="1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4577356"/>
                          <a:ext cx="3789363" cy="1668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860032" y="4583906"/>
              <a:ext cx="4029458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en-US" b="1" dirty="0"/>
                <a:t>x </a:t>
              </a:r>
              <a:r>
                <a:rPr lang="en-US" altLang="en-US" b="1" dirty="0"/>
                <a:t>is </a:t>
              </a:r>
              <a:r>
                <a:rPr lang="sk-SK" altLang="en-US" b="1" dirty="0" err="1" smtClean="0"/>
                <a:t>taller</a:t>
              </a:r>
              <a:r>
                <a:rPr lang="sk-SK" altLang="en-US" b="1" dirty="0" smtClean="0"/>
                <a:t> </a:t>
              </a:r>
              <a:r>
                <a:rPr lang="en-US" altLang="en-US" b="1" dirty="0" smtClean="0"/>
                <a:t>then</a:t>
              </a:r>
              <a:r>
                <a:rPr lang="sk-SK" altLang="en-US" b="1" dirty="0" smtClean="0"/>
                <a:t> </a:t>
              </a:r>
              <a:r>
                <a:rPr lang="sk-SK" altLang="en-US" b="1" dirty="0"/>
                <a:t>y, </a:t>
              </a:r>
              <a:r>
                <a:rPr lang="sk-SK" altLang="en-US" dirty="0" err="1"/>
                <a:t>arit</a:t>
              </a:r>
              <a:r>
                <a:rPr lang="en-US" altLang="en-US" dirty="0"/>
                <a:t>y</a:t>
              </a:r>
              <a:r>
                <a:rPr lang="sk-SK" altLang="en-US" dirty="0"/>
                <a:t> 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en-US" b="1" dirty="0" err="1" smtClean="0"/>
                <a:t>Jo</a:t>
              </a:r>
              <a:r>
                <a:rPr lang="en-US" altLang="en-US" b="1" dirty="0" smtClean="0"/>
                <a:t>zo</a:t>
              </a:r>
              <a:r>
                <a:rPr lang="sk-SK" altLang="en-US" b="1" dirty="0" smtClean="0"/>
                <a:t> </a:t>
              </a:r>
              <a:r>
                <a:rPr lang="en-US" altLang="en-US" b="1" dirty="0"/>
                <a:t>is </a:t>
              </a:r>
              <a:r>
                <a:rPr lang="sk-SK" altLang="en-US" b="1" dirty="0" err="1" smtClean="0"/>
                <a:t>taller</a:t>
              </a:r>
              <a:r>
                <a:rPr lang="en-US" altLang="en-US" b="1" dirty="0" smtClean="0"/>
                <a:t> </a:t>
              </a:r>
              <a:r>
                <a:rPr lang="en-US" altLang="en-US" b="1" dirty="0"/>
                <a:t>then</a:t>
              </a:r>
              <a:r>
                <a:rPr lang="sk-SK" altLang="en-US" b="1" dirty="0"/>
                <a:t> y</a:t>
              </a:r>
              <a:r>
                <a:rPr lang="sk-SK" altLang="en-US" dirty="0"/>
                <a:t>, </a:t>
              </a:r>
              <a:r>
                <a:rPr lang="sk-SK" altLang="en-US" dirty="0" err="1" smtClean="0"/>
                <a:t>arity</a:t>
              </a:r>
              <a:r>
                <a:rPr lang="sk-SK" altLang="en-US" dirty="0" smtClean="0"/>
                <a:t> </a:t>
              </a:r>
              <a:r>
                <a:rPr lang="sk-SK" altLang="en-US" dirty="0"/>
                <a:t>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en-US" b="1" dirty="0" err="1" smtClean="0"/>
                <a:t>Jo</a:t>
              </a:r>
              <a:r>
                <a:rPr lang="en-US" altLang="en-US" b="1" dirty="0" smtClean="0"/>
                <a:t>zo</a:t>
              </a:r>
              <a:r>
                <a:rPr lang="sk-SK" altLang="en-US" b="1" dirty="0" smtClean="0"/>
                <a:t> </a:t>
              </a:r>
              <a:r>
                <a:rPr lang="en-US" altLang="en-US" b="1" dirty="0"/>
                <a:t>is </a:t>
              </a:r>
              <a:r>
                <a:rPr lang="sk-SK" altLang="en-US" b="1" dirty="0" err="1" smtClean="0"/>
                <a:t>taller</a:t>
              </a:r>
              <a:r>
                <a:rPr lang="en-US" altLang="en-US" b="1" dirty="0" smtClean="0"/>
                <a:t> </a:t>
              </a:r>
              <a:r>
                <a:rPr lang="en-US" altLang="en-US" b="1" dirty="0"/>
                <a:t>then</a:t>
              </a:r>
              <a:r>
                <a:rPr lang="sk-SK" altLang="en-US" b="1" dirty="0"/>
                <a:t> </a:t>
              </a:r>
              <a:r>
                <a:rPr lang="sk-SK" altLang="en-US" b="1" dirty="0" smtClean="0"/>
                <a:t>F</a:t>
              </a:r>
              <a:r>
                <a:rPr lang="en-US" altLang="en-US" b="1" dirty="0" err="1" smtClean="0"/>
                <a:t>ero</a:t>
              </a:r>
              <a:r>
                <a:rPr lang="sk-SK" altLang="en-US" dirty="0" smtClean="0"/>
                <a:t>, </a:t>
              </a:r>
              <a:r>
                <a:rPr lang="sk-SK" altLang="en-US" dirty="0" err="1"/>
                <a:t>arit</a:t>
              </a:r>
              <a:r>
                <a:rPr lang="en-US" altLang="en-US" dirty="0"/>
                <a:t>y</a:t>
              </a:r>
              <a:r>
                <a:rPr lang="sk-SK" altLang="en-US" dirty="0"/>
                <a:t> 0</a:t>
              </a:r>
              <a:endParaRPr lang="en-GB" altLang="en-US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23528" y="427355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Arity is changing by the concretization, giving </a:t>
            </a:r>
            <a:r>
              <a:rPr lang="en-US" dirty="0" err="1" smtClean="0"/>
              <a:t>valuo</a:t>
            </a:r>
            <a:r>
              <a:rPr lang="en-US" dirty="0" smtClean="0"/>
              <a:t> to the variables.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8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323406"/>
            <a:ext cx="8229600" cy="990600"/>
          </a:xfrm>
        </p:spPr>
        <p:txBody>
          <a:bodyPr/>
          <a:lstStyle/>
          <a:p>
            <a:pPr eaLnBrk="1" hangingPunct="1"/>
            <a:r>
              <a:rPr lang="sk-SK" altLang="en-US" sz="3200" dirty="0" err="1" smtClean="0"/>
              <a:t>Arit</a:t>
            </a:r>
            <a:r>
              <a:rPr lang="en-US" altLang="en-US" sz="3200" dirty="0" smtClean="0"/>
              <a:t>y of the </a:t>
            </a:r>
            <a:r>
              <a:rPr lang="sk-SK" altLang="en-US" sz="3200" dirty="0" err="1" smtClean="0"/>
              <a:t>fun</a:t>
            </a:r>
            <a:r>
              <a:rPr lang="en-US" altLang="en-US" sz="3200" dirty="0" err="1" smtClean="0"/>
              <a:t>ctions</a:t>
            </a:r>
            <a:endParaRPr lang="en-GB" altLang="en-US" sz="3200" dirty="0" smtClean="0"/>
          </a:p>
        </p:txBody>
      </p:sp>
      <p:graphicFrame>
        <p:nvGraphicFramePr>
          <p:cNvPr id="37890" name="Object 2052"/>
          <p:cNvGraphicFramePr>
            <a:graphicFrameLocks noChangeAspect="1"/>
          </p:cNvGraphicFramePr>
          <p:nvPr>
            <p:extLst/>
          </p:nvPr>
        </p:nvGraphicFramePr>
        <p:xfrm>
          <a:off x="4283968" y="548680"/>
          <a:ext cx="4114800" cy="191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Equation" r:id="rId4" imgW="2019240" imgH="939600" progId="Equation.3">
                  <p:embed/>
                </p:oleObj>
              </mc:Choice>
              <mc:Fallback>
                <p:oleObj name="Equation" r:id="rId4" imgW="2019240" imgH="939600" progId="Equation.3">
                  <p:embed/>
                  <p:pic>
                    <p:nvPicPr>
                      <p:cNvPr id="3789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548680"/>
                        <a:ext cx="4114800" cy="1918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23838" y="2425080"/>
            <a:ext cx="8686800" cy="3640138"/>
            <a:chOff x="429" y="480"/>
            <a:chExt cx="5472" cy="2293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28" y="480"/>
              <a:ext cx="49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GB" altLang="en-US" b="1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29" y="1067"/>
              <a:ext cx="5472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dirty="0"/>
                <a:t>Example</a:t>
              </a:r>
              <a:r>
                <a:rPr lang="sk-SK" altLang="en-US" sz="2000" b="1" dirty="0" smtClean="0"/>
                <a:t>:</a:t>
              </a:r>
              <a:endParaRPr lang="sk-SK" altLang="en-US" sz="2000" b="1" dirty="0"/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1" i="1" dirty="0"/>
                <a:t>Number</a:t>
              </a:r>
              <a:r>
                <a:rPr lang="sk-SK" altLang="en-US" sz="2000" b="1" i="1" dirty="0"/>
                <a:t> 2 </a:t>
              </a:r>
              <a:r>
                <a:rPr lang="en-US" altLang="en-US" sz="2000" b="1" i="1" dirty="0"/>
                <a:t>is even</a:t>
              </a:r>
              <a:r>
                <a:rPr lang="sk-SK" altLang="en-US" sz="2000" b="1" i="1" dirty="0" smtClean="0"/>
                <a:t>.</a:t>
              </a:r>
              <a:r>
                <a:rPr lang="en-US" altLang="en-US" sz="2000" b="1" i="1" dirty="0" smtClean="0"/>
                <a:t> If </a:t>
              </a:r>
              <a:r>
                <a:rPr lang="en-US" altLang="en-US" sz="2000" b="1" i="1" dirty="0"/>
                <a:t>the positive integer is even, then its successor is odd.</a:t>
              </a:r>
              <a:endParaRPr lang="sk-SK" altLang="en-US" sz="2000" b="1" i="1" dirty="0"/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1" i="1" dirty="0"/>
                <a:t>Successor of the number two is odd</a:t>
              </a:r>
              <a:r>
                <a:rPr lang="sk-SK" altLang="en-US" sz="2000" b="1" i="1" dirty="0" smtClean="0"/>
                <a:t>.</a:t>
              </a:r>
              <a:endParaRPr lang="en-US" altLang="en-US" sz="2000" b="1" i="1" dirty="0" smtClean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en-US" sz="2000" b="1" dirty="0" err="1" smtClean="0"/>
                <a:t>Predi</a:t>
              </a:r>
              <a:r>
                <a:rPr lang="en-US" altLang="en-US" sz="2000" b="1" dirty="0"/>
                <a:t>cate</a:t>
              </a:r>
              <a:r>
                <a:rPr lang="sk-SK" altLang="en-US" sz="2000" b="1" dirty="0"/>
                <a:t>: </a:t>
              </a:r>
              <a:r>
                <a:rPr lang="sk-SK" altLang="en-US" sz="2000" b="1" i="1" dirty="0"/>
                <a:t>P(x)  ;  x </a:t>
              </a:r>
              <a:r>
                <a:rPr lang="en-US" altLang="en-US" sz="2000" b="1" i="1" dirty="0"/>
                <a:t>is even </a:t>
              </a:r>
              <a:r>
                <a:rPr lang="en-US" altLang="en-US" sz="2000" b="1" i="1" dirty="0" smtClean="0"/>
                <a:t>number</a:t>
              </a:r>
              <a:r>
                <a:rPr lang="en-US" altLang="en-US" sz="2000" b="1" i="1" dirty="0"/>
                <a:t> </a:t>
              </a:r>
              <a:r>
                <a:rPr lang="en-US" altLang="en-US" sz="2000" b="1" i="1" dirty="0" smtClean="0"/>
                <a:t>,            </a:t>
              </a:r>
              <a:r>
                <a:rPr lang="sk-SK" altLang="en-US" sz="2000" b="1" i="1" dirty="0" smtClean="0"/>
                <a:t>Q(x</a:t>
              </a:r>
              <a:r>
                <a:rPr lang="sk-SK" altLang="en-US" sz="2000" b="1" i="1" dirty="0"/>
                <a:t>)  ;  x </a:t>
              </a:r>
              <a:r>
                <a:rPr lang="en-US" altLang="en-US" sz="2000" b="1" i="1" dirty="0"/>
                <a:t>is odd number</a:t>
              </a:r>
              <a:endParaRPr lang="sk-SK" altLang="en-US" sz="2000" b="1" i="1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en-US" sz="2000" b="1" dirty="0" err="1"/>
                <a:t>Fun</a:t>
              </a:r>
              <a:r>
                <a:rPr lang="en-US" altLang="en-US" sz="2000" b="1" dirty="0" err="1"/>
                <a:t>ction</a:t>
              </a:r>
              <a:r>
                <a:rPr lang="sk-SK" altLang="en-US" sz="2000" b="1" dirty="0"/>
                <a:t>:    </a:t>
              </a:r>
              <a:r>
                <a:rPr lang="sk-SK" altLang="en-US" sz="2000" b="1" i="1" dirty="0"/>
                <a:t>f(x)=x+1  ; </a:t>
              </a:r>
              <a:r>
                <a:rPr lang="en-US" altLang="en-US" sz="2000" b="1" i="1" dirty="0"/>
                <a:t>returns the successor of</a:t>
              </a:r>
              <a:r>
                <a:rPr lang="sk-SK" altLang="en-US" sz="2000" b="1" i="1" dirty="0"/>
                <a:t> x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en-US" sz="2000" b="1" dirty="0"/>
                <a:t>Dom</a:t>
              </a:r>
              <a:r>
                <a:rPr lang="en-US" altLang="en-US" sz="2000" b="1" dirty="0" err="1"/>
                <a:t>ain</a:t>
              </a:r>
              <a:r>
                <a:rPr lang="sk-SK" altLang="en-US" sz="2000" b="1" dirty="0"/>
                <a:t>:   </a:t>
              </a:r>
              <a:r>
                <a:rPr lang="sk-SK" altLang="en-US" sz="2000" b="1" i="1" dirty="0"/>
                <a:t>p</a:t>
              </a:r>
              <a:r>
                <a:rPr lang="en-US" altLang="en-US" sz="2000" b="1" i="1" dirty="0" smtClean="0"/>
                <a:t>o</a:t>
              </a:r>
              <a:r>
                <a:rPr lang="sk-SK" altLang="en-US" sz="2000" b="1" i="1" dirty="0" smtClean="0"/>
                <a:t>s</a:t>
              </a:r>
              <a:r>
                <a:rPr lang="en-US" altLang="en-US" sz="2000" b="1" i="1" dirty="0" err="1" smtClean="0"/>
                <a:t>itive</a:t>
              </a:r>
              <a:r>
                <a:rPr lang="en-US" altLang="en-US" sz="2000" b="1" i="1" dirty="0" smtClean="0"/>
                <a:t> </a:t>
              </a:r>
              <a:r>
                <a:rPr lang="en-US" altLang="en-US" sz="2000" b="1" i="1" dirty="0"/>
                <a:t>integers</a:t>
              </a:r>
              <a:endParaRPr lang="en-US" altLang="en-US" sz="2000" b="1" dirty="0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429" y="1883"/>
              <a:ext cx="5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08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chemeClr val="folHlink"/>
                </a:solidFill>
              </a:rPr>
              <a:t>Difference between the</a:t>
            </a:r>
            <a:r>
              <a:rPr lang="sk-SK" altLang="en-US" sz="2800" b="1">
                <a:solidFill>
                  <a:schemeClr val="folHlink"/>
                </a:solidFill>
              </a:rPr>
              <a:t> predi</a:t>
            </a:r>
            <a:r>
              <a:rPr lang="en-US" altLang="en-US" sz="2800" b="1">
                <a:solidFill>
                  <a:schemeClr val="folHlink"/>
                </a:solidFill>
              </a:rPr>
              <a:t>cate and the</a:t>
            </a:r>
            <a:r>
              <a:rPr lang="sk-SK" altLang="en-US" sz="2800" b="1">
                <a:solidFill>
                  <a:schemeClr val="folHlink"/>
                </a:solidFill>
              </a:rPr>
              <a:t> fun</a:t>
            </a:r>
            <a:r>
              <a:rPr lang="en-US" altLang="en-US" sz="2800" b="1">
                <a:solidFill>
                  <a:schemeClr val="folHlink"/>
                </a:solidFill>
              </a:rPr>
              <a:t>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1981200"/>
            <a:ext cx="8229600" cy="4894263"/>
            <a:chOff x="480" y="1248"/>
            <a:chExt cx="5184" cy="3083"/>
          </a:xfrm>
        </p:grpSpPr>
        <p:sp>
          <p:nvSpPr>
            <p:cNvPr id="38918" name="Text Box 4"/>
            <p:cNvSpPr txBox="1">
              <a:spLocks noChangeArrowheads="1"/>
            </p:cNvSpPr>
            <p:nvPr/>
          </p:nvSpPr>
          <p:spPr bwMode="auto">
            <a:xfrm>
              <a:off x="480" y="1248"/>
              <a:ext cx="5184" cy="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en-US" b="1">
                  <a:solidFill>
                    <a:srgbClr val="FF0000"/>
                  </a:solidFill>
                </a:rPr>
                <a:t>Predi</a:t>
              </a:r>
              <a:r>
                <a:rPr lang="en-US" altLang="en-US" b="1">
                  <a:solidFill>
                    <a:srgbClr val="FF0000"/>
                  </a:solidFill>
                </a:rPr>
                <a:t>cate</a:t>
              </a:r>
              <a:r>
                <a:rPr lang="sk-SK" altLang="en-US" b="1">
                  <a:solidFill>
                    <a:srgbClr val="FF0000"/>
                  </a:solidFill>
                </a:rPr>
                <a:t>:</a:t>
              </a:r>
              <a:r>
                <a:rPr lang="sk-SK" altLang="en-US" b="1"/>
                <a:t>  </a:t>
              </a:r>
              <a:r>
                <a:rPr lang="sk-SK" altLang="en-US" b="1" i="1"/>
                <a:t>n</a:t>
              </a:r>
              <a:r>
                <a:rPr lang="sk-SK" altLang="en-US" b="1"/>
                <a:t>-</a:t>
              </a:r>
              <a:r>
                <a:rPr lang="en-US" altLang="en-US" b="1"/>
                <a:t>a</a:t>
              </a:r>
              <a:r>
                <a:rPr lang="sk-SK" altLang="en-US" b="1"/>
                <a:t>ry predi</a:t>
              </a:r>
              <a:r>
                <a:rPr lang="en-US" altLang="en-US" b="1"/>
                <a:t>cate</a:t>
              </a:r>
              <a:r>
                <a:rPr lang="sk-SK" altLang="en-US" b="1"/>
                <a:t> </a:t>
              </a:r>
              <a:r>
                <a:rPr lang="sk-SK" altLang="en-US" b="1" i="1"/>
                <a:t>P</a:t>
              </a:r>
              <a:r>
                <a:rPr lang="sk-SK" altLang="en-US" b="1"/>
                <a:t> </a:t>
              </a:r>
              <a:r>
                <a:rPr lang="en-US" altLang="en-US" b="1"/>
                <a:t>is a mapping of</a:t>
              </a:r>
              <a:endParaRPr lang="sk-SK" altLang="en-US" b="1"/>
            </a:p>
            <a:p>
              <a:pPr eaLnBrk="1" hangingPunct="1">
                <a:spcBef>
                  <a:spcPct val="50000"/>
                </a:spcBef>
              </a:pPr>
              <a:endParaRPr lang="sk-SK" altLang="en-US" b="1"/>
            </a:p>
            <a:p>
              <a:pPr eaLnBrk="1" hangingPunct="1">
                <a:spcBef>
                  <a:spcPct val="50000"/>
                </a:spcBef>
              </a:pPr>
              <a:r>
                <a:rPr lang="sk-SK" altLang="en-US" b="1"/>
                <a:t>                  </a:t>
              </a:r>
              <a:r>
                <a:rPr lang="en-US" altLang="en-US" b="1"/>
                <a:t>which each</a:t>
              </a:r>
              <a:r>
                <a:rPr lang="sk-SK" altLang="en-US" b="1"/>
                <a:t> </a:t>
              </a:r>
              <a:r>
                <a:rPr lang="en-US" altLang="en-US" b="1"/>
                <a:t>of the </a:t>
              </a:r>
              <a:r>
                <a:rPr lang="sk-SK" altLang="en-US" b="1" i="1"/>
                <a:t>n</a:t>
              </a:r>
              <a:r>
                <a:rPr lang="en-US" altLang="en-US" b="1" i="1"/>
                <a:t>- </a:t>
              </a:r>
              <a:r>
                <a:rPr lang="en-US" altLang="en-US" b="1"/>
                <a:t>tuple</a:t>
              </a:r>
              <a:r>
                <a:rPr lang="sk-SK" altLang="en-US" b="1"/>
                <a:t>  </a:t>
              </a:r>
              <a:r>
                <a:rPr lang="en-US" altLang="en-US" b="1"/>
                <a:t>from the domain</a:t>
              </a:r>
              <a:r>
                <a:rPr lang="sk-SK" altLang="en-US" b="1"/>
                <a:t> </a:t>
              </a:r>
              <a:r>
                <a:rPr lang="sk-SK" altLang="en-US" b="1" i="1"/>
                <a:t>D</a:t>
              </a:r>
              <a:r>
                <a:rPr lang="sk-SK" altLang="en-US" b="1"/>
                <a:t> </a:t>
              </a:r>
              <a:endParaRPr lang="en-US" altLang="en-US" b="1"/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b="1"/>
                <a:t>                  relates</a:t>
              </a:r>
              <a:r>
                <a:rPr lang="sk-SK" altLang="en-US" b="1"/>
                <a:t> </a:t>
              </a:r>
              <a:r>
                <a:rPr lang="en-US" altLang="en-US" b="1"/>
                <a:t>the </a:t>
              </a:r>
              <a:r>
                <a:rPr lang="en-US" altLang="en-US" b="1">
                  <a:solidFill>
                    <a:srgbClr val="FF0000"/>
                  </a:solidFill>
                </a:rPr>
                <a:t>truth value</a:t>
              </a:r>
              <a:r>
                <a:rPr lang="en-US" altLang="en-US" b="1"/>
                <a:t>.</a:t>
              </a:r>
              <a:endParaRPr lang="sk-SK" altLang="en-US" b="1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sk-SK" altLang="en-US" b="1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sk-SK" altLang="en-US" b="1">
                  <a:solidFill>
                    <a:srgbClr val="FF0000"/>
                  </a:solidFill>
                </a:rPr>
                <a:t>Fun</a:t>
              </a:r>
              <a:r>
                <a:rPr lang="en-US" altLang="en-US" b="1">
                  <a:solidFill>
                    <a:srgbClr val="FF0000"/>
                  </a:solidFill>
                </a:rPr>
                <a:t>ction</a:t>
              </a:r>
              <a:r>
                <a:rPr lang="sk-SK" altLang="en-US" b="1">
                  <a:solidFill>
                    <a:srgbClr val="FF0000"/>
                  </a:solidFill>
                </a:rPr>
                <a:t>:</a:t>
              </a:r>
              <a:r>
                <a:rPr lang="sk-SK" altLang="en-US" b="1"/>
                <a:t>   Fun</a:t>
              </a:r>
              <a:r>
                <a:rPr lang="en-US" altLang="en-US" b="1"/>
                <a:t>ction</a:t>
              </a:r>
              <a:r>
                <a:rPr lang="sk-SK" altLang="en-US" b="1"/>
                <a:t> </a:t>
              </a:r>
              <a:r>
                <a:rPr lang="sk-SK" altLang="en-US" b="1" i="1"/>
                <a:t>f</a:t>
              </a:r>
              <a:r>
                <a:rPr lang="sk-SK" altLang="en-US" b="1"/>
                <a:t> </a:t>
              </a:r>
              <a:r>
                <a:rPr lang="en-US" altLang="en-US" b="1"/>
                <a:t>is a mapping of</a:t>
              </a:r>
              <a:endParaRPr lang="sk-SK" altLang="en-US" b="1"/>
            </a:p>
            <a:p>
              <a:pPr eaLnBrk="1" hangingPunct="1">
                <a:spcBef>
                  <a:spcPct val="50000"/>
                </a:spcBef>
              </a:pPr>
              <a:endParaRPr lang="sk-SK" altLang="en-US" b="1"/>
            </a:p>
            <a:p>
              <a:pPr eaLnBrk="1" hangingPunct="1">
                <a:spcBef>
                  <a:spcPct val="50000"/>
                </a:spcBef>
              </a:pPr>
              <a:r>
                <a:rPr lang="sk-SK" altLang="en-US" b="1"/>
                <a:t>                  </a:t>
              </a:r>
              <a:r>
                <a:rPr lang="en-US" altLang="en-US" b="1"/>
                <a:t>which each of the</a:t>
              </a:r>
              <a:r>
                <a:rPr lang="sk-SK" altLang="en-US" b="1"/>
                <a:t> </a:t>
              </a:r>
              <a:r>
                <a:rPr lang="sk-SK" altLang="en-US" b="1" i="1"/>
                <a:t>n</a:t>
              </a:r>
              <a:r>
                <a:rPr lang="sk-SK" altLang="en-US" b="1"/>
                <a:t>-</a:t>
              </a:r>
              <a:r>
                <a:rPr lang="en-US" altLang="en-US" b="1"/>
                <a:t>tuple</a:t>
              </a:r>
              <a:r>
                <a:rPr lang="sk-SK" altLang="en-US" b="1"/>
                <a:t> </a:t>
              </a:r>
              <a:r>
                <a:rPr lang="en-US" altLang="en-US" b="1"/>
                <a:t>from the domain</a:t>
              </a:r>
              <a:r>
                <a:rPr lang="sk-SK" altLang="en-US" b="1"/>
                <a:t> </a:t>
              </a:r>
              <a:r>
                <a:rPr lang="sk-SK" altLang="en-US" b="1" i="1"/>
                <a:t>D</a:t>
              </a:r>
              <a:r>
                <a:rPr lang="sk-SK" altLang="en-US" b="1"/>
                <a:t> </a:t>
              </a:r>
              <a:endParaRPr lang="en-US" altLang="en-US" b="1"/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b="1"/>
                <a:t>                  relates</a:t>
              </a:r>
              <a:r>
                <a:rPr lang="sk-SK" altLang="en-US" b="1"/>
                <a:t> </a:t>
              </a:r>
              <a:r>
                <a:rPr lang="en-US" altLang="en-US" b="1"/>
                <a:t>another </a:t>
              </a:r>
              <a:r>
                <a:rPr lang="sk-SK" altLang="en-US" b="1">
                  <a:solidFill>
                    <a:srgbClr val="FF0000"/>
                  </a:solidFill>
                </a:rPr>
                <a:t>obje</a:t>
              </a:r>
              <a:r>
                <a:rPr lang="en-US" altLang="en-US" b="1">
                  <a:solidFill>
                    <a:srgbClr val="FF0000"/>
                  </a:solidFill>
                </a:rPr>
                <a:t>c</a:t>
              </a:r>
              <a:r>
                <a:rPr lang="sk-SK" altLang="en-US" b="1">
                  <a:solidFill>
                    <a:srgbClr val="FF0000"/>
                  </a:solidFill>
                </a:rPr>
                <a:t>t </a:t>
              </a:r>
              <a:r>
                <a:rPr lang="en-US" altLang="en-US" b="1">
                  <a:solidFill>
                    <a:srgbClr val="FF0000"/>
                  </a:solidFill>
                </a:rPr>
                <a:t>from</a:t>
              </a:r>
              <a:r>
                <a:rPr lang="sk-SK" altLang="en-US" b="1">
                  <a:solidFill>
                    <a:srgbClr val="FF0000"/>
                  </a:solidFill>
                </a:rPr>
                <a:t> </a:t>
              </a:r>
              <a:r>
                <a:rPr lang="sk-SK" altLang="en-US" b="1" i="1">
                  <a:solidFill>
                    <a:srgbClr val="FF0000"/>
                  </a:solidFill>
                </a:rPr>
                <a:t>D</a:t>
              </a:r>
              <a:r>
                <a:rPr lang="sk-SK" altLang="en-US" b="1"/>
                <a:t>.</a:t>
              </a:r>
              <a:endParaRPr lang="en-US" altLang="en-US" b="1"/>
            </a:p>
          </p:txBody>
        </p:sp>
        <p:graphicFrame>
          <p:nvGraphicFramePr>
            <p:cNvPr id="38914" name="Object 5"/>
            <p:cNvGraphicFramePr>
              <a:graphicFrameLocks noChangeAspect="1"/>
            </p:cNvGraphicFramePr>
            <p:nvPr/>
          </p:nvGraphicFramePr>
          <p:xfrm>
            <a:off x="1440" y="1584"/>
            <a:ext cx="148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2" name="Equation" r:id="rId4" imgW="888840" imgH="228600" progId="Equation.3">
                    <p:embed/>
                  </p:oleObj>
                </mc:Choice>
                <mc:Fallback>
                  <p:oleObj name="Equation" r:id="rId4" imgW="888840" imgH="228600" progId="Equation.3">
                    <p:embed/>
                    <p:pic>
                      <p:nvPicPr>
                        <p:cNvPr id="3891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584"/>
                          <a:ext cx="1488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5" name="Object 6"/>
            <p:cNvGraphicFramePr>
              <a:graphicFrameLocks noChangeAspect="1"/>
            </p:cNvGraphicFramePr>
            <p:nvPr/>
          </p:nvGraphicFramePr>
          <p:xfrm>
            <a:off x="1546" y="3312"/>
            <a:ext cx="1276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3" name="Equation" r:id="rId6" imgW="761760" imgH="228600" progId="Equation.3">
                    <p:embed/>
                  </p:oleObj>
                </mc:Choice>
                <mc:Fallback>
                  <p:oleObj name="Equation" r:id="rId6" imgW="761760" imgH="228600" progId="Equation.3">
                    <p:embed/>
                    <p:pic>
                      <p:nvPicPr>
                        <p:cNvPr id="3891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3312"/>
                          <a:ext cx="1276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0878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838200" y="403225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sz="2800" b="1" dirty="0">
                <a:solidFill>
                  <a:srgbClr val="800000"/>
                </a:solidFill>
              </a:rPr>
              <a:t>Term</a:t>
            </a:r>
            <a:r>
              <a:rPr lang="en-US" altLang="en-US" sz="2800" b="1" dirty="0">
                <a:solidFill>
                  <a:srgbClr val="800000"/>
                </a:solidFill>
              </a:rPr>
              <a:t>s</a:t>
            </a:r>
            <a:r>
              <a:rPr lang="sk-SK" altLang="en-US" sz="2800" b="1" dirty="0">
                <a:solidFill>
                  <a:srgbClr val="800000"/>
                </a:solidFill>
              </a:rPr>
              <a:t>:</a:t>
            </a:r>
            <a:r>
              <a:rPr lang="sk-SK" altLang="en-US" b="1" dirty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 smtClean="0">
                <a:solidFill>
                  <a:srgbClr val="CC0000"/>
                </a:solidFill>
              </a:rPr>
              <a:t>More </a:t>
            </a:r>
            <a:r>
              <a:rPr lang="en-US" altLang="en-US" b="1" dirty="0">
                <a:solidFill>
                  <a:srgbClr val="CC0000"/>
                </a:solidFill>
              </a:rPr>
              <a:t>completely defines the name of the </a:t>
            </a:r>
            <a:r>
              <a:rPr lang="en-US" altLang="en-US" b="1" dirty="0" err="1">
                <a:solidFill>
                  <a:srgbClr val="CC0000"/>
                </a:solidFill>
              </a:rPr>
              <a:t>individuum</a:t>
            </a:r>
            <a:endParaRPr lang="en-US" altLang="en-US" b="1" dirty="0">
              <a:solidFill>
                <a:srgbClr val="CC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1508164"/>
            <a:ext cx="8001000" cy="1938992"/>
            <a:chOff x="838200" y="1508164"/>
            <a:chExt cx="8001000" cy="1938992"/>
          </a:xfrm>
        </p:grpSpPr>
        <p:sp>
          <p:nvSpPr>
            <p:cNvPr id="39941" name="Text Box 3"/>
            <p:cNvSpPr txBox="1">
              <a:spLocks noChangeArrowheads="1"/>
            </p:cNvSpPr>
            <p:nvPr/>
          </p:nvSpPr>
          <p:spPr bwMode="auto">
            <a:xfrm>
              <a:off x="838200" y="1508164"/>
              <a:ext cx="800100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en-US" dirty="0"/>
                <a:t>Variables and constants are </a:t>
              </a:r>
              <a:r>
                <a:rPr lang="sk-SK" altLang="en-US" dirty="0"/>
                <a:t> term</a:t>
              </a:r>
              <a:r>
                <a:rPr lang="en-US" altLang="en-US" dirty="0"/>
                <a:t>s</a:t>
              </a:r>
              <a:r>
                <a:rPr lang="sk-SK" altLang="en-US" dirty="0"/>
                <a:t>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en-US" dirty="0"/>
                <a:t>If </a:t>
              </a:r>
              <a:r>
                <a:rPr lang="sk-SK" altLang="en-US" dirty="0"/>
                <a:t> </a:t>
              </a:r>
              <a:r>
                <a:rPr lang="sk-SK" altLang="en-US" b="1" i="1" dirty="0"/>
                <a:t>f</a:t>
              </a:r>
              <a:r>
                <a:rPr lang="sk-SK" altLang="en-US" dirty="0"/>
                <a:t> </a:t>
              </a:r>
              <a:r>
                <a:rPr lang="en-US" altLang="en-US" dirty="0"/>
                <a:t>is a functional symbol</a:t>
              </a:r>
              <a:r>
                <a:rPr lang="sk-SK" altLang="en-US" dirty="0"/>
                <a:t> a</a:t>
              </a:r>
              <a:r>
                <a:rPr lang="en-US" altLang="en-US" dirty="0" err="1"/>
                <a:t>nd</a:t>
              </a:r>
              <a:r>
                <a:rPr lang="sk-SK" altLang="en-US" dirty="0"/>
                <a:t>                           </a:t>
              </a:r>
              <a:r>
                <a:rPr lang="en-US" altLang="en-US" dirty="0"/>
                <a:t>are terms</a:t>
              </a:r>
              <a:r>
                <a:rPr lang="sk-SK" altLang="en-US" dirty="0"/>
                <a:t>, </a:t>
              </a:r>
              <a:r>
                <a:rPr lang="en-US" altLang="en-US" dirty="0"/>
                <a:t>then also  </a:t>
              </a:r>
              <a:r>
                <a:rPr lang="en-US" altLang="en-US" dirty="0" smtClean="0"/>
                <a:t>                                 is </a:t>
              </a:r>
              <a:r>
                <a:rPr lang="en-US" altLang="en-US" dirty="0"/>
                <a:t>a term</a:t>
              </a:r>
              <a:r>
                <a:rPr lang="sk-SK" altLang="en-US" dirty="0"/>
                <a:t>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en-US" dirty="0"/>
                <a:t>3.    N</a:t>
              </a:r>
              <a:r>
                <a:rPr lang="en-US" altLang="en-US" dirty="0" err="1"/>
                <a:t>othing</a:t>
              </a:r>
              <a:r>
                <a:rPr lang="en-US" altLang="en-US" dirty="0"/>
                <a:t> else is a term</a:t>
              </a:r>
              <a:r>
                <a:rPr lang="sk-SK" altLang="en-US" dirty="0"/>
                <a:t>.</a:t>
              </a:r>
            </a:p>
          </p:txBody>
        </p:sp>
        <p:graphicFrame>
          <p:nvGraphicFramePr>
            <p:cNvPr id="39938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220072" y="1988840"/>
            <a:ext cx="2057400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14" name="Equation" r:id="rId4" imgW="596880" imgH="228600" progId="Equation.3">
                    <p:embed/>
                  </p:oleObj>
                </mc:Choice>
                <mc:Fallback>
                  <p:oleObj name="Equation" r:id="rId4" imgW="596880" imgH="228600" progId="Equation.3">
                    <p:embed/>
                    <p:pic>
                      <p:nvPicPr>
                        <p:cNvPr id="3993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1988840"/>
                          <a:ext cx="2057400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39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2497675" y="2477660"/>
            <a:ext cx="2417225" cy="562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15" name="Equation" r:id="rId6" imgW="799920" imgH="228600" progId="Equation.3">
                    <p:embed/>
                  </p:oleObj>
                </mc:Choice>
                <mc:Fallback>
                  <p:oleObj name="Equation" r:id="rId6" imgW="799920" imgH="228600" progId="Equation.3">
                    <p:embed/>
                    <p:pic>
                      <p:nvPicPr>
                        <p:cNvPr id="3993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7675" y="2477660"/>
                          <a:ext cx="2417225" cy="562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611560" y="3926152"/>
            <a:ext cx="7848600" cy="2369880"/>
            <a:chOff x="611560" y="3926152"/>
            <a:chExt cx="7848600" cy="236988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611560" y="3926152"/>
              <a:ext cx="7848600" cy="236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en-US" sz="2800" b="1" dirty="0" err="1">
                  <a:solidFill>
                    <a:srgbClr val="800000"/>
                  </a:solidFill>
                </a:rPr>
                <a:t>Atomic</a:t>
              </a:r>
              <a:r>
                <a:rPr lang="sk-SK" altLang="en-US" sz="2800" b="1" dirty="0">
                  <a:solidFill>
                    <a:srgbClr val="800000"/>
                  </a:solidFill>
                </a:rPr>
                <a:t> formula</a:t>
              </a:r>
              <a:r>
                <a:rPr lang="sk-SK" altLang="en-US" sz="2800" b="1" dirty="0" smtClean="0">
                  <a:solidFill>
                    <a:srgbClr val="800000"/>
                  </a:solidFill>
                </a:rPr>
                <a:t>:</a:t>
              </a:r>
              <a:endParaRPr lang="sk-SK" altLang="en-US" sz="2800" b="1" dirty="0"/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en-US" dirty="0"/>
                <a:t>If</a:t>
              </a:r>
              <a:r>
                <a:rPr lang="sk-SK" altLang="en-US" dirty="0"/>
                <a:t> </a:t>
              </a:r>
              <a:r>
                <a:rPr lang="sk-SK" altLang="en-US" i="1" dirty="0"/>
                <a:t>P</a:t>
              </a:r>
              <a:r>
                <a:rPr lang="sk-SK" altLang="en-US" dirty="0"/>
                <a:t> </a:t>
              </a:r>
              <a:r>
                <a:rPr lang="en-US" altLang="en-US" dirty="0"/>
                <a:t>is</a:t>
              </a:r>
              <a:r>
                <a:rPr lang="sk-SK" altLang="en-US" dirty="0"/>
                <a:t> </a:t>
              </a:r>
              <a:r>
                <a:rPr lang="sk-SK" altLang="en-US" i="1" dirty="0"/>
                <a:t>n</a:t>
              </a:r>
              <a:r>
                <a:rPr lang="sk-SK" altLang="en-US" dirty="0"/>
                <a:t>-</a:t>
              </a:r>
              <a:r>
                <a:rPr lang="en-US" altLang="en-US" dirty="0"/>
                <a:t>a</a:t>
              </a:r>
              <a:r>
                <a:rPr lang="sk-SK" altLang="en-US" dirty="0"/>
                <a:t>ry </a:t>
              </a:r>
              <a:r>
                <a:rPr lang="sk-SK" altLang="en-US" dirty="0" err="1"/>
                <a:t>predi</a:t>
              </a:r>
              <a:r>
                <a:rPr lang="en-US" altLang="en-US" dirty="0"/>
                <a:t>cate</a:t>
              </a:r>
              <a:r>
                <a:rPr lang="sk-SK" altLang="en-US" dirty="0"/>
                <a:t> symbol a</a:t>
              </a:r>
              <a:r>
                <a:rPr lang="en-US" altLang="en-US" dirty="0" err="1"/>
                <a:t>nd</a:t>
              </a:r>
              <a:r>
                <a:rPr lang="sk-SK" altLang="en-US" dirty="0"/>
                <a:t>                           </a:t>
              </a:r>
              <a:r>
                <a:rPr lang="en-US" altLang="en-US" dirty="0"/>
                <a:t>are </a:t>
              </a:r>
              <a:r>
                <a:rPr lang="sk-SK" altLang="en-US" dirty="0"/>
                <a:t> term</a:t>
              </a:r>
              <a:r>
                <a:rPr lang="en-US" altLang="en-US" dirty="0"/>
                <a:t>s</a:t>
              </a:r>
              <a:r>
                <a:rPr lang="sk-SK" altLang="en-US" dirty="0"/>
                <a:t>, </a:t>
              </a:r>
              <a:r>
                <a:rPr lang="en-US" altLang="en-US" dirty="0"/>
                <a:t>then the expression </a:t>
              </a:r>
              <a:r>
                <a:rPr lang="sk-SK" altLang="en-US" dirty="0"/>
                <a:t>                       </a:t>
              </a:r>
              <a:r>
                <a:rPr lang="en-US" altLang="en-US" dirty="0"/>
                <a:t>is an atomic</a:t>
              </a:r>
              <a:r>
                <a:rPr lang="sk-SK" altLang="en-US" dirty="0"/>
                <a:t> formula.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sk-SK" altLang="en-US" dirty="0"/>
                <a:t>N</a:t>
              </a:r>
              <a:r>
                <a:rPr lang="en-US" altLang="en-US" dirty="0" err="1"/>
                <a:t>othing</a:t>
              </a:r>
              <a:r>
                <a:rPr lang="en-US" altLang="en-US" dirty="0"/>
                <a:t> else is an atomic formula</a:t>
              </a:r>
              <a:r>
                <a:rPr lang="sk-SK" altLang="en-US" dirty="0" smtClean="0"/>
                <a:t>.</a:t>
              </a:r>
              <a:endParaRPr lang="sk-SK" altLang="en-US" dirty="0"/>
            </a:p>
          </p:txBody>
        </p:sp>
        <p:graphicFrame>
          <p:nvGraphicFramePr>
            <p:cNvPr id="7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5372472" y="4380842"/>
            <a:ext cx="1719808" cy="659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16" name="Equation" r:id="rId8" imgW="596880" imgH="228600" progId="Equation.3">
                    <p:embed/>
                  </p:oleObj>
                </mc:Choice>
                <mc:Fallback>
                  <p:oleObj name="Equation" r:id="rId8" imgW="596880" imgH="228600" progId="Equation.3">
                    <p:embed/>
                    <p:pic>
                      <p:nvPicPr>
                        <p:cNvPr id="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2472" y="4380842"/>
                          <a:ext cx="1719808" cy="659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486647" y="4891779"/>
            <a:ext cx="146685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17" name="Equation" r:id="rId10" imgW="647640" imgH="228600" progId="Equation.3">
                    <p:embed/>
                  </p:oleObj>
                </mc:Choice>
                <mc:Fallback>
                  <p:oleObj name="Equation" r:id="rId10" imgW="647640" imgH="228600" progId="Equation.3">
                    <p:embed/>
                    <p:pic>
                      <p:nvPicPr>
                        <p:cNvPr id="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6647" y="4891779"/>
                          <a:ext cx="146685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247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9" name="Group 2"/>
          <p:cNvGrpSpPr>
            <a:grpSpLocks/>
          </p:cNvGrpSpPr>
          <p:nvPr/>
        </p:nvGrpSpPr>
        <p:grpSpPr bwMode="auto">
          <a:xfrm>
            <a:off x="914400" y="838200"/>
            <a:ext cx="8001000" cy="5694363"/>
            <a:chOff x="576" y="528"/>
            <a:chExt cx="5040" cy="3587"/>
          </a:xfrm>
        </p:grpSpPr>
        <p:sp>
          <p:nvSpPr>
            <p:cNvPr id="41990" name="Rectangle 3"/>
            <p:cNvSpPr>
              <a:spLocks noChangeArrowheads="1"/>
            </p:cNvSpPr>
            <p:nvPr/>
          </p:nvSpPr>
          <p:spPr bwMode="auto">
            <a:xfrm>
              <a:off x="576" y="528"/>
              <a:ext cx="5040" cy="3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en-US" sz="2800" b="1">
                  <a:solidFill>
                    <a:srgbClr val="800000"/>
                  </a:solidFill>
                </a:rPr>
                <a:t>Formula: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en-US" b="1">
                <a:solidFill>
                  <a:srgbClr val="8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sk-SK" altLang="en-US" b="1"/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Each</a:t>
              </a:r>
              <a:r>
                <a:rPr lang="sk-SK" altLang="en-US"/>
                <a:t> atomic formula </a:t>
              </a:r>
              <a:r>
                <a:rPr lang="en-US" altLang="en-US"/>
                <a:t>is a</a:t>
              </a:r>
              <a:r>
                <a:rPr lang="sk-SK" altLang="en-US"/>
                <a:t> formula.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If</a:t>
              </a:r>
              <a:r>
                <a:rPr lang="sk-SK" altLang="en-US"/>
                <a:t>      ,       </a:t>
              </a:r>
              <a:r>
                <a:rPr lang="en-US" altLang="en-US"/>
                <a:t>are</a:t>
              </a:r>
              <a:r>
                <a:rPr lang="sk-SK" altLang="en-US"/>
                <a:t> formul</a:t>
              </a:r>
              <a:r>
                <a:rPr lang="en-US" altLang="en-US"/>
                <a:t>as</a:t>
              </a:r>
              <a:r>
                <a:rPr lang="sk-SK" altLang="en-US"/>
                <a:t> a</a:t>
              </a:r>
              <a:r>
                <a:rPr lang="en-US" altLang="en-US"/>
                <a:t>nd</a:t>
              </a:r>
              <a:r>
                <a:rPr lang="sk-SK" altLang="en-US"/>
                <a:t> </a:t>
              </a:r>
              <a:r>
                <a:rPr lang="sk-SK" altLang="en-US" i="1"/>
                <a:t>x</a:t>
              </a:r>
              <a:r>
                <a:rPr lang="sk-SK" altLang="en-US"/>
                <a:t> </a:t>
              </a:r>
              <a:r>
                <a:rPr lang="en-US" altLang="en-US"/>
                <a:t>is a variable</a:t>
              </a:r>
              <a:r>
                <a:rPr lang="sk-SK" altLang="en-US"/>
                <a:t>, </a:t>
              </a:r>
              <a:r>
                <a:rPr lang="en-US" altLang="en-US"/>
                <a:t>then the expressions as </a:t>
              </a:r>
              <a:r>
                <a:rPr lang="sk-SK" altLang="en-US"/>
                <a:t>                                                                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en-US"/>
                <a:t>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en-US"/>
                <a:t>       </a:t>
              </a:r>
              <a:r>
                <a:rPr lang="en-US" altLang="en-US"/>
                <a:t>are </a:t>
              </a:r>
              <a:r>
                <a:rPr lang="sk-SK" altLang="en-US"/>
                <a:t> formul</a:t>
              </a:r>
              <a:r>
                <a:rPr lang="en-US" altLang="en-US"/>
                <a:t>as</a:t>
              </a:r>
              <a:r>
                <a:rPr lang="sk-SK" altLang="en-US"/>
                <a:t>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en-US"/>
                <a:t>      </a:t>
              </a:r>
              <a:r>
                <a:rPr lang="en-US" altLang="en-US"/>
                <a:t>There are no other formulas, then those created by the above mentioned rules</a:t>
              </a:r>
              <a:r>
                <a:rPr lang="sk-SK" altLang="en-US"/>
                <a:t>.           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/>
            </a:p>
          </p:txBody>
        </p:sp>
        <p:graphicFrame>
          <p:nvGraphicFramePr>
            <p:cNvPr id="41986" name="Object 4"/>
            <p:cNvGraphicFramePr>
              <a:graphicFrameLocks noChangeAspect="1"/>
            </p:cNvGraphicFramePr>
            <p:nvPr/>
          </p:nvGraphicFramePr>
          <p:xfrm>
            <a:off x="1111" y="1979"/>
            <a:ext cx="2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9" name="Equation" r:id="rId4" imgW="139680" imgH="164880" progId="Equation.3">
                    <p:embed/>
                  </p:oleObj>
                </mc:Choice>
                <mc:Fallback>
                  <p:oleObj name="Equation" r:id="rId4" imgW="139680" imgH="164880" progId="Equation.3">
                    <p:embed/>
                    <p:pic>
                      <p:nvPicPr>
                        <p:cNvPr id="4198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979"/>
                          <a:ext cx="20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7" name="Object 5"/>
            <p:cNvGraphicFramePr>
              <a:graphicFrameLocks noChangeAspect="1"/>
            </p:cNvGraphicFramePr>
            <p:nvPr/>
          </p:nvGraphicFramePr>
          <p:xfrm>
            <a:off x="1429" y="1979"/>
            <a:ext cx="2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0" name="Equation" r:id="rId6" imgW="152280" imgH="164880" progId="Equation.3">
                    <p:embed/>
                  </p:oleObj>
                </mc:Choice>
                <mc:Fallback>
                  <p:oleObj name="Equation" r:id="rId6" imgW="152280" imgH="164880" progId="Equation.3">
                    <p:embed/>
                    <p:pic>
                      <p:nvPicPr>
                        <p:cNvPr id="4198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979"/>
                          <a:ext cx="22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8" name="Object 6"/>
            <p:cNvGraphicFramePr>
              <a:graphicFrameLocks noChangeAspect="1"/>
            </p:cNvGraphicFramePr>
            <p:nvPr/>
          </p:nvGraphicFramePr>
          <p:xfrm>
            <a:off x="930" y="2568"/>
            <a:ext cx="456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1" name="Equation" r:id="rId8" imgW="3022560" imgH="215640" progId="Equation.3">
                    <p:embed/>
                  </p:oleObj>
                </mc:Choice>
                <mc:Fallback>
                  <p:oleObj name="Equation" r:id="rId8" imgW="3022560" imgH="215640" progId="Equation.3">
                    <p:embed/>
                    <p:pic>
                      <p:nvPicPr>
                        <p:cNvPr id="4198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568"/>
                          <a:ext cx="4560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1" name="Oval 7"/>
            <p:cNvSpPr>
              <a:spLocks noChangeArrowheads="1"/>
            </p:cNvSpPr>
            <p:nvPr/>
          </p:nvSpPr>
          <p:spPr bwMode="auto">
            <a:xfrm>
              <a:off x="657" y="333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3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 sz="3600" smtClean="0"/>
              <a:t>Inferenc</a:t>
            </a:r>
            <a:r>
              <a:rPr lang="en-US" altLang="en-US" sz="3600" smtClean="0"/>
              <a:t>e in the FOL</a:t>
            </a:r>
            <a:r>
              <a:rPr lang="sk-SK" altLang="en-US" sz="3600" smtClean="0"/>
              <a:t> KB</a:t>
            </a:r>
            <a:endParaRPr lang="en-GB" altLang="en-US" sz="3600" smtClean="0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en-US" dirty="0" err="1"/>
              <a:t>Redu</a:t>
            </a:r>
            <a:r>
              <a:rPr lang="en-US" altLang="en-US" dirty="0" err="1"/>
              <a:t>ce</a:t>
            </a:r>
            <a:r>
              <a:rPr lang="en-US" altLang="en-US" dirty="0"/>
              <a:t> FOL</a:t>
            </a:r>
            <a:r>
              <a:rPr lang="sk-SK" altLang="en-US" dirty="0"/>
              <a:t> KB </a:t>
            </a:r>
            <a:r>
              <a:rPr lang="en-US" altLang="en-US" dirty="0"/>
              <a:t>to propositional</a:t>
            </a:r>
            <a:r>
              <a:rPr lang="sk-SK" altLang="en-US" dirty="0"/>
              <a:t> KB a</a:t>
            </a:r>
            <a:r>
              <a:rPr lang="en-US" altLang="en-US" dirty="0" err="1"/>
              <a:t>nd</a:t>
            </a:r>
            <a:r>
              <a:rPr lang="en-US" altLang="en-US" dirty="0"/>
              <a:t> use the previous methods.</a:t>
            </a:r>
            <a:r>
              <a:rPr lang="sk-SK" altLang="en-US" dirty="0"/>
              <a:t> 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09600" y="235426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/>
              <a:t>2.   </a:t>
            </a:r>
            <a:r>
              <a:rPr lang="en-US" altLang="en-US" dirty="0"/>
              <a:t>Generalized</a:t>
            </a:r>
            <a:r>
              <a:rPr lang="sk-SK" altLang="en-US" dirty="0"/>
              <a:t> Modus </a:t>
            </a:r>
            <a:r>
              <a:rPr lang="sk-SK" altLang="en-US" dirty="0" err="1"/>
              <a:t>ponens</a:t>
            </a:r>
            <a:r>
              <a:rPr lang="sk-SK" altLang="en-US" dirty="0"/>
              <a:t>.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609600" y="3010996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dirty="0"/>
              <a:t>3.   </a:t>
            </a:r>
            <a:r>
              <a:rPr lang="en-US" altLang="en-US" dirty="0"/>
              <a:t>Generalized forward</a:t>
            </a:r>
            <a:r>
              <a:rPr lang="sk-SK" altLang="en-US" dirty="0"/>
              <a:t> a</a:t>
            </a:r>
            <a:r>
              <a:rPr lang="en-US" altLang="en-US" dirty="0" err="1"/>
              <a:t>nd</a:t>
            </a:r>
            <a:r>
              <a:rPr lang="sk-SK" altLang="en-US" dirty="0"/>
              <a:t> </a:t>
            </a:r>
            <a:r>
              <a:rPr lang="en-US" altLang="en-US" dirty="0"/>
              <a:t>backward chaining</a:t>
            </a:r>
            <a:r>
              <a:rPr lang="sk-SK" altLang="en-US" dirty="0"/>
              <a:t>.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609600" y="3667729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dirty="0"/>
              <a:t>4.  </a:t>
            </a:r>
            <a:r>
              <a:rPr lang="en-US" altLang="en-US" dirty="0"/>
              <a:t> Generalized r</a:t>
            </a:r>
            <a:r>
              <a:rPr lang="sk-SK" altLang="en-US" dirty="0" err="1"/>
              <a:t>esol</a:t>
            </a:r>
            <a:r>
              <a:rPr lang="en-US" altLang="en-US" dirty="0" err="1"/>
              <a:t>ution</a:t>
            </a:r>
            <a:r>
              <a:rPr lang="sk-SK" altLang="en-US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4725144"/>
            <a:ext cx="6482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Methods: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55576" y="5443836"/>
            <a:ext cx="7286626" cy="865484"/>
            <a:chOff x="827087" y="2276475"/>
            <a:chExt cx="7286626" cy="865484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827088" y="2276475"/>
              <a:ext cx="7286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sk-SK" altLang="en-US" dirty="0"/>
                <a:t>1.  </a:t>
              </a:r>
              <a:r>
                <a:rPr lang="sk-SK" altLang="en-US" dirty="0" err="1"/>
                <a:t>Substit</a:t>
              </a:r>
              <a:r>
                <a:rPr lang="en-US" altLang="en-US" dirty="0" err="1"/>
                <a:t>ution</a:t>
              </a:r>
              <a:r>
                <a:rPr lang="sk-SK" altLang="en-US" dirty="0"/>
                <a:t>.</a:t>
              </a: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27087" y="2679996"/>
              <a:ext cx="7286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sk-SK" altLang="en-US" dirty="0"/>
                <a:t>2.  </a:t>
              </a:r>
              <a:r>
                <a:rPr lang="sk-SK" altLang="en-US" dirty="0" err="1"/>
                <a:t>Unifi</a:t>
              </a:r>
              <a:r>
                <a:rPr lang="en-US" altLang="en-US" dirty="0"/>
                <a:t>cation</a:t>
              </a:r>
              <a:r>
                <a:rPr lang="sk-SK" altLang="en-US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297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utoUpdateAnimBg="0"/>
      <p:bldP spid="76804" grpId="0" autoUpdateAnimBg="0"/>
      <p:bldP spid="76805" grpId="0" autoUpdateAnimBg="0"/>
      <p:bldP spid="76806" grpId="0" autoUpdateAnimBg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sk-SK" altLang="en-US" sz="3200" b="1" dirty="0" smtClean="0"/>
              <a:t>I. </a:t>
            </a:r>
            <a:r>
              <a:rPr lang="sk-SK" altLang="en-US" sz="3200" b="1" dirty="0" err="1" smtClean="0"/>
              <a:t>Redu</a:t>
            </a:r>
            <a:r>
              <a:rPr lang="en-US" altLang="en-US" sz="3200" b="1" dirty="0" err="1" smtClean="0"/>
              <a:t>ction</a:t>
            </a:r>
            <a:r>
              <a:rPr lang="en-US" altLang="en-US" sz="3200" b="1" dirty="0" smtClean="0"/>
              <a:t> to the propositional KB</a:t>
            </a:r>
          </a:p>
        </p:txBody>
      </p:sp>
      <p:sp>
        <p:nvSpPr>
          <p:cNvPr id="1031" name="Text Box 3"/>
          <p:cNvSpPr txBox="1">
            <a:spLocks noChangeArrowheads="1"/>
          </p:cNvSpPr>
          <p:nvPr/>
        </p:nvSpPr>
        <p:spPr bwMode="auto">
          <a:xfrm>
            <a:off x="719976" y="1241425"/>
            <a:ext cx="79248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latin typeface="Times New Roman" panose="02020603050405020304" pitchFamily="18" charset="0"/>
              </a:rPr>
              <a:t>FOL KB is transformed to the propositional KB with </a:t>
            </a:r>
            <a:r>
              <a:rPr lang="en-US" altLang="en-US" b="1" dirty="0" smtClean="0"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 smtClean="0">
                <a:latin typeface="Times New Roman" panose="02020603050405020304" pitchFamily="18" charset="0"/>
              </a:rPr>
              <a:t>help </a:t>
            </a:r>
            <a:r>
              <a:rPr lang="en-US" altLang="en-US" b="1" dirty="0">
                <a:latin typeface="Times New Roman" panose="02020603050405020304" pitchFamily="18" charset="0"/>
              </a:rPr>
              <a:t>of substitution</a:t>
            </a:r>
            <a:r>
              <a:rPr lang="sk-SK" altLang="en-US" dirty="0">
                <a:latin typeface="Times New Roman" panose="02020603050405020304" pitchFamily="18" charset="0"/>
              </a:rPr>
              <a:t>.</a:t>
            </a:r>
            <a:endParaRPr lang="sk-SK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sz="20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en-US" b="1" i="1" dirty="0" err="1">
                <a:solidFill>
                  <a:srgbClr val="FF3300"/>
                </a:solidFill>
                <a:latin typeface="Arial" panose="020B0604020202020204" pitchFamily="34" charset="0"/>
              </a:rPr>
              <a:t>Substitution</a:t>
            </a:r>
            <a:r>
              <a:rPr lang="sk-SK" altLang="en-US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endParaRPr lang="sk-SK" altLang="en-US" sz="20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en-US" sz="2000" dirty="0">
                <a:latin typeface="Times New Roman" panose="02020603050405020304" pitchFamily="18" charset="0"/>
              </a:rPr>
              <a:t>        </a:t>
            </a:r>
          </a:p>
          <a:p>
            <a:pPr eaLnBrk="1" hangingPunct="1">
              <a:spcBef>
                <a:spcPct val="50000"/>
              </a:spcBef>
            </a:pPr>
            <a:endParaRPr lang="sk-SK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796175" y="3159109"/>
            <a:ext cx="7848600" cy="1025525"/>
            <a:chOff x="816" y="1933"/>
            <a:chExt cx="4944" cy="646"/>
          </a:xfrm>
        </p:grpSpPr>
        <p:sp>
          <p:nvSpPr>
            <p:cNvPr id="1033" name="Text Box 4"/>
            <p:cNvSpPr txBox="1">
              <a:spLocks noChangeArrowheads="1"/>
            </p:cNvSpPr>
            <p:nvPr/>
          </p:nvSpPr>
          <p:spPr bwMode="auto">
            <a:xfrm>
              <a:off x="816" y="1933"/>
              <a:ext cx="494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sk-SK" altLang="en-US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sk-SK" altLang="en-US" i="1" dirty="0">
                  <a:latin typeface="Times New Roman" panose="02020603050405020304" pitchFamily="18" charset="0"/>
                </a:rPr>
                <a:t>                        </a:t>
              </a:r>
              <a:r>
                <a:rPr lang="en-US" altLang="en-US" dirty="0">
                  <a:latin typeface="Times New Roman" panose="02020603050405020304" pitchFamily="18" charset="0"/>
                </a:rPr>
                <a:t>in the sentence </a:t>
              </a:r>
              <a:r>
                <a:rPr lang="en-US" altLang="en-US" i="1" dirty="0">
                  <a:latin typeface="Times New Roman" panose="02020603050405020304" pitchFamily="18" charset="0"/>
                </a:rPr>
                <a:t>alpha </a:t>
              </a:r>
              <a:r>
                <a:rPr lang="en-US" altLang="en-US" dirty="0">
                  <a:latin typeface="Times New Roman" panose="02020603050405020304" pitchFamily="18" charset="0"/>
                </a:rPr>
                <a:t>substitution</a:t>
              </a:r>
              <a:r>
                <a:rPr lang="en-US" altLang="en-US" i="1" dirty="0">
                  <a:latin typeface="Times New Roman" panose="02020603050405020304" pitchFamily="18" charset="0"/>
                </a:rPr>
                <a:t>    </a:t>
              </a:r>
              <a:r>
                <a:rPr lang="sk-SK" altLang="en-US" dirty="0">
                  <a:latin typeface="Times New Roman" panose="02020603050405020304" pitchFamily="18" charset="0"/>
                </a:rPr>
                <a:t>    </a:t>
              </a:r>
              <a:r>
                <a:rPr lang="en-US" altLang="en-US" dirty="0">
                  <a:latin typeface="Times New Roman" panose="02020603050405020304" pitchFamily="18" charset="0"/>
                </a:rPr>
                <a:t>is made</a:t>
              </a:r>
              <a:r>
                <a:rPr lang="sk-SK" altLang="en-US" dirty="0">
                  <a:latin typeface="Times New Roman" panose="02020603050405020304" pitchFamily="18" charset="0"/>
                </a:rPr>
                <a:t>.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8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816" y="2278"/>
            <a:ext cx="100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82" name="Equation" r:id="rId4" imgW="723600" imgH="215640" progId="Equation.3">
                    <p:embed/>
                  </p:oleObj>
                </mc:Choice>
                <mc:Fallback>
                  <p:oleObj name="Equation" r:id="rId4" imgW="723600" imgH="215640" progId="Equation.3">
                    <p:embed/>
                    <p:pic>
                      <p:nvPicPr>
                        <p:cNvPr id="102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278"/>
                          <a:ext cx="1008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4681" y="2304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83" name="Equation" r:id="rId6" imgW="126720" imgH="177480" progId="Equation.3">
                    <p:embed/>
                  </p:oleObj>
                </mc:Choice>
                <mc:Fallback>
                  <p:oleObj name="Equation" r:id="rId6" imgW="126720" imgH="177480" progId="Equation.3">
                    <p:embed/>
                    <p:pic>
                      <p:nvPicPr>
                        <p:cNvPr id="102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1" y="2304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6" name="Object 48"/>
          <p:cNvGraphicFramePr>
            <a:graphicFrameLocks noChangeAspect="1"/>
          </p:cNvGraphicFramePr>
          <p:nvPr>
            <p:extLst/>
          </p:nvPr>
        </p:nvGraphicFramePr>
        <p:xfrm>
          <a:off x="813523" y="4460588"/>
          <a:ext cx="50006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4" name="Equation" r:id="rId8" imgW="2286000" imgH="672840" progId="Equation.3">
                  <p:embed/>
                </p:oleObj>
              </mc:Choice>
              <mc:Fallback>
                <p:oleObj name="Equation" r:id="rId8" imgW="2286000" imgH="672840" progId="Equation.3">
                  <p:embed/>
                  <p:pic>
                    <p:nvPicPr>
                      <p:cNvPr id="102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523" y="4460588"/>
                        <a:ext cx="500062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813523" y="6091068"/>
          <a:ext cx="57150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5" name="Equation" r:id="rId10" imgW="2705040" imgH="215640" progId="Equation.3">
                  <p:embed/>
                </p:oleObj>
              </mc:Choice>
              <mc:Fallback>
                <p:oleObj name="Equation" r:id="rId10" imgW="2705040" imgH="215640" progId="Equation.3">
                  <p:embed/>
                  <p:pic>
                    <p:nvPicPr>
                      <p:cNvPr id="5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523" y="6091068"/>
                        <a:ext cx="57150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Brace 1"/>
          <p:cNvSpPr/>
          <p:nvPr/>
        </p:nvSpPr>
        <p:spPr>
          <a:xfrm>
            <a:off x="6300192" y="4653136"/>
            <a:ext cx="504056" cy="792088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08304" y="47971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3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9750" y="620713"/>
            <a:ext cx="8208963" cy="1384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We need to </a:t>
            </a:r>
            <a:r>
              <a:rPr lang="en-US" altLang="en-US" dirty="0">
                <a:solidFill>
                  <a:srgbClr val="C00000"/>
                </a:solidFill>
              </a:rPr>
              <a:t>unify </a:t>
            </a:r>
            <a:r>
              <a:rPr lang="en-US" altLang="en-US" dirty="0"/>
              <a:t>the formulas.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That means to find a substitution, which makes two atomic formulas identical.</a:t>
            </a:r>
          </a:p>
        </p:txBody>
      </p:sp>
      <p:graphicFrame>
        <p:nvGraphicFramePr>
          <p:cNvPr id="2050" name="Object 48"/>
          <p:cNvGraphicFramePr>
            <a:graphicFrameLocks noChangeAspect="1"/>
          </p:cNvGraphicFramePr>
          <p:nvPr/>
        </p:nvGraphicFramePr>
        <p:xfrm>
          <a:off x="611188" y="2565400"/>
          <a:ext cx="50006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name="Equation" r:id="rId4" imgW="2286000" imgH="672840" progId="Equation.3">
                  <p:embed/>
                </p:oleObj>
              </mc:Choice>
              <mc:Fallback>
                <p:oleObj name="Equation" r:id="rId4" imgW="2286000" imgH="672840" progId="Equation.3">
                  <p:embed/>
                  <p:pic>
                    <p:nvPicPr>
                      <p:cNvPr id="205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65400"/>
                        <a:ext cx="500062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11188" y="4005263"/>
            <a:ext cx="8353300" cy="1693862"/>
            <a:chOff x="611188" y="4005263"/>
            <a:chExt cx="8353300" cy="1693862"/>
          </a:xfrm>
        </p:grpSpPr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611188" y="4005263"/>
              <a:ext cx="8353300" cy="1693862"/>
              <a:chOff x="385" y="2523"/>
              <a:chExt cx="4899" cy="1067"/>
            </a:xfrm>
          </p:grpSpPr>
          <p:sp>
            <p:nvSpPr>
              <p:cNvPr id="2054" name="Line 6"/>
              <p:cNvSpPr>
                <a:spLocks noChangeShapeType="1"/>
              </p:cNvSpPr>
              <p:nvPr/>
            </p:nvSpPr>
            <p:spPr bwMode="auto">
              <a:xfrm>
                <a:off x="1837" y="2523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5" name="Text Box 7"/>
              <p:cNvSpPr txBox="1">
                <a:spLocks noChangeArrowheads="1"/>
              </p:cNvSpPr>
              <p:nvPr/>
            </p:nvSpPr>
            <p:spPr bwMode="auto">
              <a:xfrm>
                <a:off x="385" y="3067"/>
                <a:ext cx="4899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dirty="0"/>
                  <a:t>Substitution </a:t>
                </a:r>
                <a:r>
                  <a:rPr lang="sk-SK" altLang="en-US" dirty="0"/>
                  <a:t> </a:t>
                </a:r>
                <a:r>
                  <a:rPr lang="en-US" altLang="en-US" dirty="0"/>
                  <a:t>                   unifies </a:t>
                </a:r>
                <a:r>
                  <a:rPr lang="sk-SK" altLang="en-US" dirty="0"/>
                  <a:t>King(x) a</a:t>
                </a:r>
                <a:r>
                  <a:rPr lang="en-US" altLang="en-US" dirty="0" err="1"/>
                  <a:t>nd</a:t>
                </a:r>
                <a:r>
                  <a:rPr lang="sk-SK" altLang="en-US" dirty="0"/>
                  <a:t> King(John).</a:t>
                </a:r>
                <a:endParaRPr lang="en-US" altLang="en-US" dirty="0"/>
              </a:p>
            </p:txBody>
          </p:sp>
        </p:grpSp>
        <p:graphicFrame>
          <p:nvGraphicFramePr>
            <p:cNvPr id="2051" name="Object 48"/>
            <p:cNvGraphicFramePr>
              <a:graphicFrameLocks noChangeAspect="1"/>
            </p:cNvGraphicFramePr>
            <p:nvPr>
              <p:extLst/>
            </p:nvPr>
          </p:nvGraphicFramePr>
          <p:xfrm>
            <a:off x="2411760" y="4868863"/>
            <a:ext cx="1693862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9" name="Equation" r:id="rId6" imgW="774360" imgH="203040" progId="Equation.3">
                    <p:embed/>
                  </p:oleObj>
                </mc:Choice>
                <mc:Fallback>
                  <p:oleObj name="Equation" r:id="rId6" imgW="774360" imgH="203040" progId="Equation.3">
                    <p:embed/>
                    <p:pic>
                      <p:nvPicPr>
                        <p:cNvPr id="2051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868863"/>
                          <a:ext cx="1693862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7191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18656" y="2564904"/>
            <a:ext cx="7817494" cy="2584916"/>
            <a:chOff x="642938" y="857250"/>
            <a:chExt cx="7817494" cy="2584916"/>
          </a:xfrm>
        </p:grpSpPr>
        <p:sp>
          <p:nvSpPr>
            <p:cNvPr id="3075" name="TextBox 1"/>
            <p:cNvSpPr txBox="1">
              <a:spLocks noChangeArrowheads="1"/>
            </p:cNvSpPr>
            <p:nvPr/>
          </p:nvSpPr>
          <p:spPr bwMode="auto">
            <a:xfrm>
              <a:off x="642938" y="857250"/>
              <a:ext cx="71437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Our</a:t>
              </a:r>
              <a:r>
                <a:rPr lang="sk-SK" altLang="en-US" dirty="0"/>
                <a:t> KB</a:t>
              </a:r>
            </a:p>
            <a:p>
              <a:pPr eaLnBrk="1" hangingPunct="1"/>
              <a:endParaRPr lang="sk-SK" altLang="en-US" dirty="0"/>
            </a:p>
          </p:txBody>
        </p:sp>
        <p:graphicFrame>
          <p:nvGraphicFramePr>
            <p:cNvPr id="3074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267744" y="863000"/>
            <a:ext cx="5789612" cy="2579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3" name="Equation" r:id="rId4" imgW="2184120" imgH="1346040" progId="Equation.3">
                    <p:embed/>
                  </p:oleObj>
                </mc:Choice>
                <mc:Fallback>
                  <p:oleObj name="Equation" r:id="rId4" imgW="2184120" imgH="1346040" progId="Equation.3">
                    <p:embed/>
                    <p:pic>
                      <p:nvPicPr>
                        <p:cNvPr id="307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744" y="863000"/>
                          <a:ext cx="5789612" cy="2579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4932040" y="3072834"/>
              <a:ext cx="18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</a:t>
              </a:r>
              <a:endParaRPr lang="en-US" dirty="0"/>
            </a:p>
          </p:txBody>
        </p:sp>
        <p:sp>
          <p:nvSpPr>
            <p:cNvPr id="4" name="Right Brace 3"/>
            <p:cNvSpPr/>
            <p:nvPr/>
          </p:nvSpPr>
          <p:spPr>
            <a:xfrm>
              <a:off x="6789762" y="1844824"/>
              <a:ext cx="446534" cy="792088"/>
            </a:xfrm>
            <a:prstGeom prst="rightBrac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52320" y="198884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facts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66963" y="1966523"/>
            <a:ext cx="3352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18656" y="580526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Because the sentence holds for all x, the sentence has </a:t>
            </a:r>
            <a:r>
              <a:rPr lang="en-US" b="1" dirty="0" smtClean="0">
                <a:solidFill>
                  <a:srgbClr val="006600"/>
                </a:solidFill>
              </a:rPr>
              <a:t>universal quantifier</a:t>
            </a:r>
            <a:r>
              <a:rPr lang="en-US" dirty="0" smtClean="0">
                <a:solidFill>
                  <a:srgbClr val="006600"/>
                </a:solidFill>
              </a:rPr>
              <a:t>, we have to make the concretization with all possible facts from the current KB.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656" y="542806"/>
            <a:ext cx="4889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8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universal instantiation</a:t>
            </a:r>
            <a:endParaRPr lang="sk-SK" altLang="en-US" sz="2800" b="1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138238" y="849313"/>
          <a:ext cx="7867650" cy="473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Equation" r:id="rId4" imgW="3060360" imgH="1803240" progId="Equation.3">
                  <p:embed/>
                </p:oleObj>
              </mc:Choice>
              <mc:Fallback>
                <p:oleObj name="Equation" r:id="rId4" imgW="3060360" imgH="180324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849313"/>
                        <a:ext cx="7867650" cy="473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3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79512" y="404664"/>
            <a:ext cx="88392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3600" b="1" dirty="0" err="1" smtClean="0"/>
              <a:t>Logi</a:t>
            </a:r>
            <a:r>
              <a:rPr lang="en-GB" altLang="sk-SK" sz="3600" b="1" dirty="0" smtClean="0"/>
              <a:t>c</a:t>
            </a:r>
            <a:endParaRPr lang="sk-SK" altLang="sk-SK" sz="3600" b="1" dirty="0"/>
          </a:p>
          <a:p>
            <a:pPr eaLnBrk="1" hangingPunct="1">
              <a:spcBef>
                <a:spcPct val="50000"/>
              </a:spcBef>
            </a:pPr>
            <a:endParaRPr lang="sk-SK" altLang="sk-SK" b="1" dirty="0"/>
          </a:p>
          <a:p>
            <a:pPr eaLnBrk="1" hangingPunct="1">
              <a:spcBef>
                <a:spcPct val="50000"/>
              </a:spcBef>
            </a:pPr>
            <a:endParaRPr lang="sk-SK" altLang="sk-SK" b="1" dirty="0"/>
          </a:p>
          <a:p>
            <a:pPr eaLnBrk="1" hangingPunct="1">
              <a:spcBef>
                <a:spcPct val="50000"/>
              </a:spcBef>
            </a:pPr>
            <a:r>
              <a:rPr lang="sk-SK" altLang="sk-SK" b="1" i="1" dirty="0" err="1" smtClean="0"/>
              <a:t>Logi</a:t>
            </a:r>
            <a:r>
              <a:rPr lang="en-GB" altLang="sk-SK" b="1" i="1" dirty="0" smtClean="0"/>
              <a:t>c consists of</a:t>
            </a:r>
            <a:r>
              <a:rPr lang="sk-SK" altLang="sk-SK" b="1" i="1" dirty="0" smtClean="0"/>
              <a:t>:</a:t>
            </a:r>
            <a:endParaRPr lang="sk-SK" altLang="sk-SK" b="1" i="1" dirty="0"/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sk-SK" altLang="sk-SK" dirty="0" err="1" smtClean="0"/>
              <a:t>Form</a:t>
            </a:r>
            <a:r>
              <a:rPr lang="en-GB" altLang="sk-SK" dirty="0" smtClean="0"/>
              <a:t>al problem describing system</a:t>
            </a:r>
            <a:r>
              <a:rPr lang="sk-SK" altLang="sk-SK" dirty="0" smtClean="0"/>
              <a:t> </a:t>
            </a:r>
            <a:r>
              <a:rPr lang="sk-SK" altLang="sk-SK" dirty="0" smtClean="0">
                <a:solidFill>
                  <a:srgbClr val="C00000"/>
                </a:solidFill>
              </a:rPr>
              <a:t>syntax</a:t>
            </a:r>
            <a:r>
              <a:rPr lang="sk-SK" altLang="sk-SK" dirty="0" smtClean="0"/>
              <a:t> a</a:t>
            </a:r>
            <a:r>
              <a:rPr lang="en-GB" altLang="sk-SK" dirty="0" err="1" smtClean="0"/>
              <a:t>nd</a:t>
            </a:r>
            <a:r>
              <a:rPr lang="sk-SK" altLang="sk-SK" dirty="0" smtClean="0"/>
              <a:t> </a:t>
            </a:r>
            <a:r>
              <a:rPr lang="sk-SK" altLang="sk-SK" dirty="0" smtClean="0">
                <a:solidFill>
                  <a:srgbClr val="C00000"/>
                </a:solidFill>
              </a:rPr>
              <a:t>s</a:t>
            </a:r>
            <a:r>
              <a:rPr lang="en-GB" altLang="sk-SK" dirty="0" smtClean="0">
                <a:solidFill>
                  <a:srgbClr val="C00000"/>
                </a:solidFill>
              </a:rPr>
              <a:t>e</a:t>
            </a:r>
            <a:r>
              <a:rPr lang="sk-SK" altLang="sk-SK" dirty="0" err="1" smtClean="0">
                <a:solidFill>
                  <a:srgbClr val="C00000"/>
                </a:solidFill>
              </a:rPr>
              <a:t>manti</a:t>
            </a:r>
            <a:r>
              <a:rPr lang="en-GB" altLang="sk-SK" dirty="0" err="1" smtClean="0">
                <a:solidFill>
                  <a:srgbClr val="C00000"/>
                </a:solidFill>
              </a:rPr>
              <a:t>cs</a:t>
            </a:r>
            <a:endParaRPr lang="sk-SK" altLang="sk-SK" dirty="0">
              <a:solidFill>
                <a:srgbClr val="C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n-GB" altLang="sk-SK" dirty="0" smtClean="0"/>
              <a:t>Theory of logical proofs and logical reasoning, rules of logical reasoning.</a:t>
            </a:r>
            <a:r>
              <a:rPr lang="en-US" altLang="sk-SK" dirty="0" smtClean="0"/>
              <a:t> </a:t>
            </a:r>
            <a:endParaRPr lang="sk-SK" altLang="sk-SK" b="1" i="1" dirty="0"/>
          </a:p>
          <a:p>
            <a:pPr eaLnBrk="1" hangingPunct="1">
              <a:spcBef>
                <a:spcPct val="50000"/>
              </a:spcBef>
            </a:pPr>
            <a:r>
              <a:rPr lang="en-GB" altLang="sk-SK" b="1" i="1" dirty="0"/>
              <a:t>L</a:t>
            </a:r>
            <a:r>
              <a:rPr lang="sk-SK" altLang="sk-SK" b="1" i="1" dirty="0" err="1" smtClean="0"/>
              <a:t>ogical</a:t>
            </a:r>
            <a:r>
              <a:rPr lang="sk-SK" altLang="sk-SK" b="1" i="1" dirty="0" smtClean="0"/>
              <a:t> </a:t>
            </a:r>
            <a:r>
              <a:rPr lang="sk-SK" altLang="sk-SK" b="1" i="1" dirty="0" err="1" smtClean="0"/>
              <a:t>reasoning</a:t>
            </a:r>
            <a:r>
              <a:rPr lang="sk-SK" altLang="sk-SK" b="1" i="1" dirty="0" smtClean="0"/>
              <a:t>: </a:t>
            </a:r>
            <a:r>
              <a:rPr lang="en-GB" altLang="sk-SK" dirty="0" smtClean="0"/>
              <a:t>On the basis of logical rules and relations we derive from the known sentences the unknown ones. We are dealing with propositional logic in this part. </a:t>
            </a:r>
            <a:endParaRPr lang="en-US" altLang="sk-SK" dirty="0"/>
          </a:p>
        </p:txBody>
      </p:sp>
    </p:spTree>
    <p:extLst>
      <p:ext uri="{BB962C8B-B14F-4D97-AF65-F5344CB8AC3E}">
        <p14:creationId xmlns:p14="http://schemas.microsoft.com/office/powerpoint/2010/main" val="33229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3528" y="260648"/>
            <a:ext cx="871296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sz="28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2.   </a:t>
            </a:r>
            <a:r>
              <a:rPr lang="sk-SK" altLang="en-US" b="1" dirty="0" err="1" smtClean="0">
                <a:solidFill>
                  <a:srgbClr val="006600"/>
                </a:solidFill>
                <a:latin typeface="Times New Roman" panose="02020603050405020304" pitchFamily="18" charset="0"/>
              </a:rPr>
              <a:t>Existen</a:t>
            </a:r>
            <a:r>
              <a:rPr lang="en-US" altLang="en-US" b="1" dirty="0" err="1" smtClean="0">
                <a:solidFill>
                  <a:srgbClr val="006600"/>
                </a:solidFill>
                <a:latin typeface="Times New Roman" panose="02020603050405020304" pitchFamily="18" charset="0"/>
              </a:rPr>
              <a:t>tial</a:t>
            </a:r>
            <a:r>
              <a:rPr lang="en-US" altLang="en-US" b="1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 instantiation</a:t>
            </a:r>
            <a:r>
              <a:rPr lang="sk-SK" altLang="en-US" b="1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sk-SK" altLang="en-US" b="1" dirty="0">
                <a:solidFill>
                  <a:srgbClr val="006600"/>
                </a:solidFill>
                <a:latin typeface="Times New Roman" panose="02020603050405020304" pitchFamily="18" charset="0"/>
              </a:rPr>
              <a:t>:</a:t>
            </a:r>
            <a:r>
              <a:rPr lang="sk-SK" altLang="en-US" dirty="0">
                <a:solidFill>
                  <a:srgbClr val="66FF99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000" dirty="0">
                <a:latin typeface="Times New Roman" panose="02020603050405020304" pitchFamily="18" charset="0"/>
              </a:rPr>
              <a:t>sentence with existence quantifier tells, that there exists an object fulfilling the condition. Instantiation gives a name to the object. This name cannot be used again. </a:t>
            </a:r>
            <a:endParaRPr lang="sk-SK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en-US" sz="2000" b="1" i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Apl</a:t>
            </a:r>
            <a:r>
              <a:rPr lang="en-US" altLang="en-US" sz="2000" b="1" i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ied</a:t>
            </a:r>
            <a:r>
              <a:rPr lang="en-US" altLang="en-US" sz="20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only once</a:t>
            </a:r>
            <a:r>
              <a:rPr lang="sk-SK" altLang="en-US" sz="20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! </a:t>
            </a:r>
            <a:r>
              <a:rPr lang="en-US" altLang="en-US" sz="20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After the application, the sentence with the existence quantifier is removed  from the KB.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23528" y="2780928"/>
            <a:ext cx="7832013" cy="3505035"/>
            <a:chOff x="323528" y="2780928"/>
            <a:chExt cx="7832013" cy="3505035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323528" y="2780928"/>
              <a:ext cx="74676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en-US" sz="2800" b="1" dirty="0">
                  <a:solidFill>
                    <a:srgbClr val="66FF99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800" b="1" dirty="0">
                  <a:latin typeface="Times New Roman" panose="02020603050405020304" pitchFamily="18" charset="0"/>
                </a:rPr>
                <a:t>Example</a:t>
              </a:r>
              <a:endParaRPr lang="en-US" altLang="en-US" sz="2800" b="1" dirty="0">
                <a:solidFill>
                  <a:srgbClr val="66FF9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123728" y="2852936"/>
              <a:ext cx="6031813" cy="3433027"/>
              <a:chOff x="1214414" y="1978015"/>
              <a:chExt cx="6980981" cy="4647774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5" name="Object 4"/>
                  <p:cNvGraphicFramePr>
                    <a:graphicFrameLocks noChangeAspect="1"/>
                  </p:cNvGraphicFramePr>
                  <p:nvPr/>
                </p:nvGraphicFramePr>
                <p:xfrm>
                  <a:off x="1298552" y="1978015"/>
                  <a:ext cx="4551395" cy="344331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7064" name="Equation" r:id="rId4" imgW="2082600" imgH="1574640" progId="Equation.3">
                          <p:embed/>
                        </p:oleObj>
                      </mc:Choice>
                      <mc:Fallback>
                        <p:oleObj name="Equation" r:id="rId4" imgW="2082600" imgH="1574640" progId="Equation.3">
                          <p:embed/>
                          <p:pic>
                            <p:nvPicPr>
                              <p:cNvPr id="5" name="Object 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98552" y="1978015"/>
                                <a:ext cx="4551395" cy="344331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5" name="Object 4"/>
                  <p:cNvGraphicFramePr>
                    <a:graphicFrameLocks noChangeAspect="1"/>
                  </p:cNvGraphicFramePr>
                  <p:nvPr/>
                </p:nvGraphicFramePr>
                <p:xfrm>
                  <a:off x="1298552" y="1978015"/>
                  <a:ext cx="4551395" cy="344331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7064" name="Equation" r:id="rId4" imgW="2082600" imgH="1574640" progId="Equation.3">
                          <p:embed/>
                        </p:oleObj>
                      </mc:Choice>
                      <mc:Fallback>
                        <p:oleObj name="Equation" r:id="rId4" imgW="2082600" imgH="1574640" progId="Equation.3">
                          <p:embed/>
                          <p:pic>
                            <p:nvPicPr>
                              <p:cNvPr id="5" name="Object 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98552" y="1978015"/>
                                <a:ext cx="4551395" cy="344331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214414" y="6000768"/>
                <a:ext cx="6858000" cy="6250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en-US" b="1" i="1" dirty="0">
                    <a:latin typeface="Times New Roman" panose="02020603050405020304" pitchFamily="18" charset="0"/>
                  </a:rPr>
                  <a:t>       </a:t>
                </a:r>
                <a:r>
                  <a:rPr lang="en-US" altLang="en-US" sz="2000" b="1" dirty="0">
                    <a:latin typeface="Times New Roman" panose="02020603050405020304" pitchFamily="18" charset="0"/>
                  </a:rPr>
                  <a:t>is a</a:t>
                </a:r>
                <a:r>
                  <a:rPr lang="sk-SK" altLang="en-US" sz="2000" b="1" dirty="0">
                    <a:latin typeface="Times New Roman" panose="02020603050405020304" pitchFamily="18" charset="0"/>
                  </a:rPr>
                  <a:t> </a:t>
                </a:r>
                <a:r>
                  <a:rPr lang="sk-SK" altLang="en-US" sz="2000" b="1" dirty="0" err="1">
                    <a:latin typeface="Times New Roman" panose="02020603050405020304" pitchFamily="18" charset="0"/>
                  </a:rPr>
                  <a:t>Scole</a:t>
                </a:r>
                <a:r>
                  <a:rPr lang="en-US" altLang="en-US" sz="2000" b="1" dirty="0">
                    <a:latin typeface="Times New Roman" panose="02020603050405020304" pitchFamily="18" charset="0"/>
                  </a:rPr>
                  <a:t>m constant</a:t>
                </a:r>
                <a:r>
                  <a:rPr lang="sk-SK" altLang="en-US" sz="2000" b="1" dirty="0">
                    <a:latin typeface="Times New Roman" panose="02020603050405020304" pitchFamily="18" charset="0"/>
                  </a:rPr>
                  <a:t>.              </a:t>
                </a:r>
                <a:endParaRPr lang="en-US" altLang="en-US" sz="2000" b="1" i="1" dirty="0">
                  <a:latin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7" name="Object 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464432" y="6172045"/>
                  <a:ext cx="339725" cy="41275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7065" name="Equation" r:id="rId6" imgW="177480" imgH="215640" progId="Equation.3">
                          <p:embed/>
                        </p:oleObj>
                      </mc:Choice>
                      <mc:Fallback>
                        <p:oleObj name="Equation" r:id="rId6" imgW="177480" imgH="215640" progId="Equation.3">
                          <p:embed/>
                          <p:pic>
                            <p:nvPicPr>
                              <p:cNvPr id="7" name="Object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64432" y="6172045"/>
                                <a:ext cx="339725" cy="4127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7" name="Object 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464432" y="6172045"/>
                  <a:ext cx="339725" cy="41275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7065" name="Equation" r:id="rId6" imgW="177480" imgH="215640" progId="Equation.3">
                          <p:embed/>
                        </p:oleObj>
                      </mc:Choice>
                      <mc:Fallback>
                        <p:oleObj name="Equation" r:id="rId6" imgW="177480" imgH="215640" progId="Equation.3">
                          <p:embed/>
                          <p:pic>
                            <p:nvPicPr>
                              <p:cNvPr id="7" name="Object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64432" y="6172045"/>
                                <a:ext cx="339725" cy="4127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8" name="Right Brace 6"/>
              <p:cNvSpPr>
                <a:spLocks/>
              </p:cNvSpPr>
              <p:nvPr/>
            </p:nvSpPr>
            <p:spPr bwMode="auto">
              <a:xfrm>
                <a:off x="5961072" y="3497756"/>
                <a:ext cx="428628" cy="642942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sk-SK" altLang="en-US"/>
              </a:p>
            </p:txBody>
          </p:sp>
          <p:sp>
            <p:nvSpPr>
              <p:cNvPr id="9" name="TextBox 7"/>
              <p:cNvSpPr txBox="1">
                <a:spLocks noChangeArrowheads="1"/>
              </p:cNvSpPr>
              <p:nvPr/>
            </p:nvSpPr>
            <p:spPr bwMode="auto">
              <a:xfrm>
                <a:off x="6480882" y="3497756"/>
                <a:ext cx="17145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sk-SK" altLang="en-US" dirty="0" err="1"/>
                  <a:t>Our</a:t>
                </a:r>
                <a:r>
                  <a:rPr lang="sk-SK" altLang="en-US" dirty="0"/>
                  <a:t> KB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442628" y="4283025"/>
                  <a:ext cx="1440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i="1" dirty="0" smtClean="0">
                      <a:solidFill>
                        <a:srgbClr val="0070C0"/>
                      </a:solidFill>
                    </a:rPr>
                    <a:t>,</a:t>
                  </a:r>
                  <a:r>
                    <a:rPr lang="en-GB" sz="2000" i="1" dirty="0" smtClean="0">
                      <a:solidFill>
                        <a:srgbClr val="002060"/>
                      </a:solidFill>
                    </a:rPr>
                    <a:t>Crown(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sz="2000" i="1" dirty="0" smtClean="0">
                      <a:solidFill>
                        <a:srgbClr val="002060"/>
                      </a:solidFill>
                    </a:rPr>
                    <a:t>)</a:t>
                  </a:r>
                  <a:endParaRPr lang="en-GB" sz="2000" i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628" y="4283025"/>
                  <a:ext cx="1440160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4661" t="-7692" r="-2966" b="-292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6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 sz="3200" dirty="0" smtClean="0"/>
              <a:t>  </a:t>
            </a:r>
            <a:r>
              <a:rPr lang="en-US" altLang="en-US" sz="3200" dirty="0" smtClean="0"/>
              <a:t>II.  </a:t>
            </a:r>
            <a:r>
              <a:rPr lang="sk-SK" altLang="en-US" sz="3200" dirty="0" err="1" smtClean="0"/>
              <a:t>Generalized</a:t>
            </a:r>
            <a:r>
              <a:rPr lang="sk-SK" altLang="en-US" sz="3200" dirty="0" smtClean="0"/>
              <a:t> Modus </a:t>
            </a:r>
            <a:r>
              <a:rPr lang="sk-SK" altLang="en-US" sz="3200" dirty="0" err="1" smtClean="0"/>
              <a:t>Ponens</a:t>
            </a:r>
            <a:endParaRPr lang="en-US" altLang="en-US" sz="3200" dirty="0" smtClean="0"/>
          </a:p>
        </p:txBody>
      </p:sp>
      <p:grpSp>
        <p:nvGrpSpPr>
          <p:cNvPr id="9222" name="Group 16"/>
          <p:cNvGrpSpPr>
            <a:grpSpLocks/>
          </p:cNvGrpSpPr>
          <p:nvPr/>
        </p:nvGrpSpPr>
        <p:grpSpPr bwMode="auto">
          <a:xfrm>
            <a:off x="228600" y="1600200"/>
            <a:ext cx="8001000" cy="5027613"/>
            <a:chOff x="144" y="1008"/>
            <a:chExt cx="5040" cy="3167"/>
          </a:xfrm>
        </p:grpSpPr>
        <p:grpSp>
          <p:nvGrpSpPr>
            <p:cNvPr id="9223" name="Group 14"/>
            <p:cNvGrpSpPr>
              <a:grpSpLocks/>
            </p:cNvGrpSpPr>
            <p:nvPr/>
          </p:nvGrpSpPr>
          <p:grpSpPr bwMode="auto">
            <a:xfrm>
              <a:off x="816" y="1008"/>
              <a:ext cx="4368" cy="3167"/>
              <a:chOff x="816" y="1008"/>
              <a:chExt cx="4368" cy="3167"/>
            </a:xfrm>
          </p:grpSpPr>
          <p:grpSp>
            <p:nvGrpSpPr>
              <p:cNvPr id="9225" name="Group 3"/>
              <p:cNvGrpSpPr>
                <a:grpSpLocks/>
              </p:cNvGrpSpPr>
              <p:nvPr/>
            </p:nvGrpSpPr>
            <p:grpSpPr bwMode="auto">
              <a:xfrm>
                <a:off x="816" y="1008"/>
                <a:ext cx="4368" cy="3167"/>
                <a:chOff x="768" y="192"/>
                <a:chExt cx="4368" cy="3167"/>
              </a:xfrm>
            </p:grpSpPr>
            <p:sp>
              <p:nvSpPr>
                <p:cNvPr id="9229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768" y="192"/>
                  <a:ext cx="436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sk-SK" altLang="en-US" b="1">
                      <a:latin typeface="Times New Roman" panose="02020603050405020304" pitchFamily="18" charset="0"/>
                    </a:rPr>
                    <a:t>Exact formulation- generalized Modus ponens</a:t>
                  </a:r>
                  <a:endParaRPr lang="en-US" altLang="en-US" b="1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9218" name="Object 5"/>
                <p:cNvGraphicFramePr>
                  <a:graphicFrameLocks noChangeAspect="1"/>
                </p:cNvGraphicFramePr>
                <p:nvPr/>
              </p:nvGraphicFramePr>
              <p:xfrm>
                <a:off x="1056" y="1056"/>
                <a:ext cx="3903" cy="7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8093" name="Equation" r:id="rId4" imgW="2209680" imgH="444240" progId="Equation.3">
                        <p:embed/>
                      </p:oleObj>
                    </mc:Choice>
                    <mc:Fallback>
                      <p:oleObj name="Equation" r:id="rId4" imgW="2209680" imgH="444240" progId="Equation.3">
                        <p:embed/>
                        <p:pic>
                          <p:nvPicPr>
                            <p:cNvPr id="9218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1056"/>
                              <a:ext cx="3903" cy="78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30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736" y="1776"/>
                  <a:ext cx="432" cy="624"/>
                </a:xfrm>
                <a:prstGeom prst="line">
                  <a:avLst/>
                </a:prstGeom>
                <a:noFill/>
                <a:ln w="28575" cap="sq">
                  <a:solidFill>
                    <a:srgbClr val="FF3300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3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920" y="2496"/>
                  <a:ext cx="2208" cy="8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sk-SK" altLang="en-US" b="1" i="1">
                      <a:latin typeface="Times New Roman" panose="02020603050405020304" pitchFamily="18" charset="0"/>
                    </a:rPr>
                    <a:t>Substitution      is such, that 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endParaRPr lang="en-US" altLang="en-US" b="1" i="1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9219" name="Object 8"/>
                <p:cNvGraphicFramePr>
                  <a:graphicFrameLocks noChangeAspect="1"/>
                </p:cNvGraphicFramePr>
                <p:nvPr/>
              </p:nvGraphicFramePr>
              <p:xfrm>
                <a:off x="2928" y="2496"/>
                <a:ext cx="206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8094" name="Equation" r:id="rId6" imgW="126720" imgH="177480" progId="Equation.3">
                        <p:embed/>
                      </p:oleObj>
                    </mc:Choice>
                    <mc:Fallback>
                      <p:oleObj name="Equation" r:id="rId6" imgW="126720" imgH="177480" progId="Equation.3">
                        <p:embed/>
                        <p:pic>
                          <p:nvPicPr>
                            <p:cNvPr id="9219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8" y="2496"/>
                              <a:ext cx="206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20" name="Object 9"/>
                <p:cNvGraphicFramePr>
                  <a:graphicFrameLocks noChangeAspect="1"/>
                </p:cNvGraphicFramePr>
                <p:nvPr/>
              </p:nvGraphicFramePr>
              <p:xfrm>
                <a:off x="1968" y="2880"/>
                <a:ext cx="2448" cy="3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8095" name="Equation" r:id="rId8" imgW="1638000" imgH="253800" progId="Equation.3">
                        <p:embed/>
                      </p:oleObj>
                    </mc:Choice>
                    <mc:Fallback>
                      <p:oleObj name="Equation" r:id="rId8" imgW="1638000" imgH="253800" progId="Equation.3">
                        <p:embed/>
                        <p:pic>
                          <p:nvPicPr>
                            <p:cNvPr id="922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68" y="2880"/>
                              <a:ext cx="2448" cy="3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226" name="Line 10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38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27" name="Freeform 12"/>
              <p:cNvSpPr>
                <a:spLocks/>
              </p:cNvSpPr>
              <p:nvPr/>
            </p:nvSpPr>
            <p:spPr bwMode="auto">
              <a:xfrm>
                <a:off x="816" y="1680"/>
                <a:ext cx="3168" cy="288"/>
              </a:xfrm>
              <a:custGeom>
                <a:avLst/>
                <a:gdLst>
                  <a:gd name="T0" fmla="*/ 0 w 3168"/>
                  <a:gd name="T1" fmla="*/ 240 h 288"/>
                  <a:gd name="T2" fmla="*/ 2736 w 3168"/>
                  <a:gd name="T3" fmla="*/ 0 h 288"/>
                  <a:gd name="T4" fmla="*/ 3168 w 3168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3168"/>
                  <a:gd name="T10" fmla="*/ 0 h 288"/>
                  <a:gd name="T11" fmla="*/ 3168 w 3168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68" h="288">
                    <a:moveTo>
                      <a:pt x="0" y="240"/>
                    </a:moveTo>
                    <a:lnTo>
                      <a:pt x="2736" y="0"/>
                    </a:lnTo>
                    <a:lnTo>
                      <a:pt x="3168" y="28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28" name="Line 13"/>
              <p:cNvSpPr>
                <a:spLocks noChangeShapeType="1"/>
              </p:cNvSpPr>
              <p:nvPr/>
            </p:nvSpPr>
            <p:spPr bwMode="auto">
              <a:xfrm rot="3216939">
                <a:off x="3936" y="1968"/>
                <a:ext cx="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224" name="Text Box 15"/>
            <p:cNvSpPr txBox="1">
              <a:spLocks noChangeArrowheads="1"/>
            </p:cNvSpPr>
            <p:nvPr/>
          </p:nvSpPr>
          <p:spPr bwMode="auto">
            <a:xfrm>
              <a:off x="144" y="1776"/>
              <a:ext cx="9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en-US" sz="1800"/>
                <a:t>Atomic sentence</a:t>
              </a:r>
              <a:endParaRPr lang="en-GB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076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684213" y="404664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dirty="0" err="1"/>
              <a:t>Example</a:t>
            </a:r>
            <a:endParaRPr lang="en-GB" altLang="en-US" dirty="0"/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>
            <p:extLst/>
          </p:nvPr>
        </p:nvGraphicFramePr>
        <p:xfrm>
          <a:off x="651524" y="1146027"/>
          <a:ext cx="80041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5" name="Rovnice" r:id="rId4" imgW="3504960" imgH="419040" progId="Equation.3">
                  <p:embed/>
                </p:oleObj>
              </mc:Choice>
              <mc:Fallback>
                <p:oleObj name="Rovnice" r:id="rId4" imgW="3504960" imgH="419040" progId="Equation.3">
                  <p:embed/>
                  <p:pic>
                    <p:nvPicPr>
                      <p:cNvPr id="1024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24" y="1146027"/>
                        <a:ext cx="800417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29"/>
          <p:cNvSpPr txBox="1">
            <a:spLocks noChangeArrowheads="1"/>
          </p:cNvSpPr>
          <p:nvPr/>
        </p:nvSpPr>
        <p:spPr bwMode="auto">
          <a:xfrm>
            <a:off x="805980" y="2353528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dirty="0"/>
              <a:t>Let: </a:t>
            </a:r>
            <a:endParaRPr lang="en-GB" altLang="en-US" dirty="0"/>
          </a:p>
        </p:txBody>
      </p:sp>
      <p:graphicFrame>
        <p:nvGraphicFramePr>
          <p:cNvPr id="10243" name="Object 1"/>
          <p:cNvGraphicFramePr>
            <a:graphicFrameLocks noChangeAspect="1"/>
          </p:cNvGraphicFramePr>
          <p:nvPr>
            <p:extLst/>
          </p:nvPr>
        </p:nvGraphicFramePr>
        <p:xfrm>
          <a:off x="1732161" y="2022412"/>
          <a:ext cx="4914503" cy="7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6" name="Rovnice" r:id="rId6" imgW="2387520" imgH="431640" progId="Equation.3">
                  <p:embed/>
                </p:oleObj>
              </mc:Choice>
              <mc:Fallback>
                <p:oleObj name="Rovnice" r:id="rId6" imgW="2387520" imgH="431640" progId="Equation.3">
                  <p:embed/>
                  <p:pic>
                    <p:nvPicPr>
                      <p:cNvPr id="1024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161" y="2022412"/>
                        <a:ext cx="4914503" cy="7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539552" y="3573016"/>
            <a:ext cx="8405164" cy="3129291"/>
            <a:chOff x="375" y="528"/>
            <a:chExt cx="5274" cy="1918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384" y="528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en-US" dirty="0" err="1"/>
                <a:t>Then</a:t>
              </a:r>
              <a:r>
                <a:rPr lang="sk-SK" altLang="en-US" dirty="0"/>
                <a:t> :</a:t>
              </a:r>
              <a:endParaRPr lang="en-GB" altLang="en-US" dirty="0"/>
            </a:p>
          </p:txBody>
        </p:sp>
        <p:graphicFrame>
          <p:nvGraphicFramePr>
            <p:cNvPr id="8" name="Object 0"/>
            <p:cNvGraphicFramePr>
              <a:graphicFrameLocks noChangeAspect="1"/>
            </p:cNvGraphicFramePr>
            <p:nvPr>
              <p:extLst/>
            </p:nvPr>
          </p:nvGraphicFramePr>
          <p:xfrm>
            <a:off x="375" y="933"/>
            <a:ext cx="5274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37" name="Equation" r:id="rId8" imgW="3568680" imgH="419040" progId="Equation.3">
                    <p:embed/>
                  </p:oleObj>
                </mc:Choice>
                <mc:Fallback>
                  <p:oleObj name="Equation" r:id="rId8" imgW="3568680" imgH="419040" progId="Equation.3">
                    <p:embed/>
                    <p:pic>
                      <p:nvPicPr>
                        <p:cNvPr id="8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" y="933"/>
                          <a:ext cx="5274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94" y="1760"/>
              <a:ext cx="48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en-US" dirty="0" err="1"/>
                <a:t>Infer</a:t>
              </a:r>
              <a:r>
                <a:rPr lang="sk-SK" altLang="en-US" dirty="0"/>
                <a:t> </a:t>
              </a:r>
              <a:r>
                <a:rPr lang="sk-SK" altLang="en-US" dirty="0" err="1"/>
                <a:t>with</a:t>
              </a:r>
              <a:r>
                <a:rPr lang="sk-SK" altLang="en-US" dirty="0"/>
                <a:t> a </a:t>
              </a:r>
              <a:r>
                <a:rPr lang="sk-SK" altLang="en-US" dirty="0" err="1"/>
                <a:t>help</a:t>
              </a:r>
              <a:r>
                <a:rPr lang="sk-SK" altLang="en-US" dirty="0"/>
                <a:t> of </a:t>
              </a:r>
              <a:r>
                <a:rPr lang="sk-SK" altLang="en-US" dirty="0" err="1"/>
                <a:t>substitution</a:t>
              </a:r>
              <a:r>
                <a:rPr lang="sk-SK" altLang="en-US" dirty="0"/>
                <a:t>  </a:t>
              </a:r>
              <a:endParaRPr lang="en-GB" altLang="en-US" dirty="0"/>
            </a:p>
          </p:txBody>
        </p:sp>
        <p:graphicFrame>
          <p:nvGraphicFramePr>
            <p:cNvPr id="10" name="Object 1"/>
            <p:cNvGraphicFramePr>
              <a:graphicFrameLocks noChangeAspect="1"/>
            </p:cNvGraphicFramePr>
            <p:nvPr>
              <p:extLst/>
            </p:nvPr>
          </p:nvGraphicFramePr>
          <p:xfrm>
            <a:off x="576" y="2083"/>
            <a:ext cx="117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38" name="Equation" r:id="rId10" imgW="698400" imgH="215640" progId="Equation.3">
                    <p:embed/>
                  </p:oleObj>
                </mc:Choice>
                <mc:Fallback>
                  <p:oleObj name="Equation" r:id="rId10" imgW="698400" imgH="215640" progId="Equation.3">
                    <p:embed/>
                    <p:pic>
                      <p:nvPicPr>
                        <p:cNvPr id="1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083"/>
                          <a:ext cx="117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3198" y="1731"/>
            <a:ext cx="23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39" name="Equation" r:id="rId12" imgW="126720" imgH="177480" progId="Equation.3">
                    <p:embed/>
                  </p:oleObj>
                </mc:Choice>
                <mc:Fallback>
                  <p:oleObj name="Equation" r:id="rId12" imgW="126720" imgH="177480" progId="Equation.3">
                    <p:embed/>
                    <p:pic>
                      <p:nvPicPr>
                        <p:cNvPr id="1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731"/>
                          <a:ext cx="236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555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143000" y="1828800"/>
            <a:ext cx="80010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b="1">
                <a:latin typeface="Times New Roman" panose="02020603050405020304" pitchFamily="18" charset="0"/>
              </a:rPr>
              <a:t>Sentences:  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en-US" b="1">
                <a:latin typeface="Times New Roman" panose="02020603050405020304" pitchFamily="18" charset="0"/>
              </a:rPr>
              <a:t>     </a:t>
            </a:r>
            <a:r>
              <a:rPr lang="en-US" altLang="en-US" b="1">
                <a:latin typeface="Times New Roman" panose="02020603050405020304" pitchFamily="18" charset="0"/>
              </a:rPr>
              <a:t>"It is illegal for a U</a:t>
            </a:r>
            <a:r>
              <a:rPr lang="sk-SK" altLang="en-US" b="1">
                <a:latin typeface="Times New Roman" panose="02020603050405020304" pitchFamily="18" charset="0"/>
              </a:rPr>
              <a:t>K</a:t>
            </a:r>
            <a:r>
              <a:rPr lang="en-US" altLang="en-US" b="1">
                <a:latin typeface="Times New Roman" panose="02020603050405020304" pitchFamily="18" charset="0"/>
              </a:rPr>
              <a:t> student to sell Coke."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     "Bob is a</a:t>
            </a:r>
            <a:r>
              <a:rPr lang="sk-SK" altLang="en-US" b="1">
                <a:latin typeface="Times New Roman" panose="02020603050405020304" pitchFamily="18" charset="0"/>
              </a:rPr>
              <a:t>n</a:t>
            </a:r>
            <a:r>
              <a:rPr lang="en-US" altLang="en-US" b="1">
                <a:latin typeface="Times New Roman" panose="02020603050405020304" pitchFamily="18" charset="0"/>
              </a:rPr>
              <a:t> U</a:t>
            </a:r>
            <a:r>
              <a:rPr lang="sk-SK" altLang="en-US" b="1">
                <a:latin typeface="Times New Roman" panose="02020603050405020304" pitchFamily="18" charset="0"/>
              </a:rPr>
              <a:t>K</a:t>
            </a:r>
            <a:r>
              <a:rPr lang="en-US" altLang="en-US" b="1">
                <a:latin typeface="Times New Roman" panose="02020603050405020304" pitchFamily="18" charset="0"/>
              </a:rPr>
              <a:t> student."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     "Everyone sells some Coke."</a:t>
            </a:r>
            <a:br>
              <a:rPr lang="en-US" altLang="en-US" b="1">
                <a:latin typeface="Times New Roman" panose="02020603050405020304" pitchFamily="18" charset="0"/>
              </a:rPr>
            </a:b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en-US" b="1">
                <a:latin typeface="Times New Roman" panose="02020603050405020304" pitchFamily="18" charset="0"/>
              </a:rPr>
              <a:t>We want to know: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en-US" b="1">
                <a:latin typeface="Times New Roman" panose="02020603050405020304" pitchFamily="18" charset="0"/>
              </a:rPr>
              <a:t>      „Is Bob criminal?“</a:t>
            </a:r>
            <a:r>
              <a:rPr lang="en-US" altLang="en-US" b="1">
                <a:latin typeface="Times New Roman" panose="02020603050405020304" pitchFamily="18" charset="0"/>
              </a:rPr>
              <a:t/>
            </a:r>
            <a:br>
              <a:rPr lang="en-US" altLang="en-US" b="1">
                <a:latin typeface="Times New Roman" panose="02020603050405020304" pitchFamily="18" charset="0"/>
              </a:rPr>
            </a:br>
            <a:endParaRPr lang="en-US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295400" y="5334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b="1" i="1">
                <a:latin typeface="Times New Roman" panose="02020603050405020304" pitchFamily="18" charset="0"/>
              </a:rPr>
              <a:t>More complex example ( Russell, Norwig)</a:t>
            </a:r>
            <a:endParaRPr lang="en-GB" altLang="en-US" b="1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2"/>
          <p:cNvSpPr txBox="1">
            <a:spLocks noChangeArrowheads="1"/>
          </p:cNvSpPr>
          <p:nvPr/>
        </p:nvSpPr>
        <p:spPr bwMode="auto">
          <a:xfrm>
            <a:off x="1066800" y="228600"/>
            <a:ext cx="8077200" cy="812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 KB</a:t>
            </a:r>
            <a:r>
              <a:rPr lang="sk-SK" altLang="en-US" b="1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endParaRPr lang="sk-SK" altLang="en-US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 </a:t>
            </a:r>
            <a:r>
              <a:rPr lang="sk-SK" altLang="en-US" sz="2000">
                <a:latin typeface="Times New Roman" panose="02020603050405020304" pitchFamily="18" charset="0"/>
              </a:rPr>
              <a:t>1.   </a:t>
            </a:r>
            <a:r>
              <a:rPr lang="en-US" altLang="en-US" sz="2000">
                <a:latin typeface="Times New Roman" panose="02020603050405020304" pitchFamily="18" charset="0"/>
              </a:rPr>
              <a:t>     </a:t>
            </a:r>
            <a:r>
              <a:rPr lang="sk-SK" altLang="en-US" sz="2000">
                <a:latin typeface="Times New Roman" panose="02020603050405020304" pitchFamily="18" charset="0"/>
              </a:rPr>
              <a:t>    (</a:t>
            </a:r>
            <a:r>
              <a:rPr lang="en-US" altLang="en-US" i="1">
                <a:latin typeface="Times New Roman" panose="02020603050405020304" pitchFamily="18" charset="0"/>
              </a:rPr>
              <a:t>x,</a:t>
            </a:r>
            <a:r>
              <a:rPr lang="sk-SK" altLang="en-US" i="1">
                <a:latin typeface="Times New Roman" panose="02020603050405020304" pitchFamily="18" charset="0"/>
              </a:rPr>
              <a:t>  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sk-SK" altLang="en-US" i="1">
                <a:latin typeface="Times New Roman" panose="02020603050405020304" pitchFamily="18" charset="0"/>
              </a:rPr>
              <a:t>)</a:t>
            </a:r>
            <a:r>
              <a:rPr lang="en-US" altLang="en-US" i="1">
                <a:latin typeface="Times New Roman" panose="02020603050405020304" pitchFamily="18" charset="0"/>
              </a:rPr>
              <a:t> Student(x) ^ Coke(y) ^ Sells(x,y) =&gt; Criminal(x)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/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 </a:t>
            </a:r>
            <a:r>
              <a:rPr lang="sk-SK" altLang="en-US" sz="2000">
                <a:latin typeface="Times New Roman" panose="02020603050405020304" pitchFamily="18" charset="0"/>
              </a:rPr>
              <a:t>2.  </a:t>
            </a:r>
            <a:r>
              <a:rPr lang="en-US" altLang="en-US" sz="2000">
                <a:latin typeface="Times New Roman" panose="02020603050405020304" pitchFamily="18" charset="0"/>
              </a:rPr>
              <a:t>     </a:t>
            </a:r>
            <a:r>
              <a:rPr lang="sk-SK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Student(Bob)</a:t>
            </a:r>
            <a:r>
              <a:rPr lang="sk-SK" altLang="en-US" i="1">
                <a:latin typeface="Times New Roman" panose="02020603050405020304" pitchFamily="18" charset="0"/>
              </a:rPr>
              <a:t>,    </a:t>
            </a:r>
            <a:r>
              <a:rPr lang="en-US" altLang="en-US" i="1">
                <a:latin typeface="Times New Roman" panose="02020603050405020304" pitchFamily="18" charset="0"/>
              </a:rPr>
              <a:t>Coke(COKE1), </a:t>
            </a:r>
            <a:r>
              <a:rPr lang="en-US" altLang="en-US" sz="2000">
                <a:latin typeface="Times New Roman" panose="02020603050405020304" pitchFamily="18" charset="0"/>
              </a:rPr>
              <a:t/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sk-SK" altLang="en-US" sz="2000">
                <a:latin typeface="Times New Roman" panose="02020603050405020304" pitchFamily="18" charset="0"/>
              </a:rPr>
              <a:t> 3.</a:t>
            </a:r>
            <a:r>
              <a:rPr lang="en-US" altLang="en-US" sz="2000">
                <a:latin typeface="Times New Roman" panose="02020603050405020304" pitchFamily="18" charset="0"/>
              </a:rPr>
              <a:t>     </a:t>
            </a:r>
            <a:r>
              <a:rPr lang="sk-SK" altLang="en-US" sz="2000">
                <a:latin typeface="Times New Roman" panose="02020603050405020304" pitchFamily="18" charset="0"/>
              </a:rPr>
              <a:t>         </a:t>
            </a:r>
            <a:r>
              <a:rPr lang="en-US" altLang="en-US" i="1">
                <a:latin typeface="Times New Roman" panose="02020603050405020304" pitchFamily="18" charset="0"/>
              </a:rPr>
              <a:t>x </a:t>
            </a:r>
            <a:r>
              <a:rPr lang="sk-SK" altLang="en-US" i="1">
                <a:latin typeface="Times New Roman" panose="02020603050405020304" pitchFamily="18" charset="0"/>
              </a:rPr>
              <a:t>     </a:t>
            </a:r>
            <a:r>
              <a:rPr lang="en-US" altLang="en-US" i="1">
                <a:latin typeface="Times New Roman" panose="02020603050405020304" pitchFamily="18" charset="0"/>
              </a:rPr>
              <a:t>y Student(x) ^ Coke(y) ^ Sells(x,y)</a:t>
            </a:r>
            <a:br>
              <a:rPr lang="en-US" altLang="en-US" i="1">
                <a:latin typeface="Times New Roman" panose="02020603050405020304" pitchFamily="18" charset="0"/>
              </a:rPr>
            </a:br>
            <a:endParaRPr lang="sk-SK" altLang="en-US" i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Inference:</a:t>
            </a:r>
            <a:r>
              <a:rPr lang="sk-SK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sk-SK" altLang="en-US" sz="2000">
                <a:latin typeface="Times New Roman" panose="02020603050405020304" pitchFamily="18" charset="0"/>
              </a:rPr>
              <a:t>From 3. by general instantanation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en-US" sz="2000">
                <a:latin typeface="Times New Roman" panose="02020603050405020304" pitchFamily="18" charset="0"/>
              </a:rPr>
              <a:t> 4.            </a:t>
            </a:r>
            <a:r>
              <a:rPr lang="en-US" altLang="en-US" i="1">
                <a:latin typeface="Times New Roman" panose="02020603050405020304" pitchFamily="18" charset="0"/>
              </a:rPr>
              <a:t>y Student(</a:t>
            </a:r>
            <a:r>
              <a:rPr lang="sk-SK" altLang="en-US" i="1">
                <a:latin typeface="Times New Roman" panose="02020603050405020304" pitchFamily="18" charset="0"/>
              </a:rPr>
              <a:t>Bob</a:t>
            </a:r>
            <a:r>
              <a:rPr lang="en-US" altLang="en-US" i="1">
                <a:latin typeface="Times New Roman" panose="02020603050405020304" pitchFamily="18" charset="0"/>
              </a:rPr>
              <a:t>) ^ Coke(y) ^ Sells(</a:t>
            </a:r>
            <a:r>
              <a:rPr lang="sk-SK" altLang="en-US" i="1">
                <a:latin typeface="Times New Roman" panose="02020603050405020304" pitchFamily="18" charset="0"/>
              </a:rPr>
              <a:t>Bob</a:t>
            </a:r>
            <a:r>
              <a:rPr lang="en-US" altLang="en-US" i="1">
                <a:latin typeface="Times New Roman" panose="02020603050405020304" pitchFamily="18" charset="0"/>
              </a:rPr>
              <a:t>,y)</a:t>
            </a:r>
            <a:endParaRPr lang="sk-SK" altLang="en-US" i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en-US" sz="2000">
                <a:latin typeface="Times New Roman" panose="02020603050405020304" pitchFamily="18" charset="0"/>
              </a:rPr>
              <a:t>From 4. by existence instantanation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en-US" sz="2000">
                <a:latin typeface="Times New Roman" panose="02020603050405020304" pitchFamily="18" charset="0"/>
              </a:rPr>
              <a:t> 5.            </a:t>
            </a:r>
            <a:r>
              <a:rPr lang="en-US" altLang="en-US" i="1">
                <a:latin typeface="Times New Roman" panose="02020603050405020304" pitchFamily="18" charset="0"/>
              </a:rPr>
              <a:t>Student(</a:t>
            </a:r>
            <a:r>
              <a:rPr lang="sk-SK" altLang="en-US" i="1">
                <a:latin typeface="Times New Roman" panose="02020603050405020304" pitchFamily="18" charset="0"/>
              </a:rPr>
              <a:t>Bob</a:t>
            </a:r>
            <a:r>
              <a:rPr lang="en-US" altLang="en-US" i="1">
                <a:latin typeface="Times New Roman" panose="02020603050405020304" pitchFamily="18" charset="0"/>
              </a:rPr>
              <a:t>) ^ Coke(</a:t>
            </a:r>
            <a:r>
              <a:rPr lang="sk-SK" altLang="en-US" i="1">
                <a:latin typeface="Times New Roman" panose="02020603050405020304" pitchFamily="18" charset="0"/>
              </a:rPr>
              <a:t>COKE1</a:t>
            </a:r>
            <a:r>
              <a:rPr lang="en-US" altLang="en-US" i="1">
                <a:latin typeface="Times New Roman" panose="02020603050405020304" pitchFamily="18" charset="0"/>
              </a:rPr>
              <a:t>) ^ Sells(</a:t>
            </a:r>
            <a:r>
              <a:rPr lang="sk-SK" altLang="en-US" i="1">
                <a:latin typeface="Times New Roman" panose="02020603050405020304" pitchFamily="18" charset="0"/>
              </a:rPr>
              <a:t>Bob</a:t>
            </a:r>
            <a:r>
              <a:rPr lang="en-US" altLang="en-US" i="1">
                <a:latin typeface="Times New Roman" panose="02020603050405020304" pitchFamily="18" charset="0"/>
              </a:rPr>
              <a:t>,</a:t>
            </a:r>
            <a:r>
              <a:rPr lang="sk-SK" altLang="en-US" i="1">
                <a:latin typeface="Times New Roman" panose="02020603050405020304" pitchFamily="18" charset="0"/>
              </a:rPr>
              <a:t>COKE1</a:t>
            </a:r>
            <a:r>
              <a:rPr lang="en-US" altLang="en-US" i="1">
                <a:latin typeface="Times New Roman" panose="02020603050405020304" pitchFamily="18" charset="0"/>
              </a:rPr>
              <a:t>)</a:t>
            </a:r>
            <a:endParaRPr lang="sk-SK" altLang="en-US" i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en-US" i="1">
                <a:latin typeface="Times New Roman" panose="02020603050405020304" pitchFamily="18" charset="0"/>
              </a:rPr>
              <a:t> </a:t>
            </a:r>
            <a:r>
              <a:rPr lang="sk-SK" altLang="en-US">
                <a:latin typeface="Times New Roman" panose="02020603050405020304" pitchFamily="18" charset="0"/>
              </a:rPr>
              <a:t>From 1. and 5.</a:t>
            </a:r>
            <a:r>
              <a:rPr lang="sk-SK" altLang="en-US" i="1">
                <a:latin typeface="Times New Roman" panose="02020603050405020304" pitchFamily="18" charset="0"/>
              </a:rPr>
              <a:t> </a:t>
            </a:r>
            <a:r>
              <a:rPr lang="sk-SK" altLang="en-US">
                <a:latin typeface="Times New Roman" panose="02020603050405020304" pitchFamily="18" charset="0"/>
              </a:rPr>
              <a:t>by Modus ponens</a:t>
            </a:r>
            <a:endParaRPr lang="sk-SK" altLang="en-US" i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en-US" sz="2000">
                <a:latin typeface="Times New Roman" panose="02020603050405020304" pitchFamily="18" charset="0"/>
              </a:rPr>
              <a:t>6.             </a:t>
            </a:r>
            <a:r>
              <a:rPr lang="sk-SK" altLang="en-US" i="1">
                <a:latin typeface="Times New Roman" panose="02020603050405020304" pitchFamily="18" charset="0"/>
              </a:rPr>
              <a:t>Criminal (Bob)</a:t>
            </a:r>
          </a:p>
          <a:p>
            <a:pPr eaLnBrk="1" hangingPunct="1">
              <a:spcBef>
                <a:spcPct val="50000"/>
              </a:spcBef>
            </a:pPr>
            <a:endParaRPr lang="sk-SK" altLang="en-US" i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    </a:t>
            </a:r>
            <a:br>
              <a:rPr lang="en-US" altLang="en-US" sz="2000">
                <a:latin typeface="Times New Roman" panose="02020603050405020304" pitchFamily="18" charset="0"/>
              </a:rPr>
            </a:b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752600" y="1219200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0" name="Equation" r:id="rId4" imgW="152280" imgH="164880" progId="Equation.3">
                  <p:embed/>
                </p:oleObj>
              </mc:Choice>
              <mc:Fallback>
                <p:oleObj name="Equation" r:id="rId4" imgW="152280" imgH="164880" progId="Equation.3">
                  <p:embed/>
                  <p:pic>
                    <p:nvPicPr>
                      <p:cNvPr id="122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0"/>
                        <a:ext cx="352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1905000" y="2362200"/>
          <a:ext cx="2825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1" name="Equation" r:id="rId6" imgW="152280" imgH="164880" progId="Equation.3">
                  <p:embed/>
                </p:oleObj>
              </mc:Choice>
              <mc:Fallback>
                <p:oleObj name="Equation" r:id="rId6" imgW="152280" imgH="164880" progId="Equation.3">
                  <p:embed/>
                  <p:pic>
                    <p:nvPicPr>
                      <p:cNvPr id="122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2825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2590800" y="23622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2" name="Equation" r:id="rId8" imgW="126720" imgH="152280" progId="Equation.3">
                  <p:embed/>
                </p:oleObj>
              </mc:Choice>
              <mc:Fallback>
                <p:oleObj name="Equation" r:id="rId8" imgW="126720" imgH="152280" progId="Equation.3">
                  <p:embed/>
                  <p:pic>
                    <p:nvPicPr>
                      <p:cNvPr id="122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1828800" y="41148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3" name="Equation" r:id="rId10" imgW="126720" imgH="152280" progId="Equation.3">
                  <p:embed/>
                </p:oleObj>
              </mc:Choice>
              <mc:Fallback>
                <p:oleObj name="Equation" r:id="rId10" imgW="126720" imgH="15228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148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785938" y="1857375"/>
            <a:ext cx="2071687" cy="571500"/>
          </a:xfrm>
          <a:prstGeom prst="ellipse">
            <a:avLst/>
          </a:prstGeom>
          <a:noFill/>
          <a:ln w="28575" algn="ctr">
            <a:solidFill>
              <a:srgbClr val="C8330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sk-SK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786063" y="2286000"/>
            <a:ext cx="1714500" cy="428625"/>
          </a:xfrm>
          <a:prstGeom prst="ellipse">
            <a:avLst/>
          </a:prstGeom>
          <a:noFill/>
          <a:ln w="28575" algn="ctr">
            <a:solidFill>
              <a:srgbClr val="C8330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6450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 sz="2400" smtClean="0"/>
              <a:t>Exam example</a:t>
            </a:r>
            <a:endParaRPr lang="en-GB" altLang="en-US" sz="2400" smtClean="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8001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/>
              <a:t>Slytherin is a school.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en-US"/>
              <a:t>Griffindor is a school.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en-US"/>
              <a:t>Hufflepuf is a school.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en-US"/>
              <a:t>If the student studies on the school and has a wand, then he is a whizard.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en-US"/>
              <a:t>Students Harry, Ron and Hermiona study on Griffindore.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en-US"/>
              <a:t>Ron has a wand named Wanda.</a:t>
            </a:r>
          </a:p>
          <a:p>
            <a:pPr eaLnBrk="1" hangingPunct="1">
              <a:spcBef>
                <a:spcPct val="50000"/>
              </a:spcBef>
            </a:pPr>
            <a:endParaRPr lang="sk-SK" altLang="en-US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en-US">
                <a:solidFill>
                  <a:schemeClr val="tx2"/>
                </a:solidFill>
              </a:rPr>
              <a:t> Prove that Ron is a whizard.</a:t>
            </a:r>
            <a:endParaRPr lang="en-GB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/>
              <a:t>Predicates?</a:t>
            </a:r>
            <a:endParaRPr lang="en-GB" altLang="en-US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7772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dirty="0" err="1" smtClean="0">
                <a:solidFill>
                  <a:schemeClr val="tx2"/>
                </a:solidFill>
              </a:rPr>
              <a:t>School</a:t>
            </a:r>
            <a:r>
              <a:rPr lang="sk-SK" altLang="en-US" dirty="0" smtClean="0">
                <a:solidFill>
                  <a:schemeClr val="tx2"/>
                </a:solidFill>
              </a:rPr>
              <a:t>(</a:t>
            </a:r>
            <a:r>
              <a:rPr lang="en-US" altLang="en-US" dirty="0" smtClean="0">
                <a:solidFill>
                  <a:schemeClr val="tx2"/>
                </a:solidFill>
              </a:rPr>
              <a:t>y</a:t>
            </a:r>
            <a:r>
              <a:rPr lang="sk-SK" altLang="en-US" dirty="0" smtClean="0">
                <a:solidFill>
                  <a:schemeClr val="tx2"/>
                </a:solidFill>
              </a:rPr>
              <a:t>), </a:t>
            </a:r>
            <a:r>
              <a:rPr lang="sk-SK" altLang="en-US" dirty="0" err="1" smtClean="0">
                <a:solidFill>
                  <a:schemeClr val="tx2"/>
                </a:solidFill>
              </a:rPr>
              <a:t>HasWand</a:t>
            </a:r>
            <a:r>
              <a:rPr lang="sk-SK" altLang="en-US" dirty="0" smtClean="0">
                <a:solidFill>
                  <a:schemeClr val="tx2"/>
                </a:solidFill>
              </a:rPr>
              <a:t>(</a:t>
            </a:r>
            <a:r>
              <a:rPr lang="en-US" altLang="en-US" dirty="0" err="1">
                <a:solidFill>
                  <a:schemeClr val="tx2"/>
                </a:solidFill>
              </a:rPr>
              <a:t>x</a:t>
            </a:r>
            <a:r>
              <a:rPr lang="sk-SK" altLang="en-US" dirty="0" smtClean="0">
                <a:solidFill>
                  <a:schemeClr val="tx2"/>
                </a:solidFill>
              </a:rPr>
              <a:t>,z</a:t>
            </a:r>
            <a:r>
              <a:rPr lang="sk-SK" altLang="en-US" dirty="0">
                <a:solidFill>
                  <a:schemeClr val="tx2"/>
                </a:solidFill>
              </a:rPr>
              <a:t>), </a:t>
            </a:r>
            <a:r>
              <a:rPr lang="sk-SK" altLang="en-US" dirty="0" err="1" smtClean="0">
                <a:solidFill>
                  <a:schemeClr val="tx2"/>
                </a:solidFill>
              </a:rPr>
              <a:t>Studies</a:t>
            </a:r>
            <a:r>
              <a:rPr lang="sk-SK" altLang="en-US" dirty="0" smtClean="0">
                <a:solidFill>
                  <a:schemeClr val="tx2"/>
                </a:solidFill>
              </a:rPr>
              <a:t>(</a:t>
            </a:r>
            <a:r>
              <a:rPr lang="en-US" altLang="en-US" dirty="0">
                <a:solidFill>
                  <a:schemeClr val="tx2"/>
                </a:solidFill>
              </a:rPr>
              <a:t>x</a:t>
            </a:r>
            <a:r>
              <a:rPr lang="sk-SK" altLang="en-US" dirty="0" smtClean="0">
                <a:solidFill>
                  <a:schemeClr val="tx2"/>
                </a:solidFill>
              </a:rPr>
              <a:t>,</a:t>
            </a:r>
            <a:r>
              <a:rPr lang="en-US" altLang="en-US" dirty="0" smtClean="0">
                <a:solidFill>
                  <a:schemeClr val="tx2"/>
                </a:solidFill>
              </a:rPr>
              <a:t>y</a:t>
            </a:r>
            <a:r>
              <a:rPr lang="sk-SK" altLang="en-US" dirty="0" smtClean="0">
                <a:solidFill>
                  <a:schemeClr val="tx2"/>
                </a:solidFill>
              </a:rPr>
              <a:t>), </a:t>
            </a:r>
            <a:r>
              <a:rPr lang="sk-SK" altLang="en-US" dirty="0" err="1" smtClean="0">
                <a:solidFill>
                  <a:schemeClr val="tx2"/>
                </a:solidFill>
              </a:rPr>
              <a:t>Student</a:t>
            </a:r>
            <a:r>
              <a:rPr lang="sk-SK" altLang="en-US" dirty="0" smtClean="0">
                <a:solidFill>
                  <a:schemeClr val="tx2"/>
                </a:solidFill>
              </a:rPr>
              <a:t>(</a:t>
            </a:r>
            <a:r>
              <a:rPr lang="en-US" altLang="en-US" dirty="0" smtClean="0">
                <a:solidFill>
                  <a:schemeClr val="tx2"/>
                </a:solidFill>
              </a:rPr>
              <a:t>x</a:t>
            </a:r>
            <a:r>
              <a:rPr lang="sk-SK" altLang="en-US" dirty="0" smtClean="0">
                <a:solidFill>
                  <a:schemeClr val="tx2"/>
                </a:solidFill>
              </a:rPr>
              <a:t>),</a:t>
            </a:r>
            <a:endParaRPr lang="sk-SK" altLang="en-US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dirty="0" err="1">
                <a:solidFill>
                  <a:schemeClr val="tx2"/>
                </a:solidFill>
              </a:rPr>
              <a:t>W</a:t>
            </a:r>
            <a:r>
              <a:rPr lang="sk-SK" altLang="en-US" dirty="0" smtClean="0">
                <a:solidFill>
                  <a:schemeClr val="tx2"/>
                </a:solidFill>
              </a:rPr>
              <a:t>and(z</a:t>
            </a:r>
            <a:r>
              <a:rPr lang="sk-SK" altLang="en-US" dirty="0">
                <a:solidFill>
                  <a:schemeClr val="tx2"/>
                </a:solidFill>
              </a:rPr>
              <a:t>), </a:t>
            </a:r>
            <a:r>
              <a:rPr lang="sk-SK" altLang="en-US" dirty="0" err="1" smtClean="0">
                <a:solidFill>
                  <a:schemeClr val="tx2"/>
                </a:solidFill>
              </a:rPr>
              <a:t>Whizard</a:t>
            </a:r>
            <a:r>
              <a:rPr lang="sk-SK" altLang="en-US" dirty="0" smtClean="0">
                <a:solidFill>
                  <a:schemeClr val="tx2"/>
                </a:solidFill>
              </a:rPr>
              <a:t>(</a:t>
            </a:r>
            <a:r>
              <a:rPr lang="en-US" altLang="en-US" dirty="0" smtClean="0">
                <a:solidFill>
                  <a:schemeClr val="tx2"/>
                </a:solidFill>
              </a:rPr>
              <a:t>x</a:t>
            </a:r>
            <a:r>
              <a:rPr lang="sk-SK" altLang="en-US" dirty="0" smtClean="0">
                <a:solidFill>
                  <a:schemeClr val="tx2"/>
                </a:solidFill>
              </a:rPr>
              <a:t>)</a:t>
            </a:r>
            <a:endParaRPr lang="en-GB" altLang="en-US" dirty="0">
              <a:solidFill>
                <a:schemeClr val="tx2"/>
              </a:solidFill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84213" y="3141663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dirty="0" err="1"/>
              <a:t>F</a:t>
            </a:r>
            <a:r>
              <a:rPr lang="sk-SK" altLang="en-US" dirty="0" err="1" smtClean="0"/>
              <a:t>acts</a:t>
            </a:r>
            <a:r>
              <a:rPr lang="sk-SK" altLang="en-US" dirty="0"/>
              <a:t>?</a:t>
            </a:r>
            <a:endParaRPr lang="en-GB" altLang="en-US" dirty="0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684213" y="3860800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dirty="0" err="1">
                <a:solidFill>
                  <a:schemeClr val="tx2"/>
                </a:solidFill>
              </a:rPr>
              <a:t>School</a:t>
            </a:r>
            <a:r>
              <a:rPr lang="sk-SK" altLang="en-US" dirty="0">
                <a:solidFill>
                  <a:schemeClr val="tx2"/>
                </a:solidFill>
              </a:rPr>
              <a:t>(</a:t>
            </a:r>
            <a:r>
              <a:rPr lang="sk-SK" altLang="en-US" dirty="0" err="1">
                <a:solidFill>
                  <a:schemeClr val="tx2"/>
                </a:solidFill>
              </a:rPr>
              <a:t>Sl</a:t>
            </a:r>
            <a:r>
              <a:rPr lang="sk-SK" altLang="en-US" dirty="0">
                <a:solidFill>
                  <a:schemeClr val="tx2"/>
                </a:solidFill>
              </a:rPr>
              <a:t>), </a:t>
            </a:r>
            <a:r>
              <a:rPr lang="sk-SK" altLang="en-US" dirty="0" err="1">
                <a:solidFill>
                  <a:schemeClr val="tx2"/>
                </a:solidFill>
              </a:rPr>
              <a:t>School</a:t>
            </a:r>
            <a:r>
              <a:rPr lang="sk-SK" altLang="en-US" dirty="0">
                <a:solidFill>
                  <a:schemeClr val="tx2"/>
                </a:solidFill>
              </a:rPr>
              <a:t>(G), </a:t>
            </a:r>
            <a:r>
              <a:rPr lang="sk-SK" altLang="en-US" dirty="0" err="1">
                <a:solidFill>
                  <a:schemeClr val="tx2"/>
                </a:solidFill>
              </a:rPr>
              <a:t>School</a:t>
            </a:r>
            <a:r>
              <a:rPr lang="sk-SK" altLang="en-US" dirty="0">
                <a:solidFill>
                  <a:schemeClr val="tx2"/>
                </a:solidFill>
              </a:rPr>
              <a:t> (</a:t>
            </a:r>
            <a:r>
              <a:rPr lang="sk-SK" altLang="en-US" dirty="0" err="1">
                <a:solidFill>
                  <a:schemeClr val="tx2"/>
                </a:solidFill>
              </a:rPr>
              <a:t>Hp</a:t>
            </a:r>
            <a:r>
              <a:rPr lang="sk-SK" altLang="en-US" dirty="0">
                <a:solidFill>
                  <a:schemeClr val="tx2"/>
                </a:solidFill>
              </a:rPr>
              <a:t>), </a:t>
            </a:r>
            <a:r>
              <a:rPr lang="sk-SK" altLang="en-US" dirty="0" err="1">
                <a:solidFill>
                  <a:schemeClr val="tx2"/>
                </a:solidFill>
              </a:rPr>
              <a:t>Student</a:t>
            </a:r>
            <a:r>
              <a:rPr lang="sk-SK" altLang="en-US" dirty="0">
                <a:solidFill>
                  <a:schemeClr val="tx2"/>
                </a:solidFill>
              </a:rPr>
              <a:t>(</a:t>
            </a:r>
            <a:r>
              <a:rPr lang="sk-SK" altLang="en-US" dirty="0" err="1">
                <a:solidFill>
                  <a:schemeClr val="tx2"/>
                </a:solidFill>
              </a:rPr>
              <a:t>Ron</a:t>
            </a:r>
            <a:r>
              <a:rPr lang="sk-SK" altLang="en-US" dirty="0">
                <a:solidFill>
                  <a:schemeClr val="tx2"/>
                </a:solidFill>
              </a:rPr>
              <a:t>), </a:t>
            </a:r>
            <a:r>
              <a:rPr lang="sk-SK" altLang="en-US" dirty="0" err="1">
                <a:solidFill>
                  <a:schemeClr val="tx2"/>
                </a:solidFill>
              </a:rPr>
              <a:t>Wand</a:t>
            </a:r>
            <a:r>
              <a:rPr lang="sk-SK" altLang="en-US" dirty="0">
                <a:solidFill>
                  <a:schemeClr val="tx2"/>
                </a:solidFill>
              </a:rPr>
              <a:t>(</a:t>
            </a:r>
            <a:r>
              <a:rPr lang="sk-SK" altLang="en-US" dirty="0" err="1">
                <a:solidFill>
                  <a:schemeClr val="tx2"/>
                </a:solidFill>
              </a:rPr>
              <a:t>Wanda</a:t>
            </a:r>
            <a:r>
              <a:rPr lang="sk-SK" altLang="en-US" dirty="0">
                <a:solidFill>
                  <a:schemeClr val="tx2"/>
                </a:solidFill>
              </a:rPr>
              <a:t>), </a:t>
            </a:r>
            <a:r>
              <a:rPr lang="sk-SK" altLang="en-US" dirty="0" smtClean="0">
                <a:solidFill>
                  <a:schemeClr val="tx2"/>
                </a:solidFill>
              </a:rPr>
              <a:t>Has</a:t>
            </a:r>
            <a:r>
              <a:rPr lang="en-US" altLang="en-US" dirty="0" smtClean="0">
                <a:solidFill>
                  <a:schemeClr val="tx2"/>
                </a:solidFill>
              </a:rPr>
              <a:t>W</a:t>
            </a:r>
            <a:r>
              <a:rPr lang="sk-SK" altLang="en-US" dirty="0" smtClean="0">
                <a:solidFill>
                  <a:schemeClr val="tx2"/>
                </a:solidFill>
              </a:rPr>
              <a:t>and(</a:t>
            </a:r>
            <a:r>
              <a:rPr lang="sk-SK" altLang="en-US" dirty="0" err="1" smtClean="0">
                <a:solidFill>
                  <a:schemeClr val="tx2"/>
                </a:solidFill>
              </a:rPr>
              <a:t>Ron,Wanda</a:t>
            </a:r>
            <a:r>
              <a:rPr lang="sk-SK" altLang="en-US" dirty="0">
                <a:solidFill>
                  <a:schemeClr val="tx2"/>
                </a:solidFill>
              </a:rPr>
              <a:t>), </a:t>
            </a:r>
            <a:r>
              <a:rPr lang="sk-SK" altLang="en-US" dirty="0" err="1">
                <a:solidFill>
                  <a:schemeClr val="tx2"/>
                </a:solidFill>
              </a:rPr>
              <a:t>Studies</a:t>
            </a:r>
            <a:r>
              <a:rPr lang="sk-SK" altLang="en-US" dirty="0">
                <a:solidFill>
                  <a:schemeClr val="tx2"/>
                </a:solidFill>
              </a:rPr>
              <a:t>(</a:t>
            </a:r>
            <a:r>
              <a:rPr lang="sk-SK" altLang="en-US" dirty="0" err="1">
                <a:solidFill>
                  <a:schemeClr val="tx2"/>
                </a:solidFill>
              </a:rPr>
              <a:t>Ron,G</a:t>
            </a:r>
            <a:r>
              <a:rPr lang="sk-SK" altLang="en-US" dirty="0">
                <a:solidFill>
                  <a:schemeClr val="tx2"/>
                </a:solidFill>
              </a:rPr>
              <a:t>), </a:t>
            </a:r>
            <a:r>
              <a:rPr lang="sk-SK" altLang="en-US" dirty="0" err="1">
                <a:solidFill>
                  <a:schemeClr val="tx2"/>
                </a:solidFill>
              </a:rPr>
              <a:t>Student</a:t>
            </a:r>
            <a:r>
              <a:rPr lang="sk-SK" altLang="en-US" dirty="0">
                <a:solidFill>
                  <a:schemeClr val="tx2"/>
                </a:solidFill>
              </a:rPr>
              <a:t>(</a:t>
            </a:r>
            <a:r>
              <a:rPr lang="sk-SK" altLang="en-US" dirty="0" err="1">
                <a:solidFill>
                  <a:schemeClr val="tx2"/>
                </a:solidFill>
              </a:rPr>
              <a:t>Hermiona</a:t>
            </a:r>
            <a:r>
              <a:rPr lang="sk-SK" altLang="en-US" dirty="0">
                <a:solidFill>
                  <a:schemeClr val="tx2"/>
                </a:solidFill>
              </a:rPr>
              <a:t>), </a:t>
            </a:r>
            <a:r>
              <a:rPr lang="sk-SK" altLang="en-US" dirty="0" err="1">
                <a:solidFill>
                  <a:schemeClr val="tx2"/>
                </a:solidFill>
              </a:rPr>
              <a:t>Studies</a:t>
            </a:r>
            <a:r>
              <a:rPr lang="sk-SK" altLang="en-US" dirty="0">
                <a:solidFill>
                  <a:schemeClr val="tx2"/>
                </a:solidFill>
              </a:rPr>
              <a:t>(</a:t>
            </a:r>
            <a:r>
              <a:rPr lang="sk-SK" altLang="en-US" dirty="0" err="1">
                <a:solidFill>
                  <a:schemeClr val="tx2"/>
                </a:solidFill>
              </a:rPr>
              <a:t>Hermiona</a:t>
            </a:r>
            <a:r>
              <a:rPr lang="sk-SK" altLang="en-US" dirty="0">
                <a:solidFill>
                  <a:schemeClr val="tx2"/>
                </a:solidFill>
              </a:rPr>
              <a:t>, G), </a:t>
            </a:r>
            <a:r>
              <a:rPr lang="sk-SK" altLang="en-US" dirty="0" err="1">
                <a:solidFill>
                  <a:schemeClr val="tx2"/>
                </a:solidFill>
              </a:rPr>
              <a:t>Student</a:t>
            </a:r>
            <a:r>
              <a:rPr lang="sk-SK" altLang="en-US" dirty="0">
                <a:solidFill>
                  <a:schemeClr val="tx2"/>
                </a:solidFill>
              </a:rPr>
              <a:t>(Harry), </a:t>
            </a:r>
            <a:r>
              <a:rPr lang="sk-SK" altLang="en-US" dirty="0" err="1" smtClean="0">
                <a:solidFill>
                  <a:schemeClr val="tx2"/>
                </a:solidFill>
              </a:rPr>
              <a:t>Studies</a:t>
            </a:r>
            <a:r>
              <a:rPr lang="sk-SK" altLang="en-US" dirty="0" smtClean="0">
                <a:solidFill>
                  <a:schemeClr val="tx2"/>
                </a:solidFill>
              </a:rPr>
              <a:t>(</a:t>
            </a:r>
            <a:r>
              <a:rPr lang="sk-SK" altLang="en-US" dirty="0" err="1" smtClean="0">
                <a:solidFill>
                  <a:schemeClr val="tx2"/>
                </a:solidFill>
              </a:rPr>
              <a:t>Harry,G</a:t>
            </a:r>
            <a:r>
              <a:rPr lang="sk-SK" altLang="en-US" dirty="0">
                <a:solidFill>
                  <a:schemeClr val="tx2"/>
                </a:solidFill>
              </a:rPr>
              <a:t>)</a:t>
            </a:r>
            <a:endParaRPr lang="en-GB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7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5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/>
              <a:t>Coding the problem?</a:t>
            </a:r>
            <a:endParaRPr lang="en-GB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8463" y="1828800"/>
            <a:ext cx="8347075" cy="2951163"/>
            <a:chOff x="251" y="1152"/>
            <a:chExt cx="5258" cy="1859"/>
          </a:xfrm>
        </p:grpSpPr>
        <p:sp>
          <p:nvSpPr>
            <p:cNvPr id="15365" name="Text Box 3"/>
            <p:cNvSpPr txBox="1">
              <a:spLocks noChangeArrowheads="1"/>
            </p:cNvSpPr>
            <p:nvPr/>
          </p:nvSpPr>
          <p:spPr bwMode="auto">
            <a:xfrm>
              <a:off x="384" y="1152"/>
              <a:ext cx="480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en-US">
                  <a:solidFill>
                    <a:schemeClr val="tx2"/>
                  </a:solidFill>
                </a:rPr>
                <a:t>School(Sl), School(G), School(Hp)</a:t>
              </a:r>
            </a:p>
            <a:p>
              <a:pPr eaLnBrk="1" hangingPunct="1">
                <a:spcBef>
                  <a:spcPct val="50000"/>
                </a:spcBef>
              </a:pPr>
              <a:endParaRPr lang="en-GB" altLang="en-US">
                <a:solidFill>
                  <a:schemeClr val="tx2"/>
                </a:solidFill>
              </a:endParaRPr>
            </a:p>
          </p:txBody>
        </p:sp>
        <p:graphicFrame>
          <p:nvGraphicFramePr>
            <p:cNvPr id="15362" name="Object 4"/>
            <p:cNvGraphicFramePr>
              <a:graphicFrameLocks noChangeAspect="1"/>
            </p:cNvGraphicFramePr>
            <p:nvPr/>
          </p:nvGraphicFramePr>
          <p:xfrm>
            <a:off x="251" y="1872"/>
            <a:ext cx="5258" cy="1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47" name="Rovnice" r:id="rId4" imgW="4101840" imgH="888840" progId="Equation.3">
                    <p:embed/>
                  </p:oleObj>
                </mc:Choice>
                <mc:Fallback>
                  <p:oleObj name="Rovnice" r:id="rId4" imgW="4101840" imgH="888840" progId="Equation.3">
                    <p:embed/>
                    <p:pic>
                      <p:nvPicPr>
                        <p:cNvPr id="1536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" y="1872"/>
                          <a:ext cx="5258" cy="1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44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 sz="2800" smtClean="0"/>
              <a:t>Forward and backward chaining :  example KB</a:t>
            </a:r>
            <a:r>
              <a:rPr lang="en-US" altLang="en-US" sz="2800" smtClean="0"/>
              <a:t> </a:t>
            </a:r>
            <a:r>
              <a:rPr lang="sk-SK" altLang="en-US" sz="2800" smtClean="0"/>
              <a:t>according Russell, Norwig</a:t>
            </a:r>
            <a:endParaRPr lang="en-US" altLang="en-US" sz="2800" smtClean="0"/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43000" y="2362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The law says that it is a crime for an American to sell weapons to a hostile nations.  The country </a:t>
            </a:r>
            <a:r>
              <a:rPr lang="en-US" altLang="en-US" sz="2400" dirty="0" err="1" smtClean="0"/>
              <a:t>Nono</a:t>
            </a:r>
            <a:r>
              <a:rPr lang="en-US" altLang="en-US" sz="2400" dirty="0" smtClean="0"/>
              <a:t>, an enemy of America, has some missiles, and all of its missiles were sold to it by Colonel West, who is American.</a:t>
            </a:r>
          </a:p>
          <a:p>
            <a:pPr lvl="4"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Prove that Col. West is a criminal</a:t>
            </a:r>
          </a:p>
        </p:txBody>
      </p:sp>
    </p:spTree>
    <p:extLst>
      <p:ext uri="{BB962C8B-B14F-4D97-AF65-F5344CB8AC3E}">
        <p14:creationId xmlns:p14="http://schemas.microsoft.com/office/powerpoint/2010/main" val="28071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 sz="3600" smtClean="0"/>
              <a:t>IV. Forward chaining</a:t>
            </a:r>
            <a:endParaRPr lang="en-US" altLang="en-US" sz="3600" smtClean="0"/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26495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k-SK" altLang="en-US" sz="1800" i="1" smtClean="0"/>
              <a:t>1.  </a:t>
            </a:r>
            <a:r>
              <a:rPr lang="en-US" altLang="en-US" sz="1800" i="1" smtClean="0">
                <a:solidFill>
                  <a:schemeClr val="tx2"/>
                </a:solidFill>
              </a:rPr>
              <a:t>American(x) </a:t>
            </a:r>
            <a:r>
              <a:rPr lang="en-US" altLang="en-US" sz="1800" i="1" smtClean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1800" i="1" smtClean="0">
                <a:solidFill>
                  <a:schemeClr val="tx2"/>
                </a:solidFill>
              </a:rPr>
              <a:t> Weapon(y) </a:t>
            </a:r>
            <a:r>
              <a:rPr lang="en-US" altLang="en-US" sz="1800" i="1" smtClean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1800" i="1" smtClean="0">
                <a:solidFill>
                  <a:schemeClr val="tx2"/>
                </a:solidFill>
              </a:rPr>
              <a:t> Sells(x,y,z) </a:t>
            </a:r>
            <a:r>
              <a:rPr lang="en-US" altLang="en-US" sz="1800" i="1" smtClean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1800" i="1" smtClean="0">
                <a:solidFill>
                  <a:schemeClr val="tx2"/>
                </a:solidFill>
              </a:rPr>
              <a:t> Hostile(z) </a:t>
            </a:r>
            <a:r>
              <a:rPr lang="en-US" altLang="en-US" sz="1800" i="1" smtClean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1800" i="1" smtClean="0">
                <a:solidFill>
                  <a:schemeClr val="tx2"/>
                </a:solidFill>
              </a:rPr>
              <a:t> Criminal(x)</a:t>
            </a:r>
            <a:endParaRPr lang="en-US" altLang="en-US" sz="18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k-SK" altLang="en-US" sz="1800" i="1" smtClean="0"/>
              <a:t>2.  </a:t>
            </a:r>
            <a:r>
              <a:rPr lang="en-US" altLang="en-US" sz="1800" i="1" smtClean="0"/>
              <a:t>Owns(Nono,M</a:t>
            </a:r>
            <a:r>
              <a:rPr lang="en-US" altLang="en-US" sz="1800" i="1" baseline="-25000" smtClean="0"/>
              <a:t>1</a:t>
            </a:r>
            <a:r>
              <a:rPr lang="en-US" altLang="en-US" sz="1800" i="1" smtClean="0"/>
              <a:t>) </a:t>
            </a:r>
            <a:r>
              <a:rPr lang="sk-SK" altLang="en-US" sz="1800" i="1" smtClean="0">
                <a:sym typeface="Symbol" panose="05050102010706020507" pitchFamily="18" charset="2"/>
              </a:rPr>
              <a:t>,</a:t>
            </a:r>
            <a:r>
              <a:rPr lang="en-US" altLang="en-US" sz="1800" i="1" smtClean="0"/>
              <a:t> Missile(M</a:t>
            </a:r>
            <a:r>
              <a:rPr lang="en-US" altLang="en-US" sz="1800" i="1" baseline="-25000" smtClean="0"/>
              <a:t>1</a:t>
            </a:r>
            <a:r>
              <a:rPr lang="en-US" altLang="en-US" sz="1800" i="1" smtClean="0"/>
              <a:t>)</a:t>
            </a:r>
            <a:endParaRPr lang="en-US" altLang="en-US" sz="18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k-SK" altLang="en-US" sz="1800" i="1" smtClean="0"/>
              <a:t>3.  </a:t>
            </a:r>
            <a:r>
              <a:rPr lang="en-US" altLang="en-US" sz="1800" i="1" smtClean="0">
                <a:solidFill>
                  <a:schemeClr val="tx2"/>
                </a:solidFill>
              </a:rPr>
              <a:t>Missile(x) </a:t>
            </a:r>
            <a:r>
              <a:rPr lang="en-US" altLang="en-US" sz="1800" i="1" smtClean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1800" i="1" smtClean="0">
                <a:solidFill>
                  <a:schemeClr val="tx2"/>
                </a:solidFill>
              </a:rPr>
              <a:t> Owns(Nono,x) </a:t>
            </a:r>
            <a:r>
              <a:rPr lang="en-US" altLang="en-US" sz="1800" i="1" smtClean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1800" i="1" smtClean="0">
                <a:solidFill>
                  <a:schemeClr val="tx2"/>
                </a:solidFill>
              </a:rPr>
              <a:t> Sells(West,x,Nono)</a:t>
            </a:r>
            <a:endParaRPr lang="en-US" altLang="en-US" sz="18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k-SK" altLang="en-US" sz="1800" i="1" smtClean="0"/>
              <a:t>4.  </a:t>
            </a:r>
            <a:r>
              <a:rPr lang="en-US" altLang="en-US" sz="1800" i="1" smtClean="0">
                <a:solidFill>
                  <a:schemeClr val="tx2"/>
                </a:solidFill>
              </a:rPr>
              <a:t>Missile(x) </a:t>
            </a:r>
            <a:r>
              <a:rPr lang="en-US" altLang="en-US" sz="1800" i="1" smtClean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1800" i="1" smtClean="0">
                <a:solidFill>
                  <a:schemeClr val="tx2"/>
                </a:solidFill>
              </a:rPr>
              <a:t> Weapon(x)</a:t>
            </a:r>
            <a:endParaRPr lang="en-US" altLang="en-US" sz="18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k-SK" altLang="en-US" sz="1800" i="1" smtClean="0"/>
              <a:t>5.  </a:t>
            </a:r>
            <a:r>
              <a:rPr lang="en-US" altLang="en-US" sz="1800" i="1" smtClean="0">
                <a:solidFill>
                  <a:schemeClr val="tx2"/>
                </a:solidFill>
              </a:rPr>
              <a:t>Enemy(x,America) </a:t>
            </a:r>
            <a:r>
              <a:rPr lang="en-US" altLang="en-US" sz="1800" i="1" smtClean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1800" i="1" smtClean="0">
                <a:solidFill>
                  <a:schemeClr val="tx2"/>
                </a:solidFill>
              </a:rPr>
              <a:t> Hostile(x)</a:t>
            </a:r>
            <a:endParaRPr lang="en-US" altLang="en-US" sz="18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k-SK" altLang="en-US" sz="1800" i="1" smtClean="0"/>
              <a:t>6.  </a:t>
            </a:r>
            <a:r>
              <a:rPr lang="en-US" altLang="en-US" sz="1800" i="1" smtClean="0"/>
              <a:t>American(West)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k-SK" altLang="en-US" sz="1800" i="1" smtClean="0"/>
              <a:t>7.  </a:t>
            </a:r>
            <a:r>
              <a:rPr lang="en-US" altLang="en-US" sz="1800" i="1" smtClean="0"/>
              <a:t>Enemy(Nono,America)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295400" y="4724400"/>
            <a:ext cx="75438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b="1">
                <a:latin typeface="Times New Roman" panose="02020603050405020304" pitchFamily="18" charset="0"/>
              </a:rPr>
              <a:t>Inference: Is </a:t>
            </a:r>
            <a:r>
              <a:rPr lang="sk-SK" altLang="en-US" b="1" i="1">
                <a:latin typeface="Times New Roman" panose="02020603050405020304" pitchFamily="18" charset="0"/>
              </a:rPr>
              <a:t>Criminal(West) </a:t>
            </a:r>
            <a:r>
              <a:rPr lang="sk-SK" altLang="en-US" b="1">
                <a:latin typeface="Times New Roman" panose="02020603050405020304" pitchFamily="18" charset="0"/>
              </a:rPr>
              <a:t>entailed in the KB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sk-SK" altLang="en-US" b="1">
                <a:latin typeface="Times New Roman" panose="02020603050405020304" pitchFamily="18" charset="0"/>
              </a:rPr>
              <a:t>Sentences 1, 3, 4, 5 are implications. Find a substitution which makes the premises satisfable.</a:t>
            </a:r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838200" y="28956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838200" y="25908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339850" y="5783263"/>
            <a:ext cx="0" cy="2746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030" name="Text Box 18"/>
          <p:cNvSpPr txBox="1">
            <a:spLocks noChangeArrowheads="1"/>
          </p:cNvSpPr>
          <p:nvPr/>
        </p:nvSpPr>
        <p:spPr bwMode="auto">
          <a:xfrm>
            <a:off x="251520" y="1508482"/>
            <a:ext cx="85344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smtClean="0">
                <a:solidFill>
                  <a:schemeClr val="folHlink"/>
                </a:solidFill>
              </a:rPr>
              <a:t>Interpret</a:t>
            </a:r>
            <a:r>
              <a:rPr lang="en-US" altLang="sk-SK" b="1" dirty="0" err="1" smtClean="0">
                <a:solidFill>
                  <a:schemeClr val="folHlink"/>
                </a:solidFill>
              </a:rPr>
              <a:t>ation</a:t>
            </a:r>
            <a:r>
              <a:rPr lang="sk-SK" altLang="sk-SK" b="1" dirty="0" smtClean="0"/>
              <a:t>:  </a:t>
            </a:r>
            <a:r>
              <a:rPr lang="en-US" altLang="sk-SK" b="1" dirty="0" smtClean="0"/>
              <a:t>It is an assignment of meaning to the logical symbols. </a:t>
            </a:r>
            <a:r>
              <a:rPr lang="en-US" altLang="sk-SK" dirty="0" smtClean="0"/>
              <a:t> In propositional logic it is a mathematical abstraction of the real world in which we know the truth values of each sentence.</a:t>
            </a:r>
            <a:endParaRPr lang="sk-SK" altLang="sk-SK" dirty="0"/>
          </a:p>
          <a:p>
            <a:pPr eaLnBrk="1" hangingPunct="1">
              <a:spcBef>
                <a:spcPct val="50000"/>
              </a:spcBef>
            </a:pPr>
            <a:endParaRPr lang="sk-SK" altLang="sk-SK" dirty="0"/>
          </a:p>
          <a:p>
            <a:pPr eaLnBrk="1" hangingPunct="1">
              <a:spcBef>
                <a:spcPct val="50000"/>
              </a:spcBef>
            </a:pPr>
            <a:r>
              <a:rPr lang="en-US" altLang="sk-SK" b="1" dirty="0">
                <a:solidFill>
                  <a:schemeClr val="folHlink"/>
                </a:solidFill>
              </a:rPr>
              <a:t>Model</a:t>
            </a:r>
            <a:r>
              <a:rPr lang="en-US" altLang="sk-SK" b="1" dirty="0"/>
              <a:t>: </a:t>
            </a:r>
            <a:r>
              <a:rPr lang="sk-SK" altLang="sk-SK" dirty="0" smtClean="0"/>
              <a:t>Ma</a:t>
            </a:r>
            <a:r>
              <a:rPr lang="en-US" altLang="sk-SK" dirty="0" err="1" smtClean="0"/>
              <a:t>thematical</a:t>
            </a:r>
            <a:r>
              <a:rPr lang="en-US" altLang="sk-SK" dirty="0" smtClean="0"/>
              <a:t> abstraction of the real world in which the sentence has a value True or 1 which means true.</a:t>
            </a:r>
            <a:r>
              <a:rPr lang="sk-SK" altLang="sk-SK" dirty="0" smtClean="0"/>
              <a:t> </a:t>
            </a:r>
            <a:endParaRPr lang="en-US" altLang="sk-SK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sk-SK" dirty="0" smtClean="0"/>
              <a:t>Example:  logical sentence</a:t>
            </a:r>
            <a:endParaRPr lang="en-US" altLang="sk-SK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062098"/>
              </p:ext>
            </p:extLst>
          </p:nvPr>
        </p:nvGraphicFramePr>
        <p:xfrm>
          <a:off x="1547664" y="5201782"/>
          <a:ext cx="5544616" cy="499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8" name="Rovnica" r:id="rId4" imgW="2450880" imgH="215640" progId="Equation.3">
                  <p:embed/>
                </p:oleObj>
              </mc:Choice>
              <mc:Fallback>
                <p:oleObj name="Rovnica" r:id="rId4" imgW="2450880" imgH="21564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664" y="5201782"/>
                        <a:ext cx="5544616" cy="499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87252" y="5597415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of the sentence </a:t>
            </a:r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 1        </a:t>
            </a:r>
            <a:r>
              <a:rPr lang="sk-SK" dirty="0" err="1" smtClean="0"/>
              <a:t>1</a:t>
            </a:r>
            <a:r>
              <a:rPr lang="sk-SK" dirty="0" smtClean="0"/>
              <a:t>         </a:t>
            </a:r>
            <a:r>
              <a:rPr lang="sk-SK" dirty="0" err="1" smtClean="0"/>
              <a:t>1</a:t>
            </a:r>
            <a:r>
              <a:rPr lang="sk-SK" dirty="0" smtClean="0"/>
              <a:t>          </a:t>
            </a:r>
            <a:r>
              <a:rPr lang="sk-SK" dirty="0" err="1" smtClean="0"/>
              <a:t>1</a:t>
            </a:r>
            <a:r>
              <a:rPr lang="sk-SK" dirty="0" smtClean="0"/>
              <a:t>        </a:t>
            </a:r>
            <a:r>
              <a:rPr lang="sk-SK" dirty="0" err="1" smtClean="0"/>
              <a:t>1</a:t>
            </a:r>
            <a:r>
              <a:rPr lang="sk-SK" dirty="0" smtClean="0"/>
              <a:t>            </a:t>
            </a:r>
            <a:r>
              <a:rPr lang="sk-SK" dirty="0" err="1" smtClean="0"/>
              <a:t>1</a:t>
            </a:r>
            <a:r>
              <a:rPr lang="sk-SK" dirty="0" smtClean="0"/>
              <a:t>             0        1              </a:t>
            </a:r>
            <a:endParaRPr lang="sk-SK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476672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Propositional KB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185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6" name="Group 13"/>
          <p:cNvGrpSpPr>
            <a:grpSpLocks/>
          </p:cNvGrpSpPr>
          <p:nvPr/>
        </p:nvGrpSpPr>
        <p:grpSpPr bwMode="auto">
          <a:xfrm>
            <a:off x="468313" y="404813"/>
            <a:ext cx="7620000" cy="4165600"/>
            <a:chOff x="768" y="300"/>
            <a:chExt cx="4800" cy="2624"/>
          </a:xfrm>
        </p:grpSpPr>
        <p:sp>
          <p:nvSpPr>
            <p:cNvPr id="17419" name="Text Box 3"/>
            <p:cNvSpPr txBox="1">
              <a:spLocks noChangeArrowheads="1"/>
            </p:cNvSpPr>
            <p:nvPr/>
          </p:nvSpPr>
          <p:spPr bwMode="auto">
            <a:xfrm>
              <a:off x="768" y="336"/>
              <a:ext cx="4800" cy="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AutoNum type="alphaLcParenR" startAt="2"/>
              </a:pPr>
              <a:r>
                <a:rPr lang="sk-SK" altLang="en-US" b="1">
                  <a:latin typeface="Times New Roman" panose="02020603050405020304" pitchFamily="18" charset="0"/>
                </a:rPr>
                <a:t>Sentence 3 is satisfable due to the                   . To  the KB  is added                                                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lphaLcParenR" startAt="2"/>
              </a:pPr>
              <a:r>
                <a:rPr lang="sk-SK" altLang="en-US" b="1">
                  <a:latin typeface="Times New Roman" panose="02020603050405020304" pitchFamily="18" charset="0"/>
                </a:rPr>
                <a:t>Sentence 4 is satisfable due to                and to the KB is added</a:t>
              </a:r>
            </a:p>
            <a:p>
              <a:pPr eaLnBrk="1" hangingPunct="1">
                <a:spcBef>
                  <a:spcPct val="50000"/>
                </a:spcBef>
                <a:buFontTx/>
                <a:buAutoNum type="alphaLcParenR" startAt="2"/>
              </a:pPr>
              <a:r>
                <a:rPr lang="sk-SK" altLang="en-US" b="1">
                  <a:latin typeface="Times New Roman" panose="02020603050405020304" pitchFamily="18" charset="0"/>
                </a:rPr>
                <a:t>Sentence 5 is satisfable due to                            and </a:t>
              </a:r>
              <a:r>
                <a:rPr lang="sk-SK" altLang="en-US" b="1" i="1">
                  <a:latin typeface="Times New Roman" panose="02020603050405020304" pitchFamily="18" charset="0"/>
                </a:rPr>
                <a:t>Hostile(Nono) </a:t>
              </a:r>
              <a:r>
                <a:rPr lang="sk-SK" altLang="en-US" b="1">
                  <a:latin typeface="Times New Roman" panose="02020603050405020304" pitchFamily="18" charset="0"/>
                </a:rPr>
                <a:t>is added to the KB.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lphaLcParenR" startAt="2"/>
              </a:pPr>
              <a:r>
                <a:rPr lang="sk-SK" altLang="en-US" b="1">
                  <a:latin typeface="Times New Roman" panose="02020603050405020304" pitchFamily="18" charset="0"/>
                </a:rPr>
                <a:t>Sentence 1 is satisfable due to   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en-US" b="1">
                  <a:latin typeface="Times New Roman" panose="02020603050405020304" pitchFamily="18" charset="0"/>
                </a:rPr>
                <a:t>                                                         , derived also with a help of  added formulas. </a:t>
              </a:r>
              <a:endParaRPr lang="en-US" altLang="en-US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10" name="Object 2048"/>
            <p:cNvGraphicFramePr>
              <a:graphicFrameLocks noChangeAspect="1"/>
            </p:cNvGraphicFramePr>
            <p:nvPr/>
          </p:nvGraphicFramePr>
          <p:xfrm>
            <a:off x="4014" y="300"/>
            <a:ext cx="73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6" name="Equation" r:id="rId4" imgW="507960" imgH="215640" progId="Equation.3">
                    <p:embed/>
                  </p:oleObj>
                </mc:Choice>
                <mc:Fallback>
                  <p:oleObj name="Equation" r:id="rId4" imgW="507960" imgH="215640" progId="Equation.3">
                    <p:embed/>
                    <p:pic>
                      <p:nvPicPr>
                        <p:cNvPr id="17410" name="Object 2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00"/>
                          <a:ext cx="73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1" name="Object 2049"/>
            <p:cNvGraphicFramePr>
              <a:graphicFrameLocks noChangeAspect="1"/>
            </p:cNvGraphicFramePr>
            <p:nvPr/>
          </p:nvGraphicFramePr>
          <p:xfrm>
            <a:off x="2290" y="572"/>
            <a:ext cx="21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7" name="Equation" r:id="rId6" imgW="1371600" imgH="215640" progId="Equation.3">
                    <p:embed/>
                  </p:oleObj>
                </mc:Choice>
                <mc:Fallback>
                  <p:oleObj name="Equation" r:id="rId6" imgW="1371600" imgH="215640" progId="Equation.3">
                    <p:embed/>
                    <p:pic>
                      <p:nvPicPr>
                        <p:cNvPr id="17411" name="Object 2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572"/>
                          <a:ext cx="216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" name="Object 2050"/>
            <p:cNvGraphicFramePr>
              <a:graphicFrameLocks noChangeAspect="1"/>
            </p:cNvGraphicFramePr>
            <p:nvPr/>
          </p:nvGraphicFramePr>
          <p:xfrm>
            <a:off x="3515" y="935"/>
            <a:ext cx="73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8" name="Equation" r:id="rId8" imgW="507960" imgH="215640" progId="Equation.3">
                    <p:embed/>
                  </p:oleObj>
                </mc:Choice>
                <mc:Fallback>
                  <p:oleObj name="Equation" r:id="rId8" imgW="507960" imgH="215640" progId="Equation.3">
                    <p:embed/>
                    <p:pic>
                      <p:nvPicPr>
                        <p:cNvPr id="17412" name="Object 2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935"/>
                          <a:ext cx="73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3" name="Object 2051"/>
            <p:cNvGraphicFramePr>
              <a:graphicFrameLocks noChangeAspect="1"/>
            </p:cNvGraphicFramePr>
            <p:nvPr/>
          </p:nvGraphicFramePr>
          <p:xfrm>
            <a:off x="1973" y="1162"/>
            <a:ext cx="117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9" name="Rovnice" r:id="rId10" imgW="812520" imgH="215640" progId="Equation.3">
                    <p:embed/>
                  </p:oleObj>
                </mc:Choice>
                <mc:Fallback>
                  <p:oleObj name="Rovnice" r:id="rId10" imgW="812520" imgH="215640" progId="Equation.3">
                    <p:embed/>
                    <p:pic>
                      <p:nvPicPr>
                        <p:cNvPr id="17413" name="Object 2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162"/>
                          <a:ext cx="1178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" name="Object 2052"/>
            <p:cNvGraphicFramePr>
              <a:graphicFrameLocks noChangeAspect="1"/>
            </p:cNvGraphicFramePr>
            <p:nvPr/>
          </p:nvGraphicFramePr>
          <p:xfrm>
            <a:off x="3651" y="1480"/>
            <a:ext cx="99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0" name="Equation" r:id="rId12" imgW="685800" imgH="241200" progId="Equation.3">
                    <p:embed/>
                  </p:oleObj>
                </mc:Choice>
                <mc:Fallback>
                  <p:oleObj name="Equation" r:id="rId12" imgW="685800" imgH="241200" progId="Equation.3">
                    <p:embed/>
                    <p:pic>
                      <p:nvPicPr>
                        <p:cNvPr id="17414" name="Object 2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480"/>
                          <a:ext cx="993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2053"/>
            <p:cNvGraphicFramePr>
              <a:graphicFrameLocks noChangeAspect="1"/>
            </p:cNvGraphicFramePr>
            <p:nvPr/>
          </p:nvGraphicFramePr>
          <p:xfrm>
            <a:off x="1066" y="2387"/>
            <a:ext cx="2354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1" name="Rovnice" r:id="rId14" imgW="1625400" imgH="241200" progId="Equation.3">
                    <p:embed/>
                  </p:oleObj>
                </mc:Choice>
                <mc:Fallback>
                  <p:oleObj name="Rovnice" r:id="rId14" imgW="1625400" imgH="241200" progId="Equation.3">
                    <p:embed/>
                    <p:pic>
                      <p:nvPicPr>
                        <p:cNvPr id="17415" name="Object 2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387"/>
                          <a:ext cx="2354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388" y="4941888"/>
            <a:ext cx="6764337" cy="155575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endParaRPr lang="en-US" sz="1800" kern="0" dirty="0">
              <a:latin typeface="+mn-lt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sk-SK" sz="1400" i="1" kern="0" dirty="0">
                <a:latin typeface="+mn-lt"/>
              </a:rPr>
              <a:t>1.  </a:t>
            </a:r>
            <a:r>
              <a:rPr lang="en-US" sz="1400" i="1" kern="0" dirty="0">
                <a:solidFill>
                  <a:schemeClr val="tx2"/>
                </a:solidFill>
                <a:latin typeface="+mn-lt"/>
              </a:rPr>
              <a:t>American(x) </a:t>
            </a:r>
            <a:r>
              <a:rPr lang="en-US" sz="1400" i="1" kern="0" dirty="0">
                <a:solidFill>
                  <a:schemeClr val="tx2"/>
                </a:solidFill>
                <a:latin typeface="+mn-lt"/>
                <a:sym typeface="Symbol" pitchFamily="18" charset="2"/>
              </a:rPr>
              <a:t></a:t>
            </a:r>
            <a:r>
              <a:rPr lang="en-US" sz="1400" i="1" kern="0" dirty="0">
                <a:solidFill>
                  <a:schemeClr val="tx2"/>
                </a:solidFill>
                <a:latin typeface="+mn-lt"/>
              </a:rPr>
              <a:t> Weapon(y) </a:t>
            </a:r>
            <a:r>
              <a:rPr lang="en-US" sz="1400" i="1" kern="0" dirty="0">
                <a:solidFill>
                  <a:schemeClr val="tx2"/>
                </a:solidFill>
                <a:latin typeface="+mn-lt"/>
                <a:sym typeface="Symbol" pitchFamily="18" charset="2"/>
              </a:rPr>
              <a:t></a:t>
            </a:r>
            <a:r>
              <a:rPr lang="en-US" sz="1400" i="1" kern="0" dirty="0">
                <a:solidFill>
                  <a:schemeClr val="tx2"/>
                </a:solidFill>
                <a:latin typeface="+mn-lt"/>
              </a:rPr>
              <a:t> Sells(</a:t>
            </a:r>
            <a:r>
              <a:rPr lang="en-US" sz="1400" i="1" kern="0" dirty="0" err="1">
                <a:solidFill>
                  <a:schemeClr val="tx2"/>
                </a:solidFill>
                <a:latin typeface="+mn-lt"/>
              </a:rPr>
              <a:t>x,y,z</a:t>
            </a:r>
            <a:r>
              <a:rPr lang="en-US" sz="1400" i="1" kern="0" dirty="0">
                <a:solidFill>
                  <a:schemeClr val="tx2"/>
                </a:solidFill>
                <a:latin typeface="+mn-lt"/>
              </a:rPr>
              <a:t>) </a:t>
            </a:r>
            <a:r>
              <a:rPr lang="en-US" sz="1400" i="1" kern="0" dirty="0">
                <a:solidFill>
                  <a:schemeClr val="tx2"/>
                </a:solidFill>
                <a:latin typeface="+mn-lt"/>
                <a:sym typeface="Symbol" pitchFamily="18" charset="2"/>
              </a:rPr>
              <a:t></a:t>
            </a:r>
            <a:r>
              <a:rPr lang="en-US" sz="1400" i="1" kern="0" dirty="0">
                <a:solidFill>
                  <a:schemeClr val="tx2"/>
                </a:solidFill>
                <a:latin typeface="+mn-lt"/>
              </a:rPr>
              <a:t> Hostile(z) </a:t>
            </a:r>
            <a:r>
              <a:rPr lang="en-US" sz="1400" i="1" kern="0" dirty="0">
                <a:solidFill>
                  <a:schemeClr val="tx2"/>
                </a:solidFill>
                <a:latin typeface="+mn-lt"/>
                <a:sym typeface="Symbol" pitchFamily="18" charset="2"/>
              </a:rPr>
              <a:t></a:t>
            </a:r>
            <a:r>
              <a:rPr lang="en-US" sz="1400" i="1" kern="0" dirty="0">
                <a:solidFill>
                  <a:schemeClr val="tx2"/>
                </a:solidFill>
                <a:latin typeface="+mn-lt"/>
              </a:rPr>
              <a:t> Criminal(x)</a:t>
            </a:r>
            <a:endParaRPr lang="en-US" sz="1400" kern="0" dirty="0">
              <a:solidFill>
                <a:schemeClr val="tx2"/>
              </a:solidFill>
              <a:latin typeface="+mn-lt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sk-SK" sz="1400" i="1" kern="0" dirty="0">
                <a:latin typeface="+mn-lt"/>
              </a:rPr>
              <a:t>2.  </a:t>
            </a:r>
            <a:r>
              <a:rPr lang="en-US" sz="1400" i="1" kern="0" dirty="0">
                <a:latin typeface="+mn-lt"/>
              </a:rPr>
              <a:t>Owns(Nono,M</a:t>
            </a:r>
            <a:r>
              <a:rPr lang="en-US" sz="1400" i="1" kern="0" baseline="-25000" dirty="0">
                <a:latin typeface="+mn-lt"/>
              </a:rPr>
              <a:t>1</a:t>
            </a:r>
            <a:r>
              <a:rPr lang="en-US" sz="1400" i="1" kern="0" dirty="0">
                <a:latin typeface="+mn-lt"/>
              </a:rPr>
              <a:t>) </a:t>
            </a:r>
            <a:r>
              <a:rPr lang="sk-SK" sz="1400" i="1" kern="0" dirty="0">
                <a:latin typeface="+mn-lt"/>
                <a:sym typeface="Symbol" pitchFamily="18" charset="2"/>
              </a:rPr>
              <a:t>,</a:t>
            </a:r>
            <a:r>
              <a:rPr lang="en-US" sz="1400" i="1" kern="0" dirty="0">
                <a:latin typeface="+mn-lt"/>
              </a:rPr>
              <a:t> Missile(M</a:t>
            </a:r>
            <a:r>
              <a:rPr lang="en-US" sz="1400" i="1" kern="0" baseline="-25000" dirty="0">
                <a:latin typeface="+mn-lt"/>
              </a:rPr>
              <a:t>1</a:t>
            </a:r>
            <a:r>
              <a:rPr lang="en-US" sz="1400" i="1" kern="0" dirty="0">
                <a:latin typeface="+mn-lt"/>
              </a:rPr>
              <a:t>)</a:t>
            </a:r>
            <a:endParaRPr lang="en-US" sz="1400" kern="0" dirty="0">
              <a:latin typeface="+mn-lt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sk-SK" sz="1400" i="1" kern="0" dirty="0">
                <a:latin typeface="+mn-lt"/>
              </a:rPr>
              <a:t>3.  </a:t>
            </a:r>
            <a:r>
              <a:rPr lang="en-US" sz="1400" i="1" kern="0" dirty="0">
                <a:solidFill>
                  <a:schemeClr val="tx2"/>
                </a:solidFill>
                <a:latin typeface="+mn-lt"/>
              </a:rPr>
              <a:t>Missile(x) </a:t>
            </a:r>
            <a:r>
              <a:rPr lang="en-US" sz="1400" i="1" kern="0" dirty="0">
                <a:solidFill>
                  <a:schemeClr val="tx2"/>
                </a:solidFill>
                <a:latin typeface="+mn-lt"/>
                <a:sym typeface="Symbol" pitchFamily="18" charset="2"/>
              </a:rPr>
              <a:t></a:t>
            </a:r>
            <a:r>
              <a:rPr lang="en-US" sz="1400" i="1" kern="0" dirty="0">
                <a:solidFill>
                  <a:schemeClr val="tx2"/>
                </a:solidFill>
                <a:latin typeface="+mn-lt"/>
              </a:rPr>
              <a:t> Owns(</a:t>
            </a:r>
            <a:r>
              <a:rPr lang="en-US" sz="1400" i="1" kern="0" dirty="0" err="1">
                <a:solidFill>
                  <a:schemeClr val="tx2"/>
                </a:solidFill>
                <a:latin typeface="+mn-lt"/>
              </a:rPr>
              <a:t>Nono,x</a:t>
            </a:r>
            <a:r>
              <a:rPr lang="en-US" sz="1400" i="1" kern="0" dirty="0">
                <a:solidFill>
                  <a:schemeClr val="tx2"/>
                </a:solidFill>
                <a:latin typeface="+mn-lt"/>
              </a:rPr>
              <a:t>) </a:t>
            </a:r>
            <a:r>
              <a:rPr lang="en-US" sz="1400" i="1" kern="0" dirty="0">
                <a:solidFill>
                  <a:schemeClr val="tx2"/>
                </a:solidFill>
                <a:latin typeface="+mn-lt"/>
                <a:sym typeface="Symbol" pitchFamily="18" charset="2"/>
              </a:rPr>
              <a:t></a:t>
            </a:r>
            <a:r>
              <a:rPr lang="en-US" sz="1400" i="1" kern="0" dirty="0">
                <a:solidFill>
                  <a:schemeClr val="tx2"/>
                </a:solidFill>
                <a:latin typeface="+mn-lt"/>
              </a:rPr>
              <a:t> Sells(</a:t>
            </a:r>
            <a:r>
              <a:rPr lang="en-US" sz="1400" i="1" kern="0" dirty="0" err="1">
                <a:solidFill>
                  <a:schemeClr val="tx2"/>
                </a:solidFill>
                <a:latin typeface="+mn-lt"/>
              </a:rPr>
              <a:t>West,x,Nono</a:t>
            </a:r>
            <a:r>
              <a:rPr lang="en-US" sz="1400" i="1" kern="0" dirty="0">
                <a:solidFill>
                  <a:schemeClr val="tx2"/>
                </a:solidFill>
                <a:latin typeface="+mn-lt"/>
              </a:rPr>
              <a:t>)</a:t>
            </a:r>
            <a:endParaRPr lang="en-US" sz="1400" kern="0" dirty="0">
              <a:solidFill>
                <a:schemeClr val="tx2"/>
              </a:solidFill>
              <a:latin typeface="+mn-lt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sk-SK" sz="1400" i="1" kern="0" dirty="0">
                <a:latin typeface="+mn-lt"/>
              </a:rPr>
              <a:t>4.  </a:t>
            </a:r>
            <a:r>
              <a:rPr lang="en-US" sz="1400" i="1" kern="0" dirty="0">
                <a:solidFill>
                  <a:schemeClr val="tx2"/>
                </a:solidFill>
                <a:latin typeface="+mn-lt"/>
              </a:rPr>
              <a:t>Missile(x) </a:t>
            </a:r>
            <a:r>
              <a:rPr lang="en-US" sz="1400" i="1" kern="0" dirty="0">
                <a:solidFill>
                  <a:schemeClr val="tx2"/>
                </a:solidFill>
                <a:latin typeface="+mn-lt"/>
                <a:sym typeface="Symbol" pitchFamily="18" charset="2"/>
              </a:rPr>
              <a:t></a:t>
            </a:r>
            <a:r>
              <a:rPr lang="en-US" sz="1400" i="1" kern="0" dirty="0">
                <a:solidFill>
                  <a:schemeClr val="tx2"/>
                </a:solidFill>
                <a:latin typeface="+mn-lt"/>
              </a:rPr>
              <a:t> Weapon(x)</a:t>
            </a:r>
            <a:endParaRPr lang="en-US" sz="1400" kern="0" dirty="0">
              <a:solidFill>
                <a:schemeClr val="tx2"/>
              </a:solidFill>
              <a:latin typeface="+mn-lt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sk-SK" sz="1400" i="1" kern="0" dirty="0">
                <a:latin typeface="+mn-lt"/>
              </a:rPr>
              <a:t>5.  </a:t>
            </a:r>
            <a:r>
              <a:rPr lang="en-US" sz="1400" i="1" kern="0" dirty="0">
                <a:solidFill>
                  <a:schemeClr val="tx2"/>
                </a:solidFill>
                <a:latin typeface="+mn-lt"/>
              </a:rPr>
              <a:t>Enemy(</a:t>
            </a:r>
            <a:r>
              <a:rPr lang="en-US" sz="1400" i="1" kern="0" dirty="0" err="1">
                <a:solidFill>
                  <a:schemeClr val="tx2"/>
                </a:solidFill>
                <a:latin typeface="+mn-lt"/>
              </a:rPr>
              <a:t>x,America</a:t>
            </a:r>
            <a:r>
              <a:rPr lang="en-US" sz="1400" i="1" kern="0" dirty="0">
                <a:solidFill>
                  <a:schemeClr val="tx2"/>
                </a:solidFill>
                <a:latin typeface="+mn-lt"/>
              </a:rPr>
              <a:t>) </a:t>
            </a:r>
            <a:r>
              <a:rPr lang="en-US" sz="1400" i="1" kern="0" dirty="0">
                <a:solidFill>
                  <a:schemeClr val="tx2"/>
                </a:solidFill>
                <a:latin typeface="+mn-lt"/>
                <a:sym typeface="Symbol" pitchFamily="18" charset="2"/>
              </a:rPr>
              <a:t></a:t>
            </a:r>
            <a:r>
              <a:rPr lang="en-US" sz="1400" i="1" kern="0" dirty="0">
                <a:solidFill>
                  <a:schemeClr val="tx2"/>
                </a:solidFill>
                <a:latin typeface="+mn-lt"/>
              </a:rPr>
              <a:t> Hostile(x)</a:t>
            </a:r>
            <a:endParaRPr lang="en-US" sz="1400" kern="0" dirty="0">
              <a:solidFill>
                <a:schemeClr val="tx2"/>
              </a:solidFill>
              <a:latin typeface="+mn-lt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sk-SK" sz="1400" i="1" kern="0" dirty="0">
                <a:latin typeface="+mn-lt"/>
              </a:rPr>
              <a:t>6.  </a:t>
            </a:r>
            <a:r>
              <a:rPr lang="en-US" sz="1400" i="1" kern="0" dirty="0">
                <a:latin typeface="+mn-lt"/>
              </a:rPr>
              <a:t>American(West)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sk-SK" sz="1400" i="1" kern="0" dirty="0">
                <a:latin typeface="+mn-lt"/>
              </a:rPr>
              <a:t>7.  </a:t>
            </a:r>
            <a:r>
              <a:rPr lang="en-US" sz="1400" i="1" kern="0" dirty="0">
                <a:latin typeface="+mn-lt"/>
              </a:rPr>
              <a:t>Enemy(</a:t>
            </a:r>
            <a:r>
              <a:rPr lang="en-US" sz="1400" i="1" kern="0" dirty="0" err="1">
                <a:latin typeface="+mn-lt"/>
              </a:rPr>
              <a:t>Nono,America</a:t>
            </a:r>
            <a:r>
              <a:rPr lang="en-US" sz="1400" i="1" kern="0" dirty="0">
                <a:latin typeface="+mn-lt"/>
              </a:rPr>
              <a:t>)</a:t>
            </a:r>
          </a:p>
        </p:txBody>
      </p:sp>
      <p:cxnSp>
        <p:nvCxnSpPr>
          <p:cNvPr id="17418" name="Straight Connector 11"/>
          <p:cNvCxnSpPr>
            <a:cxnSpLocks noChangeShapeType="1"/>
          </p:cNvCxnSpPr>
          <p:nvPr/>
        </p:nvCxnSpPr>
        <p:spPr bwMode="auto">
          <a:xfrm>
            <a:off x="0" y="4868863"/>
            <a:ext cx="9144000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31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Forward chaining scheme</a:t>
            </a:r>
          </a:p>
        </p:txBody>
      </p:sp>
      <p:pic>
        <p:nvPicPr>
          <p:cNvPr id="58371" name="Picture 3" descr="crime-fc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7467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4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 sz="3600" smtClean="0"/>
              <a:t>V. Backward chaining</a:t>
            </a:r>
            <a:endParaRPr lang="en-US" altLang="en-US" sz="3600" smtClean="0"/>
          </a:p>
        </p:txBody>
      </p:sp>
      <p:sp>
        <p:nvSpPr>
          <p:cNvPr id="2" name="TextBox 1"/>
          <p:cNvSpPr txBox="1"/>
          <p:nvPr/>
        </p:nvSpPr>
        <p:spPr>
          <a:xfrm>
            <a:off x="683568" y="1772816"/>
            <a:ext cx="756084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Starts with a list of goal propositions and returns a set of substitutions fulfilling the goals.</a:t>
            </a:r>
            <a:endParaRPr lang="sk-SK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11560" y="278092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 smtClean="0"/>
              <a:t>Backward chaining example</a:t>
            </a:r>
          </a:p>
        </p:txBody>
      </p:sp>
      <p:pic>
        <p:nvPicPr>
          <p:cNvPr id="12" name="Picture 3" descr="crime-bc0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88" y="3771528"/>
            <a:ext cx="6781800" cy="347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443711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truth value of Criminal West? Is it true?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Backward chaining example</a:t>
            </a:r>
          </a:p>
        </p:txBody>
      </p:sp>
      <p:pic>
        <p:nvPicPr>
          <p:cNvPr id="63491" name="Picture 3" descr="crime-bc0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5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Backward chaining example</a:t>
            </a:r>
          </a:p>
        </p:txBody>
      </p:sp>
      <p:pic>
        <p:nvPicPr>
          <p:cNvPr id="64515" name="Picture 3" descr="crime-bc0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8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Backward chaining example</a:t>
            </a:r>
          </a:p>
        </p:txBody>
      </p:sp>
      <p:pic>
        <p:nvPicPr>
          <p:cNvPr id="65539" name="Picture 3" descr="crime-bc0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5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Backward chaining example</a:t>
            </a:r>
          </a:p>
        </p:txBody>
      </p:sp>
      <p:pic>
        <p:nvPicPr>
          <p:cNvPr id="66563" name="Picture 3" descr="crime-bc0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0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crime-bc0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3664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crime-bc0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19702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Backward chaining example</a:t>
            </a:r>
          </a:p>
        </p:txBody>
      </p:sp>
      <p:pic>
        <p:nvPicPr>
          <p:cNvPr id="69635" name="Picture 3" descr="crime-bc0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5791200" y="1828800"/>
            <a:ext cx="2133600" cy="381000"/>
          </a:xfrm>
          <a:prstGeom prst="ellipse">
            <a:avLst/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sk-SK" altLang="en-US"/>
          </a:p>
        </p:txBody>
      </p:sp>
      <p:sp>
        <p:nvSpPr>
          <p:cNvPr id="69637" name="Freeform 5"/>
          <p:cNvSpPr>
            <a:spLocks/>
          </p:cNvSpPr>
          <p:nvPr/>
        </p:nvSpPr>
        <p:spPr bwMode="auto">
          <a:xfrm>
            <a:off x="6096000" y="2362200"/>
            <a:ext cx="2667000" cy="3733800"/>
          </a:xfrm>
          <a:custGeom>
            <a:avLst/>
            <a:gdLst>
              <a:gd name="T0" fmla="*/ 2147483647 w 1680"/>
              <a:gd name="T1" fmla="*/ 0 h 2352"/>
              <a:gd name="T2" fmla="*/ 2147483647 w 1680"/>
              <a:gd name="T3" fmla="*/ 2147483647 h 2352"/>
              <a:gd name="T4" fmla="*/ 0 w 1680"/>
              <a:gd name="T5" fmla="*/ 2147483647 h 2352"/>
              <a:gd name="T6" fmla="*/ 0 60000 65536"/>
              <a:gd name="T7" fmla="*/ 0 60000 65536"/>
              <a:gd name="T8" fmla="*/ 0 60000 65536"/>
              <a:gd name="T9" fmla="*/ 0 w 1680"/>
              <a:gd name="T10" fmla="*/ 0 h 2352"/>
              <a:gd name="T11" fmla="*/ 1680 w 1680"/>
              <a:gd name="T12" fmla="*/ 2352 h 2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2352">
                <a:moveTo>
                  <a:pt x="816" y="0"/>
                </a:moveTo>
                <a:lnTo>
                  <a:pt x="1680" y="1776"/>
                </a:lnTo>
                <a:lnTo>
                  <a:pt x="0" y="2352"/>
                </a:lnTo>
              </a:path>
            </a:pathLst>
          </a:custGeom>
          <a:noFill/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 flipH="1" flipV="1">
            <a:off x="7315200" y="2286000"/>
            <a:ext cx="152400" cy="22860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2514600" y="5638800"/>
            <a:ext cx="350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b="1" i="1">
                <a:latin typeface="Times New Roman" panose="02020603050405020304" pitchFamily="18" charset="0"/>
              </a:rPr>
              <a:t>T</a:t>
            </a:r>
            <a:r>
              <a:rPr lang="en-US" altLang="en-US" b="1" i="1">
                <a:latin typeface="Times New Roman" panose="02020603050405020304" pitchFamily="18" charset="0"/>
              </a:rPr>
              <a:t>his substitution makes the premises satisfable. </a:t>
            </a:r>
            <a:endParaRPr lang="en-GB" altLang="en-US" b="1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0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14784"/>
            <a:ext cx="8464425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sk-SK" sz="3600" dirty="0" smtClean="0"/>
              <a:t>Example</a:t>
            </a:r>
            <a:r>
              <a:rPr lang="sk-SK" altLang="sk-SK" sz="3600" dirty="0" smtClean="0"/>
              <a:t>:  </a:t>
            </a:r>
            <a:r>
              <a:rPr lang="sk-SK" altLang="sk-SK" sz="3600" dirty="0" err="1" smtClean="0"/>
              <a:t>Logic</a:t>
            </a:r>
            <a:r>
              <a:rPr lang="en-US" altLang="sk-SK" sz="3600" dirty="0" smtClean="0"/>
              <a:t>al reasoning</a:t>
            </a:r>
            <a:r>
              <a:rPr lang="sk-SK" altLang="sk-SK" sz="3600" dirty="0" smtClean="0"/>
              <a:t> </a:t>
            </a:r>
            <a:r>
              <a:rPr lang="en-US" altLang="sk-SK" sz="3600" dirty="0" smtClean="0"/>
              <a:t>by</a:t>
            </a:r>
            <a:r>
              <a:rPr lang="sk-SK" altLang="sk-SK" sz="3600" dirty="0" smtClean="0"/>
              <a:t> model </a:t>
            </a:r>
            <a:r>
              <a:rPr lang="sk-SK" altLang="sk-SK" sz="3600" dirty="0" err="1" smtClean="0"/>
              <a:t>checking</a:t>
            </a:r>
            <a:r>
              <a:rPr lang="en-US" altLang="sk-SK" sz="3600" dirty="0" smtClean="0"/>
              <a:t> (Russel, </a:t>
            </a:r>
            <a:r>
              <a:rPr lang="en-US" altLang="sk-SK" sz="3600" dirty="0" err="1" smtClean="0"/>
              <a:t>Norwig</a:t>
            </a:r>
            <a:r>
              <a:rPr lang="en-US" altLang="sk-SK" sz="3600" dirty="0" smtClean="0"/>
              <a:t>)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535218"/>
              </p:ext>
            </p:extLst>
          </p:nvPr>
        </p:nvGraphicFramePr>
        <p:xfrm>
          <a:off x="395536" y="1572096"/>
          <a:ext cx="8064895" cy="4953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Slide" r:id="rId4" imgW="4572000" imgH="3429000" progId="PowerPoint.Slide.8">
                  <p:embed/>
                </p:oleObj>
              </mc:Choice>
              <mc:Fallback>
                <p:oleObj name="Slide" r:id="rId4" imgW="4572000" imgH="3429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572096"/>
                        <a:ext cx="8064895" cy="4953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8" descr="pe01832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429125"/>
            <a:ext cx="357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8" descr="pe01832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4429125"/>
            <a:ext cx="3571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>
            <a:spLocks/>
          </p:cNvSpPr>
          <p:nvPr/>
        </p:nvSpPr>
        <p:spPr bwMode="auto">
          <a:xfrm>
            <a:off x="5572125" y="4000500"/>
            <a:ext cx="1655763" cy="933450"/>
          </a:xfrm>
          <a:custGeom>
            <a:avLst/>
            <a:gdLst>
              <a:gd name="T0" fmla="*/ 28912 w 1655545"/>
              <a:gd name="T1" fmla="*/ 0 h 933650"/>
              <a:gd name="T2" fmla="*/ 1117853 w 1655545"/>
              <a:gd name="T3" fmla="*/ 9607 h 933650"/>
              <a:gd name="T4" fmla="*/ 1117853 w 1655545"/>
              <a:gd name="T5" fmla="*/ 441907 h 933650"/>
              <a:gd name="T6" fmla="*/ 1657507 w 1655545"/>
              <a:gd name="T7" fmla="*/ 451514 h 933650"/>
              <a:gd name="T8" fmla="*/ 1657507 w 1655545"/>
              <a:gd name="T9" fmla="*/ 931850 h 933650"/>
              <a:gd name="T10" fmla="*/ 0 w 1655545"/>
              <a:gd name="T11" fmla="*/ 931850 h 933650"/>
              <a:gd name="T12" fmla="*/ 28912 w 1655545"/>
              <a:gd name="T13" fmla="*/ 0 h 9336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55545"/>
              <a:gd name="T22" fmla="*/ 0 h 933650"/>
              <a:gd name="T23" fmla="*/ 1655545 w 1655545"/>
              <a:gd name="T24" fmla="*/ 933650 h 9336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55545" h="933650">
                <a:moveTo>
                  <a:pt x="28876" y="0"/>
                </a:moveTo>
                <a:lnTo>
                  <a:pt x="1116530" y="9625"/>
                </a:lnTo>
                <a:lnTo>
                  <a:pt x="1116530" y="442762"/>
                </a:lnTo>
                <a:lnTo>
                  <a:pt x="1655545" y="452387"/>
                </a:lnTo>
                <a:lnTo>
                  <a:pt x="1655545" y="933650"/>
                </a:lnTo>
                <a:lnTo>
                  <a:pt x="0" y="933650"/>
                </a:lnTo>
                <a:cubicBezTo>
                  <a:pt x="3208" y="622433"/>
                  <a:pt x="6417" y="311217"/>
                  <a:pt x="28876" y="0"/>
                </a:cubicBezTo>
                <a:close/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2" name="TextBox 1"/>
          <p:cNvSpPr txBox="1"/>
          <p:nvPr/>
        </p:nvSpPr>
        <p:spPr>
          <a:xfrm>
            <a:off x="251521" y="6093296"/>
            <a:ext cx="864096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sentence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b="1" dirty="0" smtClean="0"/>
              <a:t>entails</a:t>
            </a:r>
            <a:r>
              <a:rPr lang="en-US" dirty="0" smtClean="0"/>
              <a:t> </a:t>
            </a:r>
            <a:r>
              <a:rPr lang="en-US" dirty="0"/>
              <a:t>another sentence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if, whenever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is true, </a:t>
            </a:r>
            <a:r>
              <a:rPr lang="en-US" dirty="0" smtClean="0"/>
              <a:t>then </a:t>
            </a:r>
            <a:r>
              <a:rPr lang="en-US" i="1" dirty="0" smtClean="0"/>
              <a:t>b </a:t>
            </a:r>
            <a:r>
              <a:rPr lang="en-US" dirty="0"/>
              <a:t>must also be </a:t>
            </a:r>
            <a:r>
              <a:rPr lang="en-US" dirty="0" smtClean="0"/>
              <a:t>true.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94296"/>
            <a:ext cx="439248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Let </a:t>
            </a:r>
            <a:r>
              <a:rPr lang="en-US" dirty="0" err="1" smtClean="0"/>
              <a:t>wumpus</a:t>
            </a:r>
            <a:r>
              <a:rPr lang="en-US" dirty="0" smtClean="0"/>
              <a:t> world have only pits.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7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 sz="3600" smtClean="0"/>
              <a:t>VI.  Resol</a:t>
            </a:r>
            <a:r>
              <a:rPr lang="en-US" altLang="en-US" sz="3600" smtClean="0"/>
              <a:t>ution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1171575" y="1143000"/>
            <a:ext cx="774382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Conjunctive normal form for </a:t>
            </a:r>
            <a:r>
              <a:rPr lang="sk-SK" altLang="en-US" b="1">
                <a:latin typeface="Times New Roman" panose="02020603050405020304" pitchFamily="18" charset="0"/>
              </a:rPr>
              <a:t> FOL: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en-US" b="1">
                <a:latin typeface="Times New Roman" panose="02020603050405020304" pitchFamily="18" charset="0"/>
              </a:rPr>
              <a:t>CNF: </a:t>
            </a:r>
            <a:r>
              <a:rPr lang="en-US" altLang="en-US" b="1">
                <a:latin typeface="Times New Roman" panose="02020603050405020304" pitchFamily="18" charset="0"/>
              </a:rPr>
              <a:t>Conjunction of clauses of which each is a disjunction of literals.</a:t>
            </a: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Example</a:t>
            </a:r>
            <a:r>
              <a:rPr lang="sk-SK" altLang="en-US" b="1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en-US" b="1">
                <a:latin typeface="Times New Roman" panose="02020603050405020304" pitchFamily="18" charset="0"/>
              </a:rPr>
              <a:t>CNF: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219200" y="4191000"/>
          <a:ext cx="71389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4" name="Equation" r:id="rId4" imgW="3581280" imgH="431640" progId="Equation.3">
                  <p:embed/>
                </p:oleObj>
              </mc:Choice>
              <mc:Fallback>
                <p:oleObj name="Equation" r:id="rId4" imgW="3581280" imgH="431640" progId="Equation.3">
                  <p:embed/>
                  <p:pic>
                    <p:nvPicPr>
                      <p:cNvPr id="194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71389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1219200" y="5867400"/>
          <a:ext cx="7543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5" name="Equation" r:id="rId6" imgW="3784320" imgH="431640" progId="Equation.3">
                  <p:embed/>
                </p:oleObj>
              </mc:Choice>
              <mc:Fallback>
                <p:oleObj name="Equation" r:id="rId6" imgW="3784320" imgH="431640" progId="Equation.3">
                  <p:embed/>
                  <p:pic>
                    <p:nvPicPr>
                      <p:cNvPr id="1945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867400"/>
                        <a:ext cx="75438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4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772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Conversion to the</a:t>
            </a:r>
            <a:r>
              <a:rPr lang="sk-SK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 CNF</a:t>
            </a:r>
          </a:p>
          <a:p>
            <a:pPr eaLnBrk="1" hangingPunct="1">
              <a:spcBef>
                <a:spcPct val="50000"/>
              </a:spcBef>
            </a:pPr>
            <a:endParaRPr lang="sk-SK" altLang="en-US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Example</a:t>
            </a:r>
            <a:r>
              <a:rPr lang="sk-SK" altLang="en-US" b="1">
                <a:latin typeface="Times New Roman" panose="02020603050405020304" pitchFamily="18" charset="0"/>
              </a:rPr>
              <a:t>: </a:t>
            </a:r>
            <a:r>
              <a:rPr lang="sk-SK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Everyone, who loves all animals, is loved by someone.</a:t>
            </a:r>
          </a:p>
          <a:p>
            <a:pPr eaLnBrk="1" hangingPunct="1">
              <a:spcBef>
                <a:spcPct val="50000"/>
              </a:spcBef>
            </a:pPr>
            <a:endParaRPr lang="sk-SK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Steps</a:t>
            </a:r>
            <a:r>
              <a:rPr lang="sk-SK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:   </a:t>
            </a:r>
            <a:r>
              <a:rPr lang="sk-SK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1.  </a:t>
            </a:r>
            <a:r>
              <a:rPr lang="en-US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I</a:t>
            </a:r>
            <a:r>
              <a:rPr lang="sk-SK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mpli</a:t>
            </a:r>
            <a:r>
              <a:rPr lang="en-US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cation elimination</a:t>
            </a:r>
            <a:endParaRPr lang="sk-SK" altLang="en-US" b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482" name="Object 0"/>
          <p:cNvGraphicFramePr>
            <a:graphicFrameLocks noChangeAspect="1"/>
          </p:cNvGraphicFramePr>
          <p:nvPr/>
        </p:nvGraphicFramePr>
        <p:xfrm>
          <a:off x="1752600" y="2667000"/>
          <a:ext cx="60198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8" name="Equation" r:id="rId4" imgW="2057400" imgH="431640" progId="Equation.3">
                  <p:embed/>
                </p:oleObj>
              </mc:Choice>
              <mc:Fallback>
                <p:oleObj name="Equation" r:id="rId4" imgW="2057400" imgH="431640" progId="Equation.3">
                  <p:embed/>
                  <p:pic>
                    <p:nvPicPr>
                      <p:cNvPr id="2048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601980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"/>
          <p:cNvGraphicFramePr>
            <a:graphicFrameLocks noChangeAspect="1"/>
          </p:cNvGraphicFramePr>
          <p:nvPr/>
        </p:nvGraphicFramePr>
        <p:xfrm>
          <a:off x="2209800" y="5257800"/>
          <a:ext cx="639127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9" name="Equation" r:id="rId6" imgW="2184120" imgH="431640" progId="Equation.3">
                  <p:embed/>
                </p:oleObj>
              </mc:Choice>
              <mc:Fallback>
                <p:oleObj name="Equation" r:id="rId6" imgW="2184120" imgH="431640" progId="Equation.3">
                  <p:embed/>
                  <p:pic>
                    <p:nvPicPr>
                      <p:cNvPr id="2048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57800"/>
                        <a:ext cx="6391275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1371600" y="304800"/>
            <a:ext cx="73914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US" altLang="en-US" b="1" dirty="0">
                <a:solidFill>
                  <a:srgbClr val="006600"/>
                </a:solidFill>
                <a:latin typeface="Times New Roman" panose="02020603050405020304" pitchFamily="18" charset="0"/>
              </a:rPr>
              <a:t>Use rules for the quantifier negation</a:t>
            </a:r>
            <a:r>
              <a:rPr lang="sk-SK" altLang="en-US" b="1" dirty="0">
                <a:solidFill>
                  <a:srgbClr val="66FF99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endParaRPr lang="sk-SK" altLang="en-US" b="1" i="1" dirty="0">
              <a:solidFill>
                <a:srgbClr val="66FF9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endParaRPr lang="sk-SK" altLang="en-US" b="1" i="1" dirty="0">
              <a:solidFill>
                <a:srgbClr val="66FF9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endParaRPr lang="sk-SK" altLang="en-US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endParaRPr lang="sk-SK" altLang="en-US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en-US" b="1" i="1" dirty="0">
                <a:latin typeface="Times New Roman" panose="02020603050405020304" pitchFamily="18" charset="0"/>
              </a:rPr>
              <a:t>      </a:t>
            </a:r>
            <a:r>
              <a:rPr lang="en-US" altLang="en-US" b="1" dirty="0" smtClean="0">
                <a:latin typeface="Times New Roman" panose="02020603050405020304" pitchFamily="18" charset="0"/>
              </a:rPr>
              <a:t>So</a:t>
            </a:r>
            <a:r>
              <a:rPr lang="sk-SK" altLang="en-US" b="1" dirty="0" smtClean="0">
                <a:latin typeface="Times New Roman" panose="02020603050405020304" pitchFamily="18" charset="0"/>
              </a:rPr>
              <a:t>:</a:t>
            </a:r>
            <a:endParaRPr lang="sk-SK" altLang="en-US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06" name="Object 0"/>
          <p:cNvGraphicFramePr>
            <a:graphicFrameLocks noChangeAspect="1"/>
          </p:cNvGraphicFramePr>
          <p:nvPr/>
        </p:nvGraphicFramePr>
        <p:xfrm>
          <a:off x="2057400" y="914400"/>
          <a:ext cx="4662488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name="Equation" r:id="rId4" imgW="1307880" imgH="431640" progId="Equation.3">
                  <p:embed/>
                </p:oleObj>
              </mc:Choice>
              <mc:Fallback>
                <p:oleObj name="Equation" r:id="rId4" imgW="1307880" imgH="431640" progId="Equation.3">
                  <p:embed/>
                  <p:pic>
                    <p:nvPicPr>
                      <p:cNvPr id="2150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14400"/>
                        <a:ext cx="4662488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"/>
          <p:cNvGraphicFramePr>
            <a:graphicFrameLocks noChangeAspect="1"/>
          </p:cNvGraphicFramePr>
          <p:nvPr/>
        </p:nvGraphicFramePr>
        <p:xfrm>
          <a:off x="2057400" y="4038600"/>
          <a:ext cx="64008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3" name="Equation" r:id="rId6" imgW="3340080" imgH="672840" progId="Equation.3">
                  <p:embed/>
                </p:oleObj>
              </mc:Choice>
              <mc:Fallback>
                <p:oleObj name="Equation" r:id="rId6" imgW="3340080" imgH="672840" progId="Equation.3">
                  <p:embed/>
                  <p:pic>
                    <p:nvPicPr>
                      <p:cNvPr id="2150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64008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1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1371600" y="457200"/>
            <a:ext cx="7162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3"/>
            </a:pPr>
            <a:r>
              <a:rPr lang="en-US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Variable standarization</a:t>
            </a:r>
            <a:endParaRPr lang="sk-SK" altLang="en-US" b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en-US" b="1">
                <a:latin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</a:rPr>
              <a:t>If there is one name for different objects, variables, change it.</a:t>
            </a: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4</a:t>
            </a:r>
            <a:r>
              <a:rPr lang="sk-SK" altLang="en-US" b="1">
                <a:solidFill>
                  <a:srgbClr val="66FF99"/>
                </a:solidFill>
                <a:latin typeface="Times New Roman" panose="02020603050405020304" pitchFamily="18" charset="0"/>
              </a:rPr>
              <a:t>.</a:t>
            </a:r>
            <a:r>
              <a:rPr lang="sk-SK" altLang="en-US" b="1">
                <a:latin typeface="Times New Roman" panose="02020603050405020304" pitchFamily="18" charset="0"/>
              </a:rPr>
              <a:t>   </a:t>
            </a:r>
            <a:r>
              <a:rPr lang="sk-SK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colemization (elimination of the existence quantifier)</a:t>
            </a:r>
            <a:r>
              <a:rPr lang="sk-SK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endParaRPr lang="sk-SK" altLang="en-US" b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22530" name="Object 1024"/>
          <p:cNvGraphicFramePr>
            <a:graphicFrameLocks noChangeAspect="1"/>
          </p:cNvGraphicFramePr>
          <p:nvPr/>
        </p:nvGraphicFramePr>
        <p:xfrm>
          <a:off x="1447800" y="2209800"/>
          <a:ext cx="73596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6" name="Equation" r:id="rId4" imgW="3136680" imgH="215640" progId="Equation.3">
                  <p:embed/>
                </p:oleObj>
              </mc:Choice>
              <mc:Fallback>
                <p:oleObj name="Equation" r:id="rId4" imgW="3136680" imgH="215640" progId="Equation.3">
                  <p:embed/>
                  <p:pic>
                    <p:nvPicPr>
                      <p:cNvPr id="2253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09800"/>
                        <a:ext cx="73596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025"/>
          <p:cNvGraphicFramePr>
            <a:graphicFrameLocks noChangeAspect="1"/>
          </p:cNvGraphicFramePr>
          <p:nvPr/>
        </p:nvGraphicFramePr>
        <p:xfrm>
          <a:off x="2001838" y="4724400"/>
          <a:ext cx="65547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7" name="Equation" r:id="rId6" imgW="2793960" imgH="215640" progId="Equation.3">
                  <p:embed/>
                </p:oleObj>
              </mc:Choice>
              <mc:Fallback>
                <p:oleObj name="Equation" r:id="rId6" imgW="2793960" imgH="215640" progId="Equation.3">
                  <p:embed/>
                  <p:pic>
                    <p:nvPicPr>
                      <p:cNvPr id="22531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4724400"/>
                        <a:ext cx="65547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4495800" y="51816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14600" y="62484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>
                <a:solidFill>
                  <a:srgbClr val="FF3300"/>
                </a:solidFill>
                <a:latin typeface="Times New Roman" panose="02020603050405020304" pitchFamily="18" charset="0"/>
              </a:rPr>
              <a:t>Attention, bad scolemization</a:t>
            </a:r>
          </a:p>
        </p:txBody>
      </p:sp>
    </p:spTree>
    <p:extLst>
      <p:ext uri="{BB962C8B-B14F-4D97-AF65-F5344CB8AC3E}">
        <p14:creationId xmlns:p14="http://schemas.microsoft.com/office/powerpoint/2010/main" val="19613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1371600" y="609600"/>
            <a:ext cx="74676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Correct scolmization</a:t>
            </a:r>
            <a:r>
              <a:rPr lang="sk-SK" altLang="en-US" b="1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5.</a:t>
            </a:r>
            <a:r>
              <a:rPr lang="sk-SK" altLang="en-US" b="1">
                <a:solidFill>
                  <a:srgbClr val="66FF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Skip general quantifiers</a:t>
            </a:r>
            <a:endParaRPr lang="sk-SK" altLang="en-US" b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sk-SK" altLang="en-US" b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b="1">
              <a:solidFill>
                <a:srgbClr val="66FF9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54" name="Object 0"/>
          <p:cNvGraphicFramePr>
            <a:graphicFrameLocks noChangeAspect="1"/>
          </p:cNvGraphicFramePr>
          <p:nvPr/>
        </p:nvGraphicFramePr>
        <p:xfrm>
          <a:off x="1219200" y="1447800"/>
          <a:ext cx="7575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Equation" r:id="rId4" imgW="3263760" imgH="215640" progId="Equation.3">
                  <p:embed/>
                </p:oleObj>
              </mc:Choice>
              <mc:Fallback>
                <p:oleObj name="Equation" r:id="rId4" imgW="3263760" imgH="215640" progId="Equation.3">
                  <p:embed/>
                  <p:pic>
                    <p:nvPicPr>
                      <p:cNvPr id="2355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75755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Line 4"/>
          <p:cNvSpPr>
            <a:spLocks noChangeShapeType="1"/>
          </p:cNvSpPr>
          <p:nvPr/>
        </p:nvSpPr>
        <p:spPr bwMode="auto">
          <a:xfrm flipH="1" flipV="1">
            <a:off x="3429000" y="1981200"/>
            <a:ext cx="83820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V="1">
            <a:off x="4495800" y="1905000"/>
            <a:ext cx="342900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2971800" y="32766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b="1" i="1">
                <a:latin typeface="Times New Roman" panose="02020603050405020304" pitchFamily="18" charset="0"/>
              </a:rPr>
              <a:t>S</a:t>
            </a:r>
            <a:r>
              <a:rPr lang="en-US" altLang="en-US" b="1" i="1">
                <a:latin typeface="Times New Roman" panose="02020603050405020304" pitchFamily="18" charset="0"/>
              </a:rPr>
              <a:t>colem functions</a:t>
            </a:r>
          </a:p>
        </p:txBody>
      </p:sp>
      <p:graphicFrame>
        <p:nvGraphicFramePr>
          <p:cNvPr id="23555" name="Object 1"/>
          <p:cNvGraphicFramePr>
            <a:graphicFrameLocks noChangeAspect="1"/>
          </p:cNvGraphicFramePr>
          <p:nvPr/>
        </p:nvGraphicFramePr>
        <p:xfrm>
          <a:off x="1577975" y="5257800"/>
          <a:ext cx="7162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Equation" r:id="rId6" imgW="3085920" imgH="215640" progId="Equation.3">
                  <p:embed/>
                </p:oleObj>
              </mc:Choice>
              <mc:Fallback>
                <p:oleObj name="Equation" r:id="rId6" imgW="3085920" imgH="215640" progId="Equation.3">
                  <p:embed/>
                  <p:pic>
                    <p:nvPicPr>
                      <p:cNvPr id="2355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5257800"/>
                        <a:ext cx="7162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3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1" name="Group 8"/>
          <p:cNvGrpSpPr>
            <a:grpSpLocks/>
          </p:cNvGrpSpPr>
          <p:nvPr/>
        </p:nvGrpSpPr>
        <p:grpSpPr bwMode="auto">
          <a:xfrm>
            <a:off x="1295400" y="381000"/>
            <a:ext cx="7543800" cy="457200"/>
            <a:chOff x="816" y="240"/>
            <a:chExt cx="4752" cy="288"/>
          </a:xfrm>
        </p:grpSpPr>
        <p:sp>
          <p:nvSpPr>
            <p:cNvPr id="24584" name="Text Box 2"/>
            <p:cNvSpPr txBox="1">
              <a:spLocks noChangeArrowheads="1"/>
            </p:cNvSpPr>
            <p:nvPr/>
          </p:nvSpPr>
          <p:spPr bwMode="auto">
            <a:xfrm>
              <a:off x="816" y="240"/>
              <a:ext cx="47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en-US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6. </a:t>
              </a:r>
              <a:r>
                <a:rPr lang="en-US" altLang="en-US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Rewrite</a:t>
              </a:r>
              <a:r>
                <a:rPr lang="sk-SK" altLang="en-US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en-US" altLang="en-US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on </a:t>
              </a:r>
              <a:r>
                <a:rPr lang="sk-SK" altLang="en-US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en-US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and final adjustments</a:t>
              </a:r>
              <a:r>
                <a:rPr lang="sk-SK" altLang="en-US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b="1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79" name="Object 1"/>
            <p:cNvGraphicFramePr>
              <a:graphicFrameLocks noChangeAspect="1"/>
            </p:cNvGraphicFramePr>
            <p:nvPr/>
          </p:nvGraphicFramePr>
          <p:xfrm>
            <a:off x="1746" y="300"/>
            <a:ext cx="23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3" name="Equation" r:id="rId4" imgW="139680" imgH="126720" progId="Equation.3">
                    <p:embed/>
                  </p:oleObj>
                </mc:Choice>
                <mc:Fallback>
                  <p:oleObj name="Equation" r:id="rId4" imgW="139680" imgH="126720" progId="Equation.3">
                    <p:embed/>
                    <p:pic>
                      <p:nvPicPr>
                        <p:cNvPr id="24579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00"/>
                          <a:ext cx="23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0" name="Object 2"/>
            <p:cNvGraphicFramePr>
              <a:graphicFrameLocks noChangeAspect="1"/>
            </p:cNvGraphicFramePr>
            <p:nvPr/>
          </p:nvGraphicFramePr>
          <p:xfrm>
            <a:off x="2304" y="288"/>
            <a:ext cx="23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4" name="Equation" r:id="rId6" imgW="139680" imgH="126720" progId="Equation.3">
                    <p:embed/>
                  </p:oleObj>
                </mc:Choice>
                <mc:Fallback>
                  <p:oleObj name="Equation" r:id="rId6" imgW="139680" imgH="126720" progId="Equation.3">
                    <p:embed/>
                    <p:pic>
                      <p:nvPicPr>
                        <p:cNvPr id="2458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88"/>
                          <a:ext cx="23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78" name="Object 0"/>
          <p:cNvGraphicFramePr>
            <a:graphicFrameLocks noChangeAspect="1"/>
          </p:cNvGraphicFramePr>
          <p:nvPr/>
        </p:nvGraphicFramePr>
        <p:xfrm>
          <a:off x="1752600" y="1371600"/>
          <a:ext cx="48926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5" name="Equation" r:id="rId8" imgW="2108160" imgH="431640" progId="Equation.3">
                  <p:embed/>
                </p:oleObj>
              </mc:Choice>
              <mc:Fallback>
                <p:oleObj name="Equation" r:id="rId8" imgW="2108160" imgH="431640" progId="Equation.3">
                  <p:embed/>
                  <p:pic>
                    <p:nvPicPr>
                      <p:cNvPr id="2457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48926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343400" y="2438400"/>
            <a:ext cx="0" cy="99060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752600" y="4191000"/>
            <a:ext cx="5943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>
                <a:solidFill>
                  <a:schemeClr val="tx2"/>
                </a:solidFill>
                <a:latin typeface="Times New Roman" panose="02020603050405020304" pitchFamily="18" charset="0"/>
              </a:rPr>
              <a:t> The sentence is in the CNF form, it is a conjunction of two disjunctions.</a:t>
            </a:r>
          </a:p>
        </p:txBody>
      </p:sp>
    </p:spTree>
    <p:extLst>
      <p:ext uri="{BB962C8B-B14F-4D97-AF65-F5344CB8AC3E}">
        <p14:creationId xmlns:p14="http://schemas.microsoft.com/office/powerpoint/2010/main" val="17599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684213" y="1557338"/>
            <a:ext cx="78486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en-US" b="1">
                <a:latin typeface="Times New Roman" panose="02020603050405020304" pitchFamily="18" charset="0"/>
              </a:rPr>
              <a:t>Rez</a:t>
            </a:r>
            <a:r>
              <a:rPr lang="en-US" altLang="en-US" b="1">
                <a:latin typeface="Times New Roman" panose="02020603050405020304" pitchFamily="18" charset="0"/>
              </a:rPr>
              <a:t>olution</a:t>
            </a:r>
            <a:r>
              <a:rPr lang="sk-SK" altLang="en-US" b="1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Resolution proves that </a:t>
            </a:r>
            <a:r>
              <a:rPr lang="sk-SK" altLang="en-US" b="1">
                <a:latin typeface="Times New Roman" panose="02020603050405020304" pitchFamily="18" charset="0"/>
              </a:rPr>
              <a:t>                              </a:t>
            </a:r>
            <a:r>
              <a:rPr lang="en-US" altLang="en-US" b="1">
                <a:latin typeface="Times New Roman" panose="02020603050405020304" pitchFamily="18" charset="0"/>
              </a:rPr>
              <a:t>by contradiction,</a:t>
            </a:r>
            <a:r>
              <a:rPr lang="sk-SK" altLang="en-US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by proving unsatisfability of</a:t>
            </a:r>
            <a:r>
              <a:rPr lang="sk-SK" altLang="en-US" b="1"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spcBef>
                <a:spcPct val="50000"/>
              </a:spcBef>
            </a:pPr>
            <a:endParaRPr lang="sk-SK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</a:endParaRPr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3924300" y="1989138"/>
            <a:ext cx="1797050" cy="668337"/>
            <a:chOff x="3168" y="960"/>
            <a:chExt cx="1132" cy="421"/>
          </a:xfrm>
        </p:grpSpPr>
        <p:graphicFrame>
          <p:nvGraphicFramePr>
            <p:cNvPr id="26627" name="Object 1"/>
            <p:cNvGraphicFramePr>
              <a:graphicFrameLocks noChangeAspect="1"/>
            </p:cNvGraphicFramePr>
            <p:nvPr/>
          </p:nvGraphicFramePr>
          <p:xfrm>
            <a:off x="3168" y="960"/>
            <a:ext cx="1132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48" name="Equation" r:id="rId4" imgW="545760" imgH="203040" progId="Equation.3">
                    <p:embed/>
                  </p:oleObj>
                </mc:Choice>
                <mc:Fallback>
                  <p:oleObj name="Equation" r:id="rId4" imgW="545760" imgH="203040" progId="Equation.3">
                    <p:embed/>
                    <p:pic>
                      <p:nvPicPr>
                        <p:cNvPr id="26627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960"/>
                          <a:ext cx="1132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0" name="Line 5"/>
            <p:cNvSpPr>
              <a:spLocks noChangeShapeType="1"/>
            </p:cNvSpPr>
            <p:nvPr/>
          </p:nvSpPr>
          <p:spPr bwMode="auto">
            <a:xfrm>
              <a:off x="3792" y="1056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26626" name="Object 0"/>
          <p:cNvGraphicFramePr>
            <a:graphicFrameLocks noChangeAspect="1"/>
          </p:cNvGraphicFramePr>
          <p:nvPr/>
        </p:nvGraphicFramePr>
        <p:xfrm>
          <a:off x="4716463" y="3573463"/>
          <a:ext cx="20478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9" name="Equation" r:id="rId6" imgW="622080" imgH="177480" progId="Equation.3">
                  <p:embed/>
                </p:oleObj>
              </mc:Choice>
              <mc:Fallback>
                <p:oleObj name="Equation" r:id="rId6" imgW="622080" imgH="177480" progId="Equation.3">
                  <p:embed/>
                  <p:pic>
                    <p:nvPicPr>
                      <p:cNvPr id="2662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573463"/>
                        <a:ext cx="20478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2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Resolution proof: definite clauses</a:t>
            </a:r>
          </a:p>
        </p:txBody>
      </p:sp>
      <p:pic>
        <p:nvPicPr>
          <p:cNvPr id="71683" name="Picture 3" descr="crime-re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3813"/>
            <a:ext cx="914400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Freeform 4"/>
          <p:cNvSpPr>
            <a:spLocks/>
          </p:cNvSpPr>
          <p:nvPr/>
        </p:nvSpPr>
        <p:spPr bwMode="auto">
          <a:xfrm>
            <a:off x="4114800" y="6096000"/>
            <a:ext cx="152400" cy="76200"/>
          </a:xfrm>
          <a:custGeom>
            <a:avLst/>
            <a:gdLst>
              <a:gd name="T0" fmla="*/ 0 w 96"/>
              <a:gd name="T1" fmla="*/ 0 h 48"/>
              <a:gd name="T2" fmla="*/ 2147483647 w 96"/>
              <a:gd name="T3" fmla="*/ 0 h 48"/>
              <a:gd name="T4" fmla="*/ 2147483647 w 96"/>
              <a:gd name="T5" fmla="*/ 2147483647 h 48"/>
              <a:gd name="T6" fmla="*/ 0 60000 65536"/>
              <a:gd name="T7" fmla="*/ 0 60000 65536"/>
              <a:gd name="T8" fmla="*/ 0 60000 65536"/>
              <a:gd name="T9" fmla="*/ 0 w 96"/>
              <a:gd name="T10" fmla="*/ 0 h 48"/>
              <a:gd name="T11" fmla="*/ 96 w 9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8">
                <a:moveTo>
                  <a:pt x="0" y="0"/>
                </a:moveTo>
                <a:lnTo>
                  <a:pt x="96" y="0"/>
                </a:lnTo>
                <a:lnTo>
                  <a:pt x="96" y="48"/>
                </a:lnTo>
              </a:path>
            </a:pathLst>
          </a:custGeom>
          <a:noFill/>
          <a:ln w="19050" cap="sq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 from an exam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8884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Situation: If a person is a climber then he is fit.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If a person is fit, then he endures low temperature.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Jan is a climber and person. Peter is fit. -10 C is a low temperature. </a:t>
            </a:r>
          </a:p>
          <a:p>
            <a:endParaRPr lang="en-US" dirty="0"/>
          </a:p>
          <a:p>
            <a:r>
              <a:rPr lang="en-US" dirty="0" smtClean="0"/>
              <a:t>Prove that Jan endures low temperature -10 C.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3528" y="3931008"/>
            <a:ext cx="8686800" cy="3046988"/>
            <a:chOff x="457200" y="4077072"/>
            <a:chExt cx="8686800" cy="3046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57200" y="4077072"/>
                  <a:ext cx="8686800" cy="3046988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Predicates:  </a:t>
                  </a:r>
                  <a:r>
                    <a:rPr lang="en-US" i="1" dirty="0" smtClean="0"/>
                    <a:t>Person(x), Climber(x), </a:t>
                  </a:r>
                  <a:r>
                    <a:rPr lang="en-US" i="1" dirty="0" err="1" smtClean="0"/>
                    <a:t>EnduresLowTemp</a:t>
                  </a:r>
                  <a:r>
                    <a:rPr lang="en-US" i="1" dirty="0" smtClean="0"/>
                    <a:t>(</a:t>
                  </a:r>
                  <a:r>
                    <a:rPr lang="en-US" i="1" dirty="0" err="1" smtClean="0"/>
                    <a:t>x,y</a:t>
                  </a:r>
                  <a:r>
                    <a:rPr lang="en-US" i="1" dirty="0" smtClean="0"/>
                    <a:t>), Fit(x), </a:t>
                  </a:r>
                  <a:r>
                    <a:rPr lang="en-US" i="1" dirty="0" err="1" smtClean="0"/>
                    <a:t>LowTemp</a:t>
                  </a:r>
                  <a:r>
                    <a:rPr lang="en-US" i="1" dirty="0" smtClean="0"/>
                    <a:t>(y)</a:t>
                  </a:r>
                </a:p>
                <a:p>
                  <a:endParaRPr lang="en-US" dirty="0"/>
                </a:p>
                <a:p>
                  <a:r>
                    <a:rPr lang="en-US" dirty="0" smtClean="0"/>
                    <a:t>KB: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𝐶𝑙𝑖𝑚𝑏𝑒𝑟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b="0" dirty="0" smtClean="0"/>
                </a:p>
                <a:p>
                  <a:r>
                    <a:rPr lang="en-US" dirty="0"/>
                    <a:t> </a:t>
                  </a:r>
                  <a:r>
                    <a:rPr lang="en-US" dirty="0" smtClean="0"/>
                    <a:t>      </a:t>
                  </a:r>
                  <a:endParaRPr lang="en-US" b="0" dirty="0" smtClean="0"/>
                </a:p>
                <a:p>
                  <a:r>
                    <a:rPr lang="en-US" dirty="0" smtClean="0"/>
                    <a:t>     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𝐿𝑜𝑤𝑇𝑒𝑚𝑝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𝐸𝑛𝑑𝑢𝑟𝑒𝑠𝐿𝑜𝑤𝑇𝑒𝑚𝑝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r>
                    <a:rPr lang="en-US" dirty="0" smtClean="0"/>
                    <a:t> </a:t>
                  </a:r>
                </a:p>
                <a:p>
                  <a:endParaRPr lang="en-US" dirty="0" smtClean="0"/>
                </a:p>
                <a:p>
                  <a:r>
                    <a:rPr lang="en-US" dirty="0"/>
                    <a:t> </a:t>
                  </a:r>
                  <a:r>
                    <a:rPr lang="en-US" dirty="0" smtClean="0"/>
                    <a:t>           </a:t>
                  </a:r>
                  <a:r>
                    <a:rPr lang="en-US" sz="1600" i="1" dirty="0" smtClean="0"/>
                    <a:t>Climber(Jan), Person(Jan)</a:t>
                  </a:r>
                </a:p>
                <a:p>
                  <a:r>
                    <a:rPr lang="en-US" sz="1600" i="1" dirty="0"/>
                    <a:t> </a:t>
                  </a:r>
                  <a:r>
                    <a:rPr lang="en-US" sz="1600" i="1" dirty="0" smtClean="0"/>
                    <a:t>             Fit(Peter)</a:t>
                  </a:r>
                </a:p>
                <a:p>
                  <a:r>
                    <a:rPr lang="en-US" sz="1600" i="1" dirty="0"/>
                    <a:t> </a:t>
                  </a:r>
                  <a:r>
                    <a:rPr lang="en-US" sz="1600" i="1" dirty="0" smtClean="0"/>
                    <a:t>             </a:t>
                  </a:r>
                  <a:r>
                    <a:rPr lang="en-US" sz="1600" i="1" dirty="0" err="1" smtClean="0"/>
                    <a:t>LowTemp</a:t>
                  </a:r>
                  <a:r>
                    <a:rPr lang="en-US" sz="1600" i="1" dirty="0" smtClean="0"/>
                    <a:t>(-10)</a:t>
                  </a:r>
                </a:p>
                <a:p>
                  <a:r>
                    <a:rPr lang="en-US" sz="1600" i="1" dirty="0"/>
                    <a:t> </a:t>
                  </a:r>
                  <a:r>
                    <a:rPr lang="en-US" sz="1600" i="1" dirty="0" smtClean="0"/>
                    <a:t>             </a:t>
                  </a:r>
                </a:p>
                <a:p>
                  <a:r>
                    <a:rPr lang="en-US" dirty="0"/>
                    <a:t> </a:t>
                  </a:r>
                  <a:r>
                    <a:rPr lang="en-US" dirty="0" smtClean="0"/>
                    <a:t>       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4077072"/>
                  <a:ext cx="8686800" cy="3046988"/>
                </a:xfrm>
                <a:prstGeom prst="rect">
                  <a:avLst/>
                </a:prstGeom>
                <a:blipFill>
                  <a:blip r:embed="rId2"/>
                  <a:stretch>
                    <a:fillRect l="-561" t="-12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>
              <a:off x="971600" y="4797152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971600" y="5343466"/>
              <a:ext cx="152400" cy="27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1304818" y="5270643"/>
              <a:ext cx="123290" cy="211396"/>
            </a:xfrm>
            <a:custGeom>
              <a:avLst/>
              <a:gdLst>
                <a:gd name="connsiteX0" fmla="*/ 0 w 123290"/>
                <a:gd name="connsiteY0" fmla="*/ 10274 h 211396"/>
                <a:gd name="connsiteX1" fmla="*/ 51371 w 123290"/>
                <a:gd name="connsiteY1" fmla="*/ 0 h 211396"/>
                <a:gd name="connsiteX2" fmla="*/ 123290 w 123290"/>
                <a:gd name="connsiteY2" fmla="*/ 20548 h 211396"/>
                <a:gd name="connsiteX3" fmla="*/ 113016 w 123290"/>
                <a:gd name="connsiteY3" fmla="*/ 154112 h 211396"/>
                <a:gd name="connsiteX4" fmla="*/ 102742 w 123290"/>
                <a:gd name="connsiteY4" fmla="*/ 205483 h 211396"/>
                <a:gd name="connsiteX5" fmla="*/ 20548 w 123290"/>
                <a:gd name="connsiteY5" fmla="*/ 205483 h 21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290" h="211396">
                  <a:moveTo>
                    <a:pt x="0" y="10274"/>
                  </a:moveTo>
                  <a:cubicBezTo>
                    <a:pt x="17124" y="6849"/>
                    <a:pt x="33908" y="0"/>
                    <a:pt x="51371" y="0"/>
                  </a:cubicBezTo>
                  <a:cubicBezTo>
                    <a:pt x="64270" y="0"/>
                    <a:pt x="108756" y="15704"/>
                    <a:pt x="123290" y="20548"/>
                  </a:cubicBezTo>
                  <a:cubicBezTo>
                    <a:pt x="119865" y="65069"/>
                    <a:pt x="117947" y="109732"/>
                    <a:pt x="113016" y="154112"/>
                  </a:cubicBezTo>
                  <a:cubicBezTo>
                    <a:pt x="111088" y="171468"/>
                    <a:pt x="118007" y="197002"/>
                    <a:pt x="102742" y="205483"/>
                  </a:cubicBezTo>
                  <a:cubicBezTo>
                    <a:pt x="78792" y="218789"/>
                    <a:pt x="47946" y="205483"/>
                    <a:pt x="20548" y="20548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335640" y="5383658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304818" y="5370811"/>
              <a:ext cx="1232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55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340968"/>
          </a:xfrm>
        </p:spPr>
        <p:txBody>
          <a:bodyPr/>
          <a:lstStyle/>
          <a:p>
            <a:r>
              <a:rPr lang="en-GB" dirty="0" smtClean="0"/>
              <a:t>Propositional KB, semantics, syntax</a:t>
            </a:r>
          </a:p>
          <a:p>
            <a:r>
              <a:rPr lang="en-GB" dirty="0" smtClean="0"/>
              <a:t>CNF forma</a:t>
            </a:r>
          </a:p>
          <a:p>
            <a:r>
              <a:rPr lang="en-GB" dirty="0" smtClean="0"/>
              <a:t>Inference methods in propositional KB, resolution, forward and backward chaining</a:t>
            </a:r>
          </a:p>
          <a:p>
            <a:r>
              <a:rPr lang="en-GB" dirty="0" smtClean="0"/>
              <a:t>FOL KB</a:t>
            </a:r>
          </a:p>
          <a:p>
            <a:r>
              <a:rPr lang="en-GB" dirty="0" smtClean="0"/>
              <a:t>Unification, substitution</a:t>
            </a:r>
          </a:p>
          <a:p>
            <a:r>
              <a:rPr lang="en-GB" dirty="0" smtClean="0"/>
              <a:t>Generalized inference methods in FOL KB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19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k-SK" smtClean="0"/>
              <a:t>Wumpus models</a:t>
            </a:r>
          </a:p>
        </p:txBody>
      </p:sp>
      <p:pic>
        <p:nvPicPr>
          <p:cNvPr id="54275" name="Picture 1027" descr="wumpus-model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5257800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k-SK" smtClean="0"/>
              <a:t>Wumpus models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5154613"/>
            <a:ext cx="7958138" cy="941387"/>
          </a:xfrm>
        </p:spPr>
        <p:txBody>
          <a:bodyPr/>
          <a:lstStyle/>
          <a:p>
            <a:pPr eaLnBrk="1" hangingPunct="1"/>
            <a:r>
              <a:rPr lang="en-US" altLang="sk-SK" i="1" dirty="0" smtClean="0"/>
              <a:t>KB </a:t>
            </a:r>
            <a:r>
              <a:rPr lang="en-US" altLang="sk-SK" dirty="0" smtClean="0"/>
              <a:t>= </a:t>
            </a:r>
            <a:r>
              <a:rPr lang="en-US" altLang="sk-SK" dirty="0" err="1" smtClean="0"/>
              <a:t>wumpus</a:t>
            </a:r>
            <a:r>
              <a:rPr lang="en-US" altLang="sk-SK" dirty="0" smtClean="0"/>
              <a:t>-world rules + observations</a:t>
            </a:r>
          </a:p>
        </p:txBody>
      </p:sp>
      <p:pic>
        <p:nvPicPr>
          <p:cNvPr id="55300" name="Picture 4" descr="wumpus-model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724400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907704" y="5517232"/>
            <a:ext cx="2592288" cy="1089412"/>
            <a:chOff x="1907704" y="5517232"/>
            <a:chExt cx="2592288" cy="1089412"/>
          </a:xfrm>
        </p:grpSpPr>
        <p:sp>
          <p:nvSpPr>
            <p:cNvPr id="2" name="Right Brace 1"/>
            <p:cNvSpPr/>
            <p:nvPr/>
          </p:nvSpPr>
          <p:spPr>
            <a:xfrm rot="5400000">
              <a:off x="2915816" y="4509120"/>
              <a:ext cx="576064" cy="2592288"/>
            </a:xfrm>
            <a:prstGeom prst="rightBrac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907704" y="6237312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background</a:t>
              </a:r>
              <a:r>
                <a:rPr lang="sk-SK" dirty="0" smtClean="0"/>
                <a:t> KB</a:t>
              </a:r>
              <a:endParaRPr lang="sk-SK" dirty="0"/>
            </a:p>
          </p:txBody>
        </p:sp>
      </p:grpSp>
    </p:spTree>
    <p:extLst>
      <p:ext uri="{BB962C8B-B14F-4D97-AF65-F5344CB8AC3E}">
        <p14:creationId xmlns:p14="http://schemas.microsoft.com/office/powerpoint/2010/main" val="151089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9D944E4D21CE94AA6A0E3FCAB1DC0A2" ma:contentTypeVersion="3" ma:contentTypeDescription="Umožňuje vytvoriť nový dokument." ma:contentTypeScope="" ma:versionID="2556ad5c8f69a470eed1bcc63eb1fade">
  <xsd:schema xmlns:xsd="http://www.w3.org/2001/XMLSchema" xmlns:xs="http://www.w3.org/2001/XMLSchema" xmlns:p="http://schemas.microsoft.com/office/2006/metadata/properties" xmlns:ns2="480d4896-0893-47d3-a177-b0679fd529ef" targetNamespace="http://schemas.microsoft.com/office/2006/metadata/properties" ma:root="true" ma:fieldsID="9520111a56ee956d1ae7eb5072d4c3b8" ns2:_="">
    <xsd:import namespace="480d4896-0893-47d3-a177-b0679fd529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0d4896-0893-47d3-a177-b0679fd529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598ECC-1515-471D-90E1-6E977B36CEC2}"/>
</file>

<file path=customXml/itemProps2.xml><?xml version="1.0" encoding="utf-8"?>
<ds:datastoreItem xmlns:ds="http://schemas.openxmlformats.org/officeDocument/2006/customXml" ds:itemID="{2D8B4C4F-D99C-4CD4-998D-D1F9871144BD}"/>
</file>

<file path=customXml/itemProps3.xml><?xml version="1.0" encoding="utf-8"?>
<ds:datastoreItem xmlns:ds="http://schemas.openxmlformats.org/officeDocument/2006/customXml" ds:itemID="{0076D014-E372-41A9-BEE4-2890C8E0FC29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2759</TotalTime>
  <Words>3654</Words>
  <Application>Microsoft Office PowerPoint</Application>
  <PresentationFormat>On-screen Show (4:3)</PresentationFormat>
  <Paragraphs>512</Paragraphs>
  <Slides>79</Slides>
  <Notes>72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79</vt:i4>
      </vt:variant>
    </vt:vector>
  </HeadingPairs>
  <TitlesOfParts>
    <vt:vector size="91" baseType="lpstr">
      <vt:lpstr>Arial</vt:lpstr>
      <vt:lpstr>Calibri</vt:lpstr>
      <vt:lpstr>Cambria Math</vt:lpstr>
      <vt:lpstr>Symbol</vt:lpstr>
      <vt:lpstr>Tahoma</vt:lpstr>
      <vt:lpstr>Times New Roman</vt:lpstr>
      <vt:lpstr>Wingdings</vt:lpstr>
      <vt:lpstr>Clarity</vt:lpstr>
      <vt:lpstr>Rovnica</vt:lpstr>
      <vt:lpstr>Slide</vt:lpstr>
      <vt:lpstr>Equation</vt:lpstr>
      <vt:lpstr>Rovnice</vt:lpstr>
      <vt:lpstr>  Logical  Agents </vt:lpstr>
      <vt:lpstr>Summary from the last lecture</vt:lpstr>
      <vt:lpstr>Outline</vt:lpstr>
      <vt:lpstr>Exploring wumpus world</vt:lpstr>
      <vt:lpstr>PowerPoint Presentation</vt:lpstr>
      <vt:lpstr>PowerPoint Presentation</vt:lpstr>
      <vt:lpstr>Example:  Logical reasoning by model checking (Russel, Norwig)</vt:lpstr>
      <vt:lpstr>Wumpus models</vt:lpstr>
      <vt:lpstr>Wumpus models</vt:lpstr>
      <vt:lpstr>Wumpus models</vt:lpstr>
      <vt:lpstr>Wumpus models</vt:lpstr>
      <vt:lpstr>Wumpus models</vt:lpstr>
      <vt:lpstr>Soundness and completness</vt:lpstr>
      <vt:lpstr>Propositional logic </vt:lpstr>
      <vt:lpstr>Syntax of the propositional  logic </vt:lpstr>
      <vt:lpstr>PowerPoint Presentation</vt:lpstr>
      <vt:lpstr>Rules for truth values derivation </vt:lpstr>
      <vt:lpstr>Logical equivalence</vt:lpstr>
      <vt:lpstr>PowerPoint Presentation</vt:lpstr>
      <vt:lpstr>PowerPoint Presentation</vt:lpstr>
      <vt:lpstr>PowerPoint Presentation</vt:lpstr>
      <vt:lpstr>PowerPoint Presentation</vt:lpstr>
      <vt:lpstr>Normal forms</vt:lpstr>
      <vt:lpstr> CNF algorithm</vt:lpstr>
      <vt:lpstr>Clause</vt:lpstr>
      <vt:lpstr>Resolution  algorithm</vt:lpstr>
      <vt:lpstr>Example</vt:lpstr>
      <vt:lpstr>Resolution process  example</vt:lpstr>
      <vt:lpstr>Horn clauses</vt:lpstr>
      <vt:lpstr>PowerPoint Presentation</vt:lpstr>
      <vt:lpstr>PowerPoint Presentation</vt:lpstr>
      <vt:lpstr>PowerPoint Presentation</vt:lpstr>
      <vt:lpstr>Forward chaining Can we infer  Q from our KB? Is  Q  true in our KB?</vt:lpstr>
      <vt:lpstr>PowerPoint Presentation</vt:lpstr>
      <vt:lpstr>Backward chaining:   Is hypothesis, that Q is true valid?</vt:lpstr>
      <vt:lpstr>Forward vs. backward chaining</vt:lpstr>
      <vt:lpstr>Logical agent in the wumpus world</vt:lpstr>
      <vt:lpstr>First-order logic, FOL</vt:lpstr>
      <vt:lpstr>PowerPoint Presentation</vt:lpstr>
      <vt:lpstr>PowerPoint Presentation</vt:lpstr>
      <vt:lpstr>Arity of the functions</vt:lpstr>
      <vt:lpstr>PowerPoint Presentation</vt:lpstr>
      <vt:lpstr>PowerPoint Presentation</vt:lpstr>
      <vt:lpstr>PowerPoint Presentation</vt:lpstr>
      <vt:lpstr>Inference in the FOL KB</vt:lpstr>
      <vt:lpstr>I. Reduction to the propositional KB</vt:lpstr>
      <vt:lpstr>PowerPoint Presentation</vt:lpstr>
      <vt:lpstr>PowerPoint Presentation</vt:lpstr>
      <vt:lpstr>PowerPoint Presentation</vt:lpstr>
      <vt:lpstr>PowerPoint Presentation</vt:lpstr>
      <vt:lpstr>  II.  Generalized Modus Ponens</vt:lpstr>
      <vt:lpstr>PowerPoint Presentation</vt:lpstr>
      <vt:lpstr>PowerPoint Presentation</vt:lpstr>
      <vt:lpstr>PowerPoint Presentation</vt:lpstr>
      <vt:lpstr>Exam example</vt:lpstr>
      <vt:lpstr>PowerPoint Presentation</vt:lpstr>
      <vt:lpstr>PowerPoint Presentation</vt:lpstr>
      <vt:lpstr>Forward and backward chaining :  example KB according Russell, Norwig</vt:lpstr>
      <vt:lpstr>IV. Forward chaining</vt:lpstr>
      <vt:lpstr>PowerPoint Presentation</vt:lpstr>
      <vt:lpstr>Forward chaining scheme</vt:lpstr>
      <vt:lpstr>V. Backward chaining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VI.  Resolution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Resolution proof: definite clauses</vt:lpstr>
      <vt:lpstr>One more example from an exam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Hry.  Logickí Agenti</dc:title>
  <dc:creator>Maria Markosova</dc:creator>
  <cp:lastModifiedBy>Mária Markošová</cp:lastModifiedBy>
  <cp:revision>118</cp:revision>
  <dcterms:created xsi:type="dcterms:W3CDTF">2016-02-01T14:04:02Z</dcterms:created>
  <dcterms:modified xsi:type="dcterms:W3CDTF">2021-10-25T08:43:56Z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0x01010009D944E4D21CE94AA6A0E3FCAB1DC0A2</vt:lpwstr>
  </property>
</Properties>
</file>