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4"/>
    <p:sldMasterId id="2147483784" r:id="rId5"/>
    <p:sldMasterId id="2147483746" r:id="rId6"/>
  </p:sldMasterIdLst>
  <p:notesMasterIdLst>
    <p:notesMasterId r:id="rId22"/>
  </p:notesMasterIdLst>
  <p:handoutMasterIdLst>
    <p:handoutMasterId r:id="rId23"/>
  </p:handoutMasterIdLst>
  <p:sldIdLst>
    <p:sldId id="282" r:id="rId7"/>
    <p:sldId id="285" r:id="rId8"/>
    <p:sldId id="286" r:id="rId9"/>
    <p:sldId id="287" r:id="rId10"/>
    <p:sldId id="288" r:id="rId11"/>
    <p:sldId id="289" r:id="rId12"/>
    <p:sldId id="290" r:id="rId13"/>
    <p:sldId id="295" r:id="rId14"/>
    <p:sldId id="294" r:id="rId15"/>
    <p:sldId id="291" r:id="rId16"/>
    <p:sldId id="292" r:id="rId17"/>
    <p:sldId id="296" r:id="rId18"/>
    <p:sldId id="353" r:id="rId19"/>
    <p:sldId id="293" r:id="rId20"/>
    <p:sldId id="350" r:id="rId21"/>
  </p:sldIdLst>
  <p:sldSz cx="9144000" cy="5143500" type="screen16x9"/>
  <p:notesSz cx="6797675" cy="9926638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99D6"/>
    <a:srgbClr val="F3954A"/>
    <a:srgbClr val="EC6084"/>
    <a:srgbClr val="9F358B"/>
    <a:srgbClr val="824D9D"/>
    <a:srgbClr val="D3D800"/>
    <a:srgbClr val="009640"/>
    <a:srgbClr val="EC6090"/>
    <a:srgbClr val="E63323"/>
    <a:srgbClr val="FFD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>
      <p:cViewPr>
        <p:scale>
          <a:sx n="120" d="100"/>
          <a:sy n="120" d="100"/>
        </p:scale>
        <p:origin x="1206" y="6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168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E4040-5678-4617-BDDC-EE26C9D19E43}" type="datetimeFigureOut">
              <a:rPr lang="sk-SK" smtClean="0"/>
              <a:t>18. 9. 2023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F6ABA-7B80-42DF-BEF9-5AE90EB05FE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5953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D66E2-EBC5-4826-85E1-63E9EC1122F9}" type="datetimeFigureOut">
              <a:rPr lang="sk-SK" smtClean="0"/>
              <a:t>18. 9. 2023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74089-5982-4946-B5DF-A564D24159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416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/>
          <p:cNvSpPr>
            <a:spLocks noGrp="1"/>
          </p:cNvSpPr>
          <p:nvPr>
            <p:ph type="ctrTitle" hasCustomPrompt="1"/>
          </p:nvPr>
        </p:nvSpPr>
        <p:spPr>
          <a:xfrm>
            <a:off x="900000" y="252000"/>
            <a:ext cx="7632440" cy="504056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l-PL" dirty="0"/>
              <a:t>Nadpis</a:t>
            </a:r>
            <a:endParaRPr lang="sk-SK" dirty="0"/>
          </a:p>
        </p:txBody>
      </p:sp>
      <p:sp>
        <p:nvSpPr>
          <p:cNvPr id="10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900000" y="915566"/>
            <a:ext cx="7632440" cy="3600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3000">
                <a:solidFill>
                  <a:srgbClr val="5C5A5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7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ná strana"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"/>
          <p:cNvSpPr>
            <a:spLocks noGrp="1"/>
          </p:cNvSpPr>
          <p:nvPr>
            <p:ph type="ctrTitle" hasCustomPrompt="1"/>
          </p:nvPr>
        </p:nvSpPr>
        <p:spPr>
          <a:xfrm>
            <a:off x="899592" y="2571750"/>
            <a:ext cx="4680520" cy="1080120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80000"/>
              </a:lnSpc>
              <a:defRPr sz="3500" b="1" baseline="0">
                <a:latin typeface="+mj-lt"/>
              </a:defRPr>
            </a:lvl1pPr>
          </a:lstStyle>
          <a:p>
            <a:r>
              <a:rPr lang="cs-CZ" dirty="0"/>
              <a:t>Názov prezentácie – druhý variant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899593" y="3723878"/>
            <a:ext cx="4680520" cy="25529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cs-CZ" dirty="0" err="1"/>
              <a:t>Meno</a:t>
            </a:r>
            <a:r>
              <a:rPr lang="cs-CZ" dirty="0"/>
              <a:t> </a:t>
            </a:r>
            <a:r>
              <a:rPr lang="cs-CZ" dirty="0" err="1"/>
              <a:t>Priezvisko</a:t>
            </a:r>
            <a:r>
              <a:rPr lang="cs-CZ" dirty="0"/>
              <a:t>, </a:t>
            </a:r>
            <a:r>
              <a:rPr lang="cs-CZ" dirty="0" err="1"/>
              <a:t>pozícia</a:t>
            </a:r>
            <a:endParaRPr lang="sk-SK" dirty="0"/>
          </a:p>
        </p:txBody>
      </p:sp>
      <p:sp>
        <p:nvSpPr>
          <p:cNvPr id="4" name="Zástupný symbol pro text 2"/>
          <p:cNvSpPr>
            <a:spLocks noGrp="1"/>
          </p:cNvSpPr>
          <p:nvPr>
            <p:ph type="body" sz="quarter" idx="11" hasCustomPrompt="1"/>
          </p:nvPr>
        </p:nvSpPr>
        <p:spPr>
          <a:xfrm>
            <a:off x="899593" y="4083918"/>
            <a:ext cx="4680520" cy="28803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cs-CZ" dirty="0"/>
              <a:t>dárum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5635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-Odráž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obsah 2"/>
          <p:cNvSpPr>
            <a:spLocks noGrp="1"/>
          </p:cNvSpPr>
          <p:nvPr>
            <p:ph sz="quarter" idx="14" hasCustomPrompt="1"/>
          </p:nvPr>
        </p:nvSpPr>
        <p:spPr>
          <a:xfrm>
            <a:off x="900000" y="915567"/>
            <a:ext cx="7704448" cy="3600400"/>
          </a:xfrm>
        </p:spPr>
        <p:txBody>
          <a:bodyPr>
            <a:normAutofit/>
          </a:bodyPr>
          <a:lstStyle>
            <a:lvl1pPr marL="182563" indent="-182563">
              <a:spcBef>
                <a:spcPts val="200"/>
              </a:spcBef>
              <a:buFont typeface="Arial" panose="020B0604020202020204" pitchFamily="34" charset="0"/>
              <a:buChar char="•"/>
              <a:defRPr lang="sk-SK" dirty="0"/>
            </a:lvl1pPr>
            <a:lvl2pPr>
              <a:defRPr lang="cs-CZ" dirty="0" smtClean="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 dirty="0"/>
              <a:t>Text</a:t>
            </a:r>
          </a:p>
          <a:p>
            <a:pPr lvl="1"/>
            <a:r>
              <a:rPr lang="cs-CZ" dirty="0"/>
              <a:t>Text</a:t>
            </a:r>
          </a:p>
          <a:p>
            <a:pPr lvl="2"/>
            <a:r>
              <a:rPr lang="cs-CZ" dirty="0"/>
              <a:t>Text</a:t>
            </a:r>
          </a:p>
          <a:p>
            <a:pPr lvl="3"/>
            <a:r>
              <a:rPr lang="cs-CZ" dirty="0"/>
              <a:t>Text</a:t>
            </a:r>
          </a:p>
          <a:p>
            <a:pPr lvl="4"/>
            <a:r>
              <a:rPr lang="cs-CZ" dirty="0"/>
              <a:t>Text</a:t>
            </a:r>
          </a:p>
        </p:txBody>
      </p:sp>
      <p:sp>
        <p:nvSpPr>
          <p:cNvPr id="7" name="Nadpis 1"/>
          <p:cNvSpPr>
            <a:spLocks noGrp="1"/>
          </p:cNvSpPr>
          <p:nvPr>
            <p:ph type="ctrTitle" hasCustomPrompt="1"/>
          </p:nvPr>
        </p:nvSpPr>
        <p:spPr>
          <a:xfrm>
            <a:off x="900000" y="252000"/>
            <a:ext cx="7704448" cy="504056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l-PL" dirty="0"/>
              <a:t>Nadpis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1915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-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obsah 2"/>
          <p:cNvSpPr>
            <a:spLocks noGrp="1"/>
          </p:cNvSpPr>
          <p:nvPr>
            <p:ph sz="quarter" idx="14" hasCustomPrompt="1"/>
          </p:nvPr>
        </p:nvSpPr>
        <p:spPr>
          <a:xfrm>
            <a:off x="900000" y="915567"/>
            <a:ext cx="7704448" cy="360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sk-SK" dirty="0"/>
            </a:lvl1pPr>
            <a:lvl2pPr>
              <a:defRPr lang="cs-CZ" dirty="0" smtClean="0"/>
            </a:lvl2pPr>
            <a:lvl3pPr>
              <a:defRPr/>
            </a:lvl3pPr>
          </a:lstStyle>
          <a:p>
            <a:pPr lvl="0"/>
            <a:r>
              <a:rPr lang="cs-CZ" dirty="0"/>
              <a:t>Text / Graf / </a:t>
            </a:r>
            <a:r>
              <a:rPr lang="cs-CZ" dirty="0" err="1"/>
              <a:t>Obrázok</a:t>
            </a:r>
            <a:endParaRPr lang="cs-CZ" dirty="0"/>
          </a:p>
        </p:txBody>
      </p:sp>
      <p:sp>
        <p:nvSpPr>
          <p:cNvPr id="11" name="Nadpis 1"/>
          <p:cNvSpPr>
            <a:spLocks noGrp="1"/>
          </p:cNvSpPr>
          <p:nvPr>
            <p:ph type="ctrTitle" hasCustomPrompt="1"/>
          </p:nvPr>
        </p:nvSpPr>
        <p:spPr>
          <a:xfrm>
            <a:off x="900000" y="252000"/>
            <a:ext cx="7704448" cy="504056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l-PL" dirty="0"/>
              <a:t>Nadpis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3790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-Text a odráž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900000" y="915566"/>
            <a:ext cx="3599992" cy="352839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rgbClr val="5C5A5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/>
              <a:t>Text</a:t>
            </a:r>
          </a:p>
        </p:txBody>
      </p:sp>
      <p:sp>
        <p:nvSpPr>
          <p:cNvPr id="22" name="Zástupný symbol pro obsah 2"/>
          <p:cNvSpPr>
            <a:spLocks noGrp="1"/>
          </p:cNvSpPr>
          <p:nvPr>
            <p:ph sz="quarter" idx="14" hasCustomPrompt="1"/>
          </p:nvPr>
        </p:nvSpPr>
        <p:spPr>
          <a:xfrm>
            <a:off x="4860032" y="1419622"/>
            <a:ext cx="3744416" cy="3024336"/>
          </a:xfrm>
        </p:spPr>
        <p:txBody>
          <a:bodyPr>
            <a:noAutofit/>
          </a:bodyPr>
          <a:lstStyle>
            <a:lvl1pPr marL="182563" indent="-182563">
              <a:spcBef>
                <a:spcPts val="0"/>
              </a:spcBef>
              <a:buFont typeface="Arial" panose="020B0604020202020204" pitchFamily="34" charset="0"/>
              <a:buChar char="•"/>
              <a:defRPr sz="2800" b="0" baseline="0">
                <a:latin typeface="+mn-lt"/>
              </a:defRPr>
            </a:lvl1pPr>
          </a:lstStyle>
          <a:p>
            <a:pPr lvl="0"/>
            <a:r>
              <a:rPr lang="cs-CZ" dirty="0"/>
              <a:t>Text</a:t>
            </a:r>
            <a:endParaRPr lang="sk-SK" dirty="0"/>
          </a:p>
        </p:txBody>
      </p:sp>
      <p:sp>
        <p:nvSpPr>
          <p:cNvPr id="23" name="Zástupný symbol pro text 4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32" y="915566"/>
            <a:ext cx="3744416" cy="504057"/>
          </a:xfrm>
        </p:spPr>
        <p:txBody>
          <a:bodyPr/>
          <a:lstStyle>
            <a:lvl1pPr marL="0" indent="0">
              <a:buNone/>
              <a:defRPr b="1" baseline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cs-CZ" dirty="0"/>
              <a:t>Text</a:t>
            </a:r>
            <a:endParaRPr lang="sk-SK" dirty="0"/>
          </a:p>
        </p:txBody>
      </p:sp>
      <p:sp>
        <p:nvSpPr>
          <p:cNvPr id="12" name="Nadpis 1"/>
          <p:cNvSpPr>
            <a:spLocks noGrp="1"/>
          </p:cNvSpPr>
          <p:nvPr>
            <p:ph type="ctrTitle" hasCustomPrompt="1"/>
          </p:nvPr>
        </p:nvSpPr>
        <p:spPr>
          <a:xfrm>
            <a:off x="900000" y="252000"/>
            <a:ext cx="7704448" cy="504056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l-PL" dirty="0"/>
              <a:t>Nadpis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6097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-Text a 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900000" y="915566"/>
            <a:ext cx="3599992" cy="36004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rgbClr val="5C5A5A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/>
              <a:t>Text</a:t>
            </a:r>
            <a:endParaRPr lang="en-US" dirty="0"/>
          </a:p>
        </p:txBody>
      </p:sp>
      <p:sp>
        <p:nvSpPr>
          <p:cNvPr id="8" name="Nadpis 1"/>
          <p:cNvSpPr>
            <a:spLocks noGrp="1"/>
          </p:cNvSpPr>
          <p:nvPr>
            <p:ph type="ctrTitle" hasCustomPrompt="1"/>
          </p:nvPr>
        </p:nvSpPr>
        <p:spPr>
          <a:xfrm>
            <a:off x="900000" y="252000"/>
            <a:ext cx="7704448" cy="504056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l-PL" dirty="0"/>
              <a:t>Nadpis</a:t>
            </a:r>
            <a:endParaRPr lang="sk-SK" dirty="0"/>
          </a:p>
        </p:txBody>
      </p:sp>
      <p:sp>
        <p:nvSpPr>
          <p:cNvPr id="7" name="Zástupný symbol pro obsah 2"/>
          <p:cNvSpPr>
            <a:spLocks noGrp="1"/>
          </p:cNvSpPr>
          <p:nvPr>
            <p:ph sz="quarter" idx="14" hasCustomPrompt="1"/>
          </p:nvPr>
        </p:nvSpPr>
        <p:spPr>
          <a:xfrm>
            <a:off x="4860032" y="915566"/>
            <a:ext cx="3744416" cy="3528392"/>
          </a:xfrm>
        </p:spPr>
        <p:txBody>
          <a:bodyPr>
            <a:noAutofit/>
          </a:bodyPr>
          <a:lstStyle>
            <a:lvl1pPr marL="182563" indent="-182563">
              <a:spcBef>
                <a:spcPts val="0"/>
              </a:spcBef>
              <a:buFont typeface="Arial" panose="020B0604020202020204" pitchFamily="34" charset="0"/>
              <a:buChar char="•"/>
              <a:defRPr sz="2800" b="0" baseline="0">
                <a:latin typeface="+mn-lt"/>
              </a:defRPr>
            </a:lvl1pPr>
          </a:lstStyle>
          <a:p>
            <a:pPr lvl="0"/>
            <a:r>
              <a:rPr lang="cs-CZ" dirty="0"/>
              <a:t>Text / Graf / </a:t>
            </a:r>
            <a:r>
              <a:rPr lang="cs-CZ" dirty="0" err="1"/>
              <a:t>Obrázok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5459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-Odrážky a odráž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quarter" idx="12" hasCustomPrompt="1"/>
          </p:nvPr>
        </p:nvSpPr>
        <p:spPr>
          <a:xfrm>
            <a:off x="900000" y="1347614"/>
            <a:ext cx="3599992" cy="3168352"/>
          </a:xfrm>
        </p:spPr>
        <p:txBody>
          <a:bodyPr>
            <a:noAutofit/>
          </a:bodyPr>
          <a:lstStyle>
            <a:lvl1pPr marL="182563" indent="-182563">
              <a:spcBef>
                <a:spcPts val="0"/>
              </a:spcBef>
              <a:buFont typeface="Arial" panose="020B0604020202020204" pitchFamily="34" charset="0"/>
              <a:buChar char="•"/>
              <a:defRPr sz="2800" b="0" baseline="0">
                <a:latin typeface="+mn-lt"/>
              </a:defRPr>
            </a:lvl1pPr>
          </a:lstStyle>
          <a:p>
            <a:pPr lvl="0"/>
            <a:r>
              <a:rPr lang="cs-CZ" dirty="0"/>
              <a:t>Text / Graf / </a:t>
            </a:r>
            <a:r>
              <a:rPr lang="cs-CZ" dirty="0" err="1"/>
              <a:t>Obrázok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 hasCustomPrompt="1"/>
          </p:nvPr>
        </p:nvSpPr>
        <p:spPr>
          <a:xfrm>
            <a:off x="900000" y="915567"/>
            <a:ext cx="3599992" cy="360040"/>
          </a:xfrm>
        </p:spPr>
        <p:txBody>
          <a:bodyPr/>
          <a:lstStyle>
            <a:lvl1pPr marL="0" indent="0">
              <a:buNone/>
              <a:defRPr b="1" baseline="0">
                <a:latin typeface="+mj-lt"/>
              </a:defRPr>
            </a:lvl1pPr>
          </a:lstStyle>
          <a:p>
            <a:pPr lvl="0"/>
            <a:r>
              <a:rPr lang="cs-CZ" dirty="0"/>
              <a:t>TEXT</a:t>
            </a:r>
            <a:endParaRPr lang="sk-SK" dirty="0"/>
          </a:p>
        </p:txBody>
      </p:sp>
      <p:sp>
        <p:nvSpPr>
          <p:cNvPr id="11" name="Zástupný symbol pro obsah 2"/>
          <p:cNvSpPr>
            <a:spLocks noGrp="1"/>
          </p:cNvSpPr>
          <p:nvPr>
            <p:ph sz="quarter" idx="14" hasCustomPrompt="1"/>
          </p:nvPr>
        </p:nvSpPr>
        <p:spPr>
          <a:xfrm>
            <a:off x="4860032" y="1347614"/>
            <a:ext cx="3744416" cy="3168352"/>
          </a:xfrm>
        </p:spPr>
        <p:txBody>
          <a:bodyPr>
            <a:noAutofit/>
          </a:bodyPr>
          <a:lstStyle>
            <a:lvl1pPr marL="182563" indent="-182563">
              <a:spcBef>
                <a:spcPts val="0"/>
              </a:spcBef>
              <a:buFont typeface="Arial" panose="020B0604020202020204" pitchFamily="34" charset="0"/>
              <a:buChar char="•"/>
              <a:defRPr sz="2800" b="0" baseline="0">
                <a:latin typeface="+mn-lt"/>
              </a:defRPr>
            </a:lvl1pPr>
          </a:lstStyle>
          <a:p>
            <a:pPr lvl="0"/>
            <a:r>
              <a:rPr lang="cs-CZ" dirty="0"/>
              <a:t>Text / Graf / </a:t>
            </a:r>
            <a:r>
              <a:rPr lang="cs-CZ" dirty="0" err="1"/>
              <a:t>Obrázok</a:t>
            </a:r>
            <a:endParaRPr lang="cs-CZ" dirty="0"/>
          </a:p>
        </p:txBody>
      </p:sp>
      <p:sp>
        <p:nvSpPr>
          <p:cNvPr id="12" name="Zástupný symbol pro text 4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32" y="915567"/>
            <a:ext cx="3744416" cy="360040"/>
          </a:xfrm>
        </p:spPr>
        <p:txBody>
          <a:bodyPr/>
          <a:lstStyle>
            <a:lvl1pPr marL="0" indent="0">
              <a:buNone/>
              <a:defRPr b="1" baseline="0">
                <a:latin typeface="+mj-lt"/>
              </a:defRPr>
            </a:lvl1pPr>
          </a:lstStyle>
          <a:p>
            <a:pPr lvl="0"/>
            <a:r>
              <a:rPr lang="cs-CZ" dirty="0"/>
              <a:t>TEXT</a:t>
            </a:r>
            <a:endParaRPr lang="sk-SK" dirty="0"/>
          </a:p>
        </p:txBody>
      </p:sp>
      <p:sp>
        <p:nvSpPr>
          <p:cNvPr id="10" name="Nadpis 1"/>
          <p:cNvSpPr>
            <a:spLocks noGrp="1"/>
          </p:cNvSpPr>
          <p:nvPr>
            <p:ph type="ctrTitle" hasCustomPrompt="1"/>
          </p:nvPr>
        </p:nvSpPr>
        <p:spPr>
          <a:xfrm>
            <a:off x="900000" y="252000"/>
            <a:ext cx="7704448" cy="504056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l-PL" dirty="0"/>
              <a:t>Nadpis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2118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oly - modrá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900000" y="1203598"/>
            <a:ext cx="6552320" cy="677108"/>
          </a:xfrm>
        </p:spPr>
        <p:txBody>
          <a:bodyPr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400" b="1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/>
              <a:t>Názov kapitoly</a:t>
            </a:r>
          </a:p>
        </p:txBody>
      </p:sp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132" y="4707731"/>
            <a:ext cx="1235866" cy="43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45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oly - bi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900000" y="1203598"/>
            <a:ext cx="6552320" cy="677108"/>
          </a:xfrm>
        </p:spPr>
        <p:txBody>
          <a:bodyPr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400"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/>
              <a:t>Názov kapitoly</a:t>
            </a:r>
          </a:p>
        </p:txBody>
      </p:sp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131" y="4707731"/>
            <a:ext cx="1235869" cy="4357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1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8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ná strana - modrá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899999" y="2427733"/>
            <a:ext cx="7707593" cy="57606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/>
              <a:t>Podnadpis</a:t>
            </a:r>
          </a:p>
        </p:txBody>
      </p:sp>
      <p:sp>
        <p:nvSpPr>
          <p:cNvPr id="13" name="Nadpis 1"/>
          <p:cNvSpPr>
            <a:spLocks noGrp="1"/>
          </p:cNvSpPr>
          <p:nvPr>
            <p:ph type="ctrTitle" hasCustomPrompt="1"/>
          </p:nvPr>
        </p:nvSpPr>
        <p:spPr>
          <a:xfrm>
            <a:off x="900000" y="771550"/>
            <a:ext cx="7704448" cy="1568748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ct val="80000"/>
              </a:lnSpc>
              <a:defRPr sz="4800" b="1" baseline="0">
                <a:latin typeface="+mj-lt"/>
              </a:defRPr>
            </a:lvl1pPr>
          </a:lstStyle>
          <a:p>
            <a:r>
              <a:rPr lang="cs-CZ" dirty="0"/>
              <a:t>Názov prezentácie – prvý variant</a:t>
            </a:r>
            <a:endParaRPr lang="sk-SK" dirty="0"/>
          </a:p>
        </p:txBody>
      </p:sp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132" y="4707731"/>
            <a:ext cx="1235866" cy="435768"/>
          </a:xfrm>
          <a:prstGeom prst="rect">
            <a:avLst/>
          </a:prstGeom>
        </p:spPr>
      </p:pic>
      <p:sp>
        <p:nvSpPr>
          <p:cNvPr id="5" name="Zástupný symbol pro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899592" y="3103085"/>
            <a:ext cx="7632847" cy="111710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cs-CZ" dirty="0"/>
              <a:t>Meno Priezvisko, pozícia, kontakt</a:t>
            </a:r>
            <a:endParaRPr lang="sk-SK" dirty="0"/>
          </a:p>
        </p:txBody>
      </p:sp>
      <p:sp>
        <p:nvSpPr>
          <p:cNvPr id="6" name="Zástupný symbol pro text 2"/>
          <p:cNvSpPr>
            <a:spLocks noGrp="1"/>
          </p:cNvSpPr>
          <p:nvPr>
            <p:ph type="body" sz="quarter" idx="11" hasCustomPrompt="1"/>
          </p:nvPr>
        </p:nvSpPr>
        <p:spPr>
          <a:xfrm>
            <a:off x="899593" y="4515966"/>
            <a:ext cx="2880319" cy="28803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cs-CZ" dirty="0"/>
              <a:t>dátum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810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900000" y="252000"/>
            <a:ext cx="6995120" cy="61759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cs-CZ" dirty="0"/>
              <a:t>Nadpis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00000" y="1059582"/>
            <a:ext cx="6912768" cy="3600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Text</a:t>
            </a:r>
          </a:p>
          <a:p>
            <a:pPr lvl="1"/>
            <a:r>
              <a:rPr lang="cs-CZ" dirty="0"/>
              <a:t>Text</a:t>
            </a:r>
          </a:p>
          <a:p>
            <a:pPr lvl="2"/>
            <a:r>
              <a:rPr lang="cs-CZ" dirty="0"/>
              <a:t>Text</a:t>
            </a:r>
          </a:p>
          <a:p>
            <a:pPr lvl="3"/>
            <a:r>
              <a:rPr lang="cs-CZ" dirty="0"/>
              <a:t>Text</a:t>
            </a:r>
          </a:p>
          <a:p>
            <a:pPr lvl="4"/>
            <a:r>
              <a:rPr lang="cs-CZ" dirty="0"/>
              <a:t>Text</a:t>
            </a:r>
            <a:endParaRPr lang="sk-SK" dirty="0"/>
          </a:p>
        </p:txBody>
      </p:sp>
      <p:pic>
        <p:nvPicPr>
          <p:cNvPr id="13" name="Obrázek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131" y="4707731"/>
            <a:ext cx="1235869" cy="435768"/>
          </a:xfrm>
          <a:prstGeom prst="rect">
            <a:avLst/>
          </a:prstGeom>
        </p:spPr>
      </p:pic>
      <p:sp>
        <p:nvSpPr>
          <p:cNvPr id="6" name="Zástupný symbol pro text 13"/>
          <p:cNvSpPr txBox="1">
            <a:spLocks/>
          </p:cNvSpPr>
          <p:nvPr userDrawn="1"/>
        </p:nvSpPr>
        <p:spPr>
          <a:xfrm>
            <a:off x="900000" y="4731990"/>
            <a:ext cx="2376239" cy="215751"/>
          </a:xfrm>
          <a:prstGeom prst="rect">
            <a:avLst/>
          </a:prstGeom>
        </p:spPr>
        <p:txBody>
          <a:bodyPr lIns="0" tIns="0" rIns="0" bIns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92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5475" indent="-176213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300" kern="1200">
                <a:solidFill>
                  <a:srgbClr val="5C5A5A"/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300" kern="1200">
                <a:solidFill>
                  <a:srgbClr val="5C5A5A"/>
                </a:solidFill>
                <a:latin typeface="+mn-lt"/>
                <a:ea typeface="+mn-ea"/>
                <a:cs typeface="+mn-cs"/>
              </a:defRPr>
            </a:lvl3pPr>
            <a:lvl4pPr marL="1524000" indent="-136525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300" kern="1200">
                <a:solidFill>
                  <a:srgbClr val="5C5A5A"/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300" kern="1200">
                <a:solidFill>
                  <a:srgbClr val="5C5A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FAC2FF-E777-45AE-83A0-4D125144B6DE}" type="slidenum">
              <a:rPr lang="en-US" sz="1800" i="0" smtClean="0"/>
              <a:t>‹#›</a:t>
            </a:fld>
            <a:endParaRPr lang="sk-SK" sz="1800" i="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71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1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6" r:id="rId2"/>
    <p:sldLayoutId id="2147483707" r:id="rId3"/>
    <p:sldLayoutId id="2147483703" r:id="rId4"/>
    <p:sldLayoutId id="2147483705" r:id="rId5"/>
    <p:sldLayoutId id="2147483704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92075" indent="-920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1pPr>
      <a:lvl2pPr marL="625475" indent="-17621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3pPr>
      <a:lvl4pPr marL="15240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900000" y="252000"/>
            <a:ext cx="6995120" cy="617593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cs-CZ" dirty="0"/>
              <a:t>Kliknutím lze upravit styl.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00000" y="1275606"/>
            <a:ext cx="6620273" cy="33843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Text</a:t>
            </a:r>
          </a:p>
          <a:p>
            <a:pPr lvl="1"/>
            <a:r>
              <a:rPr lang="cs-CZ" dirty="0"/>
              <a:t>Text</a:t>
            </a:r>
          </a:p>
          <a:p>
            <a:pPr lvl="2"/>
            <a:r>
              <a:rPr lang="cs-CZ" dirty="0"/>
              <a:t>Text</a:t>
            </a:r>
          </a:p>
          <a:p>
            <a:pPr lvl="3"/>
            <a:r>
              <a:rPr lang="cs-CZ" dirty="0"/>
              <a:t>Text</a:t>
            </a:r>
          </a:p>
          <a:p>
            <a:pPr lvl="4"/>
            <a:r>
              <a:rPr lang="cs-CZ" dirty="0"/>
              <a:t>Text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2278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4" r:id="rId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92075" indent="-92075" algn="l" defTabSz="914400" rtl="0" eaLnBrk="1" latinLnBrk="0" hangingPunct="1">
        <a:lnSpc>
          <a:spcPct val="100000"/>
        </a:lnSpc>
        <a:spcBef>
          <a:spcPts val="8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1pPr>
      <a:lvl2pPr marL="625475" indent="-176213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3pPr>
      <a:lvl4pPr marL="1524000" indent="-136525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Nadpis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Text</a:t>
            </a:r>
          </a:p>
          <a:p>
            <a:pPr lvl="1"/>
            <a:r>
              <a:rPr lang="cs-CZ" dirty="0"/>
              <a:t>Text</a:t>
            </a:r>
          </a:p>
          <a:p>
            <a:pPr lvl="2"/>
            <a:r>
              <a:rPr lang="cs-CZ" dirty="0"/>
              <a:t>Text</a:t>
            </a:r>
          </a:p>
          <a:p>
            <a:pPr lvl="3"/>
            <a:r>
              <a:rPr lang="cs-CZ" dirty="0"/>
              <a:t>Text</a:t>
            </a:r>
          </a:p>
          <a:p>
            <a:pPr lvl="4"/>
            <a:r>
              <a:rPr lang="cs-CZ" dirty="0"/>
              <a:t>Text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21898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796" r:id="rId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23104"/>
            <a:ext cx="6192688" cy="328621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98944" y="1923678"/>
            <a:ext cx="4680520" cy="1080120"/>
          </a:xfrm>
        </p:spPr>
        <p:txBody>
          <a:bodyPr>
            <a:normAutofit fontScale="90000"/>
          </a:bodyPr>
          <a:lstStyle/>
          <a:p>
            <a:r>
              <a:rPr lang="sk-SK" dirty="0"/>
              <a:t>Vývoj veľkých softvérových aplikácií</a:t>
            </a:r>
            <a:br>
              <a:rPr lang="sk-SK" dirty="0"/>
            </a:br>
            <a:br>
              <a:rPr lang="sk-SK" dirty="0"/>
            </a:br>
            <a:r>
              <a:rPr lang="sk-SK" sz="2700" dirty="0"/>
              <a:t>Úvod do predmetu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k-SK" dirty="0"/>
              <a:t>RNDr. Ľubor Šešera, PhD.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sk-SK" dirty="0" err="1"/>
              <a:t>ubor</a:t>
            </a:r>
            <a:r>
              <a:rPr lang="sk-SK" dirty="0"/>
              <a:t>.</a:t>
            </a:r>
            <a:r>
              <a:rPr lang="en-US" dirty="0"/>
              <a:t>s</a:t>
            </a:r>
            <a:r>
              <a:rPr lang="sk-SK" dirty="0" err="1"/>
              <a:t>esera</a:t>
            </a:r>
            <a:r>
              <a:rPr lang="en-US" dirty="0"/>
              <a:t>@softec.sk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1338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sz="2400" dirty="0"/>
              <a:t>V čom bude predmet iný než štandardné predmety na FMFI?</a:t>
            </a:r>
          </a:p>
          <a:p>
            <a:r>
              <a:rPr lang="sk-SK" sz="2400" dirty="0"/>
              <a:t>Na prednáškach aj cvičeniach sa vystrieda viacero vyučujúcich</a:t>
            </a:r>
          </a:p>
          <a:p>
            <a:pPr lvl="1"/>
            <a:r>
              <a:rPr lang="sk-SK" sz="2000" dirty="0"/>
              <a:t>Nebude 1 prednášajúci ani 1 cvičiaci</a:t>
            </a:r>
          </a:p>
          <a:p>
            <a:r>
              <a:rPr lang="sk-SK" sz="2400" dirty="0"/>
              <a:t>Prednášky/cvičenia povedú odborníci zo softvérovej firmy SOFTEC</a:t>
            </a:r>
          </a:p>
          <a:p>
            <a:pPr lvl="1"/>
            <a:r>
              <a:rPr lang="sk-SK" sz="2000" dirty="0"/>
              <a:t>Predmet je sponzorovaný firmou SOFTEC</a:t>
            </a:r>
          </a:p>
          <a:p>
            <a:pPr lvl="1"/>
            <a:r>
              <a:rPr lang="sk-SK" sz="2000" dirty="0"/>
              <a:t>Výhody: Prednášajúci/cvičiaci majú viacročné praktické skúsenosti s príslušnými princípmi/technológiou</a:t>
            </a:r>
          </a:p>
          <a:p>
            <a:pPr lvl="1"/>
            <a:r>
              <a:rPr lang="sk-SK" sz="2000" dirty="0"/>
              <a:t>Nevýhody: Prednášajúci/cvičiaci nemajú takú pedagogickú prax ako štandardní učitelia z vysokej školy</a:t>
            </a:r>
          </a:p>
          <a:p>
            <a:pPr lvl="1"/>
            <a:r>
              <a:rPr lang="sk-SK" sz="2000" dirty="0"/>
              <a:t>Veľmi Vám odporúčam využiť ich veľké vedomosti a skúsenosti a pýtať sa</a:t>
            </a:r>
          </a:p>
          <a:p>
            <a:r>
              <a:rPr lang="sk-SK" sz="2000" dirty="0"/>
              <a:t>Predmet môžu absolvovať </a:t>
            </a:r>
            <a:r>
              <a:rPr lang="sk-SK" sz="2000"/>
              <a:t>aj študenti FEI STU</a:t>
            </a:r>
            <a:endParaRPr lang="sk-SK" sz="2000" dirty="0"/>
          </a:p>
          <a:p>
            <a:pPr lvl="1"/>
            <a:endParaRPr lang="sk-SK" sz="2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Spôsob výuky</a:t>
            </a:r>
          </a:p>
        </p:txBody>
      </p:sp>
    </p:spTree>
    <p:extLst>
      <p:ext uri="{BB962C8B-B14F-4D97-AF65-F5344CB8AC3E}">
        <p14:creationId xmlns:p14="http://schemas.microsoft.com/office/powerpoint/2010/main" val="293927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900000" y="915567"/>
            <a:ext cx="4824128" cy="3600400"/>
          </a:xfrm>
        </p:spPr>
        <p:txBody>
          <a:bodyPr/>
          <a:lstStyle/>
          <a:p>
            <a:r>
              <a:rPr lang="sk-SK" sz="2400" dirty="0"/>
              <a:t>Učebnica:</a:t>
            </a:r>
          </a:p>
          <a:p>
            <a:pPr lvl="1"/>
            <a:r>
              <a:rPr lang="sk-SK" sz="2000" dirty="0"/>
              <a:t>Základ, ale má už svoj vek (2011)</a:t>
            </a:r>
          </a:p>
          <a:p>
            <a:r>
              <a:rPr lang="sk-SK" sz="2400" dirty="0"/>
              <a:t>Reálne:</a:t>
            </a:r>
          </a:p>
          <a:p>
            <a:pPr lvl="1"/>
            <a:r>
              <a:rPr lang="sk-SK" sz="2000" dirty="0" err="1"/>
              <a:t>Slajdy</a:t>
            </a:r>
            <a:r>
              <a:rPr lang="sk-SK" sz="2000" dirty="0"/>
              <a:t> ktoré budú zverejnené na portáli FMFI (</a:t>
            </a:r>
            <a:r>
              <a:rPr lang="sk-SK" sz="2000" dirty="0" err="1"/>
              <a:t>Teams</a:t>
            </a:r>
            <a:r>
              <a:rPr lang="sk-SK" sz="2000" dirty="0"/>
              <a:t>)</a:t>
            </a:r>
          </a:p>
          <a:p>
            <a:r>
              <a:rPr lang="sk-SK" sz="2000" dirty="0"/>
              <a:t>Rozširujúca literatúra</a:t>
            </a:r>
          </a:p>
          <a:p>
            <a:pPr lvl="1"/>
            <a:r>
              <a:rPr lang="sk-SK" sz="2000" dirty="0"/>
              <a:t>Uvedená v Informačnom liste predmetu</a:t>
            </a:r>
          </a:p>
          <a:p>
            <a:endParaRPr lang="sk-SK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Literatúra</a:t>
            </a:r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84168" y="916068"/>
            <a:ext cx="2808312" cy="35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0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26E2CB-E565-9C4A-9844-FEF82291635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5550E3-EBF9-3F41-FC87-8652C9F85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Materiály na </a:t>
            </a:r>
            <a:r>
              <a:rPr lang="sk-SK" dirty="0" err="1"/>
              <a:t>Teams</a:t>
            </a:r>
            <a:endParaRPr lang="sk-S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14FEE2-30A2-342C-A31D-C924FA74F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900" y="1134035"/>
            <a:ext cx="6372200" cy="316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9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31150E-7A95-4EEE-DB79-7715ED9D0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Materiály na </a:t>
            </a:r>
            <a:r>
              <a:rPr lang="sk-SK" dirty="0" err="1"/>
              <a:t>Teams</a:t>
            </a:r>
            <a:endParaRPr lang="sk-S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2B397-D75C-5358-2F09-B6B3923D75B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84ADB8-4032-AD62-D93D-3586D314B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00" y="1059582"/>
            <a:ext cx="7884368" cy="22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5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sk-SK" sz="2400" dirty="0"/>
              <a:t>40% bodov za výsledky na cvičeniach (4 x 10 bodov)</a:t>
            </a:r>
          </a:p>
          <a:p>
            <a:pPr lvl="1"/>
            <a:r>
              <a:rPr lang="sk-SK" sz="2000" dirty="0"/>
              <a:t>Plus: Účasť na cvičeniach je povinná</a:t>
            </a:r>
          </a:p>
          <a:p>
            <a:r>
              <a:rPr lang="sk-SK" sz="2400" dirty="0"/>
              <a:t>60% bodov </a:t>
            </a:r>
            <a:r>
              <a:rPr lang="en-US" sz="2400" dirty="0"/>
              <a:t>(</a:t>
            </a:r>
            <a:r>
              <a:rPr lang="sk-SK" sz="2400" dirty="0"/>
              <a:t>písomná</a:t>
            </a:r>
            <a:r>
              <a:rPr lang="en-US" sz="2400"/>
              <a:t>)</a:t>
            </a:r>
            <a:r>
              <a:rPr lang="sk-SK" sz="2400"/>
              <a:t> </a:t>
            </a:r>
            <a:r>
              <a:rPr lang="sk-SK" sz="2400" dirty="0"/>
              <a:t>skúška</a:t>
            </a:r>
          </a:p>
          <a:p>
            <a:pPr lvl="1"/>
            <a:r>
              <a:rPr lang="sk-SK" sz="2000" dirty="0"/>
              <a:t>Predmet skúšky je z prednášok!</a:t>
            </a:r>
          </a:p>
          <a:p>
            <a:pPr lvl="1"/>
            <a:endParaRPr lang="sk-SK" sz="24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Hodnotenie</a:t>
            </a:r>
          </a:p>
        </p:txBody>
      </p:sp>
      <p:pic>
        <p:nvPicPr>
          <p:cNvPr id="4" name="Picture 6" descr="VÃ½sledok vyhÄ¾adÃ¡vania obrÃ¡zkov pre dopyt exam stud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848493"/>
            <a:ext cx="3416939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49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Q&amp;A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347614"/>
            <a:ext cx="1918506" cy="255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2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sk-SK" sz="2400" dirty="0"/>
              <a:t>Hádajú sa lekár, stavbár a informatik, ktorá bola prvá profesia</a:t>
            </a:r>
          </a:p>
          <a:p>
            <a:pPr lvl="1"/>
            <a:r>
              <a:rPr lang="sk-SK" sz="2000" dirty="0"/>
              <a:t>Lekár: V Biblii sa píše, že Boh stvoril ženu vybratím z Adamovho rebra. To je chirurgický zákrok a prvá profesia bola „lekár“.</a:t>
            </a:r>
          </a:p>
          <a:p>
            <a:pPr lvl="1"/>
            <a:r>
              <a:rPr lang="sk-SK" sz="2000" dirty="0"/>
              <a:t>Stavbár: Ale ešte skôr v knihe </a:t>
            </a:r>
            <a:r>
              <a:rPr lang="sk-SK" sz="2000" dirty="0" err="1"/>
              <a:t>Genesis</a:t>
            </a:r>
            <a:r>
              <a:rPr lang="sk-SK" sz="2000" dirty="0"/>
              <a:t> sa píše, že Boh stvoril poriadok na zemi a nebesiach z chaosu. To je jasný príklad stavebníctva.</a:t>
            </a:r>
          </a:p>
          <a:p>
            <a:pPr lvl="1"/>
            <a:r>
              <a:rPr lang="sk-SK" sz="2000" dirty="0"/>
              <a:t>Informatik sa zaklonil v kresle, usmial a povedal: </a:t>
            </a:r>
            <a:r>
              <a:rPr lang="sk-SK" sz="2000" dirty="0">
                <a:solidFill>
                  <a:srgbClr val="2699D6"/>
                </a:solidFill>
              </a:rPr>
              <a:t>„A kto si myslíte, že stvoril chaos?“ </a:t>
            </a:r>
          </a:p>
          <a:p>
            <a:pPr marL="449262" lvl="1" indent="0" algn="r">
              <a:buNone/>
            </a:pPr>
            <a:r>
              <a:rPr lang="sk-SK" sz="2000" i="1" dirty="0" err="1"/>
              <a:t>Grady</a:t>
            </a:r>
            <a:r>
              <a:rPr lang="sk-SK" sz="2000" i="1" dirty="0"/>
              <a:t> </a:t>
            </a:r>
            <a:r>
              <a:rPr lang="sk-SK" sz="2000" i="1" dirty="0" err="1"/>
              <a:t>Booch</a:t>
            </a:r>
            <a:endParaRPr lang="sk-SK" sz="2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Motiv</a:t>
            </a:r>
            <a:r>
              <a:rPr lang="sk-SK" dirty="0" err="1"/>
              <a:t>ácia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5910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k-SK" sz="2400" dirty="0"/>
              <a:t>Veľké softvérové aplikácie sú veľmi komplikované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400" dirty="0"/>
              <a:t>Ich vývojári sú ľudia</a:t>
            </a:r>
          </a:p>
          <a:p>
            <a:pPr marL="0" indent="0">
              <a:buNone/>
            </a:pPr>
            <a:r>
              <a:rPr lang="sk-SK" sz="2400" dirty="0"/>
              <a:t>→</a:t>
            </a:r>
          </a:p>
          <a:p>
            <a:pPr marL="0" indent="0">
              <a:buNone/>
            </a:pPr>
            <a:r>
              <a:rPr lang="sk-SK" sz="2400" dirty="0"/>
              <a:t>Veľké aplikácie majú prirodzenú tendenciu smerovať k chaosu</a:t>
            </a:r>
          </a:p>
          <a:p>
            <a:pPr marL="0" indent="0">
              <a:buNone/>
            </a:pPr>
            <a:r>
              <a:rPr lang="sk-SK" sz="240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Cieľ predmetu</a:t>
            </a:r>
          </a:p>
        </p:txBody>
      </p:sp>
    </p:spTree>
    <p:extLst>
      <p:ext uri="{BB962C8B-B14F-4D97-AF65-F5344CB8AC3E}">
        <p14:creationId xmlns:p14="http://schemas.microsoft.com/office/powerpoint/2010/main" val="358345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2400" dirty="0"/>
              <a:t>Prístupy k zníženiu chaosu:</a:t>
            </a:r>
          </a:p>
          <a:p>
            <a:pPr marL="0" indent="0">
              <a:buNone/>
            </a:pPr>
            <a:r>
              <a:rPr lang="sk-SK" sz="2400" dirty="0"/>
              <a:t>Súčasne: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400" dirty="0"/>
              <a:t>Kvalitná biznis analýza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400" dirty="0"/>
              <a:t>Dobrý </a:t>
            </a:r>
            <a:r>
              <a:rPr lang="sk-SK" sz="2400" dirty="0" err="1"/>
              <a:t>project</a:t>
            </a:r>
            <a:r>
              <a:rPr lang="sk-SK" sz="2400" dirty="0"/>
              <a:t>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400" dirty="0"/>
              <a:t>Kvalitná softvérová architektúra a návrh</a:t>
            </a:r>
          </a:p>
          <a:p>
            <a:pPr marL="514350" indent="-514350">
              <a:buFont typeface="+mj-lt"/>
              <a:buAutoNum type="arabicPeriod"/>
            </a:pPr>
            <a:endParaRPr lang="sk-SK" dirty="0"/>
          </a:p>
          <a:p>
            <a:pPr marL="0" indent="0">
              <a:buNone/>
            </a:pPr>
            <a:r>
              <a:rPr lang="sk-SK" sz="2400" dirty="0"/>
              <a:t>V tomto predmete sa budeme venovať oblasti č. 3</a:t>
            </a:r>
            <a:r>
              <a:rPr lang="sk-SK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Cieľ predmetu</a:t>
            </a:r>
          </a:p>
        </p:txBody>
      </p:sp>
    </p:spTree>
    <p:extLst>
      <p:ext uri="{BB962C8B-B14F-4D97-AF65-F5344CB8AC3E}">
        <p14:creationId xmlns:p14="http://schemas.microsoft.com/office/powerpoint/2010/main" val="343960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sz="2400" dirty="0"/>
              <a:t>V tomto predmete: „klasické“ softvérové architektúry:</a:t>
            </a:r>
          </a:p>
          <a:p>
            <a:pPr marL="906462" lvl="1" indent="-457200">
              <a:buFont typeface="+mj-lt"/>
              <a:buAutoNum type="arabicPeriod"/>
            </a:pPr>
            <a:r>
              <a:rPr lang="sk-SK" sz="2000" dirty="0"/>
              <a:t>Monolit</a:t>
            </a:r>
            <a:r>
              <a:rPr lang="en-US" sz="2000" dirty="0"/>
              <a:t>ick</a:t>
            </a:r>
            <a:r>
              <a:rPr lang="sk-SK" sz="2000" dirty="0"/>
              <a:t>é architektúry</a:t>
            </a:r>
          </a:p>
          <a:p>
            <a:pPr marL="906462" lvl="1" indent="-457200">
              <a:buFont typeface="+mj-lt"/>
              <a:buAutoNum type="arabicPeriod"/>
            </a:pPr>
            <a:r>
              <a:rPr lang="sk-SK" sz="2000" dirty="0"/>
              <a:t>Založené na architektonickom vzore Vrstvy (</a:t>
            </a:r>
            <a:r>
              <a:rPr lang="sk-SK" sz="2000" dirty="0" err="1"/>
              <a:t>Buschmann</a:t>
            </a:r>
            <a:r>
              <a:rPr lang="sk-SK" sz="2000" dirty="0"/>
              <a:t> a kol., 1996)</a:t>
            </a:r>
          </a:p>
          <a:p>
            <a:pPr lvl="2"/>
            <a:r>
              <a:rPr lang="sk-SK" sz="1800" dirty="0"/>
              <a:t>Presnejšie vzore Klient-server</a:t>
            </a:r>
          </a:p>
          <a:p>
            <a:pPr marL="906462" lvl="1" indent="-457200">
              <a:buFont typeface="+mj-lt"/>
              <a:buAutoNum type="arabicPeriod"/>
            </a:pPr>
            <a:r>
              <a:rPr lang="sk-SK" sz="2000" dirty="0"/>
              <a:t>Sú to synchrónne architektúry</a:t>
            </a:r>
          </a:p>
          <a:p>
            <a:pPr marL="906462" lvl="1" indent="-457200">
              <a:buFont typeface="+mj-lt"/>
              <a:buAutoNum type="arabicPeriod"/>
            </a:pPr>
            <a:r>
              <a:rPr lang="sk-SK" sz="2000" dirty="0"/>
              <a:t>Prevádzkované na statickej hardvérovej infraštruktúre firmy              (on-</a:t>
            </a:r>
            <a:r>
              <a:rPr lang="sk-SK" sz="2000" dirty="0" err="1"/>
              <a:t>premises</a:t>
            </a:r>
            <a:r>
              <a:rPr lang="sk-SK" sz="2000" dirty="0"/>
              <a:t> infraštruktúra)</a:t>
            </a:r>
          </a:p>
          <a:p>
            <a:pPr marL="6350" indent="0">
              <a:buNone/>
            </a:pPr>
            <a:r>
              <a:rPr lang="sk-SK" sz="1900" dirty="0"/>
              <a:t>Pozn.: V predmete „Vývoj natívnych aplikácií pre </a:t>
            </a:r>
            <a:r>
              <a:rPr lang="sk-SK" sz="1900" dirty="0" err="1"/>
              <a:t>cloud</a:t>
            </a:r>
            <a:r>
              <a:rPr lang="sk-SK" sz="1900" dirty="0"/>
              <a:t>“ sa zameriame na architektúry:</a:t>
            </a:r>
          </a:p>
          <a:p>
            <a:pPr marL="349250" indent="-342900"/>
            <a:r>
              <a:rPr lang="sk-SK" sz="1900" dirty="0"/>
              <a:t> ktoré nie sú monolitné (sú založené na </a:t>
            </a:r>
            <a:r>
              <a:rPr lang="sk-SK" sz="1900" dirty="0" err="1"/>
              <a:t>mikroservices</a:t>
            </a:r>
            <a:r>
              <a:rPr lang="sk-SK" sz="1900" dirty="0"/>
              <a:t>)</a:t>
            </a:r>
          </a:p>
          <a:p>
            <a:pPr marL="349250" indent="-342900"/>
            <a:r>
              <a:rPr lang="sk-SK" sz="1900" dirty="0"/>
              <a:t> sú často asynchrónne </a:t>
            </a:r>
          </a:p>
          <a:p>
            <a:pPr marL="349250" indent="-342900"/>
            <a:r>
              <a:rPr lang="sk-SK" sz="1900" dirty="0"/>
              <a:t>a sú prevádzkované na dynamickej hardvérovej infraštruktúre (v </a:t>
            </a:r>
            <a:r>
              <a:rPr lang="sk-SK" sz="1900" dirty="0" err="1"/>
              <a:t>cloude</a:t>
            </a:r>
            <a:r>
              <a:rPr lang="sk-SK" sz="1900" dirty="0"/>
              <a:t>) </a:t>
            </a:r>
          </a:p>
          <a:p>
            <a:pPr marL="906462" lvl="1" indent="-457200">
              <a:buFont typeface="+mj-lt"/>
              <a:buAutoNum type="arabicPeriod"/>
            </a:pPr>
            <a:endParaRPr lang="sk-SK" sz="2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Cieľ predmetu</a:t>
            </a:r>
          </a:p>
        </p:txBody>
      </p:sp>
    </p:spTree>
    <p:extLst>
      <p:ext uri="{BB962C8B-B14F-4D97-AF65-F5344CB8AC3E}">
        <p14:creationId xmlns:p14="http://schemas.microsoft.com/office/powerpoint/2010/main" val="316335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sk-SK" sz="2400" dirty="0"/>
              <a:t>Vrstvová architektúra systému</a:t>
            </a:r>
          </a:p>
          <a:p>
            <a:pPr marL="0" indent="0">
              <a:buNone/>
            </a:pPr>
            <a:endParaRPr lang="sk-SK" sz="2400" dirty="0"/>
          </a:p>
          <a:p>
            <a:pPr marL="0" indent="0">
              <a:buNone/>
            </a:pPr>
            <a:endParaRPr lang="sk-SK" sz="2400" dirty="0"/>
          </a:p>
          <a:p>
            <a:pPr marL="0" indent="0">
              <a:buNone/>
            </a:pPr>
            <a:endParaRPr lang="sk-SK" sz="2400" dirty="0"/>
          </a:p>
          <a:p>
            <a:pPr marL="0" indent="0">
              <a:buNone/>
            </a:pPr>
            <a:endParaRPr lang="sk-SK" sz="2400" dirty="0"/>
          </a:p>
          <a:p>
            <a:pPr marL="0" indent="0">
              <a:buNone/>
            </a:pPr>
            <a:endParaRPr lang="sk-SK" sz="2400" dirty="0"/>
          </a:p>
          <a:p>
            <a:pPr marL="0" indent="0">
              <a:buNone/>
            </a:pPr>
            <a:r>
              <a:rPr lang="sk-SK" sz="2400" dirty="0"/>
              <a:t>2. Integrácie viacvrstvových systémov</a:t>
            </a:r>
          </a:p>
          <a:p>
            <a:pPr marL="0" indent="0">
              <a:buNone/>
            </a:pPr>
            <a:r>
              <a:rPr lang="sk-SK" sz="2400" dirty="0"/>
              <a:t>3. Automatická vývojová a prevádzková linka (</a:t>
            </a:r>
            <a:r>
              <a:rPr lang="sk-SK" sz="2400" dirty="0" err="1"/>
              <a:t>DevOps</a:t>
            </a:r>
            <a:r>
              <a:rPr lang="sk-SK" sz="24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Obsah predmetu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347614"/>
            <a:ext cx="5000625" cy="19050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580112" y="1347614"/>
            <a:ext cx="1256209" cy="182605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638205" y="1347614"/>
            <a:ext cx="1028080" cy="180713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66071" y="1420183"/>
            <a:ext cx="2520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>
                <a:solidFill>
                  <a:srgbClr val="FF0000"/>
                </a:solidFill>
              </a:rPr>
              <a:t>Nie v tomto predmete.</a:t>
            </a:r>
          </a:p>
          <a:p>
            <a:r>
              <a:rPr lang="sk-SK" sz="1600" dirty="0">
                <a:solidFill>
                  <a:srgbClr val="FF0000"/>
                </a:solidFill>
              </a:rPr>
              <a:t>Náplň predmetu „Databázy“</a:t>
            </a:r>
          </a:p>
        </p:txBody>
      </p:sp>
    </p:spTree>
    <p:extLst>
      <p:ext uri="{BB962C8B-B14F-4D97-AF65-F5344CB8AC3E}">
        <p14:creationId xmlns:p14="http://schemas.microsoft.com/office/powerpoint/2010/main" val="90531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sz="2400" dirty="0"/>
              <a:t>Prednášky</a:t>
            </a:r>
          </a:p>
          <a:p>
            <a:pPr lvl="1"/>
            <a:r>
              <a:rPr lang="sk-SK" sz="2000" dirty="0"/>
              <a:t>Všeobecné princípy, vzory (</a:t>
            </a:r>
            <a:r>
              <a:rPr lang="sk-SK" sz="2000" dirty="0" err="1"/>
              <a:t>patterns</a:t>
            </a:r>
            <a:r>
              <a:rPr lang="sk-SK" sz="2000" dirty="0"/>
              <a:t>), úvod do technológií</a:t>
            </a:r>
          </a:p>
          <a:p>
            <a:r>
              <a:rPr lang="sk-SK" sz="2400" dirty="0"/>
              <a:t>Cvičenia</a:t>
            </a:r>
          </a:p>
          <a:p>
            <a:pPr lvl="1"/>
            <a:r>
              <a:rPr lang="sk-SK" sz="2000" dirty="0"/>
              <a:t>Úvod do </a:t>
            </a:r>
            <a:r>
              <a:rPr lang="sk-SK" sz="2000" dirty="0" err="1"/>
              <a:t>Angularu</a:t>
            </a:r>
            <a:endParaRPr lang="sk-SK" sz="2000" dirty="0"/>
          </a:p>
          <a:p>
            <a:pPr lvl="1"/>
            <a:r>
              <a:rPr lang="sk-SK" sz="2000" dirty="0"/>
              <a:t>Úvod do .NET, úvod do REST integrácií</a:t>
            </a:r>
          </a:p>
          <a:p>
            <a:pPr lvl="1"/>
            <a:r>
              <a:rPr lang="sk-SK" sz="2000" dirty="0"/>
              <a:t>Úvod do </a:t>
            </a:r>
            <a:r>
              <a:rPr lang="sk-SK" sz="2000" dirty="0" err="1"/>
              <a:t>DevOps</a:t>
            </a:r>
            <a:endParaRPr lang="sk-SK" sz="2000" dirty="0"/>
          </a:p>
          <a:p>
            <a:r>
              <a:rPr lang="sk-SK" sz="2400" dirty="0"/>
              <a:t>Predmet sa bude učiť „zhora“, z pohľadu architektúry</a:t>
            </a:r>
          </a:p>
          <a:p>
            <a:pPr lvl="1"/>
            <a:r>
              <a:rPr lang="sk-SK" sz="2000" dirty="0"/>
              <a:t>Nie ako programovací jazyk, kde sa postupne preberajú všetky črty</a:t>
            </a:r>
          </a:p>
          <a:p>
            <a:pPr lvl="1"/>
            <a:r>
              <a:rPr lang="sk-SK" sz="2000" dirty="0"/>
              <a:t>Na cvičeniach sa budú preberať iba niektoré z technológií a aj to iba úvod do týchto technológií 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Spôsob výuky</a:t>
            </a:r>
          </a:p>
        </p:txBody>
      </p:sp>
    </p:spTree>
    <p:extLst>
      <p:ext uri="{BB962C8B-B14F-4D97-AF65-F5344CB8AC3E}">
        <p14:creationId xmlns:p14="http://schemas.microsoft.com/office/powerpoint/2010/main" val="258865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Plán prednášok (rámcový)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9444EB-103B-7F61-CB25-496C9B31F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106488"/>
            <a:ext cx="5899404" cy="352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7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sk-SK" sz="2400" dirty="0"/>
              <a:t>Na cvičeniach budete pracovať v 3-členných skupinkách</a:t>
            </a:r>
          </a:p>
          <a:p>
            <a:pPr lvl="1"/>
            <a:r>
              <a:rPr lang="sk-SK" sz="2000" dirty="0"/>
              <a:t>Skupinky si vytvoríte sami</a:t>
            </a:r>
          </a:p>
          <a:p>
            <a:pPr lvl="1"/>
            <a:r>
              <a:rPr lang="sk-SK" sz="2000" dirty="0"/>
              <a:t>Každá skupinka si bude nosiť vlastný notebook </a:t>
            </a:r>
          </a:p>
          <a:p>
            <a:pPr lvl="2"/>
            <a:r>
              <a:rPr lang="sk-SK" sz="1600" dirty="0"/>
              <a:t>Budeme veľa inštalovať</a:t>
            </a:r>
          </a:p>
          <a:p>
            <a:r>
              <a:rPr lang="sk-SK" sz="2000" dirty="0"/>
              <a:t>Prvé 3 cvičenia budú Modelovanie                                                                  architektúry</a:t>
            </a:r>
          </a:p>
          <a:p>
            <a:r>
              <a:rPr lang="sk-SK" sz="2400" dirty="0"/>
              <a:t>Ďalšie cvičenia:</a:t>
            </a:r>
          </a:p>
          <a:p>
            <a:pPr lvl="1"/>
            <a:r>
              <a:rPr lang="sk-SK" sz="2000" dirty="0"/>
              <a:t>Implementácia časti jednoduchého                                             viacvrstvového systému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Spôsob výuky (</a:t>
            </a:r>
            <a:r>
              <a:rPr lang="sk-SK" dirty="0" err="1"/>
              <a:t>pokr</a:t>
            </a:r>
            <a:r>
              <a:rPr lang="sk-SK" dirty="0"/>
              <a:t>.)</a:t>
            </a:r>
          </a:p>
        </p:txBody>
      </p:sp>
      <p:pic>
        <p:nvPicPr>
          <p:cNvPr id="4" name="Picture 6" descr="School Computer Lab from Shutter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473088"/>
            <a:ext cx="3095625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38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bsah">
  <a:themeElements>
    <a:clrScheme name="SOFTEC">
      <a:dk1>
        <a:sysClr val="windowText" lastClr="000000"/>
      </a:dk1>
      <a:lt1>
        <a:sysClr val="window" lastClr="FFFFFF"/>
      </a:lt1>
      <a:dk2>
        <a:srgbClr val="0072BC"/>
      </a:dk2>
      <a:lt2>
        <a:srgbClr val="EEECE1"/>
      </a:lt2>
      <a:accent1>
        <a:srgbClr val="0072BC"/>
      </a:accent1>
      <a:accent2>
        <a:srgbClr val="0DB673"/>
      </a:accent2>
      <a:accent3>
        <a:srgbClr val="9ACA3D"/>
      </a:accent3>
      <a:accent4>
        <a:srgbClr val="FA9D32"/>
      </a:accent4>
      <a:accent5>
        <a:srgbClr val="DF5045"/>
      </a:accent5>
      <a:accent6>
        <a:srgbClr val="6A437C"/>
      </a:accent6>
      <a:hlink>
        <a:srgbClr val="8FD5F6"/>
      </a:hlink>
      <a:folHlink>
        <a:srgbClr val="8FD5F6"/>
      </a:folHlink>
    </a:clrScheme>
    <a:fontScheme name="Segoe / 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15-Prezentácia landscape_16_ku_9 [Read-Only]" id="{DF261A5F-1D22-4D8B-AA7D-30488598EA60}" vid="{00F0D18E-9166-4D5E-ABB3-EF8867E59352}"/>
    </a:ext>
  </a:extLst>
</a:theme>
</file>

<file path=ppt/theme/theme2.xml><?xml version="1.0" encoding="utf-8"?>
<a:theme xmlns:a="http://schemas.openxmlformats.org/drawingml/2006/main" name="Kapitoly">
  <a:themeElements>
    <a:clrScheme name="SOFTEC">
      <a:dk1>
        <a:sysClr val="windowText" lastClr="000000"/>
      </a:dk1>
      <a:lt1>
        <a:sysClr val="window" lastClr="FFFFFF"/>
      </a:lt1>
      <a:dk2>
        <a:srgbClr val="0072BC"/>
      </a:dk2>
      <a:lt2>
        <a:srgbClr val="EEECE1"/>
      </a:lt2>
      <a:accent1>
        <a:srgbClr val="0072BC"/>
      </a:accent1>
      <a:accent2>
        <a:srgbClr val="0DB673"/>
      </a:accent2>
      <a:accent3>
        <a:srgbClr val="9ACA3D"/>
      </a:accent3>
      <a:accent4>
        <a:srgbClr val="FA9D32"/>
      </a:accent4>
      <a:accent5>
        <a:srgbClr val="DF5045"/>
      </a:accent5>
      <a:accent6>
        <a:srgbClr val="6A437C"/>
      </a:accent6>
      <a:hlink>
        <a:srgbClr val="8FD5F6"/>
      </a:hlink>
      <a:folHlink>
        <a:srgbClr val="8FD5F6"/>
      </a:folHlink>
    </a:clrScheme>
    <a:fontScheme name="Segoe / 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15-Prezentácia landscape_16_ku_9 [Read-Only]" id="{DF261A5F-1D22-4D8B-AA7D-30488598EA60}" vid="{DE1F2DAE-6D18-4C51-A0B6-2B9A925B559F}"/>
    </a:ext>
  </a:extLst>
</a:theme>
</file>

<file path=ppt/theme/theme3.xml><?xml version="1.0" encoding="utf-8"?>
<a:theme xmlns:a="http://schemas.openxmlformats.org/drawingml/2006/main" name="Titulná strana">
  <a:themeElements>
    <a:clrScheme name="SOFTEC">
      <a:dk1>
        <a:sysClr val="windowText" lastClr="000000"/>
      </a:dk1>
      <a:lt1>
        <a:sysClr val="window" lastClr="FFFFFF"/>
      </a:lt1>
      <a:dk2>
        <a:srgbClr val="0072BC"/>
      </a:dk2>
      <a:lt2>
        <a:srgbClr val="EEECE1"/>
      </a:lt2>
      <a:accent1>
        <a:srgbClr val="0072BC"/>
      </a:accent1>
      <a:accent2>
        <a:srgbClr val="0DB673"/>
      </a:accent2>
      <a:accent3>
        <a:srgbClr val="9ACA3D"/>
      </a:accent3>
      <a:accent4>
        <a:srgbClr val="FA9D32"/>
      </a:accent4>
      <a:accent5>
        <a:srgbClr val="DF5045"/>
      </a:accent5>
      <a:accent6>
        <a:srgbClr val="6A437C"/>
      </a:accent6>
      <a:hlink>
        <a:srgbClr val="8FD5F6"/>
      </a:hlink>
      <a:folHlink>
        <a:srgbClr val="8FD5F6"/>
      </a:folHlink>
    </a:clrScheme>
    <a:fontScheme name="Segoe / Sego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15-Prezentácia landscape_16_ku_9 [Read-Only]" id="{DF261A5F-1D22-4D8B-AA7D-30488598EA60}" vid="{20F0F874-E38F-448B-9FC7-E93BE172EB59}"/>
    </a:ext>
  </a:extLst>
</a:theme>
</file>

<file path=ppt/theme/theme4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374230CA99774408740145836ED3F7E" ma:contentTypeVersion="10" ma:contentTypeDescription="Umožňuje vytvoriť nový dokument." ma:contentTypeScope="" ma:versionID="e0be6d9c6a4ed9130ab0ebeb00b49bd9">
  <xsd:schema xmlns:xsd="http://www.w3.org/2001/XMLSchema" xmlns:xs="http://www.w3.org/2001/XMLSchema" xmlns:p="http://schemas.microsoft.com/office/2006/metadata/properties" xmlns:ns2="3c5649ae-7eb8-4f33-8119-9c7cf7807d6f" xmlns:ns3="ea394ea2-8dea-471c-99dc-8d21a851d729" targetNamespace="http://schemas.microsoft.com/office/2006/metadata/properties" ma:root="true" ma:fieldsID="fe8360a31782573e581c94f384223f18" ns2:_="" ns3:_="">
    <xsd:import namespace="3c5649ae-7eb8-4f33-8119-9c7cf7807d6f"/>
    <xsd:import namespace="ea394ea2-8dea-471c-99dc-8d21a851d7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5649ae-7eb8-4f33-8119-9c7cf7807d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Značky obrázka" ma:readOnly="false" ma:fieldId="{5cf76f15-5ced-4ddc-b409-7134ff3c332f}" ma:taxonomyMulti="true" ma:sspId="8567b21a-85e9-48ad-86e4-d8ba0610a5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94ea2-8dea-471c-99dc-8d21a851d72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60b99cb-f33c-42f3-b9ff-b055499a68e8}" ma:internalName="TaxCatchAll" ma:showField="CatchAllData" ma:web="ea394ea2-8dea-471c-99dc-8d21a851d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a394ea2-8dea-471c-99dc-8d21a851d729" xsi:nil="true"/>
    <lcf76f155ced4ddcb4097134ff3c332f xmlns="3c5649ae-7eb8-4f33-8119-9c7cf7807d6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BE6D9C3-63F0-4AD8-BCCF-2E8272D195B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F33BB9-8B56-41D9-8BFD-1D8EE17CE82D}"/>
</file>

<file path=customXml/itemProps3.xml><?xml version="1.0" encoding="utf-8"?>
<ds:datastoreItem xmlns:ds="http://schemas.openxmlformats.org/officeDocument/2006/customXml" ds:itemID="{6DDAF276-01B4-402C-B3EE-3476426FB6B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Sablona</Template>
  <TotalTime>706</TotalTime>
  <Words>564</Words>
  <Application>Microsoft Office PowerPoint</Application>
  <PresentationFormat>On-screen Show (16:9)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Segoe UI</vt:lpstr>
      <vt:lpstr>Obsah</vt:lpstr>
      <vt:lpstr>Kapitoly</vt:lpstr>
      <vt:lpstr>Titulná strana</vt:lpstr>
      <vt:lpstr>Vývoj veľkých softvérových aplikácií  Úvod do predmetu</vt:lpstr>
      <vt:lpstr>Motivácia</vt:lpstr>
      <vt:lpstr>Cieľ predmetu</vt:lpstr>
      <vt:lpstr>Cieľ predmetu</vt:lpstr>
      <vt:lpstr>Cieľ predmetu</vt:lpstr>
      <vt:lpstr>Obsah predmetu</vt:lpstr>
      <vt:lpstr>Spôsob výuky</vt:lpstr>
      <vt:lpstr>Plán prednášok (rámcový)</vt:lpstr>
      <vt:lpstr>Spôsob výuky (pokr.)</vt:lpstr>
      <vt:lpstr>Spôsob výuky</vt:lpstr>
      <vt:lpstr>Literatúra</vt:lpstr>
      <vt:lpstr>Materiály na Teams</vt:lpstr>
      <vt:lpstr>Materiály na Teams</vt:lpstr>
      <vt:lpstr>Hodnotenie</vt:lpstr>
      <vt:lpstr>Q&amp;A</vt:lpstr>
    </vt:vector>
  </TitlesOfParts>
  <Company>Softec s.r.o.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Vývoj veľkých softvérových aplikácií  Úvod do predmetu</dc:title>
  <dc:subject>V15</dc:subject>
  <dc:creator>Lubor Sesera</dc:creator>
  <cp:lastModifiedBy>Šešera Ľubor</cp:lastModifiedBy>
  <cp:revision>40</cp:revision>
  <cp:lastPrinted>2015-10-19T12:51:35Z</cp:lastPrinted>
  <dcterms:created xsi:type="dcterms:W3CDTF">2022-08-15T07:01:43Z</dcterms:created>
  <dcterms:modified xsi:type="dcterms:W3CDTF">2023-09-18T10:55:51Z</dcterms:modified>
  <cp:category>Integrovaný systém manažérstva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number">
    <vt:lpwstr>3.2.0</vt:lpwstr>
  </property>
  <property fmtid="{D5CDD505-2E9C-101B-9397-08002B2CF9AE}" pid="3" name="ContentTypeId">
    <vt:lpwstr>0x0101006374230CA99774408740145836ED3F7E</vt:lpwstr>
  </property>
</Properties>
</file>