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4"/>
    <p:sldMasterId id="2147483784" r:id="rId5"/>
    <p:sldMasterId id="2147483746" r:id="rId6"/>
  </p:sldMasterIdLst>
  <p:notesMasterIdLst>
    <p:notesMasterId r:id="rId32"/>
  </p:notesMasterIdLst>
  <p:sldIdLst>
    <p:sldId id="299" r:id="rId7"/>
    <p:sldId id="300" r:id="rId8"/>
    <p:sldId id="301" r:id="rId9"/>
    <p:sldId id="316" r:id="rId10"/>
    <p:sldId id="302" r:id="rId11"/>
    <p:sldId id="315" r:id="rId12"/>
    <p:sldId id="318" r:id="rId13"/>
    <p:sldId id="303" r:id="rId14"/>
    <p:sldId id="304" r:id="rId15"/>
    <p:sldId id="319" r:id="rId16"/>
    <p:sldId id="305" r:id="rId17"/>
    <p:sldId id="306" r:id="rId18"/>
    <p:sldId id="307" r:id="rId19"/>
    <p:sldId id="308" r:id="rId20"/>
    <p:sldId id="309" r:id="rId21"/>
    <p:sldId id="311" r:id="rId22"/>
    <p:sldId id="312" r:id="rId23"/>
    <p:sldId id="314" r:id="rId24"/>
    <p:sldId id="320" r:id="rId25"/>
    <p:sldId id="317" r:id="rId26"/>
    <p:sldId id="321" r:id="rId27"/>
    <p:sldId id="322" r:id="rId28"/>
    <p:sldId id="323" r:id="rId29"/>
    <p:sldId id="324" r:id="rId30"/>
    <p:sldId id="325" r:id="rId31"/>
  </p:sldIdLst>
  <p:sldSz cx="9144000" cy="6858000" type="screen4x3"/>
  <p:notesSz cx="6797675" cy="9926638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54A"/>
    <a:srgbClr val="EC6084"/>
    <a:srgbClr val="9F358B"/>
    <a:srgbClr val="2699D6"/>
    <a:srgbClr val="824D9D"/>
    <a:srgbClr val="D3D800"/>
    <a:srgbClr val="009640"/>
    <a:srgbClr val="EC6090"/>
    <a:srgbClr val="E63323"/>
    <a:srgbClr val="FFD6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0456E-2B80-4908-8D3C-DF5DF36FD6DE}" v="1" dt="2024-01-05T12:44:22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2515" autoAdjust="0"/>
  </p:normalViewPr>
  <p:slideViewPr>
    <p:cSldViewPr>
      <p:cViewPr varScale="1">
        <p:scale>
          <a:sx n="71" d="100"/>
          <a:sy n="71" d="100"/>
        </p:scale>
        <p:origin x="279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šovský Jakub" userId="S::misovsky3@uniba.sk::c7460f7e-6d67-4ebd-85c8-06cc809ea178" providerId="AD" clId="Web-{8310456E-2B80-4908-8D3C-DF5DF36FD6DE}"/>
    <pc:docChg chg="sldOrd">
      <pc:chgData name="Mišovský Jakub" userId="S::misovsky3@uniba.sk::c7460f7e-6d67-4ebd-85c8-06cc809ea178" providerId="AD" clId="Web-{8310456E-2B80-4908-8D3C-DF5DF36FD6DE}" dt="2024-01-05T12:44:22.413" v="0"/>
      <pc:docMkLst>
        <pc:docMk/>
      </pc:docMkLst>
      <pc:sldChg chg="ord">
        <pc:chgData name="Mišovský Jakub" userId="S::misovsky3@uniba.sk::c7460f7e-6d67-4ebd-85c8-06cc809ea178" providerId="AD" clId="Web-{8310456E-2B80-4908-8D3C-DF5DF36FD6DE}" dt="2024-01-05T12:44:22.413" v="0"/>
        <pc:sldMkLst>
          <pc:docMk/>
          <pc:sldMk cId="2553762422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D66E2-EBC5-4826-85E1-63E9EC1122F9}" type="datetimeFigureOut">
              <a:rPr lang="sk-SK" smtClean="0"/>
              <a:t>5. 1. 2024</a:t>
            </a:fld>
            <a:endParaRPr lang="sk-SK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74089-5982-4946-B5DF-A564D24159FB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94169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ristofic/fiit_aass/blob/master/src/main/java/sk/akr/fiit/aass/cdi/OperacieServiceBean.java#L12" TargetMode="External"/><Relationship Id="rId3" Type="http://schemas.openxmlformats.org/officeDocument/2006/relationships/hyperlink" Target="https://stackify.com/enterprise-java-beans/" TargetMode="External"/><Relationship Id="rId7" Type="http://schemas.openxmlformats.org/officeDocument/2006/relationships/hyperlink" Target="https://github.com/kristofic/fiit_aass/blob/master/src/main/java/sk/akr/fiit/aass/ejb/OperacieServiceBean.java#L17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ristofic/fiit_aass/blob/master/src/main/java/sk/akr/fiit/aass/ejb/OperacieServiceBean.java#L11" TargetMode="External"/><Relationship Id="rId5" Type="http://schemas.openxmlformats.org/officeDocument/2006/relationships/hyperlink" Target="https://eclipse-ee4j.github.io/jakartaee-tutorial/#about-beans" TargetMode="External"/><Relationship Id="rId10" Type="http://schemas.openxmlformats.org/officeDocument/2006/relationships/hyperlink" Target="https://github.com/kristofic/fiit_aass/blob/master/src/main/java/sk/akr/fiit/aass/cdi/OperacieServiceBean.java" TargetMode="External"/><Relationship Id="rId4" Type="http://schemas.openxmlformats.org/officeDocument/2006/relationships/hyperlink" Target="https://eclipse-ee4j.github.io/jakartaee-tutorial/#enterprise-beans" TargetMode="External"/><Relationship Id="rId9" Type="http://schemas.openxmlformats.org/officeDocument/2006/relationships/hyperlink" Target="https://github.com/kristofic/fiit_aass/blob/master/src/main/java/sk/akr/fiit/aass/cdi/OperacieServiceBean.java#L18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comparing-jsf-beans-cdi-beans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tackoverflow.com/questions/13487987/where-to-use-ejb-3-1-and-cdi/13504763#13504763" TargetMode="Externa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ristofic/fiit_aass/blob/master/src/main/java/sk/akr/fiit/aass/bmt/OperacieServiceBean.java#L36" TargetMode="External"/><Relationship Id="rId3" Type="http://schemas.openxmlformats.org/officeDocument/2006/relationships/hyperlink" Target="https://eclipse-ee4j.github.io/jakartaee-tutorial/#transactions" TargetMode="External"/><Relationship Id="rId7" Type="http://schemas.openxmlformats.org/officeDocument/2006/relationships/hyperlink" Target="https://github.com/kristofic/fiit_aass/blob/master/src/main/java/sk/akr/fiit/aass/cmt/SmsServiceBean.java#L15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ristofic/fiit_aass/blob/master/src/main/java/sk/akr/fiit/aass/cmt/SmsServiceBean.java" TargetMode="External"/><Relationship Id="rId5" Type="http://schemas.openxmlformats.org/officeDocument/2006/relationships/hyperlink" Target="https://github.com/kristofic/fiit_aass/blob/master/src/main/java/sk/akr/fiit/aass/cmt/OperacieServiceBean.java#L23" TargetMode="External"/><Relationship Id="rId4" Type="http://schemas.openxmlformats.org/officeDocument/2006/relationships/hyperlink" Target="https://github.com/kristofic/fiit_aass/blob/master/src/main/java/sk/akr/fiit/aass/cmt/OperacieServiceBean.java#L13" TargetMode="External"/><Relationship Id="rId9" Type="http://schemas.openxmlformats.org/officeDocument/2006/relationships/hyperlink" Target="https://github.com/kristofic/fiit_aass/blob/master/src/main/java/sk/akr/fiit/aass/bmt/OperacieServiceBean.java#L40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-ee4j.github.io/jakartaee-tutorial/#transaction-attribute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-ee4j.github.io/jakartaee-tutorial/#security-2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kristofic/fiit_aass/blob/master/src/main/java/sk/akr/fiit/aass/security/OperacieServiceBean.java#L33" TargetMode="External"/><Relationship Id="rId4" Type="http://schemas.openxmlformats.org/officeDocument/2006/relationships/hyperlink" Target="https://github.com/kristofic/fiit_aass/blob/master/src/main/java/sk/akr/fiit/aass/security/OperacieServiceBean.java#L29" TargetMode="Externa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-ee4j.github.io/jakartaee-tutorial/#using-interceptors-in-cdi-applications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ristofic/fiit_aass/blob/master/src/main/java/sk/akr/fiit/aass/interceptor/OperacieServiceBean.java#L12" TargetMode="External"/><Relationship Id="rId5" Type="http://schemas.openxmlformats.org/officeDocument/2006/relationships/hyperlink" Target="https://github.com/kristofic/fiit_aass/blob/master/src/main/java/sk/akr/fiit/aass/interceptor/AuditInterceptor.java" TargetMode="External"/><Relationship Id="rId4" Type="http://schemas.openxmlformats.org/officeDocument/2006/relationships/hyperlink" Target="https://eclipse-ee4j.github.io/jakartaee-tutorial/#using-decorators-in-cdi-applications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-ee4j.github.io/jakartaee-tutorial/#using-events-in-cdi-applications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ristofic/fiit_aass/blob/master/src/main/java/sk/akr/fiit/aass/events/SmsServiceBean.java#L11" TargetMode="External"/><Relationship Id="rId5" Type="http://schemas.openxmlformats.org/officeDocument/2006/relationships/hyperlink" Target="https://github.com/kristofic/fiit_aass/blob/master/src/main/java/sk/akr/fiit/aass/events/EmailServiceBean.java#L11" TargetMode="External"/><Relationship Id="rId4" Type="http://schemas.openxmlformats.org/officeDocument/2006/relationships/hyperlink" Target="https://github.com/kristofic/fiit_aass/blob/master/src/main/java/sk/akr/fiit/aass/events/OperacieServiceBean.java#L26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ofic/memory-leak-example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packtpub.com/what-is-multi-layered-software-architecture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viqa.com/blog/architecture-patterns-domain-model-and-friends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martinfowler.com/eaaCatalog/domainModel.html" TargetMode="External"/><Relationship Id="rId5" Type="http://schemas.openxmlformats.org/officeDocument/2006/relationships/hyperlink" Target="https://dzone.com/articles/transaction-script-pattern" TargetMode="External"/><Relationship Id="rId4" Type="http://schemas.openxmlformats.org/officeDocument/2006/relationships/hyperlink" Target="https://martinfowler.com/eaaCatalog/transactionScript.html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ristofic/fmfi_aa/tree/master/src/main/java/sk/akr/fmfi/aa/txscript" TargetMode="External"/><Relationship Id="rId7" Type="http://schemas.openxmlformats.org/officeDocument/2006/relationships/hyperlink" Target="https://github.com/kristofic/fmfi_aa/blob/master/src/main/java/sk/akr/fmfi/aa/domainmodel/Klient.java#L10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github.com/kristofic/fiit_aass/tree/master/src/main/java/sk/akr/fiit/aass/domainmodel" TargetMode="External"/><Relationship Id="rId5" Type="http://schemas.openxmlformats.org/officeDocument/2006/relationships/hyperlink" Target="https://github.com/kristofic/fmfi_aa/tree/master/src/main/java/sk/akr/fmfi/aa" TargetMode="External"/><Relationship Id="rId4" Type="http://schemas.openxmlformats.org/officeDocument/2006/relationships/hyperlink" Target="https://github.com/kristofic/fiit_aass/blob/master/src/main/java/sk/akr/fiit/aass/txscript/Klient.java#L10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clipse-ee4j.github.io/jakartaee-tutorial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48397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7766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en-US" dirty="0"/>
              <a:t>Java EE poskytuje</a:t>
            </a:r>
            <a:r>
              <a:rPr lang="sk-SK" altLang="en-US" baseline="0" dirty="0"/>
              <a:t> aplikačnému programátorovi </a:t>
            </a:r>
            <a:r>
              <a:rPr lang="sk-SK" altLang="en-US" baseline="0" dirty="0" err="1"/>
              <a:t>služb</a:t>
            </a:r>
            <a:r>
              <a:rPr lang="en-US" altLang="en-US" baseline="0" dirty="0"/>
              <a:t>y</a:t>
            </a:r>
            <a:r>
              <a:rPr lang="sk-SK" altLang="en-US" baseline="0" dirty="0"/>
              <a:t> na uľahčenie vývoja. Snaha aby sa programátor mohol sústrediť na doménovú časť o servisnú sa stará primárne Java EE.</a:t>
            </a:r>
            <a:endParaRPr lang="sk-SK" altLang="en-US" dirty="0"/>
          </a:p>
          <a:p>
            <a:pPr eaLnBrk="1" hangingPunct="1">
              <a:lnSpc>
                <a:spcPct val="90000"/>
              </a:lnSpc>
            </a:pPr>
            <a:endParaRPr lang="sk-SK" altLang="en-US" dirty="0"/>
          </a:p>
          <a:p>
            <a:pPr eaLnBrk="1" hangingPunct="1">
              <a:lnSpc>
                <a:spcPct val="90000"/>
              </a:lnSpc>
            </a:pPr>
            <a:r>
              <a:rPr lang="sk-SK" altLang="en-US" dirty="0"/>
              <a:t>Správa komponentov 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Počet aplikačných komponentov je pri priamočiarej realizácii a paralelných požiadavkách priveľký na to, aby sa všetky mohli držať v pamäti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Kontajner optimalizuje vytváranie a </a:t>
            </a:r>
            <a:r>
              <a:rPr lang="en-US" altLang="en-US" dirty="0">
                <a:solidFill>
                  <a:srgbClr val="002060"/>
                </a:solidFill>
              </a:rPr>
              <a:t>(</a:t>
            </a:r>
            <a:r>
              <a:rPr lang="sk-SK" altLang="en-US" dirty="0">
                <a:solidFill>
                  <a:srgbClr val="002060"/>
                </a:solidFill>
              </a:rPr>
              <a:t>znovu</a:t>
            </a:r>
            <a:r>
              <a:rPr lang="en-US" altLang="en-US" dirty="0">
                <a:solidFill>
                  <a:srgbClr val="002060"/>
                </a:solidFill>
              </a:rPr>
              <a:t>)</a:t>
            </a:r>
            <a:r>
              <a:rPr lang="sk-SK" altLang="en-US" dirty="0">
                <a:solidFill>
                  <a:srgbClr val="002060"/>
                </a:solidFill>
              </a:rPr>
              <a:t>používanie aplikačných komponentov</a:t>
            </a:r>
          </a:p>
          <a:p>
            <a:pPr eaLnBrk="1" hangingPunct="1">
              <a:lnSpc>
                <a:spcPct val="90000"/>
              </a:lnSpc>
            </a:pPr>
            <a:r>
              <a:rPr lang="sk-SK" altLang="en-US" dirty="0"/>
              <a:t>Integrácia komponentov 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Prepojenie inštancií komponentov by si vyžadovalo písanie špeciálneho technického kódu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Kontajner môže robiť za programátora</a:t>
            </a:r>
            <a:endParaRPr lang="sk-SK" altLang="en-US" dirty="0"/>
          </a:p>
          <a:p>
            <a:pPr eaLnBrk="1" hangingPunct="1">
              <a:lnSpc>
                <a:spcPct val="90000"/>
              </a:lnSpc>
            </a:pPr>
            <a:r>
              <a:rPr lang="sk-SK" altLang="en-US" dirty="0"/>
              <a:t>Správa transakcií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Kontajner automaticky štartuje transakciu pri volaní metódy a urobí </a:t>
            </a:r>
            <a:r>
              <a:rPr lang="sk-SK" altLang="en-US" dirty="0" err="1">
                <a:solidFill>
                  <a:srgbClr val="002060"/>
                </a:solidFill>
              </a:rPr>
              <a:t>commit</a:t>
            </a:r>
            <a:r>
              <a:rPr lang="sk-SK" altLang="en-US" dirty="0">
                <a:solidFill>
                  <a:srgbClr val="002060"/>
                </a:solidFill>
              </a:rPr>
              <a:t> po jej skončení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Programátor môže zmeniť, ak mu to nevyhovuje</a:t>
            </a:r>
            <a:endParaRPr lang="sk-SK" altLang="en-US" dirty="0"/>
          </a:p>
          <a:p>
            <a:pPr eaLnBrk="1" hangingPunct="1">
              <a:lnSpc>
                <a:spcPct val="90000"/>
              </a:lnSpc>
            </a:pPr>
            <a:r>
              <a:rPr lang="sk-SK" altLang="en-US" dirty="0"/>
              <a:t>Riadenie bezpečnosti 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Je možné deklaratívne definovať, kto môže vyvolať metódu</a:t>
            </a:r>
            <a:r>
              <a:rPr lang="en-US" altLang="en-US" dirty="0">
                <a:solidFill>
                  <a:srgbClr val="002060"/>
                </a:solidFill>
              </a:rPr>
              <a:t>; </a:t>
            </a:r>
            <a:r>
              <a:rPr lang="sk-SK" altLang="en-US" dirty="0">
                <a:solidFill>
                  <a:srgbClr val="002060"/>
                </a:solidFill>
              </a:rPr>
              <a:t>kontajner potom kontroluje v run-</a:t>
            </a:r>
            <a:r>
              <a:rPr lang="sk-SK" altLang="en-US" dirty="0" err="1">
                <a:solidFill>
                  <a:srgbClr val="002060"/>
                </a:solidFill>
              </a:rPr>
              <a:t>time</a:t>
            </a:r>
            <a:endParaRPr lang="sk-SK" altLang="en-US" dirty="0">
              <a:solidFill>
                <a:srgbClr val="00206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k-SK" altLang="en-US" dirty="0"/>
              <a:t>Dávkové spracovanie</a:t>
            </a:r>
            <a:endParaRPr lang="en-US" altLang="en-US" dirty="0"/>
          </a:p>
          <a:p>
            <a:pPr marL="682625" lvl="1" eaLnBrk="1" hangingPunct="1">
              <a:lnSpc>
                <a:spcPct val="90000"/>
              </a:lnSpc>
            </a:pPr>
            <a:r>
              <a:rPr lang="en-US" altLang="en-US" dirty="0" err="1">
                <a:solidFill>
                  <a:srgbClr val="002060"/>
                </a:solidFill>
              </a:rPr>
              <a:t>Kontajner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sk-SK" altLang="en-US" dirty="0">
                <a:solidFill>
                  <a:srgbClr val="002060"/>
                </a:solidFill>
              </a:rPr>
              <a:t>poskytuje infraštruktúru pre dávkové procesy</a:t>
            </a:r>
          </a:p>
          <a:p>
            <a:pPr eaLnBrk="1" hangingPunct="1">
              <a:lnSpc>
                <a:spcPct val="90000"/>
              </a:lnSpc>
            </a:pPr>
            <a:r>
              <a:rPr lang="sk-SK" altLang="en-US" dirty="0"/>
              <a:t>Integrácia na externé systémy</a:t>
            </a:r>
          </a:p>
          <a:p>
            <a:pPr marL="682625" lvl="1" eaLnBrk="1" hangingPunct="1">
              <a:lnSpc>
                <a:spcPct val="90000"/>
              </a:lnSpc>
            </a:pPr>
            <a:r>
              <a:rPr lang="sk-SK" altLang="en-US" dirty="0">
                <a:solidFill>
                  <a:srgbClr val="002060"/>
                </a:solidFill>
              </a:rPr>
              <a:t>Volanie externého systému = volanie metód</a:t>
            </a:r>
            <a:r>
              <a:rPr lang="en-US" altLang="en-US" dirty="0">
                <a:solidFill>
                  <a:srgbClr val="002060"/>
                </a:solidFill>
              </a:rPr>
              <a:t>; </a:t>
            </a:r>
            <a:r>
              <a:rPr lang="sk-SK" altLang="en-US" dirty="0">
                <a:solidFill>
                  <a:srgbClr val="002060"/>
                </a:solidFill>
              </a:rPr>
              <a:t>programátor nemusí písať technický kód</a:t>
            </a:r>
            <a:endParaRPr lang="sk-SK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41563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Vytvorenie</a:t>
            </a:r>
            <a:r>
              <a:rPr lang="sk-SK" baseline="0" dirty="0"/>
              <a:t> a prepojenie inštancií komponentov môže vyžadovať veľa zbytočného kódu</a:t>
            </a:r>
            <a:r>
              <a:rPr lang="en-US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https://stackify.com/enterprise-java-beans/</a:t>
            </a:r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https://eclipse-ee4j.github.io/jakartaee-tutorial/#enterprise-beans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https://eclipse-ee4j.github.io/jakartaee-tutorial/#about-beans</a:t>
            </a: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/>
              <a:t>CDI = Contexts and Dependency Injection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Stateless</a:t>
            </a:r>
            <a:r>
              <a:rPr lang="en-US" baseline="0" dirty="0"/>
              <a:t> - </a:t>
            </a:r>
            <a:r>
              <a:rPr lang="sk-SK" altLang="en-US" dirty="0"/>
              <a:t>Spracovanie jednej požiadavky bez pamätania si stavu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Stateful </a:t>
            </a:r>
            <a:r>
              <a:rPr lang="sk-SK" dirty="0"/>
              <a:t>-</a:t>
            </a:r>
            <a:r>
              <a:rPr lang="sk-SK" baseline="0" dirty="0"/>
              <a:t> </a:t>
            </a:r>
            <a:r>
              <a:rPr lang="sk-SK" altLang="en-US" dirty="0"/>
              <a:t>Má svoj stav, ale iba v rámci </a:t>
            </a:r>
            <a:r>
              <a:rPr lang="sk-SK" altLang="en-US" dirty="0" err="1"/>
              <a:t>session</a:t>
            </a:r>
            <a:endParaRPr lang="sk-SK" altLang="en-US" dirty="0"/>
          </a:p>
          <a:p>
            <a:r>
              <a:rPr lang="sk-SK" dirty="0" err="1"/>
              <a:t>Singleton</a:t>
            </a:r>
            <a:r>
              <a:rPr lang="sk-SK" dirty="0"/>
              <a:t> –</a:t>
            </a:r>
            <a:r>
              <a:rPr lang="sk-SK" baseline="0" dirty="0"/>
              <a:t> Stavový, práve jeden v rámci aplikácie</a:t>
            </a:r>
          </a:p>
          <a:p>
            <a:r>
              <a:rPr lang="sk-SK" baseline="0" dirty="0" err="1"/>
              <a:t>Message</a:t>
            </a:r>
            <a:r>
              <a:rPr lang="sk-SK" baseline="0" dirty="0"/>
              <a:t> </a:t>
            </a:r>
            <a:r>
              <a:rPr lang="sk-SK" baseline="0" dirty="0" err="1"/>
              <a:t>Driven</a:t>
            </a:r>
            <a:r>
              <a:rPr lang="sk-SK" baseline="0" dirty="0"/>
              <a:t> – Spracovanie jednej požiadavky</a:t>
            </a:r>
            <a:r>
              <a:rPr lang="en-US" baseline="0" dirty="0"/>
              <a:t>/</a:t>
            </a:r>
            <a:r>
              <a:rPr lang="en-US" baseline="0" dirty="0" err="1"/>
              <a:t>spr</a:t>
            </a:r>
            <a:r>
              <a:rPr lang="sk-SK" baseline="0" dirty="0" err="1"/>
              <a:t>ávy</a:t>
            </a:r>
            <a:r>
              <a:rPr lang="sk-SK" baseline="0" dirty="0"/>
              <a:t> bez pamätania si stavu</a:t>
            </a:r>
          </a:p>
          <a:p>
            <a:r>
              <a:rPr lang="sk-SK" baseline="0" dirty="0"/>
              <a:t>CDI </a:t>
            </a:r>
            <a:r>
              <a:rPr lang="sk-SK" baseline="0" dirty="0" err="1"/>
              <a:t>Managed</a:t>
            </a:r>
            <a:r>
              <a:rPr lang="sk-SK" baseline="0" dirty="0"/>
              <a:t> </a:t>
            </a:r>
            <a:r>
              <a:rPr lang="sk-SK" baseline="0" dirty="0" err="1"/>
              <a:t>Bean</a:t>
            </a:r>
            <a:r>
              <a:rPr lang="sk-SK" baseline="0" dirty="0"/>
              <a:t> – POJO</a:t>
            </a:r>
            <a:r>
              <a:rPr lang="en-US" baseline="0" dirty="0"/>
              <a:t>, </a:t>
            </a:r>
            <a:r>
              <a:rPr lang="sk-SK" baseline="0" dirty="0"/>
              <a:t>skoro každá Java trieda môže byť spravovaná CDI </a:t>
            </a:r>
            <a:endParaRPr lang="en-US" baseline="0" dirty="0"/>
          </a:p>
          <a:p>
            <a:endParaRPr lang="en-US" baseline="0" dirty="0"/>
          </a:p>
          <a:p>
            <a:r>
              <a:rPr lang="en-US" b="1" baseline="0" dirty="0" err="1"/>
              <a:t>Uk</a:t>
            </a:r>
            <a:r>
              <a:rPr lang="sk-SK" b="1" baseline="0" dirty="0" err="1"/>
              <a:t>ážky</a:t>
            </a:r>
            <a:r>
              <a:rPr lang="sk-SK" b="1" baseline="0" dirty="0"/>
              <a:t>:</a:t>
            </a:r>
            <a:endParaRPr lang="en-US" b="1" baseline="0" dirty="0"/>
          </a:p>
          <a:p>
            <a:r>
              <a:rPr lang="en-US" dirty="0"/>
              <a:t>EJB:</a:t>
            </a:r>
            <a:r>
              <a:rPr lang="en-US" baseline="0" dirty="0"/>
              <a:t> </a:t>
            </a:r>
            <a:endParaRPr lang="sk-SK" baseline="0" dirty="0"/>
          </a:p>
          <a:p>
            <a:r>
              <a:rPr lang="sk-SK" baseline="0" dirty="0"/>
              <a:t>Deklarácia: </a:t>
            </a:r>
            <a:r>
              <a:rPr lang="en-US" dirty="0">
                <a:hlinkClick r:id="rId6"/>
              </a:rPr>
              <a:t>https://github.com/kristofic/fmfi_aa/blob/master/src/main/java/sk/akr/fmfi/aa/ejb/OperacieServiceBean.java#L11</a:t>
            </a:r>
            <a:endParaRPr lang="sk-SK" dirty="0"/>
          </a:p>
          <a:p>
            <a:r>
              <a:rPr lang="sk-SK" baseline="0" dirty="0" err="1"/>
              <a:t>Injektáž</a:t>
            </a:r>
            <a:r>
              <a:rPr lang="sk-SK" baseline="0" dirty="0"/>
              <a:t>: </a:t>
            </a:r>
            <a:r>
              <a:rPr lang="en-US" dirty="0">
                <a:hlinkClick r:id="rId7"/>
              </a:rPr>
              <a:t>https://github.com/kristofic/fmfi_aa/blob/master/src/main/java/sk/akr/fmfi/aa/ejb/OperacieServiceBean.java#L17</a:t>
            </a:r>
            <a:endParaRPr lang="sk-SK" dirty="0"/>
          </a:p>
          <a:p>
            <a:endParaRPr lang="sk-SK" baseline="0" dirty="0"/>
          </a:p>
          <a:p>
            <a:r>
              <a:rPr lang="en-US" dirty="0"/>
              <a:t>CDI</a:t>
            </a:r>
            <a:r>
              <a:rPr lang="sk-SK" dirty="0"/>
              <a:t>:</a:t>
            </a:r>
          </a:p>
          <a:p>
            <a:r>
              <a:rPr lang="sk-SK" dirty="0"/>
              <a:t>Deklarácia: </a:t>
            </a:r>
            <a:r>
              <a:rPr lang="en-US" dirty="0">
                <a:hlinkClick r:id="rId8"/>
              </a:rPr>
              <a:t>https://github.com/kristofic/fmfi_aa/blob/master/src/main/java/sk/akr/fmfi/aa/cdi/OperacieServiceBean.java#L12</a:t>
            </a:r>
            <a:endParaRPr lang="sk-SK" dirty="0"/>
          </a:p>
          <a:p>
            <a:r>
              <a:rPr lang="sk-SK" dirty="0" err="1"/>
              <a:t>Injektáž</a:t>
            </a:r>
            <a:r>
              <a:rPr lang="sk-SK" dirty="0"/>
              <a:t>: </a:t>
            </a:r>
            <a:r>
              <a:rPr lang="en-US" dirty="0">
                <a:hlinkClick r:id="rId9"/>
              </a:rPr>
              <a:t>https://github.com/kristofic/fmfi_aa/blob/master/src/main/java/sk/akr/fmfi/aa/cdi/OperacieServiceBean.java#L18</a:t>
            </a:r>
            <a:endParaRPr lang="sk-SK" dirty="0">
              <a:hlinkClick r:id="rId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630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https://dzone.com/articles/comparing-jsf-beans-cdi-beans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https://stackoverflow.com/questions/13487987/where-to-use-ejb-3-1-and-cdi/13504763#13504763</a:t>
            </a:r>
            <a:endParaRPr lang="sk-SK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sk-SK" dirty="0" err="1"/>
              <a:t>Scope</a:t>
            </a:r>
            <a:r>
              <a:rPr lang="sk-SK" dirty="0"/>
              <a:t> CDI:</a:t>
            </a:r>
          </a:p>
          <a:p>
            <a:pPr marL="171450" indent="-171450">
              <a:buFontTx/>
              <a:buChar char="-"/>
            </a:pPr>
            <a:r>
              <a:rPr lang="sk-SK" baseline="0" dirty="0" err="1"/>
              <a:t>Request</a:t>
            </a:r>
            <a:endParaRPr lang="sk-SK" baseline="0" dirty="0"/>
          </a:p>
          <a:p>
            <a:pPr marL="171450" indent="-171450">
              <a:buFontTx/>
              <a:buChar char="-"/>
            </a:pPr>
            <a:r>
              <a:rPr lang="sk-SK" baseline="0" dirty="0" err="1"/>
              <a:t>Session</a:t>
            </a:r>
            <a:endParaRPr lang="sk-SK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Application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Dependent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Conversation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1318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https://eclipse-ee4j.github.io/jakartaee-tutorial/#transactions</a:t>
            </a: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sk-SK" dirty="0"/>
          </a:p>
          <a:p>
            <a:r>
              <a:rPr lang="sk-SK" b="1" dirty="0"/>
              <a:t>Ukážky:</a:t>
            </a:r>
          </a:p>
          <a:p>
            <a:r>
              <a:rPr lang="en-US" dirty="0"/>
              <a:t>CMT:</a:t>
            </a:r>
            <a:endParaRPr lang="en-US" baseline="0" dirty="0"/>
          </a:p>
          <a:p>
            <a:r>
              <a:rPr lang="en-US" dirty="0">
                <a:hlinkClick r:id="rId4"/>
              </a:rPr>
              <a:t>https://github.com/kristofic/fmfi_aa/blob/master/src/main/java/sk/akr/fmfi/aa/cmt/OperacieServiceBean.java#L13</a:t>
            </a:r>
            <a:endParaRPr lang="sk-SK" dirty="0"/>
          </a:p>
          <a:p>
            <a:r>
              <a:rPr lang="en-US" dirty="0">
                <a:hlinkClick r:id="rId5"/>
              </a:rPr>
              <a:t>https://github.com/kristofic/fmfi_aa/blob/master/src/main/java/sk/akr/fmfi/aa/cmt/OperacieServiceBean.java#L23</a:t>
            </a:r>
            <a:endParaRPr lang="sk-SK" dirty="0"/>
          </a:p>
          <a:p>
            <a:endParaRPr lang="sk-SK" dirty="0">
              <a:hlinkClick r:id="rId6"/>
            </a:endParaRPr>
          </a:p>
          <a:p>
            <a:r>
              <a:rPr lang="en-US" dirty="0">
                <a:hlinkClick r:id="rId7"/>
              </a:rPr>
              <a:t>https://github.com/kristofic/fmfi_aa/blob/master/src/main/java/sk/akr/fmfi/aa/cmt/SmsServiceBean.java#L15</a:t>
            </a:r>
            <a:endParaRPr lang="sk-SK" dirty="0"/>
          </a:p>
          <a:p>
            <a:endParaRPr lang="en-US" dirty="0"/>
          </a:p>
          <a:p>
            <a:r>
              <a:rPr lang="en-US" dirty="0"/>
              <a:t>BMT:</a:t>
            </a:r>
          </a:p>
          <a:p>
            <a:r>
              <a:rPr lang="en-US" dirty="0">
                <a:hlinkClick r:id="rId8"/>
              </a:rPr>
              <a:t>https://github.com/kristofic/fmfi_aa/blob/master/src/main/java/sk/akr/fmfi/aa/bmt/OperacieServiceBean.java#L36</a:t>
            </a:r>
            <a:endParaRPr lang="sk-SK" dirty="0"/>
          </a:p>
          <a:p>
            <a:r>
              <a:rPr lang="en-US" dirty="0">
                <a:hlinkClick r:id="rId9"/>
              </a:rPr>
              <a:t>https://github.com/kristofic/fmfi_aa/blob/master/src/main/java/sk/akr/fmfi/aa/bmt/OperacieServiceBean.java#L40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38058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https://eclipse-ee4j.github.io/jakartaee-tutorial/#transaction-attributes</a:t>
            </a:r>
            <a:b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sk-SK" dirty="0"/>
              <a:t>SUPPORTS</a:t>
            </a:r>
          </a:p>
          <a:p>
            <a:pPr lvl="1"/>
            <a:r>
              <a:rPr lang="sk-SK" dirty="0"/>
              <a:t>Ak transakcia neexistuje, nevytvorí sa nová</a:t>
            </a:r>
          </a:p>
          <a:p>
            <a:pPr lvl="1"/>
            <a:r>
              <a:rPr lang="sk-SK" dirty="0"/>
              <a:t>Ak transakcia existuje, použije sa</a:t>
            </a:r>
            <a:endParaRPr lang="en-US" dirty="0"/>
          </a:p>
          <a:p>
            <a:pPr lvl="1"/>
            <a:endParaRPr lang="en-US" dirty="0"/>
          </a:p>
          <a:p>
            <a:r>
              <a:rPr lang="sk-SK" dirty="0"/>
              <a:t>MANDATORY</a:t>
            </a:r>
          </a:p>
          <a:p>
            <a:pPr lvl="1"/>
            <a:r>
              <a:rPr lang="sk-SK" dirty="0"/>
              <a:t>Ak transakcia neexistuje, hodí sa výnimka</a:t>
            </a:r>
          </a:p>
          <a:p>
            <a:pPr lvl="1"/>
            <a:r>
              <a:rPr lang="sk-SK" dirty="0"/>
              <a:t>Ak transakcia existuje, použije sa</a:t>
            </a:r>
            <a:endParaRPr lang="en-US" dirty="0"/>
          </a:p>
          <a:p>
            <a:pPr lvl="1"/>
            <a:endParaRPr lang="sk-SK" dirty="0"/>
          </a:p>
          <a:p>
            <a:r>
              <a:rPr lang="sk-SK" dirty="0"/>
              <a:t>NOT_SUPPORTED</a:t>
            </a:r>
          </a:p>
          <a:p>
            <a:pPr lvl="1"/>
            <a:r>
              <a:rPr lang="sk-SK" dirty="0"/>
              <a:t>Ak transakcia neexistuje, nevytvorí sa nová</a:t>
            </a:r>
          </a:p>
          <a:p>
            <a:pPr lvl="1"/>
            <a:r>
              <a:rPr lang="sk-SK" dirty="0"/>
              <a:t>Ak transakcia existuje, pozastaví sa</a:t>
            </a:r>
            <a:endParaRPr lang="en-US" dirty="0"/>
          </a:p>
          <a:p>
            <a:pPr lvl="1"/>
            <a:endParaRPr lang="sk-SK" dirty="0"/>
          </a:p>
          <a:p>
            <a:r>
              <a:rPr lang="sk-SK" dirty="0"/>
              <a:t>NEVER</a:t>
            </a:r>
          </a:p>
          <a:p>
            <a:pPr lvl="1"/>
            <a:r>
              <a:rPr lang="sk-SK" dirty="0"/>
              <a:t>Ak transakcia neexistuje, nevytvorí sa nová</a:t>
            </a:r>
          </a:p>
          <a:p>
            <a:pPr lvl="1"/>
            <a:r>
              <a:rPr lang="sk-SK" dirty="0"/>
              <a:t>Ak transakcia existuje, hodí sa výnimka</a:t>
            </a:r>
          </a:p>
          <a:p>
            <a:pPr lvl="1"/>
            <a:endParaRPr lang="sk-SK" dirty="0"/>
          </a:p>
          <a:p>
            <a:endParaRPr lang="en-US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8897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RBAC = Role-</a:t>
            </a:r>
            <a:r>
              <a:rPr lang="sk-SK" dirty="0" err="1"/>
              <a:t>Based</a:t>
            </a:r>
            <a:r>
              <a:rPr lang="sk-SK" dirty="0"/>
              <a:t> Access</a:t>
            </a:r>
            <a:r>
              <a:rPr lang="sk-SK" baseline="0" dirty="0"/>
              <a:t> </a:t>
            </a:r>
            <a:r>
              <a:rPr lang="sk-SK" baseline="0" dirty="0" err="1"/>
              <a:t>Control</a:t>
            </a:r>
            <a:endParaRPr lang="en-US" baseline="0" dirty="0"/>
          </a:p>
          <a:p>
            <a:endParaRPr lang="sk-SK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https://eclipse-ee4j.github.io/jakartaee-tutorial/#security-2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b="1" dirty="0"/>
          </a:p>
          <a:p>
            <a:r>
              <a:rPr lang="sk-SK" b="1" dirty="0"/>
              <a:t>Ukážky:</a:t>
            </a:r>
          </a:p>
          <a:p>
            <a:r>
              <a:rPr lang="sk-SK" dirty="0"/>
              <a:t>Deklaratívne overenie: </a:t>
            </a:r>
            <a:r>
              <a:rPr lang="en-US" dirty="0">
                <a:hlinkClick r:id="rId4"/>
              </a:rPr>
              <a:t>https://github.com/kristofic/fmfi_aa/blob/master/src/main/java/sk/akr/fmfi/aa/security/OperacieServiceBean.java#L29</a:t>
            </a:r>
            <a:endParaRPr lang="sk-SK" dirty="0"/>
          </a:p>
          <a:p>
            <a:r>
              <a:rPr lang="sk-SK" dirty="0"/>
              <a:t>Programové overenie: </a:t>
            </a:r>
            <a:r>
              <a:rPr lang="en-US" dirty="0">
                <a:hlinkClick r:id="rId5"/>
              </a:rPr>
              <a:t>https://github.com/kristofic/fmfi_aa/blob/master/src/main/java/sk/akr/fmfi/aa/security/OperacieServiceBean.java#L33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11530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https://eclipse-ee4j.github.io/jakartaee-tutorial/#using-interceptors-in-cdi-applications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https://eclipse-ee4j.github.io/jakartaee-tutorial/#using-decorators-in-cdi-applications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sk-SK" dirty="0"/>
          </a:p>
          <a:p>
            <a:r>
              <a:rPr lang="sk-SK" b="1" dirty="0"/>
              <a:t>Ukážky:</a:t>
            </a:r>
          </a:p>
          <a:p>
            <a:r>
              <a:rPr lang="sk-SK" dirty="0" err="1"/>
              <a:t>Interceptor</a:t>
            </a:r>
            <a:r>
              <a:rPr lang="sk-SK" dirty="0"/>
              <a:t>:</a:t>
            </a:r>
            <a:r>
              <a:rPr lang="sk-SK" baseline="0" dirty="0"/>
              <a:t> </a:t>
            </a:r>
            <a:r>
              <a:rPr lang="en-US" dirty="0">
                <a:hlinkClick r:id="rId5"/>
              </a:rPr>
              <a:t>https://github.com/kristofic/fmfi_aa/blob/master/src/main/java/sk/akr/fmfi/aa/interceptor/AuditInterceptor.java</a:t>
            </a:r>
            <a:endParaRPr lang="sk-SK" dirty="0"/>
          </a:p>
          <a:p>
            <a:r>
              <a:rPr lang="sk-SK" dirty="0"/>
              <a:t>Aplikovanie </a:t>
            </a:r>
            <a:r>
              <a:rPr lang="sk-SK" dirty="0" err="1"/>
              <a:t>interceptora</a:t>
            </a:r>
            <a:r>
              <a:rPr lang="sk-SK" dirty="0"/>
              <a:t>:</a:t>
            </a:r>
            <a:r>
              <a:rPr lang="sk-SK" baseline="0" dirty="0"/>
              <a:t> </a:t>
            </a:r>
            <a:r>
              <a:rPr lang="en-US" dirty="0">
                <a:hlinkClick r:id="rId6"/>
              </a:rPr>
              <a:t>https://github.com/kristofic/fmfi_aa/blob/master/src/main/java/sk/akr/fmfi/aa/interceptor/OperacieServiceBean.java#L12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32122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https://eclipse-ee4j.github.io/jakartaee-tutorial/#using-events-in-cdi-applications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sk-SK" dirty="0"/>
          </a:p>
          <a:p>
            <a:r>
              <a:rPr lang="sk-SK" b="1" dirty="0"/>
              <a:t>Ukážky:</a:t>
            </a:r>
          </a:p>
          <a:p>
            <a:r>
              <a:rPr lang="sk-SK" b="0" dirty="0"/>
              <a:t>Odoslanie</a:t>
            </a:r>
            <a:r>
              <a:rPr lang="sk-SK" b="0" baseline="0" dirty="0"/>
              <a:t> </a:t>
            </a:r>
            <a:r>
              <a:rPr lang="sk-SK" b="0" baseline="0" dirty="0" err="1"/>
              <a:t>eventu</a:t>
            </a:r>
            <a:r>
              <a:rPr lang="sk-SK" b="0" baseline="0" dirty="0"/>
              <a:t>: </a:t>
            </a:r>
            <a:r>
              <a:rPr lang="en-US" dirty="0">
                <a:hlinkClick r:id="rId4"/>
              </a:rPr>
              <a:t>https://github.com/kristofic/fmfi_aa/blob/master/src/main/java/sk/akr/fmfi/aa/events/OperacieServiceBean.java#L26</a:t>
            </a:r>
            <a:endParaRPr lang="sk-SK" dirty="0"/>
          </a:p>
          <a:p>
            <a:r>
              <a:rPr lang="sk-SK" b="0" dirty="0"/>
              <a:t>Prijatie</a:t>
            </a:r>
            <a:r>
              <a:rPr lang="sk-SK" b="0" baseline="0" dirty="0"/>
              <a:t> </a:t>
            </a:r>
            <a:r>
              <a:rPr lang="sk-SK" b="0" baseline="0" dirty="0" err="1"/>
              <a:t>eventu</a:t>
            </a:r>
            <a:r>
              <a:rPr lang="sk-SK" b="0" baseline="0" dirty="0"/>
              <a:t>:</a:t>
            </a:r>
          </a:p>
          <a:p>
            <a:r>
              <a:rPr lang="en-US" dirty="0">
                <a:hlinkClick r:id="rId5"/>
              </a:rPr>
              <a:t>https://github.com/kristofic/fmfi_aa/blob/master/src/main/java/sk/akr/fmfi/aa/events/EmailServiceBean.java#L11</a:t>
            </a:r>
            <a:endParaRPr lang="sk-SK" dirty="0"/>
          </a:p>
          <a:p>
            <a:r>
              <a:rPr lang="en-US" dirty="0">
                <a:hlinkClick r:id="rId6"/>
              </a:rPr>
              <a:t>https://github.com/kristofic/fmfi_aa/blob/master/src/main/java/sk/akr/fmfi/aa/events/SmsServiceBean.java#L11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556697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5389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01693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20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62686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Aspekty aplikácie, ktoré treba zvážiť v </a:t>
            </a:r>
            <a:r>
              <a:rPr lang="sk-SK" dirty="0" err="1"/>
              <a:t>clusteri</a:t>
            </a:r>
            <a:endParaRPr lang="sk-SK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  <a:p>
            <a:r>
              <a:rPr lang="sk-SK" dirty="0"/>
              <a:t>Väčšina problémov súvisí s neexistenciou centrálneho bodu (resp. centrálnym bodom nie je </a:t>
            </a:r>
            <a:r>
              <a:rPr lang="sk-SK"/>
              <a:t>inštancia aplikácie), </a:t>
            </a:r>
            <a:r>
              <a:rPr lang="sk-SK" dirty="0"/>
              <a:t>ide v podstate </a:t>
            </a:r>
            <a:r>
              <a:rPr lang="sk-SK"/>
              <a:t>o distribuovaný </a:t>
            </a:r>
            <a:r>
              <a:rPr lang="sk-SK" dirty="0"/>
              <a:t>systém</a:t>
            </a:r>
          </a:p>
          <a:p>
            <a:pPr marL="171450" indent="-171450">
              <a:buFontTx/>
              <a:buChar char="-"/>
            </a:pPr>
            <a:r>
              <a:rPr lang="sk-SK" dirty="0"/>
              <a:t>stav aplikácie</a:t>
            </a:r>
          </a:p>
          <a:p>
            <a:pPr marL="171450" indent="-171450">
              <a:buFontTx/>
              <a:buChar char="-"/>
            </a:pPr>
            <a:r>
              <a:rPr lang="sk-SK" dirty="0" err="1"/>
              <a:t>session</a:t>
            </a:r>
            <a:r>
              <a:rPr lang="sk-SK" dirty="0"/>
              <a:t> - aplikačný server dokáže zabezpečiť replikáciu a synchronizáciu </a:t>
            </a:r>
            <a:r>
              <a:rPr lang="sk-SK" dirty="0" err="1"/>
              <a:t>session</a:t>
            </a:r>
            <a:r>
              <a:rPr lang="sk-SK" dirty="0"/>
              <a:t> medzi uzlami </a:t>
            </a:r>
            <a:r>
              <a:rPr lang="sk-SK" dirty="0" err="1"/>
              <a:t>clustera</a:t>
            </a:r>
            <a:r>
              <a:rPr lang="sk-SK" dirty="0"/>
              <a:t>, ale môže ísť o drahú operáciu (preto sa väčšinou pri smerovaní požiadaviek používa </a:t>
            </a:r>
            <a:r>
              <a:rPr lang="sk-SK" dirty="0" err="1"/>
              <a:t>session</a:t>
            </a:r>
            <a:r>
              <a:rPr lang="sk-SK" dirty="0"/>
              <a:t> </a:t>
            </a:r>
            <a:r>
              <a:rPr lang="sk-SK" dirty="0" err="1"/>
              <a:t>affinity</a:t>
            </a:r>
            <a:r>
              <a:rPr lang="sk-SK" dirty="0"/>
              <a:t>)</a:t>
            </a:r>
          </a:p>
          <a:p>
            <a:pPr marL="171450" indent="-171450">
              <a:buFontTx/>
              <a:buChar char="-"/>
            </a:pPr>
            <a:r>
              <a:rPr lang="sk-SK" dirty="0" err="1"/>
              <a:t>cacheovanie</a:t>
            </a:r>
            <a:r>
              <a:rPr lang="sk-SK" dirty="0"/>
              <a:t> hodnôt - treba zvážiť, či netreba distribuovanú cache, ktorá sa synchronizuje medzi uzlami </a:t>
            </a:r>
            <a:r>
              <a:rPr lang="sk-SK" dirty="0" err="1"/>
              <a:t>clustera</a:t>
            </a:r>
            <a:r>
              <a:rPr lang="sk-SK" dirty="0"/>
              <a:t>, najmä ak sa </a:t>
            </a:r>
            <a:r>
              <a:rPr lang="sk-SK" dirty="0" err="1"/>
              <a:t>cacehované</a:t>
            </a:r>
            <a:r>
              <a:rPr lang="sk-SK" dirty="0"/>
              <a:t> záznamy môžu meniť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sk-SK" dirty="0"/>
              <a:t>preto je v súčasnej dobe </a:t>
            </a:r>
            <a:r>
              <a:rPr lang="sk-SK" dirty="0" err="1"/>
              <a:t>mikroslužieb</a:t>
            </a:r>
            <a:r>
              <a:rPr lang="sk-SK" dirty="0"/>
              <a:t> požiadavka na </a:t>
            </a:r>
            <a:r>
              <a:rPr lang="sk-SK" dirty="0" err="1"/>
              <a:t>bezstavovosť</a:t>
            </a:r>
            <a:r>
              <a:rPr lang="sk-SK" dirty="0"/>
              <a:t> aplikácie (resp. stav aplikácie musí byť perzistovaný mimo servera)</a:t>
            </a:r>
          </a:p>
          <a:p>
            <a:pPr marL="171450" indent="-171450">
              <a:buFontTx/>
              <a:buChar char="-"/>
            </a:pPr>
            <a:r>
              <a:rPr lang="sk-SK" dirty="0"/>
              <a:t>"</a:t>
            </a:r>
            <a:r>
              <a:rPr lang="sk-SK" dirty="0" err="1"/>
              <a:t>Singleton</a:t>
            </a:r>
            <a:r>
              <a:rPr lang="sk-SK" dirty="0"/>
              <a:t>" </a:t>
            </a:r>
            <a:r>
              <a:rPr lang="sk-SK" dirty="0" err="1"/>
              <a:t>pattern</a:t>
            </a:r>
            <a:r>
              <a:rPr lang="sk-SK" dirty="0"/>
              <a:t> funguje iba rámci jedného uzla aplikačného servera. Implementovať </a:t>
            </a:r>
            <a:r>
              <a:rPr lang="sk-SK" dirty="0" err="1"/>
              <a:t>singleton</a:t>
            </a:r>
            <a:r>
              <a:rPr lang="sk-SK" dirty="0"/>
              <a:t> na úrovni </a:t>
            </a:r>
            <a:r>
              <a:rPr lang="sk-SK" dirty="0" err="1"/>
              <a:t>clustera</a:t>
            </a:r>
            <a:r>
              <a:rPr lang="sk-SK" dirty="0"/>
              <a:t> je náročnejšie.</a:t>
            </a:r>
          </a:p>
          <a:p>
            <a:pPr marL="171450" indent="-171450">
              <a:buFontTx/>
              <a:buChar char="-"/>
            </a:pPr>
            <a:r>
              <a:rPr lang="sk-SK" dirty="0"/>
              <a:t>nie je možné použiť prostriedky jazyka na synchronizáciu </a:t>
            </a:r>
            <a:r>
              <a:rPr lang="sk-SK" dirty="0" err="1"/>
              <a:t>threadov</a:t>
            </a:r>
            <a:r>
              <a:rPr lang="sk-SK" dirty="0"/>
              <a:t> (alternatíva napr. zámky na úrovni databázy)</a:t>
            </a:r>
          </a:p>
          <a:p>
            <a:pPr marL="171450" indent="-171450">
              <a:buFontTx/>
              <a:buChar char="-"/>
            </a:pPr>
            <a:r>
              <a:rPr lang="sk-SK" dirty="0"/>
              <a:t>dávkové procesy - môžu sa potenciálne spúšťať na všetkých uzloch </a:t>
            </a:r>
            <a:r>
              <a:rPr lang="sk-SK" dirty="0" err="1"/>
              <a:t>clustera</a:t>
            </a:r>
            <a:r>
              <a:rPr lang="sk-SK" dirty="0"/>
              <a:t> (môže byť žiadúce, ale nie vždy)</a:t>
            </a:r>
          </a:p>
          <a:p>
            <a:pPr marL="171450" indent="-171450">
              <a:buFontTx/>
              <a:buChar char="-"/>
            </a:pPr>
            <a:r>
              <a:rPr lang="sk-SK" dirty="0"/>
              <a:t>čítanie</a:t>
            </a:r>
            <a:r>
              <a:rPr lang="sk-SK" baseline="0" dirty="0"/>
              <a:t> lokálnych súborov – špecifikácia to zakazuje, </a:t>
            </a:r>
            <a:r>
              <a:rPr lang="sk-SK" baseline="0" dirty="0" err="1"/>
              <a:t>ničmenej</a:t>
            </a:r>
            <a:r>
              <a:rPr lang="sk-SK" baseline="0" dirty="0"/>
              <a:t> aplikačné servery tomu štandardne nebránia. V </a:t>
            </a:r>
            <a:r>
              <a:rPr lang="sk-SK" baseline="0" dirty="0" err="1"/>
              <a:t>clusteri</a:t>
            </a:r>
            <a:r>
              <a:rPr lang="sk-SK" baseline="0" dirty="0"/>
              <a:t> problém – treba zabezpečiť, aby všetky uzly videli správne súbory</a:t>
            </a:r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21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84671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22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56645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JVM poskytuje pohľad do svojho vnútra vo forme </a:t>
            </a:r>
            <a:r>
              <a:rPr lang="sk-SK" dirty="0" err="1"/>
              <a:t>dump</a:t>
            </a:r>
            <a:r>
              <a:rPr lang="sk-SK" dirty="0"/>
              <a:t> súborov.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Dumpy</a:t>
            </a:r>
            <a:r>
              <a:rPr lang="en-US" baseline="0" dirty="0"/>
              <a:t> je </a:t>
            </a:r>
            <a:r>
              <a:rPr lang="en-US" baseline="0" dirty="0" err="1"/>
              <a:t>mo</a:t>
            </a:r>
            <a:r>
              <a:rPr lang="sk-SK" baseline="0" dirty="0" err="1"/>
              <a:t>žné</a:t>
            </a:r>
            <a:r>
              <a:rPr lang="sk-SK" baseline="0" dirty="0"/>
              <a:t> dať vygenerovať aj manuálne.</a:t>
            </a:r>
            <a:endParaRPr lang="sk-SK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Formát</a:t>
            </a:r>
            <a:r>
              <a:rPr lang="sk-SK" baseline="0" dirty="0"/>
              <a:t> </a:t>
            </a:r>
            <a:r>
              <a:rPr lang="sk-SK" baseline="0" dirty="0" err="1"/>
              <a:t>dump</a:t>
            </a:r>
            <a:r>
              <a:rPr lang="sk-SK" baseline="0" dirty="0"/>
              <a:t> súborov je štandardizovaný, preto je možné si vybrať niektorý z mnohých nástrojov na ich analýzu (niektoré sú </a:t>
            </a:r>
            <a:r>
              <a:rPr lang="sk-SK" baseline="0" dirty="0" err="1"/>
              <a:t>free</a:t>
            </a:r>
            <a:r>
              <a:rPr lang="sk-SK" baseline="0"/>
              <a:t>, niektoré komerčné).</a:t>
            </a:r>
            <a:endParaRPr lang="sk-SK"/>
          </a:p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23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65790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Uk</a:t>
            </a:r>
            <a:r>
              <a:rPr lang="sk-SK" b="1" dirty="0" err="1">
                <a:latin typeface="Consolas" panose="020B0609020204030204" pitchFamily="49" charset="0"/>
              </a:rPr>
              <a:t>ážka</a:t>
            </a:r>
            <a:r>
              <a:rPr lang="sk-SK" b="1" dirty="0">
                <a:latin typeface="Consolas" panose="020B0609020204030204" pitchFamily="49" charset="0"/>
              </a:rPr>
              <a:t> </a:t>
            </a:r>
            <a:r>
              <a:rPr lang="sk-SK" b="1" dirty="0" err="1">
                <a:latin typeface="Consolas" panose="020B0609020204030204" pitchFamily="49" charset="0"/>
              </a:rPr>
              <a:t>thread</a:t>
            </a:r>
            <a:r>
              <a:rPr lang="sk-SK" b="1" dirty="0">
                <a:latin typeface="Consolas" panose="020B0609020204030204" pitchFamily="49" charset="0"/>
              </a:rPr>
              <a:t> </a:t>
            </a:r>
            <a:r>
              <a:rPr lang="sk-SK" b="1" dirty="0" err="1">
                <a:latin typeface="Consolas" panose="020B0609020204030204" pitchFamily="49" charset="0"/>
              </a:rPr>
              <a:t>dumpu</a:t>
            </a:r>
            <a:r>
              <a:rPr lang="sk-SK" b="1" dirty="0">
                <a:latin typeface="Consolas" panose="020B0609020204030204" pitchFamily="49" charset="0"/>
              </a:rPr>
              <a:t> (2 </a:t>
            </a:r>
            <a:r>
              <a:rPr lang="sk-SK" b="1" dirty="0" err="1">
                <a:latin typeface="Consolas" panose="020B0609020204030204" pitchFamily="49" charset="0"/>
              </a:rPr>
              <a:t>thready</a:t>
            </a:r>
            <a:r>
              <a:rPr lang="sk-SK" b="1" dirty="0">
                <a:latin typeface="Consolas" panose="020B0609020204030204" pitchFamily="49" charset="0"/>
              </a:rPr>
              <a:t>, skrátené)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sk-SK" b="1" dirty="0">
                <a:latin typeface="Consolas" panose="020B0609020204030204" pitchFamily="49" charset="0"/>
              </a:rPr>
              <a:t>"</a:t>
            </a:r>
            <a:r>
              <a:rPr lang="sk-SK" b="1" dirty="0" err="1">
                <a:latin typeface="Consolas" panose="020B0609020204030204" pitchFamily="49" charset="0"/>
              </a:rPr>
              <a:t>WebContainer</a:t>
            </a:r>
            <a:r>
              <a:rPr lang="sk-SK" b="1" dirty="0">
                <a:latin typeface="Consolas" panose="020B0609020204030204" pitchFamily="49" charset="0"/>
              </a:rPr>
              <a:t> : 39" </a:t>
            </a:r>
            <a:r>
              <a:rPr lang="sk-SK" dirty="0">
                <a:latin typeface="Consolas" panose="020B0609020204030204" pitchFamily="49" charset="0"/>
              </a:rPr>
              <a:t>J9VMThread:0x0000000033847D00, j9thread_t:0x000001001D0CD690, </a:t>
            </a:r>
            <a:r>
              <a:rPr lang="sk-SK" dirty="0" err="1">
                <a:latin typeface="Consolas" panose="020B0609020204030204" pitchFamily="49" charset="0"/>
              </a:rPr>
              <a:t>java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lang</a:t>
            </a:r>
            <a:r>
              <a:rPr lang="sk-SK" dirty="0">
                <a:latin typeface="Consolas" panose="020B0609020204030204" pitchFamily="49" charset="0"/>
              </a:rPr>
              <a:t>/Thread:0x0000000046A9EB98, </a:t>
            </a:r>
            <a:r>
              <a:rPr lang="sk-SK" dirty="0" err="1">
                <a:latin typeface="Consolas" panose="020B0609020204030204" pitchFamily="49" charset="0"/>
              </a:rPr>
              <a:t>state:P</a:t>
            </a:r>
            <a:r>
              <a:rPr lang="sk-SK" dirty="0">
                <a:latin typeface="Consolas" panose="020B0609020204030204" pitchFamily="49" charset="0"/>
              </a:rPr>
              <a:t>, </a:t>
            </a:r>
            <a:r>
              <a:rPr lang="sk-SK" dirty="0" err="1">
                <a:latin typeface="Consolas" panose="020B0609020204030204" pitchFamily="49" charset="0"/>
              </a:rPr>
              <a:t>prio</a:t>
            </a:r>
            <a:r>
              <a:rPr lang="sk-SK" dirty="0">
                <a:latin typeface="Consolas" panose="020B0609020204030204" pitchFamily="49" charset="0"/>
              </a:rPr>
              <a:t>=5</a:t>
            </a:r>
          </a:p>
          <a:p>
            <a:r>
              <a:rPr lang="sk-SK" dirty="0">
                <a:latin typeface="Consolas" panose="020B0609020204030204" pitchFamily="49" charset="0"/>
              </a:rPr>
              <a:t>       (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thread</a:t>
            </a:r>
            <a:r>
              <a:rPr lang="sk-SK" dirty="0">
                <a:latin typeface="Consolas" panose="020B0609020204030204" pitchFamily="49" charset="0"/>
              </a:rPr>
              <a:t> ID:0x79008D, 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priority:0x5, 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policy:UNKNOWN</a:t>
            </a:r>
            <a:r>
              <a:rPr lang="sk-SK" dirty="0">
                <a:latin typeface="Consolas" panose="020B0609020204030204" pitchFamily="49" charset="0"/>
              </a:rPr>
              <a:t>)</a:t>
            </a:r>
          </a:p>
          <a:p>
            <a:r>
              <a:rPr lang="sk-SK" dirty="0" err="1">
                <a:latin typeface="Consolas" panose="020B0609020204030204" pitchFamily="49" charset="0"/>
              </a:rPr>
              <a:t>Parked</a:t>
            </a:r>
            <a:r>
              <a:rPr lang="sk-SK" dirty="0">
                <a:latin typeface="Consolas" panose="020B0609020204030204" pitchFamily="49" charset="0"/>
              </a:rPr>
              <a:t> on: </a:t>
            </a:r>
            <a:r>
              <a:rPr lang="sk-SK" dirty="0" err="1">
                <a:latin typeface="Consolas" panose="020B0609020204030204" pitchFamily="49" charset="0"/>
              </a:rPr>
              <a:t>java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util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concurrent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locks</a:t>
            </a:r>
            <a:r>
              <a:rPr lang="sk-SK" dirty="0">
                <a:latin typeface="Consolas" panose="020B0609020204030204" pitchFamily="49" charset="0"/>
              </a:rPr>
              <a:t>/AbstractQueuedSynchronizer$ConditionObject@0x00000000416CDC08 </a:t>
            </a:r>
            <a:r>
              <a:rPr lang="sk-SK" dirty="0" err="1">
                <a:latin typeface="Consolas" panose="020B0609020204030204" pitchFamily="49" charset="0"/>
              </a:rPr>
              <a:t>Owned</a:t>
            </a:r>
            <a:r>
              <a:rPr lang="sk-SK" dirty="0">
                <a:latin typeface="Consolas" panose="020B0609020204030204" pitchFamily="49" charset="0"/>
              </a:rPr>
              <a:t> by: &lt;</a:t>
            </a:r>
            <a:r>
              <a:rPr lang="sk-SK" dirty="0" err="1">
                <a:latin typeface="Consolas" panose="020B0609020204030204" pitchFamily="49" charset="0"/>
              </a:rPr>
              <a:t>unknown</a:t>
            </a:r>
            <a:r>
              <a:rPr lang="sk-SK" dirty="0">
                <a:latin typeface="Consolas" panose="020B0609020204030204" pitchFamily="49" charset="0"/>
              </a:rPr>
              <a:t>&gt;</a:t>
            </a:r>
          </a:p>
          <a:p>
            <a:r>
              <a:rPr lang="sk-SK" dirty="0">
                <a:latin typeface="Consolas" panose="020B0609020204030204" pitchFamily="49" charset="0"/>
              </a:rPr>
              <a:t>      Java </a:t>
            </a:r>
            <a:r>
              <a:rPr lang="sk-SK" dirty="0" err="1">
                <a:latin typeface="Consolas" panose="020B0609020204030204" pitchFamily="49" charset="0"/>
              </a:rPr>
              <a:t>callstack</a:t>
            </a:r>
            <a:r>
              <a:rPr lang="sk-SK" dirty="0">
                <a:latin typeface="Consolas" panose="020B0609020204030204" pitchFamily="49" charset="0"/>
              </a:rPr>
              <a:t>:</a:t>
            </a: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sun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misc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Unsafe.park</a:t>
            </a:r>
            <a:r>
              <a:rPr lang="sk-SK" dirty="0">
                <a:latin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Method</a:t>
            </a:r>
            <a:r>
              <a:rPr lang="sk-SK" dirty="0">
                <a:latin typeface="Consolas" panose="020B0609020204030204" pitchFamily="49" charset="0"/>
              </a:rPr>
              <a:t>)</a:t>
            </a:r>
          </a:p>
          <a:p>
            <a:endParaRPr lang="sk-SK" dirty="0">
              <a:latin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com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ibm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ws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util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BoundedBuffer.poll</a:t>
            </a:r>
            <a:r>
              <a:rPr lang="sk-SK" dirty="0">
                <a:latin typeface="Consolas" panose="020B0609020204030204" pitchFamily="49" charset="0"/>
              </a:rPr>
              <a:t>(BoundedBuffer.java:877(</a:t>
            </a:r>
            <a:r>
              <a:rPr lang="sk-SK" dirty="0" err="1">
                <a:latin typeface="Consolas" panose="020B0609020204030204" pitchFamily="49" charset="0"/>
              </a:rPr>
              <a:t>Compiled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Code</a:t>
            </a:r>
            <a:r>
              <a:rPr lang="sk-SK" dirty="0">
                <a:latin typeface="Consolas" panose="020B0609020204030204" pitchFamily="49" charset="0"/>
              </a:rPr>
              <a:t>))</a:t>
            </a: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com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ibm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ws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util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ThreadPool.getTask</a:t>
            </a:r>
            <a:r>
              <a:rPr lang="sk-SK" dirty="0">
                <a:latin typeface="Consolas" panose="020B0609020204030204" pitchFamily="49" charset="0"/>
              </a:rPr>
              <a:t>(ThreadPool.java:934(</a:t>
            </a:r>
            <a:r>
              <a:rPr lang="sk-SK" dirty="0" err="1">
                <a:latin typeface="Consolas" panose="020B0609020204030204" pitchFamily="49" charset="0"/>
              </a:rPr>
              <a:t>Compiled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Code</a:t>
            </a:r>
            <a:r>
              <a:rPr lang="sk-SK" dirty="0">
                <a:latin typeface="Consolas" panose="020B0609020204030204" pitchFamily="49" charset="0"/>
              </a:rPr>
              <a:t>))</a:t>
            </a: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com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ibm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ws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util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ThreadPool$Worker.run</a:t>
            </a:r>
            <a:r>
              <a:rPr lang="sk-SK" dirty="0">
                <a:latin typeface="Consolas" panose="020B0609020204030204" pitchFamily="49" charset="0"/>
              </a:rPr>
              <a:t>(ThreadPool.java:1704(</a:t>
            </a:r>
            <a:r>
              <a:rPr lang="sk-SK" dirty="0" err="1">
                <a:latin typeface="Consolas" panose="020B0609020204030204" pitchFamily="49" charset="0"/>
              </a:rPr>
              <a:t>Compiled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Code</a:t>
            </a:r>
            <a:r>
              <a:rPr lang="sk-SK" dirty="0">
                <a:latin typeface="Consolas" panose="020B0609020204030204" pitchFamily="49" charset="0"/>
              </a:rPr>
              <a:t>))</a:t>
            </a:r>
          </a:p>
          <a:p>
            <a:r>
              <a:rPr lang="sk-SK" dirty="0">
                <a:latin typeface="Consolas" panose="020B0609020204030204" pitchFamily="49" charset="0"/>
              </a:rPr>
              <a:t>          </a:t>
            </a:r>
          </a:p>
          <a:p>
            <a:r>
              <a:rPr lang="sk-SK" dirty="0">
                <a:latin typeface="Consolas" panose="020B0609020204030204" pitchFamily="49" charset="0"/>
              </a:rPr>
              <a:t>...</a:t>
            </a:r>
          </a:p>
          <a:p>
            <a:endParaRPr lang="sk-SK" dirty="0">
              <a:latin typeface="Consolas" panose="020B0609020204030204" pitchFamily="49" charset="0"/>
            </a:endParaRPr>
          </a:p>
          <a:p>
            <a:r>
              <a:rPr lang="sk-SK" b="1" dirty="0">
                <a:latin typeface="Consolas" panose="020B0609020204030204" pitchFamily="49" charset="0"/>
              </a:rPr>
              <a:t>"</a:t>
            </a:r>
            <a:r>
              <a:rPr lang="sk-SK" b="1" dirty="0" err="1">
                <a:latin typeface="Consolas" panose="020B0609020204030204" pitchFamily="49" charset="0"/>
              </a:rPr>
              <a:t>WebContainer</a:t>
            </a:r>
            <a:r>
              <a:rPr lang="sk-SK" b="1" dirty="0">
                <a:latin typeface="Consolas" panose="020B0609020204030204" pitchFamily="49" charset="0"/>
              </a:rPr>
              <a:t> : 40" </a:t>
            </a:r>
            <a:r>
              <a:rPr lang="sk-SK" dirty="0">
                <a:latin typeface="Consolas" panose="020B0609020204030204" pitchFamily="49" charset="0"/>
              </a:rPr>
              <a:t>J9VMThread:0x000000003384E600, j9thread_t:0x000001001D0CDBA0, </a:t>
            </a:r>
            <a:r>
              <a:rPr lang="sk-SK" dirty="0" err="1">
                <a:latin typeface="Consolas" panose="020B0609020204030204" pitchFamily="49" charset="0"/>
              </a:rPr>
              <a:t>java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lang</a:t>
            </a:r>
            <a:r>
              <a:rPr lang="sk-SK" dirty="0">
                <a:latin typeface="Consolas" panose="020B0609020204030204" pitchFamily="49" charset="0"/>
              </a:rPr>
              <a:t>/Thread:0x0000000046A9EB10, </a:t>
            </a:r>
            <a:r>
              <a:rPr lang="sk-SK" dirty="0" err="1">
                <a:latin typeface="Consolas" panose="020B0609020204030204" pitchFamily="49" charset="0"/>
              </a:rPr>
              <a:t>state:CW</a:t>
            </a:r>
            <a:r>
              <a:rPr lang="sk-SK" dirty="0">
                <a:latin typeface="Consolas" panose="020B0609020204030204" pitchFamily="49" charset="0"/>
              </a:rPr>
              <a:t>, </a:t>
            </a:r>
            <a:r>
              <a:rPr lang="sk-SK" dirty="0" err="1">
                <a:latin typeface="Consolas" panose="020B0609020204030204" pitchFamily="49" charset="0"/>
              </a:rPr>
              <a:t>prio</a:t>
            </a:r>
            <a:r>
              <a:rPr lang="sk-SK" dirty="0">
                <a:latin typeface="Consolas" panose="020B0609020204030204" pitchFamily="49" charset="0"/>
              </a:rPr>
              <a:t>=5</a:t>
            </a:r>
          </a:p>
          <a:p>
            <a:r>
              <a:rPr lang="sk-SK" dirty="0">
                <a:latin typeface="Consolas" panose="020B0609020204030204" pitchFamily="49" charset="0"/>
              </a:rPr>
              <a:t>       (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thread</a:t>
            </a:r>
            <a:r>
              <a:rPr lang="sk-SK" dirty="0">
                <a:latin typeface="Consolas" panose="020B0609020204030204" pitchFamily="49" charset="0"/>
              </a:rPr>
              <a:t> ID:0x36F00AF, 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priority:0x5, 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policy:UNKNOWN</a:t>
            </a:r>
            <a:r>
              <a:rPr lang="sk-SK" dirty="0">
                <a:latin typeface="Consolas" panose="020B0609020204030204" pitchFamily="49" charset="0"/>
              </a:rPr>
              <a:t>)</a:t>
            </a:r>
          </a:p>
          <a:p>
            <a:r>
              <a:rPr lang="sk-SK" dirty="0" err="1">
                <a:latin typeface="Consolas" panose="020B0609020204030204" pitchFamily="49" charset="0"/>
              </a:rPr>
              <a:t>Waiting</a:t>
            </a:r>
            <a:r>
              <a:rPr lang="sk-SK" dirty="0">
                <a:latin typeface="Consolas" panose="020B0609020204030204" pitchFamily="49" charset="0"/>
              </a:rPr>
              <a:t> on: </a:t>
            </a:r>
            <a:r>
              <a:rPr lang="sk-SK" dirty="0" err="1">
                <a:latin typeface="Consolas" panose="020B0609020204030204" pitchFamily="49" charset="0"/>
              </a:rPr>
              <a:t>java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lang</a:t>
            </a:r>
            <a:r>
              <a:rPr lang="sk-SK" dirty="0">
                <a:latin typeface="Consolas" panose="020B0609020204030204" pitchFamily="49" charset="0"/>
              </a:rPr>
              <a:t>/Object@0x00000000AC41AB70 </a:t>
            </a:r>
            <a:r>
              <a:rPr lang="sk-SK" dirty="0" err="1">
                <a:latin typeface="Consolas" panose="020B0609020204030204" pitchFamily="49" charset="0"/>
              </a:rPr>
              <a:t>Owned</a:t>
            </a:r>
            <a:r>
              <a:rPr lang="sk-SK" dirty="0">
                <a:latin typeface="Consolas" panose="020B0609020204030204" pitchFamily="49" charset="0"/>
              </a:rPr>
              <a:t> by: &lt;</a:t>
            </a:r>
            <a:r>
              <a:rPr lang="sk-SK" dirty="0" err="1">
                <a:latin typeface="Consolas" panose="020B0609020204030204" pitchFamily="49" charset="0"/>
              </a:rPr>
              <a:t>unowned</a:t>
            </a:r>
            <a:r>
              <a:rPr lang="sk-SK" dirty="0">
                <a:latin typeface="Consolas" panose="020B0609020204030204" pitchFamily="49" charset="0"/>
              </a:rPr>
              <a:t>&gt;</a:t>
            </a:r>
          </a:p>
          <a:p>
            <a:r>
              <a:rPr lang="sk-SK" dirty="0">
                <a:latin typeface="Consolas" panose="020B0609020204030204" pitchFamily="49" charset="0"/>
              </a:rPr>
              <a:t>      Java </a:t>
            </a:r>
            <a:r>
              <a:rPr lang="sk-SK" dirty="0" err="1">
                <a:latin typeface="Consolas" panose="020B0609020204030204" pitchFamily="49" charset="0"/>
              </a:rPr>
              <a:t>callstack</a:t>
            </a:r>
            <a:r>
              <a:rPr lang="sk-SK" dirty="0">
                <a:latin typeface="Consolas" panose="020B0609020204030204" pitchFamily="49" charset="0"/>
              </a:rPr>
              <a:t>:</a:t>
            </a: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java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lang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Object.wait</a:t>
            </a:r>
            <a:r>
              <a:rPr lang="sk-SK" dirty="0">
                <a:latin typeface="Consolas" panose="020B0609020204030204" pitchFamily="49" charset="0"/>
              </a:rPr>
              <a:t>(</a:t>
            </a:r>
            <a:r>
              <a:rPr lang="sk-SK" dirty="0" err="1">
                <a:latin typeface="Consolas" panose="020B0609020204030204" pitchFamily="49" charset="0"/>
              </a:rPr>
              <a:t>Native</a:t>
            </a:r>
            <a:r>
              <a:rPr lang="sk-SK" dirty="0">
                <a:latin typeface="Consolas" panose="020B0609020204030204" pitchFamily="49" charset="0"/>
              </a:rPr>
              <a:t> </a:t>
            </a:r>
            <a:r>
              <a:rPr lang="sk-SK" dirty="0" err="1">
                <a:latin typeface="Consolas" panose="020B0609020204030204" pitchFamily="49" charset="0"/>
              </a:rPr>
              <a:t>Method</a:t>
            </a:r>
            <a:r>
              <a:rPr lang="sk-SK" dirty="0">
                <a:latin typeface="Consolas" panose="020B0609020204030204" pitchFamily="49" charset="0"/>
              </a:rPr>
              <a:t>)</a:t>
            </a:r>
          </a:p>
          <a:p>
            <a:endParaRPr lang="sk-SK" dirty="0">
              <a:latin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com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ibm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ws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websvcs</a:t>
            </a:r>
            <a:r>
              <a:rPr lang="sk-SK" dirty="0">
                <a:latin typeface="Consolas" panose="020B0609020204030204" pitchFamily="49" charset="0"/>
              </a:rPr>
              <a:t>/transport/http/</a:t>
            </a:r>
            <a:r>
              <a:rPr lang="sk-SK" dirty="0" err="1">
                <a:latin typeface="Consolas" panose="020B0609020204030204" pitchFamily="49" charset="0"/>
              </a:rPr>
              <a:t>HTTPConnection.doConnect</a:t>
            </a:r>
            <a:r>
              <a:rPr lang="sk-SK" dirty="0">
                <a:latin typeface="Consolas" panose="020B0609020204030204" pitchFamily="49" charset="0"/>
              </a:rPr>
              <a:t>(HTTPConnection.java:484)</a:t>
            </a:r>
          </a:p>
          <a:p>
            <a:endParaRPr lang="sk-SK" dirty="0">
              <a:latin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org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apache</a:t>
            </a:r>
            <a:r>
              <a:rPr lang="sk-SK" dirty="0">
                <a:latin typeface="Consolas" panose="020B0609020204030204" pitchFamily="49" charset="0"/>
              </a:rPr>
              <a:t>/axis2/</a:t>
            </a:r>
            <a:r>
              <a:rPr lang="sk-SK" dirty="0" err="1">
                <a:latin typeface="Consolas" panose="020B0609020204030204" pitchFamily="49" charset="0"/>
              </a:rPr>
              <a:t>jaxws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client</a:t>
            </a:r>
            <a:r>
              <a:rPr lang="sk-SK" dirty="0">
                <a:latin typeface="Consolas" panose="020B0609020204030204" pitchFamily="49" charset="0"/>
              </a:rPr>
              <a:t>/proxy/</a:t>
            </a:r>
            <a:r>
              <a:rPr lang="sk-SK" dirty="0" err="1">
                <a:latin typeface="Consolas" panose="020B0609020204030204" pitchFamily="49" charset="0"/>
              </a:rPr>
              <a:t>JAXWSProxyHandler.invoke</a:t>
            </a:r>
            <a:r>
              <a:rPr lang="sk-SK" dirty="0">
                <a:latin typeface="Consolas" panose="020B0609020204030204" pitchFamily="49" charset="0"/>
              </a:rPr>
              <a:t>(JAXWSProxyHandler.java:188)</a:t>
            </a:r>
          </a:p>
          <a:p>
            <a:endParaRPr lang="sk-SK" dirty="0">
              <a:latin typeface="Consolas" panose="020B0609020204030204" pitchFamily="49" charset="0"/>
            </a:endParaRPr>
          </a:p>
          <a:p>
            <a:r>
              <a:rPr lang="sk-SK" dirty="0">
                <a:latin typeface="Consolas" panose="020B0609020204030204" pitchFamily="49" charset="0"/>
              </a:rPr>
              <a:t>          at $Proxy146.generateDocument(</a:t>
            </a:r>
            <a:r>
              <a:rPr lang="sk-SK" dirty="0" err="1">
                <a:latin typeface="Consolas" panose="020B0609020204030204" pitchFamily="49" charset="0"/>
              </a:rPr>
              <a:t>Bytecode</a:t>
            </a:r>
            <a:r>
              <a:rPr lang="sk-SK" dirty="0">
                <a:latin typeface="Consolas" panose="020B0609020204030204" pitchFamily="49" charset="0"/>
              </a:rPr>
              <a:t> PC:26)</a:t>
            </a: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sk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softec</a:t>
            </a:r>
            <a:r>
              <a:rPr lang="sk-SK" dirty="0">
                <a:latin typeface="Consolas" panose="020B0609020204030204" pitchFamily="49" charset="0"/>
              </a:rPr>
              <a:t>/.../.../...</a:t>
            </a:r>
            <a:r>
              <a:rPr lang="sk-SK" dirty="0" err="1">
                <a:latin typeface="Consolas" panose="020B0609020204030204" pitchFamily="49" charset="0"/>
              </a:rPr>
              <a:t>Service.generateDocument</a:t>
            </a:r>
            <a:r>
              <a:rPr lang="sk-SK" dirty="0">
                <a:latin typeface="Consolas" panose="020B0609020204030204" pitchFamily="49" charset="0"/>
              </a:rPr>
              <a:t>(...Service.java:62)</a:t>
            </a:r>
          </a:p>
          <a:p>
            <a:r>
              <a:rPr lang="sk-SK" dirty="0">
                <a:latin typeface="Consolas" panose="020B0609020204030204" pitchFamily="49" charset="0"/>
              </a:rPr>
              <a:t>          at </a:t>
            </a:r>
            <a:r>
              <a:rPr lang="sk-SK" dirty="0" err="1">
                <a:latin typeface="Consolas" panose="020B0609020204030204" pitchFamily="49" charset="0"/>
              </a:rPr>
              <a:t>sk</a:t>
            </a:r>
            <a:r>
              <a:rPr lang="sk-SK" dirty="0">
                <a:latin typeface="Consolas" panose="020B0609020204030204" pitchFamily="49" charset="0"/>
              </a:rPr>
              <a:t>/</a:t>
            </a:r>
            <a:r>
              <a:rPr lang="sk-SK" dirty="0" err="1">
                <a:latin typeface="Consolas" panose="020B0609020204030204" pitchFamily="49" charset="0"/>
              </a:rPr>
              <a:t>softec</a:t>
            </a:r>
            <a:r>
              <a:rPr lang="sk-SK" dirty="0">
                <a:latin typeface="Consolas" panose="020B0609020204030204" pitchFamily="49" charset="0"/>
              </a:rPr>
              <a:t>/.../report/</a:t>
            </a:r>
            <a:r>
              <a:rPr lang="sk-SK" dirty="0" err="1">
                <a:latin typeface="Consolas" panose="020B0609020204030204" pitchFamily="49" charset="0"/>
              </a:rPr>
              <a:t>Reporter.generateReport</a:t>
            </a:r>
            <a:r>
              <a:rPr lang="sk-SK" dirty="0">
                <a:latin typeface="Consolas" panose="020B0609020204030204" pitchFamily="49" charset="0"/>
              </a:rPr>
              <a:t>(Reporter.java:83)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24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5423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Uk</a:t>
            </a:r>
            <a:r>
              <a:rPr lang="sk-SK" b="1" dirty="0" err="1"/>
              <a:t>ážka</a:t>
            </a:r>
            <a:r>
              <a:rPr lang="sk-SK" b="1" dirty="0"/>
              <a:t> </a:t>
            </a:r>
            <a:r>
              <a:rPr lang="sk-SK" b="1" dirty="0" err="1"/>
              <a:t>memory</a:t>
            </a:r>
            <a:r>
              <a:rPr lang="sk-SK" b="1" dirty="0"/>
              <a:t> </a:t>
            </a:r>
            <a:r>
              <a:rPr lang="sk-SK" b="1" dirty="0" err="1"/>
              <a:t>leaku</a:t>
            </a:r>
            <a:endParaRPr lang="sk-SK" b="0" dirty="0"/>
          </a:p>
          <a:p>
            <a:endParaRPr lang="sk-SK" sz="1200" b="0" u="sng" dirty="0">
              <a:solidFill>
                <a:srgbClr val="0563C1"/>
              </a:solidFill>
              <a:effectLst/>
              <a:latin typeface="+mn-lt"/>
              <a:ea typeface="+mn-ea"/>
              <a:cs typeface="+mn-cs"/>
              <a:hlinkClick r:id="rId3"/>
            </a:endParaRPr>
          </a:p>
          <a:p>
            <a:r>
              <a:rPr lang="sk-SK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://github.com/kristofic/memory-leak-example</a:t>
            </a:r>
            <a:endParaRPr lang="sk-S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25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9465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200"/>
              </a:spcBef>
              <a:spcAft>
                <a:spcPts val="200"/>
              </a:spcAft>
            </a:pPr>
            <a:r>
              <a:rPr lang="en-US" sz="1200" u="sng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https://hub.packtpub.com/what-is-multi-layered-software-architecture/</a:t>
            </a:r>
            <a:endParaRPr lang="sk-SK" sz="12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200"/>
              </a:spcBef>
              <a:spcAft>
                <a:spcPts val="200"/>
              </a:spcAft>
            </a:pPr>
            <a:endParaRPr lang="sk-SK" sz="1200" u="sng" dirty="0">
              <a:solidFill>
                <a:srgbClr val="0000FF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200"/>
              </a:spcBef>
              <a:spcAft>
                <a:spcPts val="200"/>
              </a:spcAft>
            </a:pPr>
            <a:r>
              <a:rPr lang="sk-SK" sz="1200" b="1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Doménová vrstva</a:t>
            </a:r>
          </a:p>
          <a:p>
            <a:pPr marL="0" marR="0">
              <a:spcBef>
                <a:spcPts val="200"/>
              </a:spcBef>
              <a:spcAft>
                <a:spcPts val="200"/>
              </a:spcAft>
            </a:pPr>
            <a:r>
              <a:rPr lang="sk-SK" sz="1200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– biznis pravidlá pre vznik, transformáciu a uloženie/</a:t>
            </a:r>
            <a:r>
              <a:rPr lang="sk-SK" sz="1200" u="non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perzistenciu</a:t>
            </a:r>
            <a:r>
              <a:rPr lang="sk-SK" sz="1200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dát</a:t>
            </a:r>
          </a:p>
          <a:p>
            <a:pPr marL="0" marR="0">
              <a:spcBef>
                <a:spcPts val="200"/>
              </a:spcBef>
              <a:spcAft>
                <a:spcPts val="200"/>
              </a:spcAft>
            </a:pPr>
            <a:r>
              <a:rPr lang="sk-SK" sz="1200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– spravidla čo najviac nezávislá od technologického </a:t>
            </a:r>
            <a:r>
              <a:rPr lang="sk-SK" sz="1200" u="non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frameworku</a:t>
            </a:r>
            <a:endParaRPr lang="en-US" sz="1200" u="none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l" rtl="0"/>
            <a:endParaRPr lang="sk-SK" sz="12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  <a:hlinkClick r:id="rId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b="1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Servisná vrstva</a:t>
            </a:r>
          </a:p>
          <a:p>
            <a:pPr marR="0" algn="l" rtl="0"/>
            <a:r>
              <a:rPr lang="sk-SK" sz="1200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Nie je to striktne vrstva, nekomunikuje len medzi prezentačnou a doménovou vrstvou, má na starosti aj prierezové technické funkcie</a:t>
            </a:r>
          </a:p>
          <a:p>
            <a:pPr marR="0" algn="l" rtl="0"/>
            <a:r>
              <a:rPr lang="sk-SK" sz="1200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V podstate obaľuje doménovú logiku, poskytuje jej rôzne služby</a:t>
            </a:r>
          </a:p>
          <a:p>
            <a:pPr marR="0" algn="l" rtl="0"/>
            <a:r>
              <a:rPr lang="sk-SK" sz="1200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Často zabezpečená technologickým </a:t>
            </a:r>
            <a:r>
              <a:rPr lang="sk-SK" sz="1200" u="none" dirty="0" err="1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frameworkom</a:t>
            </a:r>
            <a:r>
              <a:rPr lang="sk-SK" sz="1200" u="none" dirty="0">
                <a:solidFill>
                  <a:srgbClr val="0000FF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(Jakarta EE, .NET, ...)</a:t>
            </a:r>
            <a:endParaRPr lang="sk-SK" sz="1200" b="0" i="0" u="none" strike="noStrike" baseline="0" dirty="0">
              <a:solidFill>
                <a:srgbClr val="0000FF"/>
              </a:solidFill>
              <a:latin typeface="Times New Roman" panose="02020603050405020304" pitchFamily="18" charset="0"/>
              <a:hlinkClick r:id="rId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573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7365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https://inviqa.com/blog/architecture-patterns-domain-model-and-friends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Existuje niekoľko prístupov</a:t>
            </a:r>
            <a:r>
              <a:rPr lang="sk-SK" baseline="0" dirty="0"/>
              <a:t> k organizácii aplikačnej vrstvy. Toto sú najčastejšie používané. V praxi sa často používa kombinácia viacerých </a:t>
            </a:r>
            <a:r>
              <a:rPr lang="sk-SK" baseline="0" noProof="0" dirty="0"/>
              <a:t>vzorov</a:t>
            </a:r>
            <a:r>
              <a:rPr lang="en-US" baseline="0" dirty="0"/>
              <a:t>.</a:t>
            </a: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="1" dirty="0"/>
              <a:t>Transakčný scenár</a:t>
            </a:r>
          </a:p>
          <a:p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https://martinfowler.com/eaaCatalog/transactionScript.html</a:t>
            </a:r>
            <a:endParaRPr lang="en-US" dirty="0"/>
          </a:p>
          <a:p>
            <a:r>
              <a:rPr lang="en-US" dirty="0">
                <a:hlinkClick r:id="rId5"/>
              </a:rPr>
              <a:t>https://dzone.com/articles/transaction-script-pattern</a:t>
            </a:r>
            <a:endParaRPr lang="en-US" dirty="0"/>
          </a:p>
          <a:p>
            <a:endParaRPr lang="en-US" dirty="0"/>
          </a:p>
          <a:p>
            <a:r>
              <a:rPr lang="sk-SK" dirty="0"/>
              <a:t>-</a:t>
            </a:r>
            <a:r>
              <a:rPr lang="sk-SK" baseline="0" dirty="0"/>
              <a:t> </a:t>
            </a:r>
            <a:r>
              <a:rPr lang="sk-SK" dirty="0"/>
              <a:t>Jeden Transakčný scenár pre každú akciu používateľa</a:t>
            </a:r>
          </a:p>
          <a:p>
            <a:pPr marL="171450" indent="-171450" eaLnBrk="1" hangingPunct="1">
              <a:buFontTx/>
              <a:buChar char="-"/>
            </a:pPr>
            <a:r>
              <a:rPr lang="sk-SK" dirty="0"/>
              <a:t>Prezentačná vrstva posiela </a:t>
            </a:r>
            <a:r>
              <a:rPr lang="sk-SK" dirty="0" err="1"/>
              <a:t>transf</a:t>
            </a:r>
            <a:r>
              <a:rPr lang="en-US" dirty="0"/>
              <a:t>e</a:t>
            </a:r>
            <a:r>
              <a:rPr lang="sk-SK" dirty="0" err="1"/>
              <a:t>rový</a:t>
            </a:r>
            <a:r>
              <a:rPr lang="sk-SK" dirty="0"/>
              <a:t> objekt (TO)</a:t>
            </a:r>
            <a:endParaRPr lang="en-US" dirty="0"/>
          </a:p>
          <a:p>
            <a:pPr marL="171450" indent="-171450" eaLnBrk="1" hangingPunct="1">
              <a:buFontTx/>
              <a:buChar char="-"/>
            </a:pPr>
            <a:r>
              <a:rPr lang="sk-SK" baseline="0" dirty="0" err="1"/>
              <a:t>Reuse</a:t>
            </a:r>
            <a:r>
              <a:rPr lang="sk-SK" baseline="0" dirty="0"/>
              <a:t> na úrovni zdieľaných procedúr </a:t>
            </a:r>
            <a:r>
              <a:rPr lang="en-US" baseline="0" dirty="0"/>
              <a:t>/ met</a:t>
            </a:r>
            <a:r>
              <a:rPr lang="sk-SK" baseline="0" dirty="0"/>
              <a:t>ód</a:t>
            </a:r>
          </a:p>
          <a:p>
            <a:pPr marL="171450" indent="-171450" eaLnBrk="1" hangingPunct="1">
              <a:buFontTx/>
              <a:buChar char="-"/>
            </a:pPr>
            <a:r>
              <a:rPr lang="sk-SK" baseline="0" dirty="0"/>
              <a:t>Vhodnejší pre jednoduchšie systémy</a:t>
            </a:r>
            <a:endParaRPr lang="sk-SK" dirty="0"/>
          </a:p>
          <a:p>
            <a:r>
              <a:rPr lang="sk-SK" dirty="0"/>
              <a:t>- Výhody:</a:t>
            </a:r>
          </a:p>
          <a:p>
            <a:pPr lvl="1"/>
            <a:r>
              <a:rPr lang="sk-SK" dirty="0"/>
              <a:t>Priamočiara realizácia</a:t>
            </a:r>
          </a:p>
          <a:p>
            <a:pPr marL="171450" indent="-171450">
              <a:buFontTx/>
              <a:buChar char="-"/>
            </a:pPr>
            <a:r>
              <a:rPr lang="sk-SK" dirty="0"/>
              <a:t>Nevýhody:</a:t>
            </a:r>
          </a:p>
          <a:p>
            <a:pPr lvl="1"/>
            <a:r>
              <a:rPr lang="sk-SK" dirty="0"/>
              <a:t>Sklon k duplikovaniu kódu</a:t>
            </a:r>
          </a:p>
          <a:p>
            <a:pPr lvl="1"/>
            <a:r>
              <a:rPr lang="sk-SK" dirty="0"/>
              <a:t>Horšia údržba a rozširovanie kódu</a:t>
            </a:r>
            <a:endParaRPr lang="en-US" dirty="0"/>
          </a:p>
          <a:p>
            <a:pPr lvl="1"/>
            <a:r>
              <a:rPr lang="sk-SK" noProof="0" dirty="0" err="1"/>
              <a:t>Anemick</a:t>
            </a:r>
            <a:r>
              <a:rPr lang="sk-SK" dirty="0"/>
              <a:t>ý dátový model</a:t>
            </a:r>
          </a:p>
          <a:p>
            <a:endParaRPr lang="sk-SK" b="1" noProof="0" dirty="0"/>
          </a:p>
          <a:p>
            <a:r>
              <a:rPr lang="sk-SK" b="1" noProof="0" dirty="0"/>
              <a:t>Dom</a:t>
            </a:r>
            <a:r>
              <a:rPr lang="sk-SK" b="1" dirty="0" err="1"/>
              <a:t>énový</a:t>
            </a:r>
            <a:r>
              <a:rPr lang="sk-SK" b="1" baseline="0" dirty="0"/>
              <a:t> model</a:t>
            </a:r>
            <a:endParaRPr lang="en-US" b="1" baseline="0" dirty="0"/>
          </a:p>
          <a:p>
            <a:endParaRPr lang="en-US" baseline="0" dirty="0"/>
          </a:p>
          <a:p>
            <a:r>
              <a:rPr lang="en-US" dirty="0">
                <a:hlinkClick r:id="rId6"/>
              </a:rPr>
              <a:t>https://martinfowler.com/eaaCatalog/domainModel.html</a:t>
            </a:r>
            <a:endParaRPr lang="en-US" baseline="0" dirty="0"/>
          </a:p>
          <a:p>
            <a:endParaRPr lang="sk-SK" baseline="0" dirty="0"/>
          </a:p>
          <a:p>
            <a:r>
              <a:rPr lang="sk-SK" baseline="0" dirty="0"/>
              <a:t>- Snaha o modelovanie reality, kým transakčný scenár je skôr algoritmický pohľad na realitu</a:t>
            </a:r>
          </a:p>
          <a:p>
            <a:pPr marL="171450" indent="-171450">
              <a:buFontTx/>
              <a:buChar char="-"/>
            </a:pPr>
            <a:r>
              <a:rPr lang="sk-SK" baseline="0" dirty="0"/>
              <a:t>OO techniky – dedenie, polymorfizmus, návrhové vzory (napr. </a:t>
            </a:r>
            <a:r>
              <a:rPr lang="sk-SK" baseline="0" dirty="0" err="1"/>
              <a:t>strategy</a:t>
            </a:r>
            <a:r>
              <a:rPr lang="sk-SK" baseline="0" dirty="0"/>
              <a:t>, </a:t>
            </a:r>
            <a:r>
              <a:rPr lang="sk-SK" baseline="0" dirty="0" err="1"/>
              <a:t>command</a:t>
            </a:r>
            <a:r>
              <a:rPr lang="sk-SK" baseline="0" dirty="0"/>
              <a:t>, ...)</a:t>
            </a:r>
          </a:p>
          <a:p>
            <a:pPr marL="171450" indent="-171450">
              <a:buFontTx/>
              <a:buChar char="-"/>
            </a:pPr>
            <a:r>
              <a:rPr lang="sk-SK" baseline="0" dirty="0"/>
              <a:t>Vhodnejší pre komplexnejšie systémy resp. komplexnejšie domény</a:t>
            </a:r>
          </a:p>
          <a:p>
            <a:pPr marL="171450" indent="-171450">
              <a:buFontTx/>
              <a:buChar char="-"/>
            </a:pPr>
            <a:r>
              <a:rPr lang="sk-SK" baseline="0" dirty="0"/>
              <a:t>Výhody:</a:t>
            </a:r>
          </a:p>
          <a:p>
            <a:pPr marL="457200" lvl="1" indent="0">
              <a:buFontTx/>
              <a:buNone/>
            </a:pPr>
            <a:r>
              <a:rPr lang="sk-SK" baseline="0" dirty="0" err="1"/>
              <a:t>Separation</a:t>
            </a:r>
            <a:r>
              <a:rPr lang="sk-SK" baseline="0" dirty="0"/>
              <a:t> of </a:t>
            </a:r>
            <a:r>
              <a:rPr lang="sk-SK" baseline="0" dirty="0" err="1"/>
              <a:t>concerns</a:t>
            </a:r>
            <a:r>
              <a:rPr lang="sk-SK" baseline="0" dirty="0"/>
              <a:t> – každá trieda</a:t>
            </a:r>
            <a:r>
              <a:rPr lang="en-US" baseline="0" dirty="0"/>
              <a:t> m</a:t>
            </a:r>
            <a:r>
              <a:rPr lang="sk-SK" baseline="0" dirty="0"/>
              <a:t>á definované svoje zodpovednosti</a:t>
            </a:r>
          </a:p>
          <a:p>
            <a:pPr marL="171450" lvl="0" indent="-171450">
              <a:buFontTx/>
              <a:buChar char="-"/>
            </a:pPr>
            <a:r>
              <a:rPr lang="sk-SK" baseline="0" dirty="0"/>
              <a:t>Nevýhody</a:t>
            </a:r>
            <a:r>
              <a:rPr lang="en-US" baseline="0" dirty="0"/>
              <a:t>:</a:t>
            </a:r>
          </a:p>
          <a:p>
            <a:pPr marL="457200" lvl="1" indent="0">
              <a:buFontTx/>
              <a:buNone/>
            </a:pPr>
            <a:r>
              <a:rPr lang="en-US" baseline="0" dirty="0" err="1"/>
              <a:t>Zbyto</a:t>
            </a:r>
            <a:r>
              <a:rPr lang="sk-SK" baseline="0" dirty="0" err="1"/>
              <a:t>čná</a:t>
            </a:r>
            <a:r>
              <a:rPr lang="sk-SK" baseline="0" dirty="0"/>
              <a:t> pridaná zložitosť pre jednoduché domény</a:t>
            </a:r>
          </a:p>
          <a:p>
            <a:pPr marL="457200" lvl="1" indent="0">
              <a:buFontTx/>
              <a:buNone/>
            </a:pPr>
            <a:endParaRPr lang="sk-S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6354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sz="2400" dirty="0"/>
              <a:t>Jednoduchý (akademický) príklad časti bankového systému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/>
              <a:t>účet klienta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/>
              <a:t>operácie s účtom: vklad, výber, prevod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800" dirty="0"/>
              <a:t>cez viacero kanálov: pokladník, </a:t>
            </a:r>
            <a:r>
              <a:rPr lang="sk-SK" sz="1800" dirty="0" err="1"/>
              <a:t>call</a:t>
            </a:r>
            <a:r>
              <a:rPr lang="sk-SK" sz="1800" dirty="0"/>
              <a:t> centrum, internet banking, mobil banking,...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/>
              <a:t>pri operáciách sa vyrubujú poplatky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800" dirty="0"/>
              <a:t>predpokladajme okamžite (nie dávkovo)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800" dirty="0"/>
              <a:t>pri operácii môže byť viacero poplatkov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800" dirty="0"/>
              <a:t>predpokladajme, že klient nemá balík služieb 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/>
              <a:t>nad operatívnou úrovňou je </a:t>
            </a:r>
            <a:r>
              <a:rPr lang="sk-SK" sz="2000" dirty="0" err="1"/>
              <a:t>metaúroveň</a:t>
            </a:r>
            <a:endParaRPr lang="sk-SK" sz="2000" dirty="0"/>
          </a:p>
          <a:p>
            <a:pPr lvl="2" eaLnBrk="1" hangingPunct="1">
              <a:lnSpc>
                <a:spcPct val="80000"/>
              </a:lnSpc>
            </a:pPr>
            <a:r>
              <a:rPr lang="sk-SK" sz="1800" dirty="0"/>
              <a:t>typy účtov, operácií, poplatkov so vzájomnými vzťahmi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800" dirty="0"/>
              <a:t>sadzby poplatkov oddelené od typov poplatkov</a:t>
            </a:r>
          </a:p>
          <a:p>
            <a:pPr lvl="2" eaLnBrk="1" hangingPunct="1">
              <a:lnSpc>
                <a:spcPct val="80000"/>
              </a:lnSpc>
            </a:pPr>
            <a:r>
              <a:rPr lang="sk-SK" sz="1800" dirty="0"/>
              <a:t>rôzne spôsoby výpočtu poplatkov</a:t>
            </a:r>
          </a:p>
          <a:p>
            <a:pPr lvl="3" eaLnBrk="1" hangingPunct="1">
              <a:lnSpc>
                <a:spcPct val="90000"/>
              </a:lnSpc>
            </a:pPr>
            <a:r>
              <a:rPr lang="sk-SK" sz="1600" dirty="0"/>
              <a:t>fixný, percentuálny, percentuálny s ohraničením, vrstvový,...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dirty="0"/>
              <a:t>neuvažujeme integráciu s inými systémami</a:t>
            </a:r>
          </a:p>
          <a:p>
            <a:endParaRPr lang="sk-SK" dirty="0"/>
          </a:p>
          <a:p>
            <a:r>
              <a:rPr lang="sk-SK" b="1" dirty="0"/>
              <a:t>Ukážka zaúčtovania transakcie</a:t>
            </a:r>
          </a:p>
          <a:p>
            <a:endParaRPr lang="sk-SK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Použitie vzoru Transakčný scenár:</a:t>
            </a:r>
            <a:endParaRPr lang="sk-SK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>
                <a:hlinkClick r:id="rId3"/>
              </a:rPr>
              <a:t>https://github.com/kristofic/f</a:t>
            </a:r>
            <a:r>
              <a:rPr lang="sk-SK" dirty="0" err="1">
                <a:hlinkClick r:id="rId3"/>
              </a:rPr>
              <a:t>mfi</a:t>
            </a:r>
            <a:r>
              <a:rPr lang="en-US" dirty="0">
                <a:hlinkClick r:id="rId3"/>
              </a:rPr>
              <a:t>_aa/tree/master/src/main/java/sk/akr/f</a:t>
            </a:r>
            <a:r>
              <a:rPr lang="sk-SK" dirty="0" err="1">
                <a:hlinkClick r:id="rId3"/>
              </a:rPr>
              <a:t>mfi</a:t>
            </a:r>
            <a:r>
              <a:rPr lang="en-US" dirty="0">
                <a:hlinkClick r:id="rId3"/>
              </a:rPr>
              <a:t>/aa/txscript</a:t>
            </a:r>
            <a:endParaRPr lang="sk-SK" dirty="0"/>
          </a:p>
          <a:p>
            <a:r>
              <a:rPr lang="sk-SK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Spustenie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vstupn</a:t>
            </a:r>
            <a:r>
              <a:rPr lang="sk-SK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 bod: </a:t>
            </a:r>
            <a:r>
              <a:rPr lang="en-US" dirty="0">
                <a:hlinkClick r:id="rId4"/>
              </a:rPr>
              <a:t>https://github.com/kristofic/f</a:t>
            </a:r>
            <a:r>
              <a:rPr lang="sk-SK" dirty="0" err="1">
                <a:hlinkClick r:id="rId4"/>
              </a:rPr>
              <a:t>mfi</a:t>
            </a:r>
            <a:r>
              <a:rPr lang="en-US" dirty="0">
                <a:hlinkClick r:id="rId4"/>
              </a:rPr>
              <a:t>_aa/blob/master/src/main/java/sk/</a:t>
            </a:r>
            <a:r>
              <a:rPr lang="en-US" dirty="0" err="1">
                <a:hlinkClick r:id="rId4"/>
              </a:rPr>
              <a:t>akr</a:t>
            </a:r>
            <a:r>
              <a:rPr lang="en-US" dirty="0">
                <a:hlinkClick r:id="rId4"/>
              </a:rPr>
              <a:t>/</a:t>
            </a:r>
            <a:r>
              <a:rPr lang="sk-SK" dirty="0" err="1">
                <a:hlinkClick r:id="rId4"/>
              </a:rPr>
              <a:t>fmfi</a:t>
            </a:r>
            <a:r>
              <a:rPr lang="en-US" dirty="0">
                <a:hlinkClick r:id="rId4"/>
              </a:rPr>
              <a:t>/aa/txscript/Klient.java#L10</a:t>
            </a:r>
            <a:endParaRPr lang="sk-SK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k-SK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sk-SK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Použite vzoru Doménový</a:t>
            </a:r>
            <a:r>
              <a:rPr lang="sk-SK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model:</a:t>
            </a:r>
          </a:p>
          <a:p>
            <a:r>
              <a:rPr lang="en-US" dirty="0">
                <a:hlinkClick r:id="rId5"/>
              </a:rPr>
              <a:t>https://github.com/kristofic/f</a:t>
            </a:r>
            <a:r>
              <a:rPr lang="sk-SK" dirty="0" err="1">
                <a:hlinkClick r:id="rId5"/>
              </a:rPr>
              <a:t>mfi</a:t>
            </a:r>
            <a:r>
              <a:rPr lang="en-US" dirty="0">
                <a:hlinkClick r:id="rId5"/>
              </a:rPr>
              <a:t>_aa/tree/master/src/main/java/sk/akr/</a:t>
            </a:r>
            <a:r>
              <a:rPr lang="sk-SK" dirty="0" err="1">
                <a:hlinkClick r:id="rId5"/>
              </a:rPr>
              <a:t>fmfi</a:t>
            </a:r>
            <a:r>
              <a:rPr lang="en-US" dirty="0">
                <a:hlinkClick r:id="rId5"/>
              </a:rPr>
              <a:t>/aa</a:t>
            </a:r>
            <a:r>
              <a:rPr lang="en-US" dirty="0">
                <a:hlinkClick r:id="rId6"/>
              </a:rPr>
              <a:t>/</a:t>
            </a:r>
            <a:r>
              <a:rPr lang="en-US" dirty="0" err="1">
                <a:hlinkClick r:id="rId6"/>
              </a:rPr>
              <a:t>domainmodel</a:t>
            </a:r>
            <a:endParaRPr lang="sk-SK" dirty="0"/>
          </a:p>
          <a:p>
            <a:r>
              <a:rPr lang="sk-SK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Spustenie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sz="1200" b="0" i="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vstupn</a:t>
            </a:r>
            <a:r>
              <a:rPr lang="sk-SK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ý bod: </a:t>
            </a:r>
            <a:r>
              <a:rPr lang="en-US" dirty="0">
                <a:hlinkClick r:id="rId7"/>
              </a:rPr>
              <a:t>https://github.com/kristofic/f</a:t>
            </a:r>
            <a:r>
              <a:rPr lang="sk-SK" dirty="0" err="1">
                <a:hlinkClick r:id="rId7"/>
              </a:rPr>
              <a:t>mfi</a:t>
            </a:r>
            <a:r>
              <a:rPr lang="en-US" dirty="0">
                <a:hlinkClick r:id="rId7"/>
              </a:rPr>
              <a:t>_aa/blob/master/src/main/java/sk/akr/f</a:t>
            </a:r>
            <a:r>
              <a:rPr lang="sk-SK" dirty="0" err="1">
                <a:hlinkClick r:id="rId7"/>
              </a:rPr>
              <a:t>mfi</a:t>
            </a:r>
            <a:r>
              <a:rPr lang="en-US" dirty="0">
                <a:hlinkClick r:id="rId7"/>
              </a:rPr>
              <a:t>/aa/domainmodel/Klient.java#L10</a:t>
            </a:r>
            <a:endParaRPr lang="sk-SK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632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73765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https://eclipse-ee4j.github.io/jakartaee-tutorial/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  <a:p>
            <a:r>
              <a:rPr lang="sk-SK" dirty="0"/>
              <a:t>Nové verzie</a:t>
            </a:r>
            <a:r>
              <a:rPr lang="sk-SK" baseline="0" dirty="0"/>
              <a:t> používajú označenie Jakarta EE.</a:t>
            </a:r>
          </a:p>
          <a:p>
            <a:endParaRPr lang="sk-SK" dirty="0"/>
          </a:p>
          <a:p>
            <a:r>
              <a:rPr lang="sk-SK" dirty="0"/>
              <a:t>EE</a:t>
            </a:r>
            <a:r>
              <a:rPr lang="sk-SK" baseline="0" dirty="0"/>
              <a:t> = Enterprise </a:t>
            </a:r>
            <a:r>
              <a:rPr lang="sk-SK" baseline="0" dirty="0" err="1"/>
              <a:t>Edition</a:t>
            </a:r>
            <a:r>
              <a:rPr lang="sk-SK" baseline="0" dirty="0"/>
              <a:t>, verzia Javy pre podporu vývoja </a:t>
            </a:r>
            <a:r>
              <a:rPr lang="sk-SK" baseline="0" dirty="0" err="1"/>
              <a:t>enterprise</a:t>
            </a:r>
            <a:r>
              <a:rPr lang="sk-SK" baseline="0" dirty="0"/>
              <a:t> aplikácií.</a:t>
            </a:r>
          </a:p>
          <a:p>
            <a:endParaRPr lang="sk-SK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baseline="0" dirty="0"/>
              <a:t>Zjednodušene možno povedať, že Java EE je štandardizovaný aplikačný </a:t>
            </a:r>
            <a:r>
              <a:rPr lang="sk-SK" baseline="0" dirty="0" err="1"/>
              <a:t>framework</a:t>
            </a:r>
            <a:r>
              <a:rPr lang="sk-SK" baseline="0" dirty="0"/>
              <a:t> pre vývoj </a:t>
            </a:r>
            <a:r>
              <a:rPr lang="sk-SK" baseline="0" dirty="0" err="1"/>
              <a:t>enterprise</a:t>
            </a:r>
            <a:r>
              <a:rPr lang="sk-SK" baseline="0" dirty="0"/>
              <a:t> aplikácií, podobne ako napr. </a:t>
            </a:r>
            <a:r>
              <a:rPr lang="sk-SK" baseline="0" dirty="0" err="1"/>
              <a:t>Spring</a:t>
            </a:r>
            <a:r>
              <a:rPr lang="sk-SK" baseline="0" dirty="0"/>
              <a:t> (Java EE sa mnohých ohľadoch inšpirovala práve </a:t>
            </a:r>
            <a:r>
              <a:rPr lang="sk-SK" baseline="0" dirty="0" err="1"/>
              <a:t>Spring-om</a:t>
            </a:r>
            <a:r>
              <a:rPr lang="sk-SK" baseline="0" dirty="0"/>
              <a:t>).</a:t>
            </a:r>
          </a:p>
          <a:p>
            <a:r>
              <a:rPr lang="sk-SK" baseline="0" dirty="0"/>
              <a:t>Štandardná Java rozšírená o ďalšie štandardy. Štandardy pokrývajú aj iné ostatné vrstvy ako len aplikačnú (napr. prezentačnú – JSF, dátovú - JPA).</a:t>
            </a:r>
            <a:r>
              <a:rPr lang="en-US" baseline="0" dirty="0"/>
              <a:t> V </a:t>
            </a:r>
            <a:r>
              <a:rPr lang="sk-SK" baseline="0" noProof="0" dirty="0" err="1"/>
              <a:t>posledn</a:t>
            </a:r>
            <a:r>
              <a:rPr lang="sk-SK" baseline="0" dirty="0" err="1"/>
              <a:t>ých</a:t>
            </a:r>
            <a:r>
              <a:rPr lang="sk-SK" baseline="0" dirty="0"/>
              <a:t> rokoch orientácia na </a:t>
            </a:r>
            <a:r>
              <a:rPr lang="sk-SK" baseline="0" dirty="0" err="1"/>
              <a:t>mikroslužby</a:t>
            </a:r>
            <a:r>
              <a:rPr lang="sk-SK" baseline="0" dirty="0"/>
              <a:t> a </a:t>
            </a:r>
            <a:r>
              <a:rPr lang="sk-SK" baseline="0" dirty="0" err="1"/>
              <a:t>cloud</a:t>
            </a:r>
            <a:r>
              <a:rPr lang="sk-SK" baseline="0" dirty="0"/>
              <a:t>.</a:t>
            </a:r>
          </a:p>
          <a:p>
            <a:r>
              <a:rPr lang="sk-SK" baseline="0" dirty="0"/>
              <a:t>Na rozdiel od </a:t>
            </a:r>
            <a:r>
              <a:rPr lang="sk-SK" baseline="0" dirty="0" err="1"/>
              <a:t>Spring</a:t>
            </a:r>
            <a:r>
              <a:rPr lang="sk-SK" baseline="0" dirty="0"/>
              <a:t>-u Java EE definuje iba štandardy, existuje preto viacero implementácií Java EE serverov.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24733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74089-5982-4946-B5DF-A564D24159FB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1509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336000"/>
            <a:ext cx="7632440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1220755"/>
            <a:ext cx="7632440" cy="4800533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3060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 - Variant 2">
    <p:bg>
      <p:bgPr>
        <a:solidFill>
          <a:schemeClr val="bg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971600" y="3713600"/>
            <a:ext cx="5760640" cy="1659616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80000"/>
              </a:lnSpc>
              <a:defRPr sz="4000" b="1">
                <a:latin typeface="+mj-lt"/>
              </a:defRPr>
            </a:lvl1pPr>
          </a:lstStyle>
          <a:p>
            <a:r>
              <a:rPr lang="cs-CZ" dirty="0"/>
              <a:t>Názov prezentácie – druhý variant</a:t>
            </a:r>
            <a:endParaRPr lang="sk-SK" dirty="0"/>
          </a:p>
        </p:txBody>
      </p:sp>
      <p:sp>
        <p:nvSpPr>
          <p:cNvPr id="8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971601" y="5445224"/>
            <a:ext cx="5760640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 err="1"/>
              <a:t>Meno</a:t>
            </a:r>
            <a:r>
              <a:rPr lang="cs-CZ" dirty="0"/>
              <a:t> </a:t>
            </a:r>
            <a:r>
              <a:rPr lang="cs-CZ" dirty="0" err="1"/>
              <a:t>Priezvisko</a:t>
            </a:r>
            <a:r>
              <a:rPr lang="cs-CZ" dirty="0"/>
              <a:t>, </a:t>
            </a:r>
            <a:r>
              <a:rPr lang="cs-CZ" dirty="0" err="1"/>
              <a:t>pozícia</a:t>
            </a:r>
            <a:endParaRPr lang="sk-SK" dirty="0"/>
          </a:p>
        </p:txBody>
      </p:sp>
      <p:sp>
        <p:nvSpPr>
          <p:cNvPr id="4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971601" y="5708497"/>
            <a:ext cx="5760640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6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</a:t>
            </a:r>
            <a:r>
              <a:rPr lang="sk-SK" dirty="0" err="1"/>
              <a:t>átum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0131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900000" y="1220756"/>
            <a:ext cx="7704448" cy="4800533"/>
          </a:xfrm>
        </p:spPr>
        <p:txBody>
          <a:bodyPr>
            <a:normAutofit/>
          </a:bodyPr>
          <a:lstStyle>
            <a:lvl1pPr marL="182563" indent="-182563">
              <a:spcBef>
                <a:spcPts val="200"/>
              </a:spcBef>
              <a:buFont typeface="Arial" panose="020B0604020202020204" pitchFamily="34" charset="0"/>
              <a:buChar char="•"/>
              <a:defRPr lang="sk-SK" dirty="0"/>
            </a:lvl1pPr>
            <a:lvl2pPr>
              <a:defRPr lang="cs-CZ" dirty="0" smtClean="0"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</a:p>
        </p:txBody>
      </p:sp>
      <p:sp>
        <p:nvSpPr>
          <p:cNvPr id="7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336000"/>
            <a:ext cx="7704448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38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900000" y="1220756"/>
            <a:ext cx="7704448" cy="48005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lang="sk-SK" dirty="0"/>
            </a:lvl1pPr>
            <a:lvl2pPr>
              <a:defRPr lang="cs-CZ" dirty="0" smtClean="0"/>
            </a:lvl2pPr>
            <a:lvl3pPr>
              <a:defRPr/>
            </a:lvl3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11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336000"/>
            <a:ext cx="7704448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83332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1220755"/>
            <a:ext cx="3599992" cy="470452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  <p:sp>
        <p:nvSpPr>
          <p:cNvPr id="22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4860032" y="1892829"/>
            <a:ext cx="3744416" cy="4032448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23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32" y="1220755"/>
            <a:ext cx="3744416" cy="672076"/>
          </a:xfrm>
        </p:spPr>
        <p:txBody>
          <a:bodyPr/>
          <a:lstStyle>
            <a:lvl1pPr marL="0" indent="0">
              <a:buNone/>
              <a:defRPr b="1" baseline="0"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2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336000"/>
            <a:ext cx="7704448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8081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Text a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1220755"/>
            <a:ext cx="3599992" cy="4800533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rgbClr val="5C5A5A"/>
                </a:solidFill>
                <a:latin typeface="+mn-lt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Text</a:t>
            </a:r>
          </a:p>
        </p:txBody>
      </p:sp>
      <p:sp>
        <p:nvSpPr>
          <p:cNvPr id="8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336000"/>
            <a:ext cx="7704448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  <p:sp>
        <p:nvSpPr>
          <p:cNvPr id="7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4860032" y="1220755"/>
            <a:ext cx="3744416" cy="4704523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13356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ah-Odrážky a odráž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sz="quarter" idx="12" hasCustomPrompt="1"/>
          </p:nvPr>
        </p:nvSpPr>
        <p:spPr>
          <a:xfrm>
            <a:off x="900000" y="1796819"/>
            <a:ext cx="3599992" cy="4224469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</a:t>
            </a:r>
            <a:r>
              <a:rPr lang="cs-CZ" dirty="0" err="1"/>
              <a:t>Obrázok</a:t>
            </a:r>
            <a:endParaRPr lang="cs-CZ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900000" y="1220756"/>
            <a:ext cx="3599992" cy="480053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1" name="Zástupný symbol pro obsah 2"/>
          <p:cNvSpPr>
            <a:spLocks noGrp="1"/>
          </p:cNvSpPr>
          <p:nvPr>
            <p:ph sz="quarter" idx="14" hasCustomPrompt="1"/>
          </p:nvPr>
        </p:nvSpPr>
        <p:spPr>
          <a:xfrm>
            <a:off x="4860032" y="1796819"/>
            <a:ext cx="3744416" cy="4224469"/>
          </a:xfrm>
        </p:spPr>
        <p:txBody>
          <a:bodyPr>
            <a:noAutofit/>
          </a:bodyPr>
          <a:lstStyle>
            <a:lvl1pPr marL="182563" indent="-182563">
              <a:spcBef>
                <a:spcPts val="0"/>
              </a:spcBef>
              <a:buFont typeface="Arial" panose="020B0604020202020204" pitchFamily="34" charset="0"/>
              <a:buChar char="•"/>
              <a:defRPr sz="2800" b="0" baseline="0">
                <a:latin typeface="+mn-lt"/>
              </a:defRPr>
            </a:lvl1pPr>
          </a:lstStyle>
          <a:p>
            <a:pPr lvl="0"/>
            <a:r>
              <a:rPr lang="cs-CZ" dirty="0"/>
              <a:t>Text / Graf / Obrázok</a:t>
            </a:r>
          </a:p>
        </p:txBody>
      </p:sp>
      <p:sp>
        <p:nvSpPr>
          <p:cNvPr id="12" name="Zástupný symbol pro text 4"/>
          <p:cNvSpPr>
            <a:spLocks noGrp="1"/>
          </p:cNvSpPr>
          <p:nvPr>
            <p:ph type="body" sz="quarter" idx="15" hasCustomPrompt="1"/>
          </p:nvPr>
        </p:nvSpPr>
        <p:spPr>
          <a:xfrm>
            <a:off x="4860032" y="1220756"/>
            <a:ext cx="3744416" cy="480053"/>
          </a:xfrm>
        </p:spPr>
        <p:txBody>
          <a:bodyPr/>
          <a:lstStyle>
            <a:lvl1pPr marL="0" indent="0">
              <a:buNone/>
              <a:defRPr b="1" baseline="0">
                <a:latin typeface="+mj-lt"/>
              </a:defRPr>
            </a:lvl1pPr>
          </a:lstStyle>
          <a:p>
            <a:pPr lvl="0"/>
            <a:r>
              <a:rPr lang="cs-CZ" dirty="0"/>
              <a:t>TEXT</a:t>
            </a:r>
            <a:endParaRPr lang="sk-SK" dirty="0"/>
          </a:p>
        </p:txBody>
      </p:sp>
      <p:sp>
        <p:nvSpPr>
          <p:cNvPr id="10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336000"/>
            <a:ext cx="7704448" cy="672075"/>
          </a:xfrm>
        </p:spPr>
        <p:txBody>
          <a:bodyPr lIns="0" tIns="0" rIns="0" bIns="0" anchor="t">
            <a:normAutofit/>
          </a:bodyPr>
          <a:lstStyle>
            <a:lvl1pPr algn="l">
              <a:lnSpc>
                <a:spcPct val="90000"/>
              </a:lnSpc>
              <a:defRPr sz="3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l-PL" dirty="0"/>
              <a:t>Nadpis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93961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modrá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1604797"/>
            <a:ext cx="6552320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8" name="Obrázek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235869" cy="43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45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oly - bi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1604798"/>
            <a:ext cx="6552320" cy="677108"/>
          </a:xfrm>
        </p:spPr>
        <p:txBody>
          <a:bodyPr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400" b="1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Názov kapitoly</a:t>
            </a:r>
          </a:p>
        </p:txBody>
      </p:sp>
      <p:pic>
        <p:nvPicPr>
          <p:cNvPr id="7" name="Obrázek 6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235869" cy="43576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10"/>
            <a:ext cx="57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ná strana - Varia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900000" y="3236978"/>
            <a:ext cx="7275368" cy="400110"/>
          </a:xfrm>
        </p:spPr>
        <p:txBody>
          <a:bodyPr lIns="0" tIns="0" rIns="0" bIns="0">
            <a:spAutoFit/>
          </a:bodyPr>
          <a:lstStyle>
            <a:lvl1pPr marL="0" indent="0" algn="l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dirty="0"/>
              <a:t>Podnadpis</a:t>
            </a:r>
          </a:p>
        </p:txBody>
      </p:sp>
      <p:sp>
        <p:nvSpPr>
          <p:cNvPr id="13" name="Nadpis 1"/>
          <p:cNvSpPr>
            <a:spLocks noGrp="1"/>
          </p:cNvSpPr>
          <p:nvPr>
            <p:ph type="ctrTitle" hasCustomPrompt="1"/>
          </p:nvPr>
        </p:nvSpPr>
        <p:spPr>
          <a:xfrm>
            <a:off x="900000" y="1028733"/>
            <a:ext cx="7272400" cy="2091664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0000"/>
              </a:lnSpc>
              <a:defRPr sz="4800" b="1">
                <a:latin typeface="+mj-lt"/>
              </a:defRPr>
            </a:lvl1pPr>
          </a:lstStyle>
          <a:p>
            <a:r>
              <a:rPr lang="cs-CZ" dirty="0"/>
              <a:t>Názov prezentácie – prvý variant</a:t>
            </a:r>
            <a:endParaRPr lang="sk-SK" dirty="0"/>
          </a:p>
        </p:txBody>
      </p:sp>
      <p:pic>
        <p:nvPicPr>
          <p:cNvPr id="8" name="Obrázek 7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235869" cy="435768"/>
          </a:xfrm>
          <a:prstGeom prst="rect">
            <a:avLst/>
          </a:prstGeom>
        </p:spPr>
      </p:pic>
      <p:sp>
        <p:nvSpPr>
          <p:cNvPr id="10" name="Zástupný symbol pro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905947" y="4064189"/>
            <a:ext cx="7338462" cy="111710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Meno Priezvisko, pozícia, kontakt</a:t>
            </a:r>
            <a:endParaRPr lang="sk-SK" dirty="0"/>
          </a:p>
        </p:txBody>
      </p:sp>
      <p:sp>
        <p:nvSpPr>
          <p:cNvPr id="12" name="Zástupný symbol pro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905947" y="5477070"/>
            <a:ext cx="2880319" cy="288032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cs-CZ" dirty="0"/>
              <a:t>dátum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9062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900000" y="336001"/>
            <a:ext cx="6995120" cy="8234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00000" y="1412776"/>
            <a:ext cx="6912768" cy="480053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  <p:pic>
        <p:nvPicPr>
          <p:cNvPr id="13" name="Obrázek 12"/>
          <p:cNvPicPr>
            <a:picLocks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6309320"/>
            <a:ext cx="1235869" cy="435769"/>
          </a:xfrm>
          <a:prstGeom prst="rect">
            <a:avLst/>
          </a:prstGeom>
        </p:spPr>
      </p:pic>
      <p:sp>
        <p:nvSpPr>
          <p:cNvPr id="6" name="Zástupný symbol pro text 13"/>
          <p:cNvSpPr txBox="1">
            <a:spLocks/>
          </p:cNvSpPr>
          <p:nvPr userDrawn="1"/>
        </p:nvSpPr>
        <p:spPr>
          <a:xfrm>
            <a:off x="900001" y="6309321"/>
            <a:ext cx="2376239" cy="2876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92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25475" indent="-17621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2pPr>
            <a:lvl3pPr marL="1074738" indent="-160338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3pPr>
            <a:lvl4pPr marL="1524000" indent="-136525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4pPr>
            <a:lvl5pPr marL="1973263" indent="-144463" algn="l" defTabSz="914400" rtl="0" eaLnBrk="1" latinLnBrk="0" hangingPunct="1">
              <a:lnSpc>
                <a:spcPct val="11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300" kern="1200">
                <a:solidFill>
                  <a:srgbClr val="5C5A5A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6FAC2FF-E777-45AE-83A0-4D125144B6DE}" type="slidenum">
              <a:rPr lang="en-US" sz="1800" i="0" smtClean="0"/>
              <a:t>‹#›</a:t>
            </a:fld>
            <a:endParaRPr lang="sk-SK" sz="1800" i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" y="0"/>
            <a:ext cx="571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1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900000" y="336001"/>
            <a:ext cx="6995120" cy="82345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cs-CZ" dirty="0"/>
              <a:t>Kliknutím lze upravit styl.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900001" y="1700808"/>
            <a:ext cx="6620273" cy="45125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62278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804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92075" indent="-92075" algn="l" defTabSz="914400" rtl="0" eaLnBrk="1" latinLnBrk="0" hangingPunct="1">
        <a:lnSpc>
          <a:spcPct val="100000"/>
        </a:lnSpc>
        <a:spcBef>
          <a:spcPts val="8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1pPr>
      <a:lvl2pPr marL="625475" indent="-17621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2pPr>
      <a:lvl3pPr marL="1074738" indent="-160338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3pPr>
      <a:lvl4pPr marL="1524000" indent="-136525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4pPr>
      <a:lvl5pPr marL="1973263" indent="-144463" algn="l" defTabSz="9144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Font typeface="Arial" panose="020B0604020202020204" pitchFamily="34" charset="0"/>
        <a:buChar char="•"/>
        <a:defRPr sz="3000" kern="1200">
          <a:solidFill>
            <a:srgbClr val="5C5A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Nadpis</a:t>
            </a:r>
            <a:endParaRPr lang="sk-SK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Text</a:t>
            </a:r>
          </a:p>
          <a:p>
            <a:pPr lvl="1"/>
            <a:r>
              <a:rPr lang="cs-CZ" dirty="0"/>
              <a:t>Text</a:t>
            </a:r>
          </a:p>
          <a:p>
            <a:pPr lvl="2"/>
            <a:r>
              <a:rPr lang="cs-CZ" dirty="0"/>
              <a:t>Text</a:t>
            </a:r>
          </a:p>
          <a:p>
            <a:pPr lvl="3"/>
            <a:r>
              <a:rPr lang="cs-CZ" dirty="0"/>
              <a:t>Text</a:t>
            </a:r>
          </a:p>
          <a:p>
            <a:pPr lvl="4"/>
            <a:r>
              <a:rPr lang="cs-CZ" dirty="0"/>
              <a:t>Text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21898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796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Aplikačná vrstva v</a:t>
            </a:r>
            <a:br>
              <a:rPr lang="sk-SK" dirty="0"/>
            </a:br>
            <a:r>
              <a:rPr lang="en-US" dirty="0"/>
              <a:t>Jakarta (Java)</a:t>
            </a:r>
            <a:r>
              <a:rPr lang="sk-SK" dirty="0"/>
              <a:t> EE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Andrej Krištofič</a:t>
            </a:r>
            <a:r>
              <a:rPr lang="en-US" dirty="0"/>
              <a:t> / </a:t>
            </a:r>
            <a:r>
              <a:rPr lang="sk-SK" dirty="0" err="1"/>
              <a:t>andrej.kristo</a:t>
            </a:r>
            <a:r>
              <a:rPr lang="en-US" dirty="0"/>
              <a:t>f</a:t>
            </a:r>
            <a:r>
              <a:rPr lang="sk-SK" dirty="0" err="1"/>
              <a:t>ic</a:t>
            </a:r>
            <a:r>
              <a:rPr lang="en-US" dirty="0"/>
              <a:t>@softec.sk</a:t>
            </a:r>
            <a:endParaRPr lang="sk-S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17.10.2023</a:t>
            </a:r>
          </a:p>
        </p:txBody>
      </p:sp>
    </p:spTree>
    <p:extLst>
      <p:ext uri="{BB962C8B-B14F-4D97-AF65-F5344CB8AC3E}">
        <p14:creationId xmlns:p14="http://schemas.microsoft.com/office/powerpoint/2010/main" val="3138200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Aplikačná vrstva a návrhové vzory</a:t>
            </a:r>
          </a:p>
          <a:p>
            <a:r>
              <a:rPr lang="sk-SK" dirty="0"/>
              <a:t>Čo je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b="1" dirty="0"/>
              <a:t>Služby </a:t>
            </a:r>
            <a:r>
              <a:rPr lang="en-US" b="1" dirty="0"/>
              <a:t>Jakarta </a:t>
            </a:r>
            <a:r>
              <a:rPr lang="sk-SK" b="1" dirty="0"/>
              <a:t>EE</a:t>
            </a:r>
          </a:p>
          <a:p>
            <a:r>
              <a:rPr lang="sk-SK" dirty="0"/>
              <a:t>Prevádzka Jakarta EE aplikácií</a:t>
            </a:r>
          </a:p>
          <a:p>
            <a:pPr lvl="1"/>
            <a:r>
              <a:rPr lang="sk-SK" dirty="0" err="1"/>
              <a:t>Cluster</a:t>
            </a:r>
            <a:r>
              <a:rPr lang="sk-SK" dirty="0"/>
              <a:t> a jeho výzvy</a:t>
            </a:r>
          </a:p>
          <a:p>
            <a:pPr lvl="1"/>
            <a:r>
              <a:rPr lang="sk-SK" dirty="0"/>
              <a:t>Post-</a:t>
            </a:r>
            <a:r>
              <a:rPr lang="sk-SK" dirty="0" err="1"/>
              <a:t>mortem</a:t>
            </a:r>
            <a:r>
              <a:rPr lang="sk-SK" dirty="0"/>
              <a:t> analýza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61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b="1" dirty="0"/>
              <a:t>Správa a integrácia komponentov</a:t>
            </a:r>
          </a:p>
          <a:p>
            <a:r>
              <a:rPr lang="sk-SK" b="1" dirty="0"/>
              <a:t>Riadenie transakcií</a:t>
            </a:r>
          </a:p>
          <a:p>
            <a:r>
              <a:rPr lang="sk-SK" b="1" dirty="0"/>
              <a:t>Bezpečnosť</a:t>
            </a:r>
          </a:p>
          <a:p>
            <a:r>
              <a:rPr lang="sk-SK" b="1" dirty="0"/>
              <a:t>Zasielanie a spracovanie udalostí</a:t>
            </a:r>
          </a:p>
          <a:p>
            <a:r>
              <a:rPr lang="en-US" b="1" dirty="0" err="1"/>
              <a:t>Aspekty</a:t>
            </a:r>
            <a:r>
              <a:rPr lang="sk-SK" b="1" dirty="0"/>
              <a:t> – prierezové funkcie</a:t>
            </a:r>
          </a:p>
          <a:p>
            <a:r>
              <a:rPr lang="sk-SK" dirty="0" err="1"/>
              <a:t>Perzistencia</a:t>
            </a:r>
            <a:r>
              <a:rPr lang="sk-SK" dirty="0"/>
              <a:t> dát</a:t>
            </a:r>
          </a:p>
          <a:p>
            <a:r>
              <a:rPr lang="sk-SK" dirty="0"/>
              <a:t>Plánovanie úloh</a:t>
            </a:r>
          </a:p>
          <a:p>
            <a:r>
              <a:rPr lang="sk-SK" dirty="0"/>
              <a:t>Dávkové spracovanie</a:t>
            </a:r>
          </a:p>
          <a:p>
            <a:r>
              <a:rPr lang="sk-SK" dirty="0"/>
              <a:t>Integrácia na externé systémy</a:t>
            </a:r>
          </a:p>
          <a:p>
            <a:r>
              <a:rPr lang="sk-SK" dirty="0"/>
              <a:t>Asynchrónne spracovanie</a:t>
            </a:r>
          </a:p>
          <a:p>
            <a:r>
              <a:rPr lang="sk-SK" dirty="0"/>
              <a:t>...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Služby </a:t>
            </a:r>
            <a:r>
              <a:rPr lang="en-US" dirty="0"/>
              <a:t>Jakarta </a:t>
            </a:r>
            <a:r>
              <a:rPr lang="sk-SK" dirty="0"/>
              <a:t>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17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Komponenty sú definované ako anotované POJO </a:t>
            </a:r>
          </a:p>
          <a:p>
            <a:r>
              <a:rPr lang="sk-SK" dirty="0"/>
              <a:t>Kontajner v aplikačnom serveri</a:t>
            </a:r>
            <a:r>
              <a:rPr lang="en-US" dirty="0"/>
              <a:t> </a:t>
            </a:r>
            <a:r>
              <a:rPr lang="sk-SK" dirty="0"/>
              <a:t>zabezpečí</a:t>
            </a:r>
            <a:endParaRPr lang="en-US" dirty="0"/>
          </a:p>
          <a:p>
            <a:pPr lvl="1"/>
            <a:r>
              <a:rPr lang="sk-SK" dirty="0"/>
              <a:t>Vytvorenie inštancie komponentu</a:t>
            </a:r>
          </a:p>
          <a:p>
            <a:pPr lvl="1"/>
            <a:r>
              <a:rPr lang="sk-SK" dirty="0"/>
              <a:t>Injektáž závislostí </a:t>
            </a:r>
            <a:r>
              <a:rPr lang="en-US" dirty="0"/>
              <a:t>(</a:t>
            </a:r>
            <a:r>
              <a:rPr lang="sk-SK" dirty="0"/>
              <a:t>komponenty, zdroje</a:t>
            </a:r>
            <a:r>
              <a:rPr lang="en-US" dirty="0"/>
              <a:t>)</a:t>
            </a:r>
            <a:endParaRPr lang="sk-SK" dirty="0"/>
          </a:p>
          <a:p>
            <a:pPr lvl="1"/>
            <a:r>
              <a:rPr lang="sk-SK" dirty="0"/>
              <a:t>Riadenie životného cyklu komponentu</a:t>
            </a:r>
          </a:p>
          <a:p>
            <a:r>
              <a:rPr lang="sk-SK" dirty="0"/>
              <a:t>Druhy komponentov</a:t>
            </a:r>
          </a:p>
          <a:p>
            <a:pPr lvl="1"/>
            <a:r>
              <a:rPr lang="sk-SK" sz="2800" dirty="0"/>
              <a:t>EJB – Enterprise</a:t>
            </a:r>
            <a:r>
              <a:rPr lang="en-US" sz="2800" dirty="0"/>
              <a:t> JavaBean</a:t>
            </a:r>
          </a:p>
          <a:p>
            <a:pPr lvl="2"/>
            <a:r>
              <a:rPr lang="en-US" sz="2400" dirty="0"/>
              <a:t>Session Bean</a:t>
            </a:r>
            <a:r>
              <a:rPr lang="sk-SK" sz="2400" dirty="0"/>
              <a:t>: </a:t>
            </a:r>
            <a:r>
              <a:rPr lang="en-US" sz="2400" dirty="0"/>
              <a:t>Stateless</a:t>
            </a:r>
            <a:r>
              <a:rPr lang="sk-SK" sz="2400" dirty="0"/>
              <a:t>, Stateful a </a:t>
            </a:r>
            <a:r>
              <a:rPr lang="sk-SK" sz="2400" dirty="0" err="1"/>
              <a:t>Singleton</a:t>
            </a:r>
            <a:endParaRPr lang="en-US" sz="2400" dirty="0"/>
          </a:p>
          <a:p>
            <a:pPr lvl="2"/>
            <a:r>
              <a:rPr lang="en-US" sz="2400" dirty="0"/>
              <a:t>Message Driven Bean</a:t>
            </a:r>
          </a:p>
          <a:p>
            <a:pPr lvl="1"/>
            <a:r>
              <a:rPr lang="en-US" sz="2800" dirty="0"/>
              <a:t>CDI Managed Beans</a:t>
            </a:r>
            <a:endParaRPr lang="sk-SK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Správa a integrácia komponentov</a:t>
            </a:r>
          </a:p>
        </p:txBody>
      </p:sp>
    </p:spTree>
    <p:extLst>
      <p:ext uri="{BB962C8B-B14F-4D97-AF65-F5344CB8AC3E}">
        <p14:creationId xmlns:p14="http://schemas.microsoft.com/office/powerpoint/2010/main" val="376375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00000" y="1220756"/>
            <a:ext cx="7704448" cy="4800533"/>
          </a:xfrm>
        </p:spPr>
        <p:txBody>
          <a:bodyPr>
            <a:normAutofit fontScale="77500" lnSpcReduction="20000"/>
          </a:bodyPr>
          <a:lstStyle/>
          <a:p>
            <a:r>
              <a:rPr lang="sk-SK" dirty="0"/>
              <a:t>Podobné štandardy, čiastočný </a:t>
            </a:r>
            <a:r>
              <a:rPr lang="sk-SK" dirty="0" err="1"/>
              <a:t>prekryv</a:t>
            </a:r>
            <a:r>
              <a:rPr lang="sk-SK" dirty="0"/>
              <a:t> funkcionality</a:t>
            </a:r>
          </a:p>
          <a:p>
            <a:r>
              <a:rPr lang="sk-SK" dirty="0"/>
              <a:t>Vzájomne kompatibilné, dopĺňajú sa</a:t>
            </a:r>
          </a:p>
          <a:p>
            <a:r>
              <a:rPr lang="sk-SK" dirty="0"/>
              <a:t>Ktorý používať?</a:t>
            </a:r>
          </a:p>
          <a:p>
            <a:r>
              <a:rPr lang="sk-SK" dirty="0"/>
              <a:t>CDI</a:t>
            </a:r>
          </a:p>
          <a:p>
            <a:pPr lvl="1"/>
            <a:r>
              <a:rPr lang="sk-SK" dirty="0"/>
              <a:t>Flexibilnejší </a:t>
            </a:r>
            <a:r>
              <a:rPr lang="sk-SK" dirty="0" err="1"/>
              <a:t>scope</a:t>
            </a:r>
            <a:r>
              <a:rPr lang="en-US" dirty="0"/>
              <a:t> (</a:t>
            </a:r>
            <a:r>
              <a:rPr lang="sk-SK" dirty="0"/>
              <a:t>životný cyklus</a:t>
            </a:r>
            <a:r>
              <a:rPr lang="en-US" dirty="0"/>
              <a:t>)</a:t>
            </a:r>
            <a:r>
              <a:rPr lang="sk-SK" dirty="0"/>
              <a:t> komponentov</a:t>
            </a:r>
          </a:p>
          <a:p>
            <a:pPr lvl="1"/>
            <a:r>
              <a:rPr lang="sk-SK" dirty="0"/>
              <a:t>Väčšia kontrola pri vytváraní komponentov</a:t>
            </a:r>
            <a:endParaRPr lang="en-US" dirty="0"/>
          </a:p>
          <a:p>
            <a:r>
              <a:rPr lang="en-US" dirty="0"/>
              <a:t>EJB</a:t>
            </a:r>
          </a:p>
          <a:p>
            <a:pPr lvl="1"/>
            <a:r>
              <a:rPr lang="sk-SK" dirty="0"/>
              <a:t>Deklaratívna bezpečnosť a transakcie</a:t>
            </a:r>
            <a:endParaRPr lang="en-US" dirty="0"/>
          </a:p>
          <a:p>
            <a:pPr lvl="1"/>
            <a:r>
              <a:rPr lang="sk-SK" dirty="0"/>
              <a:t>Jednoduché vystavenie </a:t>
            </a:r>
            <a:r>
              <a:rPr lang="sk-SK" dirty="0" err="1"/>
              <a:t>webservice</a:t>
            </a:r>
            <a:r>
              <a:rPr lang="sk-SK" dirty="0"/>
              <a:t>-u</a:t>
            </a:r>
            <a:endParaRPr lang="en-US" dirty="0"/>
          </a:p>
          <a:p>
            <a:pPr lvl="1"/>
            <a:r>
              <a:rPr lang="sk-SK" dirty="0"/>
              <a:t>Asynchrónne spustenie metód</a:t>
            </a:r>
          </a:p>
          <a:p>
            <a:pPr lvl="1"/>
            <a:r>
              <a:rPr lang="sk-SK" dirty="0"/>
              <a:t>Riadený paralelný prístup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EJB </a:t>
            </a:r>
            <a:r>
              <a:rPr lang="sk-SK" dirty="0" err="1"/>
              <a:t>vs</a:t>
            </a:r>
            <a:r>
              <a:rPr lang="sk-SK" dirty="0"/>
              <a:t>. CDI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0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sk-SK" dirty="0"/>
              <a:t>Potrebujeme určiť, kedy sa má vytvoriť a ukončiť transakcia, a ako sa má ukončiť</a:t>
            </a:r>
          </a:p>
          <a:p>
            <a:r>
              <a:rPr lang="sk-SK" dirty="0"/>
              <a:t>Riadenie kontajnerom (CMT) alebo riadené programátorom (BMT)</a:t>
            </a:r>
          </a:p>
          <a:p>
            <a:r>
              <a:rPr lang="sk-SK" dirty="0"/>
              <a:t>CMT </a:t>
            </a:r>
            <a:r>
              <a:rPr lang="en-US" dirty="0"/>
              <a:t>– </a:t>
            </a:r>
            <a:r>
              <a:rPr lang="sk-SK" dirty="0"/>
              <a:t>transakcie </a:t>
            </a:r>
            <a:r>
              <a:rPr lang="en-US" dirty="0"/>
              <a:t>s</a:t>
            </a:r>
            <a:r>
              <a:rPr lang="sk-SK" dirty="0"/>
              <a:t>ú riadené deklaratívne</a:t>
            </a:r>
            <a:r>
              <a:rPr lang="en-US" dirty="0"/>
              <a:t>, </a:t>
            </a:r>
            <a:r>
              <a:rPr lang="sk-SK" dirty="0"/>
              <a:t>hranice transakcie sú dané vystavenými metódami komponentov</a:t>
            </a:r>
            <a:endParaRPr lang="en-US" dirty="0"/>
          </a:p>
          <a:p>
            <a:r>
              <a:rPr lang="en-US" dirty="0"/>
              <a:t>BMT – </a:t>
            </a:r>
            <a:r>
              <a:rPr lang="sk-SK" dirty="0"/>
              <a:t>transakcie</a:t>
            </a:r>
            <a:r>
              <a:rPr lang="en-US" dirty="0"/>
              <a:t> </a:t>
            </a:r>
            <a:r>
              <a:rPr lang="sk-SK" dirty="0"/>
              <a:t>sú riadené programovo, hranice transakcie určuje programátor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Riadenie transakcií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9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REQUIRED</a:t>
            </a:r>
          </a:p>
          <a:p>
            <a:pPr lvl="1"/>
            <a:r>
              <a:rPr lang="sk-SK" dirty="0"/>
              <a:t>Ak transakcia neexistuje, vytvorí sa nová</a:t>
            </a:r>
          </a:p>
          <a:p>
            <a:pPr lvl="1"/>
            <a:r>
              <a:rPr lang="sk-SK" dirty="0"/>
              <a:t>Ak transakcia existuje, použije sa</a:t>
            </a:r>
          </a:p>
          <a:p>
            <a:r>
              <a:rPr lang="sk-SK" dirty="0"/>
              <a:t>REQUIRES_NEW</a:t>
            </a:r>
          </a:p>
          <a:p>
            <a:pPr lvl="1"/>
            <a:r>
              <a:rPr lang="sk-SK" dirty="0"/>
              <a:t>Ak transakcia neexistuje, vytvorí sa nová</a:t>
            </a:r>
          </a:p>
          <a:p>
            <a:pPr lvl="1"/>
            <a:r>
              <a:rPr lang="sk-SK" dirty="0"/>
              <a:t>Ak transakcia existuje, pozastaví sa a vytvorí sa nová</a:t>
            </a:r>
          </a:p>
          <a:p>
            <a:r>
              <a:rPr lang="sk-SK" dirty="0"/>
              <a:t>SUPPORTS</a:t>
            </a:r>
          </a:p>
          <a:p>
            <a:r>
              <a:rPr lang="sk-SK" dirty="0"/>
              <a:t>MANDATORY</a:t>
            </a:r>
          </a:p>
          <a:p>
            <a:r>
              <a:rPr lang="sk-SK" dirty="0"/>
              <a:t>NOT</a:t>
            </a:r>
            <a:r>
              <a:rPr lang="en-US" dirty="0"/>
              <a:t>_SUPPORTED</a:t>
            </a:r>
          </a:p>
          <a:p>
            <a:r>
              <a:rPr lang="en-US" dirty="0"/>
              <a:t>NEVER</a:t>
            </a:r>
            <a:endParaRPr lang="sk-S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Typy</a:t>
            </a:r>
            <a:r>
              <a:rPr lang="en-US" dirty="0"/>
              <a:t> </a:t>
            </a:r>
            <a:r>
              <a:rPr lang="sk-SK" dirty="0"/>
              <a:t>transakčných hraníc pri CMT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7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sk-SK" dirty="0"/>
              <a:t>V aplikačnej vrstve zvyčajne iba autorizácia </a:t>
            </a:r>
            <a:r>
              <a:rPr lang="en-US" dirty="0"/>
              <a:t>(</a:t>
            </a:r>
            <a:r>
              <a:rPr lang="sk-SK" dirty="0"/>
              <a:t>RBAC model</a:t>
            </a:r>
            <a:r>
              <a:rPr lang="en-US" dirty="0"/>
              <a:t>)</a:t>
            </a:r>
            <a:r>
              <a:rPr lang="sk-SK" dirty="0"/>
              <a:t> </a:t>
            </a:r>
          </a:p>
          <a:p>
            <a:r>
              <a:rPr lang="sk-SK" dirty="0"/>
              <a:t>Autentifikáciu zabezpečuje servisná fasáda (REST API, Web Service, Remoting)</a:t>
            </a:r>
            <a:endParaRPr lang="en-US" dirty="0"/>
          </a:p>
          <a:p>
            <a:r>
              <a:rPr lang="sk-SK" dirty="0"/>
              <a:t>Implementácia bezpečnosti</a:t>
            </a:r>
          </a:p>
          <a:p>
            <a:pPr lvl="1"/>
            <a:r>
              <a:rPr lang="sk-SK" dirty="0"/>
              <a:t>Deklaratívne – </a:t>
            </a:r>
            <a:r>
              <a:rPr lang="en-US" dirty="0" err="1"/>
              <a:t>anot</a:t>
            </a:r>
            <a:r>
              <a:rPr lang="sk-SK" dirty="0" err="1"/>
              <a:t>ácia</a:t>
            </a:r>
            <a:r>
              <a:rPr lang="sk-SK" dirty="0"/>
              <a:t> určuje, kto má právo na spustenie biznis metódy</a:t>
            </a:r>
          </a:p>
          <a:p>
            <a:pPr lvl="1"/>
            <a:r>
              <a:rPr lang="sk-SK" dirty="0"/>
              <a:t>Programovo – podmienka pre overenie bezpečnosti priamo v kóde aplikácie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Bezpečnosť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51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Možnosť implementovať prierezové funkcie a aplikovať ich na vybrané komponenty a ich metódy</a:t>
            </a:r>
          </a:p>
          <a:p>
            <a:r>
              <a:rPr lang="sk-SK" dirty="0"/>
              <a:t>Typicky audit, logovanie, validácia vstupov</a:t>
            </a:r>
          </a:p>
          <a:p>
            <a:r>
              <a:rPr lang="sk-SK" dirty="0"/>
              <a:t>Jednoduchá podpora v podobe </a:t>
            </a:r>
            <a:r>
              <a:rPr lang="sk-SK" dirty="0" err="1"/>
              <a:t>interceptorov</a:t>
            </a:r>
            <a:r>
              <a:rPr lang="en-US" dirty="0"/>
              <a:t> a </a:t>
            </a:r>
            <a:r>
              <a:rPr lang="en-US" dirty="0" err="1"/>
              <a:t>decoratorov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Aspekty – prierezové funkcie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82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sz="3200" dirty="0"/>
              <a:t>CDI komponenty môžu navzájom komunikovať pomocou zasielania udalostí</a:t>
            </a:r>
          </a:p>
          <a:p>
            <a:r>
              <a:rPr lang="sk-SK" sz="3200" dirty="0"/>
              <a:t>Umožňuje</a:t>
            </a:r>
            <a:r>
              <a:rPr lang="en-US" sz="3200" dirty="0"/>
              <a:t> </a:t>
            </a:r>
            <a:r>
              <a:rPr lang="sk-SK" sz="3200" dirty="0"/>
              <a:t>voľnejšie väzby medzi komponentami</a:t>
            </a:r>
          </a:p>
          <a:p>
            <a:r>
              <a:rPr lang="sk-SK" sz="3200" dirty="0"/>
              <a:t>Vhodné, keď je viacero producentov </a:t>
            </a:r>
            <a:r>
              <a:rPr lang="en-US" sz="3200" dirty="0"/>
              <a:t>/ </a:t>
            </a:r>
            <a:r>
              <a:rPr lang="sk-SK" sz="3200" dirty="0"/>
              <a:t>konzumentov</a:t>
            </a:r>
            <a:r>
              <a:rPr lang="en-US" sz="3200" dirty="0"/>
              <a:t> </a:t>
            </a:r>
            <a:r>
              <a:rPr lang="sk-SK" sz="3200" dirty="0"/>
              <a:t>udalostí</a:t>
            </a:r>
            <a:endParaRPr lang="en-US" sz="32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Spracovanie udalostí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567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Aplikačná vrstva a návrhové vzory</a:t>
            </a:r>
          </a:p>
          <a:p>
            <a:r>
              <a:rPr lang="sk-SK" dirty="0"/>
              <a:t>Čo je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dirty="0"/>
              <a:t>Služby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dirty="0"/>
              <a:t>Prevádzka Jakarta EE aplikácií</a:t>
            </a:r>
          </a:p>
          <a:p>
            <a:pPr lvl="1"/>
            <a:r>
              <a:rPr lang="sk-SK" b="1" dirty="0" err="1"/>
              <a:t>Cluster</a:t>
            </a:r>
            <a:r>
              <a:rPr lang="sk-SK" b="1" dirty="0"/>
              <a:t> a jeho výzvy</a:t>
            </a:r>
          </a:p>
          <a:p>
            <a:pPr lvl="1"/>
            <a:r>
              <a:rPr lang="sk-SK" dirty="0"/>
              <a:t>Post-</a:t>
            </a:r>
            <a:r>
              <a:rPr lang="sk-SK" dirty="0" err="1"/>
              <a:t>mortem</a:t>
            </a:r>
            <a:r>
              <a:rPr lang="sk-SK" dirty="0"/>
              <a:t> analýza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7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b="1" dirty="0"/>
              <a:t>Aplikačná vrstva a návrhové vzory</a:t>
            </a:r>
          </a:p>
          <a:p>
            <a:r>
              <a:rPr lang="sk-SK" dirty="0"/>
              <a:t>Čo je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dirty="0"/>
              <a:t>Služby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dirty="0"/>
              <a:t>Prevádzka Jakarta EE aplikácií</a:t>
            </a:r>
          </a:p>
          <a:p>
            <a:pPr lvl="1"/>
            <a:r>
              <a:rPr lang="sk-SK" dirty="0" err="1"/>
              <a:t>Cluster</a:t>
            </a:r>
            <a:r>
              <a:rPr lang="sk-SK" dirty="0"/>
              <a:t> a jeho výzvy</a:t>
            </a:r>
          </a:p>
          <a:p>
            <a:pPr lvl="1"/>
            <a:r>
              <a:rPr lang="sk-SK" dirty="0"/>
              <a:t>Post-</a:t>
            </a:r>
            <a:r>
              <a:rPr lang="sk-SK" dirty="0" err="1"/>
              <a:t>mortem</a:t>
            </a:r>
            <a:r>
              <a:rPr lang="sk-SK" dirty="0"/>
              <a:t> analýza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68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3786-C533-E8C7-4B1C-82C3058F6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Cluster</a:t>
            </a:r>
            <a:r>
              <a:rPr lang="sk-SK" dirty="0"/>
              <a:t> všeobecne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BE0E6-993F-44AC-28B4-3F0568AB2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>
                <a:ea typeface="+mn-ea"/>
                <a:cs typeface="+mn-cs"/>
              </a:rPr>
              <a:t>Prostriedok horizontálneho škálovania výkonu aplikácií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>
                <a:ea typeface="+mn-ea"/>
                <a:cs typeface="+mn-cs"/>
              </a:rPr>
              <a:t>Aplikácia beží súčasne na viacerých inštanciách servera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>
                <a:ea typeface="+mn-ea"/>
                <a:cs typeface="+mn-cs"/>
              </a:rPr>
              <a:t>Každá požiadavka môže smerovať na inú inštanciu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sk-SK" sz="3200" dirty="0">
                <a:ea typeface="+mn-ea"/>
                <a:cs typeface="+mn-cs"/>
              </a:rPr>
              <a:t>Z pohľadu vývoja aplikácie</a:t>
            </a:r>
            <a:r>
              <a:rPr lang="en-US" sz="3200" dirty="0">
                <a:ea typeface="+mn-ea"/>
                <a:cs typeface="+mn-cs"/>
              </a:rPr>
              <a:t> v Jakarta EE</a:t>
            </a:r>
            <a:r>
              <a:rPr lang="sk-SK" sz="3200" dirty="0">
                <a:ea typeface="+mn-ea"/>
                <a:cs typeface="+mn-cs"/>
              </a:rPr>
              <a:t> je </a:t>
            </a:r>
            <a:r>
              <a:rPr lang="sk-SK" sz="3200" dirty="0" err="1">
                <a:ea typeface="+mn-ea"/>
                <a:cs typeface="+mn-cs"/>
              </a:rPr>
              <a:t>cluster</a:t>
            </a:r>
            <a:r>
              <a:rPr lang="sk-SK" sz="3200" dirty="0">
                <a:ea typeface="+mn-ea"/>
                <a:cs typeface="+mn-cs"/>
              </a:rPr>
              <a:t> vo veľkej miere transparentný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48536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C0D6E7-252C-4ED7-34EA-B23BB712BE9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Stavovosť</a:t>
            </a:r>
            <a:r>
              <a:rPr lang="sk-SK" dirty="0"/>
              <a:t> aplikácie</a:t>
            </a:r>
          </a:p>
          <a:p>
            <a:pPr lvl="1"/>
            <a:r>
              <a:rPr lang="sk-SK" dirty="0"/>
              <a:t>Replikácia </a:t>
            </a:r>
            <a:r>
              <a:rPr lang="en-US" dirty="0"/>
              <a:t>a </a:t>
            </a:r>
            <a:r>
              <a:rPr lang="en-US" dirty="0" err="1"/>
              <a:t>serializ</a:t>
            </a:r>
            <a:r>
              <a:rPr lang="sk-SK" dirty="0" err="1"/>
              <a:t>ácia</a:t>
            </a:r>
            <a:r>
              <a:rPr lang="sk-SK" dirty="0"/>
              <a:t> </a:t>
            </a:r>
            <a:r>
              <a:rPr lang="sk-SK" dirty="0" err="1"/>
              <a:t>session</a:t>
            </a:r>
            <a:endParaRPr lang="sk-SK" dirty="0"/>
          </a:p>
          <a:p>
            <a:pPr lvl="1"/>
            <a:r>
              <a:rPr lang="sk-SK" dirty="0"/>
              <a:t>Cache-ovanie hodnôt</a:t>
            </a:r>
            <a:endParaRPr lang="en-US" dirty="0"/>
          </a:p>
          <a:p>
            <a:pPr lvl="1"/>
            <a:r>
              <a:rPr lang="en-US" dirty="0" err="1"/>
              <a:t>Statick</a:t>
            </a:r>
            <a:r>
              <a:rPr lang="sk-SK" dirty="0"/>
              <a:t>é premenné</a:t>
            </a:r>
          </a:p>
          <a:p>
            <a:r>
              <a:rPr lang="sk-SK" dirty="0"/>
              <a:t>Synchronizácia</a:t>
            </a:r>
          </a:p>
          <a:p>
            <a:r>
              <a:rPr lang="sk-SK" dirty="0" err="1"/>
              <a:t>Singleton</a:t>
            </a:r>
            <a:r>
              <a:rPr lang="sk-SK" dirty="0"/>
              <a:t> </a:t>
            </a:r>
            <a:r>
              <a:rPr lang="sk-SK" dirty="0" err="1"/>
              <a:t>pattern</a:t>
            </a:r>
            <a:endParaRPr lang="sk-SK" dirty="0"/>
          </a:p>
          <a:p>
            <a:r>
              <a:rPr lang="sk-SK" dirty="0"/>
              <a:t>Dávkové procesy</a:t>
            </a:r>
          </a:p>
          <a:p>
            <a:r>
              <a:rPr lang="sk-SK" dirty="0"/>
              <a:t>Čítanie lokálnych súborov</a:t>
            </a:r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19E1C0-0F89-16A5-33A5-6E34F6F7D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Na čo si dať pozor </a:t>
            </a:r>
            <a:r>
              <a:rPr lang="en-US" dirty="0" err="1"/>
              <a:t>pri</a:t>
            </a:r>
            <a:r>
              <a:rPr lang="sk-SK" dirty="0"/>
              <a:t> </a:t>
            </a:r>
            <a:r>
              <a:rPr lang="sk-SK" dirty="0" err="1"/>
              <a:t>clusteri</a:t>
            </a:r>
            <a:r>
              <a:rPr lang="sk-S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18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Aplikačná vrstva a návrhové vzory</a:t>
            </a:r>
          </a:p>
          <a:p>
            <a:r>
              <a:rPr lang="sk-SK" dirty="0"/>
              <a:t>Čo je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dirty="0"/>
              <a:t>Služby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dirty="0"/>
              <a:t>Prevádzka Jakarta EE aplikácií</a:t>
            </a:r>
          </a:p>
          <a:p>
            <a:pPr lvl="1"/>
            <a:r>
              <a:rPr lang="sk-SK" dirty="0" err="1"/>
              <a:t>Cluster</a:t>
            </a:r>
            <a:r>
              <a:rPr lang="sk-SK" dirty="0"/>
              <a:t> a jeho výzvy</a:t>
            </a:r>
          </a:p>
          <a:p>
            <a:pPr lvl="1"/>
            <a:r>
              <a:rPr lang="sk-SK" b="1" dirty="0"/>
              <a:t>Post-</a:t>
            </a:r>
            <a:r>
              <a:rPr lang="sk-SK" b="1" dirty="0" err="1"/>
              <a:t>mortem</a:t>
            </a:r>
            <a:r>
              <a:rPr lang="sk-SK" b="1" dirty="0"/>
              <a:t> analýza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3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D2887-EEDB-8560-0DD9-1953C2F8F89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V prípade špecifických problémov aplikačné logy </a:t>
            </a:r>
            <a:r>
              <a:rPr lang="en-US" dirty="0" err="1"/>
              <a:t>nemusia</a:t>
            </a:r>
            <a:r>
              <a:rPr lang="en-US" dirty="0"/>
              <a:t> </a:t>
            </a:r>
            <a:r>
              <a:rPr lang="en-US" dirty="0" err="1"/>
              <a:t>st</a:t>
            </a:r>
            <a:r>
              <a:rPr lang="sk-SK" dirty="0" err="1"/>
              <a:t>ačiť</a:t>
            </a:r>
            <a:endParaRPr lang="sk-SK" dirty="0"/>
          </a:p>
          <a:p>
            <a:r>
              <a:rPr lang="sk-SK" dirty="0"/>
              <a:t>Vtedy prichádzajú na rad tzv. </a:t>
            </a:r>
            <a:r>
              <a:rPr lang="sk-SK" dirty="0" err="1"/>
              <a:t>dump</a:t>
            </a:r>
            <a:r>
              <a:rPr lang="sk-SK" dirty="0"/>
              <a:t> súbory</a:t>
            </a:r>
          </a:p>
          <a:p>
            <a:pPr lvl="1"/>
            <a:r>
              <a:rPr lang="sk-SK" dirty="0" err="1"/>
              <a:t>Thread</a:t>
            </a:r>
            <a:r>
              <a:rPr lang="sk-SK" dirty="0"/>
              <a:t> </a:t>
            </a:r>
            <a:r>
              <a:rPr lang="sk-SK" dirty="0" err="1"/>
              <a:t>dump</a:t>
            </a:r>
            <a:r>
              <a:rPr lang="sk-SK" dirty="0"/>
              <a:t> – obraz bežiacich </a:t>
            </a:r>
            <a:r>
              <a:rPr lang="sk-SK" dirty="0" err="1"/>
              <a:t>threadov</a:t>
            </a:r>
            <a:endParaRPr lang="sk-SK" dirty="0"/>
          </a:p>
          <a:p>
            <a:pPr lvl="1"/>
            <a:r>
              <a:rPr lang="sk-SK" dirty="0" err="1"/>
              <a:t>Heap</a:t>
            </a:r>
            <a:r>
              <a:rPr lang="sk-SK" dirty="0"/>
              <a:t> </a:t>
            </a:r>
            <a:r>
              <a:rPr lang="sk-SK" dirty="0" err="1"/>
              <a:t>dump</a:t>
            </a:r>
            <a:r>
              <a:rPr lang="sk-SK" dirty="0"/>
              <a:t> – obraz pamäti</a:t>
            </a:r>
            <a:endParaRPr lang="en-US" dirty="0"/>
          </a:p>
          <a:p>
            <a:r>
              <a:rPr lang="sk-SK" dirty="0" err="1"/>
              <a:t>Dump</a:t>
            </a:r>
            <a:r>
              <a:rPr lang="sk-SK" dirty="0"/>
              <a:t> súbory je možné analyzovať pomocou špecializovaných nástrojov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4D9ADE-33F1-6864-7D2D-A3F047C4BF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Post-</a:t>
            </a:r>
            <a:r>
              <a:rPr lang="sk-SK" dirty="0" err="1"/>
              <a:t>mortem</a:t>
            </a:r>
            <a:r>
              <a:rPr lang="sk-SK" dirty="0"/>
              <a:t> analýza</a:t>
            </a:r>
          </a:p>
        </p:txBody>
      </p:sp>
    </p:spTree>
    <p:extLst>
      <p:ext uri="{BB962C8B-B14F-4D97-AF65-F5344CB8AC3E}">
        <p14:creationId xmlns:p14="http://schemas.microsoft.com/office/powerpoint/2010/main" val="275676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01EA0-3B63-2FEB-8B5D-8286A50DAE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Analýza výkonnostných problémov, </a:t>
            </a:r>
            <a:r>
              <a:rPr lang="sk-SK" dirty="0" err="1"/>
              <a:t>deadlockov</a:t>
            </a:r>
            <a:r>
              <a:rPr lang="sk-SK" dirty="0"/>
              <a:t> a pod.</a:t>
            </a:r>
          </a:p>
          <a:p>
            <a:r>
              <a:rPr lang="sk-SK" dirty="0"/>
              <a:t>Obsah</a:t>
            </a:r>
          </a:p>
          <a:p>
            <a:pPr lvl="1"/>
            <a:r>
              <a:rPr lang="sk-SK" dirty="0"/>
              <a:t>Premenné prostredia</a:t>
            </a:r>
          </a:p>
          <a:p>
            <a:pPr lvl="1"/>
            <a:r>
              <a:rPr lang="sk-SK" dirty="0"/>
              <a:t>Sumárne údaje o pamäti</a:t>
            </a:r>
          </a:p>
          <a:p>
            <a:pPr lvl="1"/>
            <a:r>
              <a:rPr lang="sk-SK" dirty="0"/>
              <a:t>Zoznam zámkov</a:t>
            </a:r>
          </a:p>
          <a:p>
            <a:pPr lvl="1"/>
            <a:r>
              <a:rPr lang="sk-SK" b="1" dirty="0"/>
              <a:t>Zoznam </a:t>
            </a:r>
            <a:r>
              <a:rPr lang="sk-SK" b="1" dirty="0" err="1"/>
              <a:t>threadov</a:t>
            </a:r>
            <a:r>
              <a:rPr lang="en-US" b="1" dirty="0"/>
              <a:t>,</a:t>
            </a:r>
            <a:r>
              <a:rPr lang="sk-SK" b="1" dirty="0"/>
              <a:t> vrátane ich </a:t>
            </a:r>
            <a:r>
              <a:rPr lang="sk-SK" b="1" dirty="0" err="1"/>
              <a:t>stacku</a:t>
            </a:r>
            <a:endParaRPr lang="sk-SK" b="1" dirty="0"/>
          </a:p>
          <a:p>
            <a:pPr lvl="1"/>
            <a:r>
              <a:rPr lang="sk-SK" dirty="0"/>
              <a:t>Zoznam načítaných tried</a:t>
            </a:r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91E3A-132F-C0E8-36E7-ACE5B62AB0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Thread</a:t>
            </a:r>
            <a:r>
              <a:rPr lang="sk-SK" dirty="0"/>
              <a:t> </a:t>
            </a:r>
            <a:r>
              <a:rPr lang="sk-SK" dirty="0" err="1"/>
              <a:t>dump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70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576222-F8A7-FE61-C506-E9DA1078FDD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Analýza </a:t>
            </a:r>
            <a:r>
              <a:rPr lang="sk-SK" dirty="0" err="1"/>
              <a:t>memory</a:t>
            </a:r>
            <a:r>
              <a:rPr lang="sk-SK" dirty="0"/>
              <a:t> </a:t>
            </a:r>
            <a:r>
              <a:rPr lang="sk-SK" dirty="0" err="1"/>
              <a:t>leakov</a:t>
            </a:r>
            <a:endParaRPr lang="sk-SK" dirty="0"/>
          </a:p>
          <a:p>
            <a:r>
              <a:rPr lang="sk-SK" dirty="0"/>
              <a:t>Obsah</a:t>
            </a:r>
          </a:p>
          <a:p>
            <a:pPr lvl="1"/>
            <a:r>
              <a:rPr lang="sk-SK" dirty="0"/>
              <a:t>Inštancie objektov</a:t>
            </a:r>
          </a:p>
          <a:p>
            <a:pPr lvl="1"/>
            <a:r>
              <a:rPr lang="sk-SK" dirty="0"/>
              <a:t>Referencie medzi objektmi</a:t>
            </a:r>
          </a:p>
          <a:p>
            <a:r>
              <a:rPr lang="sk-SK" dirty="0"/>
              <a:t>Je možné z neho zrekonštruovať kompletný graf objektov</a:t>
            </a:r>
          </a:p>
          <a:p>
            <a:endParaRPr lang="sk-S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BA71C7-AECD-9D68-16D2-558146B283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err="1"/>
              <a:t>Heap</a:t>
            </a:r>
            <a:r>
              <a:rPr lang="sk-SK" dirty="0"/>
              <a:t> </a:t>
            </a:r>
            <a:r>
              <a:rPr lang="sk-SK" dirty="0" err="1"/>
              <a:t>dump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2721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plikačná vrstva">
            <a:extLst>
              <a:ext uri="{FF2B5EF4-FFF2-40B4-BE49-F238E27FC236}">
                <a16:creationId xmlns:a16="http://schemas.microsoft.com/office/drawing/2014/main" id="{043D13D5-17F3-E007-169B-F30070BA9ABC}"/>
              </a:ext>
            </a:extLst>
          </p:cNvPr>
          <p:cNvSpPr/>
          <p:nvPr/>
        </p:nvSpPr>
        <p:spPr>
          <a:xfrm>
            <a:off x="1020445" y="2054942"/>
            <a:ext cx="3118048" cy="1905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sz="2800" b="1" dirty="0"/>
              <a:t>Aplikačná vrstva</a:t>
            </a:r>
            <a:endParaRPr lang="en-US" b="1" dirty="0"/>
          </a:p>
        </p:txBody>
      </p:sp>
      <p:sp>
        <p:nvSpPr>
          <p:cNvPr id="17" name="Aplikačná vrstva - kontajner"/>
          <p:cNvSpPr/>
          <p:nvPr/>
        </p:nvSpPr>
        <p:spPr>
          <a:xfrm>
            <a:off x="868045" y="2054942"/>
            <a:ext cx="3429000" cy="1941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752224" y="1220756"/>
            <a:ext cx="4053000" cy="4800533"/>
          </a:xfrm>
        </p:spPr>
        <p:txBody>
          <a:bodyPr>
            <a:normAutofit/>
          </a:bodyPr>
          <a:lstStyle/>
          <a:p>
            <a:r>
              <a:rPr lang="sk-SK" sz="3100" dirty="0"/>
              <a:t>Doménová vrstva</a:t>
            </a:r>
            <a:endParaRPr lang="en-US" sz="3100" dirty="0"/>
          </a:p>
          <a:p>
            <a:pPr lvl="1"/>
            <a:r>
              <a:rPr lang="sk-SK" sz="2200" dirty="0"/>
              <a:t>Biznis funkcie a pravidlá</a:t>
            </a:r>
          </a:p>
          <a:p>
            <a:r>
              <a:rPr lang="sk-SK" sz="3100" dirty="0"/>
              <a:t>Servisná vrstva</a:t>
            </a:r>
          </a:p>
          <a:p>
            <a:pPr lvl="1"/>
            <a:r>
              <a:rPr lang="sk-SK" sz="2200" dirty="0"/>
              <a:t>Fasáda pre prezentačnú vrstvu</a:t>
            </a:r>
          </a:p>
          <a:p>
            <a:pPr lvl="1"/>
            <a:r>
              <a:rPr lang="sk-SK" sz="2200" dirty="0"/>
              <a:t>Orchestrácia biznis funkcií</a:t>
            </a:r>
          </a:p>
          <a:p>
            <a:pPr lvl="1"/>
            <a:r>
              <a:rPr lang="sk-SK" sz="2200" dirty="0"/>
              <a:t>Technické funkcie (bezpečnosť, transakcie, audit, ...)</a:t>
            </a:r>
          </a:p>
          <a:p>
            <a:pPr lvl="1"/>
            <a:r>
              <a:rPr lang="sk-SK" sz="2200" dirty="0"/>
              <a:t>Integrácia</a:t>
            </a:r>
          </a:p>
          <a:p>
            <a:pPr lvl="1"/>
            <a:endParaRPr lang="sk-S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Aplikačná vrstva - zodpovednosti</a:t>
            </a:r>
            <a:endParaRPr lang="en-US" dirty="0"/>
          </a:p>
        </p:txBody>
      </p:sp>
      <p:sp>
        <p:nvSpPr>
          <p:cNvPr id="4" name="Prezentačná vrstva"/>
          <p:cNvSpPr/>
          <p:nvPr/>
        </p:nvSpPr>
        <p:spPr>
          <a:xfrm>
            <a:off x="1020445" y="1218298"/>
            <a:ext cx="3118048" cy="725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Prezentačná vrstva</a:t>
            </a:r>
            <a:endParaRPr lang="en-US" dirty="0"/>
          </a:p>
        </p:txBody>
      </p:sp>
      <p:sp>
        <p:nvSpPr>
          <p:cNvPr id="13" name="Servisná vrstva"/>
          <p:cNvSpPr/>
          <p:nvPr/>
        </p:nvSpPr>
        <p:spPr>
          <a:xfrm>
            <a:off x="1020445" y="2170409"/>
            <a:ext cx="3094355" cy="1677141"/>
          </a:xfrm>
          <a:custGeom>
            <a:avLst/>
            <a:gdLst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0 w 3118048"/>
              <a:gd name="connsiteY3" fmla="*/ 725030 h 725030"/>
              <a:gd name="connsiteX4" fmla="*/ 0 w 3118048"/>
              <a:gd name="connsiteY4" fmla="*/ 0 h 725030"/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2179955 w 3118048"/>
              <a:gd name="connsiteY3" fmla="*/ 720275 h 725030"/>
              <a:gd name="connsiteX4" fmla="*/ 0 w 3118048"/>
              <a:gd name="connsiteY4" fmla="*/ 725030 h 725030"/>
              <a:gd name="connsiteX5" fmla="*/ 0 w 3118048"/>
              <a:gd name="connsiteY5" fmla="*/ 0 h 725030"/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2622407 w 3118048"/>
              <a:gd name="connsiteY3" fmla="*/ 720275 h 725030"/>
              <a:gd name="connsiteX4" fmla="*/ 2179955 w 3118048"/>
              <a:gd name="connsiteY4" fmla="*/ 720275 h 725030"/>
              <a:gd name="connsiteX5" fmla="*/ 0 w 3118048"/>
              <a:gd name="connsiteY5" fmla="*/ 725030 h 725030"/>
              <a:gd name="connsiteX6" fmla="*/ 0 w 3118048"/>
              <a:gd name="connsiteY6" fmla="*/ 0 h 725030"/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2902626 w 3118048"/>
              <a:gd name="connsiteY3" fmla="*/ 705526 h 725030"/>
              <a:gd name="connsiteX4" fmla="*/ 2622407 w 3118048"/>
              <a:gd name="connsiteY4" fmla="*/ 720275 h 725030"/>
              <a:gd name="connsiteX5" fmla="*/ 2179955 w 3118048"/>
              <a:gd name="connsiteY5" fmla="*/ 720275 h 725030"/>
              <a:gd name="connsiteX6" fmla="*/ 0 w 3118048"/>
              <a:gd name="connsiteY6" fmla="*/ 725030 h 725030"/>
              <a:gd name="connsiteX7" fmla="*/ 0 w 3118048"/>
              <a:gd name="connsiteY7" fmla="*/ 0 h 725030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2902626 w 3118048"/>
              <a:gd name="connsiteY3" fmla="*/ 705526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64858 w 3118048"/>
              <a:gd name="connsiteY3" fmla="*/ 1693668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53348"/>
              <a:gd name="connsiteY0" fmla="*/ 0 h 1693669"/>
              <a:gd name="connsiteX1" fmla="*/ 3118048 w 3153348"/>
              <a:gd name="connsiteY1" fmla="*/ 0 h 1693669"/>
              <a:gd name="connsiteX2" fmla="*/ 3118048 w 3153348"/>
              <a:gd name="connsiteY2" fmla="*/ 725030 h 1693669"/>
              <a:gd name="connsiteX3" fmla="*/ 3153348 w 3153348"/>
              <a:gd name="connsiteY3" fmla="*/ 1664171 h 1693669"/>
              <a:gd name="connsiteX4" fmla="*/ 2150458 w 3153348"/>
              <a:gd name="connsiteY4" fmla="*/ 1693669 h 1693669"/>
              <a:gd name="connsiteX5" fmla="*/ 2179955 w 3153348"/>
              <a:gd name="connsiteY5" fmla="*/ 720275 h 1693669"/>
              <a:gd name="connsiteX6" fmla="*/ 0 w 3153348"/>
              <a:gd name="connsiteY6" fmla="*/ 725030 h 1693669"/>
              <a:gd name="connsiteX7" fmla="*/ 0 w 31533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94354 w 3118048"/>
              <a:gd name="connsiteY3" fmla="*/ 1678919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240057"/>
              <a:gd name="connsiteY0" fmla="*/ 0 h 1693669"/>
              <a:gd name="connsiteX1" fmla="*/ 3118048 w 3240057"/>
              <a:gd name="connsiteY1" fmla="*/ 0 h 1693669"/>
              <a:gd name="connsiteX2" fmla="*/ 3118048 w 3240057"/>
              <a:gd name="connsiteY2" fmla="*/ 725030 h 1693669"/>
              <a:gd name="connsiteX3" fmla="*/ 3094354 w 3240057"/>
              <a:gd name="connsiteY3" fmla="*/ 1678919 h 1693669"/>
              <a:gd name="connsiteX4" fmla="*/ 2150458 w 3240057"/>
              <a:gd name="connsiteY4" fmla="*/ 1693669 h 1693669"/>
              <a:gd name="connsiteX5" fmla="*/ 2179955 w 3240057"/>
              <a:gd name="connsiteY5" fmla="*/ 720275 h 1693669"/>
              <a:gd name="connsiteX6" fmla="*/ 0 w 3240057"/>
              <a:gd name="connsiteY6" fmla="*/ 725030 h 1693669"/>
              <a:gd name="connsiteX7" fmla="*/ 0 w 3240057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94354 w 3118048"/>
              <a:gd name="connsiteY3" fmla="*/ 1678919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94354 w 3118048"/>
              <a:gd name="connsiteY3" fmla="*/ 1678919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094354 w 3118048"/>
              <a:gd name="connsiteY2" fmla="*/ 1678919 h 1693669"/>
              <a:gd name="connsiteX3" fmla="*/ 2150458 w 3118048"/>
              <a:gd name="connsiteY3" fmla="*/ 1693669 h 1693669"/>
              <a:gd name="connsiteX4" fmla="*/ 2179955 w 3118048"/>
              <a:gd name="connsiteY4" fmla="*/ 720275 h 1693669"/>
              <a:gd name="connsiteX5" fmla="*/ 0 w 3118048"/>
              <a:gd name="connsiteY5" fmla="*/ 725030 h 1693669"/>
              <a:gd name="connsiteX6" fmla="*/ 0 w 3118048"/>
              <a:gd name="connsiteY6" fmla="*/ 0 h 1693669"/>
              <a:gd name="connsiteX0" fmla="*/ 0 w 3123851"/>
              <a:gd name="connsiteY0" fmla="*/ 0 h 1693669"/>
              <a:gd name="connsiteX1" fmla="*/ 3118048 w 3123851"/>
              <a:gd name="connsiteY1" fmla="*/ 0 h 1693669"/>
              <a:gd name="connsiteX2" fmla="*/ 3123851 w 3123851"/>
              <a:gd name="connsiteY2" fmla="*/ 1678919 h 1693669"/>
              <a:gd name="connsiteX3" fmla="*/ 2150458 w 3123851"/>
              <a:gd name="connsiteY3" fmla="*/ 1693669 h 1693669"/>
              <a:gd name="connsiteX4" fmla="*/ 2179955 w 3123851"/>
              <a:gd name="connsiteY4" fmla="*/ 720275 h 1693669"/>
              <a:gd name="connsiteX5" fmla="*/ 0 w 3123851"/>
              <a:gd name="connsiteY5" fmla="*/ 725030 h 1693669"/>
              <a:gd name="connsiteX6" fmla="*/ 0 w 3123851"/>
              <a:gd name="connsiteY6" fmla="*/ 0 h 1693669"/>
              <a:gd name="connsiteX0" fmla="*/ 0 w 3123851"/>
              <a:gd name="connsiteY0" fmla="*/ 0 h 1693669"/>
              <a:gd name="connsiteX1" fmla="*/ 3118048 w 3123851"/>
              <a:gd name="connsiteY1" fmla="*/ 0 h 1693669"/>
              <a:gd name="connsiteX2" fmla="*/ 3123851 w 3123851"/>
              <a:gd name="connsiteY2" fmla="*/ 1678919 h 1693669"/>
              <a:gd name="connsiteX3" fmla="*/ 2150458 w 3123851"/>
              <a:gd name="connsiteY3" fmla="*/ 1693669 h 1693669"/>
              <a:gd name="connsiteX4" fmla="*/ 2150458 w 3123851"/>
              <a:gd name="connsiteY4" fmla="*/ 764520 h 1693669"/>
              <a:gd name="connsiteX5" fmla="*/ 0 w 3123851"/>
              <a:gd name="connsiteY5" fmla="*/ 725030 h 1693669"/>
              <a:gd name="connsiteX6" fmla="*/ 0 w 3123851"/>
              <a:gd name="connsiteY6" fmla="*/ 0 h 1693669"/>
              <a:gd name="connsiteX0" fmla="*/ 0 w 3123851"/>
              <a:gd name="connsiteY0" fmla="*/ 0 h 1693669"/>
              <a:gd name="connsiteX1" fmla="*/ 3118048 w 3123851"/>
              <a:gd name="connsiteY1" fmla="*/ 0 h 1693669"/>
              <a:gd name="connsiteX2" fmla="*/ 3123851 w 3123851"/>
              <a:gd name="connsiteY2" fmla="*/ 1678919 h 1693669"/>
              <a:gd name="connsiteX3" fmla="*/ 2150458 w 3123851"/>
              <a:gd name="connsiteY3" fmla="*/ 1693669 h 1693669"/>
              <a:gd name="connsiteX4" fmla="*/ 2150458 w 3123851"/>
              <a:gd name="connsiteY4" fmla="*/ 735023 h 1693669"/>
              <a:gd name="connsiteX5" fmla="*/ 0 w 3123851"/>
              <a:gd name="connsiteY5" fmla="*/ 725030 h 1693669"/>
              <a:gd name="connsiteX6" fmla="*/ 0 w 3123851"/>
              <a:gd name="connsiteY6" fmla="*/ 0 h 1693669"/>
              <a:gd name="connsiteX0" fmla="*/ 0 w 3123851"/>
              <a:gd name="connsiteY0" fmla="*/ 0 h 1678919"/>
              <a:gd name="connsiteX1" fmla="*/ 3118048 w 3123851"/>
              <a:gd name="connsiteY1" fmla="*/ 0 h 1678919"/>
              <a:gd name="connsiteX2" fmla="*/ 3123851 w 3123851"/>
              <a:gd name="connsiteY2" fmla="*/ 1678919 h 1678919"/>
              <a:gd name="connsiteX3" fmla="*/ 2159983 w 3123851"/>
              <a:gd name="connsiteY3" fmla="*/ 1674619 h 1678919"/>
              <a:gd name="connsiteX4" fmla="*/ 2150458 w 3123851"/>
              <a:gd name="connsiteY4" fmla="*/ 735023 h 1678919"/>
              <a:gd name="connsiteX5" fmla="*/ 0 w 3123851"/>
              <a:gd name="connsiteY5" fmla="*/ 725030 h 1678919"/>
              <a:gd name="connsiteX6" fmla="*/ 0 w 3123851"/>
              <a:gd name="connsiteY6" fmla="*/ 0 h 1678919"/>
              <a:gd name="connsiteX0" fmla="*/ 0 w 3123851"/>
              <a:gd name="connsiteY0" fmla="*/ 0 h 1688906"/>
              <a:gd name="connsiteX1" fmla="*/ 3118048 w 3123851"/>
              <a:gd name="connsiteY1" fmla="*/ 0 h 1688906"/>
              <a:gd name="connsiteX2" fmla="*/ 3123851 w 3123851"/>
              <a:gd name="connsiteY2" fmla="*/ 1678919 h 1688906"/>
              <a:gd name="connsiteX3" fmla="*/ 2164745 w 3123851"/>
              <a:gd name="connsiteY3" fmla="*/ 1688906 h 1688906"/>
              <a:gd name="connsiteX4" fmla="*/ 2150458 w 3123851"/>
              <a:gd name="connsiteY4" fmla="*/ 735023 h 1688906"/>
              <a:gd name="connsiteX5" fmla="*/ 0 w 3123851"/>
              <a:gd name="connsiteY5" fmla="*/ 725030 h 1688906"/>
              <a:gd name="connsiteX6" fmla="*/ 0 w 3123851"/>
              <a:gd name="connsiteY6" fmla="*/ 0 h 1688906"/>
              <a:gd name="connsiteX0" fmla="*/ 0 w 3123851"/>
              <a:gd name="connsiteY0" fmla="*/ 0 h 1688906"/>
              <a:gd name="connsiteX1" fmla="*/ 3118048 w 3123851"/>
              <a:gd name="connsiteY1" fmla="*/ 0 h 1688906"/>
              <a:gd name="connsiteX2" fmla="*/ 3123851 w 3123851"/>
              <a:gd name="connsiteY2" fmla="*/ 1678919 h 1688906"/>
              <a:gd name="connsiteX3" fmla="*/ 2155220 w 3123851"/>
              <a:gd name="connsiteY3" fmla="*/ 1688906 h 1688906"/>
              <a:gd name="connsiteX4" fmla="*/ 2150458 w 3123851"/>
              <a:gd name="connsiteY4" fmla="*/ 735023 h 1688906"/>
              <a:gd name="connsiteX5" fmla="*/ 0 w 3123851"/>
              <a:gd name="connsiteY5" fmla="*/ 725030 h 1688906"/>
              <a:gd name="connsiteX6" fmla="*/ 0 w 3123851"/>
              <a:gd name="connsiteY6" fmla="*/ 0 h 1688906"/>
              <a:gd name="connsiteX0" fmla="*/ 0 w 3123851"/>
              <a:gd name="connsiteY0" fmla="*/ 0 h 1688906"/>
              <a:gd name="connsiteX1" fmla="*/ 3118048 w 3123851"/>
              <a:gd name="connsiteY1" fmla="*/ 0 h 1688906"/>
              <a:gd name="connsiteX2" fmla="*/ 3123851 w 3123851"/>
              <a:gd name="connsiteY2" fmla="*/ 1678919 h 1688906"/>
              <a:gd name="connsiteX3" fmla="*/ 2155220 w 3123851"/>
              <a:gd name="connsiteY3" fmla="*/ 1688906 h 1688906"/>
              <a:gd name="connsiteX4" fmla="*/ 2150458 w 3123851"/>
              <a:gd name="connsiteY4" fmla="*/ 735023 h 1688906"/>
              <a:gd name="connsiteX5" fmla="*/ 0 w 3123851"/>
              <a:gd name="connsiteY5" fmla="*/ 725030 h 1688906"/>
              <a:gd name="connsiteX6" fmla="*/ 0 w 3123851"/>
              <a:gd name="connsiteY6" fmla="*/ 0 h 1688906"/>
              <a:gd name="connsiteX0" fmla="*/ 0 w 3123851"/>
              <a:gd name="connsiteY0" fmla="*/ 0 h 1684143"/>
              <a:gd name="connsiteX1" fmla="*/ 3118048 w 3123851"/>
              <a:gd name="connsiteY1" fmla="*/ 0 h 1684143"/>
              <a:gd name="connsiteX2" fmla="*/ 3123851 w 3123851"/>
              <a:gd name="connsiteY2" fmla="*/ 1678919 h 1684143"/>
              <a:gd name="connsiteX3" fmla="*/ 2155220 w 3123851"/>
              <a:gd name="connsiteY3" fmla="*/ 1684143 h 1684143"/>
              <a:gd name="connsiteX4" fmla="*/ 2150458 w 3123851"/>
              <a:gd name="connsiteY4" fmla="*/ 735023 h 1684143"/>
              <a:gd name="connsiteX5" fmla="*/ 0 w 3123851"/>
              <a:gd name="connsiteY5" fmla="*/ 725030 h 1684143"/>
              <a:gd name="connsiteX6" fmla="*/ 0 w 3123851"/>
              <a:gd name="connsiteY6" fmla="*/ 0 h 1684143"/>
              <a:gd name="connsiteX0" fmla="*/ 0 w 3123851"/>
              <a:gd name="connsiteY0" fmla="*/ 0 h 1678919"/>
              <a:gd name="connsiteX1" fmla="*/ 3118048 w 3123851"/>
              <a:gd name="connsiteY1" fmla="*/ 0 h 1678919"/>
              <a:gd name="connsiteX2" fmla="*/ 3123851 w 3123851"/>
              <a:gd name="connsiteY2" fmla="*/ 1678919 h 1678919"/>
              <a:gd name="connsiteX3" fmla="*/ 2155220 w 3123851"/>
              <a:gd name="connsiteY3" fmla="*/ 1674618 h 1678919"/>
              <a:gd name="connsiteX4" fmla="*/ 2150458 w 3123851"/>
              <a:gd name="connsiteY4" fmla="*/ 735023 h 1678919"/>
              <a:gd name="connsiteX5" fmla="*/ 0 w 3123851"/>
              <a:gd name="connsiteY5" fmla="*/ 725030 h 1678919"/>
              <a:gd name="connsiteX6" fmla="*/ 0 w 3123851"/>
              <a:gd name="connsiteY6" fmla="*/ 0 h 1678919"/>
              <a:gd name="connsiteX0" fmla="*/ 0 w 3123851"/>
              <a:gd name="connsiteY0" fmla="*/ 0 h 1678919"/>
              <a:gd name="connsiteX1" fmla="*/ 3118048 w 3123851"/>
              <a:gd name="connsiteY1" fmla="*/ 0 h 1678919"/>
              <a:gd name="connsiteX2" fmla="*/ 3123851 w 3123851"/>
              <a:gd name="connsiteY2" fmla="*/ 1678919 h 1678919"/>
              <a:gd name="connsiteX3" fmla="*/ 2155220 w 3123851"/>
              <a:gd name="connsiteY3" fmla="*/ 1674618 h 1678919"/>
              <a:gd name="connsiteX4" fmla="*/ 2150458 w 3123851"/>
              <a:gd name="connsiteY4" fmla="*/ 735023 h 1678919"/>
              <a:gd name="connsiteX5" fmla="*/ 0 w 3123851"/>
              <a:gd name="connsiteY5" fmla="*/ 725030 h 1678919"/>
              <a:gd name="connsiteX6" fmla="*/ 0 w 3123851"/>
              <a:gd name="connsiteY6" fmla="*/ 0 h 1678919"/>
              <a:gd name="connsiteX0" fmla="*/ 0 w 3119089"/>
              <a:gd name="connsiteY0" fmla="*/ 0 h 1678919"/>
              <a:gd name="connsiteX1" fmla="*/ 3118048 w 3119089"/>
              <a:gd name="connsiteY1" fmla="*/ 0 h 1678919"/>
              <a:gd name="connsiteX2" fmla="*/ 3119089 w 3119089"/>
              <a:gd name="connsiteY2" fmla="*/ 1678919 h 1678919"/>
              <a:gd name="connsiteX3" fmla="*/ 2155220 w 3119089"/>
              <a:gd name="connsiteY3" fmla="*/ 1674618 h 1678919"/>
              <a:gd name="connsiteX4" fmla="*/ 2150458 w 3119089"/>
              <a:gd name="connsiteY4" fmla="*/ 735023 h 1678919"/>
              <a:gd name="connsiteX5" fmla="*/ 0 w 3119089"/>
              <a:gd name="connsiteY5" fmla="*/ 725030 h 1678919"/>
              <a:gd name="connsiteX6" fmla="*/ 0 w 3119089"/>
              <a:gd name="connsiteY6" fmla="*/ 0 h 1678919"/>
              <a:gd name="connsiteX0" fmla="*/ 0 w 3118366"/>
              <a:gd name="connsiteY0" fmla="*/ 0 h 1678919"/>
              <a:gd name="connsiteX1" fmla="*/ 3118048 w 3118366"/>
              <a:gd name="connsiteY1" fmla="*/ 0 h 1678919"/>
              <a:gd name="connsiteX2" fmla="*/ 3114326 w 3118366"/>
              <a:gd name="connsiteY2" fmla="*/ 1678919 h 1678919"/>
              <a:gd name="connsiteX3" fmla="*/ 2155220 w 3118366"/>
              <a:gd name="connsiteY3" fmla="*/ 1674618 h 1678919"/>
              <a:gd name="connsiteX4" fmla="*/ 2150458 w 3118366"/>
              <a:gd name="connsiteY4" fmla="*/ 735023 h 1678919"/>
              <a:gd name="connsiteX5" fmla="*/ 0 w 3118366"/>
              <a:gd name="connsiteY5" fmla="*/ 725030 h 1678919"/>
              <a:gd name="connsiteX6" fmla="*/ 0 w 3118366"/>
              <a:gd name="connsiteY6" fmla="*/ 0 h 1678919"/>
              <a:gd name="connsiteX0" fmla="*/ 0 w 3118366"/>
              <a:gd name="connsiteY0" fmla="*/ 0 h 1678919"/>
              <a:gd name="connsiteX1" fmla="*/ 3118048 w 3118366"/>
              <a:gd name="connsiteY1" fmla="*/ 0 h 1678919"/>
              <a:gd name="connsiteX2" fmla="*/ 3114326 w 3118366"/>
              <a:gd name="connsiteY2" fmla="*/ 1678919 h 1678919"/>
              <a:gd name="connsiteX3" fmla="*/ 2155220 w 3118366"/>
              <a:gd name="connsiteY3" fmla="*/ 1674618 h 1678919"/>
              <a:gd name="connsiteX4" fmla="*/ 2150458 w 3118366"/>
              <a:gd name="connsiteY4" fmla="*/ 735023 h 1678919"/>
              <a:gd name="connsiteX5" fmla="*/ 0 w 3118366"/>
              <a:gd name="connsiteY5" fmla="*/ 725030 h 1678919"/>
              <a:gd name="connsiteX6" fmla="*/ 0 w 3118366"/>
              <a:gd name="connsiteY6" fmla="*/ 0 h 1678919"/>
              <a:gd name="connsiteX0" fmla="*/ 0 w 3118366"/>
              <a:gd name="connsiteY0" fmla="*/ 0 h 1678919"/>
              <a:gd name="connsiteX1" fmla="*/ 3118048 w 3118366"/>
              <a:gd name="connsiteY1" fmla="*/ 0 h 1678919"/>
              <a:gd name="connsiteX2" fmla="*/ 3114326 w 3118366"/>
              <a:gd name="connsiteY2" fmla="*/ 1678919 h 1678919"/>
              <a:gd name="connsiteX3" fmla="*/ 2155220 w 3118366"/>
              <a:gd name="connsiteY3" fmla="*/ 1674618 h 1678919"/>
              <a:gd name="connsiteX4" fmla="*/ 2150458 w 3118366"/>
              <a:gd name="connsiteY4" fmla="*/ 735023 h 1678919"/>
              <a:gd name="connsiteX5" fmla="*/ 0 w 3118366"/>
              <a:gd name="connsiteY5" fmla="*/ 725030 h 1678919"/>
              <a:gd name="connsiteX6" fmla="*/ 0 w 3118366"/>
              <a:gd name="connsiteY6" fmla="*/ 0 h 1678919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5023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25499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20737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5221 w 3118366"/>
              <a:gd name="connsiteY4" fmla="*/ 720737 h 1679381"/>
              <a:gd name="connsiteX5" fmla="*/ 0 w 3118366"/>
              <a:gd name="connsiteY5" fmla="*/ 725030 h 1679381"/>
              <a:gd name="connsiteX6" fmla="*/ 0 w 3118366"/>
              <a:gd name="connsiteY6" fmla="*/ 0 h 167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66" h="1679381">
                <a:moveTo>
                  <a:pt x="0" y="0"/>
                </a:moveTo>
                <a:lnTo>
                  <a:pt x="3118048" y="0"/>
                </a:lnTo>
                <a:cubicBezTo>
                  <a:pt x="3119982" y="559640"/>
                  <a:pt x="3112392" y="1119279"/>
                  <a:pt x="3114326" y="1678919"/>
                </a:cubicBezTo>
                <a:lnTo>
                  <a:pt x="2155220" y="1679381"/>
                </a:lnTo>
                <a:cubicBezTo>
                  <a:pt x="2153633" y="1361420"/>
                  <a:pt x="2156808" y="1038698"/>
                  <a:pt x="2155221" y="720737"/>
                </a:cubicBezTo>
                <a:lnTo>
                  <a:pt x="0" y="7250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sk-SK" dirty="0"/>
              <a:t>Servisná vrstva</a:t>
            </a:r>
            <a:endParaRPr lang="en-US" dirty="0"/>
          </a:p>
        </p:txBody>
      </p:sp>
      <p:sp>
        <p:nvSpPr>
          <p:cNvPr id="14" name="Doménová vrstva"/>
          <p:cNvSpPr/>
          <p:nvPr/>
        </p:nvSpPr>
        <p:spPr>
          <a:xfrm>
            <a:off x="1020445" y="3122520"/>
            <a:ext cx="1951355" cy="72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Doménová vrstva</a:t>
            </a:r>
            <a:endParaRPr lang="en-US" dirty="0"/>
          </a:p>
        </p:txBody>
      </p:sp>
      <p:sp>
        <p:nvSpPr>
          <p:cNvPr id="16" name="Dátová vrstva"/>
          <p:cNvSpPr/>
          <p:nvPr/>
        </p:nvSpPr>
        <p:spPr>
          <a:xfrm>
            <a:off x="996752" y="4108428"/>
            <a:ext cx="3118048" cy="7250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Dátová vrstva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5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uiExpand="1" build="p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BBB337-BA62-4189-B7B5-59F76E1FA5EB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182648788"/>
              </p:ext>
            </p:extLst>
          </p:nvPr>
        </p:nvGraphicFramePr>
        <p:xfrm>
          <a:off x="900113" y="1008076"/>
          <a:ext cx="7939087" cy="5213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38287">
                  <a:extLst>
                    <a:ext uri="{9D8B030D-6E8A-4147-A177-3AD203B41FA5}">
                      <a16:colId xmlns:a16="http://schemas.microsoft.com/office/drawing/2014/main" val="1720894999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3871612288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1465224597"/>
                    </a:ext>
                  </a:extLst>
                </a:gridCol>
              </a:tblGrid>
              <a:tr h="909157">
                <a:tc>
                  <a:txBody>
                    <a:bodyPr/>
                    <a:lstStyle/>
                    <a:p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Transakčný scenár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800" dirty="0"/>
                        <a:t>Doménový</a:t>
                      </a:r>
                      <a:br>
                        <a:rPr lang="sk-SK" sz="2800" dirty="0"/>
                      </a:br>
                      <a:r>
                        <a:rPr lang="sk-SK" sz="2800" dirty="0"/>
                        <a:t>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987669"/>
                  </a:ext>
                </a:extLst>
              </a:tr>
              <a:tr h="1068560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Spôsob návrhu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Procedurálne orientovaný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Objektovo</a:t>
                      </a:r>
                      <a:br>
                        <a:rPr lang="sk-SK" sz="2400" dirty="0"/>
                      </a:br>
                      <a:r>
                        <a:rPr lang="sk-SK" sz="2400" dirty="0"/>
                        <a:t>orientovaný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993872"/>
                  </a:ext>
                </a:extLst>
              </a:tr>
              <a:tr h="791846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 err="1"/>
                        <a:t>Reuse</a:t>
                      </a:r>
                      <a:endParaRPr lang="sk-SK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Zdieľané procedúry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Dedenie, polymorfizmus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5964084"/>
                  </a:ext>
                </a:extLst>
              </a:tr>
              <a:tr h="791846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Použitie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sk-SK" sz="2400" dirty="0"/>
                        <a:t>Jednoduchšie systémy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sk-SK" sz="2400" dirty="0"/>
                        <a:t>Komplexnejšie systémy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1004060"/>
                  </a:ext>
                </a:extLst>
              </a:tr>
              <a:tr h="1526514">
                <a:tc>
                  <a:txBody>
                    <a:bodyPr/>
                    <a:lstStyle/>
                    <a:p>
                      <a:pPr algn="ctr"/>
                      <a:r>
                        <a:rPr lang="sk-SK" sz="2400" dirty="0"/>
                        <a:t>+ /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+"/>
                      </a:pPr>
                      <a:r>
                        <a:rPr lang="sk-SK" sz="2400" dirty="0"/>
                        <a:t>Priamočiara realizácia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sk-SK" sz="2400" dirty="0"/>
                        <a:t>Náchylný na duplikovanie kódu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+"/>
                      </a:pPr>
                      <a:r>
                        <a:rPr lang="sk-SK" sz="2400" dirty="0"/>
                        <a:t>Oddelenie zodpovedností</a:t>
                      </a:r>
                    </a:p>
                    <a:p>
                      <a:pPr marL="285750" indent="-285750" algn="l">
                        <a:buFontTx/>
                        <a:buChar char="-"/>
                      </a:pPr>
                      <a:r>
                        <a:rPr lang="sk-SK" sz="2400" dirty="0"/>
                        <a:t>Pridaná zložitosť pre menšie domény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46381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C316412-82C6-4F06-871E-5A670D8E3A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Porovnanie</a:t>
            </a:r>
          </a:p>
        </p:txBody>
      </p:sp>
    </p:spTree>
    <p:extLst>
      <p:ext uri="{BB962C8B-B14F-4D97-AF65-F5344CB8AC3E}">
        <p14:creationId xmlns:p14="http://schemas.microsoft.com/office/powerpoint/2010/main" val="63844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sk-SK" dirty="0"/>
              <a:t>Transakčný scenár</a:t>
            </a:r>
          </a:p>
          <a:p>
            <a:pPr lvl="1"/>
            <a:r>
              <a:rPr lang="sk-SK" dirty="0"/>
              <a:t>Biznis logika organizovaná do procedúr</a:t>
            </a:r>
          </a:p>
          <a:p>
            <a:pPr lvl="1"/>
            <a:r>
              <a:rPr lang="sk-SK" dirty="0"/>
              <a:t>Procedúra zodpovedá jednej akcii používateľa</a:t>
            </a:r>
            <a:r>
              <a:rPr lang="en-US" dirty="0"/>
              <a:t> (</a:t>
            </a:r>
            <a:r>
              <a:rPr lang="sk-SK" dirty="0"/>
              <a:t>transakcii</a:t>
            </a:r>
            <a:r>
              <a:rPr lang="en-US" dirty="0"/>
              <a:t>)</a:t>
            </a:r>
            <a:endParaRPr lang="sk-SK" dirty="0"/>
          </a:p>
          <a:p>
            <a:r>
              <a:rPr lang="sk-SK" dirty="0"/>
              <a:t>Doménový model</a:t>
            </a:r>
          </a:p>
          <a:p>
            <a:pPr lvl="1"/>
            <a:r>
              <a:rPr lang="sk-SK" dirty="0"/>
              <a:t>Biznis logika rozdelená medzi entity modelu</a:t>
            </a:r>
          </a:p>
          <a:p>
            <a:pPr lvl="1"/>
            <a:r>
              <a:rPr lang="sk-SK" dirty="0"/>
              <a:t>Model kombinuje dáta a</a:t>
            </a:r>
            <a:r>
              <a:rPr lang="en-US" dirty="0"/>
              <a:t> </a:t>
            </a:r>
            <a:r>
              <a:rPr lang="sk-SK" dirty="0"/>
              <a:t>biznis logiku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Návrhové vzory pre doménovú vrstvu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76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Príklad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4"/>
          </p:nvPr>
        </p:nvPicPr>
        <p:blipFill rotWithShape="1">
          <a:blip r:embed="rId3"/>
          <a:srcRect l="3560" t="7122" r="2883" b="5625"/>
          <a:stretch/>
        </p:blipFill>
        <p:spPr>
          <a:xfrm>
            <a:off x="522517" y="152400"/>
            <a:ext cx="862148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70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sk-SK" dirty="0"/>
              <a:t>Aplikačná vrstva a návrhové vzory</a:t>
            </a:r>
          </a:p>
          <a:p>
            <a:r>
              <a:rPr lang="sk-SK" b="1" dirty="0"/>
              <a:t>Čo je </a:t>
            </a:r>
            <a:r>
              <a:rPr lang="en-US" b="1" dirty="0"/>
              <a:t>Jakarta </a:t>
            </a:r>
            <a:r>
              <a:rPr lang="sk-SK" b="1" dirty="0"/>
              <a:t>EE</a:t>
            </a:r>
          </a:p>
          <a:p>
            <a:r>
              <a:rPr lang="sk-SK" dirty="0"/>
              <a:t>Služby </a:t>
            </a:r>
            <a:r>
              <a:rPr lang="en-US" dirty="0"/>
              <a:t>Jakarta </a:t>
            </a:r>
            <a:r>
              <a:rPr lang="sk-SK" dirty="0"/>
              <a:t>EE</a:t>
            </a:r>
          </a:p>
          <a:p>
            <a:r>
              <a:rPr lang="sk-SK" dirty="0"/>
              <a:t>Prevádzka Jakarta EE aplikácií</a:t>
            </a:r>
          </a:p>
          <a:p>
            <a:pPr lvl="1"/>
            <a:r>
              <a:rPr lang="sk-SK" dirty="0" err="1"/>
              <a:t>Cluster</a:t>
            </a:r>
            <a:r>
              <a:rPr lang="sk-SK" dirty="0"/>
              <a:t> a jeho výzvy</a:t>
            </a:r>
          </a:p>
          <a:p>
            <a:pPr lvl="1"/>
            <a:r>
              <a:rPr lang="sk-SK" dirty="0"/>
              <a:t>Post-</a:t>
            </a:r>
            <a:r>
              <a:rPr lang="sk-SK" dirty="0" err="1"/>
              <a:t>mortem</a:t>
            </a:r>
            <a:r>
              <a:rPr lang="sk-SK" dirty="0"/>
              <a:t> analýza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01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rPr lang="sk-SK" sz="2800" dirty="0"/>
              <a:t>Štandardizovaný aplikačný </a:t>
            </a:r>
            <a:r>
              <a:rPr lang="sk-SK" sz="2800" dirty="0" err="1"/>
              <a:t>framework</a:t>
            </a:r>
            <a:endParaRPr lang="sk-SK" sz="2800" dirty="0"/>
          </a:p>
          <a:p>
            <a:r>
              <a:rPr lang="sk-SK" sz="2800" dirty="0" err="1"/>
              <a:t>Sada</a:t>
            </a:r>
            <a:r>
              <a:rPr lang="sk-SK" sz="2800" dirty="0"/>
              <a:t> (nezávislých) špecifikácií a štandardov</a:t>
            </a:r>
          </a:p>
          <a:p>
            <a:pPr lvl="1"/>
            <a:r>
              <a:rPr lang="sk-SK" sz="1800" dirty="0"/>
              <a:t>EJB, CDI, JTA, JPA, JMS, JAX-WS, JAX-RS, JAXB (okolo </a:t>
            </a:r>
            <a:r>
              <a:rPr lang="en-US" sz="1800" dirty="0"/>
              <a:t>4</a:t>
            </a:r>
            <a:r>
              <a:rPr lang="sk-SK" sz="1800" dirty="0"/>
              <a:t>0ks)</a:t>
            </a:r>
          </a:p>
          <a:p>
            <a:r>
              <a:rPr lang="sk-SK" sz="2800" dirty="0"/>
              <a:t>Podpora aj pre prezentačnú a dátovú vrstvu</a:t>
            </a:r>
          </a:p>
          <a:p>
            <a:r>
              <a:rPr lang="sk-SK" sz="2800" dirty="0"/>
              <a:t>Viacero implementácií</a:t>
            </a:r>
          </a:p>
          <a:p>
            <a:pPr lvl="1"/>
            <a:r>
              <a:rPr lang="sk-SK" sz="2800" dirty="0"/>
              <a:t>Komerčné </a:t>
            </a:r>
            <a:r>
              <a:rPr lang="sk-SK" sz="1800" dirty="0"/>
              <a:t>(IBM </a:t>
            </a:r>
            <a:r>
              <a:rPr lang="sk-SK" sz="1800" dirty="0" err="1"/>
              <a:t>WebSphere</a:t>
            </a:r>
            <a:r>
              <a:rPr lang="sk-SK" sz="1800" dirty="0"/>
              <a:t>, Oracle </a:t>
            </a:r>
            <a:r>
              <a:rPr lang="sk-SK" sz="1800" dirty="0" err="1"/>
              <a:t>Weblogic</a:t>
            </a:r>
            <a:r>
              <a:rPr lang="sk-SK" sz="1800" dirty="0"/>
              <a:t>, </a:t>
            </a:r>
            <a:r>
              <a:rPr lang="sk-SK" sz="1800" dirty="0" err="1"/>
              <a:t>JBoss</a:t>
            </a:r>
            <a:r>
              <a:rPr lang="sk-SK" sz="1800" dirty="0"/>
              <a:t> EAP)</a:t>
            </a:r>
          </a:p>
          <a:p>
            <a:pPr lvl="1"/>
            <a:r>
              <a:rPr lang="sk-SK" sz="2800" dirty="0" err="1"/>
              <a:t>Open-source</a:t>
            </a:r>
            <a:r>
              <a:rPr lang="sk-SK" sz="2800" dirty="0"/>
              <a:t> </a:t>
            </a:r>
            <a:r>
              <a:rPr lang="sk-SK" sz="1800" dirty="0"/>
              <a:t>(</a:t>
            </a:r>
            <a:r>
              <a:rPr lang="sk-SK" sz="1800" dirty="0" err="1"/>
              <a:t>GlassFish</a:t>
            </a:r>
            <a:r>
              <a:rPr lang="sk-SK" sz="1800" dirty="0"/>
              <a:t>, </a:t>
            </a:r>
            <a:r>
              <a:rPr lang="sk-SK" sz="1800" dirty="0" err="1"/>
              <a:t>WildFly</a:t>
            </a:r>
            <a:r>
              <a:rPr lang="sk-SK" sz="1800" dirty="0"/>
              <a:t>, Apache </a:t>
            </a:r>
            <a:r>
              <a:rPr lang="sk-SK" sz="1800" dirty="0" err="1"/>
              <a:t>TomEE</a:t>
            </a:r>
            <a:r>
              <a:rPr lang="sk-SK" sz="1800" dirty="0"/>
              <a:t>)</a:t>
            </a:r>
          </a:p>
          <a:p>
            <a:r>
              <a:rPr lang="sk-SK" sz="2800" dirty="0"/>
              <a:t>Viacero profilov (</a:t>
            </a:r>
            <a:r>
              <a:rPr lang="sk-SK" sz="2800" dirty="0" err="1"/>
              <a:t>Platform</a:t>
            </a:r>
            <a:r>
              <a:rPr lang="sk-SK" sz="2800" dirty="0"/>
              <a:t>, Web), niektoré časti aj v </a:t>
            </a:r>
            <a:r>
              <a:rPr lang="sk-SK" sz="2800" dirty="0" err="1"/>
              <a:t>MicroProfile</a:t>
            </a:r>
            <a:endParaRPr lang="sk-SK" sz="28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Jakarta </a:t>
            </a:r>
            <a:r>
              <a:rPr lang="sk-SK" dirty="0"/>
              <a:t>EE</a:t>
            </a:r>
            <a:r>
              <a:rPr lang="en-US" dirty="0"/>
              <a:t> (Java EE, J2EE)</a:t>
            </a:r>
          </a:p>
        </p:txBody>
      </p:sp>
    </p:spTree>
    <p:extLst>
      <p:ext uri="{BB962C8B-B14F-4D97-AF65-F5344CB8AC3E}">
        <p14:creationId xmlns:p14="http://schemas.microsoft.com/office/powerpoint/2010/main" val="243958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900000" y="1220757"/>
            <a:ext cx="7636503" cy="2665444"/>
          </a:xfrm>
        </p:spPr>
        <p:txBody>
          <a:bodyPr>
            <a:normAutofit fontScale="92500" lnSpcReduction="10000"/>
          </a:bodyPr>
          <a:lstStyle/>
          <a:p>
            <a:r>
              <a:rPr lang="sk-SK" dirty="0"/>
              <a:t>Aplikačný server realizuje primárne servisnú vrstvu</a:t>
            </a:r>
          </a:p>
          <a:p>
            <a:r>
              <a:rPr lang="sk-SK" dirty="0"/>
              <a:t>Aplikácia pre servisnú vrstvu definuje konfiguráciu a riadiace metadáta</a:t>
            </a:r>
          </a:p>
          <a:p>
            <a:pPr lvl="1"/>
            <a:r>
              <a:rPr lang="sk-SK" dirty="0"/>
              <a:t>Java anotácie</a:t>
            </a:r>
          </a:p>
          <a:p>
            <a:pPr lvl="1"/>
            <a:r>
              <a:rPr lang="sk-SK" dirty="0"/>
              <a:t>konfiguračné súbory (tzv. </a:t>
            </a:r>
            <a:r>
              <a:rPr lang="sk-SK" dirty="0" err="1"/>
              <a:t>deskriptory</a:t>
            </a:r>
            <a:r>
              <a:rPr lang="sk-SK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Jakarta</a:t>
            </a:r>
            <a:r>
              <a:rPr lang="sk-SK" dirty="0"/>
              <a:t> EE </a:t>
            </a:r>
            <a:r>
              <a:rPr lang="sk-SK" dirty="0" err="1"/>
              <a:t>vs</a:t>
            </a:r>
            <a:r>
              <a:rPr lang="sk-SK" dirty="0"/>
              <a:t>. vrstvy</a:t>
            </a:r>
            <a:endParaRPr lang="en-US" dirty="0"/>
          </a:p>
        </p:txBody>
      </p:sp>
      <p:sp>
        <p:nvSpPr>
          <p:cNvPr id="4" name="Aplikačná vrstva - kontajner">
            <a:extLst>
              <a:ext uri="{FF2B5EF4-FFF2-40B4-BE49-F238E27FC236}">
                <a16:creationId xmlns:a16="http://schemas.microsoft.com/office/drawing/2014/main" id="{199CAF4D-78DC-6B1A-8A37-D7C5D91CE221}"/>
              </a:ext>
            </a:extLst>
          </p:cNvPr>
          <p:cNvSpPr/>
          <p:nvPr/>
        </p:nvSpPr>
        <p:spPr>
          <a:xfrm>
            <a:off x="5107503" y="3963958"/>
            <a:ext cx="3429000" cy="19418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ervisná vrstva">
            <a:extLst>
              <a:ext uri="{FF2B5EF4-FFF2-40B4-BE49-F238E27FC236}">
                <a16:creationId xmlns:a16="http://schemas.microsoft.com/office/drawing/2014/main" id="{C722A084-E51F-695F-0352-D87C32D46070}"/>
              </a:ext>
            </a:extLst>
          </p:cNvPr>
          <p:cNvSpPr/>
          <p:nvPr/>
        </p:nvSpPr>
        <p:spPr>
          <a:xfrm>
            <a:off x="5259903" y="4079425"/>
            <a:ext cx="3094355" cy="1677141"/>
          </a:xfrm>
          <a:custGeom>
            <a:avLst/>
            <a:gdLst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0 w 3118048"/>
              <a:gd name="connsiteY3" fmla="*/ 725030 h 725030"/>
              <a:gd name="connsiteX4" fmla="*/ 0 w 3118048"/>
              <a:gd name="connsiteY4" fmla="*/ 0 h 725030"/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2179955 w 3118048"/>
              <a:gd name="connsiteY3" fmla="*/ 720275 h 725030"/>
              <a:gd name="connsiteX4" fmla="*/ 0 w 3118048"/>
              <a:gd name="connsiteY4" fmla="*/ 725030 h 725030"/>
              <a:gd name="connsiteX5" fmla="*/ 0 w 3118048"/>
              <a:gd name="connsiteY5" fmla="*/ 0 h 725030"/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2622407 w 3118048"/>
              <a:gd name="connsiteY3" fmla="*/ 720275 h 725030"/>
              <a:gd name="connsiteX4" fmla="*/ 2179955 w 3118048"/>
              <a:gd name="connsiteY4" fmla="*/ 720275 h 725030"/>
              <a:gd name="connsiteX5" fmla="*/ 0 w 3118048"/>
              <a:gd name="connsiteY5" fmla="*/ 725030 h 725030"/>
              <a:gd name="connsiteX6" fmla="*/ 0 w 3118048"/>
              <a:gd name="connsiteY6" fmla="*/ 0 h 725030"/>
              <a:gd name="connsiteX0" fmla="*/ 0 w 3118048"/>
              <a:gd name="connsiteY0" fmla="*/ 0 h 725030"/>
              <a:gd name="connsiteX1" fmla="*/ 3118048 w 3118048"/>
              <a:gd name="connsiteY1" fmla="*/ 0 h 725030"/>
              <a:gd name="connsiteX2" fmla="*/ 3118048 w 3118048"/>
              <a:gd name="connsiteY2" fmla="*/ 725030 h 725030"/>
              <a:gd name="connsiteX3" fmla="*/ 2902626 w 3118048"/>
              <a:gd name="connsiteY3" fmla="*/ 705526 h 725030"/>
              <a:gd name="connsiteX4" fmla="*/ 2622407 w 3118048"/>
              <a:gd name="connsiteY4" fmla="*/ 720275 h 725030"/>
              <a:gd name="connsiteX5" fmla="*/ 2179955 w 3118048"/>
              <a:gd name="connsiteY5" fmla="*/ 720275 h 725030"/>
              <a:gd name="connsiteX6" fmla="*/ 0 w 3118048"/>
              <a:gd name="connsiteY6" fmla="*/ 725030 h 725030"/>
              <a:gd name="connsiteX7" fmla="*/ 0 w 3118048"/>
              <a:gd name="connsiteY7" fmla="*/ 0 h 725030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2902626 w 3118048"/>
              <a:gd name="connsiteY3" fmla="*/ 705526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64858 w 3118048"/>
              <a:gd name="connsiteY3" fmla="*/ 1693668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53348"/>
              <a:gd name="connsiteY0" fmla="*/ 0 h 1693669"/>
              <a:gd name="connsiteX1" fmla="*/ 3118048 w 3153348"/>
              <a:gd name="connsiteY1" fmla="*/ 0 h 1693669"/>
              <a:gd name="connsiteX2" fmla="*/ 3118048 w 3153348"/>
              <a:gd name="connsiteY2" fmla="*/ 725030 h 1693669"/>
              <a:gd name="connsiteX3" fmla="*/ 3153348 w 3153348"/>
              <a:gd name="connsiteY3" fmla="*/ 1664171 h 1693669"/>
              <a:gd name="connsiteX4" fmla="*/ 2150458 w 3153348"/>
              <a:gd name="connsiteY4" fmla="*/ 1693669 h 1693669"/>
              <a:gd name="connsiteX5" fmla="*/ 2179955 w 3153348"/>
              <a:gd name="connsiteY5" fmla="*/ 720275 h 1693669"/>
              <a:gd name="connsiteX6" fmla="*/ 0 w 3153348"/>
              <a:gd name="connsiteY6" fmla="*/ 725030 h 1693669"/>
              <a:gd name="connsiteX7" fmla="*/ 0 w 31533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94354 w 3118048"/>
              <a:gd name="connsiteY3" fmla="*/ 1678919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240057"/>
              <a:gd name="connsiteY0" fmla="*/ 0 h 1693669"/>
              <a:gd name="connsiteX1" fmla="*/ 3118048 w 3240057"/>
              <a:gd name="connsiteY1" fmla="*/ 0 h 1693669"/>
              <a:gd name="connsiteX2" fmla="*/ 3118048 w 3240057"/>
              <a:gd name="connsiteY2" fmla="*/ 725030 h 1693669"/>
              <a:gd name="connsiteX3" fmla="*/ 3094354 w 3240057"/>
              <a:gd name="connsiteY3" fmla="*/ 1678919 h 1693669"/>
              <a:gd name="connsiteX4" fmla="*/ 2150458 w 3240057"/>
              <a:gd name="connsiteY4" fmla="*/ 1693669 h 1693669"/>
              <a:gd name="connsiteX5" fmla="*/ 2179955 w 3240057"/>
              <a:gd name="connsiteY5" fmla="*/ 720275 h 1693669"/>
              <a:gd name="connsiteX6" fmla="*/ 0 w 3240057"/>
              <a:gd name="connsiteY6" fmla="*/ 725030 h 1693669"/>
              <a:gd name="connsiteX7" fmla="*/ 0 w 3240057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94354 w 3118048"/>
              <a:gd name="connsiteY3" fmla="*/ 1678919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118048 w 3118048"/>
              <a:gd name="connsiteY2" fmla="*/ 725030 h 1693669"/>
              <a:gd name="connsiteX3" fmla="*/ 3094354 w 3118048"/>
              <a:gd name="connsiteY3" fmla="*/ 1678919 h 1693669"/>
              <a:gd name="connsiteX4" fmla="*/ 2150458 w 3118048"/>
              <a:gd name="connsiteY4" fmla="*/ 1693669 h 1693669"/>
              <a:gd name="connsiteX5" fmla="*/ 2179955 w 3118048"/>
              <a:gd name="connsiteY5" fmla="*/ 720275 h 1693669"/>
              <a:gd name="connsiteX6" fmla="*/ 0 w 3118048"/>
              <a:gd name="connsiteY6" fmla="*/ 725030 h 1693669"/>
              <a:gd name="connsiteX7" fmla="*/ 0 w 3118048"/>
              <a:gd name="connsiteY7" fmla="*/ 0 h 1693669"/>
              <a:gd name="connsiteX0" fmla="*/ 0 w 3118048"/>
              <a:gd name="connsiteY0" fmla="*/ 0 h 1693669"/>
              <a:gd name="connsiteX1" fmla="*/ 3118048 w 3118048"/>
              <a:gd name="connsiteY1" fmla="*/ 0 h 1693669"/>
              <a:gd name="connsiteX2" fmla="*/ 3094354 w 3118048"/>
              <a:gd name="connsiteY2" fmla="*/ 1678919 h 1693669"/>
              <a:gd name="connsiteX3" fmla="*/ 2150458 w 3118048"/>
              <a:gd name="connsiteY3" fmla="*/ 1693669 h 1693669"/>
              <a:gd name="connsiteX4" fmla="*/ 2179955 w 3118048"/>
              <a:gd name="connsiteY4" fmla="*/ 720275 h 1693669"/>
              <a:gd name="connsiteX5" fmla="*/ 0 w 3118048"/>
              <a:gd name="connsiteY5" fmla="*/ 725030 h 1693669"/>
              <a:gd name="connsiteX6" fmla="*/ 0 w 3118048"/>
              <a:gd name="connsiteY6" fmla="*/ 0 h 1693669"/>
              <a:gd name="connsiteX0" fmla="*/ 0 w 3123851"/>
              <a:gd name="connsiteY0" fmla="*/ 0 h 1693669"/>
              <a:gd name="connsiteX1" fmla="*/ 3118048 w 3123851"/>
              <a:gd name="connsiteY1" fmla="*/ 0 h 1693669"/>
              <a:gd name="connsiteX2" fmla="*/ 3123851 w 3123851"/>
              <a:gd name="connsiteY2" fmla="*/ 1678919 h 1693669"/>
              <a:gd name="connsiteX3" fmla="*/ 2150458 w 3123851"/>
              <a:gd name="connsiteY3" fmla="*/ 1693669 h 1693669"/>
              <a:gd name="connsiteX4" fmla="*/ 2179955 w 3123851"/>
              <a:gd name="connsiteY4" fmla="*/ 720275 h 1693669"/>
              <a:gd name="connsiteX5" fmla="*/ 0 w 3123851"/>
              <a:gd name="connsiteY5" fmla="*/ 725030 h 1693669"/>
              <a:gd name="connsiteX6" fmla="*/ 0 w 3123851"/>
              <a:gd name="connsiteY6" fmla="*/ 0 h 1693669"/>
              <a:gd name="connsiteX0" fmla="*/ 0 w 3123851"/>
              <a:gd name="connsiteY0" fmla="*/ 0 h 1693669"/>
              <a:gd name="connsiteX1" fmla="*/ 3118048 w 3123851"/>
              <a:gd name="connsiteY1" fmla="*/ 0 h 1693669"/>
              <a:gd name="connsiteX2" fmla="*/ 3123851 w 3123851"/>
              <a:gd name="connsiteY2" fmla="*/ 1678919 h 1693669"/>
              <a:gd name="connsiteX3" fmla="*/ 2150458 w 3123851"/>
              <a:gd name="connsiteY3" fmla="*/ 1693669 h 1693669"/>
              <a:gd name="connsiteX4" fmla="*/ 2150458 w 3123851"/>
              <a:gd name="connsiteY4" fmla="*/ 764520 h 1693669"/>
              <a:gd name="connsiteX5" fmla="*/ 0 w 3123851"/>
              <a:gd name="connsiteY5" fmla="*/ 725030 h 1693669"/>
              <a:gd name="connsiteX6" fmla="*/ 0 w 3123851"/>
              <a:gd name="connsiteY6" fmla="*/ 0 h 1693669"/>
              <a:gd name="connsiteX0" fmla="*/ 0 w 3123851"/>
              <a:gd name="connsiteY0" fmla="*/ 0 h 1693669"/>
              <a:gd name="connsiteX1" fmla="*/ 3118048 w 3123851"/>
              <a:gd name="connsiteY1" fmla="*/ 0 h 1693669"/>
              <a:gd name="connsiteX2" fmla="*/ 3123851 w 3123851"/>
              <a:gd name="connsiteY2" fmla="*/ 1678919 h 1693669"/>
              <a:gd name="connsiteX3" fmla="*/ 2150458 w 3123851"/>
              <a:gd name="connsiteY3" fmla="*/ 1693669 h 1693669"/>
              <a:gd name="connsiteX4" fmla="*/ 2150458 w 3123851"/>
              <a:gd name="connsiteY4" fmla="*/ 735023 h 1693669"/>
              <a:gd name="connsiteX5" fmla="*/ 0 w 3123851"/>
              <a:gd name="connsiteY5" fmla="*/ 725030 h 1693669"/>
              <a:gd name="connsiteX6" fmla="*/ 0 w 3123851"/>
              <a:gd name="connsiteY6" fmla="*/ 0 h 1693669"/>
              <a:gd name="connsiteX0" fmla="*/ 0 w 3123851"/>
              <a:gd name="connsiteY0" fmla="*/ 0 h 1678919"/>
              <a:gd name="connsiteX1" fmla="*/ 3118048 w 3123851"/>
              <a:gd name="connsiteY1" fmla="*/ 0 h 1678919"/>
              <a:gd name="connsiteX2" fmla="*/ 3123851 w 3123851"/>
              <a:gd name="connsiteY2" fmla="*/ 1678919 h 1678919"/>
              <a:gd name="connsiteX3" fmla="*/ 2159983 w 3123851"/>
              <a:gd name="connsiteY3" fmla="*/ 1674619 h 1678919"/>
              <a:gd name="connsiteX4" fmla="*/ 2150458 w 3123851"/>
              <a:gd name="connsiteY4" fmla="*/ 735023 h 1678919"/>
              <a:gd name="connsiteX5" fmla="*/ 0 w 3123851"/>
              <a:gd name="connsiteY5" fmla="*/ 725030 h 1678919"/>
              <a:gd name="connsiteX6" fmla="*/ 0 w 3123851"/>
              <a:gd name="connsiteY6" fmla="*/ 0 h 1678919"/>
              <a:gd name="connsiteX0" fmla="*/ 0 w 3123851"/>
              <a:gd name="connsiteY0" fmla="*/ 0 h 1688906"/>
              <a:gd name="connsiteX1" fmla="*/ 3118048 w 3123851"/>
              <a:gd name="connsiteY1" fmla="*/ 0 h 1688906"/>
              <a:gd name="connsiteX2" fmla="*/ 3123851 w 3123851"/>
              <a:gd name="connsiteY2" fmla="*/ 1678919 h 1688906"/>
              <a:gd name="connsiteX3" fmla="*/ 2164745 w 3123851"/>
              <a:gd name="connsiteY3" fmla="*/ 1688906 h 1688906"/>
              <a:gd name="connsiteX4" fmla="*/ 2150458 w 3123851"/>
              <a:gd name="connsiteY4" fmla="*/ 735023 h 1688906"/>
              <a:gd name="connsiteX5" fmla="*/ 0 w 3123851"/>
              <a:gd name="connsiteY5" fmla="*/ 725030 h 1688906"/>
              <a:gd name="connsiteX6" fmla="*/ 0 w 3123851"/>
              <a:gd name="connsiteY6" fmla="*/ 0 h 1688906"/>
              <a:gd name="connsiteX0" fmla="*/ 0 w 3123851"/>
              <a:gd name="connsiteY0" fmla="*/ 0 h 1688906"/>
              <a:gd name="connsiteX1" fmla="*/ 3118048 w 3123851"/>
              <a:gd name="connsiteY1" fmla="*/ 0 h 1688906"/>
              <a:gd name="connsiteX2" fmla="*/ 3123851 w 3123851"/>
              <a:gd name="connsiteY2" fmla="*/ 1678919 h 1688906"/>
              <a:gd name="connsiteX3" fmla="*/ 2155220 w 3123851"/>
              <a:gd name="connsiteY3" fmla="*/ 1688906 h 1688906"/>
              <a:gd name="connsiteX4" fmla="*/ 2150458 w 3123851"/>
              <a:gd name="connsiteY4" fmla="*/ 735023 h 1688906"/>
              <a:gd name="connsiteX5" fmla="*/ 0 w 3123851"/>
              <a:gd name="connsiteY5" fmla="*/ 725030 h 1688906"/>
              <a:gd name="connsiteX6" fmla="*/ 0 w 3123851"/>
              <a:gd name="connsiteY6" fmla="*/ 0 h 1688906"/>
              <a:gd name="connsiteX0" fmla="*/ 0 w 3123851"/>
              <a:gd name="connsiteY0" fmla="*/ 0 h 1688906"/>
              <a:gd name="connsiteX1" fmla="*/ 3118048 w 3123851"/>
              <a:gd name="connsiteY1" fmla="*/ 0 h 1688906"/>
              <a:gd name="connsiteX2" fmla="*/ 3123851 w 3123851"/>
              <a:gd name="connsiteY2" fmla="*/ 1678919 h 1688906"/>
              <a:gd name="connsiteX3" fmla="*/ 2155220 w 3123851"/>
              <a:gd name="connsiteY3" fmla="*/ 1688906 h 1688906"/>
              <a:gd name="connsiteX4" fmla="*/ 2150458 w 3123851"/>
              <a:gd name="connsiteY4" fmla="*/ 735023 h 1688906"/>
              <a:gd name="connsiteX5" fmla="*/ 0 w 3123851"/>
              <a:gd name="connsiteY5" fmla="*/ 725030 h 1688906"/>
              <a:gd name="connsiteX6" fmla="*/ 0 w 3123851"/>
              <a:gd name="connsiteY6" fmla="*/ 0 h 1688906"/>
              <a:gd name="connsiteX0" fmla="*/ 0 w 3123851"/>
              <a:gd name="connsiteY0" fmla="*/ 0 h 1684143"/>
              <a:gd name="connsiteX1" fmla="*/ 3118048 w 3123851"/>
              <a:gd name="connsiteY1" fmla="*/ 0 h 1684143"/>
              <a:gd name="connsiteX2" fmla="*/ 3123851 w 3123851"/>
              <a:gd name="connsiteY2" fmla="*/ 1678919 h 1684143"/>
              <a:gd name="connsiteX3" fmla="*/ 2155220 w 3123851"/>
              <a:gd name="connsiteY3" fmla="*/ 1684143 h 1684143"/>
              <a:gd name="connsiteX4" fmla="*/ 2150458 w 3123851"/>
              <a:gd name="connsiteY4" fmla="*/ 735023 h 1684143"/>
              <a:gd name="connsiteX5" fmla="*/ 0 w 3123851"/>
              <a:gd name="connsiteY5" fmla="*/ 725030 h 1684143"/>
              <a:gd name="connsiteX6" fmla="*/ 0 w 3123851"/>
              <a:gd name="connsiteY6" fmla="*/ 0 h 1684143"/>
              <a:gd name="connsiteX0" fmla="*/ 0 w 3123851"/>
              <a:gd name="connsiteY0" fmla="*/ 0 h 1678919"/>
              <a:gd name="connsiteX1" fmla="*/ 3118048 w 3123851"/>
              <a:gd name="connsiteY1" fmla="*/ 0 h 1678919"/>
              <a:gd name="connsiteX2" fmla="*/ 3123851 w 3123851"/>
              <a:gd name="connsiteY2" fmla="*/ 1678919 h 1678919"/>
              <a:gd name="connsiteX3" fmla="*/ 2155220 w 3123851"/>
              <a:gd name="connsiteY3" fmla="*/ 1674618 h 1678919"/>
              <a:gd name="connsiteX4" fmla="*/ 2150458 w 3123851"/>
              <a:gd name="connsiteY4" fmla="*/ 735023 h 1678919"/>
              <a:gd name="connsiteX5" fmla="*/ 0 w 3123851"/>
              <a:gd name="connsiteY5" fmla="*/ 725030 h 1678919"/>
              <a:gd name="connsiteX6" fmla="*/ 0 w 3123851"/>
              <a:gd name="connsiteY6" fmla="*/ 0 h 1678919"/>
              <a:gd name="connsiteX0" fmla="*/ 0 w 3123851"/>
              <a:gd name="connsiteY0" fmla="*/ 0 h 1678919"/>
              <a:gd name="connsiteX1" fmla="*/ 3118048 w 3123851"/>
              <a:gd name="connsiteY1" fmla="*/ 0 h 1678919"/>
              <a:gd name="connsiteX2" fmla="*/ 3123851 w 3123851"/>
              <a:gd name="connsiteY2" fmla="*/ 1678919 h 1678919"/>
              <a:gd name="connsiteX3" fmla="*/ 2155220 w 3123851"/>
              <a:gd name="connsiteY3" fmla="*/ 1674618 h 1678919"/>
              <a:gd name="connsiteX4" fmla="*/ 2150458 w 3123851"/>
              <a:gd name="connsiteY4" fmla="*/ 735023 h 1678919"/>
              <a:gd name="connsiteX5" fmla="*/ 0 w 3123851"/>
              <a:gd name="connsiteY5" fmla="*/ 725030 h 1678919"/>
              <a:gd name="connsiteX6" fmla="*/ 0 w 3123851"/>
              <a:gd name="connsiteY6" fmla="*/ 0 h 1678919"/>
              <a:gd name="connsiteX0" fmla="*/ 0 w 3119089"/>
              <a:gd name="connsiteY0" fmla="*/ 0 h 1678919"/>
              <a:gd name="connsiteX1" fmla="*/ 3118048 w 3119089"/>
              <a:gd name="connsiteY1" fmla="*/ 0 h 1678919"/>
              <a:gd name="connsiteX2" fmla="*/ 3119089 w 3119089"/>
              <a:gd name="connsiteY2" fmla="*/ 1678919 h 1678919"/>
              <a:gd name="connsiteX3" fmla="*/ 2155220 w 3119089"/>
              <a:gd name="connsiteY3" fmla="*/ 1674618 h 1678919"/>
              <a:gd name="connsiteX4" fmla="*/ 2150458 w 3119089"/>
              <a:gd name="connsiteY4" fmla="*/ 735023 h 1678919"/>
              <a:gd name="connsiteX5" fmla="*/ 0 w 3119089"/>
              <a:gd name="connsiteY5" fmla="*/ 725030 h 1678919"/>
              <a:gd name="connsiteX6" fmla="*/ 0 w 3119089"/>
              <a:gd name="connsiteY6" fmla="*/ 0 h 1678919"/>
              <a:gd name="connsiteX0" fmla="*/ 0 w 3118366"/>
              <a:gd name="connsiteY0" fmla="*/ 0 h 1678919"/>
              <a:gd name="connsiteX1" fmla="*/ 3118048 w 3118366"/>
              <a:gd name="connsiteY1" fmla="*/ 0 h 1678919"/>
              <a:gd name="connsiteX2" fmla="*/ 3114326 w 3118366"/>
              <a:gd name="connsiteY2" fmla="*/ 1678919 h 1678919"/>
              <a:gd name="connsiteX3" fmla="*/ 2155220 w 3118366"/>
              <a:gd name="connsiteY3" fmla="*/ 1674618 h 1678919"/>
              <a:gd name="connsiteX4" fmla="*/ 2150458 w 3118366"/>
              <a:gd name="connsiteY4" fmla="*/ 735023 h 1678919"/>
              <a:gd name="connsiteX5" fmla="*/ 0 w 3118366"/>
              <a:gd name="connsiteY5" fmla="*/ 725030 h 1678919"/>
              <a:gd name="connsiteX6" fmla="*/ 0 w 3118366"/>
              <a:gd name="connsiteY6" fmla="*/ 0 h 1678919"/>
              <a:gd name="connsiteX0" fmla="*/ 0 w 3118366"/>
              <a:gd name="connsiteY0" fmla="*/ 0 h 1678919"/>
              <a:gd name="connsiteX1" fmla="*/ 3118048 w 3118366"/>
              <a:gd name="connsiteY1" fmla="*/ 0 h 1678919"/>
              <a:gd name="connsiteX2" fmla="*/ 3114326 w 3118366"/>
              <a:gd name="connsiteY2" fmla="*/ 1678919 h 1678919"/>
              <a:gd name="connsiteX3" fmla="*/ 2155220 w 3118366"/>
              <a:gd name="connsiteY3" fmla="*/ 1674618 h 1678919"/>
              <a:gd name="connsiteX4" fmla="*/ 2150458 w 3118366"/>
              <a:gd name="connsiteY4" fmla="*/ 735023 h 1678919"/>
              <a:gd name="connsiteX5" fmla="*/ 0 w 3118366"/>
              <a:gd name="connsiteY5" fmla="*/ 725030 h 1678919"/>
              <a:gd name="connsiteX6" fmla="*/ 0 w 3118366"/>
              <a:gd name="connsiteY6" fmla="*/ 0 h 1678919"/>
              <a:gd name="connsiteX0" fmla="*/ 0 w 3118366"/>
              <a:gd name="connsiteY0" fmla="*/ 0 h 1678919"/>
              <a:gd name="connsiteX1" fmla="*/ 3118048 w 3118366"/>
              <a:gd name="connsiteY1" fmla="*/ 0 h 1678919"/>
              <a:gd name="connsiteX2" fmla="*/ 3114326 w 3118366"/>
              <a:gd name="connsiteY2" fmla="*/ 1678919 h 1678919"/>
              <a:gd name="connsiteX3" fmla="*/ 2155220 w 3118366"/>
              <a:gd name="connsiteY3" fmla="*/ 1674618 h 1678919"/>
              <a:gd name="connsiteX4" fmla="*/ 2150458 w 3118366"/>
              <a:gd name="connsiteY4" fmla="*/ 735023 h 1678919"/>
              <a:gd name="connsiteX5" fmla="*/ 0 w 3118366"/>
              <a:gd name="connsiteY5" fmla="*/ 725030 h 1678919"/>
              <a:gd name="connsiteX6" fmla="*/ 0 w 3118366"/>
              <a:gd name="connsiteY6" fmla="*/ 0 h 1678919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5023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30261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25499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0458 w 3118366"/>
              <a:gd name="connsiteY4" fmla="*/ 720737 h 1679381"/>
              <a:gd name="connsiteX5" fmla="*/ 0 w 3118366"/>
              <a:gd name="connsiteY5" fmla="*/ 725030 h 1679381"/>
              <a:gd name="connsiteX6" fmla="*/ 0 w 3118366"/>
              <a:gd name="connsiteY6" fmla="*/ 0 h 1679381"/>
              <a:gd name="connsiteX0" fmla="*/ 0 w 3118366"/>
              <a:gd name="connsiteY0" fmla="*/ 0 h 1679381"/>
              <a:gd name="connsiteX1" fmla="*/ 3118048 w 3118366"/>
              <a:gd name="connsiteY1" fmla="*/ 0 h 1679381"/>
              <a:gd name="connsiteX2" fmla="*/ 3114326 w 3118366"/>
              <a:gd name="connsiteY2" fmla="*/ 1678919 h 1679381"/>
              <a:gd name="connsiteX3" fmla="*/ 2155220 w 3118366"/>
              <a:gd name="connsiteY3" fmla="*/ 1679381 h 1679381"/>
              <a:gd name="connsiteX4" fmla="*/ 2155221 w 3118366"/>
              <a:gd name="connsiteY4" fmla="*/ 720737 h 1679381"/>
              <a:gd name="connsiteX5" fmla="*/ 0 w 3118366"/>
              <a:gd name="connsiteY5" fmla="*/ 725030 h 1679381"/>
              <a:gd name="connsiteX6" fmla="*/ 0 w 3118366"/>
              <a:gd name="connsiteY6" fmla="*/ 0 h 167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18366" h="1679381">
                <a:moveTo>
                  <a:pt x="0" y="0"/>
                </a:moveTo>
                <a:lnTo>
                  <a:pt x="3118048" y="0"/>
                </a:lnTo>
                <a:cubicBezTo>
                  <a:pt x="3119982" y="559640"/>
                  <a:pt x="3112392" y="1119279"/>
                  <a:pt x="3114326" y="1678919"/>
                </a:cubicBezTo>
                <a:lnTo>
                  <a:pt x="2155220" y="1679381"/>
                </a:lnTo>
                <a:cubicBezTo>
                  <a:pt x="2153633" y="1361420"/>
                  <a:pt x="2156808" y="1038698"/>
                  <a:pt x="2155221" y="720737"/>
                </a:cubicBezTo>
                <a:lnTo>
                  <a:pt x="0" y="72503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 anchorCtr="0"/>
          <a:lstStyle/>
          <a:p>
            <a:pPr algn="ctr"/>
            <a:r>
              <a:rPr lang="sk-SK" dirty="0"/>
              <a:t>Servisná vrstva</a:t>
            </a:r>
            <a:endParaRPr lang="en-US" dirty="0"/>
          </a:p>
        </p:txBody>
      </p:sp>
      <p:sp>
        <p:nvSpPr>
          <p:cNvPr id="6" name="Doménová vrstva">
            <a:extLst>
              <a:ext uri="{FF2B5EF4-FFF2-40B4-BE49-F238E27FC236}">
                <a16:creationId xmlns:a16="http://schemas.microsoft.com/office/drawing/2014/main" id="{5C0C5D74-65DA-55C6-B098-56422A2F51EE}"/>
              </a:ext>
            </a:extLst>
          </p:cNvPr>
          <p:cNvSpPr/>
          <p:nvPr/>
        </p:nvSpPr>
        <p:spPr>
          <a:xfrm>
            <a:off x="5259903" y="5031536"/>
            <a:ext cx="1951355" cy="7250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Doménová vrstva</a:t>
            </a:r>
            <a:endParaRPr lang="en-US" dirty="0"/>
          </a:p>
        </p:txBody>
      </p:sp>
      <p:sp>
        <p:nvSpPr>
          <p:cNvPr id="9" name="Server">
            <a:extLst>
              <a:ext uri="{FF2B5EF4-FFF2-40B4-BE49-F238E27FC236}">
                <a16:creationId xmlns:a16="http://schemas.microsoft.com/office/drawing/2014/main" id="{4DCBDD1A-CEDF-C53D-8811-806CD480A577}"/>
              </a:ext>
            </a:extLst>
          </p:cNvPr>
          <p:cNvSpPr/>
          <p:nvPr/>
        </p:nvSpPr>
        <p:spPr>
          <a:xfrm>
            <a:off x="7315200" y="3798469"/>
            <a:ext cx="1559996" cy="534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Server</a:t>
            </a:r>
          </a:p>
        </p:txBody>
      </p:sp>
      <p:grpSp>
        <p:nvGrpSpPr>
          <p:cNvPr id="15" name="Aplikácia">
            <a:extLst>
              <a:ext uri="{FF2B5EF4-FFF2-40B4-BE49-F238E27FC236}">
                <a16:creationId xmlns:a16="http://schemas.microsoft.com/office/drawing/2014/main" id="{7D0CFCD6-BD23-27C8-B233-04B5DCCE1782}"/>
              </a:ext>
            </a:extLst>
          </p:cNvPr>
          <p:cNvGrpSpPr/>
          <p:nvPr/>
        </p:nvGrpSpPr>
        <p:grpSpPr>
          <a:xfrm>
            <a:off x="4297659" y="4726736"/>
            <a:ext cx="3235345" cy="1297308"/>
            <a:chOff x="4297659" y="4726736"/>
            <a:chExt cx="3235345" cy="129730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0637DD3-91BC-26E9-667E-B2181BAD4770}"/>
                </a:ext>
              </a:extLst>
            </p:cNvPr>
            <p:cNvSpPr/>
            <p:nvPr/>
          </p:nvSpPr>
          <p:spPr>
            <a:xfrm>
              <a:off x="4297659" y="5489087"/>
              <a:ext cx="1559997" cy="53495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k-SK" dirty="0"/>
                <a:t>Aplikácia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00FB35F-F02B-9C2A-B791-47BCEC6EE1BD}"/>
                </a:ext>
              </a:extLst>
            </p:cNvPr>
            <p:cNvSpPr/>
            <p:nvPr/>
          </p:nvSpPr>
          <p:spPr>
            <a:xfrm rot="16200000">
              <a:off x="5655814" y="4726736"/>
              <a:ext cx="304800" cy="304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631D9AEA-3E66-970E-8863-1FC0C0CE883A}"/>
                </a:ext>
              </a:extLst>
            </p:cNvPr>
            <p:cNvSpPr/>
            <p:nvPr/>
          </p:nvSpPr>
          <p:spPr>
            <a:xfrm>
              <a:off x="7228204" y="5241651"/>
              <a:ext cx="304800" cy="304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F768C6D5-EE08-31C2-23B1-9D52D695A922}"/>
                </a:ext>
              </a:extLst>
            </p:cNvPr>
            <p:cNvSpPr/>
            <p:nvPr/>
          </p:nvSpPr>
          <p:spPr>
            <a:xfrm rot="16200000">
              <a:off x="6654680" y="4729071"/>
              <a:ext cx="304800" cy="30480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</p:spTree>
    <p:extLst>
      <p:ext uri="{BB962C8B-B14F-4D97-AF65-F5344CB8AC3E}">
        <p14:creationId xmlns:p14="http://schemas.microsoft.com/office/powerpoint/2010/main" val="8215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theme/theme1.xml><?xml version="1.0" encoding="utf-8"?>
<a:theme xmlns:a="http://schemas.openxmlformats.org/drawingml/2006/main" name="Obsah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0072BC"/>
      </a:hlink>
      <a:folHlink>
        <a:srgbClr val="6A437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13-Prezentacia landscape_4_ku_3.potm" id="{04D57AA1-B99E-4D7B-8E23-99A94F234C5A}" vid="{302592BE-3B5A-4ED0-8CEF-EF68C6AE0F79}"/>
    </a:ext>
  </a:extLst>
</a:theme>
</file>

<file path=ppt/theme/theme2.xml><?xml version="1.0" encoding="utf-8"?>
<a:theme xmlns:a="http://schemas.openxmlformats.org/drawingml/2006/main" name="Kapitoly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13-Prezentacia landscape_4_ku_3.potm" id="{04D57AA1-B99E-4D7B-8E23-99A94F234C5A}" vid="{1510F8CF-A426-403E-AF15-34A621FA824C}"/>
    </a:ext>
  </a:extLst>
</a:theme>
</file>

<file path=ppt/theme/theme3.xml><?xml version="1.0" encoding="utf-8"?>
<a:theme xmlns:a="http://schemas.openxmlformats.org/drawingml/2006/main" name="Titulná strana">
  <a:themeElements>
    <a:clrScheme name="SOFTEC">
      <a:dk1>
        <a:sysClr val="windowText" lastClr="000000"/>
      </a:dk1>
      <a:lt1>
        <a:sysClr val="window" lastClr="FFFFFF"/>
      </a:lt1>
      <a:dk2>
        <a:srgbClr val="0072BC"/>
      </a:dk2>
      <a:lt2>
        <a:srgbClr val="EEECE1"/>
      </a:lt2>
      <a:accent1>
        <a:srgbClr val="0072BC"/>
      </a:accent1>
      <a:accent2>
        <a:srgbClr val="0DB673"/>
      </a:accent2>
      <a:accent3>
        <a:srgbClr val="9ACA3D"/>
      </a:accent3>
      <a:accent4>
        <a:srgbClr val="FA9D32"/>
      </a:accent4>
      <a:accent5>
        <a:srgbClr val="DF5045"/>
      </a:accent5>
      <a:accent6>
        <a:srgbClr val="6A437C"/>
      </a:accent6>
      <a:hlink>
        <a:srgbClr val="8FD5F6"/>
      </a:hlink>
      <a:folHlink>
        <a:srgbClr val="8FD5F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13-Prezentacia landscape_4_ku_3.potm" id="{04D57AA1-B99E-4D7B-8E23-99A94F234C5A}" vid="{46EA5207-2FA0-48A6-8136-49A67CD2F995}"/>
    </a:ext>
  </a:extLst>
</a:theme>
</file>

<file path=ppt/theme/theme4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FTEC">
    <a:dk1>
      <a:sysClr val="windowText" lastClr="000000"/>
    </a:dk1>
    <a:lt1>
      <a:sysClr val="window" lastClr="FFFFFF"/>
    </a:lt1>
    <a:dk2>
      <a:srgbClr val="0072BC"/>
    </a:dk2>
    <a:lt2>
      <a:srgbClr val="EEECE1"/>
    </a:lt2>
    <a:accent1>
      <a:srgbClr val="0072BC"/>
    </a:accent1>
    <a:accent2>
      <a:srgbClr val="0DB673"/>
    </a:accent2>
    <a:accent3>
      <a:srgbClr val="9ACA3D"/>
    </a:accent3>
    <a:accent4>
      <a:srgbClr val="FA9D32"/>
    </a:accent4>
    <a:accent5>
      <a:srgbClr val="DF5045"/>
    </a:accent5>
    <a:accent6>
      <a:srgbClr val="6A437C"/>
    </a:accent6>
    <a:hlink>
      <a:srgbClr val="0072BC"/>
    </a:hlink>
    <a:folHlink>
      <a:srgbClr val="6A437C"/>
    </a:folHlink>
  </a:clrScheme>
</a:themeOverride>
</file>

<file path=ppt/theme/themeOverride2.xml><?xml version="1.0" encoding="utf-8"?>
<a:themeOverride xmlns:a="http://schemas.openxmlformats.org/drawingml/2006/main">
  <a:clrScheme name="SOFTEC">
    <a:dk1>
      <a:sysClr val="windowText" lastClr="000000"/>
    </a:dk1>
    <a:lt1>
      <a:sysClr val="window" lastClr="FFFFFF"/>
    </a:lt1>
    <a:dk2>
      <a:srgbClr val="0072BC"/>
    </a:dk2>
    <a:lt2>
      <a:srgbClr val="EEECE1"/>
    </a:lt2>
    <a:accent1>
      <a:srgbClr val="0072BC"/>
    </a:accent1>
    <a:accent2>
      <a:srgbClr val="0DB673"/>
    </a:accent2>
    <a:accent3>
      <a:srgbClr val="9ACA3D"/>
    </a:accent3>
    <a:accent4>
      <a:srgbClr val="FA9D32"/>
    </a:accent4>
    <a:accent5>
      <a:srgbClr val="DF5045"/>
    </a:accent5>
    <a:accent6>
      <a:srgbClr val="6A437C"/>
    </a:accent6>
    <a:hlink>
      <a:srgbClr val="0072BC"/>
    </a:hlink>
    <a:folHlink>
      <a:srgbClr val="6A437C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374230CA99774408740145836ED3F7E" ma:contentTypeVersion="10" ma:contentTypeDescription="Umožňuje vytvoriť nový dokument." ma:contentTypeScope="" ma:versionID="e0be6d9c6a4ed9130ab0ebeb00b49bd9">
  <xsd:schema xmlns:xsd="http://www.w3.org/2001/XMLSchema" xmlns:xs="http://www.w3.org/2001/XMLSchema" xmlns:p="http://schemas.microsoft.com/office/2006/metadata/properties" xmlns:ns2="3c5649ae-7eb8-4f33-8119-9c7cf7807d6f" xmlns:ns3="ea394ea2-8dea-471c-99dc-8d21a851d729" targetNamespace="http://schemas.microsoft.com/office/2006/metadata/properties" ma:root="true" ma:fieldsID="fe8360a31782573e581c94f384223f18" ns2:_="" ns3:_="">
    <xsd:import namespace="3c5649ae-7eb8-4f33-8119-9c7cf7807d6f"/>
    <xsd:import namespace="ea394ea2-8dea-471c-99dc-8d21a851d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5649ae-7eb8-4f33-8119-9c7cf7807d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Značky obrázka" ma:readOnly="false" ma:fieldId="{5cf76f15-5ced-4ddc-b409-7134ff3c332f}" ma:taxonomyMulti="true" ma:sspId="8567b21a-85e9-48ad-86e4-d8ba0610a5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94ea2-8dea-471c-99dc-8d21a851d72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60b99cb-f33c-42f3-b9ff-b055499a68e8}" ma:internalName="TaxCatchAll" ma:showField="CatchAllData" ma:web="ea394ea2-8dea-471c-99dc-8d21a851d7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a394ea2-8dea-471c-99dc-8d21a851d729" xsi:nil="true"/>
    <lcf76f155ced4ddcb4097134ff3c332f xmlns="3c5649ae-7eb8-4f33-8119-9c7cf7807d6f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C7CD94-1E2A-4022-BB46-48024F1259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5649ae-7eb8-4f33-8119-9c7cf7807d6f"/>
    <ds:schemaRef ds:uri="ea394ea2-8dea-471c-99dc-8d21a851d7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259FB5-1B46-4BF5-9230-33E9FA5155D1}">
  <ds:schemaRefs>
    <ds:schemaRef ds:uri="http://schemas.microsoft.com/office/2006/metadata/properties"/>
    <ds:schemaRef ds:uri="http://schemas.microsoft.com/office/infopath/2007/PartnerControls"/>
    <ds:schemaRef ds:uri="ea394ea2-8dea-471c-99dc-8d21a851d729"/>
    <ds:schemaRef ds:uri="3c5649ae-7eb8-4f33-8119-9c7cf7807d6f"/>
  </ds:schemaRefs>
</ds:datastoreItem>
</file>

<file path=customXml/itemProps3.xml><?xml version="1.0" encoding="utf-8"?>
<ds:datastoreItem xmlns:ds="http://schemas.openxmlformats.org/officeDocument/2006/customXml" ds:itemID="{4F4FF967-4EA4-4626-83FC-73E413D009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V13-Prezentacia landscape_4_ku_3</Template>
  <TotalTime>1919</TotalTime>
  <Words>3154</Words>
  <Application>Microsoft Office PowerPoint</Application>
  <PresentationFormat>Prezentácia na obrazovke (4:3)</PresentationFormat>
  <Paragraphs>437</Paragraphs>
  <Slides>25</Slides>
  <Notes>25</Notes>
  <HiddenSlides>0</HiddenSlides>
  <MMClips>0</MMClips>
  <ScaleCrop>false</ScaleCrop>
  <HeadingPairs>
    <vt:vector size="4" baseType="variant">
      <vt:variant>
        <vt:lpstr>Motív</vt:lpstr>
      </vt:variant>
      <vt:variant>
        <vt:i4>3</vt:i4>
      </vt:variant>
      <vt:variant>
        <vt:lpstr>Nadpisy snímok</vt:lpstr>
      </vt:variant>
      <vt:variant>
        <vt:i4>25</vt:i4>
      </vt:variant>
    </vt:vector>
  </HeadingPairs>
  <TitlesOfParts>
    <vt:vector size="28" baseType="lpstr">
      <vt:lpstr>Obsah</vt:lpstr>
      <vt:lpstr>Kapitoly</vt:lpstr>
      <vt:lpstr>Titulná strana</vt:lpstr>
      <vt:lpstr>Aplikačná vrstva v Jakarta (Java) EE</vt:lpstr>
      <vt:lpstr>Agenda</vt:lpstr>
      <vt:lpstr>Aplikačná vrstva - zodpovednosti</vt:lpstr>
      <vt:lpstr>Porovnanie</vt:lpstr>
      <vt:lpstr>Návrhové vzory pre doménovú vrstvu</vt:lpstr>
      <vt:lpstr>Príklad</vt:lpstr>
      <vt:lpstr>Agenda</vt:lpstr>
      <vt:lpstr>Jakarta EE (Java EE, J2EE)</vt:lpstr>
      <vt:lpstr>Jakarta EE vs. vrstvy</vt:lpstr>
      <vt:lpstr>Agenda</vt:lpstr>
      <vt:lpstr>Služby Jakarta EE</vt:lpstr>
      <vt:lpstr>Správa a integrácia komponentov</vt:lpstr>
      <vt:lpstr>EJB vs. CDI</vt:lpstr>
      <vt:lpstr>Riadenie transakcií</vt:lpstr>
      <vt:lpstr>Typy transakčných hraníc pri CMT</vt:lpstr>
      <vt:lpstr>Bezpečnosť</vt:lpstr>
      <vt:lpstr>Aspekty – prierezové funkcie</vt:lpstr>
      <vt:lpstr>Spracovanie udalostí</vt:lpstr>
      <vt:lpstr>Agenda</vt:lpstr>
      <vt:lpstr>Cluster všeobecne</vt:lpstr>
      <vt:lpstr>Na čo si dať pozor pri clusteri?</vt:lpstr>
      <vt:lpstr>Agenda</vt:lpstr>
      <vt:lpstr>Post-mortem analýza</vt:lpstr>
      <vt:lpstr>Thread dump</vt:lpstr>
      <vt:lpstr>Heap dump</vt:lpstr>
    </vt:vector>
  </TitlesOfParts>
  <Company>Softec s.r.o.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 - Aplikačná vrstva v Jakarta EE</dc:title>
  <dc:subject>V13</dc:subject>
  <dc:creator>Krištofič Andrej</dc:creator>
  <cp:keywords>AA, Jakarta EE, Java EE, aplikačná vrstva</cp:keywords>
  <cp:lastModifiedBy>Krištofič Andrej</cp:lastModifiedBy>
  <cp:revision>210</cp:revision>
  <cp:lastPrinted>2015-10-19T12:51:35Z</cp:lastPrinted>
  <dcterms:created xsi:type="dcterms:W3CDTF">2018-03-07T20:50:36Z</dcterms:created>
  <dcterms:modified xsi:type="dcterms:W3CDTF">2024-01-05T12:44:22Z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number">
    <vt:lpwstr>3.2.0</vt:lpwstr>
  </property>
  <property fmtid="{D5CDD505-2E9C-101B-9397-08002B2CF9AE}" pid="3" name="ContentTypeId">
    <vt:lpwstr>0x0101006374230CA99774408740145836ED3F7E</vt:lpwstr>
  </property>
  <property fmtid="{D5CDD505-2E9C-101B-9397-08002B2CF9AE}" pid="4" name="MediaServiceImageTags">
    <vt:lpwstr/>
  </property>
</Properties>
</file>