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1.xml" ContentType="application/vnd.openxmlformats-officedocument.presentationml.slide+xml"/>
  <Override PartName="/ppt/slides/slide54.xml" ContentType="application/vnd.openxmlformats-officedocument.presentationml.slide+xml"/>
  <Override PartName="/ppt/slides/slide52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3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0"/>
  </p:notesMasterIdLst>
  <p:sldIdLst>
    <p:sldId id="256" r:id="rId2"/>
    <p:sldId id="308" r:id="rId3"/>
    <p:sldId id="309" r:id="rId4"/>
    <p:sldId id="296" r:id="rId5"/>
    <p:sldId id="297" r:id="rId6"/>
    <p:sldId id="306" r:id="rId7"/>
    <p:sldId id="353" r:id="rId8"/>
    <p:sldId id="354" r:id="rId9"/>
    <p:sldId id="356" r:id="rId10"/>
    <p:sldId id="298" r:id="rId11"/>
    <p:sldId id="299" r:id="rId12"/>
    <p:sldId id="300" r:id="rId13"/>
    <p:sldId id="302" r:id="rId14"/>
    <p:sldId id="303" r:id="rId15"/>
    <p:sldId id="304" r:id="rId16"/>
    <p:sldId id="344" r:id="rId17"/>
    <p:sldId id="357" r:id="rId18"/>
    <p:sldId id="358" r:id="rId19"/>
    <p:sldId id="359" r:id="rId20"/>
    <p:sldId id="366" r:id="rId21"/>
    <p:sldId id="367" r:id="rId22"/>
    <p:sldId id="368" r:id="rId23"/>
    <p:sldId id="360" r:id="rId24"/>
    <p:sldId id="361" r:id="rId25"/>
    <p:sldId id="362" r:id="rId26"/>
    <p:sldId id="363" r:id="rId27"/>
    <p:sldId id="364" r:id="rId28"/>
    <p:sldId id="369" r:id="rId29"/>
    <p:sldId id="365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28" r:id="rId56"/>
    <p:sldId id="329" r:id="rId57"/>
    <p:sldId id="330" r:id="rId58"/>
    <p:sldId id="331" r:id="rId59"/>
    <p:sldId id="332" r:id="rId60"/>
    <p:sldId id="333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26" r:id="rId6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wmf"/><Relationship Id="rId4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4" Type="http://schemas.openxmlformats.org/officeDocument/2006/relationships/image" Target="../media/image9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18" Type="http://schemas.openxmlformats.org/officeDocument/2006/relationships/image" Target="../media/image11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17" Type="http://schemas.openxmlformats.org/officeDocument/2006/relationships/image" Target="../media/image110.emf"/><Relationship Id="rId2" Type="http://schemas.openxmlformats.org/officeDocument/2006/relationships/image" Target="../media/image95.emf"/><Relationship Id="rId16" Type="http://schemas.openxmlformats.org/officeDocument/2006/relationships/image" Target="../media/image109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5" Type="http://schemas.openxmlformats.org/officeDocument/2006/relationships/image" Target="../media/image10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Relationship Id="rId14" Type="http://schemas.openxmlformats.org/officeDocument/2006/relationships/image" Target="../media/image10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4" Type="http://schemas.openxmlformats.org/officeDocument/2006/relationships/image" Target="../media/image12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e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D475-0793-461B-809A-1A2A009E0C06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D7169-1AE8-4447-B67B-16D6924A3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63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D7169-1AE8-4447-B67B-16D6924A30B4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86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D7169-1AE8-4447-B67B-16D6924A30B4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274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52C0F6-F4FA-4206-8E62-062F04DAB5FC}" type="datetimeFigureOut">
              <a:rPr lang="sk-SK" smtClean="0"/>
              <a:t>12. 3. 2025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7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5.e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83.emf"/><Relationship Id="rId26" Type="http://schemas.openxmlformats.org/officeDocument/2006/relationships/image" Target="../media/image87.e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86.e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e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109.e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104.emf"/><Relationship Id="rId32" Type="http://schemas.openxmlformats.org/officeDocument/2006/relationships/image" Target="../media/image108.emf"/><Relationship Id="rId37" Type="http://schemas.openxmlformats.org/officeDocument/2006/relationships/oleObject" Target="../embeddings/oleObject9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106.emf"/><Relationship Id="rId36" Type="http://schemas.openxmlformats.org/officeDocument/2006/relationships/image" Target="../media/image110.emf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107.emf"/><Relationship Id="rId35" Type="http://schemas.openxmlformats.org/officeDocument/2006/relationships/oleObject" Target="../embeddings/oleObject9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0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2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iebn.de/other/tabusearch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23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7.emf"/><Relationship Id="rId5" Type="http://schemas.openxmlformats.org/officeDocument/2006/relationships/image" Target="../media/image124.e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6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32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31.emf"/><Relationship Id="rId5" Type="http://schemas.openxmlformats.org/officeDocument/2006/relationships/image" Target="../media/image128.e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3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2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41.wmf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130.bin"/><Relationship Id="rId7" Type="http://schemas.openxmlformats.org/officeDocument/2006/relationships/image" Target="../media/image136.wmf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e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5.bin"/><Relationship Id="rId5" Type="http://schemas.openxmlformats.org/officeDocument/2006/relationships/image" Target="../media/image135.emf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29.bin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8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51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 smtClean="0"/>
              <a:t>Horolezeck</a:t>
            </a:r>
            <a:r>
              <a:rPr lang="sk-SK" sz="3600" dirty="0" smtClean="0"/>
              <a:t>é </a:t>
            </a:r>
            <a:r>
              <a:rPr lang="en-US" sz="3600" dirty="0" smtClean="0"/>
              <a:t>a</a:t>
            </a:r>
            <a:r>
              <a:rPr lang="sk-SK" sz="3600" dirty="0" err="1" smtClean="0"/>
              <a:t>lgoritmy</a:t>
            </a:r>
            <a:endParaRPr lang="sk-SK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II</a:t>
            </a:r>
            <a:r>
              <a:rPr lang="sk-SK" dirty="0" smtClean="0"/>
              <a:t>I</a:t>
            </a:r>
            <a:r>
              <a:rPr lang="en-US" dirty="0" smtClean="0"/>
              <a:t>. </a:t>
            </a:r>
            <a:r>
              <a:rPr lang="en-US" dirty="0" err="1" smtClean="0"/>
              <a:t>predn</a:t>
            </a:r>
            <a:r>
              <a:rPr lang="sk-SK" dirty="0" err="1" smtClean="0"/>
              <a:t>áška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76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152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800" i="1" dirty="0">
                <a:solidFill>
                  <a:schemeClr val="folHlink"/>
                </a:solidFill>
              </a:rPr>
              <a:t>   </a:t>
            </a:r>
            <a:r>
              <a:rPr lang="sk-SK" altLang="sk-SK" sz="2800" b="1" i="1" dirty="0">
                <a:solidFill>
                  <a:schemeClr val="accent6"/>
                </a:solidFill>
              </a:rPr>
              <a:t>Horolezecký algoritmus (</a:t>
            </a:r>
            <a:r>
              <a:rPr lang="sk-SK" altLang="sk-SK" sz="2800" b="1" i="1" dirty="0" err="1">
                <a:solidFill>
                  <a:schemeClr val="accent6"/>
                </a:solidFill>
              </a:rPr>
              <a:t>hill</a:t>
            </a:r>
            <a:r>
              <a:rPr lang="sk-SK" altLang="sk-SK" sz="2800" b="1" i="1" dirty="0">
                <a:solidFill>
                  <a:schemeClr val="accent6"/>
                </a:solidFill>
              </a:rPr>
              <a:t> </a:t>
            </a:r>
            <a:r>
              <a:rPr lang="sk-SK" altLang="sk-SK" sz="2800" b="1" i="1" dirty="0" err="1">
                <a:solidFill>
                  <a:schemeClr val="accent6"/>
                </a:solidFill>
              </a:rPr>
              <a:t>climbing</a:t>
            </a:r>
            <a:r>
              <a:rPr lang="sk-SK" altLang="sk-SK" sz="2800" b="1" i="1" dirty="0">
                <a:solidFill>
                  <a:schemeClr val="accent6"/>
                </a:solidFill>
              </a:rPr>
              <a:t>)</a:t>
            </a:r>
            <a:endParaRPr lang="en-US" altLang="sk-SK" sz="2800" b="1" i="1" dirty="0">
              <a:solidFill>
                <a:schemeClr val="accent6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610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 smtClean="0"/>
              <a:t>Princíp  (v binárnom kódovaní):</a:t>
            </a: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Máme nejaké zvolené riešenie optimalizačného problému. Je predstavované bitovým vektorom. K tomuto vektoru vygenerujeme predpísaný počet nových riešení tak, že vo zvolenom riešení sa náhodne zmenia bitové premenné  (zvolené riešenie je tak stred oblasti z neho náhodne generovaných riešení). Z tejto oblasti vyberieme riešenie s minimálnou funkčnou </a:t>
            </a:r>
            <a:r>
              <a:rPr lang="sk-SK" altLang="sk-SK" sz="2400" dirty="0" smtClean="0"/>
              <a:t>hodnotou</a:t>
            </a:r>
            <a:r>
              <a:rPr lang="en-US" altLang="sk-SK" sz="2400" dirty="0" smtClean="0"/>
              <a:t> </a:t>
            </a:r>
            <a:r>
              <a:rPr lang="sk-SK" altLang="sk-SK" sz="2400" dirty="0" smtClean="0"/>
              <a:t>účelovej funkcie </a:t>
            </a:r>
            <a:r>
              <a:rPr lang="sk-SK" altLang="sk-SK" sz="2400" dirty="0"/>
              <a:t>(najlepšie) a použijeme ho v nasledujúcom kroku ako stred oblasti</a:t>
            </a:r>
            <a:r>
              <a:rPr lang="sk-SK" altLang="sk-SK" sz="24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 dirty="0" smtClean="0"/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 smtClean="0">
                <a:solidFill>
                  <a:srgbClr val="FFFF00"/>
                </a:solidFill>
              </a:rPr>
              <a:t>Vlastne je to evolučný algoritmus používajúci len mutáciu a jednočlennú populáciu.</a:t>
            </a:r>
            <a:endParaRPr lang="sk-SK" altLang="sk-SK" sz="2400" dirty="0">
              <a:solidFill>
                <a:srgbClr val="FFFF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>
                <a:solidFill>
                  <a:srgbClr val="FFFF00"/>
                </a:solidFill>
              </a:rPr>
              <a:t>                                       </a:t>
            </a:r>
            <a:endParaRPr lang="en-US" altLang="sk-SK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35496" y="620688"/>
            <a:ext cx="9144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800" i="1" dirty="0">
                <a:solidFill>
                  <a:schemeClr val="folHlink"/>
                </a:solidFill>
              </a:rPr>
              <a:t>   </a:t>
            </a:r>
            <a:r>
              <a:rPr lang="sk-SK" altLang="sk-SK" sz="2800" b="1" i="1" dirty="0">
                <a:solidFill>
                  <a:srgbClr val="92D050"/>
                </a:solidFill>
              </a:rPr>
              <a:t>Horolezecký algoritmus (</a:t>
            </a:r>
            <a:r>
              <a:rPr lang="sk-SK" altLang="sk-SK" sz="2800" b="1" i="1" dirty="0" err="1">
                <a:solidFill>
                  <a:srgbClr val="92D050"/>
                </a:solidFill>
              </a:rPr>
              <a:t>hill</a:t>
            </a:r>
            <a:r>
              <a:rPr lang="sk-SK" altLang="sk-SK" sz="2800" b="1" i="1" dirty="0">
                <a:solidFill>
                  <a:srgbClr val="92D050"/>
                </a:solidFill>
              </a:rPr>
              <a:t> </a:t>
            </a:r>
            <a:r>
              <a:rPr lang="sk-SK" altLang="sk-SK" sz="2800" b="1" i="1" dirty="0" err="1">
                <a:solidFill>
                  <a:srgbClr val="92D050"/>
                </a:solidFill>
              </a:rPr>
              <a:t>climbing</a:t>
            </a:r>
            <a:r>
              <a:rPr lang="sk-SK" altLang="sk-SK" sz="2800" b="1" i="1" dirty="0">
                <a:solidFill>
                  <a:srgbClr val="92D050"/>
                </a:solidFill>
              </a:rPr>
              <a:t>)- </a:t>
            </a:r>
            <a:r>
              <a:rPr lang="sk-SK" altLang="sk-SK" sz="2800" b="1" i="1" dirty="0" err="1" smtClean="0">
                <a:solidFill>
                  <a:srgbClr val="92D050"/>
                </a:solidFill>
              </a:rPr>
              <a:t>formalizáci</a:t>
            </a:r>
            <a:r>
              <a:rPr lang="sk-SK" altLang="sk-SK" sz="2800" b="1" i="1" dirty="0">
                <a:solidFill>
                  <a:srgbClr val="92D050"/>
                </a:solidFill>
              </a:rPr>
              <a:t> </a:t>
            </a:r>
            <a:r>
              <a:rPr lang="sk-SK" altLang="sk-SK" sz="2800" b="1" i="1" dirty="0" smtClean="0">
                <a:solidFill>
                  <a:srgbClr val="92D050"/>
                </a:solidFill>
              </a:rPr>
              <a:t>(pre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800" b="1" i="1" dirty="0">
                <a:solidFill>
                  <a:srgbClr val="92D050"/>
                </a:solidFill>
              </a:rPr>
              <a:t> </a:t>
            </a:r>
            <a:r>
              <a:rPr lang="sk-SK" altLang="sk-SK" sz="2800" b="1" i="1" dirty="0" smtClean="0">
                <a:solidFill>
                  <a:srgbClr val="92D050"/>
                </a:solidFill>
              </a:rPr>
              <a:t>  bitovú reprezentáciu chromozómu)</a:t>
            </a:r>
            <a:endParaRPr lang="en-US" altLang="sk-SK" sz="2800" b="1" i="1" dirty="0">
              <a:solidFill>
                <a:srgbClr val="92D050"/>
              </a:solidFill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3657600" y="2590800"/>
            <a:ext cx="537889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   - zvolené riešenie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   - vektory z oblasti, ktorej stredom je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   </a:t>
            </a:r>
            <a:r>
              <a:rPr lang="sk-SK" altLang="sk-SK" sz="2400" dirty="0" smtClean="0"/>
              <a:t>    pravdepodobnosť mutácie</a:t>
            </a: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- </a:t>
            </a:r>
            <a:r>
              <a:rPr lang="sk-SK" altLang="sk-SK" sz="2400" dirty="0" smtClean="0"/>
              <a:t>novo vygenerovaná </a:t>
            </a:r>
            <a:r>
              <a:rPr lang="sk-SK" altLang="sk-SK" sz="2400" dirty="0"/>
              <a:t>oblasť</a:t>
            </a:r>
            <a:endParaRPr lang="en-US" altLang="sk-SK" sz="2400" dirty="0"/>
          </a:p>
        </p:txBody>
      </p:sp>
      <p:grpSp>
        <p:nvGrpSpPr>
          <p:cNvPr id="19464" name="Group 12"/>
          <p:cNvGrpSpPr>
            <a:grpSpLocks/>
          </p:cNvGrpSpPr>
          <p:nvPr/>
        </p:nvGrpSpPr>
        <p:grpSpPr bwMode="auto">
          <a:xfrm>
            <a:off x="228600" y="2438400"/>
            <a:ext cx="8599488" cy="3944938"/>
            <a:chOff x="144" y="1536"/>
            <a:chExt cx="5417" cy="2485"/>
          </a:xfrm>
        </p:grpSpPr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144" y="1536"/>
            <a:ext cx="139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8" name="Equation" r:id="rId3" imgW="1143000" imgH="266400" progId="Equation.3">
                    <p:embed/>
                  </p:oleObj>
                </mc:Choice>
                <mc:Fallback>
                  <p:oleObj name="Equation" r:id="rId3" imgW="11430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536"/>
                          <a:ext cx="139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5"/>
            <p:cNvGraphicFramePr>
              <a:graphicFrameLocks noChangeAspect="1"/>
            </p:cNvGraphicFramePr>
            <p:nvPr/>
          </p:nvGraphicFramePr>
          <p:xfrm>
            <a:off x="144" y="1968"/>
            <a:ext cx="1935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9" name="Equation" r:id="rId5" imgW="1587240" imgH="1257120" progId="Equation.3">
                    <p:embed/>
                  </p:oleObj>
                </mc:Choice>
                <mc:Fallback>
                  <p:oleObj name="Equation" r:id="rId5" imgW="1587240" imgH="1257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968"/>
                          <a:ext cx="1935" cy="1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6"/>
            <p:cNvGraphicFramePr>
              <a:graphicFrameLocks noChangeAspect="1"/>
            </p:cNvGraphicFramePr>
            <p:nvPr/>
          </p:nvGraphicFramePr>
          <p:xfrm>
            <a:off x="144" y="3696"/>
            <a:ext cx="153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0" name="Equation" r:id="rId7" imgW="1257120" imgH="266400" progId="Equation.3">
                    <p:embed/>
                  </p:oleObj>
                </mc:Choice>
                <mc:Fallback>
                  <p:oleObj name="Equation" r:id="rId7" imgW="12571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696"/>
                          <a:ext cx="153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359222"/>
                </p:ext>
              </p:extLst>
            </p:nvPr>
          </p:nvGraphicFramePr>
          <p:xfrm>
            <a:off x="5375" y="1979"/>
            <a:ext cx="1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81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979"/>
                          <a:ext cx="1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AutoShape 11"/>
            <p:cNvSpPr>
              <a:spLocks/>
            </p:cNvSpPr>
            <p:nvPr/>
          </p:nvSpPr>
          <p:spPr bwMode="auto">
            <a:xfrm>
              <a:off x="528" y="249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3419872" y="3861048"/>
            <a:ext cx="720080" cy="101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3"/>
          <p:cNvSpPr txBox="1">
            <a:spLocks noChangeArrowheads="1"/>
          </p:cNvSpPr>
          <p:nvPr/>
        </p:nvSpPr>
        <p:spPr bwMode="auto">
          <a:xfrm>
            <a:off x="5105400" y="7620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-najlepšie  riešenie v okolí </a:t>
            </a:r>
            <a:endParaRPr lang="en-US" altLang="sk-SK" sz="2400"/>
          </a:p>
        </p:txBody>
      </p:sp>
      <p:sp>
        <p:nvSpPr>
          <p:cNvPr id="20491" name="Text Box 6"/>
          <p:cNvSpPr txBox="1">
            <a:spLocks noChangeArrowheads="1"/>
          </p:cNvSpPr>
          <p:nvPr/>
        </p:nvSpPr>
        <p:spPr bwMode="auto">
          <a:xfrm>
            <a:off x="381000" y="2438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 sz="2400"/>
              <a:t>          sa pou</a:t>
            </a:r>
            <a:r>
              <a:rPr lang="sk-SK" altLang="sk-SK" sz="2400"/>
              <a:t>ž</a:t>
            </a:r>
            <a:r>
              <a:rPr lang="en-US" altLang="sk-SK" sz="2400"/>
              <a:t>ije ako stred oblasti v nasledu</a:t>
            </a:r>
            <a:r>
              <a:rPr lang="sk-SK" altLang="sk-SK" sz="2400"/>
              <a:t>júcom iteračnom kroku.</a:t>
            </a:r>
            <a:endParaRPr lang="en-US" altLang="sk-SK" sz="2400"/>
          </a:p>
        </p:txBody>
      </p:sp>
      <p:sp>
        <p:nvSpPr>
          <p:cNvPr id="20492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grpSp>
        <p:nvGrpSpPr>
          <p:cNvPr id="20493" name="Group 47"/>
          <p:cNvGrpSpPr>
            <a:grpSpLocks/>
          </p:cNvGrpSpPr>
          <p:nvPr/>
        </p:nvGrpSpPr>
        <p:grpSpPr bwMode="auto">
          <a:xfrm>
            <a:off x="419100" y="762000"/>
            <a:ext cx="5867400" cy="6019800"/>
            <a:chOff x="240" y="480"/>
            <a:chExt cx="3696" cy="3792"/>
          </a:xfrm>
        </p:grpSpPr>
        <p:graphicFrame>
          <p:nvGraphicFramePr>
            <p:cNvPr id="2048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985127"/>
                </p:ext>
              </p:extLst>
            </p:nvPr>
          </p:nvGraphicFramePr>
          <p:xfrm>
            <a:off x="277" y="480"/>
            <a:ext cx="2518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0" name="Rovnica" r:id="rId3" imgW="1447560" imgH="342720" progId="Equation.3">
                    <p:embed/>
                  </p:oleObj>
                </mc:Choice>
                <mc:Fallback>
                  <p:oleObj name="Rovnica" r:id="rId3" imgW="14475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" y="480"/>
                          <a:ext cx="2518" cy="59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4"/>
            <p:cNvGraphicFramePr>
              <a:graphicFrameLocks noChangeAspect="1"/>
            </p:cNvGraphicFramePr>
            <p:nvPr/>
          </p:nvGraphicFramePr>
          <p:xfrm>
            <a:off x="3360" y="816"/>
            <a:ext cx="40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1" name="Equation" r:id="rId5" imgW="330120" imgH="253800" progId="Equation.3">
                    <p:embed/>
                  </p:oleObj>
                </mc:Choice>
                <mc:Fallback>
                  <p:oleObj name="Equation" r:id="rId5" imgW="3301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816"/>
                          <a:ext cx="40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5"/>
            <p:cNvGraphicFramePr>
              <a:graphicFrameLocks noChangeAspect="1"/>
            </p:cNvGraphicFramePr>
            <p:nvPr/>
          </p:nvGraphicFramePr>
          <p:xfrm>
            <a:off x="288" y="1440"/>
            <a:ext cx="397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2" name="Equation" r:id="rId7" imgW="228600" imgH="228600" progId="Equation.3">
                    <p:embed/>
                  </p:oleObj>
                </mc:Choice>
                <mc:Fallback>
                  <p:oleObj name="Equation" r:id="rId7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397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6" name="Group 34"/>
            <p:cNvGrpSpPr>
              <a:grpSpLocks/>
            </p:cNvGrpSpPr>
            <p:nvPr/>
          </p:nvGrpSpPr>
          <p:grpSpPr bwMode="auto">
            <a:xfrm>
              <a:off x="1728" y="1968"/>
              <a:ext cx="2208" cy="1872"/>
              <a:chOff x="1728" y="1968"/>
              <a:chExt cx="2208" cy="1872"/>
            </a:xfrm>
          </p:grpSpPr>
          <p:sp>
            <p:nvSpPr>
              <p:cNvPr id="20505" name="Rectangle 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1200" cy="3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aphicFrame>
            <p:nvGraphicFramePr>
              <p:cNvPr id="20485" name="Object 8"/>
              <p:cNvGraphicFramePr>
                <a:graphicFrameLocks noChangeAspect="1"/>
              </p:cNvGraphicFramePr>
              <p:nvPr/>
            </p:nvGraphicFramePr>
            <p:xfrm>
              <a:off x="2130" y="1968"/>
              <a:ext cx="29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3" name="Equation" r:id="rId9" imgW="203040" imgH="228600" progId="Equation.3">
                      <p:embed/>
                    </p:oleObj>
                  </mc:Choice>
                  <mc:Fallback>
                    <p:oleObj name="Equation" r:id="rId9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0" y="1968"/>
                            <a:ext cx="29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6" name="Line 9"/>
              <p:cNvSpPr>
                <a:spLocks noChangeShapeType="1"/>
              </p:cNvSpPr>
              <p:nvPr/>
            </p:nvSpPr>
            <p:spPr bwMode="auto">
              <a:xfrm rot="20415741" flipH="1">
                <a:off x="1737" y="2310"/>
                <a:ext cx="432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07" name="Line 10"/>
              <p:cNvSpPr>
                <a:spLocks noChangeShapeType="1"/>
              </p:cNvSpPr>
              <p:nvPr/>
            </p:nvSpPr>
            <p:spPr bwMode="auto">
              <a:xfrm rot="1431712">
                <a:off x="2352" y="2352"/>
                <a:ext cx="48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08" name="Line 11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09" name="Line 12"/>
              <p:cNvSpPr>
                <a:spLocks noChangeShapeType="1"/>
              </p:cNvSpPr>
              <p:nvPr/>
            </p:nvSpPr>
            <p:spPr bwMode="auto">
              <a:xfrm rot="21034457" flipH="1">
                <a:off x="1932" y="2306"/>
                <a:ext cx="24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10" name="Line 13"/>
              <p:cNvSpPr>
                <a:spLocks noChangeShapeType="1"/>
              </p:cNvSpPr>
              <p:nvPr/>
            </p:nvSpPr>
            <p:spPr bwMode="auto">
              <a:xfrm rot="667288">
                <a:off x="2337" y="2359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20486" name="Object 14"/>
              <p:cNvGraphicFramePr>
                <a:graphicFrameLocks noChangeAspect="1"/>
              </p:cNvGraphicFramePr>
              <p:nvPr/>
            </p:nvGraphicFramePr>
            <p:xfrm>
              <a:off x="2325" y="2640"/>
              <a:ext cx="29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4" name="Equation" r:id="rId11" imgW="177480" imgH="228600" progId="Equation.3">
                      <p:embed/>
                    </p:oleObj>
                  </mc:Choice>
                  <mc:Fallback>
                    <p:oleObj name="Equation" r:id="rId11" imgW="177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5" y="2640"/>
                            <a:ext cx="29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7" name="Object 15"/>
              <p:cNvGraphicFramePr>
                <a:graphicFrameLocks noChangeAspect="1"/>
              </p:cNvGraphicFramePr>
              <p:nvPr/>
            </p:nvGraphicFramePr>
            <p:xfrm>
              <a:off x="3072" y="2592"/>
              <a:ext cx="496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5" name="Equation" r:id="rId13" imgW="406080" imgH="253800" progId="Equation.3">
                      <p:embed/>
                    </p:oleObj>
                  </mc:Choice>
                  <mc:Fallback>
                    <p:oleObj name="Equation" r:id="rId13" imgW="4060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592"/>
                            <a:ext cx="496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1" name="Rectangle 16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200" cy="3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2" name="Oval 1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3" name="Oval 18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4" name="Oval 19"/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5" name="Oval 20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96" cy="9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6" name="Oval 21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7" name="Oval 23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96" cy="9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8" name="Line 24"/>
              <p:cNvSpPr>
                <a:spLocks noChangeShapeType="1"/>
              </p:cNvSpPr>
              <p:nvPr/>
            </p:nvSpPr>
            <p:spPr bwMode="auto">
              <a:xfrm flipH="1">
                <a:off x="2208" y="2832"/>
                <a:ext cx="432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19" name="Line 26"/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480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20" name="Line 27"/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336" cy="9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21" name="Line 28"/>
              <p:cNvSpPr>
                <a:spLocks noChangeShapeType="1"/>
              </p:cNvSpPr>
              <p:nvPr/>
            </p:nvSpPr>
            <p:spPr bwMode="auto">
              <a:xfrm flipH="1">
                <a:off x="2496" y="2832"/>
                <a:ext cx="144" cy="8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22" name="Oval 29"/>
              <p:cNvSpPr>
                <a:spLocks noChangeArrowheads="1"/>
              </p:cNvSpPr>
              <p:nvPr/>
            </p:nvSpPr>
            <p:spPr bwMode="auto">
              <a:xfrm>
                <a:off x="2160" y="36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23" name="Oval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24" name="Oval 31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aphicFrame>
            <p:nvGraphicFramePr>
              <p:cNvPr id="20488" name="Object 32"/>
              <p:cNvGraphicFramePr>
                <a:graphicFrameLocks noChangeAspect="1"/>
              </p:cNvGraphicFramePr>
              <p:nvPr/>
            </p:nvGraphicFramePr>
            <p:xfrm>
              <a:off x="2523" y="3504"/>
              <a:ext cx="33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6" name="Equation" r:id="rId15" imgW="203040" imgH="228600" progId="Equation.3">
                      <p:embed/>
                    </p:oleObj>
                  </mc:Choice>
                  <mc:Fallback>
                    <p:oleObj name="Equation" r:id="rId15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3" y="3504"/>
                            <a:ext cx="33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9" name="Object 33"/>
              <p:cNvGraphicFramePr>
                <a:graphicFrameLocks noChangeAspect="1"/>
              </p:cNvGraphicFramePr>
              <p:nvPr/>
            </p:nvGraphicFramePr>
            <p:xfrm>
              <a:off x="3471" y="3504"/>
              <a:ext cx="465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657" name="Equation" r:id="rId17" imgW="380880" imgH="253800" progId="Equation.3">
                      <p:embed/>
                    </p:oleObj>
                  </mc:Choice>
                  <mc:Fallback>
                    <p:oleObj name="Equation" r:id="rId17" imgW="3808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1" y="3504"/>
                            <a:ext cx="465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497" name="Oval 35"/>
            <p:cNvSpPr>
              <a:spLocks noChangeArrowheads="1"/>
            </p:cNvSpPr>
            <p:nvPr/>
          </p:nvSpPr>
          <p:spPr bwMode="auto">
            <a:xfrm flipV="1">
              <a:off x="2640" y="4224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498" name="Oval 38"/>
            <p:cNvSpPr>
              <a:spLocks noChangeArrowheads="1"/>
            </p:cNvSpPr>
            <p:nvPr/>
          </p:nvSpPr>
          <p:spPr bwMode="auto">
            <a:xfrm>
              <a:off x="2640" y="4080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499" name="Oval 39"/>
            <p:cNvSpPr>
              <a:spLocks noChangeArrowheads="1"/>
            </p:cNvSpPr>
            <p:nvPr/>
          </p:nvSpPr>
          <p:spPr bwMode="auto">
            <a:xfrm>
              <a:off x="2640" y="3936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500" name="Text Box 40"/>
            <p:cNvSpPr txBox="1">
              <a:spLocks noChangeArrowheads="1"/>
            </p:cNvSpPr>
            <p:nvPr/>
          </p:nvSpPr>
          <p:spPr bwMode="auto">
            <a:xfrm>
              <a:off x="240" y="254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/>
                <a:t>1. krok</a:t>
              </a:r>
              <a:endParaRPr lang="en-US" altLang="sk-SK" sz="2000"/>
            </a:p>
          </p:txBody>
        </p:sp>
        <p:sp>
          <p:nvSpPr>
            <p:cNvPr id="20501" name="Text Box 41"/>
            <p:cNvSpPr txBox="1">
              <a:spLocks noChangeArrowheads="1"/>
            </p:cNvSpPr>
            <p:nvPr/>
          </p:nvSpPr>
          <p:spPr bwMode="auto">
            <a:xfrm>
              <a:off x="288" y="350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/>
                <a:t>2. krok</a:t>
              </a:r>
              <a:endParaRPr lang="en-US" altLang="sk-SK" sz="2000"/>
            </a:p>
          </p:txBody>
        </p:sp>
        <p:sp>
          <p:nvSpPr>
            <p:cNvPr id="20502" name="Oval 44"/>
            <p:cNvSpPr>
              <a:spLocks noChangeArrowheads="1"/>
            </p:cNvSpPr>
            <p:nvPr/>
          </p:nvSpPr>
          <p:spPr bwMode="auto">
            <a:xfrm>
              <a:off x="528" y="3840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503" name="Oval 45"/>
            <p:cNvSpPr>
              <a:spLocks noChangeArrowheads="1"/>
            </p:cNvSpPr>
            <p:nvPr/>
          </p:nvSpPr>
          <p:spPr bwMode="auto">
            <a:xfrm>
              <a:off x="528" y="4032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504" name="Oval 46"/>
            <p:cNvSpPr>
              <a:spLocks noChangeArrowheads="1"/>
            </p:cNvSpPr>
            <p:nvPr/>
          </p:nvSpPr>
          <p:spPr bwMode="auto">
            <a:xfrm>
              <a:off x="528" y="4176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</p:grpSp>
      <p:cxnSp>
        <p:nvCxnSpPr>
          <p:cNvPr id="20494" name="Straight Arrow Connector 43"/>
          <p:cNvCxnSpPr>
            <a:cxnSpLocks noChangeShapeType="1"/>
          </p:cNvCxnSpPr>
          <p:nvPr/>
        </p:nvCxnSpPr>
        <p:spPr bwMode="auto">
          <a:xfrm flipH="1" flipV="1">
            <a:off x="3924300" y="1557338"/>
            <a:ext cx="287338" cy="4318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Box 44"/>
          <p:cNvSpPr txBox="1">
            <a:spLocks noChangeArrowheads="1"/>
          </p:cNvSpPr>
          <p:nvPr/>
        </p:nvSpPr>
        <p:spPr bwMode="auto">
          <a:xfrm>
            <a:off x="4067175" y="1916113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/>
              <a:t>Binárny ekvivalent oblasti D </a:t>
            </a:r>
          </a:p>
        </p:txBody>
      </p:sp>
    </p:spTree>
    <p:extLst>
      <p:ext uri="{BB962C8B-B14F-4D97-AF65-F5344CB8AC3E}">
        <p14:creationId xmlns:p14="http://schemas.microsoft.com/office/powerpoint/2010/main" val="19124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179388" y="333375"/>
            <a:ext cx="8496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sk-SK"/>
              <a:t>Bin</a:t>
            </a:r>
            <a:r>
              <a:rPr lang="sk-SK" altLang="sk-SK"/>
              <a:t>árne a grayovo kódovanie</a:t>
            </a:r>
          </a:p>
        </p:txBody>
      </p:sp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179388" y="1412875"/>
            <a:ext cx="87852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 dirty="0"/>
              <a:t>Horolezecký algoritmus sa málokedy implementuje ako binárny optimalizačný problém. </a:t>
            </a:r>
          </a:p>
          <a:p>
            <a:pPr eaLnBrk="1" hangingPunct="1"/>
            <a:r>
              <a:rPr lang="sk-SK" altLang="sk-SK" sz="2000" dirty="0"/>
              <a:t>Pokiaľ áno, skúsenosť hovorí, že je vhodnejšie </a:t>
            </a:r>
            <a:r>
              <a:rPr lang="sk-SK" altLang="sk-SK" sz="2000" dirty="0" err="1"/>
              <a:t>Grayovo</a:t>
            </a:r>
            <a:r>
              <a:rPr lang="sk-SK" altLang="sk-SK" sz="2000" dirty="0"/>
              <a:t> kódovanie ako obyčajné kódovanie.</a:t>
            </a:r>
          </a:p>
          <a:p>
            <a:pPr eaLnBrk="1" hangingPunct="1"/>
            <a:endParaRPr lang="sk-SK" altLang="sk-SK" sz="2000" dirty="0"/>
          </a:p>
          <a:p>
            <a:pPr eaLnBrk="1" hangingPunct="1"/>
            <a:endParaRPr lang="sk-SK" altLang="sk-SK" sz="2000" dirty="0"/>
          </a:p>
          <a:p>
            <a:pPr eaLnBrk="1" hangingPunct="1"/>
            <a:r>
              <a:rPr lang="sk-SK" altLang="sk-SK" sz="2000" dirty="0"/>
              <a:t>Dôvod.  Ak mutujeme vektory v štandardnom kódovaní, novovytvorené  okolie je pokryté nimi nerovnomerne, mutácia vytvára diery v pokrytí okolia.</a:t>
            </a:r>
          </a:p>
          <a:p>
            <a:pPr eaLnBrk="1" hangingPunct="1"/>
            <a:endParaRPr lang="sk-SK" altLang="sk-SK" sz="2000" dirty="0"/>
          </a:p>
          <a:p>
            <a:pPr eaLnBrk="1" hangingPunct="1"/>
            <a:endParaRPr lang="sk-SK" altLang="sk-SK" sz="2000" dirty="0"/>
          </a:p>
          <a:p>
            <a:pPr eaLnBrk="1" hangingPunct="1"/>
            <a:r>
              <a:rPr lang="sk-SK" altLang="sk-SK" sz="2000" dirty="0"/>
              <a:t>Preto sa horolezecký algoritmus zväčša </a:t>
            </a:r>
            <a:r>
              <a:rPr lang="sk-SK" altLang="sk-SK" sz="2000" b="1" dirty="0">
                <a:solidFill>
                  <a:srgbClr val="FFFF00"/>
                </a:solidFill>
              </a:rPr>
              <a:t>neimplementuje pre binárne vektory</a:t>
            </a:r>
            <a:r>
              <a:rPr lang="sk-SK" altLang="sk-SK" sz="2000" dirty="0"/>
              <a:t>. Implementuje sa pre reálne vektory, kde sa mutácia realizuje voľbou náhodného kroku.</a:t>
            </a:r>
          </a:p>
          <a:p>
            <a:pPr eaLnBrk="1" hangingPunct="1"/>
            <a:endParaRPr lang="sk-SK" altLang="sk-SK" sz="2000" i="1" dirty="0"/>
          </a:p>
        </p:txBody>
      </p:sp>
    </p:spTree>
    <p:extLst>
      <p:ext uri="{BB962C8B-B14F-4D97-AF65-F5344CB8AC3E}">
        <p14:creationId xmlns:p14="http://schemas.microsoft.com/office/powerpoint/2010/main" val="21375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Problémy:</a:t>
            </a:r>
            <a:endParaRPr lang="en-GB" altLang="sk-SK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839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sz="2000"/>
              <a:t>zaseknutie sa v lokálnom extréme</a:t>
            </a:r>
          </a:p>
          <a:p>
            <a:pPr eaLnBrk="1" hangingPunct="1">
              <a:spcBef>
                <a:spcPct val="50000"/>
              </a:spcBef>
            </a:pPr>
            <a:endParaRPr lang="en-GB" altLang="sk-SK" sz="200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52400" y="30480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Riešenie:</a:t>
            </a:r>
            <a:endParaRPr lang="en-GB" altLang="sk-SK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52400" y="3962400"/>
            <a:ext cx="8839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sz="2000" dirty="0"/>
              <a:t>voľba náhodného kroku, t.j. ak sa algoritmus pridlho pohybuje v okolí lokálneho extrému, </a:t>
            </a:r>
            <a:r>
              <a:rPr lang="sk-SK" altLang="sk-SK" sz="2000" dirty="0" smtClean="0"/>
              <a:t>prijmeme </a:t>
            </a:r>
            <a:r>
              <a:rPr lang="sk-SK" altLang="sk-SK" sz="2000" dirty="0"/>
              <a:t>náhodný krok s nejakou definovanou </a:t>
            </a:r>
            <a:r>
              <a:rPr lang="sk-SK" altLang="sk-SK" sz="2000" dirty="0" smtClean="0"/>
              <a:t>dĺžkou </a:t>
            </a:r>
            <a:endParaRPr lang="sk-SK" altLang="sk-SK" sz="2000" dirty="0"/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sz="2000" dirty="0"/>
              <a:t>pokryjeme </a:t>
            </a:r>
            <a:r>
              <a:rPr lang="sk-SK" altLang="sk-SK" sz="2000" dirty="0" err="1"/>
              <a:t>pries</a:t>
            </a:r>
            <a:r>
              <a:rPr lang="en-US" altLang="sk-SK" sz="2000" dirty="0"/>
              <a:t>t</a:t>
            </a:r>
            <a:r>
              <a:rPr lang="sk-SK" altLang="sk-SK" sz="2000" dirty="0"/>
              <a:t>or D bodmi, a z každého z nich spustíme horolezecký algoritmus</a:t>
            </a:r>
          </a:p>
          <a:p>
            <a:pPr eaLnBrk="1" hangingPunct="1">
              <a:spcBef>
                <a:spcPct val="50000"/>
              </a:spcBef>
            </a:pPr>
            <a:endParaRPr lang="en-GB" altLang="sk-SK" sz="2000" dirty="0"/>
          </a:p>
        </p:txBody>
      </p:sp>
    </p:spTree>
    <p:extLst>
      <p:ext uri="{BB962C8B-B14F-4D97-AF65-F5344CB8AC3E}">
        <p14:creationId xmlns:p14="http://schemas.microsoft.com/office/powerpoint/2010/main" val="33085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3600" dirty="0" smtClean="0"/>
              <a:t>Výzva pre vás: Problém obchodného cestujúceho pomocou horolezeckého algoritmu.</a:t>
            </a:r>
            <a:endParaRPr lang="sk-SK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0864" y="2276872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Máme  </a:t>
            </a:r>
            <a:r>
              <a:rPr lang="sk-SK" sz="2400" i="1" dirty="0" smtClean="0"/>
              <a:t>N</a:t>
            </a:r>
            <a:r>
              <a:rPr lang="sk-SK" sz="2400" dirty="0" smtClean="0"/>
              <a:t> miest, ktoré má obchodný cestujúci navštíviť. Ako by sme tento problém riešili pomocou horolezeckého algoritmu? </a:t>
            </a:r>
            <a:endParaRPr lang="sk-SK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0864" y="3414191"/>
            <a:ext cx="815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>
                <a:solidFill>
                  <a:srgbClr val="FFFF00"/>
                </a:solidFill>
              </a:rPr>
              <a:t>1</a:t>
            </a:r>
            <a:r>
              <a:rPr lang="sk-SK" sz="2400" dirty="0" smtClean="0">
                <a:solidFill>
                  <a:srgbClr val="FFFF00"/>
                </a:solidFill>
              </a:rPr>
              <a:t>. Čo bude chromozóm a aký typ kódovania použijeme?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576" y="3875856"/>
            <a:ext cx="815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(5,25,8,16,.....) – vektor o veľkosti </a:t>
            </a:r>
            <a:r>
              <a:rPr lang="sk-SK" sz="2000" i="1" dirty="0" smtClean="0"/>
              <a:t>N, </a:t>
            </a:r>
            <a:r>
              <a:rPr lang="sk-SK" sz="2000" dirty="0" smtClean="0"/>
              <a:t>ktorý vyjadruje poradie navštívených miest. Menom mesta je jeho číslo. Typ kódovania: permutačné.</a:t>
            </a:r>
            <a:endParaRPr lang="sk-SK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0480" y="4583742"/>
            <a:ext cx="815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2. Čo bude hodnotou účelovej funkcie chromozómu, ktorej </a:t>
            </a:r>
          </a:p>
          <a:p>
            <a:r>
              <a:rPr lang="sk-SK" sz="2400" dirty="0">
                <a:solidFill>
                  <a:srgbClr val="FFFF00"/>
                </a:solidFill>
              </a:rPr>
              <a:t> </a:t>
            </a:r>
            <a:r>
              <a:rPr lang="sk-SK" sz="2400" dirty="0" smtClean="0">
                <a:solidFill>
                  <a:srgbClr val="FFFF00"/>
                </a:solidFill>
              </a:rPr>
              <a:t>    minimum hľadáme?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104" y="5395659"/>
            <a:ext cx="815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Dĺžka cesty.</a:t>
            </a:r>
            <a:endParaRPr lang="sk-SK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22504" y="5795769"/>
            <a:ext cx="815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3. Čo bude mutáciou?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104" y="6150114"/>
            <a:ext cx="8155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Napríklad prehodenie poradia dvojíc miest s istou pravdepodobnosťou. Skúste sa zamyslieť nad inými možnosťami.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244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52" y="404664"/>
            <a:ext cx="8655496" cy="72008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Čo dokáže horolezecký algoritmus?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9480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Vytváranie obrazu podľa vzoru:</a:t>
            </a:r>
          </a:p>
          <a:p>
            <a:endParaRPr lang="sk-SK" sz="2400" dirty="0"/>
          </a:p>
          <a:p>
            <a:r>
              <a:rPr lang="sk-SK" sz="2400" dirty="0" smtClean="0">
                <a:solidFill>
                  <a:srgbClr val="FFC000"/>
                </a:solidFill>
              </a:rPr>
              <a:t>Chromozóm</a:t>
            </a:r>
            <a:r>
              <a:rPr lang="sk-SK" sz="2400" dirty="0" smtClean="0"/>
              <a:t>: pokryjeme obraz malými oblasťami, napríklad štvorčekmi a zakódujeme ich farbu, napríklad ako nejaké číslo.  </a:t>
            </a:r>
            <a:endParaRPr lang="sk-SK" sz="2400" dirty="0"/>
          </a:p>
        </p:txBody>
      </p:sp>
      <p:sp>
        <p:nvSpPr>
          <p:cNvPr id="4" name="AutoShape 2" descr="data:image/jpeg;base64,/9j/4AAQSkZJRgABAQAAAQABAAD/2wCEAAkGBxMTEhUUExQVFhUXGBkaFxgXFxccFxsYGhgaFxcYGBgYHSggGholHBgYITEhJSkrLi4uGB8zODMsNygtLisBCgoKDg0OGxAQGywlHyQsLCwsLCwsLCwsLCwsLCwsLCwsLCwsLCwsLCwsLCwsLCwsLCwsLCwsLCwsLCwsLCwsLP/AABEIAPkAygMBIgACEQEDEQH/xAAbAAACAwEBAQAAAAAAAAAAAAADBAIFBgEHAP/EAD4QAAEDAgIHBwQBAgUCBwAAAAEAAhEDIQQxBRJBUWFx8AaBkaGxwdETIjLh8RRyFUJSgpKisgcjM0NEU2L/xAAaAQACAwEBAAAAAAAAAAAAAAADBAECBQAG/8QALBEAAgICAgIBAQYHAAAAAAAAAAECEQMhBBIxQSITBRQyUWFxI4GRobHB0f/aAAwDAQACEQMRAD8AaA4beua7rcL+9zPW9SjLLoR7KIZGzoLzVmjRBwN+ua66TcyOurqRZbw7kYsyXdjqANbFo9LIdUR5n5+U3UZuuoFkmNtvf4VbRIo6O/bdRDhEJgUbxyAv10Vx1K3W9c2jkgOrn1yRmidi7SYdvW6EWlYXU2QcAsoFm6yHi8QGZkLIac7XEEso3tExt4b0THinP8J1o1eJxLKYlzgOfoqnE9qKLciSeAJ9VicO6pVP3kkkzcqGPohpAbwTkeNFOpPZKWrNS/tdOVN3i0Lje1xkf+WfELEOe4FcbXIR/ukPyKd0eg0O19M2cHNPEW37FZYfTVJ+TgvMRixtEckzRII+3NCnw4/sWi0z1EVgcoN7blIdcF51hNK1qUQTbYbg+60+he0bK1vxduPt8JbJx5QVraJrZomyeK6Z2HevqLrT14olPeeOzilrIogQUGo2+/xR398d6DUJ2Ad/XFSmSC1Tytv4r7VG4eXuFIN8SoOaJzHmoZYtBTNhv426zURSEjz9PceaM6+Vo4dbvNcaO7xVbK0RbT87rrxHh1s6lE+mbdZLr2wPFc2dQrUkdcPJQB9s+9MPbszy9fkT3ILW37h0FxJIACTxXNTaij59lJlOdioSDaNyXx9YMBJMACU+WxMcPRYLtvpXWd9NhsDfrx8+CYw43kkkVZV6d0y6sS1robkeN/RVlLCgXAy/hG0foqo8fa0xOfvdafA9k3n8jE55rQllx4V1stDG5bopNF0blxMQD49BI4xsvMnP3XodHs0ANWJET33VZi+yY2EhLQ5mPs2xiWN1RgalIb9iXIWuxXZc7HeSoMXoqpT4jgnsfIhPwxaeKS9Fc5tkOIyTDgciEFzUymLtBmYsxDrhRqOvI8kCFNhjko6ons3pm27JdpiT9KqROx2/Kx3lbikdvV14g43svRuxOnvqt+m8/e3zFlmczjV84/zCRlejW6hI64eCG+n47RZMF2YCiQTOSRXgsJvubeCjqcT4/pH/AKYz8WH62+q++ly8lJKG9TIbbZKf045/z+kdzTt7lxzMp3/KFZJEiMuuoUKg3j5Rnjf1f+UN7fMHnxUJk0LuHXFffTA65pw0xG66BUZfw95Usi0fUWA26zPwjFtrbVKlSvl/Cjihqg3y67laMHZDkik7QaTFJjr32c9i8/0XhvrViXS68xx47F3tlpdz6uoww0bd5nZwsrzsbhtVoWhTw4e3tk40pSo1OiNFvtGq0Ruk/GzctLR0cBaSd+zbw4LmjhDRz8oT28zv99vWaxJzbGpSaehf+kBkRaCbk8EvicA07OhCsp9PdQcbHrd8oNshSZmMVowbJ81l9L4DZnmt/i2LO6VogTCYwZWmHq0ec4zBxuVHiadytfpOnnZZ7F07leh4+XshDNjoqKiiCjVWoNSmQnEKNEixGwOKdSe2owwQQl9ddlS0mqZF0e0aFx4r0muG0fyFaERlxXnX/hzpWHOou3S3usR6HxXo1QyDFrj2WDmx/Sm0MXYN4v1v3Lhjf/0r5z9k9Tdd1OXghv8AMlFs6nfZsXK7Z2dQVW0cWdYEmxvv3EeqsTUDoMdXQGtl0LVp/W1cue4bAj1qfDqUBtMh26ReOurqUtHHazbcJ9v0l3D7rXtkO9OYimTPPyv1C6zDC/L3MKGzj6gbdw9Fnu0mkhBYD9oH3nZvAHl3c1f4mtqMc7cD5fwvMu0GJMapN3GT14pjj3N0coLyzNabqCpWsIFgPFb7stTOqPJee0oNdo2SPn1XqOhaEAEQTHt+k3z31xxiX46uTZrMCYbOfAI7qhid/qZ+fJJ4Z5AG7uO0burJumRbh18LCkhlhG1L33k+YPXeuPeuObfrrcovIHP+VSrIQljatj4deKoMXJWgxLZm3XQVZVwufW7NEhSDIymNw0qgxuEM5Lc1qAPuqrG4cCVo4M7iwWSCkef4vDauY2pF7lotMNCz7oGa3MUu0bMzKqdAnBQUyVFwRgRYaAxn0q9N+wOE8j9p8ivWn6TGrY2BEkcl4qCvQ8Jipotcb/aCBvJFkjzMabUiyk6o1jKsgE7siRt/aaGKHUrMsxv2i+yDv9ed1E6RHBZrxNhlJD39UdY6vD5TlLTJptLM3Ei5OU2nresszGOF8upU6dRxuTJJHqb+B8gjfRXsH2fo2+C0s02dnMenyrcvBAcL7uXJYOsIIv8AMifkLQdm65fRdP8AleQPAHwulsmPVoJGe6LupsE7eNt/siC0nfv7ygVGwLnd1ysvsVUGrYdb0HrZfsVvanEgMMHMwPG/kCvLdPOkhw3GVs+1VY6s8fLL3WIxFQEnd+lo8PH1Vkdr0VGGqD67XbNae7YvW9D1g1ouOvVeRiA9kb/dXVLSjw7VLi1ozOZi34jeUxzMDypUTx5qNpnp9TTjRF0/gNItqN+0g/teV4/SlGnGtSrnWEgufHOArDs7pQa7X0y4skazT+QB9RxWVPhNQ7Kx1ZIuXU9T+qLzx9/hZ7THaRtMloN0xpN5bSL968v0hVfUfabk+WaFxOOsrt+ETOSgjYM7Ql2bkYabbNys9g8G1tPW+k+s4AkxZotv2/pUuJ07QqGBQczi1x9E3Hixm6inS/b/AKVll6r5GzxOlGnI+aqsXjwVkauJcD9ryRxzT2jKFWpeDG/uTP3SONW2B+u5OkgGlqkyVRPutFpLDEAyqJ1O6fwNddCmZOxZxU4svqrYXGo4A4Nq1+j8RGHpngR4SPhZJqvNFfdSA2tcfA3hBzK0SXmAxBIg5E25QPjzTuqOHkqZtSANkbpX31OpKUcLZ1h6FZz4nZPhu8k5QfccCJ4RKSpndlwzQH1SCAMlZwsqpUXWlMWRqnYZjxC1eBxFOm002WuNa+Zi58l51iqv2C+U+yZoaTc1z3Td9jHEzKDk47cUkXhNXbNfpnTRJDWOiDM9xyS2C0+5+q15ghwbzGsZ8lnmYgOqA3gDyhIYvEfeI3znxKrDjqupaU/Zq+0VcapA/I2Hue74WE2uJm0q9xWLLy47zHnl4+yz2LJD3W3o/Hh1VBE/YDRjNbEUm73j5Xpf+DAuFQ0gYF7CZXmmhHxiaZ2a3sV7fgcSIHf68uaW+08koyjX5DHEinFv9TL6ew1GpGvQe5zcvyHjvRdEaJAaSKYZPMnqy2WqHZibjYI2/CFUaJAWZ9eXXr/sbSV2K9oIOHgbAPRYLRuFh4MT8bVvtMtimAciVQaPpAOB3fsFE48+uNohpNosxitVmqWfaJ2WjjCy+I0XhhOpSNzl93ovRKTG6otNwjkNjK5tYJfHmcLav+pMmnqjz7R2hgTrGkAOIyVrjMOGtgABX2NeAP0srpPEokckssrJ6pIyWnnASsnVfdaDTlaVmqhXo+NGoGXyJfI+e5cbmuQvkyLWThWuhyNRwm+sPT9KraU3orNw5e6pNXEllu2Iz7v2pgN6JUaNAASpw3ePFL2VoK55DRAulKriM9wVg5tuu7uSxpyTbb7rosihZz/DrzUy+CDE2y4qbNUTO4xz8EOo/K9+Y3qxwRmKgh1vC2XolH1rypvakKu3M/zxVoxVnehwYsxO2TwF8kFjpPEz8pOTsGWzPJMMqA602MeW1WcUvAxjkBZ9tRpacivZ+zdcOYF4i50GeK9L7K6Q+1t9iR+0sXaCa9DPDnto3zHZRs5IFOp98DO3XmgU8ZrZZ80p/WfRqxUBDXCWu2SNk7DaVhpO6HmhzT75bfrks1hq4DgNij2o7UMBgX4qgpdoQ4t1c5Ec07h483DwDc4p02emUax3dR+0WrX+2OvNAp/c0HgP2k8biRCz+tsMC0pi/JY7SNeZurLSWKlZrG1lpcXDQHLPRTaUqSVVFPYu6SK3capGVkdsjCiXLpcouRAZNqe0a8BxJGY37iq8BHY+I4KJK0caihXpxMTPMeYKca/DkAkAHdLvlZWk7P3/AJ4I2t1BSssX6ndi4oYhoASuufuy/gqL8QIjq6g6p7W/kqVEgLyE/wAei5WdYXHK1tn+VQqk3i87Y6hQ+sTnNuZHLhbfuU0ccqXGQE7o9NiW1b/z8Kbzyz+VEU9u3w9FdEMXeSLZcVEXNuKPUZM2kzuXMNTuTzurN6CwVijxvWs7K1ZaL3FlmK9XW7lZ9mMYGVCDtQ88XLGwuGSjkPRdHYotcCVoyWVqZa4BzXLM0qTXiJzGfXNMM7OajQfr1G7YkECeBXnckYt3dM1U/RjtNdnHB7tUnUm0381LReiWMILswtDpTRdR3/yGEDeCD6rO1sDUBj6vhKfx55Th1cv8gZYlF2kaj/GoAaD5r59cuE71V6L0W2mdYlz3HebDkFaVC0BKyjBP4hE3WynxsqkxYVzj6ouqHFvT2BMBlaKjEpF6arlKuC1I+DOl5IOXzQuuCiQrlAgU6bUFiM0riBxmHG0qYZ/+j13r6iPtBRA0dShMqTa7ee63wvjTB+LLjamY2cIX07P4z47VBxL6WeY5DYUQ0iL/AD8KRrGMrHd5rv8AUG3v8quziEdHkpMBnrfyRP6k7uVv0pMrOJgtP/E8VR2SIuaQSNxJJ77eyULi2eSs67oJBnfHdHfkq6p9yJFhl+goCotJaQRmmyxviRCFiGQEVMho1XZ7T0w1xgrf4N31Wgc/ZeG03EXC3vYvtPquDXlZfN4mu8B3jci/jI0+L7JOcZD/ADsqyroc08zdbBum2asghZ3SePDiTIWbjyZW6Y217KuCNqhisVAzSWN0mBMKpxOOJT2PA5bYKWRIYxWKlVtd8rhfvStetuWhjhXgUnMDXKXU3G6iUyhVuyDzBUC5TIUQFJBxqNSzQQj01xBbYdgieti5rjefAqGDq2iBaJ8Ewe5Afk4WaDu65Iopncnqf9pnl+0YtdsB8D0FzZUTdhzqh2qTJgwMiP5CIym4ADUJ/wBv6Vh9B9vxjbPLYNqapNgC7f8AiCPRUd0SIUmOtLCL7oCb+kP9PnZMOaPyJF+HDn/CHUd93LrI3QnssUel2EQRvg98Ksa8ZHj6GFdaREjjbPf4Kgrfke9Hx7VF4ugTSdmajUnvU2g58FEhHRDFSVOlUIMgwVwi64WqShdYbT74gkqT9KuOZKq9GMmq0bytFi9DCJhK5FihKmhqEsko+SrfigUJ2MCPX0dCWFDeiLqVbkQdVLl1tNM08OmWYQnrkuc0iOjZW1GbkJzIV3/TAKvxbF0ciZ0sdCRUHFTc1CARQRwIrXKNMXRHsUkB8G7Pemfqnc3ySmEpSc05q8EKXkqaBrv7sreZ2e66XjYTl1PWxVjcVqOe1znGADbfBLuuCHRa4gOFgJDvbv8A0glqLvWEXA3Xz39SuUXiDmb2tbyCp8DpfVBbUJmbGOER4+qbp4vWBiDJtdWlryVotNcWOfLPbthDdU7rW8dxCrHaTa0w8jKSWwbiwnfMdyhitKNY78bXE2nYeuap1v0W8BMZVzF9m7xyVLir1HRsAnnCZrYoa5cBIPhEqs+uS9x3yiwiSnsIHuiNkE8YH8Ibn24ZqDahEFc1kWiWyMLjgpSvi1WKHcI/Ve07iD4GV6nSph7AeC8+0botzzcGFvdFyGBp2WvnZZnPknVeUPcZNJ2I43R07FVVcBGxbGrSskauDvkk8fIaGZY0zNjBpujhTCtm4JH/AKaBuVpcizljopcRhZGSotI0IknID3PXettisNaY64cbLP6YoAjZPsBKJx8+ys8ejJ1GxKXNk8879/n16oH07rWTM+UQVJt0R6Lh6f3gIeLEEhT23RVx0dwlWJG/Lmmmgxn14qs1kcVCf5XSiDL2jThpjOJ9/RFw1Uamrvn1P6RKGGIF/wAjbfeIvHBAxNEMaCDOcd1yT1tSVqWg1FLjRFQT3qP1S1xgkCMhbdKhXMuko2Jw4DAciB4kn2EpvwkmBBlwzaTssc5v4qeNkweAI7wB6gpNqfxx2AWDWjyHupemjhWlWtB7uuaHRz7iukKVOx8VZrR0fJyPXy3rhZeFOmYnf8yCj4HCmo4AbVVyrbCKN6QOjhy4wBJWl0ZoACC77neQWi0HobUEBo4nbzlabBaKEz7eqyeR9oeoj2PjJbZWaK0QABIjirFuj9V3Aj+VaHBCBnYxAM9XCYfQsIvY3iDHIZZ7FkzzNjKSRRYjDQBaMkD+n4HwV7UoDgPBfDD9HhYqiyBNFNTwWezfKk/AwCYO6flXbaI8+Y/aXqUgBsy775c131GQU7sNLYg9WHgs/prDfaI4zPI2tst5LU4lsDO+z9LNabrWABteTImG2HqmMDfbR0kYjF0NUyRbuzQ6YMtaRf2RcQ7XBtxHjbvyTGGoyQTaxjwW/wBqjsQcbehJ7IeQNn8pLGfkrSufveeCqarr+Hoi49gcmgML7VRXNzUNTijWL0bd9UfTEf6d173v4KmxNbWaeRAVu6nI65eg8lV1G6tgAZNs581m4mhiSKn6BEEiwKbcwOYAFOrQM58s5J4I9SntG6OoTLmC6mfZTOtHJPVWX6328kUNgTbjbkl8RigLC9vBEtyZXrXkWfmpU9vJAkpvBUdYoknSOgrkdwuH1jfJafs5gJqa02mBxyy63JWho/8AERbh4QVs+zFCwIA2x/tdeB3ArM5fIqDo0sGGts02BwsASL2gnrmrHD0x/HXNTwjctuW/ZwTDGDK2XvC885Ww7ZwUvHPZvkLoYAIsjF+/raUFzIzQ2yq2Aq5CB1Cj9M7e7YOryivHPw2DrzU2NkZLrL3oDqcJ6mMoSlQZwZzvPhvT9Q+PQSdU7+upViYlVjWxGd59J+FnNOU9ZgaDBAIGy1z6habSBEcuu5Y/T9WNlyBA5lN8ZNyRZ+DOChIIvIzG8756zQMK77s9nhyRNVxc+RJ6AQKAg8Tb9LcXhikhPFPjW7vEquBuU5pB8E9x8kk0bU5BaEMj3QXZz9lIUCm8DgS/YSrcYDqQqSyqOiyhZeO1QbzaeAAVZiqIJ1mi/wDlHAyT1wVhUxDRYkG5k6pi02ngUNmG1hAIjYZkROxZkX12wvUpGuN5GVpU8TUtuT2IwhaLiI2nb3LM6SxJJIGU3TeP+I9FHUVsBicRNhkgNavgevZTiyeWhfyQWi7O4SeZ8lQUm6zo6hb/ALMYPK6V5mTpjGuJC5WPYbAT9rRuB35wOcz5rWaA0b9NgEyfAAEkmPFRwWEnUaGf7gNkGx2m5CvKdHVjPbeB1GfUrzebM5aNKTrQVjbGDJ62o9MjrrqUPVt6eEZdZLoz68UqCeyc8utii5pO3rNdBRaYC4i6FX0+hb2XWjrrqyM9s7L9ddyi5uff+lzJUheqAeuHXkkcRT8bq0dTEdXG9KYkQDGzNdYSDKXHNIERf181kdNfkOGduOc9y1uNdmT7db1j9KBzyDcNO7ym6f4v4gjWikxRi4FxIJ3xtVc10asdSrLFYTWJJkXtPuo0aLG3NztJkR4LXjJJCeS2yoOj3VDOUnmY5Kxw2h3DJgkT+Z9lb4PXdakwgHaBG3bAyVmNHR/6tQN4A3NuF1TJypLQNYo3ZRtwLwJdUaBffv8ABc/oWf8A2D/irTEYig02G3PIm/FK/wCNUf8ASf8Al+lWM8j8J/2OcYoQdTLhBdAnLanNG4ZwdLQQwC07eQ2C6eGkqbG/bTbPWdlTaV0+RuB2AbBvO0rl9TJ8Uir+KtsP2lx4azVBvFt+6ViDdHxNd1QkuN+tiC5aWDCsUaFck+zPmBdqKdFllIN1nQilAmBpmVr+zuMDHta78T1Pss1hWXtv+fKyuqYAvPI7jt8ik+SlJUxvjy6nsOjarXAHl1vTzN1pzGzblM7h5ryvR+mKlFv2u1m7u6bd11pNFdtKZjW+053BXncnEyRdraHnUvBrsQYytvvuuckN9a5hVmJ0wzUOqQSbCCOc+6ZwVScyJS/VpbJSpFlRBTUCx2DrNCpsjvgdeJUmVMvC3LllmoQCTsIWoTqfDru7/FfPqzlnbo7v0uufsz6zt8qWiEmQNMR/Ht1klMUxFNbieAz5e3gqzSGkGsabific11W9B4JlbpEC8+EZ7Mll9Jhjbu4wPDdmdiY0npnWJ1TPHlu/SzmNxw/InWPXwtLjceXsjJmS0ghY6obWafTbnkmGVKNJpsHG1yLSs7itKOJ69OslXVcS529ai4zl5dITeZI1OO7UHJuzYBAVFX0s90mY9VWucB+Rk7h7lQOMI/EBvr4o+PjQh+FApZmxl2KdnB5lA/rXbvVA+sVHWKZUUCc2amvVgEnIA/x5hZx1QvcSc1o9MfgeY9Qs3hsz3+6Bx18Wwmbykfb1CERu3koU8+t4TAAIXWhM4KlPMmJ9T4JQJ7Afj3O9AqS0i0fJZ0aAHKO7eL74/wC5Te646/uO7YByCE38PH1auUfxZ1/7jUq1ew6Dtr3LREAXnzjimnV2gXG/18iqXDZH+72am3ZM/uHoqyxoJDIx2mXC7XROQBjadqtsHpzE08iHTB9fafEKmwn4v5eydweTOZ9EvkhF+VYeE21ZpsJ24qiNZh7hw4ctpVhR7bMNniJvf98FjBn/AMvZfVPY+rUq+NifoMnZ6Fh+11ExeDf1JRndoqR2jlyXlWkM+8/9yHQzPW9VfBg1dkRkm/B6NpPtOxoMG8Hac+AGZv5LI6T0u6rIPgJ8ykcRm3kfRKnJ/L2ci4eNCOwOTM76oi/FNBkmTGQyHM/CrcZiXO/EQN5sO4IVHNv93wj9o8+t604wUZJCkpNlc5wB3nehGso1dnWxD/aaoBYRtMmSp0MISb2tJnci0Px64px+Tv7fhVk6JSK11PON/Xqo1QdY32lFdt/uKBUzPMqyOo//2Q=="/>
          <p:cNvSpPr>
            <a:spLocks noChangeAspect="1" noChangeArrowheads="1"/>
          </p:cNvSpPr>
          <p:nvPr/>
        </p:nvSpPr>
        <p:spPr bwMode="auto">
          <a:xfrm>
            <a:off x="155575" y="-2011363"/>
            <a:ext cx="34004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4" descr="data:image/jpeg;base64,/9j/4AAQSkZJRgABAQAAAQABAAD/2wCEAAkGBxMTEhUUExQVFhUXGBkaFxgXFxccFxsYGhgaFxcYGBgYHSggGholHBgYITEhJSkrLi4uGB8zODMsNygtLisBCgoKDg0OGxAQGywlHyQsLCwsLCwsLCwsLCwsLCwsLCwsLCwsLCwsLCwsLCwsLCwsLCwsLCwsLCwsLCwsLCwsLP/AABEIAPkAygMBIgACEQEDEQH/xAAbAAACAwEBAQAAAAAAAAAAAAADBAIFBgEHAP/EAD4QAAEDAgIHBwQBAgUCBwAAAAEAAhEDIQQxBRJBUWFx8AaBkaGxwdETIjLh8RRyFUJSgpKisgcjM0NEU2L/xAAaAQACAwEBAAAAAAAAAAAAAAADBAECBQAG/8QALBEAAgICAgIBAQYHAAAAAAAAAAECEQMhBBIxQSITBRQyUWFxI4GRobHB0f/aAAwDAQACEQMRAD8AaA4beua7rcL+9zPW9SjLLoR7KIZGzoLzVmjRBwN+ua66TcyOurqRZbw7kYsyXdjqANbFo9LIdUR5n5+U3UZuuoFkmNtvf4VbRIo6O/bdRDhEJgUbxyAv10Vx1K3W9c2jkgOrn1yRmidi7SYdvW6EWlYXU2QcAsoFm6yHi8QGZkLIac7XEEso3tExt4b0THinP8J1o1eJxLKYlzgOfoqnE9qKLciSeAJ9VicO6pVP3kkkzcqGPohpAbwTkeNFOpPZKWrNS/tdOVN3i0Lje1xkf+WfELEOe4FcbXIR/ukPyKd0eg0O19M2cHNPEW37FZYfTVJ+TgvMRixtEckzRII+3NCnw4/sWi0z1EVgcoN7blIdcF51hNK1qUQTbYbg+60+he0bK1vxduPt8JbJx5QVraJrZomyeK6Z2HevqLrT14olPeeOzilrIogQUGo2+/xR398d6DUJ2Ad/XFSmSC1Tytv4r7VG4eXuFIN8SoOaJzHmoZYtBTNhv426zURSEjz9PceaM6+Vo4dbvNcaO7xVbK0RbT87rrxHh1s6lE+mbdZLr2wPFc2dQrUkdcPJQB9s+9MPbszy9fkT3ILW37h0FxJIACTxXNTaij59lJlOdioSDaNyXx9YMBJMACU+WxMcPRYLtvpXWd9NhsDfrx8+CYw43kkkVZV6d0y6sS1robkeN/RVlLCgXAy/hG0foqo8fa0xOfvdafA9k3n8jE55rQllx4V1stDG5bopNF0blxMQD49BI4xsvMnP3XodHs0ANWJET33VZi+yY2EhLQ5mPs2xiWN1RgalIb9iXIWuxXZc7HeSoMXoqpT4jgnsfIhPwxaeKS9Fc5tkOIyTDgciEFzUymLtBmYsxDrhRqOvI8kCFNhjko6ons3pm27JdpiT9KqROx2/Kx3lbikdvV14g43svRuxOnvqt+m8/e3zFlmczjV84/zCRlejW6hI64eCG+n47RZMF2YCiQTOSRXgsJvubeCjqcT4/pH/AKYz8WH62+q++ly8lJKG9TIbbZKf045/z+kdzTt7lxzMp3/KFZJEiMuuoUKg3j5Rnjf1f+UN7fMHnxUJk0LuHXFffTA65pw0xG66BUZfw95Usi0fUWA26zPwjFtrbVKlSvl/Cjihqg3y67laMHZDkik7QaTFJjr32c9i8/0XhvrViXS68xx47F3tlpdz6uoww0bd5nZwsrzsbhtVoWhTw4e3tk40pSo1OiNFvtGq0Ruk/GzctLR0cBaSd+zbw4LmjhDRz8oT28zv99vWaxJzbGpSaehf+kBkRaCbk8EvicA07OhCsp9PdQcbHrd8oNshSZmMVowbJ81l9L4DZnmt/i2LO6VogTCYwZWmHq0ec4zBxuVHiadytfpOnnZZ7F07leh4+XshDNjoqKiiCjVWoNSmQnEKNEixGwOKdSe2owwQQl9ddlS0mqZF0e0aFx4r0muG0fyFaERlxXnX/hzpWHOou3S3usR6HxXo1QyDFrj2WDmx/Sm0MXYN4v1v3Lhjf/0r5z9k9Tdd1OXghv8AMlFs6nfZsXK7Z2dQVW0cWdYEmxvv3EeqsTUDoMdXQGtl0LVp/W1cue4bAj1qfDqUBtMh26ReOurqUtHHazbcJ9v0l3D7rXtkO9OYimTPPyv1C6zDC/L3MKGzj6gbdw9Fnu0mkhBYD9oH3nZvAHl3c1f4mtqMc7cD5fwvMu0GJMapN3GT14pjj3N0coLyzNabqCpWsIFgPFb7stTOqPJee0oNdo2SPn1XqOhaEAEQTHt+k3z31xxiX46uTZrMCYbOfAI7qhid/qZ+fJJ4Z5AG7uO0burJumRbh18LCkhlhG1L33k+YPXeuPeuObfrrcovIHP+VSrIQljatj4deKoMXJWgxLZm3XQVZVwufW7NEhSDIymNw0qgxuEM5Lc1qAPuqrG4cCVo4M7iwWSCkef4vDauY2pF7lotMNCz7oGa3MUu0bMzKqdAnBQUyVFwRgRYaAxn0q9N+wOE8j9p8ivWn6TGrY2BEkcl4qCvQ8Jipotcb/aCBvJFkjzMabUiyk6o1jKsgE7siRt/aaGKHUrMsxv2i+yDv9ed1E6RHBZrxNhlJD39UdY6vD5TlLTJptLM3Ei5OU2nresszGOF8upU6dRxuTJJHqb+B8gjfRXsH2fo2+C0s02dnMenyrcvBAcL7uXJYOsIIv8AMifkLQdm65fRdP8AleQPAHwulsmPVoJGe6LupsE7eNt/siC0nfv7ygVGwLnd1ysvsVUGrYdb0HrZfsVvanEgMMHMwPG/kCvLdPOkhw3GVs+1VY6s8fLL3WIxFQEnd+lo8PH1Vkdr0VGGqD67XbNae7YvW9D1g1ouOvVeRiA9kb/dXVLSjw7VLi1ozOZi34jeUxzMDypUTx5qNpnp9TTjRF0/gNItqN+0g/teV4/SlGnGtSrnWEgufHOArDs7pQa7X0y4skazT+QB9RxWVPhNQ7Kx1ZIuXU9T+qLzx9/hZ7THaRtMloN0xpN5bSL968v0hVfUfabk+WaFxOOsrt+ETOSgjYM7Ql2bkYabbNys9g8G1tPW+k+s4AkxZotv2/pUuJ07QqGBQczi1x9E3Hixm6inS/b/AKVll6r5GzxOlGnI+aqsXjwVkauJcD9ryRxzT2jKFWpeDG/uTP3SONW2B+u5OkgGlqkyVRPutFpLDEAyqJ1O6fwNddCmZOxZxU4svqrYXGo4A4Nq1+j8RGHpngR4SPhZJqvNFfdSA2tcfA3hBzK0SXmAxBIg5E25QPjzTuqOHkqZtSANkbpX31OpKUcLZ1h6FZz4nZPhu8k5QfccCJ4RKSpndlwzQH1SCAMlZwsqpUXWlMWRqnYZjxC1eBxFOm002WuNa+Zi58l51iqv2C+U+yZoaTc1z3Td9jHEzKDk47cUkXhNXbNfpnTRJDWOiDM9xyS2C0+5+q15ghwbzGsZ8lnmYgOqA3gDyhIYvEfeI3znxKrDjqupaU/Zq+0VcapA/I2Hue74WE2uJm0q9xWLLy47zHnl4+yz2LJD3W3o/Hh1VBE/YDRjNbEUm73j5Xpf+DAuFQ0gYF7CZXmmhHxiaZ2a3sV7fgcSIHf68uaW+08koyjX5DHEinFv9TL6ew1GpGvQe5zcvyHjvRdEaJAaSKYZPMnqy2WqHZibjYI2/CFUaJAWZ9eXXr/sbSV2K9oIOHgbAPRYLRuFh4MT8bVvtMtimAciVQaPpAOB3fsFE48+uNohpNosxitVmqWfaJ2WjjCy+I0XhhOpSNzl93ovRKTG6otNwjkNjK5tYJfHmcLav+pMmnqjz7R2hgTrGkAOIyVrjMOGtgABX2NeAP0srpPEokckssrJ6pIyWnnASsnVfdaDTlaVmqhXo+NGoGXyJfI+e5cbmuQvkyLWThWuhyNRwm+sPT9KraU3orNw5e6pNXEllu2Iz7v2pgN6JUaNAASpw3ePFL2VoK55DRAulKriM9wVg5tuu7uSxpyTbb7rosihZz/DrzUy+CDE2y4qbNUTO4xz8EOo/K9+Y3qxwRmKgh1vC2XolH1rypvakKu3M/zxVoxVnehwYsxO2TwF8kFjpPEz8pOTsGWzPJMMqA602MeW1WcUvAxjkBZ9tRpacivZ+zdcOYF4i50GeK9L7K6Q+1t9iR+0sXaCa9DPDnto3zHZRs5IFOp98DO3XmgU8ZrZZ80p/WfRqxUBDXCWu2SNk7DaVhpO6HmhzT75bfrks1hq4DgNij2o7UMBgX4qgpdoQ4t1c5Ec07h483DwDc4p02emUax3dR+0WrX+2OvNAp/c0HgP2k8biRCz+tsMC0pi/JY7SNeZurLSWKlZrG1lpcXDQHLPRTaUqSVVFPYu6SK3capGVkdsjCiXLpcouRAZNqe0a8BxJGY37iq8BHY+I4KJK0caihXpxMTPMeYKca/DkAkAHdLvlZWk7P3/AJ4I2t1BSssX6ndi4oYhoASuufuy/gqL8QIjq6g6p7W/kqVEgLyE/wAei5WdYXHK1tn+VQqk3i87Y6hQ+sTnNuZHLhbfuU0ccqXGQE7o9NiW1b/z8Kbzyz+VEU9u3w9FdEMXeSLZcVEXNuKPUZM2kzuXMNTuTzurN6CwVijxvWs7K1ZaL3FlmK9XW7lZ9mMYGVCDtQ88XLGwuGSjkPRdHYotcCVoyWVqZa4BzXLM0qTXiJzGfXNMM7OajQfr1G7YkECeBXnckYt3dM1U/RjtNdnHB7tUnUm0381LReiWMILswtDpTRdR3/yGEDeCD6rO1sDUBj6vhKfx55Th1cv8gZYlF2kaj/GoAaD5r59cuE71V6L0W2mdYlz3HebDkFaVC0BKyjBP4hE3WynxsqkxYVzj6ouqHFvT2BMBlaKjEpF6arlKuC1I+DOl5IOXzQuuCiQrlAgU6bUFiM0riBxmHG0qYZ/+j13r6iPtBRA0dShMqTa7ee63wvjTB+LLjamY2cIX07P4z47VBxL6WeY5DYUQ0iL/AD8KRrGMrHd5rv8AUG3v8quziEdHkpMBnrfyRP6k7uVv0pMrOJgtP/E8VR2SIuaQSNxJJ77eyULi2eSs67oJBnfHdHfkq6p9yJFhl+goCotJaQRmmyxviRCFiGQEVMho1XZ7T0w1xgrf4N31Wgc/ZeG03EXC3vYvtPquDXlZfN4mu8B3jci/jI0+L7JOcZD/ADsqyroc08zdbBum2asghZ3SePDiTIWbjyZW6Y217KuCNqhisVAzSWN0mBMKpxOOJT2PA5bYKWRIYxWKlVtd8rhfvStetuWhjhXgUnMDXKXU3G6iUyhVuyDzBUC5TIUQFJBxqNSzQQj01xBbYdgieti5rjefAqGDq2iBaJ8Ewe5Afk4WaDu65Iopncnqf9pnl+0YtdsB8D0FzZUTdhzqh2qTJgwMiP5CIym4ADUJ/wBv6Vh9B9vxjbPLYNqapNgC7f8AiCPRUd0SIUmOtLCL7oCb+kP9PnZMOaPyJF+HDn/CHUd93LrI3QnssUel2EQRvg98Ksa8ZHj6GFdaREjjbPf4Kgrfke9Hx7VF4ugTSdmajUnvU2g58FEhHRDFSVOlUIMgwVwi64WqShdYbT74gkqT9KuOZKq9GMmq0bytFi9DCJhK5FihKmhqEsko+SrfigUJ2MCPX0dCWFDeiLqVbkQdVLl1tNM08OmWYQnrkuc0iOjZW1GbkJzIV3/TAKvxbF0ciZ0sdCRUHFTc1CARQRwIrXKNMXRHsUkB8G7Pemfqnc3ySmEpSc05q8EKXkqaBrv7sreZ2e66XjYTl1PWxVjcVqOe1znGADbfBLuuCHRa4gOFgJDvbv8A0glqLvWEXA3Xz39SuUXiDmb2tbyCp8DpfVBbUJmbGOER4+qbp4vWBiDJtdWlryVotNcWOfLPbthDdU7rW8dxCrHaTa0w8jKSWwbiwnfMdyhitKNY78bXE2nYeuap1v0W8BMZVzF9m7xyVLir1HRsAnnCZrYoa5cBIPhEqs+uS9x3yiwiSnsIHuiNkE8YH8Ibn24ZqDahEFc1kWiWyMLjgpSvi1WKHcI/Ve07iD4GV6nSph7AeC8+0botzzcGFvdFyGBp2WvnZZnPknVeUPcZNJ2I43R07FVVcBGxbGrSskauDvkk8fIaGZY0zNjBpujhTCtm4JH/AKaBuVpcizljopcRhZGSotI0IknID3PXettisNaY64cbLP6YoAjZPsBKJx8+ys8ejJ1GxKXNk8879/n16oH07rWTM+UQVJt0R6Lh6f3gIeLEEhT23RVx0dwlWJG/Lmmmgxn14qs1kcVCf5XSiDL2jThpjOJ9/RFw1Uamrvn1P6RKGGIF/wAjbfeIvHBAxNEMaCDOcd1yT1tSVqWg1FLjRFQT3qP1S1xgkCMhbdKhXMuko2Jw4DAciB4kn2EpvwkmBBlwzaTssc5v4qeNkweAI7wB6gpNqfxx2AWDWjyHupemjhWlWtB7uuaHRz7iukKVOx8VZrR0fJyPXy3rhZeFOmYnf8yCj4HCmo4AbVVyrbCKN6QOjhy4wBJWl0ZoACC77neQWi0HobUEBo4nbzlabBaKEz7eqyeR9oeoj2PjJbZWaK0QABIjirFuj9V3Aj+VaHBCBnYxAM9XCYfQsIvY3iDHIZZ7FkzzNjKSRRYjDQBaMkD+n4HwV7UoDgPBfDD9HhYqiyBNFNTwWezfKk/AwCYO6flXbaI8+Y/aXqUgBsy775c131GQU7sNLYg9WHgs/prDfaI4zPI2tst5LU4lsDO+z9LNabrWABteTImG2HqmMDfbR0kYjF0NUyRbuzQ6YMtaRf2RcQ7XBtxHjbvyTGGoyQTaxjwW/wBqjsQcbehJ7IeQNn8pLGfkrSufveeCqarr+Hoi49gcmgML7VRXNzUNTijWL0bd9UfTEf6d173v4KmxNbWaeRAVu6nI65eg8lV1G6tgAZNs581m4mhiSKn6BEEiwKbcwOYAFOrQM58s5J4I9SntG6OoTLmC6mfZTOtHJPVWX6328kUNgTbjbkl8RigLC9vBEtyZXrXkWfmpU9vJAkpvBUdYoknSOgrkdwuH1jfJafs5gJqa02mBxyy63JWho/8AERbh4QVs+zFCwIA2x/tdeB3ArM5fIqDo0sGGts02BwsASL2gnrmrHD0x/HXNTwjctuW/ZwTDGDK2XvC885Ww7ZwUvHPZvkLoYAIsjF+/raUFzIzQ2yq2Aq5CB1Cj9M7e7YOryivHPw2DrzU2NkZLrL3oDqcJ6mMoSlQZwZzvPhvT9Q+PQSdU7+upViYlVjWxGd59J+FnNOU9ZgaDBAIGy1z6habSBEcuu5Y/T9WNlyBA5lN8ZNyRZ+DOChIIvIzG8756zQMK77s9nhyRNVxc+RJ6AQKAg8Tb9LcXhikhPFPjW7vEquBuU5pB8E9x8kk0bU5BaEMj3QXZz9lIUCm8DgS/YSrcYDqQqSyqOiyhZeO1QbzaeAAVZiqIJ1mi/wDlHAyT1wVhUxDRYkG5k6pi02ngUNmG1hAIjYZkROxZkX12wvUpGuN5GVpU8TUtuT2IwhaLiI2nb3LM6SxJJIGU3TeP+I9FHUVsBicRNhkgNavgevZTiyeWhfyQWi7O4SeZ8lQUm6zo6hb/ALMYPK6V5mTpjGuJC5WPYbAT9rRuB35wOcz5rWaA0b9NgEyfAAEkmPFRwWEnUaGf7gNkGx2m5CvKdHVjPbeB1GfUrzebM5aNKTrQVjbGDJ62o9MjrrqUPVt6eEZdZLoz68UqCeyc8utii5pO3rNdBRaYC4i6FX0+hb2XWjrrqyM9s7L9ddyi5uff+lzJUheqAeuHXkkcRT8bq0dTEdXG9KYkQDGzNdYSDKXHNIERf181kdNfkOGduOc9y1uNdmT7db1j9KBzyDcNO7ym6f4v4gjWikxRi4FxIJ3xtVc10asdSrLFYTWJJkXtPuo0aLG3NztJkR4LXjJJCeS2yoOj3VDOUnmY5Kxw2h3DJgkT+Z9lb4PXdakwgHaBG3bAyVmNHR/6tQN4A3NuF1TJypLQNYo3ZRtwLwJdUaBffv8ABc/oWf8A2D/irTEYig02G3PIm/FK/wCNUf8ASf8Al+lWM8j8J/2OcYoQdTLhBdAnLanNG4ZwdLQQwC07eQ2C6eGkqbG/bTbPWdlTaV0+RuB2AbBvO0rl9TJ8Uir+KtsP2lx4azVBvFt+6ViDdHxNd1QkuN+tiC5aWDCsUaFck+zPmBdqKdFllIN1nQilAmBpmVr+zuMDHta78T1Pss1hWXtv+fKyuqYAvPI7jt8ik+SlJUxvjy6nsOjarXAHl1vTzN1pzGzblM7h5ryvR+mKlFv2u1m7u6bd11pNFdtKZjW+053BXncnEyRdraHnUvBrsQYytvvuuckN9a5hVmJ0wzUOqQSbCCOc+6ZwVScyJS/VpbJSpFlRBTUCx2DrNCpsjvgdeJUmVMvC3LllmoQCTsIWoTqfDru7/FfPqzlnbo7v0uufsz6zt8qWiEmQNMR/Ht1klMUxFNbieAz5e3gqzSGkGsabific11W9B4JlbpEC8+EZ7Mll9Jhjbu4wPDdmdiY0npnWJ1TPHlu/SzmNxw/InWPXwtLjceXsjJmS0ghY6obWafTbnkmGVKNJpsHG1yLSs7itKOJ69OslXVcS529ai4zl5dITeZI1OO7UHJuzYBAVFX0s90mY9VWucB+Rk7h7lQOMI/EBvr4o+PjQh+FApZmxl2KdnB5lA/rXbvVA+sVHWKZUUCc2amvVgEnIA/x5hZx1QvcSc1o9MfgeY9Qs3hsz3+6Bx18Wwmbykfb1CERu3koU8+t4TAAIXWhM4KlPMmJ9T4JQJ7Afj3O9AqS0i0fJZ0aAHKO7eL74/wC5Te646/uO7YByCE38PH1auUfxZ1/7jUq1ew6Dtr3LREAXnzjimnV2gXG/18iqXDZH+72am3ZM/uHoqyxoJDIx2mXC7XROQBjadqtsHpzE08iHTB9fafEKmwn4v5eydweTOZ9EvkhF+VYeE21ZpsJ24qiNZh7hw4ctpVhR7bMNniJvf98FjBn/AMvZfVPY+rUq+NifoMnZ6Fh+11ExeDf1JRndoqR2jlyXlWkM+8/9yHQzPW9VfBg1dkRkm/B6NpPtOxoMG8Hac+AGZv5LI6T0u6rIPgJ8ykcRm3kfRKnJ/L2ci4eNCOwOTM76oi/FNBkmTGQyHM/CrcZiXO/EQN5sO4IVHNv93wj9o8+t604wUZJCkpNlc5wB3nehGso1dnWxD/aaoBYRtMmSp0MISb2tJnci0Px64px+Tv7fhVk6JSK11PON/Xqo1QdY32lFdt/uKBUzPMqyOo//2Q=="/>
          <p:cNvSpPr>
            <a:spLocks noChangeAspect="1" noChangeArrowheads="1"/>
          </p:cNvSpPr>
          <p:nvPr/>
        </p:nvSpPr>
        <p:spPr bwMode="auto">
          <a:xfrm>
            <a:off x="307975" y="-1858963"/>
            <a:ext cx="3400425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0422" name="Picture 6" descr="detail of the painting showing Lisa's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" y="3212976"/>
            <a:ext cx="2780437" cy="342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65568" y="3203398"/>
            <a:ext cx="2851616" cy="3446073"/>
            <a:chOff x="3840976" y="3212976"/>
            <a:chExt cx="2851616" cy="3446073"/>
          </a:xfrm>
        </p:grpSpPr>
        <p:sp>
          <p:nvSpPr>
            <p:cNvPr id="6" name="Rectangle 5"/>
            <p:cNvSpPr/>
            <p:nvPr/>
          </p:nvSpPr>
          <p:spPr>
            <a:xfrm>
              <a:off x="3851920" y="3212976"/>
              <a:ext cx="2808312" cy="342691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Straight Connector 7"/>
            <p:cNvCxnSpPr>
              <a:stCxn id="6" idx="0"/>
              <a:endCxn id="6" idx="2"/>
            </p:cNvCxnSpPr>
            <p:nvPr/>
          </p:nvCxnSpPr>
          <p:spPr>
            <a:xfrm>
              <a:off x="5256076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67944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83968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521200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88024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004048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36096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52120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8144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6176" y="3232131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72200" y="3232131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1"/>
              <a:endCxn id="6" idx="3"/>
            </p:cNvCxnSpPr>
            <p:nvPr/>
          </p:nvCxnSpPr>
          <p:spPr>
            <a:xfrm>
              <a:off x="3851920" y="4926435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40976" y="407707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51920" y="350100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40976" y="3789040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40976" y="566124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884280" y="515719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40976" y="540404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51920" y="587727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84280" y="6165304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840976" y="4653136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840976" y="4365104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51920" y="638132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828048" y="3964414"/>
            <a:ext cx="4460264" cy="801380"/>
            <a:chOff x="3923928" y="3635732"/>
            <a:chExt cx="4460264" cy="80138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6237116" y="3789040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923928" y="3645024"/>
              <a:ext cx="576064" cy="360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99992" y="3645024"/>
              <a:ext cx="576064" cy="3600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95488" y="3649908"/>
              <a:ext cx="576064" cy="3600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87092" y="3645024"/>
              <a:ext cx="576064" cy="360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03796" y="3649908"/>
              <a:ext cx="576064" cy="360040"/>
            </a:xfrm>
            <a:prstGeom prst="rect">
              <a:avLst/>
            </a:prstGeom>
            <a:solidFill>
              <a:srgbClr val="9A75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79860" y="3645024"/>
              <a:ext cx="576064" cy="3600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55924" y="3654792"/>
              <a:ext cx="576064" cy="3600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51692" y="3635732"/>
              <a:ext cx="93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err="1" smtClean="0"/>
                <a:t>atď</a:t>
              </a:r>
              <a:endParaRPr lang="sk-SK" dirty="0"/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39552" y="3356992"/>
            <a:ext cx="3528392" cy="80650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63752" y="3347224"/>
            <a:ext cx="4776400" cy="81627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828048" y="5157192"/>
            <a:ext cx="4920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Na začiatku nagenerujeme v každej oblasti farbu náhodne.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778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86916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C000"/>
                </a:solidFill>
              </a:rPr>
              <a:t>Účelová funkcia</a:t>
            </a:r>
            <a:r>
              <a:rPr lang="sk-SK" sz="2400" dirty="0" smtClean="0"/>
              <a:t>: Určuje ako ďaleko sú farby v daných oblastiach chromozómu  od vzoru, originálu obrazu </a:t>
            </a:r>
            <a:r>
              <a:rPr lang="sk-SK" sz="2400" dirty="0" err="1" smtClean="0"/>
              <a:t>Mony</a:t>
            </a:r>
            <a:r>
              <a:rPr lang="sk-SK" sz="2400" dirty="0" smtClean="0"/>
              <a:t> </a:t>
            </a:r>
            <a:r>
              <a:rPr lang="sk-SK" sz="2400" dirty="0" err="1" smtClean="0"/>
              <a:t>Lízy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sk-SK" sz="2400" dirty="0" smtClean="0"/>
              <a:t>Cieľ: Nájsť minimum účelovej funkcie:</a:t>
            </a:r>
          </a:p>
          <a:p>
            <a:r>
              <a:rPr lang="sk-SK" sz="2400" dirty="0" smtClean="0"/>
              <a:t>Mutácia: Náhodná malá zmena farby v štvorčeku.</a:t>
            </a:r>
            <a:endParaRPr lang="sk-SK" sz="2400" dirty="0"/>
          </a:p>
        </p:txBody>
      </p:sp>
      <p:grpSp>
        <p:nvGrpSpPr>
          <p:cNvPr id="225" name="Group 224"/>
          <p:cNvGrpSpPr/>
          <p:nvPr/>
        </p:nvGrpSpPr>
        <p:grpSpPr>
          <a:xfrm>
            <a:off x="238826" y="292372"/>
            <a:ext cx="2885412" cy="3470489"/>
            <a:chOff x="217724" y="548680"/>
            <a:chExt cx="2885412" cy="3470489"/>
          </a:xfrm>
        </p:grpSpPr>
        <p:grpSp>
          <p:nvGrpSpPr>
            <p:cNvPr id="3" name="Group 2"/>
            <p:cNvGrpSpPr/>
            <p:nvPr/>
          </p:nvGrpSpPr>
          <p:grpSpPr>
            <a:xfrm>
              <a:off x="251520" y="548680"/>
              <a:ext cx="2851616" cy="3446073"/>
              <a:chOff x="3840976" y="3212976"/>
              <a:chExt cx="2851616" cy="344607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51920" y="3212976"/>
                <a:ext cx="2808312" cy="3426918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cxnSp>
            <p:nvCxnSpPr>
              <p:cNvPr id="5" name="Straight Connector 4"/>
              <p:cNvCxnSpPr>
                <a:stCxn id="4" idx="0"/>
                <a:endCxn id="4" idx="2"/>
              </p:cNvCxnSpPr>
              <p:nvPr/>
            </p:nvCxnSpPr>
            <p:spPr>
              <a:xfrm>
                <a:off x="5256076" y="3212976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067944" y="3212976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283968" y="3212976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21200" y="3212976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788024" y="3212976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004048" y="3212976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436096" y="3213587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652120" y="3213587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868144" y="3213587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156176" y="3232131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372200" y="3232131"/>
                <a:ext cx="0" cy="342691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" idx="1"/>
                <a:endCxn id="4" idx="3"/>
              </p:cNvCxnSpPr>
              <p:nvPr/>
            </p:nvCxnSpPr>
            <p:spPr>
              <a:xfrm>
                <a:off x="3851920" y="4926435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840976" y="4077072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851920" y="3501008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840976" y="3789040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840976" y="5661248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884280" y="5157192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840976" y="5404048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51920" y="5877272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884280" y="6165304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840976" y="4653136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40976" y="4365104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51920" y="6381328"/>
                <a:ext cx="280831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51520" y="548680"/>
              <a:ext cx="927696" cy="289464"/>
              <a:chOff x="251520" y="548680"/>
              <a:chExt cx="927696" cy="2894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198568" y="567835"/>
              <a:ext cx="226968" cy="270309"/>
            </a:xfrm>
            <a:prstGeom prst="rect">
              <a:avLst/>
            </a:prstGeom>
            <a:solidFill>
              <a:srgbClr val="9A75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14592" y="582789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655676" y="559354"/>
              <a:ext cx="891692" cy="281904"/>
              <a:chOff x="1655676" y="559354"/>
              <a:chExt cx="891692" cy="2819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2556772" y="568927"/>
              <a:ext cx="453936" cy="290360"/>
              <a:chOff x="2556772" y="568927"/>
              <a:chExt cx="453936" cy="29036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382792" y="2203432"/>
              <a:ext cx="927696" cy="289464"/>
              <a:chOff x="251520" y="548680"/>
              <a:chExt cx="927696" cy="289464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125056" y="3212976"/>
              <a:ext cx="927696" cy="289464"/>
              <a:chOff x="251520" y="548680"/>
              <a:chExt cx="927696" cy="28946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rot="5400000">
              <a:off x="2442222" y="1193424"/>
              <a:ext cx="927696" cy="289464"/>
              <a:chOff x="251520" y="548680"/>
              <a:chExt cx="927696" cy="28946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5400000">
              <a:off x="323164" y="2560989"/>
              <a:ext cx="927696" cy="289464"/>
              <a:chOff x="251520" y="548680"/>
              <a:chExt cx="927696" cy="28946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65428" y="1137286"/>
              <a:ext cx="891692" cy="281904"/>
              <a:chOff x="1655676" y="559354"/>
              <a:chExt cx="891692" cy="28190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061908" y="1946872"/>
              <a:ext cx="1008868" cy="281904"/>
              <a:chOff x="1655676" y="559354"/>
              <a:chExt cx="891692" cy="281904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44280" y="2484417"/>
              <a:ext cx="881504" cy="281904"/>
              <a:chOff x="1655676" y="559354"/>
              <a:chExt cx="891692" cy="28190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1191828" y="1707484"/>
              <a:ext cx="891692" cy="281904"/>
              <a:chOff x="1655676" y="559354"/>
              <a:chExt cx="891692" cy="281904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5400000">
              <a:off x="123428" y="2602070"/>
              <a:ext cx="891692" cy="183084"/>
              <a:chOff x="1655676" y="559354"/>
              <a:chExt cx="891692" cy="28190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212684" y="1127261"/>
              <a:ext cx="453936" cy="290360"/>
              <a:chOff x="2556772" y="568927"/>
              <a:chExt cx="453936" cy="29036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941687" y="2247766"/>
              <a:ext cx="453936" cy="290360"/>
              <a:chOff x="2556772" y="568927"/>
              <a:chExt cx="453936" cy="29036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310488" y="2224463"/>
              <a:ext cx="453936" cy="290360"/>
              <a:chOff x="2556772" y="568927"/>
              <a:chExt cx="453936" cy="29036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1667351" y="1392916"/>
              <a:ext cx="453936" cy="290360"/>
              <a:chOff x="2556772" y="568927"/>
              <a:chExt cx="453936" cy="29036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65428" y="1707031"/>
              <a:ext cx="453936" cy="290360"/>
              <a:chOff x="2556772" y="568927"/>
              <a:chExt cx="453936" cy="29036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0576" y="3680925"/>
              <a:ext cx="453936" cy="290360"/>
              <a:chOff x="2556772" y="568927"/>
              <a:chExt cx="453936" cy="29036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067586" y="3210648"/>
              <a:ext cx="453936" cy="290360"/>
              <a:chOff x="2556772" y="568927"/>
              <a:chExt cx="453936" cy="29036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2310488" y="1416189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799968" y="2247766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5428" y="1394433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1898867" y="866977"/>
              <a:ext cx="891692" cy="281904"/>
              <a:chOff x="1655676" y="559354"/>
              <a:chExt cx="891692" cy="28190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270872" y="1980095"/>
              <a:ext cx="927696" cy="289464"/>
              <a:chOff x="251520" y="548680"/>
              <a:chExt cx="927696" cy="289464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927803" y="2742054"/>
              <a:ext cx="927696" cy="289464"/>
              <a:chOff x="251520" y="548680"/>
              <a:chExt cx="927696" cy="289464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 rot="5400000">
              <a:off x="2206594" y="3362705"/>
              <a:ext cx="927696" cy="289464"/>
              <a:chOff x="251520" y="548680"/>
              <a:chExt cx="927696" cy="289464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859253" y="2462300"/>
              <a:ext cx="891692" cy="281904"/>
              <a:chOff x="1655676" y="559354"/>
              <a:chExt cx="891692" cy="28190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 rot="5400000">
              <a:off x="2510069" y="2772540"/>
              <a:ext cx="864620" cy="281904"/>
              <a:chOff x="1655676" y="559354"/>
              <a:chExt cx="891692" cy="28190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40576" y="3214177"/>
              <a:ext cx="891692" cy="281904"/>
              <a:chOff x="1655676" y="559354"/>
              <a:chExt cx="891692" cy="281904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10220" y="3480957"/>
              <a:ext cx="891692" cy="281904"/>
              <a:chOff x="1655676" y="559354"/>
              <a:chExt cx="891692" cy="281904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634512" y="3700976"/>
              <a:ext cx="891692" cy="281904"/>
              <a:chOff x="1655676" y="559354"/>
              <a:chExt cx="891692" cy="28190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5400000">
              <a:off x="2701952" y="3587390"/>
              <a:ext cx="453936" cy="290360"/>
              <a:chOff x="2556772" y="568927"/>
              <a:chExt cx="453936" cy="29036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737892" y="1697005"/>
              <a:ext cx="453936" cy="290360"/>
              <a:chOff x="2556772" y="568927"/>
              <a:chExt cx="453936" cy="29036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2292196" y="1148881"/>
              <a:ext cx="453936" cy="290360"/>
              <a:chOff x="2556772" y="568927"/>
              <a:chExt cx="453936" cy="29036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501660" y="820990"/>
              <a:ext cx="453936" cy="290360"/>
              <a:chOff x="2556772" y="568927"/>
              <a:chExt cx="453936" cy="29036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898628" y="2979441"/>
              <a:ext cx="453936" cy="290360"/>
              <a:chOff x="2556772" y="568927"/>
              <a:chExt cx="453936" cy="29036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 rot="5400000">
              <a:off x="1747102" y="2797422"/>
              <a:ext cx="453936" cy="290360"/>
              <a:chOff x="2556772" y="568927"/>
              <a:chExt cx="453936" cy="29036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5179890">
              <a:off x="-34500" y="2468737"/>
              <a:ext cx="802984" cy="281904"/>
              <a:chOff x="1655676" y="559354"/>
              <a:chExt cx="891692" cy="281904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1645764" y="3446905"/>
              <a:ext cx="891692" cy="281904"/>
              <a:chOff x="1655676" y="559354"/>
              <a:chExt cx="891692" cy="281904"/>
            </a:xfrm>
          </p:grpSpPr>
          <p:sp>
            <p:nvSpPr>
              <p:cNvPr id="181" name="Rectangle 180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954948" y="842840"/>
              <a:ext cx="891692" cy="281904"/>
              <a:chOff x="1655676" y="559354"/>
              <a:chExt cx="891692" cy="281904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655676" y="570949"/>
                <a:ext cx="226968" cy="27030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882644" y="559355"/>
                <a:ext cx="226968" cy="27030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2061908" y="568927"/>
                <a:ext cx="226968" cy="270309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320400" y="559354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190" name="Rectangle 189"/>
            <p:cNvSpPr/>
            <p:nvPr/>
          </p:nvSpPr>
          <p:spPr>
            <a:xfrm>
              <a:off x="1655676" y="1142467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318702" y="1954427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628531" y="1974205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2823835" y="3367284"/>
              <a:ext cx="259496" cy="1267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1357686" y="2987211"/>
              <a:ext cx="453936" cy="290360"/>
              <a:chOff x="2556772" y="568927"/>
              <a:chExt cx="453936" cy="29036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2090223" y="2959048"/>
              <a:ext cx="453936" cy="290360"/>
              <a:chOff x="2556772" y="568927"/>
              <a:chExt cx="453936" cy="29036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217724" y="2422009"/>
              <a:ext cx="453936" cy="195044"/>
              <a:chOff x="2556772" y="568927"/>
              <a:chExt cx="453936" cy="29036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165040" y="3728809"/>
              <a:ext cx="453936" cy="290360"/>
              <a:chOff x="2556772" y="568927"/>
              <a:chExt cx="453936" cy="29036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917624" y="3488062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52025" y="3257520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72430" y="3722646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064824" y="3438270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61480" y="3712229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278688" y="2716560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465242" y="1422304"/>
              <a:ext cx="927696" cy="289464"/>
              <a:chOff x="251520" y="548680"/>
              <a:chExt cx="927696" cy="289464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51520" y="548680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477732" y="559357"/>
                <a:ext cx="226968" cy="27030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694512" y="567835"/>
                <a:ext cx="226968" cy="27030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952248" y="559356"/>
                <a:ext cx="226968" cy="27030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17" name="Rectangle 216"/>
            <p:cNvSpPr/>
            <p:nvPr/>
          </p:nvSpPr>
          <p:spPr>
            <a:xfrm>
              <a:off x="1425264" y="1688520"/>
              <a:ext cx="226968" cy="27030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218" name="Group 217"/>
            <p:cNvGrpSpPr/>
            <p:nvPr/>
          </p:nvGrpSpPr>
          <p:grpSpPr>
            <a:xfrm rot="5249989">
              <a:off x="1905582" y="1291881"/>
              <a:ext cx="583166" cy="290360"/>
              <a:chOff x="2556772" y="568927"/>
              <a:chExt cx="453936" cy="290360"/>
            </a:xfrm>
          </p:grpSpPr>
          <p:sp>
            <p:nvSpPr>
              <p:cNvPr id="219" name="Rectangle 218"/>
              <p:cNvSpPr/>
              <p:nvPr/>
            </p:nvSpPr>
            <p:spPr>
              <a:xfrm>
                <a:off x="2556772" y="588978"/>
                <a:ext cx="226968" cy="27030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783740" y="568927"/>
                <a:ext cx="226968" cy="27030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2308161" y="1682752"/>
              <a:ext cx="226968" cy="2703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084758" y="2716902"/>
              <a:ext cx="226968" cy="2703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2573000" y="1456773"/>
              <a:ext cx="226968" cy="2703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36543" y="3732571"/>
              <a:ext cx="226968" cy="2703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231798" y="4005064"/>
            <a:ext cx="287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Počiatočný stav</a:t>
            </a:r>
            <a:endParaRPr lang="sk-SK" dirty="0"/>
          </a:p>
        </p:txBody>
      </p:sp>
      <p:pic>
        <p:nvPicPr>
          <p:cNvPr id="227" name="Picture 6" descr="detail of the painting showing Lisa's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8819"/>
            <a:ext cx="2780437" cy="342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TextBox 227"/>
          <p:cNvSpPr txBox="1"/>
          <p:nvPr/>
        </p:nvSpPr>
        <p:spPr>
          <a:xfrm>
            <a:off x="5796136" y="3972798"/>
            <a:ext cx="287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Konečný stav</a:t>
            </a:r>
            <a:endParaRPr lang="sk-SK" dirty="0"/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3491880" y="2179170"/>
            <a:ext cx="1944216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563888" y="12821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Hill</a:t>
            </a:r>
            <a:r>
              <a:rPr lang="sk-SK" dirty="0" smtClean="0"/>
              <a:t> </a:t>
            </a:r>
            <a:r>
              <a:rPr lang="sk-SK" dirty="0" err="1" smtClean="0"/>
              <a:t>climbing</a:t>
            </a:r>
            <a:endParaRPr lang="sk-SK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5814656" y="335222"/>
            <a:ext cx="2851616" cy="3446073"/>
            <a:chOff x="3840976" y="3212976"/>
            <a:chExt cx="2851616" cy="3446073"/>
          </a:xfrm>
        </p:grpSpPr>
        <p:sp>
          <p:nvSpPr>
            <p:cNvPr id="233" name="Rectangle 232"/>
            <p:cNvSpPr/>
            <p:nvPr/>
          </p:nvSpPr>
          <p:spPr>
            <a:xfrm>
              <a:off x="3851920" y="3212976"/>
              <a:ext cx="2808312" cy="342691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34" name="Straight Connector 233"/>
            <p:cNvCxnSpPr>
              <a:stCxn id="233" idx="0"/>
              <a:endCxn id="233" idx="2"/>
            </p:cNvCxnSpPr>
            <p:nvPr/>
          </p:nvCxnSpPr>
          <p:spPr>
            <a:xfrm>
              <a:off x="5256076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4067944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4283968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4521200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4788024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5004048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436096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652120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5868144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156176" y="3232131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372200" y="3232131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3" idx="1"/>
              <a:endCxn id="233" idx="3"/>
            </p:cNvCxnSpPr>
            <p:nvPr/>
          </p:nvCxnSpPr>
          <p:spPr>
            <a:xfrm>
              <a:off x="3851920" y="4926435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840976" y="407707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851920" y="350100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3840976" y="3789040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840976" y="566124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884280" y="515719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840976" y="540404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851920" y="587727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884280" y="6165304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840976" y="4653136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3840976" y="4365104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851920" y="638132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28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hill climbing algorithm mona li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" name="AutoShape 4" descr="Image result for hill climbing algorithm mona lis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" name="AutoShape 6" descr="Image result for hill climbing algorithm mona lis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0424" name="Picture 8" descr="http://i.ytimg.com/vi/rGt3iMAJVT8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3" y="7937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8" name="Picture 12" descr="monali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7" y="3715414"/>
            <a:ext cx="4792241" cy="300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90872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r>
              <a:rPr lang="sk-SK" sz="2400" dirty="0" smtClean="0"/>
              <a:t>ý typ počiatočného pokrytia obrazu  - kružnicami</a:t>
            </a:r>
            <a:endParaRPr lang="sk-SK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3709734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r>
              <a:rPr lang="sk-SK" sz="2400" dirty="0" smtClean="0"/>
              <a:t>ý typ počiatočného pokrytia obrazu  - polygónmi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06592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05800" cy="1143000"/>
          </a:xfrm>
        </p:spPr>
        <p:txBody>
          <a:bodyPr>
            <a:normAutofit/>
          </a:bodyPr>
          <a:lstStyle/>
          <a:p>
            <a:r>
              <a:rPr lang="sk-SK" sz="3600" dirty="0" smtClean="0"/>
              <a:t>Opakovanie</a:t>
            </a:r>
            <a:endParaRPr lang="sk-SK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85293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 smtClean="0"/>
              <a:t>Všeobecná štruktúra evolučného algoritmu.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Popis jednotlivých zložiek, možnosti implementácie.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Binárne kódovanie chromozómov a binárny optimalizačný problém.</a:t>
            </a:r>
          </a:p>
          <a:p>
            <a:pPr marL="457200" indent="-457200">
              <a:buAutoNum type="arabicPeriod"/>
            </a:pPr>
            <a:r>
              <a:rPr lang="sk-SK" sz="2400" dirty="0" err="1" smtClean="0"/>
              <a:t>Grayovo</a:t>
            </a:r>
            <a:r>
              <a:rPr lang="sk-SK" sz="2400" dirty="0" smtClean="0"/>
              <a:t> kódovanie.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375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29315"/>
            <a:ext cx="2742082" cy="2780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20688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</a:t>
            </a:r>
            <a:r>
              <a:rPr lang="sk-SK" sz="2400" dirty="0" err="1" smtClean="0"/>
              <a:t>ýzva</a:t>
            </a:r>
            <a:r>
              <a:rPr lang="sk-SK" sz="2400" dirty="0" smtClean="0"/>
              <a:t> pre vás:  Skúste vytvoriť tento obrázok pomocou horolezeckého algoritmu. </a:t>
            </a:r>
            <a:endParaRPr lang="sk-SK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033581" y="3129315"/>
            <a:ext cx="468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Pokryjeme obrázok štvorčekmi, farbu v nich zakódujeme číslami. Dostaneme optimálne riešenie.</a:t>
            </a:r>
          </a:p>
          <a:p>
            <a:pPr marL="342900" indent="-342900">
              <a:buAutoNum type="arabicPeriod"/>
            </a:pPr>
            <a:r>
              <a:rPr lang="sk-SK" dirty="0" smtClean="0"/>
              <a:t>Vygenerujeme náhodné riešenie, náhodné poradie farieb bielej, červenej . Modrej, žltej  a čiernej.</a:t>
            </a:r>
          </a:p>
          <a:p>
            <a:pPr marL="342900" indent="-342900">
              <a:buAutoNum type="arabicPeriod"/>
            </a:pPr>
            <a:r>
              <a:rPr lang="sk-SK" dirty="0" smtClean="0"/>
              <a:t>Účelová funkcia, ktorej minimum hľadáme je vzdialenosť vygenerovaného vektora od optimálneho.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560" y="3140968"/>
            <a:ext cx="2742876" cy="2742379"/>
            <a:chOff x="3840976" y="3212976"/>
            <a:chExt cx="2851616" cy="3446073"/>
          </a:xfrm>
        </p:grpSpPr>
        <p:sp>
          <p:nvSpPr>
            <p:cNvPr id="7" name="Rectangle 6"/>
            <p:cNvSpPr/>
            <p:nvPr/>
          </p:nvSpPr>
          <p:spPr>
            <a:xfrm>
              <a:off x="3851920" y="3212976"/>
              <a:ext cx="2808312" cy="342691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8" name="Straight Connector 7"/>
            <p:cNvCxnSpPr>
              <a:stCxn id="7" idx="0"/>
              <a:endCxn id="7" idx="2"/>
            </p:cNvCxnSpPr>
            <p:nvPr/>
          </p:nvCxnSpPr>
          <p:spPr>
            <a:xfrm>
              <a:off x="5256076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67944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83968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21200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88024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04048" y="3212976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36096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52120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8144" y="3213587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6176" y="3232131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72200" y="3232131"/>
              <a:ext cx="0" cy="342691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1"/>
              <a:endCxn id="7" idx="3"/>
            </p:cNvCxnSpPr>
            <p:nvPr/>
          </p:nvCxnSpPr>
          <p:spPr>
            <a:xfrm>
              <a:off x="3851920" y="4926435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40976" y="407707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51920" y="350100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840976" y="3789040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40976" y="566124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84280" y="515719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40976" y="540404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51920" y="5877272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884280" y="6165304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40976" y="4653136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40976" y="4365104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51920" y="6381328"/>
              <a:ext cx="28083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8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03532" y="260648"/>
            <a:ext cx="7776864" cy="2880762"/>
            <a:chOff x="683568" y="908720"/>
            <a:chExt cx="7776864" cy="2880762"/>
          </a:xfrm>
        </p:grpSpPr>
        <p:sp>
          <p:nvSpPr>
            <p:cNvPr id="2" name="TextBox 1"/>
            <p:cNvSpPr txBox="1"/>
            <p:nvPr/>
          </p:nvSpPr>
          <p:spPr>
            <a:xfrm>
              <a:off x="683568" y="908720"/>
              <a:ext cx="7776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Riešenie  puzzle problému</a:t>
              </a:r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2784" y="1648548"/>
              <a:ext cx="1656186" cy="1522550"/>
              <a:chOff x="772093" y="2154051"/>
              <a:chExt cx="1656186" cy="152255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72093" y="2154051"/>
                <a:ext cx="1656186" cy="1522550"/>
                <a:chOff x="772093" y="2154051"/>
                <a:chExt cx="1656186" cy="152255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72093" y="2164433"/>
                  <a:ext cx="1656186" cy="1512168"/>
                  <a:chOff x="800213" y="2132856"/>
                  <a:chExt cx="1656186" cy="1512168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800215" y="2132856"/>
                    <a:ext cx="1656184" cy="1512168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1331640" y="2132856"/>
                    <a:ext cx="0" cy="15121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1907704" y="2132856"/>
                    <a:ext cx="0" cy="15121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 flipH="1">
                    <a:off x="800214" y="2636912"/>
                    <a:ext cx="16111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 flipH="1">
                    <a:off x="800213" y="3140968"/>
                    <a:ext cx="16111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926962" y="2154052"/>
                  <a:ext cx="4320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3200" dirty="0">
                      <a:solidFill>
                        <a:schemeClr val="bg1"/>
                      </a:solidFill>
                    </a:rPr>
                    <a:t>1</a:t>
                  </a:r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397207" y="2164433"/>
                  <a:ext cx="4320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3200" dirty="0">
                      <a:solidFill>
                        <a:schemeClr val="bg1"/>
                      </a:solidFill>
                    </a:rPr>
                    <a:t>2</a:t>
                  </a:r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953987" y="2670018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4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987075" y="2154051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>
                      <a:solidFill>
                        <a:schemeClr val="bg1"/>
                      </a:solidFill>
                    </a:rPr>
                    <a:t>3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464055" y="3199671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6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989906" y="3138372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5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890848" y="3146700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7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872567" y="2717570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8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>
              <a:xfrm>
                <a:off x="1322896" y="2695615"/>
                <a:ext cx="567539" cy="504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56546" y="342015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Cieľový stav 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995936" y="1578658"/>
              <a:ext cx="1683118" cy="1591560"/>
              <a:chOff x="772093" y="2094097"/>
              <a:chExt cx="1683118" cy="159156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72093" y="2094097"/>
                <a:ext cx="1683118" cy="1582504"/>
                <a:chOff x="772093" y="2094097"/>
                <a:chExt cx="1683118" cy="1582504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72093" y="2164433"/>
                  <a:ext cx="1656186" cy="1512168"/>
                  <a:chOff x="800213" y="2132856"/>
                  <a:chExt cx="1656186" cy="1512168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800215" y="2132856"/>
                    <a:ext cx="1656184" cy="1512168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Connector 36"/>
                  <p:cNvCxnSpPr/>
                  <p:nvPr/>
                </p:nvCxnSpPr>
                <p:spPr>
                  <a:xfrm>
                    <a:off x="1331640" y="2132856"/>
                    <a:ext cx="0" cy="15121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1907704" y="2132856"/>
                    <a:ext cx="0" cy="15121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800214" y="2636912"/>
                    <a:ext cx="16111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H="1">
                    <a:off x="800213" y="3140968"/>
                    <a:ext cx="161111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852097" y="2094097"/>
                  <a:ext cx="4320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800" dirty="0" smtClean="0">
                      <a:solidFill>
                        <a:schemeClr val="bg1"/>
                      </a:solidFill>
                    </a:rPr>
                    <a:t>3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978684" y="2127397"/>
                  <a:ext cx="4320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3200" dirty="0">
                      <a:solidFill>
                        <a:schemeClr val="bg1"/>
                      </a:solidFill>
                    </a:rPr>
                    <a:t>2</a:t>
                  </a:r>
                  <a:endParaRPr lang="en-US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52097" y="2657963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4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464055" y="2176287"/>
                  <a:ext cx="4320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800" dirty="0" smtClean="0">
                      <a:solidFill>
                        <a:schemeClr val="bg1"/>
                      </a:solidFill>
                    </a:rPr>
                    <a:t>1</a:t>
                  </a:r>
                  <a:endParaRPr lang="en-US" sz="28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891360" y="3206000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6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434232" y="2650618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5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023163" y="3118046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7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960844" y="2708712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k-SK" sz="2400" dirty="0" smtClean="0">
                      <a:solidFill>
                        <a:schemeClr val="bg1"/>
                      </a:solidFill>
                    </a:rPr>
                    <a:t>8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6" name="Rectangle 25"/>
              <p:cNvSpPr/>
              <p:nvPr/>
            </p:nvSpPr>
            <p:spPr>
              <a:xfrm>
                <a:off x="1312045" y="3181602"/>
                <a:ext cx="567539" cy="504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995936" y="339112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Počiatočný stav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16998" y="3521202"/>
            <a:ext cx="8727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Každý stav vieme ohodnotiť podľa toho, koľko kachličiek je v </a:t>
            </a:r>
            <a:r>
              <a:rPr lang="en-US" dirty="0" err="1" smtClean="0"/>
              <a:t>zlej</a:t>
            </a:r>
            <a:r>
              <a:rPr lang="sk-SK" dirty="0" smtClean="0"/>
              <a:t> pozícii. Počiatočný stav má hodnotenie 8.</a:t>
            </a:r>
          </a:p>
          <a:p>
            <a:r>
              <a:rPr lang="sk-SK" dirty="0" smtClean="0"/>
              <a:t>Z počiatočného stavu vytvoríme 3, alebo viac ďalších tak, že posunieme kachličky na prázdne miesto (buď v jednom, alebo viacerých ťahoch).   To sú porušené stavy.  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83222" y="5078362"/>
            <a:ext cx="1656185" cy="1512168"/>
            <a:chOff x="711818" y="5029745"/>
            <a:chExt cx="1656185" cy="1512168"/>
          </a:xfrm>
        </p:grpSpPr>
        <p:sp>
          <p:nvSpPr>
            <p:cNvPr id="45" name="Rectangle 44"/>
            <p:cNvSpPr/>
            <p:nvPr/>
          </p:nvSpPr>
          <p:spPr>
            <a:xfrm>
              <a:off x="711818" y="5029745"/>
              <a:ext cx="1656184" cy="151216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259632" y="5029745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835696" y="5029745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26234" y="5589240"/>
              <a:ext cx="1641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26234" y="6093296"/>
              <a:ext cx="1605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588859" y="5078362"/>
            <a:ext cx="1656185" cy="1512168"/>
            <a:chOff x="711818" y="5029745"/>
            <a:chExt cx="1656185" cy="1512168"/>
          </a:xfrm>
        </p:grpSpPr>
        <p:sp>
          <p:nvSpPr>
            <p:cNvPr id="58" name="Rectangle 57"/>
            <p:cNvSpPr/>
            <p:nvPr/>
          </p:nvSpPr>
          <p:spPr>
            <a:xfrm>
              <a:off x="711818" y="5029745"/>
              <a:ext cx="1656184" cy="151216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259632" y="5029745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835696" y="5029745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26234" y="5589240"/>
              <a:ext cx="1641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726234" y="6093296"/>
              <a:ext cx="1605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94063" y="5101323"/>
            <a:ext cx="1656185" cy="1512168"/>
            <a:chOff x="711818" y="5029745"/>
            <a:chExt cx="1656185" cy="1512168"/>
          </a:xfrm>
        </p:grpSpPr>
        <p:sp>
          <p:nvSpPr>
            <p:cNvPr id="64" name="Rectangle 63"/>
            <p:cNvSpPr/>
            <p:nvPr/>
          </p:nvSpPr>
          <p:spPr>
            <a:xfrm>
              <a:off x="711818" y="5029745"/>
              <a:ext cx="1656184" cy="151216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259632" y="5029745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835696" y="5029745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26234" y="5589240"/>
              <a:ext cx="16417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726234" y="6093296"/>
              <a:ext cx="1605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634644" y="5128604"/>
            <a:ext cx="1504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>
                <a:solidFill>
                  <a:schemeClr val="bg1"/>
                </a:solidFill>
              </a:rPr>
              <a:t>1          </a:t>
            </a:r>
            <a:r>
              <a:rPr lang="sk-SK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39561" y="5108681"/>
            <a:ext cx="567539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34644" y="5580099"/>
            <a:ext cx="161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lain" startAt="8"/>
            </a:pPr>
            <a:r>
              <a:rPr lang="sk-SK" sz="3200" dirty="0" smtClean="0">
                <a:solidFill>
                  <a:schemeClr val="bg1"/>
                </a:solidFill>
              </a:rPr>
              <a:t>2   </a:t>
            </a:r>
            <a:r>
              <a:rPr lang="sk-SK" sz="2800" dirty="0" smtClean="0">
                <a:solidFill>
                  <a:schemeClr val="bg1"/>
                </a:solidFill>
              </a:rPr>
              <a:t>4</a:t>
            </a:r>
          </a:p>
          <a:p>
            <a:pPr marL="514350" indent="-514350">
              <a:buAutoNum type="arabicPlain" startAt="8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3015" y="6066822"/>
            <a:ext cx="15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chemeClr val="bg1"/>
                </a:solidFill>
              </a:rPr>
              <a:t>7    6      5        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84622" y="5610140"/>
            <a:ext cx="567539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39866" y="5637857"/>
            <a:ext cx="567539" cy="50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660232" y="542099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Atď</a:t>
            </a:r>
            <a:r>
              <a:rPr lang="sk-SK" dirty="0" smtClean="0"/>
              <a:t> – porušené stavy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0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Ohodnotíme potomkov daného najlepšieho stavu, vyberieme najlepšiu konfiguráciu a ostatné zabudneme. </a:t>
            </a:r>
          </a:p>
          <a:p>
            <a:endParaRPr lang="sk-SK" sz="2400" dirty="0"/>
          </a:p>
          <a:p>
            <a:r>
              <a:rPr lang="sk-SK" sz="2400" dirty="0" smtClean="0"/>
              <a:t>Z najlepšej konfigurácie generujeme ďalších potomkov,  pokračujem , pokiaľ  nedosiahneme stav s nula kachličkami v zlej polohe – globálne optimum. </a:t>
            </a:r>
          </a:p>
          <a:p>
            <a:endParaRPr lang="sk-SK" sz="2400" dirty="0"/>
          </a:p>
          <a:p>
            <a:r>
              <a:rPr lang="sk-SK" sz="2400" dirty="0" smtClean="0">
                <a:solidFill>
                  <a:srgbClr val="FFC000"/>
                </a:solidFill>
              </a:rPr>
              <a:t>Skúste </a:t>
            </a:r>
            <a:r>
              <a:rPr lang="sk-SK" sz="2400" dirty="0" err="1" smtClean="0">
                <a:solidFill>
                  <a:srgbClr val="FFC000"/>
                </a:solidFill>
              </a:rPr>
              <a:t>odprogramovať</a:t>
            </a:r>
            <a:r>
              <a:rPr lang="sk-SK" sz="2400" dirty="0" smtClean="0">
                <a:solidFill>
                  <a:srgbClr val="FFC000"/>
                </a:solidFill>
              </a:rPr>
              <a:t> pre </a:t>
            </a:r>
            <a:r>
              <a:rPr lang="sk-SK" sz="2400" i="1" dirty="0" smtClean="0">
                <a:solidFill>
                  <a:srgbClr val="FFC000"/>
                </a:solidFill>
              </a:rPr>
              <a:t>n=15 </a:t>
            </a:r>
          </a:p>
          <a:p>
            <a:endParaRPr lang="sk-SK" sz="2400" i="1" dirty="0">
              <a:solidFill>
                <a:srgbClr val="FFC000"/>
              </a:solidFill>
            </a:endParaRPr>
          </a:p>
          <a:p>
            <a:endParaRPr lang="sk-SK" sz="2400" i="1" dirty="0" smtClean="0">
              <a:solidFill>
                <a:srgbClr val="FFC000"/>
              </a:solidFill>
            </a:endParaRPr>
          </a:p>
          <a:p>
            <a:r>
              <a:rPr lang="sk-SK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Aby ste sa vyhli </a:t>
            </a:r>
            <a:r>
              <a:rPr lang="sk-SK" sz="2400" i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zacykleniu</a:t>
            </a:r>
            <a:r>
              <a:rPr lang="sk-SK" sz="24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, skúste z času na čas posunúť prázdne miesto o viacej krokov. Urobte väčšie porušenie konfigurácie. </a:t>
            </a:r>
            <a:endParaRPr lang="en-US" sz="2400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620688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Riešenie problému n kráľovien pomocou horolezeckého algoritmu</a:t>
            </a:r>
            <a:endParaRPr lang="sk-SK" sz="2400" dirty="0">
              <a:solidFill>
                <a:srgbClr val="FFFF00"/>
              </a:solidFill>
            </a:endParaRPr>
          </a:p>
        </p:txBody>
      </p:sp>
      <p:pic>
        <p:nvPicPr>
          <p:cNvPr id="60418" name="Picture 2" descr="http://cs.smith.edu/%7Ethiebaut/transputer/chapter9/8quee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78" y="1340768"/>
            <a:ext cx="2159558" cy="215042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3923928" y="1988840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Skúsme položiť 8 kráľovien na šachovnicu  o </a:t>
            </a:r>
            <a:r>
              <a:rPr lang="sk-SK" dirty="0" err="1" smtClean="0"/>
              <a:t>velkosti</a:t>
            </a:r>
            <a:r>
              <a:rPr lang="sk-SK" dirty="0" smtClean="0"/>
              <a:t> 8 x 8 tak, aby sa vzájomne neatakovali. </a:t>
            </a:r>
          </a:p>
          <a:p>
            <a:r>
              <a:rPr lang="sk-SK" dirty="0" smtClean="0"/>
              <a:t>Na obrázku je riešenie. Ako k nemu dospieť pomocou horolezeckého algoritmu?</a:t>
            </a:r>
            <a:endParaRPr lang="sk-SK" dirty="0"/>
          </a:p>
        </p:txBody>
      </p:sp>
      <p:grpSp>
        <p:nvGrpSpPr>
          <p:cNvPr id="35" name="Group 34"/>
          <p:cNvGrpSpPr/>
          <p:nvPr/>
        </p:nvGrpSpPr>
        <p:grpSpPr>
          <a:xfrm>
            <a:off x="237815" y="4158372"/>
            <a:ext cx="8906185" cy="2282196"/>
            <a:chOff x="237815" y="4158372"/>
            <a:chExt cx="8906185" cy="2282196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4158372"/>
              <a:ext cx="5796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>
                  <a:solidFill>
                    <a:srgbClr val="FFFF00"/>
                  </a:solidFill>
                </a:rPr>
                <a:t>Čo bude  počiatočným chromozómom?</a:t>
              </a:r>
              <a:endParaRPr lang="sk-SK" sz="2400" dirty="0">
                <a:solidFill>
                  <a:srgbClr val="FFFF00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37815" y="4290140"/>
              <a:ext cx="2167313" cy="2150428"/>
              <a:chOff x="237815" y="4290140"/>
              <a:chExt cx="2167313" cy="2150428"/>
            </a:xfrm>
          </p:grpSpPr>
          <p:pic>
            <p:nvPicPr>
              <p:cNvPr id="30" name="Picture 2" descr="http://cs.smith.edu/%7Ethiebaut/transputer/chapter9/8queens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815" y="4290140"/>
                <a:ext cx="2159558" cy="2150428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1043608" y="4290140"/>
                <a:ext cx="273986" cy="29098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748162" y="4318075"/>
                <a:ext cx="295446" cy="193914"/>
              </a:xfrm>
              <a:custGeom>
                <a:avLst/>
                <a:gdLst>
                  <a:gd name="connsiteX0" fmla="*/ 60960 w 763399"/>
                  <a:gd name="connsiteY0" fmla="*/ 345440 h 386080"/>
                  <a:gd name="connsiteX1" fmla="*/ 264160 w 763399"/>
                  <a:gd name="connsiteY1" fmla="*/ 355600 h 386080"/>
                  <a:gd name="connsiteX2" fmla="*/ 294640 w 763399"/>
                  <a:gd name="connsiteY2" fmla="*/ 365760 h 386080"/>
                  <a:gd name="connsiteX3" fmla="*/ 365760 w 763399"/>
                  <a:gd name="connsiteY3" fmla="*/ 375920 h 386080"/>
                  <a:gd name="connsiteX4" fmla="*/ 508000 w 763399"/>
                  <a:gd name="connsiteY4" fmla="*/ 386080 h 386080"/>
                  <a:gd name="connsiteX5" fmla="*/ 751840 w 763399"/>
                  <a:gd name="connsiteY5" fmla="*/ 375920 h 386080"/>
                  <a:gd name="connsiteX6" fmla="*/ 741680 w 763399"/>
                  <a:gd name="connsiteY6" fmla="*/ 335280 h 386080"/>
                  <a:gd name="connsiteX7" fmla="*/ 701040 w 763399"/>
                  <a:gd name="connsiteY7" fmla="*/ 294640 h 386080"/>
                  <a:gd name="connsiteX8" fmla="*/ 690880 w 763399"/>
                  <a:gd name="connsiteY8" fmla="*/ 264160 h 386080"/>
                  <a:gd name="connsiteX9" fmla="*/ 741680 w 763399"/>
                  <a:gd name="connsiteY9" fmla="*/ 213360 h 386080"/>
                  <a:gd name="connsiteX10" fmla="*/ 721360 w 763399"/>
                  <a:gd name="connsiteY10" fmla="*/ 132080 h 386080"/>
                  <a:gd name="connsiteX11" fmla="*/ 670560 w 763399"/>
                  <a:gd name="connsiteY11" fmla="*/ 142240 h 386080"/>
                  <a:gd name="connsiteX12" fmla="*/ 650240 w 763399"/>
                  <a:gd name="connsiteY12" fmla="*/ 172720 h 386080"/>
                  <a:gd name="connsiteX13" fmla="*/ 619760 w 763399"/>
                  <a:gd name="connsiteY13" fmla="*/ 203200 h 386080"/>
                  <a:gd name="connsiteX14" fmla="*/ 558800 w 763399"/>
                  <a:gd name="connsiteY14" fmla="*/ 182880 h 386080"/>
                  <a:gd name="connsiteX15" fmla="*/ 528320 w 763399"/>
                  <a:gd name="connsiteY15" fmla="*/ 172720 h 386080"/>
                  <a:gd name="connsiteX16" fmla="*/ 518160 w 763399"/>
                  <a:gd name="connsiteY16" fmla="*/ 142240 h 386080"/>
                  <a:gd name="connsiteX17" fmla="*/ 508000 w 763399"/>
                  <a:gd name="connsiteY17" fmla="*/ 30480 h 386080"/>
                  <a:gd name="connsiteX18" fmla="*/ 447040 w 763399"/>
                  <a:gd name="connsiteY18" fmla="*/ 10160 h 386080"/>
                  <a:gd name="connsiteX19" fmla="*/ 436880 w 763399"/>
                  <a:gd name="connsiteY19" fmla="*/ 40640 h 386080"/>
                  <a:gd name="connsiteX20" fmla="*/ 426720 w 763399"/>
                  <a:gd name="connsiteY20" fmla="*/ 142240 h 386080"/>
                  <a:gd name="connsiteX21" fmla="*/ 345440 w 763399"/>
                  <a:gd name="connsiteY21" fmla="*/ 132080 h 386080"/>
                  <a:gd name="connsiteX22" fmla="*/ 304800 w 763399"/>
                  <a:gd name="connsiteY22" fmla="*/ 10160 h 386080"/>
                  <a:gd name="connsiteX23" fmla="*/ 274320 w 763399"/>
                  <a:gd name="connsiteY23" fmla="*/ 0 h 386080"/>
                  <a:gd name="connsiteX24" fmla="*/ 243840 w 763399"/>
                  <a:gd name="connsiteY24" fmla="*/ 10160 h 386080"/>
                  <a:gd name="connsiteX25" fmla="*/ 233680 w 763399"/>
                  <a:gd name="connsiteY25" fmla="*/ 40640 h 386080"/>
                  <a:gd name="connsiteX26" fmla="*/ 243840 w 763399"/>
                  <a:gd name="connsiteY26" fmla="*/ 172720 h 386080"/>
                  <a:gd name="connsiteX27" fmla="*/ 162560 w 763399"/>
                  <a:gd name="connsiteY27" fmla="*/ 182880 h 386080"/>
                  <a:gd name="connsiteX28" fmla="*/ 132080 w 763399"/>
                  <a:gd name="connsiteY28" fmla="*/ 152400 h 386080"/>
                  <a:gd name="connsiteX29" fmla="*/ 91440 w 763399"/>
                  <a:gd name="connsiteY29" fmla="*/ 142240 h 386080"/>
                  <a:gd name="connsiteX30" fmla="*/ 30480 w 763399"/>
                  <a:gd name="connsiteY30" fmla="*/ 121920 h 386080"/>
                  <a:gd name="connsiteX31" fmla="*/ 0 w 763399"/>
                  <a:gd name="connsiteY31" fmla="*/ 111760 h 386080"/>
                  <a:gd name="connsiteX32" fmla="*/ 30480 w 763399"/>
                  <a:gd name="connsiteY32" fmla="*/ 223520 h 386080"/>
                  <a:gd name="connsiteX33" fmla="*/ 91440 w 763399"/>
                  <a:gd name="connsiteY33" fmla="*/ 243840 h 386080"/>
                  <a:gd name="connsiteX34" fmla="*/ 81280 w 763399"/>
                  <a:gd name="connsiteY34" fmla="*/ 304800 h 386080"/>
                  <a:gd name="connsiteX35" fmla="*/ 60960 w 763399"/>
                  <a:gd name="connsiteY35" fmla="*/ 345440 h 38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63399" h="386080">
                    <a:moveTo>
                      <a:pt x="60960" y="345440"/>
                    </a:moveTo>
                    <a:cubicBezTo>
                      <a:pt x="91440" y="353907"/>
                      <a:pt x="196597" y="349725"/>
                      <a:pt x="264160" y="355600"/>
                    </a:cubicBezTo>
                    <a:cubicBezTo>
                      <a:pt x="274829" y="356528"/>
                      <a:pt x="284138" y="363660"/>
                      <a:pt x="294640" y="365760"/>
                    </a:cubicBezTo>
                    <a:cubicBezTo>
                      <a:pt x="318122" y="370456"/>
                      <a:pt x="341921" y="373650"/>
                      <a:pt x="365760" y="375920"/>
                    </a:cubicBezTo>
                    <a:cubicBezTo>
                      <a:pt x="413080" y="380427"/>
                      <a:pt x="460587" y="382693"/>
                      <a:pt x="508000" y="386080"/>
                    </a:cubicBezTo>
                    <a:lnTo>
                      <a:pt x="751840" y="375920"/>
                    </a:lnTo>
                    <a:cubicBezTo>
                      <a:pt x="765485" y="372954"/>
                      <a:pt x="745516" y="348706"/>
                      <a:pt x="741680" y="335280"/>
                    </a:cubicBezTo>
                    <a:cubicBezTo>
                      <a:pt x="730272" y="295353"/>
                      <a:pt x="739541" y="307474"/>
                      <a:pt x="701040" y="294640"/>
                    </a:cubicBezTo>
                    <a:cubicBezTo>
                      <a:pt x="697653" y="284480"/>
                      <a:pt x="689119" y="274724"/>
                      <a:pt x="690880" y="264160"/>
                    </a:cubicBezTo>
                    <a:cubicBezTo>
                      <a:pt x="695113" y="238760"/>
                      <a:pt x="723900" y="225213"/>
                      <a:pt x="741680" y="213360"/>
                    </a:cubicBezTo>
                    <a:cubicBezTo>
                      <a:pt x="766789" y="138032"/>
                      <a:pt x="781158" y="161979"/>
                      <a:pt x="721360" y="132080"/>
                    </a:cubicBezTo>
                    <a:cubicBezTo>
                      <a:pt x="704427" y="135467"/>
                      <a:pt x="685553" y="133672"/>
                      <a:pt x="670560" y="142240"/>
                    </a:cubicBezTo>
                    <a:cubicBezTo>
                      <a:pt x="659958" y="148298"/>
                      <a:pt x="658057" y="163339"/>
                      <a:pt x="650240" y="172720"/>
                    </a:cubicBezTo>
                    <a:cubicBezTo>
                      <a:pt x="641042" y="183758"/>
                      <a:pt x="629920" y="193040"/>
                      <a:pt x="619760" y="203200"/>
                    </a:cubicBezTo>
                    <a:lnTo>
                      <a:pt x="558800" y="182880"/>
                    </a:lnTo>
                    <a:lnTo>
                      <a:pt x="528320" y="172720"/>
                    </a:lnTo>
                    <a:cubicBezTo>
                      <a:pt x="524933" y="162560"/>
                      <a:pt x="519675" y="152842"/>
                      <a:pt x="518160" y="142240"/>
                    </a:cubicBezTo>
                    <a:cubicBezTo>
                      <a:pt x="512870" y="105209"/>
                      <a:pt x="525735" y="63416"/>
                      <a:pt x="508000" y="30480"/>
                    </a:cubicBezTo>
                    <a:cubicBezTo>
                      <a:pt x="497845" y="11621"/>
                      <a:pt x="447040" y="10160"/>
                      <a:pt x="447040" y="10160"/>
                    </a:cubicBezTo>
                    <a:cubicBezTo>
                      <a:pt x="443653" y="20320"/>
                      <a:pt x="438508" y="30055"/>
                      <a:pt x="436880" y="40640"/>
                    </a:cubicBezTo>
                    <a:cubicBezTo>
                      <a:pt x="431705" y="74280"/>
                      <a:pt x="450787" y="118173"/>
                      <a:pt x="426720" y="142240"/>
                    </a:cubicBezTo>
                    <a:cubicBezTo>
                      <a:pt x="407413" y="161547"/>
                      <a:pt x="372533" y="135467"/>
                      <a:pt x="345440" y="132080"/>
                    </a:cubicBezTo>
                    <a:cubicBezTo>
                      <a:pt x="336940" y="47083"/>
                      <a:pt x="362568" y="39044"/>
                      <a:pt x="304800" y="10160"/>
                    </a:cubicBezTo>
                    <a:cubicBezTo>
                      <a:pt x="295221" y="5371"/>
                      <a:pt x="284480" y="3387"/>
                      <a:pt x="274320" y="0"/>
                    </a:cubicBezTo>
                    <a:cubicBezTo>
                      <a:pt x="264160" y="3387"/>
                      <a:pt x="251413" y="2587"/>
                      <a:pt x="243840" y="10160"/>
                    </a:cubicBezTo>
                    <a:cubicBezTo>
                      <a:pt x="236267" y="17733"/>
                      <a:pt x="233680" y="29930"/>
                      <a:pt x="233680" y="40640"/>
                    </a:cubicBezTo>
                    <a:cubicBezTo>
                      <a:pt x="233680" y="84797"/>
                      <a:pt x="240453" y="128693"/>
                      <a:pt x="243840" y="172720"/>
                    </a:cubicBezTo>
                    <a:cubicBezTo>
                      <a:pt x="216747" y="176107"/>
                      <a:pt x="189424" y="187764"/>
                      <a:pt x="162560" y="182880"/>
                    </a:cubicBezTo>
                    <a:cubicBezTo>
                      <a:pt x="148423" y="180310"/>
                      <a:pt x="144555" y="159529"/>
                      <a:pt x="132080" y="152400"/>
                    </a:cubicBezTo>
                    <a:cubicBezTo>
                      <a:pt x="119956" y="145472"/>
                      <a:pt x="104815" y="146252"/>
                      <a:pt x="91440" y="142240"/>
                    </a:cubicBezTo>
                    <a:cubicBezTo>
                      <a:pt x="70924" y="136085"/>
                      <a:pt x="50800" y="128693"/>
                      <a:pt x="30480" y="121920"/>
                    </a:cubicBezTo>
                    <a:lnTo>
                      <a:pt x="0" y="111760"/>
                    </a:lnTo>
                    <a:cubicBezTo>
                      <a:pt x="2266" y="129885"/>
                      <a:pt x="-778" y="203984"/>
                      <a:pt x="30480" y="223520"/>
                    </a:cubicBezTo>
                    <a:cubicBezTo>
                      <a:pt x="48643" y="234872"/>
                      <a:pt x="91440" y="243840"/>
                      <a:pt x="91440" y="243840"/>
                    </a:cubicBezTo>
                    <a:cubicBezTo>
                      <a:pt x="88053" y="264160"/>
                      <a:pt x="85749" y="284690"/>
                      <a:pt x="81280" y="304800"/>
                    </a:cubicBezTo>
                    <a:cubicBezTo>
                      <a:pt x="68978" y="360159"/>
                      <a:pt x="30480" y="336973"/>
                      <a:pt x="60960" y="3454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835696" y="5589240"/>
                <a:ext cx="273986" cy="290988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2109682" y="5637777"/>
                <a:ext cx="295446" cy="193914"/>
              </a:xfrm>
              <a:custGeom>
                <a:avLst/>
                <a:gdLst>
                  <a:gd name="connsiteX0" fmla="*/ 60960 w 763399"/>
                  <a:gd name="connsiteY0" fmla="*/ 345440 h 386080"/>
                  <a:gd name="connsiteX1" fmla="*/ 264160 w 763399"/>
                  <a:gd name="connsiteY1" fmla="*/ 355600 h 386080"/>
                  <a:gd name="connsiteX2" fmla="*/ 294640 w 763399"/>
                  <a:gd name="connsiteY2" fmla="*/ 365760 h 386080"/>
                  <a:gd name="connsiteX3" fmla="*/ 365760 w 763399"/>
                  <a:gd name="connsiteY3" fmla="*/ 375920 h 386080"/>
                  <a:gd name="connsiteX4" fmla="*/ 508000 w 763399"/>
                  <a:gd name="connsiteY4" fmla="*/ 386080 h 386080"/>
                  <a:gd name="connsiteX5" fmla="*/ 751840 w 763399"/>
                  <a:gd name="connsiteY5" fmla="*/ 375920 h 386080"/>
                  <a:gd name="connsiteX6" fmla="*/ 741680 w 763399"/>
                  <a:gd name="connsiteY6" fmla="*/ 335280 h 386080"/>
                  <a:gd name="connsiteX7" fmla="*/ 701040 w 763399"/>
                  <a:gd name="connsiteY7" fmla="*/ 294640 h 386080"/>
                  <a:gd name="connsiteX8" fmla="*/ 690880 w 763399"/>
                  <a:gd name="connsiteY8" fmla="*/ 264160 h 386080"/>
                  <a:gd name="connsiteX9" fmla="*/ 741680 w 763399"/>
                  <a:gd name="connsiteY9" fmla="*/ 213360 h 386080"/>
                  <a:gd name="connsiteX10" fmla="*/ 721360 w 763399"/>
                  <a:gd name="connsiteY10" fmla="*/ 132080 h 386080"/>
                  <a:gd name="connsiteX11" fmla="*/ 670560 w 763399"/>
                  <a:gd name="connsiteY11" fmla="*/ 142240 h 386080"/>
                  <a:gd name="connsiteX12" fmla="*/ 650240 w 763399"/>
                  <a:gd name="connsiteY12" fmla="*/ 172720 h 386080"/>
                  <a:gd name="connsiteX13" fmla="*/ 619760 w 763399"/>
                  <a:gd name="connsiteY13" fmla="*/ 203200 h 386080"/>
                  <a:gd name="connsiteX14" fmla="*/ 558800 w 763399"/>
                  <a:gd name="connsiteY14" fmla="*/ 182880 h 386080"/>
                  <a:gd name="connsiteX15" fmla="*/ 528320 w 763399"/>
                  <a:gd name="connsiteY15" fmla="*/ 172720 h 386080"/>
                  <a:gd name="connsiteX16" fmla="*/ 518160 w 763399"/>
                  <a:gd name="connsiteY16" fmla="*/ 142240 h 386080"/>
                  <a:gd name="connsiteX17" fmla="*/ 508000 w 763399"/>
                  <a:gd name="connsiteY17" fmla="*/ 30480 h 386080"/>
                  <a:gd name="connsiteX18" fmla="*/ 447040 w 763399"/>
                  <a:gd name="connsiteY18" fmla="*/ 10160 h 386080"/>
                  <a:gd name="connsiteX19" fmla="*/ 436880 w 763399"/>
                  <a:gd name="connsiteY19" fmla="*/ 40640 h 386080"/>
                  <a:gd name="connsiteX20" fmla="*/ 426720 w 763399"/>
                  <a:gd name="connsiteY20" fmla="*/ 142240 h 386080"/>
                  <a:gd name="connsiteX21" fmla="*/ 345440 w 763399"/>
                  <a:gd name="connsiteY21" fmla="*/ 132080 h 386080"/>
                  <a:gd name="connsiteX22" fmla="*/ 304800 w 763399"/>
                  <a:gd name="connsiteY22" fmla="*/ 10160 h 386080"/>
                  <a:gd name="connsiteX23" fmla="*/ 274320 w 763399"/>
                  <a:gd name="connsiteY23" fmla="*/ 0 h 386080"/>
                  <a:gd name="connsiteX24" fmla="*/ 243840 w 763399"/>
                  <a:gd name="connsiteY24" fmla="*/ 10160 h 386080"/>
                  <a:gd name="connsiteX25" fmla="*/ 233680 w 763399"/>
                  <a:gd name="connsiteY25" fmla="*/ 40640 h 386080"/>
                  <a:gd name="connsiteX26" fmla="*/ 243840 w 763399"/>
                  <a:gd name="connsiteY26" fmla="*/ 172720 h 386080"/>
                  <a:gd name="connsiteX27" fmla="*/ 162560 w 763399"/>
                  <a:gd name="connsiteY27" fmla="*/ 182880 h 386080"/>
                  <a:gd name="connsiteX28" fmla="*/ 132080 w 763399"/>
                  <a:gd name="connsiteY28" fmla="*/ 152400 h 386080"/>
                  <a:gd name="connsiteX29" fmla="*/ 91440 w 763399"/>
                  <a:gd name="connsiteY29" fmla="*/ 142240 h 386080"/>
                  <a:gd name="connsiteX30" fmla="*/ 30480 w 763399"/>
                  <a:gd name="connsiteY30" fmla="*/ 121920 h 386080"/>
                  <a:gd name="connsiteX31" fmla="*/ 0 w 763399"/>
                  <a:gd name="connsiteY31" fmla="*/ 111760 h 386080"/>
                  <a:gd name="connsiteX32" fmla="*/ 30480 w 763399"/>
                  <a:gd name="connsiteY32" fmla="*/ 223520 h 386080"/>
                  <a:gd name="connsiteX33" fmla="*/ 91440 w 763399"/>
                  <a:gd name="connsiteY33" fmla="*/ 243840 h 386080"/>
                  <a:gd name="connsiteX34" fmla="*/ 81280 w 763399"/>
                  <a:gd name="connsiteY34" fmla="*/ 304800 h 386080"/>
                  <a:gd name="connsiteX35" fmla="*/ 60960 w 763399"/>
                  <a:gd name="connsiteY35" fmla="*/ 345440 h 38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63399" h="386080">
                    <a:moveTo>
                      <a:pt x="60960" y="345440"/>
                    </a:moveTo>
                    <a:cubicBezTo>
                      <a:pt x="91440" y="353907"/>
                      <a:pt x="196597" y="349725"/>
                      <a:pt x="264160" y="355600"/>
                    </a:cubicBezTo>
                    <a:cubicBezTo>
                      <a:pt x="274829" y="356528"/>
                      <a:pt x="284138" y="363660"/>
                      <a:pt x="294640" y="365760"/>
                    </a:cubicBezTo>
                    <a:cubicBezTo>
                      <a:pt x="318122" y="370456"/>
                      <a:pt x="341921" y="373650"/>
                      <a:pt x="365760" y="375920"/>
                    </a:cubicBezTo>
                    <a:cubicBezTo>
                      <a:pt x="413080" y="380427"/>
                      <a:pt x="460587" y="382693"/>
                      <a:pt x="508000" y="386080"/>
                    </a:cubicBezTo>
                    <a:lnTo>
                      <a:pt x="751840" y="375920"/>
                    </a:lnTo>
                    <a:cubicBezTo>
                      <a:pt x="765485" y="372954"/>
                      <a:pt x="745516" y="348706"/>
                      <a:pt x="741680" y="335280"/>
                    </a:cubicBezTo>
                    <a:cubicBezTo>
                      <a:pt x="730272" y="295353"/>
                      <a:pt x="739541" y="307474"/>
                      <a:pt x="701040" y="294640"/>
                    </a:cubicBezTo>
                    <a:cubicBezTo>
                      <a:pt x="697653" y="284480"/>
                      <a:pt x="689119" y="274724"/>
                      <a:pt x="690880" y="264160"/>
                    </a:cubicBezTo>
                    <a:cubicBezTo>
                      <a:pt x="695113" y="238760"/>
                      <a:pt x="723900" y="225213"/>
                      <a:pt x="741680" y="213360"/>
                    </a:cubicBezTo>
                    <a:cubicBezTo>
                      <a:pt x="766789" y="138032"/>
                      <a:pt x="781158" y="161979"/>
                      <a:pt x="721360" y="132080"/>
                    </a:cubicBezTo>
                    <a:cubicBezTo>
                      <a:pt x="704427" y="135467"/>
                      <a:pt x="685553" y="133672"/>
                      <a:pt x="670560" y="142240"/>
                    </a:cubicBezTo>
                    <a:cubicBezTo>
                      <a:pt x="659958" y="148298"/>
                      <a:pt x="658057" y="163339"/>
                      <a:pt x="650240" y="172720"/>
                    </a:cubicBezTo>
                    <a:cubicBezTo>
                      <a:pt x="641042" y="183758"/>
                      <a:pt x="629920" y="193040"/>
                      <a:pt x="619760" y="203200"/>
                    </a:cubicBezTo>
                    <a:lnTo>
                      <a:pt x="558800" y="182880"/>
                    </a:lnTo>
                    <a:lnTo>
                      <a:pt x="528320" y="172720"/>
                    </a:lnTo>
                    <a:cubicBezTo>
                      <a:pt x="524933" y="162560"/>
                      <a:pt x="519675" y="152842"/>
                      <a:pt x="518160" y="142240"/>
                    </a:cubicBezTo>
                    <a:cubicBezTo>
                      <a:pt x="512870" y="105209"/>
                      <a:pt x="525735" y="63416"/>
                      <a:pt x="508000" y="30480"/>
                    </a:cubicBezTo>
                    <a:cubicBezTo>
                      <a:pt x="497845" y="11621"/>
                      <a:pt x="447040" y="10160"/>
                      <a:pt x="447040" y="10160"/>
                    </a:cubicBezTo>
                    <a:cubicBezTo>
                      <a:pt x="443653" y="20320"/>
                      <a:pt x="438508" y="30055"/>
                      <a:pt x="436880" y="40640"/>
                    </a:cubicBezTo>
                    <a:cubicBezTo>
                      <a:pt x="431705" y="74280"/>
                      <a:pt x="450787" y="118173"/>
                      <a:pt x="426720" y="142240"/>
                    </a:cubicBezTo>
                    <a:cubicBezTo>
                      <a:pt x="407413" y="161547"/>
                      <a:pt x="372533" y="135467"/>
                      <a:pt x="345440" y="132080"/>
                    </a:cubicBezTo>
                    <a:cubicBezTo>
                      <a:pt x="336940" y="47083"/>
                      <a:pt x="362568" y="39044"/>
                      <a:pt x="304800" y="10160"/>
                    </a:cubicBezTo>
                    <a:cubicBezTo>
                      <a:pt x="295221" y="5371"/>
                      <a:pt x="284480" y="3387"/>
                      <a:pt x="274320" y="0"/>
                    </a:cubicBezTo>
                    <a:cubicBezTo>
                      <a:pt x="264160" y="3387"/>
                      <a:pt x="251413" y="2587"/>
                      <a:pt x="243840" y="10160"/>
                    </a:cubicBezTo>
                    <a:cubicBezTo>
                      <a:pt x="236267" y="17733"/>
                      <a:pt x="233680" y="29930"/>
                      <a:pt x="233680" y="40640"/>
                    </a:cubicBezTo>
                    <a:cubicBezTo>
                      <a:pt x="233680" y="84797"/>
                      <a:pt x="240453" y="128693"/>
                      <a:pt x="243840" y="172720"/>
                    </a:cubicBezTo>
                    <a:cubicBezTo>
                      <a:pt x="216747" y="176107"/>
                      <a:pt x="189424" y="187764"/>
                      <a:pt x="162560" y="182880"/>
                    </a:cubicBezTo>
                    <a:cubicBezTo>
                      <a:pt x="148423" y="180310"/>
                      <a:pt x="144555" y="159529"/>
                      <a:pt x="132080" y="152400"/>
                    </a:cubicBezTo>
                    <a:cubicBezTo>
                      <a:pt x="119956" y="145472"/>
                      <a:pt x="104815" y="146252"/>
                      <a:pt x="91440" y="142240"/>
                    </a:cubicBezTo>
                    <a:cubicBezTo>
                      <a:pt x="70924" y="136085"/>
                      <a:pt x="50800" y="128693"/>
                      <a:pt x="30480" y="121920"/>
                    </a:cubicBezTo>
                    <a:lnTo>
                      <a:pt x="0" y="111760"/>
                    </a:lnTo>
                    <a:cubicBezTo>
                      <a:pt x="2266" y="129885"/>
                      <a:pt x="-778" y="203984"/>
                      <a:pt x="30480" y="223520"/>
                    </a:cubicBezTo>
                    <a:cubicBezTo>
                      <a:pt x="48643" y="234872"/>
                      <a:pt x="91440" y="243840"/>
                      <a:pt x="91440" y="243840"/>
                    </a:cubicBezTo>
                    <a:cubicBezTo>
                      <a:pt x="88053" y="264160"/>
                      <a:pt x="85749" y="284690"/>
                      <a:pt x="81280" y="304800"/>
                    </a:cubicBezTo>
                    <a:cubicBezTo>
                      <a:pt x="68978" y="360159"/>
                      <a:pt x="30480" y="336973"/>
                      <a:pt x="60960" y="3454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419872" y="4797320"/>
            <a:ext cx="4896544" cy="1874828"/>
            <a:chOff x="3563888" y="5157192"/>
            <a:chExt cx="4896544" cy="1874828"/>
          </a:xfrm>
        </p:grpSpPr>
        <p:grpSp>
          <p:nvGrpSpPr>
            <p:cNvPr id="40" name="Group 39"/>
            <p:cNvGrpSpPr/>
            <p:nvPr/>
          </p:nvGrpSpPr>
          <p:grpSpPr>
            <a:xfrm>
              <a:off x="3563888" y="5157192"/>
              <a:ext cx="2664296" cy="392828"/>
              <a:chOff x="3563888" y="5157192"/>
              <a:chExt cx="2664296" cy="39282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563888" y="5157192"/>
                <a:ext cx="2664296" cy="36933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3   1   4    8    2    8    3    6 </a:t>
                </a:r>
                <a:endParaRPr lang="sk-SK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851920" y="5157192"/>
                <a:ext cx="0" cy="36933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139952" y="5158066"/>
                <a:ext cx="0" cy="36933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427984" y="5158066"/>
                <a:ext cx="0" cy="36933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788024" y="5158066"/>
                <a:ext cx="0" cy="36933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076056" y="5157192"/>
                <a:ext cx="0" cy="36933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436096" y="5180688"/>
                <a:ext cx="0" cy="36933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796136" y="5180688"/>
                <a:ext cx="0" cy="36933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3563888" y="5831691"/>
              <a:ext cx="48965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Náhodne vygenerovaná poloha dámy na riadku. Číslo znamená číslo stĺpca, teda dáma v prvom riadku je v treťom stĺpci, v druhom riadku v prvom stĺpci apod.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26659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47055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Čo bude účelovou funkciou, ktorej minimum hľadáme?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079103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Počet dám, ktoré sa vzájomne atakujú.</a:t>
            </a:r>
            <a:endParaRPr lang="sk-SK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Čo bude riešením? </a:t>
            </a:r>
            <a:endParaRPr lang="sk-SK" sz="2400" dirty="0">
              <a:solidFill>
                <a:srgbClr val="FFFF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63960" y="4149080"/>
            <a:ext cx="8344413" cy="2150428"/>
            <a:chOff x="363960" y="4149080"/>
            <a:chExt cx="8344413" cy="2150428"/>
          </a:xfrm>
        </p:grpSpPr>
        <p:pic>
          <p:nvPicPr>
            <p:cNvPr id="4" name="Picture 2" descr="http://cs.smith.edu/%7Ethiebaut/transputer/chapter9/8queens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960" y="4149080"/>
              <a:ext cx="2159558" cy="2150428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6" name="TextBox 5"/>
            <p:cNvSpPr txBox="1"/>
            <p:nvPr/>
          </p:nvSpPr>
          <p:spPr>
            <a:xfrm>
              <a:off x="2843808" y="4149080"/>
              <a:ext cx="58645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Také umiestnenie dám na šachovnici, kde sa žiadne dve neatakujú.</a:t>
              </a:r>
              <a:endParaRPr lang="sk-SK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17004" y="5166652"/>
              <a:ext cx="266429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4   1   5    8    2    7    3    6 </a:t>
              </a:r>
              <a:endParaRPr lang="sk-SK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419872" y="5166652"/>
              <a:ext cx="0" cy="3693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707904" y="5166652"/>
              <a:ext cx="0" cy="3693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995936" y="5166652"/>
              <a:ext cx="0" cy="3693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5166652"/>
              <a:ext cx="0" cy="3693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644008" y="5166652"/>
              <a:ext cx="0" cy="3693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004048" y="5166652"/>
              <a:ext cx="0" cy="3693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364088" y="5166652"/>
              <a:ext cx="0" cy="36933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95536" y="184482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Ako vytvoríme z doteraz najlepšieho riešenia ďalšie? 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708" y="22994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Malými poruchami, posunmi dám.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9500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</a:t>
            </a:r>
            <a:r>
              <a:rPr lang="sk-SK" sz="2400" dirty="0" smtClean="0">
                <a:solidFill>
                  <a:srgbClr val="FFFF00"/>
                </a:solidFill>
              </a:rPr>
              <a:t>ľ</a:t>
            </a:r>
            <a:r>
              <a:rPr lang="en-US" sz="2400" dirty="0" err="1" smtClean="0">
                <a:solidFill>
                  <a:srgbClr val="FFFF00"/>
                </a:solidFill>
              </a:rPr>
              <a:t>adanie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parametrov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modelu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pomocou</a:t>
            </a:r>
            <a:r>
              <a:rPr lang="en-US" sz="2400" dirty="0" smtClean="0">
                <a:solidFill>
                  <a:srgbClr val="FFFF00"/>
                </a:solidFill>
              </a:rPr>
              <a:t> horolezeck0ho </a:t>
            </a:r>
            <a:r>
              <a:rPr lang="en-US" sz="2400" dirty="0" err="1" smtClean="0">
                <a:solidFill>
                  <a:srgbClr val="FFFF00"/>
                </a:solidFill>
              </a:rPr>
              <a:t>algoritmu</a:t>
            </a:r>
            <a:r>
              <a:rPr lang="sk-SK" sz="2400" dirty="0" smtClean="0">
                <a:solidFill>
                  <a:srgbClr val="FFFF00"/>
                </a:solidFill>
              </a:rPr>
              <a:t> (náš projekt)</a:t>
            </a:r>
            <a:endParaRPr lang="sk-SK" sz="2400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276872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92D050"/>
                </a:solidFill>
              </a:rPr>
              <a:t>Funkčná sieť mozgu</a:t>
            </a:r>
            <a:r>
              <a:rPr lang="sk-SK" sz="2000" dirty="0" smtClean="0"/>
              <a:t>: Máme dáta namerané pre tri rôzne skupiny pacientov, mladých zdravých, starých zdravých a starých s </a:t>
            </a:r>
            <a:r>
              <a:rPr lang="sk-SK" sz="2000" dirty="0" err="1" smtClean="0"/>
              <a:t>Alsheimerom</a:t>
            </a:r>
            <a:r>
              <a:rPr lang="sk-SK" sz="2000" dirty="0" smtClean="0"/>
              <a:t>.</a:t>
            </a:r>
          </a:p>
          <a:p>
            <a:endParaRPr lang="sk-SK" sz="2000" dirty="0"/>
          </a:p>
          <a:p>
            <a:endParaRPr lang="sk-SK" sz="2000" dirty="0" smtClean="0"/>
          </a:p>
          <a:p>
            <a:r>
              <a:rPr lang="sk-SK" sz="2000" dirty="0" smtClean="0"/>
              <a:t>Modelujeme tieto dáta pomocou zašumených komplexných sietí. Parametre </a:t>
            </a:r>
            <a:r>
              <a:rPr lang="sk-SK" sz="2000" dirty="0" err="1" smtClean="0"/>
              <a:t>fitujeme</a:t>
            </a:r>
            <a:r>
              <a:rPr lang="sk-SK" sz="2000" dirty="0" smtClean="0"/>
              <a:t> pomocou horolezeckého algoritmu.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1921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5" t="15872" r="14511"/>
          <a:stretch>
            <a:fillRect/>
          </a:stretch>
        </p:blipFill>
        <p:spPr bwMode="auto">
          <a:xfrm>
            <a:off x="523875" y="4570413"/>
            <a:ext cx="1646238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 t="16267" r="15601" b="2600"/>
          <a:stretch>
            <a:fillRect/>
          </a:stretch>
        </p:blipFill>
        <p:spPr bwMode="auto">
          <a:xfrm>
            <a:off x="1360488" y="4191000"/>
            <a:ext cx="1587500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5" t="17331" r="15605" b="4582"/>
          <a:stretch>
            <a:fillRect/>
          </a:stretch>
        </p:blipFill>
        <p:spPr bwMode="auto">
          <a:xfrm>
            <a:off x="2198688" y="3619500"/>
            <a:ext cx="1587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6" t="18127" r="16005" b="6108"/>
          <a:stretch>
            <a:fillRect/>
          </a:stretch>
        </p:blipFill>
        <p:spPr bwMode="auto">
          <a:xfrm>
            <a:off x="2960688" y="2989263"/>
            <a:ext cx="1549400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1" t="18808" r="16533" b="8234"/>
          <a:stretch>
            <a:fillRect/>
          </a:stretch>
        </p:blipFill>
        <p:spPr bwMode="auto">
          <a:xfrm>
            <a:off x="3722688" y="2384425"/>
            <a:ext cx="15494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8" t="19298" r="16193" b="8636"/>
          <a:stretch>
            <a:fillRect/>
          </a:stretch>
        </p:blipFill>
        <p:spPr bwMode="auto">
          <a:xfrm>
            <a:off x="4484688" y="1885950"/>
            <a:ext cx="15113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t="19276" r="19000" b="10040"/>
          <a:stretch>
            <a:fillRect/>
          </a:stretch>
        </p:blipFill>
        <p:spPr bwMode="auto">
          <a:xfrm>
            <a:off x="5192713" y="1295400"/>
            <a:ext cx="14255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0" t="21448" r="19545" b="13680"/>
          <a:stretch>
            <a:fillRect/>
          </a:stretch>
        </p:blipFill>
        <p:spPr bwMode="auto">
          <a:xfrm>
            <a:off x="5929313" y="963613"/>
            <a:ext cx="1374775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2" t="22289" r="21648" b="15462"/>
          <a:stretch>
            <a:fillRect/>
          </a:stretch>
        </p:blipFill>
        <p:spPr bwMode="auto">
          <a:xfrm>
            <a:off x="6632575" y="471488"/>
            <a:ext cx="13144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0" t="22490" r="22447" b="16466"/>
          <a:stretch>
            <a:fillRect/>
          </a:stretch>
        </p:blipFill>
        <p:spPr bwMode="auto">
          <a:xfrm>
            <a:off x="7304088" y="76200"/>
            <a:ext cx="12303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76200" y="838200"/>
            <a:ext cx="3702050" cy="3276600"/>
            <a:chOff x="48" y="528"/>
            <a:chExt cx="2332" cy="2064"/>
          </a:xfrm>
        </p:grpSpPr>
        <p:grpSp>
          <p:nvGrpSpPr>
            <p:cNvPr id="8230" name="Group 13"/>
            <p:cNvGrpSpPr>
              <a:grpSpLocks/>
            </p:cNvGrpSpPr>
            <p:nvPr/>
          </p:nvGrpSpPr>
          <p:grpSpPr bwMode="auto">
            <a:xfrm>
              <a:off x="1584" y="529"/>
              <a:ext cx="796" cy="1199"/>
              <a:chOff x="1584" y="529"/>
              <a:chExt cx="796" cy="1199"/>
            </a:xfrm>
          </p:grpSpPr>
          <p:grpSp>
            <p:nvGrpSpPr>
              <p:cNvPr id="8235" name="Group 14"/>
              <p:cNvGrpSpPr>
                <a:grpSpLocks/>
              </p:cNvGrpSpPr>
              <p:nvPr/>
            </p:nvGrpSpPr>
            <p:grpSpPr bwMode="auto">
              <a:xfrm>
                <a:off x="1632" y="529"/>
                <a:ext cx="748" cy="959"/>
                <a:chOff x="1728" y="529"/>
                <a:chExt cx="748" cy="959"/>
              </a:xfrm>
            </p:grpSpPr>
            <p:pic>
              <p:nvPicPr>
                <p:cNvPr id="8237" name="Picture 15"/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1749" t="22289" r="13206" b="47887"/>
                <a:stretch>
                  <a:fillRect/>
                </a:stretch>
              </p:blipFill>
              <p:spPr bwMode="auto">
                <a:xfrm>
                  <a:off x="1728" y="567"/>
                  <a:ext cx="748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38" name="Rectangle 16"/>
                <p:cNvSpPr>
                  <a:spLocks noChangeArrowheads="1"/>
                </p:cNvSpPr>
                <p:nvPr/>
              </p:nvSpPr>
              <p:spPr bwMode="auto">
                <a:xfrm rot="-2630186">
                  <a:off x="2074" y="529"/>
                  <a:ext cx="71" cy="959"/>
                </a:xfrm>
                <a:prstGeom prst="rect">
                  <a:avLst/>
                </a:prstGeom>
                <a:solidFill>
                  <a:srgbClr val="FF00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NZ" altLang="sk-SK" sz="2000"/>
                </a:p>
              </p:txBody>
            </p:sp>
            <p:sp>
              <p:nvSpPr>
                <p:cNvPr id="823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327" y="1242"/>
                  <a:ext cx="76" cy="67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 type="arrow" w="sm" len="sm"/>
                  <a:tailEnd type="arrow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</p:grpSp>
          <p:sp>
            <p:nvSpPr>
              <p:cNvPr id="8236" name="Text Box 18"/>
              <p:cNvSpPr txBox="1">
                <a:spLocks noChangeArrowheads="1"/>
              </p:cNvSpPr>
              <p:nvPr/>
            </p:nvSpPr>
            <p:spPr bwMode="auto">
              <a:xfrm>
                <a:off x="1584" y="1440"/>
                <a:ext cx="7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1200"/>
                  <a:t>Slice Thickness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1200"/>
                  <a:t>e.g., 6 mm</a:t>
                </a:r>
                <a:endParaRPr lang="en-CA" altLang="sk-SK" sz="1200"/>
              </a:p>
            </p:txBody>
          </p:sp>
        </p:grpSp>
        <p:grpSp>
          <p:nvGrpSpPr>
            <p:cNvPr id="8231" name="Group 19"/>
            <p:cNvGrpSpPr>
              <a:grpSpLocks/>
            </p:cNvGrpSpPr>
            <p:nvPr/>
          </p:nvGrpSpPr>
          <p:grpSpPr bwMode="auto">
            <a:xfrm>
              <a:off x="48" y="528"/>
              <a:ext cx="1494" cy="2064"/>
              <a:chOff x="48" y="528"/>
              <a:chExt cx="1494" cy="2064"/>
            </a:xfrm>
          </p:grpSpPr>
          <p:pic>
            <p:nvPicPr>
              <p:cNvPr id="8232" name="Picture 20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" y="528"/>
                <a:ext cx="1494" cy="1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33" name="Text Box 21"/>
              <p:cNvSpPr txBox="1">
                <a:spLocks noChangeArrowheads="1"/>
              </p:cNvSpPr>
              <p:nvPr/>
            </p:nvSpPr>
            <p:spPr bwMode="auto">
              <a:xfrm>
                <a:off x="384" y="2304"/>
                <a:ext cx="8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1200"/>
                  <a:t>Number of Slices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1200"/>
                  <a:t>e.g., 10</a:t>
                </a:r>
                <a:endParaRPr lang="en-CA" altLang="sk-SK" sz="1200"/>
              </a:p>
            </p:txBody>
          </p:sp>
          <p:sp>
            <p:nvSpPr>
              <p:cNvPr id="8234" name="Text Box 22"/>
              <p:cNvSpPr txBox="1">
                <a:spLocks noChangeArrowheads="1"/>
              </p:cNvSpPr>
              <p:nvPr/>
            </p:nvSpPr>
            <p:spPr bwMode="auto">
              <a:xfrm>
                <a:off x="288" y="2016"/>
                <a:ext cx="10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1400" b="1">
                    <a:solidFill>
                      <a:schemeClr val="tx2"/>
                    </a:solidFill>
                  </a:rPr>
                  <a:t>SAGITTAL SLICE</a:t>
                </a:r>
                <a:endParaRPr lang="en-CA" altLang="sk-SK" sz="1400" b="1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8205" name="Rectangle 58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519988" cy="5794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sk-SK" sz="3600" dirty="0" smtClean="0">
                <a:solidFill>
                  <a:srgbClr val="FFC000"/>
                </a:solidFill>
              </a:rPr>
              <a:t>Functional network  construction</a:t>
            </a:r>
            <a:endParaRPr lang="en-CA" altLang="sk-SK" sz="3600" dirty="0" smtClean="0">
              <a:solidFill>
                <a:srgbClr val="FFC000"/>
              </a:solidFill>
            </a:endParaRPr>
          </a:p>
        </p:txBody>
      </p:sp>
      <p:sp>
        <p:nvSpPr>
          <p:cNvPr id="8206" name="Slide Number Placeholder 19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DBE374-51C1-45F8-AE9E-C4B4411AF3B3}" type="slidenum">
              <a:rPr lang="en-AU" altLang="sk-SK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AU" altLang="sk-SK" sz="1400" smtClean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183188" y="2947988"/>
            <a:ext cx="1927225" cy="1019175"/>
            <a:chOff x="5088384" y="3851815"/>
            <a:chExt cx="1927224" cy="1020688"/>
          </a:xfrm>
        </p:grpSpPr>
        <p:grpSp>
          <p:nvGrpSpPr>
            <p:cNvPr id="8226" name="Group 3"/>
            <p:cNvGrpSpPr>
              <a:grpSpLocks/>
            </p:cNvGrpSpPr>
            <p:nvPr/>
          </p:nvGrpSpPr>
          <p:grpSpPr bwMode="auto">
            <a:xfrm>
              <a:off x="5905500" y="4472393"/>
              <a:ext cx="1110108" cy="400110"/>
              <a:chOff x="5190084" y="4888970"/>
              <a:chExt cx="1110108" cy="40011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190530" y="5012445"/>
                <a:ext cx="163513" cy="13990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k-SK"/>
              </a:p>
            </p:txBody>
          </p:sp>
          <p:sp>
            <p:nvSpPr>
              <p:cNvPr id="8229" name="TextBox 2"/>
              <p:cNvSpPr txBox="1">
                <a:spLocks noChangeArrowheads="1"/>
              </p:cNvSpPr>
              <p:nvPr/>
            </p:nvSpPr>
            <p:spPr bwMode="auto">
              <a:xfrm>
                <a:off x="5357023" y="4888970"/>
                <a:ext cx="94316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2000"/>
                  <a:t>voxel1</a:t>
                </a:r>
                <a:endParaRPr lang="sk-SK" altLang="sk-SK" sz="2000"/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 flipH="1" flipV="1">
              <a:off x="5088384" y="3851815"/>
              <a:ext cx="817562" cy="74405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>
            <a:grpSpLocks/>
          </p:cNvGrpSpPr>
          <p:nvPr/>
        </p:nvGrpSpPr>
        <p:grpSpPr bwMode="auto">
          <a:xfrm>
            <a:off x="3313113" y="4976813"/>
            <a:ext cx="1927225" cy="1019175"/>
            <a:chOff x="5088384" y="3851815"/>
            <a:chExt cx="1927224" cy="1020688"/>
          </a:xfrm>
        </p:grpSpPr>
        <p:grpSp>
          <p:nvGrpSpPr>
            <p:cNvPr id="8222" name="Group 201"/>
            <p:cNvGrpSpPr>
              <a:grpSpLocks/>
            </p:cNvGrpSpPr>
            <p:nvPr/>
          </p:nvGrpSpPr>
          <p:grpSpPr bwMode="auto">
            <a:xfrm>
              <a:off x="5905500" y="4472393"/>
              <a:ext cx="1110108" cy="400110"/>
              <a:chOff x="5190084" y="4888970"/>
              <a:chExt cx="1110108" cy="40011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5190530" y="5012445"/>
                <a:ext cx="163513" cy="13990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k-SK"/>
              </a:p>
            </p:txBody>
          </p:sp>
          <p:sp>
            <p:nvSpPr>
              <p:cNvPr id="8225" name="TextBox 204"/>
              <p:cNvSpPr txBox="1">
                <a:spLocks noChangeArrowheads="1"/>
              </p:cNvSpPr>
              <p:nvPr/>
            </p:nvSpPr>
            <p:spPr bwMode="auto">
              <a:xfrm>
                <a:off x="5357023" y="4888970"/>
                <a:ext cx="94316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2000"/>
                  <a:t>voxel2</a:t>
                </a:r>
                <a:endParaRPr lang="sk-SK" altLang="sk-SK" sz="2000"/>
              </a:p>
            </p:txBody>
          </p:sp>
        </p:grpSp>
        <p:cxnSp>
          <p:nvCxnSpPr>
            <p:cNvPr id="203" name="Straight Arrow Connector 202"/>
            <p:cNvCxnSpPr/>
            <p:nvPr/>
          </p:nvCxnSpPr>
          <p:spPr>
            <a:xfrm flipH="1" flipV="1">
              <a:off x="5088384" y="3851815"/>
              <a:ext cx="817562" cy="74405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980238" y="2598738"/>
            <a:ext cx="2012950" cy="1368425"/>
            <a:chOff x="6980214" y="2599241"/>
            <a:chExt cx="2013233" cy="1368648"/>
          </a:xfrm>
        </p:grpSpPr>
        <p:sp>
          <p:nvSpPr>
            <p:cNvPr id="8217" name="TextBox 208"/>
            <p:cNvSpPr txBox="1">
              <a:spLocks noChangeArrowheads="1"/>
            </p:cNvSpPr>
            <p:nvPr/>
          </p:nvSpPr>
          <p:spPr bwMode="auto">
            <a:xfrm rot="-5400000">
              <a:off x="6453244" y="3126211"/>
              <a:ext cx="13155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sk-SK" sz="1100"/>
                <a:t>signal in voxel 1</a:t>
              </a:r>
              <a:endParaRPr lang="sk-SK" altLang="sk-SK" sz="1100"/>
            </a:p>
          </p:txBody>
        </p:sp>
        <p:grpSp>
          <p:nvGrpSpPr>
            <p:cNvPr id="8218" name="Group 16"/>
            <p:cNvGrpSpPr>
              <a:grpSpLocks/>
            </p:cNvGrpSpPr>
            <p:nvPr/>
          </p:nvGrpSpPr>
          <p:grpSpPr bwMode="auto">
            <a:xfrm>
              <a:off x="7289800" y="2885818"/>
              <a:ext cx="1703647" cy="1082071"/>
              <a:chOff x="7289800" y="2885818"/>
              <a:chExt cx="1703647" cy="108207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289820" y="2885038"/>
                <a:ext cx="1703627" cy="7430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k-SK"/>
              </a:p>
            </p:txBody>
          </p:sp>
          <p:sp>
            <p:nvSpPr>
              <p:cNvPr id="8220" name="TextBox 14"/>
              <p:cNvSpPr txBox="1">
                <a:spLocks noChangeArrowheads="1"/>
              </p:cNvSpPr>
              <p:nvPr/>
            </p:nvSpPr>
            <p:spPr bwMode="auto">
              <a:xfrm>
                <a:off x="7525497" y="3706279"/>
                <a:ext cx="115212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1100"/>
                  <a:t>time</a:t>
                </a:r>
                <a:endParaRPr lang="sk-SK" altLang="sk-SK" sz="110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7367619" y="3078744"/>
                <a:ext cx="1513099" cy="368360"/>
              </a:xfrm>
              <a:custGeom>
                <a:avLst/>
                <a:gdLst>
                  <a:gd name="connsiteX0" fmla="*/ 0 w 1513489"/>
                  <a:gd name="connsiteY0" fmla="*/ 368379 h 368379"/>
                  <a:gd name="connsiteX1" fmla="*/ 52551 w 1513489"/>
                  <a:gd name="connsiteY1" fmla="*/ 347358 h 368379"/>
                  <a:gd name="connsiteX2" fmla="*/ 73572 w 1513489"/>
                  <a:gd name="connsiteY2" fmla="*/ 315827 h 368379"/>
                  <a:gd name="connsiteX3" fmla="*/ 136634 w 1513489"/>
                  <a:gd name="connsiteY3" fmla="*/ 252765 h 368379"/>
                  <a:gd name="connsiteX4" fmla="*/ 178676 w 1513489"/>
                  <a:gd name="connsiteY4" fmla="*/ 179193 h 368379"/>
                  <a:gd name="connsiteX5" fmla="*/ 199696 w 1513489"/>
                  <a:gd name="connsiteY5" fmla="*/ 105620 h 368379"/>
                  <a:gd name="connsiteX6" fmla="*/ 220717 w 1513489"/>
                  <a:gd name="connsiteY6" fmla="*/ 74089 h 368379"/>
                  <a:gd name="connsiteX7" fmla="*/ 252248 w 1513489"/>
                  <a:gd name="connsiteY7" fmla="*/ 84600 h 368379"/>
                  <a:gd name="connsiteX8" fmla="*/ 294289 w 1513489"/>
                  <a:gd name="connsiteY8" fmla="*/ 179193 h 368379"/>
                  <a:gd name="connsiteX9" fmla="*/ 315310 w 1513489"/>
                  <a:gd name="connsiteY9" fmla="*/ 210724 h 368379"/>
                  <a:gd name="connsiteX10" fmla="*/ 346841 w 1513489"/>
                  <a:gd name="connsiteY10" fmla="*/ 221234 h 368379"/>
                  <a:gd name="connsiteX11" fmla="*/ 399393 w 1513489"/>
                  <a:gd name="connsiteY11" fmla="*/ 263276 h 368379"/>
                  <a:gd name="connsiteX12" fmla="*/ 441434 w 1513489"/>
                  <a:gd name="connsiteY12" fmla="*/ 200214 h 368379"/>
                  <a:gd name="connsiteX13" fmla="*/ 462455 w 1513489"/>
                  <a:gd name="connsiteY13" fmla="*/ 137152 h 368379"/>
                  <a:gd name="connsiteX14" fmla="*/ 525517 w 1513489"/>
                  <a:gd name="connsiteY14" fmla="*/ 84600 h 368379"/>
                  <a:gd name="connsiteX15" fmla="*/ 557048 w 1513489"/>
                  <a:gd name="connsiteY15" fmla="*/ 74089 h 368379"/>
                  <a:gd name="connsiteX16" fmla="*/ 578069 w 1513489"/>
                  <a:gd name="connsiteY16" fmla="*/ 105620 h 368379"/>
                  <a:gd name="connsiteX17" fmla="*/ 609600 w 1513489"/>
                  <a:gd name="connsiteY17" fmla="*/ 242255 h 368379"/>
                  <a:gd name="connsiteX18" fmla="*/ 651641 w 1513489"/>
                  <a:gd name="connsiteY18" fmla="*/ 305317 h 368379"/>
                  <a:gd name="connsiteX19" fmla="*/ 683172 w 1513489"/>
                  <a:gd name="connsiteY19" fmla="*/ 315827 h 368379"/>
                  <a:gd name="connsiteX20" fmla="*/ 777765 w 1513489"/>
                  <a:gd name="connsiteY20" fmla="*/ 336848 h 368379"/>
                  <a:gd name="connsiteX21" fmla="*/ 830317 w 1513489"/>
                  <a:gd name="connsiteY21" fmla="*/ 221234 h 368379"/>
                  <a:gd name="connsiteX22" fmla="*/ 851338 w 1513489"/>
                  <a:gd name="connsiteY22" fmla="*/ 179193 h 368379"/>
                  <a:gd name="connsiteX23" fmla="*/ 872358 w 1513489"/>
                  <a:gd name="connsiteY23" fmla="*/ 74089 h 368379"/>
                  <a:gd name="connsiteX24" fmla="*/ 882869 w 1513489"/>
                  <a:gd name="connsiteY24" fmla="*/ 21538 h 368379"/>
                  <a:gd name="connsiteX25" fmla="*/ 914400 w 1513489"/>
                  <a:gd name="connsiteY25" fmla="*/ 517 h 368379"/>
                  <a:gd name="connsiteX26" fmla="*/ 1040524 w 1513489"/>
                  <a:gd name="connsiteY26" fmla="*/ 11027 h 368379"/>
                  <a:gd name="connsiteX27" fmla="*/ 1061545 w 1513489"/>
                  <a:gd name="connsiteY27" fmla="*/ 74089 h 368379"/>
                  <a:gd name="connsiteX28" fmla="*/ 1082565 w 1513489"/>
                  <a:gd name="connsiteY28" fmla="*/ 105620 h 368379"/>
                  <a:gd name="connsiteX29" fmla="*/ 1103586 w 1513489"/>
                  <a:gd name="connsiteY29" fmla="*/ 168683 h 368379"/>
                  <a:gd name="connsiteX30" fmla="*/ 1135117 w 1513489"/>
                  <a:gd name="connsiteY30" fmla="*/ 179193 h 368379"/>
                  <a:gd name="connsiteX31" fmla="*/ 1166648 w 1513489"/>
                  <a:gd name="connsiteY31" fmla="*/ 200214 h 368379"/>
                  <a:gd name="connsiteX32" fmla="*/ 1177158 w 1513489"/>
                  <a:gd name="connsiteY32" fmla="*/ 242255 h 368379"/>
                  <a:gd name="connsiteX33" fmla="*/ 1198179 w 1513489"/>
                  <a:gd name="connsiteY33" fmla="*/ 273786 h 368379"/>
                  <a:gd name="connsiteX34" fmla="*/ 1208689 w 1513489"/>
                  <a:gd name="connsiteY34" fmla="*/ 305317 h 368379"/>
                  <a:gd name="connsiteX35" fmla="*/ 1240220 w 1513489"/>
                  <a:gd name="connsiteY35" fmla="*/ 294807 h 368379"/>
                  <a:gd name="connsiteX36" fmla="*/ 1303282 w 1513489"/>
                  <a:gd name="connsiteY36" fmla="*/ 252765 h 368379"/>
                  <a:gd name="connsiteX37" fmla="*/ 1334814 w 1513489"/>
                  <a:gd name="connsiteY37" fmla="*/ 231745 h 368379"/>
                  <a:gd name="connsiteX38" fmla="*/ 1387365 w 1513489"/>
                  <a:gd name="connsiteY38" fmla="*/ 168683 h 368379"/>
                  <a:gd name="connsiteX39" fmla="*/ 1397876 w 1513489"/>
                  <a:gd name="connsiteY39" fmla="*/ 137152 h 368379"/>
                  <a:gd name="connsiteX40" fmla="*/ 1429407 w 1513489"/>
                  <a:gd name="connsiteY40" fmla="*/ 200214 h 368379"/>
                  <a:gd name="connsiteX41" fmla="*/ 1439917 w 1513489"/>
                  <a:gd name="connsiteY41" fmla="*/ 231745 h 368379"/>
                  <a:gd name="connsiteX42" fmla="*/ 1513489 w 1513489"/>
                  <a:gd name="connsiteY42" fmla="*/ 294807 h 36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13489" h="368379">
                    <a:moveTo>
                      <a:pt x="0" y="368379"/>
                    </a:moveTo>
                    <a:cubicBezTo>
                      <a:pt x="17517" y="361372"/>
                      <a:pt x="37199" y="358324"/>
                      <a:pt x="52551" y="347358"/>
                    </a:cubicBezTo>
                    <a:cubicBezTo>
                      <a:pt x="62830" y="340016"/>
                      <a:pt x="65180" y="325268"/>
                      <a:pt x="73572" y="315827"/>
                    </a:cubicBezTo>
                    <a:cubicBezTo>
                      <a:pt x="93322" y="293608"/>
                      <a:pt x="123339" y="279354"/>
                      <a:pt x="136634" y="252765"/>
                    </a:cubicBezTo>
                    <a:cubicBezTo>
                      <a:pt x="163304" y="199426"/>
                      <a:pt x="148964" y="223760"/>
                      <a:pt x="178676" y="179193"/>
                    </a:cubicBezTo>
                    <a:cubicBezTo>
                      <a:pt x="182043" y="165726"/>
                      <a:pt x="192158" y="120696"/>
                      <a:pt x="199696" y="105620"/>
                    </a:cubicBezTo>
                    <a:cubicBezTo>
                      <a:pt x="205345" y="94322"/>
                      <a:pt x="213710" y="84599"/>
                      <a:pt x="220717" y="74089"/>
                    </a:cubicBezTo>
                    <a:cubicBezTo>
                      <a:pt x="231227" y="77593"/>
                      <a:pt x="243597" y="77679"/>
                      <a:pt x="252248" y="84600"/>
                    </a:cubicBezTo>
                    <a:cubicBezTo>
                      <a:pt x="282810" y="109050"/>
                      <a:pt x="274098" y="148907"/>
                      <a:pt x="294289" y="179193"/>
                    </a:cubicBezTo>
                    <a:cubicBezTo>
                      <a:pt x="301296" y="189703"/>
                      <a:pt x="305446" y="202833"/>
                      <a:pt x="315310" y="210724"/>
                    </a:cubicBezTo>
                    <a:cubicBezTo>
                      <a:pt x="323961" y="217645"/>
                      <a:pt x="336331" y="217731"/>
                      <a:pt x="346841" y="221234"/>
                    </a:cubicBezTo>
                    <a:cubicBezTo>
                      <a:pt x="350534" y="226773"/>
                      <a:pt x="376467" y="279652"/>
                      <a:pt x="399393" y="263276"/>
                    </a:cubicBezTo>
                    <a:cubicBezTo>
                      <a:pt x="419951" y="248592"/>
                      <a:pt x="427420" y="221235"/>
                      <a:pt x="441434" y="200214"/>
                    </a:cubicBezTo>
                    <a:cubicBezTo>
                      <a:pt x="453725" y="181778"/>
                      <a:pt x="446787" y="152820"/>
                      <a:pt x="462455" y="137152"/>
                    </a:cubicBezTo>
                    <a:cubicBezTo>
                      <a:pt x="485702" y="113904"/>
                      <a:pt x="496248" y="99234"/>
                      <a:pt x="525517" y="84600"/>
                    </a:cubicBezTo>
                    <a:cubicBezTo>
                      <a:pt x="535426" y="79645"/>
                      <a:pt x="546538" y="77593"/>
                      <a:pt x="557048" y="74089"/>
                    </a:cubicBezTo>
                    <a:cubicBezTo>
                      <a:pt x="564055" y="84599"/>
                      <a:pt x="574439" y="93521"/>
                      <a:pt x="578069" y="105620"/>
                    </a:cubicBezTo>
                    <a:cubicBezTo>
                      <a:pt x="592607" y="154080"/>
                      <a:pt x="579945" y="197772"/>
                      <a:pt x="609600" y="242255"/>
                    </a:cubicBezTo>
                    <a:cubicBezTo>
                      <a:pt x="623614" y="263276"/>
                      <a:pt x="627674" y="297328"/>
                      <a:pt x="651641" y="305317"/>
                    </a:cubicBezTo>
                    <a:lnTo>
                      <a:pt x="683172" y="315827"/>
                    </a:lnTo>
                    <a:cubicBezTo>
                      <a:pt x="705148" y="348791"/>
                      <a:pt x="716764" y="386758"/>
                      <a:pt x="777765" y="336848"/>
                    </a:cubicBezTo>
                    <a:cubicBezTo>
                      <a:pt x="813521" y="307593"/>
                      <a:pt x="813872" y="259605"/>
                      <a:pt x="830317" y="221234"/>
                    </a:cubicBezTo>
                    <a:cubicBezTo>
                      <a:pt x="836489" y="206833"/>
                      <a:pt x="844331" y="193207"/>
                      <a:pt x="851338" y="179193"/>
                    </a:cubicBezTo>
                    <a:cubicBezTo>
                      <a:pt x="877083" y="-1031"/>
                      <a:pt x="847902" y="171912"/>
                      <a:pt x="872358" y="74089"/>
                    </a:cubicBezTo>
                    <a:cubicBezTo>
                      <a:pt x="876691" y="56758"/>
                      <a:pt x="874006" y="37048"/>
                      <a:pt x="882869" y="21538"/>
                    </a:cubicBezTo>
                    <a:cubicBezTo>
                      <a:pt x="889136" y="10570"/>
                      <a:pt x="903890" y="7524"/>
                      <a:pt x="914400" y="517"/>
                    </a:cubicBezTo>
                    <a:cubicBezTo>
                      <a:pt x="956441" y="4020"/>
                      <a:pt x="1002791" y="-7840"/>
                      <a:pt x="1040524" y="11027"/>
                    </a:cubicBezTo>
                    <a:cubicBezTo>
                      <a:pt x="1060343" y="20936"/>
                      <a:pt x="1049254" y="55652"/>
                      <a:pt x="1061545" y="74089"/>
                    </a:cubicBezTo>
                    <a:cubicBezTo>
                      <a:pt x="1068552" y="84599"/>
                      <a:pt x="1077435" y="94077"/>
                      <a:pt x="1082565" y="105620"/>
                    </a:cubicBezTo>
                    <a:cubicBezTo>
                      <a:pt x="1091564" y="125868"/>
                      <a:pt x="1082565" y="161676"/>
                      <a:pt x="1103586" y="168683"/>
                    </a:cubicBezTo>
                    <a:lnTo>
                      <a:pt x="1135117" y="179193"/>
                    </a:lnTo>
                    <a:cubicBezTo>
                      <a:pt x="1145627" y="186200"/>
                      <a:pt x="1159641" y="189704"/>
                      <a:pt x="1166648" y="200214"/>
                    </a:cubicBezTo>
                    <a:cubicBezTo>
                      <a:pt x="1174661" y="212233"/>
                      <a:pt x="1171468" y="228978"/>
                      <a:pt x="1177158" y="242255"/>
                    </a:cubicBezTo>
                    <a:cubicBezTo>
                      <a:pt x="1182134" y="253866"/>
                      <a:pt x="1191172" y="263276"/>
                      <a:pt x="1198179" y="273786"/>
                    </a:cubicBezTo>
                    <a:cubicBezTo>
                      <a:pt x="1201682" y="284296"/>
                      <a:pt x="1198780" y="300362"/>
                      <a:pt x="1208689" y="305317"/>
                    </a:cubicBezTo>
                    <a:cubicBezTo>
                      <a:pt x="1218598" y="310272"/>
                      <a:pt x="1230535" y="300187"/>
                      <a:pt x="1240220" y="294807"/>
                    </a:cubicBezTo>
                    <a:cubicBezTo>
                      <a:pt x="1262305" y="282538"/>
                      <a:pt x="1282261" y="266779"/>
                      <a:pt x="1303282" y="252765"/>
                    </a:cubicBezTo>
                    <a:cubicBezTo>
                      <a:pt x="1313792" y="245758"/>
                      <a:pt x="1325882" y="240677"/>
                      <a:pt x="1334814" y="231745"/>
                    </a:cubicBezTo>
                    <a:cubicBezTo>
                      <a:pt x="1358061" y="208498"/>
                      <a:pt x="1372731" y="197951"/>
                      <a:pt x="1387365" y="168683"/>
                    </a:cubicBezTo>
                    <a:cubicBezTo>
                      <a:pt x="1392320" y="158774"/>
                      <a:pt x="1394372" y="147662"/>
                      <a:pt x="1397876" y="137152"/>
                    </a:cubicBezTo>
                    <a:cubicBezTo>
                      <a:pt x="1424293" y="216406"/>
                      <a:pt x="1388658" y="118716"/>
                      <a:pt x="1429407" y="200214"/>
                    </a:cubicBezTo>
                    <a:cubicBezTo>
                      <a:pt x="1434362" y="210123"/>
                      <a:pt x="1432083" y="223911"/>
                      <a:pt x="1439917" y="231745"/>
                    </a:cubicBezTo>
                    <a:cubicBezTo>
                      <a:pt x="1532689" y="324517"/>
                      <a:pt x="1484490" y="236806"/>
                      <a:pt x="1513489" y="29480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k-SK"/>
              </a:p>
            </p:txBody>
          </p:sp>
        </p:grpSp>
      </p:grpSp>
      <p:grpSp>
        <p:nvGrpSpPr>
          <p:cNvPr id="213" name="Group 212"/>
          <p:cNvGrpSpPr>
            <a:grpSpLocks/>
          </p:cNvGrpSpPr>
          <p:nvPr/>
        </p:nvGrpSpPr>
        <p:grpSpPr bwMode="auto">
          <a:xfrm>
            <a:off x="5183188" y="5256213"/>
            <a:ext cx="2085975" cy="1370012"/>
            <a:chOff x="6908206" y="2599241"/>
            <a:chExt cx="2085241" cy="1368648"/>
          </a:xfrm>
        </p:grpSpPr>
        <p:sp>
          <p:nvSpPr>
            <p:cNvPr id="8212" name="TextBox 213"/>
            <p:cNvSpPr txBox="1">
              <a:spLocks noChangeArrowheads="1"/>
            </p:cNvSpPr>
            <p:nvPr/>
          </p:nvSpPr>
          <p:spPr bwMode="auto">
            <a:xfrm rot="-5400000">
              <a:off x="6381236" y="3126211"/>
              <a:ext cx="13155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sk-SK" sz="1100"/>
                <a:t>signal in voxel 2</a:t>
              </a:r>
              <a:endParaRPr lang="sk-SK" altLang="sk-SK" sz="1100"/>
            </a:p>
          </p:txBody>
        </p:sp>
        <p:grpSp>
          <p:nvGrpSpPr>
            <p:cNvPr id="8213" name="Group 214"/>
            <p:cNvGrpSpPr>
              <a:grpSpLocks/>
            </p:cNvGrpSpPr>
            <p:nvPr/>
          </p:nvGrpSpPr>
          <p:grpSpPr bwMode="auto">
            <a:xfrm>
              <a:off x="7289800" y="2885818"/>
              <a:ext cx="1703647" cy="1082071"/>
              <a:chOff x="7289800" y="2885818"/>
              <a:chExt cx="1703647" cy="1082071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7289072" y="2886292"/>
                <a:ext cx="1704375" cy="742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k-SK"/>
              </a:p>
            </p:txBody>
          </p:sp>
          <p:sp>
            <p:nvSpPr>
              <p:cNvPr id="8215" name="TextBox 216"/>
              <p:cNvSpPr txBox="1">
                <a:spLocks noChangeArrowheads="1"/>
              </p:cNvSpPr>
              <p:nvPr/>
            </p:nvSpPr>
            <p:spPr bwMode="auto">
              <a:xfrm>
                <a:off x="7525497" y="3706279"/>
                <a:ext cx="115212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sk-SK" sz="1100"/>
                  <a:t>time</a:t>
                </a:r>
                <a:endParaRPr lang="sk-SK" altLang="sk-SK" sz="1100"/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7366832" y="2927525"/>
                <a:ext cx="1513942" cy="520182"/>
              </a:xfrm>
              <a:custGeom>
                <a:avLst/>
                <a:gdLst>
                  <a:gd name="connsiteX0" fmla="*/ 0 w 1513489"/>
                  <a:gd name="connsiteY0" fmla="*/ 368379 h 368379"/>
                  <a:gd name="connsiteX1" fmla="*/ 52551 w 1513489"/>
                  <a:gd name="connsiteY1" fmla="*/ 347358 h 368379"/>
                  <a:gd name="connsiteX2" fmla="*/ 73572 w 1513489"/>
                  <a:gd name="connsiteY2" fmla="*/ 315827 h 368379"/>
                  <a:gd name="connsiteX3" fmla="*/ 136634 w 1513489"/>
                  <a:gd name="connsiteY3" fmla="*/ 252765 h 368379"/>
                  <a:gd name="connsiteX4" fmla="*/ 178676 w 1513489"/>
                  <a:gd name="connsiteY4" fmla="*/ 179193 h 368379"/>
                  <a:gd name="connsiteX5" fmla="*/ 199696 w 1513489"/>
                  <a:gd name="connsiteY5" fmla="*/ 105620 h 368379"/>
                  <a:gd name="connsiteX6" fmla="*/ 220717 w 1513489"/>
                  <a:gd name="connsiteY6" fmla="*/ 74089 h 368379"/>
                  <a:gd name="connsiteX7" fmla="*/ 252248 w 1513489"/>
                  <a:gd name="connsiteY7" fmla="*/ 84600 h 368379"/>
                  <a:gd name="connsiteX8" fmla="*/ 294289 w 1513489"/>
                  <a:gd name="connsiteY8" fmla="*/ 179193 h 368379"/>
                  <a:gd name="connsiteX9" fmla="*/ 315310 w 1513489"/>
                  <a:gd name="connsiteY9" fmla="*/ 210724 h 368379"/>
                  <a:gd name="connsiteX10" fmla="*/ 346841 w 1513489"/>
                  <a:gd name="connsiteY10" fmla="*/ 221234 h 368379"/>
                  <a:gd name="connsiteX11" fmla="*/ 399393 w 1513489"/>
                  <a:gd name="connsiteY11" fmla="*/ 263276 h 368379"/>
                  <a:gd name="connsiteX12" fmla="*/ 441434 w 1513489"/>
                  <a:gd name="connsiteY12" fmla="*/ 200214 h 368379"/>
                  <a:gd name="connsiteX13" fmla="*/ 462455 w 1513489"/>
                  <a:gd name="connsiteY13" fmla="*/ 137152 h 368379"/>
                  <a:gd name="connsiteX14" fmla="*/ 525517 w 1513489"/>
                  <a:gd name="connsiteY14" fmla="*/ 84600 h 368379"/>
                  <a:gd name="connsiteX15" fmla="*/ 557048 w 1513489"/>
                  <a:gd name="connsiteY15" fmla="*/ 74089 h 368379"/>
                  <a:gd name="connsiteX16" fmla="*/ 578069 w 1513489"/>
                  <a:gd name="connsiteY16" fmla="*/ 105620 h 368379"/>
                  <a:gd name="connsiteX17" fmla="*/ 609600 w 1513489"/>
                  <a:gd name="connsiteY17" fmla="*/ 242255 h 368379"/>
                  <a:gd name="connsiteX18" fmla="*/ 651641 w 1513489"/>
                  <a:gd name="connsiteY18" fmla="*/ 305317 h 368379"/>
                  <a:gd name="connsiteX19" fmla="*/ 683172 w 1513489"/>
                  <a:gd name="connsiteY19" fmla="*/ 315827 h 368379"/>
                  <a:gd name="connsiteX20" fmla="*/ 777765 w 1513489"/>
                  <a:gd name="connsiteY20" fmla="*/ 336848 h 368379"/>
                  <a:gd name="connsiteX21" fmla="*/ 830317 w 1513489"/>
                  <a:gd name="connsiteY21" fmla="*/ 221234 h 368379"/>
                  <a:gd name="connsiteX22" fmla="*/ 851338 w 1513489"/>
                  <a:gd name="connsiteY22" fmla="*/ 179193 h 368379"/>
                  <a:gd name="connsiteX23" fmla="*/ 872358 w 1513489"/>
                  <a:gd name="connsiteY23" fmla="*/ 74089 h 368379"/>
                  <a:gd name="connsiteX24" fmla="*/ 882869 w 1513489"/>
                  <a:gd name="connsiteY24" fmla="*/ 21538 h 368379"/>
                  <a:gd name="connsiteX25" fmla="*/ 914400 w 1513489"/>
                  <a:gd name="connsiteY25" fmla="*/ 517 h 368379"/>
                  <a:gd name="connsiteX26" fmla="*/ 1040524 w 1513489"/>
                  <a:gd name="connsiteY26" fmla="*/ 11027 h 368379"/>
                  <a:gd name="connsiteX27" fmla="*/ 1061545 w 1513489"/>
                  <a:gd name="connsiteY27" fmla="*/ 74089 h 368379"/>
                  <a:gd name="connsiteX28" fmla="*/ 1082565 w 1513489"/>
                  <a:gd name="connsiteY28" fmla="*/ 105620 h 368379"/>
                  <a:gd name="connsiteX29" fmla="*/ 1103586 w 1513489"/>
                  <a:gd name="connsiteY29" fmla="*/ 168683 h 368379"/>
                  <a:gd name="connsiteX30" fmla="*/ 1135117 w 1513489"/>
                  <a:gd name="connsiteY30" fmla="*/ 179193 h 368379"/>
                  <a:gd name="connsiteX31" fmla="*/ 1166648 w 1513489"/>
                  <a:gd name="connsiteY31" fmla="*/ 200214 h 368379"/>
                  <a:gd name="connsiteX32" fmla="*/ 1177158 w 1513489"/>
                  <a:gd name="connsiteY32" fmla="*/ 242255 h 368379"/>
                  <a:gd name="connsiteX33" fmla="*/ 1198179 w 1513489"/>
                  <a:gd name="connsiteY33" fmla="*/ 273786 h 368379"/>
                  <a:gd name="connsiteX34" fmla="*/ 1208689 w 1513489"/>
                  <a:gd name="connsiteY34" fmla="*/ 305317 h 368379"/>
                  <a:gd name="connsiteX35" fmla="*/ 1240220 w 1513489"/>
                  <a:gd name="connsiteY35" fmla="*/ 294807 h 368379"/>
                  <a:gd name="connsiteX36" fmla="*/ 1303282 w 1513489"/>
                  <a:gd name="connsiteY36" fmla="*/ 252765 h 368379"/>
                  <a:gd name="connsiteX37" fmla="*/ 1334814 w 1513489"/>
                  <a:gd name="connsiteY37" fmla="*/ 231745 h 368379"/>
                  <a:gd name="connsiteX38" fmla="*/ 1387365 w 1513489"/>
                  <a:gd name="connsiteY38" fmla="*/ 168683 h 368379"/>
                  <a:gd name="connsiteX39" fmla="*/ 1397876 w 1513489"/>
                  <a:gd name="connsiteY39" fmla="*/ 137152 h 368379"/>
                  <a:gd name="connsiteX40" fmla="*/ 1429407 w 1513489"/>
                  <a:gd name="connsiteY40" fmla="*/ 200214 h 368379"/>
                  <a:gd name="connsiteX41" fmla="*/ 1439917 w 1513489"/>
                  <a:gd name="connsiteY41" fmla="*/ 231745 h 368379"/>
                  <a:gd name="connsiteX42" fmla="*/ 1513489 w 1513489"/>
                  <a:gd name="connsiteY42" fmla="*/ 294807 h 368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513489" h="368379">
                    <a:moveTo>
                      <a:pt x="0" y="368379"/>
                    </a:moveTo>
                    <a:cubicBezTo>
                      <a:pt x="17517" y="361372"/>
                      <a:pt x="37199" y="358324"/>
                      <a:pt x="52551" y="347358"/>
                    </a:cubicBezTo>
                    <a:cubicBezTo>
                      <a:pt x="62830" y="340016"/>
                      <a:pt x="65180" y="325268"/>
                      <a:pt x="73572" y="315827"/>
                    </a:cubicBezTo>
                    <a:cubicBezTo>
                      <a:pt x="93322" y="293608"/>
                      <a:pt x="123339" y="279354"/>
                      <a:pt x="136634" y="252765"/>
                    </a:cubicBezTo>
                    <a:cubicBezTo>
                      <a:pt x="163304" y="199426"/>
                      <a:pt x="148964" y="223760"/>
                      <a:pt x="178676" y="179193"/>
                    </a:cubicBezTo>
                    <a:cubicBezTo>
                      <a:pt x="182043" y="165726"/>
                      <a:pt x="192158" y="120696"/>
                      <a:pt x="199696" y="105620"/>
                    </a:cubicBezTo>
                    <a:cubicBezTo>
                      <a:pt x="205345" y="94322"/>
                      <a:pt x="213710" y="84599"/>
                      <a:pt x="220717" y="74089"/>
                    </a:cubicBezTo>
                    <a:cubicBezTo>
                      <a:pt x="231227" y="77593"/>
                      <a:pt x="243597" y="77679"/>
                      <a:pt x="252248" y="84600"/>
                    </a:cubicBezTo>
                    <a:cubicBezTo>
                      <a:pt x="282810" y="109050"/>
                      <a:pt x="274098" y="148907"/>
                      <a:pt x="294289" y="179193"/>
                    </a:cubicBezTo>
                    <a:cubicBezTo>
                      <a:pt x="301296" y="189703"/>
                      <a:pt x="305446" y="202833"/>
                      <a:pt x="315310" y="210724"/>
                    </a:cubicBezTo>
                    <a:cubicBezTo>
                      <a:pt x="323961" y="217645"/>
                      <a:pt x="336331" y="217731"/>
                      <a:pt x="346841" y="221234"/>
                    </a:cubicBezTo>
                    <a:cubicBezTo>
                      <a:pt x="350534" y="226773"/>
                      <a:pt x="376467" y="279652"/>
                      <a:pt x="399393" y="263276"/>
                    </a:cubicBezTo>
                    <a:cubicBezTo>
                      <a:pt x="419951" y="248592"/>
                      <a:pt x="427420" y="221235"/>
                      <a:pt x="441434" y="200214"/>
                    </a:cubicBezTo>
                    <a:cubicBezTo>
                      <a:pt x="453725" y="181778"/>
                      <a:pt x="446787" y="152820"/>
                      <a:pt x="462455" y="137152"/>
                    </a:cubicBezTo>
                    <a:cubicBezTo>
                      <a:pt x="485702" y="113904"/>
                      <a:pt x="496248" y="99234"/>
                      <a:pt x="525517" y="84600"/>
                    </a:cubicBezTo>
                    <a:cubicBezTo>
                      <a:pt x="535426" y="79645"/>
                      <a:pt x="546538" y="77593"/>
                      <a:pt x="557048" y="74089"/>
                    </a:cubicBezTo>
                    <a:cubicBezTo>
                      <a:pt x="564055" y="84599"/>
                      <a:pt x="574439" y="93521"/>
                      <a:pt x="578069" y="105620"/>
                    </a:cubicBezTo>
                    <a:cubicBezTo>
                      <a:pt x="592607" y="154080"/>
                      <a:pt x="579945" y="197772"/>
                      <a:pt x="609600" y="242255"/>
                    </a:cubicBezTo>
                    <a:cubicBezTo>
                      <a:pt x="623614" y="263276"/>
                      <a:pt x="627674" y="297328"/>
                      <a:pt x="651641" y="305317"/>
                    </a:cubicBezTo>
                    <a:lnTo>
                      <a:pt x="683172" y="315827"/>
                    </a:lnTo>
                    <a:cubicBezTo>
                      <a:pt x="705148" y="348791"/>
                      <a:pt x="716764" y="386758"/>
                      <a:pt x="777765" y="336848"/>
                    </a:cubicBezTo>
                    <a:cubicBezTo>
                      <a:pt x="813521" y="307593"/>
                      <a:pt x="813872" y="259605"/>
                      <a:pt x="830317" y="221234"/>
                    </a:cubicBezTo>
                    <a:cubicBezTo>
                      <a:pt x="836489" y="206833"/>
                      <a:pt x="844331" y="193207"/>
                      <a:pt x="851338" y="179193"/>
                    </a:cubicBezTo>
                    <a:cubicBezTo>
                      <a:pt x="877083" y="-1031"/>
                      <a:pt x="847902" y="171912"/>
                      <a:pt x="872358" y="74089"/>
                    </a:cubicBezTo>
                    <a:cubicBezTo>
                      <a:pt x="876691" y="56758"/>
                      <a:pt x="874006" y="37048"/>
                      <a:pt x="882869" y="21538"/>
                    </a:cubicBezTo>
                    <a:cubicBezTo>
                      <a:pt x="889136" y="10570"/>
                      <a:pt x="903890" y="7524"/>
                      <a:pt x="914400" y="517"/>
                    </a:cubicBezTo>
                    <a:cubicBezTo>
                      <a:pt x="956441" y="4020"/>
                      <a:pt x="1002791" y="-7840"/>
                      <a:pt x="1040524" y="11027"/>
                    </a:cubicBezTo>
                    <a:cubicBezTo>
                      <a:pt x="1060343" y="20936"/>
                      <a:pt x="1049254" y="55652"/>
                      <a:pt x="1061545" y="74089"/>
                    </a:cubicBezTo>
                    <a:cubicBezTo>
                      <a:pt x="1068552" y="84599"/>
                      <a:pt x="1077435" y="94077"/>
                      <a:pt x="1082565" y="105620"/>
                    </a:cubicBezTo>
                    <a:cubicBezTo>
                      <a:pt x="1091564" y="125868"/>
                      <a:pt x="1082565" y="161676"/>
                      <a:pt x="1103586" y="168683"/>
                    </a:cubicBezTo>
                    <a:lnTo>
                      <a:pt x="1135117" y="179193"/>
                    </a:lnTo>
                    <a:cubicBezTo>
                      <a:pt x="1145627" y="186200"/>
                      <a:pt x="1159641" y="189704"/>
                      <a:pt x="1166648" y="200214"/>
                    </a:cubicBezTo>
                    <a:cubicBezTo>
                      <a:pt x="1174661" y="212233"/>
                      <a:pt x="1171468" y="228978"/>
                      <a:pt x="1177158" y="242255"/>
                    </a:cubicBezTo>
                    <a:cubicBezTo>
                      <a:pt x="1182134" y="253866"/>
                      <a:pt x="1191172" y="263276"/>
                      <a:pt x="1198179" y="273786"/>
                    </a:cubicBezTo>
                    <a:cubicBezTo>
                      <a:pt x="1201682" y="284296"/>
                      <a:pt x="1198780" y="300362"/>
                      <a:pt x="1208689" y="305317"/>
                    </a:cubicBezTo>
                    <a:cubicBezTo>
                      <a:pt x="1218598" y="310272"/>
                      <a:pt x="1230535" y="300187"/>
                      <a:pt x="1240220" y="294807"/>
                    </a:cubicBezTo>
                    <a:cubicBezTo>
                      <a:pt x="1262305" y="282538"/>
                      <a:pt x="1282261" y="266779"/>
                      <a:pt x="1303282" y="252765"/>
                    </a:cubicBezTo>
                    <a:cubicBezTo>
                      <a:pt x="1313792" y="245758"/>
                      <a:pt x="1325882" y="240677"/>
                      <a:pt x="1334814" y="231745"/>
                    </a:cubicBezTo>
                    <a:cubicBezTo>
                      <a:pt x="1358061" y="208498"/>
                      <a:pt x="1372731" y="197951"/>
                      <a:pt x="1387365" y="168683"/>
                    </a:cubicBezTo>
                    <a:cubicBezTo>
                      <a:pt x="1392320" y="158774"/>
                      <a:pt x="1394372" y="147662"/>
                      <a:pt x="1397876" y="137152"/>
                    </a:cubicBezTo>
                    <a:cubicBezTo>
                      <a:pt x="1424293" y="216406"/>
                      <a:pt x="1388658" y="118716"/>
                      <a:pt x="1429407" y="200214"/>
                    </a:cubicBezTo>
                    <a:cubicBezTo>
                      <a:pt x="1434362" y="210123"/>
                      <a:pt x="1432083" y="223911"/>
                      <a:pt x="1439917" y="231745"/>
                    </a:cubicBezTo>
                    <a:cubicBezTo>
                      <a:pt x="1532689" y="324517"/>
                      <a:pt x="1484490" y="236806"/>
                      <a:pt x="1513489" y="29480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k-SK"/>
              </a:p>
            </p:txBody>
          </p:sp>
        </p:grpSp>
      </p:grpSp>
      <p:cxnSp>
        <p:nvCxnSpPr>
          <p:cNvPr id="20" name="Straight Connector 19"/>
          <p:cNvCxnSpPr/>
          <p:nvPr/>
        </p:nvCxnSpPr>
        <p:spPr>
          <a:xfrm flipV="1">
            <a:off x="3313113" y="2989263"/>
            <a:ext cx="1879600" cy="198755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AA1487-E0D6-486D-B13A-89FD0CFBC3F8}" type="slidenum">
              <a:rPr lang="en-AU" altLang="sk-SK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AU" altLang="sk-SK" sz="1400" smtClean="0"/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76200" y="76200"/>
            <a:ext cx="7519988" cy="5794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r>
              <a:rPr lang="en-US" altLang="sk-SK" sz="3600" kern="0" dirty="0" smtClean="0">
                <a:solidFill>
                  <a:srgbClr val="FFC000"/>
                </a:solidFill>
              </a:rPr>
              <a:t>Functional network  construction</a:t>
            </a:r>
            <a:endParaRPr lang="en-CA" altLang="sk-SK" sz="3600" kern="0" dirty="0" smtClean="0">
              <a:solidFill>
                <a:srgbClr val="FFC000"/>
              </a:solidFill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468313" y="1557338"/>
            <a:ext cx="78486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sk-SK" sz="2000"/>
              <a:t>Choose randomly two voxels.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sk-SK" sz="2000"/>
              <a:t>Find whether the signal in these voxels is well correlated. This means, that  these two brain chunks influence each other.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sk-SK" sz="2000"/>
              <a:t> If so, put an edge between these voxels. If not , go to 1.</a:t>
            </a:r>
            <a:endParaRPr lang="sk-SK" altLang="sk-SK" sz="20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300413"/>
            <a:ext cx="32956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59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0480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Distrib</a:t>
            </a:r>
            <a:r>
              <a:rPr lang="sk-SK" sz="2400" dirty="0" err="1" smtClean="0"/>
              <a:t>úcia</a:t>
            </a:r>
            <a:r>
              <a:rPr lang="sk-SK" sz="2400" dirty="0" smtClean="0"/>
              <a:t> stupňov uzlov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014081" y="1392036"/>
            <a:ext cx="2177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Log(</a:t>
            </a:r>
            <a:r>
              <a:rPr lang="sk-SK" dirty="0" err="1" smtClean="0"/>
              <a:t>normovany</a:t>
            </a:r>
            <a:r>
              <a:rPr lang="sk-SK" dirty="0" smtClean="0"/>
              <a:t> </a:t>
            </a:r>
            <a:r>
              <a:rPr lang="sk-SK" dirty="0" err="1" smtClean="0"/>
              <a:t>pocet</a:t>
            </a:r>
            <a:r>
              <a:rPr lang="sk-SK" dirty="0" smtClean="0"/>
              <a:t> uzlov </a:t>
            </a:r>
            <a:r>
              <a:rPr lang="sk-SK" dirty="0" err="1" smtClean="0"/>
              <a:t>daneho</a:t>
            </a:r>
            <a:r>
              <a:rPr lang="sk-SK" dirty="0" smtClean="0"/>
              <a:t> </a:t>
            </a:r>
            <a:r>
              <a:rPr lang="sk-SK" dirty="0" err="1" smtClean="0"/>
              <a:t>stupna</a:t>
            </a:r>
            <a:r>
              <a:rPr lang="sk-SK" dirty="0" smtClean="0"/>
              <a:t>)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572000" y="908720"/>
            <a:ext cx="3672408" cy="2520280"/>
            <a:chOff x="4572000" y="908720"/>
            <a:chExt cx="3888432" cy="30336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572000" y="908720"/>
              <a:ext cx="0" cy="24482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4572000" y="3356992"/>
              <a:ext cx="38884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08104" y="357301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Log(</a:t>
              </a:r>
              <a:r>
                <a:rPr lang="sk-SK" dirty="0" err="1" smtClean="0"/>
                <a:t>stupen</a:t>
              </a:r>
              <a:r>
                <a:rPr lang="sk-SK" dirty="0" smtClean="0"/>
                <a:t>)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87757" y="1278223"/>
              <a:ext cx="3318553" cy="1649912"/>
            </a:xfrm>
            <a:custGeom>
              <a:avLst/>
              <a:gdLst>
                <a:gd name="connsiteX0" fmla="*/ 0 w 3318553"/>
                <a:gd name="connsiteY0" fmla="*/ 1125930 h 1649912"/>
                <a:gd name="connsiteX1" fmla="*/ 750014 w 3318553"/>
                <a:gd name="connsiteY1" fmla="*/ 119062 h 1649912"/>
                <a:gd name="connsiteX2" fmla="*/ 1571946 w 3318553"/>
                <a:gd name="connsiteY2" fmla="*/ 160159 h 1649912"/>
                <a:gd name="connsiteX3" fmla="*/ 2948683 w 3318553"/>
                <a:gd name="connsiteY3" fmla="*/ 1382784 h 1649912"/>
                <a:gd name="connsiteX4" fmla="*/ 3318553 w 3318553"/>
                <a:gd name="connsiteY4" fmla="*/ 1649912 h 164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553" h="1649912">
                  <a:moveTo>
                    <a:pt x="0" y="1125930"/>
                  </a:moveTo>
                  <a:cubicBezTo>
                    <a:pt x="244011" y="702977"/>
                    <a:pt x="488023" y="280024"/>
                    <a:pt x="750014" y="119062"/>
                  </a:cubicBezTo>
                  <a:cubicBezTo>
                    <a:pt x="1012005" y="-41900"/>
                    <a:pt x="1205501" y="-50461"/>
                    <a:pt x="1571946" y="160159"/>
                  </a:cubicBezTo>
                  <a:cubicBezTo>
                    <a:pt x="1938391" y="370779"/>
                    <a:pt x="2657582" y="1134492"/>
                    <a:pt x="2948683" y="1382784"/>
                  </a:cubicBezTo>
                  <a:cubicBezTo>
                    <a:pt x="3239784" y="1631076"/>
                    <a:pt x="3279168" y="1640494"/>
                    <a:pt x="3318553" y="1649912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9532" y="3776345"/>
            <a:ext cx="84249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Model funkčnej siete mozgu má niekoľko parametrov (4), ktoré treba optimalizovať tak, aby sme dosiahli distribúciu nameranú z dát.  Robíme to pomocou horolezeckého algoritmu.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Vygenerujeme rozumný vektor (chromozóm) parametrov, parametre musia mať realistické hodnoty, sú to kladné reálne čísla.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Ohodnotíme kvalitu chromozómu tak, že parametre vložíme do modelu, vygenerujeme distribúciu stupňov uzlov a vypočítame chybu medzi distribúciou modelovou a reálnou.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Porušíme vektor tak, že k parametrom pripočítame malé reálne čísla. Urobíme  15 nových chromozómov a ohodnotíme ich .  Ak je medzi nimi najlepší, vyberieme ho a ostatné zabudneme. Ak je najlepší pôvodný vektor, generujeme nových 15 potomkov.</a:t>
            </a:r>
          </a:p>
          <a:p>
            <a:pPr marL="342900" indent="-342900">
              <a:buAutoNum type="arabicPeriod"/>
            </a:pPr>
            <a:r>
              <a:rPr lang="sk-SK" sz="1600" dirty="0" smtClean="0"/>
              <a:t>Pokiaľ sa nesplní ukončovacia podmienka (počet iterácií) opakujeme od 3.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15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Model a dáta: </a:t>
            </a:r>
            <a:r>
              <a:rPr lang="sk-SK" dirty="0" smtClean="0"/>
              <a:t>Funkcia distribúcie stupňov uzlov odčítaná z modelu (x) verzus nameraná distribúcia (+).</a:t>
            </a:r>
            <a:r>
              <a:rPr lang="sk-SK" sz="2400" dirty="0" smtClean="0">
                <a:solidFill>
                  <a:srgbClr val="FFFF00"/>
                </a:solidFill>
              </a:rPr>
              <a:t> </a:t>
            </a:r>
            <a:endParaRPr lang="sk-SK" sz="2400" dirty="0">
              <a:solidFill>
                <a:srgbClr val="FFFF00"/>
              </a:solidFill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56792"/>
            <a:ext cx="6856040" cy="484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Obsah tejto prednášky</a:t>
            </a:r>
            <a:endParaRPr lang="sk-SK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924944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 err="1" smtClean="0"/>
              <a:t>Stochastický</a:t>
            </a:r>
            <a:r>
              <a:rPr lang="sk-SK" sz="2400" dirty="0" smtClean="0"/>
              <a:t> algoritmus.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Klasický horolezecký algoritmus.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Horolezecký algoritmus s učením.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Tabu </a:t>
            </a:r>
            <a:r>
              <a:rPr lang="sk-SK" sz="2400" dirty="0" err="1" smtClean="0"/>
              <a:t>search</a:t>
            </a:r>
            <a:r>
              <a:rPr lang="sk-SK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Evolučné programovanie.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Fitnes a jej varianty.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843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6" name="Group 16"/>
          <p:cNvGrpSpPr>
            <a:grpSpLocks/>
          </p:cNvGrpSpPr>
          <p:nvPr/>
        </p:nvGrpSpPr>
        <p:grpSpPr bwMode="auto">
          <a:xfrm>
            <a:off x="152400" y="762000"/>
            <a:ext cx="8991600" cy="5632451"/>
            <a:chOff x="0" y="240"/>
            <a:chExt cx="5664" cy="3548"/>
          </a:xfrm>
        </p:grpSpPr>
        <p:sp>
          <p:nvSpPr>
            <p:cNvPr id="22537" name="Text Box 2"/>
            <p:cNvSpPr txBox="1">
              <a:spLocks noChangeArrowheads="1"/>
            </p:cNvSpPr>
            <p:nvPr/>
          </p:nvSpPr>
          <p:spPr bwMode="auto">
            <a:xfrm>
              <a:off x="0" y="240"/>
              <a:ext cx="5664" cy="3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b="1" i="1" dirty="0">
                  <a:solidFill>
                    <a:srgbClr val="FF9933"/>
                  </a:solidFill>
                </a:rPr>
                <a:t>Horolezecký algoritmus s učením:</a:t>
              </a:r>
              <a:endParaRPr lang="en-US" altLang="sk-SK" sz="2400" b="1" i="1" dirty="0">
                <a:solidFill>
                  <a:srgbClr val="FF9933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i="1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1.</a:t>
              </a:r>
              <a:r>
                <a:rPr lang="sk-SK" altLang="sk-SK" sz="2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sk-SK" sz="2000" b="1" i="1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In</a:t>
              </a:r>
              <a:r>
                <a:rPr lang="sk-SK" altLang="sk-SK" sz="2000" b="1" i="1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á konštrukcia okolia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Pravdepodobnostný vektor: Jeho zložky určujú pravdepodobnosť výskytu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</a:t>
              </a:r>
              <a:r>
                <a:rPr lang="sk-SK" altLang="sk-SK" sz="2000" dirty="0" smtClean="0"/>
                <a:t>hodnoty </a:t>
              </a:r>
              <a:r>
                <a:rPr lang="sk-SK" altLang="sk-SK" sz="2000" dirty="0"/>
                <a:t>„</a:t>
              </a:r>
              <a:r>
                <a:rPr lang="sk-SK" altLang="sk-SK" sz="2000" i="1" dirty="0"/>
                <a:t>1</a:t>
              </a:r>
              <a:r>
                <a:rPr lang="sk-SK" altLang="sk-SK" sz="2000" dirty="0"/>
                <a:t>“ v danej pozícii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</a:t>
              </a:r>
              <a:r>
                <a:rPr lang="sk-SK" altLang="sk-SK" sz="2000" dirty="0" smtClean="0"/>
                <a:t>Platí pre tvorbu binárneho vektora       :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                     1, ak </a:t>
              </a:r>
              <a:r>
                <a:rPr lang="sk-SK" altLang="sk-SK" sz="2000" dirty="0" err="1"/>
                <a:t>random</a:t>
              </a:r>
              <a:r>
                <a:rPr lang="sk-SK" altLang="sk-SK" sz="2000" dirty="0"/>
                <a:t> je menšie ako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                     0, v opačnom prípade</a:t>
              </a:r>
              <a:endParaRPr lang="sk-SK" altLang="sk-SK" sz="2400" b="1" i="1" dirty="0"/>
            </a:p>
            <a:p>
              <a:pPr eaLnBrk="1" hangingPunct="1">
                <a:spcBef>
                  <a:spcPct val="50000"/>
                </a:spcBef>
              </a:pPr>
              <a:endParaRPr lang="sk-SK" altLang="sk-SK" sz="2400" b="1" i="1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</a:t>
              </a:r>
              <a:endParaRPr lang="en-US" altLang="sk-SK" sz="2000" b="1" i="1" dirty="0"/>
            </a:p>
          </p:txBody>
        </p:sp>
        <p:grpSp>
          <p:nvGrpSpPr>
            <p:cNvPr id="22538" name="Group 9"/>
            <p:cNvGrpSpPr>
              <a:grpSpLocks/>
            </p:cNvGrpSpPr>
            <p:nvPr/>
          </p:nvGrpSpPr>
          <p:grpSpPr bwMode="auto">
            <a:xfrm>
              <a:off x="576" y="864"/>
              <a:ext cx="3312" cy="2112"/>
              <a:chOff x="528" y="864"/>
              <a:chExt cx="3312" cy="2112"/>
            </a:xfrm>
          </p:grpSpPr>
          <p:graphicFrame>
            <p:nvGraphicFramePr>
              <p:cNvPr id="22532" name="Object 3"/>
              <p:cNvGraphicFramePr>
                <a:graphicFrameLocks noChangeAspect="1"/>
              </p:cNvGraphicFramePr>
              <p:nvPr/>
            </p:nvGraphicFramePr>
            <p:xfrm>
              <a:off x="1824" y="864"/>
              <a:ext cx="352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44" name="Equation" r:id="rId3" imgW="355320" imgH="215640" progId="Equation.3">
                      <p:embed/>
                    </p:oleObj>
                  </mc:Choice>
                  <mc:Fallback>
                    <p:oleObj name="Equation" r:id="rId3" imgW="35532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864"/>
                            <a:ext cx="352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3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8232773"/>
                  </p:ext>
                </p:extLst>
              </p:nvPr>
            </p:nvGraphicFramePr>
            <p:xfrm>
              <a:off x="2352" y="1392"/>
              <a:ext cx="1488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45" name="Rovnica" r:id="rId5" imgW="1155600" imgH="266400" progId="Equation.3">
                      <p:embed/>
                    </p:oleObj>
                  </mc:Choice>
                  <mc:Fallback>
                    <p:oleObj name="Rovnica" r:id="rId5" imgW="1155600" imgH="266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392"/>
                            <a:ext cx="1488" cy="343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4" name="Object 5"/>
              <p:cNvGraphicFramePr>
                <a:graphicFrameLocks noChangeAspect="1"/>
              </p:cNvGraphicFramePr>
              <p:nvPr/>
            </p:nvGraphicFramePr>
            <p:xfrm>
              <a:off x="528" y="2352"/>
              <a:ext cx="22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46" name="Equation" r:id="rId7" imgW="164880" imgH="228600" progId="Equation.3">
                      <p:embed/>
                    </p:oleObj>
                  </mc:Choice>
                  <mc:Fallback>
                    <p:oleObj name="Equation" r:id="rId7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352"/>
                            <a:ext cx="22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9" name="AutoShape 6"/>
              <p:cNvSpPr>
                <a:spLocks/>
              </p:cNvSpPr>
              <p:nvPr/>
            </p:nvSpPr>
            <p:spPr bwMode="auto">
              <a:xfrm>
                <a:off x="1584" y="2064"/>
                <a:ext cx="96" cy="86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2540" name="AutoShape 7"/>
              <p:cNvSpPr>
                <a:spLocks/>
              </p:cNvSpPr>
              <p:nvPr/>
            </p:nvSpPr>
            <p:spPr bwMode="auto">
              <a:xfrm>
                <a:off x="864" y="2112"/>
                <a:ext cx="96" cy="864"/>
              </a:xfrm>
              <a:prstGeom prst="leftBrace">
                <a:avLst>
                  <a:gd name="adj1" fmla="val 7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aphicFrame>
            <p:nvGraphicFramePr>
              <p:cNvPr id="22535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3343557"/>
                  </p:ext>
                </p:extLst>
              </p:nvPr>
            </p:nvGraphicFramePr>
            <p:xfrm>
              <a:off x="3008" y="2004"/>
              <a:ext cx="229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47" name="Equation" r:id="rId9" imgW="177480" imgH="228600" progId="Equation.3">
                      <p:embed/>
                    </p:oleObj>
                  </mc:Choice>
                  <mc:Fallback>
                    <p:oleObj name="Equation" r:id="rId9" imgW="177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8" y="2004"/>
                            <a:ext cx="229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2530" name="Object 17"/>
          <p:cNvGraphicFramePr>
            <a:graphicFrameLocks noChangeAspect="1"/>
          </p:cNvGraphicFramePr>
          <p:nvPr/>
        </p:nvGraphicFramePr>
        <p:xfrm>
          <a:off x="6096000" y="3581400"/>
          <a:ext cx="1219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8" name="Equation" r:id="rId11" imgW="571320" imgH="177480" progId="Equation.3">
                  <p:embed/>
                </p:oleObj>
              </mc:Choice>
              <mc:Fallback>
                <p:oleObj name="Equation" r:id="rId11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1219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Brace 1"/>
          <p:cNvSpPr/>
          <p:nvPr/>
        </p:nvSpPr>
        <p:spPr>
          <a:xfrm>
            <a:off x="5652120" y="3933056"/>
            <a:ext cx="648072" cy="117234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TextBox 2"/>
          <p:cNvSpPr txBox="1"/>
          <p:nvPr/>
        </p:nvSpPr>
        <p:spPr>
          <a:xfrm>
            <a:off x="6516216" y="4196062"/>
            <a:ext cx="26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Generovanie binárneho chromozómu</a:t>
            </a:r>
            <a:endParaRPr lang="sk-SK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90589"/>
              </p:ext>
            </p:extLst>
          </p:nvPr>
        </p:nvGraphicFramePr>
        <p:xfrm>
          <a:off x="3968750" y="3070225"/>
          <a:ext cx="4127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9" name="Rovnica" r:id="rId13" imgW="190440" imgH="241200" progId="Equation.3">
                  <p:embed/>
                </p:oleObj>
              </mc:Choice>
              <mc:Fallback>
                <p:oleObj name="Rovnica" r:id="rId13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070225"/>
                        <a:ext cx="412750" cy="5222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6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9"/>
          <p:cNvGrpSpPr>
            <a:grpSpLocks/>
          </p:cNvGrpSpPr>
          <p:nvPr/>
        </p:nvGrpSpPr>
        <p:grpSpPr bwMode="auto">
          <a:xfrm>
            <a:off x="0" y="457200"/>
            <a:ext cx="8991600" cy="5934075"/>
            <a:chOff x="0" y="288"/>
            <a:chExt cx="5664" cy="3738"/>
          </a:xfrm>
        </p:grpSpPr>
        <p:sp>
          <p:nvSpPr>
            <p:cNvPr id="23557" name="Text Box 2"/>
            <p:cNvSpPr txBox="1">
              <a:spLocks noChangeArrowheads="1"/>
            </p:cNvSpPr>
            <p:nvPr/>
          </p:nvSpPr>
          <p:spPr bwMode="auto">
            <a:xfrm>
              <a:off x="0" y="288"/>
              <a:ext cx="5664" cy="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Okolie </a:t>
              </a:r>
              <a:r>
                <a:rPr lang="sk-SK" altLang="sk-SK" sz="2400" i="1"/>
                <a:t>U(w) </a:t>
              </a:r>
              <a:r>
                <a:rPr lang="sk-SK" altLang="sk-SK" sz="2400"/>
                <a:t>zostrojené z náhodne generovaných binárnych vektorov: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Kardinalita okolia nech je konštantná:  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en-US" altLang="sk-SK" sz="2400"/>
            </a:p>
          </p:txBody>
        </p:sp>
        <p:graphicFrame>
          <p:nvGraphicFramePr>
            <p:cNvPr id="23554" name="Object 3"/>
            <p:cNvGraphicFramePr>
              <a:graphicFrameLocks noChangeAspect="1"/>
            </p:cNvGraphicFramePr>
            <p:nvPr/>
          </p:nvGraphicFramePr>
          <p:xfrm>
            <a:off x="241" y="960"/>
            <a:ext cx="2110" cy="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0" name="Equation" r:id="rId3" imgW="1143000" imgH="533160" progId="Equation.3">
                    <p:embed/>
                  </p:oleObj>
                </mc:Choice>
                <mc:Fallback>
                  <p:oleObj name="Equation" r:id="rId3" imgW="11430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" y="960"/>
                          <a:ext cx="2110" cy="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8" name="Line 4"/>
            <p:cNvSpPr>
              <a:spLocks noChangeShapeType="1"/>
            </p:cNvSpPr>
            <p:nvPr/>
          </p:nvSpPr>
          <p:spPr bwMode="auto">
            <a:xfrm>
              <a:off x="864" y="3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23555" name="Object 5"/>
            <p:cNvGraphicFramePr>
              <a:graphicFrameLocks noChangeAspect="1"/>
            </p:cNvGraphicFramePr>
            <p:nvPr/>
          </p:nvGraphicFramePr>
          <p:xfrm>
            <a:off x="3264" y="2928"/>
            <a:ext cx="2016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1" name="Equation" r:id="rId5" imgW="774360" imgH="330120" progId="Equation.3">
                    <p:embed/>
                  </p:oleObj>
                </mc:Choice>
                <mc:Fallback>
                  <p:oleObj name="Equation" r:id="rId5" imgW="7743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28"/>
                          <a:ext cx="2016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2352" y="1008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- funkcia generujúca vektor alfa</a:t>
              </a:r>
              <a:endParaRPr lang="en-US" altLang="sk-SK" sz="2400"/>
            </a:p>
          </p:txBody>
        </p:sp>
      </p:grpSp>
    </p:spTree>
    <p:extLst>
      <p:ext uri="{BB962C8B-B14F-4D97-AF65-F5344CB8AC3E}">
        <p14:creationId xmlns:p14="http://schemas.microsoft.com/office/powerpoint/2010/main" val="6282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24"/>
          <p:cNvGrpSpPr>
            <a:grpSpLocks/>
          </p:cNvGrpSpPr>
          <p:nvPr/>
        </p:nvGrpSpPr>
        <p:grpSpPr bwMode="auto">
          <a:xfrm>
            <a:off x="457200" y="0"/>
            <a:ext cx="8534400" cy="6048375"/>
            <a:chOff x="288" y="0"/>
            <a:chExt cx="5376" cy="3810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2832" y="864"/>
              <a:ext cx="2112" cy="1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4581" name="Rectangle 7"/>
            <p:cNvSpPr>
              <a:spLocks noChangeArrowheads="1"/>
            </p:cNvSpPr>
            <p:nvPr/>
          </p:nvSpPr>
          <p:spPr bwMode="auto">
            <a:xfrm>
              <a:off x="288" y="912"/>
              <a:ext cx="2112" cy="1344"/>
            </a:xfrm>
            <a:prstGeom prst="rect">
              <a:avLst/>
            </a:prstGeom>
            <a:pattFill prst="pct5">
              <a:fgClr>
                <a:schemeClr val="bg1"/>
              </a:fgClr>
              <a:bgClr>
                <a:schemeClr val="bg2">
                  <a:lumMod val="40000"/>
                  <a:lumOff val="60000"/>
                </a:schemeClr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4582" name="Rectangle 10" descr="5%"/>
            <p:cNvSpPr>
              <a:spLocks noChangeArrowheads="1"/>
            </p:cNvSpPr>
            <p:nvPr/>
          </p:nvSpPr>
          <p:spPr bwMode="auto">
            <a:xfrm>
              <a:off x="288" y="912"/>
              <a:ext cx="2112" cy="1344"/>
            </a:xfrm>
            <a:prstGeom prst="rect">
              <a:avLst/>
            </a:prstGeom>
            <a:noFill/>
            <a:ln w="28575">
              <a:solidFill>
                <a:srgbClr val="99FF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4583" name="Oval 11"/>
            <p:cNvSpPr>
              <a:spLocks noChangeArrowheads="1"/>
            </p:cNvSpPr>
            <p:nvPr/>
          </p:nvSpPr>
          <p:spPr bwMode="auto">
            <a:xfrm>
              <a:off x="960" y="1440"/>
              <a:ext cx="96" cy="9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4584" name="Oval 12" descr="5%"/>
            <p:cNvSpPr>
              <a:spLocks noChangeArrowheads="1"/>
            </p:cNvSpPr>
            <p:nvPr/>
          </p:nvSpPr>
          <p:spPr bwMode="auto">
            <a:xfrm>
              <a:off x="3984" y="1344"/>
              <a:ext cx="528" cy="528"/>
            </a:xfrm>
            <a:prstGeom prst="ellipse">
              <a:avLst/>
            </a:prstGeom>
            <a:pattFill prst="pct5">
              <a:fgClr>
                <a:schemeClr val="bg2"/>
              </a:fgClr>
              <a:bgClr>
                <a:schemeClr val="accent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4585" name="Oval 13"/>
            <p:cNvSpPr>
              <a:spLocks noChangeArrowheads="1"/>
            </p:cNvSpPr>
            <p:nvPr/>
          </p:nvSpPr>
          <p:spPr bwMode="auto">
            <a:xfrm>
              <a:off x="4176" y="1536"/>
              <a:ext cx="96" cy="9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4586" name="Text Box 14"/>
            <p:cNvSpPr txBox="1">
              <a:spLocks noChangeArrowheads="1"/>
            </p:cNvSpPr>
            <p:nvPr/>
          </p:nvSpPr>
          <p:spPr bwMode="auto">
            <a:xfrm>
              <a:off x="288" y="2784"/>
              <a:ext cx="235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ak zložky pravdepodobnostného vektora sú blízke k ½.</a:t>
              </a:r>
              <a:endParaRPr lang="en-US" altLang="sk-SK" sz="2400"/>
            </a:p>
          </p:txBody>
        </p:sp>
        <p:sp>
          <p:nvSpPr>
            <p:cNvPr id="24587" name="Line 15"/>
            <p:cNvSpPr>
              <a:spLocks noChangeShapeType="1"/>
            </p:cNvSpPr>
            <p:nvPr/>
          </p:nvSpPr>
          <p:spPr bwMode="auto">
            <a:xfrm flipV="1">
              <a:off x="1296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4588" name="Text Box 16"/>
            <p:cNvSpPr txBox="1">
              <a:spLocks noChangeArrowheads="1"/>
            </p:cNvSpPr>
            <p:nvPr/>
          </p:nvSpPr>
          <p:spPr bwMode="auto">
            <a:xfrm>
              <a:off x="2784" y="2832"/>
              <a:ext cx="235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ak zložky pravdepodobnostného vektora sú blízke k nule alebo 1.</a:t>
              </a:r>
              <a:endParaRPr lang="en-US" altLang="sk-SK" sz="2400"/>
            </a:p>
          </p:txBody>
        </p:sp>
        <p:sp>
          <p:nvSpPr>
            <p:cNvPr id="24589" name="Line 17"/>
            <p:cNvSpPr>
              <a:spLocks noChangeShapeType="1"/>
            </p:cNvSpPr>
            <p:nvPr/>
          </p:nvSpPr>
          <p:spPr bwMode="auto">
            <a:xfrm flipV="1">
              <a:off x="3936" y="24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4590" name="Freeform 18"/>
            <p:cNvSpPr>
              <a:spLocks/>
            </p:cNvSpPr>
            <p:nvPr/>
          </p:nvSpPr>
          <p:spPr bwMode="auto">
            <a:xfrm>
              <a:off x="3937" y="1346"/>
              <a:ext cx="612" cy="535"/>
            </a:xfrm>
            <a:custGeom>
              <a:avLst/>
              <a:gdLst>
                <a:gd name="T0" fmla="*/ 524 w 612"/>
                <a:gd name="T1" fmla="*/ 118 h 535"/>
                <a:gd name="T2" fmla="*/ 395 w 612"/>
                <a:gd name="T3" fmla="*/ 12 h 535"/>
                <a:gd name="T4" fmla="*/ 171 w 612"/>
                <a:gd name="T5" fmla="*/ 23 h 535"/>
                <a:gd name="T6" fmla="*/ 7 w 612"/>
                <a:gd name="T7" fmla="*/ 159 h 535"/>
                <a:gd name="T8" fmla="*/ 1 w 612"/>
                <a:gd name="T9" fmla="*/ 200 h 535"/>
                <a:gd name="T10" fmla="*/ 7 w 612"/>
                <a:gd name="T11" fmla="*/ 358 h 535"/>
                <a:gd name="T12" fmla="*/ 189 w 612"/>
                <a:gd name="T13" fmla="*/ 482 h 535"/>
                <a:gd name="T14" fmla="*/ 395 w 612"/>
                <a:gd name="T15" fmla="*/ 535 h 535"/>
                <a:gd name="T16" fmla="*/ 559 w 612"/>
                <a:gd name="T17" fmla="*/ 470 h 535"/>
                <a:gd name="T18" fmla="*/ 600 w 612"/>
                <a:gd name="T19" fmla="*/ 411 h 535"/>
                <a:gd name="T20" fmla="*/ 612 w 612"/>
                <a:gd name="T21" fmla="*/ 376 h 535"/>
                <a:gd name="T22" fmla="*/ 606 w 612"/>
                <a:gd name="T23" fmla="*/ 229 h 535"/>
                <a:gd name="T24" fmla="*/ 524 w 612"/>
                <a:gd name="T25" fmla="*/ 118 h 5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12"/>
                <a:gd name="T40" fmla="*/ 0 h 535"/>
                <a:gd name="T41" fmla="*/ 612 w 612"/>
                <a:gd name="T42" fmla="*/ 535 h 5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12" h="535">
                  <a:moveTo>
                    <a:pt x="524" y="118"/>
                  </a:moveTo>
                  <a:cubicBezTo>
                    <a:pt x="510" y="64"/>
                    <a:pt x="446" y="30"/>
                    <a:pt x="395" y="12"/>
                  </a:cubicBezTo>
                  <a:cubicBezTo>
                    <a:pt x="320" y="14"/>
                    <a:pt x="242" y="0"/>
                    <a:pt x="171" y="23"/>
                  </a:cubicBezTo>
                  <a:cubicBezTo>
                    <a:pt x="102" y="45"/>
                    <a:pt x="39" y="95"/>
                    <a:pt x="7" y="159"/>
                  </a:cubicBezTo>
                  <a:cubicBezTo>
                    <a:pt x="5" y="173"/>
                    <a:pt x="1" y="186"/>
                    <a:pt x="1" y="200"/>
                  </a:cubicBezTo>
                  <a:cubicBezTo>
                    <a:pt x="1" y="253"/>
                    <a:pt x="0" y="306"/>
                    <a:pt x="7" y="358"/>
                  </a:cubicBezTo>
                  <a:cubicBezTo>
                    <a:pt x="19" y="442"/>
                    <a:pt x="123" y="465"/>
                    <a:pt x="189" y="482"/>
                  </a:cubicBezTo>
                  <a:cubicBezTo>
                    <a:pt x="247" y="521"/>
                    <a:pt x="328" y="527"/>
                    <a:pt x="395" y="535"/>
                  </a:cubicBezTo>
                  <a:cubicBezTo>
                    <a:pt x="481" y="529"/>
                    <a:pt x="509" y="532"/>
                    <a:pt x="559" y="470"/>
                  </a:cubicBezTo>
                  <a:cubicBezTo>
                    <a:pt x="559" y="470"/>
                    <a:pt x="594" y="424"/>
                    <a:pt x="600" y="411"/>
                  </a:cubicBezTo>
                  <a:cubicBezTo>
                    <a:pt x="605" y="400"/>
                    <a:pt x="612" y="376"/>
                    <a:pt x="612" y="376"/>
                  </a:cubicBezTo>
                  <a:cubicBezTo>
                    <a:pt x="610" y="327"/>
                    <a:pt x="609" y="278"/>
                    <a:pt x="606" y="229"/>
                  </a:cubicBezTo>
                  <a:cubicBezTo>
                    <a:pt x="603" y="186"/>
                    <a:pt x="585" y="98"/>
                    <a:pt x="524" y="118"/>
                  </a:cubicBezTo>
                  <a:close/>
                </a:path>
              </a:pathLst>
            </a:custGeom>
            <a:pattFill prst="pct5">
              <a:fgClr>
                <a:schemeClr val="bg1"/>
              </a:fgClr>
              <a:bgClr>
                <a:schemeClr val="bg2">
                  <a:lumMod val="40000"/>
                  <a:lumOff val="60000"/>
                </a:schemeClr>
              </a:bgClr>
            </a:patt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  <a:ex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4591" name="Line 19"/>
            <p:cNvSpPr>
              <a:spLocks noChangeShapeType="1"/>
            </p:cNvSpPr>
            <p:nvPr/>
          </p:nvSpPr>
          <p:spPr bwMode="auto">
            <a:xfrm flipH="1">
              <a:off x="1056" y="384"/>
              <a:ext cx="288" cy="105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4592" name="Text Box 20"/>
            <p:cNvSpPr txBox="1">
              <a:spLocks noChangeArrowheads="1"/>
            </p:cNvSpPr>
            <p:nvPr/>
          </p:nvSpPr>
          <p:spPr bwMode="auto">
            <a:xfrm>
              <a:off x="1440" y="96"/>
              <a:ext cx="422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Binárny vektor, ktorý vznikne z       zaokrúhlením jeho zložiek.</a:t>
              </a:r>
              <a:endParaRPr lang="en-US" altLang="sk-SK" sz="2400"/>
            </a:p>
          </p:txBody>
        </p:sp>
        <p:graphicFrame>
          <p:nvGraphicFramePr>
            <p:cNvPr id="24578" name="Object 21"/>
            <p:cNvGraphicFramePr>
              <a:graphicFrameLocks noChangeAspect="1"/>
            </p:cNvGraphicFramePr>
            <p:nvPr/>
          </p:nvGraphicFramePr>
          <p:xfrm>
            <a:off x="3984" y="0"/>
            <a:ext cx="2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5" name="Equation" r:id="rId3" imgW="152280" imgH="228600" progId="Equation.3">
                    <p:embed/>
                  </p:oleObj>
                </mc:Choice>
                <mc:Fallback>
                  <p:oleObj name="Equatio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0"/>
                          <a:ext cx="2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Line 23"/>
            <p:cNvSpPr>
              <a:spLocks noChangeShapeType="1"/>
            </p:cNvSpPr>
            <p:nvPr/>
          </p:nvSpPr>
          <p:spPr bwMode="auto">
            <a:xfrm>
              <a:off x="2448" y="528"/>
              <a:ext cx="1728" cy="100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6667500" y="2443480"/>
            <a:ext cx="152400" cy="152400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04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6" name="Group 5"/>
          <p:cNvGrpSpPr>
            <a:grpSpLocks/>
          </p:cNvGrpSpPr>
          <p:nvPr/>
        </p:nvGrpSpPr>
        <p:grpSpPr bwMode="auto">
          <a:xfrm>
            <a:off x="228600" y="685800"/>
            <a:ext cx="5867400" cy="914400"/>
            <a:chOff x="144" y="432"/>
            <a:chExt cx="3696" cy="576"/>
          </a:xfrm>
        </p:grpSpPr>
        <p:sp>
          <p:nvSpPr>
            <p:cNvPr id="25612" name="Rectangle 2"/>
            <p:cNvSpPr>
              <a:spLocks noChangeArrowheads="1"/>
            </p:cNvSpPr>
            <p:nvPr/>
          </p:nvSpPr>
          <p:spPr bwMode="auto">
            <a:xfrm>
              <a:off x="144" y="432"/>
              <a:ext cx="369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b="1" i="1" dirty="0">
                  <a:solidFill>
                    <a:srgbClr val="92D050"/>
                  </a:solidFill>
                </a:rPr>
                <a:t>2. Učenie pravdepodobnostného vektora w</a:t>
              </a:r>
              <a:r>
                <a:rPr lang="sk-SK" altLang="sk-SK" sz="2000" b="1" i="1" dirty="0">
                  <a:solidFill>
                    <a:srgbClr val="92D050"/>
                  </a:solidFill>
                </a:rPr>
                <a:t>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i="1" dirty="0"/>
                <a:t>   </a:t>
              </a:r>
              <a:endParaRPr lang="en-US" altLang="sk-SK" sz="2000" dirty="0"/>
            </a:p>
          </p:txBody>
        </p:sp>
        <p:sp>
          <p:nvSpPr>
            <p:cNvPr id="25613" name="Line 4"/>
            <p:cNvSpPr>
              <a:spLocks noChangeShapeType="1"/>
            </p:cNvSpPr>
            <p:nvPr/>
          </p:nvSpPr>
          <p:spPr bwMode="auto">
            <a:xfrm>
              <a:off x="3408" y="480"/>
              <a:ext cx="144" cy="0"/>
            </a:xfrm>
            <a:prstGeom prst="line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228600" y="1676400"/>
            <a:ext cx="853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altLang="sk-SK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304800" y="1676400"/>
            <a:ext cx="8686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Nech                 je množina obsahujúca </a:t>
            </a:r>
            <a:r>
              <a:rPr lang="sk-SK" altLang="sk-SK" sz="2400" i="1" dirty="0"/>
              <a:t>b</a:t>
            </a:r>
            <a:r>
              <a:rPr lang="sk-SK" altLang="sk-SK" sz="2400" dirty="0"/>
              <a:t> najlepších riešení z okolia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i="1" dirty="0"/>
              <a:t>            : 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 i="1" dirty="0"/>
          </a:p>
          <a:p>
            <a:pPr eaLnBrk="1" hangingPunct="1">
              <a:spcBef>
                <a:spcPct val="50000"/>
              </a:spcBef>
            </a:pPr>
            <a:endParaRPr lang="sk-SK" altLang="sk-SK" sz="2400" i="1" dirty="0"/>
          </a:p>
          <a:p>
            <a:pPr eaLnBrk="1" hangingPunct="1">
              <a:spcBef>
                <a:spcPct val="50000"/>
              </a:spcBef>
            </a:pPr>
            <a:endParaRPr lang="sk-SK" altLang="sk-SK" sz="2400" i="1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Pravdepodobnostný vektor učíme podľa </a:t>
            </a:r>
            <a:r>
              <a:rPr lang="sk-SK" altLang="sk-SK" sz="2400" dirty="0" err="1"/>
              <a:t>Hebbovho</a:t>
            </a:r>
            <a:r>
              <a:rPr lang="sk-SK" altLang="sk-SK" sz="2400" dirty="0"/>
              <a:t> pravidla: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i="1" dirty="0"/>
              <a:t>           </a:t>
            </a:r>
            <a:endParaRPr lang="en-US" altLang="sk-SK" sz="2400" dirty="0"/>
          </a:p>
        </p:txBody>
      </p:sp>
      <p:graphicFrame>
        <p:nvGraphicFramePr>
          <p:cNvPr id="25602" name="Object 8"/>
          <p:cNvGraphicFramePr>
            <a:graphicFrameLocks noChangeAspect="1"/>
          </p:cNvGraphicFramePr>
          <p:nvPr/>
        </p:nvGraphicFramePr>
        <p:xfrm>
          <a:off x="1371600" y="1600200"/>
          <a:ext cx="6921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8" name="Equation" r:id="rId3" imgW="317160" imgH="253800" progId="Equation.3">
                  <p:embed/>
                </p:oleObj>
              </mc:Choice>
              <mc:Fallback>
                <p:oleObj name="Equation" r:id="rId3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6921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9"/>
          <p:cNvGraphicFramePr>
            <a:graphicFrameLocks noChangeAspect="1"/>
          </p:cNvGraphicFramePr>
          <p:nvPr/>
        </p:nvGraphicFramePr>
        <p:xfrm>
          <a:off x="354013" y="2209800"/>
          <a:ext cx="7477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9" name="Equation" r:id="rId5" imgW="342720" imgH="253800" progId="Equation.3">
                  <p:embed/>
                </p:oleObj>
              </mc:Choice>
              <mc:Fallback>
                <p:oleObj name="Equation" r:id="rId5" imgW="342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209800"/>
                        <a:ext cx="747712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0"/>
          <p:cNvGraphicFramePr>
            <a:graphicFrameLocks noChangeAspect="1"/>
          </p:cNvGraphicFramePr>
          <p:nvPr/>
        </p:nvGraphicFramePr>
        <p:xfrm>
          <a:off x="457200" y="3352800"/>
          <a:ext cx="32115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0" name="Equation" r:id="rId7" imgW="1473120" imgH="253800" progId="Equation.3">
                  <p:embed/>
                </p:oleObj>
              </mc:Choice>
              <mc:Fallback>
                <p:oleObj name="Equation" r:id="rId7" imgW="1473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32115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1"/>
          <p:cNvGraphicFramePr>
            <a:graphicFrameLocks noChangeAspect="1"/>
          </p:cNvGraphicFramePr>
          <p:nvPr/>
        </p:nvGraphicFramePr>
        <p:xfrm>
          <a:off x="539750" y="5084763"/>
          <a:ext cx="3505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1" name="Equation" r:id="rId9" imgW="1346040" imgH="393480" progId="Equation.3">
                  <p:embed/>
                </p:oleObj>
              </mc:Choice>
              <mc:Fallback>
                <p:oleObj name="Equation" r:id="rId9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84763"/>
                        <a:ext cx="3505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Line 12"/>
          <p:cNvSpPr>
            <a:spLocks noChangeShapeType="1"/>
          </p:cNvSpPr>
          <p:nvPr/>
        </p:nvSpPr>
        <p:spPr bwMode="auto">
          <a:xfrm flipV="1">
            <a:off x="2133600" y="5715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5610" name="Text Box 13"/>
          <p:cNvSpPr txBox="1">
            <a:spLocks noChangeArrowheads="1"/>
          </p:cNvSpPr>
          <p:nvPr/>
        </p:nvSpPr>
        <p:spPr bwMode="auto">
          <a:xfrm>
            <a:off x="1828800" y="6278563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 altLang="sk-SK" sz="2000"/>
          </a:p>
        </p:txBody>
      </p:sp>
      <p:sp>
        <p:nvSpPr>
          <p:cNvPr id="25611" name="Text Box 14"/>
          <p:cNvSpPr txBox="1">
            <a:spLocks noChangeArrowheads="1"/>
          </p:cNvSpPr>
          <p:nvPr/>
        </p:nvSpPr>
        <p:spPr bwMode="auto">
          <a:xfrm>
            <a:off x="1447800" y="64912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800"/>
              <a:t>rýchlosť učenia</a:t>
            </a:r>
            <a:endParaRPr lang="en-US" altLang="sk-SK" sz="1800"/>
          </a:p>
        </p:txBody>
      </p:sp>
      <p:sp>
        <p:nvSpPr>
          <p:cNvPr id="2" name="Rectangle 1"/>
          <p:cNvSpPr/>
          <p:nvPr/>
        </p:nvSpPr>
        <p:spPr>
          <a:xfrm>
            <a:off x="107504" y="4941168"/>
            <a:ext cx="4540696" cy="15358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00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1" name="Group 14"/>
          <p:cNvGrpSpPr>
            <a:grpSpLocks/>
          </p:cNvGrpSpPr>
          <p:nvPr/>
        </p:nvGrpSpPr>
        <p:grpSpPr bwMode="auto">
          <a:xfrm>
            <a:off x="1447800" y="1447800"/>
            <a:ext cx="5570538" cy="3352800"/>
            <a:chOff x="1392" y="960"/>
            <a:chExt cx="3509" cy="2112"/>
          </a:xfrm>
        </p:grpSpPr>
        <p:sp>
          <p:nvSpPr>
            <p:cNvPr id="26637" name="Line 2"/>
            <p:cNvSpPr>
              <a:spLocks noChangeShapeType="1"/>
            </p:cNvSpPr>
            <p:nvPr/>
          </p:nvSpPr>
          <p:spPr bwMode="auto">
            <a:xfrm flipV="1">
              <a:off x="2160" y="1872"/>
              <a:ext cx="1776" cy="1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6638" name="Line 3"/>
            <p:cNvSpPr>
              <a:spLocks noChangeShapeType="1"/>
            </p:cNvSpPr>
            <p:nvPr/>
          </p:nvSpPr>
          <p:spPr bwMode="auto">
            <a:xfrm flipH="1" flipV="1">
              <a:off x="1728" y="1536"/>
              <a:ext cx="48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6639" name="Line 5"/>
            <p:cNvSpPr>
              <a:spLocks noChangeShapeType="1"/>
            </p:cNvSpPr>
            <p:nvPr/>
          </p:nvSpPr>
          <p:spPr bwMode="auto">
            <a:xfrm flipH="1" flipV="1">
              <a:off x="1728" y="1536"/>
              <a:ext cx="2208" cy="336"/>
            </a:xfrm>
            <a:prstGeom prst="line">
              <a:avLst/>
            </a:prstGeom>
            <a:noFill/>
            <a:ln w="2857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26626" name="Object 6"/>
            <p:cNvGraphicFramePr>
              <a:graphicFrameLocks noChangeAspect="1"/>
            </p:cNvGraphicFramePr>
            <p:nvPr/>
          </p:nvGraphicFramePr>
          <p:xfrm>
            <a:off x="1392" y="2160"/>
            <a:ext cx="2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2" name="Equation" r:id="rId3" imgW="152280" imgH="228600" progId="Equation.3">
                    <p:embed/>
                  </p:oleObj>
                </mc:Choice>
                <mc:Fallback>
                  <p:oleObj name="Equatio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160"/>
                          <a:ext cx="25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" name="Object 7"/>
            <p:cNvGraphicFramePr>
              <a:graphicFrameLocks noChangeAspect="1"/>
            </p:cNvGraphicFramePr>
            <p:nvPr/>
          </p:nvGraphicFramePr>
          <p:xfrm>
            <a:off x="3168" y="2496"/>
            <a:ext cx="25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3" name="Equation" r:id="rId5" imgW="152280" imgH="228600" progId="Equation.3">
                    <p:embed/>
                  </p:oleObj>
                </mc:Choice>
                <mc:Fallback>
                  <p:oleObj name="Equation" r:id="rId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96"/>
                          <a:ext cx="25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8"/>
            <p:cNvGraphicFramePr>
              <a:graphicFrameLocks noChangeAspect="1"/>
            </p:cNvGraphicFramePr>
            <p:nvPr/>
          </p:nvGraphicFramePr>
          <p:xfrm>
            <a:off x="2352" y="1248"/>
            <a:ext cx="64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4" name="Equation" r:id="rId7" imgW="380880" imgH="228600" progId="Equation.3">
                    <p:embed/>
                  </p:oleObj>
                </mc:Choice>
                <mc:Fallback>
                  <p:oleObj name="Equation" r:id="rId7" imgW="38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248"/>
                          <a:ext cx="64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0" name="Line 9"/>
            <p:cNvSpPr>
              <a:spLocks noChangeShapeType="1"/>
            </p:cNvSpPr>
            <p:nvPr/>
          </p:nvSpPr>
          <p:spPr bwMode="auto">
            <a:xfrm rot="181231" flipH="1" flipV="1">
              <a:off x="3552" y="1824"/>
              <a:ext cx="384" cy="48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6641" name="Line 10"/>
            <p:cNvSpPr>
              <a:spLocks noChangeShapeType="1"/>
            </p:cNvSpPr>
            <p:nvPr/>
          </p:nvSpPr>
          <p:spPr bwMode="auto">
            <a:xfrm flipH="1">
              <a:off x="3744" y="139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26629" name="Object 11"/>
            <p:cNvGraphicFramePr>
              <a:graphicFrameLocks noChangeAspect="1"/>
            </p:cNvGraphicFramePr>
            <p:nvPr/>
          </p:nvGraphicFramePr>
          <p:xfrm>
            <a:off x="3984" y="960"/>
            <a:ext cx="91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5" name="Equation" r:id="rId9" imgW="545760" imgH="253800" progId="Equation.3">
                    <p:embed/>
                  </p:oleObj>
                </mc:Choice>
                <mc:Fallback>
                  <p:oleObj name="Equation" r:id="rId9" imgW="5457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960"/>
                          <a:ext cx="917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2" name="Line 12"/>
            <p:cNvSpPr>
              <a:spLocks noChangeShapeType="1"/>
            </p:cNvSpPr>
            <p:nvPr/>
          </p:nvSpPr>
          <p:spPr bwMode="auto">
            <a:xfrm flipV="1">
              <a:off x="2208" y="1824"/>
              <a:ext cx="1344" cy="1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26630" name="Object 13"/>
            <p:cNvGraphicFramePr>
              <a:graphicFrameLocks noChangeAspect="1"/>
            </p:cNvGraphicFramePr>
            <p:nvPr/>
          </p:nvGraphicFramePr>
          <p:xfrm>
            <a:off x="2534" y="2043"/>
            <a:ext cx="27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6" name="Equation" r:id="rId11" imgW="164880" imgH="253800" progId="Equation.3">
                    <p:embed/>
                  </p:oleObj>
                </mc:Choice>
                <mc:Fallback>
                  <p:oleObj name="Equation" r:id="rId11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4" y="2043"/>
                          <a:ext cx="27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2" name="Text Box 15"/>
          <p:cNvSpPr txBox="1">
            <a:spLocks noChangeArrowheads="1"/>
          </p:cNvSpPr>
          <p:nvPr/>
        </p:nvSpPr>
        <p:spPr bwMode="auto">
          <a:xfrm>
            <a:off x="304800" y="3810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Učenie graficky</a:t>
            </a:r>
            <a:endParaRPr lang="en-US" altLang="sk-SK" sz="2400"/>
          </a:p>
        </p:txBody>
      </p:sp>
      <p:sp>
        <p:nvSpPr>
          <p:cNvPr id="26633" name="Freeform 16"/>
          <p:cNvSpPr>
            <a:spLocks/>
          </p:cNvSpPr>
          <p:nvPr/>
        </p:nvSpPr>
        <p:spPr bwMode="auto">
          <a:xfrm>
            <a:off x="1292225" y="4273550"/>
            <a:ext cx="1106488" cy="1998663"/>
          </a:xfrm>
          <a:custGeom>
            <a:avLst/>
            <a:gdLst>
              <a:gd name="T0" fmla="*/ 2147483647 w 697"/>
              <a:gd name="T1" fmla="*/ 2147483647 h 1259"/>
              <a:gd name="T2" fmla="*/ 2147483647 w 697"/>
              <a:gd name="T3" fmla="*/ 2147483647 h 1259"/>
              <a:gd name="T4" fmla="*/ 2147483647 w 697"/>
              <a:gd name="T5" fmla="*/ 2147483647 h 1259"/>
              <a:gd name="T6" fmla="*/ 2147483647 w 697"/>
              <a:gd name="T7" fmla="*/ 2147483647 h 1259"/>
              <a:gd name="T8" fmla="*/ 2147483647 w 697"/>
              <a:gd name="T9" fmla="*/ 2147483647 h 1259"/>
              <a:gd name="T10" fmla="*/ 2147483647 w 697"/>
              <a:gd name="T11" fmla="*/ 2147483647 h 1259"/>
              <a:gd name="T12" fmla="*/ 2147483647 w 697"/>
              <a:gd name="T13" fmla="*/ 2147483647 h 1259"/>
              <a:gd name="T14" fmla="*/ 2147483647 w 697"/>
              <a:gd name="T15" fmla="*/ 2147483647 h 1259"/>
              <a:gd name="T16" fmla="*/ 2147483647 w 697"/>
              <a:gd name="T17" fmla="*/ 2147483647 h 1259"/>
              <a:gd name="T18" fmla="*/ 2147483647 w 697"/>
              <a:gd name="T19" fmla="*/ 2147483647 h 1259"/>
              <a:gd name="T20" fmla="*/ 2147483647 w 697"/>
              <a:gd name="T21" fmla="*/ 2147483647 h 1259"/>
              <a:gd name="T22" fmla="*/ 2147483647 w 697"/>
              <a:gd name="T23" fmla="*/ 2147483647 h 1259"/>
              <a:gd name="T24" fmla="*/ 2147483647 w 697"/>
              <a:gd name="T25" fmla="*/ 2147483647 h 1259"/>
              <a:gd name="T26" fmla="*/ 2147483647 w 697"/>
              <a:gd name="T27" fmla="*/ 2147483647 h 1259"/>
              <a:gd name="T28" fmla="*/ 2147483647 w 697"/>
              <a:gd name="T29" fmla="*/ 0 h 12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97"/>
              <a:gd name="T46" fmla="*/ 0 h 1259"/>
              <a:gd name="T47" fmla="*/ 697 w 697"/>
              <a:gd name="T48" fmla="*/ 1259 h 125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97" h="1259">
                <a:moveTo>
                  <a:pt x="332" y="1258"/>
                </a:moveTo>
                <a:cubicBezTo>
                  <a:pt x="301" y="1256"/>
                  <a:pt x="269" y="1259"/>
                  <a:pt x="238" y="1252"/>
                </a:cubicBezTo>
                <a:cubicBezTo>
                  <a:pt x="224" y="1249"/>
                  <a:pt x="203" y="1228"/>
                  <a:pt x="203" y="1228"/>
                </a:cubicBezTo>
                <a:cubicBezTo>
                  <a:pt x="192" y="1197"/>
                  <a:pt x="169" y="1178"/>
                  <a:pt x="150" y="1152"/>
                </a:cubicBezTo>
                <a:cubicBezTo>
                  <a:pt x="120" y="1111"/>
                  <a:pt x="99" y="1060"/>
                  <a:pt x="62" y="1023"/>
                </a:cubicBezTo>
                <a:cubicBezTo>
                  <a:pt x="52" y="992"/>
                  <a:pt x="33" y="957"/>
                  <a:pt x="15" y="929"/>
                </a:cubicBezTo>
                <a:cubicBezTo>
                  <a:pt x="0" y="839"/>
                  <a:pt x="23" y="723"/>
                  <a:pt x="68" y="641"/>
                </a:cubicBezTo>
                <a:cubicBezTo>
                  <a:pt x="111" y="562"/>
                  <a:pt x="72" y="640"/>
                  <a:pt x="109" y="582"/>
                </a:cubicBezTo>
                <a:cubicBezTo>
                  <a:pt x="147" y="522"/>
                  <a:pt x="182" y="462"/>
                  <a:pt x="238" y="417"/>
                </a:cubicBezTo>
                <a:cubicBezTo>
                  <a:pt x="284" y="380"/>
                  <a:pt x="314" y="339"/>
                  <a:pt x="367" y="311"/>
                </a:cubicBezTo>
                <a:cubicBezTo>
                  <a:pt x="385" y="285"/>
                  <a:pt x="411" y="269"/>
                  <a:pt x="438" y="253"/>
                </a:cubicBezTo>
                <a:cubicBezTo>
                  <a:pt x="461" y="222"/>
                  <a:pt x="516" y="180"/>
                  <a:pt x="550" y="159"/>
                </a:cubicBezTo>
                <a:cubicBezTo>
                  <a:pt x="554" y="153"/>
                  <a:pt x="556" y="146"/>
                  <a:pt x="561" y="141"/>
                </a:cubicBezTo>
                <a:cubicBezTo>
                  <a:pt x="572" y="131"/>
                  <a:pt x="597" y="117"/>
                  <a:pt x="597" y="117"/>
                </a:cubicBezTo>
                <a:cubicBezTo>
                  <a:pt x="626" y="72"/>
                  <a:pt x="673" y="49"/>
                  <a:pt x="69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6634" name="Line 17"/>
          <p:cNvSpPr>
            <a:spLocks noChangeShapeType="1"/>
          </p:cNvSpPr>
          <p:nvPr/>
        </p:nvSpPr>
        <p:spPr bwMode="auto">
          <a:xfrm flipV="1">
            <a:off x="2286000" y="4267200"/>
            <a:ext cx="152400" cy="152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6635" name="Line 18"/>
          <p:cNvSpPr>
            <a:spLocks noChangeShapeType="1"/>
          </p:cNvSpPr>
          <p:nvPr/>
        </p:nvSpPr>
        <p:spPr bwMode="auto">
          <a:xfrm flipV="1">
            <a:off x="2286000" y="42672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1981200" y="61722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800"/>
              <a:t>Najlepšie riešenie x okolia U</a:t>
            </a:r>
            <a:endParaRPr lang="en-US" altLang="sk-SK" sz="1800"/>
          </a:p>
        </p:txBody>
      </p:sp>
      <p:cxnSp>
        <p:nvCxnSpPr>
          <p:cNvPr id="3" name="Straight Arrow Connector 2"/>
          <p:cNvCxnSpPr>
            <a:endCxn id="26642" idx="1"/>
          </p:cNvCxnSpPr>
          <p:nvPr/>
        </p:nvCxnSpPr>
        <p:spPr>
          <a:xfrm flipH="1">
            <a:off x="4876800" y="2819400"/>
            <a:ext cx="12724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6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40134"/>
            <a:ext cx="8763000" cy="6340475"/>
            <a:chOff x="-5560209" y="280701"/>
            <a:chExt cx="8763000" cy="6340475"/>
          </a:xfrm>
        </p:grpSpPr>
        <p:grpSp>
          <p:nvGrpSpPr>
            <p:cNvPr id="27658" name="Group 13"/>
            <p:cNvGrpSpPr>
              <a:grpSpLocks/>
            </p:cNvGrpSpPr>
            <p:nvPr/>
          </p:nvGrpSpPr>
          <p:grpSpPr bwMode="auto">
            <a:xfrm>
              <a:off x="-5560209" y="280701"/>
              <a:ext cx="8763000" cy="6340475"/>
              <a:chOff x="-3502" y="184"/>
              <a:chExt cx="5520" cy="3994"/>
            </a:xfrm>
          </p:grpSpPr>
          <p:sp>
            <p:nvSpPr>
              <p:cNvPr id="27659" name="Text Box 2"/>
              <p:cNvSpPr txBox="1">
                <a:spLocks noChangeArrowheads="1"/>
              </p:cNvSpPr>
              <p:nvPr/>
            </p:nvSpPr>
            <p:spPr bwMode="auto">
              <a:xfrm>
                <a:off x="-3502" y="184"/>
                <a:ext cx="5280" cy="3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000" b="1" dirty="0"/>
                  <a:t>Ako algoritmus pracuje?</a:t>
                </a:r>
              </a:p>
              <a:p>
                <a:pPr eaLnBrk="1" hangingPunct="1">
                  <a:spcBef>
                    <a:spcPct val="50000"/>
                  </a:spcBef>
                </a:pPr>
                <a:endParaRPr lang="sk-SK" altLang="sk-SK" sz="2000" b="1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sk-SK" altLang="sk-SK" sz="2000" dirty="0"/>
                  <a:t>Vygenerujú sa binárne </a:t>
                </a:r>
                <a:r>
                  <a:rPr lang="sk-SK" altLang="sk-SK" sz="2000" dirty="0" smtClean="0"/>
                  <a:t>vektory      , </a:t>
                </a:r>
                <a:r>
                  <a:rPr lang="sk-SK" altLang="sk-SK" sz="2000" dirty="0"/>
                  <a:t>zložky vektora          sú blízke k </a:t>
                </a:r>
                <a:r>
                  <a:rPr lang="sk-SK" altLang="sk-SK" sz="2000" i="1" dirty="0"/>
                  <a:t>0.5.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sk-SK" altLang="sk-SK" sz="2000" dirty="0"/>
                  <a:t>Nájde sa najlepšie riešenie, alebo niekoľko najlepších riešení.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sk-SK" altLang="sk-SK" sz="2000" dirty="0"/>
                  <a:t>Podľa neho sa modifikuje vektor          a to pomocou </a:t>
                </a:r>
                <a:r>
                  <a:rPr lang="sk-SK" altLang="sk-SK" sz="2000" dirty="0" err="1"/>
                  <a:t>Hebbovho</a:t>
                </a:r>
                <a:r>
                  <a:rPr lang="sk-SK" altLang="sk-SK" sz="2000" dirty="0"/>
                  <a:t> pravidla.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sk-SK" altLang="sk-SK" sz="2000" dirty="0"/>
                  <a:t>Z najlepšieho riešenia vygenerujeme  binárne vektory pomocou nového  vektora     . Opakuje sa od bodu 2, pokiaľ zložky vektora </a:t>
                </a:r>
                <a:r>
                  <a:rPr lang="sk-SK" altLang="sk-SK" sz="2000" dirty="0" smtClean="0"/>
                  <a:t>       nie </a:t>
                </a:r>
                <a:r>
                  <a:rPr lang="sk-SK" altLang="sk-SK" sz="2000" dirty="0"/>
                  <a:t>sú </a:t>
                </a:r>
                <a:r>
                  <a:rPr lang="sk-SK" altLang="sk-SK" sz="2000" dirty="0" smtClean="0"/>
                  <a:t> </a:t>
                </a:r>
                <a:r>
                  <a:rPr lang="sk-SK" altLang="sk-SK" sz="2000" dirty="0"/>
                  <a:t>buď nula alebo jedna.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sk-SK" altLang="sk-SK" sz="2000" dirty="0"/>
                  <a:t>Zastavenie algoritmu určíme pomocou parametra usporiadania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endParaRPr lang="sk-SK" altLang="sk-SK" sz="2000" dirty="0"/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sk-SK" altLang="sk-SK" sz="2000" dirty="0"/>
                  <a:t>Ak sú zložky        blízke k </a:t>
                </a:r>
                <a:r>
                  <a:rPr lang="sk-SK" altLang="sk-SK" sz="2000" i="1" dirty="0"/>
                  <a:t>0.5  </a:t>
                </a:r>
                <a:r>
                  <a:rPr lang="sk-SK" altLang="sk-SK" sz="2000" dirty="0"/>
                  <a:t>je p. usporiadania blízky k nule, ak je         binárny vektor, potom je p. usporiadania rovný jednej.  </a:t>
                </a:r>
                <a:r>
                  <a:rPr lang="sk-SK" altLang="sk-SK" sz="2000" dirty="0" smtClean="0">
                    <a:solidFill>
                      <a:srgbClr val="FFFF00"/>
                    </a:solidFill>
                  </a:rPr>
                  <a:t>Prečo ?</a:t>
                </a:r>
                <a:endParaRPr lang="sk-SK" altLang="sk-SK" sz="2000" dirty="0">
                  <a:solidFill>
                    <a:srgbClr val="FFFF00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FontTx/>
                  <a:buAutoNum type="arabicPeriod"/>
                </a:pPr>
                <a:r>
                  <a:rPr lang="sk-SK" altLang="sk-SK" sz="2000" dirty="0"/>
                  <a:t>Väčšinou algoritmus zastavujeme, ak je parameter usporiadania väčší ako    </a:t>
                </a:r>
                <a:endParaRPr lang="en-US" altLang="sk-SK" sz="2000" dirty="0"/>
              </a:p>
            </p:txBody>
          </p:sp>
          <p:graphicFrame>
            <p:nvGraphicFramePr>
              <p:cNvPr id="27650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595783"/>
                  </p:ext>
                </p:extLst>
              </p:nvPr>
            </p:nvGraphicFramePr>
            <p:xfrm>
              <a:off x="-960" y="1286"/>
              <a:ext cx="19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3" name="Equation" r:id="rId3" imgW="152280" imgH="228600" progId="Equation.3">
                      <p:embed/>
                    </p:oleObj>
                  </mc:Choice>
                  <mc:Fallback>
                    <p:oleObj name="Equation" r:id="rId3" imgW="1522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960" y="1286"/>
                            <a:ext cx="19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1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3314233"/>
                  </p:ext>
                </p:extLst>
              </p:nvPr>
            </p:nvGraphicFramePr>
            <p:xfrm>
              <a:off x="194" y="741"/>
              <a:ext cx="19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4" name="Equation" r:id="rId5" imgW="152280" imgH="228600" progId="Equation.3">
                      <p:embed/>
                    </p:oleObj>
                  </mc:Choice>
                  <mc:Fallback>
                    <p:oleObj name="Equation" r:id="rId5" imgW="1522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" y="741"/>
                            <a:ext cx="19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2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6947513"/>
                  </p:ext>
                </p:extLst>
              </p:nvPr>
            </p:nvGraphicFramePr>
            <p:xfrm>
              <a:off x="-2971" y="2800"/>
              <a:ext cx="1680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5" name="Equation" r:id="rId7" imgW="1409400" imgH="457200" progId="Equation.3">
                      <p:embed/>
                    </p:oleObj>
                  </mc:Choice>
                  <mc:Fallback>
                    <p:oleObj name="Equation" r:id="rId7" imgW="1409400" imgH="457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971" y="2800"/>
                            <a:ext cx="1680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3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038240"/>
                  </p:ext>
                </p:extLst>
              </p:nvPr>
            </p:nvGraphicFramePr>
            <p:xfrm>
              <a:off x="-2300" y="3417"/>
              <a:ext cx="19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6" name="Equation" r:id="rId9" imgW="152280" imgH="228600" progId="Equation.3">
                      <p:embed/>
                    </p:oleObj>
                  </mc:Choice>
                  <mc:Fallback>
                    <p:oleObj name="Equation" r:id="rId9" imgW="1522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300" y="3417"/>
                            <a:ext cx="19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5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731901"/>
                  </p:ext>
                </p:extLst>
              </p:nvPr>
            </p:nvGraphicFramePr>
            <p:xfrm>
              <a:off x="1537" y="3866"/>
              <a:ext cx="481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7" name="Equation" r:id="rId11" imgW="304560" imgH="177480" progId="Equation.3">
                      <p:embed/>
                    </p:oleObj>
                  </mc:Choice>
                  <mc:Fallback>
                    <p:oleObj name="Equation" r:id="rId11" imgW="3045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7" y="3866"/>
                            <a:ext cx="481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6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335026"/>
                  </p:ext>
                </p:extLst>
              </p:nvPr>
            </p:nvGraphicFramePr>
            <p:xfrm>
              <a:off x="530" y="1739"/>
              <a:ext cx="212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8" name="Equation" r:id="rId13" imgW="164880" imgH="253800" progId="Equation.3">
                      <p:embed/>
                    </p:oleObj>
                  </mc:Choice>
                  <mc:Fallback>
                    <p:oleObj name="Equation" r:id="rId13" imgW="1648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" y="1739"/>
                            <a:ext cx="212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57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4985920"/>
                  </p:ext>
                </p:extLst>
              </p:nvPr>
            </p:nvGraphicFramePr>
            <p:xfrm>
              <a:off x="-2663" y="1785"/>
              <a:ext cx="19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69" name="Equation" r:id="rId15" imgW="152280" imgH="228600" progId="Equation.3">
                      <p:embed/>
                    </p:oleObj>
                  </mc:Choice>
                  <mc:Fallback>
                    <p:oleObj name="Equation" r:id="rId15" imgW="1522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2663" y="1785"/>
                            <a:ext cx="19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TextBox 1"/>
            <p:cNvSpPr txBox="1"/>
            <p:nvPr/>
          </p:nvSpPr>
          <p:spPr>
            <a:xfrm>
              <a:off x="-1764423" y="4476045"/>
              <a:ext cx="3368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b="1" dirty="0" smtClean="0">
                  <a:solidFill>
                    <a:srgbClr val="FFFF00"/>
                  </a:solidFill>
                </a:rPr>
                <a:t>Netriviálna podmienka  zastavenia.</a:t>
              </a:r>
              <a:endParaRPr lang="sk-SK" b="1" dirty="0">
                <a:solidFill>
                  <a:srgbClr val="FFFF00"/>
                </a:solidFill>
              </a:endParaRPr>
            </a:p>
          </p:txBody>
        </p:sp>
        <p:graphicFrame>
          <p:nvGraphicFramePr>
            <p:cNvPr id="1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05323"/>
                </p:ext>
              </p:extLst>
            </p:nvPr>
          </p:nvGraphicFramePr>
          <p:xfrm>
            <a:off x="-1788285" y="1165311"/>
            <a:ext cx="288032" cy="43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0" name="Rovnica" r:id="rId17" imgW="152280" imgH="228600" progId="Equation.3">
                    <p:embed/>
                  </p:oleObj>
                </mc:Choice>
                <mc:Fallback>
                  <p:oleObj name="Rovnica" r:id="rId17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88285" y="1165311"/>
                          <a:ext cx="288032" cy="43256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01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304800" y="609600"/>
            <a:ext cx="8610600" cy="1082675"/>
            <a:chOff x="192" y="384"/>
            <a:chExt cx="5424" cy="682"/>
          </a:xfrm>
        </p:grpSpPr>
        <p:sp>
          <p:nvSpPr>
            <p:cNvPr id="28680" name="Text Box 2"/>
            <p:cNvSpPr txBox="1">
              <a:spLocks noChangeArrowheads="1"/>
            </p:cNvSpPr>
            <p:nvPr/>
          </p:nvSpPr>
          <p:spPr bwMode="auto">
            <a:xfrm>
              <a:off x="192" y="432"/>
              <a:ext cx="542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 startAt="8"/>
              </a:pPr>
              <a:r>
                <a:rPr lang="sk-SK" altLang="sk-SK" sz="2000"/>
                <a:t>Alternatívne zastavenie algoritmu : pomocou parametra nasýtenia           ; je to počet zložiek vektora       , ktoré sú menšie ako         alebo                , kde        je malé kladné číslo .</a:t>
              </a:r>
              <a:endParaRPr lang="en-US" altLang="sk-SK" sz="2000"/>
            </a:p>
          </p:txBody>
        </p:sp>
        <p:graphicFrame>
          <p:nvGraphicFramePr>
            <p:cNvPr id="28674" name="Object 3"/>
            <p:cNvGraphicFramePr>
              <a:graphicFrameLocks noChangeAspect="1"/>
            </p:cNvGraphicFramePr>
            <p:nvPr/>
          </p:nvGraphicFramePr>
          <p:xfrm>
            <a:off x="4752" y="384"/>
            <a:ext cx="38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0" name="Equation" r:id="rId3" imgW="317160" imgH="215640" progId="Equation.3">
                    <p:embed/>
                  </p:oleObj>
                </mc:Choice>
                <mc:Fallback>
                  <p:oleObj name="Equation" r:id="rId3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84"/>
                          <a:ext cx="38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4"/>
            <p:cNvGraphicFramePr>
              <a:graphicFrameLocks noChangeAspect="1"/>
            </p:cNvGraphicFramePr>
            <p:nvPr/>
          </p:nvGraphicFramePr>
          <p:xfrm>
            <a:off x="1968" y="672"/>
            <a:ext cx="18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1" name="Equation" r:id="rId5" imgW="152280" imgH="139680" progId="Equation.3">
                    <p:embed/>
                  </p:oleObj>
                </mc:Choice>
                <mc:Fallback>
                  <p:oleObj name="Equation" r:id="rId5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72"/>
                          <a:ext cx="18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5"/>
            <p:cNvGraphicFramePr>
              <a:graphicFrameLocks noChangeAspect="1"/>
            </p:cNvGraphicFramePr>
            <p:nvPr/>
          </p:nvGraphicFramePr>
          <p:xfrm>
            <a:off x="3552" y="576"/>
            <a:ext cx="30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2" name="Equation" r:id="rId7" imgW="253800" imgH="241200" progId="Equation.3">
                    <p:embed/>
                  </p:oleObj>
                </mc:Choice>
                <mc:Fallback>
                  <p:oleObj name="Equation" r:id="rId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76"/>
                          <a:ext cx="30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6"/>
            <p:cNvGraphicFramePr>
              <a:graphicFrameLocks noChangeAspect="1"/>
            </p:cNvGraphicFramePr>
            <p:nvPr/>
          </p:nvGraphicFramePr>
          <p:xfrm>
            <a:off x="4320" y="624"/>
            <a:ext cx="5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3" name="Equation" r:id="rId9" imgW="444240" imgH="241200" progId="Equation.3">
                    <p:embed/>
                  </p:oleObj>
                </mc:Choice>
                <mc:Fallback>
                  <p:oleObj name="Equation" r:id="rId9" imgW="4442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624"/>
                          <a:ext cx="53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842965"/>
                </p:ext>
              </p:extLst>
            </p:nvPr>
          </p:nvGraphicFramePr>
          <p:xfrm>
            <a:off x="5239" y="603"/>
            <a:ext cx="30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44" name="Equation" r:id="rId11" imgW="253800" imgH="241200" progId="Equation.3">
                    <p:embed/>
                  </p:oleObj>
                </mc:Choice>
                <mc:Fallback>
                  <p:oleObj name="Equation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603"/>
                          <a:ext cx="307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83568" y="1772816"/>
            <a:ext cx="256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Netriviálna podmienka  zastavenia.</a:t>
            </a:r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3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4" name="Group 9"/>
          <p:cNvGrpSpPr>
            <a:grpSpLocks/>
          </p:cNvGrpSpPr>
          <p:nvPr/>
        </p:nvGrpSpPr>
        <p:grpSpPr bwMode="auto">
          <a:xfrm>
            <a:off x="0" y="990600"/>
            <a:ext cx="8763000" cy="5632451"/>
            <a:chOff x="96" y="144"/>
            <a:chExt cx="5520" cy="3548"/>
          </a:xfrm>
        </p:grpSpPr>
        <p:sp>
          <p:nvSpPr>
            <p:cNvPr id="29705" name="Text Box 2"/>
            <p:cNvSpPr txBox="1">
              <a:spLocks noChangeArrowheads="1"/>
            </p:cNvSpPr>
            <p:nvPr/>
          </p:nvSpPr>
          <p:spPr bwMode="auto">
            <a:xfrm>
              <a:off x="96" y="144"/>
              <a:ext cx="5520" cy="3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/>
                <a:t>Ako sa mení         a  priestor možných riešení?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 dirty="0"/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 dirty="0"/>
                <a:t>Na počiatku, keď zložky vektora            fluktuujú okolo </a:t>
              </a:r>
              <a:r>
                <a:rPr lang="sk-SK" altLang="sk-SK" sz="2400" i="1" dirty="0"/>
                <a:t>½, </a:t>
              </a:r>
              <a:r>
                <a:rPr lang="sk-SK" altLang="sk-SK" sz="2400" dirty="0"/>
                <a:t>priestor riešení má           binárnych vektorov. 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 dirty="0"/>
                <a:t>Postupne, učením,  sa </a:t>
              </a:r>
              <a:r>
                <a:rPr lang="sk-SK" altLang="sk-SK" sz="2400" i="1" dirty="0"/>
                <a:t>i </a:t>
              </a:r>
              <a:r>
                <a:rPr lang="sk-SK" altLang="sk-SK" sz="2400" dirty="0"/>
                <a:t>zložiek vektora           fixuje buď na </a:t>
              </a:r>
              <a:r>
                <a:rPr lang="sk-SK" altLang="sk-SK" sz="2400" i="1" dirty="0"/>
                <a:t>0</a:t>
              </a:r>
              <a:r>
                <a:rPr lang="sk-SK" altLang="sk-SK" sz="2400" dirty="0"/>
                <a:t> alebo </a:t>
              </a:r>
              <a:r>
                <a:rPr lang="sk-SK" altLang="sk-SK" sz="2400" i="1" dirty="0"/>
                <a:t>1</a:t>
              </a:r>
              <a:r>
                <a:rPr lang="sk-SK" altLang="sk-SK" sz="2400" dirty="0"/>
                <a:t>, priestor riešení má               vektorov. </a:t>
              </a:r>
              <a:r>
                <a:rPr lang="sk-SK" altLang="sk-SK" sz="2400" i="1" dirty="0" err="1"/>
                <a:t>n-i</a:t>
              </a:r>
              <a:r>
                <a:rPr lang="sk-SK" altLang="sk-SK" sz="2400" dirty="0"/>
                <a:t> je počet ešte nefixovaných zložiek vektora       . 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 dirty="0"/>
                <a:t>Nakoniec sú všetky zložky </a:t>
              </a:r>
              <a:r>
                <a:rPr lang="sk-SK" altLang="sk-SK" sz="2400" dirty="0" err="1"/>
                <a:t>pravd</a:t>
              </a:r>
              <a:r>
                <a:rPr lang="sk-SK" altLang="sk-SK" sz="2400" dirty="0"/>
                <a:t>. vektora zafixované a dimenzia priestoru riešení  je </a:t>
              </a:r>
              <a:r>
                <a:rPr lang="sk-SK" altLang="sk-SK" sz="2400" i="1" dirty="0"/>
                <a:t>1</a:t>
              </a:r>
              <a:r>
                <a:rPr lang="sk-SK" altLang="sk-SK" sz="2400" dirty="0" smtClean="0"/>
                <a:t>. </a:t>
              </a:r>
              <a:r>
                <a:rPr lang="sk-SK" altLang="sk-SK" sz="2400" dirty="0" smtClean="0">
                  <a:solidFill>
                    <a:srgbClr val="FFC000"/>
                  </a:solidFill>
                </a:rPr>
                <a:t>Riešením je vektor      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, </a:t>
              </a:r>
              <a:r>
                <a:rPr lang="en-US" altLang="sk-SK" sz="2400" dirty="0" err="1" smtClean="0">
                  <a:solidFill>
                    <a:srgbClr val="FFC000"/>
                  </a:solidFill>
                </a:rPr>
                <a:t>ak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 v </a:t>
              </a:r>
              <a:r>
                <a:rPr lang="en-US" altLang="sk-SK" sz="2400" i="1" dirty="0" smtClean="0">
                  <a:solidFill>
                    <a:srgbClr val="FFC000"/>
                  </a:solidFill>
                </a:rPr>
                <a:t>B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 je </a:t>
              </a:r>
              <a:r>
                <a:rPr lang="en-US" altLang="sk-SK" sz="2400" dirty="0" err="1" smtClean="0">
                  <a:solidFill>
                    <a:srgbClr val="FFC000"/>
                  </a:solidFill>
                </a:rPr>
                <a:t>len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 </a:t>
              </a:r>
              <a:r>
                <a:rPr lang="en-US" altLang="sk-SK" sz="2400" dirty="0" err="1" smtClean="0">
                  <a:solidFill>
                    <a:srgbClr val="FFC000"/>
                  </a:solidFill>
                </a:rPr>
                <a:t>jeden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 </a:t>
              </a:r>
              <a:r>
                <a:rPr lang="en-US" altLang="sk-SK" sz="2400" dirty="0" err="1" smtClean="0">
                  <a:solidFill>
                    <a:srgbClr val="FFC000"/>
                  </a:solidFill>
                </a:rPr>
                <a:t>vektor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, </a:t>
              </a:r>
              <a:r>
                <a:rPr lang="en-US" altLang="sk-SK" sz="2400" dirty="0" err="1" smtClean="0">
                  <a:solidFill>
                    <a:srgbClr val="FFC000"/>
                  </a:solidFill>
                </a:rPr>
                <a:t>alebo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 </a:t>
              </a:r>
              <a:r>
                <a:rPr lang="en-US" altLang="sk-SK" sz="2400" dirty="0" err="1" smtClean="0">
                  <a:solidFill>
                    <a:srgbClr val="FFC000"/>
                  </a:solidFill>
                </a:rPr>
                <a:t>najlep</a:t>
              </a:r>
              <a:r>
                <a:rPr lang="sk-SK" altLang="sk-SK" sz="2400" dirty="0" err="1" smtClean="0">
                  <a:solidFill>
                    <a:srgbClr val="FFC000"/>
                  </a:solidFill>
                </a:rPr>
                <a:t>ší</a:t>
              </a:r>
              <a:r>
                <a:rPr lang="sk-SK" altLang="sk-SK" sz="2400" dirty="0" smtClean="0">
                  <a:solidFill>
                    <a:srgbClr val="FFC000"/>
                  </a:solidFill>
                </a:rPr>
                <a:t> 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 </a:t>
              </a:r>
              <a:r>
                <a:rPr lang="en-US" altLang="sk-SK" sz="2400" dirty="0" err="1" smtClean="0">
                  <a:solidFill>
                    <a:srgbClr val="FFC000"/>
                  </a:solidFill>
                </a:rPr>
                <a:t>vektor</a:t>
              </a:r>
              <a:r>
                <a:rPr lang="en-US" altLang="sk-SK" sz="2400" dirty="0" smtClean="0">
                  <a:solidFill>
                    <a:srgbClr val="FFC000"/>
                  </a:solidFill>
                </a:rPr>
                <a:t> z </a:t>
              </a:r>
              <a:r>
                <a:rPr lang="en-US" altLang="sk-SK" sz="2400" i="1" dirty="0" smtClean="0">
                  <a:solidFill>
                    <a:srgbClr val="FFC000"/>
                  </a:solidFill>
                </a:rPr>
                <a:t>B</a:t>
              </a:r>
              <a:r>
                <a:rPr lang="sk-SK" altLang="sk-SK" sz="2400" dirty="0" smtClean="0"/>
                <a:t>.</a:t>
              </a:r>
              <a:endParaRPr lang="sk-SK" altLang="sk-SK" sz="2400" dirty="0"/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endParaRPr lang="sk-SK" altLang="sk-SK" sz="24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 smtClean="0"/>
                <a:t>     </a:t>
              </a:r>
              <a:endParaRPr lang="en-US" altLang="sk-SK" sz="2400" dirty="0"/>
            </a:p>
          </p:txBody>
        </p:sp>
        <p:graphicFrame>
          <p:nvGraphicFramePr>
            <p:cNvPr id="29698" name="Object 3"/>
            <p:cNvGraphicFramePr>
              <a:graphicFrameLocks noChangeAspect="1"/>
            </p:cNvGraphicFramePr>
            <p:nvPr/>
          </p:nvGraphicFramePr>
          <p:xfrm>
            <a:off x="1248" y="144"/>
            <a:ext cx="19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85" name="Equation" r:id="rId3" imgW="152280" imgH="228600" progId="Equation.3">
                    <p:embed/>
                  </p:oleObj>
                </mc:Choice>
                <mc:Fallback>
                  <p:oleObj name="Equatio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"/>
                          <a:ext cx="19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9" name="Object 4"/>
            <p:cNvGraphicFramePr>
              <a:graphicFrameLocks noChangeAspect="1"/>
            </p:cNvGraphicFramePr>
            <p:nvPr/>
          </p:nvGraphicFramePr>
          <p:xfrm>
            <a:off x="3072" y="816"/>
            <a:ext cx="19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86" name="Equation" r:id="rId5" imgW="152280" imgH="228600" progId="Equation.3">
                    <p:embed/>
                  </p:oleObj>
                </mc:Choice>
                <mc:Fallback>
                  <p:oleObj name="Equation" r:id="rId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19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5"/>
            <p:cNvGraphicFramePr>
              <a:graphicFrameLocks noChangeAspect="1"/>
            </p:cNvGraphicFramePr>
            <p:nvPr/>
          </p:nvGraphicFramePr>
          <p:xfrm>
            <a:off x="2016" y="1056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87" name="Equation" r:id="rId7" imgW="177480" imgH="190440" progId="Equation.3">
                    <p:embed/>
                  </p:oleObj>
                </mc:Choice>
                <mc:Fallback>
                  <p:oleObj name="Equation" r:id="rId7" imgW="1774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056"/>
                          <a:ext cx="26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6"/>
            <p:cNvGraphicFramePr>
              <a:graphicFrameLocks noChangeAspect="1"/>
            </p:cNvGraphicFramePr>
            <p:nvPr/>
          </p:nvGraphicFramePr>
          <p:xfrm>
            <a:off x="3552" y="1344"/>
            <a:ext cx="19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88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44"/>
                          <a:ext cx="19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7"/>
            <p:cNvGraphicFramePr>
              <a:graphicFrameLocks noChangeAspect="1"/>
            </p:cNvGraphicFramePr>
            <p:nvPr/>
          </p:nvGraphicFramePr>
          <p:xfrm>
            <a:off x="2640" y="1632"/>
            <a:ext cx="4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89" name="Equation" r:id="rId11" imgW="266400" imgH="190440" progId="Equation.3">
                    <p:embed/>
                  </p:oleObj>
                </mc:Choice>
                <mc:Fallback>
                  <p:oleObj name="Equation" r:id="rId11" imgW="2664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632"/>
                          <a:ext cx="4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8"/>
            <p:cNvGraphicFramePr>
              <a:graphicFrameLocks noChangeAspect="1"/>
            </p:cNvGraphicFramePr>
            <p:nvPr/>
          </p:nvGraphicFramePr>
          <p:xfrm>
            <a:off x="2880" y="1824"/>
            <a:ext cx="19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90" name="Equation" r:id="rId13" imgW="152280" imgH="228600" progId="Equation.3">
                    <p:embed/>
                  </p:oleObj>
                </mc:Choice>
                <mc:Fallback>
                  <p:oleObj name="Equation" r:id="rId1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9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1027"/>
              </p:ext>
            </p:extLst>
          </p:nvPr>
        </p:nvGraphicFramePr>
        <p:xfrm>
          <a:off x="5652120" y="4581128"/>
          <a:ext cx="311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91" name="Equation" r:id="rId15" imgW="152280" imgH="228600" progId="Equation.3">
                  <p:embed/>
                </p:oleObj>
              </mc:Choice>
              <mc:Fallback>
                <p:oleObj name="Equation" r:id="rId15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581128"/>
                        <a:ext cx="3111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9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sk-SK" sz="2400" dirty="0" smtClean="0">
                <a:solidFill>
                  <a:srgbClr val="FFC000"/>
                </a:solidFill>
              </a:rPr>
              <a:t>Tabu </a:t>
            </a:r>
            <a:r>
              <a:rPr lang="sk-SK" sz="2400" dirty="0" err="1" smtClean="0">
                <a:solidFill>
                  <a:srgbClr val="FFC000"/>
                </a:solidFill>
              </a:rPr>
              <a:t>search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52400" y="2743200"/>
            <a:ext cx="8763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Tabu </a:t>
            </a:r>
            <a:r>
              <a:rPr lang="sk-SK" altLang="sk-SK" sz="2400" dirty="0" err="1"/>
              <a:t>search</a:t>
            </a:r>
            <a:r>
              <a:rPr lang="sk-SK" altLang="sk-SK" sz="2400" dirty="0"/>
              <a:t>: metóda navrhnutá koncom 80 –</a:t>
            </a:r>
            <a:r>
              <a:rPr lang="sk-SK" altLang="sk-SK" sz="2400" dirty="0" err="1"/>
              <a:t>tych</a:t>
            </a:r>
            <a:r>
              <a:rPr lang="sk-SK" altLang="sk-SK" sz="2400" dirty="0"/>
              <a:t> rokov </a:t>
            </a:r>
            <a:r>
              <a:rPr lang="sk-SK" altLang="sk-SK" sz="2400" dirty="0" err="1"/>
              <a:t>Gloverom</a:t>
            </a:r>
            <a:r>
              <a:rPr lang="sk-SK" altLang="sk-SK" sz="2400" dirty="0"/>
              <a:t>. Okolie aktuálneho riešenia sa generuje </a:t>
            </a:r>
            <a:r>
              <a:rPr lang="sk-SK" altLang="sk-SK" sz="2400" dirty="0">
                <a:solidFill>
                  <a:srgbClr val="FFFF00"/>
                </a:solidFill>
              </a:rPr>
              <a:t>deterministicky</a:t>
            </a:r>
            <a:r>
              <a:rPr lang="sk-SK" altLang="sk-SK" sz="2400" dirty="0"/>
              <a:t> pomocou dovolených transformácií. Heuristika: </a:t>
            </a:r>
            <a:r>
              <a:rPr lang="sk-SK" altLang="sk-SK" sz="2400" dirty="0">
                <a:solidFill>
                  <a:srgbClr val="FFFF00"/>
                </a:solidFill>
              </a:rPr>
              <a:t>tabu list </a:t>
            </a:r>
            <a:r>
              <a:rPr lang="sk-SK" altLang="sk-SK" sz="2400" dirty="0"/>
              <a:t>– odstraňuje možné </a:t>
            </a:r>
            <a:r>
              <a:rPr lang="sk-SK" altLang="sk-SK" sz="2400" dirty="0" err="1"/>
              <a:t>zacyklenie</a:t>
            </a:r>
            <a:r>
              <a:rPr lang="sk-SK" altLang="sk-SK" sz="2400" dirty="0"/>
              <a:t>.</a:t>
            </a:r>
            <a:endParaRPr lang="en-US" altLang="sk-SK" sz="2400" dirty="0"/>
          </a:p>
        </p:txBody>
      </p:sp>
    </p:spTree>
    <p:extLst>
      <p:ext uri="{BB962C8B-B14F-4D97-AF65-F5344CB8AC3E}">
        <p14:creationId xmlns:p14="http://schemas.microsoft.com/office/powerpoint/2010/main" val="38429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916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 i="1" dirty="0">
                <a:solidFill>
                  <a:srgbClr val="FFC000"/>
                </a:solidFill>
              </a:rPr>
              <a:t>Tabu </a:t>
            </a:r>
            <a:r>
              <a:rPr lang="sk-SK" altLang="sk-SK" sz="2400" b="1" i="1" dirty="0" err="1">
                <a:solidFill>
                  <a:srgbClr val="FFC000"/>
                </a:solidFill>
              </a:rPr>
              <a:t>search</a:t>
            </a:r>
            <a:r>
              <a:rPr lang="sk-SK" altLang="sk-SK" sz="2400" b="1" i="1" dirty="0">
                <a:solidFill>
                  <a:srgbClr val="FFC000"/>
                </a:solidFill>
              </a:rPr>
              <a:t> (metóda zakázaného hľadania)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0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/>
              <a:t>Do horolezeckého algoritmu je zavedená krátkodobá pamäť (tabu list); pamätá si inverzné transformácie k tým transformáciám riešení, ktoré poskytovali lokálne optimálne riešenia: tieto sú pre tvorbu okolia tabu.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/>
              <a:t>Možno zaviesť dlhodobú pamäť a pokutovať tie riešenia, ktoré sa v predchádzajúcej histórii často vyskytovali.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Definujme si množinu prípustných transformácií  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                                                                              transformácia zobrazuje binárny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                                                                              vektor                           na iný 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 </a:t>
            </a:r>
            <a:r>
              <a:rPr lang="sk-SK" altLang="sk-SK" sz="2000" dirty="0" smtClean="0"/>
              <a:t>                                                                             </a:t>
            </a:r>
            <a:r>
              <a:rPr lang="sk-SK" altLang="sk-SK" sz="2000" dirty="0"/>
              <a:t>binárny vektor  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i="1" dirty="0"/>
              <a:t> </a:t>
            </a:r>
            <a:endParaRPr lang="en-US" altLang="sk-SK" sz="2000" i="1" dirty="0"/>
          </a:p>
        </p:txBody>
      </p:sp>
      <p:grpSp>
        <p:nvGrpSpPr>
          <p:cNvPr id="30727" name="Group 14"/>
          <p:cNvGrpSpPr>
            <a:grpSpLocks/>
          </p:cNvGrpSpPr>
          <p:nvPr/>
        </p:nvGrpSpPr>
        <p:grpSpPr bwMode="auto">
          <a:xfrm>
            <a:off x="447675" y="4191000"/>
            <a:ext cx="8274049" cy="2151063"/>
            <a:chOff x="282" y="2640"/>
            <a:chExt cx="5212" cy="1355"/>
          </a:xfrm>
        </p:grpSpPr>
        <p:graphicFrame>
          <p:nvGraphicFramePr>
            <p:cNvPr id="30722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665620"/>
                </p:ext>
              </p:extLst>
            </p:nvPr>
          </p:nvGraphicFramePr>
          <p:xfrm>
            <a:off x="282" y="2640"/>
            <a:ext cx="179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62" name="Rovnica" r:id="rId3" imgW="1117440" imgH="241200" progId="Equation.3">
                    <p:embed/>
                  </p:oleObj>
                </mc:Choice>
                <mc:Fallback>
                  <p:oleObj name="Rovnica" r:id="rId3" imgW="1117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" y="2640"/>
                          <a:ext cx="1796" cy="38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1"/>
            <p:cNvGraphicFramePr>
              <a:graphicFrameLocks noChangeAspect="1"/>
            </p:cNvGraphicFramePr>
            <p:nvPr/>
          </p:nvGraphicFramePr>
          <p:xfrm>
            <a:off x="285" y="3072"/>
            <a:ext cx="2887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63" name="Equation" r:id="rId5" imgW="1650960" imgH="241200" progId="Equation.3">
                    <p:embed/>
                  </p:oleObj>
                </mc:Choice>
                <mc:Fallback>
                  <p:oleObj name="Equation" r:id="rId5" imgW="16509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" y="3072"/>
                          <a:ext cx="2887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2"/>
            <p:cNvGraphicFramePr>
              <a:graphicFrameLocks noChangeAspect="1"/>
            </p:cNvGraphicFramePr>
            <p:nvPr/>
          </p:nvGraphicFramePr>
          <p:xfrm>
            <a:off x="3995" y="3360"/>
            <a:ext cx="82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64" name="Equation" r:id="rId7" imgW="698400" imgH="253800" progId="Equation.3">
                    <p:embed/>
                  </p:oleObj>
                </mc:Choice>
                <mc:Fallback>
                  <p:oleObj name="Equation" r:id="rId7" imgW="698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" y="3360"/>
                          <a:ext cx="82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3"/>
            <p:cNvGraphicFramePr>
              <a:graphicFrameLocks noChangeAspect="1"/>
            </p:cNvGraphicFramePr>
            <p:nvPr/>
          </p:nvGraphicFramePr>
          <p:xfrm>
            <a:off x="4656" y="3696"/>
            <a:ext cx="83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65" name="Equation" r:id="rId9" imgW="711000" imgH="253800" progId="Equation.3">
                    <p:embed/>
                  </p:oleObj>
                </mc:Choice>
                <mc:Fallback>
                  <p:oleObj name="Equation" r:id="rId9" imgW="7110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696"/>
                          <a:ext cx="838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1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sz="3200" dirty="0" err="1" smtClean="0">
                <a:solidFill>
                  <a:srgbClr val="FFFF00"/>
                </a:solidFill>
              </a:rPr>
              <a:t>Stochastick</a:t>
            </a:r>
            <a:r>
              <a:rPr lang="sk-SK" sz="3200" dirty="0" smtClean="0">
                <a:solidFill>
                  <a:srgbClr val="FFFF00"/>
                </a:solidFill>
              </a:rPr>
              <a:t>é algoritmy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2819400"/>
            <a:ext cx="8153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 dirty="0" err="1">
                <a:solidFill>
                  <a:schemeClr val="accent6"/>
                </a:solidFill>
              </a:rPr>
              <a:t>Stochastické</a:t>
            </a:r>
            <a:r>
              <a:rPr lang="sk-SK" altLang="sk-SK" sz="2400" b="1" dirty="0">
                <a:solidFill>
                  <a:schemeClr val="accent6"/>
                </a:solidFill>
              </a:rPr>
              <a:t> algoritmy </a:t>
            </a:r>
            <a:r>
              <a:rPr lang="sk-SK" altLang="sk-SK" sz="2400" dirty="0"/>
              <a:t>sú základom pre formuláciu evolučných optimalizačných algoritmov.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-</a:t>
            </a:r>
            <a:r>
              <a:rPr lang="sk-SK" altLang="sk-SK" sz="2400" dirty="0">
                <a:solidFill>
                  <a:schemeClr val="accent6"/>
                </a:solidFill>
              </a:rPr>
              <a:t>slepý algoritmus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>
                <a:solidFill>
                  <a:schemeClr val="accent6"/>
                </a:solidFill>
              </a:rPr>
              <a:t>-horolezecké </a:t>
            </a:r>
            <a:r>
              <a:rPr lang="sk-SK" altLang="sk-SK" sz="2400" dirty="0" smtClean="0">
                <a:solidFill>
                  <a:schemeClr val="accent6"/>
                </a:solidFill>
              </a:rPr>
              <a:t>algoritmy – rôzne varianty</a:t>
            </a:r>
            <a:endParaRPr lang="en-US" altLang="sk-SK" sz="2400" dirty="0">
              <a:solidFill>
                <a:schemeClr val="accent6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sk-SK" sz="2400" dirty="0"/>
              <a:t>-</a:t>
            </a:r>
            <a:r>
              <a:rPr lang="en-US" altLang="sk-SK" sz="2400" dirty="0" err="1">
                <a:solidFill>
                  <a:schemeClr val="accent6"/>
                </a:solidFill>
              </a:rPr>
              <a:t>evolu</a:t>
            </a:r>
            <a:r>
              <a:rPr lang="sk-SK" altLang="sk-SK" sz="2400" dirty="0" err="1">
                <a:solidFill>
                  <a:schemeClr val="accent6"/>
                </a:solidFill>
              </a:rPr>
              <a:t>čné</a:t>
            </a:r>
            <a:r>
              <a:rPr lang="sk-SK" altLang="sk-SK" sz="2400" dirty="0">
                <a:solidFill>
                  <a:schemeClr val="accent6"/>
                </a:solidFill>
              </a:rPr>
              <a:t> programovanie</a:t>
            </a:r>
            <a:endParaRPr lang="en-US" altLang="sk-SK" sz="2400" dirty="0">
              <a:solidFill>
                <a:schemeClr val="accent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5877272"/>
            <a:ext cx="822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Nepoužíva</a:t>
            </a:r>
            <a:r>
              <a:rPr lang="en-US" sz="2400" smtClean="0"/>
              <a:t> </a:t>
            </a:r>
            <a:r>
              <a:rPr lang="sk-SK" sz="2400" smtClean="0"/>
              <a:t>sa </a:t>
            </a:r>
            <a:r>
              <a:rPr lang="sk-SK" sz="2400" dirty="0" smtClean="0"/>
              <a:t>celá štruktúra evolučného algoritmu, niektoré genetické operátory sa vynechávajú.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957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Realizácia transformácie:</a:t>
            </a:r>
            <a:endParaRPr lang="sk-SK" altLang="sk-SK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Realizácia </a:t>
            </a:r>
            <a:r>
              <a:rPr lang="sk-SK" altLang="sk-SK" sz="2000" i="1" dirty="0"/>
              <a:t>t</a:t>
            </a:r>
            <a:r>
              <a:rPr lang="sk-SK" altLang="sk-SK" sz="2000" dirty="0"/>
              <a:t>: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                Operátor           mení v </a:t>
            </a:r>
            <a:r>
              <a:rPr lang="sk-SK" altLang="sk-SK" sz="2000" dirty="0" err="1"/>
              <a:t>i-tej</a:t>
            </a:r>
            <a:r>
              <a:rPr lang="sk-SK" altLang="sk-SK" sz="2000" dirty="0"/>
              <a:t> polohe binárnu hodnotu na jej komplement.  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Vlastnosti </a:t>
            </a:r>
            <a:r>
              <a:rPr lang="sk-SK" altLang="sk-SK" sz="2000" i="1" dirty="0"/>
              <a:t>t: 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sk-SK" altLang="sk-SK" sz="2000" i="1" dirty="0"/>
              <a:t>Pre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sk-SK" altLang="sk-SK" sz="2000" i="1" dirty="0"/>
              <a:t>Pre každú transformáciu               existuje inverzná                    </a:t>
            </a:r>
            <a:r>
              <a:rPr lang="sk-SK" altLang="sk-SK" sz="2000" i="1" dirty="0" smtClean="0"/>
              <a:t>a </a:t>
            </a:r>
            <a:r>
              <a:rPr lang="sk-SK" altLang="sk-SK" sz="2000" i="1" dirty="0"/>
              <a:t>ktorá pretransformuje jeden vektor na druhý. Platí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endParaRPr lang="sk-SK" altLang="sk-SK" sz="2000" i="1" dirty="0"/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endParaRPr lang="sk-SK" altLang="sk-SK" sz="2000" i="1" dirty="0"/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sk-SK" altLang="sk-SK" sz="2000" i="1" dirty="0"/>
              <a:t>Pre každú dvojicu                               , kde                   existuje postupnosť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i="1" dirty="0"/>
              <a:t>       </a:t>
            </a:r>
            <a:r>
              <a:rPr lang="sk-SK" altLang="sk-SK" sz="2000" i="1" dirty="0" err="1"/>
              <a:t>transformácíí</a:t>
            </a:r>
            <a:r>
              <a:rPr lang="en-US" altLang="sk-SK" sz="2000" i="1" dirty="0"/>
              <a:t>                                   </a:t>
            </a:r>
            <a:r>
              <a:rPr lang="sk-SK" altLang="sk-SK" sz="2000" i="1" dirty="0"/>
              <a:t>, ktorá pretransformuje jeden vektor na druhý.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i="1" dirty="0"/>
              <a:t>d)   Okolie               obsahuje obrazy vektora              : 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endParaRPr lang="sk-SK" altLang="sk-SK" sz="2000" i="1" dirty="0"/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i="1" dirty="0"/>
              <a:t> </a:t>
            </a:r>
            <a:endParaRPr lang="en-US" altLang="sk-SK" sz="2000" i="1" dirty="0"/>
          </a:p>
        </p:txBody>
      </p:sp>
      <p:grpSp>
        <p:nvGrpSpPr>
          <p:cNvPr id="31759" name="Group 20"/>
          <p:cNvGrpSpPr>
            <a:grpSpLocks/>
          </p:cNvGrpSpPr>
          <p:nvPr/>
        </p:nvGrpSpPr>
        <p:grpSpPr bwMode="auto">
          <a:xfrm>
            <a:off x="685800" y="1066800"/>
            <a:ext cx="7786688" cy="5403850"/>
            <a:chOff x="432" y="672"/>
            <a:chExt cx="4905" cy="3404"/>
          </a:xfrm>
        </p:grpSpPr>
        <p:grpSp>
          <p:nvGrpSpPr>
            <p:cNvPr id="31760" name="Group 13"/>
            <p:cNvGrpSpPr>
              <a:grpSpLocks/>
            </p:cNvGrpSpPr>
            <p:nvPr/>
          </p:nvGrpSpPr>
          <p:grpSpPr bwMode="auto">
            <a:xfrm>
              <a:off x="432" y="672"/>
              <a:ext cx="4322" cy="2795"/>
              <a:chOff x="432" y="672"/>
              <a:chExt cx="4322" cy="2795"/>
            </a:xfrm>
          </p:grpSpPr>
          <p:graphicFrame>
            <p:nvGraphicFramePr>
              <p:cNvPr id="31750" name="Object 4"/>
              <p:cNvGraphicFramePr>
                <a:graphicFrameLocks noChangeAspect="1"/>
              </p:cNvGraphicFramePr>
              <p:nvPr/>
            </p:nvGraphicFramePr>
            <p:xfrm>
              <a:off x="1104" y="672"/>
              <a:ext cx="365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2" name="Equation" r:id="rId3" imgW="2768400" imgH="228600" progId="Equation.3">
                      <p:embed/>
                    </p:oleObj>
                  </mc:Choice>
                  <mc:Fallback>
                    <p:oleObj name="Equation" r:id="rId3" imgW="27684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672"/>
                            <a:ext cx="3650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0133194"/>
                  </p:ext>
                </p:extLst>
              </p:nvPr>
            </p:nvGraphicFramePr>
            <p:xfrm>
              <a:off x="864" y="1858"/>
              <a:ext cx="2112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3" name="Rovnica" r:id="rId5" imgW="1892160" imgH="266400" progId="Equation.3">
                      <p:embed/>
                    </p:oleObj>
                  </mc:Choice>
                  <mc:Fallback>
                    <p:oleObj name="Rovnica" r:id="rId5" imgW="1892160" imgH="266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858"/>
                            <a:ext cx="2112" cy="298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2" name="Object 6"/>
              <p:cNvGraphicFramePr>
                <a:graphicFrameLocks noChangeAspect="1"/>
              </p:cNvGraphicFramePr>
              <p:nvPr/>
            </p:nvGraphicFramePr>
            <p:xfrm>
              <a:off x="2112" y="2160"/>
              <a:ext cx="384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4" name="Equation" r:id="rId7" imgW="330120" imgH="177480" progId="Equation.3">
                      <p:embed/>
                    </p:oleObj>
                  </mc:Choice>
                  <mc:Fallback>
                    <p:oleObj name="Equation" r:id="rId7" imgW="3301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2160"/>
                            <a:ext cx="384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889810"/>
                  </p:ext>
                </p:extLst>
              </p:nvPr>
            </p:nvGraphicFramePr>
            <p:xfrm>
              <a:off x="3878" y="2160"/>
              <a:ext cx="517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5" name="Equation" r:id="rId9" imgW="444240" imgH="203040" progId="Equation.3">
                      <p:embed/>
                    </p:oleObj>
                  </mc:Choice>
                  <mc:Fallback>
                    <p:oleObj name="Equation" r:id="rId9" imgW="44424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2160"/>
                            <a:ext cx="517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4" name="Object 8"/>
              <p:cNvGraphicFramePr>
                <a:graphicFrameLocks noChangeAspect="1"/>
              </p:cNvGraphicFramePr>
              <p:nvPr/>
            </p:nvGraphicFramePr>
            <p:xfrm>
              <a:off x="432" y="2640"/>
              <a:ext cx="1212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6" name="Equation" r:id="rId11" imgW="1041120" imgH="203040" progId="Equation.3">
                      <p:embed/>
                    </p:oleObj>
                  </mc:Choice>
                  <mc:Fallback>
                    <p:oleObj name="Equation" r:id="rId11" imgW="104112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2640"/>
                            <a:ext cx="1212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137114"/>
                  </p:ext>
                </p:extLst>
              </p:nvPr>
            </p:nvGraphicFramePr>
            <p:xfrm>
              <a:off x="1701" y="981"/>
              <a:ext cx="133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7" name="Equation" r:id="rId13" imgW="114120" imgH="228600" progId="Equation.3">
                      <p:embed/>
                    </p:oleObj>
                  </mc:Choice>
                  <mc:Fallback>
                    <p:oleObj name="Equation" r:id="rId13" imgW="11412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981"/>
                            <a:ext cx="133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6" name="Object 11"/>
              <p:cNvGraphicFramePr>
                <a:graphicFrameLocks noChangeAspect="1"/>
              </p:cNvGraphicFramePr>
              <p:nvPr/>
            </p:nvGraphicFramePr>
            <p:xfrm>
              <a:off x="1728" y="3168"/>
              <a:ext cx="1034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8" name="Equation" r:id="rId15" imgW="888840" imgH="241200" progId="Equation.3">
                      <p:embed/>
                    </p:oleObj>
                  </mc:Choice>
                  <mc:Fallback>
                    <p:oleObj name="Equation" r:id="rId15" imgW="8888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3168"/>
                            <a:ext cx="1034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7" name="Object 12"/>
              <p:cNvGraphicFramePr>
                <a:graphicFrameLocks noChangeAspect="1"/>
              </p:cNvGraphicFramePr>
              <p:nvPr/>
            </p:nvGraphicFramePr>
            <p:xfrm>
              <a:off x="3264" y="3216"/>
              <a:ext cx="561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009" name="Equation" r:id="rId17" imgW="482400" imgH="215640" progId="Equation.3">
                      <p:embed/>
                    </p:oleObj>
                  </mc:Choice>
                  <mc:Fallback>
                    <p:oleObj name="Equation" r:id="rId17" imgW="48240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3216"/>
                            <a:ext cx="561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746" name="Object 14"/>
            <p:cNvGraphicFramePr>
              <a:graphicFrameLocks noChangeAspect="1"/>
            </p:cNvGraphicFramePr>
            <p:nvPr/>
          </p:nvGraphicFramePr>
          <p:xfrm>
            <a:off x="960" y="3744"/>
            <a:ext cx="43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0" name="Equation" r:id="rId19" imgW="330120" imgH="253800" progId="Equation.3">
                    <p:embed/>
                  </p:oleObj>
                </mc:Choice>
                <mc:Fallback>
                  <p:oleObj name="Equation" r:id="rId19" imgW="3301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744"/>
                          <a:ext cx="43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15"/>
            <p:cNvGraphicFramePr>
              <a:graphicFrameLocks noChangeAspect="1"/>
            </p:cNvGraphicFramePr>
            <p:nvPr/>
          </p:nvGraphicFramePr>
          <p:xfrm>
            <a:off x="3120" y="3744"/>
            <a:ext cx="19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1" name="Equation" r:id="rId21" imgW="152280" imgH="228600" progId="Equation.3">
                    <p:embed/>
                  </p:oleObj>
                </mc:Choice>
                <mc:Fallback>
                  <p:oleObj name="Equation" r:id="rId2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744"/>
                          <a:ext cx="19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17"/>
            <p:cNvGraphicFramePr>
              <a:graphicFrameLocks noChangeAspect="1"/>
            </p:cNvGraphicFramePr>
            <p:nvPr/>
          </p:nvGraphicFramePr>
          <p:xfrm>
            <a:off x="3792" y="3744"/>
            <a:ext cx="154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2" name="Equation" r:id="rId23" imgW="1180800" imgH="253800" progId="Equation.3">
                    <p:embed/>
                  </p:oleObj>
                </mc:Choice>
                <mc:Fallback>
                  <p:oleObj name="Equation" r:id="rId23" imgW="11808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744"/>
                          <a:ext cx="154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19"/>
            <p:cNvGraphicFramePr>
              <a:graphicFrameLocks noChangeAspect="1"/>
            </p:cNvGraphicFramePr>
            <p:nvPr/>
          </p:nvGraphicFramePr>
          <p:xfrm>
            <a:off x="1392" y="3456"/>
            <a:ext cx="124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3" name="Equation" r:id="rId25" imgW="952200" imgH="241200" progId="Equation.3">
                    <p:embed/>
                  </p:oleObj>
                </mc:Choice>
                <mc:Fallback>
                  <p:oleObj name="Equation" r:id="rId25" imgW="952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56"/>
                          <a:ext cx="124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446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0" y="1556792"/>
            <a:ext cx="8915400" cy="3122613"/>
            <a:chOff x="144" y="288"/>
            <a:chExt cx="5616" cy="1967"/>
          </a:xfrm>
        </p:grpSpPr>
        <p:sp>
          <p:nvSpPr>
            <p:cNvPr id="32773" name="Text Box 2"/>
            <p:cNvSpPr txBox="1">
              <a:spLocks noChangeArrowheads="1"/>
            </p:cNvSpPr>
            <p:nvPr/>
          </p:nvSpPr>
          <p:spPr bwMode="auto">
            <a:xfrm>
              <a:off x="144" y="336"/>
              <a:ext cx="5616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>
                  <a:solidFill>
                    <a:srgbClr val="FFC000"/>
                  </a:solidFill>
                </a:rPr>
                <a:t>Okolie                                     </a:t>
              </a:r>
              <a:r>
                <a:rPr lang="en-US" altLang="sk-SK" sz="2400" dirty="0">
                  <a:solidFill>
                    <a:srgbClr val="FFC000"/>
                  </a:solidFill>
                </a:rPr>
                <a:t> </a:t>
              </a:r>
              <a:r>
                <a:rPr lang="sk-SK" altLang="sk-SK" sz="2400" dirty="0">
                  <a:solidFill>
                    <a:srgbClr val="FFC000"/>
                  </a:solidFill>
                </a:rPr>
                <a:t>je  tak definované deterministicky a nie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 dirty="0">
                <a:solidFill>
                  <a:srgbClr val="FFC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>
                  <a:solidFill>
                    <a:srgbClr val="FFC000"/>
                  </a:solidFill>
                </a:rPr>
                <a:t>náhodne ako v základnom horolezeckom algoritme. </a:t>
              </a:r>
              <a:r>
                <a:rPr lang="sk-SK" altLang="sk-SK" sz="2400" dirty="0" smtClean="0">
                  <a:solidFill>
                    <a:srgbClr val="FFC000"/>
                  </a:solidFill>
                </a:rPr>
                <a:t>Obmedzenie </a:t>
              </a:r>
              <a:r>
                <a:rPr lang="sk-SK" altLang="sk-SK" sz="2400" dirty="0">
                  <a:solidFill>
                    <a:srgbClr val="FFC000"/>
                  </a:solidFill>
                </a:rPr>
                <a:t>tejto modifikácie:  </a:t>
              </a:r>
              <a:r>
                <a:rPr lang="sk-SK" altLang="sk-SK" sz="2400" dirty="0" err="1">
                  <a:solidFill>
                    <a:srgbClr val="FFC000"/>
                  </a:solidFill>
                </a:rPr>
                <a:t>zacyklenie</a:t>
              </a:r>
              <a:r>
                <a:rPr lang="sk-SK" altLang="sk-SK" sz="2400" dirty="0">
                  <a:solidFill>
                    <a:srgbClr val="FFC000"/>
                  </a:solidFill>
                </a:rPr>
                <a:t> riešení. Rieši to tabu list  (krátkodobá pamäť).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 dirty="0">
                <a:solidFill>
                  <a:srgbClr val="FFC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sk-SK" sz="2400" dirty="0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32770" name="Object 3"/>
            <p:cNvGraphicFramePr>
              <a:graphicFrameLocks noChangeAspect="1"/>
            </p:cNvGraphicFramePr>
            <p:nvPr/>
          </p:nvGraphicFramePr>
          <p:xfrm>
            <a:off x="816" y="288"/>
            <a:ext cx="169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6" name="Equation" r:id="rId3" imgW="1295280" imgH="253800" progId="Equation.3">
                    <p:embed/>
                  </p:oleObj>
                </mc:Choice>
                <mc:Fallback>
                  <p:oleObj name="Equation" r:id="rId3" imgW="12952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88"/>
                          <a:ext cx="169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1" name="Object 4"/>
            <p:cNvGraphicFramePr>
              <a:graphicFrameLocks noChangeAspect="1"/>
            </p:cNvGraphicFramePr>
            <p:nvPr/>
          </p:nvGraphicFramePr>
          <p:xfrm>
            <a:off x="240" y="1776"/>
            <a:ext cx="384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7" name="Equation" r:id="rId5" imgW="2654280" imgH="203040" progId="Equation.3">
                    <p:embed/>
                  </p:oleObj>
                </mc:Choice>
                <mc:Fallback>
                  <p:oleObj name="Equation" r:id="rId5" imgW="2654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776"/>
                          <a:ext cx="384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0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Text Box 2"/>
          <p:cNvSpPr txBox="1">
            <a:spLocks noChangeArrowheads="1"/>
          </p:cNvSpPr>
          <p:nvPr/>
        </p:nvSpPr>
        <p:spPr bwMode="auto">
          <a:xfrm>
            <a:off x="0" y="228600"/>
            <a:ext cx="891540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sk-SK" sz="2000" i="1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b="1" dirty="0">
                <a:solidFill>
                  <a:srgbClr val="FFC000"/>
                </a:solidFill>
              </a:rPr>
              <a:t>Tabu list  </a:t>
            </a:r>
            <a:r>
              <a:rPr lang="sk-SK" altLang="sk-SK" sz="2000" b="1" i="1" dirty="0">
                <a:solidFill>
                  <a:srgbClr val="FFC000"/>
                </a:solidFill>
              </a:rPr>
              <a:t>T</a:t>
            </a:r>
            <a:r>
              <a:rPr lang="sk-SK" altLang="sk-SK" sz="2000" b="1" dirty="0">
                <a:solidFill>
                  <a:srgbClr val="FFC000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>
                <a:solidFill>
                  <a:srgbClr val="FFC000"/>
                </a:solidFill>
              </a:rPr>
              <a:t>Na začiatku je prázdny.</a:t>
            </a:r>
            <a:r>
              <a:rPr lang="en-US" altLang="sk-SK" sz="2000" dirty="0">
                <a:solidFill>
                  <a:srgbClr val="FFC000"/>
                </a:solidFill>
              </a:rPr>
              <a:t> Po </a:t>
            </a:r>
            <a:r>
              <a:rPr lang="en-US" altLang="sk-SK" sz="2000" dirty="0" err="1">
                <a:solidFill>
                  <a:srgbClr val="FFC000"/>
                </a:solidFill>
              </a:rPr>
              <a:t>ka</a:t>
            </a:r>
            <a:r>
              <a:rPr lang="sk-SK" altLang="sk-SK" sz="2000" dirty="0" err="1">
                <a:solidFill>
                  <a:srgbClr val="FFC000"/>
                </a:solidFill>
              </a:rPr>
              <a:t>ždej</a:t>
            </a:r>
            <a:r>
              <a:rPr lang="sk-SK" altLang="sk-SK" sz="2000" dirty="0">
                <a:solidFill>
                  <a:srgbClr val="FFC000"/>
                </a:solidFill>
              </a:rPr>
              <a:t> iterácii sa doň pridá </a:t>
            </a:r>
            <a:r>
              <a:rPr lang="sk-SK" altLang="sk-SK" sz="2000" dirty="0" err="1">
                <a:solidFill>
                  <a:srgbClr val="FFC000"/>
                </a:solidFill>
              </a:rPr>
              <a:t>transf</a:t>
            </a:r>
            <a:r>
              <a:rPr lang="sk-SK" altLang="sk-SK" sz="2000" dirty="0">
                <a:solidFill>
                  <a:srgbClr val="FFC000"/>
                </a:solidFill>
              </a:rPr>
              <a:t>. poskytujúca lokálne optimálne riešenie zostrojené z riešenia v predošlej iterácii.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>
                <a:solidFill>
                  <a:srgbClr val="FFC000"/>
                </a:solidFill>
              </a:rPr>
              <a:t>Ak sa po </a:t>
            </a:r>
            <a:r>
              <a:rPr lang="sk-SK" altLang="sk-SK" sz="2000" i="1" dirty="0">
                <a:solidFill>
                  <a:srgbClr val="FFC000"/>
                </a:solidFill>
              </a:rPr>
              <a:t>s</a:t>
            </a:r>
            <a:r>
              <a:rPr lang="sk-SK" altLang="sk-SK" sz="2000" b="1" i="1" dirty="0">
                <a:solidFill>
                  <a:srgbClr val="FFC000"/>
                </a:solidFill>
              </a:rPr>
              <a:t> </a:t>
            </a:r>
            <a:r>
              <a:rPr lang="sk-SK" altLang="sk-SK" sz="2000" dirty="0">
                <a:solidFill>
                  <a:srgbClr val="FFC000"/>
                </a:solidFill>
              </a:rPr>
              <a:t>iteráciách zoznam naplní, v ďalšej iterácii sa najstarší záznam vylúči zo zoznamu.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>
                <a:solidFill>
                  <a:srgbClr val="FFC000"/>
                </a:solidFill>
              </a:rPr>
              <a:t>Ak je transformácia v zozname, nemôže sa použiť v lokálnej minimalizácii v rámci okolia aktuálneho riešenia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 err="1">
                <a:solidFill>
                  <a:srgbClr val="FFC000"/>
                </a:solidFill>
              </a:rPr>
              <a:t>Kardinalita</a:t>
            </a:r>
            <a:r>
              <a:rPr lang="sk-SK" altLang="sk-SK" sz="2000" dirty="0">
                <a:solidFill>
                  <a:srgbClr val="FFC000"/>
                </a:solidFill>
              </a:rPr>
              <a:t> </a:t>
            </a:r>
            <a:r>
              <a:rPr lang="sk-SK" altLang="sk-SK" sz="2000" i="1" dirty="0">
                <a:solidFill>
                  <a:srgbClr val="FFC000"/>
                </a:solidFill>
              </a:rPr>
              <a:t>T </a:t>
            </a:r>
            <a:r>
              <a:rPr lang="sk-SK" altLang="sk-SK" sz="2000" dirty="0">
                <a:solidFill>
                  <a:srgbClr val="FFC000"/>
                </a:solidFill>
              </a:rPr>
              <a:t>je </a:t>
            </a:r>
            <a:r>
              <a:rPr lang="sk-SK" altLang="sk-SK" sz="2000" i="1" dirty="0">
                <a:solidFill>
                  <a:srgbClr val="FFC000"/>
                </a:solidFill>
              </a:rPr>
              <a:t>s</a:t>
            </a:r>
            <a:r>
              <a:rPr lang="sk-SK" altLang="sk-SK" sz="2000" dirty="0" smtClean="0">
                <a:solidFill>
                  <a:srgbClr val="FFC000"/>
                </a:solidFill>
              </a:rPr>
              <a:t> </a:t>
            </a:r>
            <a:r>
              <a:rPr lang="sk-SK" altLang="sk-SK" sz="2000" dirty="0">
                <a:solidFill>
                  <a:srgbClr val="FFC000"/>
                </a:solidFill>
              </a:rPr>
              <a:t>a je dôležitým parametrom. Ak je </a:t>
            </a:r>
            <a:r>
              <a:rPr lang="sk-SK" altLang="sk-SK" sz="2000" i="1" dirty="0">
                <a:solidFill>
                  <a:srgbClr val="FFC000"/>
                </a:solidFill>
              </a:rPr>
              <a:t>s </a:t>
            </a:r>
            <a:r>
              <a:rPr lang="sk-SK" altLang="sk-SK" sz="2000" dirty="0">
                <a:solidFill>
                  <a:srgbClr val="FFC000"/>
                </a:solidFill>
              </a:rPr>
              <a:t>malé, nebezpečenstvo </a:t>
            </a:r>
            <a:r>
              <a:rPr lang="sk-SK" altLang="sk-SK" sz="2000" dirty="0" err="1">
                <a:solidFill>
                  <a:srgbClr val="FFC000"/>
                </a:solidFill>
              </a:rPr>
              <a:t>zacyklenia</a:t>
            </a:r>
            <a:r>
              <a:rPr lang="sk-SK" altLang="sk-SK" sz="2000" dirty="0">
                <a:solidFill>
                  <a:srgbClr val="FFC000"/>
                </a:solidFill>
              </a:rPr>
              <a:t>, ak je veľké, </a:t>
            </a:r>
            <a:r>
              <a:rPr lang="sk-SK" altLang="sk-SK" sz="2000" dirty="0" smtClean="0">
                <a:solidFill>
                  <a:srgbClr val="FFC000"/>
                </a:solidFill>
              </a:rPr>
              <a:t>nebezpečenstvo, </a:t>
            </a:r>
            <a:r>
              <a:rPr lang="sk-SK" altLang="sk-SK" sz="2000" dirty="0">
                <a:solidFill>
                  <a:srgbClr val="FFC000"/>
                </a:solidFill>
              </a:rPr>
              <a:t>že preskočíme globálne minimum.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>
                <a:solidFill>
                  <a:srgbClr val="FFC000"/>
                </a:solidFill>
              </a:rPr>
              <a:t>Konštruovanie okolia pomocou </a:t>
            </a:r>
            <a:r>
              <a:rPr lang="sk-SK" altLang="sk-SK" sz="2000" i="1" dirty="0">
                <a:solidFill>
                  <a:srgbClr val="FFC000"/>
                </a:solidFill>
              </a:rPr>
              <a:t>T: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>
                <a:solidFill>
                  <a:srgbClr val="FFC000"/>
                </a:solidFill>
              </a:rPr>
              <a:t>       </a:t>
            </a:r>
          </a:p>
          <a:p>
            <a:pPr eaLnBrk="1" hangingPunct="1">
              <a:spcBef>
                <a:spcPct val="50000"/>
              </a:spcBef>
            </a:pPr>
            <a:endParaRPr lang="en-US" altLang="sk-SK" sz="2000" b="1" dirty="0">
              <a:solidFill>
                <a:srgbClr val="FFC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>
                <a:solidFill>
                  <a:srgbClr val="FFC000"/>
                </a:solidFill>
              </a:rPr>
              <a:t>6.     Aspiračné kritérium: Ak existuje            také, že                 je lepšie riešenie</a:t>
            </a:r>
            <a:endParaRPr lang="en-US" altLang="sk-SK" sz="2000" dirty="0">
              <a:solidFill>
                <a:srgbClr val="FFC000"/>
              </a:solidFill>
            </a:endParaRPr>
          </a:p>
        </p:txBody>
      </p:sp>
      <p:graphicFrame>
        <p:nvGraphicFramePr>
          <p:cNvPr id="33794" name="Object 5"/>
          <p:cNvGraphicFramePr>
            <a:graphicFrameLocks noChangeAspect="1"/>
          </p:cNvGraphicFramePr>
          <p:nvPr/>
        </p:nvGraphicFramePr>
        <p:xfrm>
          <a:off x="3962400" y="29718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" name="Equation" r:id="rId3" imgW="152280" imgH="228600" progId="Equation.3">
                  <p:embed/>
                </p:oleObj>
              </mc:Choice>
              <mc:Fallback>
                <p:oleObj name="Equation" r:id="rId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254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609600" y="4572000"/>
          <a:ext cx="47355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7" name="Equation" r:id="rId5" imgW="2057400" imgH="380880" progId="Equation.3">
                  <p:embed/>
                </p:oleObj>
              </mc:Choice>
              <mc:Fallback>
                <p:oleObj name="Equation" r:id="rId5" imgW="20574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473551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8"/>
          <p:cNvGraphicFramePr>
            <a:graphicFrameLocks noChangeAspect="1"/>
          </p:cNvGraphicFramePr>
          <p:nvPr/>
        </p:nvGraphicFramePr>
        <p:xfrm>
          <a:off x="3924300" y="5589588"/>
          <a:ext cx="6858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8" name="Equation" r:id="rId7" imgW="330120" imgH="177480" progId="Equation.3">
                  <p:embed/>
                </p:oleObj>
              </mc:Choice>
              <mc:Fallback>
                <p:oleObj name="Equation" r:id="rId7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589588"/>
                        <a:ext cx="6858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9"/>
          <p:cNvGraphicFramePr>
            <a:graphicFrameLocks noChangeAspect="1"/>
          </p:cNvGraphicFramePr>
          <p:nvPr/>
        </p:nvGraphicFramePr>
        <p:xfrm>
          <a:off x="5638800" y="5486400"/>
          <a:ext cx="838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9" name="Equation" r:id="rId9" imgW="482400" imgH="253800" progId="Equation.3">
                  <p:embed/>
                </p:oleObj>
              </mc:Choice>
              <mc:Fallback>
                <p:oleObj name="Equation" r:id="rId9" imgW="482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86400"/>
                        <a:ext cx="838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23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6" name="Text Box 9"/>
          <p:cNvSpPr txBox="1">
            <a:spLocks noChangeArrowheads="1"/>
          </p:cNvSpPr>
          <p:nvPr/>
        </p:nvSpPr>
        <p:spPr bwMode="auto">
          <a:xfrm>
            <a:off x="228600" y="304800"/>
            <a:ext cx="8305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 dirty="0">
                <a:solidFill>
                  <a:srgbClr val="FFC000"/>
                </a:solidFill>
              </a:rPr>
              <a:t>ako dočasne najlepšie, berieme ho do úvahy, napriek tomu, že je zo zakázaného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>
                <a:solidFill>
                  <a:srgbClr val="FFC000"/>
                </a:solidFill>
              </a:rPr>
              <a:t>zoznamu..</a:t>
            </a:r>
            <a:endParaRPr lang="en-US" altLang="sk-SK" sz="2000" dirty="0">
              <a:solidFill>
                <a:srgbClr val="FFC000"/>
              </a:solidFill>
            </a:endParaRPr>
          </a:p>
        </p:txBody>
      </p:sp>
      <p:sp>
        <p:nvSpPr>
          <p:cNvPr id="34837" name="Text Box 10"/>
          <p:cNvSpPr txBox="1">
            <a:spLocks noChangeArrowheads="1"/>
          </p:cNvSpPr>
          <p:nvPr/>
        </p:nvSpPr>
        <p:spPr bwMode="auto">
          <a:xfrm>
            <a:off x="0" y="1447800"/>
            <a:ext cx="44196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Tabu search graficky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1800"/>
              <a:t>s=2</a:t>
            </a:r>
            <a:endParaRPr lang="en-US" altLang="sk-SK" sz="1800"/>
          </a:p>
        </p:txBody>
      </p:sp>
      <p:grpSp>
        <p:nvGrpSpPr>
          <p:cNvPr id="34838" name="Group 114"/>
          <p:cNvGrpSpPr>
            <a:grpSpLocks/>
          </p:cNvGrpSpPr>
          <p:nvPr/>
        </p:nvGrpSpPr>
        <p:grpSpPr bwMode="auto">
          <a:xfrm>
            <a:off x="2133600" y="1752600"/>
            <a:ext cx="6629400" cy="5105400"/>
            <a:chOff x="1344" y="1104"/>
            <a:chExt cx="4176" cy="3216"/>
          </a:xfrm>
        </p:grpSpPr>
        <p:graphicFrame>
          <p:nvGraphicFramePr>
            <p:cNvPr id="34818" name="Object 2048"/>
            <p:cNvGraphicFramePr>
              <a:graphicFrameLocks noChangeAspect="1"/>
            </p:cNvGraphicFramePr>
            <p:nvPr/>
          </p:nvGraphicFramePr>
          <p:xfrm>
            <a:off x="3264" y="1104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8" name="Equation" r:id="rId3" imgW="152280" imgH="228600" progId="Equation.3">
                    <p:embed/>
                  </p:oleObj>
                </mc:Choice>
                <mc:Fallback>
                  <p:oleObj name="Equatio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104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39" name="Group 113"/>
            <p:cNvGrpSpPr>
              <a:grpSpLocks/>
            </p:cNvGrpSpPr>
            <p:nvPr/>
          </p:nvGrpSpPr>
          <p:grpSpPr bwMode="auto">
            <a:xfrm>
              <a:off x="1344" y="1104"/>
              <a:ext cx="4176" cy="3216"/>
              <a:chOff x="1344" y="768"/>
              <a:chExt cx="4176" cy="3216"/>
            </a:xfrm>
          </p:grpSpPr>
          <p:sp>
            <p:nvSpPr>
              <p:cNvPr id="34840" name="Oval 13"/>
              <p:cNvSpPr>
                <a:spLocks noChangeArrowheads="1"/>
              </p:cNvSpPr>
              <p:nvPr/>
            </p:nvSpPr>
            <p:spPr bwMode="auto">
              <a:xfrm>
                <a:off x="2880" y="81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34841" name="Group 23"/>
              <p:cNvGrpSpPr>
                <a:grpSpLocks/>
              </p:cNvGrpSpPr>
              <p:nvPr/>
            </p:nvGrpSpPr>
            <p:grpSpPr bwMode="auto">
              <a:xfrm>
                <a:off x="2400" y="1296"/>
                <a:ext cx="1152" cy="240"/>
                <a:chOff x="2400" y="1296"/>
                <a:chExt cx="1152" cy="240"/>
              </a:xfrm>
            </p:grpSpPr>
            <p:sp>
              <p:nvSpPr>
                <p:cNvPr id="34909" name="Rectangle 12"/>
                <p:cNvSpPr>
                  <a:spLocks noChangeArrowheads="1"/>
                </p:cNvSpPr>
                <p:nvPr/>
              </p:nvSpPr>
              <p:spPr bwMode="auto">
                <a:xfrm>
                  <a:off x="2400" y="1296"/>
                  <a:ext cx="1152" cy="24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0" name="Oval 14"/>
                <p:cNvSpPr>
                  <a:spLocks noChangeArrowheads="1"/>
                </p:cNvSpPr>
                <p:nvPr/>
              </p:nvSpPr>
              <p:spPr bwMode="auto">
                <a:xfrm>
                  <a:off x="2544" y="134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1" name="Oval 1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2" name="Oval 16"/>
                <p:cNvSpPr>
                  <a:spLocks noChangeArrowheads="1"/>
                </p:cNvSpPr>
                <p:nvPr/>
              </p:nvSpPr>
              <p:spPr bwMode="auto">
                <a:xfrm>
                  <a:off x="2832" y="139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3" name="Oval 17"/>
                <p:cNvSpPr>
                  <a:spLocks noChangeArrowheads="1"/>
                </p:cNvSpPr>
                <p:nvPr/>
              </p:nvSpPr>
              <p:spPr bwMode="auto">
                <a:xfrm>
                  <a:off x="2928" y="139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4" name="Oval 18"/>
                <p:cNvSpPr>
                  <a:spLocks noChangeArrowheads="1"/>
                </p:cNvSpPr>
                <p:nvPr/>
              </p:nvSpPr>
              <p:spPr bwMode="auto">
                <a:xfrm>
                  <a:off x="3024" y="139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5" name="Oval 19"/>
                <p:cNvSpPr>
                  <a:spLocks noChangeArrowheads="1"/>
                </p:cNvSpPr>
                <p:nvPr/>
              </p:nvSpPr>
              <p:spPr bwMode="auto">
                <a:xfrm>
                  <a:off x="3120" y="134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6" name="Oval 20"/>
                <p:cNvSpPr>
                  <a:spLocks noChangeArrowheads="1"/>
                </p:cNvSpPr>
                <p:nvPr/>
              </p:nvSpPr>
              <p:spPr bwMode="auto">
                <a:xfrm>
                  <a:off x="3408" y="134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7" name="Oval 21"/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18" name="Oval 22"/>
                <p:cNvSpPr>
                  <a:spLocks noChangeArrowheads="1"/>
                </p:cNvSpPr>
                <p:nvPr/>
              </p:nvSpPr>
              <p:spPr bwMode="auto">
                <a:xfrm>
                  <a:off x="3360" y="139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</p:grpSp>
          <p:sp>
            <p:nvSpPr>
              <p:cNvPr id="34842" name="Line 24"/>
              <p:cNvSpPr>
                <a:spLocks noChangeShapeType="1"/>
              </p:cNvSpPr>
              <p:nvPr/>
            </p:nvSpPr>
            <p:spPr bwMode="auto">
              <a:xfrm flipH="1">
                <a:off x="2640" y="912"/>
                <a:ext cx="240" cy="43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43" name="Line 25"/>
              <p:cNvSpPr>
                <a:spLocks noChangeShapeType="1"/>
              </p:cNvSpPr>
              <p:nvPr/>
            </p:nvSpPr>
            <p:spPr bwMode="auto">
              <a:xfrm flipH="1">
                <a:off x="2784" y="912"/>
                <a:ext cx="144" cy="43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44" name="Line 26"/>
              <p:cNvSpPr>
                <a:spLocks noChangeShapeType="1"/>
              </p:cNvSpPr>
              <p:nvPr/>
            </p:nvSpPr>
            <p:spPr bwMode="auto">
              <a:xfrm>
                <a:off x="2976" y="912"/>
                <a:ext cx="192" cy="43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45" name="Line 27"/>
              <p:cNvSpPr>
                <a:spLocks noChangeShapeType="1"/>
              </p:cNvSpPr>
              <p:nvPr/>
            </p:nvSpPr>
            <p:spPr bwMode="auto">
              <a:xfrm>
                <a:off x="2976" y="864"/>
                <a:ext cx="480" cy="48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46" name="Text Box 28"/>
              <p:cNvSpPr txBox="1">
                <a:spLocks noChangeArrowheads="1"/>
              </p:cNvSpPr>
              <p:nvPr/>
            </p:nvSpPr>
            <p:spPr bwMode="auto">
              <a:xfrm>
                <a:off x="3216" y="768"/>
                <a:ext cx="23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800"/>
                  <a:t>      náhodne generovaný  vektor </a:t>
                </a:r>
                <a:endParaRPr lang="en-US" altLang="sk-SK" sz="1800"/>
              </a:p>
            </p:txBody>
          </p:sp>
          <p:sp>
            <p:nvSpPr>
              <p:cNvPr id="34847" name="Rectangle 30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34848" name="Text Box 31"/>
              <p:cNvSpPr txBox="1">
                <a:spLocks noChangeArrowheads="1"/>
              </p:cNvSpPr>
              <p:nvPr/>
            </p:nvSpPr>
            <p:spPr bwMode="auto">
              <a:xfrm>
                <a:off x="4368" y="129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800"/>
                  <a:t>T list</a:t>
                </a:r>
                <a:endParaRPr lang="en-US" altLang="sk-SK" sz="1800"/>
              </a:p>
            </p:txBody>
          </p:sp>
          <p:grpSp>
            <p:nvGrpSpPr>
              <p:cNvPr id="34849" name="Group 55"/>
              <p:cNvGrpSpPr>
                <a:grpSpLocks/>
              </p:cNvGrpSpPr>
              <p:nvPr/>
            </p:nvGrpSpPr>
            <p:grpSpPr bwMode="auto">
              <a:xfrm>
                <a:off x="2400" y="2016"/>
                <a:ext cx="1152" cy="240"/>
                <a:chOff x="2400" y="2016"/>
                <a:chExt cx="1152" cy="240"/>
              </a:xfrm>
            </p:grpSpPr>
            <p:sp>
              <p:nvSpPr>
                <p:cNvPr id="34899" name="Rectangle 33"/>
                <p:cNvSpPr>
                  <a:spLocks noChangeArrowheads="1"/>
                </p:cNvSpPr>
                <p:nvPr/>
              </p:nvSpPr>
              <p:spPr bwMode="auto">
                <a:xfrm>
                  <a:off x="2400" y="2016"/>
                  <a:ext cx="1152" cy="24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0" name="Oval 35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1" name="Oval 36"/>
                <p:cNvSpPr>
                  <a:spLocks noChangeArrowheads="1"/>
                </p:cNvSpPr>
                <p:nvPr/>
              </p:nvSpPr>
              <p:spPr bwMode="auto">
                <a:xfrm>
                  <a:off x="2736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2" name="Oval 37"/>
                <p:cNvSpPr>
                  <a:spLocks noChangeArrowheads="1"/>
                </p:cNvSpPr>
                <p:nvPr/>
              </p:nvSpPr>
              <p:spPr bwMode="auto">
                <a:xfrm>
                  <a:off x="2832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3" name="Oval 38"/>
                <p:cNvSpPr>
                  <a:spLocks noChangeArrowheads="1"/>
                </p:cNvSpPr>
                <p:nvPr/>
              </p:nvSpPr>
              <p:spPr bwMode="auto">
                <a:xfrm>
                  <a:off x="2928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4" name="Oval 39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5" name="Oval 40"/>
                <p:cNvSpPr>
                  <a:spLocks noChangeArrowheads="1"/>
                </p:cNvSpPr>
                <p:nvPr/>
              </p:nvSpPr>
              <p:spPr bwMode="auto">
                <a:xfrm>
                  <a:off x="3408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6" name="Oval 41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7" name="Oval 42"/>
                <p:cNvSpPr>
                  <a:spLocks noChangeArrowheads="1"/>
                </p:cNvSpPr>
                <p:nvPr/>
              </p:nvSpPr>
              <p:spPr bwMode="auto">
                <a:xfrm>
                  <a:off x="3360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908" name="Oval 43"/>
                <p:cNvSpPr>
                  <a:spLocks noChangeArrowheads="1"/>
                </p:cNvSpPr>
                <p:nvPr/>
              </p:nvSpPr>
              <p:spPr bwMode="auto">
                <a:xfrm>
                  <a:off x="3168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</p:grpSp>
          <p:graphicFrame>
            <p:nvGraphicFramePr>
              <p:cNvPr id="34819" name="Object 2049"/>
              <p:cNvGraphicFramePr>
                <a:graphicFrameLocks noChangeAspect="1"/>
              </p:cNvGraphicFramePr>
              <p:nvPr/>
            </p:nvGraphicFramePr>
            <p:xfrm>
              <a:off x="3216" y="1536"/>
              <a:ext cx="18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89" name="Equation" r:id="rId5" imgW="177480" imgH="228600" progId="Equation.3">
                      <p:embed/>
                    </p:oleObj>
                  </mc:Choice>
                  <mc:Fallback>
                    <p:oleObj name="Equation" r:id="rId5" imgW="177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536"/>
                            <a:ext cx="18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0" name="Line 45"/>
              <p:cNvSpPr>
                <a:spLocks noChangeShapeType="1"/>
              </p:cNvSpPr>
              <p:nvPr/>
            </p:nvSpPr>
            <p:spPr bwMode="auto">
              <a:xfrm flipH="1">
                <a:off x="2592" y="1440"/>
                <a:ext cx="576" cy="62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51" name="Line 46"/>
              <p:cNvSpPr>
                <a:spLocks noChangeShapeType="1"/>
              </p:cNvSpPr>
              <p:nvPr/>
            </p:nvSpPr>
            <p:spPr bwMode="auto">
              <a:xfrm flipH="1">
                <a:off x="3072" y="1440"/>
                <a:ext cx="96" cy="67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52" name="Line 47"/>
              <p:cNvSpPr>
                <a:spLocks noChangeShapeType="1"/>
              </p:cNvSpPr>
              <p:nvPr/>
            </p:nvSpPr>
            <p:spPr bwMode="auto">
              <a:xfrm>
                <a:off x="3168" y="1488"/>
                <a:ext cx="288" cy="67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53" name="Line 49"/>
              <p:cNvSpPr>
                <a:spLocks noChangeShapeType="1"/>
              </p:cNvSpPr>
              <p:nvPr/>
            </p:nvSpPr>
            <p:spPr bwMode="auto">
              <a:xfrm>
                <a:off x="3216" y="1392"/>
                <a:ext cx="960" cy="768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34820" name="Object 2050"/>
              <p:cNvGraphicFramePr>
                <a:graphicFrameLocks noChangeAspect="1"/>
              </p:cNvGraphicFramePr>
              <p:nvPr/>
            </p:nvGraphicFramePr>
            <p:xfrm>
              <a:off x="3676" y="1584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0" name="Equation" r:id="rId7" imgW="190440" imgH="228600" progId="Equation.3">
                      <p:embed/>
                    </p:oleObj>
                  </mc:Choice>
                  <mc:Fallback>
                    <p:oleObj name="Equation" r:id="rId7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6" y="1584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54" name="Group 68"/>
              <p:cNvGrpSpPr>
                <a:grpSpLocks/>
              </p:cNvGrpSpPr>
              <p:nvPr/>
            </p:nvGrpSpPr>
            <p:grpSpPr bwMode="auto">
              <a:xfrm>
                <a:off x="4032" y="2016"/>
                <a:ext cx="336" cy="240"/>
                <a:chOff x="4032" y="2016"/>
                <a:chExt cx="336" cy="240"/>
              </a:xfrm>
            </p:grpSpPr>
            <p:sp>
              <p:nvSpPr>
                <p:cNvPr id="34897" name="Rectangle 48"/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336" cy="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8" name="Oval 52"/>
                <p:cNvSpPr>
                  <a:spLocks noChangeArrowheads="1"/>
                </p:cNvSpPr>
                <p:nvPr/>
              </p:nvSpPr>
              <p:spPr bwMode="auto">
                <a:xfrm>
                  <a:off x="4176" y="2112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</p:grpSp>
          <p:sp>
            <p:nvSpPr>
              <p:cNvPr id="34855" name="Text Box 53"/>
              <p:cNvSpPr txBox="1">
                <a:spLocks noChangeArrowheads="1"/>
              </p:cNvSpPr>
              <p:nvPr/>
            </p:nvSpPr>
            <p:spPr bwMode="auto">
              <a:xfrm>
                <a:off x="4464" y="201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800"/>
                  <a:t>T list</a:t>
                </a:r>
                <a:endParaRPr lang="en-US" altLang="sk-SK" sz="1800"/>
              </a:p>
            </p:txBody>
          </p:sp>
          <p:grpSp>
            <p:nvGrpSpPr>
              <p:cNvPr id="34856" name="Group 56"/>
              <p:cNvGrpSpPr>
                <a:grpSpLocks/>
              </p:cNvGrpSpPr>
              <p:nvPr/>
            </p:nvGrpSpPr>
            <p:grpSpPr bwMode="auto">
              <a:xfrm>
                <a:off x="2448" y="2688"/>
                <a:ext cx="1152" cy="240"/>
                <a:chOff x="2400" y="2016"/>
                <a:chExt cx="1152" cy="240"/>
              </a:xfrm>
            </p:grpSpPr>
            <p:sp>
              <p:nvSpPr>
                <p:cNvPr id="34887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2016"/>
                  <a:ext cx="1152" cy="24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8" name="Oval 58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9" name="Oval 59"/>
                <p:cNvSpPr>
                  <a:spLocks noChangeArrowheads="1"/>
                </p:cNvSpPr>
                <p:nvPr/>
              </p:nvSpPr>
              <p:spPr bwMode="auto">
                <a:xfrm>
                  <a:off x="2736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0" name="Oval 60"/>
                <p:cNvSpPr>
                  <a:spLocks noChangeArrowheads="1"/>
                </p:cNvSpPr>
                <p:nvPr/>
              </p:nvSpPr>
              <p:spPr bwMode="auto">
                <a:xfrm>
                  <a:off x="2832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1" name="Oval 61"/>
                <p:cNvSpPr>
                  <a:spLocks noChangeArrowheads="1"/>
                </p:cNvSpPr>
                <p:nvPr/>
              </p:nvSpPr>
              <p:spPr bwMode="auto">
                <a:xfrm>
                  <a:off x="2928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2" name="Oval 62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3" name="Oval 63"/>
                <p:cNvSpPr>
                  <a:spLocks noChangeArrowheads="1"/>
                </p:cNvSpPr>
                <p:nvPr/>
              </p:nvSpPr>
              <p:spPr bwMode="auto">
                <a:xfrm>
                  <a:off x="3408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4" name="Oval 64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5" name="Oval 65"/>
                <p:cNvSpPr>
                  <a:spLocks noChangeArrowheads="1"/>
                </p:cNvSpPr>
                <p:nvPr/>
              </p:nvSpPr>
              <p:spPr bwMode="auto">
                <a:xfrm>
                  <a:off x="3360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96" name="Oval 66"/>
                <p:cNvSpPr>
                  <a:spLocks noChangeArrowheads="1"/>
                </p:cNvSpPr>
                <p:nvPr/>
              </p:nvSpPr>
              <p:spPr bwMode="auto">
                <a:xfrm>
                  <a:off x="3168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</p:grpSp>
          <p:graphicFrame>
            <p:nvGraphicFramePr>
              <p:cNvPr id="34821" name="Object 2051"/>
              <p:cNvGraphicFramePr>
                <a:graphicFrameLocks noChangeAspect="1"/>
              </p:cNvGraphicFramePr>
              <p:nvPr/>
            </p:nvGraphicFramePr>
            <p:xfrm>
              <a:off x="3107" y="2256"/>
              <a:ext cx="21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1" name="Equation" r:id="rId9" imgW="203040" imgH="228600" progId="Equation.3">
                      <p:embed/>
                    </p:oleObj>
                  </mc:Choice>
                  <mc:Fallback>
                    <p:oleObj name="Equation" r:id="rId9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7" y="2256"/>
                            <a:ext cx="21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57" name="Group 69"/>
              <p:cNvGrpSpPr>
                <a:grpSpLocks/>
              </p:cNvGrpSpPr>
              <p:nvPr/>
            </p:nvGrpSpPr>
            <p:grpSpPr bwMode="auto">
              <a:xfrm>
                <a:off x="4080" y="2688"/>
                <a:ext cx="336" cy="240"/>
                <a:chOff x="4032" y="2016"/>
                <a:chExt cx="336" cy="240"/>
              </a:xfrm>
            </p:grpSpPr>
            <p:sp>
              <p:nvSpPr>
                <p:cNvPr id="34885" name="Rectangle 70"/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336" cy="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6" name="Oval 71"/>
                <p:cNvSpPr>
                  <a:spLocks noChangeArrowheads="1"/>
                </p:cNvSpPr>
                <p:nvPr/>
              </p:nvSpPr>
              <p:spPr bwMode="auto">
                <a:xfrm>
                  <a:off x="4176" y="2112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</p:grpSp>
          <p:sp>
            <p:nvSpPr>
              <p:cNvPr id="34858" name="Oval 72"/>
              <p:cNvSpPr>
                <a:spLocks noChangeArrowheads="1"/>
              </p:cNvSpPr>
              <p:nvPr/>
            </p:nvSpPr>
            <p:spPr bwMode="auto">
              <a:xfrm>
                <a:off x="4080" y="27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34859" name="Text Box 73"/>
              <p:cNvSpPr txBox="1">
                <a:spLocks noChangeArrowheads="1"/>
              </p:cNvSpPr>
              <p:nvPr/>
            </p:nvSpPr>
            <p:spPr bwMode="auto">
              <a:xfrm>
                <a:off x="4512" y="2688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800"/>
                  <a:t>T list</a:t>
                </a:r>
                <a:endParaRPr lang="en-US" altLang="sk-SK" sz="1800"/>
              </a:p>
            </p:txBody>
          </p:sp>
          <p:sp>
            <p:nvSpPr>
              <p:cNvPr id="34860" name="Line 74"/>
              <p:cNvSpPr>
                <a:spLocks noChangeShapeType="1"/>
              </p:cNvSpPr>
              <p:nvPr/>
            </p:nvSpPr>
            <p:spPr bwMode="auto">
              <a:xfrm>
                <a:off x="3120" y="2112"/>
                <a:ext cx="1152" cy="672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61" name="Line 75"/>
              <p:cNvSpPr>
                <a:spLocks noChangeShapeType="1"/>
              </p:cNvSpPr>
              <p:nvPr/>
            </p:nvSpPr>
            <p:spPr bwMode="auto">
              <a:xfrm>
                <a:off x="3072" y="2160"/>
                <a:ext cx="1056" cy="672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34822" name="Object 2052"/>
              <p:cNvGraphicFramePr>
                <a:graphicFrameLocks noChangeAspect="1"/>
              </p:cNvGraphicFramePr>
              <p:nvPr/>
            </p:nvGraphicFramePr>
            <p:xfrm>
              <a:off x="3744" y="2256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2" name="Equation" r:id="rId11" imgW="190440" imgH="228600" progId="Equation.3">
                      <p:embed/>
                    </p:oleObj>
                  </mc:Choice>
                  <mc:Fallback>
                    <p:oleObj name="Equation" r:id="rId11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256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3" name="Object 2053"/>
              <p:cNvGraphicFramePr>
                <a:graphicFrameLocks noChangeAspect="1"/>
              </p:cNvGraphicFramePr>
              <p:nvPr/>
            </p:nvGraphicFramePr>
            <p:xfrm>
              <a:off x="3744" y="2640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3" name="Equation" r:id="rId13" imgW="190440" imgH="228600" progId="Equation.3">
                      <p:embed/>
                    </p:oleObj>
                  </mc:Choice>
                  <mc:Fallback>
                    <p:oleObj name="Equation" r:id="rId13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640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4" name="Object 2054"/>
              <p:cNvGraphicFramePr>
                <a:graphicFrameLocks noChangeAspect="1"/>
              </p:cNvGraphicFramePr>
              <p:nvPr/>
            </p:nvGraphicFramePr>
            <p:xfrm>
              <a:off x="1344" y="1296"/>
              <a:ext cx="880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4" name="Equation" r:id="rId15" imgW="838080" imgH="253800" progId="Equation.3">
                      <p:embed/>
                    </p:oleObj>
                  </mc:Choice>
                  <mc:Fallback>
                    <p:oleObj name="Equation" r:id="rId15" imgW="8380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296"/>
                            <a:ext cx="880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5" name="Object 2055"/>
              <p:cNvGraphicFramePr>
                <a:graphicFrameLocks noChangeAspect="1"/>
              </p:cNvGraphicFramePr>
              <p:nvPr/>
            </p:nvGraphicFramePr>
            <p:xfrm>
              <a:off x="1344" y="1968"/>
              <a:ext cx="467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5" name="Equation" r:id="rId17" imgW="444240" imgH="253800" progId="Equation.3">
                      <p:embed/>
                    </p:oleObj>
                  </mc:Choice>
                  <mc:Fallback>
                    <p:oleObj name="Equation" r:id="rId17" imgW="4442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968"/>
                            <a:ext cx="467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6" name="Object 2056"/>
              <p:cNvGraphicFramePr>
                <a:graphicFrameLocks noChangeAspect="1"/>
              </p:cNvGraphicFramePr>
              <p:nvPr/>
            </p:nvGraphicFramePr>
            <p:xfrm>
              <a:off x="1386" y="2688"/>
              <a:ext cx="480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6" name="Equation" r:id="rId19" imgW="457200" imgH="253800" progId="Equation.3">
                      <p:embed/>
                    </p:oleObj>
                  </mc:Choice>
                  <mc:Fallback>
                    <p:oleObj name="Equation" r:id="rId19" imgW="4572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6" y="2688"/>
                            <a:ext cx="480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2" name="Line 81"/>
              <p:cNvSpPr>
                <a:spLocks noChangeShapeType="1"/>
              </p:cNvSpPr>
              <p:nvPr/>
            </p:nvSpPr>
            <p:spPr bwMode="auto">
              <a:xfrm flipH="1">
                <a:off x="2640" y="2160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63" name="Line 82"/>
              <p:cNvSpPr>
                <a:spLocks noChangeShapeType="1"/>
              </p:cNvSpPr>
              <p:nvPr/>
            </p:nvSpPr>
            <p:spPr bwMode="auto">
              <a:xfrm>
                <a:off x="3072" y="2160"/>
                <a:ext cx="48" cy="62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64" name="Line 83"/>
              <p:cNvSpPr>
                <a:spLocks noChangeShapeType="1"/>
              </p:cNvSpPr>
              <p:nvPr/>
            </p:nvSpPr>
            <p:spPr bwMode="auto">
              <a:xfrm>
                <a:off x="3072" y="2208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34827" name="Object 2057"/>
              <p:cNvGraphicFramePr>
                <a:graphicFrameLocks noChangeAspect="1"/>
              </p:cNvGraphicFramePr>
              <p:nvPr/>
            </p:nvGraphicFramePr>
            <p:xfrm>
              <a:off x="3174" y="2976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7" name="Equation" r:id="rId21" imgW="190440" imgH="228600" progId="Equation.3">
                      <p:embed/>
                    </p:oleObj>
                  </mc:Choice>
                  <mc:Fallback>
                    <p:oleObj name="Equation" r:id="rId21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4" y="2976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65" name="Group 85"/>
              <p:cNvGrpSpPr>
                <a:grpSpLocks/>
              </p:cNvGrpSpPr>
              <p:nvPr/>
            </p:nvGrpSpPr>
            <p:grpSpPr bwMode="auto">
              <a:xfrm>
                <a:off x="2448" y="3504"/>
                <a:ext cx="1152" cy="240"/>
                <a:chOff x="2400" y="2016"/>
                <a:chExt cx="1152" cy="240"/>
              </a:xfrm>
            </p:grpSpPr>
            <p:sp>
              <p:nvSpPr>
                <p:cNvPr id="34875" name="Rectangle 86"/>
                <p:cNvSpPr>
                  <a:spLocks noChangeArrowheads="1"/>
                </p:cNvSpPr>
                <p:nvPr/>
              </p:nvSpPr>
              <p:spPr bwMode="auto">
                <a:xfrm>
                  <a:off x="2400" y="2016"/>
                  <a:ext cx="1152" cy="240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76" name="Oval 87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77" name="Oval 88"/>
                <p:cNvSpPr>
                  <a:spLocks noChangeArrowheads="1"/>
                </p:cNvSpPr>
                <p:nvPr/>
              </p:nvSpPr>
              <p:spPr bwMode="auto">
                <a:xfrm>
                  <a:off x="2736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78" name="Oval 89"/>
                <p:cNvSpPr>
                  <a:spLocks noChangeArrowheads="1"/>
                </p:cNvSpPr>
                <p:nvPr/>
              </p:nvSpPr>
              <p:spPr bwMode="auto">
                <a:xfrm>
                  <a:off x="2832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79" name="Oval 90"/>
                <p:cNvSpPr>
                  <a:spLocks noChangeArrowheads="1"/>
                </p:cNvSpPr>
                <p:nvPr/>
              </p:nvSpPr>
              <p:spPr bwMode="auto">
                <a:xfrm>
                  <a:off x="2928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0" name="Oval 91"/>
                <p:cNvSpPr>
                  <a:spLocks noChangeArrowheads="1"/>
                </p:cNvSpPr>
                <p:nvPr/>
              </p:nvSpPr>
              <p:spPr bwMode="auto">
                <a:xfrm>
                  <a:off x="3024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1" name="Oval 92"/>
                <p:cNvSpPr>
                  <a:spLocks noChangeArrowheads="1"/>
                </p:cNvSpPr>
                <p:nvPr/>
              </p:nvSpPr>
              <p:spPr bwMode="auto">
                <a:xfrm>
                  <a:off x="3408" y="2064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2" name="Oval 93"/>
                <p:cNvSpPr>
                  <a:spLocks noChangeArrowheads="1"/>
                </p:cNvSpPr>
                <p:nvPr/>
              </p:nvSpPr>
              <p:spPr bwMode="auto">
                <a:xfrm>
                  <a:off x="3264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3" name="Oval 94"/>
                <p:cNvSpPr>
                  <a:spLocks noChangeArrowheads="1"/>
                </p:cNvSpPr>
                <p:nvPr/>
              </p:nvSpPr>
              <p:spPr bwMode="auto">
                <a:xfrm>
                  <a:off x="3360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84" name="Oval 95"/>
                <p:cNvSpPr>
                  <a:spLocks noChangeArrowheads="1"/>
                </p:cNvSpPr>
                <p:nvPr/>
              </p:nvSpPr>
              <p:spPr bwMode="auto">
                <a:xfrm>
                  <a:off x="3168" y="2112"/>
                  <a:ext cx="48" cy="48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</p:grpSp>
          <p:graphicFrame>
            <p:nvGraphicFramePr>
              <p:cNvPr id="34828" name="Object 2058"/>
              <p:cNvGraphicFramePr>
                <a:graphicFrameLocks noChangeAspect="1"/>
              </p:cNvGraphicFramePr>
              <p:nvPr/>
            </p:nvGraphicFramePr>
            <p:xfrm>
              <a:off x="3051" y="1008"/>
              <a:ext cx="14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8" name="Equation" r:id="rId23" imgW="139680" imgH="228600" progId="Equation.3">
                      <p:embed/>
                    </p:oleObj>
                  </mc:Choice>
                  <mc:Fallback>
                    <p:oleObj name="Equation" r:id="rId23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1" y="1008"/>
                            <a:ext cx="14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9" name="Object 2059"/>
              <p:cNvGraphicFramePr>
                <a:graphicFrameLocks noChangeAspect="1"/>
              </p:cNvGraphicFramePr>
              <p:nvPr/>
            </p:nvGraphicFramePr>
            <p:xfrm>
              <a:off x="2976" y="1680"/>
              <a:ext cx="14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799" name="Equation" r:id="rId25" imgW="139680" imgH="228600" progId="Equation.3">
                      <p:embed/>
                    </p:oleObj>
                  </mc:Choice>
                  <mc:Fallback>
                    <p:oleObj name="Equation" r:id="rId25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680"/>
                            <a:ext cx="14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0" name="Object 2060"/>
              <p:cNvGraphicFramePr>
                <a:graphicFrameLocks noChangeAspect="1"/>
              </p:cNvGraphicFramePr>
              <p:nvPr/>
            </p:nvGraphicFramePr>
            <p:xfrm>
              <a:off x="2976" y="2393"/>
              <a:ext cx="14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00" name="Equation" r:id="rId27" imgW="139680" imgH="241200" progId="Equation.3">
                      <p:embed/>
                    </p:oleObj>
                  </mc:Choice>
                  <mc:Fallback>
                    <p:oleObj name="Equation" r:id="rId27" imgW="1396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393"/>
                            <a:ext cx="14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66" name="Line 99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67" name="Line 100"/>
              <p:cNvSpPr>
                <a:spLocks noChangeShapeType="1"/>
              </p:cNvSpPr>
              <p:nvPr/>
            </p:nvSpPr>
            <p:spPr bwMode="auto">
              <a:xfrm flipH="1">
                <a:off x="2640" y="2832"/>
                <a:ext cx="480" cy="72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68" name="Line 101"/>
              <p:cNvSpPr>
                <a:spLocks noChangeShapeType="1"/>
              </p:cNvSpPr>
              <p:nvPr/>
            </p:nvSpPr>
            <p:spPr bwMode="auto">
              <a:xfrm>
                <a:off x="3168" y="2832"/>
                <a:ext cx="336" cy="72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34831" name="Object 2061"/>
              <p:cNvGraphicFramePr>
                <a:graphicFrameLocks noChangeAspect="1"/>
              </p:cNvGraphicFramePr>
              <p:nvPr/>
            </p:nvGraphicFramePr>
            <p:xfrm>
              <a:off x="1446" y="3450"/>
              <a:ext cx="46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01" name="Equation" r:id="rId29" imgW="444240" imgH="266400" progId="Equation.3">
                      <p:embed/>
                    </p:oleObj>
                  </mc:Choice>
                  <mc:Fallback>
                    <p:oleObj name="Equation" r:id="rId29" imgW="444240" imgH="266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6" y="3450"/>
                            <a:ext cx="467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2" name="Object 2062"/>
              <p:cNvGraphicFramePr>
                <a:graphicFrameLocks noChangeAspect="1"/>
              </p:cNvGraphicFramePr>
              <p:nvPr/>
            </p:nvGraphicFramePr>
            <p:xfrm>
              <a:off x="3114" y="3744"/>
              <a:ext cx="21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02" name="Equation" r:id="rId31" imgW="203040" imgH="228600" progId="Equation.3">
                      <p:embed/>
                    </p:oleObj>
                  </mc:Choice>
                  <mc:Fallback>
                    <p:oleObj name="Equation" r:id="rId31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3744"/>
                            <a:ext cx="21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69" name="Group 104"/>
              <p:cNvGrpSpPr>
                <a:grpSpLocks/>
              </p:cNvGrpSpPr>
              <p:nvPr/>
            </p:nvGrpSpPr>
            <p:grpSpPr bwMode="auto">
              <a:xfrm>
                <a:off x="4128" y="3504"/>
                <a:ext cx="336" cy="240"/>
                <a:chOff x="4032" y="2016"/>
                <a:chExt cx="336" cy="240"/>
              </a:xfrm>
            </p:grpSpPr>
            <p:sp>
              <p:nvSpPr>
                <p:cNvPr id="348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4032" y="2016"/>
                  <a:ext cx="336" cy="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34874" name="Oval 106"/>
                <p:cNvSpPr>
                  <a:spLocks noChangeArrowheads="1"/>
                </p:cNvSpPr>
                <p:nvPr/>
              </p:nvSpPr>
              <p:spPr bwMode="auto">
                <a:xfrm>
                  <a:off x="4176" y="2112"/>
                  <a:ext cx="96" cy="9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</p:grpSp>
          <p:sp>
            <p:nvSpPr>
              <p:cNvPr id="34870" name="Oval 107"/>
              <p:cNvSpPr>
                <a:spLocks noChangeArrowheads="1"/>
              </p:cNvSpPr>
              <p:nvPr/>
            </p:nvSpPr>
            <p:spPr bwMode="auto">
              <a:xfrm>
                <a:off x="4176" y="360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aphicFrame>
            <p:nvGraphicFramePr>
              <p:cNvPr id="34833" name="Object 2063"/>
              <p:cNvGraphicFramePr>
                <a:graphicFrameLocks noChangeAspect="1"/>
              </p:cNvGraphicFramePr>
              <p:nvPr/>
            </p:nvGraphicFramePr>
            <p:xfrm>
              <a:off x="2928" y="3127"/>
              <a:ext cx="14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03" name="Equation" r:id="rId33" imgW="139680" imgH="228600" progId="Equation.3">
                      <p:embed/>
                    </p:oleObj>
                  </mc:Choice>
                  <mc:Fallback>
                    <p:oleObj name="Equation" r:id="rId33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3127"/>
                            <a:ext cx="14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71" name="Line 109"/>
              <p:cNvSpPr>
                <a:spLocks noChangeShapeType="1"/>
              </p:cNvSpPr>
              <p:nvPr/>
            </p:nvSpPr>
            <p:spPr bwMode="auto">
              <a:xfrm>
                <a:off x="3168" y="2832"/>
                <a:ext cx="1200" cy="768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72" name="Line 110"/>
              <p:cNvSpPr>
                <a:spLocks noChangeShapeType="1"/>
              </p:cNvSpPr>
              <p:nvPr/>
            </p:nvSpPr>
            <p:spPr bwMode="auto">
              <a:xfrm>
                <a:off x="3168" y="2832"/>
                <a:ext cx="1056" cy="768"/>
              </a:xfrm>
              <a:prstGeom prst="line">
                <a:avLst/>
              </a:prstGeom>
              <a:noFill/>
              <a:ln w="28575">
                <a:solidFill>
                  <a:srgbClr val="99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34834" name="Object 2064"/>
              <p:cNvGraphicFramePr>
                <a:graphicFrameLocks noChangeAspect="1"/>
              </p:cNvGraphicFramePr>
              <p:nvPr/>
            </p:nvGraphicFramePr>
            <p:xfrm>
              <a:off x="3936" y="3072"/>
              <a:ext cx="2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04" name="Equation" r:id="rId35" imgW="190440" imgH="228600" progId="Equation.3">
                      <p:embed/>
                    </p:oleObj>
                  </mc:Choice>
                  <mc:Fallback>
                    <p:oleObj name="Equation" r:id="rId35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3072"/>
                            <a:ext cx="2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35" name="Object 2065"/>
              <p:cNvGraphicFramePr>
                <a:graphicFrameLocks noChangeAspect="1"/>
              </p:cNvGraphicFramePr>
              <p:nvPr/>
            </p:nvGraphicFramePr>
            <p:xfrm>
              <a:off x="3744" y="3401"/>
              <a:ext cx="200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05" name="Equation" r:id="rId37" imgW="190440" imgH="241200" progId="Equation.3">
                      <p:embed/>
                    </p:oleObj>
                  </mc:Choice>
                  <mc:Fallback>
                    <p:oleObj name="Equation" r:id="rId37" imgW="1904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401"/>
                            <a:ext cx="200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838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7" name="Group 2"/>
          <p:cNvGrpSpPr>
            <a:grpSpLocks/>
          </p:cNvGrpSpPr>
          <p:nvPr/>
        </p:nvGrpSpPr>
        <p:grpSpPr bwMode="auto">
          <a:xfrm>
            <a:off x="152400" y="304800"/>
            <a:ext cx="8763000" cy="5805488"/>
            <a:chOff x="96" y="192"/>
            <a:chExt cx="5520" cy="3657"/>
          </a:xfrm>
        </p:grpSpPr>
        <p:sp>
          <p:nvSpPr>
            <p:cNvPr id="35848" name="Text Box 3"/>
            <p:cNvSpPr txBox="1">
              <a:spLocks noChangeArrowheads="1"/>
            </p:cNvSpPr>
            <p:nvPr/>
          </p:nvSpPr>
          <p:spPr bwMode="auto">
            <a:xfrm>
              <a:off x="96" y="192"/>
              <a:ext cx="5520" cy="3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>
                <a:solidFill>
                  <a:schemeClr val="folHlink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dirty="0" smtClean="0">
                  <a:solidFill>
                    <a:srgbClr val="FFC000"/>
                  </a:solidFill>
                </a:rPr>
                <a:t>Dlhodobá </a:t>
              </a:r>
              <a:r>
                <a:rPr lang="sk-SK" altLang="sk-SK" sz="2000" b="1" dirty="0">
                  <a:solidFill>
                    <a:srgbClr val="FFC000"/>
                  </a:solidFill>
                </a:rPr>
                <a:t>pamäť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b="1" dirty="0">
                <a:solidFill>
                  <a:srgbClr val="FFC000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>
                  <a:solidFill>
                    <a:srgbClr val="FFC000"/>
                  </a:solidFill>
                </a:rPr>
                <a:t>Penalizujú sa najčastejšie sa vyskytujúce transformácie.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000" dirty="0">
                  <a:solidFill>
                    <a:srgbClr val="FFC000"/>
                  </a:solidFill>
                </a:rPr>
                <a:t>Zavedieme frekvencie transformácií           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000" dirty="0">
                  <a:solidFill>
                    <a:srgbClr val="FFC000"/>
                  </a:solidFill>
                </a:rPr>
                <a:t>Na začiatku sú frekvencie nulové.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000" dirty="0">
                  <a:solidFill>
                    <a:srgbClr val="FFC000"/>
                  </a:solidFill>
                </a:rPr>
                <a:t>V </a:t>
              </a:r>
              <a:r>
                <a:rPr lang="sk-SK" altLang="sk-SK" sz="2000" dirty="0" err="1">
                  <a:solidFill>
                    <a:srgbClr val="FFC000"/>
                  </a:solidFill>
                </a:rPr>
                <a:t>iteračnom</a:t>
              </a:r>
              <a:r>
                <a:rPr lang="sk-SK" altLang="sk-SK" sz="2000" dirty="0">
                  <a:solidFill>
                    <a:srgbClr val="FFC000"/>
                  </a:solidFill>
                </a:rPr>
                <a:t> kroku sa frekvencia príslušnej transformácie zvýši o jednotku.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000" dirty="0">
                  <a:solidFill>
                    <a:srgbClr val="FFC000"/>
                  </a:solidFill>
                </a:rPr>
                <a:t>Po počte krokov o rád väčšom ako je veľkosť tabu zoznamu vytvoríme  penalizačné funkcie pre hľadanie minima v              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000" dirty="0">
                  <a:solidFill>
                    <a:srgbClr val="FFC000"/>
                  </a:solidFill>
                </a:rPr>
                <a:t>Vektor                                                  sa akceptuje ako dočasne najlepšie riešenie ak platí  : (         je malá kladná konštanta)</a:t>
              </a:r>
              <a:endParaRPr lang="en-US" altLang="sk-SK" sz="2000" dirty="0">
                <a:solidFill>
                  <a:srgbClr val="FFC000"/>
                </a:solidFill>
              </a:endParaRPr>
            </a:p>
          </p:txBody>
        </p:sp>
        <p:graphicFrame>
          <p:nvGraphicFramePr>
            <p:cNvPr id="35842" name="Object 10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3554719"/>
                </p:ext>
              </p:extLst>
            </p:nvPr>
          </p:nvGraphicFramePr>
          <p:xfrm>
            <a:off x="2789" y="1616"/>
            <a:ext cx="38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08" name="Equation" r:id="rId3" imgW="291960" imgH="215640" progId="Equation.3">
                    <p:embed/>
                  </p:oleObj>
                </mc:Choice>
                <mc:Fallback>
                  <p:oleObj name="Equation" r:id="rId3" imgW="291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16"/>
                          <a:ext cx="38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Object 10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927156"/>
                </p:ext>
              </p:extLst>
            </p:nvPr>
          </p:nvGraphicFramePr>
          <p:xfrm>
            <a:off x="3288" y="2704"/>
            <a:ext cx="43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09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704"/>
                          <a:ext cx="43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" name="Object 10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167686"/>
                </p:ext>
              </p:extLst>
            </p:nvPr>
          </p:nvGraphicFramePr>
          <p:xfrm>
            <a:off x="1020" y="2976"/>
            <a:ext cx="177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10" name="Equation" r:id="rId7" imgW="1600200" imgH="228600" progId="Equation.3">
                    <p:embed/>
                  </p:oleObj>
                </mc:Choice>
                <mc:Fallback>
                  <p:oleObj name="Equation" r:id="rId7" imgW="1600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76"/>
                          <a:ext cx="177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10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389716"/>
                </p:ext>
              </p:extLst>
            </p:nvPr>
          </p:nvGraphicFramePr>
          <p:xfrm>
            <a:off x="476" y="3566"/>
            <a:ext cx="168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11" name="Equation" r:id="rId9" imgW="1358640" imgH="228600" progId="Equation.3">
                    <p:embed/>
                  </p:oleObj>
                </mc:Choice>
                <mc:Fallback>
                  <p:oleObj name="Equation" r:id="rId9" imgW="1358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566"/>
                          <a:ext cx="168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8251587"/>
                </p:ext>
              </p:extLst>
            </p:nvPr>
          </p:nvGraphicFramePr>
          <p:xfrm>
            <a:off x="1701" y="3241"/>
            <a:ext cx="22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12" name="Equation" r:id="rId11" imgW="152280" imgH="164880" progId="Equation.3">
                    <p:embed/>
                  </p:oleObj>
                </mc:Choice>
                <mc:Fallback>
                  <p:oleObj name="Equation" r:id="rId11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241"/>
                          <a:ext cx="22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70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116013" y="620713"/>
            <a:ext cx="7793037" cy="1143000"/>
          </a:xfrm>
        </p:spPr>
        <p:txBody>
          <a:bodyPr/>
          <a:lstStyle/>
          <a:p>
            <a:r>
              <a:rPr lang="sk-SK" altLang="sk-SK" sz="2800" dirty="0" smtClean="0"/>
              <a:t>Tabu </a:t>
            </a:r>
            <a:r>
              <a:rPr lang="sk-SK" altLang="sk-SK" sz="2800" dirty="0" err="1" smtClean="0"/>
              <a:t>search</a:t>
            </a:r>
            <a:r>
              <a:rPr lang="sk-SK" altLang="sk-SK" sz="2800" dirty="0" smtClean="0"/>
              <a:t> – praktická ukážka</a:t>
            </a:r>
            <a:br>
              <a:rPr lang="sk-SK" altLang="sk-SK" sz="2800" dirty="0" smtClean="0"/>
            </a:br>
            <a:r>
              <a:rPr lang="sk-SK" altLang="sk-SK" sz="2800" dirty="0" smtClean="0"/>
              <a:t>a) Klasický tabu </a:t>
            </a:r>
            <a:r>
              <a:rPr lang="sk-SK" altLang="sk-SK" sz="2800" dirty="0" err="1" smtClean="0"/>
              <a:t>search</a:t>
            </a:r>
            <a:endParaRPr lang="sk-SK" altLang="sk-SK" sz="2800" dirty="0" smtClean="0"/>
          </a:p>
        </p:txBody>
      </p:sp>
      <p:grpSp>
        <p:nvGrpSpPr>
          <p:cNvPr id="1028" name="Group 25"/>
          <p:cNvGrpSpPr>
            <a:grpSpLocks/>
          </p:cNvGrpSpPr>
          <p:nvPr/>
        </p:nvGrpSpPr>
        <p:grpSpPr bwMode="auto">
          <a:xfrm>
            <a:off x="1476375" y="2133600"/>
            <a:ext cx="5472113" cy="503238"/>
            <a:chOff x="827584" y="2204864"/>
            <a:chExt cx="5472608" cy="504056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1033" name="Straight Connector 4"/>
            <p:cNvCxnSpPr>
              <a:cxnSpLocks noChangeShapeType="1"/>
              <a:stCxn id="1032" idx="0"/>
              <a:endCxn id="1032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" name="Straight Connector 6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Straight Connector 8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Straight Connector 10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7" name="Straight Connector 12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Straight Connector 14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Straight Connector 16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0" name="TextBox 17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1041" name="TextBox 18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1042" name="TextBox 19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1043" name="TextBox 20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1044" name="TextBox 21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1045" name="TextBox 22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1046" name="TextBox 23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1047" name="TextBox 24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grpSp>
        <p:nvGrpSpPr>
          <p:cNvPr id="1029" name="Group 28"/>
          <p:cNvGrpSpPr>
            <a:grpSpLocks/>
          </p:cNvGrpSpPr>
          <p:nvPr/>
        </p:nvGrpSpPr>
        <p:grpSpPr bwMode="auto">
          <a:xfrm>
            <a:off x="7092950" y="2133600"/>
            <a:ext cx="1727200" cy="484188"/>
            <a:chOff x="7092280" y="1988840"/>
            <a:chExt cx="1728192" cy="485491"/>
          </a:xfrm>
        </p:grpSpPr>
        <p:sp>
          <p:nvSpPr>
            <p:cNvPr id="1031" name="TextBox 26"/>
            <p:cNvSpPr txBox="1">
              <a:spLocks noChangeArrowheads="1"/>
            </p:cNvSpPr>
            <p:nvPr/>
          </p:nvSpPr>
          <p:spPr bwMode="auto">
            <a:xfrm>
              <a:off x="7092280" y="1988840"/>
              <a:ext cx="17281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 sz="1200"/>
                <a:t>Počiatočný binárny vektor       .</a:t>
              </a: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7460835"/>
                </p:ext>
              </p:extLst>
            </p:nvPr>
          </p:nvGraphicFramePr>
          <p:xfrm>
            <a:off x="7668344" y="2204864"/>
            <a:ext cx="288032" cy="269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8" name="Equation" r:id="rId4" imgW="152280" imgH="139680" progId="Equation.3">
                    <p:embed/>
                  </p:oleObj>
                </mc:Choice>
                <mc:Fallback>
                  <p:oleObj name="Equation" r:id="rId4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8344" y="2204864"/>
                          <a:ext cx="288032" cy="26946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0" name="TextBox 29"/>
          <p:cNvSpPr txBox="1">
            <a:spLocks noChangeArrowheads="1"/>
          </p:cNvSpPr>
          <p:nvPr/>
        </p:nvSpPr>
        <p:spPr bwMode="auto">
          <a:xfrm>
            <a:off x="179388" y="3789363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Ak má počiatočný vektor </a:t>
            </a:r>
            <a:r>
              <a:rPr lang="sk-SK" altLang="sk-SK" i="1"/>
              <a:t>n</a:t>
            </a:r>
            <a:r>
              <a:rPr lang="sk-SK" altLang="sk-SK"/>
              <a:t> bitov, vygenerujem z neho okolie  o veľkosti  </a:t>
            </a:r>
            <a:r>
              <a:rPr lang="sk-SK" altLang="sk-SK" i="1"/>
              <a:t>n  </a:t>
            </a:r>
            <a:r>
              <a:rPr lang="sk-SK" altLang="sk-SK"/>
              <a:t>a to tak, že nový vektor vytvoríme preklopením vždy jedného bitu.</a:t>
            </a:r>
          </a:p>
        </p:txBody>
      </p:sp>
    </p:spTree>
    <p:extLst>
      <p:ext uri="{BB962C8B-B14F-4D97-AF65-F5344CB8AC3E}">
        <p14:creationId xmlns:p14="http://schemas.microsoft.com/office/powerpoint/2010/main" val="11658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8"/>
          <p:cNvGrpSpPr>
            <a:grpSpLocks/>
          </p:cNvGrpSpPr>
          <p:nvPr/>
        </p:nvGrpSpPr>
        <p:grpSpPr bwMode="auto">
          <a:xfrm>
            <a:off x="4787900" y="2349500"/>
            <a:ext cx="4356100" cy="1511300"/>
            <a:chOff x="4788024" y="2348880"/>
            <a:chExt cx="4355976" cy="1512168"/>
          </a:xfrm>
        </p:grpSpPr>
        <p:grpSp>
          <p:nvGrpSpPr>
            <p:cNvPr id="22663" name="Group 157"/>
            <p:cNvGrpSpPr>
              <a:grpSpLocks/>
            </p:cNvGrpSpPr>
            <p:nvPr/>
          </p:nvGrpSpPr>
          <p:grpSpPr bwMode="auto">
            <a:xfrm>
              <a:off x="5004048" y="3068960"/>
              <a:ext cx="3888432" cy="461665"/>
              <a:chOff x="827584" y="2204864"/>
              <a:chExt cx="5472608" cy="646331"/>
            </a:xfrm>
          </p:grpSpPr>
          <p:sp>
            <p:nvSpPr>
              <p:cNvPr id="22666" name="Rectangle 158"/>
              <p:cNvSpPr>
                <a:spLocks noChangeArrowheads="1"/>
              </p:cNvSpPr>
              <p:nvPr/>
            </p:nvSpPr>
            <p:spPr bwMode="auto">
              <a:xfrm>
                <a:off x="827584" y="2204864"/>
                <a:ext cx="5472608" cy="504056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cxnSp>
            <p:nvCxnSpPr>
              <p:cNvPr id="22667" name="Straight Connector 159"/>
              <p:cNvCxnSpPr>
                <a:cxnSpLocks noChangeShapeType="1"/>
                <a:stCxn id="22666" idx="0"/>
                <a:endCxn id="22666" idx="2"/>
              </p:cNvCxnSpPr>
              <p:nvPr/>
            </p:nvCxnSpPr>
            <p:spPr bwMode="auto">
              <a:xfrm>
                <a:off x="3563888" y="2204864"/>
                <a:ext cx="0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68" name="Straight Connector 160"/>
              <p:cNvCxnSpPr>
                <a:cxnSpLocks noChangeShapeType="1"/>
              </p:cNvCxnSpPr>
              <p:nvPr/>
            </p:nvCxnSpPr>
            <p:spPr bwMode="auto">
              <a:xfrm>
                <a:off x="2195736" y="2204864"/>
                <a:ext cx="0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69" name="Straight Connector 161"/>
              <p:cNvCxnSpPr>
                <a:cxnSpLocks noChangeShapeType="1"/>
              </p:cNvCxnSpPr>
              <p:nvPr/>
            </p:nvCxnSpPr>
            <p:spPr bwMode="auto">
              <a:xfrm>
                <a:off x="4932040" y="2204864"/>
                <a:ext cx="0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70" name="Straight Connector 162"/>
              <p:cNvCxnSpPr>
                <a:cxnSpLocks noChangeShapeType="1"/>
              </p:cNvCxnSpPr>
              <p:nvPr/>
            </p:nvCxnSpPr>
            <p:spPr bwMode="auto">
              <a:xfrm>
                <a:off x="1475656" y="2204864"/>
                <a:ext cx="0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71" name="Straight Connector 163"/>
              <p:cNvCxnSpPr>
                <a:cxnSpLocks noChangeShapeType="1"/>
              </p:cNvCxnSpPr>
              <p:nvPr/>
            </p:nvCxnSpPr>
            <p:spPr bwMode="auto">
              <a:xfrm>
                <a:off x="2915816" y="2204864"/>
                <a:ext cx="0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72" name="Straight Connector 164"/>
              <p:cNvCxnSpPr>
                <a:cxnSpLocks noChangeShapeType="1"/>
              </p:cNvCxnSpPr>
              <p:nvPr/>
            </p:nvCxnSpPr>
            <p:spPr bwMode="auto">
              <a:xfrm>
                <a:off x="4211960" y="2204864"/>
                <a:ext cx="0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73" name="Straight Connector 165"/>
              <p:cNvCxnSpPr>
                <a:cxnSpLocks noChangeShapeType="1"/>
              </p:cNvCxnSpPr>
              <p:nvPr/>
            </p:nvCxnSpPr>
            <p:spPr bwMode="auto">
              <a:xfrm>
                <a:off x="5652120" y="2204864"/>
                <a:ext cx="0" cy="50405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74" name="TextBox 166"/>
              <p:cNvSpPr txBox="1">
                <a:spLocks noChangeArrowheads="1"/>
              </p:cNvSpPr>
              <p:nvPr/>
            </p:nvSpPr>
            <p:spPr bwMode="auto">
              <a:xfrm>
                <a:off x="899592" y="22048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/>
                  <a:t>1</a:t>
                </a:r>
              </a:p>
            </p:txBody>
          </p:sp>
          <p:sp>
            <p:nvSpPr>
              <p:cNvPr id="22675" name="TextBox 167"/>
              <p:cNvSpPr txBox="1">
                <a:spLocks noChangeArrowheads="1"/>
              </p:cNvSpPr>
              <p:nvPr/>
            </p:nvSpPr>
            <p:spPr bwMode="auto">
              <a:xfrm>
                <a:off x="1619672" y="22048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/>
                  <a:t>1</a:t>
                </a:r>
              </a:p>
            </p:txBody>
          </p:sp>
          <p:sp>
            <p:nvSpPr>
              <p:cNvPr id="22676" name="TextBox 168"/>
              <p:cNvSpPr txBox="1">
                <a:spLocks noChangeArrowheads="1"/>
              </p:cNvSpPr>
              <p:nvPr/>
            </p:nvSpPr>
            <p:spPr bwMode="auto">
              <a:xfrm>
                <a:off x="3059832" y="22048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/>
                  <a:t>1</a:t>
                </a:r>
              </a:p>
            </p:txBody>
          </p:sp>
          <p:sp>
            <p:nvSpPr>
              <p:cNvPr id="22677" name="TextBox 169"/>
              <p:cNvSpPr txBox="1">
                <a:spLocks noChangeArrowheads="1"/>
              </p:cNvSpPr>
              <p:nvPr/>
            </p:nvSpPr>
            <p:spPr bwMode="auto">
              <a:xfrm>
                <a:off x="4355976" y="22048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/>
                  <a:t>1</a:t>
                </a:r>
              </a:p>
            </p:txBody>
          </p:sp>
          <p:sp>
            <p:nvSpPr>
              <p:cNvPr id="22678" name="TextBox 170"/>
              <p:cNvSpPr txBox="1">
                <a:spLocks noChangeArrowheads="1"/>
              </p:cNvSpPr>
              <p:nvPr/>
            </p:nvSpPr>
            <p:spPr bwMode="auto">
              <a:xfrm>
                <a:off x="5004048" y="22048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/>
                  <a:t>1</a:t>
                </a:r>
              </a:p>
            </p:txBody>
          </p:sp>
          <p:sp>
            <p:nvSpPr>
              <p:cNvPr id="22679" name="TextBox 171"/>
              <p:cNvSpPr txBox="1">
                <a:spLocks noChangeArrowheads="1"/>
              </p:cNvSpPr>
              <p:nvPr/>
            </p:nvSpPr>
            <p:spPr bwMode="auto">
              <a:xfrm>
                <a:off x="5724127" y="2204864"/>
                <a:ext cx="504056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2680" name="TextBox 172"/>
              <p:cNvSpPr txBox="1">
                <a:spLocks noChangeArrowheads="1"/>
              </p:cNvSpPr>
              <p:nvPr/>
            </p:nvSpPr>
            <p:spPr bwMode="auto">
              <a:xfrm>
                <a:off x="2267744" y="22048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/>
                  <a:t>0</a:t>
                </a:r>
              </a:p>
            </p:txBody>
          </p:sp>
          <p:sp>
            <p:nvSpPr>
              <p:cNvPr id="22681" name="TextBox 173"/>
              <p:cNvSpPr txBox="1">
                <a:spLocks noChangeArrowheads="1"/>
              </p:cNvSpPr>
              <p:nvPr/>
            </p:nvSpPr>
            <p:spPr bwMode="auto">
              <a:xfrm>
                <a:off x="3635896" y="22048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/>
                  <a:t>0</a:t>
                </a:r>
              </a:p>
            </p:txBody>
          </p:sp>
        </p:grpSp>
        <p:sp>
          <p:nvSpPr>
            <p:cNvPr id="22664" name="Rectangle 176"/>
            <p:cNvSpPr>
              <a:spLocks noChangeArrowheads="1"/>
            </p:cNvSpPr>
            <p:nvPr/>
          </p:nvSpPr>
          <p:spPr bwMode="auto">
            <a:xfrm>
              <a:off x="4788024" y="2708920"/>
              <a:ext cx="4104456" cy="1152128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2665" name="TextBox 177"/>
            <p:cNvSpPr txBox="1">
              <a:spLocks noChangeArrowheads="1"/>
            </p:cNvSpPr>
            <p:nvPr/>
          </p:nvSpPr>
          <p:spPr bwMode="auto">
            <a:xfrm>
              <a:off x="6444208" y="2348880"/>
              <a:ext cx="26997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 sz="1800"/>
                <a:t>najlepšie riešenie nové</a:t>
              </a:r>
            </a:p>
          </p:txBody>
        </p:sp>
      </p:grpSp>
      <p:grpSp>
        <p:nvGrpSpPr>
          <p:cNvPr id="22531" name="Group 1"/>
          <p:cNvGrpSpPr>
            <a:grpSpLocks/>
          </p:cNvGrpSpPr>
          <p:nvPr/>
        </p:nvGrpSpPr>
        <p:grpSpPr bwMode="auto">
          <a:xfrm>
            <a:off x="2987675" y="1052513"/>
            <a:ext cx="3887788" cy="461962"/>
            <a:chOff x="827584" y="2204864"/>
            <a:chExt cx="5472608" cy="646331"/>
          </a:xfrm>
        </p:grpSpPr>
        <p:sp>
          <p:nvSpPr>
            <p:cNvPr id="22647" name="Rectangle 2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2648" name="Straight Connector 3"/>
            <p:cNvCxnSpPr>
              <a:cxnSpLocks noChangeShapeType="1"/>
              <a:stCxn id="22647" idx="0"/>
              <a:endCxn id="22647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49" name="Straight Connector 4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0" name="Straight Connector 5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1" name="Straight Connector 6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2" name="Straight Connector 7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3" name="Straight Connector 8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54" name="Straight Connector 9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55" name="TextBox 10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56" name="TextBox 11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57" name="TextBox 12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58" name="TextBox 13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59" name="TextBox 14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60" name="TextBox 15"/>
            <p:cNvSpPr txBox="1">
              <a:spLocks noChangeArrowheads="1"/>
            </p:cNvSpPr>
            <p:nvPr/>
          </p:nvSpPr>
          <p:spPr bwMode="auto">
            <a:xfrm>
              <a:off x="5724127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661" name="TextBox 16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662" name="TextBox 17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cxnSp>
        <p:nvCxnSpPr>
          <p:cNvPr id="22532" name="Straight Arrow Connector 19"/>
          <p:cNvCxnSpPr>
            <a:cxnSpLocks noChangeShapeType="1"/>
          </p:cNvCxnSpPr>
          <p:nvPr/>
        </p:nvCxnSpPr>
        <p:spPr bwMode="auto">
          <a:xfrm flipH="1">
            <a:off x="755650" y="1484313"/>
            <a:ext cx="2447925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3" name="Group 20"/>
          <p:cNvGrpSpPr>
            <a:grpSpLocks/>
          </p:cNvGrpSpPr>
          <p:nvPr/>
        </p:nvGrpSpPr>
        <p:grpSpPr bwMode="auto">
          <a:xfrm>
            <a:off x="0" y="2276475"/>
            <a:ext cx="3887788" cy="461963"/>
            <a:chOff x="827584" y="2204864"/>
            <a:chExt cx="5472608" cy="646331"/>
          </a:xfrm>
        </p:grpSpPr>
        <p:sp>
          <p:nvSpPr>
            <p:cNvPr id="22631" name="Rectangle 21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2632" name="Straight Connector 22"/>
            <p:cNvCxnSpPr>
              <a:cxnSpLocks noChangeShapeType="1"/>
              <a:stCxn id="22631" idx="0"/>
              <a:endCxn id="22631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3" name="Straight Connector 23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4" name="Straight Connector 24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5" name="Straight Connector 25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6" name="Straight Connector 26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7" name="Straight Connector 27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38" name="Straight Connector 28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39" name="TextBox 29"/>
            <p:cNvSpPr txBox="1">
              <a:spLocks noChangeArrowheads="1"/>
            </p:cNvSpPr>
            <p:nvPr/>
          </p:nvSpPr>
          <p:spPr bwMode="auto">
            <a:xfrm>
              <a:off x="899593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640" name="TextBox 30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41" name="TextBox 31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42" name="TextBox 32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43" name="TextBox 33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44" name="TextBox 34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45" name="TextBox 35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646" name="TextBox 36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cxnSp>
        <p:nvCxnSpPr>
          <p:cNvPr id="22534" name="Straight Arrow Connector 38"/>
          <p:cNvCxnSpPr>
            <a:cxnSpLocks noChangeShapeType="1"/>
          </p:cNvCxnSpPr>
          <p:nvPr/>
        </p:nvCxnSpPr>
        <p:spPr bwMode="auto">
          <a:xfrm flipH="1">
            <a:off x="2843213" y="1484313"/>
            <a:ext cx="865187" cy="792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Straight Arrow Connector 40"/>
          <p:cNvCxnSpPr>
            <a:cxnSpLocks noChangeShapeType="1"/>
          </p:cNvCxnSpPr>
          <p:nvPr/>
        </p:nvCxnSpPr>
        <p:spPr bwMode="auto">
          <a:xfrm flipH="1">
            <a:off x="2051050" y="2708275"/>
            <a:ext cx="433388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6" name="Group 41"/>
          <p:cNvGrpSpPr>
            <a:grpSpLocks/>
          </p:cNvGrpSpPr>
          <p:nvPr/>
        </p:nvGrpSpPr>
        <p:grpSpPr bwMode="auto">
          <a:xfrm>
            <a:off x="179388" y="3213100"/>
            <a:ext cx="3887787" cy="461963"/>
            <a:chOff x="827584" y="2204864"/>
            <a:chExt cx="5472608" cy="646331"/>
          </a:xfrm>
        </p:grpSpPr>
        <p:sp>
          <p:nvSpPr>
            <p:cNvPr id="22615" name="Rectangle 42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2616" name="Straight Connector 43"/>
            <p:cNvCxnSpPr>
              <a:cxnSpLocks noChangeShapeType="1"/>
              <a:stCxn id="22615" idx="0"/>
              <a:endCxn id="22615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7" name="Straight Connector 44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8" name="Straight Connector 45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19" name="Straight Connector 46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0" name="Straight Connector 47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1" name="Straight Connector 48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22" name="Straight Connector 49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23" name="TextBox 50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24" name="TextBox 51"/>
            <p:cNvSpPr txBox="1">
              <a:spLocks noChangeArrowheads="1"/>
            </p:cNvSpPr>
            <p:nvPr/>
          </p:nvSpPr>
          <p:spPr bwMode="auto">
            <a:xfrm>
              <a:off x="1619671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625" name="TextBox 52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26" name="TextBox 53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27" name="TextBox 54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28" name="TextBox 55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29" name="TextBox 56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630" name="TextBox 57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cxnSp>
        <p:nvCxnSpPr>
          <p:cNvPr id="22537" name="Straight Arrow Connector 59"/>
          <p:cNvCxnSpPr>
            <a:cxnSpLocks noChangeShapeType="1"/>
          </p:cNvCxnSpPr>
          <p:nvPr/>
        </p:nvCxnSpPr>
        <p:spPr bwMode="auto">
          <a:xfrm flipH="1">
            <a:off x="4140200" y="1484313"/>
            <a:ext cx="71438" cy="288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38" name="Group 60"/>
          <p:cNvGrpSpPr>
            <a:grpSpLocks/>
          </p:cNvGrpSpPr>
          <p:nvPr/>
        </p:nvGrpSpPr>
        <p:grpSpPr bwMode="auto">
          <a:xfrm>
            <a:off x="539750" y="4365625"/>
            <a:ext cx="3887788" cy="460375"/>
            <a:chOff x="827584" y="2204864"/>
            <a:chExt cx="5472608" cy="646331"/>
          </a:xfrm>
        </p:grpSpPr>
        <p:sp>
          <p:nvSpPr>
            <p:cNvPr id="22599" name="Rectangle 61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2600" name="Straight Connector 62"/>
            <p:cNvCxnSpPr>
              <a:cxnSpLocks noChangeShapeType="1"/>
              <a:stCxn id="22599" idx="0"/>
              <a:endCxn id="22599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1" name="Straight Connector 63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2" name="Straight Connector 64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3" name="Straight Connector 65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4" name="Straight Connector 66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5" name="Straight Connector 67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606" name="Straight Connector 68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07" name="TextBox 69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08" name="TextBox 70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09" name="TextBox 71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10" name="TextBox 72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11" name="TextBox 73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12" name="TextBox 74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13" name="TextBox 75"/>
            <p:cNvSpPr txBox="1">
              <a:spLocks noChangeArrowheads="1"/>
            </p:cNvSpPr>
            <p:nvPr/>
          </p:nvSpPr>
          <p:spPr bwMode="auto">
            <a:xfrm>
              <a:off x="2267745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614" name="TextBox 76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grpSp>
        <p:nvGrpSpPr>
          <p:cNvPr id="22539" name="Group 77"/>
          <p:cNvGrpSpPr>
            <a:grpSpLocks/>
          </p:cNvGrpSpPr>
          <p:nvPr/>
        </p:nvGrpSpPr>
        <p:grpSpPr bwMode="auto">
          <a:xfrm>
            <a:off x="971550" y="4941888"/>
            <a:ext cx="3887788" cy="460375"/>
            <a:chOff x="827584" y="2204864"/>
            <a:chExt cx="5472608" cy="646331"/>
          </a:xfrm>
        </p:grpSpPr>
        <p:sp>
          <p:nvSpPr>
            <p:cNvPr id="22583" name="Rectangle 78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2584" name="Straight Connector 79"/>
            <p:cNvCxnSpPr>
              <a:cxnSpLocks noChangeShapeType="1"/>
              <a:stCxn id="22583" idx="0"/>
              <a:endCxn id="22583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5" name="Straight Connector 80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6" name="Straight Connector 81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7" name="Straight Connector 82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8" name="Straight Connector 83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9" name="Straight Connector 84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0" name="Straight Connector 85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91" name="TextBox 86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92" name="TextBox 87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93" name="TextBox 88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94" name="TextBox 89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95" name="TextBox 90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96" name="TextBox 91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97" name="TextBox 92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598" name="TextBox 93"/>
            <p:cNvSpPr txBox="1">
              <a:spLocks noChangeArrowheads="1"/>
            </p:cNvSpPr>
            <p:nvPr/>
          </p:nvSpPr>
          <p:spPr bwMode="auto">
            <a:xfrm>
              <a:off x="3635897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</p:grpSp>
      <p:cxnSp>
        <p:nvCxnSpPr>
          <p:cNvPr id="22540" name="Straight Arrow Connector 95"/>
          <p:cNvCxnSpPr>
            <a:cxnSpLocks noChangeShapeType="1"/>
          </p:cNvCxnSpPr>
          <p:nvPr/>
        </p:nvCxnSpPr>
        <p:spPr bwMode="auto">
          <a:xfrm>
            <a:off x="4572000" y="1557338"/>
            <a:ext cx="0" cy="3311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1" name="Group 119"/>
          <p:cNvGrpSpPr>
            <a:grpSpLocks/>
          </p:cNvGrpSpPr>
          <p:nvPr/>
        </p:nvGrpSpPr>
        <p:grpSpPr bwMode="auto">
          <a:xfrm>
            <a:off x="1908175" y="5445125"/>
            <a:ext cx="3887788" cy="461963"/>
            <a:chOff x="827584" y="2204864"/>
            <a:chExt cx="5472608" cy="646331"/>
          </a:xfrm>
        </p:grpSpPr>
        <p:sp>
          <p:nvSpPr>
            <p:cNvPr id="22567" name="Rectangle 120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2568" name="Straight Connector 121"/>
            <p:cNvCxnSpPr>
              <a:cxnSpLocks noChangeShapeType="1"/>
              <a:stCxn id="22567" idx="0"/>
              <a:endCxn id="22567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Straight Connector 122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Straight Connector 123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Straight Connector 124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Straight Connector 125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Straight Connector 126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Straight Connector 127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5" name="TextBox 128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76" name="TextBox 129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77" name="TextBox 130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78" name="TextBox 131"/>
            <p:cNvSpPr txBox="1">
              <a:spLocks noChangeArrowheads="1"/>
            </p:cNvSpPr>
            <p:nvPr/>
          </p:nvSpPr>
          <p:spPr bwMode="auto">
            <a:xfrm>
              <a:off x="4355975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579" name="TextBox 132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80" name="TextBox 133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81" name="TextBox 134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582" name="TextBox 135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cxnSp>
        <p:nvCxnSpPr>
          <p:cNvPr id="22542" name="Straight Arrow Connector 137"/>
          <p:cNvCxnSpPr>
            <a:cxnSpLocks noChangeShapeType="1"/>
          </p:cNvCxnSpPr>
          <p:nvPr/>
        </p:nvCxnSpPr>
        <p:spPr bwMode="auto">
          <a:xfrm>
            <a:off x="4787900" y="1557338"/>
            <a:ext cx="288925" cy="3743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3" name="Group 138"/>
          <p:cNvGrpSpPr>
            <a:grpSpLocks/>
          </p:cNvGrpSpPr>
          <p:nvPr/>
        </p:nvGrpSpPr>
        <p:grpSpPr bwMode="auto">
          <a:xfrm>
            <a:off x="5256213" y="4581525"/>
            <a:ext cx="3887787" cy="461963"/>
            <a:chOff x="827584" y="2204864"/>
            <a:chExt cx="5472608" cy="646331"/>
          </a:xfrm>
        </p:grpSpPr>
        <p:sp>
          <p:nvSpPr>
            <p:cNvPr id="22551" name="Rectangle 139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2552" name="Straight Connector 140"/>
            <p:cNvCxnSpPr>
              <a:cxnSpLocks noChangeShapeType="1"/>
              <a:stCxn id="22551" idx="0"/>
              <a:endCxn id="22551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Straight Connector 141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Straight Connector 142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Straight Connector 143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Straight Connector 144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Straight Connector 145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Straight Connector 146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9" name="TextBox 147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60" name="TextBox 148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61" name="TextBox 149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62" name="TextBox 150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63" name="TextBox 151"/>
            <p:cNvSpPr txBox="1">
              <a:spLocks noChangeArrowheads="1"/>
            </p:cNvSpPr>
            <p:nvPr/>
          </p:nvSpPr>
          <p:spPr bwMode="auto">
            <a:xfrm>
              <a:off x="5004049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564" name="TextBox 152"/>
            <p:cNvSpPr txBox="1">
              <a:spLocks noChangeArrowheads="1"/>
            </p:cNvSpPr>
            <p:nvPr/>
          </p:nvSpPr>
          <p:spPr bwMode="auto">
            <a:xfrm>
              <a:off x="572412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2565" name="TextBox 153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2566" name="TextBox 154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cxnSp>
        <p:nvCxnSpPr>
          <p:cNvPr id="22544" name="Straight Arrow Connector 156"/>
          <p:cNvCxnSpPr>
            <a:cxnSpLocks noChangeShapeType="1"/>
          </p:cNvCxnSpPr>
          <p:nvPr/>
        </p:nvCxnSpPr>
        <p:spPr bwMode="auto">
          <a:xfrm>
            <a:off x="5076825" y="1557338"/>
            <a:ext cx="431800" cy="2808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Straight Arrow Connector 175"/>
          <p:cNvCxnSpPr>
            <a:cxnSpLocks noChangeShapeType="1"/>
          </p:cNvCxnSpPr>
          <p:nvPr/>
        </p:nvCxnSpPr>
        <p:spPr bwMode="auto">
          <a:xfrm>
            <a:off x="5580063" y="1557338"/>
            <a:ext cx="1008062" cy="1366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82"/>
          <p:cNvGrpSpPr>
            <a:grpSpLocks/>
          </p:cNvGrpSpPr>
          <p:nvPr/>
        </p:nvGrpSpPr>
        <p:grpSpPr bwMode="auto">
          <a:xfrm>
            <a:off x="6084888" y="1700213"/>
            <a:ext cx="2303462" cy="792162"/>
            <a:chOff x="6084168" y="1700808"/>
            <a:chExt cx="2304256" cy="792088"/>
          </a:xfrm>
        </p:grpSpPr>
        <p:cxnSp>
          <p:nvCxnSpPr>
            <p:cNvPr id="22549" name="Straight Arrow Connector 180"/>
            <p:cNvCxnSpPr>
              <a:cxnSpLocks noChangeShapeType="1"/>
            </p:cNvCxnSpPr>
            <p:nvPr/>
          </p:nvCxnSpPr>
          <p:spPr bwMode="auto">
            <a:xfrm flipH="1" flipV="1">
              <a:off x="6084168" y="1700808"/>
              <a:ext cx="576064" cy="7920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0" name="TextBox 181"/>
            <p:cNvSpPr txBox="1">
              <a:spLocks noChangeArrowheads="1"/>
            </p:cNvSpPr>
            <p:nvPr/>
          </p:nvSpPr>
          <p:spPr bwMode="auto">
            <a:xfrm>
              <a:off x="6372200" y="1772816"/>
              <a:ext cx="20162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 sz="1800">
                  <a:solidFill>
                    <a:srgbClr val="FF0000"/>
                  </a:solidFill>
                </a:rPr>
                <a:t>Tabu na k krokov, nech k=2</a:t>
              </a:r>
            </a:p>
          </p:txBody>
        </p:sp>
      </p:grpSp>
      <p:sp>
        <p:nvSpPr>
          <p:cNvPr id="22547" name="TextBox 183"/>
          <p:cNvSpPr txBox="1">
            <a:spLocks noChangeArrowheads="1"/>
          </p:cNvSpPr>
          <p:nvPr/>
        </p:nvSpPr>
        <p:spPr bwMode="auto">
          <a:xfrm>
            <a:off x="3059113" y="549275"/>
            <a:ext cx="4176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Predošlé najlepšie riešenie</a:t>
            </a:r>
          </a:p>
        </p:txBody>
      </p:sp>
      <p:sp>
        <p:nvSpPr>
          <p:cNvPr id="185" name="TextBox 184"/>
          <p:cNvSpPr txBox="1">
            <a:spLocks noChangeArrowheads="1"/>
          </p:cNvSpPr>
          <p:nvPr/>
        </p:nvSpPr>
        <p:spPr bwMode="auto">
          <a:xfrm>
            <a:off x="6227763" y="5300663"/>
            <a:ext cx="29162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600"/>
              <a:t>Najlepsie terajšie riešenie využijeme na vygenerovanie </a:t>
            </a:r>
          </a:p>
          <a:p>
            <a:pPr eaLnBrk="1" hangingPunct="1"/>
            <a:r>
              <a:rPr lang="sk-SK" altLang="sk-SK" sz="1600"/>
              <a:t>n-1=7 nových riešení, tabuizujeme návrat k predošlému najlepšiemu riešeniu.</a:t>
            </a:r>
          </a:p>
        </p:txBody>
      </p:sp>
    </p:spTree>
    <p:extLst>
      <p:ext uri="{BB962C8B-B14F-4D97-AF65-F5344CB8AC3E}">
        <p14:creationId xmlns:p14="http://schemas.microsoft.com/office/powerpoint/2010/main" val="23988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331913" y="1196975"/>
            <a:ext cx="6264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Prečo tabu list funguje?</a:t>
            </a:r>
          </a:p>
        </p:txBody>
      </p:sp>
      <p:sp>
        <p:nvSpPr>
          <p:cNvPr id="23555" name="Freeform 2"/>
          <p:cNvSpPr>
            <a:spLocks/>
          </p:cNvSpPr>
          <p:nvPr/>
        </p:nvSpPr>
        <p:spPr bwMode="auto">
          <a:xfrm>
            <a:off x="1187450" y="2997200"/>
            <a:ext cx="7632700" cy="2632075"/>
          </a:xfrm>
          <a:custGeom>
            <a:avLst/>
            <a:gdLst>
              <a:gd name="T0" fmla="*/ 0 w 5497286"/>
              <a:gd name="T1" fmla="*/ 547820 h 2632528"/>
              <a:gd name="T2" fmla="*/ 1489992 w 5497286"/>
              <a:gd name="T3" fmla="*/ 1657972 h 2632528"/>
              <a:gd name="T4" fmla="*/ 3693500 w 5497286"/>
              <a:gd name="T5" fmla="*/ 221304 h 2632528"/>
              <a:gd name="T6" fmla="*/ 5834048 w 5497286"/>
              <a:gd name="T7" fmla="*/ 362795 h 2632528"/>
              <a:gd name="T8" fmla="*/ 9107832 w 5497286"/>
              <a:gd name="T9" fmla="*/ 2398071 h 2632528"/>
              <a:gd name="T10" fmla="*/ 10597821 w 5497286"/>
              <a:gd name="T11" fmla="*/ 1766810 h 26325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97286"/>
              <a:gd name="T19" fmla="*/ 0 h 2632528"/>
              <a:gd name="T20" fmla="*/ 5497286 w 5497286"/>
              <a:gd name="T21" fmla="*/ 2632528 h 26325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97286" h="2632528">
                <a:moveTo>
                  <a:pt x="0" y="547914"/>
                </a:moveTo>
                <a:cubicBezTo>
                  <a:pt x="226786" y="1130300"/>
                  <a:pt x="453572" y="1712686"/>
                  <a:pt x="772886" y="1658257"/>
                </a:cubicBezTo>
                <a:cubicBezTo>
                  <a:pt x="1092200" y="1603828"/>
                  <a:pt x="1540329" y="437242"/>
                  <a:pt x="1915886" y="221342"/>
                </a:cubicBezTo>
                <a:cubicBezTo>
                  <a:pt x="2291443" y="5442"/>
                  <a:pt x="2558143" y="0"/>
                  <a:pt x="3026229" y="362857"/>
                </a:cubicBezTo>
                <a:cubicBezTo>
                  <a:pt x="3494315" y="725714"/>
                  <a:pt x="4312557" y="2164442"/>
                  <a:pt x="4724400" y="2398485"/>
                </a:cubicBezTo>
                <a:cubicBezTo>
                  <a:pt x="5136243" y="2632528"/>
                  <a:pt x="5316764" y="2199821"/>
                  <a:pt x="5497286" y="1767114"/>
                </a:cubicBezTo>
              </a:path>
            </a:pathLst>
          </a:custGeom>
          <a:noFill/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cxnSp>
        <p:nvCxnSpPr>
          <p:cNvPr id="23556" name="Straight Arrow Connector 4"/>
          <p:cNvCxnSpPr>
            <a:cxnSpLocks noChangeShapeType="1"/>
          </p:cNvCxnSpPr>
          <p:nvPr/>
        </p:nvCxnSpPr>
        <p:spPr bwMode="auto">
          <a:xfrm flipV="1">
            <a:off x="1187450" y="2420938"/>
            <a:ext cx="0" cy="316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Straight Arrow Connector 6"/>
          <p:cNvCxnSpPr>
            <a:cxnSpLocks noChangeShapeType="1"/>
          </p:cNvCxnSpPr>
          <p:nvPr/>
        </p:nvCxnSpPr>
        <p:spPr bwMode="auto">
          <a:xfrm flipV="1">
            <a:off x="1187450" y="5445125"/>
            <a:ext cx="6913563" cy="71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2051050" y="4508500"/>
            <a:ext cx="217488" cy="2159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3559" name="Oval 8"/>
          <p:cNvSpPr>
            <a:spLocks noChangeArrowheads="1"/>
          </p:cNvSpPr>
          <p:nvPr/>
        </p:nvSpPr>
        <p:spPr bwMode="auto">
          <a:xfrm>
            <a:off x="3276600" y="3500438"/>
            <a:ext cx="215900" cy="21590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3560" name="TextBox 9"/>
          <p:cNvSpPr txBox="1">
            <a:spLocks noChangeArrowheads="1"/>
          </p:cNvSpPr>
          <p:nvPr/>
        </p:nvSpPr>
        <p:spPr bwMode="auto">
          <a:xfrm>
            <a:off x="1258888" y="4797425"/>
            <a:ext cx="1728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400"/>
              <a:t>Predošlý najlepší vektor</a:t>
            </a:r>
          </a:p>
        </p:txBody>
      </p:sp>
      <p:sp>
        <p:nvSpPr>
          <p:cNvPr id="23561" name="TextBox 10"/>
          <p:cNvSpPr txBox="1">
            <a:spLocks noChangeArrowheads="1"/>
          </p:cNvSpPr>
          <p:nvPr/>
        </p:nvSpPr>
        <p:spPr bwMode="auto">
          <a:xfrm>
            <a:off x="2268538" y="2852738"/>
            <a:ext cx="172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400"/>
              <a:t>Momentálny najlepší vektor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08175" y="3644900"/>
            <a:ext cx="1008063" cy="720725"/>
            <a:chOff x="1691680" y="3573016"/>
            <a:chExt cx="1008112" cy="720080"/>
          </a:xfrm>
        </p:grpSpPr>
        <p:cxnSp>
          <p:nvCxnSpPr>
            <p:cNvPr id="23569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2051720" y="3573016"/>
              <a:ext cx="648072" cy="720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0" name="TextBox 13"/>
            <p:cNvSpPr txBox="1">
              <a:spLocks noChangeArrowheads="1"/>
            </p:cNvSpPr>
            <p:nvPr/>
          </p:nvSpPr>
          <p:spPr bwMode="auto">
            <a:xfrm>
              <a:off x="1691680" y="3573016"/>
              <a:ext cx="6480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 sz="1600"/>
                <a:t>tabu</a:t>
              </a:r>
            </a:p>
          </p:txBody>
        </p:sp>
      </p:grpSp>
      <p:sp>
        <p:nvSpPr>
          <p:cNvPr id="23563" name="TextBox 15"/>
          <p:cNvSpPr txBox="1">
            <a:spLocks noChangeArrowheads="1"/>
          </p:cNvSpPr>
          <p:nvPr/>
        </p:nvSpPr>
        <p:spPr bwMode="auto">
          <a:xfrm>
            <a:off x="5940425" y="1628775"/>
            <a:ext cx="27352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600"/>
              <a:t>Ak by sme nezakázali návrat k lepšiemu predošlému riešeniu, uviazli by sme v lokálnom minime. Tabu list prinúti generovať okolie z iného vektora a zabraňuje zacykleniu. Klasický horolezecký algoritmus by sa zacyklil.  </a:t>
            </a:r>
          </a:p>
        </p:txBody>
      </p:sp>
      <p:sp>
        <p:nvSpPr>
          <p:cNvPr id="23564" name="Oval 17"/>
          <p:cNvSpPr>
            <a:spLocks noChangeArrowheads="1"/>
          </p:cNvSpPr>
          <p:nvPr/>
        </p:nvSpPr>
        <p:spPr bwMode="auto">
          <a:xfrm>
            <a:off x="3851275" y="3141663"/>
            <a:ext cx="144463" cy="142875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3565" name="Oval 18"/>
          <p:cNvSpPr>
            <a:spLocks noChangeArrowheads="1"/>
          </p:cNvSpPr>
          <p:nvPr/>
        </p:nvSpPr>
        <p:spPr bwMode="auto">
          <a:xfrm>
            <a:off x="3563938" y="3284538"/>
            <a:ext cx="144462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3566" name="Oval 19"/>
          <p:cNvSpPr>
            <a:spLocks noChangeArrowheads="1"/>
          </p:cNvSpPr>
          <p:nvPr/>
        </p:nvSpPr>
        <p:spPr bwMode="auto">
          <a:xfrm>
            <a:off x="3132138" y="3716338"/>
            <a:ext cx="144462" cy="144462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3567" name="Oval 20"/>
          <p:cNvSpPr>
            <a:spLocks noChangeArrowheads="1"/>
          </p:cNvSpPr>
          <p:nvPr/>
        </p:nvSpPr>
        <p:spPr bwMode="auto">
          <a:xfrm>
            <a:off x="2987675" y="3860800"/>
            <a:ext cx="144463" cy="144463"/>
          </a:xfrm>
          <a:prstGeom prst="ellipse">
            <a:avLst/>
          </a:prstGeom>
          <a:solidFill>
            <a:srgbClr val="C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3568" name="TextBox 22"/>
          <p:cNvSpPr txBox="1">
            <a:spLocks noChangeArrowheads="1"/>
          </p:cNvSpPr>
          <p:nvPr/>
        </p:nvSpPr>
        <p:spPr bwMode="auto">
          <a:xfrm>
            <a:off x="3492500" y="3933825"/>
            <a:ext cx="16557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400"/>
              <a:t>Červené body kódujú nové vynútené okolie z horšieho vektora ako doteraz najlepšieho.</a:t>
            </a:r>
          </a:p>
        </p:txBody>
      </p:sp>
    </p:spTree>
    <p:extLst>
      <p:ext uri="{BB962C8B-B14F-4D97-AF65-F5344CB8AC3E}">
        <p14:creationId xmlns:p14="http://schemas.microsoft.com/office/powerpoint/2010/main" val="294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"/>
          <p:cNvGrpSpPr>
            <a:grpSpLocks/>
          </p:cNvGrpSpPr>
          <p:nvPr/>
        </p:nvGrpSpPr>
        <p:grpSpPr bwMode="auto">
          <a:xfrm>
            <a:off x="2987675" y="1052513"/>
            <a:ext cx="3887788" cy="461962"/>
            <a:chOff x="827584" y="2204864"/>
            <a:chExt cx="5472608" cy="646331"/>
          </a:xfrm>
        </p:grpSpPr>
        <p:sp>
          <p:nvSpPr>
            <p:cNvPr id="24581" name="Rectangle 2"/>
            <p:cNvSpPr>
              <a:spLocks noChangeArrowheads="1"/>
            </p:cNvSpPr>
            <p:nvPr/>
          </p:nvSpPr>
          <p:spPr bwMode="auto">
            <a:xfrm>
              <a:off x="827584" y="2204864"/>
              <a:ext cx="5472608" cy="5040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24582" name="Straight Connector 3"/>
            <p:cNvCxnSpPr>
              <a:cxnSpLocks noChangeShapeType="1"/>
              <a:stCxn id="24581" idx="0"/>
              <a:endCxn id="24581" idx="2"/>
            </p:cNvCxnSpPr>
            <p:nvPr/>
          </p:nvCxnSpPr>
          <p:spPr bwMode="auto">
            <a:xfrm>
              <a:off x="3563888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3" name="Straight Connector 4"/>
            <p:cNvCxnSpPr>
              <a:cxnSpLocks noChangeShapeType="1"/>
            </p:cNvCxnSpPr>
            <p:nvPr/>
          </p:nvCxnSpPr>
          <p:spPr bwMode="auto">
            <a:xfrm>
              <a:off x="219573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4" name="Straight Connector 5"/>
            <p:cNvCxnSpPr>
              <a:cxnSpLocks noChangeShapeType="1"/>
            </p:cNvCxnSpPr>
            <p:nvPr/>
          </p:nvCxnSpPr>
          <p:spPr bwMode="auto">
            <a:xfrm>
              <a:off x="493204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5" name="Straight Connector 6"/>
            <p:cNvCxnSpPr>
              <a:cxnSpLocks noChangeShapeType="1"/>
            </p:cNvCxnSpPr>
            <p:nvPr/>
          </p:nvCxnSpPr>
          <p:spPr bwMode="auto">
            <a:xfrm>
              <a:off x="147565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6" name="Straight Connector 7"/>
            <p:cNvCxnSpPr>
              <a:cxnSpLocks noChangeShapeType="1"/>
            </p:cNvCxnSpPr>
            <p:nvPr/>
          </p:nvCxnSpPr>
          <p:spPr bwMode="auto">
            <a:xfrm>
              <a:off x="2915816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7" name="Straight Connector 8"/>
            <p:cNvCxnSpPr>
              <a:cxnSpLocks noChangeShapeType="1"/>
            </p:cNvCxnSpPr>
            <p:nvPr/>
          </p:nvCxnSpPr>
          <p:spPr bwMode="auto">
            <a:xfrm>
              <a:off x="421196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88" name="Straight Connector 9"/>
            <p:cNvCxnSpPr>
              <a:cxnSpLocks noChangeShapeType="1"/>
            </p:cNvCxnSpPr>
            <p:nvPr/>
          </p:nvCxnSpPr>
          <p:spPr bwMode="auto">
            <a:xfrm>
              <a:off x="5652120" y="2204864"/>
              <a:ext cx="0" cy="50405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9" name="TextBox 10"/>
            <p:cNvSpPr txBox="1">
              <a:spLocks noChangeArrowheads="1"/>
            </p:cNvSpPr>
            <p:nvPr/>
          </p:nvSpPr>
          <p:spPr bwMode="auto">
            <a:xfrm>
              <a:off x="89959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4590" name="TextBox 11"/>
            <p:cNvSpPr txBox="1">
              <a:spLocks noChangeArrowheads="1"/>
            </p:cNvSpPr>
            <p:nvPr/>
          </p:nvSpPr>
          <p:spPr bwMode="auto">
            <a:xfrm>
              <a:off x="161967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4591" name="TextBox 12"/>
            <p:cNvSpPr txBox="1">
              <a:spLocks noChangeArrowheads="1"/>
            </p:cNvSpPr>
            <p:nvPr/>
          </p:nvSpPr>
          <p:spPr bwMode="auto">
            <a:xfrm>
              <a:off x="3059832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4592" name="TextBox 13"/>
            <p:cNvSpPr txBox="1">
              <a:spLocks noChangeArrowheads="1"/>
            </p:cNvSpPr>
            <p:nvPr/>
          </p:nvSpPr>
          <p:spPr bwMode="auto">
            <a:xfrm>
              <a:off x="435597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4593" name="TextBox 14"/>
            <p:cNvSpPr txBox="1">
              <a:spLocks noChangeArrowheads="1"/>
            </p:cNvSpPr>
            <p:nvPr/>
          </p:nvSpPr>
          <p:spPr bwMode="auto">
            <a:xfrm>
              <a:off x="5004048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1</a:t>
              </a:r>
            </a:p>
          </p:txBody>
        </p:sp>
        <p:sp>
          <p:nvSpPr>
            <p:cNvPr id="24594" name="TextBox 15"/>
            <p:cNvSpPr txBox="1">
              <a:spLocks noChangeArrowheads="1"/>
            </p:cNvSpPr>
            <p:nvPr/>
          </p:nvSpPr>
          <p:spPr bwMode="auto">
            <a:xfrm>
              <a:off x="5724127" y="2204864"/>
              <a:ext cx="5040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4595" name="TextBox 16"/>
            <p:cNvSpPr txBox="1">
              <a:spLocks noChangeArrowheads="1"/>
            </p:cNvSpPr>
            <p:nvPr/>
          </p:nvSpPr>
          <p:spPr bwMode="auto">
            <a:xfrm>
              <a:off x="2267744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  <p:sp>
          <p:nvSpPr>
            <p:cNvPr id="24596" name="TextBox 17"/>
            <p:cNvSpPr txBox="1">
              <a:spLocks noChangeArrowheads="1"/>
            </p:cNvSpPr>
            <p:nvPr/>
          </p:nvSpPr>
          <p:spPr bwMode="auto">
            <a:xfrm>
              <a:off x="3635896" y="2204864"/>
              <a:ext cx="5040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/>
                <a:t>0</a:t>
              </a:r>
            </a:p>
          </p:txBody>
        </p:sp>
      </p:grpSp>
      <p:cxnSp>
        <p:nvCxnSpPr>
          <p:cNvPr id="24579" name="Straight Arrow Connector 19"/>
          <p:cNvCxnSpPr>
            <a:cxnSpLocks noChangeShapeType="1"/>
          </p:cNvCxnSpPr>
          <p:nvPr/>
        </p:nvCxnSpPr>
        <p:spPr bwMode="auto">
          <a:xfrm>
            <a:off x="4716463" y="1557338"/>
            <a:ext cx="0" cy="863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0" name="TextBox 20"/>
          <p:cNvSpPr txBox="1">
            <a:spLocks noChangeArrowheads="1"/>
          </p:cNvSpPr>
          <p:nvPr/>
        </p:nvSpPr>
        <p:spPr bwMode="auto">
          <a:xfrm>
            <a:off x="684213" y="2420938"/>
            <a:ext cx="82804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Vygenerujeme nových 6 vektorov, nájdeme najlepší a na dva kroky zakážeme spätnú transformáciu k tej, ktorá k novému najlepšiemu vektoru viedla. Tabu list má zakázané dve spätné preklopenia, transformácie. V nasledujúcej iterácii má potom okolie 6 vektorov a takto to ostane aj naďalej, pretože najstaršia spätná transformácia z tabu zoznamu vypadne. </a:t>
            </a:r>
          </a:p>
        </p:txBody>
      </p:sp>
    </p:spTree>
    <p:extLst>
      <p:ext uri="{BB962C8B-B14F-4D97-AF65-F5344CB8AC3E}">
        <p14:creationId xmlns:p14="http://schemas.microsoft.com/office/powerpoint/2010/main" val="200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z="2800" dirty="0" err="1" smtClean="0"/>
              <a:t>Tabu</a:t>
            </a:r>
            <a:r>
              <a:rPr lang="en-US" altLang="sk-SK" sz="2800" dirty="0" smtClean="0"/>
              <a:t> search / </a:t>
            </a:r>
            <a:r>
              <a:rPr lang="sk-SK" altLang="sk-SK" sz="2800" dirty="0" smtClean="0"/>
              <a:t>jeden možný variant</a:t>
            </a:r>
            <a:r>
              <a:rPr lang="en-US" altLang="sk-SK" sz="2800" dirty="0" smtClean="0"/>
              <a:t> </a:t>
            </a:r>
            <a:r>
              <a:rPr lang="sk-SK" altLang="sk-SK" sz="2800" dirty="0"/>
              <a:t>(</a:t>
            </a:r>
            <a:r>
              <a:rPr lang="sk-SK" altLang="sk-SK" sz="2800" dirty="0" smtClean="0"/>
              <a:t>chromozóm nie je binárny):  </a:t>
            </a:r>
            <a:r>
              <a:rPr lang="sk-SK" altLang="sk-SK" sz="2800" dirty="0" smtClean="0">
                <a:solidFill>
                  <a:srgbClr val="FFFF00"/>
                </a:solidFill>
              </a:rPr>
              <a:t>Výzva pre vás na </a:t>
            </a:r>
            <a:r>
              <a:rPr lang="sk-SK" altLang="sk-SK" sz="2800" dirty="0" err="1" smtClean="0">
                <a:solidFill>
                  <a:srgbClr val="FFFF00"/>
                </a:solidFill>
              </a:rPr>
              <a:t>odprogramovanie</a:t>
            </a:r>
            <a:r>
              <a:rPr lang="sk-SK" altLang="sk-SK" sz="2800" dirty="0" smtClean="0"/>
              <a:t>.</a:t>
            </a:r>
          </a:p>
        </p:txBody>
      </p:sp>
      <p:sp>
        <p:nvSpPr>
          <p:cNvPr id="2054" name="TextBox 2"/>
          <p:cNvSpPr txBox="1">
            <a:spLocks noChangeArrowheads="1"/>
          </p:cNvSpPr>
          <p:nvPr/>
        </p:nvSpPr>
        <p:spPr bwMode="auto">
          <a:xfrm>
            <a:off x="0" y="2205038"/>
            <a:ext cx="8964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sk-SK"/>
              <a:t>Pr</a:t>
            </a:r>
            <a:r>
              <a:rPr lang="sk-SK" altLang="sk-SK"/>
              <a:t>íklad:  Traveling salesman problem (TSP) pomocou tabu search </a:t>
            </a:r>
          </a:p>
        </p:txBody>
      </p:sp>
      <p:sp>
        <p:nvSpPr>
          <p:cNvPr id="2059" name="TextBox 3"/>
          <p:cNvSpPr txBox="1">
            <a:spLocks noChangeArrowheads="1"/>
          </p:cNvSpPr>
          <p:nvPr/>
        </p:nvSpPr>
        <p:spPr bwMode="auto">
          <a:xfrm>
            <a:off x="6160373" y="2922270"/>
            <a:ext cx="1656034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13257461</a:t>
            </a:r>
          </a:p>
        </p:txBody>
      </p:sp>
      <p:sp>
        <p:nvSpPr>
          <p:cNvPr id="2060" name="TextBox 4"/>
          <p:cNvSpPr txBox="1">
            <a:spLocks noChangeArrowheads="1"/>
          </p:cNvSpPr>
          <p:nvPr/>
        </p:nvSpPr>
        <p:spPr bwMode="auto">
          <a:xfrm>
            <a:off x="2223741" y="2935808"/>
            <a:ext cx="4464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- počiatočný vektor      </a:t>
            </a:r>
            <a:r>
              <a:rPr lang="sk-SK" altLang="sk-SK" dirty="0" smtClean="0"/>
              <a:t> ?</a:t>
            </a:r>
            <a:endParaRPr lang="sk-SK" altLang="sk-SK" dirty="0"/>
          </a:p>
        </p:txBody>
      </p:sp>
      <p:graphicFrame>
        <p:nvGraphicFramePr>
          <p:cNvPr id="20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532863"/>
              </p:ext>
            </p:extLst>
          </p:nvPr>
        </p:nvGraphicFramePr>
        <p:xfrm>
          <a:off x="4994275" y="2797175"/>
          <a:ext cx="36036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0" name="Rovnica" r:id="rId4" imgW="126720" imgH="228600" progId="Equation.3">
                  <p:embed/>
                </p:oleObj>
              </mc:Choice>
              <mc:Fallback>
                <p:oleObj name="Rovnica" r:id="rId4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797175"/>
                        <a:ext cx="360363" cy="715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10593"/>
              </p:ext>
            </p:extLst>
          </p:nvPr>
        </p:nvGraphicFramePr>
        <p:xfrm>
          <a:off x="2535238" y="3373438"/>
          <a:ext cx="8143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1" name="Rovnica" r:id="rId6" imgW="304560" imgH="253800" progId="Equation.3">
                  <p:embed/>
                </p:oleObj>
              </mc:Choice>
              <mc:Fallback>
                <p:oleObj name="Rovnica" r:id="rId6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373438"/>
                        <a:ext cx="814387" cy="7508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Box 8"/>
          <p:cNvSpPr txBox="1">
            <a:spLocks noChangeArrowheads="1"/>
          </p:cNvSpPr>
          <p:nvPr/>
        </p:nvSpPr>
        <p:spPr bwMode="auto">
          <a:xfrm>
            <a:off x="3547562" y="3500438"/>
            <a:ext cx="540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- celková dĺžka cesty medzi mestami </a:t>
            </a:r>
          </a:p>
        </p:txBody>
      </p:sp>
      <p:grpSp>
        <p:nvGrpSpPr>
          <p:cNvPr id="2057" name="Group 11"/>
          <p:cNvGrpSpPr>
            <a:grpSpLocks/>
          </p:cNvGrpSpPr>
          <p:nvPr/>
        </p:nvGrpSpPr>
        <p:grpSpPr bwMode="auto">
          <a:xfrm>
            <a:off x="2484438" y="4225925"/>
            <a:ext cx="6551612" cy="2078038"/>
            <a:chOff x="2483768" y="4225357"/>
            <a:chExt cx="6552728" cy="2078739"/>
          </a:xfrm>
        </p:grpSpPr>
        <p:sp>
          <p:nvSpPr>
            <p:cNvPr id="2058" name="TextBox 9"/>
            <p:cNvSpPr txBox="1">
              <a:spLocks noChangeArrowheads="1"/>
            </p:cNvSpPr>
            <p:nvPr/>
          </p:nvSpPr>
          <p:spPr bwMode="auto">
            <a:xfrm>
              <a:off x="2483768" y="4365104"/>
              <a:ext cx="6552728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 dirty="0"/>
                <a:t>Z každého vektora     vygenerujeme okolie pozostávajúce zo štyroch vektorov, pomocou transformácie </a:t>
              </a:r>
              <a:r>
                <a:rPr lang="sk-SK" altLang="sk-SK" i="1" dirty="0"/>
                <a:t>t</a:t>
              </a:r>
              <a:r>
                <a:rPr lang="sk-SK" altLang="sk-SK" dirty="0"/>
                <a:t>.</a:t>
              </a:r>
            </a:p>
            <a:p>
              <a:pPr eaLnBrk="1" hangingPunct="1"/>
              <a:r>
                <a:rPr lang="sk-SK" altLang="sk-SK" dirty="0"/>
                <a:t>Transformácia: vyber náhodne dvojicu miest a zameň ich poradie.</a:t>
              </a:r>
            </a:p>
          </p:txBody>
        </p:sp>
        <p:graphicFrame>
          <p:nvGraphicFramePr>
            <p:cNvPr id="205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1737042"/>
                </p:ext>
              </p:extLst>
            </p:nvPr>
          </p:nvGraphicFramePr>
          <p:xfrm>
            <a:off x="5111528" y="4225357"/>
            <a:ext cx="360424" cy="717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12" name="Rovnica" r:id="rId8" imgW="126720" imgH="228600" progId="Equation.3">
                    <p:embed/>
                  </p:oleObj>
                </mc:Choice>
                <mc:Fallback>
                  <p:oleObj name="Rovnica" r:id="rId8" imgW="126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528" y="4225357"/>
                          <a:ext cx="360424" cy="71779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107504" y="443711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Transformácia?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9844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/>
      <p:bldP spid="205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sk-SK" sz="2800" dirty="0" smtClean="0">
                <a:solidFill>
                  <a:srgbClr val="92D050"/>
                </a:solidFill>
              </a:rPr>
              <a:t>Základné </a:t>
            </a:r>
            <a:r>
              <a:rPr lang="sk-SK" sz="2800" dirty="0" err="1" smtClean="0">
                <a:solidFill>
                  <a:srgbClr val="92D050"/>
                </a:solidFill>
              </a:rPr>
              <a:t>stochastické</a:t>
            </a:r>
            <a:r>
              <a:rPr lang="sk-SK" sz="2800" dirty="0" smtClean="0">
                <a:solidFill>
                  <a:srgbClr val="92D050"/>
                </a:solidFill>
              </a:rPr>
              <a:t> algoritmy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51520" y="2420888"/>
            <a:ext cx="889248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 sz="2400" b="1" i="1" dirty="0" err="1"/>
              <a:t>Strat</a:t>
            </a:r>
            <a:r>
              <a:rPr lang="sk-SK" altLang="sk-SK" sz="2400" b="1" i="1" dirty="0" err="1"/>
              <a:t>égia</a:t>
            </a:r>
            <a:r>
              <a:rPr lang="sk-SK" altLang="sk-SK" sz="2400" b="1" i="1" dirty="0"/>
              <a:t>:  </a:t>
            </a: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Konštrukcia riešení na základe predchádzajúcej histórie.</a:t>
            </a:r>
            <a:endParaRPr lang="en-US" altLang="sk-SK" sz="2400" b="1" i="1" dirty="0"/>
          </a:p>
          <a:p>
            <a:pPr eaLnBrk="1" hangingPunct="1">
              <a:spcBef>
                <a:spcPct val="50000"/>
              </a:spcBef>
            </a:pPr>
            <a:endParaRPr lang="en-US" altLang="sk-SK" sz="2400" b="1" i="1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800" b="1" i="1" dirty="0">
                <a:solidFill>
                  <a:schemeClr val="accent6"/>
                </a:solidFill>
              </a:rPr>
              <a:t>Slepý algoritmus</a:t>
            </a:r>
            <a:r>
              <a:rPr lang="sk-SK" altLang="sk-SK" sz="2800" b="1" i="1" dirty="0">
                <a:solidFill>
                  <a:schemeClr val="folHlink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Náhodne generuje riešenia z oblasti D a zapamätá si  len tie riešenia, ktoré sú lepšie ako predošlé zaznamenané. Ak máme k dispozícii dostatočne dlhý čas, nájdeme optimálne riešenie</a:t>
            </a:r>
            <a:r>
              <a:rPr lang="sk-SK" altLang="sk-SK" sz="2000" dirty="0" smtClean="0"/>
              <a:t>.</a:t>
            </a: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endParaRPr lang="en-US" altLang="sk-SK" sz="2000" dirty="0"/>
          </a:p>
        </p:txBody>
      </p:sp>
    </p:spTree>
    <p:extLst>
      <p:ext uri="{BB962C8B-B14F-4D97-AF65-F5344CB8AC3E}">
        <p14:creationId xmlns:p14="http://schemas.microsoft.com/office/powerpoint/2010/main" val="21331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2"/>
          <p:cNvSpPr txBox="1">
            <a:spLocks noChangeArrowheads="1"/>
          </p:cNvSpPr>
          <p:nvPr/>
        </p:nvSpPr>
        <p:spPr bwMode="auto">
          <a:xfrm>
            <a:off x="3635375" y="260350"/>
            <a:ext cx="16573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13257461</a:t>
            </a:r>
          </a:p>
        </p:txBody>
      </p:sp>
      <p:grpSp>
        <p:nvGrpSpPr>
          <p:cNvPr id="25603" name="Group 46"/>
          <p:cNvGrpSpPr>
            <a:grpSpLocks/>
          </p:cNvGrpSpPr>
          <p:nvPr/>
        </p:nvGrpSpPr>
        <p:grpSpPr bwMode="auto">
          <a:xfrm>
            <a:off x="6300788" y="260350"/>
            <a:ext cx="1584325" cy="1501775"/>
            <a:chOff x="6300192" y="260648"/>
            <a:chExt cx="1584176" cy="1501135"/>
          </a:xfrm>
        </p:grpSpPr>
        <p:sp>
          <p:nvSpPr>
            <p:cNvPr id="25731" name="Oval 7"/>
            <p:cNvSpPr>
              <a:spLocks noChangeArrowheads="1"/>
            </p:cNvSpPr>
            <p:nvPr/>
          </p:nvSpPr>
          <p:spPr bwMode="auto">
            <a:xfrm>
              <a:off x="6444208" y="1268760"/>
              <a:ext cx="216024" cy="21602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grpSp>
          <p:nvGrpSpPr>
            <p:cNvPr id="25732" name="Group 13"/>
            <p:cNvGrpSpPr>
              <a:grpSpLocks/>
            </p:cNvGrpSpPr>
            <p:nvPr/>
          </p:nvGrpSpPr>
          <p:grpSpPr bwMode="auto">
            <a:xfrm>
              <a:off x="6516216" y="476672"/>
              <a:ext cx="288032" cy="276999"/>
              <a:chOff x="6588224" y="332656"/>
              <a:chExt cx="288032" cy="276999"/>
            </a:xfrm>
          </p:grpSpPr>
          <p:sp>
            <p:nvSpPr>
              <p:cNvPr id="25756" name="Oval 5"/>
              <p:cNvSpPr>
                <a:spLocks noChangeArrowheads="1"/>
              </p:cNvSpPr>
              <p:nvPr/>
            </p:nvSpPr>
            <p:spPr bwMode="auto">
              <a:xfrm>
                <a:off x="6588224" y="332656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5757" name="TextBox 10"/>
              <p:cNvSpPr txBox="1">
                <a:spLocks noChangeArrowheads="1"/>
              </p:cNvSpPr>
              <p:nvPr/>
            </p:nvSpPr>
            <p:spPr bwMode="auto">
              <a:xfrm>
                <a:off x="6588224" y="332656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1</a:t>
                </a:r>
              </a:p>
            </p:txBody>
          </p:sp>
        </p:grpSp>
        <p:grpSp>
          <p:nvGrpSpPr>
            <p:cNvPr id="25733" name="Group 16"/>
            <p:cNvGrpSpPr>
              <a:grpSpLocks/>
            </p:cNvGrpSpPr>
            <p:nvPr/>
          </p:nvGrpSpPr>
          <p:grpSpPr bwMode="auto">
            <a:xfrm>
              <a:off x="7020272" y="260648"/>
              <a:ext cx="288032" cy="288032"/>
              <a:chOff x="7020272" y="260648"/>
              <a:chExt cx="288032" cy="288032"/>
            </a:xfrm>
          </p:grpSpPr>
          <p:sp>
            <p:nvSpPr>
              <p:cNvPr id="25754" name="Oval 3"/>
              <p:cNvSpPr>
                <a:spLocks noChangeArrowheads="1"/>
              </p:cNvSpPr>
              <p:nvPr/>
            </p:nvSpPr>
            <p:spPr bwMode="auto">
              <a:xfrm>
                <a:off x="7092280" y="332656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5755" name="TextBox 12"/>
              <p:cNvSpPr txBox="1">
                <a:spLocks noChangeArrowheads="1"/>
              </p:cNvSpPr>
              <p:nvPr/>
            </p:nvSpPr>
            <p:spPr bwMode="auto">
              <a:xfrm>
                <a:off x="7020272" y="260648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2</a:t>
                </a:r>
              </a:p>
            </p:txBody>
          </p:sp>
        </p:grpSp>
        <p:grpSp>
          <p:nvGrpSpPr>
            <p:cNvPr id="25734" name="Group 21"/>
            <p:cNvGrpSpPr>
              <a:grpSpLocks/>
            </p:cNvGrpSpPr>
            <p:nvPr/>
          </p:nvGrpSpPr>
          <p:grpSpPr bwMode="auto">
            <a:xfrm>
              <a:off x="7020272" y="1484784"/>
              <a:ext cx="288032" cy="276999"/>
              <a:chOff x="7020272" y="1484784"/>
              <a:chExt cx="288032" cy="276999"/>
            </a:xfrm>
          </p:grpSpPr>
          <p:sp>
            <p:nvSpPr>
              <p:cNvPr id="25752" name="Oval 9"/>
              <p:cNvSpPr>
                <a:spLocks noChangeArrowheads="1"/>
              </p:cNvSpPr>
              <p:nvPr/>
            </p:nvSpPr>
            <p:spPr bwMode="auto">
              <a:xfrm>
                <a:off x="7020272" y="148478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5753" name="TextBox 14"/>
              <p:cNvSpPr txBox="1">
                <a:spLocks noChangeArrowheads="1"/>
              </p:cNvSpPr>
              <p:nvPr/>
            </p:nvSpPr>
            <p:spPr bwMode="auto">
              <a:xfrm>
                <a:off x="7020272" y="1484784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5</a:t>
                </a:r>
              </a:p>
            </p:txBody>
          </p:sp>
        </p:grpSp>
        <p:grpSp>
          <p:nvGrpSpPr>
            <p:cNvPr id="25735" name="Group 17"/>
            <p:cNvGrpSpPr>
              <a:grpSpLocks/>
            </p:cNvGrpSpPr>
            <p:nvPr/>
          </p:nvGrpSpPr>
          <p:grpSpPr bwMode="auto">
            <a:xfrm>
              <a:off x="7596336" y="620688"/>
              <a:ext cx="288032" cy="276999"/>
              <a:chOff x="7596336" y="620688"/>
              <a:chExt cx="288032" cy="276999"/>
            </a:xfrm>
          </p:grpSpPr>
          <p:sp>
            <p:nvSpPr>
              <p:cNvPr id="25750" name="Oval 4"/>
              <p:cNvSpPr>
                <a:spLocks noChangeArrowheads="1"/>
              </p:cNvSpPr>
              <p:nvPr/>
            </p:nvSpPr>
            <p:spPr bwMode="auto">
              <a:xfrm>
                <a:off x="7596336" y="620688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5751" name="TextBox 15"/>
              <p:cNvSpPr txBox="1">
                <a:spLocks noChangeArrowheads="1"/>
              </p:cNvSpPr>
              <p:nvPr/>
            </p:nvSpPr>
            <p:spPr bwMode="auto">
              <a:xfrm>
                <a:off x="7596336" y="620688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3</a:t>
                </a:r>
              </a:p>
            </p:txBody>
          </p:sp>
        </p:grpSp>
        <p:grpSp>
          <p:nvGrpSpPr>
            <p:cNvPr id="25736" name="Group 20"/>
            <p:cNvGrpSpPr>
              <a:grpSpLocks/>
            </p:cNvGrpSpPr>
            <p:nvPr/>
          </p:nvGrpSpPr>
          <p:grpSpPr bwMode="auto">
            <a:xfrm>
              <a:off x="7524328" y="1124744"/>
              <a:ext cx="288032" cy="288032"/>
              <a:chOff x="7524328" y="1124744"/>
              <a:chExt cx="288032" cy="288032"/>
            </a:xfrm>
          </p:grpSpPr>
          <p:sp>
            <p:nvSpPr>
              <p:cNvPr id="25748" name="Oval 8"/>
              <p:cNvSpPr>
                <a:spLocks noChangeArrowheads="1"/>
              </p:cNvSpPr>
              <p:nvPr/>
            </p:nvSpPr>
            <p:spPr bwMode="auto">
              <a:xfrm>
                <a:off x="7524328" y="1196752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5749" name="TextBox 18"/>
              <p:cNvSpPr txBox="1">
                <a:spLocks noChangeArrowheads="1"/>
              </p:cNvSpPr>
              <p:nvPr/>
            </p:nvSpPr>
            <p:spPr bwMode="auto">
              <a:xfrm>
                <a:off x="7524328" y="1124744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4</a:t>
                </a:r>
              </a:p>
            </p:txBody>
          </p:sp>
        </p:grpSp>
        <p:sp>
          <p:nvSpPr>
            <p:cNvPr id="25737" name="TextBox 22"/>
            <p:cNvSpPr txBox="1">
              <a:spLocks noChangeArrowheads="1"/>
            </p:cNvSpPr>
            <p:nvPr/>
          </p:nvSpPr>
          <p:spPr bwMode="auto">
            <a:xfrm>
              <a:off x="6372200" y="1268760"/>
              <a:ext cx="288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sk-SK" altLang="sk-SK" sz="1200" b="1"/>
                <a:t>6</a:t>
              </a:r>
            </a:p>
          </p:txBody>
        </p:sp>
        <p:grpSp>
          <p:nvGrpSpPr>
            <p:cNvPr id="25738" name="Group 25"/>
            <p:cNvGrpSpPr>
              <a:grpSpLocks/>
            </p:cNvGrpSpPr>
            <p:nvPr/>
          </p:nvGrpSpPr>
          <p:grpSpPr bwMode="auto">
            <a:xfrm>
              <a:off x="6300192" y="764704"/>
              <a:ext cx="288032" cy="276999"/>
              <a:chOff x="6300192" y="764704"/>
              <a:chExt cx="288032" cy="276999"/>
            </a:xfrm>
          </p:grpSpPr>
          <p:sp>
            <p:nvSpPr>
              <p:cNvPr id="25746" name="Oval 6"/>
              <p:cNvSpPr>
                <a:spLocks noChangeArrowheads="1"/>
              </p:cNvSpPr>
              <p:nvPr/>
            </p:nvSpPr>
            <p:spPr bwMode="auto">
              <a:xfrm>
                <a:off x="6300192" y="764704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5747" name="TextBox 23"/>
              <p:cNvSpPr txBox="1">
                <a:spLocks noChangeArrowheads="1"/>
              </p:cNvSpPr>
              <p:nvPr/>
            </p:nvSpPr>
            <p:spPr bwMode="auto">
              <a:xfrm>
                <a:off x="6300192" y="764704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7</a:t>
                </a:r>
              </a:p>
            </p:txBody>
          </p:sp>
        </p:grpSp>
        <p:cxnSp>
          <p:nvCxnSpPr>
            <p:cNvPr id="25739" name="Straight Arrow Connector 27"/>
            <p:cNvCxnSpPr>
              <a:cxnSpLocks noChangeShapeType="1"/>
              <a:stCxn id="25757" idx="0"/>
              <a:endCxn id="25751" idx="1"/>
            </p:cNvCxnSpPr>
            <p:nvPr/>
          </p:nvCxnSpPr>
          <p:spPr bwMode="auto">
            <a:xfrm>
              <a:off x="6660232" y="476672"/>
              <a:ext cx="936104" cy="2825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0" name="Straight Arrow Connector 29"/>
            <p:cNvCxnSpPr>
              <a:cxnSpLocks noChangeShapeType="1"/>
              <a:stCxn id="25751" idx="0"/>
              <a:endCxn id="25755" idx="3"/>
            </p:cNvCxnSpPr>
            <p:nvPr/>
          </p:nvCxnSpPr>
          <p:spPr bwMode="auto">
            <a:xfrm flipH="1" flipV="1">
              <a:off x="7308304" y="399148"/>
              <a:ext cx="432048" cy="221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1" name="Straight Arrow Connector 31"/>
            <p:cNvCxnSpPr>
              <a:cxnSpLocks noChangeShapeType="1"/>
              <a:stCxn id="25755" idx="2"/>
              <a:endCxn id="25753" idx="0"/>
            </p:cNvCxnSpPr>
            <p:nvPr/>
          </p:nvCxnSpPr>
          <p:spPr bwMode="auto">
            <a:xfrm>
              <a:off x="7164288" y="537647"/>
              <a:ext cx="0" cy="947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2" name="Straight Arrow Connector 33"/>
            <p:cNvCxnSpPr>
              <a:cxnSpLocks noChangeShapeType="1"/>
              <a:stCxn id="25753" idx="1"/>
            </p:cNvCxnSpPr>
            <p:nvPr/>
          </p:nvCxnSpPr>
          <p:spPr bwMode="auto">
            <a:xfrm flipH="1" flipV="1">
              <a:off x="6444208" y="908720"/>
              <a:ext cx="576064" cy="7145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3" name="Straight Arrow Connector 35"/>
            <p:cNvCxnSpPr>
              <a:cxnSpLocks noChangeShapeType="1"/>
              <a:stCxn id="25747" idx="0"/>
              <a:endCxn id="25749" idx="1"/>
            </p:cNvCxnSpPr>
            <p:nvPr/>
          </p:nvCxnSpPr>
          <p:spPr bwMode="auto">
            <a:xfrm>
              <a:off x="6444208" y="764704"/>
              <a:ext cx="1080120" cy="498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4" name="Straight Arrow Connector 37"/>
            <p:cNvCxnSpPr>
              <a:cxnSpLocks noChangeShapeType="1"/>
              <a:stCxn id="25749" idx="2"/>
              <a:endCxn id="25737" idx="3"/>
            </p:cNvCxnSpPr>
            <p:nvPr/>
          </p:nvCxnSpPr>
          <p:spPr bwMode="auto">
            <a:xfrm flipH="1">
              <a:off x="6660232" y="1401743"/>
              <a:ext cx="1008112" cy="551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45" name="Straight Arrow Connector 42"/>
            <p:cNvCxnSpPr>
              <a:cxnSpLocks noChangeShapeType="1"/>
              <a:endCxn id="25757" idx="1"/>
            </p:cNvCxnSpPr>
            <p:nvPr/>
          </p:nvCxnSpPr>
          <p:spPr bwMode="auto">
            <a:xfrm flipV="1">
              <a:off x="6516216" y="615172"/>
              <a:ext cx="0" cy="66462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604" name="Straight Arrow Connector 48"/>
          <p:cNvCxnSpPr>
            <a:cxnSpLocks noChangeShapeType="1"/>
          </p:cNvCxnSpPr>
          <p:nvPr/>
        </p:nvCxnSpPr>
        <p:spPr bwMode="auto">
          <a:xfrm flipH="1">
            <a:off x="1258888" y="692150"/>
            <a:ext cx="2520950" cy="165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49"/>
          <p:cNvSpPr txBox="1">
            <a:spLocks noChangeArrowheads="1"/>
          </p:cNvSpPr>
          <p:nvPr/>
        </p:nvSpPr>
        <p:spPr bwMode="auto">
          <a:xfrm>
            <a:off x="323850" y="2349500"/>
            <a:ext cx="16557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FFFF00"/>
                </a:solidFill>
              </a:rPr>
              <a:t>6</a:t>
            </a:r>
            <a:r>
              <a:rPr lang="sk-SK" altLang="sk-SK" dirty="0"/>
              <a:t>2574</a:t>
            </a:r>
            <a:r>
              <a:rPr lang="sk-SK" altLang="sk-SK" dirty="0">
                <a:solidFill>
                  <a:srgbClr val="FFFF00"/>
                </a:solidFill>
              </a:rPr>
              <a:t>3</a:t>
            </a:r>
            <a:r>
              <a:rPr lang="sk-SK" altLang="sk-SK" dirty="0"/>
              <a:t>1</a:t>
            </a:r>
          </a:p>
        </p:txBody>
      </p:sp>
      <p:sp>
        <p:nvSpPr>
          <p:cNvPr id="25606" name="TextBox 50"/>
          <p:cNvSpPr txBox="1">
            <a:spLocks noChangeArrowheads="1"/>
          </p:cNvSpPr>
          <p:nvPr/>
        </p:nvSpPr>
        <p:spPr bwMode="auto">
          <a:xfrm>
            <a:off x="2627313" y="2349500"/>
            <a:ext cx="165735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13</a:t>
            </a:r>
            <a:r>
              <a:rPr lang="sk-SK" altLang="sk-SK" dirty="0">
                <a:solidFill>
                  <a:srgbClr val="FFFF00"/>
                </a:solidFill>
              </a:rPr>
              <a:t>7</a:t>
            </a:r>
            <a:r>
              <a:rPr lang="sk-SK" altLang="sk-SK" dirty="0"/>
              <a:t>5</a:t>
            </a:r>
            <a:r>
              <a:rPr lang="sk-SK" altLang="sk-SK" dirty="0">
                <a:solidFill>
                  <a:srgbClr val="FFFF00"/>
                </a:solidFill>
              </a:rPr>
              <a:t>2</a:t>
            </a:r>
            <a:r>
              <a:rPr lang="sk-SK" altLang="sk-SK" dirty="0"/>
              <a:t>461</a:t>
            </a:r>
          </a:p>
        </p:txBody>
      </p:sp>
      <p:sp>
        <p:nvSpPr>
          <p:cNvPr id="25607" name="TextBox 51"/>
          <p:cNvSpPr txBox="1">
            <a:spLocks noChangeArrowheads="1"/>
          </p:cNvSpPr>
          <p:nvPr/>
        </p:nvSpPr>
        <p:spPr bwMode="auto">
          <a:xfrm>
            <a:off x="4716463" y="2349500"/>
            <a:ext cx="1655762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132</a:t>
            </a:r>
            <a:r>
              <a:rPr lang="sk-SK" altLang="sk-SK" dirty="0">
                <a:solidFill>
                  <a:srgbClr val="FFFF00"/>
                </a:solidFill>
              </a:rPr>
              <a:t>75</a:t>
            </a:r>
            <a:r>
              <a:rPr lang="sk-SK" altLang="sk-SK" dirty="0"/>
              <a:t>461</a:t>
            </a:r>
          </a:p>
        </p:txBody>
      </p:sp>
      <p:sp>
        <p:nvSpPr>
          <p:cNvPr id="25608" name="TextBox 52"/>
          <p:cNvSpPr txBox="1">
            <a:spLocks noChangeArrowheads="1"/>
          </p:cNvSpPr>
          <p:nvPr/>
        </p:nvSpPr>
        <p:spPr bwMode="auto">
          <a:xfrm>
            <a:off x="6875463" y="2349500"/>
            <a:ext cx="165735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132</a:t>
            </a:r>
            <a:r>
              <a:rPr lang="sk-SK" altLang="sk-SK" dirty="0">
                <a:solidFill>
                  <a:srgbClr val="FFFF00"/>
                </a:solidFill>
              </a:rPr>
              <a:t>6</a:t>
            </a:r>
            <a:r>
              <a:rPr lang="sk-SK" altLang="sk-SK" dirty="0"/>
              <a:t>74</a:t>
            </a:r>
            <a:r>
              <a:rPr lang="sk-SK" altLang="sk-SK" dirty="0">
                <a:solidFill>
                  <a:srgbClr val="FFFF00"/>
                </a:solidFill>
              </a:rPr>
              <a:t>5</a:t>
            </a:r>
            <a:r>
              <a:rPr lang="sk-SK" altLang="sk-SK" dirty="0"/>
              <a:t>1</a:t>
            </a:r>
          </a:p>
        </p:txBody>
      </p:sp>
      <p:cxnSp>
        <p:nvCxnSpPr>
          <p:cNvPr id="25609" name="Straight Arrow Connector 54"/>
          <p:cNvCxnSpPr>
            <a:cxnSpLocks noChangeShapeType="1"/>
            <a:endCxn id="25606" idx="0"/>
          </p:cNvCxnSpPr>
          <p:nvPr/>
        </p:nvCxnSpPr>
        <p:spPr bwMode="auto">
          <a:xfrm flipH="1">
            <a:off x="3455988" y="692150"/>
            <a:ext cx="539750" cy="165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0" name="Straight Arrow Connector 56"/>
          <p:cNvCxnSpPr>
            <a:cxnSpLocks noChangeShapeType="1"/>
          </p:cNvCxnSpPr>
          <p:nvPr/>
        </p:nvCxnSpPr>
        <p:spPr bwMode="auto">
          <a:xfrm>
            <a:off x="4643438" y="692150"/>
            <a:ext cx="433387" cy="165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1" name="Straight Arrow Connector 58"/>
          <p:cNvCxnSpPr>
            <a:cxnSpLocks noChangeShapeType="1"/>
          </p:cNvCxnSpPr>
          <p:nvPr/>
        </p:nvCxnSpPr>
        <p:spPr bwMode="auto">
          <a:xfrm>
            <a:off x="5003800" y="692150"/>
            <a:ext cx="2016125" cy="1657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12" name="Group 212"/>
          <p:cNvGrpSpPr>
            <a:grpSpLocks/>
          </p:cNvGrpSpPr>
          <p:nvPr/>
        </p:nvGrpSpPr>
        <p:grpSpPr bwMode="auto">
          <a:xfrm>
            <a:off x="250825" y="2924175"/>
            <a:ext cx="1584325" cy="1501775"/>
            <a:chOff x="251520" y="2924944"/>
            <a:chExt cx="1584176" cy="1501135"/>
          </a:xfrm>
        </p:grpSpPr>
        <p:grpSp>
          <p:nvGrpSpPr>
            <p:cNvPr id="25703" name="Group 88"/>
            <p:cNvGrpSpPr>
              <a:grpSpLocks/>
            </p:cNvGrpSpPr>
            <p:nvPr/>
          </p:nvGrpSpPr>
          <p:grpSpPr bwMode="auto">
            <a:xfrm>
              <a:off x="251520" y="2924944"/>
              <a:ext cx="1584176" cy="1501135"/>
              <a:chOff x="6300192" y="260648"/>
              <a:chExt cx="1584176" cy="1501135"/>
            </a:xfrm>
          </p:grpSpPr>
          <p:sp>
            <p:nvSpPr>
              <p:cNvPr id="25711" name="Oval 89"/>
              <p:cNvSpPr>
                <a:spLocks noChangeArrowheads="1"/>
              </p:cNvSpPr>
              <p:nvPr/>
            </p:nvSpPr>
            <p:spPr bwMode="auto">
              <a:xfrm>
                <a:off x="6444208" y="12687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25712" name="Group 13"/>
              <p:cNvGrpSpPr>
                <a:grpSpLocks/>
              </p:cNvGrpSpPr>
              <p:nvPr/>
            </p:nvGrpSpPr>
            <p:grpSpPr bwMode="auto">
              <a:xfrm>
                <a:off x="6516216" y="476672"/>
                <a:ext cx="288032" cy="276999"/>
                <a:chOff x="6588224" y="332656"/>
                <a:chExt cx="288032" cy="276999"/>
              </a:xfrm>
            </p:grpSpPr>
            <p:sp>
              <p:nvSpPr>
                <p:cNvPr id="25729" name="Oval 5"/>
                <p:cNvSpPr>
                  <a:spLocks noChangeArrowheads="1"/>
                </p:cNvSpPr>
                <p:nvPr/>
              </p:nvSpPr>
              <p:spPr bwMode="auto">
                <a:xfrm>
                  <a:off x="6588224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30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32656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1</a:t>
                  </a:r>
                </a:p>
              </p:txBody>
            </p:sp>
          </p:grpSp>
          <p:grpSp>
            <p:nvGrpSpPr>
              <p:cNvPr id="25713" name="Group 16"/>
              <p:cNvGrpSpPr>
                <a:grpSpLocks/>
              </p:cNvGrpSpPr>
              <p:nvPr/>
            </p:nvGrpSpPr>
            <p:grpSpPr bwMode="auto">
              <a:xfrm>
                <a:off x="7020272" y="260648"/>
                <a:ext cx="288032" cy="288032"/>
                <a:chOff x="7020272" y="260648"/>
                <a:chExt cx="288032" cy="288032"/>
              </a:xfrm>
            </p:grpSpPr>
            <p:sp>
              <p:nvSpPr>
                <p:cNvPr id="25727" name="Oval 3"/>
                <p:cNvSpPr>
                  <a:spLocks noChangeArrowheads="1"/>
                </p:cNvSpPr>
                <p:nvPr/>
              </p:nvSpPr>
              <p:spPr bwMode="auto">
                <a:xfrm>
                  <a:off x="7092280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28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6064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2</a:t>
                  </a:r>
                </a:p>
              </p:txBody>
            </p:sp>
          </p:grpSp>
          <p:grpSp>
            <p:nvGrpSpPr>
              <p:cNvPr id="25714" name="Group 21"/>
              <p:cNvGrpSpPr>
                <a:grpSpLocks/>
              </p:cNvGrpSpPr>
              <p:nvPr/>
            </p:nvGrpSpPr>
            <p:grpSpPr bwMode="auto">
              <a:xfrm>
                <a:off x="7020272" y="1484784"/>
                <a:ext cx="288032" cy="276999"/>
                <a:chOff x="7020272" y="1484784"/>
                <a:chExt cx="288032" cy="276999"/>
              </a:xfrm>
            </p:grpSpPr>
            <p:sp>
              <p:nvSpPr>
                <p:cNvPr id="25725" name="Oval 9"/>
                <p:cNvSpPr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26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5</a:t>
                  </a:r>
                </a:p>
              </p:txBody>
            </p:sp>
          </p:grpSp>
          <p:grpSp>
            <p:nvGrpSpPr>
              <p:cNvPr id="25715" name="Group 17"/>
              <p:cNvGrpSpPr>
                <a:grpSpLocks/>
              </p:cNvGrpSpPr>
              <p:nvPr/>
            </p:nvGrpSpPr>
            <p:grpSpPr bwMode="auto">
              <a:xfrm>
                <a:off x="7596336" y="620688"/>
                <a:ext cx="288032" cy="276999"/>
                <a:chOff x="7596336" y="620688"/>
                <a:chExt cx="288032" cy="276999"/>
              </a:xfrm>
            </p:grpSpPr>
            <p:sp>
              <p:nvSpPr>
                <p:cNvPr id="25723" name="Oval 4"/>
                <p:cNvSpPr>
                  <a:spLocks noChangeArrowheads="1"/>
                </p:cNvSpPr>
                <p:nvPr/>
              </p:nvSpPr>
              <p:spPr bwMode="auto">
                <a:xfrm>
                  <a:off x="7596336" y="620688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24" name="TextBox 104"/>
                <p:cNvSpPr txBox="1">
                  <a:spLocks noChangeArrowheads="1"/>
                </p:cNvSpPr>
                <p:nvPr/>
              </p:nvSpPr>
              <p:spPr bwMode="auto">
                <a:xfrm>
                  <a:off x="7596336" y="62068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3</a:t>
                  </a:r>
                </a:p>
              </p:txBody>
            </p:sp>
          </p:grpSp>
          <p:grpSp>
            <p:nvGrpSpPr>
              <p:cNvPr id="25716" name="Group 20"/>
              <p:cNvGrpSpPr>
                <a:grpSpLocks/>
              </p:cNvGrpSpPr>
              <p:nvPr/>
            </p:nvGrpSpPr>
            <p:grpSpPr bwMode="auto">
              <a:xfrm>
                <a:off x="7524328" y="1124744"/>
                <a:ext cx="288032" cy="288032"/>
                <a:chOff x="7524328" y="1124744"/>
                <a:chExt cx="288032" cy="288032"/>
              </a:xfrm>
            </p:grpSpPr>
            <p:sp>
              <p:nvSpPr>
                <p:cNvPr id="25721" name="Oval 8"/>
                <p:cNvSpPr>
                  <a:spLocks noChangeArrowheads="1"/>
                </p:cNvSpPr>
                <p:nvPr/>
              </p:nvSpPr>
              <p:spPr bwMode="auto">
                <a:xfrm>
                  <a:off x="7524328" y="1196752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22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7524328" y="112474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4</a:t>
                  </a:r>
                </a:p>
              </p:txBody>
            </p:sp>
          </p:grpSp>
          <p:sp>
            <p:nvSpPr>
              <p:cNvPr id="25717" name="TextBox 95"/>
              <p:cNvSpPr txBox="1">
                <a:spLocks noChangeArrowheads="1"/>
              </p:cNvSpPr>
              <p:nvPr/>
            </p:nvSpPr>
            <p:spPr bwMode="auto">
              <a:xfrm>
                <a:off x="6372200" y="1268760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6</a:t>
                </a:r>
              </a:p>
            </p:txBody>
          </p:sp>
          <p:grpSp>
            <p:nvGrpSpPr>
              <p:cNvPr id="25718" name="Group 25"/>
              <p:cNvGrpSpPr>
                <a:grpSpLocks/>
              </p:cNvGrpSpPr>
              <p:nvPr/>
            </p:nvGrpSpPr>
            <p:grpSpPr bwMode="auto">
              <a:xfrm>
                <a:off x="6300192" y="764704"/>
                <a:ext cx="288032" cy="276999"/>
                <a:chOff x="6300192" y="764704"/>
                <a:chExt cx="288032" cy="276999"/>
              </a:xfrm>
            </p:grpSpPr>
            <p:sp>
              <p:nvSpPr>
                <p:cNvPr id="25719" name="Oval 6"/>
                <p:cNvSpPr>
                  <a:spLocks noChangeArrowheads="1"/>
                </p:cNvSpPr>
                <p:nvPr/>
              </p:nvSpPr>
              <p:spPr bwMode="auto">
                <a:xfrm>
                  <a:off x="6300192" y="76470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20" name="TextBox 100"/>
                <p:cNvSpPr txBox="1">
                  <a:spLocks noChangeArrowheads="1"/>
                </p:cNvSpPr>
                <p:nvPr/>
              </p:nvSpPr>
              <p:spPr bwMode="auto">
                <a:xfrm>
                  <a:off x="6300192" y="76470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7</a:t>
                  </a:r>
                </a:p>
              </p:txBody>
            </p:sp>
          </p:grpSp>
        </p:grpSp>
        <p:cxnSp>
          <p:nvCxnSpPr>
            <p:cNvPr id="25704" name="Straight Arrow Connector 197"/>
            <p:cNvCxnSpPr>
              <a:cxnSpLocks noChangeShapeType="1"/>
              <a:stCxn id="25730" idx="0"/>
              <a:endCxn id="25717" idx="0"/>
            </p:cNvCxnSpPr>
            <p:nvPr/>
          </p:nvCxnSpPr>
          <p:spPr bwMode="auto">
            <a:xfrm flipH="1">
              <a:off x="467544" y="3140968"/>
              <a:ext cx="144016" cy="7920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5" name="Straight Arrow Connector 201"/>
            <p:cNvCxnSpPr>
              <a:cxnSpLocks noChangeShapeType="1"/>
              <a:stCxn id="25717" idx="3"/>
              <a:endCxn id="25728" idx="3"/>
            </p:cNvCxnSpPr>
            <p:nvPr/>
          </p:nvCxnSpPr>
          <p:spPr bwMode="auto">
            <a:xfrm flipV="1">
              <a:off x="611560" y="3063444"/>
              <a:ext cx="648072" cy="10081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6" name="Straight Arrow Connector 203"/>
            <p:cNvCxnSpPr>
              <a:cxnSpLocks noChangeShapeType="1"/>
              <a:endCxn id="25726" idx="0"/>
            </p:cNvCxnSpPr>
            <p:nvPr/>
          </p:nvCxnSpPr>
          <p:spPr bwMode="auto">
            <a:xfrm>
              <a:off x="1115616" y="3068960"/>
              <a:ext cx="0" cy="10801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7" name="Straight Arrow Connector 205"/>
            <p:cNvCxnSpPr>
              <a:cxnSpLocks noChangeShapeType="1"/>
              <a:stCxn id="25726" idx="1"/>
              <a:endCxn id="25720" idx="0"/>
            </p:cNvCxnSpPr>
            <p:nvPr/>
          </p:nvCxnSpPr>
          <p:spPr bwMode="auto">
            <a:xfrm flipH="1" flipV="1">
              <a:off x="395536" y="3429000"/>
              <a:ext cx="576064" cy="8585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8" name="Straight Arrow Connector 207"/>
            <p:cNvCxnSpPr>
              <a:cxnSpLocks noChangeShapeType="1"/>
              <a:stCxn id="25720" idx="1"/>
              <a:endCxn id="25722" idx="2"/>
            </p:cNvCxnSpPr>
            <p:nvPr/>
          </p:nvCxnSpPr>
          <p:spPr bwMode="auto">
            <a:xfrm>
              <a:off x="251520" y="3567500"/>
              <a:ext cx="1368152" cy="4985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09" name="Straight Arrow Connector 209"/>
            <p:cNvCxnSpPr>
              <a:cxnSpLocks noChangeShapeType="1"/>
              <a:stCxn id="25722" idx="2"/>
              <a:endCxn id="25724" idx="1"/>
            </p:cNvCxnSpPr>
            <p:nvPr/>
          </p:nvCxnSpPr>
          <p:spPr bwMode="auto">
            <a:xfrm flipH="1" flipV="1">
              <a:off x="1547664" y="3423484"/>
              <a:ext cx="72008" cy="6425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710" name="Straight Arrow Connector 211"/>
            <p:cNvCxnSpPr>
              <a:cxnSpLocks noChangeShapeType="1"/>
              <a:stCxn id="25724" idx="0"/>
              <a:endCxn id="25730" idx="0"/>
            </p:cNvCxnSpPr>
            <p:nvPr/>
          </p:nvCxnSpPr>
          <p:spPr bwMode="auto">
            <a:xfrm flipH="1" flipV="1">
              <a:off x="611560" y="3140968"/>
              <a:ext cx="1080120" cy="144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3" name="Group 229"/>
          <p:cNvGrpSpPr>
            <a:grpSpLocks/>
          </p:cNvGrpSpPr>
          <p:nvPr/>
        </p:nvGrpSpPr>
        <p:grpSpPr bwMode="auto">
          <a:xfrm>
            <a:off x="2627313" y="2997200"/>
            <a:ext cx="1584325" cy="1500188"/>
            <a:chOff x="2627784" y="2996952"/>
            <a:chExt cx="1584176" cy="1501135"/>
          </a:xfrm>
        </p:grpSpPr>
        <p:grpSp>
          <p:nvGrpSpPr>
            <p:cNvPr id="25675" name="Group 111"/>
            <p:cNvGrpSpPr>
              <a:grpSpLocks/>
            </p:cNvGrpSpPr>
            <p:nvPr/>
          </p:nvGrpSpPr>
          <p:grpSpPr bwMode="auto">
            <a:xfrm>
              <a:off x="2627784" y="2996952"/>
              <a:ext cx="1584176" cy="1501135"/>
              <a:chOff x="6300192" y="260648"/>
              <a:chExt cx="1584176" cy="1501135"/>
            </a:xfrm>
          </p:grpSpPr>
          <p:sp>
            <p:nvSpPr>
              <p:cNvPr id="25683" name="Oval 112"/>
              <p:cNvSpPr>
                <a:spLocks noChangeArrowheads="1"/>
              </p:cNvSpPr>
              <p:nvPr/>
            </p:nvSpPr>
            <p:spPr bwMode="auto">
              <a:xfrm>
                <a:off x="6444208" y="12687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25684" name="Group 13"/>
              <p:cNvGrpSpPr>
                <a:grpSpLocks/>
              </p:cNvGrpSpPr>
              <p:nvPr/>
            </p:nvGrpSpPr>
            <p:grpSpPr bwMode="auto">
              <a:xfrm>
                <a:off x="6516216" y="476672"/>
                <a:ext cx="288032" cy="276999"/>
                <a:chOff x="6588224" y="332656"/>
                <a:chExt cx="288032" cy="276999"/>
              </a:xfrm>
            </p:grpSpPr>
            <p:sp>
              <p:nvSpPr>
                <p:cNvPr id="25701" name="Oval 5"/>
                <p:cNvSpPr>
                  <a:spLocks noChangeArrowheads="1"/>
                </p:cNvSpPr>
                <p:nvPr/>
              </p:nvSpPr>
              <p:spPr bwMode="auto">
                <a:xfrm>
                  <a:off x="6588224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02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32656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1</a:t>
                  </a:r>
                </a:p>
              </p:txBody>
            </p:sp>
          </p:grpSp>
          <p:grpSp>
            <p:nvGrpSpPr>
              <p:cNvPr id="25685" name="Group 16"/>
              <p:cNvGrpSpPr>
                <a:grpSpLocks/>
              </p:cNvGrpSpPr>
              <p:nvPr/>
            </p:nvGrpSpPr>
            <p:grpSpPr bwMode="auto">
              <a:xfrm>
                <a:off x="7020272" y="260648"/>
                <a:ext cx="288032" cy="288032"/>
                <a:chOff x="7020272" y="260648"/>
                <a:chExt cx="288032" cy="288032"/>
              </a:xfrm>
            </p:grpSpPr>
            <p:sp>
              <p:nvSpPr>
                <p:cNvPr id="25699" name="Oval 3"/>
                <p:cNvSpPr>
                  <a:spLocks noChangeArrowheads="1"/>
                </p:cNvSpPr>
                <p:nvPr/>
              </p:nvSpPr>
              <p:spPr bwMode="auto">
                <a:xfrm>
                  <a:off x="7092280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700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6064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2</a:t>
                  </a:r>
                </a:p>
              </p:txBody>
            </p:sp>
          </p:grpSp>
          <p:grpSp>
            <p:nvGrpSpPr>
              <p:cNvPr id="25686" name="Group 21"/>
              <p:cNvGrpSpPr>
                <a:grpSpLocks/>
              </p:cNvGrpSpPr>
              <p:nvPr/>
            </p:nvGrpSpPr>
            <p:grpSpPr bwMode="auto">
              <a:xfrm>
                <a:off x="7020272" y="1484784"/>
                <a:ext cx="288032" cy="276999"/>
                <a:chOff x="7020272" y="1484784"/>
                <a:chExt cx="288032" cy="276999"/>
              </a:xfrm>
            </p:grpSpPr>
            <p:sp>
              <p:nvSpPr>
                <p:cNvPr id="25697" name="Oval 9"/>
                <p:cNvSpPr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98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5</a:t>
                  </a:r>
                </a:p>
              </p:txBody>
            </p:sp>
          </p:grpSp>
          <p:grpSp>
            <p:nvGrpSpPr>
              <p:cNvPr id="25687" name="Group 17"/>
              <p:cNvGrpSpPr>
                <a:grpSpLocks/>
              </p:cNvGrpSpPr>
              <p:nvPr/>
            </p:nvGrpSpPr>
            <p:grpSpPr bwMode="auto">
              <a:xfrm>
                <a:off x="7596336" y="620688"/>
                <a:ext cx="288032" cy="276999"/>
                <a:chOff x="7596336" y="620688"/>
                <a:chExt cx="288032" cy="276999"/>
              </a:xfrm>
            </p:grpSpPr>
            <p:sp>
              <p:nvSpPr>
                <p:cNvPr id="25695" name="Oval 4"/>
                <p:cNvSpPr>
                  <a:spLocks noChangeArrowheads="1"/>
                </p:cNvSpPr>
                <p:nvPr/>
              </p:nvSpPr>
              <p:spPr bwMode="auto">
                <a:xfrm>
                  <a:off x="7596336" y="620688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96" name="TextBox 125"/>
                <p:cNvSpPr txBox="1">
                  <a:spLocks noChangeArrowheads="1"/>
                </p:cNvSpPr>
                <p:nvPr/>
              </p:nvSpPr>
              <p:spPr bwMode="auto">
                <a:xfrm>
                  <a:off x="7596336" y="62068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3</a:t>
                  </a:r>
                </a:p>
              </p:txBody>
            </p:sp>
          </p:grpSp>
          <p:grpSp>
            <p:nvGrpSpPr>
              <p:cNvPr id="25688" name="Group 20"/>
              <p:cNvGrpSpPr>
                <a:grpSpLocks/>
              </p:cNvGrpSpPr>
              <p:nvPr/>
            </p:nvGrpSpPr>
            <p:grpSpPr bwMode="auto">
              <a:xfrm>
                <a:off x="7524328" y="1124744"/>
                <a:ext cx="288032" cy="288032"/>
                <a:chOff x="7524328" y="1124744"/>
                <a:chExt cx="288032" cy="288032"/>
              </a:xfrm>
            </p:grpSpPr>
            <p:sp>
              <p:nvSpPr>
                <p:cNvPr id="25693" name="Oval 8"/>
                <p:cNvSpPr>
                  <a:spLocks noChangeArrowheads="1"/>
                </p:cNvSpPr>
                <p:nvPr/>
              </p:nvSpPr>
              <p:spPr bwMode="auto">
                <a:xfrm>
                  <a:off x="7524328" y="1196752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94" name="TextBox 123"/>
                <p:cNvSpPr txBox="1">
                  <a:spLocks noChangeArrowheads="1"/>
                </p:cNvSpPr>
                <p:nvPr/>
              </p:nvSpPr>
              <p:spPr bwMode="auto">
                <a:xfrm>
                  <a:off x="7524328" y="112474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4</a:t>
                  </a:r>
                </a:p>
              </p:txBody>
            </p:sp>
          </p:grpSp>
          <p:sp>
            <p:nvSpPr>
              <p:cNvPr id="25689" name="TextBox 118"/>
              <p:cNvSpPr txBox="1">
                <a:spLocks noChangeArrowheads="1"/>
              </p:cNvSpPr>
              <p:nvPr/>
            </p:nvSpPr>
            <p:spPr bwMode="auto">
              <a:xfrm>
                <a:off x="6372200" y="1268760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6</a:t>
                </a:r>
              </a:p>
            </p:txBody>
          </p:sp>
          <p:grpSp>
            <p:nvGrpSpPr>
              <p:cNvPr id="25690" name="Group 25"/>
              <p:cNvGrpSpPr>
                <a:grpSpLocks/>
              </p:cNvGrpSpPr>
              <p:nvPr/>
            </p:nvGrpSpPr>
            <p:grpSpPr bwMode="auto">
              <a:xfrm>
                <a:off x="6300192" y="764704"/>
                <a:ext cx="288032" cy="276999"/>
                <a:chOff x="6300192" y="764704"/>
                <a:chExt cx="288032" cy="276999"/>
              </a:xfrm>
            </p:grpSpPr>
            <p:sp>
              <p:nvSpPr>
                <p:cNvPr id="25691" name="Oval 6"/>
                <p:cNvSpPr>
                  <a:spLocks noChangeArrowheads="1"/>
                </p:cNvSpPr>
                <p:nvPr/>
              </p:nvSpPr>
              <p:spPr bwMode="auto">
                <a:xfrm>
                  <a:off x="6300192" y="76470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92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6300192" y="76470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7</a:t>
                  </a:r>
                </a:p>
              </p:txBody>
            </p:sp>
          </p:grpSp>
        </p:grpSp>
        <p:cxnSp>
          <p:nvCxnSpPr>
            <p:cNvPr id="25676" name="Straight Arrow Connector 214"/>
            <p:cNvCxnSpPr>
              <a:cxnSpLocks noChangeShapeType="1"/>
              <a:stCxn id="25702" idx="0"/>
              <a:endCxn id="25696" idx="1"/>
            </p:cNvCxnSpPr>
            <p:nvPr/>
          </p:nvCxnSpPr>
          <p:spPr bwMode="auto">
            <a:xfrm>
              <a:off x="2987824" y="3212976"/>
              <a:ext cx="936104" cy="2825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7" name="Straight Arrow Connector 217"/>
            <p:cNvCxnSpPr>
              <a:cxnSpLocks noChangeShapeType="1"/>
              <a:endCxn id="25692" idx="1"/>
            </p:cNvCxnSpPr>
            <p:nvPr/>
          </p:nvCxnSpPr>
          <p:spPr bwMode="auto">
            <a:xfrm flipH="1">
              <a:off x="2627784" y="3501008"/>
              <a:ext cx="1440160" cy="138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Straight Arrow Connector 219"/>
            <p:cNvCxnSpPr>
              <a:cxnSpLocks noChangeShapeType="1"/>
              <a:stCxn id="25692" idx="0"/>
              <a:endCxn id="25698" idx="0"/>
            </p:cNvCxnSpPr>
            <p:nvPr/>
          </p:nvCxnSpPr>
          <p:spPr bwMode="auto">
            <a:xfrm>
              <a:off x="2771800" y="3501008"/>
              <a:ext cx="720080" cy="720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9" name="Straight Arrow Connector 222"/>
            <p:cNvCxnSpPr>
              <a:cxnSpLocks noChangeShapeType="1"/>
              <a:stCxn id="25698" idx="0"/>
              <a:endCxn id="25700" idx="3"/>
            </p:cNvCxnSpPr>
            <p:nvPr/>
          </p:nvCxnSpPr>
          <p:spPr bwMode="auto">
            <a:xfrm flipV="1">
              <a:off x="3491880" y="3135452"/>
              <a:ext cx="144016" cy="10856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0" name="Straight Arrow Connector 224"/>
            <p:cNvCxnSpPr>
              <a:cxnSpLocks noChangeShapeType="1"/>
              <a:stCxn id="25700" idx="2"/>
              <a:endCxn id="25694" idx="1"/>
            </p:cNvCxnSpPr>
            <p:nvPr/>
          </p:nvCxnSpPr>
          <p:spPr bwMode="auto">
            <a:xfrm>
              <a:off x="3491880" y="3273951"/>
              <a:ext cx="360040" cy="7255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1" name="Straight Arrow Connector 226"/>
            <p:cNvCxnSpPr>
              <a:cxnSpLocks noChangeShapeType="1"/>
              <a:stCxn id="25694" idx="2"/>
              <a:endCxn id="25689" idx="3"/>
            </p:cNvCxnSpPr>
            <p:nvPr/>
          </p:nvCxnSpPr>
          <p:spPr bwMode="auto">
            <a:xfrm flipH="1">
              <a:off x="2987824" y="4138047"/>
              <a:ext cx="1008112" cy="551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2" name="Straight Arrow Connector 228"/>
            <p:cNvCxnSpPr>
              <a:cxnSpLocks noChangeShapeType="1"/>
              <a:stCxn id="25689" idx="0"/>
              <a:endCxn id="25702" idx="1"/>
            </p:cNvCxnSpPr>
            <p:nvPr/>
          </p:nvCxnSpPr>
          <p:spPr bwMode="auto">
            <a:xfrm flipV="1">
              <a:off x="2843808" y="3351476"/>
              <a:ext cx="0" cy="653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4" name="Group 255"/>
          <p:cNvGrpSpPr>
            <a:grpSpLocks/>
          </p:cNvGrpSpPr>
          <p:nvPr/>
        </p:nvGrpSpPr>
        <p:grpSpPr bwMode="auto">
          <a:xfrm>
            <a:off x="4716463" y="2924175"/>
            <a:ext cx="1584325" cy="1501775"/>
            <a:chOff x="4716016" y="2924944"/>
            <a:chExt cx="1584176" cy="1501135"/>
          </a:xfrm>
        </p:grpSpPr>
        <p:grpSp>
          <p:nvGrpSpPr>
            <p:cNvPr id="25647" name="Group 132"/>
            <p:cNvGrpSpPr>
              <a:grpSpLocks/>
            </p:cNvGrpSpPr>
            <p:nvPr/>
          </p:nvGrpSpPr>
          <p:grpSpPr bwMode="auto">
            <a:xfrm>
              <a:off x="4716016" y="2924944"/>
              <a:ext cx="1584176" cy="1501135"/>
              <a:chOff x="6300192" y="260648"/>
              <a:chExt cx="1584176" cy="1501135"/>
            </a:xfrm>
          </p:grpSpPr>
          <p:sp>
            <p:nvSpPr>
              <p:cNvPr id="25655" name="Oval 133"/>
              <p:cNvSpPr>
                <a:spLocks noChangeArrowheads="1"/>
              </p:cNvSpPr>
              <p:nvPr/>
            </p:nvSpPr>
            <p:spPr bwMode="auto">
              <a:xfrm>
                <a:off x="6444208" y="12687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25656" name="Group 13"/>
              <p:cNvGrpSpPr>
                <a:grpSpLocks/>
              </p:cNvGrpSpPr>
              <p:nvPr/>
            </p:nvGrpSpPr>
            <p:grpSpPr bwMode="auto">
              <a:xfrm>
                <a:off x="6516216" y="476672"/>
                <a:ext cx="288032" cy="276999"/>
                <a:chOff x="6588224" y="332656"/>
                <a:chExt cx="288032" cy="276999"/>
              </a:xfrm>
            </p:grpSpPr>
            <p:sp>
              <p:nvSpPr>
                <p:cNvPr id="25673" name="Oval 5"/>
                <p:cNvSpPr>
                  <a:spLocks noChangeArrowheads="1"/>
                </p:cNvSpPr>
                <p:nvPr/>
              </p:nvSpPr>
              <p:spPr bwMode="auto">
                <a:xfrm>
                  <a:off x="6588224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7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32656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1</a:t>
                  </a:r>
                </a:p>
              </p:txBody>
            </p:sp>
          </p:grpSp>
          <p:grpSp>
            <p:nvGrpSpPr>
              <p:cNvPr id="25657" name="Group 16"/>
              <p:cNvGrpSpPr>
                <a:grpSpLocks/>
              </p:cNvGrpSpPr>
              <p:nvPr/>
            </p:nvGrpSpPr>
            <p:grpSpPr bwMode="auto">
              <a:xfrm>
                <a:off x="7020272" y="260648"/>
                <a:ext cx="288032" cy="288032"/>
                <a:chOff x="7020272" y="260648"/>
                <a:chExt cx="288032" cy="288032"/>
              </a:xfrm>
            </p:grpSpPr>
            <p:sp>
              <p:nvSpPr>
                <p:cNvPr id="25671" name="Oval 3"/>
                <p:cNvSpPr>
                  <a:spLocks noChangeArrowheads="1"/>
                </p:cNvSpPr>
                <p:nvPr/>
              </p:nvSpPr>
              <p:spPr bwMode="auto">
                <a:xfrm>
                  <a:off x="7092280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7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6064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2</a:t>
                  </a:r>
                </a:p>
              </p:txBody>
            </p:sp>
          </p:grpSp>
          <p:grpSp>
            <p:nvGrpSpPr>
              <p:cNvPr id="25658" name="Group 21"/>
              <p:cNvGrpSpPr>
                <a:grpSpLocks/>
              </p:cNvGrpSpPr>
              <p:nvPr/>
            </p:nvGrpSpPr>
            <p:grpSpPr bwMode="auto">
              <a:xfrm>
                <a:off x="7020272" y="1484784"/>
                <a:ext cx="288032" cy="276999"/>
                <a:chOff x="7020272" y="1484784"/>
                <a:chExt cx="288032" cy="276999"/>
              </a:xfrm>
            </p:grpSpPr>
            <p:sp>
              <p:nvSpPr>
                <p:cNvPr id="25669" name="Oval 9"/>
                <p:cNvSpPr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70" name="TextBox 148"/>
                <p:cNvSpPr txBox="1"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5</a:t>
                  </a:r>
                </a:p>
              </p:txBody>
            </p:sp>
          </p:grpSp>
          <p:grpSp>
            <p:nvGrpSpPr>
              <p:cNvPr id="25659" name="Group 17"/>
              <p:cNvGrpSpPr>
                <a:grpSpLocks/>
              </p:cNvGrpSpPr>
              <p:nvPr/>
            </p:nvGrpSpPr>
            <p:grpSpPr bwMode="auto">
              <a:xfrm>
                <a:off x="7596336" y="620688"/>
                <a:ext cx="288032" cy="276999"/>
                <a:chOff x="7596336" y="620688"/>
                <a:chExt cx="288032" cy="276999"/>
              </a:xfrm>
            </p:grpSpPr>
            <p:sp>
              <p:nvSpPr>
                <p:cNvPr id="25667" name="Oval 4"/>
                <p:cNvSpPr>
                  <a:spLocks noChangeArrowheads="1"/>
                </p:cNvSpPr>
                <p:nvPr/>
              </p:nvSpPr>
              <p:spPr bwMode="auto">
                <a:xfrm>
                  <a:off x="7596336" y="620688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68" name="TextBox 146"/>
                <p:cNvSpPr txBox="1">
                  <a:spLocks noChangeArrowheads="1"/>
                </p:cNvSpPr>
                <p:nvPr/>
              </p:nvSpPr>
              <p:spPr bwMode="auto">
                <a:xfrm>
                  <a:off x="7596336" y="62068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3</a:t>
                  </a:r>
                </a:p>
              </p:txBody>
            </p:sp>
          </p:grpSp>
          <p:grpSp>
            <p:nvGrpSpPr>
              <p:cNvPr id="25660" name="Group 20"/>
              <p:cNvGrpSpPr>
                <a:grpSpLocks/>
              </p:cNvGrpSpPr>
              <p:nvPr/>
            </p:nvGrpSpPr>
            <p:grpSpPr bwMode="auto">
              <a:xfrm>
                <a:off x="7524328" y="1124744"/>
                <a:ext cx="288032" cy="288032"/>
                <a:chOff x="7524328" y="1124744"/>
                <a:chExt cx="288032" cy="288032"/>
              </a:xfrm>
            </p:grpSpPr>
            <p:sp>
              <p:nvSpPr>
                <p:cNvPr id="25665" name="Oval 8"/>
                <p:cNvSpPr>
                  <a:spLocks noChangeArrowheads="1"/>
                </p:cNvSpPr>
                <p:nvPr/>
              </p:nvSpPr>
              <p:spPr bwMode="auto">
                <a:xfrm>
                  <a:off x="7524328" y="1196752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66" name="TextBox 144"/>
                <p:cNvSpPr txBox="1">
                  <a:spLocks noChangeArrowheads="1"/>
                </p:cNvSpPr>
                <p:nvPr/>
              </p:nvSpPr>
              <p:spPr bwMode="auto">
                <a:xfrm>
                  <a:off x="7524328" y="112474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4</a:t>
                  </a:r>
                </a:p>
              </p:txBody>
            </p:sp>
          </p:grpSp>
          <p:sp>
            <p:nvSpPr>
              <p:cNvPr id="25661" name="TextBox 139"/>
              <p:cNvSpPr txBox="1">
                <a:spLocks noChangeArrowheads="1"/>
              </p:cNvSpPr>
              <p:nvPr/>
            </p:nvSpPr>
            <p:spPr bwMode="auto">
              <a:xfrm>
                <a:off x="6372200" y="1268760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6</a:t>
                </a:r>
              </a:p>
            </p:txBody>
          </p:sp>
          <p:grpSp>
            <p:nvGrpSpPr>
              <p:cNvPr id="25662" name="Group 25"/>
              <p:cNvGrpSpPr>
                <a:grpSpLocks/>
              </p:cNvGrpSpPr>
              <p:nvPr/>
            </p:nvGrpSpPr>
            <p:grpSpPr bwMode="auto">
              <a:xfrm>
                <a:off x="6300192" y="764704"/>
                <a:ext cx="288032" cy="276999"/>
                <a:chOff x="6300192" y="764704"/>
                <a:chExt cx="288032" cy="276999"/>
              </a:xfrm>
            </p:grpSpPr>
            <p:sp>
              <p:nvSpPr>
                <p:cNvPr id="25663" name="Oval 6"/>
                <p:cNvSpPr>
                  <a:spLocks noChangeArrowheads="1"/>
                </p:cNvSpPr>
                <p:nvPr/>
              </p:nvSpPr>
              <p:spPr bwMode="auto">
                <a:xfrm>
                  <a:off x="6300192" y="76470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64" name="TextBox 142"/>
                <p:cNvSpPr txBox="1">
                  <a:spLocks noChangeArrowheads="1"/>
                </p:cNvSpPr>
                <p:nvPr/>
              </p:nvSpPr>
              <p:spPr bwMode="auto">
                <a:xfrm>
                  <a:off x="6300192" y="76470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7</a:t>
                  </a:r>
                </a:p>
              </p:txBody>
            </p:sp>
          </p:grpSp>
        </p:grpSp>
        <p:cxnSp>
          <p:nvCxnSpPr>
            <p:cNvPr id="25648" name="Straight Arrow Connector 231"/>
            <p:cNvCxnSpPr>
              <a:cxnSpLocks noChangeShapeType="1"/>
              <a:stCxn id="25674" idx="0"/>
              <a:endCxn id="25668" idx="1"/>
            </p:cNvCxnSpPr>
            <p:nvPr/>
          </p:nvCxnSpPr>
          <p:spPr bwMode="auto">
            <a:xfrm>
              <a:off x="5076056" y="3140968"/>
              <a:ext cx="936104" cy="2825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49" name="Straight Arrow Connector 234"/>
            <p:cNvCxnSpPr>
              <a:cxnSpLocks noChangeShapeType="1"/>
              <a:stCxn id="25668" idx="0"/>
              <a:endCxn id="25672" idx="3"/>
            </p:cNvCxnSpPr>
            <p:nvPr/>
          </p:nvCxnSpPr>
          <p:spPr bwMode="auto">
            <a:xfrm flipH="1" flipV="1">
              <a:off x="5724128" y="3063444"/>
              <a:ext cx="432048" cy="221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0" name="Straight Arrow Connector 242"/>
            <p:cNvCxnSpPr>
              <a:cxnSpLocks noChangeShapeType="1"/>
              <a:endCxn id="25664" idx="0"/>
            </p:cNvCxnSpPr>
            <p:nvPr/>
          </p:nvCxnSpPr>
          <p:spPr bwMode="auto">
            <a:xfrm flipH="1">
              <a:off x="4860032" y="3212976"/>
              <a:ext cx="720080" cy="216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1" name="Straight Arrow Connector 245"/>
            <p:cNvCxnSpPr>
              <a:cxnSpLocks noChangeShapeType="1"/>
              <a:endCxn id="25670" idx="0"/>
            </p:cNvCxnSpPr>
            <p:nvPr/>
          </p:nvCxnSpPr>
          <p:spPr bwMode="auto">
            <a:xfrm>
              <a:off x="4716016" y="3573016"/>
              <a:ext cx="864096" cy="5760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2" name="Straight Arrow Connector 248"/>
            <p:cNvCxnSpPr>
              <a:cxnSpLocks noChangeShapeType="1"/>
              <a:stCxn id="25670" idx="0"/>
              <a:endCxn id="25666" idx="1"/>
            </p:cNvCxnSpPr>
            <p:nvPr/>
          </p:nvCxnSpPr>
          <p:spPr bwMode="auto">
            <a:xfrm flipV="1">
              <a:off x="5580112" y="3927540"/>
              <a:ext cx="360040" cy="221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3" name="Straight Arrow Connector 250"/>
            <p:cNvCxnSpPr>
              <a:cxnSpLocks noChangeShapeType="1"/>
              <a:stCxn id="25666" idx="2"/>
              <a:endCxn id="25661" idx="0"/>
            </p:cNvCxnSpPr>
            <p:nvPr/>
          </p:nvCxnSpPr>
          <p:spPr bwMode="auto">
            <a:xfrm flipH="1" flipV="1">
              <a:off x="4932040" y="3933056"/>
              <a:ext cx="1152128" cy="13298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54" name="Straight Arrow Connector 254"/>
            <p:cNvCxnSpPr>
              <a:cxnSpLocks noChangeShapeType="1"/>
              <a:stCxn id="25661" idx="3"/>
              <a:endCxn id="25674" idx="0"/>
            </p:cNvCxnSpPr>
            <p:nvPr/>
          </p:nvCxnSpPr>
          <p:spPr bwMode="auto">
            <a:xfrm flipV="1">
              <a:off x="5076056" y="3140968"/>
              <a:ext cx="0" cy="930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615" name="Group 275"/>
          <p:cNvGrpSpPr>
            <a:grpSpLocks/>
          </p:cNvGrpSpPr>
          <p:nvPr/>
        </p:nvGrpSpPr>
        <p:grpSpPr bwMode="auto">
          <a:xfrm>
            <a:off x="7019925" y="2997200"/>
            <a:ext cx="1584325" cy="1500188"/>
            <a:chOff x="7020272" y="2996952"/>
            <a:chExt cx="1584176" cy="1501135"/>
          </a:xfrm>
        </p:grpSpPr>
        <p:grpSp>
          <p:nvGrpSpPr>
            <p:cNvPr id="25619" name="Group 153"/>
            <p:cNvGrpSpPr>
              <a:grpSpLocks/>
            </p:cNvGrpSpPr>
            <p:nvPr/>
          </p:nvGrpSpPr>
          <p:grpSpPr bwMode="auto">
            <a:xfrm>
              <a:off x="7020272" y="2996952"/>
              <a:ext cx="1584176" cy="1501135"/>
              <a:chOff x="6300192" y="260648"/>
              <a:chExt cx="1584176" cy="1501135"/>
            </a:xfrm>
          </p:grpSpPr>
          <p:sp>
            <p:nvSpPr>
              <p:cNvPr id="25627" name="Oval 154"/>
              <p:cNvSpPr>
                <a:spLocks noChangeArrowheads="1"/>
              </p:cNvSpPr>
              <p:nvPr/>
            </p:nvSpPr>
            <p:spPr bwMode="auto">
              <a:xfrm>
                <a:off x="6444208" y="12687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25628" name="Group 13"/>
              <p:cNvGrpSpPr>
                <a:grpSpLocks/>
              </p:cNvGrpSpPr>
              <p:nvPr/>
            </p:nvGrpSpPr>
            <p:grpSpPr bwMode="auto">
              <a:xfrm>
                <a:off x="6516216" y="476672"/>
                <a:ext cx="288032" cy="276999"/>
                <a:chOff x="6588224" y="332656"/>
                <a:chExt cx="288032" cy="276999"/>
              </a:xfrm>
            </p:grpSpPr>
            <p:sp>
              <p:nvSpPr>
                <p:cNvPr id="25645" name="Oval 5"/>
                <p:cNvSpPr>
                  <a:spLocks noChangeArrowheads="1"/>
                </p:cNvSpPr>
                <p:nvPr/>
              </p:nvSpPr>
              <p:spPr bwMode="auto">
                <a:xfrm>
                  <a:off x="6588224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46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32656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1</a:t>
                  </a:r>
                </a:p>
              </p:txBody>
            </p:sp>
          </p:grpSp>
          <p:grpSp>
            <p:nvGrpSpPr>
              <p:cNvPr id="25629" name="Group 16"/>
              <p:cNvGrpSpPr>
                <a:grpSpLocks/>
              </p:cNvGrpSpPr>
              <p:nvPr/>
            </p:nvGrpSpPr>
            <p:grpSpPr bwMode="auto">
              <a:xfrm>
                <a:off x="7020272" y="260648"/>
                <a:ext cx="288032" cy="288032"/>
                <a:chOff x="7020272" y="260648"/>
                <a:chExt cx="288032" cy="288032"/>
              </a:xfrm>
            </p:grpSpPr>
            <p:sp>
              <p:nvSpPr>
                <p:cNvPr id="25643" name="Oval 3"/>
                <p:cNvSpPr>
                  <a:spLocks noChangeArrowheads="1"/>
                </p:cNvSpPr>
                <p:nvPr/>
              </p:nvSpPr>
              <p:spPr bwMode="auto">
                <a:xfrm>
                  <a:off x="7092280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44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6064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2</a:t>
                  </a:r>
                </a:p>
              </p:txBody>
            </p:sp>
          </p:grpSp>
          <p:grpSp>
            <p:nvGrpSpPr>
              <p:cNvPr id="25630" name="Group 21"/>
              <p:cNvGrpSpPr>
                <a:grpSpLocks/>
              </p:cNvGrpSpPr>
              <p:nvPr/>
            </p:nvGrpSpPr>
            <p:grpSpPr bwMode="auto">
              <a:xfrm>
                <a:off x="7020272" y="1484784"/>
                <a:ext cx="288032" cy="276999"/>
                <a:chOff x="7020272" y="1484784"/>
                <a:chExt cx="288032" cy="276999"/>
              </a:xfrm>
            </p:grpSpPr>
            <p:sp>
              <p:nvSpPr>
                <p:cNvPr id="25641" name="Oval 9"/>
                <p:cNvSpPr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42" name="TextBox 169"/>
                <p:cNvSpPr txBox="1"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5</a:t>
                  </a:r>
                </a:p>
              </p:txBody>
            </p:sp>
          </p:grpSp>
          <p:grpSp>
            <p:nvGrpSpPr>
              <p:cNvPr id="25631" name="Group 17"/>
              <p:cNvGrpSpPr>
                <a:grpSpLocks/>
              </p:cNvGrpSpPr>
              <p:nvPr/>
            </p:nvGrpSpPr>
            <p:grpSpPr bwMode="auto">
              <a:xfrm>
                <a:off x="7596336" y="620688"/>
                <a:ext cx="288032" cy="276999"/>
                <a:chOff x="7596336" y="620688"/>
                <a:chExt cx="288032" cy="276999"/>
              </a:xfrm>
            </p:grpSpPr>
            <p:sp>
              <p:nvSpPr>
                <p:cNvPr id="25639" name="Oval 4"/>
                <p:cNvSpPr>
                  <a:spLocks noChangeArrowheads="1"/>
                </p:cNvSpPr>
                <p:nvPr/>
              </p:nvSpPr>
              <p:spPr bwMode="auto">
                <a:xfrm>
                  <a:off x="7596336" y="620688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40" name="TextBox 167"/>
                <p:cNvSpPr txBox="1">
                  <a:spLocks noChangeArrowheads="1"/>
                </p:cNvSpPr>
                <p:nvPr/>
              </p:nvSpPr>
              <p:spPr bwMode="auto">
                <a:xfrm>
                  <a:off x="7596336" y="62068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3</a:t>
                  </a:r>
                </a:p>
              </p:txBody>
            </p:sp>
          </p:grpSp>
          <p:grpSp>
            <p:nvGrpSpPr>
              <p:cNvPr id="25632" name="Group 20"/>
              <p:cNvGrpSpPr>
                <a:grpSpLocks/>
              </p:cNvGrpSpPr>
              <p:nvPr/>
            </p:nvGrpSpPr>
            <p:grpSpPr bwMode="auto">
              <a:xfrm>
                <a:off x="7524328" y="1124744"/>
                <a:ext cx="288032" cy="288032"/>
                <a:chOff x="7524328" y="1124744"/>
                <a:chExt cx="288032" cy="288032"/>
              </a:xfrm>
            </p:grpSpPr>
            <p:sp>
              <p:nvSpPr>
                <p:cNvPr id="25637" name="Oval 8"/>
                <p:cNvSpPr>
                  <a:spLocks noChangeArrowheads="1"/>
                </p:cNvSpPr>
                <p:nvPr/>
              </p:nvSpPr>
              <p:spPr bwMode="auto">
                <a:xfrm>
                  <a:off x="7524328" y="1196752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38" name="TextBox 165"/>
                <p:cNvSpPr txBox="1">
                  <a:spLocks noChangeArrowheads="1"/>
                </p:cNvSpPr>
                <p:nvPr/>
              </p:nvSpPr>
              <p:spPr bwMode="auto">
                <a:xfrm>
                  <a:off x="7524328" y="112474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4</a:t>
                  </a:r>
                </a:p>
              </p:txBody>
            </p:sp>
          </p:grpSp>
          <p:sp>
            <p:nvSpPr>
              <p:cNvPr id="25633" name="TextBox 160"/>
              <p:cNvSpPr txBox="1">
                <a:spLocks noChangeArrowheads="1"/>
              </p:cNvSpPr>
              <p:nvPr/>
            </p:nvSpPr>
            <p:spPr bwMode="auto">
              <a:xfrm>
                <a:off x="6372200" y="1268760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6</a:t>
                </a:r>
              </a:p>
            </p:txBody>
          </p:sp>
          <p:grpSp>
            <p:nvGrpSpPr>
              <p:cNvPr id="25634" name="Group 25"/>
              <p:cNvGrpSpPr>
                <a:grpSpLocks/>
              </p:cNvGrpSpPr>
              <p:nvPr/>
            </p:nvGrpSpPr>
            <p:grpSpPr bwMode="auto">
              <a:xfrm>
                <a:off x="6300192" y="764704"/>
                <a:ext cx="288032" cy="276999"/>
                <a:chOff x="6300192" y="764704"/>
                <a:chExt cx="288032" cy="276999"/>
              </a:xfrm>
            </p:grpSpPr>
            <p:sp>
              <p:nvSpPr>
                <p:cNvPr id="25635" name="Oval 6"/>
                <p:cNvSpPr>
                  <a:spLocks noChangeArrowheads="1"/>
                </p:cNvSpPr>
                <p:nvPr/>
              </p:nvSpPr>
              <p:spPr bwMode="auto">
                <a:xfrm>
                  <a:off x="6300192" y="76470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5636" name="TextBox 163"/>
                <p:cNvSpPr txBox="1">
                  <a:spLocks noChangeArrowheads="1"/>
                </p:cNvSpPr>
                <p:nvPr/>
              </p:nvSpPr>
              <p:spPr bwMode="auto">
                <a:xfrm>
                  <a:off x="6300192" y="76470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7</a:t>
                  </a:r>
                </a:p>
              </p:txBody>
            </p:sp>
          </p:grpSp>
        </p:grpSp>
        <p:cxnSp>
          <p:nvCxnSpPr>
            <p:cNvPr id="25620" name="Straight Arrow Connector 257"/>
            <p:cNvCxnSpPr>
              <a:cxnSpLocks noChangeShapeType="1"/>
              <a:endCxn id="25640" idx="0"/>
            </p:cNvCxnSpPr>
            <p:nvPr/>
          </p:nvCxnSpPr>
          <p:spPr bwMode="auto">
            <a:xfrm>
              <a:off x="7308304" y="3212976"/>
              <a:ext cx="1152128" cy="144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1" name="Straight Arrow Connector 260"/>
            <p:cNvCxnSpPr>
              <a:cxnSpLocks noChangeShapeType="1"/>
              <a:stCxn id="25640" idx="0"/>
              <a:endCxn id="25644" idx="3"/>
            </p:cNvCxnSpPr>
            <p:nvPr/>
          </p:nvCxnSpPr>
          <p:spPr bwMode="auto">
            <a:xfrm flipH="1" flipV="1">
              <a:off x="8028384" y="3135452"/>
              <a:ext cx="432048" cy="221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2" name="Straight Arrow Connector 262"/>
            <p:cNvCxnSpPr>
              <a:cxnSpLocks noChangeShapeType="1"/>
              <a:endCxn id="25633" idx="3"/>
            </p:cNvCxnSpPr>
            <p:nvPr/>
          </p:nvCxnSpPr>
          <p:spPr bwMode="auto">
            <a:xfrm flipH="1">
              <a:off x="7380312" y="3140968"/>
              <a:ext cx="504056" cy="10025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3" name="Straight Arrow Connector 267"/>
            <p:cNvCxnSpPr>
              <a:cxnSpLocks noChangeShapeType="1"/>
              <a:stCxn id="25633" idx="0"/>
              <a:endCxn id="25636" idx="1"/>
            </p:cNvCxnSpPr>
            <p:nvPr/>
          </p:nvCxnSpPr>
          <p:spPr bwMode="auto">
            <a:xfrm flipH="1" flipV="1">
              <a:off x="7020272" y="3639508"/>
              <a:ext cx="216024" cy="365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Straight Arrow Connector 270"/>
            <p:cNvCxnSpPr>
              <a:cxnSpLocks noChangeShapeType="1"/>
              <a:stCxn id="25636" idx="0"/>
              <a:endCxn id="25638" idx="1"/>
            </p:cNvCxnSpPr>
            <p:nvPr/>
          </p:nvCxnSpPr>
          <p:spPr bwMode="auto">
            <a:xfrm>
              <a:off x="7164288" y="3501008"/>
              <a:ext cx="1080120" cy="498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Straight Arrow Connector 272"/>
            <p:cNvCxnSpPr>
              <a:cxnSpLocks noChangeShapeType="1"/>
              <a:stCxn id="25638" idx="2"/>
              <a:endCxn id="25642" idx="0"/>
            </p:cNvCxnSpPr>
            <p:nvPr/>
          </p:nvCxnSpPr>
          <p:spPr bwMode="auto">
            <a:xfrm flipH="1">
              <a:off x="7884368" y="4138047"/>
              <a:ext cx="504056" cy="8304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6" name="Straight Arrow Connector 274"/>
            <p:cNvCxnSpPr>
              <a:cxnSpLocks noChangeShapeType="1"/>
              <a:stCxn id="25642" idx="1"/>
            </p:cNvCxnSpPr>
            <p:nvPr/>
          </p:nvCxnSpPr>
          <p:spPr bwMode="auto">
            <a:xfrm flipH="1" flipV="1">
              <a:off x="7380312" y="3356992"/>
              <a:ext cx="360040" cy="10025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16" name="TextBox 276"/>
          <p:cNvSpPr txBox="1">
            <a:spLocks noChangeArrowheads="1"/>
          </p:cNvSpPr>
          <p:nvPr/>
        </p:nvSpPr>
        <p:spPr bwMode="auto">
          <a:xfrm>
            <a:off x="4643438" y="4652963"/>
            <a:ext cx="16573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132</a:t>
            </a:r>
            <a:r>
              <a:rPr lang="sk-SK" altLang="sk-SK" dirty="0">
                <a:solidFill>
                  <a:srgbClr val="FFFF00"/>
                </a:solidFill>
              </a:rPr>
              <a:t>75</a:t>
            </a:r>
            <a:r>
              <a:rPr lang="sk-SK" altLang="sk-SK" dirty="0"/>
              <a:t>461</a:t>
            </a:r>
          </a:p>
        </p:txBody>
      </p:sp>
      <p:sp>
        <p:nvSpPr>
          <p:cNvPr id="25617" name="TextBox 277"/>
          <p:cNvSpPr txBox="1">
            <a:spLocks noChangeArrowheads="1"/>
          </p:cNvSpPr>
          <p:nvPr/>
        </p:nvSpPr>
        <p:spPr bwMode="auto">
          <a:xfrm>
            <a:off x="4643438" y="5229225"/>
            <a:ext cx="30241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600" dirty="0"/>
              <a:t>Najlepšie riešenie, spätná transformácia, teda zmena 7 a 5 je na  nasledujúce dva kroky tabu. Algoritmus si pamätá </a:t>
            </a:r>
            <a:r>
              <a:rPr lang="sk-SK" altLang="sk-SK" sz="1600" b="1" dirty="0">
                <a:solidFill>
                  <a:srgbClr val="FF0000"/>
                </a:solidFill>
              </a:rPr>
              <a:t>doteraz najlepšie </a:t>
            </a:r>
            <a:r>
              <a:rPr lang="sk-SK" altLang="sk-SK" sz="1600" dirty="0"/>
              <a:t>riešenie.</a:t>
            </a:r>
          </a:p>
        </p:txBody>
      </p:sp>
      <p:sp>
        <p:nvSpPr>
          <p:cNvPr id="25618" name="TextBox 278"/>
          <p:cNvSpPr txBox="1">
            <a:spLocks noChangeArrowheads="1"/>
          </p:cNvSpPr>
          <p:nvPr/>
        </p:nvSpPr>
        <p:spPr bwMode="auto">
          <a:xfrm>
            <a:off x="250825" y="5013325"/>
            <a:ext cx="3600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V tabu zozname ostáva spätná transformácia počas dvoch krokov.</a:t>
            </a:r>
          </a:p>
        </p:txBody>
      </p:sp>
      <p:sp>
        <p:nvSpPr>
          <p:cNvPr id="2" name="Freeform 1"/>
          <p:cNvSpPr/>
          <p:nvPr/>
        </p:nvSpPr>
        <p:spPr>
          <a:xfrm>
            <a:off x="4551680" y="2133600"/>
            <a:ext cx="2113280" cy="898628"/>
          </a:xfrm>
          <a:custGeom>
            <a:avLst/>
            <a:gdLst>
              <a:gd name="connsiteX0" fmla="*/ 1178560 w 2113280"/>
              <a:gd name="connsiteY0" fmla="*/ 71120 h 898628"/>
              <a:gd name="connsiteX1" fmla="*/ 985520 w 2113280"/>
              <a:gd name="connsiteY1" fmla="*/ 50800 h 898628"/>
              <a:gd name="connsiteX2" fmla="*/ 873760 w 2113280"/>
              <a:gd name="connsiteY2" fmla="*/ 40640 h 898628"/>
              <a:gd name="connsiteX3" fmla="*/ 629920 w 2113280"/>
              <a:gd name="connsiteY3" fmla="*/ 50800 h 898628"/>
              <a:gd name="connsiteX4" fmla="*/ 589280 w 2113280"/>
              <a:gd name="connsiteY4" fmla="*/ 60960 h 898628"/>
              <a:gd name="connsiteX5" fmla="*/ 528320 w 2113280"/>
              <a:gd name="connsiteY5" fmla="*/ 71120 h 898628"/>
              <a:gd name="connsiteX6" fmla="*/ 497840 w 2113280"/>
              <a:gd name="connsiteY6" fmla="*/ 81280 h 898628"/>
              <a:gd name="connsiteX7" fmla="*/ 426720 w 2113280"/>
              <a:gd name="connsiteY7" fmla="*/ 91440 h 898628"/>
              <a:gd name="connsiteX8" fmla="*/ 386080 w 2113280"/>
              <a:gd name="connsiteY8" fmla="*/ 101600 h 898628"/>
              <a:gd name="connsiteX9" fmla="*/ 294640 w 2113280"/>
              <a:gd name="connsiteY9" fmla="*/ 121920 h 898628"/>
              <a:gd name="connsiteX10" fmla="*/ 264160 w 2113280"/>
              <a:gd name="connsiteY10" fmla="*/ 142240 h 898628"/>
              <a:gd name="connsiteX11" fmla="*/ 203200 w 2113280"/>
              <a:gd name="connsiteY11" fmla="*/ 162560 h 898628"/>
              <a:gd name="connsiteX12" fmla="*/ 142240 w 2113280"/>
              <a:gd name="connsiteY12" fmla="*/ 213360 h 898628"/>
              <a:gd name="connsiteX13" fmla="*/ 50800 w 2113280"/>
              <a:gd name="connsiteY13" fmla="*/ 294640 h 898628"/>
              <a:gd name="connsiteX14" fmla="*/ 10160 w 2113280"/>
              <a:gd name="connsiteY14" fmla="*/ 386080 h 898628"/>
              <a:gd name="connsiteX15" fmla="*/ 0 w 2113280"/>
              <a:gd name="connsiteY15" fmla="*/ 416560 h 898628"/>
              <a:gd name="connsiteX16" fmla="*/ 10160 w 2113280"/>
              <a:gd name="connsiteY16" fmla="*/ 589280 h 898628"/>
              <a:gd name="connsiteX17" fmla="*/ 20320 w 2113280"/>
              <a:gd name="connsiteY17" fmla="*/ 629920 h 898628"/>
              <a:gd name="connsiteX18" fmla="*/ 50800 w 2113280"/>
              <a:gd name="connsiteY18" fmla="*/ 650240 h 898628"/>
              <a:gd name="connsiteX19" fmla="*/ 81280 w 2113280"/>
              <a:gd name="connsiteY19" fmla="*/ 680720 h 898628"/>
              <a:gd name="connsiteX20" fmla="*/ 152400 w 2113280"/>
              <a:gd name="connsiteY20" fmla="*/ 731520 h 898628"/>
              <a:gd name="connsiteX21" fmla="*/ 193040 w 2113280"/>
              <a:gd name="connsiteY21" fmla="*/ 751840 h 898628"/>
              <a:gd name="connsiteX22" fmla="*/ 223520 w 2113280"/>
              <a:gd name="connsiteY22" fmla="*/ 772160 h 898628"/>
              <a:gd name="connsiteX23" fmla="*/ 365760 w 2113280"/>
              <a:gd name="connsiteY23" fmla="*/ 802640 h 898628"/>
              <a:gd name="connsiteX24" fmla="*/ 406400 w 2113280"/>
              <a:gd name="connsiteY24" fmla="*/ 812800 h 898628"/>
              <a:gd name="connsiteX25" fmla="*/ 508000 w 2113280"/>
              <a:gd name="connsiteY25" fmla="*/ 822960 h 898628"/>
              <a:gd name="connsiteX26" fmla="*/ 589280 w 2113280"/>
              <a:gd name="connsiteY26" fmla="*/ 843280 h 898628"/>
              <a:gd name="connsiteX27" fmla="*/ 751840 w 2113280"/>
              <a:gd name="connsiteY27" fmla="*/ 863600 h 898628"/>
              <a:gd name="connsiteX28" fmla="*/ 812800 w 2113280"/>
              <a:gd name="connsiteY28" fmla="*/ 873760 h 898628"/>
              <a:gd name="connsiteX29" fmla="*/ 1351280 w 2113280"/>
              <a:gd name="connsiteY29" fmla="*/ 883920 h 898628"/>
              <a:gd name="connsiteX30" fmla="*/ 1717040 w 2113280"/>
              <a:gd name="connsiteY30" fmla="*/ 883920 h 898628"/>
              <a:gd name="connsiteX31" fmla="*/ 1838960 w 2113280"/>
              <a:gd name="connsiteY31" fmla="*/ 853440 h 898628"/>
              <a:gd name="connsiteX32" fmla="*/ 1869440 w 2113280"/>
              <a:gd name="connsiteY32" fmla="*/ 843280 h 898628"/>
              <a:gd name="connsiteX33" fmla="*/ 1899920 w 2113280"/>
              <a:gd name="connsiteY33" fmla="*/ 812800 h 898628"/>
              <a:gd name="connsiteX34" fmla="*/ 1991360 w 2113280"/>
              <a:gd name="connsiteY34" fmla="*/ 741680 h 898628"/>
              <a:gd name="connsiteX35" fmla="*/ 2042160 w 2113280"/>
              <a:gd name="connsiteY35" fmla="*/ 670560 h 898628"/>
              <a:gd name="connsiteX36" fmla="*/ 2072640 w 2113280"/>
              <a:gd name="connsiteY36" fmla="*/ 609600 h 898628"/>
              <a:gd name="connsiteX37" fmla="*/ 2103120 w 2113280"/>
              <a:gd name="connsiteY37" fmla="*/ 508000 h 898628"/>
              <a:gd name="connsiteX38" fmla="*/ 2113280 w 2113280"/>
              <a:gd name="connsiteY38" fmla="*/ 477520 h 898628"/>
              <a:gd name="connsiteX39" fmla="*/ 2103120 w 2113280"/>
              <a:gd name="connsiteY39" fmla="*/ 314960 h 898628"/>
              <a:gd name="connsiteX40" fmla="*/ 2092960 w 2113280"/>
              <a:gd name="connsiteY40" fmla="*/ 264160 h 898628"/>
              <a:gd name="connsiteX41" fmla="*/ 2021840 w 2113280"/>
              <a:gd name="connsiteY41" fmla="*/ 182880 h 898628"/>
              <a:gd name="connsiteX42" fmla="*/ 1991360 w 2113280"/>
              <a:gd name="connsiteY42" fmla="*/ 152400 h 898628"/>
              <a:gd name="connsiteX43" fmla="*/ 1930400 w 2113280"/>
              <a:gd name="connsiteY43" fmla="*/ 111760 h 898628"/>
              <a:gd name="connsiteX44" fmla="*/ 1899920 w 2113280"/>
              <a:gd name="connsiteY44" fmla="*/ 81280 h 898628"/>
              <a:gd name="connsiteX45" fmla="*/ 1838960 w 2113280"/>
              <a:gd name="connsiteY45" fmla="*/ 60960 h 898628"/>
              <a:gd name="connsiteX46" fmla="*/ 1757680 w 2113280"/>
              <a:gd name="connsiteY46" fmla="*/ 30480 h 898628"/>
              <a:gd name="connsiteX47" fmla="*/ 1564640 w 2113280"/>
              <a:gd name="connsiteY47" fmla="*/ 0 h 898628"/>
              <a:gd name="connsiteX48" fmla="*/ 1249680 w 2113280"/>
              <a:gd name="connsiteY48" fmla="*/ 10160 h 898628"/>
              <a:gd name="connsiteX49" fmla="*/ 1148080 w 2113280"/>
              <a:gd name="connsiteY49" fmla="*/ 30480 h 898628"/>
              <a:gd name="connsiteX50" fmla="*/ 1066800 w 2113280"/>
              <a:gd name="connsiteY50" fmla="*/ 40640 h 898628"/>
              <a:gd name="connsiteX51" fmla="*/ 1016000 w 2113280"/>
              <a:gd name="connsiteY51" fmla="*/ 50800 h 898628"/>
              <a:gd name="connsiteX52" fmla="*/ 944880 w 2113280"/>
              <a:gd name="connsiteY52" fmla="*/ 60960 h 898628"/>
              <a:gd name="connsiteX53" fmla="*/ 914400 w 2113280"/>
              <a:gd name="connsiteY53" fmla="*/ 71120 h 898628"/>
              <a:gd name="connsiteX54" fmla="*/ 873760 w 2113280"/>
              <a:gd name="connsiteY54" fmla="*/ 81280 h 898628"/>
              <a:gd name="connsiteX55" fmla="*/ 812800 w 2113280"/>
              <a:gd name="connsiteY55" fmla="*/ 101600 h 898628"/>
              <a:gd name="connsiteX56" fmla="*/ 782320 w 2113280"/>
              <a:gd name="connsiteY56" fmla="*/ 111760 h 89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113280" h="898628">
                <a:moveTo>
                  <a:pt x="1178560" y="71120"/>
                </a:moveTo>
                <a:lnTo>
                  <a:pt x="985520" y="50800"/>
                </a:lnTo>
                <a:lnTo>
                  <a:pt x="873760" y="40640"/>
                </a:lnTo>
                <a:cubicBezTo>
                  <a:pt x="792480" y="44027"/>
                  <a:pt x="711064" y="45004"/>
                  <a:pt x="629920" y="50800"/>
                </a:cubicBezTo>
                <a:cubicBezTo>
                  <a:pt x="615992" y="51795"/>
                  <a:pt x="602972" y="58222"/>
                  <a:pt x="589280" y="60960"/>
                </a:cubicBezTo>
                <a:cubicBezTo>
                  <a:pt x="569080" y="65000"/>
                  <a:pt x="548430" y="66651"/>
                  <a:pt x="528320" y="71120"/>
                </a:cubicBezTo>
                <a:cubicBezTo>
                  <a:pt x="517865" y="73443"/>
                  <a:pt x="508342" y="79180"/>
                  <a:pt x="497840" y="81280"/>
                </a:cubicBezTo>
                <a:cubicBezTo>
                  <a:pt x="474358" y="85976"/>
                  <a:pt x="450281" y="87156"/>
                  <a:pt x="426720" y="91440"/>
                </a:cubicBezTo>
                <a:cubicBezTo>
                  <a:pt x="412982" y="93938"/>
                  <a:pt x="399711" y="98571"/>
                  <a:pt x="386080" y="101600"/>
                </a:cubicBezTo>
                <a:cubicBezTo>
                  <a:pt x="269994" y="127397"/>
                  <a:pt x="393752" y="97142"/>
                  <a:pt x="294640" y="121920"/>
                </a:cubicBezTo>
                <a:cubicBezTo>
                  <a:pt x="284480" y="128693"/>
                  <a:pt x="275318" y="137281"/>
                  <a:pt x="264160" y="142240"/>
                </a:cubicBezTo>
                <a:cubicBezTo>
                  <a:pt x="244587" y="150939"/>
                  <a:pt x="221022" y="150679"/>
                  <a:pt x="203200" y="162560"/>
                </a:cubicBezTo>
                <a:cubicBezTo>
                  <a:pt x="127524" y="213011"/>
                  <a:pt x="220469" y="148169"/>
                  <a:pt x="142240" y="213360"/>
                </a:cubicBezTo>
                <a:cubicBezTo>
                  <a:pt x="96431" y="251534"/>
                  <a:pt x="100199" y="220541"/>
                  <a:pt x="50800" y="294640"/>
                </a:cubicBezTo>
                <a:cubicBezTo>
                  <a:pt x="18599" y="342942"/>
                  <a:pt x="34341" y="313536"/>
                  <a:pt x="10160" y="386080"/>
                </a:cubicBezTo>
                <a:lnTo>
                  <a:pt x="0" y="416560"/>
                </a:lnTo>
                <a:cubicBezTo>
                  <a:pt x="3387" y="474133"/>
                  <a:pt x="4692" y="531867"/>
                  <a:pt x="10160" y="589280"/>
                </a:cubicBezTo>
                <a:cubicBezTo>
                  <a:pt x="11484" y="603181"/>
                  <a:pt x="12574" y="618302"/>
                  <a:pt x="20320" y="629920"/>
                </a:cubicBezTo>
                <a:cubicBezTo>
                  <a:pt x="27093" y="640080"/>
                  <a:pt x="41419" y="642423"/>
                  <a:pt x="50800" y="650240"/>
                </a:cubicBezTo>
                <a:cubicBezTo>
                  <a:pt x="61838" y="659438"/>
                  <a:pt x="70371" y="671369"/>
                  <a:pt x="81280" y="680720"/>
                </a:cubicBezTo>
                <a:cubicBezTo>
                  <a:pt x="92183" y="690066"/>
                  <a:pt x="136318" y="722331"/>
                  <a:pt x="152400" y="731520"/>
                </a:cubicBezTo>
                <a:cubicBezTo>
                  <a:pt x="165550" y="739034"/>
                  <a:pt x="179890" y="744326"/>
                  <a:pt x="193040" y="751840"/>
                </a:cubicBezTo>
                <a:cubicBezTo>
                  <a:pt x="203642" y="757898"/>
                  <a:pt x="212362" y="767201"/>
                  <a:pt x="223520" y="772160"/>
                </a:cubicBezTo>
                <a:cubicBezTo>
                  <a:pt x="287703" y="800686"/>
                  <a:pt x="292138" y="790370"/>
                  <a:pt x="365760" y="802640"/>
                </a:cubicBezTo>
                <a:cubicBezTo>
                  <a:pt x="379534" y="804936"/>
                  <a:pt x="392577" y="810825"/>
                  <a:pt x="406400" y="812800"/>
                </a:cubicBezTo>
                <a:cubicBezTo>
                  <a:pt x="440094" y="817613"/>
                  <a:pt x="474263" y="818462"/>
                  <a:pt x="508000" y="822960"/>
                </a:cubicBezTo>
                <a:cubicBezTo>
                  <a:pt x="617780" y="837597"/>
                  <a:pt x="512353" y="826185"/>
                  <a:pt x="589280" y="843280"/>
                </a:cubicBezTo>
                <a:cubicBezTo>
                  <a:pt x="648797" y="856506"/>
                  <a:pt x="687594" y="855569"/>
                  <a:pt x="751840" y="863600"/>
                </a:cubicBezTo>
                <a:cubicBezTo>
                  <a:pt x="772281" y="866155"/>
                  <a:pt x="792212" y="873062"/>
                  <a:pt x="812800" y="873760"/>
                </a:cubicBezTo>
                <a:cubicBezTo>
                  <a:pt x="992222" y="879842"/>
                  <a:pt x="1171787" y="880533"/>
                  <a:pt x="1351280" y="883920"/>
                </a:cubicBezTo>
                <a:cubicBezTo>
                  <a:pt x="1510888" y="906721"/>
                  <a:pt x="1434561" y="900062"/>
                  <a:pt x="1717040" y="883920"/>
                </a:cubicBezTo>
                <a:cubicBezTo>
                  <a:pt x="1766576" y="881089"/>
                  <a:pt x="1792303" y="868992"/>
                  <a:pt x="1838960" y="853440"/>
                </a:cubicBezTo>
                <a:lnTo>
                  <a:pt x="1869440" y="843280"/>
                </a:lnTo>
                <a:cubicBezTo>
                  <a:pt x="1879600" y="833120"/>
                  <a:pt x="1888578" y="821621"/>
                  <a:pt x="1899920" y="812800"/>
                </a:cubicBezTo>
                <a:cubicBezTo>
                  <a:pt x="1958887" y="766937"/>
                  <a:pt x="1951818" y="787812"/>
                  <a:pt x="1991360" y="741680"/>
                </a:cubicBezTo>
                <a:cubicBezTo>
                  <a:pt x="1996883" y="735237"/>
                  <a:pt x="2035727" y="683425"/>
                  <a:pt x="2042160" y="670560"/>
                </a:cubicBezTo>
                <a:cubicBezTo>
                  <a:pt x="2084224" y="586432"/>
                  <a:pt x="2014406" y="696951"/>
                  <a:pt x="2072640" y="609600"/>
                </a:cubicBezTo>
                <a:cubicBezTo>
                  <a:pt x="2087995" y="548180"/>
                  <a:pt x="2078384" y="582207"/>
                  <a:pt x="2103120" y="508000"/>
                </a:cubicBezTo>
                <a:lnTo>
                  <a:pt x="2113280" y="477520"/>
                </a:lnTo>
                <a:cubicBezTo>
                  <a:pt x="2109893" y="423333"/>
                  <a:pt x="2108267" y="369008"/>
                  <a:pt x="2103120" y="314960"/>
                </a:cubicBezTo>
                <a:cubicBezTo>
                  <a:pt x="2101483" y="297769"/>
                  <a:pt x="2100106" y="279881"/>
                  <a:pt x="2092960" y="264160"/>
                </a:cubicBezTo>
                <a:cubicBezTo>
                  <a:pt x="2057441" y="186019"/>
                  <a:pt x="2066693" y="220257"/>
                  <a:pt x="2021840" y="182880"/>
                </a:cubicBezTo>
                <a:cubicBezTo>
                  <a:pt x="2010802" y="173682"/>
                  <a:pt x="2002702" y="161221"/>
                  <a:pt x="1991360" y="152400"/>
                </a:cubicBezTo>
                <a:cubicBezTo>
                  <a:pt x="1972083" y="137407"/>
                  <a:pt x="1947669" y="129029"/>
                  <a:pt x="1930400" y="111760"/>
                </a:cubicBezTo>
                <a:cubicBezTo>
                  <a:pt x="1920240" y="101600"/>
                  <a:pt x="1912480" y="88258"/>
                  <a:pt x="1899920" y="81280"/>
                </a:cubicBezTo>
                <a:cubicBezTo>
                  <a:pt x="1881196" y="70878"/>
                  <a:pt x="1858847" y="68915"/>
                  <a:pt x="1838960" y="60960"/>
                </a:cubicBezTo>
                <a:cubicBezTo>
                  <a:pt x="1827531" y="56389"/>
                  <a:pt x="1776503" y="34824"/>
                  <a:pt x="1757680" y="30480"/>
                </a:cubicBezTo>
                <a:cubicBezTo>
                  <a:pt x="1659866" y="7908"/>
                  <a:pt x="1660341" y="10633"/>
                  <a:pt x="1564640" y="0"/>
                </a:cubicBezTo>
                <a:cubicBezTo>
                  <a:pt x="1459653" y="3387"/>
                  <a:pt x="1354576" y="4639"/>
                  <a:pt x="1249680" y="10160"/>
                </a:cubicBezTo>
                <a:cubicBezTo>
                  <a:pt x="1085518" y="18800"/>
                  <a:pt x="1238147" y="14104"/>
                  <a:pt x="1148080" y="30480"/>
                </a:cubicBezTo>
                <a:cubicBezTo>
                  <a:pt x="1121216" y="35364"/>
                  <a:pt x="1093787" y="36488"/>
                  <a:pt x="1066800" y="40640"/>
                </a:cubicBezTo>
                <a:cubicBezTo>
                  <a:pt x="1049732" y="43266"/>
                  <a:pt x="1033034" y="47961"/>
                  <a:pt x="1016000" y="50800"/>
                </a:cubicBezTo>
                <a:cubicBezTo>
                  <a:pt x="992378" y="54737"/>
                  <a:pt x="968587" y="57573"/>
                  <a:pt x="944880" y="60960"/>
                </a:cubicBezTo>
                <a:cubicBezTo>
                  <a:pt x="934720" y="64347"/>
                  <a:pt x="924698" y="68178"/>
                  <a:pt x="914400" y="71120"/>
                </a:cubicBezTo>
                <a:cubicBezTo>
                  <a:pt x="900974" y="74956"/>
                  <a:pt x="887135" y="77268"/>
                  <a:pt x="873760" y="81280"/>
                </a:cubicBezTo>
                <a:cubicBezTo>
                  <a:pt x="853244" y="87435"/>
                  <a:pt x="833120" y="94827"/>
                  <a:pt x="812800" y="101600"/>
                </a:cubicBezTo>
                <a:lnTo>
                  <a:pt x="782320" y="11176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2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3635375" y="115888"/>
            <a:ext cx="16573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132</a:t>
            </a:r>
            <a:r>
              <a:rPr lang="sk-SK" altLang="sk-SK">
                <a:solidFill>
                  <a:srgbClr val="FF0000"/>
                </a:solidFill>
              </a:rPr>
              <a:t>75</a:t>
            </a:r>
            <a:r>
              <a:rPr lang="sk-SK" altLang="sk-SK"/>
              <a:t>461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187450" y="1341438"/>
            <a:ext cx="16557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13</a:t>
            </a:r>
            <a:r>
              <a:rPr lang="sk-SK" altLang="sk-SK" dirty="0">
                <a:solidFill>
                  <a:srgbClr val="FFFF00"/>
                </a:solidFill>
              </a:rPr>
              <a:t>6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/>
              <a:t>4</a:t>
            </a:r>
            <a:r>
              <a:rPr lang="sk-SK" altLang="sk-SK" dirty="0">
                <a:solidFill>
                  <a:srgbClr val="FFFF00"/>
                </a:solidFill>
              </a:rPr>
              <a:t>2</a:t>
            </a:r>
            <a:r>
              <a:rPr lang="sk-SK" altLang="sk-SK" dirty="0"/>
              <a:t>1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132138" y="1341438"/>
            <a:ext cx="1655762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13</a:t>
            </a:r>
            <a:r>
              <a:rPr lang="sk-SK" altLang="sk-SK" dirty="0">
                <a:solidFill>
                  <a:srgbClr val="FFFF00"/>
                </a:solidFill>
              </a:rPr>
              <a:t>4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>
                <a:solidFill>
                  <a:srgbClr val="FFFF00"/>
                </a:solidFill>
              </a:rPr>
              <a:t>2</a:t>
            </a:r>
            <a:r>
              <a:rPr lang="sk-SK" altLang="sk-SK" dirty="0"/>
              <a:t>61</a:t>
            </a: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5076825" y="1341438"/>
            <a:ext cx="16557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FFFF0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/>
              <a:t>461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092950" y="1341438"/>
            <a:ext cx="16557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132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>
                <a:solidFill>
                  <a:srgbClr val="FFFF00"/>
                </a:solidFill>
              </a:rPr>
              <a:t>64</a:t>
            </a:r>
            <a:r>
              <a:rPr lang="sk-SK" altLang="sk-SK" dirty="0"/>
              <a:t>1</a:t>
            </a:r>
          </a:p>
        </p:txBody>
      </p:sp>
      <p:cxnSp>
        <p:nvCxnSpPr>
          <p:cNvPr id="26631" name="Straight Arrow Connector 7"/>
          <p:cNvCxnSpPr>
            <a:cxnSpLocks noChangeShapeType="1"/>
          </p:cNvCxnSpPr>
          <p:nvPr/>
        </p:nvCxnSpPr>
        <p:spPr bwMode="auto">
          <a:xfrm flipH="1">
            <a:off x="2339975" y="549275"/>
            <a:ext cx="1439863" cy="792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Straight Arrow Connector 9"/>
          <p:cNvCxnSpPr>
            <a:cxnSpLocks noChangeShapeType="1"/>
          </p:cNvCxnSpPr>
          <p:nvPr/>
        </p:nvCxnSpPr>
        <p:spPr bwMode="auto">
          <a:xfrm>
            <a:off x="4284663" y="549275"/>
            <a:ext cx="0" cy="792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Straight Arrow Connector 11"/>
          <p:cNvCxnSpPr>
            <a:cxnSpLocks noChangeShapeType="1"/>
          </p:cNvCxnSpPr>
          <p:nvPr/>
        </p:nvCxnSpPr>
        <p:spPr bwMode="auto">
          <a:xfrm>
            <a:off x="4859338" y="549275"/>
            <a:ext cx="865187" cy="792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13"/>
          <p:cNvCxnSpPr>
            <a:cxnSpLocks noChangeShapeType="1"/>
          </p:cNvCxnSpPr>
          <p:nvPr/>
        </p:nvCxnSpPr>
        <p:spPr bwMode="auto">
          <a:xfrm>
            <a:off x="5292725" y="549275"/>
            <a:ext cx="1871663" cy="792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35" name="Group 14"/>
          <p:cNvGrpSpPr>
            <a:grpSpLocks/>
          </p:cNvGrpSpPr>
          <p:nvPr/>
        </p:nvGrpSpPr>
        <p:grpSpPr bwMode="auto">
          <a:xfrm>
            <a:off x="1547813" y="188913"/>
            <a:ext cx="1152525" cy="1106487"/>
            <a:chOff x="2627784" y="2996952"/>
            <a:chExt cx="1584176" cy="1501135"/>
          </a:xfrm>
        </p:grpSpPr>
        <p:grpSp>
          <p:nvGrpSpPr>
            <p:cNvPr id="26757" name="Group 111"/>
            <p:cNvGrpSpPr>
              <a:grpSpLocks/>
            </p:cNvGrpSpPr>
            <p:nvPr/>
          </p:nvGrpSpPr>
          <p:grpSpPr bwMode="auto">
            <a:xfrm>
              <a:off x="2627784" y="2996952"/>
              <a:ext cx="1584176" cy="1501135"/>
              <a:chOff x="6300192" y="260648"/>
              <a:chExt cx="1584176" cy="1501135"/>
            </a:xfrm>
          </p:grpSpPr>
          <p:sp>
            <p:nvSpPr>
              <p:cNvPr id="26765" name="Oval 23"/>
              <p:cNvSpPr>
                <a:spLocks noChangeArrowheads="1"/>
              </p:cNvSpPr>
              <p:nvPr/>
            </p:nvSpPr>
            <p:spPr bwMode="auto">
              <a:xfrm>
                <a:off x="6444208" y="12687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26766" name="Group 13"/>
              <p:cNvGrpSpPr>
                <a:grpSpLocks/>
              </p:cNvGrpSpPr>
              <p:nvPr/>
            </p:nvGrpSpPr>
            <p:grpSpPr bwMode="auto">
              <a:xfrm>
                <a:off x="6516216" y="476672"/>
                <a:ext cx="288032" cy="276999"/>
                <a:chOff x="6588224" y="332656"/>
                <a:chExt cx="288032" cy="276999"/>
              </a:xfrm>
            </p:grpSpPr>
            <p:sp>
              <p:nvSpPr>
                <p:cNvPr id="26783" name="Oval 5"/>
                <p:cNvSpPr>
                  <a:spLocks noChangeArrowheads="1"/>
                </p:cNvSpPr>
                <p:nvPr/>
              </p:nvSpPr>
              <p:spPr bwMode="auto">
                <a:xfrm>
                  <a:off x="6588224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84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32656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1</a:t>
                  </a:r>
                </a:p>
              </p:txBody>
            </p:sp>
          </p:grpSp>
          <p:grpSp>
            <p:nvGrpSpPr>
              <p:cNvPr id="26767" name="Group 16"/>
              <p:cNvGrpSpPr>
                <a:grpSpLocks/>
              </p:cNvGrpSpPr>
              <p:nvPr/>
            </p:nvGrpSpPr>
            <p:grpSpPr bwMode="auto">
              <a:xfrm>
                <a:off x="7020272" y="260648"/>
                <a:ext cx="288032" cy="288032"/>
                <a:chOff x="7020272" y="260648"/>
                <a:chExt cx="288032" cy="288032"/>
              </a:xfrm>
            </p:grpSpPr>
            <p:sp>
              <p:nvSpPr>
                <p:cNvPr id="26781" name="Oval 3"/>
                <p:cNvSpPr>
                  <a:spLocks noChangeArrowheads="1"/>
                </p:cNvSpPr>
                <p:nvPr/>
              </p:nvSpPr>
              <p:spPr bwMode="auto">
                <a:xfrm>
                  <a:off x="7092280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82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6064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2</a:t>
                  </a:r>
                </a:p>
              </p:txBody>
            </p:sp>
          </p:grpSp>
          <p:grpSp>
            <p:nvGrpSpPr>
              <p:cNvPr id="26768" name="Group 21"/>
              <p:cNvGrpSpPr>
                <a:grpSpLocks/>
              </p:cNvGrpSpPr>
              <p:nvPr/>
            </p:nvGrpSpPr>
            <p:grpSpPr bwMode="auto">
              <a:xfrm>
                <a:off x="7020272" y="1484784"/>
                <a:ext cx="288032" cy="276999"/>
                <a:chOff x="7020272" y="1484784"/>
                <a:chExt cx="288032" cy="276999"/>
              </a:xfrm>
            </p:grpSpPr>
            <p:sp>
              <p:nvSpPr>
                <p:cNvPr id="26779" name="Oval 9"/>
                <p:cNvSpPr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80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5</a:t>
                  </a:r>
                </a:p>
              </p:txBody>
            </p:sp>
          </p:grpSp>
          <p:grpSp>
            <p:nvGrpSpPr>
              <p:cNvPr id="26769" name="Group 17"/>
              <p:cNvGrpSpPr>
                <a:grpSpLocks/>
              </p:cNvGrpSpPr>
              <p:nvPr/>
            </p:nvGrpSpPr>
            <p:grpSpPr bwMode="auto">
              <a:xfrm>
                <a:off x="7596336" y="620688"/>
                <a:ext cx="288032" cy="276999"/>
                <a:chOff x="7596336" y="620688"/>
                <a:chExt cx="288032" cy="276999"/>
              </a:xfrm>
            </p:grpSpPr>
            <p:sp>
              <p:nvSpPr>
                <p:cNvPr id="26777" name="Oval 4"/>
                <p:cNvSpPr>
                  <a:spLocks noChangeArrowheads="1"/>
                </p:cNvSpPr>
                <p:nvPr/>
              </p:nvSpPr>
              <p:spPr bwMode="auto">
                <a:xfrm>
                  <a:off x="7596336" y="620688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78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7596336" y="62068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3</a:t>
                  </a:r>
                </a:p>
              </p:txBody>
            </p:sp>
          </p:grpSp>
          <p:grpSp>
            <p:nvGrpSpPr>
              <p:cNvPr id="26770" name="Group 20"/>
              <p:cNvGrpSpPr>
                <a:grpSpLocks/>
              </p:cNvGrpSpPr>
              <p:nvPr/>
            </p:nvGrpSpPr>
            <p:grpSpPr bwMode="auto">
              <a:xfrm>
                <a:off x="7524328" y="1124744"/>
                <a:ext cx="288032" cy="288032"/>
                <a:chOff x="7524328" y="1124744"/>
                <a:chExt cx="288032" cy="288032"/>
              </a:xfrm>
            </p:grpSpPr>
            <p:sp>
              <p:nvSpPr>
                <p:cNvPr id="26775" name="Oval 8"/>
                <p:cNvSpPr>
                  <a:spLocks noChangeArrowheads="1"/>
                </p:cNvSpPr>
                <p:nvPr/>
              </p:nvSpPr>
              <p:spPr bwMode="auto">
                <a:xfrm>
                  <a:off x="7524328" y="1196752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76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7524328" y="112474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4</a:t>
                  </a:r>
                </a:p>
              </p:txBody>
            </p:sp>
          </p:grpSp>
          <p:sp>
            <p:nvSpPr>
              <p:cNvPr id="26771" name="TextBox 29"/>
              <p:cNvSpPr txBox="1">
                <a:spLocks noChangeArrowheads="1"/>
              </p:cNvSpPr>
              <p:nvPr/>
            </p:nvSpPr>
            <p:spPr bwMode="auto">
              <a:xfrm>
                <a:off x="6372200" y="1268760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6</a:t>
                </a:r>
              </a:p>
            </p:txBody>
          </p:sp>
          <p:grpSp>
            <p:nvGrpSpPr>
              <p:cNvPr id="26772" name="Group 25"/>
              <p:cNvGrpSpPr>
                <a:grpSpLocks/>
              </p:cNvGrpSpPr>
              <p:nvPr/>
            </p:nvGrpSpPr>
            <p:grpSpPr bwMode="auto">
              <a:xfrm>
                <a:off x="6300192" y="764704"/>
                <a:ext cx="288032" cy="276999"/>
                <a:chOff x="6300192" y="764704"/>
                <a:chExt cx="288032" cy="276999"/>
              </a:xfrm>
            </p:grpSpPr>
            <p:sp>
              <p:nvSpPr>
                <p:cNvPr id="26773" name="Oval 6"/>
                <p:cNvSpPr>
                  <a:spLocks noChangeArrowheads="1"/>
                </p:cNvSpPr>
                <p:nvPr/>
              </p:nvSpPr>
              <p:spPr bwMode="auto">
                <a:xfrm>
                  <a:off x="6300192" y="76470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74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6300192" y="76470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7</a:t>
                  </a:r>
                </a:p>
              </p:txBody>
            </p:sp>
          </p:grpSp>
        </p:grpSp>
        <p:cxnSp>
          <p:nvCxnSpPr>
            <p:cNvPr id="26758" name="Straight Arrow Connector 16"/>
            <p:cNvCxnSpPr>
              <a:cxnSpLocks noChangeShapeType="1"/>
              <a:stCxn id="26784" idx="0"/>
              <a:endCxn id="26778" idx="1"/>
            </p:cNvCxnSpPr>
            <p:nvPr/>
          </p:nvCxnSpPr>
          <p:spPr bwMode="auto">
            <a:xfrm>
              <a:off x="2987824" y="3212976"/>
              <a:ext cx="936104" cy="2825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59" name="Straight Arrow Connector 17"/>
            <p:cNvCxnSpPr>
              <a:cxnSpLocks noChangeShapeType="1"/>
              <a:endCxn id="26774" idx="1"/>
            </p:cNvCxnSpPr>
            <p:nvPr/>
          </p:nvCxnSpPr>
          <p:spPr bwMode="auto">
            <a:xfrm flipH="1">
              <a:off x="2627784" y="3501008"/>
              <a:ext cx="1440160" cy="138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0" name="Straight Arrow Connector 18"/>
            <p:cNvCxnSpPr>
              <a:cxnSpLocks noChangeShapeType="1"/>
              <a:stCxn id="26774" idx="0"/>
              <a:endCxn id="26780" idx="0"/>
            </p:cNvCxnSpPr>
            <p:nvPr/>
          </p:nvCxnSpPr>
          <p:spPr bwMode="auto">
            <a:xfrm>
              <a:off x="2771800" y="3501008"/>
              <a:ext cx="720080" cy="720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1" name="Straight Arrow Connector 19"/>
            <p:cNvCxnSpPr>
              <a:cxnSpLocks noChangeShapeType="1"/>
              <a:stCxn id="26780" idx="0"/>
              <a:endCxn id="26782" idx="3"/>
            </p:cNvCxnSpPr>
            <p:nvPr/>
          </p:nvCxnSpPr>
          <p:spPr bwMode="auto">
            <a:xfrm flipV="1">
              <a:off x="3491880" y="3135452"/>
              <a:ext cx="144016" cy="108563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2" name="Straight Arrow Connector 20"/>
            <p:cNvCxnSpPr>
              <a:cxnSpLocks noChangeShapeType="1"/>
              <a:stCxn id="26782" idx="2"/>
              <a:endCxn id="26776" idx="1"/>
            </p:cNvCxnSpPr>
            <p:nvPr/>
          </p:nvCxnSpPr>
          <p:spPr bwMode="auto">
            <a:xfrm>
              <a:off x="3491880" y="3273951"/>
              <a:ext cx="360040" cy="7255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3" name="Straight Arrow Connector 21"/>
            <p:cNvCxnSpPr>
              <a:cxnSpLocks noChangeShapeType="1"/>
              <a:stCxn id="26776" idx="2"/>
              <a:endCxn id="26771" idx="3"/>
            </p:cNvCxnSpPr>
            <p:nvPr/>
          </p:nvCxnSpPr>
          <p:spPr bwMode="auto">
            <a:xfrm flipH="1">
              <a:off x="2987824" y="4138047"/>
              <a:ext cx="1008112" cy="551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4" name="Straight Arrow Connector 22"/>
            <p:cNvCxnSpPr>
              <a:cxnSpLocks noChangeShapeType="1"/>
              <a:stCxn id="26771" idx="0"/>
              <a:endCxn id="26784" idx="1"/>
            </p:cNvCxnSpPr>
            <p:nvPr/>
          </p:nvCxnSpPr>
          <p:spPr bwMode="auto">
            <a:xfrm flipV="1">
              <a:off x="2843808" y="3351476"/>
              <a:ext cx="0" cy="653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6" name="Group 91"/>
          <p:cNvGrpSpPr>
            <a:grpSpLocks/>
          </p:cNvGrpSpPr>
          <p:nvPr/>
        </p:nvGrpSpPr>
        <p:grpSpPr bwMode="auto">
          <a:xfrm>
            <a:off x="827088" y="2349500"/>
            <a:ext cx="1584325" cy="1500188"/>
            <a:chOff x="827584" y="2348880"/>
            <a:chExt cx="1584176" cy="1501135"/>
          </a:xfrm>
        </p:grpSpPr>
        <p:grpSp>
          <p:nvGrpSpPr>
            <p:cNvPr id="26729" name="Group 132"/>
            <p:cNvGrpSpPr>
              <a:grpSpLocks/>
            </p:cNvGrpSpPr>
            <p:nvPr/>
          </p:nvGrpSpPr>
          <p:grpSpPr bwMode="auto">
            <a:xfrm>
              <a:off x="827584" y="2348880"/>
              <a:ext cx="1584176" cy="1501135"/>
              <a:chOff x="6300192" y="260648"/>
              <a:chExt cx="1584176" cy="1501135"/>
            </a:xfrm>
          </p:grpSpPr>
          <p:sp>
            <p:nvSpPr>
              <p:cNvPr id="26737" name="Oval 52"/>
              <p:cNvSpPr>
                <a:spLocks noChangeArrowheads="1"/>
              </p:cNvSpPr>
              <p:nvPr/>
            </p:nvSpPr>
            <p:spPr bwMode="auto">
              <a:xfrm>
                <a:off x="6444208" y="12687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26738" name="Group 13"/>
              <p:cNvGrpSpPr>
                <a:grpSpLocks/>
              </p:cNvGrpSpPr>
              <p:nvPr/>
            </p:nvGrpSpPr>
            <p:grpSpPr bwMode="auto">
              <a:xfrm>
                <a:off x="6516216" y="476672"/>
                <a:ext cx="288032" cy="276999"/>
                <a:chOff x="6588224" y="332656"/>
                <a:chExt cx="288032" cy="276999"/>
              </a:xfrm>
            </p:grpSpPr>
            <p:sp>
              <p:nvSpPr>
                <p:cNvPr id="26755" name="Oval 5"/>
                <p:cNvSpPr>
                  <a:spLocks noChangeArrowheads="1"/>
                </p:cNvSpPr>
                <p:nvPr/>
              </p:nvSpPr>
              <p:spPr bwMode="auto">
                <a:xfrm>
                  <a:off x="6588224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56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32656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1</a:t>
                  </a:r>
                </a:p>
              </p:txBody>
            </p:sp>
          </p:grpSp>
          <p:grpSp>
            <p:nvGrpSpPr>
              <p:cNvPr id="26739" name="Group 16"/>
              <p:cNvGrpSpPr>
                <a:grpSpLocks/>
              </p:cNvGrpSpPr>
              <p:nvPr/>
            </p:nvGrpSpPr>
            <p:grpSpPr bwMode="auto">
              <a:xfrm>
                <a:off x="7020272" y="260648"/>
                <a:ext cx="288032" cy="288032"/>
                <a:chOff x="7020272" y="260648"/>
                <a:chExt cx="288032" cy="288032"/>
              </a:xfrm>
            </p:grpSpPr>
            <p:sp>
              <p:nvSpPr>
                <p:cNvPr id="26753" name="Oval 3"/>
                <p:cNvSpPr>
                  <a:spLocks noChangeArrowheads="1"/>
                </p:cNvSpPr>
                <p:nvPr/>
              </p:nvSpPr>
              <p:spPr bwMode="auto">
                <a:xfrm>
                  <a:off x="7092280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54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6064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2</a:t>
                  </a:r>
                </a:p>
              </p:txBody>
            </p:sp>
          </p:grpSp>
          <p:grpSp>
            <p:nvGrpSpPr>
              <p:cNvPr id="26740" name="Group 21"/>
              <p:cNvGrpSpPr>
                <a:grpSpLocks/>
              </p:cNvGrpSpPr>
              <p:nvPr/>
            </p:nvGrpSpPr>
            <p:grpSpPr bwMode="auto">
              <a:xfrm>
                <a:off x="7020272" y="1484784"/>
                <a:ext cx="288032" cy="276999"/>
                <a:chOff x="7020272" y="1484784"/>
                <a:chExt cx="288032" cy="276999"/>
              </a:xfrm>
            </p:grpSpPr>
            <p:sp>
              <p:nvSpPr>
                <p:cNvPr id="26751" name="Oval 9"/>
                <p:cNvSpPr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52" name="TextBox 67"/>
                <p:cNvSpPr txBox="1"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5</a:t>
                  </a:r>
                </a:p>
              </p:txBody>
            </p:sp>
          </p:grpSp>
          <p:grpSp>
            <p:nvGrpSpPr>
              <p:cNvPr id="26741" name="Group 17"/>
              <p:cNvGrpSpPr>
                <a:grpSpLocks/>
              </p:cNvGrpSpPr>
              <p:nvPr/>
            </p:nvGrpSpPr>
            <p:grpSpPr bwMode="auto">
              <a:xfrm>
                <a:off x="7596336" y="620688"/>
                <a:ext cx="288032" cy="276999"/>
                <a:chOff x="7596336" y="620688"/>
                <a:chExt cx="288032" cy="276999"/>
              </a:xfrm>
            </p:grpSpPr>
            <p:sp>
              <p:nvSpPr>
                <p:cNvPr id="26749" name="Oval 4"/>
                <p:cNvSpPr>
                  <a:spLocks noChangeArrowheads="1"/>
                </p:cNvSpPr>
                <p:nvPr/>
              </p:nvSpPr>
              <p:spPr bwMode="auto">
                <a:xfrm>
                  <a:off x="7596336" y="620688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50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7596336" y="62068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3</a:t>
                  </a:r>
                </a:p>
              </p:txBody>
            </p:sp>
          </p:grpSp>
          <p:grpSp>
            <p:nvGrpSpPr>
              <p:cNvPr id="26742" name="Group 20"/>
              <p:cNvGrpSpPr>
                <a:grpSpLocks/>
              </p:cNvGrpSpPr>
              <p:nvPr/>
            </p:nvGrpSpPr>
            <p:grpSpPr bwMode="auto">
              <a:xfrm>
                <a:off x="7524328" y="1124744"/>
                <a:ext cx="288032" cy="288032"/>
                <a:chOff x="7524328" y="1124744"/>
                <a:chExt cx="288032" cy="288032"/>
              </a:xfrm>
            </p:grpSpPr>
            <p:sp>
              <p:nvSpPr>
                <p:cNvPr id="26747" name="Oval 8"/>
                <p:cNvSpPr>
                  <a:spLocks noChangeArrowheads="1"/>
                </p:cNvSpPr>
                <p:nvPr/>
              </p:nvSpPr>
              <p:spPr bwMode="auto">
                <a:xfrm>
                  <a:off x="7524328" y="1196752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48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7524328" y="112474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4</a:t>
                  </a:r>
                </a:p>
              </p:txBody>
            </p:sp>
          </p:grpSp>
          <p:sp>
            <p:nvSpPr>
              <p:cNvPr id="26743" name="TextBox 58"/>
              <p:cNvSpPr txBox="1">
                <a:spLocks noChangeArrowheads="1"/>
              </p:cNvSpPr>
              <p:nvPr/>
            </p:nvSpPr>
            <p:spPr bwMode="auto">
              <a:xfrm>
                <a:off x="6372200" y="1268760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6</a:t>
                </a:r>
              </a:p>
            </p:txBody>
          </p:sp>
          <p:grpSp>
            <p:nvGrpSpPr>
              <p:cNvPr id="26744" name="Group 25"/>
              <p:cNvGrpSpPr>
                <a:grpSpLocks/>
              </p:cNvGrpSpPr>
              <p:nvPr/>
            </p:nvGrpSpPr>
            <p:grpSpPr bwMode="auto">
              <a:xfrm>
                <a:off x="6300192" y="764704"/>
                <a:ext cx="288032" cy="276999"/>
                <a:chOff x="6300192" y="764704"/>
                <a:chExt cx="288032" cy="276999"/>
              </a:xfrm>
            </p:grpSpPr>
            <p:sp>
              <p:nvSpPr>
                <p:cNvPr id="26745" name="Oval 6"/>
                <p:cNvSpPr>
                  <a:spLocks noChangeArrowheads="1"/>
                </p:cNvSpPr>
                <p:nvPr/>
              </p:nvSpPr>
              <p:spPr bwMode="auto">
                <a:xfrm>
                  <a:off x="6300192" y="76470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46" name="TextBox 61"/>
                <p:cNvSpPr txBox="1">
                  <a:spLocks noChangeArrowheads="1"/>
                </p:cNvSpPr>
                <p:nvPr/>
              </p:nvSpPr>
              <p:spPr bwMode="auto">
                <a:xfrm>
                  <a:off x="6300192" y="76470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7</a:t>
                  </a:r>
                </a:p>
              </p:txBody>
            </p:sp>
          </p:grpSp>
        </p:grpSp>
        <p:cxnSp>
          <p:nvCxnSpPr>
            <p:cNvPr id="26730" name="Straight Arrow Connector 73"/>
            <p:cNvCxnSpPr>
              <a:cxnSpLocks noChangeShapeType="1"/>
              <a:stCxn id="26756" idx="0"/>
              <a:endCxn id="26750" idx="0"/>
            </p:cNvCxnSpPr>
            <p:nvPr/>
          </p:nvCxnSpPr>
          <p:spPr bwMode="auto">
            <a:xfrm>
              <a:off x="1187624" y="2564904"/>
              <a:ext cx="1080120" cy="144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1" name="Straight Arrow Connector 76"/>
            <p:cNvCxnSpPr>
              <a:cxnSpLocks noChangeShapeType="1"/>
              <a:endCxn id="26743" idx="3"/>
            </p:cNvCxnSpPr>
            <p:nvPr/>
          </p:nvCxnSpPr>
          <p:spPr bwMode="auto">
            <a:xfrm flipH="1">
              <a:off x="1187624" y="2852936"/>
              <a:ext cx="1080120" cy="642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2" name="Straight Arrow Connector 80"/>
            <p:cNvCxnSpPr>
              <a:cxnSpLocks noChangeShapeType="1"/>
              <a:stCxn id="26743" idx="0"/>
              <a:endCxn id="26746" idx="1"/>
            </p:cNvCxnSpPr>
            <p:nvPr/>
          </p:nvCxnSpPr>
          <p:spPr bwMode="auto">
            <a:xfrm flipH="1" flipV="1">
              <a:off x="827584" y="2991436"/>
              <a:ext cx="216024" cy="365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3" name="Straight Arrow Connector 82"/>
            <p:cNvCxnSpPr>
              <a:cxnSpLocks noChangeShapeType="1"/>
              <a:stCxn id="26746" idx="0"/>
              <a:endCxn id="26752" idx="0"/>
            </p:cNvCxnSpPr>
            <p:nvPr/>
          </p:nvCxnSpPr>
          <p:spPr bwMode="auto">
            <a:xfrm>
              <a:off x="971600" y="2852936"/>
              <a:ext cx="720080" cy="720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4" name="Straight Arrow Connector 84"/>
            <p:cNvCxnSpPr>
              <a:cxnSpLocks noChangeShapeType="1"/>
              <a:stCxn id="26752" idx="0"/>
              <a:endCxn id="26748" idx="2"/>
            </p:cNvCxnSpPr>
            <p:nvPr/>
          </p:nvCxnSpPr>
          <p:spPr bwMode="auto">
            <a:xfrm flipV="1">
              <a:off x="1691680" y="3489975"/>
              <a:ext cx="504056" cy="8304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5" name="Straight Arrow Connector 87"/>
            <p:cNvCxnSpPr>
              <a:cxnSpLocks noChangeShapeType="1"/>
              <a:stCxn id="26748" idx="2"/>
              <a:endCxn id="26754" idx="2"/>
            </p:cNvCxnSpPr>
            <p:nvPr/>
          </p:nvCxnSpPr>
          <p:spPr bwMode="auto">
            <a:xfrm flipH="1" flipV="1">
              <a:off x="1691680" y="2625879"/>
              <a:ext cx="504056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36" name="Straight Arrow Connector 89"/>
            <p:cNvCxnSpPr>
              <a:cxnSpLocks noChangeShapeType="1"/>
              <a:stCxn id="26754" idx="3"/>
              <a:endCxn id="26756" idx="0"/>
            </p:cNvCxnSpPr>
            <p:nvPr/>
          </p:nvCxnSpPr>
          <p:spPr bwMode="auto">
            <a:xfrm flipH="1">
              <a:off x="1187624" y="2487380"/>
              <a:ext cx="648072" cy="775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37" name="Group 134"/>
          <p:cNvGrpSpPr>
            <a:grpSpLocks/>
          </p:cNvGrpSpPr>
          <p:nvPr/>
        </p:nvGrpSpPr>
        <p:grpSpPr bwMode="auto">
          <a:xfrm>
            <a:off x="3203575" y="2276475"/>
            <a:ext cx="1584325" cy="1501775"/>
            <a:chOff x="3203848" y="2276872"/>
            <a:chExt cx="1584176" cy="1501135"/>
          </a:xfrm>
        </p:grpSpPr>
        <p:grpSp>
          <p:nvGrpSpPr>
            <p:cNvPr id="26701" name="Group 132"/>
            <p:cNvGrpSpPr>
              <a:grpSpLocks/>
            </p:cNvGrpSpPr>
            <p:nvPr/>
          </p:nvGrpSpPr>
          <p:grpSpPr bwMode="auto">
            <a:xfrm>
              <a:off x="3203848" y="2276872"/>
              <a:ext cx="1584176" cy="1501135"/>
              <a:chOff x="6300192" y="260648"/>
              <a:chExt cx="1584176" cy="1501135"/>
            </a:xfrm>
          </p:grpSpPr>
          <p:sp>
            <p:nvSpPr>
              <p:cNvPr id="26709" name="Oval 93"/>
              <p:cNvSpPr>
                <a:spLocks noChangeArrowheads="1"/>
              </p:cNvSpPr>
              <p:nvPr/>
            </p:nvSpPr>
            <p:spPr bwMode="auto">
              <a:xfrm>
                <a:off x="6444208" y="1268760"/>
                <a:ext cx="216024" cy="216024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pSp>
            <p:nvGrpSpPr>
              <p:cNvPr id="26710" name="Group 13"/>
              <p:cNvGrpSpPr>
                <a:grpSpLocks/>
              </p:cNvGrpSpPr>
              <p:nvPr/>
            </p:nvGrpSpPr>
            <p:grpSpPr bwMode="auto">
              <a:xfrm>
                <a:off x="6516216" y="476672"/>
                <a:ext cx="288032" cy="276999"/>
                <a:chOff x="6588224" y="332656"/>
                <a:chExt cx="288032" cy="276999"/>
              </a:xfrm>
            </p:grpSpPr>
            <p:sp>
              <p:nvSpPr>
                <p:cNvPr id="26727" name="Oval 5"/>
                <p:cNvSpPr>
                  <a:spLocks noChangeArrowheads="1"/>
                </p:cNvSpPr>
                <p:nvPr/>
              </p:nvSpPr>
              <p:spPr bwMode="auto">
                <a:xfrm>
                  <a:off x="6588224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28" name="TextBox 10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32656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1</a:t>
                  </a:r>
                </a:p>
              </p:txBody>
            </p:sp>
          </p:grpSp>
          <p:grpSp>
            <p:nvGrpSpPr>
              <p:cNvPr id="26711" name="Group 16"/>
              <p:cNvGrpSpPr>
                <a:grpSpLocks/>
              </p:cNvGrpSpPr>
              <p:nvPr/>
            </p:nvGrpSpPr>
            <p:grpSpPr bwMode="auto">
              <a:xfrm>
                <a:off x="7020272" y="260648"/>
                <a:ext cx="288032" cy="288032"/>
                <a:chOff x="7020272" y="260648"/>
                <a:chExt cx="288032" cy="288032"/>
              </a:xfrm>
            </p:grpSpPr>
            <p:sp>
              <p:nvSpPr>
                <p:cNvPr id="26725" name="Oval 3"/>
                <p:cNvSpPr>
                  <a:spLocks noChangeArrowheads="1"/>
                </p:cNvSpPr>
                <p:nvPr/>
              </p:nvSpPr>
              <p:spPr bwMode="auto">
                <a:xfrm>
                  <a:off x="7092280" y="332656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26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7020272" y="26064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2</a:t>
                  </a:r>
                </a:p>
              </p:txBody>
            </p:sp>
          </p:grpSp>
          <p:grpSp>
            <p:nvGrpSpPr>
              <p:cNvPr id="26712" name="Group 21"/>
              <p:cNvGrpSpPr>
                <a:grpSpLocks/>
              </p:cNvGrpSpPr>
              <p:nvPr/>
            </p:nvGrpSpPr>
            <p:grpSpPr bwMode="auto">
              <a:xfrm>
                <a:off x="7020272" y="1484784"/>
                <a:ext cx="288032" cy="276999"/>
                <a:chOff x="7020272" y="1484784"/>
                <a:chExt cx="288032" cy="276999"/>
              </a:xfrm>
            </p:grpSpPr>
            <p:sp>
              <p:nvSpPr>
                <p:cNvPr id="26723" name="Oval 9"/>
                <p:cNvSpPr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24" name="TextBox 108"/>
                <p:cNvSpPr txBox="1">
                  <a:spLocks noChangeArrowheads="1"/>
                </p:cNvSpPr>
                <p:nvPr/>
              </p:nvSpPr>
              <p:spPr bwMode="auto">
                <a:xfrm>
                  <a:off x="7020272" y="148478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5</a:t>
                  </a:r>
                </a:p>
              </p:txBody>
            </p:sp>
          </p:grpSp>
          <p:grpSp>
            <p:nvGrpSpPr>
              <p:cNvPr id="26713" name="Group 17"/>
              <p:cNvGrpSpPr>
                <a:grpSpLocks/>
              </p:cNvGrpSpPr>
              <p:nvPr/>
            </p:nvGrpSpPr>
            <p:grpSpPr bwMode="auto">
              <a:xfrm>
                <a:off x="7596336" y="620688"/>
                <a:ext cx="288032" cy="276999"/>
                <a:chOff x="7596336" y="620688"/>
                <a:chExt cx="288032" cy="276999"/>
              </a:xfrm>
            </p:grpSpPr>
            <p:sp>
              <p:nvSpPr>
                <p:cNvPr id="26721" name="Oval 4"/>
                <p:cNvSpPr>
                  <a:spLocks noChangeArrowheads="1"/>
                </p:cNvSpPr>
                <p:nvPr/>
              </p:nvSpPr>
              <p:spPr bwMode="auto">
                <a:xfrm>
                  <a:off x="7596336" y="620688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22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7596336" y="620688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3</a:t>
                  </a:r>
                </a:p>
              </p:txBody>
            </p:sp>
          </p:grpSp>
          <p:grpSp>
            <p:nvGrpSpPr>
              <p:cNvPr id="26714" name="Group 20"/>
              <p:cNvGrpSpPr>
                <a:grpSpLocks/>
              </p:cNvGrpSpPr>
              <p:nvPr/>
            </p:nvGrpSpPr>
            <p:grpSpPr bwMode="auto">
              <a:xfrm>
                <a:off x="7524328" y="1124744"/>
                <a:ext cx="288032" cy="288032"/>
                <a:chOff x="7524328" y="1124744"/>
                <a:chExt cx="288032" cy="288032"/>
              </a:xfrm>
            </p:grpSpPr>
            <p:sp>
              <p:nvSpPr>
                <p:cNvPr id="26719" name="Oval 8"/>
                <p:cNvSpPr>
                  <a:spLocks noChangeArrowheads="1"/>
                </p:cNvSpPr>
                <p:nvPr/>
              </p:nvSpPr>
              <p:spPr bwMode="auto">
                <a:xfrm>
                  <a:off x="7524328" y="1196752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20" name="TextBox 104"/>
                <p:cNvSpPr txBox="1">
                  <a:spLocks noChangeArrowheads="1"/>
                </p:cNvSpPr>
                <p:nvPr/>
              </p:nvSpPr>
              <p:spPr bwMode="auto">
                <a:xfrm>
                  <a:off x="7524328" y="112474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4</a:t>
                  </a:r>
                </a:p>
              </p:txBody>
            </p:sp>
          </p:grpSp>
          <p:sp>
            <p:nvSpPr>
              <p:cNvPr id="26715" name="TextBox 99"/>
              <p:cNvSpPr txBox="1">
                <a:spLocks noChangeArrowheads="1"/>
              </p:cNvSpPr>
              <p:nvPr/>
            </p:nvSpPr>
            <p:spPr bwMode="auto">
              <a:xfrm>
                <a:off x="6372200" y="1268760"/>
                <a:ext cx="28803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sk-SK" altLang="sk-SK" sz="1200" b="1"/>
                  <a:t>6</a:t>
                </a:r>
              </a:p>
            </p:txBody>
          </p:sp>
          <p:grpSp>
            <p:nvGrpSpPr>
              <p:cNvPr id="26716" name="Group 25"/>
              <p:cNvGrpSpPr>
                <a:grpSpLocks/>
              </p:cNvGrpSpPr>
              <p:nvPr/>
            </p:nvGrpSpPr>
            <p:grpSpPr bwMode="auto">
              <a:xfrm>
                <a:off x="6300192" y="764704"/>
                <a:ext cx="288032" cy="276999"/>
                <a:chOff x="6300192" y="764704"/>
                <a:chExt cx="288032" cy="276999"/>
              </a:xfrm>
            </p:grpSpPr>
            <p:sp>
              <p:nvSpPr>
                <p:cNvPr id="26717" name="Oval 6"/>
                <p:cNvSpPr>
                  <a:spLocks noChangeArrowheads="1"/>
                </p:cNvSpPr>
                <p:nvPr/>
              </p:nvSpPr>
              <p:spPr bwMode="auto">
                <a:xfrm>
                  <a:off x="6300192" y="764704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sp>
              <p:nvSpPr>
                <p:cNvPr id="26718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6300192" y="764704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7</a:t>
                  </a:r>
                </a:p>
              </p:txBody>
            </p:sp>
          </p:grpSp>
        </p:grpSp>
        <p:cxnSp>
          <p:nvCxnSpPr>
            <p:cNvPr id="26702" name="Straight Arrow Connector 116"/>
            <p:cNvCxnSpPr>
              <a:cxnSpLocks noChangeShapeType="1"/>
              <a:stCxn id="26718" idx="0"/>
              <a:endCxn id="26724" idx="0"/>
            </p:cNvCxnSpPr>
            <p:nvPr/>
          </p:nvCxnSpPr>
          <p:spPr bwMode="auto">
            <a:xfrm>
              <a:off x="3347864" y="2780928"/>
              <a:ext cx="720080" cy="720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3" name="Straight Arrow Connector 121"/>
            <p:cNvCxnSpPr>
              <a:cxnSpLocks noChangeShapeType="1"/>
              <a:stCxn id="26728" idx="0"/>
              <a:endCxn id="26722" idx="1"/>
            </p:cNvCxnSpPr>
            <p:nvPr/>
          </p:nvCxnSpPr>
          <p:spPr bwMode="auto">
            <a:xfrm>
              <a:off x="3563888" y="2492896"/>
              <a:ext cx="936104" cy="2825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4" name="Straight Arrow Connector 124"/>
            <p:cNvCxnSpPr>
              <a:cxnSpLocks noChangeShapeType="1"/>
              <a:stCxn id="26722" idx="0"/>
              <a:endCxn id="26720" idx="2"/>
            </p:cNvCxnSpPr>
            <p:nvPr/>
          </p:nvCxnSpPr>
          <p:spPr bwMode="auto">
            <a:xfrm flipH="1">
              <a:off x="4572000" y="2636912"/>
              <a:ext cx="72008" cy="7810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5" name="Straight Arrow Connector 127"/>
            <p:cNvCxnSpPr>
              <a:cxnSpLocks noChangeShapeType="1"/>
              <a:stCxn id="26720" idx="1"/>
              <a:endCxn id="26718" idx="0"/>
            </p:cNvCxnSpPr>
            <p:nvPr/>
          </p:nvCxnSpPr>
          <p:spPr bwMode="auto">
            <a:xfrm flipH="1" flipV="1">
              <a:off x="3347864" y="2780928"/>
              <a:ext cx="1080120" cy="498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6" name="Straight Arrow Connector 129"/>
            <p:cNvCxnSpPr>
              <a:cxnSpLocks noChangeShapeType="1"/>
              <a:endCxn id="26726" idx="2"/>
            </p:cNvCxnSpPr>
            <p:nvPr/>
          </p:nvCxnSpPr>
          <p:spPr bwMode="auto">
            <a:xfrm flipV="1">
              <a:off x="4067944" y="2553871"/>
              <a:ext cx="0" cy="10911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7" name="Straight Arrow Connector 131"/>
            <p:cNvCxnSpPr>
              <a:cxnSpLocks noChangeShapeType="1"/>
              <a:stCxn id="26726" idx="2"/>
              <a:endCxn id="26715" idx="0"/>
            </p:cNvCxnSpPr>
            <p:nvPr/>
          </p:nvCxnSpPr>
          <p:spPr bwMode="auto">
            <a:xfrm flipH="1">
              <a:off x="3419872" y="2553871"/>
              <a:ext cx="648072" cy="7311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08" name="Straight Arrow Connector 133"/>
            <p:cNvCxnSpPr>
              <a:cxnSpLocks noChangeShapeType="1"/>
              <a:stCxn id="26715" idx="3"/>
            </p:cNvCxnSpPr>
            <p:nvPr/>
          </p:nvCxnSpPr>
          <p:spPr bwMode="auto">
            <a:xfrm flipV="1">
              <a:off x="3563888" y="2636912"/>
              <a:ext cx="0" cy="7865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638" name="Straight Arrow Connector 246"/>
          <p:cNvCxnSpPr>
            <a:cxnSpLocks noChangeShapeType="1"/>
          </p:cNvCxnSpPr>
          <p:nvPr/>
        </p:nvCxnSpPr>
        <p:spPr bwMode="auto">
          <a:xfrm>
            <a:off x="7308850" y="4797425"/>
            <a:ext cx="714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39" name="Group 256"/>
          <p:cNvGrpSpPr>
            <a:grpSpLocks/>
          </p:cNvGrpSpPr>
          <p:nvPr/>
        </p:nvGrpSpPr>
        <p:grpSpPr bwMode="auto">
          <a:xfrm>
            <a:off x="5219700" y="2205038"/>
            <a:ext cx="3600450" cy="1573212"/>
            <a:chOff x="5220072" y="2204864"/>
            <a:chExt cx="3600400" cy="1573143"/>
          </a:xfrm>
        </p:grpSpPr>
        <p:grpSp>
          <p:nvGrpSpPr>
            <p:cNvPr id="26642" name="Group 204"/>
            <p:cNvGrpSpPr>
              <a:grpSpLocks/>
            </p:cNvGrpSpPr>
            <p:nvPr/>
          </p:nvGrpSpPr>
          <p:grpSpPr bwMode="auto">
            <a:xfrm>
              <a:off x="5220072" y="2204864"/>
              <a:ext cx="1584176" cy="1501135"/>
              <a:chOff x="5220072" y="2204864"/>
              <a:chExt cx="1584176" cy="1501135"/>
            </a:xfrm>
          </p:grpSpPr>
          <p:grpSp>
            <p:nvGrpSpPr>
              <p:cNvPr id="26673" name="Group 164"/>
              <p:cNvGrpSpPr>
                <a:grpSpLocks/>
              </p:cNvGrpSpPr>
              <p:nvPr/>
            </p:nvGrpSpPr>
            <p:grpSpPr bwMode="auto">
              <a:xfrm>
                <a:off x="5220072" y="2204864"/>
                <a:ext cx="1584176" cy="1501135"/>
                <a:chOff x="3203848" y="2276872"/>
                <a:chExt cx="1584176" cy="1501135"/>
              </a:xfrm>
            </p:grpSpPr>
            <p:grpSp>
              <p:nvGrpSpPr>
                <p:cNvPr id="26679" name="Group 132"/>
                <p:cNvGrpSpPr>
                  <a:grpSpLocks/>
                </p:cNvGrpSpPr>
                <p:nvPr/>
              </p:nvGrpSpPr>
              <p:grpSpPr bwMode="auto">
                <a:xfrm>
                  <a:off x="3203848" y="2276872"/>
                  <a:ext cx="1584176" cy="1501135"/>
                  <a:chOff x="6300192" y="260648"/>
                  <a:chExt cx="1584176" cy="1501135"/>
                </a:xfrm>
              </p:grpSpPr>
              <p:sp>
                <p:nvSpPr>
                  <p:cNvPr id="26681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6444208" y="1268760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grpSp>
                <p:nvGrpSpPr>
                  <p:cNvPr id="26682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516216" y="476672"/>
                    <a:ext cx="288032" cy="276999"/>
                    <a:chOff x="6588224" y="332656"/>
                    <a:chExt cx="288032" cy="276999"/>
                  </a:xfrm>
                </p:grpSpPr>
                <p:sp>
                  <p:nvSpPr>
                    <p:cNvPr id="26699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6700" name="Text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1</a:t>
                      </a:r>
                    </a:p>
                  </p:txBody>
                </p:sp>
              </p:grpSp>
              <p:grpSp>
                <p:nvGrpSpPr>
                  <p:cNvPr id="26683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0272" y="260648"/>
                    <a:ext cx="288032" cy="288032"/>
                    <a:chOff x="7020272" y="260648"/>
                    <a:chExt cx="288032" cy="288032"/>
                  </a:xfrm>
                </p:grpSpPr>
                <p:sp>
                  <p:nvSpPr>
                    <p:cNvPr id="26697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2280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6698" name="Text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26064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2</a:t>
                      </a:r>
                    </a:p>
                  </p:txBody>
                </p:sp>
              </p:grpSp>
              <p:grpSp>
                <p:nvGrpSpPr>
                  <p:cNvPr id="26684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0272" y="1484784"/>
                    <a:ext cx="288032" cy="276999"/>
                    <a:chOff x="7020272" y="1484784"/>
                    <a:chExt cx="288032" cy="276999"/>
                  </a:xfrm>
                </p:grpSpPr>
                <p:sp>
                  <p:nvSpPr>
                    <p:cNvPr id="26695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6696" name="TextBox 1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5</a:t>
                      </a:r>
                    </a:p>
                  </p:txBody>
                </p:sp>
              </p:grpSp>
              <p:grpSp>
                <p:nvGrpSpPr>
                  <p:cNvPr id="26685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596336" y="620688"/>
                    <a:ext cx="288032" cy="276999"/>
                    <a:chOff x="7596336" y="620688"/>
                    <a:chExt cx="288032" cy="276999"/>
                  </a:xfrm>
                </p:grpSpPr>
                <p:sp>
                  <p:nvSpPr>
                    <p:cNvPr id="26693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6694" name="TextBox 1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3</a:t>
                      </a:r>
                    </a:p>
                  </p:txBody>
                </p:sp>
              </p:grpSp>
              <p:grpSp>
                <p:nvGrpSpPr>
                  <p:cNvPr id="2668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7524328" y="1124744"/>
                    <a:ext cx="288032" cy="288032"/>
                    <a:chOff x="7524328" y="1124744"/>
                    <a:chExt cx="288032" cy="288032"/>
                  </a:xfrm>
                </p:grpSpPr>
                <p:sp>
                  <p:nvSpPr>
                    <p:cNvPr id="26691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4328" y="1196752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6692" name="TextBox 1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24328" y="112474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4</a:t>
                      </a:r>
                    </a:p>
                  </p:txBody>
                </p:sp>
              </p:grpSp>
              <p:sp>
                <p:nvSpPr>
                  <p:cNvPr id="26687" name="TextBox 1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2200" y="1268760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6</a:t>
                    </a:r>
                  </a:p>
                </p:txBody>
              </p:sp>
              <p:grpSp>
                <p:nvGrpSpPr>
                  <p:cNvPr id="26688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6300192" y="764704"/>
                    <a:ext cx="288032" cy="276999"/>
                    <a:chOff x="6300192" y="764704"/>
                    <a:chExt cx="288032" cy="276999"/>
                  </a:xfrm>
                </p:grpSpPr>
                <p:sp>
                  <p:nvSpPr>
                    <p:cNvPr id="26689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6690" name="TextBox 17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7</a:t>
                      </a:r>
                    </a:p>
                  </p:txBody>
                </p:sp>
              </p:grpSp>
            </p:grpSp>
            <p:cxnSp>
              <p:nvCxnSpPr>
                <p:cNvPr id="26680" name="Straight Arrow Connector 166"/>
                <p:cNvCxnSpPr>
                  <a:cxnSpLocks noChangeShapeType="1"/>
                  <a:stCxn id="26690" idx="0"/>
                  <a:endCxn id="26696" idx="0"/>
                </p:cNvCxnSpPr>
                <p:nvPr/>
              </p:nvCxnSpPr>
              <p:spPr bwMode="auto">
                <a:xfrm>
                  <a:off x="3347864" y="2780928"/>
                  <a:ext cx="720080" cy="72008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6674" name="Straight Arrow Connector 191"/>
              <p:cNvCxnSpPr>
                <a:cxnSpLocks noChangeShapeType="1"/>
                <a:stCxn id="26700" idx="0"/>
                <a:endCxn id="26698" idx="3"/>
              </p:cNvCxnSpPr>
              <p:nvPr/>
            </p:nvCxnSpPr>
            <p:spPr bwMode="auto">
              <a:xfrm flipV="1">
                <a:off x="5580112" y="2343364"/>
                <a:ext cx="648072" cy="7752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5" name="Straight Arrow Connector 196"/>
              <p:cNvCxnSpPr>
                <a:cxnSpLocks noChangeShapeType="1"/>
                <a:stCxn id="26694" idx="1"/>
                <a:endCxn id="26690" idx="0"/>
              </p:cNvCxnSpPr>
              <p:nvPr/>
            </p:nvCxnSpPr>
            <p:spPr bwMode="auto">
              <a:xfrm flipH="1">
                <a:off x="5364088" y="2703404"/>
                <a:ext cx="1152128" cy="55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6" name="Straight Arrow Connector 198"/>
              <p:cNvCxnSpPr>
                <a:cxnSpLocks noChangeShapeType="1"/>
                <a:stCxn id="26696" idx="0"/>
                <a:endCxn id="26692" idx="2"/>
              </p:cNvCxnSpPr>
              <p:nvPr/>
            </p:nvCxnSpPr>
            <p:spPr bwMode="auto">
              <a:xfrm flipV="1">
                <a:off x="6084168" y="3345959"/>
                <a:ext cx="504056" cy="830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7" name="Straight Arrow Connector 201"/>
              <p:cNvCxnSpPr>
                <a:cxnSpLocks noChangeShapeType="1"/>
                <a:stCxn id="26692" idx="1"/>
                <a:endCxn id="26687" idx="3"/>
              </p:cNvCxnSpPr>
              <p:nvPr/>
            </p:nvCxnSpPr>
            <p:spPr bwMode="auto">
              <a:xfrm flipH="1">
                <a:off x="5580112" y="3207460"/>
                <a:ext cx="864096" cy="1440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78" name="Straight Arrow Connector 203"/>
              <p:cNvCxnSpPr>
                <a:cxnSpLocks noChangeShapeType="1"/>
                <a:stCxn id="26687" idx="3"/>
              </p:cNvCxnSpPr>
              <p:nvPr/>
            </p:nvCxnSpPr>
            <p:spPr bwMode="auto">
              <a:xfrm flipV="1">
                <a:off x="5580112" y="2564904"/>
                <a:ext cx="0" cy="78657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3" name="Group 164"/>
            <p:cNvGrpSpPr>
              <a:grpSpLocks/>
            </p:cNvGrpSpPr>
            <p:nvPr/>
          </p:nvGrpSpPr>
          <p:grpSpPr bwMode="auto">
            <a:xfrm>
              <a:off x="7236296" y="2276872"/>
              <a:ext cx="1584176" cy="1501135"/>
              <a:chOff x="3203848" y="2276872"/>
              <a:chExt cx="1584176" cy="1501135"/>
            </a:xfrm>
          </p:grpSpPr>
          <p:grpSp>
            <p:nvGrpSpPr>
              <p:cNvPr id="26651" name="Group 132"/>
              <p:cNvGrpSpPr>
                <a:grpSpLocks/>
              </p:cNvGrpSpPr>
              <p:nvPr/>
            </p:nvGrpSpPr>
            <p:grpSpPr bwMode="auto">
              <a:xfrm>
                <a:off x="3203848" y="2276872"/>
                <a:ext cx="1584176" cy="1501135"/>
                <a:chOff x="6300192" y="260648"/>
                <a:chExt cx="1584176" cy="1501135"/>
              </a:xfrm>
            </p:grpSpPr>
            <p:sp>
              <p:nvSpPr>
                <p:cNvPr id="26653" name="Oval 215"/>
                <p:cNvSpPr>
                  <a:spLocks noChangeArrowheads="1"/>
                </p:cNvSpPr>
                <p:nvPr/>
              </p:nvSpPr>
              <p:spPr bwMode="auto">
                <a:xfrm>
                  <a:off x="6444208" y="1268760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grpSp>
              <p:nvGrpSpPr>
                <p:cNvPr id="26654" name="Group 13"/>
                <p:cNvGrpSpPr>
                  <a:grpSpLocks/>
                </p:cNvGrpSpPr>
                <p:nvPr/>
              </p:nvGrpSpPr>
              <p:grpSpPr bwMode="auto">
                <a:xfrm>
                  <a:off x="6516216" y="476672"/>
                  <a:ext cx="288032" cy="276999"/>
                  <a:chOff x="6588224" y="332656"/>
                  <a:chExt cx="288032" cy="276999"/>
                </a:xfrm>
              </p:grpSpPr>
              <p:sp>
                <p:nvSpPr>
                  <p:cNvPr id="2667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6672" name="Text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1</a:t>
                    </a:r>
                  </a:p>
                </p:txBody>
              </p:sp>
            </p:grpSp>
            <p:grpSp>
              <p:nvGrpSpPr>
                <p:cNvPr id="26655" name="Group 16"/>
                <p:cNvGrpSpPr>
                  <a:grpSpLocks/>
                </p:cNvGrpSpPr>
                <p:nvPr/>
              </p:nvGrpSpPr>
              <p:grpSpPr bwMode="auto">
                <a:xfrm>
                  <a:off x="7020272" y="260648"/>
                  <a:ext cx="288032" cy="288032"/>
                  <a:chOff x="7020272" y="260648"/>
                  <a:chExt cx="288032" cy="288032"/>
                </a:xfrm>
              </p:grpSpPr>
              <p:sp>
                <p:nvSpPr>
                  <p:cNvPr id="2666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7092280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6670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26064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2</a:t>
                    </a:r>
                  </a:p>
                </p:txBody>
              </p:sp>
            </p:grpSp>
            <p:grpSp>
              <p:nvGrpSpPr>
                <p:cNvPr id="26656" name="Group 21"/>
                <p:cNvGrpSpPr>
                  <a:grpSpLocks/>
                </p:cNvGrpSpPr>
                <p:nvPr/>
              </p:nvGrpSpPr>
              <p:grpSpPr bwMode="auto">
                <a:xfrm>
                  <a:off x="7020272" y="1484784"/>
                  <a:ext cx="288032" cy="276999"/>
                  <a:chOff x="7020272" y="1484784"/>
                  <a:chExt cx="288032" cy="276999"/>
                </a:xfrm>
              </p:grpSpPr>
              <p:sp>
                <p:nvSpPr>
                  <p:cNvPr id="26667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6668" name="Text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5</a:t>
                    </a:r>
                  </a:p>
                </p:txBody>
              </p:sp>
            </p:grpSp>
            <p:grpSp>
              <p:nvGrpSpPr>
                <p:cNvPr id="26657" name="Group 17"/>
                <p:cNvGrpSpPr>
                  <a:grpSpLocks/>
                </p:cNvGrpSpPr>
                <p:nvPr/>
              </p:nvGrpSpPr>
              <p:grpSpPr bwMode="auto">
                <a:xfrm>
                  <a:off x="7596336" y="620688"/>
                  <a:ext cx="288032" cy="276999"/>
                  <a:chOff x="7596336" y="620688"/>
                  <a:chExt cx="288032" cy="276999"/>
                </a:xfrm>
              </p:grpSpPr>
              <p:sp>
                <p:nvSpPr>
                  <p:cNvPr id="2666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6666" name="Text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3</a:t>
                    </a:r>
                  </a:p>
                </p:txBody>
              </p:sp>
            </p:grpSp>
            <p:grpSp>
              <p:nvGrpSpPr>
                <p:cNvPr id="26658" name="Group 20"/>
                <p:cNvGrpSpPr>
                  <a:grpSpLocks/>
                </p:cNvGrpSpPr>
                <p:nvPr/>
              </p:nvGrpSpPr>
              <p:grpSpPr bwMode="auto">
                <a:xfrm>
                  <a:off x="7524328" y="1124744"/>
                  <a:ext cx="288032" cy="288032"/>
                  <a:chOff x="7524328" y="1124744"/>
                  <a:chExt cx="288032" cy="288032"/>
                </a:xfrm>
              </p:grpSpPr>
              <p:sp>
                <p:nvSpPr>
                  <p:cNvPr id="26663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7524328" y="1196752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6664" name="Text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4328" y="112474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4</a:t>
                    </a:r>
                  </a:p>
                </p:txBody>
              </p:sp>
            </p:grpSp>
            <p:sp>
              <p:nvSpPr>
                <p:cNvPr id="26659" name="TextBox 221"/>
                <p:cNvSpPr txBox="1">
                  <a:spLocks noChangeArrowheads="1"/>
                </p:cNvSpPr>
                <p:nvPr/>
              </p:nvSpPr>
              <p:spPr bwMode="auto">
                <a:xfrm>
                  <a:off x="6372200" y="1268760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6</a:t>
                  </a:r>
                </a:p>
              </p:txBody>
            </p:sp>
            <p:grpSp>
              <p:nvGrpSpPr>
                <p:cNvPr id="26660" name="Group 25"/>
                <p:cNvGrpSpPr>
                  <a:grpSpLocks/>
                </p:cNvGrpSpPr>
                <p:nvPr/>
              </p:nvGrpSpPr>
              <p:grpSpPr bwMode="auto">
                <a:xfrm>
                  <a:off x="6300192" y="764704"/>
                  <a:ext cx="288032" cy="276999"/>
                  <a:chOff x="6300192" y="764704"/>
                  <a:chExt cx="288032" cy="276999"/>
                </a:xfrm>
              </p:grpSpPr>
              <p:sp>
                <p:nvSpPr>
                  <p:cNvPr id="26661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6662" name="Text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7</a:t>
                    </a:r>
                  </a:p>
                </p:txBody>
              </p:sp>
            </p:grpSp>
          </p:grpSp>
          <p:cxnSp>
            <p:nvCxnSpPr>
              <p:cNvPr id="26652" name="Straight Arrow Connector 214"/>
              <p:cNvCxnSpPr>
                <a:cxnSpLocks noChangeShapeType="1"/>
                <a:stCxn id="26662" idx="0"/>
                <a:endCxn id="26668" idx="0"/>
              </p:cNvCxnSpPr>
              <p:nvPr/>
            </p:nvCxnSpPr>
            <p:spPr bwMode="auto">
              <a:xfrm>
                <a:off x="3347864" y="2780928"/>
                <a:ext cx="720080" cy="72008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44" name="Straight Arrow Connector 236"/>
            <p:cNvCxnSpPr>
              <a:cxnSpLocks noChangeShapeType="1"/>
              <a:stCxn id="26672" idx="0"/>
              <a:endCxn id="26666" idx="0"/>
            </p:cNvCxnSpPr>
            <p:nvPr/>
          </p:nvCxnSpPr>
          <p:spPr bwMode="auto">
            <a:xfrm>
              <a:off x="7596336" y="2492896"/>
              <a:ext cx="1080120" cy="144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5" name="Straight Arrow Connector 238"/>
            <p:cNvCxnSpPr>
              <a:cxnSpLocks noChangeShapeType="1"/>
              <a:stCxn id="26666" idx="0"/>
              <a:endCxn id="26670" idx="3"/>
            </p:cNvCxnSpPr>
            <p:nvPr/>
          </p:nvCxnSpPr>
          <p:spPr bwMode="auto">
            <a:xfrm flipH="1" flipV="1">
              <a:off x="8244408" y="2415372"/>
              <a:ext cx="432048" cy="221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6" name="Straight Arrow Connector 240"/>
            <p:cNvCxnSpPr>
              <a:cxnSpLocks noChangeShapeType="1"/>
              <a:endCxn id="26662" idx="0"/>
            </p:cNvCxnSpPr>
            <p:nvPr/>
          </p:nvCxnSpPr>
          <p:spPr bwMode="auto">
            <a:xfrm flipH="1">
              <a:off x="7380312" y="2420888"/>
              <a:ext cx="720080" cy="3600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7" name="Straight Arrow Connector 243"/>
            <p:cNvCxnSpPr>
              <a:cxnSpLocks noChangeShapeType="1"/>
              <a:stCxn id="26668" idx="0"/>
              <a:endCxn id="26659" idx="3"/>
            </p:cNvCxnSpPr>
            <p:nvPr/>
          </p:nvCxnSpPr>
          <p:spPr bwMode="auto">
            <a:xfrm flipH="1" flipV="1">
              <a:off x="7596336" y="3423484"/>
              <a:ext cx="504056" cy="775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8" name="Straight Arrow Connector 249"/>
            <p:cNvCxnSpPr>
              <a:cxnSpLocks noChangeShapeType="1"/>
              <a:stCxn id="26659" idx="0"/>
              <a:endCxn id="26664" idx="1"/>
            </p:cNvCxnSpPr>
            <p:nvPr/>
          </p:nvCxnSpPr>
          <p:spPr bwMode="auto">
            <a:xfrm flipV="1">
              <a:off x="7452320" y="3279468"/>
              <a:ext cx="1008112" cy="55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9" name="Straight Arrow Connector 251"/>
            <p:cNvCxnSpPr>
              <a:cxnSpLocks noChangeShapeType="1"/>
              <a:stCxn id="26664" idx="1"/>
            </p:cNvCxnSpPr>
            <p:nvPr/>
          </p:nvCxnSpPr>
          <p:spPr bwMode="auto">
            <a:xfrm flipH="1" flipV="1">
              <a:off x="7596336" y="2636912"/>
              <a:ext cx="864096" cy="642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0" name="Straight Arrow Connector 254"/>
            <p:cNvCxnSpPr>
              <a:cxnSpLocks noChangeShapeType="1"/>
              <a:stCxn id="26698" idx="3"/>
              <a:endCxn id="26694" idx="0"/>
            </p:cNvCxnSpPr>
            <p:nvPr/>
          </p:nvCxnSpPr>
          <p:spPr bwMode="auto">
            <a:xfrm>
              <a:off x="6228184" y="2343364"/>
              <a:ext cx="432048" cy="221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40" name="TextBox 257"/>
          <p:cNvSpPr txBox="1">
            <a:spLocks noChangeArrowheads="1"/>
          </p:cNvSpPr>
          <p:nvPr/>
        </p:nvSpPr>
        <p:spPr bwMode="auto">
          <a:xfrm>
            <a:off x="5003800" y="4005263"/>
            <a:ext cx="16557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/>
              <a:t>461</a:t>
            </a:r>
          </a:p>
        </p:txBody>
      </p:sp>
      <p:sp>
        <p:nvSpPr>
          <p:cNvPr id="26641" name="TextBox 258"/>
          <p:cNvSpPr txBox="1">
            <a:spLocks noChangeArrowheads="1"/>
          </p:cNvSpPr>
          <p:nvPr/>
        </p:nvSpPr>
        <p:spPr bwMode="auto">
          <a:xfrm>
            <a:off x="5003800" y="4581525"/>
            <a:ext cx="30241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600" dirty="0"/>
              <a:t>Najlepšie riešenie, spätná transformácia, teda zámena 2 a 3  je na  nasledujúce dva kroky tabu. Na jeden </a:t>
            </a:r>
            <a:r>
              <a:rPr lang="sk-SK" altLang="sk-SK" sz="1600" dirty="0" err="1"/>
              <a:t>další</a:t>
            </a:r>
            <a:r>
              <a:rPr lang="sk-SK" altLang="sk-SK" sz="1600" dirty="0"/>
              <a:t> krok je tabu zámena 7 a 5. Algoritmus si pamätá </a:t>
            </a:r>
            <a:r>
              <a:rPr lang="sk-SK" altLang="sk-SK" sz="1600" b="1" dirty="0">
                <a:solidFill>
                  <a:srgbClr val="FF0000"/>
                </a:solidFill>
              </a:rPr>
              <a:t>doteraz najlepšie </a:t>
            </a:r>
            <a:r>
              <a:rPr lang="sk-SK" altLang="sk-SK" sz="1600" dirty="0"/>
              <a:t>riešenie.</a:t>
            </a:r>
          </a:p>
        </p:txBody>
      </p:sp>
      <p:sp>
        <p:nvSpPr>
          <p:cNvPr id="2" name="Freeform 1"/>
          <p:cNvSpPr/>
          <p:nvPr/>
        </p:nvSpPr>
        <p:spPr>
          <a:xfrm>
            <a:off x="4856480" y="1097280"/>
            <a:ext cx="2316480" cy="1148080"/>
          </a:xfrm>
          <a:custGeom>
            <a:avLst/>
            <a:gdLst>
              <a:gd name="connsiteX0" fmla="*/ 1198880 w 2316480"/>
              <a:gd name="connsiteY0" fmla="*/ 20320 h 1148080"/>
              <a:gd name="connsiteX1" fmla="*/ 975360 w 2316480"/>
              <a:gd name="connsiteY1" fmla="*/ 0 h 1148080"/>
              <a:gd name="connsiteX2" fmla="*/ 629920 w 2316480"/>
              <a:gd name="connsiteY2" fmla="*/ 10160 h 1148080"/>
              <a:gd name="connsiteX3" fmla="*/ 518160 w 2316480"/>
              <a:gd name="connsiteY3" fmla="*/ 20320 h 1148080"/>
              <a:gd name="connsiteX4" fmla="*/ 457200 w 2316480"/>
              <a:gd name="connsiteY4" fmla="*/ 40640 h 1148080"/>
              <a:gd name="connsiteX5" fmla="*/ 365760 w 2316480"/>
              <a:gd name="connsiteY5" fmla="*/ 60960 h 1148080"/>
              <a:gd name="connsiteX6" fmla="*/ 325120 w 2316480"/>
              <a:gd name="connsiteY6" fmla="*/ 81280 h 1148080"/>
              <a:gd name="connsiteX7" fmla="*/ 264160 w 2316480"/>
              <a:gd name="connsiteY7" fmla="*/ 101600 h 1148080"/>
              <a:gd name="connsiteX8" fmla="*/ 213360 w 2316480"/>
              <a:gd name="connsiteY8" fmla="*/ 162560 h 1148080"/>
              <a:gd name="connsiteX9" fmla="*/ 152400 w 2316480"/>
              <a:gd name="connsiteY9" fmla="*/ 233680 h 1148080"/>
              <a:gd name="connsiteX10" fmla="*/ 121920 w 2316480"/>
              <a:gd name="connsiteY10" fmla="*/ 243840 h 1148080"/>
              <a:gd name="connsiteX11" fmla="*/ 71120 w 2316480"/>
              <a:gd name="connsiteY11" fmla="*/ 314960 h 1148080"/>
              <a:gd name="connsiteX12" fmla="*/ 60960 w 2316480"/>
              <a:gd name="connsiteY12" fmla="*/ 345440 h 1148080"/>
              <a:gd name="connsiteX13" fmla="*/ 40640 w 2316480"/>
              <a:gd name="connsiteY13" fmla="*/ 375920 h 1148080"/>
              <a:gd name="connsiteX14" fmla="*/ 20320 w 2316480"/>
              <a:gd name="connsiteY14" fmla="*/ 436880 h 1148080"/>
              <a:gd name="connsiteX15" fmla="*/ 0 w 2316480"/>
              <a:gd name="connsiteY15" fmla="*/ 518160 h 1148080"/>
              <a:gd name="connsiteX16" fmla="*/ 10160 w 2316480"/>
              <a:gd name="connsiteY16" fmla="*/ 609600 h 1148080"/>
              <a:gd name="connsiteX17" fmla="*/ 30480 w 2316480"/>
              <a:gd name="connsiteY17" fmla="*/ 650240 h 1148080"/>
              <a:gd name="connsiteX18" fmla="*/ 40640 w 2316480"/>
              <a:gd name="connsiteY18" fmla="*/ 680720 h 1148080"/>
              <a:gd name="connsiteX19" fmla="*/ 50800 w 2316480"/>
              <a:gd name="connsiteY19" fmla="*/ 731520 h 1148080"/>
              <a:gd name="connsiteX20" fmla="*/ 71120 w 2316480"/>
              <a:gd name="connsiteY20" fmla="*/ 782320 h 1148080"/>
              <a:gd name="connsiteX21" fmla="*/ 91440 w 2316480"/>
              <a:gd name="connsiteY21" fmla="*/ 843280 h 1148080"/>
              <a:gd name="connsiteX22" fmla="*/ 111760 w 2316480"/>
              <a:gd name="connsiteY22" fmla="*/ 873760 h 1148080"/>
              <a:gd name="connsiteX23" fmla="*/ 152400 w 2316480"/>
              <a:gd name="connsiteY23" fmla="*/ 944880 h 1148080"/>
              <a:gd name="connsiteX24" fmla="*/ 314960 w 2316480"/>
              <a:gd name="connsiteY24" fmla="*/ 1066800 h 1148080"/>
              <a:gd name="connsiteX25" fmla="*/ 396240 w 2316480"/>
              <a:gd name="connsiteY25" fmla="*/ 1097280 h 1148080"/>
              <a:gd name="connsiteX26" fmla="*/ 426720 w 2316480"/>
              <a:gd name="connsiteY26" fmla="*/ 1107440 h 1148080"/>
              <a:gd name="connsiteX27" fmla="*/ 487680 w 2316480"/>
              <a:gd name="connsiteY27" fmla="*/ 1117600 h 1148080"/>
              <a:gd name="connsiteX28" fmla="*/ 670560 w 2316480"/>
              <a:gd name="connsiteY28" fmla="*/ 1148080 h 1148080"/>
              <a:gd name="connsiteX29" fmla="*/ 1300480 w 2316480"/>
              <a:gd name="connsiteY29" fmla="*/ 1137920 h 1148080"/>
              <a:gd name="connsiteX30" fmla="*/ 1463040 w 2316480"/>
              <a:gd name="connsiteY30" fmla="*/ 1107440 h 1148080"/>
              <a:gd name="connsiteX31" fmla="*/ 1524000 w 2316480"/>
              <a:gd name="connsiteY31" fmla="*/ 1097280 h 1148080"/>
              <a:gd name="connsiteX32" fmla="*/ 1574800 w 2316480"/>
              <a:gd name="connsiteY32" fmla="*/ 1087120 h 1148080"/>
              <a:gd name="connsiteX33" fmla="*/ 1635760 w 2316480"/>
              <a:gd name="connsiteY33" fmla="*/ 1076960 h 1148080"/>
              <a:gd name="connsiteX34" fmla="*/ 1686560 w 2316480"/>
              <a:gd name="connsiteY34" fmla="*/ 1066800 h 1148080"/>
              <a:gd name="connsiteX35" fmla="*/ 1828800 w 2316480"/>
              <a:gd name="connsiteY35" fmla="*/ 1046480 h 1148080"/>
              <a:gd name="connsiteX36" fmla="*/ 1869440 w 2316480"/>
              <a:gd name="connsiteY36" fmla="*/ 1036320 h 1148080"/>
              <a:gd name="connsiteX37" fmla="*/ 1930400 w 2316480"/>
              <a:gd name="connsiteY37" fmla="*/ 1026160 h 1148080"/>
              <a:gd name="connsiteX38" fmla="*/ 1971040 w 2316480"/>
              <a:gd name="connsiteY38" fmla="*/ 1005840 h 1148080"/>
              <a:gd name="connsiteX39" fmla="*/ 2001520 w 2316480"/>
              <a:gd name="connsiteY39" fmla="*/ 995680 h 1148080"/>
              <a:gd name="connsiteX40" fmla="*/ 2021840 w 2316480"/>
              <a:gd name="connsiteY40" fmla="*/ 965200 h 1148080"/>
              <a:gd name="connsiteX41" fmla="*/ 2062480 w 2316480"/>
              <a:gd name="connsiteY41" fmla="*/ 934720 h 1148080"/>
              <a:gd name="connsiteX42" fmla="*/ 2092960 w 2316480"/>
              <a:gd name="connsiteY42" fmla="*/ 914400 h 1148080"/>
              <a:gd name="connsiteX43" fmla="*/ 2123440 w 2316480"/>
              <a:gd name="connsiteY43" fmla="*/ 873760 h 1148080"/>
              <a:gd name="connsiteX44" fmla="*/ 2235200 w 2316480"/>
              <a:gd name="connsiteY44" fmla="*/ 741680 h 1148080"/>
              <a:gd name="connsiteX45" fmla="*/ 2275840 w 2316480"/>
              <a:gd name="connsiteY45" fmla="*/ 640080 h 1148080"/>
              <a:gd name="connsiteX46" fmla="*/ 2306320 w 2316480"/>
              <a:gd name="connsiteY46" fmla="*/ 548640 h 1148080"/>
              <a:gd name="connsiteX47" fmla="*/ 2316480 w 2316480"/>
              <a:gd name="connsiteY47" fmla="*/ 497840 h 1148080"/>
              <a:gd name="connsiteX48" fmla="*/ 2306320 w 2316480"/>
              <a:gd name="connsiteY48" fmla="*/ 386080 h 1148080"/>
              <a:gd name="connsiteX49" fmla="*/ 2286000 w 2316480"/>
              <a:gd name="connsiteY49" fmla="*/ 355600 h 1148080"/>
              <a:gd name="connsiteX50" fmla="*/ 2225040 w 2316480"/>
              <a:gd name="connsiteY50" fmla="*/ 294640 h 1148080"/>
              <a:gd name="connsiteX51" fmla="*/ 2164080 w 2316480"/>
              <a:gd name="connsiteY51" fmla="*/ 254000 h 1148080"/>
              <a:gd name="connsiteX52" fmla="*/ 2133600 w 2316480"/>
              <a:gd name="connsiteY52" fmla="*/ 233680 h 1148080"/>
              <a:gd name="connsiteX53" fmla="*/ 2092960 w 2316480"/>
              <a:gd name="connsiteY53" fmla="*/ 203200 h 1148080"/>
              <a:gd name="connsiteX54" fmla="*/ 2021840 w 2316480"/>
              <a:gd name="connsiteY54" fmla="*/ 152400 h 1148080"/>
              <a:gd name="connsiteX55" fmla="*/ 2001520 w 2316480"/>
              <a:gd name="connsiteY55" fmla="*/ 121920 h 1148080"/>
              <a:gd name="connsiteX56" fmla="*/ 1899920 w 2316480"/>
              <a:gd name="connsiteY56" fmla="*/ 91440 h 1148080"/>
              <a:gd name="connsiteX57" fmla="*/ 1788160 w 2316480"/>
              <a:gd name="connsiteY57" fmla="*/ 60960 h 1148080"/>
              <a:gd name="connsiteX58" fmla="*/ 1717040 w 2316480"/>
              <a:gd name="connsiteY58" fmla="*/ 50800 h 1148080"/>
              <a:gd name="connsiteX59" fmla="*/ 1615440 w 2316480"/>
              <a:gd name="connsiteY59" fmla="*/ 30480 h 1148080"/>
              <a:gd name="connsiteX60" fmla="*/ 1524000 w 2316480"/>
              <a:gd name="connsiteY60" fmla="*/ 20320 h 1148080"/>
              <a:gd name="connsiteX61" fmla="*/ 1432560 w 2316480"/>
              <a:gd name="connsiteY61" fmla="*/ 0 h 1148080"/>
              <a:gd name="connsiteX62" fmla="*/ 1219200 w 2316480"/>
              <a:gd name="connsiteY62" fmla="*/ 10160 h 1148080"/>
              <a:gd name="connsiteX63" fmla="*/ 1066800 w 2316480"/>
              <a:gd name="connsiteY63" fmla="*/ 50800 h 1148080"/>
              <a:gd name="connsiteX64" fmla="*/ 1026160 w 2316480"/>
              <a:gd name="connsiteY64" fmla="*/ 71120 h 1148080"/>
              <a:gd name="connsiteX65" fmla="*/ 975360 w 2316480"/>
              <a:gd name="connsiteY65" fmla="*/ 132080 h 1148080"/>
              <a:gd name="connsiteX66" fmla="*/ 965200 w 2316480"/>
              <a:gd name="connsiteY66" fmla="*/ 15240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316480" h="1148080">
                <a:moveTo>
                  <a:pt x="1198880" y="20320"/>
                </a:moveTo>
                <a:cubicBezTo>
                  <a:pt x="1165086" y="16941"/>
                  <a:pt x="1001333" y="0"/>
                  <a:pt x="975360" y="0"/>
                </a:cubicBezTo>
                <a:cubicBezTo>
                  <a:pt x="860164" y="0"/>
                  <a:pt x="745067" y="6773"/>
                  <a:pt x="629920" y="10160"/>
                </a:cubicBezTo>
                <a:cubicBezTo>
                  <a:pt x="592667" y="13547"/>
                  <a:pt x="554998" y="13819"/>
                  <a:pt x="518160" y="20320"/>
                </a:cubicBezTo>
                <a:cubicBezTo>
                  <a:pt x="497067" y="24042"/>
                  <a:pt x="478203" y="36439"/>
                  <a:pt x="457200" y="40640"/>
                </a:cubicBezTo>
                <a:cubicBezTo>
                  <a:pt x="443406" y="43399"/>
                  <a:pt x="382158" y="54811"/>
                  <a:pt x="365760" y="60960"/>
                </a:cubicBezTo>
                <a:cubicBezTo>
                  <a:pt x="351579" y="66278"/>
                  <a:pt x="339182" y="75655"/>
                  <a:pt x="325120" y="81280"/>
                </a:cubicBezTo>
                <a:cubicBezTo>
                  <a:pt x="305233" y="89235"/>
                  <a:pt x="264160" y="101600"/>
                  <a:pt x="264160" y="101600"/>
                </a:cubicBezTo>
                <a:cubicBezTo>
                  <a:pt x="213709" y="177276"/>
                  <a:pt x="278551" y="84331"/>
                  <a:pt x="213360" y="162560"/>
                </a:cubicBezTo>
                <a:cubicBezTo>
                  <a:pt x="181773" y="200464"/>
                  <a:pt x="202678" y="197767"/>
                  <a:pt x="152400" y="233680"/>
                </a:cubicBezTo>
                <a:cubicBezTo>
                  <a:pt x="143685" y="239905"/>
                  <a:pt x="132080" y="240453"/>
                  <a:pt x="121920" y="243840"/>
                </a:cubicBezTo>
                <a:cubicBezTo>
                  <a:pt x="115017" y="253044"/>
                  <a:pt x="78548" y="300104"/>
                  <a:pt x="71120" y="314960"/>
                </a:cubicBezTo>
                <a:cubicBezTo>
                  <a:pt x="66331" y="324539"/>
                  <a:pt x="65749" y="335861"/>
                  <a:pt x="60960" y="345440"/>
                </a:cubicBezTo>
                <a:cubicBezTo>
                  <a:pt x="55499" y="356362"/>
                  <a:pt x="45599" y="364762"/>
                  <a:pt x="40640" y="375920"/>
                </a:cubicBezTo>
                <a:cubicBezTo>
                  <a:pt x="31941" y="395493"/>
                  <a:pt x="27093" y="416560"/>
                  <a:pt x="20320" y="436880"/>
                </a:cubicBezTo>
                <a:cubicBezTo>
                  <a:pt x="4699" y="483743"/>
                  <a:pt x="12260" y="456858"/>
                  <a:pt x="0" y="518160"/>
                </a:cubicBezTo>
                <a:cubicBezTo>
                  <a:pt x="3387" y="548640"/>
                  <a:pt x="3264" y="579718"/>
                  <a:pt x="10160" y="609600"/>
                </a:cubicBezTo>
                <a:cubicBezTo>
                  <a:pt x="13566" y="624358"/>
                  <a:pt x="24514" y="636319"/>
                  <a:pt x="30480" y="650240"/>
                </a:cubicBezTo>
                <a:cubicBezTo>
                  <a:pt x="34699" y="660084"/>
                  <a:pt x="38043" y="670330"/>
                  <a:pt x="40640" y="680720"/>
                </a:cubicBezTo>
                <a:cubicBezTo>
                  <a:pt x="44828" y="697473"/>
                  <a:pt x="45838" y="714980"/>
                  <a:pt x="50800" y="731520"/>
                </a:cubicBezTo>
                <a:cubicBezTo>
                  <a:pt x="56041" y="748989"/>
                  <a:pt x="64887" y="765180"/>
                  <a:pt x="71120" y="782320"/>
                </a:cubicBezTo>
                <a:cubicBezTo>
                  <a:pt x="78440" y="802450"/>
                  <a:pt x="79559" y="825458"/>
                  <a:pt x="91440" y="843280"/>
                </a:cubicBezTo>
                <a:cubicBezTo>
                  <a:pt x="98213" y="853440"/>
                  <a:pt x="105702" y="863158"/>
                  <a:pt x="111760" y="873760"/>
                </a:cubicBezTo>
                <a:cubicBezTo>
                  <a:pt x="128233" y="902588"/>
                  <a:pt x="131183" y="920127"/>
                  <a:pt x="152400" y="944880"/>
                </a:cubicBezTo>
                <a:cubicBezTo>
                  <a:pt x="191829" y="990880"/>
                  <a:pt x="268241" y="1049280"/>
                  <a:pt x="314960" y="1066800"/>
                </a:cubicBezTo>
                <a:lnTo>
                  <a:pt x="396240" y="1097280"/>
                </a:lnTo>
                <a:cubicBezTo>
                  <a:pt x="406305" y="1100940"/>
                  <a:pt x="416265" y="1105117"/>
                  <a:pt x="426720" y="1107440"/>
                </a:cubicBezTo>
                <a:cubicBezTo>
                  <a:pt x="446830" y="1111909"/>
                  <a:pt x="467433" y="1113804"/>
                  <a:pt x="487680" y="1117600"/>
                </a:cubicBezTo>
                <a:cubicBezTo>
                  <a:pt x="641729" y="1146484"/>
                  <a:pt x="534712" y="1131099"/>
                  <a:pt x="670560" y="1148080"/>
                </a:cubicBezTo>
                <a:cubicBezTo>
                  <a:pt x="880533" y="1144693"/>
                  <a:pt x="1090652" y="1146427"/>
                  <a:pt x="1300480" y="1137920"/>
                </a:cubicBezTo>
                <a:cubicBezTo>
                  <a:pt x="1403424" y="1133747"/>
                  <a:pt x="1393529" y="1121342"/>
                  <a:pt x="1463040" y="1107440"/>
                </a:cubicBezTo>
                <a:cubicBezTo>
                  <a:pt x="1483240" y="1103400"/>
                  <a:pt x="1503732" y="1100965"/>
                  <a:pt x="1524000" y="1097280"/>
                </a:cubicBezTo>
                <a:cubicBezTo>
                  <a:pt x="1540990" y="1094191"/>
                  <a:pt x="1557810" y="1090209"/>
                  <a:pt x="1574800" y="1087120"/>
                </a:cubicBezTo>
                <a:cubicBezTo>
                  <a:pt x="1595068" y="1083435"/>
                  <a:pt x="1615492" y="1080645"/>
                  <a:pt x="1635760" y="1076960"/>
                </a:cubicBezTo>
                <a:cubicBezTo>
                  <a:pt x="1652750" y="1073871"/>
                  <a:pt x="1669503" y="1069493"/>
                  <a:pt x="1686560" y="1066800"/>
                </a:cubicBezTo>
                <a:cubicBezTo>
                  <a:pt x="1733869" y="1059330"/>
                  <a:pt x="1781557" y="1054354"/>
                  <a:pt x="1828800" y="1046480"/>
                </a:cubicBezTo>
                <a:cubicBezTo>
                  <a:pt x="1842574" y="1044184"/>
                  <a:pt x="1855748" y="1039058"/>
                  <a:pt x="1869440" y="1036320"/>
                </a:cubicBezTo>
                <a:cubicBezTo>
                  <a:pt x="1889640" y="1032280"/>
                  <a:pt x="1910080" y="1029547"/>
                  <a:pt x="1930400" y="1026160"/>
                </a:cubicBezTo>
                <a:cubicBezTo>
                  <a:pt x="1943947" y="1019387"/>
                  <a:pt x="1957119" y="1011806"/>
                  <a:pt x="1971040" y="1005840"/>
                </a:cubicBezTo>
                <a:cubicBezTo>
                  <a:pt x="1980884" y="1001621"/>
                  <a:pt x="1993157" y="1002370"/>
                  <a:pt x="2001520" y="995680"/>
                </a:cubicBezTo>
                <a:cubicBezTo>
                  <a:pt x="2011055" y="988052"/>
                  <a:pt x="2013206" y="973834"/>
                  <a:pt x="2021840" y="965200"/>
                </a:cubicBezTo>
                <a:cubicBezTo>
                  <a:pt x="2033814" y="953226"/>
                  <a:pt x="2048701" y="944562"/>
                  <a:pt x="2062480" y="934720"/>
                </a:cubicBezTo>
                <a:cubicBezTo>
                  <a:pt x="2072416" y="927623"/>
                  <a:pt x="2084326" y="923034"/>
                  <a:pt x="2092960" y="914400"/>
                </a:cubicBezTo>
                <a:cubicBezTo>
                  <a:pt x="2104934" y="902426"/>
                  <a:pt x="2111998" y="886242"/>
                  <a:pt x="2123440" y="873760"/>
                </a:cubicBezTo>
                <a:cubicBezTo>
                  <a:pt x="2182829" y="808972"/>
                  <a:pt x="2203486" y="809639"/>
                  <a:pt x="2235200" y="741680"/>
                </a:cubicBezTo>
                <a:cubicBezTo>
                  <a:pt x="2250625" y="708627"/>
                  <a:pt x="2268687" y="675847"/>
                  <a:pt x="2275840" y="640080"/>
                </a:cubicBezTo>
                <a:cubicBezTo>
                  <a:pt x="2288970" y="574428"/>
                  <a:pt x="2278277" y="604726"/>
                  <a:pt x="2306320" y="548640"/>
                </a:cubicBezTo>
                <a:cubicBezTo>
                  <a:pt x="2309707" y="531707"/>
                  <a:pt x="2316480" y="515109"/>
                  <a:pt x="2316480" y="497840"/>
                </a:cubicBezTo>
                <a:cubicBezTo>
                  <a:pt x="2316480" y="460433"/>
                  <a:pt x="2314158" y="422657"/>
                  <a:pt x="2306320" y="386080"/>
                </a:cubicBezTo>
                <a:cubicBezTo>
                  <a:pt x="2303761" y="374140"/>
                  <a:pt x="2294112" y="364726"/>
                  <a:pt x="2286000" y="355600"/>
                </a:cubicBezTo>
                <a:cubicBezTo>
                  <a:pt x="2266908" y="334122"/>
                  <a:pt x="2248950" y="310580"/>
                  <a:pt x="2225040" y="294640"/>
                </a:cubicBezTo>
                <a:lnTo>
                  <a:pt x="2164080" y="254000"/>
                </a:lnTo>
                <a:cubicBezTo>
                  <a:pt x="2153920" y="247227"/>
                  <a:pt x="2143369" y="241006"/>
                  <a:pt x="2133600" y="233680"/>
                </a:cubicBezTo>
                <a:cubicBezTo>
                  <a:pt x="2120053" y="223520"/>
                  <a:pt x="2106739" y="213042"/>
                  <a:pt x="2092960" y="203200"/>
                </a:cubicBezTo>
                <a:cubicBezTo>
                  <a:pt x="2072769" y="188778"/>
                  <a:pt x="2038442" y="169002"/>
                  <a:pt x="2021840" y="152400"/>
                </a:cubicBezTo>
                <a:cubicBezTo>
                  <a:pt x="2013206" y="143766"/>
                  <a:pt x="2011875" y="128392"/>
                  <a:pt x="2001520" y="121920"/>
                </a:cubicBezTo>
                <a:cubicBezTo>
                  <a:pt x="1981188" y="109212"/>
                  <a:pt x="1926218" y="98954"/>
                  <a:pt x="1899920" y="91440"/>
                </a:cubicBezTo>
                <a:cubicBezTo>
                  <a:pt x="1850320" y="77269"/>
                  <a:pt x="1860601" y="71309"/>
                  <a:pt x="1788160" y="60960"/>
                </a:cubicBezTo>
                <a:cubicBezTo>
                  <a:pt x="1764453" y="57573"/>
                  <a:pt x="1740623" y="54962"/>
                  <a:pt x="1717040" y="50800"/>
                </a:cubicBezTo>
                <a:cubicBezTo>
                  <a:pt x="1683028" y="44798"/>
                  <a:pt x="1649766" y="34294"/>
                  <a:pt x="1615440" y="30480"/>
                </a:cubicBezTo>
                <a:lnTo>
                  <a:pt x="1524000" y="20320"/>
                </a:lnTo>
                <a:cubicBezTo>
                  <a:pt x="1508326" y="16402"/>
                  <a:pt x="1445458" y="0"/>
                  <a:pt x="1432560" y="0"/>
                </a:cubicBezTo>
                <a:cubicBezTo>
                  <a:pt x="1361359" y="0"/>
                  <a:pt x="1290320" y="6773"/>
                  <a:pt x="1219200" y="10160"/>
                </a:cubicBezTo>
                <a:cubicBezTo>
                  <a:pt x="1128249" y="28350"/>
                  <a:pt x="1134600" y="20666"/>
                  <a:pt x="1066800" y="50800"/>
                </a:cubicBezTo>
                <a:cubicBezTo>
                  <a:pt x="1052960" y="56951"/>
                  <a:pt x="1038485" y="62317"/>
                  <a:pt x="1026160" y="71120"/>
                </a:cubicBezTo>
                <a:cubicBezTo>
                  <a:pt x="1004606" y="86516"/>
                  <a:pt x="988727" y="109801"/>
                  <a:pt x="975360" y="132080"/>
                </a:cubicBezTo>
                <a:cubicBezTo>
                  <a:pt x="971464" y="138574"/>
                  <a:pt x="968587" y="145627"/>
                  <a:pt x="965200" y="152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1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3276600" y="188913"/>
            <a:ext cx="16557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/>
              <a:t>461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1187450" y="1341438"/>
            <a:ext cx="16557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/>
              <a:t>6</a:t>
            </a:r>
            <a:r>
              <a:rPr lang="en-US" altLang="sk-SK" dirty="0">
                <a:solidFill>
                  <a:srgbClr val="00B0F0"/>
                </a:solidFill>
              </a:rPr>
              <a:t>4</a:t>
            </a:r>
            <a:r>
              <a:rPr lang="sk-SK" altLang="sk-SK" dirty="0"/>
              <a:t>1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3132138" y="1341438"/>
            <a:ext cx="1655762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>
                <a:solidFill>
                  <a:srgbClr val="00B0F0"/>
                </a:solidFill>
              </a:rPr>
              <a:t>64</a:t>
            </a:r>
            <a:r>
              <a:rPr lang="sk-SK" altLang="sk-SK" dirty="0"/>
              <a:t>1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5076825" y="1341438"/>
            <a:ext cx="16557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en-US" altLang="sk-SK" dirty="0">
                <a:solidFill>
                  <a:srgbClr val="00B0F0"/>
                </a:solidFill>
              </a:rPr>
              <a:t>6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/>
              <a:t>41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6948488" y="1341438"/>
            <a:ext cx="1655762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en-US" altLang="sk-SK" dirty="0">
                <a:solidFill>
                  <a:srgbClr val="00B0F0"/>
                </a:solidFill>
              </a:rPr>
              <a:t>4</a:t>
            </a:r>
            <a:r>
              <a:rPr lang="sk-SK" altLang="sk-SK" dirty="0">
                <a:solidFill>
                  <a:srgbClr val="FF0000"/>
                </a:solidFill>
              </a:rPr>
              <a:t>75</a:t>
            </a:r>
            <a:r>
              <a:rPr lang="sk-SK" altLang="sk-SK" dirty="0"/>
              <a:t>61</a:t>
            </a:r>
          </a:p>
        </p:txBody>
      </p:sp>
      <p:cxnSp>
        <p:nvCxnSpPr>
          <p:cNvPr id="27655" name="Straight Arrow Connector 7"/>
          <p:cNvCxnSpPr>
            <a:cxnSpLocks noChangeShapeType="1"/>
          </p:cNvCxnSpPr>
          <p:nvPr/>
        </p:nvCxnSpPr>
        <p:spPr bwMode="auto">
          <a:xfrm flipH="1">
            <a:off x="2339975" y="620713"/>
            <a:ext cx="1152525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Straight Arrow Connector 9"/>
          <p:cNvCxnSpPr>
            <a:cxnSpLocks noChangeShapeType="1"/>
            <a:stCxn id="27650" idx="2"/>
          </p:cNvCxnSpPr>
          <p:nvPr/>
        </p:nvCxnSpPr>
        <p:spPr bwMode="auto">
          <a:xfrm>
            <a:off x="4103688" y="650875"/>
            <a:ext cx="36512" cy="690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Arrow Connector 11"/>
          <p:cNvCxnSpPr>
            <a:cxnSpLocks noChangeShapeType="1"/>
            <a:endCxn id="27653" idx="0"/>
          </p:cNvCxnSpPr>
          <p:nvPr/>
        </p:nvCxnSpPr>
        <p:spPr bwMode="auto">
          <a:xfrm>
            <a:off x="4643438" y="620713"/>
            <a:ext cx="1260475" cy="720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Arrow Connector 13"/>
          <p:cNvCxnSpPr>
            <a:cxnSpLocks noChangeShapeType="1"/>
            <a:stCxn id="27650" idx="3"/>
          </p:cNvCxnSpPr>
          <p:nvPr/>
        </p:nvCxnSpPr>
        <p:spPr bwMode="auto">
          <a:xfrm>
            <a:off x="4932363" y="419100"/>
            <a:ext cx="2663825" cy="922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TextBox 14"/>
          <p:cNvSpPr txBox="1">
            <a:spLocks noChangeArrowheads="1"/>
          </p:cNvSpPr>
          <p:nvPr/>
        </p:nvSpPr>
        <p:spPr bwMode="auto">
          <a:xfrm>
            <a:off x="6011863" y="0"/>
            <a:ext cx="2881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200"/>
              <a:t>Vzhľadom na to, že vektor je krátky, použijem v tomto kroku aj iný typ transformácie, vnorenie mesta medzi dve iné mestá.</a:t>
            </a:r>
          </a:p>
        </p:txBody>
      </p:sp>
      <p:sp>
        <p:nvSpPr>
          <p:cNvPr id="27660" name="TextBox 15"/>
          <p:cNvSpPr txBox="1">
            <a:spLocks noChangeArrowheads="1"/>
          </p:cNvSpPr>
          <p:nvPr/>
        </p:nvSpPr>
        <p:spPr bwMode="auto">
          <a:xfrm>
            <a:off x="1258888" y="1052513"/>
            <a:ext cx="720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vnorenie</a:t>
            </a:r>
          </a:p>
        </p:txBody>
      </p:sp>
      <p:sp>
        <p:nvSpPr>
          <p:cNvPr id="27661" name="TextBox 16"/>
          <p:cNvSpPr txBox="1">
            <a:spLocks noChangeArrowheads="1"/>
          </p:cNvSpPr>
          <p:nvPr/>
        </p:nvSpPr>
        <p:spPr bwMode="auto">
          <a:xfrm>
            <a:off x="3348038" y="1052513"/>
            <a:ext cx="7191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zámena</a:t>
            </a:r>
          </a:p>
        </p:txBody>
      </p:sp>
      <p:sp>
        <p:nvSpPr>
          <p:cNvPr id="27662" name="TextBox 17"/>
          <p:cNvSpPr txBox="1">
            <a:spLocks noChangeArrowheads="1"/>
          </p:cNvSpPr>
          <p:nvPr/>
        </p:nvSpPr>
        <p:spPr bwMode="auto">
          <a:xfrm>
            <a:off x="4859338" y="1052513"/>
            <a:ext cx="720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vnorenie</a:t>
            </a:r>
          </a:p>
        </p:txBody>
      </p:sp>
      <p:sp>
        <p:nvSpPr>
          <p:cNvPr id="27663" name="TextBox 18"/>
          <p:cNvSpPr txBox="1">
            <a:spLocks noChangeArrowheads="1"/>
          </p:cNvSpPr>
          <p:nvPr/>
        </p:nvSpPr>
        <p:spPr bwMode="auto">
          <a:xfrm>
            <a:off x="7451725" y="1052513"/>
            <a:ext cx="720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vnorenie</a:t>
            </a:r>
          </a:p>
        </p:txBody>
      </p:sp>
      <p:grpSp>
        <p:nvGrpSpPr>
          <p:cNvPr id="27664" name="Group 19"/>
          <p:cNvGrpSpPr>
            <a:grpSpLocks/>
          </p:cNvGrpSpPr>
          <p:nvPr/>
        </p:nvGrpSpPr>
        <p:grpSpPr bwMode="auto">
          <a:xfrm>
            <a:off x="1116013" y="2205038"/>
            <a:ext cx="3600450" cy="1573212"/>
            <a:chOff x="5220072" y="2204864"/>
            <a:chExt cx="3600400" cy="1573143"/>
          </a:xfrm>
        </p:grpSpPr>
        <p:grpSp>
          <p:nvGrpSpPr>
            <p:cNvPr id="27727" name="Group 204"/>
            <p:cNvGrpSpPr>
              <a:grpSpLocks/>
            </p:cNvGrpSpPr>
            <p:nvPr/>
          </p:nvGrpSpPr>
          <p:grpSpPr bwMode="auto">
            <a:xfrm>
              <a:off x="5220072" y="2204864"/>
              <a:ext cx="1584176" cy="1501135"/>
              <a:chOff x="5220072" y="2204864"/>
              <a:chExt cx="1584176" cy="1501135"/>
            </a:xfrm>
          </p:grpSpPr>
          <p:grpSp>
            <p:nvGrpSpPr>
              <p:cNvPr id="27758" name="Group 164"/>
              <p:cNvGrpSpPr>
                <a:grpSpLocks/>
              </p:cNvGrpSpPr>
              <p:nvPr/>
            </p:nvGrpSpPr>
            <p:grpSpPr bwMode="auto">
              <a:xfrm>
                <a:off x="5220072" y="2204864"/>
                <a:ext cx="1584176" cy="1501135"/>
                <a:chOff x="3203848" y="2276872"/>
                <a:chExt cx="1584176" cy="1501135"/>
              </a:xfrm>
            </p:grpSpPr>
            <p:grpSp>
              <p:nvGrpSpPr>
                <p:cNvPr id="27764" name="Group 132"/>
                <p:cNvGrpSpPr>
                  <a:grpSpLocks/>
                </p:cNvGrpSpPr>
                <p:nvPr/>
              </p:nvGrpSpPr>
              <p:grpSpPr bwMode="auto">
                <a:xfrm>
                  <a:off x="3203848" y="2276872"/>
                  <a:ext cx="1584176" cy="1501135"/>
                  <a:chOff x="6300192" y="260648"/>
                  <a:chExt cx="1584176" cy="1501135"/>
                </a:xfrm>
              </p:grpSpPr>
              <p:sp>
                <p:nvSpPr>
                  <p:cNvPr id="27766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6444208" y="1268760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grpSp>
                <p:nvGrpSpPr>
                  <p:cNvPr id="2776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516216" y="476672"/>
                    <a:ext cx="288032" cy="276999"/>
                    <a:chOff x="6588224" y="332656"/>
                    <a:chExt cx="288032" cy="276999"/>
                  </a:xfrm>
                </p:grpSpPr>
                <p:sp>
                  <p:nvSpPr>
                    <p:cNvPr id="27784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85" name="Text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1</a:t>
                      </a:r>
                    </a:p>
                  </p:txBody>
                </p:sp>
              </p:grpSp>
              <p:grpSp>
                <p:nvGrpSpPr>
                  <p:cNvPr id="277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0272" y="260648"/>
                    <a:ext cx="288032" cy="288032"/>
                    <a:chOff x="7020272" y="260648"/>
                    <a:chExt cx="288032" cy="288032"/>
                  </a:xfrm>
                </p:grpSpPr>
                <p:sp>
                  <p:nvSpPr>
                    <p:cNvPr id="27782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2280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83" name="Text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26064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2</a:t>
                      </a:r>
                    </a:p>
                  </p:txBody>
                </p:sp>
              </p:grpSp>
              <p:grpSp>
                <p:nvGrpSpPr>
                  <p:cNvPr id="2776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0272" y="1484784"/>
                    <a:ext cx="288032" cy="276999"/>
                    <a:chOff x="7020272" y="1484784"/>
                    <a:chExt cx="288032" cy="276999"/>
                  </a:xfrm>
                </p:grpSpPr>
                <p:sp>
                  <p:nvSpPr>
                    <p:cNvPr id="2778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81" name="Text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5</a:t>
                      </a:r>
                    </a:p>
                  </p:txBody>
                </p:sp>
              </p:grpSp>
              <p:grpSp>
                <p:nvGrpSpPr>
                  <p:cNvPr id="27770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596336" y="620688"/>
                    <a:ext cx="288032" cy="276999"/>
                    <a:chOff x="7596336" y="620688"/>
                    <a:chExt cx="288032" cy="276999"/>
                  </a:xfrm>
                </p:grpSpPr>
                <p:sp>
                  <p:nvSpPr>
                    <p:cNvPr id="27778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79" name="Text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3</a:t>
                      </a:r>
                    </a:p>
                  </p:txBody>
                </p:sp>
              </p:grpSp>
              <p:grpSp>
                <p:nvGrpSpPr>
                  <p:cNvPr id="2777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7524328" y="1124744"/>
                    <a:ext cx="288032" cy="288032"/>
                    <a:chOff x="7524328" y="1124744"/>
                    <a:chExt cx="288032" cy="288032"/>
                  </a:xfrm>
                </p:grpSpPr>
                <p:sp>
                  <p:nvSpPr>
                    <p:cNvPr id="27776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4328" y="1196752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77" name="Text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24328" y="112474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4</a:t>
                      </a:r>
                    </a:p>
                  </p:txBody>
                </p:sp>
              </p:grpSp>
              <p:sp>
                <p:nvSpPr>
                  <p:cNvPr id="27772" name="Text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2200" y="1268760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6</a:t>
                    </a:r>
                  </a:p>
                </p:txBody>
              </p:sp>
              <p:grpSp>
                <p:nvGrpSpPr>
                  <p:cNvPr id="2777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6300192" y="764704"/>
                    <a:ext cx="288032" cy="276999"/>
                    <a:chOff x="6300192" y="764704"/>
                    <a:chExt cx="288032" cy="276999"/>
                  </a:xfrm>
                </p:grpSpPr>
                <p:sp>
                  <p:nvSpPr>
                    <p:cNvPr id="27774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75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7</a:t>
                      </a:r>
                    </a:p>
                  </p:txBody>
                </p:sp>
              </p:grpSp>
            </p:grpSp>
            <p:cxnSp>
              <p:nvCxnSpPr>
                <p:cNvPr id="27765" name="Straight Arrow Connector 58"/>
                <p:cNvCxnSpPr>
                  <a:cxnSpLocks noChangeShapeType="1"/>
                  <a:stCxn id="27775" idx="0"/>
                  <a:endCxn id="27781" idx="0"/>
                </p:cNvCxnSpPr>
                <p:nvPr/>
              </p:nvCxnSpPr>
              <p:spPr bwMode="auto">
                <a:xfrm>
                  <a:off x="3347864" y="2780928"/>
                  <a:ext cx="720080" cy="72008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7759" name="Straight Arrow Connector 52"/>
              <p:cNvCxnSpPr>
                <a:cxnSpLocks noChangeShapeType="1"/>
                <a:stCxn id="27785" idx="0"/>
                <a:endCxn id="27783" idx="3"/>
              </p:cNvCxnSpPr>
              <p:nvPr/>
            </p:nvCxnSpPr>
            <p:spPr bwMode="auto">
              <a:xfrm flipV="1">
                <a:off x="5580112" y="2343364"/>
                <a:ext cx="648072" cy="7752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60" name="Straight Arrow Connector 53"/>
              <p:cNvCxnSpPr>
                <a:cxnSpLocks noChangeShapeType="1"/>
                <a:stCxn id="27779" idx="1"/>
                <a:endCxn id="27775" idx="0"/>
              </p:cNvCxnSpPr>
              <p:nvPr/>
            </p:nvCxnSpPr>
            <p:spPr bwMode="auto">
              <a:xfrm flipH="1">
                <a:off x="5364088" y="2703404"/>
                <a:ext cx="1152128" cy="55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61" name="Straight Arrow Connector 54"/>
              <p:cNvCxnSpPr>
                <a:cxnSpLocks noChangeShapeType="1"/>
                <a:stCxn id="27781" idx="0"/>
                <a:endCxn id="27772" idx="3"/>
              </p:cNvCxnSpPr>
              <p:nvPr/>
            </p:nvCxnSpPr>
            <p:spPr bwMode="auto">
              <a:xfrm flipH="1" flipV="1">
                <a:off x="5580112" y="3351476"/>
                <a:ext cx="504056" cy="7752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62" name="Straight Arrow Connector 55"/>
              <p:cNvCxnSpPr>
                <a:cxnSpLocks noChangeShapeType="1"/>
                <a:endCxn id="27775" idx="1"/>
              </p:cNvCxnSpPr>
              <p:nvPr/>
            </p:nvCxnSpPr>
            <p:spPr bwMode="auto">
              <a:xfrm flipH="1" flipV="1">
                <a:off x="5220072" y="2847420"/>
                <a:ext cx="1296144" cy="3655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63" name="Straight Arrow Connector 56"/>
              <p:cNvCxnSpPr>
                <a:cxnSpLocks noChangeShapeType="1"/>
                <a:stCxn id="27772" idx="3"/>
                <a:endCxn id="27777" idx="1"/>
              </p:cNvCxnSpPr>
              <p:nvPr/>
            </p:nvCxnSpPr>
            <p:spPr bwMode="auto">
              <a:xfrm flipV="1">
                <a:off x="5580112" y="3207460"/>
                <a:ext cx="864096" cy="1440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728" name="Group 164"/>
            <p:cNvGrpSpPr>
              <a:grpSpLocks/>
            </p:cNvGrpSpPr>
            <p:nvPr/>
          </p:nvGrpSpPr>
          <p:grpSpPr bwMode="auto">
            <a:xfrm>
              <a:off x="7236296" y="2276872"/>
              <a:ext cx="1584176" cy="1501135"/>
              <a:chOff x="3203848" y="2276872"/>
              <a:chExt cx="1584176" cy="1501135"/>
            </a:xfrm>
          </p:grpSpPr>
          <p:grpSp>
            <p:nvGrpSpPr>
              <p:cNvPr id="27736" name="Group 132"/>
              <p:cNvGrpSpPr>
                <a:grpSpLocks/>
              </p:cNvGrpSpPr>
              <p:nvPr/>
            </p:nvGrpSpPr>
            <p:grpSpPr bwMode="auto">
              <a:xfrm>
                <a:off x="3203848" y="2276872"/>
                <a:ext cx="1584176" cy="1501135"/>
                <a:chOff x="6300192" y="260648"/>
                <a:chExt cx="1584176" cy="1501135"/>
              </a:xfrm>
            </p:grpSpPr>
            <p:sp>
              <p:nvSpPr>
                <p:cNvPr id="27738" name="Oval 31"/>
                <p:cNvSpPr>
                  <a:spLocks noChangeArrowheads="1"/>
                </p:cNvSpPr>
                <p:nvPr/>
              </p:nvSpPr>
              <p:spPr bwMode="auto">
                <a:xfrm>
                  <a:off x="6444208" y="1268760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grpSp>
              <p:nvGrpSpPr>
                <p:cNvPr id="27739" name="Group 13"/>
                <p:cNvGrpSpPr>
                  <a:grpSpLocks/>
                </p:cNvGrpSpPr>
                <p:nvPr/>
              </p:nvGrpSpPr>
              <p:grpSpPr bwMode="auto">
                <a:xfrm>
                  <a:off x="6516216" y="476672"/>
                  <a:ext cx="288032" cy="276999"/>
                  <a:chOff x="6588224" y="332656"/>
                  <a:chExt cx="288032" cy="276999"/>
                </a:xfrm>
              </p:grpSpPr>
              <p:sp>
                <p:nvSpPr>
                  <p:cNvPr id="27756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757" name="Text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1</a:t>
                    </a:r>
                  </a:p>
                </p:txBody>
              </p:sp>
            </p:grpSp>
            <p:grpSp>
              <p:nvGrpSpPr>
                <p:cNvPr id="27740" name="Group 16"/>
                <p:cNvGrpSpPr>
                  <a:grpSpLocks/>
                </p:cNvGrpSpPr>
                <p:nvPr/>
              </p:nvGrpSpPr>
              <p:grpSpPr bwMode="auto">
                <a:xfrm>
                  <a:off x="7020272" y="260648"/>
                  <a:ext cx="288032" cy="288032"/>
                  <a:chOff x="7020272" y="260648"/>
                  <a:chExt cx="288032" cy="288032"/>
                </a:xfrm>
              </p:grpSpPr>
              <p:sp>
                <p:nvSpPr>
                  <p:cNvPr id="27754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7092280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755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26064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2</a:t>
                    </a:r>
                  </a:p>
                </p:txBody>
              </p:sp>
            </p:grpSp>
            <p:grpSp>
              <p:nvGrpSpPr>
                <p:cNvPr id="27741" name="Group 21"/>
                <p:cNvGrpSpPr>
                  <a:grpSpLocks/>
                </p:cNvGrpSpPr>
                <p:nvPr/>
              </p:nvGrpSpPr>
              <p:grpSpPr bwMode="auto">
                <a:xfrm>
                  <a:off x="7020272" y="1484784"/>
                  <a:ext cx="288032" cy="276999"/>
                  <a:chOff x="7020272" y="1484784"/>
                  <a:chExt cx="288032" cy="276999"/>
                </a:xfrm>
              </p:grpSpPr>
              <p:sp>
                <p:nvSpPr>
                  <p:cNvPr id="2775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753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5</a:t>
                    </a:r>
                  </a:p>
                </p:txBody>
              </p:sp>
            </p:grpSp>
            <p:grpSp>
              <p:nvGrpSpPr>
                <p:cNvPr id="27742" name="Group 35"/>
                <p:cNvGrpSpPr>
                  <a:grpSpLocks/>
                </p:cNvGrpSpPr>
                <p:nvPr/>
              </p:nvGrpSpPr>
              <p:grpSpPr bwMode="auto">
                <a:xfrm>
                  <a:off x="7596336" y="620688"/>
                  <a:ext cx="288032" cy="276999"/>
                  <a:chOff x="7596336" y="620688"/>
                  <a:chExt cx="288032" cy="276999"/>
                </a:xfrm>
              </p:grpSpPr>
              <p:sp>
                <p:nvSpPr>
                  <p:cNvPr id="27750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751" name="Text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3</a:t>
                    </a:r>
                  </a:p>
                </p:txBody>
              </p:sp>
            </p:grpSp>
            <p:grpSp>
              <p:nvGrpSpPr>
                <p:cNvPr id="27743" name="Group 20"/>
                <p:cNvGrpSpPr>
                  <a:grpSpLocks/>
                </p:cNvGrpSpPr>
                <p:nvPr/>
              </p:nvGrpSpPr>
              <p:grpSpPr bwMode="auto">
                <a:xfrm>
                  <a:off x="7524328" y="1124744"/>
                  <a:ext cx="288032" cy="288032"/>
                  <a:chOff x="7524328" y="1124744"/>
                  <a:chExt cx="288032" cy="288032"/>
                </a:xfrm>
              </p:grpSpPr>
              <p:sp>
                <p:nvSpPr>
                  <p:cNvPr id="2774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7524328" y="1196752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749" name="Text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4328" y="112474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4</a:t>
                    </a:r>
                  </a:p>
                </p:txBody>
              </p:sp>
            </p:grpSp>
            <p:sp>
              <p:nvSpPr>
                <p:cNvPr id="27744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372200" y="1268760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6</a:t>
                  </a:r>
                </a:p>
              </p:txBody>
            </p:sp>
            <p:grpSp>
              <p:nvGrpSpPr>
                <p:cNvPr id="27745" name="Group 25"/>
                <p:cNvGrpSpPr>
                  <a:grpSpLocks/>
                </p:cNvGrpSpPr>
                <p:nvPr/>
              </p:nvGrpSpPr>
              <p:grpSpPr bwMode="auto">
                <a:xfrm>
                  <a:off x="6300192" y="764704"/>
                  <a:ext cx="288032" cy="276999"/>
                  <a:chOff x="6300192" y="764704"/>
                  <a:chExt cx="288032" cy="276999"/>
                </a:xfrm>
              </p:grpSpPr>
              <p:sp>
                <p:nvSpPr>
                  <p:cNvPr id="27746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747" name="Text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7</a:t>
                    </a:r>
                  </a:p>
                </p:txBody>
              </p:sp>
            </p:grpSp>
          </p:grpSp>
          <p:cxnSp>
            <p:nvCxnSpPr>
              <p:cNvPr id="27737" name="Straight Arrow Connector 30"/>
              <p:cNvCxnSpPr>
                <a:cxnSpLocks noChangeShapeType="1"/>
                <a:stCxn id="27747" idx="0"/>
                <a:endCxn id="27753" idx="0"/>
              </p:cNvCxnSpPr>
              <p:nvPr/>
            </p:nvCxnSpPr>
            <p:spPr bwMode="auto">
              <a:xfrm>
                <a:off x="3347864" y="2780928"/>
                <a:ext cx="720080" cy="72008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729" name="Straight Arrow Connector 22"/>
            <p:cNvCxnSpPr>
              <a:cxnSpLocks noChangeShapeType="1"/>
              <a:stCxn id="27757" idx="0"/>
            </p:cNvCxnSpPr>
            <p:nvPr/>
          </p:nvCxnSpPr>
          <p:spPr bwMode="auto">
            <a:xfrm flipV="1">
              <a:off x="7596336" y="2420888"/>
              <a:ext cx="504056" cy="7200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0" name="Straight Arrow Connector 23"/>
            <p:cNvCxnSpPr>
              <a:cxnSpLocks noChangeShapeType="1"/>
              <a:stCxn id="27751" idx="0"/>
              <a:endCxn id="27747" idx="0"/>
            </p:cNvCxnSpPr>
            <p:nvPr/>
          </p:nvCxnSpPr>
          <p:spPr bwMode="auto">
            <a:xfrm flipH="1">
              <a:off x="7380312" y="2636912"/>
              <a:ext cx="1296144" cy="144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1" name="Straight Arrow Connector 24"/>
            <p:cNvCxnSpPr>
              <a:cxnSpLocks noChangeShapeType="1"/>
              <a:endCxn id="27751" idx="1"/>
            </p:cNvCxnSpPr>
            <p:nvPr/>
          </p:nvCxnSpPr>
          <p:spPr bwMode="auto">
            <a:xfrm>
              <a:off x="8100392" y="2348880"/>
              <a:ext cx="432048" cy="4265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2" name="Straight Arrow Connector 25"/>
            <p:cNvCxnSpPr>
              <a:cxnSpLocks noChangeShapeType="1"/>
              <a:stCxn id="27753" idx="0"/>
              <a:endCxn id="27744" idx="3"/>
            </p:cNvCxnSpPr>
            <p:nvPr/>
          </p:nvCxnSpPr>
          <p:spPr bwMode="auto">
            <a:xfrm flipH="1" flipV="1">
              <a:off x="7596336" y="3423484"/>
              <a:ext cx="504056" cy="775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3" name="Straight Arrow Connector 26"/>
            <p:cNvCxnSpPr>
              <a:cxnSpLocks noChangeShapeType="1"/>
              <a:stCxn id="27744" idx="0"/>
              <a:endCxn id="27749" idx="1"/>
            </p:cNvCxnSpPr>
            <p:nvPr/>
          </p:nvCxnSpPr>
          <p:spPr bwMode="auto">
            <a:xfrm flipV="1">
              <a:off x="7452320" y="3279468"/>
              <a:ext cx="1008112" cy="55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4" name="Straight Arrow Connector 27"/>
            <p:cNvCxnSpPr>
              <a:cxnSpLocks noChangeShapeType="1"/>
              <a:stCxn id="27749" idx="1"/>
            </p:cNvCxnSpPr>
            <p:nvPr/>
          </p:nvCxnSpPr>
          <p:spPr bwMode="auto">
            <a:xfrm flipH="1" flipV="1">
              <a:off x="7596336" y="2636912"/>
              <a:ext cx="864096" cy="642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5" name="Straight Arrow Connector 28"/>
            <p:cNvCxnSpPr>
              <a:cxnSpLocks noChangeShapeType="1"/>
              <a:stCxn id="27783" idx="3"/>
              <a:endCxn id="27779" idx="0"/>
            </p:cNvCxnSpPr>
            <p:nvPr/>
          </p:nvCxnSpPr>
          <p:spPr bwMode="auto">
            <a:xfrm>
              <a:off x="6228184" y="2343364"/>
              <a:ext cx="432048" cy="2215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665" name="Group 79"/>
          <p:cNvGrpSpPr>
            <a:grpSpLocks/>
          </p:cNvGrpSpPr>
          <p:nvPr/>
        </p:nvGrpSpPr>
        <p:grpSpPr bwMode="auto">
          <a:xfrm>
            <a:off x="5219700" y="2205038"/>
            <a:ext cx="3600450" cy="1573212"/>
            <a:chOff x="5220072" y="2204864"/>
            <a:chExt cx="3600400" cy="1573143"/>
          </a:xfrm>
        </p:grpSpPr>
        <p:grpSp>
          <p:nvGrpSpPr>
            <p:cNvPr id="27672" name="Group 204"/>
            <p:cNvGrpSpPr>
              <a:grpSpLocks/>
            </p:cNvGrpSpPr>
            <p:nvPr/>
          </p:nvGrpSpPr>
          <p:grpSpPr bwMode="auto">
            <a:xfrm>
              <a:off x="5220072" y="2204864"/>
              <a:ext cx="1584176" cy="1501135"/>
              <a:chOff x="5220072" y="2204864"/>
              <a:chExt cx="1584176" cy="1501135"/>
            </a:xfrm>
          </p:grpSpPr>
          <p:grpSp>
            <p:nvGrpSpPr>
              <p:cNvPr id="27700" name="Group 164"/>
              <p:cNvGrpSpPr>
                <a:grpSpLocks/>
              </p:cNvGrpSpPr>
              <p:nvPr/>
            </p:nvGrpSpPr>
            <p:grpSpPr bwMode="auto">
              <a:xfrm>
                <a:off x="5220072" y="2204864"/>
                <a:ext cx="1584176" cy="1501135"/>
                <a:chOff x="3203848" y="2276872"/>
                <a:chExt cx="1584176" cy="1501135"/>
              </a:xfrm>
            </p:grpSpPr>
            <p:grpSp>
              <p:nvGrpSpPr>
                <p:cNvPr id="27705" name="Group 132"/>
                <p:cNvGrpSpPr>
                  <a:grpSpLocks/>
                </p:cNvGrpSpPr>
                <p:nvPr/>
              </p:nvGrpSpPr>
              <p:grpSpPr bwMode="auto">
                <a:xfrm>
                  <a:off x="3203848" y="2276872"/>
                  <a:ext cx="1584176" cy="1501135"/>
                  <a:chOff x="6300192" y="260648"/>
                  <a:chExt cx="1584176" cy="1501135"/>
                </a:xfrm>
              </p:grpSpPr>
              <p:sp>
                <p:nvSpPr>
                  <p:cNvPr id="27707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6444208" y="1268760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grpSp>
                <p:nvGrpSpPr>
                  <p:cNvPr id="2770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516216" y="476672"/>
                    <a:ext cx="288032" cy="276999"/>
                    <a:chOff x="6588224" y="332656"/>
                    <a:chExt cx="288032" cy="276999"/>
                  </a:xfrm>
                </p:grpSpPr>
                <p:sp>
                  <p:nvSpPr>
                    <p:cNvPr id="27725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26" name="Text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1</a:t>
                      </a:r>
                    </a:p>
                  </p:txBody>
                </p:sp>
              </p:grpSp>
              <p:grpSp>
                <p:nvGrpSpPr>
                  <p:cNvPr id="2770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0272" y="260648"/>
                    <a:ext cx="288032" cy="288032"/>
                    <a:chOff x="7020272" y="260648"/>
                    <a:chExt cx="288032" cy="288032"/>
                  </a:xfrm>
                </p:grpSpPr>
                <p:sp>
                  <p:nvSpPr>
                    <p:cNvPr id="27723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2280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24" name="Text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26064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2</a:t>
                      </a:r>
                    </a:p>
                  </p:txBody>
                </p:sp>
              </p:grpSp>
              <p:grpSp>
                <p:nvGrpSpPr>
                  <p:cNvPr id="27710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0272" y="1484784"/>
                    <a:ext cx="288032" cy="276999"/>
                    <a:chOff x="7020272" y="1484784"/>
                    <a:chExt cx="288032" cy="276999"/>
                  </a:xfrm>
                </p:grpSpPr>
                <p:sp>
                  <p:nvSpPr>
                    <p:cNvPr id="27721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22" name="TextBox 1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5</a:t>
                      </a:r>
                    </a:p>
                  </p:txBody>
                </p:sp>
              </p:grpSp>
              <p:grpSp>
                <p:nvGrpSpPr>
                  <p:cNvPr id="27711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596336" y="620688"/>
                    <a:ext cx="288032" cy="276999"/>
                    <a:chOff x="7596336" y="620688"/>
                    <a:chExt cx="288032" cy="276999"/>
                  </a:xfrm>
                </p:grpSpPr>
                <p:sp>
                  <p:nvSpPr>
                    <p:cNvPr id="27719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20" name="Text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3</a:t>
                      </a:r>
                    </a:p>
                  </p:txBody>
                </p:sp>
              </p:grpSp>
              <p:grpSp>
                <p:nvGrpSpPr>
                  <p:cNvPr id="27712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7524328" y="1124744"/>
                    <a:ext cx="288032" cy="288032"/>
                    <a:chOff x="7524328" y="1124744"/>
                    <a:chExt cx="288032" cy="288032"/>
                  </a:xfrm>
                </p:grpSpPr>
                <p:sp>
                  <p:nvSpPr>
                    <p:cNvPr id="27717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4328" y="1196752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18" name="Text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24328" y="112474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4</a:t>
                      </a:r>
                    </a:p>
                  </p:txBody>
                </p:sp>
              </p:grpSp>
              <p:sp>
                <p:nvSpPr>
                  <p:cNvPr id="27713" name="Text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2200" y="1268760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6</a:t>
                    </a:r>
                  </a:p>
                </p:txBody>
              </p:sp>
              <p:grpSp>
                <p:nvGrpSpPr>
                  <p:cNvPr id="27714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6300192" y="764704"/>
                    <a:ext cx="288032" cy="276999"/>
                    <a:chOff x="6300192" y="764704"/>
                    <a:chExt cx="288032" cy="276999"/>
                  </a:xfrm>
                </p:grpSpPr>
                <p:sp>
                  <p:nvSpPr>
                    <p:cNvPr id="27715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7716" name="TextBox 1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7</a:t>
                      </a:r>
                    </a:p>
                  </p:txBody>
                </p:sp>
              </p:grpSp>
            </p:grpSp>
            <p:cxnSp>
              <p:nvCxnSpPr>
                <p:cNvPr id="27706" name="Straight Arrow Connector 118"/>
                <p:cNvCxnSpPr>
                  <a:cxnSpLocks noChangeShapeType="1"/>
                  <a:stCxn id="27716" idx="0"/>
                  <a:endCxn id="27722" idx="0"/>
                </p:cNvCxnSpPr>
                <p:nvPr/>
              </p:nvCxnSpPr>
              <p:spPr bwMode="auto">
                <a:xfrm>
                  <a:off x="3347864" y="2780928"/>
                  <a:ext cx="720080" cy="72008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7701" name="Straight Arrow Connector 112"/>
              <p:cNvCxnSpPr>
                <a:cxnSpLocks noChangeShapeType="1"/>
                <a:stCxn id="27726" idx="0"/>
                <a:endCxn id="27713" idx="0"/>
              </p:cNvCxnSpPr>
              <p:nvPr/>
            </p:nvCxnSpPr>
            <p:spPr bwMode="auto">
              <a:xfrm flipH="1">
                <a:off x="5436096" y="2420888"/>
                <a:ext cx="144016" cy="79208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2" name="Straight Arrow Connector 113"/>
              <p:cNvCxnSpPr>
                <a:cxnSpLocks noChangeShapeType="1"/>
                <a:endCxn id="27720" idx="0"/>
              </p:cNvCxnSpPr>
              <p:nvPr/>
            </p:nvCxnSpPr>
            <p:spPr bwMode="auto">
              <a:xfrm>
                <a:off x="6156547" y="2276695"/>
                <a:ext cx="503685" cy="288209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3" name="Straight Arrow Connector 114"/>
              <p:cNvCxnSpPr>
                <a:cxnSpLocks noChangeShapeType="1"/>
                <a:stCxn id="27722" idx="0"/>
                <a:endCxn id="27718" idx="2"/>
              </p:cNvCxnSpPr>
              <p:nvPr/>
            </p:nvCxnSpPr>
            <p:spPr bwMode="auto">
              <a:xfrm flipV="1">
                <a:off x="6084168" y="3345959"/>
                <a:ext cx="504056" cy="830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704" name="Straight Arrow Connector 116"/>
              <p:cNvCxnSpPr>
                <a:cxnSpLocks noChangeShapeType="1"/>
                <a:stCxn id="27720" idx="1"/>
                <a:endCxn id="27716" idx="1"/>
              </p:cNvCxnSpPr>
              <p:nvPr/>
            </p:nvCxnSpPr>
            <p:spPr bwMode="auto">
              <a:xfrm flipH="1">
                <a:off x="5220072" y="2703404"/>
                <a:ext cx="1296144" cy="1440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673" name="Group 164"/>
            <p:cNvGrpSpPr>
              <a:grpSpLocks/>
            </p:cNvGrpSpPr>
            <p:nvPr/>
          </p:nvGrpSpPr>
          <p:grpSpPr bwMode="auto">
            <a:xfrm>
              <a:off x="7236296" y="2276872"/>
              <a:ext cx="1584176" cy="1501135"/>
              <a:chOff x="3203848" y="2276872"/>
              <a:chExt cx="1584176" cy="1501135"/>
            </a:xfrm>
          </p:grpSpPr>
          <p:grpSp>
            <p:nvGrpSpPr>
              <p:cNvPr id="27678" name="Group 132"/>
              <p:cNvGrpSpPr>
                <a:grpSpLocks/>
              </p:cNvGrpSpPr>
              <p:nvPr/>
            </p:nvGrpSpPr>
            <p:grpSpPr bwMode="auto">
              <a:xfrm>
                <a:off x="3203848" y="2276872"/>
                <a:ext cx="1584176" cy="1501135"/>
                <a:chOff x="6300192" y="260648"/>
                <a:chExt cx="1584176" cy="1501135"/>
              </a:xfrm>
            </p:grpSpPr>
            <p:sp>
              <p:nvSpPr>
                <p:cNvPr id="27680" name="Oval 91"/>
                <p:cNvSpPr>
                  <a:spLocks noChangeArrowheads="1"/>
                </p:cNvSpPr>
                <p:nvPr/>
              </p:nvSpPr>
              <p:spPr bwMode="auto">
                <a:xfrm>
                  <a:off x="6444208" y="1268760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grpSp>
              <p:nvGrpSpPr>
                <p:cNvPr id="27681" name="Group 13"/>
                <p:cNvGrpSpPr>
                  <a:grpSpLocks/>
                </p:cNvGrpSpPr>
                <p:nvPr/>
              </p:nvGrpSpPr>
              <p:grpSpPr bwMode="auto">
                <a:xfrm>
                  <a:off x="6516216" y="476672"/>
                  <a:ext cx="288032" cy="276999"/>
                  <a:chOff x="6588224" y="332656"/>
                  <a:chExt cx="288032" cy="276999"/>
                </a:xfrm>
              </p:grpSpPr>
              <p:sp>
                <p:nvSpPr>
                  <p:cNvPr id="27698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699" name="Text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1</a:t>
                    </a:r>
                  </a:p>
                </p:txBody>
              </p:sp>
            </p:grpSp>
            <p:grpSp>
              <p:nvGrpSpPr>
                <p:cNvPr id="27682" name="Group 16"/>
                <p:cNvGrpSpPr>
                  <a:grpSpLocks/>
                </p:cNvGrpSpPr>
                <p:nvPr/>
              </p:nvGrpSpPr>
              <p:grpSpPr bwMode="auto">
                <a:xfrm>
                  <a:off x="7020272" y="260648"/>
                  <a:ext cx="288032" cy="288032"/>
                  <a:chOff x="7020272" y="260648"/>
                  <a:chExt cx="288032" cy="288032"/>
                </a:xfrm>
              </p:grpSpPr>
              <p:sp>
                <p:nvSpPr>
                  <p:cNvPr id="27696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7092280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697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26064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2</a:t>
                    </a:r>
                  </a:p>
                </p:txBody>
              </p:sp>
            </p:grpSp>
            <p:grpSp>
              <p:nvGrpSpPr>
                <p:cNvPr id="27683" name="Group 21"/>
                <p:cNvGrpSpPr>
                  <a:grpSpLocks/>
                </p:cNvGrpSpPr>
                <p:nvPr/>
              </p:nvGrpSpPr>
              <p:grpSpPr bwMode="auto">
                <a:xfrm>
                  <a:off x="7020272" y="1484784"/>
                  <a:ext cx="288032" cy="276999"/>
                  <a:chOff x="7020272" y="1484784"/>
                  <a:chExt cx="288032" cy="276999"/>
                </a:xfrm>
              </p:grpSpPr>
              <p:sp>
                <p:nvSpPr>
                  <p:cNvPr id="2769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695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5</a:t>
                    </a:r>
                  </a:p>
                </p:txBody>
              </p:sp>
            </p:grpSp>
            <p:grpSp>
              <p:nvGrpSpPr>
                <p:cNvPr id="27684" name="Group 95"/>
                <p:cNvGrpSpPr>
                  <a:grpSpLocks/>
                </p:cNvGrpSpPr>
                <p:nvPr/>
              </p:nvGrpSpPr>
              <p:grpSpPr bwMode="auto">
                <a:xfrm>
                  <a:off x="7596336" y="620688"/>
                  <a:ext cx="288032" cy="276999"/>
                  <a:chOff x="7596336" y="620688"/>
                  <a:chExt cx="288032" cy="276999"/>
                </a:xfrm>
              </p:grpSpPr>
              <p:sp>
                <p:nvSpPr>
                  <p:cNvPr id="2769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693" name="Text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3</a:t>
                    </a:r>
                  </a:p>
                </p:txBody>
              </p:sp>
            </p:grpSp>
            <p:grpSp>
              <p:nvGrpSpPr>
                <p:cNvPr id="27685" name="Group 20"/>
                <p:cNvGrpSpPr>
                  <a:grpSpLocks/>
                </p:cNvGrpSpPr>
                <p:nvPr/>
              </p:nvGrpSpPr>
              <p:grpSpPr bwMode="auto">
                <a:xfrm>
                  <a:off x="7524328" y="1124744"/>
                  <a:ext cx="288032" cy="288032"/>
                  <a:chOff x="7524328" y="1124744"/>
                  <a:chExt cx="288032" cy="288032"/>
                </a:xfrm>
              </p:grpSpPr>
              <p:sp>
                <p:nvSpPr>
                  <p:cNvPr id="2769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7524328" y="1196752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691" name="Text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4328" y="112474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4</a:t>
                    </a:r>
                  </a:p>
                </p:txBody>
              </p:sp>
            </p:grpSp>
            <p:sp>
              <p:nvSpPr>
                <p:cNvPr id="27686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6372200" y="1268760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6</a:t>
                  </a:r>
                </a:p>
              </p:txBody>
            </p:sp>
            <p:grpSp>
              <p:nvGrpSpPr>
                <p:cNvPr id="27687" name="Group 25"/>
                <p:cNvGrpSpPr>
                  <a:grpSpLocks/>
                </p:cNvGrpSpPr>
                <p:nvPr/>
              </p:nvGrpSpPr>
              <p:grpSpPr bwMode="auto">
                <a:xfrm>
                  <a:off x="6300192" y="764704"/>
                  <a:ext cx="288032" cy="276999"/>
                  <a:chOff x="6300192" y="764704"/>
                  <a:chExt cx="288032" cy="276999"/>
                </a:xfrm>
              </p:grpSpPr>
              <p:sp>
                <p:nvSpPr>
                  <p:cNvPr id="2768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7689" name="Text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7</a:t>
                    </a:r>
                  </a:p>
                </p:txBody>
              </p:sp>
            </p:grpSp>
          </p:grpSp>
          <p:cxnSp>
            <p:nvCxnSpPr>
              <p:cNvPr id="27679" name="Straight Arrow Connector 90"/>
              <p:cNvCxnSpPr>
                <a:cxnSpLocks noChangeShapeType="1"/>
                <a:stCxn id="27691" idx="1"/>
                <a:endCxn id="27689" idx="0"/>
              </p:cNvCxnSpPr>
              <p:nvPr/>
            </p:nvCxnSpPr>
            <p:spPr bwMode="auto">
              <a:xfrm flipH="1" flipV="1">
                <a:off x="3347864" y="2780928"/>
                <a:ext cx="1080120" cy="49854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674" name="Straight Arrow Connector 82"/>
            <p:cNvCxnSpPr>
              <a:cxnSpLocks noChangeShapeType="1"/>
              <a:stCxn id="27699" idx="0"/>
              <a:endCxn id="27697" idx="3"/>
            </p:cNvCxnSpPr>
            <p:nvPr/>
          </p:nvCxnSpPr>
          <p:spPr bwMode="auto">
            <a:xfrm flipV="1">
              <a:off x="7596336" y="2415372"/>
              <a:ext cx="648072" cy="775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Straight Arrow Connector 85"/>
            <p:cNvCxnSpPr>
              <a:cxnSpLocks noChangeShapeType="1"/>
              <a:stCxn id="27695" idx="0"/>
              <a:endCxn id="27686" idx="3"/>
            </p:cNvCxnSpPr>
            <p:nvPr/>
          </p:nvCxnSpPr>
          <p:spPr bwMode="auto">
            <a:xfrm flipH="1" flipV="1">
              <a:off x="7596336" y="3423484"/>
              <a:ext cx="504056" cy="775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6" name="Straight Arrow Connector 86"/>
            <p:cNvCxnSpPr>
              <a:cxnSpLocks noChangeShapeType="1"/>
              <a:stCxn id="27686" idx="0"/>
              <a:endCxn id="27699" idx="1"/>
            </p:cNvCxnSpPr>
            <p:nvPr/>
          </p:nvCxnSpPr>
          <p:spPr bwMode="auto">
            <a:xfrm flipV="1">
              <a:off x="7452320" y="2631396"/>
              <a:ext cx="0" cy="653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7" name="Straight Arrow Connector 88"/>
            <p:cNvCxnSpPr>
              <a:cxnSpLocks noChangeShapeType="1"/>
              <a:stCxn id="27713" idx="3"/>
              <a:endCxn id="27724" idx="2"/>
            </p:cNvCxnSpPr>
            <p:nvPr/>
          </p:nvCxnSpPr>
          <p:spPr bwMode="auto">
            <a:xfrm flipV="1">
              <a:off x="5580112" y="2481865"/>
              <a:ext cx="504056" cy="8696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7666" name="Straight Arrow Connector 149"/>
          <p:cNvCxnSpPr>
            <a:cxnSpLocks noChangeShapeType="1"/>
            <a:stCxn id="27718" idx="1"/>
            <a:endCxn id="27726" idx="0"/>
          </p:cNvCxnSpPr>
          <p:nvPr/>
        </p:nvCxnSpPr>
        <p:spPr bwMode="auto">
          <a:xfrm flipH="1" flipV="1">
            <a:off x="5580063" y="2420938"/>
            <a:ext cx="863600" cy="785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Straight Arrow Connector 153"/>
          <p:cNvCxnSpPr>
            <a:cxnSpLocks noChangeShapeType="1"/>
            <a:endCxn id="27695" idx="0"/>
          </p:cNvCxnSpPr>
          <p:nvPr/>
        </p:nvCxnSpPr>
        <p:spPr bwMode="auto">
          <a:xfrm>
            <a:off x="7380288" y="2924175"/>
            <a:ext cx="719137" cy="577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Straight Arrow Connector 155"/>
          <p:cNvCxnSpPr>
            <a:cxnSpLocks noChangeShapeType="1"/>
            <a:stCxn id="27693" idx="0"/>
            <a:endCxn id="27691" idx="2"/>
          </p:cNvCxnSpPr>
          <p:nvPr/>
        </p:nvCxnSpPr>
        <p:spPr bwMode="auto">
          <a:xfrm flipH="1">
            <a:off x="8604250" y="2636838"/>
            <a:ext cx="71438" cy="781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Straight Arrow Connector 157"/>
          <p:cNvCxnSpPr>
            <a:cxnSpLocks noChangeShapeType="1"/>
            <a:stCxn id="27697" idx="3"/>
            <a:endCxn id="27693" idx="0"/>
          </p:cNvCxnSpPr>
          <p:nvPr/>
        </p:nvCxnSpPr>
        <p:spPr bwMode="auto">
          <a:xfrm>
            <a:off x="8243888" y="2416175"/>
            <a:ext cx="431800" cy="220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TextBox 164"/>
          <p:cNvSpPr txBox="1">
            <a:spLocks noChangeArrowheads="1"/>
          </p:cNvSpPr>
          <p:nvPr/>
        </p:nvSpPr>
        <p:spPr bwMode="auto">
          <a:xfrm>
            <a:off x="5003800" y="4581525"/>
            <a:ext cx="302418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600" dirty="0"/>
              <a:t>Najlepšie riešenie, spätná transformácia, teda zmena 3 a 2  je na  nasledujúci krok tabu. Na dva kroky je  tabu premiestnenie 4 na tretiu pozíciu od </a:t>
            </a:r>
            <a:r>
              <a:rPr lang="sk-SK" altLang="sk-SK" sz="1600" dirty="0" err="1"/>
              <a:t>zadu</a:t>
            </a:r>
            <a:r>
              <a:rPr lang="sk-SK" altLang="sk-SK" sz="1600" dirty="0"/>
              <a:t>. Algoritmus si pamätá </a:t>
            </a:r>
            <a:r>
              <a:rPr lang="sk-SK" altLang="sk-SK" sz="1600" b="1" dirty="0">
                <a:solidFill>
                  <a:srgbClr val="FF0000"/>
                </a:solidFill>
              </a:rPr>
              <a:t>doteraz najlepšie </a:t>
            </a:r>
            <a:r>
              <a:rPr lang="sk-SK" altLang="sk-SK" sz="1600" dirty="0"/>
              <a:t>riešenie.</a:t>
            </a:r>
          </a:p>
        </p:txBody>
      </p:sp>
      <p:sp>
        <p:nvSpPr>
          <p:cNvPr id="27671" name="TextBox 165"/>
          <p:cNvSpPr txBox="1">
            <a:spLocks noChangeArrowheads="1"/>
          </p:cNvSpPr>
          <p:nvPr/>
        </p:nvSpPr>
        <p:spPr bwMode="auto">
          <a:xfrm>
            <a:off x="5148263" y="4076700"/>
            <a:ext cx="16557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en-US" altLang="sk-SK" dirty="0">
                <a:solidFill>
                  <a:srgbClr val="FF0000"/>
                </a:solidFill>
              </a:rPr>
              <a:t>4</a:t>
            </a:r>
            <a:r>
              <a:rPr lang="sk-SK" altLang="sk-SK" dirty="0"/>
              <a:t>7561</a:t>
            </a:r>
          </a:p>
        </p:txBody>
      </p:sp>
      <p:sp>
        <p:nvSpPr>
          <p:cNvPr id="138" name="Freeform 137"/>
          <p:cNvSpPr/>
          <p:nvPr/>
        </p:nvSpPr>
        <p:spPr>
          <a:xfrm>
            <a:off x="4856480" y="1097280"/>
            <a:ext cx="2316480" cy="1148080"/>
          </a:xfrm>
          <a:custGeom>
            <a:avLst/>
            <a:gdLst>
              <a:gd name="connsiteX0" fmla="*/ 1198880 w 2316480"/>
              <a:gd name="connsiteY0" fmla="*/ 20320 h 1148080"/>
              <a:gd name="connsiteX1" fmla="*/ 975360 w 2316480"/>
              <a:gd name="connsiteY1" fmla="*/ 0 h 1148080"/>
              <a:gd name="connsiteX2" fmla="*/ 629920 w 2316480"/>
              <a:gd name="connsiteY2" fmla="*/ 10160 h 1148080"/>
              <a:gd name="connsiteX3" fmla="*/ 518160 w 2316480"/>
              <a:gd name="connsiteY3" fmla="*/ 20320 h 1148080"/>
              <a:gd name="connsiteX4" fmla="*/ 457200 w 2316480"/>
              <a:gd name="connsiteY4" fmla="*/ 40640 h 1148080"/>
              <a:gd name="connsiteX5" fmla="*/ 365760 w 2316480"/>
              <a:gd name="connsiteY5" fmla="*/ 60960 h 1148080"/>
              <a:gd name="connsiteX6" fmla="*/ 325120 w 2316480"/>
              <a:gd name="connsiteY6" fmla="*/ 81280 h 1148080"/>
              <a:gd name="connsiteX7" fmla="*/ 264160 w 2316480"/>
              <a:gd name="connsiteY7" fmla="*/ 101600 h 1148080"/>
              <a:gd name="connsiteX8" fmla="*/ 213360 w 2316480"/>
              <a:gd name="connsiteY8" fmla="*/ 162560 h 1148080"/>
              <a:gd name="connsiteX9" fmla="*/ 152400 w 2316480"/>
              <a:gd name="connsiteY9" fmla="*/ 233680 h 1148080"/>
              <a:gd name="connsiteX10" fmla="*/ 121920 w 2316480"/>
              <a:gd name="connsiteY10" fmla="*/ 243840 h 1148080"/>
              <a:gd name="connsiteX11" fmla="*/ 71120 w 2316480"/>
              <a:gd name="connsiteY11" fmla="*/ 314960 h 1148080"/>
              <a:gd name="connsiteX12" fmla="*/ 60960 w 2316480"/>
              <a:gd name="connsiteY12" fmla="*/ 345440 h 1148080"/>
              <a:gd name="connsiteX13" fmla="*/ 40640 w 2316480"/>
              <a:gd name="connsiteY13" fmla="*/ 375920 h 1148080"/>
              <a:gd name="connsiteX14" fmla="*/ 20320 w 2316480"/>
              <a:gd name="connsiteY14" fmla="*/ 436880 h 1148080"/>
              <a:gd name="connsiteX15" fmla="*/ 0 w 2316480"/>
              <a:gd name="connsiteY15" fmla="*/ 518160 h 1148080"/>
              <a:gd name="connsiteX16" fmla="*/ 10160 w 2316480"/>
              <a:gd name="connsiteY16" fmla="*/ 609600 h 1148080"/>
              <a:gd name="connsiteX17" fmla="*/ 30480 w 2316480"/>
              <a:gd name="connsiteY17" fmla="*/ 650240 h 1148080"/>
              <a:gd name="connsiteX18" fmla="*/ 40640 w 2316480"/>
              <a:gd name="connsiteY18" fmla="*/ 680720 h 1148080"/>
              <a:gd name="connsiteX19" fmla="*/ 50800 w 2316480"/>
              <a:gd name="connsiteY19" fmla="*/ 731520 h 1148080"/>
              <a:gd name="connsiteX20" fmla="*/ 71120 w 2316480"/>
              <a:gd name="connsiteY20" fmla="*/ 782320 h 1148080"/>
              <a:gd name="connsiteX21" fmla="*/ 91440 w 2316480"/>
              <a:gd name="connsiteY21" fmla="*/ 843280 h 1148080"/>
              <a:gd name="connsiteX22" fmla="*/ 111760 w 2316480"/>
              <a:gd name="connsiteY22" fmla="*/ 873760 h 1148080"/>
              <a:gd name="connsiteX23" fmla="*/ 152400 w 2316480"/>
              <a:gd name="connsiteY23" fmla="*/ 944880 h 1148080"/>
              <a:gd name="connsiteX24" fmla="*/ 314960 w 2316480"/>
              <a:gd name="connsiteY24" fmla="*/ 1066800 h 1148080"/>
              <a:gd name="connsiteX25" fmla="*/ 396240 w 2316480"/>
              <a:gd name="connsiteY25" fmla="*/ 1097280 h 1148080"/>
              <a:gd name="connsiteX26" fmla="*/ 426720 w 2316480"/>
              <a:gd name="connsiteY26" fmla="*/ 1107440 h 1148080"/>
              <a:gd name="connsiteX27" fmla="*/ 487680 w 2316480"/>
              <a:gd name="connsiteY27" fmla="*/ 1117600 h 1148080"/>
              <a:gd name="connsiteX28" fmla="*/ 670560 w 2316480"/>
              <a:gd name="connsiteY28" fmla="*/ 1148080 h 1148080"/>
              <a:gd name="connsiteX29" fmla="*/ 1300480 w 2316480"/>
              <a:gd name="connsiteY29" fmla="*/ 1137920 h 1148080"/>
              <a:gd name="connsiteX30" fmla="*/ 1463040 w 2316480"/>
              <a:gd name="connsiteY30" fmla="*/ 1107440 h 1148080"/>
              <a:gd name="connsiteX31" fmla="*/ 1524000 w 2316480"/>
              <a:gd name="connsiteY31" fmla="*/ 1097280 h 1148080"/>
              <a:gd name="connsiteX32" fmla="*/ 1574800 w 2316480"/>
              <a:gd name="connsiteY32" fmla="*/ 1087120 h 1148080"/>
              <a:gd name="connsiteX33" fmla="*/ 1635760 w 2316480"/>
              <a:gd name="connsiteY33" fmla="*/ 1076960 h 1148080"/>
              <a:gd name="connsiteX34" fmla="*/ 1686560 w 2316480"/>
              <a:gd name="connsiteY34" fmla="*/ 1066800 h 1148080"/>
              <a:gd name="connsiteX35" fmla="*/ 1828800 w 2316480"/>
              <a:gd name="connsiteY35" fmla="*/ 1046480 h 1148080"/>
              <a:gd name="connsiteX36" fmla="*/ 1869440 w 2316480"/>
              <a:gd name="connsiteY36" fmla="*/ 1036320 h 1148080"/>
              <a:gd name="connsiteX37" fmla="*/ 1930400 w 2316480"/>
              <a:gd name="connsiteY37" fmla="*/ 1026160 h 1148080"/>
              <a:gd name="connsiteX38" fmla="*/ 1971040 w 2316480"/>
              <a:gd name="connsiteY38" fmla="*/ 1005840 h 1148080"/>
              <a:gd name="connsiteX39" fmla="*/ 2001520 w 2316480"/>
              <a:gd name="connsiteY39" fmla="*/ 995680 h 1148080"/>
              <a:gd name="connsiteX40" fmla="*/ 2021840 w 2316480"/>
              <a:gd name="connsiteY40" fmla="*/ 965200 h 1148080"/>
              <a:gd name="connsiteX41" fmla="*/ 2062480 w 2316480"/>
              <a:gd name="connsiteY41" fmla="*/ 934720 h 1148080"/>
              <a:gd name="connsiteX42" fmla="*/ 2092960 w 2316480"/>
              <a:gd name="connsiteY42" fmla="*/ 914400 h 1148080"/>
              <a:gd name="connsiteX43" fmla="*/ 2123440 w 2316480"/>
              <a:gd name="connsiteY43" fmla="*/ 873760 h 1148080"/>
              <a:gd name="connsiteX44" fmla="*/ 2235200 w 2316480"/>
              <a:gd name="connsiteY44" fmla="*/ 741680 h 1148080"/>
              <a:gd name="connsiteX45" fmla="*/ 2275840 w 2316480"/>
              <a:gd name="connsiteY45" fmla="*/ 640080 h 1148080"/>
              <a:gd name="connsiteX46" fmla="*/ 2306320 w 2316480"/>
              <a:gd name="connsiteY46" fmla="*/ 548640 h 1148080"/>
              <a:gd name="connsiteX47" fmla="*/ 2316480 w 2316480"/>
              <a:gd name="connsiteY47" fmla="*/ 497840 h 1148080"/>
              <a:gd name="connsiteX48" fmla="*/ 2306320 w 2316480"/>
              <a:gd name="connsiteY48" fmla="*/ 386080 h 1148080"/>
              <a:gd name="connsiteX49" fmla="*/ 2286000 w 2316480"/>
              <a:gd name="connsiteY49" fmla="*/ 355600 h 1148080"/>
              <a:gd name="connsiteX50" fmla="*/ 2225040 w 2316480"/>
              <a:gd name="connsiteY50" fmla="*/ 294640 h 1148080"/>
              <a:gd name="connsiteX51" fmla="*/ 2164080 w 2316480"/>
              <a:gd name="connsiteY51" fmla="*/ 254000 h 1148080"/>
              <a:gd name="connsiteX52" fmla="*/ 2133600 w 2316480"/>
              <a:gd name="connsiteY52" fmla="*/ 233680 h 1148080"/>
              <a:gd name="connsiteX53" fmla="*/ 2092960 w 2316480"/>
              <a:gd name="connsiteY53" fmla="*/ 203200 h 1148080"/>
              <a:gd name="connsiteX54" fmla="*/ 2021840 w 2316480"/>
              <a:gd name="connsiteY54" fmla="*/ 152400 h 1148080"/>
              <a:gd name="connsiteX55" fmla="*/ 2001520 w 2316480"/>
              <a:gd name="connsiteY55" fmla="*/ 121920 h 1148080"/>
              <a:gd name="connsiteX56" fmla="*/ 1899920 w 2316480"/>
              <a:gd name="connsiteY56" fmla="*/ 91440 h 1148080"/>
              <a:gd name="connsiteX57" fmla="*/ 1788160 w 2316480"/>
              <a:gd name="connsiteY57" fmla="*/ 60960 h 1148080"/>
              <a:gd name="connsiteX58" fmla="*/ 1717040 w 2316480"/>
              <a:gd name="connsiteY58" fmla="*/ 50800 h 1148080"/>
              <a:gd name="connsiteX59" fmla="*/ 1615440 w 2316480"/>
              <a:gd name="connsiteY59" fmla="*/ 30480 h 1148080"/>
              <a:gd name="connsiteX60" fmla="*/ 1524000 w 2316480"/>
              <a:gd name="connsiteY60" fmla="*/ 20320 h 1148080"/>
              <a:gd name="connsiteX61" fmla="*/ 1432560 w 2316480"/>
              <a:gd name="connsiteY61" fmla="*/ 0 h 1148080"/>
              <a:gd name="connsiteX62" fmla="*/ 1219200 w 2316480"/>
              <a:gd name="connsiteY62" fmla="*/ 10160 h 1148080"/>
              <a:gd name="connsiteX63" fmla="*/ 1066800 w 2316480"/>
              <a:gd name="connsiteY63" fmla="*/ 50800 h 1148080"/>
              <a:gd name="connsiteX64" fmla="*/ 1026160 w 2316480"/>
              <a:gd name="connsiteY64" fmla="*/ 71120 h 1148080"/>
              <a:gd name="connsiteX65" fmla="*/ 975360 w 2316480"/>
              <a:gd name="connsiteY65" fmla="*/ 132080 h 1148080"/>
              <a:gd name="connsiteX66" fmla="*/ 965200 w 2316480"/>
              <a:gd name="connsiteY66" fmla="*/ 15240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316480" h="1148080">
                <a:moveTo>
                  <a:pt x="1198880" y="20320"/>
                </a:moveTo>
                <a:cubicBezTo>
                  <a:pt x="1165086" y="16941"/>
                  <a:pt x="1001333" y="0"/>
                  <a:pt x="975360" y="0"/>
                </a:cubicBezTo>
                <a:cubicBezTo>
                  <a:pt x="860164" y="0"/>
                  <a:pt x="745067" y="6773"/>
                  <a:pt x="629920" y="10160"/>
                </a:cubicBezTo>
                <a:cubicBezTo>
                  <a:pt x="592667" y="13547"/>
                  <a:pt x="554998" y="13819"/>
                  <a:pt x="518160" y="20320"/>
                </a:cubicBezTo>
                <a:cubicBezTo>
                  <a:pt x="497067" y="24042"/>
                  <a:pt x="478203" y="36439"/>
                  <a:pt x="457200" y="40640"/>
                </a:cubicBezTo>
                <a:cubicBezTo>
                  <a:pt x="443406" y="43399"/>
                  <a:pt x="382158" y="54811"/>
                  <a:pt x="365760" y="60960"/>
                </a:cubicBezTo>
                <a:cubicBezTo>
                  <a:pt x="351579" y="66278"/>
                  <a:pt x="339182" y="75655"/>
                  <a:pt x="325120" y="81280"/>
                </a:cubicBezTo>
                <a:cubicBezTo>
                  <a:pt x="305233" y="89235"/>
                  <a:pt x="264160" y="101600"/>
                  <a:pt x="264160" y="101600"/>
                </a:cubicBezTo>
                <a:cubicBezTo>
                  <a:pt x="213709" y="177276"/>
                  <a:pt x="278551" y="84331"/>
                  <a:pt x="213360" y="162560"/>
                </a:cubicBezTo>
                <a:cubicBezTo>
                  <a:pt x="181773" y="200464"/>
                  <a:pt x="202678" y="197767"/>
                  <a:pt x="152400" y="233680"/>
                </a:cubicBezTo>
                <a:cubicBezTo>
                  <a:pt x="143685" y="239905"/>
                  <a:pt x="132080" y="240453"/>
                  <a:pt x="121920" y="243840"/>
                </a:cubicBezTo>
                <a:cubicBezTo>
                  <a:pt x="115017" y="253044"/>
                  <a:pt x="78548" y="300104"/>
                  <a:pt x="71120" y="314960"/>
                </a:cubicBezTo>
                <a:cubicBezTo>
                  <a:pt x="66331" y="324539"/>
                  <a:pt x="65749" y="335861"/>
                  <a:pt x="60960" y="345440"/>
                </a:cubicBezTo>
                <a:cubicBezTo>
                  <a:pt x="55499" y="356362"/>
                  <a:pt x="45599" y="364762"/>
                  <a:pt x="40640" y="375920"/>
                </a:cubicBezTo>
                <a:cubicBezTo>
                  <a:pt x="31941" y="395493"/>
                  <a:pt x="27093" y="416560"/>
                  <a:pt x="20320" y="436880"/>
                </a:cubicBezTo>
                <a:cubicBezTo>
                  <a:pt x="4699" y="483743"/>
                  <a:pt x="12260" y="456858"/>
                  <a:pt x="0" y="518160"/>
                </a:cubicBezTo>
                <a:cubicBezTo>
                  <a:pt x="3387" y="548640"/>
                  <a:pt x="3264" y="579718"/>
                  <a:pt x="10160" y="609600"/>
                </a:cubicBezTo>
                <a:cubicBezTo>
                  <a:pt x="13566" y="624358"/>
                  <a:pt x="24514" y="636319"/>
                  <a:pt x="30480" y="650240"/>
                </a:cubicBezTo>
                <a:cubicBezTo>
                  <a:pt x="34699" y="660084"/>
                  <a:pt x="38043" y="670330"/>
                  <a:pt x="40640" y="680720"/>
                </a:cubicBezTo>
                <a:cubicBezTo>
                  <a:pt x="44828" y="697473"/>
                  <a:pt x="45838" y="714980"/>
                  <a:pt x="50800" y="731520"/>
                </a:cubicBezTo>
                <a:cubicBezTo>
                  <a:pt x="56041" y="748989"/>
                  <a:pt x="64887" y="765180"/>
                  <a:pt x="71120" y="782320"/>
                </a:cubicBezTo>
                <a:cubicBezTo>
                  <a:pt x="78440" y="802450"/>
                  <a:pt x="79559" y="825458"/>
                  <a:pt x="91440" y="843280"/>
                </a:cubicBezTo>
                <a:cubicBezTo>
                  <a:pt x="98213" y="853440"/>
                  <a:pt x="105702" y="863158"/>
                  <a:pt x="111760" y="873760"/>
                </a:cubicBezTo>
                <a:cubicBezTo>
                  <a:pt x="128233" y="902588"/>
                  <a:pt x="131183" y="920127"/>
                  <a:pt x="152400" y="944880"/>
                </a:cubicBezTo>
                <a:cubicBezTo>
                  <a:pt x="191829" y="990880"/>
                  <a:pt x="268241" y="1049280"/>
                  <a:pt x="314960" y="1066800"/>
                </a:cubicBezTo>
                <a:lnTo>
                  <a:pt x="396240" y="1097280"/>
                </a:lnTo>
                <a:cubicBezTo>
                  <a:pt x="406305" y="1100940"/>
                  <a:pt x="416265" y="1105117"/>
                  <a:pt x="426720" y="1107440"/>
                </a:cubicBezTo>
                <a:cubicBezTo>
                  <a:pt x="446830" y="1111909"/>
                  <a:pt x="467433" y="1113804"/>
                  <a:pt x="487680" y="1117600"/>
                </a:cubicBezTo>
                <a:cubicBezTo>
                  <a:pt x="641729" y="1146484"/>
                  <a:pt x="534712" y="1131099"/>
                  <a:pt x="670560" y="1148080"/>
                </a:cubicBezTo>
                <a:cubicBezTo>
                  <a:pt x="880533" y="1144693"/>
                  <a:pt x="1090652" y="1146427"/>
                  <a:pt x="1300480" y="1137920"/>
                </a:cubicBezTo>
                <a:cubicBezTo>
                  <a:pt x="1403424" y="1133747"/>
                  <a:pt x="1393529" y="1121342"/>
                  <a:pt x="1463040" y="1107440"/>
                </a:cubicBezTo>
                <a:cubicBezTo>
                  <a:pt x="1483240" y="1103400"/>
                  <a:pt x="1503732" y="1100965"/>
                  <a:pt x="1524000" y="1097280"/>
                </a:cubicBezTo>
                <a:cubicBezTo>
                  <a:pt x="1540990" y="1094191"/>
                  <a:pt x="1557810" y="1090209"/>
                  <a:pt x="1574800" y="1087120"/>
                </a:cubicBezTo>
                <a:cubicBezTo>
                  <a:pt x="1595068" y="1083435"/>
                  <a:pt x="1615492" y="1080645"/>
                  <a:pt x="1635760" y="1076960"/>
                </a:cubicBezTo>
                <a:cubicBezTo>
                  <a:pt x="1652750" y="1073871"/>
                  <a:pt x="1669503" y="1069493"/>
                  <a:pt x="1686560" y="1066800"/>
                </a:cubicBezTo>
                <a:cubicBezTo>
                  <a:pt x="1733869" y="1059330"/>
                  <a:pt x="1781557" y="1054354"/>
                  <a:pt x="1828800" y="1046480"/>
                </a:cubicBezTo>
                <a:cubicBezTo>
                  <a:pt x="1842574" y="1044184"/>
                  <a:pt x="1855748" y="1039058"/>
                  <a:pt x="1869440" y="1036320"/>
                </a:cubicBezTo>
                <a:cubicBezTo>
                  <a:pt x="1889640" y="1032280"/>
                  <a:pt x="1910080" y="1029547"/>
                  <a:pt x="1930400" y="1026160"/>
                </a:cubicBezTo>
                <a:cubicBezTo>
                  <a:pt x="1943947" y="1019387"/>
                  <a:pt x="1957119" y="1011806"/>
                  <a:pt x="1971040" y="1005840"/>
                </a:cubicBezTo>
                <a:cubicBezTo>
                  <a:pt x="1980884" y="1001621"/>
                  <a:pt x="1993157" y="1002370"/>
                  <a:pt x="2001520" y="995680"/>
                </a:cubicBezTo>
                <a:cubicBezTo>
                  <a:pt x="2011055" y="988052"/>
                  <a:pt x="2013206" y="973834"/>
                  <a:pt x="2021840" y="965200"/>
                </a:cubicBezTo>
                <a:cubicBezTo>
                  <a:pt x="2033814" y="953226"/>
                  <a:pt x="2048701" y="944562"/>
                  <a:pt x="2062480" y="934720"/>
                </a:cubicBezTo>
                <a:cubicBezTo>
                  <a:pt x="2072416" y="927623"/>
                  <a:pt x="2084326" y="923034"/>
                  <a:pt x="2092960" y="914400"/>
                </a:cubicBezTo>
                <a:cubicBezTo>
                  <a:pt x="2104934" y="902426"/>
                  <a:pt x="2111998" y="886242"/>
                  <a:pt x="2123440" y="873760"/>
                </a:cubicBezTo>
                <a:cubicBezTo>
                  <a:pt x="2182829" y="808972"/>
                  <a:pt x="2203486" y="809639"/>
                  <a:pt x="2235200" y="741680"/>
                </a:cubicBezTo>
                <a:cubicBezTo>
                  <a:pt x="2250625" y="708627"/>
                  <a:pt x="2268687" y="675847"/>
                  <a:pt x="2275840" y="640080"/>
                </a:cubicBezTo>
                <a:cubicBezTo>
                  <a:pt x="2288970" y="574428"/>
                  <a:pt x="2278277" y="604726"/>
                  <a:pt x="2306320" y="548640"/>
                </a:cubicBezTo>
                <a:cubicBezTo>
                  <a:pt x="2309707" y="531707"/>
                  <a:pt x="2316480" y="515109"/>
                  <a:pt x="2316480" y="497840"/>
                </a:cubicBezTo>
                <a:cubicBezTo>
                  <a:pt x="2316480" y="460433"/>
                  <a:pt x="2314158" y="422657"/>
                  <a:pt x="2306320" y="386080"/>
                </a:cubicBezTo>
                <a:cubicBezTo>
                  <a:pt x="2303761" y="374140"/>
                  <a:pt x="2294112" y="364726"/>
                  <a:pt x="2286000" y="355600"/>
                </a:cubicBezTo>
                <a:cubicBezTo>
                  <a:pt x="2266908" y="334122"/>
                  <a:pt x="2248950" y="310580"/>
                  <a:pt x="2225040" y="294640"/>
                </a:cubicBezTo>
                <a:lnTo>
                  <a:pt x="2164080" y="254000"/>
                </a:lnTo>
                <a:cubicBezTo>
                  <a:pt x="2153920" y="247227"/>
                  <a:pt x="2143369" y="241006"/>
                  <a:pt x="2133600" y="233680"/>
                </a:cubicBezTo>
                <a:cubicBezTo>
                  <a:pt x="2120053" y="223520"/>
                  <a:pt x="2106739" y="213042"/>
                  <a:pt x="2092960" y="203200"/>
                </a:cubicBezTo>
                <a:cubicBezTo>
                  <a:pt x="2072769" y="188778"/>
                  <a:pt x="2038442" y="169002"/>
                  <a:pt x="2021840" y="152400"/>
                </a:cubicBezTo>
                <a:cubicBezTo>
                  <a:pt x="2013206" y="143766"/>
                  <a:pt x="2011875" y="128392"/>
                  <a:pt x="2001520" y="121920"/>
                </a:cubicBezTo>
                <a:cubicBezTo>
                  <a:pt x="1981188" y="109212"/>
                  <a:pt x="1926218" y="98954"/>
                  <a:pt x="1899920" y="91440"/>
                </a:cubicBezTo>
                <a:cubicBezTo>
                  <a:pt x="1850320" y="77269"/>
                  <a:pt x="1860601" y="71309"/>
                  <a:pt x="1788160" y="60960"/>
                </a:cubicBezTo>
                <a:cubicBezTo>
                  <a:pt x="1764453" y="57573"/>
                  <a:pt x="1740623" y="54962"/>
                  <a:pt x="1717040" y="50800"/>
                </a:cubicBezTo>
                <a:cubicBezTo>
                  <a:pt x="1683028" y="44798"/>
                  <a:pt x="1649766" y="34294"/>
                  <a:pt x="1615440" y="30480"/>
                </a:cubicBezTo>
                <a:lnTo>
                  <a:pt x="1524000" y="20320"/>
                </a:lnTo>
                <a:cubicBezTo>
                  <a:pt x="1508326" y="16402"/>
                  <a:pt x="1445458" y="0"/>
                  <a:pt x="1432560" y="0"/>
                </a:cubicBezTo>
                <a:cubicBezTo>
                  <a:pt x="1361359" y="0"/>
                  <a:pt x="1290320" y="6773"/>
                  <a:pt x="1219200" y="10160"/>
                </a:cubicBezTo>
                <a:cubicBezTo>
                  <a:pt x="1128249" y="28350"/>
                  <a:pt x="1134600" y="20666"/>
                  <a:pt x="1066800" y="50800"/>
                </a:cubicBezTo>
                <a:cubicBezTo>
                  <a:pt x="1052960" y="56951"/>
                  <a:pt x="1038485" y="62317"/>
                  <a:pt x="1026160" y="71120"/>
                </a:cubicBezTo>
                <a:cubicBezTo>
                  <a:pt x="1004606" y="86516"/>
                  <a:pt x="988727" y="109801"/>
                  <a:pt x="975360" y="132080"/>
                </a:cubicBezTo>
                <a:cubicBezTo>
                  <a:pt x="971464" y="138574"/>
                  <a:pt x="968587" y="145627"/>
                  <a:pt x="965200" y="1524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55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3419475" y="115888"/>
            <a:ext cx="16573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en-US" altLang="sk-SK" dirty="0">
                <a:solidFill>
                  <a:srgbClr val="FF0000"/>
                </a:solidFill>
              </a:rPr>
              <a:t>4</a:t>
            </a:r>
            <a:r>
              <a:rPr lang="sk-SK" altLang="sk-SK" dirty="0"/>
              <a:t>7561</a:t>
            </a:r>
          </a:p>
        </p:txBody>
      </p:sp>
      <p:cxnSp>
        <p:nvCxnSpPr>
          <p:cNvPr id="28675" name="Straight Arrow Connector 3"/>
          <p:cNvCxnSpPr>
            <a:cxnSpLocks noChangeShapeType="1"/>
          </p:cNvCxnSpPr>
          <p:nvPr/>
        </p:nvCxnSpPr>
        <p:spPr bwMode="auto">
          <a:xfrm flipH="1">
            <a:off x="1331913" y="549275"/>
            <a:ext cx="2160587" cy="1439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6" name="Straight Arrow Connector 5"/>
          <p:cNvCxnSpPr>
            <a:cxnSpLocks noChangeShapeType="1"/>
          </p:cNvCxnSpPr>
          <p:nvPr/>
        </p:nvCxnSpPr>
        <p:spPr bwMode="auto">
          <a:xfrm flipH="1">
            <a:off x="3492500" y="620713"/>
            <a:ext cx="647700" cy="1368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7" name="Straight Arrow Connector 7"/>
          <p:cNvCxnSpPr>
            <a:cxnSpLocks noChangeShapeType="1"/>
          </p:cNvCxnSpPr>
          <p:nvPr/>
        </p:nvCxnSpPr>
        <p:spPr bwMode="auto">
          <a:xfrm>
            <a:off x="4572000" y="549275"/>
            <a:ext cx="792163" cy="1439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Straight Arrow Connector 9"/>
          <p:cNvCxnSpPr>
            <a:cxnSpLocks noChangeShapeType="1"/>
          </p:cNvCxnSpPr>
          <p:nvPr/>
        </p:nvCxnSpPr>
        <p:spPr bwMode="auto">
          <a:xfrm>
            <a:off x="5076825" y="549275"/>
            <a:ext cx="2232025" cy="14398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TextBox 13"/>
          <p:cNvSpPr txBox="1">
            <a:spLocks noChangeArrowheads="1"/>
          </p:cNvSpPr>
          <p:nvPr/>
        </p:nvSpPr>
        <p:spPr bwMode="auto">
          <a:xfrm>
            <a:off x="468313" y="1989138"/>
            <a:ext cx="165576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en-US" altLang="sk-SK" dirty="0">
                <a:solidFill>
                  <a:srgbClr val="FF0000"/>
                </a:solidFill>
              </a:rPr>
              <a:t>4</a:t>
            </a:r>
            <a:r>
              <a:rPr lang="sk-SK" altLang="sk-SK" dirty="0">
                <a:solidFill>
                  <a:srgbClr val="00B0F0"/>
                </a:solidFill>
              </a:rPr>
              <a:t>57</a:t>
            </a:r>
            <a:r>
              <a:rPr lang="sk-SK" altLang="sk-SK" dirty="0"/>
              <a:t>61</a:t>
            </a:r>
          </a:p>
        </p:txBody>
      </p:sp>
      <p:sp>
        <p:nvSpPr>
          <p:cNvPr id="28680" name="TextBox 14"/>
          <p:cNvSpPr txBox="1">
            <a:spLocks noChangeArrowheads="1"/>
          </p:cNvSpPr>
          <p:nvPr/>
        </p:nvSpPr>
        <p:spPr bwMode="auto">
          <a:xfrm>
            <a:off x="2484438" y="1989138"/>
            <a:ext cx="1655762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4</a:t>
            </a:r>
            <a:r>
              <a:rPr lang="sk-SK" altLang="sk-SK" dirty="0"/>
              <a:t>7</a:t>
            </a:r>
            <a:r>
              <a:rPr lang="sk-SK" altLang="sk-SK" dirty="0">
                <a:solidFill>
                  <a:srgbClr val="00B0F0"/>
                </a:solidFill>
              </a:rPr>
              <a:t>65</a:t>
            </a:r>
            <a:r>
              <a:rPr lang="sk-SK" altLang="sk-SK" dirty="0"/>
              <a:t>1</a:t>
            </a:r>
          </a:p>
        </p:txBody>
      </p:sp>
      <p:sp>
        <p:nvSpPr>
          <p:cNvPr id="28681" name="TextBox 16"/>
          <p:cNvSpPr txBox="1">
            <a:spLocks noChangeArrowheads="1"/>
          </p:cNvSpPr>
          <p:nvPr/>
        </p:nvSpPr>
        <p:spPr bwMode="auto">
          <a:xfrm>
            <a:off x="4572000" y="1989138"/>
            <a:ext cx="16557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sk-SK" altLang="sk-SK" dirty="0">
                <a:solidFill>
                  <a:srgbClr val="FF0000"/>
                </a:solidFill>
              </a:rPr>
              <a:t>4</a:t>
            </a:r>
            <a:r>
              <a:rPr lang="sk-SK" altLang="sk-SK" dirty="0"/>
              <a:t>7</a:t>
            </a:r>
            <a:r>
              <a:rPr lang="sk-SK" altLang="sk-SK" dirty="0">
                <a:solidFill>
                  <a:srgbClr val="00B0F0"/>
                </a:solidFill>
              </a:rPr>
              <a:t>6</a:t>
            </a:r>
            <a:r>
              <a:rPr lang="sk-SK" altLang="sk-SK" dirty="0"/>
              <a:t>51</a:t>
            </a:r>
          </a:p>
        </p:txBody>
      </p:sp>
      <p:sp>
        <p:nvSpPr>
          <p:cNvPr id="28682" name="TextBox 18"/>
          <p:cNvSpPr txBox="1">
            <a:spLocks noChangeArrowheads="1"/>
          </p:cNvSpPr>
          <p:nvPr/>
        </p:nvSpPr>
        <p:spPr bwMode="auto">
          <a:xfrm>
            <a:off x="6443663" y="1989138"/>
            <a:ext cx="16573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/>
              <a:t>1</a:t>
            </a:r>
            <a:r>
              <a:rPr lang="sk-SK" altLang="sk-SK" dirty="0">
                <a:solidFill>
                  <a:srgbClr val="92D050"/>
                </a:solidFill>
              </a:rPr>
              <a:t>23</a:t>
            </a:r>
            <a:r>
              <a:rPr lang="en-US" altLang="sk-SK" dirty="0">
                <a:solidFill>
                  <a:srgbClr val="FF0000"/>
                </a:solidFill>
              </a:rPr>
              <a:t>4</a:t>
            </a:r>
            <a:r>
              <a:rPr lang="sk-SK" altLang="sk-SK" dirty="0">
                <a:solidFill>
                  <a:srgbClr val="00B0F0"/>
                </a:solidFill>
              </a:rPr>
              <a:t>6</a:t>
            </a:r>
            <a:r>
              <a:rPr lang="sk-SK" altLang="sk-SK" dirty="0"/>
              <a:t>5</a:t>
            </a:r>
            <a:r>
              <a:rPr lang="sk-SK" altLang="sk-SK" dirty="0">
                <a:solidFill>
                  <a:srgbClr val="00B0F0"/>
                </a:solidFill>
              </a:rPr>
              <a:t>7</a:t>
            </a:r>
            <a:r>
              <a:rPr lang="sk-SK" altLang="sk-SK" dirty="0"/>
              <a:t>1</a:t>
            </a: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5292725" y="1557338"/>
            <a:ext cx="7191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vnorenie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971550" y="1484313"/>
            <a:ext cx="720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zámena</a:t>
            </a:r>
          </a:p>
        </p:txBody>
      </p:sp>
      <p:sp>
        <p:nvSpPr>
          <p:cNvPr id="28685" name="TextBox 21"/>
          <p:cNvSpPr txBox="1">
            <a:spLocks noChangeArrowheads="1"/>
          </p:cNvSpPr>
          <p:nvPr/>
        </p:nvSpPr>
        <p:spPr bwMode="auto">
          <a:xfrm>
            <a:off x="2843213" y="1557338"/>
            <a:ext cx="7207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zámena</a:t>
            </a:r>
          </a:p>
        </p:txBody>
      </p:sp>
      <p:sp>
        <p:nvSpPr>
          <p:cNvPr id="28686" name="TextBox 22"/>
          <p:cNvSpPr txBox="1">
            <a:spLocks noChangeArrowheads="1"/>
          </p:cNvSpPr>
          <p:nvPr/>
        </p:nvSpPr>
        <p:spPr bwMode="auto">
          <a:xfrm>
            <a:off x="7164388" y="1557338"/>
            <a:ext cx="7207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sz="1100"/>
              <a:t>zámena</a:t>
            </a:r>
          </a:p>
        </p:txBody>
      </p:sp>
      <p:grpSp>
        <p:nvGrpSpPr>
          <p:cNvPr id="28687" name="Group 236"/>
          <p:cNvGrpSpPr>
            <a:grpSpLocks/>
          </p:cNvGrpSpPr>
          <p:nvPr/>
        </p:nvGrpSpPr>
        <p:grpSpPr bwMode="auto">
          <a:xfrm>
            <a:off x="395288" y="2852738"/>
            <a:ext cx="3600450" cy="1573212"/>
            <a:chOff x="395536" y="2852936"/>
            <a:chExt cx="3600400" cy="1573143"/>
          </a:xfrm>
        </p:grpSpPr>
        <p:grpSp>
          <p:nvGrpSpPr>
            <p:cNvPr id="28749" name="Group 23"/>
            <p:cNvGrpSpPr>
              <a:grpSpLocks/>
            </p:cNvGrpSpPr>
            <p:nvPr/>
          </p:nvGrpSpPr>
          <p:grpSpPr bwMode="auto">
            <a:xfrm>
              <a:off x="395536" y="2852936"/>
              <a:ext cx="3600400" cy="1573143"/>
              <a:chOff x="5220072" y="2204864"/>
              <a:chExt cx="3600400" cy="1573143"/>
            </a:xfrm>
          </p:grpSpPr>
          <p:grpSp>
            <p:nvGrpSpPr>
              <p:cNvPr id="28759" name="Group 204"/>
              <p:cNvGrpSpPr>
                <a:grpSpLocks/>
              </p:cNvGrpSpPr>
              <p:nvPr/>
            </p:nvGrpSpPr>
            <p:grpSpPr bwMode="auto">
              <a:xfrm>
                <a:off x="5220072" y="2204864"/>
                <a:ext cx="1584176" cy="1501135"/>
                <a:chOff x="5220072" y="2204864"/>
                <a:chExt cx="1584176" cy="1501135"/>
              </a:xfrm>
            </p:grpSpPr>
            <p:grpSp>
              <p:nvGrpSpPr>
                <p:cNvPr id="28786" name="Group 132"/>
                <p:cNvGrpSpPr>
                  <a:grpSpLocks/>
                </p:cNvGrpSpPr>
                <p:nvPr/>
              </p:nvGrpSpPr>
              <p:grpSpPr bwMode="auto">
                <a:xfrm>
                  <a:off x="5220072" y="2204864"/>
                  <a:ext cx="1584176" cy="1501135"/>
                  <a:chOff x="6300192" y="260648"/>
                  <a:chExt cx="1584176" cy="1501135"/>
                </a:xfrm>
              </p:grpSpPr>
              <p:sp>
                <p:nvSpPr>
                  <p:cNvPr id="28788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6444208" y="1268760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grpSp>
                <p:nvGrpSpPr>
                  <p:cNvPr id="2878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516216" y="476672"/>
                    <a:ext cx="288032" cy="276999"/>
                    <a:chOff x="6588224" y="332656"/>
                    <a:chExt cx="288032" cy="276999"/>
                  </a:xfrm>
                </p:grpSpPr>
                <p:sp>
                  <p:nvSpPr>
                    <p:cNvPr id="28806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807" name="Text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1</a:t>
                      </a:r>
                    </a:p>
                  </p:txBody>
                </p:sp>
              </p:grpSp>
              <p:grpSp>
                <p:nvGrpSpPr>
                  <p:cNvPr id="2879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0272" y="260648"/>
                    <a:ext cx="288032" cy="288032"/>
                    <a:chOff x="7020272" y="260648"/>
                    <a:chExt cx="288032" cy="288032"/>
                  </a:xfrm>
                </p:grpSpPr>
                <p:sp>
                  <p:nvSpPr>
                    <p:cNvPr id="28804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2280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805" name="Text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26064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2</a:t>
                      </a:r>
                    </a:p>
                  </p:txBody>
                </p:sp>
              </p:grpSp>
              <p:grpSp>
                <p:nvGrpSpPr>
                  <p:cNvPr id="287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0272" y="1484784"/>
                    <a:ext cx="288032" cy="276999"/>
                    <a:chOff x="7020272" y="1484784"/>
                    <a:chExt cx="288032" cy="276999"/>
                  </a:xfrm>
                </p:grpSpPr>
                <p:sp>
                  <p:nvSpPr>
                    <p:cNvPr id="28802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803" name="Text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5</a:t>
                      </a:r>
                    </a:p>
                  </p:txBody>
                </p:sp>
              </p:grpSp>
              <p:grpSp>
                <p:nvGrpSpPr>
                  <p:cNvPr id="28792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596336" y="620688"/>
                    <a:ext cx="288032" cy="276999"/>
                    <a:chOff x="7596336" y="620688"/>
                    <a:chExt cx="288032" cy="276999"/>
                  </a:xfrm>
                </p:grpSpPr>
                <p:sp>
                  <p:nvSpPr>
                    <p:cNvPr id="28800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801" name="Text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3</a:t>
                      </a:r>
                    </a:p>
                  </p:txBody>
                </p:sp>
              </p:grpSp>
              <p:grpSp>
                <p:nvGrpSpPr>
                  <p:cNvPr id="28793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7524328" y="1124744"/>
                    <a:ext cx="288032" cy="288032"/>
                    <a:chOff x="7524328" y="1124744"/>
                    <a:chExt cx="288032" cy="288032"/>
                  </a:xfrm>
                </p:grpSpPr>
                <p:sp>
                  <p:nvSpPr>
                    <p:cNvPr id="28798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4328" y="1196752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99" name="Text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24328" y="112474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4</a:t>
                      </a:r>
                    </a:p>
                  </p:txBody>
                </p:sp>
              </p:grpSp>
              <p:sp>
                <p:nvSpPr>
                  <p:cNvPr id="28794" name="Text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2200" y="1268760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6</a:t>
                    </a:r>
                  </a:p>
                </p:txBody>
              </p:sp>
              <p:grpSp>
                <p:nvGrpSpPr>
                  <p:cNvPr id="2879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6300192" y="764704"/>
                    <a:ext cx="288032" cy="276999"/>
                    <a:chOff x="6300192" y="764704"/>
                    <a:chExt cx="288032" cy="276999"/>
                  </a:xfrm>
                </p:grpSpPr>
                <p:sp>
                  <p:nvSpPr>
                    <p:cNvPr id="2879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97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7</a:t>
                      </a:r>
                    </a:p>
                  </p:txBody>
                </p:sp>
              </p:grpSp>
            </p:grpSp>
            <p:cxnSp>
              <p:nvCxnSpPr>
                <p:cNvPr id="28787" name="Straight Arrow Connector 53"/>
                <p:cNvCxnSpPr>
                  <a:cxnSpLocks noChangeShapeType="1"/>
                  <a:stCxn id="28807" idx="0"/>
                  <a:endCxn id="28805" idx="3"/>
                </p:cNvCxnSpPr>
                <p:nvPr/>
              </p:nvCxnSpPr>
              <p:spPr bwMode="auto">
                <a:xfrm flipV="1">
                  <a:off x="5580112" y="2343364"/>
                  <a:ext cx="648072" cy="77524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8760" name="Group 164"/>
              <p:cNvGrpSpPr>
                <a:grpSpLocks/>
              </p:cNvGrpSpPr>
              <p:nvPr/>
            </p:nvGrpSpPr>
            <p:grpSpPr bwMode="auto">
              <a:xfrm>
                <a:off x="7236296" y="2276872"/>
                <a:ext cx="1584176" cy="1501135"/>
                <a:chOff x="3203848" y="2276872"/>
                <a:chExt cx="1584176" cy="1501135"/>
              </a:xfrm>
            </p:grpSpPr>
            <p:grpSp>
              <p:nvGrpSpPr>
                <p:cNvPr id="28764" name="Group 132"/>
                <p:cNvGrpSpPr>
                  <a:grpSpLocks/>
                </p:cNvGrpSpPr>
                <p:nvPr/>
              </p:nvGrpSpPr>
              <p:grpSpPr bwMode="auto">
                <a:xfrm>
                  <a:off x="3203848" y="2276872"/>
                  <a:ext cx="1584176" cy="1501135"/>
                  <a:chOff x="6300192" y="260648"/>
                  <a:chExt cx="1584176" cy="1501135"/>
                </a:xfrm>
              </p:grpSpPr>
              <p:sp>
                <p:nvSpPr>
                  <p:cNvPr id="2876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6444208" y="1268760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grpSp>
                <p:nvGrpSpPr>
                  <p:cNvPr id="28767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516216" y="476672"/>
                    <a:ext cx="288032" cy="276999"/>
                    <a:chOff x="6588224" y="332656"/>
                    <a:chExt cx="288032" cy="276999"/>
                  </a:xfrm>
                </p:grpSpPr>
                <p:sp>
                  <p:nvSpPr>
                    <p:cNvPr id="28784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85" name="TextBox 1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588224" y="332656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1</a:t>
                      </a:r>
                    </a:p>
                  </p:txBody>
                </p:sp>
              </p:grpSp>
              <p:grpSp>
                <p:nvGrpSpPr>
                  <p:cNvPr id="2876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7020272" y="260648"/>
                    <a:ext cx="288032" cy="288032"/>
                    <a:chOff x="7020272" y="260648"/>
                    <a:chExt cx="288032" cy="288032"/>
                  </a:xfrm>
                </p:grpSpPr>
                <p:sp>
                  <p:nvSpPr>
                    <p:cNvPr id="28782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2280" y="332656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83" name="Text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26064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2</a:t>
                      </a:r>
                    </a:p>
                  </p:txBody>
                </p:sp>
              </p:grpSp>
              <p:grpSp>
                <p:nvGrpSpPr>
                  <p:cNvPr id="2876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0272" y="1484784"/>
                    <a:ext cx="288032" cy="276999"/>
                    <a:chOff x="7020272" y="1484784"/>
                    <a:chExt cx="288032" cy="276999"/>
                  </a:xfrm>
                </p:grpSpPr>
                <p:sp>
                  <p:nvSpPr>
                    <p:cNvPr id="2878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81" name="TextBox 4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20272" y="148478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5</a:t>
                      </a:r>
                    </a:p>
                  </p:txBody>
                </p:sp>
              </p:grpSp>
              <p:grpSp>
                <p:nvGrpSpPr>
                  <p:cNvPr id="28770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7596336" y="620688"/>
                    <a:ext cx="288032" cy="276999"/>
                    <a:chOff x="7596336" y="620688"/>
                    <a:chExt cx="288032" cy="276999"/>
                  </a:xfrm>
                </p:grpSpPr>
                <p:sp>
                  <p:nvSpPr>
                    <p:cNvPr id="28778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79" name="TextBox 4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96336" y="620688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3</a:t>
                      </a:r>
                    </a:p>
                  </p:txBody>
                </p:sp>
              </p:grpSp>
              <p:grpSp>
                <p:nvGrpSpPr>
                  <p:cNvPr id="28771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7524328" y="1124744"/>
                    <a:ext cx="288032" cy="288032"/>
                    <a:chOff x="7524328" y="1124744"/>
                    <a:chExt cx="288032" cy="288032"/>
                  </a:xfrm>
                </p:grpSpPr>
                <p:sp>
                  <p:nvSpPr>
                    <p:cNvPr id="28776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4328" y="1196752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77" name="Text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24328" y="112474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4</a:t>
                      </a:r>
                    </a:p>
                  </p:txBody>
                </p:sp>
              </p:grpSp>
              <p:sp>
                <p:nvSpPr>
                  <p:cNvPr id="28772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72200" y="1268760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6</a:t>
                    </a:r>
                  </a:p>
                </p:txBody>
              </p:sp>
              <p:grpSp>
                <p:nvGrpSpPr>
                  <p:cNvPr id="28773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6300192" y="764704"/>
                    <a:ext cx="288032" cy="276999"/>
                    <a:chOff x="6300192" y="764704"/>
                    <a:chExt cx="288032" cy="276999"/>
                  </a:xfrm>
                </p:grpSpPr>
                <p:sp>
                  <p:nvSpPr>
                    <p:cNvPr id="28774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16024" cy="2160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endParaRPr lang="sk-SK" altLang="sk-SK"/>
                    </a:p>
                  </p:txBody>
                </p:sp>
                <p:sp>
                  <p:nvSpPr>
                    <p:cNvPr id="28775" name="Text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00192" y="764704"/>
                      <a:ext cx="288032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sk-SK" altLang="sk-SK" sz="1200" b="1"/>
                        <a:t>7</a:t>
                      </a:r>
                    </a:p>
                  </p:txBody>
                </p:sp>
              </p:grpSp>
            </p:grpSp>
            <p:cxnSp>
              <p:nvCxnSpPr>
                <p:cNvPr id="28765" name="Straight Arrow Connector 31"/>
                <p:cNvCxnSpPr>
                  <a:cxnSpLocks noChangeShapeType="1"/>
                  <a:endCxn id="28779" idx="1"/>
                </p:cNvCxnSpPr>
                <p:nvPr/>
              </p:nvCxnSpPr>
              <p:spPr bwMode="auto">
                <a:xfrm>
                  <a:off x="4067944" y="2564904"/>
                  <a:ext cx="432048" cy="21050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761" name="Straight Arrow Connector 26"/>
              <p:cNvCxnSpPr>
                <a:cxnSpLocks noChangeShapeType="1"/>
                <a:stCxn id="28785" idx="0"/>
                <a:endCxn id="28783" idx="3"/>
              </p:cNvCxnSpPr>
              <p:nvPr/>
            </p:nvCxnSpPr>
            <p:spPr bwMode="auto">
              <a:xfrm flipV="1">
                <a:off x="7596336" y="2415372"/>
                <a:ext cx="648072" cy="7752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62" name="Straight Arrow Connector 27"/>
              <p:cNvCxnSpPr>
                <a:cxnSpLocks noChangeShapeType="1"/>
                <a:endCxn id="28772" idx="0"/>
              </p:cNvCxnSpPr>
              <p:nvPr/>
            </p:nvCxnSpPr>
            <p:spPr bwMode="auto">
              <a:xfrm>
                <a:off x="7308304" y="2924944"/>
                <a:ext cx="144016" cy="36004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63" name="Straight Arrow Connector 28"/>
              <p:cNvCxnSpPr>
                <a:cxnSpLocks noChangeShapeType="1"/>
                <a:stCxn id="28779" idx="1"/>
              </p:cNvCxnSpPr>
              <p:nvPr/>
            </p:nvCxnSpPr>
            <p:spPr bwMode="auto">
              <a:xfrm>
                <a:off x="8532440" y="2775413"/>
                <a:ext cx="71961" cy="50952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750" name="Straight Arrow Connector 136"/>
            <p:cNvCxnSpPr>
              <a:cxnSpLocks noChangeShapeType="1"/>
              <a:stCxn id="28805" idx="3"/>
              <a:endCxn id="28801" idx="1"/>
            </p:cNvCxnSpPr>
            <p:nvPr/>
          </p:nvCxnSpPr>
          <p:spPr bwMode="auto">
            <a:xfrm>
              <a:off x="1403648" y="2991436"/>
              <a:ext cx="288032" cy="3600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1" name="Straight Arrow Connector 138"/>
            <p:cNvCxnSpPr>
              <a:cxnSpLocks noChangeShapeType="1"/>
            </p:cNvCxnSpPr>
            <p:nvPr/>
          </p:nvCxnSpPr>
          <p:spPr bwMode="auto">
            <a:xfrm flipH="1">
              <a:off x="1763917" y="3357168"/>
              <a:ext cx="72007" cy="5040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2" name="Straight Arrow Connector 145"/>
            <p:cNvCxnSpPr>
              <a:cxnSpLocks noChangeShapeType="1"/>
              <a:stCxn id="28799" idx="1"/>
              <a:endCxn id="28803" idx="1"/>
            </p:cNvCxnSpPr>
            <p:nvPr/>
          </p:nvCxnSpPr>
          <p:spPr bwMode="auto">
            <a:xfrm flipH="1">
              <a:off x="1115616" y="3855532"/>
              <a:ext cx="504056" cy="3600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3" name="Straight Arrow Connector 149"/>
            <p:cNvCxnSpPr>
              <a:cxnSpLocks noChangeShapeType="1"/>
              <a:stCxn id="28803" idx="1"/>
            </p:cNvCxnSpPr>
            <p:nvPr/>
          </p:nvCxnSpPr>
          <p:spPr bwMode="auto">
            <a:xfrm flipH="1" flipV="1">
              <a:off x="539552" y="3501008"/>
              <a:ext cx="576064" cy="7145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4" name="Straight Arrow Connector 151"/>
            <p:cNvCxnSpPr>
              <a:cxnSpLocks noChangeShapeType="1"/>
              <a:stCxn id="28797" idx="1"/>
              <a:endCxn id="28794" idx="0"/>
            </p:cNvCxnSpPr>
            <p:nvPr/>
          </p:nvCxnSpPr>
          <p:spPr bwMode="auto">
            <a:xfrm>
              <a:off x="395536" y="3495492"/>
              <a:ext cx="216024" cy="3655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5" name="Straight Arrow Connector 153"/>
            <p:cNvCxnSpPr>
              <a:cxnSpLocks noChangeShapeType="1"/>
              <a:stCxn id="28794" idx="0"/>
              <a:endCxn id="28807" idx="1"/>
            </p:cNvCxnSpPr>
            <p:nvPr/>
          </p:nvCxnSpPr>
          <p:spPr bwMode="auto">
            <a:xfrm flipV="1">
              <a:off x="611560" y="3207460"/>
              <a:ext cx="0" cy="653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6" name="Straight Arrow Connector 156"/>
            <p:cNvCxnSpPr>
              <a:cxnSpLocks noChangeShapeType="1"/>
              <a:stCxn id="28777" idx="1"/>
            </p:cNvCxnSpPr>
            <p:nvPr/>
          </p:nvCxnSpPr>
          <p:spPr bwMode="auto">
            <a:xfrm flipH="1" flipV="1">
              <a:off x="2555746" y="3572984"/>
              <a:ext cx="1080150" cy="3545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7" name="Straight Arrow Connector 163"/>
            <p:cNvCxnSpPr>
              <a:cxnSpLocks noChangeShapeType="1"/>
              <a:stCxn id="28772" idx="3"/>
              <a:endCxn id="28781" idx="1"/>
            </p:cNvCxnSpPr>
            <p:nvPr/>
          </p:nvCxnSpPr>
          <p:spPr bwMode="auto">
            <a:xfrm>
              <a:off x="2771800" y="4071556"/>
              <a:ext cx="360040" cy="216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8" name="Straight Arrow Connector 165"/>
            <p:cNvCxnSpPr>
              <a:cxnSpLocks noChangeShapeType="1"/>
              <a:stCxn id="28781" idx="0"/>
            </p:cNvCxnSpPr>
            <p:nvPr/>
          </p:nvCxnSpPr>
          <p:spPr bwMode="auto">
            <a:xfrm flipH="1" flipV="1">
              <a:off x="2771800" y="3284984"/>
              <a:ext cx="504056" cy="864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8" name="Group 235"/>
          <p:cNvGrpSpPr>
            <a:grpSpLocks/>
          </p:cNvGrpSpPr>
          <p:nvPr/>
        </p:nvGrpSpPr>
        <p:grpSpPr bwMode="auto">
          <a:xfrm>
            <a:off x="4500563" y="2708275"/>
            <a:ext cx="1584325" cy="1500188"/>
            <a:chOff x="4572000" y="2780928"/>
            <a:chExt cx="1584176" cy="1501135"/>
          </a:xfrm>
        </p:grpSpPr>
        <p:grpSp>
          <p:nvGrpSpPr>
            <p:cNvPr id="28720" name="Group 166"/>
            <p:cNvGrpSpPr>
              <a:grpSpLocks/>
            </p:cNvGrpSpPr>
            <p:nvPr/>
          </p:nvGrpSpPr>
          <p:grpSpPr bwMode="auto">
            <a:xfrm>
              <a:off x="4572000" y="2780928"/>
              <a:ext cx="1584176" cy="1501135"/>
              <a:chOff x="827584" y="2348880"/>
              <a:chExt cx="1584176" cy="1501135"/>
            </a:xfrm>
          </p:grpSpPr>
          <p:grpSp>
            <p:nvGrpSpPr>
              <p:cNvPr id="28723" name="Group 132"/>
              <p:cNvGrpSpPr>
                <a:grpSpLocks/>
              </p:cNvGrpSpPr>
              <p:nvPr/>
            </p:nvGrpSpPr>
            <p:grpSpPr bwMode="auto">
              <a:xfrm>
                <a:off x="827584" y="2348880"/>
                <a:ext cx="1584176" cy="1501135"/>
                <a:chOff x="6300192" y="260648"/>
                <a:chExt cx="1584176" cy="1501135"/>
              </a:xfrm>
            </p:grpSpPr>
            <p:sp>
              <p:nvSpPr>
                <p:cNvPr id="28729" name="Oval 175"/>
                <p:cNvSpPr>
                  <a:spLocks noChangeArrowheads="1"/>
                </p:cNvSpPr>
                <p:nvPr/>
              </p:nvSpPr>
              <p:spPr bwMode="auto">
                <a:xfrm>
                  <a:off x="6444208" y="1268760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grpSp>
              <p:nvGrpSpPr>
                <p:cNvPr id="28730" name="Group 13"/>
                <p:cNvGrpSpPr>
                  <a:grpSpLocks/>
                </p:cNvGrpSpPr>
                <p:nvPr/>
              </p:nvGrpSpPr>
              <p:grpSpPr bwMode="auto">
                <a:xfrm>
                  <a:off x="6516216" y="476672"/>
                  <a:ext cx="288032" cy="276999"/>
                  <a:chOff x="6588224" y="332656"/>
                  <a:chExt cx="288032" cy="276999"/>
                </a:xfrm>
              </p:grpSpPr>
              <p:sp>
                <p:nvSpPr>
                  <p:cNvPr id="28747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48" name="Text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1</a:t>
                    </a:r>
                  </a:p>
                </p:txBody>
              </p:sp>
            </p:grpSp>
            <p:grpSp>
              <p:nvGrpSpPr>
                <p:cNvPr id="28731" name="Group 16"/>
                <p:cNvGrpSpPr>
                  <a:grpSpLocks/>
                </p:cNvGrpSpPr>
                <p:nvPr/>
              </p:nvGrpSpPr>
              <p:grpSpPr bwMode="auto">
                <a:xfrm>
                  <a:off x="7020272" y="260648"/>
                  <a:ext cx="288032" cy="288032"/>
                  <a:chOff x="7020272" y="260648"/>
                  <a:chExt cx="288032" cy="288032"/>
                </a:xfrm>
              </p:grpSpPr>
              <p:sp>
                <p:nvSpPr>
                  <p:cNvPr id="28745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7092280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46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26064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2</a:t>
                    </a:r>
                  </a:p>
                </p:txBody>
              </p:sp>
            </p:grpSp>
            <p:grpSp>
              <p:nvGrpSpPr>
                <p:cNvPr id="28732" name="Group 21"/>
                <p:cNvGrpSpPr>
                  <a:grpSpLocks/>
                </p:cNvGrpSpPr>
                <p:nvPr/>
              </p:nvGrpSpPr>
              <p:grpSpPr bwMode="auto">
                <a:xfrm>
                  <a:off x="7020272" y="1484784"/>
                  <a:ext cx="288032" cy="276999"/>
                  <a:chOff x="7020272" y="1484784"/>
                  <a:chExt cx="288032" cy="276999"/>
                </a:xfrm>
              </p:grpSpPr>
              <p:sp>
                <p:nvSpPr>
                  <p:cNvPr id="2874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44" name="Text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5</a:t>
                    </a:r>
                  </a:p>
                </p:txBody>
              </p:sp>
            </p:grpSp>
            <p:grpSp>
              <p:nvGrpSpPr>
                <p:cNvPr id="28733" name="Group 17"/>
                <p:cNvGrpSpPr>
                  <a:grpSpLocks/>
                </p:cNvGrpSpPr>
                <p:nvPr/>
              </p:nvGrpSpPr>
              <p:grpSpPr bwMode="auto">
                <a:xfrm>
                  <a:off x="7596336" y="620688"/>
                  <a:ext cx="288032" cy="276999"/>
                  <a:chOff x="7596336" y="620688"/>
                  <a:chExt cx="288032" cy="276999"/>
                </a:xfrm>
              </p:grpSpPr>
              <p:sp>
                <p:nvSpPr>
                  <p:cNvPr id="28741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42" name="TextBox 1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3</a:t>
                    </a:r>
                  </a:p>
                </p:txBody>
              </p:sp>
            </p:grpSp>
            <p:grpSp>
              <p:nvGrpSpPr>
                <p:cNvPr id="28734" name="Group 20"/>
                <p:cNvGrpSpPr>
                  <a:grpSpLocks/>
                </p:cNvGrpSpPr>
                <p:nvPr/>
              </p:nvGrpSpPr>
              <p:grpSpPr bwMode="auto">
                <a:xfrm>
                  <a:off x="7524328" y="1124744"/>
                  <a:ext cx="288032" cy="288032"/>
                  <a:chOff x="7524328" y="1124744"/>
                  <a:chExt cx="288032" cy="288032"/>
                </a:xfrm>
              </p:grpSpPr>
              <p:sp>
                <p:nvSpPr>
                  <p:cNvPr id="28739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7524328" y="1196752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40" name="Text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4328" y="112474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4</a:t>
                    </a:r>
                  </a:p>
                </p:txBody>
              </p:sp>
            </p:grpSp>
            <p:sp>
              <p:nvSpPr>
                <p:cNvPr id="28735" name="TextBox 181"/>
                <p:cNvSpPr txBox="1">
                  <a:spLocks noChangeArrowheads="1"/>
                </p:cNvSpPr>
                <p:nvPr/>
              </p:nvSpPr>
              <p:spPr bwMode="auto">
                <a:xfrm>
                  <a:off x="6372200" y="1268760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6</a:t>
                  </a:r>
                </a:p>
              </p:txBody>
            </p:sp>
            <p:grpSp>
              <p:nvGrpSpPr>
                <p:cNvPr id="28736" name="Group 25"/>
                <p:cNvGrpSpPr>
                  <a:grpSpLocks/>
                </p:cNvGrpSpPr>
                <p:nvPr/>
              </p:nvGrpSpPr>
              <p:grpSpPr bwMode="auto">
                <a:xfrm>
                  <a:off x="6300192" y="764704"/>
                  <a:ext cx="288032" cy="276999"/>
                  <a:chOff x="6300192" y="764704"/>
                  <a:chExt cx="288032" cy="276999"/>
                </a:xfrm>
              </p:grpSpPr>
              <p:sp>
                <p:nvSpPr>
                  <p:cNvPr id="2873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38" name="TextBox 1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7</a:t>
                    </a:r>
                  </a:p>
                </p:txBody>
              </p:sp>
            </p:grpSp>
          </p:grpSp>
          <p:cxnSp>
            <p:nvCxnSpPr>
              <p:cNvPr id="28724" name="Straight Arrow Connector 168"/>
              <p:cNvCxnSpPr>
                <a:cxnSpLocks noChangeShapeType="1"/>
                <a:stCxn id="28748" idx="0"/>
              </p:cNvCxnSpPr>
              <p:nvPr/>
            </p:nvCxnSpPr>
            <p:spPr bwMode="auto">
              <a:xfrm flipV="1">
                <a:off x="1187624" y="2492896"/>
                <a:ext cx="504056" cy="7200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25" name="Straight Arrow Connector 169"/>
              <p:cNvCxnSpPr>
                <a:cxnSpLocks noChangeShapeType="1"/>
                <a:stCxn id="28746" idx="3"/>
                <a:endCxn id="28742" idx="0"/>
              </p:cNvCxnSpPr>
              <p:nvPr/>
            </p:nvCxnSpPr>
            <p:spPr bwMode="auto">
              <a:xfrm>
                <a:off x="1835696" y="2487380"/>
                <a:ext cx="432048" cy="22154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26" name="Straight Arrow Connector 170"/>
              <p:cNvCxnSpPr>
                <a:cxnSpLocks noChangeShapeType="1"/>
              </p:cNvCxnSpPr>
              <p:nvPr/>
            </p:nvCxnSpPr>
            <p:spPr bwMode="auto">
              <a:xfrm>
                <a:off x="971600" y="2996952"/>
                <a:ext cx="71987" cy="50478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27" name="Straight Arrow Connector 171"/>
              <p:cNvCxnSpPr>
                <a:cxnSpLocks noChangeShapeType="1"/>
              </p:cNvCxnSpPr>
              <p:nvPr/>
            </p:nvCxnSpPr>
            <p:spPr bwMode="auto">
              <a:xfrm flipH="1" flipV="1">
                <a:off x="971600" y="2996952"/>
                <a:ext cx="1080120" cy="50405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28" name="Straight Arrow Connector 172"/>
              <p:cNvCxnSpPr>
                <a:cxnSpLocks noChangeShapeType="1"/>
                <a:endCxn id="28740" idx="2"/>
              </p:cNvCxnSpPr>
              <p:nvPr/>
            </p:nvCxnSpPr>
            <p:spPr bwMode="auto">
              <a:xfrm flipH="1">
                <a:off x="2195736" y="2852936"/>
                <a:ext cx="72008" cy="637039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721" name="Straight Arrow Connector 204"/>
            <p:cNvCxnSpPr>
              <a:cxnSpLocks noChangeShapeType="1"/>
              <a:stCxn id="28744" idx="1"/>
            </p:cNvCxnSpPr>
            <p:nvPr/>
          </p:nvCxnSpPr>
          <p:spPr bwMode="auto">
            <a:xfrm flipH="1" flipV="1">
              <a:off x="4932006" y="3141195"/>
              <a:ext cx="360074" cy="10023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2" name="Straight Arrow Connector 206"/>
            <p:cNvCxnSpPr>
              <a:cxnSpLocks noChangeShapeType="1"/>
              <a:stCxn id="28735" idx="0"/>
            </p:cNvCxnSpPr>
            <p:nvPr/>
          </p:nvCxnSpPr>
          <p:spPr bwMode="auto">
            <a:xfrm>
              <a:off x="4788025" y="3789040"/>
              <a:ext cx="503988" cy="2167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9" name="Group 248"/>
          <p:cNvGrpSpPr>
            <a:grpSpLocks/>
          </p:cNvGrpSpPr>
          <p:nvPr/>
        </p:nvGrpSpPr>
        <p:grpSpPr bwMode="auto">
          <a:xfrm>
            <a:off x="6804025" y="2781300"/>
            <a:ext cx="1584325" cy="1500188"/>
            <a:chOff x="6804248" y="2780928"/>
            <a:chExt cx="1584176" cy="1501135"/>
          </a:xfrm>
        </p:grpSpPr>
        <p:grpSp>
          <p:nvGrpSpPr>
            <p:cNvPr id="28691" name="Group 208"/>
            <p:cNvGrpSpPr>
              <a:grpSpLocks/>
            </p:cNvGrpSpPr>
            <p:nvPr/>
          </p:nvGrpSpPr>
          <p:grpSpPr bwMode="auto">
            <a:xfrm>
              <a:off x="6804248" y="2780928"/>
              <a:ext cx="1584176" cy="1501135"/>
              <a:chOff x="827584" y="2348880"/>
              <a:chExt cx="1584176" cy="1501135"/>
            </a:xfrm>
          </p:grpSpPr>
          <p:grpSp>
            <p:nvGrpSpPr>
              <p:cNvPr id="28696" name="Group 132"/>
              <p:cNvGrpSpPr>
                <a:grpSpLocks/>
              </p:cNvGrpSpPr>
              <p:nvPr/>
            </p:nvGrpSpPr>
            <p:grpSpPr bwMode="auto">
              <a:xfrm>
                <a:off x="827584" y="2348880"/>
                <a:ext cx="1584176" cy="1501135"/>
                <a:chOff x="6300192" y="260648"/>
                <a:chExt cx="1584176" cy="1501135"/>
              </a:xfrm>
            </p:grpSpPr>
            <p:sp>
              <p:nvSpPr>
                <p:cNvPr id="28700" name="Oval 215"/>
                <p:cNvSpPr>
                  <a:spLocks noChangeArrowheads="1"/>
                </p:cNvSpPr>
                <p:nvPr/>
              </p:nvSpPr>
              <p:spPr bwMode="auto">
                <a:xfrm>
                  <a:off x="6444208" y="1268760"/>
                  <a:ext cx="216024" cy="216024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sk-SK" altLang="sk-SK"/>
                </a:p>
              </p:txBody>
            </p:sp>
            <p:grpSp>
              <p:nvGrpSpPr>
                <p:cNvPr id="28701" name="Group 13"/>
                <p:cNvGrpSpPr>
                  <a:grpSpLocks/>
                </p:cNvGrpSpPr>
                <p:nvPr/>
              </p:nvGrpSpPr>
              <p:grpSpPr bwMode="auto">
                <a:xfrm>
                  <a:off x="6516216" y="476672"/>
                  <a:ext cx="288032" cy="276999"/>
                  <a:chOff x="6588224" y="332656"/>
                  <a:chExt cx="288032" cy="276999"/>
                </a:xfrm>
              </p:grpSpPr>
              <p:sp>
                <p:nvSpPr>
                  <p:cNvPr id="28718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19" name="Text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8224" y="332656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1</a:t>
                    </a:r>
                  </a:p>
                </p:txBody>
              </p:sp>
            </p:grpSp>
            <p:grpSp>
              <p:nvGrpSpPr>
                <p:cNvPr id="28702" name="Group 16"/>
                <p:cNvGrpSpPr>
                  <a:grpSpLocks/>
                </p:cNvGrpSpPr>
                <p:nvPr/>
              </p:nvGrpSpPr>
              <p:grpSpPr bwMode="auto">
                <a:xfrm>
                  <a:off x="7020272" y="260648"/>
                  <a:ext cx="288032" cy="288032"/>
                  <a:chOff x="7020272" y="260648"/>
                  <a:chExt cx="288032" cy="288032"/>
                </a:xfrm>
              </p:grpSpPr>
              <p:sp>
                <p:nvSpPr>
                  <p:cNvPr id="28716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7092280" y="332656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17" name="Text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26064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2</a:t>
                    </a:r>
                  </a:p>
                </p:txBody>
              </p:sp>
            </p:grpSp>
            <p:grpSp>
              <p:nvGrpSpPr>
                <p:cNvPr id="28703" name="Group 21"/>
                <p:cNvGrpSpPr>
                  <a:grpSpLocks/>
                </p:cNvGrpSpPr>
                <p:nvPr/>
              </p:nvGrpSpPr>
              <p:grpSpPr bwMode="auto">
                <a:xfrm>
                  <a:off x="7020272" y="1484784"/>
                  <a:ext cx="288032" cy="276999"/>
                  <a:chOff x="7020272" y="1484784"/>
                  <a:chExt cx="288032" cy="276999"/>
                </a:xfrm>
              </p:grpSpPr>
              <p:sp>
                <p:nvSpPr>
                  <p:cNvPr id="2871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15" name="TextBox 2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0272" y="148478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5</a:t>
                    </a:r>
                  </a:p>
                </p:txBody>
              </p:sp>
            </p:grpSp>
            <p:grpSp>
              <p:nvGrpSpPr>
                <p:cNvPr id="28704" name="Group 17"/>
                <p:cNvGrpSpPr>
                  <a:grpSpLocks/>
                </p:cNvGrpSpPr>
                <p:nvPr/>
              </p:nvGrpSpPr>
              <p:grpSpPr bwMode="auto">
                <a:xfrm>
                  <a:off x="7596336" y="620688"/>
                  <a:ext cx="288032" cy="276999"/>
                  <a:chOff x="7596336" y="620688"/>
                  <a:chExt cx="288032" cy="276999"/>
                </a:xfrm>
              </p:grpSpPr>
              <p:sp>
                <p:nvSpPr>
                  <p:cNvPr id="2871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13" name="TextBox 2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96336" y="620688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3</a:t>
                    </a:r>
                  </a:p>
                </p:txBody>
              </p:sp>
            </p:grpSp>
            <p:grpSp>
              <p:nvGrpSpPr>
                <p:cNvPr id="28705" name="Group 20"/>
                <p:cNvGrpSpPr>
                  <a:grpSpLocks/>
                </p:cNvGrpSpPr>
                <p:nvPr/>
              </p:nvGrpSpPr>
              <p:grpSpPr bwMode="auto">
                <a:xfrm>
                  <a:off x="7524328" y="1124744"/>
                  <a:ext cx="288032" cy="288032"/>
                  <a:chOff x="7524328" y="1124744"/>
                  <a:chExt cx="288032" cy="288032"/>
                </a:xfrm>
              </p:grpSpPr>
              <p:sp>
                <p:nvSpPr>
                  <p:cNvPr id="28710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7524328" y="1196752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11" name="Text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4328" y="112474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4</a:t>
                    </a:r>
                  </a:p>
                </p:txBody>
              </p:sp>
            </p:grpSp>
            <p:sp>
              <p:nvSpPr>
                <p:cNvPr id="28706" name="TextBox 221"/>
                <p:cNvSpPr txBox="1">
                  <a:spLocks noChangeArrowheads="1"/>
                </p:cNvSpPr>
                <p:nvPr/>
              </p:nvSpPr>
              <p:spPr bwMode="auto">
                <a:xfrm>
                  <a:off x="6372200" y="1268760"/>
                  <a:ext cx="28803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sk-SK" altLang="sk-SK" sz="1200" b="1"/>
                    <a:t>6</a:t>
                  </a:r>
                </a:p>
              </p:txBody>
            </p:sp>
            <p:grpSp>
              <p:nvGrpSpPr>
                <p:cNvPr id="28707" name="Group 25"/>
                <p:cNvGrpSpPr>
                  <a:grpSpLocks/>
                </p:cNvGrpSpPr>
                <p:nvPr/>
              </p:nvGrpSpPr>
              <p:grpSpPr bwMode="auto">
                <a:xfrm>
                  <a:off x="6300192" y="764704"/>
                  <a:ext cx="288032" cy="276999"/>
                  <a:chOff x="6300192" y="764704"/>
                  <a:chExt cx="288032" cy="276999"/>
                </a:xfrm>
              </p:grpSpPr>
              <p:sp>
                <p:nvSpPr>
                  <p:cNvPr id="28708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16024" cy="21602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endParaRPr lang="sk-SK" altLang="sk-SK"/>
                  </a:p>
                </p:txBody>
              </p:sp>
              <p:sp>
                <p:nvSpPr>
                  <p:cNvPr id="28709" name="TextBox 2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00192" y="764704"/>
                    <a:ext cx="288032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ahoma" pitchFamily="34" charset="0"/>
                      </a:defRPr>
                    </a:lvl9pPr>
                  </a:lstStyle>
                  <a:p>
                    <a:pPr eaLnBrk="1" hangingPunct="1"/>
                    <a:r>
                      <a:rPr lang="sk-SK" altLang="sk-SK" sz="1200" b="1"/>
                      <a:t>7</a:t>
                    </a:r>
                  </a:p>
                </p:txBody>
              </p:sp>
            </p:grpSp>
          </p:grpSp>
          <p:cxnSp>
            <p:nvCxnSpPr>
              <p:cNvPr id="28697" name="Straight Arrow Connector 210"/>
              <p:cNvCxnSpPr>
                <a:cxnSpLocks noChangeShapeType="1"/>
                <a:stCxn id="28719" idx="0"/>
              </p:cNvCxnSpPr>
              <p:nvPr/>
            </p:nvCxnSpPr>
            <p:spPr bwMode="auto">
              <a:xfrm flipV="1">
                <a:off x="1187624" y="2492896"/>
                <a:ext cx="504056" cy="7200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98" name="Straight Arrow Connector 211"/>
              <p:cNvCxnSpPr>
                <a:cxnSpLocks noChangeShapeType="1"/>
                <a:stCxn id="28717" idx="3"/>
                <a:endCxn id="28713" idx="0"/>
              </p:cNvCxnSpPr>
              <p:nvPr/>
            </p:nvCxnSpPr>
            <p:spPr bwMode="auto">
              <a:xfrm>
                <a:off x="1835696" y="2487379"/>
                <a:ext cx="432048" cy="22154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699" name="Straight Arrow Connector 212"/>
              <p:cNvCxnSpPr>
                <a:cxnSpLocks noChangeShapeType="1"/>
                <a:endCxn id="28706" idx="3"/>
              </p:cNvCxnSpPr>
              <p:nvPr/>
            </p:nvCxnSpPr>
            <p:spPr bwMode="auto">
              <a:xfrm flipH="1">
                <a:off x="1187624" y="3357030"/>
                <a:ext cx="864204" cy="13846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692" name="Straight Arrow Connector 241"/>
            <p:cNvCxnSpPr>
              <a:cxnSpLocks noChangeShapeType="1"/>
              <a:stCxn id="28713" idx="1"/>
              <a:endCxn id="28711" idx="2"/>
            </p:cNvCxnSpPr>
            <p:nvPr/>
          </p:nvCxnSpPr>
          <p:spPr bwMode="auto">
            <a:xfrm>
              <a:off x="8100393" y="3279468"/>
              <a:ext cx="72008" cy="6425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Straight Arrow Connector 243"/>
            <p:cNvCxnSpPr>
              <a:cxnSpLocks noChangeShapeType="1"/>
              <a:stCxn id="28706" idx="3"/>
              <a:endCxn id="28715" idx="1"/>
            </p:cNvCxnSpPr>
            <p:nvPr/>
          </p:nvCxnSpPr>
          <p:spPr bwMode="auto">
            <a:xfrm>
              <a:off x="7164288" y="3927540"/>
              <a:ext cx="360040" cy="21602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Straight Arrow Connector 245"/>
            <p:cNvCxnSpPr>
              <a:cxnSpLocks noChangeShapeType="1"/>
              <a:stCxn id="28715" idx="1"/>
              <a:endCxn id="28709" idx="1"/>
            </p:cNvCxnSpPr>
            <p:nvPr/>
          </p:nvCxnSpPr>
          <p:spPr bwMode="auto">
            <a:xfrm flipH="1" flipV="1">
              <a:off x="6804248" y="3423484"/>
              <a:ext cx="720080" cy="720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Straight Arrow Connector 247"/>
            <p:cNvCxnSpPr>
              <a:cxnSpLocks noChangeShapeType="1"/>
              <a:stCxn id="28709" idx="0"/>
              <a:endCxn id="28719" idx="1"/>
            </p:cNvCxnSpPr>
            <p:nvPr/>
          </p:nvCxnSpPr>
          <p:spPr bwMode="auto">
            <a:xfrm flipV="1">
              <a:off x="6948264" y="3135452"/>
              <a:ext cx="72008" cy="1495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90" name="TextBox 249"/>
          <p:cNvSpPr txBox="1">
            <a:spLocks noChangeArrowheads="1"/>
          </p:cNvSpPr>
          <p:nvPr/>
        </p:nvSpPr>
        <p:spPr bwMode="auto">
          <a:xfrm>
            <a:off x="611188" y="4724400"/>
            <a:ext cx="8137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Po N krokoch algoritmus končí a ako riešenie ponúkne najlepšiu možnosť, ktorú doteraz získal. </a:t>
            </a:r>
          </a:p>
        </p:txBody>
      </p:sp>
    </p:spTree>
    <p:extLst>
      <p:ext uri="{BB962C8B-B14F-4D97-AF65-F5344CB8AC3E}">
        <p14:creationId xmlns:p14="http://schemas.microsoft.com/office/powerpoint/2010/main" val="8252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1187450" y="981075"/>
            <a:ext cx="77057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/>
              <a:t>Aspiračné kritérium:   Skúšame aj tabu transformácie, ak sú vybraté, ale prijímame ich len vtedy, ak daju najlepšie riešenie celkovo doteraz. Pokiaľ nie, toto riešenie neprijmeme.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467544" y="3645024"/>
            <a:ext cx="8208963" cy="1570038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sk-SK" altLang="sk-SK" dirty="0">
                <a:solidFill>
                  <a:schemeClr val="bg1"/>
                </a:solidFill>
              </a:rPr>
              <a:t>Pozrite si </a:t>
            </a:r>
            <a:r>
              <a:rPr lang="sk-SK" altLang="sk-SK" dirty="0" err="1">
                <a:solidFill>
                  <a:schemeClr val="bg1"/>
                </a:solidFill>
              </a:rPr>
              <a:t>demo</a:t>
            </a:r>
            <a:r>
              <a:rPr lang="sk-SK" altLang="sk-SK" dirty="0">
                <a:solidFill>
                  <a:schemeClr val="bg1"/>
                </a:solidFill>
              </a:rPr>
              <a:t> na </a:t>
            </a:r>
            <a:r>
              <a:rPr lang="sk-SK" altLang="sk-SK" dirty="0">
                <a:solidFill>
                  <a:schemeClr val="bg1"/>
                </a:solidFill>
                <a:hlinkClick r:id="rId3"/>
              </a:rPr>
              <a:t>http://siebn.de/other/tabusearch/</a:t>
            </a:r>
            <a:r>
              <a:rPr lang="sk-SK" altLang="sk-SK" dirty="0">
                <a:solidFill>
                  <a:schemeClr val="bg1"/>
                </a:solidFill>
              </a:rPr>
              <a:t>, zvoľte TSP </a:t>
            </a:r>
            <a:r>
              <a:rPr lang="sk-SK" altLang="sk-SK" dirty="0" err="1">
                <a:solidFill>
                  <a:schemeClr val="bg1"/>
                </a:solidFill>
              </a:rPr>
              <a:t>circle</a:t>
            </a:r>
            <a:r>
              <a:rPr lang="sk-SK" altLang="sk-SK" dirty="0">
                <a:solidFill>
                  <a:schemeClr val="bg1"/>
                </a:solidFill>
              </a:rPr>
              <a:t>.  Dole sa vám ukazuje  vzdialenosť, červené úseky znamenajú skúšanie tabu ťahov, ktoré sa prijímajú na základe aspiračného kritéria.</a:t>
            </a:r>
          </a:p>
        </p:txBody>
      </p:sp>
    </p:spTree>
    <p:extLst>
      <p:ext uri="{BB962C8B-B14F-4D97-AF65-F5344CB8AC3E}">
        <p14:creationId xmlns:p14="http://schemas.microsoft.com/office/powerpoint/2010/main" val="27110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sk-SK" altLang="sk-SK" sz="3200" dirty="0" smtClean="0">
                <a:solidFill>
                  <a:srgbClr val="FFC000"/>
                </a:solidFill>
                <a:effectLst/>
              </a:rPr>
              <a:t>Evolučné programovanie</a:t>
            </a:r>
            <a:endParaRPr lang="en-GB" altLang="sk-SK" sz="3200" dirty="0" smtClean="0">
              <a:solidFill>
                <a:srgbClr val="FFC000"/>
              </a:solidFill>
              <a:effectLst/>
            </a:endParaRP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684213" y="2060575"/>
            <a:ext cx="81534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Evolučné programovanie (</a:t>
            </a:r>
            <a:r>
              <a:rPr lang="sk-SK" altLang="sk-SK" sz="2400" dirty="0" err="1"/>
              <a:t>Fogel</a:t>
            </a:r>
            <a:r>
              <a:rPr lang="sk-SK" altLang="sk-SK" sz="2400" dirty="0"/>
              <a:t>) je </a:t>
            </a:r>
            <a:r>
              <a:rPr lang="sk-SK" altLang="sk-SK" sz="2400" dirty="0" err="1"/>
              <a:t>stochastický</a:t>
            </a:r>
            <a:r>
              <a:rPr lang="sk-SK" altLang="sk-SK" sz="2400" dirty="0"/>
              <a:t> algoritmus, ktorý je zovšeobecnením horolezeckého algoritmu.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Riešime takýto binárny optimalizačný problém – hľadáme minimum </a:t>
            </a:r>
            <a:r>
              <a:rPr lang="sk-SK" altLang="sk-SK" sz="2400" dirty="0" err="1" smtClean="0"/>
              <a:t>funk</a:t>
            </a:r>
            <a:r>
              <a:rPr lang="en-US" altLang="sk-SK" sz="2400" dirty="0" smtClean="0"/>
              <a:t>c</a:t>
            </a:r>
            <a:r>
              <a:rPr lang="sk-SK" altLang="sk-SK" sz="2400" dirty="0" err="1" smtClean="0"/>
              <a:t>ie</a:t>
            </a:r>
            <a:r>
              <a:rPr lang="sk-SK" altLang="sk-SK" sz="2400" dirty="0" smtClean="0"/>
              <a:t> </a:t>
            </a:r>
            <a:r>
              <a:rPr lang="sk-SK" altLang="sk-SK" sz="2400" i="1" dirty="0"/>
              <a:t>f</a:t>
            </a:r>
            <a:r>
              <a:rPr lang="sk-SK" altLang="sk-SK" sz="2400" dirty="0"/>
              <a:t>.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endParaRPr lang="sk-SK" altLang="sk-SK" sz="240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755650" y="3789363"/>
          <a:ext cx="32956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3" name="Equation" r:id="rId4" imgW="1384200" imgH="304560" progId="Equation.3">
                  <p:embed/>
                </p:oleObj>
              </mc:Choice>
              <mc:Fallback>
                <p:oleObj name="Equation" r:id="rId4" imgW="1384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89363"/>
                        <a:ext cx="32956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9"/>
          <p:cNvGrpSpPr>
            <a:grpSpLocks/>
          </p:cNvGrpSpPr>
          <p:nvPr/>
        </p:nvGrpSpPr>
        <p:grpSpPr bwMode="auto">
          <a:xfrm>
            <a:off x="697141" y="4998335"/>
            <a:ext cx="8154988" cy="1272304"/>
            <a:chOff x="755576" y="4941168"/>
            <a:chExt cx="8155632" cy="1272881"/>
          </a:xfrm>
        </p:grpSpPr>
        <p:graphicFrame>
          <p:nvGraphicFramePr>
            <p:cNvPr id="16387" name="Object 7"/>
            <p:cNvGraphicFramePr>
              <a:graphicFrameLocks noChangeAspect="1"/>
            </p:cNvGraphicFramePr>
            <p:nvPr/>
          </p:nvGraphicFramePr>
          <p:xfrm>
            <a:off x="755576" y="4941168"/>
            <a:ext cx="38100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64" name="Equation" r:id="rId6" imgW="1600200" imgH="266400" progId="Equation.3">
                    <p:embed/>
                  </p:oleObj>
                </mc:Choice>
                <mc:Fallback>
                  <p:oleObj name="Equation" r:id="rId6" imgW="16002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4941168"/>
                          <a:ext cx="3810000" cy="635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4644008" y="5013176"/>
              <a:ext cx="4267200" cy="1200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b="1" dirty="0"/>
                <a:t>- </a:t>
              </a:r>
              <a:r>
                <a:rPr lang="sk-SK" altLang="sk-SK" sz="2400" b="1" dirty="0">
                  <a:solidFill>
                    <a:srgbClr val="92D050"/>
                  </a:solidFill>
                </a:rPr>
                <a:t>populácia</a:t>
              </a:r>
              <a:r>
                <a:rPr lang="sk-SK" altLang="sk-SK" sz="2400" b="1" dirty="0"/>
                <a:t>, </a:t>
              </a:r>
              <a:r>
                <a:rPr lang="sk-SK" altLang="sk-SK" sz="2400" dirty="0"/>
                <a:t>každý chromozóm alfa z populácie je ohodnotený hodnotou </a:t>
              </a:r>
              <a:endParaRPr lang="en-GB" altLang="sk-SK" sz="2400" b="1" dirty="0"/>
            </a:p>
          </p:txBody>
        </p:sp>
        <p:graphicFrame>
          <p:nvGraphicFramePr>
            <p:cNvPr id="163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1806664"/>
                </p:ext>
              </p:extLst>
            </p:nvPr>
          </p:nvGraphicFramePr>
          <p:xfrm>
            <a:off x="6054316" y="5771136"/>
            <a:ext cx="704850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65" name="Equation" r:id="rId8" imgW="342720" imgH="215640" progId="Equation.3">
                    <p:embed/>
                  </p:oleObj>
                </mc:Choice>
                <mc:Fallback>
                  <p:oleObj name="Equation" r:id="rId8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4316" y="5771136"/>
                          <a:ext cx="704850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573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4" name="Group 2"/>
          <p:cNvGrpSpPr>
            <a:grpSpLocks/>
          </p:cNvGrpSpPr>
          <p:nvPr/>
        </p:nvGrpSpPr>
        <p:grpSpPr bwMode="auto">
          <a:xfrm>
            <a:off x="685800" y="762000"/>
            <a:ext cx="8001000" cy="5386388"/>
            <a:chOff x="432" y="480"/>
            <a:chExt cx="5040" cy="3393"/>
          </a:xfrm>
        </p:grpSpPr>
        <p:sp>
          <p:nvSpPr>
            <p:cNvPr id="17415" name="Text Box 3"/>
            <p:cNvSpPr txBox="1">
              <a:spLocks noChangeArrowheads="1"/>
            </p:cNvSpPr>
            <p:nvPr/>
          </p:nvSpPr>
          <p:spPr bwMode="auto">
            <a:xfrm>
              <a:off x="432" y="480"/>
              <a:ext cx="5040" cy="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Z populácie  </a:t>
              </a:r>
              <a:r>
                <a:rPr lang="sk-SK" altLang="sk-SK" sz="2400" i="1"/>
                <a:t>P</a:t>
              </a:r>
              <a:r>
                <a:rPr lang="sk-SK" altLang="sk-SK" sz="2400"/>
                <a:t> vyberieme podpopuláciu                 a na vektory alfa tejto podpopulácie necháme pôsobiť mutačný operátor: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Členovia zmutovanej podpopulácie </a:t>
              </a:r>
              <a:r>
                <a:rPr lang="sk-SK" altLang="sk-SK" sz="2400" i="1"/>
                <a:t>Q´ </a:t>
              </a:r>
              <a:r>
                <a:rPr lang="sk-SK" altLang="sk-SK" sz="2400"/>
                <a:t>sú ohodnotení funkciou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           a populácie </a:t>
              </a:r>
              <a:r>
                <a:rPr lang="sk-SK" altLang="sk-SK" sz="2400" i="1"/>
                <a:t>Q, Q´  </a:t>
              </a:r>
              <a:r>
                <a:rPr lang="sk-SK" altLang="sk-SK" sz="2400"/>
                <a:t>zjednotíme: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Z populácie </a:t>
              </a:r>
              <a:r>
                <a:rPr lang="sk-SK" altLang="sk-SK" sz="2400" i="1"/>
                <a:t>R</a:t>
              </a:r>
              <a:r>
                <a:rPr lang="sk-SK" altLang="sk-SK" sz="2400"/>
                <a:t> vytvoríme novú populáciu nasledovníkov </a:t>
              </a:r>
              <a:r>
                <a:rPr lang="sk-SK" altLang="sk-SK" sz="2400" i="1"/>
                <a:t>S</a:t>
              </a:r>
              <a:r>
                <a:rPr lang="sk-SK" altLang="sk-SK" sz="2400"/>
                <a:t>, tak, že vyberieme najlepších členov. Mohutnosti množín </a:t>
              </a:r>
              <a:r>
                <a:rPr lang="sk-SK" altLang="sk-SK" sz="2400" i="1"/>
                <a:t>Q, Q´</a:t>
              </a:r>
              <a:r>
                <a:rPr lang="sk-SK" altLang="sk-SK" sz="2400"/>
                <a:t>a </a:t>
              </a:r>
              <a:r>
                <a:rPr lang="sk-SK" altLang="sk-SK" sz="2400" i="1"/>
                <a:t>S</a:t>
              </a:r>
              <a:r>
                <a:rPr lang="sk-SK" altLang="sk-SK" sz="2400"/>
                <a:t> sú rovnaké.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 </a:t>
              </a:r>
              <a:endParaRPr lang="en-GB" altLang="sk-SK" sz="2400"/>
            </a:p>
          </p:txBody>
        </p:sp>
        <p:graphicFrame>
          <p:nvGraphicFramePr>
            <p:cNvPr id="17410" name="Object 4"/>
            <p:cNvGraphicFramePr>
              <a:graphicFrameLocks noChangeAspect="1"/>
            </p:cNvGraphicFramePr>
            <p:nvPr/>
          </p:nvGraphicFramePr>
          <p:xfrm>
            <a:off x="3696" y="482"/>
            <a:ext cx="62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0" name="Equation" r:id="rId4" imgW="431640" imgH="203040" progId="Equation.3">
                    <p:embed/>
                  </p:oleObj>
                </mc:Choice>
                <mc:Fallback>
                  <p:oleObj name="Equation" r:id="rId4" imgW="431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82"/>
                          <a:ext cx="62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1" name="Object 5"/>
            <p:cNvGraphicFramePr>
              <a:graphicFrameLocks noChangeAspect="1"/>
            </p:cNvGraphicFramePr>
            <p:nvPr/>
          </p:nvGraphicFramePr>
          <p:xfrm>
            <a:off x="521" y="1344"/>
            <a:ext cx="227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1" name="Equation" r:id="rId6" imgW="1574640" imgH="228600" progId="Equation.3">
                    <p:embed/>
                  </p:oleObj>
                </mc:Choice>
                <mc:Fallback>
                  <p:oleObj name="Equation" r:id="rId6" imgW="1574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344"/>
                          <a:ext cx="2276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6"/>
            <p:cNvGraphicFramePr>
              <a:graphicFrameLocks noChangeAspect="1"/>
            </p:cNvGraphicFramePr>
            <p:nvPr/>
          </p:nvGraphicFramePr>
          <p:xfrm>
            <a:off x="476" y="2115"/>
            <a:ext cx="44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2" name="Equation" r:id="rId8" imgW="342720" imgH="215640" progId="Equation.3">
                    <p:embed/>
                  </p:oleObj>
                </mc:Choice>
                <mc:Fallback>
                  <p:oleObj name="Equation" r:id="rId8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115"/>
                          <a:ext cx="44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7"/>
            <p:cNvGraphicFramePr>
              <a:graphicFrameLocks noChangeAspect="1"/>
            </p:cNvGraphicFramePr>
            <p:nvPr/>
          </p:nvGraphicFramePr>
          <p:xfrm>
            <a:off x="3470" y="2069"/>
            <a:ext cx="90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13" name="Equation" r:id="rId10" imgW="698400" imgH="228600" progId="Equation.3">
                    <p:embed/>
                  </p:oleObj>
                </mc:Choice>
                <mc:Fallback>
                  <p:oleObj name="Equation" r:id="rId10" imgW="698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069"/>
                          <a:ext cx="90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446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9" name="Group 2"/>
          <p:cNvGrpSpPr>
            <a:grpSpLocks/>
          </p:cNvGrpSpPr>
          <p:nvPr/>
        </p:nvGrpSpPr>
        <p:grpSpPr bwMode="auto">
          <a:xfrm>
            <a:off x="152400" y="685800"/>
            <a:ext cx="8991600" cy="5343525"/>
            <a:chOff x="96" y="432"/>
            <a:chExt cx="5664" cy="3366"/>
          </a:xfrm>
        </p:grpSpPr>
        <p:sp>
          <p:nvSpPr>
            <p:cNvPr id="18440" name="Text Box 3"/>
            <p:cNvSpPr txBox="1">
              <a:spLocks noChangeArrowheads="1"/>
            </p:cNvSpPr>
            <p:nvPr/>
          </p:nvSpPr>
          <p:spPr bwMode="auto">
            <a:xfrm>
              <a:off x="912" y="480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Výber najlepších:</a:t>
              </a:r>
              <a:endParaRPr lang="en-GB" altLang="sk-SK" sz="2400"/>
            </a:p>
          </p:txBody>
        </p:sp>
        <p:graphicFrame>
          <p:nvGraphicFramePr>
            <p:cNvPr id="18434" name="Object 4"/>
            <p:cNvGraphicFramePr>
              <a:graphicFrameLocks noChangeAspect="1"/>
            </p:cNvGraphicFramePr>
            <p:nvPr/>
          </p:nvGraphicFramePr>
          <p:xfrm>
            <a:off x="2640" y="432"/>
            <a:ext cx="156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0" name="Equation" r:id="rId4" imgW="1015920" imgH="228600" progId="Equation.3">
                    <p:embed/>
                  </p:oleObj>
                </mc:Choice>
                <mc:Fallback>
                  <p:oleObj name="Equation" r:id="rId4" imgW="1015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432"/>
                          <a:ext cx="156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96" y="1440"/>
              <a:ext cx="5664" cy="2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Operátor turnaja:  a) Usporiada členov populácie </a:t>
              </a:r>
              <a:r>
                <a:rPr lang="sk-SK" altLang="sk-SK" sz="2400" i="1"/>
                <a:t>R</a:t>
              </a:r>
              <a:r>
                <a:rPr lang="sk-SK" altLang="sk-SK" sz="2400"/>
                <a:t> podľa hodnoty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                                  účelovej funkcie </a:t>
              </a:r>
              <a:r>
                <a:rPr lang="sk-SK" altLang="sk-SK" sz="2400" i="1"/>
                <a:t>f</a:t>
              </a:r>
              <a:r>
                <a:rPr lang="sk-SK" altLang="sk-SK" sz="2400"/>
                <a:t> a vyberie          najlepších.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                                  je mohutnosť množiny </a:t>
              </a:r>
              <a:r>
                <a:rPr lang="sk-SK" altLang="sk-SK" sz="2400" i="1"/>
                <a:t>Q.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 i="1"/>
                <a:t>                              </a:t>
              </a:r>
              <a:r>
                <a:rPr lang="sk-SK" altLang="sk-SK" sz="2400"/>
                <a:t>b) Realizuje malý turnaj. Pre        náhodne vybraných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                                  dvojíc chromozómov                vyberieme toho,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                                  ktorý má lepšiu hodnotu </a:t>
              </a:r>
              <a:r>
                <a:rPr lang="sk-SK" altLang="sk-SK" sz="2400" i="1"/>
                <a:t>f</a:t>
              </a:r>
              <a:r>
                <a:rPr lang="sk-SK" altLang="sk-SK" sz="2400"/>
                <a:t>.               </a:t>
              </a:r>
              <a:endParaRPr lang="sk-SK" altLang="sk-SK" sz="2400" i="1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                                  </a:t>
              </a:r>
              <a:endParaRPr lang="en-GB" altLang="sk-SK" sz="2400"/>
            </a:p>
          </p:txBody>
        </p:sp>
        <p:graphicFrame>
          <p:nvGraphicFramePr>
            <p:cNvPr id="18435" name="Object 6"/>
            <p:cNvGraphicFramePr>
              <a:graphicFrameLocks noChangeAspect="1"/>
            </p:cNvGraphicFramePr>
            <p:nvPr/>
          </p:nvGraphicFramePr>
          <p:xfrm>
            <a:off x="3984" y="1680"/>
            <a:ext cx="3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1" name="Equation" r:id="rId6" imgW="203040" imgH="253800" progId="Equation.3">
                    <p:embed/>
                  </p:oleObj>
                </mc:Choice>
                <mc:Fallback>
                  <p:oleObj name="Equation" r:id="rId6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3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7"/>
            <p:cNvGraphicFramePr>
              <a:graphicFrameLocks noChangeAspect="1"/>
            </p:cNvGraphicFramePr>
            <p:nvPr/>
          </p:nvGraphicFramePr>
          <p:xfrm>
            <a:off x="5280" y="1680"/>
            <a:ext cx="3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2" name="Equation" r:id="rId8" imgW="203040" imgH="253800" progId="Equation.3">
                    <p:embed/>
                  </p:oleObj>
                </mc:Choice>
                <mc:Fallback>
                  <p:oleObj name="Equation" r:id="rId8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80"/>
                          <a:ext cx="3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8"/>
            <p:cNvGraphicFramePr>
              <a:graphicFrameLocks noChangeAspect="1"/>
            </p:cNvGraphicFramePr>
            <p:nvPr/>
          </p:nvGraphicFramePr>
          <p:xfrm>
            <a:off x="3840" y="2400"/>
            <a:ext cx="3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3" name="Equation" r:id="rId10" imgW="203040" imgH="253800" progId="Equation.3">
                    <p:embed/>
                  </p:oleObj>
                </mc:Choice>
                <mc:Fallback>
                  <p:oleObj name="Equation" r:id="rId10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00"/>
                          <a:ext cx="3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9"/>
            <p:cNvGraphicFramePr>
              <a:graphicFrameLocks noChangeAspect="1"/>
            </p:cNvGraphicFramePr>
            <p:nvPr/>
          </p:nvGraphicFramePr>
          <p:xfrm>
            <a:off x="3504" y="2736"/>
            <a:ext cx="62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4" name="Equation" r:id="rId12" imgW="406080" imgH="215640" progId="Equation.3">
                    <p:embed/>
                  </p:oleObj>
                </mc:Choice>
                <mc:Fallback>
                  <p:oleObj name="Equation" r:id="rId12" imgW="4060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736"/>
                          <a:ext cx="62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8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62000" y="838200"/>
            <a:ext cx="7467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/>
              <a:t>Nová populácia</a:t>
            </a:r>
            <a:r>
              <a:rPr lang="sk-SK" altLang="sk-SK" sz="2400"/>
              <a:t>:  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/>
          </a:p>
          <a:p>
            <a:pPr eaLnBrk="1" hangingPunct="1">
              <a:spcBef>
                <a:spcPct val="50000"/>
              </a:spcBef>
            </a:pPr>
            <a:endParaRPr lang="sk-SK" altLang="sk-SK" sz="2400"/>
          </a:p>
          <a:p>
            <a:pPr eaLnBrk="1" hangingPunct="1">
              <a:spcBef>
                <a:spcPct val="50000"/>
              </a:spcBef>
            </a:pPr>
            <a:endParaRPr lang="en-GB" altLang="sk-SK" sz="2400"/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429000" y="762000"/>
          <a:ext cx="2565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Equation" r:id="rId4" imgW="1015920" imgH="215640" progId="Equation.3">
                  <p:embed/>
                </p:oleObj>
              </mc:Choice>
              <mc:Fallback>
                <p:oleObj name="Equation" r:id="rId4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762000"/>
                        <a:ext cx="2565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784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Nová populácia vznikne nahradením vybratých členov najlepšími členmi podpopulácie </a:t>
            </a:r>
            <a:r>
              <a:rPr lang="sk-SK" altLang="sk-SK" sz="2400" i="1"/>
              <a:t>S</a:t>
            </a:r>
            <a:r>
              <a:rPr lang="sk-SK" altLang="sk-SK" sz="2400"/>
              <a:t>, ktorá pozostáva z vybraných členov a zmutovaných členov výberu.</a:t>
            </a:r>
            <a:endParaRPr lang="en-GB" altLang="sk-SK" sz="2400"/>
          </a:p>
        </p:txBody>
      </p:sp>
    </p:spTree>
    <p:extLst>
      <p:ext uri="{BB962C8B-B14F-4D97-AF65-F5344CB8AC3E}">
        <p14:creationId xmlns:p14="http://schemas.microsoft.com/office/powerpoint/2010/main" val="1514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457200"/>
            <a:ext cx="7010400" cy="827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547664" y="2492896"/>
            <a:ext cx="0" cy="23042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47664" y="4797152"/>
            <a:ext cx="5112568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626384" y="2905760"/>
            <a:ext cx="4074160" cy="1503680"/>
          </a:xfrm>
          <a:custGeom>
            <a:avLst/>
            <a:gdLst>
              <a:gd name="connsiteX0" fmla="*/ 0 w 4074160"/>
              <a:gd name="connsiteY0" fmla="*/ 1483360 h 1503680"/>
              <a:gd name="connsiteX1" fmla="*/ 182880 w 4074160"/>
              <a:gd name="connsiteY1" fmla="*/ 1310640 h 1503680"/>
              <a:gd name="connsiteX2" fmla="*/ 223520 w 4074160"/>
              <a:gd name="connsiteY2" fmla="*/ 1259840 h 1503680"/>
              <a:gd name="connsiteX3" fmla="*/ 264160 w 4074160"/>
              <a:gd name="connsiteY3" fmla="*/ 1198880 h 1503680"/>
              <a:gd name="connsiteX4" fmla="*/ 304800 w 4074160"/>
              <a:gd name="connsiteY4" fmla="*/ 1137920 h 1503680"/>
              <a:gd name="connsiteX5" fmla="*/ 335280 w 4074160"/>
              <a:gd name="connsiteY5" fmla="*/ 1097280 h 1503680"/>
              <a:gd name="connsiteX6" fmla="*/ 365760 w 4074160"/>
              <a:gd name="connsiteY6" fmla="*/ 1016000 h 1503680"/>
              <a:gd name="connsiteX7" fmla="*/ 386080 w 4074160"/>
              <a:gd name="connsiteY7" fmla="*/ 975360 h 1503680"/>
              <a:gd name="connsiteX8" fmla="*/ 416560 w 4074160"/>
              <a:gd name="connsiteY8" fmla="*/ 863600 h 1503680"/>
              <a:gd name="connsiteX9" fmla="*/ 467360 w 4074160"/>
              <a:gd name="connsiteY9" fmla="*/ 802640 h 1503680"/>
              <a:gd name="connsiteX10" fmla="*/ 477520 w 4074160"/>
              <a:gd name="connsiteY10" fmla="*/ 762000 h 1503680"/>
              <a:gd name="connsiteX11" fmla="*/ 518160 w 4074160"/>
              <a:gd name="connsiteY11" fmla="*/ 690880 h 1503680"/>
              <a:gd name="connsiteX12" fmla="*/ 528320 w 4074160"/>
              <a:gd name="connsiteY12" fmla="*/ 660400 h 1503680"/>
              <a:gd name="connsiteX13" fmla="*/ 599440 w 4074160"/>
              <a:gd name="connsiteY13" fmla="*/ 579120 h 1503680"/>
              <a:gd name="connsiteX14" fmla="*/ 619760 w 4074160"/>
              <a:gd name="connsiteY14" fmla="*/ 548640 h 1503680"/>
              <a:gd name="connsiteX15" fmla="*/ 650240 w 4074160"/>
              <a:gd name="connsiteY15" fmla="*/ 508000 h 1503680"/>
              <a:gd name="connsiteX16" fmla="*/ 670560 w 4074160"/>
              <a:gd name="connsiteY16" fmla="*/ 467360 h 1503680"/>
              <a:gd name="connsiteX17" fmla="*/ 721360 w 4074160"/>
              <a:gd name="connsiteY17" fmla="*/ 406400 h 1503680"/>
              <a:gd name="connsiteX18" fmla="*/ 741680 w 4074160"/>
              <a:gd name="connsiteY18" fmla="*/ 375920 h 1503680"/>
              <a:gd name="connsiteX19" fmla="*/ 782320 w 4074160"/>
              <a:gd name="connsiteY19" fmla="*/ 325120 h 1503680"/>
              <a:gd name="connsiteX20" fmla="*/ 873760 w 4074160"/>
              <a:gd name="connsiteY20" fmla="*/ 213360 h 1503680"/>
              <a:gd name="connsiteX21" fmla="*/ 883920 w 4074160"/>
              <a:gd name="connsiteY21" fmla="*/ 182880 h 1503680"/>
              <a:gd name="connsiteX22" fmla="*/ 924560 w 4074160"/>
              <a:gd name="connsiteY22" fmla="*/ 243840 h 1503680"/>
              <a:gd name="connsiteX23" fmla="*/ 975360 w 4074160"/>
              <a:gd name="connsiteY23" fmla="*/ 314960 h 1503680"/>
              <a:gd name="connsiteX24" fmla="*/ 995680 w 4074160"/>
              <a:gd name="connsiteY24" fmla="*/ 386080 h 1503680"/>
              <a:gd name="connsiteX25" fmla="*/ 1005840 w 4074160"/>
              <a:gd name="connsiteY25" fmla="*/ 416560 h 1503680"/>
              <a:gd name="connsiteX26" fmla="*/ 1026160 w 4074160"/>
              <a:gd name="connsiteY26" fmla="*/ 457200 h 1503680"/>
              <a:gd name="connsiteX27" fmla="*/ 1036320 w 4074160"/>
              <a:gd name="connsiteY27" fmla="*/ 508000 h 1503680"/>
              <a:gd name="connsiteX28" fmla="*/ 1097280 w 4074160"/>
              <a:gd name="connsiteY28" fmla="*/ 650240 h 1503680"/>
              <a:gd name="connsiteX29" fmla="*/ 1117600 w 4074160"/>
              <a:gd name="connsiteY29" fmla="*/ 680720 h 1503680"/>
              <a:gd name="connsiteX30" fmla="*/ 1188720 w 4074160"/>
              <a:gd name="connsiteY30" fmla="*/ 741680 h 1503680"/>
              <a:gd name="connsiteX31" fmla="*/ 1219200 w 4074160"/>
              <a:gd name="connsiteY31" fmla="*/ 751840 h 1503680"/>
              <a:gd name="connsiteX32" fmla="*/ 1351280 w 4074160"/>
              <a:gd name="connsiteY32" fmla="*/ 731520 h 1503680"/>
              <a:gd name="connsiteX33" fmla="*/ 1412240 w 4074160"/>
              <a:gd name="connsiteY33" fmla="*/ 711200 h 1503680"/>
              <a:gd name="connsiteX34" fmla="*/ 1432560 w 4074160"/>
              <a:gd name="connsiteY34" fmla="*/ 741680 h 1503680"/>
              <a:gd name="connsiteX35" fmla="*/ 1463040 w 4074160"/>
              <a:gd name="connsiteY35" fmla="*/ 772160 h 1503680"/>
              <a:gd name="connsiteX36" fmla="*/ 1524000 w 4074160"/>
              <a:gd name="connsiteY36" fmla="*/ 863600 h 1503680"/>
              <a:gd name="connsiteX37" fmla="*/ 1554480 w 4074160"/>
              <a:gd name="connsiteY37" fmla="*/ 883920 h 1503680"/>
              <a:gd name="connsiteX38" fmla="*/ 1584960 w 4074160"/>
              <a:gd name="connsiteY38" fmla="*/ 843280 h 1503680"/>
              <a:gd name="connsiteX39" fmla="*/ 1686560 w 4074160"/>
              <a:gd name="connsiteY39" fmla="*/ 741680 h 1503680"/>
              <a:gd name="connsiteX40" fmla="*/ 1706880 w 4074160"/>
              <a:gd name="connsiteY40" fmla="*/ 701040 h 1503680"/>
              <a:gd name="connsiteX41" fmla="*/ 1828800 w 4074160"/>
              <a:gd name="connsiteY41" fmla="*/ 558800 h 1503680"/>
              <a:gd name="connsiteX42" fmla="*/ 1869440 w 4074160"/>
              <a:gd name="connsiteY42" fmla="*/ 457200 h 1503680"/>
              <a:gd name="connsiteX43" fmla="*/ 1879600 w 4074160"/>
              <a:gd name="connsiteY43" fmla="*/ 426720 h 1503680"/>
              <a:gd name="connsiteX44" fmla="*/ 1910080 w 4074160"/>
              <a:gd name="connsiteY44" fmla="*/ 365760 h 1503680"/>
              <a:gd name="connsiteX45" fmla="*/ 1920240 w 4074160"/>
              <a:gd name="connsiteY45" fmla="*/ 335280 h 1503680"/>
              <a:gd name="connsiteX46" fmla="*/ 1960880 w 4074160"/>
              <a:gd name="connsiteY46" fmla="*/ 254000 h 1503680"/>
              <a:gd name="connsiteX47" fmla="*/ 2001520 w 4074160"/>
              <a:gd name="connsiteY47" fmla="*/ 142240 h 1503680"/>
              <a:gd name="connsiteX48" fmla="*/ 2052320 w 4074160"/>
              <a:gd name="connsiteY48" fmla="*/ 71120 h 1503680"/>
              <a:gd name="connsiteX49" fmla="*/ 2072640 w 4074160"/>
              <a:gd name="connsiteY49" fmla="*/ 40640 h 1503680"/>
              <a:gd name="connsiteX50" fmla="*/ 2133600 w 4074160"/>
              <a:gd name="connsiteY50" fmla="*/ 0 h 1503680"/>
              <a:gd name="connsiteX51" fmla="*/ 2194560 w 4074160"/>
              <a:gd name="connsiteY51" fmla="*/ 30480 h 1503680"/>
              <a:gd name="connsiteX52" fmla="*/ 2255520 w 4074160"/>
              <a:gd name="connsiteY52" fmla="*/ 71120 h 1503680"/>
              <a:gd name="connsiteX53" fmla="*/ 2275840 w 4074160"/>
              <a:gd name="connsiteY53" fmla="*/ 182880 h 1503680"/>
              <a:gd name="connsiteX54" fmla="*/ 2286000 w 4074160"/>
              <a:gd name="connsiteY54" fmla="*/ 264160 h 1503680"/>
              <a:gd name="connsiteX55" fmla="*/ 2326640 w 4074160"/>
              <a:gd name="connsiteY55" fmla="*/ 406400 h 1503680"/>
              <a:gd name="connsiteX56" fmla="*/ 2387600 w 4074160"/>
              <a:gd name="connsiteY56" fmla="*/ 457200 h 1503680"/>
              <a:gd name="connsiteX57" fmla="*/ 2468880 w 4074160"/>
              <a:gd name="connsiteY57" fmla="*/ 447040 h 1503680"/>
              <a:gd name="connsiteX58" fmla="*/ 2519680 w 4074160"/>
              <a:gd name="connsiteY58" fmla="*/ 528320 h 1503680"/>
              <a:gd name="connsiteX59" fmla="*/ 2529840 w 4074160"/>
              <a:gd name="connsiteY59" fmla="*/ 558800 h 1503680"/>
              <a:gd name="connsiteX60" fmla="*/ 2580640 w 4074160"/>
              <a:gd name="connsiteY60" fmla="*/ 670560 h 1503680"/>
              <a:gd name="connsiteX61" fmla="*/ 2600960 w 4074160"/>
              <a:gd name="connsiteY61" fmla="*/ 741680 h 1503680"/>
              <a:gd name="connsiteX62" fmla="*/ 2672080 w 4074160"/>
              <a:gd name="connsiteY62" fmla="*/ 680720 h 1503680"/>
              <a:gd name="connsiteX63" fmla="*/ 2773680 w 4074160"/>
              <a:gd name="connsiteY63" fmla="*/ 538480 h 1503680"/>
              <a:gd name="connsiteX64" fmla="*/ 2804160 w 4074160"/>
              <a:gd name="connsiteY64" fmla="*/ 508000 h 1503680"/>
              <a:gd name="connsiteX65" fmla="*/ 2824480 w 4074160"/>
              <a:gd name="connsiteY65" fmla="*/ 467360 h 1503680"/>
              <a:gd name="connsiteX66" fmla="*/ 2854960 w 4074160"/>
              <a:gd name="connsiteY66" fmla="*/ 436880 h 1503680"/>
              <a:gd name="connsiteX67" fmla="*/ 2895600 w 4074160"/>
              <a:gd name="connsiteY67" fmla="*/ 375920 h 1503680"/>
              <a:gd name="connsiteX68" fmla="*/ 2966720 w 4074160"/>
              <a:gd name="connsiteY68" fmla="*/ 477520 h 1503680"/>
              <a:gd name="connsiteX69" fmla="*/ 3027680 w 4074160"/>
              <a:gd name="connsiteY69" fmla="*/ 619760 h 1503680"/>
              <a:gd name="connsiteX70" fmla="*/ 3098800 w 4074160"/>
              <a:gd name="connsiteY70" fmla="*/ 721360 h 1503680"/>
              <a:gd name="connsiteX71" fmla="*/ 3322320 w 4074160"/>
              <a:gd name="connsiteY71" fmla="*/ 670560 h 1503680"/>
              <a:gd name="connsiteX72" fmla="*/ 3352800 w 4074160"/>
              <a:gd name="connsiteY72" fmla="*/ 640080 h 1503680"/>
              <a:gd name="connsiteX73" fmla="*/ 3423920 w 4074160"/>
              <a:gd name="connsiteY73" fmla="*/ 589280 h 1503680"/>
              <a:gd name="connsiteX74" fmla="*/ 3495040 w 4074160"/>
              <a:gd name="connsiteY74" fmla="*/ 538480 h 1503680"/>
              <a:gd name="connsiteX75" fmla="*/ 3535680 w 4074160"/>
              <a:gd name="connsiteY75" fmla="*/ 477520 h 1503680"/>
              <a:gd name="connsiteX76" fmla="*/ 3606800 w 4074160"/>
              <a:gd name="connsiteY76" fmla="*/ 579120 h 1503680"/>
              <a:gd name="connsiteX77" fmla="*/ 3647440 w 4074160"/>
              <a:gd name="connsiteY77" fmla="*/ 701040 h 1503680"/>
              <a:gd name="connsiteX78" fmla="*/ 3667760 w 4074160"/>
              <a:gd name="connsiteY78" fmla="*/ 731520 h 1503680"/>
              <a:gd name="connsiteX79" fmla="*/ 3698240 w 4074160"/>
              <a:gd name="connsiteY79" fmla="*/ 792480 h 1503680"/>
              <a:gd name="connsiteX80" fmla="*/ 3738880 w 4074160"/>
              <a:gd name="connsiteY80" fmla="*/ 894080 h 1503680"/>
              <a:gd name="connsiteX81" fmla="*/ 3749040 w 4074160"/>
              <a:gd name="connsiteY81" fmla="*/ 924560 h 1503680"/>
              <a:gd name="connsiteX82" fmla="*/ 3769360 w 4074160"/>
              <a:gd name="connsiteY82" fmla="*/ 975360 h 1503680"/>
              <a:gd name="connsiteX83" fmla="*/ 3789680 w 4074160"/>
              <a:gd name="connsiteY83" fmla="*/ 1005840 h 1503680"/>
              <a:gd name="connsiteX84" fmla="*/ 3810000 w 4074160"/>
              <a:gd name="connsiteY84" fmla="*/ 1056640 h 1503680"/>
              <a:gd name="connsiteX85" fmla="*/ 3840480 w 4074160"/>
              <a:gd name="connsiteY85" fmla="*/ 1097280 h 1503680"/>
              <a:gd name="connsiteX86" fmla="*/ 3891280 w 4074160"/>
              <a:gd name="connsiteY86" fmla="*/ 1188720 h 1503680"/>
              <a:gd name="connsiteX87" fmla="*/ 3911600 w 4074160"/>
              <a:gd name="connsiteY87" fmla="*/ 1219200 h 1503680"/>
              <a:gd name="connsiteX88" fmla="*/ 3942080 w 4074160"/>
              <a:gd name="connsiteY88" fmla="*/ 1300480 h 1503680"/>
              <a:gd name="connsiteX89" fmla="*/ 3962400 w 4074160"/>
              <a:gd name="connsiteY89" fmla="*/ 1351280 h 1503680"/>
              <a:gd name="connsiteX90" fmla="*/ 4003040 w 4074160"/>
              <a:gd name="connsiteY90" fmla="*/ 1402080 h 1503680"/>
              <a:gd name="connsiteX91" fmla="*/ 4053840 w 4074160"/>
              <a:gd name="connsiteY91" fmla="*/ 1473200 h 1503680"/>
              <a:gd name="connsiteX92" fmla="*/ 4074160 w 4074160"/>
              <a:gd name="connsiteY92" fmla="*/ 150368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074160" h="1503680">
                <a:moveTo>
                  <a:pt x="0" y="1483360"/>
                </a:moveTo>
                <a:cubicBezTo>
                  <a:pt x="124353" y="1405639"/>
                  <a:pt x="63785" y="1455255"/>
                  <a:pt x="182880" y="1310640"/>
                </a:cubicBezTo>
                <a:cubicBezTo>
                  <a:pt x="196665" y="1293901"/>
                  <a:pt x="223520" y="1259840"/>
                  <a:pt x="223520" y="1259840"/>
                </a:cubicBezTo>
                <a:cubicBezTo>
                  <a:pt x="242951" y="1201547"/>
                  <a:pt x="219765" y="1255959"/>
                  <a:pt x="264160" y="1198880"/>
                </a:cubicBezTo>
                <a:cubicBezTo>
                  <a:pt x="279153" y="1179603"/>
                  <a:pt x="290795" y="1157927"/>
                  <a:pt x="304800" y="1137920"/>
                </a:cubicBezTo>
                <a:cubicBezTo>
                  <a:pt x="314511" y="1124048"/>
                  <a:pt x="325120" y="1110827"/>
                  <a:pt x="335280" y="1097280"/>
                </a:cubicBezTo>
                <a:cubicBezTo>
                  <a:pt x="346451" y="1063766"/>
                  <a:pt x="349562" y="1052446"/>
                  <a:pt x="365760" y="1016000"/>
                </a:cubicBezTo>
                <a:cubicBezTo>
                  <a:pt x="371911" y="1002160"/>
                  <a:pt x="379307" y="988907"/>
                  <a:pt x="386080" y="975360"/>
                </a:cubicBezTo>
                <a:cubicBezTo>
                  <a:pt x="394772" y="931900"/>
                  <a:pt x="397810" y="905787"/>
                  <a:pt x="416560" y="863600"/>
                </a:cubicBezTo>
                <a:cubicBezTo>
                  <a:pt x="427876" y="838139"/>
                  <a:pt x="448219" y="821781"/>
                  <a:pt x="467360" y="802640"/>
                </a:cubicBezTo>
                <a:cubicBezTo>
                  <a:pt x="470747" y="789093"/>
                  <a:pt x="472617" y="775075"/>
                  <a:pt x="477520" y="762000"/>
                </a:cubicBezTo>
                <a:cubicBezTo>
                  <a:pt x="504238" y="690751"/>
                  <a:pt x="488683" y="749834"/>
                  <a:pt x="518160" y="690880"/>
                </a:cubicBezTo>
                <a:cubicBezTo>
                  <a:pt x="522949" y="681301"/>
                  <a:pt x="523119" y="669762"/>
                  <a:pt x="528320" y="660400"/>
                </a:cubicBezTo>
                <a:cubicBezTo>
                  <a:pt x="563183" y="597647"/>
                  <a:pt x="554915" y="608803"/>
                  <a:pt x="599440" y="579120"/>
                </a:cubicBezTo>
                <a:cubicBezTo>
                  <a:pt x="606213" y="568960"/>
                  <a:pt x="612663" y="558576"/>
                  <a:pt x="619760" y="548640"/>
                </a:cubicBezTo>
                <a:cubicBezTo>
                  <a:pt x="629602" y="534861"/>
                  <a:pt x="641265" y="522359"/>
                  <a:pt x="650240" y="508000"/>
                </a:cubicBezTo>
                <a:cubicBezTo>
                  <a:pt x="658267" y="495157"/>
                  <a:pt x="661875" y="479768"/>
                  <a:pt x="670560" y="467360"/>
                </a:cubicBezTo>
                <a:cubicBezTo>
                  <a:pt x="685728" y="445691"/>
                  <a:pt x="705121" y="427279"/>
                  <a:pt x="721360" y="406400"/>
                </a:cubicBezTo>
                <a:cubicBezTo>
                  <a:pt x="728857" y="396761"/>
                  <a:pt x="734354" y="385689"/>
                  <a:pt x="741680" y="375920"/>
                </a:cubicBezTo>
                <a:cubicBezTo>
                  <a:pt x="754691" y="358572"/>
                  <a:pt x="769309" y="342468"/>
                  <a:pt x="782320" y="325120"/>
                </a:cubicBezTo>
                <a:cubicBezTo>
                  <a:pt x="856642" y="226024"/>
                  <a:pt x="804374" y="282746"/>
                  <a:pt x="873760" y="213360"/>
                </a:cubicBezTo>
                <a:cubicBezTo>
                  <a:pt x="877147" y="203200"/>
                  <a:pt x="874341" y="187669"/>
                  <a:pt x="883920" y="182880"/>
                </a:cubicBezTo>
                <a:cubicBezTo>
                  <a:pt x="924053" y="162814"/>
                  <a:pt x="923151" y="240082"/>
                  <a:pt x="924560" y="243840"/>
                </a:cubicBezTo>
                <a:cubicBezTo>
                  <a:pt x="928274" y="253744"/>
                  <a:pt x="973607" y="312623"/>
                  <a:pt x="975360" y="314960"/>
                </a:cubicBezTo>
                <a:cubicBezTo>
                  <a:pt x="982133" y="338667"/>
                  <a:pt x="988595" y="362465"/>
                  <a:pt x="995680" y="386080"/>
                </a:cubicBezTo>
                <a:cubicBezTo>
                  <a:pt x="998757" y="396338"/>
                  <a:pt x="1001621" y="406716"/>
                  <a:pt x="1005840" y="416560"/>
                </a:cubicBezTo>
                <a:cubicBezTo>
                  <a:pt x="1011806" y="430481"/>
                  <a:pt x="1019387" y="443653"/>
                  <a:pt x="1026160" y="457200"/>
                </a:cubicBezTo>
                <a:cubicBezTo>
                  <a:pt x="1029547" y="474133"/>
                  <a:pt x="1030859" y="491617"/>
                  <a:pt x="1036320" y="508000"/>
                </a:cubicBezTo>
                <a:cubicBezTo>
                  <a:pt x="1046434" y="538343"/>
                  <a:pt x="1075658" y="612402"/>
                  <a:pt x="1097280" y="650240"/>
                </a:cubicBezTo>
                <a:cubicBezTo>
                  <a:pt x="1103338" y="660842"/>
                  <a:pt x="1109783" y="671339"/>
                  <a:pt x="1117600" y="680720"/>
                </a:cubicBezTo>
                <a:cubicBezTo>
                  <a:pt x="1133978" y="700374"/>
                  <a:pt x="1167316" y="729449"/>
                  <a:pt x="1188720" y="741680"/>
                </a:cubicBezTo>
                <a:cubicBezTo>
                  <a:pt x="1198019" y="746993"/>
                  <a:pt x="1209040" y="748453"/>
                  <a:pt x="1219200" y="751840"/>
                </a:cubicBezTo>
                <a:cubicBezTo>
                  <a:pt x="1283595" y="744685"/>
                  <a:pt x="1299521" y="747048"/>
                  <a:pt x="1351280" y="731520"/>
                </a:cubicBezTo>
                <a:cubicBezTo>
                  <a:pt x="1371796" y="725365"/>
                  <a:pt x="1412240" y="711200"/>
                  <a:pt x="1412240" y="711200"/>
                </a:cubicBezTo>
                <a:cubicBezTo>
                  <a:pt x="1419013" y="721360"/>
                  <a:pt x="1424743" y="732299"/>
                  <a:pt x="1432560" y="741680"/>
                </a:cubicBezTo>
                <a:cubicBezTo>
                  <a:pt x="1441758" y="752718"/>
                  <a:pt x="1454419" y="760665"/>
                  <a:pt x="1463040" y="772160"/>
                </a:cubicBezTo>
                <a:cubicBezTo>
                  <a:pt x="1492061" y="810855"/>
                  <a:pt x="1490393" y="829993"/>
                  <a:pt x="1524000" y="863600"/>
                </a:cubicBezTo>
                <a:cubicBezTo>
                  <a:pt x="1532634" y="872234"/>
                  <a:pt x="1544320" y="877147"/>
                  <a:pt x="1554480" y="883920"/>
                </a:cubicBezTo>
                <a:cubicBezTo>
                  <a:pt x="1564640" y="870373"/>
                  <a:pt x="1573438" y="855689"/>
                  <a:pt x="1584960" y="843280"/>
                </a:cubicBezTo>
                <a:cubicBezTo>
                  <a:pt x="1617550" y="808183"/>
                  <a:pt x="1665141" y="784518"/>
                  <a:pt x="1686560" y="741680"/>
                </a:cubicBezTo>
                <a:cubicBezTo>
                  <a:pt x="1693333" y="728133"/>
                  <a:pt x="1698259" y="713493"/>
                  <a:pt x="1706880" y="701040"/>
                </a:cubicBezTo>
                <a:cubicBezTo>
                  <a:pt x="1762051" y="621348"/>
                  <a:pt x="1769705" y="617895"/>
                  <a:pt x="1828800" y="558800"/>
                </a:cubicBezTo>
                <a:cubicBezTo>
                  <a:pt x="1847695" y="483221"/>
                  <a:pt x="1827469" y="551635"/>
                  <a:pt x="1869440" y="457200"/>
                </a:cubicBezTo>
                <a:cubicBezTo>
                  <a:pt x="1873790" y="447413"/>
                  <a:pt x="1875250" y="436507"/>
                  <a:pt x="1879600" y="426720"/>
                </a:cubicBezTo>
                <a:cubicBezTo>
                  <a:pt x="1888827" y="405960"/>
                  <a:pt x="1900853" y="386520"/>
                  <a:pt x="1910080" y="365760"/>
                </a:cubicBezTo>
                <a:cubicBezTo>
                  <a:pt x="1914430" y="355973"/>
                  <a:pt x="1915808" y="345030"/>
                  <a:pt x="1920240" y="335280"/>
                </a:cubicBezTo>
                <a:cubicBezTo>
                  <a:pt x="1932775" y="307704"/>
                  <a:pt x="1952558" y="283126"/>
                  <a:pt x="1960880" y="254000"/>
                </a:cubicBezTo>
                <a:cubicBezTo>
                  <a:pt x="1978071" y="193831"/>
                  <a:pt x="1974652" y="189259"/>
                  <a:pt x="2001520" y="142240"/>
                </a:cubicBezTo>
                <a:cubicBezTo>
                  <a:pt x="2015202" y="118296"/>
                  <a:pt x="2036744" y="92926"/>
                  <a:pt x="2052320" y="71120"/>
                </a:cubicBezTo>
                <a:cubicBezTo>
                  <a:pt x="2059417" y="61184"/>
                  <a:pt x="2063450" y="48681"/>
                  <a:pt x="2072640" y="40640"/>
                </a:cubicBezTo>
                <a:cubicBezTo>
                  <a:pt x="2091019" y="24558"/>
                  <a:pt x="2133600" y="0"/>
                  <a:pt x="2133600" y="0"/>
                </a:cubicBezTo>
                <a:cubicBezTo>
                  <a:pt x="2153920" y="10160"/>
                  <a:pt x="2174936" y="19033"/>
                  <a:pt x="2194560" y="30480"/>
                </a:cubicBezTo>
                <a:cubicBezTo>
                  <a:pt x="2215655" y="42785"/>
                  <a:pt x="2255520" y="71120"/>
                  <a:pt x="2255520" y="71120"/>
                </a:cubicBezTo>
                <a:cubicBezTo>
                  <a:pt x="2264272" y="114879"/>
                  <a:pt x="2269341" y="137384"/>
                  <a:pt x="2275840" y="182880"/>
                </a:cubicBezTo>
                <a:cubicBezTo>
                  <a:pt x="2279701" y="209910"/>
                  <a:pt x="2281511" y="237227"/>
                  <a:pt x="2286000" y="264160"/>
                </a:cubicBezTo>
                <a:cubicBezTo>
                  <a:pt x="2293589" y="309695"/>
                  <a:pt x="2297760" y="365968"/>
                  <a:pt x="2326640" y="406400"/>
                </a:cubicBezTo>
                <a:cubicBezTo>
                  <a:pt x="2344419" y="431291"/>
                  <a:pt x="2363296" y="440997"/>
                  <a:pt x="2387600" y="457200"/>
                </a:cubicBezTo>
                <a:cubicBezTo>
                  <a:pt x="2414693" y="453813"/>
                  <a:pt x="2444839" y="434095"/>
                  <a:pt x="2468880" y="447040"/>
                </a:cubicBezTo>
                <a:cubicBezTo>
                  <a:pt x="2497011" y="462187"/>
                  <a:pt x="2504381" y="500271"/>
                  <a:pt x="2519680" y="528320"/>
                </a:cubicBezTo>
                <a:cubicBezTo>
                  <a:pt x="2524808" y="537722"/>
                  <a:pt x="2526180" y="548735"/>
                  <a:pt x="2529840" y="558800"/>
                </a:cubicBezTo>
                <a:cubicBezTo>
                  <a:pt x="2562290" y="648037"/>
                  <a:pt x="2545247" y="617471"/>
                  <a:pt x="2580640" y="670560"/>
                </a:cubicBezTo>
                <a:cubicBezTo>
                  <a:pt x="2587413" y="694267"/>
                  <a:pt x="2579553" y="729448"/>
                  <a:pt x="2600960" y="741680"/>
                </a:cubicBezTo>
                <a:cubicBezTo>
                  <a:pt x="2626848" y="756473"/>
                  <a:pt x="2662685" y="695752"/>
                  <a:pt x="2672080" y="680720"/>
                </a:cubicBezTo>
                <a:cubicBezTo>
                  <a:pt x="2707749" y="623650"/>
                  <a:pt x="2719138" y="593022"/>
                  <a:pt x="2773680" y="538480"/>
                </a:cubicBezTo>
                <a:cubicBezTo>
                  <a:pt x="2783840" y="528320"/>
                  <a:pt x="2795809" y="519692"/>
                  <a:pt x="2804160" y="508000"/>
                </a:cubicBezTo>
                <a:cubicBezTo>
                  <a:pt x="2812963" y="495675"/>
                  <a:pt x="2815677" y="479685"/>
                  <a:pt x="2824480" y="467360"/>
                </a:cubicBezTo>
                <a:cubicBezTo>
                  <a:pt x="2832831" y="455668"/>
                  <a:pt x="2846139" y="448222"/>
                  <a:pt x="2854960" y="436880"/>
                </a:cubicBezTo>
                <a:cubicBezTo>
                  <a:pt x="2869953" y="417603"/>
                  <a:pt x="2895600" y="375920"/>
                  <a:pt x="2895600" y="375920"/>
                </a:cubicBezTo>
                <a:cubicBezTo>
                  <a:pt x="2934501" y="422602"/>
                  <a:pt x="2946936" y="428060"/>
                  <a:pt x="2966720" y="477520"/>
                </a:cubicBezTo>
                <a:cubicBezTo>
                  <a:pt x="2993813" y="545253"/>
                  <a:pt x="2981429" y="550383"/>
                  <a:pt x="3027680" y="619760"/>
                </a:cubicBezTo>
                <a:cubicBezTo>
                  <a:pt x="3077713" y="694809"/>
                  <a:pt x="3053667" y="661183"/>
                  <a:pt x="3098800" y="721360"/>
                </a:cubicBezTo>
                <a:cubicBezTo>
                  <a:pt x="3181297" y="709575"/>
                  <a:pt x="3249595" y="710228"/>
                  <a:pt x="3322320" y="670560"/>
                </a:cubicBezTo>
                <a:cubicBezTo>
                  <a:pt x="3334934" y="663680"/>
                  <a:pt x="3341580" y="649056"/>
                  <a:pt x="3352800" y="640080"/>
                </a:cubicBezTo>
                <a:cubicBezTo>
                  <a:pt x="3375549" y="621881"/>
                  <a:pt x="3401171" y="607479"/>
                  <a:pt x="3423920" y="589280"/>
                </a:cubicBezTo>
                <a:cubicBezTo>
                  <a:pt x="3492569" y="534361"/>
                  <a:pt x="3412603" y="579698"/>
                  <a:pt x="3495040" y="538480"/>
                </a:cubicBezTo>
                <a:cubicBezTo>
                  <a:pt x="3508587" y="518160"/>
                  <a:pt x="3521027" y="457983"/>
                  <a:pt x="3535680" y="477520"/>
                </a:cubicBezTo>
                <a:cubicBezTo>
                  <a:pt x="3557685" y="506860"/>
                  <a:pt x="3590122" y="548544"/>
                  <a:pt x="3606800" y="579120"/>
                </a:cubicBezTo>
                <a:cubicBezTo>
                  <a:pt x="3634906" y="630647"/>
                  <a:pt x="3623963" y="642348"/>
                  <a:pt x="3647440" y="701040"/>
                </a:cubicBezTo>
                <a:cubicBezTo>
                  <a:pt x="3651975" y="712377"/>
                  <a:pt x="3661830" y="720846"/>
                  <a:pt x="3667760" y="731520"/>
                </a:cubicBezTo>
                <a:cubicBezTo>
                  <a:pt x="3678793" y="751379"/>
                  <a:pt x="3688080" y="772160"/>
                  <a:pt x="3698240" y="792480"/>
                </a:cubicBezTo>
                <a:cubicBezTo>
                  <a:pt x="3716098" y="881768"/>
                  <a:pt x="3695141" y="806603"/>
                  <a:pt x="3738880" y="894080"/>
                </a:cubicBezTo>
                <a:cubicBezTo>
                  <a:pt x="3743669" y="903659"/>
                  <a:pt x="3745280" y="914532"/>
                  <a:pt x="3749040" y="924560"/>
                </a:cubicBezTo>
                <a:cubicBezTo>
                  <a:pt x="3755444" y="941637"/>
                  <a:pt x="3761204" y="959048"/>
                  <a:pt x="3769360" y="975360"/>
                </a:cubicBezTo>
                <a:cubicBezTo>
                  <a:pt x="3774821" y="986282"/>
                  <a:pt x="3784219" y="994918"/>
                  <a:pt x="3789680" y="1005840"/>
                </a:cubicBezTo>
                <a:cubicBezTo>
                  <a:pt x="3797836" y="1022152"/>
                  <a:pt x="3801143" y="1040697"/>
                  <a:pt x="3810000" y="1056640"/>
                </a:cubicBezTo>
                <a:cubicBezTo>
                  <a:pt x="3818224" y="1071442"/>
                  <a:pt x="3831087" y="1083191"/>
                  <a:pt x="3840480" y="1097280"/>
                </a:cubicBezTo>
                <a:cubicBezTo>
                  <a:pt x="3891246" y="1173429"/>
                  <a:pt x="3852546" y="1120936"/>
                  <a:pt x="3891280" y="1188720"/>
                </a:cubicBezTo>
                <a:cubicBezTo>
                  <a:pt x="3897338" y="1199322"/>
                  <a:pt x="3906139" y="1208278"/>
                  <a:pt x="3911600" y="1219200"/>
                </a:cubicBezTo>
                <a:cubicBezTo>
                  <a:pt x="3931236" y="1258472"/>
                  <a:pt x="3928890" y="1265307"/>
                  <a:pt x="3942080" y="1300480"/>
                </a:cubicBezTo>
                <a:cubicBezTo>
                  <a:pt x="3948484" y="1317557"/>
                  <a:pt x="3953017" y="1335641"/>
                  <a:pt x="3962400" y="1351280"/>
                </a:cubicBezTo>
                <a:cubicBezTo>
                  <a:pt x="3973557" y="1369875"/>
                  <a:pt x="3989493" y="1385147"/>
                  <a:pt x="4003040" y="1402080"/>
                </a:cubicBezTo>
                <a:cubicBezTo>
                  <a:pt x="4021708" y="1458085"/>
                  <a:pt x="4001244" y="1411838"/>
                  <a:pt x="4053840" y="1473200"/>
                </a:cubicBezTo>
                <a:cubicBezTo>
                  <a:pt x="4061787" y="1482471"/>
                  <a:pt x="4074160" y="1503680"/>
                  <a:pt x="4074160" y="15036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94986"/>
              </p:ext>
            </p:extLst>
          </p:nvPr>
        </p:nvGraphicFramePr>
        <p:xfrm>
          <a:off x="3642360" y="4941168"/>
          <a:ext cx="285316" cy="5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4" name="Rovnica" r:id="rId3" imgW="126720" imgH="228600" progId="Equation.3">
                  <p:embed/>
                </p:oleObj>
              </mc:Choice>
              <mc:Fallback>
                <p:oleObj name="Rovnica" r:id="rId3" imgW="126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360" y="4941168"/>
                        <a:ext cx="285316" cy="5135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49592"/>
              </p:ext>
            </p:extLst>
          </p:nvPr>
        </p:nvGraphicFramePr>
        <p:xfrm>
          <a:off x="611560" y="2905760"/>
          <a:ext cx="685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5" name="Rovnica" r:id="rId5" imgW="304560" imgH="253800" progId="Equation.3">
                  <p:embed/>
                </p:oleObj>
              </mc:Choice>
              <mc:Fallback>
                <p:oleObj name="Rovnica" r:id="rId5" imgW="3045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05760"/>
                        <a:ext cx="685800" cy="569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699792" y="3537012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al 12"/>
          <p:cNvSpPr/>
          <p:nvPr/>
        </p:nvSpPr>
        <p:spPr>
          <a:xfrm>
            <a:off x="3375432" y="3212976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al 13"/>
          <p:cNvSpPr/>
          <p:nvPr/>
        </p:nvSpPr>
        <p:spPr>
          <a:xfrm>
            <a:off x="4499992" y="342900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al 14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al 15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5796136" y="810595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Ak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funkciou</a:t>
            </a:r>
            <a:r>
              <a:rPr lang="en-US" dirty="0" smtClean="0"/>
              <a:t> </a:t>
            </a:r>
            <a:r>
              <a:rPr lang="sk-SK" dirty="0" smtClean="0"/>
              <a:t>účelová</a:t>
            </a:r>
            <a:r>
              <a:rPr lang="en-US" dirty="0" smtClean="0"/>
              <a:t> </a:t>
            </a:r>
            <a:r>
              <a:rPr lang="en-US" dirty="0" err="1" smtClean="0"/>
              <a:t>funkcia</a:t>
            </a:r>
            <a:r>
              <a:rPr lang="en-US" dirty="0" smtClean="0"/>
              <a:t>, </a:t>
            </a:r>
            <a:r>
              <a:rPr lang="sk-SK" dirty="0" smtClean="0"/>
              <a:t>hľadáme minimum. </a:t>
            </a:r>
          </a:p>
          <a:p>
            <a:r>
              <a:rPr lang="sk-SK" dirty="0" smtClean="0"/>
              <a:t>Generujem náhodne riešenia, zapamätáme si červené (najlepšie, poprípade niekoľko najlepších riešení) ostatné vymažeme. Generujeme nové riešenia náhodne. </a:t>
            </a:r>
            <a:r>
              <a:rPr lang="sk-SK" dirty="0"/>
              <a:t> </a:t>
            </a:r>
            <a:r>
              <a:rPr lang="sk-SK" dirty="0" smtClean="0"/>
              <a:t>Opäť si zapamätáme najlepšie riešenie (riešenia).</a:t>
            </a:r>
            <a:endParaRPr lang="sk-SK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547664" y="4797152"/>
            <a:ext cx="424847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5776" y="44094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Oblast D</a:t>
            </a:r>
            <a:endParaRPr lang="sk-SK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733256"/>
            <a:ext cx="910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Obchodn</a:t>
            </a:r>
            <a:r>
              <a:rPr lang="sk-SK" dirty="0" smtClean="0"/>
              <a:t>ý cestujúci – náhodne generujeme napr. 5 poradí  miest, 5 chromozómov, riešení, spočítame pre každú iteráciu 5 dĺžok ciest medzi mestami, zapamätáme si najlepšie riešenie a ostatné zabudneme.  V ďalších iteráciách robíme to isté.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84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/>
              <a:t>Evolučné programovanie schematicky</a:t>
            </a:r>
            <a:endParaRPr lang="en-US" altLang="sk-SK" sz="2400" b="1"/>
          </a:p>
        </p:txBody>
      </p:sp>
      <p:sp>
        <p:nvSpPr>
          <p:cNvPr id="20493" name="Oval 3"/>
          <p:cNvSpPr>
            <a:spLocks noChangeArrowheads="1"/>
          </p:cNvSpPr>
          <p:nvPr/>
        </p:nvSpPr>
        <p:spPr bwMode="auto">
          <a:xfrm>
            <a:off x="2895600" y="2286000"/>
            <a:ext cx="2819400" cy="914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076" name="Oval 4" descr="70%"/>
          <p:cNvSpPr>
            <a:spLocks noChangeArrowheads="1"/>
          </p:cNvSpPr>
          <p:nvPr/>
        </p:nvSpPr>
        <p:spPr bwMode="auto">
          <a:xfrm>
            <a:off x="3810000" y="2590800"/>
            <a:ext cx="1066800" cy="304800"/>
          </a:xfrm>
          <a:prstGeom prst="ellipse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 flipH="1">
            <a:off x="3124200" y="2667000"/>
            <a:ext cx="990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52800" y="3886200"/>
            <a:ext cx="1905000" cy="914400"/>
            <a:chOff x="2112" y="2448"/>
            <a:chExt cx="1200" cy="576"/>
          </a:xfrm>
        </p:grpSpPr>
        <p:sp>
          <p:nvSpPr>
            <p:cNvPr id="20513" name="Line 7"/>
            <p:cNvSpPr>
              <a:spLocks noChangeShapeType="1"/>
            </p:cNvSpPr>
            <p:nvPr/>
          </p:nvSpPr>
          <p:spPr bwMode="auto">
            <a:xfrm>
              <a:off x="2112" y="2496"/>
              <a:ext cx="57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0514" name="Line 8"/>
            <p:cNvSpPr>
              <a:spLocks noChangeShapeType="1"/>
            </p:cNvSpPr>
            <p:nvPr/>
          </p:nvSpPr>
          <p:spPr bwMode="auto">
            <a:xfrm flipH="1">
              <a:off x="2688" y="2448"/>
              <a:ext cx="62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20515" name="Line 9"/>
            <p:cNvSpPr>
              <a:spLocks noChangeShapeType="1"/>
            </p:cNvSpPr>
            <p:nvPr/>
          </p:nvSpPr>
          <p:spPr bwMode="auto">
            <a:xfrm>
              <a:off x="2688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graphicFrame>
        <p:nvGraphicFramePr>
          <p:cNvPr id="20482" name="Object 10"/>
          <p:cNvGraphicFramePr>
            <a:graphicFrameLocks noChangeAspect="1"/>
          </p:cNvGraphicFramePr>
          <p:nvPr/>
        </p:nvGraphicFramePr>
        <p:xfrm>
          <a:off x="2438400" y="243840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6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3840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4191000" y="2514600"/>
          <a:ext cx="357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7" name="Equation" r:id="rId6" imgW="152280" imgH="203040" progId="Equation.3">
                  <p:embed/>
                </p:oleObj>
              </mc:Choice>
              <mc:Fallback>
                <p:oleObj name="Equation" r:id="rId6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14600"/>
                        <a:ext cx="3571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057400" y="3505200"/>
            <a:ext cx="1447800" cy="476250"/>
            <a:chOff x="1296" y="2208"/>
            <a:chExt cx="912" cy="300"/>
          </a:xfrm>
        </p:grpSpPr>
        <p:sp>
          <p:nvSpPr>
            <p:cNvPr id="20512" name="Oval 13"/>
            <p:cNvSpPr>
              <a:spLocks noChangeArrowheads="1"/>
            </p:cNvSpPr>
            <p:nvPr/>
          </p:nvSpPr>
          <p:spPr bwMode="auto">
            <a:xfrm>
              <a:off x="1536" y="2304"/>
              <a:ext cx="672" cy="19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graphicFrame>
          <p:nvGraphicFramePr>
            <p:cNvPr id="20491" name="Object 14"/>
            <p:cNvGraphicFramePr>
              <a:graphicFrameLocks noChangeAspect="1"/>
            </p:cNvGraphicFramePr>
            <p:nvPr/>
          </p:nvGraphicFramePr>
          <p:xfrm>
            <a:off x="1296" y="2208"/>
            <a:ext cx="22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8" name="Equation" r:id="rId8" imgW="152280" imgH="203040" progId="Equation.3">
                    <p:embed/>
                  </p:oleObj>
                </mc:Choice>
                <mc:Fallback>
                  <p:oleObj name="Equation" r:id="rId8" imgW="152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08"/>
                          <a:ext cx="225" cy="3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05400" y="3475038"/>
            <a:ext cx="1530350" cy="536575"/>
            <a:chOff x="3216" y="2189"/>
            <a:chExt cx="964" cy="338"/>
          </a:xfrm>
        </p:grpSpPr>
        <p:sp>
          <p:nvSpPr>
            <p:cNvPr id="20511" name="Oval 16"/>
            <p:cNvSpPr>
              <a:spLocks noChangeArrowheads="1"/>
            </p:cNvSpPr>
            <p:nvPr/>
          </p:nvSpPr>
          <p:spPr bwMode="auto">
            <a:xfrm>
              <a:off x="3216" y="2256"/>
              <a:ext cx="672" cy="192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graphicFrame>
          <p:nvGraphicFramePr>
            <p:cNvPr id="20490" name="Object 17"/>
            <p:cNvGraphicFramePr>
              <a:graphicFrameLocks noChangeAspect="1"/>
            </p:cNvGraphicFramePr>
            <p:nvPr/>
          </p:nvGraphicFramePr>
          <p:xfrm>
            <a:off x="3917" y="2189"/>
            <a:ext cx="26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9" name="Equation" r:id="rId9" imgW="177480" imgH="228600" progId="Equation.3">
                    <p:embed/>
                  </p:oleObj>
                </mc:Choice>
                <mc:Fallback>
                  <p:oleObj name="Equation" r:id="rId9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189"/>
                          <a:ext cx="263" cy="33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581400" y="3322638"/>
            <a:ext cx="1524000" cy="466725"/>
            <a:chOff x="2256" y="2093"/>
            <a:chExt cx="960" cy="338"/>
          </a:xfrm>
        </p:grpSpPr>
        <p:sp>
          <p:nvSpPr>
            <p:cNvPr id="20510" name="Line 19"/>
            <p:cNvSpPr>
              <a:spLocks noChangeShapeType="1"/>
            </p:cNvSpPr>
            <p:nvPr/>
          </p:nvSpPr>
          <p:spPr bwMode="auto">
            <a:xfrm>
              <a:off x="2256" y="240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20489" name="Object 20"/>
            <p:cNvGraphicFramePr>
              <a:graphicFrameLocks noChangeAspect="1"/>
            </p:cNvGraphicFramePr>
            <p:nvPr/>
          </p:nvGraphicFramePr>
          <p:xfrm>
            <a:off x="2489" y="2093"/>
            <a:ext cx="43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0" name="Equation" r:id="rId11" imgW="291960" imgH="228600" progId="Equation.3">
                    <p:embed/>
                  </p:oleObj>
                </mc:Choice>
                <mc:Fallback>
                  <p:oleObj name="Equation" r:id="rId11" imgW="291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2093"/>
                          <a:ext cx="431" cy="33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4800600"/>
            <a:ext cx="3495675" cy="609600"/>
            <a:chOff x="2160" y="3024"/>
            <a:chExt cx="2202" cy="384"/>
          </a:xfrm>
        </p:grpSpPr>
        <p:sp>
          <p:nvSpPr>
            <p:cNvPr id="20508" name="Oval 22"/>
            <p:cNvSpPr>
              <a:spLocks noChangeArrowheads="1"/>
            </p:cNvSpPr>
            <p:nvPr/>
          </p:nvSpPr>
          <p:spPr bwMode="auto">
            <a:xfrm>
              <a:off x="2160" y="3024"/>
              <a:ext cx="1008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509" name="Oval 23" descr="50%"/>
            <p:cNvSpPr>
              <a:spLocks noChangeArrowheads="1"/>
            </p:cNvSpPr>
            <p:nvPr/>
          </p:nvSpPr>
          <p:spPr bwMode="auto">
            <a:xfrm>
              <a:off x="2304" y="3120"/>
              <a:ext cx="672" cy="192"/>
            </a:xfrm>
            <a:prstGeom prst="ellipse">
              <a:avLst/>
            </a:prstGeom>
            <a:pattFill prst="pct50">
              <a:fgClr>
                <a:schemeClr val="fol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graphicFrame>
          <p:nvGraphicFramePr>
            <p:cNvPr id="20487" name="Object 24"/>
            <p:cNvGraphicFramePr>
              <a:graphicFrameLocks noChangeAspect="1"/>
            </p:cNvGraphicFramePr>
            <p:nvPr/>
          </p:nvGraphicFramePr>
          <p:xfrm>
            <a:off x="3312" y="3024"/>
            <a:ext cx="10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1" name="Equation" r:id="rId13" imgW="711000" imgH="203040" progId="Equation.3">
                    <p:embed/>
                  </p:oleObj>
                </mc:Choice>
                <mc:Fallback>
                  <p:oleObj name="Equation" r:id="rId13" imgW="711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24"/>
                          <a:ext cx="1050" cy="300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25"/>
            <p:cNvGraphicFramePr>
              <a:graphicFrameLocks noChangeAspect="1"/>
            </p:cNvGraphicFramePr>
            <p:nvPr/>
          </p:nvGraphicFramePr>
          <p:xfrm>
            <a:off x="2553" y="3090"/>
            <a:ext cx="20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2" name="Equation" r:id="rId15" imgW="139680" imgH="177480" progId="Equation.3">
                    <p:embed/>
                  </p:oleObj>
                </mc:Choice>
                <mc:Fallback>
                  <p:oleObj name="Equation" r:id="rId15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3090"/>
                          <a:ext cx="20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191000" y="5410200"/>
            <a:ext cx="1460500" cy="609600"/>
            <a:chOff x="2640" y="3408"/>
            <a:chExt cx="920" cy="384"/>
          </a:xfrm>
        </p:grpSpPr>
        <p:graphicFrame>
          <p:nvGraphicFramePr>
            <p:cNvPr id="20486" name="Object 27"/>
            <p:cNvGraphicFramePr>
              <a:graphicFrameLocks noChangeAspect="1"/>
            </p:cNvGraphicFramePr>
            <p:nvPr/>
          </p:nvGraphicFramePr>
          <p:xfrm>
            <a:off x="2736" y="3408"/>
            <a:ext cx="82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3" name="Equation" r:id="rId17" imgW="558720" imgH="228600" progId="Equation.3">
                    <p:embed/>
                  </p:oleObj>
                </mc:Choice>
                <mc:Fallback>
                  <p:oleObj name="Equation" r:id="rId17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408"/>
                          <a:ext cx="824" cy="33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Line 28"/>
            <p:cNvSpPr>
              <a:spLocks noChangeShapeType="1"/>
            </p:cNvSpPr>
            <p:nvPr/>
          </p:nvSpPr>
          <p:spPr bwMode="auto">
            <a:xfrm>
              <a:off x="2640" y="340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  <p:sp>
        <p:nvSpPr>
          <p:cNvPr id="131101" name="Freeform 29"/>
          <p:cNvSpPr>
            <a:spLocks/>
          </p:cNvSpPr>
          <p:nvPr/>
        </p:nvSpPr>
        <p:spPr bwMode="auto">
          <a:xfrm>
            <a:off x="1371600" y="2743200"/>
            <a:ext cx="2438400" cy="3429000"/>
          </a:xfrm>
          <a:custGeom>
            <a:avLst/>
            <a:gdLst>
              <a:gd name="T0" fmla="*/ 1440 w 1536"/>
              <a:gd name="T1" fmla="*/ 2160 h 2160"/>
              <a:gd name="T2" fmla="*/ 0 w 1536"/>
              <a:gd name="T3" fmla="*/ 2160 h 2160"/>
              <a:gd name="T4" fmla="*/ 0 w 1536"/>
              <a:gd name="T5" fmla="*/ 336 h 2160"/>
              <a:gd name="T6" fmla="*/ 1536 w 1536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2160"/>
              <a:gd name="T14" fmla="*/ 1536 w 1536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2160">
                <a:moveTo>
                  <a:pt x="1440" y="2160"/>
                </a:moveTo>
                <a:lnTo>
                  <a:pt x="0" y="2160"/>
                </a:lnTo>
                <a:lnTo>
                  <a:pt x="0" y="336"/>
                </a:lnTo>
                <a:lnTo>
                  <a:pt x="153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31102" name="Line 30"/>
          <p:cNvSpPr>
            <a:spLocks noChangeShapeType="1"/>
          </p:cNvSpPr>
          <p:nvPr/>
        </p:nvSpPr>
        <p:spPr bwMode="auto">
          <a:xfrm rot="-792297">
            <a:off x="3657600" y="2743200"/>
            <a:ext cx="152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131103" name="Object 31"/>
          <p:cNvGraphicFramePr>
            <a:graphicFrameLocks noChangeAspect="1"/>
          </p:cNvGraphicFramePr>
          <p:nvPr/>
        </p:nvGraphicFramePr>
        <p:xfrm>
          <a:off x="1371600" y="4343400"/>
          <a:ext cx="1981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4" name="Equation" r:id="rId19" imgW="977760" imgH="215640" progId="Equation.3">
                  <p:embed/>
                </p:oleObj>
              </mc:Choice>
              <mc:Fallback>
                <p:oleObj name="Equation" r:id="rId19" imgW="977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1981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657600" y="6019800"/>
            <a:ext cx="1470025" cy="417513"/>
            <a:chOff x="2304" y="3792"/>
            <a:chExt cx="926" cy="263"/>
          </a:xfrm>
        </p:grpSpPr>
        <p:graphicFrame>
          <p:nvGraphicFramePr>
            <p:cNvPr id="20485" name="Object 33"/>
            <p:cNvGraphicFramePr>
              <a:graphicFrameLocks noChangeAspect="1"/>
            </p:cNvGraphicFramePr>
            <p:nvPr/>
          </p:nvGraphicFramePr>
          <p:xfrm>
            <a:off x="3024" y="3792"/>
            <a:ext cx="20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5" name="Equation" r:id="rId21" imgW="139680" imgH="177480" progId="Equation.3">
                    <p:embed/>
                  </p:oleObj>
                </mc:Choice>
                <mc:Fallback>
                  <p:oleObj name="Equation" r:id="rId21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792"/>
                          <a:ext cx="206" cy="2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Oval 34" descr="50%"/>
            <p:cNvSpPr>
              <a:spLocks noChangeArrowheads="1"/>
            </p:cNvSpPr>
            <p:nvPr/>
          </p:nvSpPr>
          <p:spPr bwMode="auto">
            <a:xfrm>
              <a:off x="2304" y="3792"/>
              <a:ext cx="672" cy="192"/>
            </a:xfrm>
            <a:prstGeom prst="ellipse">
              <a:avLst/>
            </a:prstGeom>
            <a:pattFill prst="pct50">
              <a:fgClr>
                <a:schemeClr val="fol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</p:grpSp>
      <p:sp>
        <p:nvSpPr>
          <p:cNvPr id="131107" name="Oval 35" descr="50%"/>
          <p:cNvSpPr>
            <a:spLocks noChangeArrowheads="1"/>
          </p:cNvSpPr>
          <p:nvPr/>
        </p:nvSpPr>
        <p:spPr bwMode="auto">
          <a:xfrm>
            <a:off x="3810000" y="2590800"/>
            <a:ext cx="1066800" cy="304800"/>
          </a:xfrm>
          <a:prstGeom prst="ellipse">
            <a:avLst/>
          </a:prstGeom>
          <a:pattFill prst="pct50">
            <a:fgClr>
              <a:schemeClr val="folHlink"/>
            </a:fgClr>
            <a:bgClr>
              <a:srgbClr val="FFFFFF"/>
            </a:bgClr>
          </a:pattFill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675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  <p:bldP spid="131077" grpId="0" animBg="1"/>
      <p:bldP spid="131101" grpId="0" animBg="1"/>
      <p:bldP spid="131102" grpId="0" animBg="1"/>
      <p:bldP spid="13110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92" y="476672"/>
            <a:ext cx="8305800" cy="1143000"/>
          </a:xfrm>
        </p:spPr>
        <p:txBody>
          <a:bodyPr>
            <a:normAutofit/>
          </a:bodyPr>
          <a:lstStyle/>
          <a:p>
            <a:r>
              <a:rPr lang="sk-SK" sz="3200" dirty="0" smtClean="0"/>
              <a:t>Varianty evolučného programovania</a:t>
            </a:r>
            <a:endParaRPr lang="sk-SK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885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err="1" smtClean="0">
                <a:solidFill>
                  <a:srgbClr val="FFC000"/>
                </a:solidFill>
              </a:rPr>
              <a:t>Metaevolučné</a:t>
            </a:r>
            <a:r>
              <a:rPr lang="sk-SK" sz="2400" dirty="0" smtClean="0">
                <a:solidFill>
                  <a:srgbClr val="FFC000"/>
                </a:solidFill>
              </a:rPr>
              <a:t> programovanie: </a:t>
            </a:r>
          </a:p>
          <a:p>
            <a:r>
              <a:rPr lang="sk-SK" sz="2400" dirty="0" smtClean="0"/>
              <a:t> - </a:t>
            </a:r>
            <a:r>
              <a:rPr lang="sk-SK" sz="2400" dirty="0" smtClean="0">
                <a:solidFill>
                  <a:srgbClr val="92D050"/>
                </a:solidFill>
              </a:rPr>
              <a:t>chromozóm</a:t>
            </a:r>
            <a:r>
              <a:rPr lang="sk-SK" sz="2400" dirty="0" smtClean="0"/>
              <a:t>:  je pevnej dĺžky a často sa používa aj reálne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kódovanie. </a:t>
            </a:r>
          </a:p>
          <a:p>
            <a:r>
              <a:rPr lang="sk-SK" sz="2400" dirty="0" smtClean="0"/>
              <a:t>- </a:t>
            </a:r>
            <a:r>
              <a:rPr lang="sk-SK" sz="2400" dirty="0">
                <a:solidFill>
                  <a:srgbClr val="92D050"/>
                </a:solidFill>
              </a:rPr>
              <a:t>d</a:t>
            </a:r>
            <a:r>
              <a:rPr lang="sk-SK" sz="2400" dirty="0" smtClean="0">
                <a:solidFill>
                  <a:srgbClr val="92D050"/>
                </a:solidFill>
              </a:rPr>
              <a:t>ĺžka chromozómu</a:t>
            </a:r>
            <a:r>
              <a:rPr lang="sk-SK" sz="2400" dirty="0" smtClean="0"/>
              <a:t>: </a:t>
            </a:r>
            <a:r>
              <a:rPr lang="sk-SK" sz="2400" i="1" dirty="0" smtClean="0"/>
              <a:t>2l</a:t>
            </a:r>
            <a:r>
              <a:rPr lang="sk-SK" sz="2400" dirty="0" smtClean="0"/>
              <a:t> , prvých </a:t>
            </a:r>
            <a:r>
              <a:rPr lang="sk-SK" sz="2400" i="1" dirty="0" smtClean="0"/>
              <a:t>l</a:t>
            </a:r>
            <a:r>
              <a:rPr lang="sk-SK" sz="2400" dirty="0" smtClean="0"/>
              <a:t> hodnôt vektora sú hodnoty   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atribútov a zvyšok hodnoty smerodajných odchýlok týchto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atribútov.     </a:t>
            </a:r>
            <a:endParaRPr lang="sk-SK" sz="2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9552" y="4653136"/>
            <a:ext cx="7848872" cy="730096"/>
            <a:chOff x="539552" y="4653136"/>
            <a:chExt cx="7848872" cy="730096"/>
          </a:xfrm>
        </p:grpSpPr>
        <p:sp>
          <p:nvSpPr>
            <p:cNvPr id="4" name="Rectangle 3"/>
            <p:cNvSpPr/>
            <p:nvPr/>
          </p:nvSpPr>
          <p:spPr>
            <a:xfrm>
              <a:off x="539552" y="4653136"/>
              <a:ext cx="7848872" cy="72008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6" name="Straight Connector 5"/>
            <p:cNvCxnSpPr>
              <a:stCxn id="4" idx="0"/>
              <a:endCxn id="4" idx="2"/>
            </p:cNvCxnSpPr>
            <p:nvPr/>
          </p:nvCxnSpPr>
          <p:spPr>
            <a:xfrm>
              <a:off x="4463988" y="4653136"/>
              <a:ext cx="0" cy="720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555776" y="4653136"/>
              <a:ext cx="0" cy="720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91880" y="4653136"/>
              <a:ext cx="0" cy="720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47664" y="4653136"/>
              <a:ext cx="0" cy="720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380312" y="4653136"/>
              <a:ext cx="0" cy="720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84016" y="4653136"/>
              <a:ext cx="0" cy="720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44208" y="4663152"/>
              <a:ext cx="0" cy="72008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234874"/>
                </p:ext>
              </p:extLst>
            </p:nvPr>
          </p:nvGraphicFramePr>
          <p:xfrm>
            <a:off x="827584" y="4823419"/>
            <a:ext cx="360040" cy="510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5" name="Rovnica" r:id="rId3" imgW="152280" imgH="215640" progId="Equation.3">
                    <p:embed/>
                  </p:oleObj>
                </mc:Choice>
                <mc:Fallback>
                  <p:oleObj name="Rovnica" r:id="rId3" imgW="1522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27584" y="4823419"/>
                          <a:ext cx="360040" cy="5100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566858"/>
                </p:ext>
              </p:extLst>
            </p:nvPr>
          </p:nvGraphicFramePr>
          <p:xfrm>
            <a:off x="1893888" y="4848225"/>
            <a:ext cx="3905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6" name="Rovnica" r:id="rId5" imgW="164880" imgH="215640" progId="Equation.3">
                    <p:embed/>
                  </p:oleObj>
                </mc:Choice>
                <mc:Fallback>
                  <p:oleObj name="Rovnica" r:id="rId5" imgW="164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888" y="4848225"/>
                          <a:ext cx="39052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308318"/>
                </p:ext>
              </p:extLst>
            </p:nvPr>
          </p:nvGraphicFramePr>
          <p:xfrm>
            <a:off x="2828925" y="4833938"/>
            <a:ext cx="390525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7" name="Rovnica" r:id="rId7" imgW="164880" imgH="228600" progId="Equation.3">
                    <p:embed/>
                  </p:oleObj>
                </mc:Choice>
                <mc:Fallback>
                  <p:oleObj name="Rovnica" r:id="rId7" imgW="16488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925" y="4833938"/>
                          <a:ext cx="390525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822442"/>
                </p:ext>
              </p:extLst>
            </p:nvPr>
          </p:nvGraphicFramePr>
          <p:xfrm>
            <a:off x="3765550" y="4862513"/>
            <a:ext cx="3905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8" name="Rovnica" r:id="rId9" imgW="164880" imgH="215640" progId="Equation.3">
                    <p:embed/>
                  </p:oleObj>
                </mc:Choice>
                <mc:Fallback>
                  <p:oleObj name="Rovnica" r:id="rId9" imgW="1648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550" y="4862513"/>
                          <a:ext cx="39052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579866"/>
                </p:ext>
              </p:extLst>
            </p:nvPr>
          </p:nvGraphicFramePr>
          <p:xfrm>
            <a:off x="4506913" y="4737100"/>
            <a:ext cx="78105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79" name="Rovnica" r:id="rId11" imgW="330120" imgH="241200" progId="Equation.3">
                    <p:embed/>
                  </p:oleObj>
                </mc:Choice>
                <mc:Fallback>
                  <p:oleObj name="Rovnica" r:id="rId11" imgW="33012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913" y="4737100"/>
                          <a:ext cx="78105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485508"/>
                </p:ext>
              </p:extLst>
            </p:nvPr>
          </p:nvGraphicFramePr>
          <p:xfrm>
            <a:off x="5478463" y="4802188"/>
            <a:ext cx="8413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0" name="Rovnica" r:id="rId13" imgW="355320" imgH="241200" progId="Equation.3">
                    <p:embed/>
                  </p:oleObj>
                </mc:Choice>
                <mc:Fallback>
                  <p:oleObj name="Rovnica" r:id="rId13" imgW="35532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463" y="4802188"/>
                          <a:ext cx="8413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06397"/>
                </p:ext>
              </p:extLst>
            </p:nvPr>
          </p:nvGraphicFramePr>
          <p:xfrm>
            <a:off x="6429375" y="4722813"/>
            <a:ext cx="811213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1" name="Rovnica" r:id="rId15" imgW="342720" imgH="253800" progId="Equation.3">
                    <p:embed/>
                  </p:oleObj>
                </mc:Choice>
                <mc:Fallback>
                  <p:oleObj name="Rovnica" r:id="rId15" imgW="342720" imgH="253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375" y="4722813"/>
                          <a:ext cx="811213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4523845"/>
                </p:ext>
              </p:extLst>
            </p:nvPr>
          </p:nvGraphicFramePr>
          <p:xfrm>
            <a:off x="7496175" y="4727575"/>
            <a:ext cx="83978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82" name="Rovnica" r:id="rId17" imgW="355320" imgH="241200" progId="Equation.3">
                    <p:embed/>
                  </p:oleObj>
                </mc:Choice>
                <mc:Fallback>
                  <p:oleObj name="Rovnica" r:id="rId17" imgW="35532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6175" y="4727575"/>
                          <a:ext cx="839788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58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</a:t>
            </a:r>
            <a:r>
              <a:rPr lang="sk-SK" sz="2400" dirty="0" smtClean="0">
                <a:solidFill>
                  <a:srgbClr val="92D050"/>
                </a:solidFill>
              </a:rPr>
              <a:t>selekcia</a:t>
            </a:r>
            <a:r>
              <a:rPr lang="sk-SK" sz="2400" dirty="0" smtClean="0"/>
              <a:t>: </a:t>
            </a:r>
            <a:r>
              <a:rPr lang="sk-SK" sz="2400" dirty="0" err="1" smtClean="0"/>
              <a:t>elitistická</a:t>
            </a:r>
            <a:r>
              <a:rPr lang="sk-SK" sz="2400" dirty="0" smtClean="0"/>
              <a:t>, najlepší jedinec sa ako rodič vyberie vždy, ostatní pseudonáhodne, na základe fitnes</a:t>
            </a:r>
            <a:endParaRPr lang="sk-SK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95536" y="1904634"/>
            <a:ext cx="8352928" cy="3416320"/>
            <a:chOff x="395536" y="1904634"/>
            <a:chExt cx="8352928" cy="3416320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1904634"/>
              <a:ext cx="835292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dirty="0" smtClean="0"/>
                <a:t>-</a:t>
              </a:r>
              <a:r>
                <a:rPr lang="sk-SK" sz="2400" dirty="0" smtClean="0">
                  <a:solidFill>
                    <a:srgbClr val="92D050"/>
                  </a:solidFill>
                </a:rPr>
                <a:t>mutácia</a:t>
              </a:r>
              <a:r>
                <a:rPr lang="sk-SK" sz="2400" dirty="0" smtClean="0"/>
                <a:t>: mutačný operátor pracuje oddelene medzi oboma zložkami vektora</a:t>
              </a:r>
            </a:p>
            <a:p>
              <a:endParaRPr lang="sk-SK" sz="2400" dirty="0"/>
            </a:p>
            <a:p>
              <a:endParaRPr lang="sk-SK" sz="2400" dirty="0" smtClean="0"/>
            </a:p>
            <a:p>
              <a:endParaRPr lang="sk-SK" sz="2400" dirty="0"/>
            </a:p>
            <a:p>
              <a:endParaRPr lang="sk-SK" sz="2400" dirty="0" smtClean="0"/>
            </a:p>
            <a:p>
              <a:endParaRPr lang="sk-SK" sz="2400" dirty="0"/>
            </a:p>
            <a:p>
              <a:r>
                <a:rPr lang="sk-SK" sz="2400" dirty="0" smtClean="0"/>
                <a:t>Aby variácie neklesli pod nulu (resp. pod nejakú malú hodnotu </a:t>
              </a:r>
              <a:r>
                <a:rPr lang="sk-SK" sz="2400" dirty="0" err="1" smtClean="0"/>
                <a:t>epsilon</a:t>
              </a:r>
              <a:r>
                <a:rPr lang="sk-SK" sz="2400" dirty="0" smtClean="0"/>
                <a:t>), kontrolujú sa a opravujú.</a:t>
              </a:r>
              <a:endParaRPr lang="sk-SK" sz="2400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8703328"/>
                </p:ext>
              </p:extLst>
            </p:nvPr>
          </p:nvGraphicFramePr>
          <p:xfrm>
            <a:off x="683568" y="2767639"/>
            <a:ext cx="3091568" cy="1156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76" name="Rovnica" r:id="rId3" imgW="1562040" imgH="583920" progId="Equation.3">
                    <p:embed/>
                  </p:oleObj>
                </mc:Choice>
                <mc:Fallback>
                  <p:oleObj name="Rovnica" r:id="rId3" imgW="1562040" imgH="58392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3568" y="2767639"/>
                          <a:ext cx="3091568" cy="11561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3851920" y="371703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99992" y="3573016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Normálne rozdelenie .</a:t>
              </a:r>
              <a:endParaRPr lang="sk-SK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5536" y="565767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- </a:t>
            </a:r>
            <a:r>
              <a:rPr lang="sk-SK" sz="2400" dirty="0" smtClean="0">
                <a:solidFill>
                  <a:srgbClr val="92D050"/>
                </a:solidFill>
              </a:rPr>
              <a:t>náhrada</a:t>
            </a:r>
            <a:r>
              <a:rPr lang="sk-SK" sz="2400" dirty="0" smtClean="0"/>
              <a:t>: väčšinou </a:t>
            </a:r>
            <a:r>
              <a:rPr lang="sk-SK" sz="2400" dirty="0" err="1" smtClean="0"/>
              <a:t>elitistická</a:t>
            </a:r>
            <a:r>
              <a:rPr lang="sk-SK" sz="2400" dirty="0" smtClean="0"/>
              <a:t>, často sa používa výpočet </a:t>
            </a:r>
            <a:r>
              <a:rPr lang="sk-SK" sz="2400" dirty="0" smtClean="0">
                <a:solidFill>
                  <a:srgbClr val="FFFF00"/>
                </a:solidFill>
              </a:rPr>
              <a:t>súťažnej </a:t>
            </a:r>
            <a:r>
              <a:rPr lang="sk-SK" sz="2400" dirty="0" smtClean="0"/>
              <a:t>fitnes pre výber jedincov, ktorí nie sú elita, do ďalšej populácie.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396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305800" cy="1143000"/>
          </a:xfrm>
        </p:spPr>
        <p:txBody>
          <a:bodyPr>
            <a:normAutofit/>
          </a:bodyPr>
          <a:lstStyle/>
          <a:p>
            <a:r>
              <a:rPr lang="sk-SK" sz="3600" dirty="0" smtClean="0"/>
              <a:t>Rôzne druhy fitnes</a:t>
            </a:r>
            <a:endParaRPr lang="sk-SK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2060848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Fitnes je pre evolučný algoritmus vlastne jedinou informáciou , preto by mala byť  navrhnutá tak , aby umožnila efektívny výpočet.</a:t>
            </a:r>
          </a:p>
          <a:p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>
                <a:solidFill>
                  <a:srgbClr val="FFFF00"/>
                </a:solidFill>
              </a:rPr>
              <a:t>Vlastnosti povrchu fitnes by mali byť</a:t>
            </a:r>
            <a:r>
              <a:rPr lang="sk-SK" sz="2400" dirty="0" smtClean="0"/>
              <a:t>:</a:t>
            </a:r>
          </a:p>
          <a:p>
            <a:endParaRPr lang="sk-SK" sz="2400" dirty="0" smtClean="0"/>
          </a:p>
          <a:p>
            <a:pPr marL="457200" indent="-457200">
              <a:buAutoNum type="arabicPeriod"/>
            </a:pPr>
            <a:r>
              <a:rPr lang="sk-SK" sz="2400" dirty="0" smtClean="0"/>
              <a:t>Povrch fitnes by mal byť slušný, bez strmých úbočí a hlbokých roklín, v ktorých je treba husto vzorkovať.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Povrch fitnes by nemal obsahovať rozľahlé plošiny, kde algoritmus nevie odhadnúť , ktorým smerom má ísť ku globálnemu alebo lokálnemu riešeniu (extrému).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5704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56" y="508338"/>
            <a:ext cx="878497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 err="1" smtClean="0">
                <a:solidFill>
                  <a:srgbClr val="FFFF00"/>
                </a:solidFill>
              </a:rPr>
              <a:t>Aproximatívna</a:t>
            </a:r>
            <a:r>
              <a:rPr lang="sk-SK" sz="2400" dirty="0" smtClean="0">
                <a:solidFill>
                  <a:srgbClr val="FFFF00"/>
                </a:solidFill>
              </a:rPr>
              <a:t> fitnes</a:t>
            </a:r>
            <a:r>
              <a:rPr lang="sk-SK" sz="2400" dirty="0" smtClean="0"/>
              <a:t>: </a:t>
            </a:r>
          </a:p>
          <a:p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a) Ak fitnes nie je možné presne vypočítať pretože výpočet je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zaťažený šumom, používa sa aproximácia fitnes.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b) Ak má povrch  fitnes  rozľahlé ploché oblasti (jedince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majú teda skoro rovnakú fitnes) – zavedie sa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</a:t>
            </a:r>
            <a:r>
              <a:rPr lang="sk-SK" sz="2400" dirty="0" err="1" smtClean="0"/>
              <a:t>aproximatívna</a:t>
            </a:r>
            <a:r>
              <a:rPr lang="sk-SK" sz="2400" dirty="0" smtClean="0"/>
              <a:t> funkcia, ktorá umelo preferuje niektoré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rovnaké jedince na úkor iných.</a:t>
            </a:r>
          </a:p>
          <a:p>
            <a:endParaRPr lang="sk-SK" sz="2400" dirty="0"/>
          </a:p>
          <a:p>
            <a:pPr marL="457200" indent="-457200">
              <a:buAutoNum type="arabicPeriod" startAt="2"/>
            </a:pPr>
            <a:r>
              <a:rPr lang="sk-SK" sz="2400" dirty="0" smtClean="0">
                <a:solidFill>
                  <a:srgbClr val="FFFF00"/>
                </a:solidFill>
              </a:rPr>
              <a:t>Súťažná fitnes</a:t>
            </a:r>
            <a:r>
              <a:rPr lang="sk-SK" sz="2400" dirty="0" smtClean="0"/>
              <a:t>: Ak fitnes nie je možné vypočítať, alebo ju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nechceme počítať. Stačí nám vedieť, či daný jedinec je lepší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ako iný.</a:t>
            </a:r>
          </a:p>
          <a:p>
            <a:r>
              <a:rPr lang="sk-SK" sz="2400" dirty="0" smtClean="0"/>
              <a:t>      Príklad: Máme hru a hľadáme v populácii stratégií tú, ktorá je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najlepšia. Vieme len to, či daná stratégia poráža inú.    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Tá, ktorá v danej populácii porazí najviacej iných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stratégií, tá je najlepšia v danej generácii.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0646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Typy súťaží pre určenie súťažnej fitnes:</a:t>
            </a:r>
          </a:p>
          <a:p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- </a:t>
            </a:r>
            <a:r>
              <a:rPr lang="sk-SK" sz="2400" dirty="0" smtClean="0">
                <a:solidFill>
                  <a:srgbClr val="FFFF00"/>
                </a:solidFill>
              </a:rPr>
              <a:t>plná súťaž</a:t>
            </a:r>
            <a:r>
              <a:rPr lang="sk-SK" sz="2400" dirty="0" smtClean="0"/>
              <a:t>: každý jedinec súťaží s každým, fitnes je daná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      počtom duelov, z ktorých vyšiel víťazne</a:t>
            </a:r>
          </a:p>
          <a:p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- </a:t>
            </a:r>
            <a:r>
              <a:rPr lang="sk-SK" sz="2400" dirty="0" smtClean="0">
                <a:solidFill>
                  <a:srgbClr val="FFFF00"/>
                </a:solidFill>
              </a:rPr>
              <a:t>bipartitná súťaž</a:t>
            </a:r>
            <a:r>
              <a:rPr lang="sk-SK" sz="2400" dirty="0" smtClean="0"/>
              <a:t>: populácia sa rozdelí na dva tými a jeden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      účastník z jednej populácie súťaží so všetkými z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      druhej populácie</a:t>
            </a:r>
          </a:p>
          <a:p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- </a:t>
            </a:r>
            <a:r>
              <a:rPr lang="sk-SK" sz="2400" dirty="0" smtClean="0">
                <a:solidFill>
                  <a:srgbClr val="FFFF00"/>
                </a:solidFill>
              </a:rPr>
              <a:t>turnaj</a:t>
            </a:r>
            <a:r>
              <a:rPr lang="sk-SK" sz="2400" dirty="0" smtClean="0"/>
              <a:t>:        súťaží sa po dvojiciach, víťaz postupuje ďalej, až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      kým neostane potrebný počet víťazných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      chromozómov, ktoré idú do ďalšej generácie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4276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416" y="476671"/>
            <a:ext cx="849694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3. Alternatívne fitnes  </a:t>
            </a:r>
            <a:r>
              <a:rPr lang="sk-SK" sz="2400" dirty="0" smtClean="0"/>
              <a:t>pre ten istý problém.</a:t>
            </a:r>
          </a:p>
          <a:p>
            <a:endParaRPr lang="sk-SK" sz="2400" dirty="0"/>
          </a:p>
          <a:p>
            <a:r>
              <a:rPr lang="sk-SK" sz="2400" dirty="0" smtClean="0"/>
              <a:t>Problém:  Ofarbiť všetky štáty Afriky čo najmenším počtom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farieb tak, aby susedné štáty nemali tú istú farbu.</a:t>
            </a:r>
          </a:p>
          <a:p>
            <a:endParaRPr lang="sk-SK" sz="2400" dirty="0" smtClean="0"/>
          </a:p>
          <a:p>
            <a:r>
              <a:rPr lang="sk-SK" sz="2400" dirty="0"/>
              <a:t> </a:t>
            </a:r>
            <a:r>
              <a:rPr lang="sk-SK" sz="2400" dirty="0" smtClean="0"/>
              <a:t>                  - všetky alternatívne fitnes priradia lepším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 riešeniam vyššie hodnoty</a:t>
            </a:r>
          </a:p>
          <a:p>
            <a:endParaRPr lang="sk-SK" sz="2400" dirty="0"/>
          </a:p>
          <a:p>
            <a:r>
              <a:rPr lang="sk-SK" sz="2400" dirty="0" smtClean="0"/>
              <a:t>                  - rôzne definície fitnes ovplyvňujú efektívnosť </a:t>
            </a:r>
          </a:p>
          <a:p>
            <a:r>
              <a:rPr lang="sk-SK" sz="2400" dirty="0"/>
              <a:t> </a:t>
            </a:r>
            <a:r>
              <a:rPr lang="sk-SK" sz="2400" dirty="0" smtClean="0"/>
              <a:t>                    algoritmu a rýchlosť riešenia</a:t>
            </a:r>
          </a:p>
          <a:p>
            <a:endParaRPr lang="sk-SK" sz="2400" dirty="0"/>
          </a:p>
          <a:p>
            <a:r>
              <a:rPr lang="sk-SK" sz="2400" dirty="0" smtClean="0"/>
              <a:t>Príklady alternatívnych fitnes</a:t>
            </a:r>
            <a:endParaRPr lang="sk-SK" sz="2400" dirty="0"/>
          </a:p>
          <a:p>
            <a:r>
              <a:rPr lang="sk-SK" sz="2400" dirty="0" smtClean="0"/>
              <a:t>              </a:t>
            </a:r>
            <a:r>
              <a:rPr lang="sk-SK" dirty="0" smtClean="0"/>
              <a:t>1. Testujú sa susedné dvojice štátov a počet takýchto dvojíc majúcich rôznu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farbu dáva fitnes.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2. Počet správne zaradených štátov do farebných  skupín. Testuje sa každý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štát. Správne zaradený štát je ten, ktorý má inú farbu ako jeho susedia.</a:t>
            </a:r>
          </a:p>
        </p:txBody>
      </p:sp>
    </p:spTree>
    <p:extLst>
      <p:ext uri="{BB962C8B-B14F-4D97-AF65-F5344CB8AC3E}">
        <p14:creationId xmlns:p14="http://schemas.microsoft.com/office/powerpoint/2010/main" val="33192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sk-SK" dirty="0" smtClean="0"/>
              <a:t>Vážený počet správne zaradených štátov. Rozšírenie  2., kde sa každý správne </a:t>
            </a:r>
          </a:p>
          <a:p>
            <a:r>
              <a:rPr lang="sk-SK" dirty="0" smtClean="0"/>
              <a:t>       zaradený štát bral do fitnes s váhou 1. Teraz váha správne zaradeného štátu s </a:t>
            </a:r>
          </a:p>
          <a:p>
            <a:r>
              <a:rPr lang="sk-SK" dirty="0"/>
              <a:t> </a:t>
            </a:r>
            <a:r>
              <a:rPr lang="sk-SK" dirty="0" smtClean="0"/>
              <a:t>      veľkým počtom susedov  je väčšia ako s malým počtom susedov a viac prispieva </a:t>
            </a:r>
          </a:p>
          <a:p>
            <a:r>
              <a:rPr lang="sk-SK" dirty="0"/>
              <a:t> </a:t>
            </a:r>
            <a:r>
              <a:rPr lang="sk-SK" dirty="0" smtClean="0"/>
              <a:t>      do fitnes.</a:t>
            </a:r>
          </a:p>
          <a:p>
            <a:endParaRPr lang="sk-SK" dirty="0"/>
          </a:p>
          <a:p>
            <a:r>
              <a:rPr lang="sk-SK" dirty="0" smtClean="0"/>
              <a:t>4. Atď.  Dá sa vymyslieť mnoho alternatívnych fitnes.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684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928" y="54868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sz="3200" dirty="0" smtClean="0"/>
              <a:t>Čo si treba zapamätať</a:t>
            </a:r>
            <a:endParaRPr lang="en-GB" sz="3200" dirty="0" smtClean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23528" y="2636912"/>
            <a:ext cx="861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400" dirty="0" err="1" smtClean="0"/>
              <a:t>Stochastické</a:t>
            </a:r>
            <a:r>
              <a:rPr lang="sk-SK" altLang="sk-SK" sz="2400" dirty="0" smtClean="0"/>
              <a:t> algoritmy.</a:t>
            </a:r>
            <a:endParaRPr lang="sk-SK" altLang="sk-SK" sz="24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400" dirty="0" smtClean="0"/>
              <a:t>Horolezecký algoritmus a jeho varianty.</a:t>
            </a:r>
            <a:endParaRPr lang="sk-SK" altLang="sk-SK" sz="2400" dirty="0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400" dirty="0" smtClean="0"/>
              <a:t>Evolučné programovanie.</a:t>
            </a:r>
            <a:endParaRPr lang="en-GB" altLang="sk-SK" sz="2400" dirty="0"/>
          </a:p>
        </p:txBody>
      </p:sp>
    </p:spTree>
    <p:extLst>
      <p:ext uri="{BB962C8B-B14F-4D97-AF65-F5344CB8AC3E}">
        <p14:creationId xmlns:p14="http://schemas.microsoft.com/office/powerpoint/2010/main" val="16900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547664" y="2492896"/>
            <a:ext cx="0" cy="23042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47664" y="4797152"/>
            <a:ext cx="4536504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626384" y="2905760"/>
            <a:ext cx="4074160" cy="1503680"/>
          </a:xfrm>
          <a:custGeom>
            <a:avLst/>
            <a:gdLst>
              <a:gd name="connsiteX0" fmla="*/ 0 w 4074160"/>
              <a:gd name="connsiteY0" fmla="*/ 1483360 h 1503680"/>
              <a:gd name="connsiteX1" fmla="*/ 182880 w 4074160"/>
              <a:gd name="connsiteY1" fmla="*/ 1310640 h 1503680"/>
              <a:gd name="connsiteX2" fmla="*/ 223520 w 4074160"/>
              <a:gd name="connsiteY2" fmla="*/ 1259840 h 1503680"/>
              <a:gd name="connsiteX3" fmla="*/ 264160 w 4074160"/>
              <a:gd name="connsiteY3" fmla="*/ 1198880 h 1503680"/>
              <a:gd name="connsiteX4" fmla="*/ 304800 w 4074160"/>
              <a:gd name="connsiteY4" fmla="*/ 1137920 h 1503680"/>
              <a:gd name="connsiteX5" fmla="*/ 335280 w 4074160"/>
              <a:gd name="connsiteY5" fmla="*/ 1097280 h 1503680"/>
              <a:gd name="connsiteX6" fmla="*/ 365760 w 4074160"/>
              <a:gd name="connsiteY6" fmla="*/ 1016000 h 1503680"/>
              <a:gd name="connsiteX7" fmla="*/ 386080 w 4074160"/>
              <a:gd name="connsiteY7" fmla="*/ 975360 h 1503680"/>
              <a:gd name="connsiteX8" fmla="*/ 416560 w 4074160"/>
              <a:gd name="connsiteY8" fmla="*/ 863600 h 1503680"/>
              <a:gd name="connsiteX9" fmla="*/ 467360 w 4074160"/>
              <a:gd name="connsiteY9" fmla="*/ 802640 h 1503680"/>
              <a:gd name="connsiteX10" fmla="*/ 477520 w 4074160"/>
              <a:gd name="connsiteY10" fmla="*/ 762000 h 1503680"/>
              <a:gd name="connsiteX11" fmla="*/ 518160 w 4074160"/>
              <a:gd name="connsiteY11" fmla="*/ 690880 h 1503680"/>
              <a:gd name="connsiteX12" fmla="*/ 528320 w 4074160"/>
              <a:gd name="connsiteY12" fmla="*/ 660400 h 1503680"/>
              <a:gd name="connsiteX13" fmla="*/ 599440 w 4074160"/>
              <a:gd name="connsiteY13" fmla="*/ 579120 h 1503680"/>
              <a:gd name="connsiteX14" fmla="*/ 619760 w 4074160"/>
              <a:gd name="connsiteY14" fmla="*/ 548640 h 1503680"/>
              <a:gd name="connsiteX15" fmla="*/ 650240 w 4074160"/>
              <a:gd name="connsiteY15" fmla="*/ 508000 h 1503680"/>
              <a:gd name="connsiteX16" fmla="*/ 670560 w 4074160"/>
              <a:gd name="connsiteY16" fmla="*/ 467360 h 1503680"/>
              <a:gd name="connsiteX17" fmla="*/ 721360 w 4074160"/>
              <a:gd name="connsiteY17" fmla="*/ 406400 h 1503680"/>
              <a:gd name="connsiteX18" fmla="*/ 741680 w 4074160"/>
              <a:gd name="connsiteY18" fmla="*/ 375920 h 1503680"/>
              <a:gd name="connsiteX19" fmla="*/ 782320 w 4074160"/>
              <a:gd name="connsiteY19" fmla="*/ 325120 h 1503680"/>
              <a:gd name="connsiteX20" fmla="*/ 873760 w 4074160"/>
              <a:gd name="connsiteY20" fmla="*/ 213360 h 1503680"/>
              <a:gd name="connsiteX21" fmla="*/ 883920 w 4074160"/>
              <a:gd name="connsiteY21" fmla="*/ 182880 h 1503680"/>
              <a:gd name="connsiteX22" fmla="*/ 924560 w 4074160"/>
              <a:gd name="connsiteY22" fmla="*/ 243840 h 1503680"/>
              <a:gd name="connsiteX23" fmla="*/ 975360 w 4074160"/>
              <a:gd name="connsiteY23" fmla="*/ 314960 h 1503680"/>
              <a:gd name="connsiteX24" fmla="*/ 995680 w 4074160"/>
              <a:gd name="connsiteY24" fmla="*/ 386080 h 1503680"/>
              <a:gd name="connsiteX25" fmla="*/ 1005840 w 4074160"/>
              <a:gd name="connsiteY25" fmla="*/ 416560 h 1503680"/>
              <a:gd name="connsiteX26" fmla="*/ 1026160 w 4074160"/>
              <a:gd name="connsiteY26" fmla="*/ 457200 h 1503680"/>
              <a:gd name="connsiteX27" fmla="*/ 1036320 w 4074160"/>
              <a:gd name="connsiteY27" fmla="*/ 508000 h 1503680"/>
              <a:gd name="connsiteX28" fmla="*/ 1097280 w 4074160"/>
              <a:gd name="connsiteY28" fmla="*/ 650240 h 1503680"/>
              <a:gd name="connsiteX29" fmla="*/ 1117600 w 4074160"/>
              <a:gd name="connsiteY29" fmla="*/ 680720 h 1503680"/>
              <a:gd name="connsiteX30" fmla="*/ 1188720 w 4074160"/>
              <a:gd name="connsiteY30" fmla="*/ 741680 h 1503680"/>
              <a:gd name="connsiteX31" fmla="*/ 1219200 w 4074160"/>
              <a:gd name="connsiteY31" fmla="*/ 751840 h 1503680"/>
              <a:gd name="connsiteX32" fmla="*/ 1351280 w 4074160"/>
              <a:gd name="connsiteY32" fmla="*/ 731520 h 1503680"/>
              <a:gd name="connsiteX33" fmla="*/ 1412240 w 4074160"/>
              <a:gd name="connsiteY33" fmla="*/ 711200 h 1503680"/>
              <a:gd name="connsiteX34" fmla="*/ 1432560 w 4074160"/>
              <a:gd name="connsiteY34" fmla="*/ 741680 h 1503680"/>
              <a:gd name="connsiteX35" fmla="*/ 1463040 w 4074160"/>
              <a:gd name="connsiteY35" fmla="*/ 772160 h 1503680"/>
              <a:gd name="connsiteX36" fmla="*/ 1524000 w 4074160"/>
              <a:gd name="connsiteY36" fmla="*/ 863600 h 1503680"/>
              <a:gd name="connsiteX37" fmla="*/ 1554480 w 4074160"/>
              <a:gd name="connsiteY37" fmla="*/ 883920 h 1503680"/>
              <a:gd name="connsiteX38" fmla="*/ 1584960 w 4074160"/>
              <a:gd name="connsiteY38" fmla="*/ 843280 h 1503680"/>
              <a:gd name="connsiteX39" fmla="*/ 1686560 w 4074160"/>
              <a:gd name="connsiteY39" fmla="*/ 741680 h 1503680"/>
              <a:gd name="connsiteX40" fmla="*/ 1706880 w 4074160"/>
              <a:gd name="connsiteY40" fmla="*/ 701040 h 1503680"/>
              <a:gd name="connsiteX41" fmla="*/ 1828800 w 4074160"/>
              <a:gd name="connsiteY41" fmla="*/ 558800 h 1503680"/>
              <a:gd name="connsiteX42" fmla="*/ 1869440 w 4074160"/>
              <a:gd name="connsiteY42" fmla="*/ 457200 h 1503680"/>
              <a:gd name="connsiteX43" fmla="*/ 1879600 w 4074160"/>
              <a:gd name="connsiteY43" fmla="*/ 426720 h 1503680"/>
              <a:gd name="connsiteX44" fmla="*/ 1910080 w 4074160"/>
              <a:gd name="connsiteY44" fmla="*/ 365760 h 1503680"/>
              <a:gd name="connsiteX45" fmla="*/ 1920240 w 4074160"/>
              <a:gd name="connsiteY45" fmla="*/ 335280 h 1503680"/>
              <a:gd name="connsiteX46" fmla="*/ 1960880 w 4074160"/>
              <a:gd name="connsiteY46" fmla="*/ 254000 h 1503680"/>
              <a:gd name="connsiteX47" fmla="*/ 2001520 w 4074160"/>
              <a:gd name="connsiteY47" fmla="*/ 142240 h 1503680"/>
              <a:gd name="connsiteX48" fmla="*/ 2052320 w 4074160"/>
              <a:gd name="connsiteY48" fmla="*/ 71120 h 1503680"/>
              <a:gd name="connsiteX49" fmla="*/ 2072640 w 4074160"/>
              <a:gd name="connsiteY49" fmla="*/ 40640 h 1503680"/>
              <a:gd name="connsiteX50" fmla="*/ 2133600 w 4074160"/>
              <a:gd name="connsiteY50" fmla="*/ 0 h 1503680"/>
              <a:gd name="connsiteX51" fmla="*/ 2194560 w 4074160"/>
              <a:gd name="connsiteY51" fmla="*/ 30480 h 1503680"/>
              <a:gd name="connsiteX52" fmla="*/ 2255520 w 4074160"/>
              <a:gd name="connsiteY52" fmla="*/ 71120 h 1503680"/>
              <a:gd name="connsiteX53" fmla="*/ 2275840 w 4074160"/>
              <a:gd name="connsiteY53" fmla="*/ 182880 h 1503680"/>
              <a:gd name="connsiteX54" fmla="*/ 2286000 w 4074160"/>
              <a:gd name="connsiteY54" fmla="*/ 264160 h 1503680"/>
              <a:gd name="connsiteX55" fmla="*/ 2326640 w 4074160"/>
              <a:gd name="connsiteY55" fmla="*/ 406400 h 1503680"/>
              <a:gd name="connsiteX56" fmla="*/ 2387600 w 4074160"/>
              <a:gd name="connsiteY56" fmla="*/ 457200 h 1503680"/>
              <a:gd name="connsiteX57" fmla="*/ 2468880 w 4074160"/>
              <a:gd name="connsiteY57" fmla="*/ 447040 h 1503680"/>
              <a:gd name="connsiteX58" fmla="*/ 2519680 w 4074160"/>
              <a:gd name="connsiteY58" fmla="*/ 528320 h 1503680"/>
              <a:gd name="connsiteX59" fmla="*/ 2529840 w 4074160"/>
              <a:gd name="connsiteY59" fmla="*/ 558800 h 1503680"/>
              <a:gd name="connsiteX60" fmla="*/ 2580640 w 4074160"/>
              <a:gd name="connsiteY60" fmla="*/ 670560 h 1503680"/>
              <a:gd name="connsiteX61" fmla="*/ 2600960 w 4074160"/>
              <a:gd name="connsiteY61" fmla="*/ 741680 h 1503680"/>
              <a:gd name="connsiteX62" fmla="*/ 2672080 w 4074160"/>
              <a:gd name="connsiteY62" fmla="*/ 680720 h 1503680"/>
              <a:gd name="connsiteX63" fmla="*/ 2773680 w 4074160"/>
              <a:gd name="connsiteY63" fmla="*/ 538480 h 1503680"/>
              <a:gd name="connsiteX64" fmla="*/ 2804160 w 4074160"/>
              <a:gd name="connsiteY64" fmla="*/ 508000 h 1503680"/>
              <a:gd name="connsiteX65" fmla="*/ 2824480 w 4074160"/>
              <a:gd name="connsiteY65" fmla="*/ 467360 h 1503680"/>
              <a:gd name="connsiteX66" fmla="*/ 2854960 w 4074160"/>
              <a:gd name="connsiteY66" fmla="*/ 436880 h 1503680"/>
              <a:gd name="connsiteX67" fmla="*/ 2895600 w 4074160"/>
              <a:gd name="connsiteY67" fmla="*/ 375920 h 1503680"/>
              <a:gd name="connsiteX68" fmla="*/ 2966720 w 4074160"/>
              <a:gd name="connsiteY68" fmla="*/ 477520 h 1503680"/>
              <a:gd name="connsiteX69" fmla="*/ 3027680 w 4074160"/>
              <a:gd name="connsiteY69" fmla="*/ 619760 h 1503680"/>
              <a:gd name="connsiteX70" fmla="*/ 3098800 w 4074160"/>
              <a:gd name="connsiteY70" fmla="*/ 721360 h 1503680"/>
              <a:gd name="connsiteX71" fmla="*/ 3322320 w 4074160"/>
              <a:gd name="connsiteY71" fmla="*/ 670560 h 1503680"/>
              <a:gd name="connsiteX72" fmla="*/ 3352800 w 4074160"/>
              <a:gd name="connsiteY72" fmla="*/ 640080 h 1503680"/>
              <a:gd name="connsiteX73" fmla="*/ 3423920 w 4074160"/>
              <a:gd name="connsiteY73" fmla="*/ 589280 h 1503680"/>
              <a:gd name="connsiteX74" fmla="*/ 3495040 w 4074160"/>
              <a:gd name="connsiteY74" fmla="*/ 538480 h 1503680"/>
              <a:gd name="connsiteX75" fmla="*/ 3535680 w 4074160"/>
              <a:gd name="connsiteY75" fmla="*/ 477520 h 1503680"/>
              <a:gd name="connsiteX76" fmla="*/ 3606800 w 4074160"/>
              <a:gd name="connsiteY76" fmla="*/ 579120 h 1503680"/>
              <a:gd name="connsiteX77" fmla="*/ 3647440 w 4074160"/>
              <a:gd name="connsiteY77" fmla="*/ 701040 h 1503680"/>
              <a:gd name="connsiteX78" fmla="*/ 3667760 w 4074160"/>
              <a:gd name="connsiteY78" fmla="*/ 731520 h 1503680"/>
              <a:gd name="connsiteX79" fmla="*/ 3698240 w 4074160"/>
              <a:gd name="connsiteY79" fmla="*/ 792480 h 1503680"/>
              <a:gd name="connsiteX80" fmla="*/ 3738880 w 4074160"/>
              <a:gd name="connsiteY80" fmla="*/ 894080 h 1503680"/>
              <a:gd name="connsiteX81" fmla="*/ 3749040 w 4074160"/>
              <a:gd name="connsiteY81" fmla="*/ 924560 h 1503680"/>
              <a:gd name="connsiteX82" fmla="*/ 3769360 w 4074160"/>
              <a:gd name="connsiteY82" fmla="*/ 975360 h 1503680"/>
              <a:gd name="connsiteX83" fmla="*/ 3789680 w 4074160"/>
              <a:gd name="connsiteY83" fmla="*/ 1005840 h 1503680"/>
              <a:gd name="connsiteX84" fmla="*/ 3810000 w 4074160"/>
              <a:gd name="connsiteY84" fmla="*/ 1056640 h 1503680"/>
              <a:gd name="connsiteX85" fmla="*/ 3840480 w 4074160"/>
              <a:gd name="connsiteY85" fmla="*/ 1097280 h 1503680"/>
              <a:gd name="connsiteX86" fmla="*/ 3891280 w 4074160"/>
              <a:gd name="connsiteY86" fmla="*/ 1188720 h 1503680"/>
              <a:gd name="connsiteX87" fmla="*/ 3911600 w 4074160"/>
              <a:gd name="connsiteY87" fmla="*/ 1219200 h 1503680"/>
              <a:gd name="connsiteX88" fmla="*/ 3942080 w 4074160"/>
              <a:gd name="connsiteY88" fmla="*/ 1300480 h 1503680"/>
              <a:gd name="connsiteX89" fmla="*/ 3962400 w 4074160"/>
              <a:gd name="connsiteY89" fmla="*/ 1351280 h 1503680"/>
              <a:gd name="connsiteX90" fmla="*/ 4003040 w 4074160"/>
              <a:gd name="connsiteY90" fmla="*/ 1402080 h 1503680"/>
              <a:gd name="connsiteX91" fmla="*/ 4053840 w 4074160"/>
              <a:gd name="connsiteY91" fmla="*/ 1473200 h 1503680"/>
              <a:gd name="connsiteX92" fmla="*/ 4074160 w 4074160"/>
              <a:gd name="connsiteY92" fmla="*/ 150368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074160" h="1503680">
                <a:moveTo>
                  <a:pt x="0" y="1483360"/>
                </a:moveTo>
                <a:cubicBezTo>
                  <a:pt x="124353" y="1405639"/>
                  <a:pt x="63785" y="1455255"/>
                  <a:pt x="182880" y="1310640"/>
                </a:cubicBezTo>
                <a:cubicBezTo>
                  <a:pt x="196665" y="1293901"/>
                  <a:pt x="223520" y="1259840"/>
                  <a:pt x="223520" y="1259840"/>
                </a:cubicBezTo>
                <a:cubicBezTo>
                  <a:pt x="242951" y="1201547"/>
                  <a:pt x="219765" y="1255959"/>
                  <a:pt x="264160" y="1198880"/>
                </a:cubicBezTo>
                <a:cubicBezTo>
                  <a:pt x="279153" y="1179603"/>
                  <a:pt x="290795" y="1157927"/>
                  <a:pt x="304800" y="1137920"/>
                </a:cubicBezTo>
                <a:cubicBezTo>
                  <a:pt x="314511" y="1124048"/>
                  <a:pt x="325120" y="1110827"/>
                  <a:pt x="335280" y="1097280"/>
                </a:cubicBezTo>
                <a:cubicBezTo>
                  <a:pt x="346451" y="1063766"/>
                  <a:pt x="349562" y="1052446"/>
                  <a:pt x="365760" y="1016000"/>
                </a:cubicBezTo>
                <a:cubicBezTo>
                  <a:pt x="371911" y="1002160"/>
                  <a:pt x="379307" y="988907"/>
                  <a:pt x="386080" y="975360"/>
                </a:cubicBezTo>
                <a:cubicBezTo>
                  <a:pt x="394772" y="931900"/>
                  <a:pt x="397810" y="905787"/>
                  <a:pt x="416560" y="863600"/>
                </a:cubicBezTo>
                <a:cubicBezTo>
                  <a:pt x="427876" y="838139"/>
                  <a:pt x="448219" y="821781"/>
                  <a:pt x="467360" y="802640"/>
                </a:cubicBezTo>
                <a:cubicBezTo>
                  <a:pt x="470747" y="789093"/>
                  <a:pt x="472617" y="775075"/>
                  <a:pt x="477520" y="762000"/>
                </a:cubicBezTo>
                <a:cubicBezTo>
                  <a:pt x="504238" y="690751"/>
                  <a:pt x="488683" y="749834"/>
                  <a:pt x="518160" y="690880"/>
                </a:cubicBezTo>
                <a:cubicBezTo>
                  <a:pt x="522949" y="681301"/>
                  <a:pt x="523119" y="669762"/>
                  <a:pt x="528320" y="660400"/>
                </a:cubicBezTo>
                <a:cubicBezTo>
                  <a:pt x="563183" y="597647"/>
                  <a:pt x="554915" y="608803"/>
                  <a:pt x="599440" y="579120"/>
                </a:cubicBezTo>
                <a:cubicBezTo>
                  <a:pt x="606213" y="568960"/>
                  <a:pt x="612663" y="558576"/>
                  <a:pt x="619760" y="548640"/>
                </a:cubicBezTo>
                <a:cubicBezTo>
                  <a:pt x="629602" y="534861"/>
                  <a:pt x="641265" y="522359"/>
                  <a:pt x="650240" y="508000"/>
                </a:cubicBezTo>
                <a:cubicBezTo>
                  <a:pt x="658267" y="495157"/>
                  <a:pt x="661875" y="479768"/>
                  <a:pt x="670560" y="467360"/>
                </a:cubicBezTo>
                <a:cubicBezTo>
                  <a:pt x="685728" y="445691"/>
                  <a:pt x="705121" y="427279"/>
                  <a:pt x="721360" y="406400"/>
                </a:cubicBezTo>
                <a:cubicBezTo>
                  <a:pt x="728857" y="396761"/>
                  <a:pt x="734354" y="385689"/>
                  <a:pt x="741680" y="375920"/>
                </a:cubicBezTo>
                <a:cubicBezTo>
                  <a:pt x="754691" y="358572"/>
                  <a:pt x="769309" y="342468"/>
                  <a:pt x="782320" y="325120"/>
                </a:cubicBezTo>
                <a:cubicBezTo>
                  <a:pt x="856642" y="226024"/>
                  <a:pt x="804374" y="282746"/>
                  <a:pt x="873760" y="213360"/>
                </a:cubicBezTo>
                <a:cubicBezTo>
                  <a:pt x="877147" y="203200"/>
                  <a:pt x="874341" y="187669"/>
                  <a:pt x="883920" y="182880"/>
                </a:cubicBezTo>
                <a:cubicBezTo>
                  <a:pt x="924053" y="162814"/>
                  <a:pt x="923151" y="240082"/>
                  <a:pt x="924560" y="243840"/>
                </a:cubicBezTo>
                <a:cubicBezTo>
                  <a:pt x="928274" y="253744"/>
                  <a:pt x="973607" y="312623"/>
                  <a:pt x="975360" y="314960"/>
                </a:cubicBezTo>
                <a:cubicBezTo>
                  <a:pt x="982133" y="338667"/>
                  <a:pt x="988595" y="362465"/>
                  <a:pt x="995680" y="386080"/>
                </a:cubicBezTo>
                <a:cubicBezTo>
                  <a:pt x="998757" y="396338"/>
                  <a:pt x="1001621" y="406716"/>
                  <a:pt x="1005840" y="416560"/>
                </a:cubicBezTo>
                <a:cubicBezTo>
                  <a:pt x="1011806" y="430481"/>
                  <a:pt x="1019387" y="443653"/>
                  <a:pt x="1026160" y="457200"/>
                </a:cubicBezTo>
                <a:cubicBezTo>
                  <a:pt x="1029547" y="474133"/>
                  <a:pt x="1030859" y="491617"/>
                  <a:pt x="1036320" y="508000"/>
                </a:cubicBezTo>
                <a:cubicBezTo>
                  <a:pt x="1046434" y="538343"/>
                  <a:pt x="1075658" y="612402"/>
                  <a:pt x="1097280" y="650240"/>
                </a:cubicBezTo>
                <a:cubicBezTo>
                  <a:pt x="1103338" y="660842"/>
                  <a:pt x="1109783" y="671339"/>
                  <a:pt x="1117600" y="680720"/>
                </a:cubicBezTo>
                <a:cubicBezTo>
                  <a:pt x="1133978" y="700374"/>
                  <a:pt x="1167316" y="729449"/>
                  <a:pt x="1188720" y="741680"/>
                </a:cubicBezTo>
                <a:cubicBezTo>
                  <a:pt x="1198019" y="746993"/>
                  <a:pt x="1209040" y="748453"/>
                  <a:pt x="1219200" y="751840"/>
                </a:cubicBezTo>
                <a:cubicBezTo>
                  <a:pt x="1283595" y="744685"/>
                  <a:pt x="1299521" y="747048"/>
                  <a:pt x="1351280" y="731520"/>
                </a:cubicBezTo>
                <a:cubicBezTo>
                  <a:pt x="1371796" y="725365"/>
                  <a:pt x="1412240" y="711200"/>
                  <a:pt x="1412240" y="711200"/>
                </a:cubicBezTo>
                <a:cubicBezTo>
                  <a:pt x="1419013" y="721360"/>
                  <a:pt x="1424743" y="732299"/>
                  <a:pt x="1432560" y="741680"/>
                </a:cubicBezTo>
                <a:cubicBezTo>
                  <a:pt x="1441758" y="752718"/>
                  <a:pt x="1454419" y="760665"/>
                  <a:pt x="1463040" y="772160"/>
                </a:cubicBezTo>
                <a:cubicBezTo>
                  <a:pt x="1492061" y="810855"/>
                  <a:pt x="1490393" y="829993"/>
                  <a:pt x="1524000" y="863600"/>
                </a:cubicBezTo>
                <a:cubicBezTo>
                  <a:pt x="1532634" y="872234"/>
                  <a:pt x="1544320" y="877147"/>
                  <a:pt x="1554480" y="883920"/>
                </a:cubicBezTo>
                <a:cubicBezTo>
                  <a:pt x="1564640" y="870373"/>
                  <a:pt x="1573438" y="855689"/>
                  <a:pt x="1584960" y="843280"/>
                </a:cubicBezTo>
                <a:cubicBezTo>
                  <a:pt x="1617550" y="808183"/>
                  <a:pt x="1665141" y="784518"/>
                  <a:pt x="1686560" y="741680"/>
                </a:cubicBezTo>
                <a:cubicBezTo>
                  <a:pt x="1693333" y="728133"/>
                  <a:pt x="1698259" y="713493"/>
                  <a:pt x="1706880" y="701040"/>
                </a:cubicBezTo>
                <a:cubicBezTo>
                  <a:pt x="1762051" y="621348"/>
                  <a:pt x="1769705" y="617895"/>
                  <a:pt x="1828800" y="558800"/>
                </a:cubicBezTo>
                <a:cubicBezTo>
                  <a:pt x="1847695" y="483221"/>
                  <a:pt x="1827469" y="551635"/>
                  <a:pt x="1869440" y="457200"/>
                </a:cubicBezTo>
                <a:cubicBezTo>
                  <a:pt x="1873790" y="447413"/>
                  <a:pt x="1875250" y="436507"/>
                  <a:pt x="1879600" y="426720"/>
                </a:cubicBezTo>
                <a:cubicBezTo>
                  <a:pt x="1888827" y="405960"/>
                  <a:pt x="1900853" y="386520"/>
                  <a:pt x="1910080" y="365760"/>
                </a:cubicBezTo>
                <a:cubicBezTo>
                  <a:pt x="1914430" y="355973"/>
                  <a:pt x="1915808" y="345030"/>
                  <a:pt x="1920240" y="335280"/>
                </a:cubicBezTo>
                <a:cubicBezTo>
                  <a:pt x="1932775" y="307704"/>
                  <a:pt x="1952558" y="283126"/>
                  <a:pt x="1960880" y="254000"/>
                </a:cubicBezTo>
                <a:cubicBezTo>
                  <a:pt x="1978071" y="193831"/>
                  <a:pt x="1974652" y="189259"/>
                  <a:pt x="2001520" y="142240"/>
                </a:cubicBezTo>
                <a:cubicBezTo>
                  <a:pt x="2015202" y="118296"/>
                  <a:pt x="2036744" y="92926"/>
                  <a:pt x="2052320" y="71120"/>
                </a:cubicBezTo>
                <a:cubicBezTo>
                  <a:pt x="2059417" y="61184"/>
                  <a:pt x="2063450" y="48681"/>
                  <a:pt x="2072640" y="40640"/>
                </a:cubicBezTo>
                <a:cubicBezTo>
                  <a:pt x="2091019" y="24558"/>
                  <a:pt x="2133600" y="0"/>
                  <a:pt x="2133600" y="0"/>
                </a:cubicBezTo>
                <a:cubicBezTo>
                  <a:pt x="2153920" y="10160"/>
                  <a:pt x="2174936" y="19033"/>
                  <a:pt x="2194560" y="30480"/>
                </a:cubicBezTo>
                <a:cubicBezTo>
                  <a:pt x="2215655" y="42785"/>
                  <a:pt x="2255520" y="71120"/>
                  <a:pt x="2255520" y="71120"/>
                </a:cubicBezTo>
                <a:cubicBezTo>
                  <a:pt x="2264272" y="114879"/>
                  <a:pt x="2269341" y="137384"/>
                  <a:pt x="2275840" y="182880"/>
                </a:cubicBezTo>
                <a:cubicBezTo>
                  <a:pt x="2279701" y="209910"/>
                  <a:pt x="2281511" y="237227"/>
                  <a:pt x="2286000" y="264160"/>
                </a:cubicBezTo>
                <a:cubicBezTo>
                  <a:pt x="2293589" y="309695"/>
                  <a:pt x="2297760" y="365968"/>
                  <a:pt x="2326640" y="406400"/>
                </a:cubicBezTo>
                <a:cubicBezTo>
                  <a:pt x="2344419" y="431291"/>
                  <a:pt x="2363296" y="440997"/>
                  <a:pt x="2387600" y="457200"/>
                </a:cubicBezTo>
                <a:cubicBezTo>
                  <a:pt x="2414693" y="453813"/>
                  <a:pt x="2444839" y="434095"/>
                  <a:pt x="2468880" y="447040"/>
                </a:cubicBezTo>
                <a:cubicBezTo>
                  <a:pt x="2497011" y="462187"/>
                  <a:pt x="2504381" y="500271"/>
                  <a:pt x="2519680" y="528320"/>
                </a:cubicBezTo>
                <a:cubicBezTo>
                  <a:pt x="2524808" y="537722"/>
                  <a:pt x="2526180" y="548735"/>
                  <a:pt x="2529840" y="558800"/>
                </a:cubicBezTo>
                <a:cubicBezTo>
                  <a:pt x="2562290" y="648037"/>
                  <a:pt x="2545247" y="617471"/>
                  <a:pt x="2580640" y="670560"/>
                </a:cubicBezTo>
                <a:cubicBezTo>
                  <a:pt x="2587413" y="694267"/>
                  <a:pt x="2579553" y="729448"/>
                  <a:pt x="2600960" y="741680"/>
                </a:cubicBezTo>
                <a:cubicBezTo>
                  <a:pt x="2626848" y="756473"/>
                  <a:pt x="2662685" y="695752"/>
                  <a:pt x="2672080" y="680720"/>
                </a:cubicBezTo>
                <a:cubicBezTo>
                  <a:pt x="2707749" y="623650"/>
                  <a:pt x="2719138" y="593022"/>
                  <a:pt x="2773680" y="538480"/>
                </a:cubicBezTo>
                <a:cubicBezTo>
                  <a:pt x="2783840" y="528320"/>
                  <a:pt x="2795809" y="519692"/>
                  <a:pt x="2804160" y="508000"/>
                </a:cubicBezTo>
                <a:cubicBezTo>
                  <a:pt x="2812963" y="495675"/>
                  <a:pt x="2815677" y="479685"/>
                  <a:pt x="2824480" y="467360"/>
                </a:cubicBezTo>
                <a:cubicBezTo>
                  <a:pt x="2832831" y="455668"/>
                  <a:pt x="2846139" y="448222"/>
                  <a:pt x="2854960" y="436880"/>
                </a:cubicBezTo>
                <a:cubicBezTo>
                  <a:pt x="2869953" y="417603"/>
                  <a:pt x="2895600" y="375920"/>
                  <a:pt x="2895600" y="375920"/>
                </a:cubicBezTo>
                <a:cubicBezTo>
                  <a:pt x="2934501" y="422602"/>
                  <a:pt x="2946936" y="428060"/>
                  <a:pt x="2966720" y="477520"/>
                </a:cubicBezTo>
                <a:cubicBezTo>
                  <a:pt x="2993813" y="545253"/>
                  <a:pt x="2981429" y="550383"/>
                  <a:pt x="3027680" y="619760"/>
                </a:cubicBezTo>
                <a:cubicBezTo>
                  <a:pt x="3077713" y="694809"/>
                  <a:pt x="3053667" y="661183"/>
                  <a:pt x="3098800" y="721360"/>
                </a:cubicBezTo>
                <a:cubicBezTo>
                  <a:pt x="3181297" y="709575"/>
                  <a:pt x="3249595" y="710228"/>
                  <a:pt x="3322320" y="670560"/>
                </a:cubicBezTo>
                <a:cubicBezTo>
                  <a:pt x="3334934" y="663680"/>
                  <a:pt x="3341580" y="649056"/>
                  <a:pt x="3352800" y="640080"/>
                </a:cubicBezTo>
                <a:cubicBezTo>
                  <a:pt x="3375549" y="621881"/>
                  <a:pt x="3401171" y="607479"/>
                  <a:pt x="3423920" y="589280"/>
                </a:cubicBezTo>
                <a:cubicBezTo>
                  <a:pt x="3492569" y="534361"/>
                  <a:pt x="3412603" y="579698"/>
                  <a:pt x="3495040" y="538480"/>
                </a:cubicBezTo>
                <a:cubicBezTo>
                  <a:pt x="3508587" y="518160"/>
                  <a:pt x="3521027" y="457983"/>
                  <a:pt x="3535680" y="477520"/>
                </a:cubicBezTo>
                <a:cubicBezTo>
                  <a:pt x="3557685" y="506860"/>
                  <a:pt x="3590122" y="548544"/>
                  <a:pt x="3606800" y="579120"/>
                </a:cubicBezTo>
                <a:cubicBezTo>
                  <a:pt x="3634906" y="630647"/>
                  <a:pt x="3623963" y="642348"/>
                  <a:pt x="3647440" y="701040"/>
                </a:cubicBezTo>
                <a:cubicBezTo>
                  <a:pt x="3651975" y="712377"/>
                  <a:pt x="3661830" y="720846"/>
                  <a:pt x="3667760" y="731520"/>
                </a:cubicBezTo>
                <a:cubicBezTo>
                  <a:pt x="3678793" y="751379"/>
                  <a:pt x="3688080" y="772160"/>
                  <a:pt x="3698240" y="792480"/>
                </a:cubicBezTo>
                <a:cubicBezTo>
                  <a:pt x="3716098" y="881768"/>
                  <a:pt x="3695141" y="806603"/>
                  <a:pt x="3738880" y="894080"/>
                </a:cubicBezTo>
                <a:cubicBezTo>
                  <a:pt x="3743669" y="903659"/>
                  <a:pt x="3745280" y="914532"/>
                  <a:pt x="3749040" y="924560"/>
                </a:cubicBezTo>
                <a:cubicBezTo>
                  <a:pt x="3755444" y="941637"/>
                  <a:pt x="3761204" y="959048"/>
                  <a:pt x="3769360" y="975360"/>
                </a:cubicBezTo>
                <a:cubicBezTo>
                  <a:pt x="3774821" y="986282"/>
                  <a:pt x="3784219" y="994918"/>
                  <a:pt x="3789680" y="1005840"/>
                </a:cubicBezTo>
                <a:cubicBezTo>
                  <a:pt x="3797836" y="1022152"/>
                  <a:pt x="3801143" y="1040697"/>
                  <a:pt x="3810000" y="1056640"/>
                </a:cubicBezTo>
                <a:cubicBezTo>
                  <a:pt x="3818224" y="1071442"/>
                  <a:pt x="3831087" y="1083191"/>
                  <a:pt x="3840480" y="1097280"/>
                </a:cubicBezTo>
                <a:cubicBezTo>
                  <a:pt x="3891246" y="1173429"/>
                  <a:pt x="3852546" y="1120936"/>
                  <a:pt x="3891280" y="1188720"/>
                </a:cubicBezTo>
                <a:cubicBezTo>
                  <a:pt x="3897338" y="1199322"/>
                  <a:pt x="3906139" y="1208278"/>
                  <a:pt x="3911600" y="1219200"/>
                </a:cubicBezTo>
                <a:cubicBezTo>
                  <a:pt x="3931236" y="1258472"/>
                  <a:pt x="3928890" y="1265307"/>
                  <a:pt x="3942080" y="1300480"/>
                </a:cubicBezTo>
                <a:cubicBezTo>
                  <a:pt x="3948484" y="1317557"/>
                  <a:pt x="3953017" y="1335641"/>
                  <a:pt x="3962400" y="1351280"/>
                </a:cubicBezTo>
                <a:cubicBezTo>
                  <a:pt x="3973557" y="1369875"/>
                  <a:pt x="3989493" y="1385147"/>
                  <a:pt x="4003040" y="1402080"/>
                </a:cubicBezTo>
                <a:cubicBezTo>
                  <a:pt x="4021708" y="1458085"/>
                  <a:pt x="4001244" y="1411838"/>
                  <a:pt x="4053840" y="1473200"/>
                </a:cubicBezTo>
                <a:cubicBezTo>
                  <a:pt x="4061787" y="1482471"/>
                  <a:pt x="4074160" y="1503680"/>
                  <a:pt x="4074160" y="15036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69513"/>
              </p:ext>
            </p:extLst>
          </p:nvPr>
        </p:nvGraphicFramePr>
        <p:xfrm>
          <a:off x="3642360" y="4941168"/>
          <a:ext cx="285316" cy="5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name="Rovnica" r:id="rId3" imgW="126720" imgH="228600" progId="Equation.3">
                  <p:embed/>
                </p:oleObj>
              </mc:Choice>
              <mc:Fallback>
                <p:oleObj name="Rovnica" r:id="rId3" imgW="126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360" y="4941168"/>
                        <a:ext cx="285316" cy="5135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62093"/>
              </p:ext>
            </p:extLst>
          </p:nvPr>
        </p:nvGraphicFramePr>
        <p:xfrm>
          <a:off x="611560" y="2905760"/>
          <a:ext cx="685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Rovnica" r:id="rId5" imgW="304560" imgH="253800" progId="Equation.3">
                  <p:embed/>
                </p:oleObj>
              </mc:Choice>
              <mc:Fallback>
                <p:oleObj name="Rovnica" r:id="rId5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05760"/>
                        <a:ext cx="685800" cy="569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al 15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5796136" y="810595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Ak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funkciou</a:t>
            </a:r>
            <a:r>
              <a:rPr lang="en-US" dirty="0" smtClean="0"/>
              <a:t> </a:t>
            </a:r>
            <a:r>
              <a:rPr lang="sk-SK" dirty="0" smtClean="0"/>
              <a:t>účelová</a:t>
            </a:r>
            <a:r>
              <a:rPr lang="en-US" dirty="0" smtClean="0"/>
              <a:t> </a:t>
            </a:r>
            <a:r>
              <a:rPr lang="en-US" dirty="0" err="1" smtClean="0"/>
              <a:t>funkcia</a:t>
            </a:r>
            <a:r>
              <a:rPr lang="en-US" dirty="0" smtClean="0"/>
              <a:t>, </a:t>
            </a:r>
            <a:r>
              <a:rPr lang="sk-SK" dirty="0" smtClean="0"/>
              <a:t>hľadáme minimum. </a:t>
            </a:r>
          </a:p>
          <a:p>
            <a:r>
              <a:rPr lang="sk-SK" dirty="0" smtClean="0"/>
              <a:t>Generujem náhodne riešenia, zapamätáme si červené (najlepšie, poprípade niekoľko najlepších riešení) ostatné vymažeme. Generujeme nové riešenia náhodne. </a:t>
            </a:r>
            <a:r>
              <a:rPr lang="sk-SK" dirty="0"/>
              <a:t> </a:t>
            </a:r>
            <a:r>
              <a:rPr lang="sk-SK" dirty="0" smtClean="0"/>
              <a:t>Opäť si zapamätáme najlepšie riešenie (riešenia).</a:t>
            </a:r>
            <a:endParaRPr lang="sk-SK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47664" y="4797152"/>
            <a:ext cx="424847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44094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Oblast D</a:t>
            </a:r>
            <a:endParaRPr lang="sk-SK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733256"/>
            <a:ext cx="910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Obchodn</a:t>
            </a:r>
            <a:r>
              <a:rPr lang="sk-SK" dirty="0" smtClean="0"/>
              <a:t>ý cestujúci – náhodne generujeme napr. 5 poradí  miest, 5 chromozómov, riešení, spočítame pre každú iteráciu 5 dĺžok ciest medzi mestami, zapamätáme si najlepšie riešenie a ostatné zabudneme.  V ďalších iteráciách robíme to isté.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43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547664" y="2492896"/>
            <a:ext cx="0" cy="23042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47664" y="4797152"/>
            <a:ext cx="4536504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626384" y="2905760"/>
            <a:ext cx="4074160" cy="1503680"/>
          </a:xfrm>
          <a:custGeom>
            <a:avLst/>
            <a:gdLst>
              <a:gd name="connsiteX0" fmla="*/ 0 w 4074160"/>
              <a:gd name="connsiteY0" fmla="*/ 1483360 h 1503680"/>
              <a:gd name="connsiteX1" fmla="*/ 182880 w 4074160"/>
              <a:gd name="connsiteY1" fmla="*/ 1310640 h 1503680"/>
              <a:gd name="connsiteX2" fmla="*/ 223520 w 4074160"/>
              <a:gd name="connsiteY2" fmla="*/ 1259840 h 1503680"/>
              <a:gd name="connsiteX3" fmla="*/ 264160 w 4074160"/>
              <a:gd name="connsiteY3" fmla="*/ 1198880 h 1503680"/>
              <a:gd name="connsiteX4" fmla="*/ 304800 w 4074160"/>
              <a:gd name="connsiteY4" fmla="*/ 1137920 h 1503680"/>
              <a:gd name="connsiteX5" fmla="*/ 335280 w 4074160"/>
              <a:gd name="connsiteY5" fmla="*/ 1097280 h 1503680"/>
              <a:gd name="connsiteX6" fmla="*/ 365760 w 4074160"/>
              <a:gd name="connsiteY6" fmla="*/ 1016000 h 1503680"/>
              <a:gd name="connsiteX7" fmla="*/ 386080 w 4074160"/>
              <a:gd name="connsiteY7" fmla="*/ 975360 h 1503680"/>
              <a:gd name="connsiteX8" fmla="*/ 416560 w 4074160"/>
              <a:gd name="connsiteY8" fmla="*/ 863600 h 1503680"/>
              <a:gd name="connsiteX9" fmla="*/ 467360 w 4074160"/>
              <a:gd name="connsiteY9" fmla="*/ 802640 h 1503680"/>
              <a:gd name="connsiteX10" fmla="*/ 477520 w 4074160"/>
              <a:gd name="connsiteY10" fmla="*/ 762000 h 1503680"/>
              <a:gd name="connsiteX11" fmla="*/ 518160 w 4074160"/>
              <a:gd name="connsiteY11" fmla="*/ 690880 h 1503680"/>
              <a:gd name="connsiteX12" fmla="*/ 528320 w 4074160"/>
              <a:gd name="connsiteY12" fmla="*/ 660400 h 1503680"/>
              <a:gd name="connsiteX13" fmla="*/ 599440 w 4074160"/>
              <a:gd name="connsiteY13" fmla="*/ 579120 h 1503680"/>
              <a:gd name="connsiteX14" fmla="*/ 619760 w 4074160"/>
              <a:gd name="connsiteY14" fmla="*/ 548640 h 1503680"/>
              <a:gd name="connsiteX15" fmla="*/ 650240 w 4074160"/>
              <a:gd name="connsiteY15" fmla="*/ 508000 h 1503680"/>
              <a:gd name="connsiteX16" fmla="*/ 670560 w 4074160"/>
              <a:gd name="connsiteY16" fmla="*/ 467360 h 1503680"/>
              <a:gd name="connsiteX17" fmla="*/ 721360 w 4074160"/>
              <a:gd name="connsiteY17" fmla="*/ 406400 h 1503680"/>
              <a:gd name="connsiteX18" fmla="*/ 741680 w 4074160"/>
              <a:gd name="connsiteY18" fmla="*/ 375920 h 1503680"/>
              <a:gd name="connsiteX19" fmla="*/ 782320 w 4074160"/>
              <a:gd name="connsiteY19" fmla="*/ 325120 h 1503680"/>
              <a:gd name="connsiteX20" fmla="*/ 873760 w 4074160"/>
              <a:gd name="connsiteY20" fmla="*/ 213360 h 1503680"/>
              <a:gd name="connsiteX21" fmla="*/ 883920 w 4074160"/>
              <a:gd name="connsiteY21" fmla="*/ 182880 h 1503680"/>
              <a:gd name="connsiteX22" fmla="*/ 924560 w 4074160"/>
              <a:gd name="connsiteY22" fmla="*/ 243840 h 1503680"/>
              <a:gd name="connsiteX23" fmla="*/ 975360 w 4074160"/>
              <a:gd name="connsiteY23" fmla="*/ 314960 h 1503680"/>
              <a:gd name="connsiteX24" fmla="*/ 995680 w 4074160"/>
              <a:gd name="connsiteY24" fmla="*/ 386080 h 1503680"/>
              <a:gd name="connsiteX25" fmla="*/ 1005840 w 4074160"/>
              <a:gd name="connsiteY25" fmla="*/ 416560 h 1503680"/>
              <a:gd name="connsiteX26" fmla="*/ 1026160 w 4074160"/>
              <a:gd name="connsiteY26" fmla="*/ 457200 h 1503680"/>
              <a:gd name="connsiteX27" fmla="*/ 1036320 w 4074160"/>
              <a:gd name="connsiteY27" fmla="*/ 508000 h 1503680"/>
              <a:gd name="connsiteX28" fmla="*/ 1097280 w 4074160"/>
              <a:gd name="connsiteY28" fmla="*/ 650240 h 1503680"/>
              <a:gd name="connsiteX29" fmla="*/ 1117600 w 4074160"/>
              <a:gd name="connsiteY29" fmla="*/ 680720 h 1503680"/>
              <a:gd name="connsiteX30" fmla="*/ 1188720 w 4074160"/>
              <a:gd name="connsiteY30" fmla="*/ 741680 h 1503680"/>
              <a:gd name="connsiteX31" fmla="*/ 1219200 w 4074160"/>
              <a:gd name="connsiteY31" fmla="*/ 751840 h 1503680"/>
              <a:gd name="connsiteX32" fmla="*/ 1351280 w 4074160"/>
              <a:gd name="connsiteY32" fmla="*/ 731520 h 1503680"/>
              <a:gd name="connsiteX33" fmla="*/ 1412240 w 4074160"/>
              <a:gd name="connsiteY33" fmla="*/ 711200 h 1503680"/>
              <a:gd name="connsiteX34" fmla="*/ 1432560 w 4074160"/>
              <a:gd name="connsiteY34" fmla="*/ 741680 h 1503680"/>
              <a:gd name="connsiteX35" fmla="*/ 1463040 w 4074160"/>
              <a:gd name="connsiteY35" fmla="*/ 772160 h 1503680"/>
              <a:gd name="connsiteX36" fmla="*/ 1524000 w 4074160"/>
              <a:gd name="connsiteY36" fmla="*/ 863600 h 1503680"/>
              <a:gd name="connsiteX37" fmla="*/ 1554480 w 4074160"/>
              <a:gd name="connsiteY37" fmla="*/ 883920 h 1503680"/>
              <a:gd name="connsiteX38" fmla="*/ 1584960 w 4074160"/>
              <a:gd name="connsiteY38" fmla="*/ 843280 h 1503680"/>
              <a:gd name="connsiteX39" fmla="*/ 1686560 w 4074160"/>
              <a:gd name="connsiteY39" fmla="*/ 741680 h 1503680"/>
              <a:gd name="connsiteX40" fmla="*/ 1706880 w 4074160"/>
              <a:gd name="connsiteY40" fmla="*/ 701040 h 1503680"/>
              <a:gd name="connsiteX41" fmla="*/ 1828800 w 4074160"/>
              <a:gd name="connsiteY41" fmla="*/ 558800 h 1503680"/>
              <a:gd name="connsiteX42" fmla="*/ 1869440 w 4074160"/>
              <a:gd name="connsiteY42" fmla="*/ 457200 h 1503680"/>
              <a:gd name="connsiteX43" fmla="*/ 1879600 w 4074160"/>
              <a:gd name="connsiteY43" fmla="*/ 426720 h 1503680"/>
              <a:gd name="connsiteX44" fmla="*/ 1910080 w 4074160"/>
              <a:gd name="connsiteY44" fmla="*/ 365760 h 1503680"/>
              <a:gd name="connsiteX45" fmla="*/ 1920240 w 4074160"/>
              <a:gd name="connsiteY45" fmla="*/ 335280 h 1503680"/>
              <a:gd name="connsiteX46" fmla="*/ 1960880 w 4074160"/>
              <a:gd name="connsiteY46" fmla="*/ 254000 h 1503680"/>
              <a:gd name="connsiteX47" fmla="*/ 2001520 w 4074160"/>
              <a:gd name="connsiteY47" fmla="*/ 142240 h 1503680"/>
              <a:gd name="connsiteX48" fmla="*/ 2052320 w 4074160"/>
              <a:gd name="connsiteY48" fmla="*/ 71120 h 1503680"/>
              <a:gd name="connsiteX49" fmla="*/ 2072640 w 4074160"/>
              <a:gd name="connsiteY49" fmla="*/ 40640 h 1503680"/>
              <a:gd name="connsiteX50" fmla="*/ 2133600 w 4074160"/>
              <a:gd name="connsiteY50" fmla="*/ 0 h 1503680"/>
              <a:gd name="connsiteX51" fmla="*/ 2194560 w 4074160"/>
              <a:gd name="connsiteY51" fmla="*/ 30480 h 1503680"/>
              <a:gd name="connsiteX52" fmla="*/ 2255520 w 4074160"/>
              <a:gd name="connsiteY52" fmla="*/ 71120 h 1503680"/>
              <a:gd name="connsiteX53" fmla="*/ 2275840 w 4074160"/>
              <a:gd name="connsiteY53" fmla="*/ 182880 h 1503680"/>
              <a:gd name="connsiteX54" fmla="*/ 2286000 w 4074160"/>
              <a:gd name="connsiteY54" fmla="*/ 264160 h 1503680"/>
              <a:gd name="connsiteX55" fmla="*/ 2326640 w 4074160"/>
              <a:gd name="connsiteY55" fmla="*/ 406400 h 1503680"/>
              <a:gd name="connsiteX56" fmla="*/ 2387600 w 4074160"/>
              <a:gd name="connsiteY56" fmla="*/ 457200 h 1503680"/>
              <a:gd name="connsiteX57" fmla="*/ 2468880 w 4074160"/>
              <a:gd name="connsiteY57" fmla="*/ 447040 h 1503680"/>
              <a:gd name="connsiteX58" fmla="*/ 2519680 w 4074160"/>
              <a:gd name="connsiteY58" fmla="*/ 528320 h 1503680"/>
              <a:gd name="connsiteX59" fmla="*/ 2529840 w 4074160"/>
              <a:gd name="connsiteY59" fmla="*/ 558800 h 1503680"/>
              <a:gd name="connsiteX60" fmla="*/ 2580640 w 4074160"/>
              <a:gd name="connsiteY60" fmla="*/ 670560 h 1503680"/>
              <a:gd name="connsiteX61" fmla="*/ 2600960 w 4074160"/>
              <a:gd name="connsiteY61" fmla="*/ 741680 h 1503680"/>
              <a:gd name="connsiteX62" fmla="*/ 2672080 w 4074160"/>
              <a:gd name="connsiteY62" fmla="*/ 680720 h 1503680"/>
              <a:gd name="connsiteX63" fmla="*/ 2773680 w 4074160"/>
              <a:gd name="connsiteY63" fmla="*/ 538480 h 1503680"/>
              <a:gd name="connsiteX64" fmla="*/ 2804160 w 4074160"/>
              <a:gd name="connsiteY64" fmla="*/ 508000 h 1503680"/>
              <a:gd name="connsiteX65" fmla="*/ 2824480 w 4074160"/>
              <a:gd name="connsiteY65" fmla="*/ 467360 h 1503680"/>
              <a:gd name="connsiteX66" fmla="*/ 2854960 w 4074160"/>
              <a:gd name="connsiteY66" fmla="*/ 436880 h 1503680"/>
              <a:gd name="connsiteX67" fmla="*/ 2895600 w 4074160"/>
              <a:gd name="connsiteY67" fmla="*/ 375920 h 1503680"/>
              <a:gd name="connsiteX68" fmla="*/ 2966720 w 4074160"/>
              <a:gd name="connsiteY68" fmla="*/ 477520 h 1503680"/>
              <a:gd name="connsiteX69" fmla="*/ 3027680 w 4074160"/>
              <a:gd name="connsiteY69" fmla="*/ 619760 h 1503680"/>
              <a:gd name="connsiteX70" fmla="*/ 3098800 w 4074160"/>
              <a:gd name="connsiteY70" fmla="*/ 721360 h 1503680"/>
              <a:gd name="connsiteX71" fmla="*/ 3322320 w 4074160"/>
              <a:gd name="connsiteY71" fmla="*/ 670560 h 1503680"/>
              <a:gd name="connsiteX72" fmla="*/ 3352800 w 4074160"/>
              <a:gd name="connsiteY72" fmla="*/ 640080 h 1503680"/>
              <a:gd name="connsiteX73" fmla="*/ 3423920 w 4074160"/>
              <a:gd name="connsiteY73" fmla="*/ 589280 h 1503680"/>
              <a:gd name="connsiteX74" fmla="*/ 3495040 w 4074160"/>
              <a:gd name="connsiteY74" fmla="*/ 538480 h 1503680"/>
              <a:gd name="connsiteX75" fmla="*/ 3535680 w 4074160"/>
              <a:gd name="connsiteY75" fmla="*/ 477520 h 1503680"/>
              <a:gd name="connsiteX76" fmla="*/ 3606800 w 4074160"/>
              <a:gd name="connsiteY76" fmla="*/ 579120 h 1503680"/>
              <a:gd name="connsiteX77" fmla="*/ 3647440 w 4074160"/>
              <a:gd name="connsiteY77" fmla="*/ 701040 h 1503680"/>
              <a:gd name="connsiteX78" fmla="*/ 3667760 w 4074160"/>
              <a:gd name="connsiteY78" fmla="*/ 731520 h 1503680"/>
              <a:gd name="connsiteX79" fmla="*/ 3698240 w 4074160"/>
              <a:gd name="connsiteY79" fmla="*/ 792480 h 1503680"/>
              <a:gd name="connsiteX80" fmla="*/ 3738880 w 4074160"/>
              <a:gd name="connsiteY80" fmla="*/ 894080 h 1503680"/>
              <a:gd name="connsiteX81" fmla="*/ 3749040 w 4074160"/>
              <a:gd name="connsiteY81" fmla="*/ 924560 h 1503680"/>
              <a:gd name="connsiteX82" fmla="*/ 3769360 w 4074160"/>
              <a:gd name="connsiteY82" fmla="*/ 975360 h 1503680"/>
              <a:gd name="connsiteX83" fmla="*/ 3789680 w 4074160"/>
              <a:gd name="connsiteY83" fmla="*/ 1005840 h 1503680"/>
              <a:gd name="connsiteX84" fmla="*/ 3810000 w 4074160"/>
              <a:gd name="connsiteY84" fmla="*/ 1056640 h 1503680"/>
              <a:gd name="connsiteX85" fmla="*/ 3840480 w 4074160"/>
              <a:gd name="connsiteY85" fmla="*/ 1097280 h 1503680"/>
              <a:gd name="connsiteX86" fmla="*/ 3891280 w 4074160"/>
              <a:gd name="connsiteY86" fmla="*/ 1188720 h 1503680"/>
              <a:gd name="connsiteX87" fmla="*/ 3911600 w 4074160"/>
              <a:gd name="connsiteY87" fmla="*/ 1219200 h 1503680"/>
              <a:gd name="connsiteX88" fmla="*/ 3942080 w 4074160"/>
              <a:gd name="connsiteY88" fmla="*/ 1300480 h 1503680"/>
              <a:gd name="connsiteX89" fmla="*/ 3962400 w 4074160"/>
              <a:gd name="connsiteY89" fmla="*/ 1351280 h 1503680"/>
              <a:gd name="connsiteX90" fmla="*/ 4003040 w 4074160"/>
              <a:gd name="connsiteY90" fmla="*/ 1402080 h 1503680"/>
              <a:gd name="connsiteX91" fmla="*/ 4053840 w 4074160"/>
              <a:gd name="connsiteY91" fmla="*/ 1473200 h 1503680"/>
              <a:gd name="connsiteX92" fmla="*/ 4074160 w 4074160"/>
              <a:gd name="connsiteY92" fmla="*/ 150368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074160" h="1503680">
                <a:moveTo>
                  <a:pt x="0" y="1483360"/>
                </a:moveTo>
                <a:cubicBezTo>
                  <a:pt x="124353" y="1405639"/>
                  <a:pt x="63785" y="1455255"/>
                  <a:pt x="182880" y="1310640"/>
                </a:cubicBezTo>
                <a:cubicBezTo>
                  <a:pt x="196665" y="1293901"/>
                  <a:pt x="223520" y="1259840"/>
                  <a:pt x="223520" y="1259840"/>
                </a:cubicBezTo>
                <a:cubicBezTo>
                  <a:pt x="242951" y="1201547"/>
                  <a:pt x="219765" y="1255959"/>
                  <a:pt x="264160" y="1198880"/>
                </a:cubicBezTo>
                <a:cubicBezTo>
                  <a:pt x="279153" y="1179603"/>
                  <a:pt x="290795" y="1157927"/>
                  <a:pt x="304800" y="1137920"/>
                </a:cubicBezTo>
                <a:cubicBezTo>
                  <a:pt x="314511" y="1124048"/>
                  <a:pt x="325120" y="1110827"/>
                  <a:pt x="335280" y="1097280"/>
                </a:cubicBezTo>
                <a:cubicBezTo>
                  <a:pt x="346451" y="1063766"/>
                  <a:pt x="349562" y="1052446"/>
                  <a:pt x="365760" y="1016000"/>
                </a:cubicBezTo>
                <a:cubicBezTo>
                  <a:pt x="371911" y="1002160"/>
                  <a:pt x="379307" y="988907"/>
                  <a:pt x="386080" y="975360"/>
                </a:cubicBezTo>
                <a:cubicBezTo>
                  <a:pt x="394772" y="931900"/>
                  <a:pt x="397810" y="905787"/>
                  <a:pt x="416560" y="863600"/>
                </a:cubicBezTo>
                <a:cubicBezTo>
                  <a:pt x="427876" y="838139"/>
                  <a:pt x="448219" y="821781"/>
                  <a:pt x="467360" y="802640"/>
                </a:cubicBezTo>
                <a:cubicBezTo>
                  <a:pt x="470747" y="789093"/>
                  <a:pt x="472617" y="775075"/>
                  <a:pt x="477520" y="762000"/>
                </a:cubicBezTo>
                <a:cubicBezTo>
                  <a:pt x="504238" y="690751"/>
                  <a:pt x="488683" y="749834"/>
                  <a:pt x="518160" y="690880"/>
                </a:cubicBezTo>
                <a:cubicBezTo>
                  <a:pt x="522949" y="681301"/>
                  <a:pt x="523119" y="669762"/>
                  <a:pt x="528320" y="660400"/>
                </a:cubicBezTo>
                <a:cubicBezTo>
                  <a:pt x="563183" y="597647"/>
                  <a:pt x="554915" y="608803"/>
                  <a:pt x="599440" y="579120"/>
                </a:cubicBezTo>
                <a:cubicBezTo>
                  <a:pt x="606213" y="568960"/>
                  <a:pt x="612663" y="558576"/>
                  <a:pt x="619760" y="548640"/>
                </a:cubicBezTo>
                <a:cubicBezTo>
                  <a:pt x="629602" y="534861"/>
                  <a:pt x="641265" y="522359"/>
                  <a:pt x="650240" y="508000"/>
                </a:cubicBezTo>
                <a:cubicBezTo>
                  <a:pt x="658267" y="495157"/>
                  <a:pt x="661875" y="479768"/>
                  <a:pt x="670560" y="467360"/>
                </a:cubicBezTo>
                <a:cubicBezTo>
                  <a:pt x="685728" y="445691"/>
                  <a:pt x="705121" y="427279"/>
                  <a:pt x="721360" y="406400"/>
                </a:cubicBezTo>
                <a:cubicBezTo>
                  <a:pt x="728857" y="396761"/>
                  <a:pt x="734354" y="385689"/>
                  <a:pt x="741680" y="375920"/>
                </a:cubicBezTo>
                <a:cubicBezTo>
                  <a:pt x="754691" y="358572"/>
                  <a:pt x="769309" y="342468"/>
                  <a:pt x="782320" y="325120"/>
                </a:cubicBezTo>
                <a:cubicBezTo>
                  <a:pt x="856642" y="226024"/>
                  <a:pt x="804374" y="282746"/>
                  <a:pt x="873760" y="213360"/>
                </a:cubicBezTo>
                <a:cubicBezTo>
                  <a:pt x="877147" y="203200"/>
                  <a:pt x="874341" y="187669"/>
                  <a:pt x="883920" y="182880"/>
                </a:cubicBezTo>
                <a:cubicBezTo>
                  <a:pt x="924053" y="162814"/>
                  <a:pt x="923151" y="240082"/>
                  <a:pt x="924560" y="243840"/>
                </a:cubicBezTo>
                <a:cubicBezTo>
                  <a:pt x="928274" y="253744"/>
                  <a:pt x="973607" y="312623"/>
                  <a:pt x="975360" y="314960"/>
                </a:cubicBezTo>
                <a:cubicBezTo>
                  <a:pt x="982133" y="338667"/>
                  <a:pt x="988595" y="362465"/>
                  <a:pt x="995680" y="386080"/>
                </a:cubicBezTo>
                <a:cubicBezTo>
                  <a:pt x="998757" y="396338"/>
                  <a:pt x="1001621" y="406716"/>
                  <a:pt x="1005840" y="416560"/>
                </a:cubicBezTo>
                <a:cubicBezTo>
                  <a:pt x="1011806" y="430481"/>
                  <a:pt x="1019387" y="443653"/>
                  <a:pt x="1026160" y="457200"/>
                </a:cubicBezTo>
                <a:cubicBezTo>
                  <a:pt x="1029547" y="474133"/>
                  <a:pt x="1030859" y="491617"/>
                  <a:pt x="1036320" y="508000"/>
                </a:cubicBezTo>
                <a:cubicBezTo>
                  <a:pt x="1046434" y="538343"/>
                  <a:pt x="1075658" y="612402"/>
                  <a:pt x="1097280" y="650240"/>
                </a:cubicBezTo>
                <a:cubicBezTo>
                  <a:pt x="1103338" y="660842"/>
                  <a:pt x="1109783" y="671339"/>
                  <a:pt x="1117600" y="680720"/>
                </a:cubicBezTo>
                <a:cubicBezTo>
                  <a:pt x="1133978" y="700374"/>
                  <a:pt x="1167316" y="729449"/>
                  <a:pt x="1188720" y="741680"/>
                </a:cubicBezTo>
                <a:cubicBezTo>
                  <a:pt x="1198019" y="746993"/>
                  <a:pt x="1209040" y="748453"/>
                  <a:pt x="1219200" y="751840"/>
                </a:cubicBezTo>
                <a:cubicBezTo>
                  <a:pt x="1283595" y="744685"/>
                  <a:pt x="1299521" y="747048"/>
                  <a:pt x="1351280" y="731520"/>
                </a:cubicBezTo>
                <a:cubicBezTo>
                  <a:pt x="1371796" y="725365"/>
                  <a:pt x="1412240" y="711200"/>
                  <a:pt x="1412240" y="711200"/>
                </a:cubicBezTo>
                <a:cubicBezTo>
                  <a:pt x="1419013" y="721360"/>
                  <a:pt x="1424743" y="732299"/>
                  <a:pt x="1432560" y="741680"/>
                </a:cubicBezTo>
                <a:cubicBezTo>
                  <a:pt x="1441758" y="752718"/>
                  <a:pt x="1454419" y="760665"/>
                  <a:pt x="1463040" y="772160"/>
                </a:cubicBezTo>
                <a:cubicBezTo>
                  <a:pt x="1492061" y="810855"/>
                  <a:pt x="1490393" y="829993"/>
                  <a:pt x="1524000" y="863600"/>
                </a:cubicBezTo>
                <a:cubicBezTo>
                  <a:pt x="1532634" y="872234"/>
                  <a:pt x="1544320" y="877147"/>
                  <a:pt x="1554480" y="883920"/>
                </a:cubicBezTo>
                <a:cubicBezTo>
                  <a:pt x="1564640" y="870373"/>
                  <a:pt x="1573438" y="855689"/>
                  <a:pt x="1584960" y="843280"/>
                </a:cubicBezTo>
                <a:cubicBezTo>
                  <a:pt x="1617550" y="808183"/>
                  <a:pt x="1665141" y="784518"/>
                  <a:pt x="1686560" y="741680"/>
                </a:cubicBezTo>
                <a:cubicBezTo>
                  <a:pt x="1693333" y="728133"/>
                  <a:pt x="1698259" y="713493"/>
                  <a:pt x="1706880" y="701040"/>
                </a:cubicBezTo>
                <a:cubicBezTo>
                  <a:pt x="1762051" y="621348"/>
                  <a:pt x="1769705" y="617895"/>
                  <a:pt x="1828800" y="558800"/>
                </a:cubicBezTo>
                <a:cubicBezTo>
                  <a:pt x="1847695" y="483221"/>
                  <a:pt x="1827469" y="551635"/>
                  <a:pt x="1869440" y="457200"/>
                </a:cubicBezTo>
                <a:cubicBezTo>
                  <a:pt x="1873790" y="447413"/>
                  <a:pt x="1875250" y="436507"/>
                  <a:pt x="1879600" y="426720"/>
                </a:cubicBezTo>
                <a:cubicBezTo>
                  <a:pt x="1888827" y="405960"/>
                  <a:pt x="1900853" y="386520"/>
                  <a:pt x="1910080" y="365760"/>
                </a:cubicBezTo>
                <a:cubicBezTo>
                  <a:pt x="1914430" y="355973"/>
                  <a:pt x="1915808" y="345030"/>
                  <a:pt x="1920240" y="335280"/>
                </a:cubicBezTo>
                <a:cubicBezTo>
                  <a:pt x="1932775" y="307704"/>
                  <a:pt x="1952558" y="283126"/>
                  <a:pt x="1960880" y="254000"/>
                </a:cubicBezTo>
                <a:cubicBezTo>
                  <a:pt x="1978071" y="193831"/>
                  <a:pt x="1974652" y="189259"/>
                  <a:pt x="2001520" y="142240"/>
                </a:cubicBezTo>
                <a:cubicBezTo>
                  <a:pt x="2015202" y="118296"/>
                  <a:pt x="2036744" y="92926"/>
                  <a:pt x="2052320" y="71120"/>
                </a:cubicBezTo>
                <a:cubicBezTo>
                  <a:pt x="2059417" y="61184"/>
                  <a:pt x="2063450" y="48681"/>
                  <a:pt x="2072640" y="40640"/>
                </a:cubicBezTo>
                <a:cubicBezTo>
                  <a:pt x="2091019" y="24558"/>
                  <a:pt x="2133600" y="0"/>
                  <a:pt x="2133600" y="0"/>
                </a:cubicBezTo>
                <a:cubicBezTo>
                  <a:pt x="2153920" y="10160"/>
                  <a:pt x="2174936" y="19033"/>
                  <a:pt x="2194560" y="30480"/>
                </a:cubicBezTo>
                <a:cubicBezTo>
                  <a:pt x="2215655" y="42785"/>
                  <a:pt x="2255520" y="71120"/>
                  <a:pt x="2255520" y="71120"/>
                </a:cubicBezTo>
                <a:cubicBezTo>
                  <a:pt x="2264272" y="114879"/>
                  <a:pt x="2269341" y="137384"/>
                  <a:pt x="2275840" y="182880"/>
                </a:cubicBezTo>
                <a:cubicBezTo>
                  <a:pt x="2279701" y="209910"/>
                  <a:pt x="2281511" y="237227"/>
                  <a:pt x="2286000" y="264160"/>
                </a:cubicBezTo>
                <a:cubicBezTo>
                  <a:pt x="2293589" y="309695"/>
                  <a:pt x="2297760" y="365968"/>
                  <a:pt x="2326640" y="406400"/>
                </a:cubicBezTo>
                <a:cubicBezTo>
                  <a:pt x="2344419" y="431291"/>
                  <a:pt x="2363296" y="440997"/>
                  <a:pt x="2387600" y="457200"/>
                </a:cubicBezTo>
                <a:cubicBezTo>
                  <a:pt x="2414693" y="453813"/>
                  <a:pt x="2444839" y="434095"/>
                  <a:pt x="2468880" y="447040"/>
                </a:cubicBezTo>
                <a:cubicBezTo>
                  <a:pt x="2497011" y="462187"/>
                  <a:pt x="2504381" y="500271"/>
                  <a:pt x="2519680" y="528320"/>
                </a:cubicBezTo>
                <a:cubicBezTo>
                  <a:pt x="2524808" y="537722"/>
                  <a:pt x="2526180" y="548735"/>
                  <a:pt x="2529840" y="558800"/>
                </a:cubicBezTo>
                <a:cubicBezTo>
                  <a:pt x="2562290" y="648037"/>
                  <a:pt x="2545247" y="617471"/>
                  <a:pt x="2580640" y="670560"/>
                </a:cubicBezTo>
                <a:cubicBezTo>
                  <a:pt x="2587413" y="694267"/>
                  <a:pt x="2579553" y="729448"/>
                  <a:pt x="2600960" y="741680"/>
                </a:cubicBezTo>
                <a:cubicBezTo>
                  <a:pt x="2626848" y="756473"/>
                  <a:pt x="2662685" y="695752"/>
                  <a:pt x="2672080" y="680720"/>
                </a:cubicBezTo>
                <a:cubicBezTo>
                  <a:pt x="2707749" y="623650"/>
                  <a:pt x="2719138" y="593022"/>
                  <a:pt x="2773680" y="538480"/>
                </a:cubicBezTo>
                <a:cubicBezTo>
                  <a:pt x="2783840" y="528320"/>
                  <a:pt x="2795809" y="519692"/>
                  <a:pt x="2804160" y="508000"/>
                </a:cubicBezTo>
                <a:cubicBezTo>
                  <a:pt x="2812963" y="495675"/>
                  <a:pt x="2815677" y="479685"/>
                  <a:pt x="2824480" y="467360"/>
                </a:cubicBezTo>
                <a:cubicBezTo>
                  <a:pt x="2832831" y="455668"/>
                  <a:pt x="2846139" y="448222"/>
                  <a:pt x="2854960" y="436880"/>
                </a:cubicBezTo>
                <a:cubicBezTo>
                  <a:pt x="2869953" y="417603"/>
                  <a:pt x="2895600" y="375920"/>
                  <a:pt x="2895600" y="375920"/>
                </a:cubicBezTo>
                <a:cubicBezTo>
                  <a:pt x="2934501" y="422602"/>
                  <a:pt x="2946936" y="428060"/>
                  <a:pt x="2966720" y="477520"/>
                </a:cubicBezTo>
                <a:cubicBezTo>
                  <a:pt x="2993813" y="545253"/>
                  <a:pt x="2981429" y="550383"/>
                  <a:pt x="3027680" y="619760"/>
                </a:cubicBezTo>
                <a:cubicBezTo>
                  <a:pt x="3077713" y="694809"/>
                  <a:pt x="3053667" y="661183"/>
                  <a:pt x="3098800" y="721360"/>
                </a:cubicBezTo>
                <a:cubicBezTo>
                  <a:pt x="3181297" y="709575"/>
                  <a:pt x="3249595" y="710228"/>
                  <a:pt x="3322320" y="670560"/>
                </a:cubicBezTo>
                <a:cubicBezTo>
                  <a:pt x="3334934" y="663680"/>
                  <a:pt x="3341580" y="649056"/>
                  <a:pt x="3352800" y="640080"/>
                </a:cubicBezTo>
                <a:cubicBezTo>
                  <a:pt x="3375549" y="621881"/>
                  <a:pt x="3401171" y="607479"/>
                  <a:pt x="3423920" y="589280"/>
                </a:cubicBezTo>
                <a:cubicBezTo>
                  <a:pt x="3492569" y="534361"/>
                  <a:pt x="3412603" y="579698"/>
                  <a:pt x="3495040" y="538480"/>
                </a:cubicBezTo>
                <a:cubicBezTo>
                  <a:pt x="3508587" y="518160"/>
                  <a:pt x="3521027" y="457983"/>
                  <a:pt x="3535680" y="477520"/>
                </a:cubicBezTo>
                <a:cubicBezTo>
                  <a:pt x="3557685" y="506860"/>
                  <a:pt x="3590122" y="548544"/>
                  <a:pt x="3606800" y="579120"/>
                </a:cubicBezTo>
                <a:cubicBezTo>
                  <a:pt x="3634906" y="630647"/>
                  <a:pt x="3623963" y="642348"/>
                  <a:pt x="3647440" y="701040"/>
                </a:cubicBezTo>
                <a:cubicBezTo>
                  <a:pt x="3651975" y="712377"/>
                  <a:pt x="3661830" y="720846"/>
                  <a:pt x="3667760" y="731520"/>
                </a:cubicBezTo>
                <a:cubicBezTo>
                  <a:pt x="3678793" y="751379"/>
                  <a:pt x="3688080" y="772160"/>
                  <a:pt x="3698240" y="792480"/>
                </a:cubicBezTo>
                <a:cubicBezTo>
                  <a:pt x="3716098" y="881768"/>
                  <a:pt x="3695141" y="806603"/>
                  <a:pt x="3738880" y="894080"/>
                </a:cubicBezTo>
                <a:cubicBezTo>
                  <a:pt x="3743669" y="903659"/>
                  <a:pt x="3745280" y="914532"/>
                  <a:pt x="3749040" y="924560"/>
                </a:cubicBezTo>
                <a:cubicBezTo>
                  <a:pt x="3755444" y="941637"/>
                  <a:pt x="3761204" y="959048"/>
                  <a:pt x="3769360" y="975360"/>
                </a:cubicBezTo>
                <a:cubicBezTo>
                  <a:pt x="3774821" y="986282"/>
                  <a:pt x="3784219" y="994918"/>
                  <a:pt x="3789680" y="1005840"/>
                </a:cubicBezTo>
                <a:cubicBezTo>
                  <a:pt x="3797836" y="1022152"/>
                  <a:pt x="3801143" y="1040697"/>
                  <a:pt x="3810000" y="1056640"/>
                </a:cubicBezTo>
                <a:cubicBezTo>
                  <a:pt x="3818224" y="1071442"/>
                  <a:pt x="3831087" y="1083191"/>
                  <a:pt x="3840480" y="1097280"/>
                </a:cubicBezTo>
                <a:cubicBezTo>
                  <a:pt x="3891246" y="1173429"/>
                  <a:pt x="3852546" y="1120936"/>
                  <a:pt x="3891280" y="1188720"/>
                </a:cubicBezTo>
                <a:cubicBezTo>
                  <a:pt x="3897338" y="1199322"/>
                  <a:pt x="3906139" y="1208278"/>
                  <a:pt x="3911600" y="1219200"/>
                </a:cubicBezTo>
                <a:cubicBezTo>
                  <a:pt x="3931236" y="1258472"/>
                  <a:pt x="3928890" y="1265307"/>
                  <a:pt x="3942080" y="1300480"/>
                </a:cubicBezTo>
                <a:cubicBezTo>
                  <a:pt x="3948484" y="1317557"/>
                  <a:pt x="3953017" y="1335641"/>
                  <a:pt x="3962400" y="1351280"/>
                </a:cubicBezTo>
                <a:cubicBezTo>
                  <a:pt x="3973557" y="1369875"/>
                  <a:pt x="3989493" y="1385147"/>
                  <a:pt x="4003040" y="1402080"/>
                </a:cubicBezTo>
                <a:cubicBezTo>
                  <a:pt x="4021708" y="1458085"/>
                  <a:pt x="4001244" y="1411838"/>
                  <a:pt x="4053840" y="1473200"/>
                </a:cubicBezTo>
                <a:cubicBezTo>
                  <a:pt x="4061787" y="1482471"/>
                  <a:pt x="4074160" y="1503680"/>
                  <a:pt x="4074160" y="15036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33707"/>
              </p:ext>
            </p:extLst>
          </p:nvPr>
        </p:nvGraphicFramePr>
        <p:xfrm>
          <a:off x="3642360" y="4941168"/>
          <a:ext cx="285316" cy="5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0" name="Rovnica" r:id="rId3" imgW="126720" imgH="228600" progId="Equation.3">
                  <p:embed/>
                </p:oleObj>
              </mc:Choice>
              <mc:Fallback>
                <p:oleObj name="Rovnica" r:id="rId3" imgW="126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360" y="4941168"/>
                        <a:ext cx="285316" cy="5135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01688"/>
              </p:ext>
            </p:extLst>
          </p:nvPr>
        </p:nvGraphicFramePr>
        <p:xfrm>
          <a:off x="611560" y="2905760"/>
          <a:ext cx="685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1" name="Rovnica" r:id="rId5" imgW="304560" imgH="253800" progId="Equation.3">
                  <p:embed/>
                </p:oleObj>
              </mc:Choice>
              <mc:Fallback>
                <p:oleObj name="Rovnica" r:id="rId5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05760"/>
                        <a:ext cx="685800" cy="569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Oval 14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al 15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5796136" y="810595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Ak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funkciou</a:t>
            </a:r>
            <a:r>
              <a:rPr lang="en-US" dirty="0" smtClean="0"/>
              <a:t> </a:t>
            </a:r>
            <a:r>
              <a:rPr lang="sk-SK" dirty="0" smtClean="0"/>
              <a:t>účelová</a:t>
            </a:r>
            <a:r>
              <a:rPr lang="en-US" dirty="0" smtClean="0"/>
              <a:t> </a:t>
            </a:r>
            <a:r>
              <a:rPr lang="en-US" dirty="0" err="1" smtClean="0"/>
              <a:t>funkcia</a:t>
            </a:r>
            <a:r>
              <a:rPr lang="en-US" dirty="0" smtClean="0"/>
              <a:t>, </a:t>
            </a:r>
            <a:r>
              <a:rPr lang="sk-SK" dirty="0" smtClean="0"/>
              <a:t>hľadáme minimum. </a:t>
            </a:r>
          </a:p>
          <a:p>
            <a:r>
              <a:rPr lang="sk-SK" dirty="0" smtClean="0"/>
              <a:t>Generujem náhodne riešenia, zapamätáme si červené (najlepšie, poprípade niekoľko najlepších riešení) ostatné vymažeme. Generujeme nové riešenia náhodne. </a:t>
            </a:r>
            <a:r>
              <a:rPr lang="sk-SK" dirty="0"/>
              <a:t> </a:t>
            </a:r>
            <a:r>
              <a:rPr lang="sk-SK" dirty="0" smtClean="0"/>
              <a:t>Opäť si zapamätáme najlepšie riešenie (riešenia).</a:t>
            </a:r>
            <a:endParaRPr lang="sk-SK" dirty="0"/>
          </a:p>
        </p:txBody>
      </p:sp>
      <p:sp>
        <p:nvSpPr>
          <p:cNvPr id="10" name="Oval 9"/>
          <p:cNvSpPr/>
          <p:nvPr/>
        </p:nvSpPr>
        <p:spPr>
          <a:xfrm>
            <a:off x="3642152" y="290576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al 11"/>
          <p:cNvSpPr/>
          <p:nvPr/>
        </p:nvSpPr>
        <p:spPr>
          <a:xfrm>
            <a:off x="3340448" y="3415092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al 12"/>
          <p:cNvSpPr/>
          <p:nvPr/>
        </p:nvSpPr>
        <p:spPr>
          <a:xfrm>
            <a:off x="4572000" y="3500368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al 13"/>
          <p:cNvSpPr/>
          <p:nvPr/>
        </p:nvSpPr>
        <p:spPr>
          <a:xfrm>
            <a:off x="2555776" y="3510528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val 17"/>
          <p:cNvSpPr/>
          <p:nvPr/>
        </p:nvSpPr>
        <p:spPr>
          <a:xfrm>
            <a:off x="1626384" y="4179508"/>
            <a:ext cx="288032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al 18"/>
          <p:cNvSpPr/>
          <p:nvPr/>
        </p:nvSpPr>
        <p:spPr>
          <a:xfrm>
            <a:off x="5216560" y="374046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47664" y="4797152"/>
            <a:ext cx="424847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55776" y="44094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Oblast D</a:t>
            </a:r>
            <a:endParaRPr lang="sk-SK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733256"/>
            <a:ext cx="910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Obchodn</a:t>
            </a:r>
            <a:r>
              <a:rPr lang="sk-SK" dirty="0" smtClean="0"/>
              <a:t>ý cestujúci – náhodne generujeme napr. 5 poradí  miest, 5 chromozómov, riešení, spočítame pre každú iteráciu 5 dĺžok ciest medzi mestami, zapamätáme si najlepšie riešenie a ostatné zabudneme.  V ďalších iteráciách robíme to isté.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7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547664" y="2492896"/>
            <a:ext cx="0" cy="23042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47664" y="4797152"/>
            <a:ext cx="4536504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626384" y="2905760"/>
            <a:ext cx="4074160" cy="1503680"/>
          </a:xfrm>
          <a:custGeom>
            <a:avLst/>
            <a:gdLst>
              <a:gd name="connsiteX0" fmla="*/ 0 w 4074160"/>
              <a:gd name="connsiteY0" fmla="*/ 1483360 h 1503680"/>
              <a:gd name="connsiteX1" fmla="*/ 182880 w 4074160"/>
              <a:gd name="connsiteY1" fmla="*/ 1310640 h 1503680"/>
              <a:gd name="connsiteX2" fmla="*/ 223520 w 4074160"/>
              <a:gd name="connsiteY2" fmla="*/ 1259840 h 1503680"/>
              <a:gd name="connsiteX3" fmla="*/ 264160 w 4074160"/>
              <a:gd name="connsiteY3" fmla="*/ 1198880 h 1503680"/>
              <a:gd name="connsiteX4" fmla="*/ 304800 w 4074160"/>
              <a:gd name="connsiteY4" fmla="*/ 1137920 h 1503680"/>
              <a:gd name="connsiteX5" fmla="*/ 335280 w 4074160"/>
              <a:gd name="connsiteY5" fmla="*/ 1097280 h 1503680"/>
              <a:gd name="connsiteX6" fmla="*/ 365760 w 4074160"/>
              <a:gd name="connsiteY6" fmla="*/ 1016000 h 1503680"/>
              <a:gd name="connsiteX7" fmla="*/ 386080 w 4074160"/>
              <a:gd name="connsiteY7" fmla="*/ 975360 h 1503680"/>
              <a:gd name="connsiteX8" fmla="*/ 416560 w 4074160"/>
              <a:gd name="connsiteY8" fmla="*/ 863600 h 1503680"/>
              <a:gd name="connsiteX9" fmla="*/ 467360 w 4074160"/>
              <a:gd name="connsiteY9" fmla="*/ 802640 h 1503680"/>
              <a:gd name="connsiteX10" fmla="*/ 477520 w 4074160"/>
              <a:gd name="connsiteY10" fmla="*/ 762000 h 1503680"/>
              <a:gd name="connsiteX11" fmla="*/ 518160 w 4074160"/>
              <a:gd name="connsiteY11" fmla="*/ 690880 h 1503680"/>
              <a:gd name="connsiteX12" fmla="*/ 528320 w 4074160"/>
              <a:gd name="connsiteY12" fmla="*/ 660400 h 1503680"/>
              <a:gd name="connsiteX13" fmla="*/ 599440 w 4074160"/>
              <a:gd name="connsiteY13" fmla="*/ 579120 h 1503680"/>
              <a:gd name="connsiteX14" fmla="*/ 619760 w 4074160"/>
              <a:gd name="connsiteY14" fmla="*/ 548640 h 1503680"/>
              <a:gd name="connsiteX15" fmla="*/ 650240 w 4074160"/>
              <a:gd name="connsiteY15" fmla="*/ 508000 h 1503680"/>
              <a:gd name="connsiteX16" fmla="*/ 670560 w 4074160"/>
              <a:gd name="connsiteY16" fmla="*/ 467360 h 1503680"/>
              <a:gd name="connsiteX17" fmla="*/ 721360 w 4074160"/>
              <a:gd name="connsiteY17" fmla="*/ 406400 h 1503680"/>
              <a:gd name="connsiteX18" fmla="*/ 741680 w 4074160"/>
              <a:gd name="connsiteY18" fmla="*/ 375920 h 1503680"/>
              <a:gd name="connsiteX19" fmla="*/ 782320 w 4074160"/>
              <a:gd name="connsiteY19" fmla="*/ 325120 h 1503680"/>
              <a:gd name="connsiteX20" fmla="*/ 873760 w 4074160"/>
              <a:gd name="connsiteY20" fmla="*/ 213360 h 1503680"/>
              <a:gd name="connsiteX21" fmla="*/ 883920 w 4074160"/>
              <a:gd name="connsiteY21" fmla="*/ 182880 h 1503680"/>
              <a:gd name="connsiteX22" fmla="*/ 924560 w 4074160"/>
              <a:gd name="connsiteY22" fmla="*/ 243840 h 1503680"/>
              <a:gd name="connsiteX23" fmla="*/ 975360 w 4074160"/>
              <a:gd name="connsiteY23" fmla="*/ 314960 h 1503680"/>
              <a:gd name="connsiteX24" fmla="*/ 995680 w 4074160"/>
              <a:gd name="connsiteY24" fmla="*/ 386080 h 1503680"/>
              <a:gd name="connsiteX25" fmla="*/ 1005840 w 4074160"/>
              <a:gd name="connsiteY25" fmla="*/ 416560 h 1503680"/>
              <a:gd name="connsiteX26" fmla="*/ 1026160 w 4074160"/>
              <a:gd name="connsiteY26" fmla="*/ 457200 h 1503680"/>
              <a:gd name="connsiteX27" fmla="*/ 1036320 w 4074160"/>
              <a:gd name="connsiteY27" fmla="*/ 508000 h 1503680"/>
              <a:gd name="connsiteX28" fmla="*/ 1097280 w 4074160"/>
              <a:gd name="connsiteY28" fmla="*/ 650240 h 1503680"/>
              <a:gd name="connsiteX29" fmla="*/ 1117600 w 4074160"/>
              <a:gd name="connsiteY29" fmla="*/ 680720 h 1503680"/>
              <a:gd name="connsiteX30" fmla="*/ 1188720 w 4074160"/>
              <a:gd name="connsiteY30" fmla="*/ 741680 h 1503680"/>
              <a:gd name="connsiteX31" fmla="*/ 1219200 w 4074160"/>
              <a:gd name="connsiteY31" fmla="*/ 751840 h 1503680"/>
              <a:gd name="connsiteX32" fmla="*/ 1351280 w 4074160"/>
              <a:gd name="connsiteY32" fmla="*/ 731520 h 1503680"/>
              <a:gd name="connsiteX33" fmla="*/ 1412240 w 4074160"/>
              <a:gd name="connsiteY33" fmla="*/ 711200 h 1503680"/>
              <a:gd name="connsiteX34" fmla="*/ 1432560 w 4074160"/>
              <a:gd name="connsiteY34" fmla="*/ 741680 h 1503680"/>
              <a:gd name="connsiteX35" fmla="*/ 1463040 w 4074160"/>
              <a:gd name="connsiteY35" fmla="*/ 772160 h 1503680"/>
              <a:gd name="connsiteX36" fmla="*/ 1524000 w 4074160"/>
              <a:gd name="connsiteY36" fmla="*/ 863600 h 1503680"/>
              <a:gd name="connsiteX37" fmla="*/ 1554480 w 4074160"/>
              <a:gd name="connsiteY37" fmla="*/ 883920 h 1503680"/>
              <a:gd name="connsiteX38" fmla="*/ 1584960 w 4074160"/>
              <a:gd name="connsiteY38" fmla="*/ 843280 h 1503680"/>
              <a:gd name="connsiteX39" fmla="*/ 1686560 w 4074160"/>
              <a:gd name="connsiteY39" fmla="*/ 741680 h 1503680"/>
              <a:gd name="connsiteX40" fmla="*/ 1706880 w 4074160"/>
              <a:gd name="connsiteY40" fmla="*/ 701040 h 1503680"/>
              <a:gd name="connsiteX41" fmla="*/ 1828800 w 4074160"/>
              <a:gd name="connsiteY41" fmla="*/ 558800 h 1503680"/>
              <a:gd name="connsiteX42" fmla="*/ 1869440 w 4074160"/>
              <a:gd name="connsiteY42" fmla="*/ 457200 h 1503680"/>
              <a:gd name="connsiteX43" fmla="*/ 1879600 w 4074160"/>
              <a:gd name="connsiteY43" fmla="*/ 426720 h 1503680"/>
              <a:gd name="connsiteX44" fmla="*/ 1910080 w 4074160"/>
              <a:gd name="connsiteY44" fmla="*/ 365760 h 1503680"/>
              <a:gd name="connsiteX45" fmla="*/ 1920240 w 4074160"/>
              <a:gd name="connsiteY45" fmla="*/ 335280 h 1503680"/>
              <a:gd name="connsiteX46" fmla="*/ 1960880 w 4074160"/>
              <a:gd name="connsiteY46" fmla="*/ 254000 h 1503680"/>
              <a:gd name="connsiteX47" fmla="*/ 2001520 w 4074160"/>
              <a:gd name="connsiteY47" fmla="*/ 142240 h 1503680"/>
              <a:gd name="connsiteX48" fmla="*/ 2052320 w 4074160"/>
              <a:gd name="connsiteY48" fmla="*/ 71120 h 1503680"/>
              <a:gd name="connsiteX49" fmla="*/ 2072640 w 4074160"/>
              <a:gd name="connsiteY49" fmla="*/ 40640 h 1503680"/>
              <a:gd name="connsiteX50" fmla="*/ 2133600 w 4074160"/>
              <a:gd name="connsiteY50" fmla="*/ 0 h 1503680"/>
              <a:gd name="connsiteX51" fmla="*/ 2194560 w 4074160"/>
              <a:gd name="connsiteY51" fmla="*/ 30480 h 1503680"/>
              <a:gd name="connsiteX52" fmla="*/ 2255520 w 4074160"/>
              <a:gd name="connsiteY52" fmla="*/ 71120 h 1503680"/>
              <a:gd name="connsiteX53" fmla="*/ 2275840 w 4074160"/>
              <a:gd name="connsiteY53" fmla="*/ 182880 h 1503680"/>
              <a:gd name="connsiteX54" fmla="*/ 2286000 w 4074160"/>
              <a:gd name="connsiteY54" fmla="*/ 264160 h 1503680"/>
              <a:gd name="connsiteX55" fmla="*/ 2326640 w 4074160"/>
              <a:gd name="connsiteY55" fmla="*/ 406400 h 1503680"/>
              <a:gd name="connsiteX56" fmla="*/ 2387600 w 4074160"/>
              <a:gd name="connsiteY56" fmla="*/ 457200 h 1503680"/>
              <a:gd name="connsiteX57" fmla="*/ 2468880 w 4074160"/>
              <a:gd name="connsiteY57" fmla="*/ 447040 h 1503680"/>
              <a:gd name="connsiteX58" fmla="*/ 2519680 w 4074160"/>
              <a:gd name="connsiteY58" fmla="*/ 528320 h 1503680"/>
              <a:gd name="connsiteX59" fmla="*/ 2529840 w 4074160"/>
              <a:gd name="connsiteY59" fmla="*/ 558800 h 1503680"/>
              <a:gd name="connsiteX60" fmla="*/ 2580640 w 4074160"/>
              <a:gd name="connsiteY60" fmla="*/ 670560 h 1503680"/>
              <a:gd name="connsiteX61" fmla="*/ 2600960 w 4074160"/>
              <a:gd name="connsiteY61" fmla="*/ 741680 h 1503680"/>
              <a:gd name="connsiteX62" fmla="*/ 2672080 w 4074160"/>
              <a:gd name="connsiteY62" fmla="*/ 680720 h 1503680"/>
              <a:gd name="connsiteX63" fmla="*/ 2773680 w 4074160"/>
              <a:gd name="connsiteY63" fmla="*/ 538480 h 1503680"/>
              <a:gd name="connsiteX64" fmla="*/ 2804160 w 4074160"/>
              <a:gd name="connsiteY64" fmla="*/ 508000 h 1503680"/>
              <a:gd name="connsiteX65" fmla="*/ 2824480 w 4074160"/>
              <a:gd name="connsiteY65" fmla="*/ 467360 h 1503680"/>
              <a:gd name="connsiteX66" fmla="*/ 2854960 w 4074160"/>
              <a:gd name="connsiteY66" fmla="*/ 436880 h 1503680"/>
              <a:gd name="connsiteX67" fmla="*/ 2895600 w 4074160"/>
              <a:gd name="connsiteY67" fmla="*/ 375920 h 1503680"/>
              <a:gd name="connsiteX68" fmla="*/ 2966720 w 4074160"/>
              <a:gd name="connsiteY68" fmla="*/ 477520 h 1503680"/>
              <a:gd name="connsiteX69" fmla="*/ 3027680 w 4074160"/>
              <a:gd name="connsiteY69" fmla="*/ 619760 h 1503680"/>
              <a:gd name="connsiteX70" fmla="*/ 3098800 w 4074160"/>
              <a:gd name="connsiteY70" fmla="*/ 721360 h 1503680"/>
              <a:gd name="connsiteX71" fmla="*/ 3322320 w 4074160"/>
              <a:gd name="connsiteY71" fmla="*/ 670560 h 1503680"/>
              <a:gd name="connsiteX72" fmla="*/ 3352800 w 4074160"/>
              <a:gd name="connsiteY72" fmla="*/ 640080 h 1503680"/>
              <a:gd name="connsiteX73" fmla="*/ 3423920 w 4074160"/>
              <a:gd name="connsiteY73" fmla="*/ 589280 h 1503680"/>
              <a:gd name="connsiteX74" fmla="*/ 3495040 w 4074160"/>
              <a:gd name="connsiteY74" fmla="*/ 538480 h 1503680"/>
              <a:gd name="connsiteX75" fmla="*/ 3535680 w 4074160"/>
              <a:gd name="connsiteY75" fmla="*/ 477520 h 1503680"/>
              <a:gd name="connsiteX76" fmla="*/ 3606800 w 4074160"/>
              <a:gd name="connsiteY76" fmla="*/ 579120 h 1503680"/>
              <a:gd name="connsiteX77" fmla="*/ 3647440 w 4074160"/>
              <a:gd name="connsiteY77" fmla="*/ 701040 h 1503680"/>
              <a:gd name="connsiteX78" fmla="*/ 3667760 w 4074160"/>
              <a:gd name="connsiteY78" fmla="*/ 731520 h 1503680"/>
              <a:gd name="connsiteX79" fmla="*/ 3698240 w 4074160"/>
              <a:gd name="connsiteY79" fmla="*/ 792480 h 1503680"/>
              <a:gd name="connsiteX80" fmla="*/ 3738880 w 4074160"/>
              <a:gd name="connsiteY80" fmla="*/ 894080 h 1503680"/>
              <a:gd name="connsiteX81" fmla="*/ 3749040 w 4074160"/>
              <a:gd name="connsiteY81" fmla="*/ 924560 h 1503680"/>
              <a:gd name="connsiteX82" fmla="*/ 3769360 w 4074160"/>
              <a:gd name="connsiteY82" fmla="*/ 975360 h 1503680"/>
              <a:gd name="connsiteX83" fmla="*/ 3789680 w 4074160"/>
              <a:gd name="connsiteY83" fmla="*/ 1005840 h 1503680"/>
              <a:gd name="connsiteX84" fmla="*/ 3810000 w 4074160"/>
              <a:gd name="connsiteY84" fmla="*/ 1056640 h 1503680"/>
              <a:gd name="connsiteX85" fmla="*/ 3840480 w 4074160"/>
              <a:gd name="connsiteY85" fmla="*/ 1097280 h 1503680"/>
              <a:gd name="connsiteX86" fmla="*/ 3891280 w 4074160"/>
              <a:gd name="connsiteY86" fmla="*/ 1188720 h 1503680"/>
              <a:gd name="connsiteX87" fmla="*/ 3911600 w 4074160"/>
              <a:gd name="connsiteY87" fmla="*/ 1219200 h 1503680"/>
              <a:gd name="connsiteX88" fmla="*/ 3942080 w 4074160"/>
              <a:gd name="connsiteY88" fmla="*/ 1300480 h 1503680"/>
              <a:gd name="connsiteX89" fmla="*/ 3962400 w 4074160"/>
              <a:gd name="connsiteY89" fmla="*/ 1351280 h 1503680"/>
              <a:gd name="connsiteX90" fmla="*/ 4003040 w 4074160"/>
              <a:gd name="connsiteY90" fmla="*/ 1402080 h 1503680"/>
              <a:gd name="connsiteX91" fmla="*/ 4053840 w 4074160"/>
              <a:gd name="connsiteY91" fmla="*/ 1473200 h 1503680"/>
              <a:gd name="connsiteX92" fmla="*/ 4074160 w 4074160"/>
              <a:gd name="connsiteY92" fmla="*/ 150368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074160" h="1503680">
                <a:moveTo>
                  <a:pt x="0" y="1483360"/>
                </a:moveTo>
                <a:cubicBezTo>
                  <a:pt x="124353" y="1405639"/>
                  <a:pt x="63785" y="1455255"/>
                  <a:pt x="182880" y="1310640"/>
                </a:cubicBezTo>
                <a:cubicBezTo>
                  <a:pt x="196665" y="1293901"/>
                  <a:pt x="223520" y="1259840"/>
                  <a:pt x="223520" y="1259840"/>
                </a:cubicBezTo>
                <a:cubicBezTo>
                  <a:pt x="242951" y="1201547"/>
                  <a:pt x="219765" y="1255959"/>
                  <a:pt x="264160" y="1198880"/>
                </a:cubicBezTo>
                <a:cubicBezTo>
                  <a:pt x="279153" y="1179603"/>
                  <a:pt x="290795" y="1157927"/>
                  <a:pt x="304800" y="1137920"/>
                </a:cubicBezTo>
                <a:cubicBezTo>
                  <a:pt x="314511" y="1124048"/>
                  <a:pt x="325120" y="1110827"/>
                  <a:pt x="335280" y="1097280"/>
                </a:cubicBezTo>
                <a:cubicBezTo>
                  <a:pt x="346451" y="1063766"/>
                  <a:pt x="349562" y="1052446"/>
                  <a:pt x="365760" y="1016000"/>
                </a:cubicBezTo>
                <a:cubicBezTo>
                  <a:pt x="371911" y="1002160"/>
                  <a:pt x="379307" y="988907"/>
                  <a:pt x="386080" y="975360"/>
                </a:cubicBezTo>
                <a:cubicBezTo>
                  <a:pt x="394772" y="931900"/>
                  <a:pt x="397810" y="905787"/>
                  <a:pt x="416560" y="863600"/>
                </a:cubicBezTo>
                <a:cubicBezTo>
                  <a:pt x="427876" y="838139"/>
                  <a:pt x="448219" y="821781"/>
                  <a:pt x="467360" y="802640"/>
                </a:cubicBezTo>
                <a:cubicBezTo>
                  <a:pt x="470747" y="789093"/>
                  <a:pt x="472617" y="775075"/>
                  <a:pt x="477520" y="762000"/>
                </a:cubicBezTo>
                <a:cubicBezTo>
                  <a:pt x="504238" y="690751"/>
                  <a:pt x="488683" y="749834"/>
                  <a:pt x="518160" y="690880"/>
                </a:cubicBezTo>
                <a:cubicBezTo>
                  <a:pt x="522949" y="681301"/>
                  <a:pt x="523119" y="669762"/>
                  <a:pt x="528320" y="660400"/>
                </a:cubicBezTo>
                <a:cubicBezTo>
                  <a:pt x="563183" y="597647"/>
                  <a:pt x="554915" y="608803"/>
                  <a:pt x="599440" y="579120"/>
                </a:cubicBezTo>
                <a:cubicBezTo>
                  <a:pt x="606213" y="568960"/>
                  <a:pt x="612663" y="558576"/>
                  <a:pt x="619760" y="548640"/>
                </a:cubicBezTo>
                <a:cubicBezTo>
                  <a:pt x="629602" y="534861"/>
                  <a:pt x="641265" y="522359"/>
                  <a:pt x="650240" y="508000"/>
                </a:cubicBezTo>
                <a:cubicBezTo>
                  <a:pt x="658267" y="495157"/>
                  <a:pt x="661875" y="479768"/>
                  <a:pt x="670560" y="467360"/>
                </a:cubicBezTo>
                <a:cubicBezTo>
                  <a:pt x="685728" y="445691"/>
                  <a:pt x="705121" y="427279"/>
                  <a:pt x="721360" y="406400"/>
                </a:cubicBezTo>
                <a:cubicBezTo>
                  <a:pt x="728857" y="396761"/>
                  <a:pt x="734354" y="385689"/>
                  <a:pt x="741680" y="375920"/>
                </a:cubicBezTo>
                <a:cubicBezTo>
                  <a:pt x="754691" y="358572"/>
                  <a:pt x="769309" y="342468"/>
                  <a:pt x="782320" y="325120"/>
                </a:cubicBezTo>
                <a:cubicBezTo>
                  <a:pt x="856642" y="226024"/>
                  <a:pt x="804374" y="282746"/>
                  <a:pt x="873760" y="213360"/>
                </a:cubicBezTo>
                <a:cubicBezTo>
                  <a:pt x="877147" y="203200"/>
                  <a:pt x="874341" y="187669"/>
                  <a:pt x="883920" y="182880"/>
                </a:cubicBezTo>
                <a:cubicBezTo>
                  <a:pt x="924053" y="162814"/>
                  <a:pt x="923151" y="240082"/>
                  <a:pt x="924560" y="243840"/>
                </a:cubicBezTo>
                <a:cubicBezTo>
                  <a:pt x="928274" y="253744"/>
                  <a:pt x="973607" y="312623"/>
                  <a:pt x="975360" y="314960"/>
                </a:cubicBezTo>
                <a:cubicBezTo>
                  <a:pt x="982133" y="338667"/>
                  <a:pt x="988595" y="362465"/>
                  <a:pt x="995680" y="386080"/>
                </a:cubicBezTo>
                <a:cubicBezTo>
                  <a:pt x="998757" y="396338"/>
                  <a:pt x="1001621" y="406716"/>
                  <a:pt x="1005840" y="416560"/>
                </a:cubicBezTo>
                <a:cubicBezTo>
                  <a:pt x="1011806" y="430481"/>
                  <a:pt x="1019387" y="443653"/>
                  <a:pt x="1026160" y="457200"/>
                </a:cubicBezTo>
                <a:cubicBezTo>
                  <a:pt x="1029547" y="474133"/>
                  <a:pt x="1030859" y="491617"/>
                  <a:pt x="1036320" y="508000"/>
                </a:cubicBezTo>
                <a:cubicBezTo>
                  <a:pt x="1046434" y="538343"/>
                  <a:pt x="1075658" y="612402"/>
                  <a:pt x="1097280" y="650240"/>
                </a:cubicBezTo>
                <a:cubicBezTo>
                  <a:pt x="1103338" y="660842"/>
                  <a:pt x="1109783" y="671339"/>
                  <a:pt x="1117600" y="680720"/>
                </a:cubicBezTo>
                <a:cubicBezTo>
                  <a:pt x="1133978" y="700374"/>
                  <a:pt x="1167316" y="729449"/>
                  <a:pt x="1188720" y="741680"/>
                </a:cubicBezTo>
                <a:cubicBezTo>
                  <a:pt x="1198019" y="746993"/>
                  <a:pt x="1209040" y="748453"/>
                  <a:pt x="1219200" y="751840"/>
                </a:cubicBezTo>
                <a:cubicBezTo>
                  <a:pt x="1283595" y="744685"/>
                  <a:pt x="1299521" y="747048"/>
                  <a:pt x="1351280" y="731520"/>
                </a:cubicBezTo>
                <a:cubicBezTo>
                  <a:pt x="1371796" y="725365"/>
                  <a:pt x="1412240" y="711200"/>
                  <a:pt x="1412240" y="711200"/>
                </a:cubicBezTo>
                <a:cubicBezTo>
                  <a:pt x="1419013" y="721360"/>
                  <a:pt x="1424743" y="732299"/>
                  <a:pt x="1432560" y="741680"/>
                </a:cubicBezTo>
                <a:cubicBezTo>
                  <a:pt x="1441758" y="752718"/>
                  <a:pt x="1454419" y="760665"/>
                  <a:pt x="1463040" y="772160"/>
                </a:cubicBezTo>
                <a:cubicBezTo>
                  <a:pt x="1492061" y="810855"/>
                  <a:pt x="1490393" y="829993"/>
                  <a:pt x="1524000" y="863600"/>
                </a:cubicBezTo>
                <a:cubicBezTo>
                  <a:pt x="1532634" y="872234"/>
                  <a:pt x="1544320" y="877147"/>
                  <a:pt x="1554480" y="883920"/>
                </a:cubicBezTo>
                <a:cubicBezTo>
                  <a:pt x="1564640" y="870373"/>
                  <a:pt x="1573438" y="855689"/>
                  <a:pt x="1584960" y="843280"/>
                </a:cubicBezTo>
                <a:cubicBezTo>
                  <a:pt x="1617550" y="808183"/>
                  <a:pt x="1665141" y="784518"/>
                  <a:pt x="1686560" y="741680"/>
                </a:cubicBezTo>
                <a:cubicBezTo>
                  <a:pt x="1693333" y="728133"/>
                  <a:pt x="1698259" y="713493"/>
                  <a:pt x="1706880" y="701040"/>
                </a:cubicBezTo>
                <a:cubicBezTo>
                  <a:pt x="1762051" y="621348"/>
                  <a:pt x="1769705" y="617895"/>
                  <a:pt x="1828800" y="558800"/>
                </a:cubicBezTo>
                <a:cubicBezTo>
                  <a:pt x="1847695" y="483221"/>
                  <a:pt x="1827469" y="551635"/>
                  <a:pt x="1869440" y="457200"/>
                </a:cubicBezTo>
                <a:cubicBezTo>
                  <a:pt x="1873790" y="447413"/>
                  <a:pt x="1875250" y="436507"/>
                  <a:pt x="1879600" y="426720"/>
                </a:cubicBezTo>
                <a:cubicBezTo>
                  <a:pt x="1888827" y="405960"/>
                  <a:pt x="1900853" y="386520"/>
                  <a:pt x="1910080" y="365760"/>
                </a:cubicBezTo>
                <a:cubicBezTo>
                  <a:pt x="1914430" y="355973"/>
                  <a:pt x="1915808" y="345030"/>
                  <a:pt x="1920240" y="335280"/>
                </a:cubicBezTo>
                <a:cubicBezTo>
                  <a:pt x="1932775" y="307704"/>
                  <a:pt x="1952558" y="283126"/>
                  <a:pt x="1960880" y="254000"/>
                </a:cubicBezTo>
                <a:cubicBezTo>
                  <a:pt x="1978071" y="193831"/>
                  <a:pt x="1974652" y="189259"/>
                  <a:pt x="2001520" y="142240"/>
                </a:cubicBezTo>
                <a:cubicBezTo>
                  <a:pt x="2015202" y="118296"/>
                  <a:pt x="2036744" y="92926"/>
                  <a:pt x="2052320" y="71120"/>
                </a:cubicBezTo>
                <a:cubicBezTo>
                  <a:pt x="2059417" y="61184"/>
                  <a:pt x="2063450" y="48681"/>
                  <a:pt x="2072640" y="40640"/>
                </a:cubicBezTo>
                <a:cubicBezTo>
                  <a:pt x="2091019" y="24558"/>
                  <a:pt x="2133600" y="0"/>
                  <a:pt x="2133600" y="0"/>
                </a:cubicBezTo>
                <a:cubicBezTo>
                  <a:pt x="2153920" y="10160"/>
                  <a:pt x="2174936" y="19033"/>
                  <a:pt x="2194560" y="30480"/>
                </a:cubicBezTo>
                <a:cubicBezTo>
                  <a:pt x="2215655" y="42785"/>
                  <a:pt x="2255520" y="71120"/>
                  <a:pt x="2255520" y="71120"/>
                </a:cubicBezTo>
                <a:cubicBezTo>
                  <a:pt x="2264272" y="114879"/>
                  <a:pt x="2269341" y="137384"/>
                  <a:pt x="2275840" y="182880"/>
                </a:cubicBezTo>
                <a:cubicBezTo>
                  <a:pt x="2279701" y="209910"/>
                  <a:pt x="2281511" y="237227"/>
                  <a:pt x="2286000" y="264160"/>
                </a:cubicBezTo>
                <a:cubicBezTo>
                  <a:pt x="2293589" y="309695"/>
                  <a:pt x="2297760" y="365968"/>
                  <a:pt x="2326640" y="406400"/>
                </a:cubicBezTo>
                <a:cubicBezTo>
                  <a:pt x="2344419" y="431291"/>
                  <a:pt x="2363296" y="440997"/>
                  <a:pt x="2387600" y="457200"/>
                </a:cubicBezTo>
                <a:cubicBezTo>
                  <a:pt x="2414693" y="453813"/>
                  <a:pt x="2444839" y="434095"/>
                  <a:pt x="2468880" y="447040"/>
                </a:cubicBezTo>
                <a:cubicBezTo>
                  <a:pt x="2497011" y="462187"/>
                  <a:pt x="2504381" y="500271"/>
                  <a:pt x="2519680" y="528320"/>
                </a:cubicBezTo>
                <a:cubicBezTo>
                  <a:pt x="2524808" y="537722"/>
                  <a:pt x="2526180" y="548735"/>
                  <a:pt x="2529840" y="558800"/>
                </a:cubicBezTo>
                <a:cubicBezTo>
                  <a:pt x="2562290" y="648037"/>
                  <a:pt x="2545247" y="617471"/>
                  <a:pt x="2580640" y="670560"/>
                </a:cubicBezTo>
                <a:cubicBezTo>
                  <a:pt x="2587413" y="694267"/>
                  <a:pt x="2579553" y="729448"/>
                  <a:pt x="2600960" y="741680"/>
                </a:cubicBezTo>
                <a:cubicBezTo>
                  <a:pt x="2626848" y="756473"/>
                  <a:pt x="2662685" y="695752"/>
                  <a:pt x="2672080" y="680720"/>
                </a:cubicBezTo>
                <a:cubicBezTo>
                  <a:pt x="2707749" y="623650"/>
                  <a:pt x="2719138" y="593022"/>
                  <a:pt x="2773680" y="538480"/>
                </a:cubicBezTo>
                <a:cubicBezTo>
                  <a:pt x="2783840" y="528320"/>
                  <a:pt x="2795809" y="519692"/>
                  <a:pt x="2804160" y="508000"/>
                </a:cubicBezTo>
                <a:cubicBezTo>
                  <a:pt x="2812963" y="495675"/>
                  <a:pt x="2815677" y="479685"/>
                  <a:pt x="2824480" y="467360"/>
                </a:cubicBezTo>
                <a:cubicBezTo>
                  <a:pt x="2832831" y="455668"/>
                  <a:pt x="2846139" y="448222"/>
                  <a:pt x="2854960" y="436880"/>
                </a:cubicBezTo>
                <a:cubicBezTo>
                  <a:pt x="2869953" y="417603"/>
                  <a:pt x="2895600" y="375920"/>
                  <a:pt x="2895600" y="375920"/>
                </a:cubicBezTo>
                <a:cubicBezTo>
                  <a:pt x="2934501" y="422602"/>
                  <a:pt x="2946936" y="428060"/>
                  <a:pt x="2966720" y="477520"/>
                </a:cubicBezTo>
                <a:cubicBezTo>
                  <a:pt x="2993813" y="545253"/>
                  <a:pt x="2981429" y="550383"/>
                  <a:pt x="3027680" y="619760"/>
                </a:cubicBezTo>
                <a:cubicBezTo>
                  <a:pt x="3077713" y="694809"/>
                  <a:pt x="3053667" y="661183"/>
                  <a:pt x="3098800" y="721360"/>
                </a:cubicBezTo>
                <a:cubicBezTo>
                  <a:pt x="3181297" y="709575"/>
                  <a:pt x="3249595" y="710228"/>
                  <a:pt x="3322320" y="670560"/>
                </a:cubicBezTo>
                <a:cubicBezTo>
                  <a:pt x="3334934" y="663680"/>
                  <a:pt x="3341580" y="649056"/>
                  <a:pt x="3352800" y="640080"/>
                </a:cubicBezTo>
                <a:cubicBezTo>
                  <a:pt x="3375549" y="621881"/>
                  <a:pt x="3401171" y="607479"/>
                  <a:pt x="3423920" y="589280"/>
                </a:cubicBezTo>
                <a:cubicBezTo>
                  <a:pt x="3492569" y="534361"/>
                  <a:pt x="3412603" y="579698"/>
                  <a:pt x="3495040" y="538480"/>
                </a:cubicBezTo>
                <a:cubicBezTo>
                  <a:pt x="3508587" y="518160"/>
                  <a:pt x="3521027" y="457983"/>
                  <a:pt x="3535680" y="477520"/>
                </a:cubicBezTo>
                <a:cubicBezTo>
                  <a:pt x="3557685" y="506860"/>
                  <a:pt x="3590122" y="548544"/>
                  <a:pt x="3606800" y="579120"/>
                </a:cubicBezTo>
                <a:cubicBezTo>
                  <a:pt x="3634906" y="630647"/>
                  <a:pt x="3623963" y="642348"/>
                  <a:pt x="3647440" y="701040"/>
                </a:cubicBezTo>
                <a:cubicBezTo>
                  <a:pt x="3651975" y="712377"/>
                  <a:pt x="3661830" y="720846"/>
                  <a:pt x="3667760" y="731520"/>
                </a:cubicBezTo>
                <a:cubicBezTo>
                  <a:pt x="3678793" y="751379"/>
                  <a:pt x="3688080" y="772160"/>
                  <a:pt x="3698240" y="792480"/>
                </a:cubicBezTo>
                <a:cubicBezTo>
                  <a:pt x="3716098" y="881768"/>
                  <a:pt x="3695141" y="806603"/>
                  <a:pt x="3738880" y="894080"/>
                </a:cubicBezTo>
                <a:cubicBezTo>
                  <a:pt x="3743669" y="903659"/>
                  <a:pt x="3745280" y="914532"/>
                  <a:pt x="3749040" y="924560"/>
                </a:cubicBezTo>
                <a:cubicBezTo>
                  <a:pt x="3755444" y="941637"/>
                  <a:pt x="3761204" y="959048"/>
                  <a:pt x="3769360" y="975360"/>
                </a:cubicBezTo>
                <a:cubicBezTo>
                  <a:pt x="3774821" y="986282"/>
                  <a:pt x="3784219" y="994918"/>
                  <a:pt x="3789680" y="1005840"/>
                </a:cubicBezTo>
                <a:cubicBezTo>
                  <a:pt x="3797836" y="1022152"/>
                  <a:pt x="3801143" y="1040697"/>
                  <a:pt x="3810000" y="1056640"/>
                </a:cubicBezTo>
                <a:cubicBezTo>
                  <a:pt x="3818224" y="1071442"/>
                  <a:pt x="3831087" y="1083191"/>
                  <a:pt x="3840480" y="1097280"/>
                </a:cubicBezTo>
                <a:cubicBezTo>
                  <a:pt x="3891246" y="1173429"/>
                  <a:pt x="3852546" y="1120936"/>
                  <a:pt x="3891280" y="1188720"/>
                </a:cubicBezTo>
                <a:cubicBezTo>
                  <a:pt x="3897338" y="1199322"/>
                  <a:pt x="3906139" y="1208278"/>
                  <a:pt x="3911600" y="1219200"/>
                </a:cubicBezTo>
                <a:cubicBezTo>
                  <a:pt x="3931236" y="1258472"/>
                  <a:pt x="3928890" y="1265307"/>
                  <a:pt x="3942080" y="1300480"/>
                </a:cubicBezTo>
                <a:cubicBezTo>
                  <a:pt x="3948484" y="1317557"/>
                  <a:pt x="3953017" y="1335641"/>
                  <a:pt x="3962400" y="1351280"/>
                </a:cubicBezTo>
                <a:cubicBezTo>
                  <a:pt x="3973557" y="1369875"/>
                  <a:pt x="3989493" y="1385147"/>
                  <a:pt x="4003040" y="1402080"/>
                </a:cubicBezTo>
                <a:cubicBezTo>
                  <a:pt x="4021708" y="1458085"/>
                  <a:pt x="4001244" y="1411838"/>
                  <a:pt x="4053840" y="1473200"/>
                </a:cubicBezTo>
                <a:cubicBezTo>
                  <a:pt x="4061787" y="1482471"/>
                  <a:pt x="4074160" y="1503680"/>
                  <a:pt x="4074160" y="15036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46706"/>
              </p:ext>
            </p:extLst>
          </p:nvPr>
        </p:nvGraphicFramePr>
        <p:xfrm>
          <a:off x="3642360" y="4941168"/>
          <a:ext cx="285316" cy="5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8" name="Rovnica" r:id="rId3" imgW="126720" imgH="228600" progId="Equation.3">
                  <p:embed/>
                </p:oleObj>
              </mc:Choice>
              <mc:Fallback>
                <p:oleObj name="Rovnica" r:id="rId3" imgW="126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360" y="4941168"/>
                        <a:ext cx="285316" cy="5135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903379"/>
              </p:ext>
            </p:extLst>
          </p:nvPr>
        </p:nvGraphicFramePr>
        <p:xfrm>
          <a:off x="611560" y="2905760"/>
          <a:ext cx="685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9" name="Rovnica" r:id="rId5" imgW="304560" imgH="253800" progId="Equation.3">
                  <p:embed/>
                </p:oleObj>
              </mc:Choice>
              <mc:Fallback>
                <p:oleObj name="Rovnica" r:id="rId5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05760"/>
                        <a:ext cx="685800" cy="569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796136" y="810595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Ak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funkciou</a:t>
            </a:r>
            <a:r>
              <a:rPr lang="en-US" dirty="0" smtClean="0"/>
              <a:t> </a:t>
            </a:r>
            <a:r>
              <a:rPr lang="sk-SK" dirty="0" smtClean="0"/>
              <a:t>účelová</a:t>
            </a:r>
            <a:r>
              <a:rPr lang="en-US" dirty="0" smtClean="0"/>
              <a:t> </a:t>
            </a:r>
            <a:r>
              <a:rPr lang="en-US" dirty="0" err="1" smtClean="0"/>
              <a:t>funkcia</a:t>
            </a:r>
            <a:r>
              <a:rPr lang="en-US" dirty="0" smtClean="0"/>
              <a:t>, </a:t>
            </a:r>
            <a:r>
              <a:rPr lang="sk-SK" dirty="0" smtClean="0"/>
              <a:t>hľadáme minimum. </a:t>
            </a:r>
          </a:p>
          <a:p>
            <a:r>
              <a:rPr lang="sk-SK" dirty="0" smtClean="0"/>
              <a:t>Generujem náhodne riešenia, zapamätáme si červené (najlepšie, poprípade niekoľko najlepších riešení) ostatné vymažeme. Generujeme nové riešenia náhodne. </a:t>
            </a:r>
            <a:r>
              <a:rPr lang="sk-SK" dirty="0"/>
              <a:t> </a:t>
            </a:r>
            <a:r>
              <a:rPr lang="sk-SK" dirty="0" smtClean="0"/>
              <a:t>Opäť si zapamätáme najlepšie riešenie (riešenia).</a:t>
            </a:r>
            <a:endParaRPr lang="sk-SK" dirty="0"/>
          </a:p>
        </p:txBody>
      </p:sp>
      <p:sp>
        <p:nvSpPr>
          <p:cNvPr id="18" name="Oval 17"/>
          <p:cNvSpPr/>
          <p:nvPr/>
        </p:nvSpPr>
        <p:spPr>
          <a:xfrm>
            <a:off x="1626384" y="4179508"/>
            <a:ext cx="288032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547664" y="4797152"/>
            <a:ext cx="424847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5776" y="44094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Oblast D</a:t>
            </a:r>
            <a:endParaRPr lang="sk-SK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733256"/>
            <a:ext cx="9108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Obchodn</a:t>
            </a:r>
            <a:r>
              <a:rPr lang="sk-SK" dirty="0" smtClean="0"/>
              <a:t>ý cestujúci – náhodne generujeme napr. 5 poradí  miest, 5 chromozómov, riešení, spočítame pre každú iteráciu 5 dĺžok ciest medzi mestami, zapamätáme si najlepšie riešenie a ostatné zabudneme.  V ďalších iteráciách robíme to isté.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5A8EC6190AB4FBC7A93A4F7554CD3" ma:contentTypeVersion="4" ma:contentTypeDescription="Create a new document." ma:contentTypeScope="" ma:versionID="7f7814b9015cf9f81796ce7063bef964">
  <xsd:schema xmlns:xsd="http://www.w3.org/2001/XMLSchema" xmlns:xs="http://www.w3.org/2001/XMLSchema" xmlns:p="http://schemas.microsoft.com/office/2006/metadata/properties" xmlns:ns2="aab30ad4-dabb-4d2f-815d-5db595530232" targetNamespace="http://schemas.microsoft.com/office/2006/metadata/properties" ma:root="true" ma:fieldsID="7f75654db28264a954d8795480f11211" ns2:_="">
    <xsd:import namespace="aab30ad4-dabb-4d2f-815d-5db595530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0ad4-dabb-4d2f-815d-5db595530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B324EF-B7DB-49F5-A02B-CD68147A80B5}"/>
</file>

<file path=customXml/itemProps2.xml><?xml version="1.0" encoding="utf-8"?>
<ds:datastoreItem xmlns:ds="http://schemas.openxmlformats.org/officeDocument/2006/customXml" ds:itemID="{4B29A04B-0EE8-4CE1-BACB-4757A70C2AFC}"/>
</file>

<file path=customXml/itemProps3.xml><?xml version="1.0" encoding="utf-8"?>
<ds:datastoreItem xmlns:ds="http://schemas.openxmlformats.org/officeDocument/2006/customXml" ds:itemID="{9E2BA14B-8E0F-4A81-89AC-21484AC3B4B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9744</TotalTime>
  <Words>3876</Words>
  <Application>Microsoft Office PowerPoint</Application>
  <PresentationFormat>On-screen Show (4:3)</PresentationFormat>
  <Paragraphs>678</Paragraphs>
  <Slides>68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Constantia</vt:lpstr>
      <vt:lpstr>Tahoma</vt:lpstr>
      <vt:lpstr>Times New Roman</vt:lpstr>
      <vt:lpstr>Wingdings 2</vt:lpstr>
      <vt:lpstr>Flow</vt:lpstr>
      <vt:lpstr>Rovnica</vt:lpstr>
      <vt:lpstr>Equation</vt:lpstr>
      <vt:lpstr>Horolezecké algoritmy</vt:lpstr>
      <vt:lpstr>Opakovanie</vt:lpstr>
      <vt:lpstr>Obsah tejto prednášky</vt:lpstr>
      <vt:lpstr>Stochastické algoritmy</vt:lpstr>
      <vt:lpstr>Základné stochastické algoritmy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Výzva pre vás: Problém obchodného cestujúceho pomocou horolezeckého algoritmu.</vt:lpstr>
      <vt:lpstr>Čo dokáže horolezecký algoritmus?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network 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Tabu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Tabu search – praktická ukážka a) Klasický tabu search</vt:lpstr>
      <vt:lpstr>PowerPoint Presentation</vt:lpstr>
      <vt:lpstr>PowerPoint Presentation</vt:lpstr>
      <vt:lpstr>PowerPoint Presentation</vt:lpstr>
      <vt:lpstr>Tabu search / jeden možný variant (chromozóm nie je binárny):  Výzva pre vás na odprogramovanie.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Evolučné programovanie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Varianty evolučného programovania</vt:lpstr>
      <vt:lpstr>PowerPoint Presentation</vt:lpstr>
      <vt:lpstr>Rôzne druhy fitnes</vt:lpstr>
      <vt:lpstr>PowerPoint Presentation</vt:lpstr>
      <vt:lpstr>PowerPoint Presentation</vt:lpstr>
      <vt:lpstr>PowerPoint Presentation</vt:lpstr>
      <vt:lpstr>PowerPoint Presentation</vt:lpstr>
      <vt:lpstr>Čo si treba zapamätať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Všeobecná štruktúra  Evolučného Algoritmu</dc:title>
  <dc:creator>Maria Markosova</dc:creator>
  <cp:lastModifiedBy>Maria Markosova</cp:lastModifiedBy>
  <cp:revision>211</cp:revision>
  <dcterms:created xsi:type="dcterms:W3CDTF">2014-02-26T10:50:29Z</dcterms:created>
  <dcterms:modified xsi:type="dcterms:W3CDTF">2025-03-12T10:08:34Z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0x0101000565A8EC6190AB4FBC7A93A4F7554CD3</vt:lpwstr>
  </property>
</Properties>
</file>