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45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2"/>
  </p:notesMasterIdLst>
  <p:sldIdLst>
    <p:sldId id="256" r:id="rId2"/>
    <p:sldId id="335" r:id="rId3"/>
    <p:sldId id="312" r:id="rId4"/>
    <p:sldId id="314" r:id="rId5"/>
    <p:sldId id="320" r:id="rId6"/>
    <p:sldId id="331" r:id="rId7"/>
    <p:sldId id="332" r:id="rId8"/>
    <p:sldId id="275" r:id="rId9"/>
    <p:sldId id="257" r:id="rId10"/>
    <p:sldId id="258" r:id="rId11"/>
    <p:sldId id="308" r:id="rId12"/>
    <p:sldId id="309" r:id="rId13"/>
    <p:sldId id="310" r:id="rId14"/>
    <p:sldId id="259" r:id="rId15"/>
    <p:sldId id="260" r:id="rId16"/>
    <p:sldId id="261" r:id="rId17"/>
    <p:sldId id="264" r:id="rId18"/>
    <p:sldId id="263" r:id="rId19"/>
    <p:sldId id="265" r:id="rId20"/>
    <p:sldId id="266" r:id="rId21"/>
    <p:sldId id="262" r:id="rId22"/>
    <p:sldId id="273" r:id="rId23"/>
    <p:sldId id="267" r:id="rId24"/>
    <p:sldId id="268" r:id="rId25"/>
    <p:sldId id="269" r:id="rId26"/>
    <p:sldId id="270" r:id="rId27"/>
    <p:sldId id="271" r:id="rId28"/>
    <p:sldId id="272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306" r:id="rId52"/>
    <p:sldId id="298" r:id="rId53"/>
    <p:sldId id="299" r:id="rId54"/>
    <p:sldId id="300" r:id="rId55"/>
    <p:sldId id="302" r:id="rId56"/>
    <p:sldId id="303" r:id="rId57"/>
    <p:sldId id="304" r:id="rId58"/>
    <p:sldId id="305" r:id="rId59"/>
    <p:sldId id="311" r:id="rId60"/>
    <p:sldId id="307" r:id="rId6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0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presProps" Target="presProps.xml"/><Relationship Id="rId68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69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5" Type="http://schemas.openxmlformats.org/officeDocument/2006/relationships/image" Target="../media/image25.wmf"/><Relationship Id="rId4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4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26.wmf"/><Relationship Id="rId4" Type="http://schemas.openxmlformats.org/officeDocument/2006/relationships/image" Target="../media/image5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5" Type="http://schemas.openxmlformats.org/officeDocument/2006/relationships/image" Target="../media/image56.wmf"/><Relationship Id="rId4" Type="http://schemas.openxmlformats.org/officeDocument/2006/relationships/image" Target="../media/image55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emf"/><Relationship Id="rId7" Type="http://schemas.openxmlformats.org/officeDocument/2006/relationships/image" Target="../media/image63.w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4" Type="http://schemas.openxmlformats.org/officeDocument/2006/relationships/image" Target="../media/image71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4" Type="http://schemas.openxmlformats.org/officeDocument/2006/relationships/image" Target="../media/image88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Relationship Id="rId4" Type="http://schemas.openxmlformats.org/officeDocument/2006/relationships/image" Target="../media/image94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6EDE2-6485-4A40-AAD9-272DD54126E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2910DE-1625-4169-BB34-D64613BE3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7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D6DD447-7AC4-4425-B9BF-1A5180E13652}" type="slidenum">
              <a:rPr kumimoji="0" lang="en-US" altLang="sk-SK" smtClean="0"/>
              <a:pPr>
                <a:spcBef>
                  <a:spcPct val="0"/>
                </a:spcBef>
              </a:pPr>
              <a:t>3</a:t>
            </a:fld>
            <a:endParaRPr kumimoji="0" lang="en-US" altLang="sk-SK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  <p:extLst>
      <p:ext uri="{BB962C8B-B14F-4D97-AF65-F5344CB8AC3E}">
        <p14:creationId xmlns:p14="http://schemas.microsoft.com/office/powerpoint/2010/main" val="60223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7601E7C-784E-47C4-A724-2F09FFEFF721}" type="slidenum">
              <a:rPr kumimoji="0" lang="en-US" altLang="sk-SK" smtClean="0"/>
              <a:pPr>
                <a:spcBef>
                  <a:spcPct val="0"/>
                </a:spcBef>
              </a:pPr>
              <a:t>4</a:t>
            </a:fld>
            <a:endParaRPr kumimoji="0" lang="en-US" altLang="sk-SK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  <p:extLst>
      <p:ext uri="{BB962C8B-B14F-4D97-AF65-F5344CB8AC3E}">
        <p14:creationId xmlns:p14="http://schemas.microsoft.com/office/powerpoint/2010/main" val="2053681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0B16616-B7B8-4FCC-AC35-B1BC74E692E0}" type="slidenum">
              <a:rPr kumimoji="0" lang="en-US" altLang="sk-SK" smtClean="0"/>
              <a:pPr>
                <a:spcBef>
                  <a:spcPct val="0"/>
                </a:spcBef>
              </a:pPr>
              <a:t>5</a:t>
            </a:fld>
            <a:endParaRPr kumimoji="0" lang="en-US" altLang="sk-SK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  <p:extLst>
      <p:ext uri="{BB962C8B-B14F-4D97-AF65-F5344CB8AC3E}">
        <p14:creationId xmlns:p14="http://schemas.microsoft.com/office/powerpoint/2010/main" val="3776801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4555A62-163B-4266-B2FA-E7B603897215}" type="slidenum">
              <a:rPr kumimoji="0" lang="en-US" altLang="sk-SK" smtClean="0"/>
              <a:pPr>
                <a:spcBef>
                  <a:spcPct val="0"/>
                </a:spcBef>
              </a:pPr>
              <a:t>6</a:t>
            </a:fld>
            <a:endParaRPr kumimoji="0" lang="en-US" altLang="sk-SK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  <p:extLst>
      <p:ext uri="{BB962C8B-B14F-4D97-AF65-F5344CB8AC3E}">
        <p14:creationId xmlns:p14="http://schemas.microsoft.com/office/powerpoint/2010/main" val="1958064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B430CFB-1AD8-4571-9872-E6E41891750E}" type="slidenum">
              <a:rPr kumimoji="0" lang="en-US" altLang="sk-SK" smtClean="0"/>
              <a:pPr>
                <a:spcBef>
                  <a:spcPct val="0"/>
                </a:spcBef>
              </a:pPr>
              <a:t>7</a:t>
            </a:fld>
            <a:endParaRPr kumimoji="0" lang="en-US" altLang="sk-SK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sk-SK" altLang="sk-SK" smtClean="0"/>
          </a:p>
        </p:txBody>
      </p:sp>
    </p:spTree>
    <p:extLst>
      <p:ext uri="{BB962C8B-B14F-4D97-AF65-F5344CB8AC3E}">
        <p14:creationId xmlns:p14="http://schemas.microsoft.com/office/powerpoint/2010/main" val="301936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24. 2. 2025</a:t>
            </a:fld>
            <a:endParaRPr lang="sk-SK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24. 2. 2025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24. 2. 2025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24. 2. 2025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24. 2. 2025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24. 2. 2025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24. 2. 2025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24. 2. 2025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24. 2. 2025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24. 2. 2025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2C0F6-F4FA-4206-8E62-062F04DAB5FC}" type="datetimeFigureOut">
              <a:rPr lang="sk-SK" smtClean="0"/>
              <a:t>24. 2. 2025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052C0F6-F4FA-4206-8E62-062F04DAB5FC}" type="datetimeFigureOut">
              <a:rPr lang="sk-SK" smtClean="0"/>
              <a:t>24. 2. 2025</a:t>
            </a:fld>
            <a:endParaRPr lang="sk-SK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7816FD-4119-4049-B224-AA805932FF33}" type="slidenum">
              <a:rPr lang="sk-SK" smtClean="0"/>
              <a:t>‹#›</a:t>
            </a:fld>
            <a:endParaRPr lang="sk-SK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5.bin"/><Relationship Id="rId7" Type="http://schemas.openxmlformats.org/officeDocument/2006/relationships/image" Target="../media/image29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Relationship Id="rId9" Type="http://schemas.openxmlformats.org/officeDocument/2006/relationships/image" Target="../media/image2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7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2.w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4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0.e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4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51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5.e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67.w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57.e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1.e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70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3.e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5.emf"/><Relationship Id="rId4" Type="http://schemas.openxmlformats.org/officeDocument/2006/relationships/image" Target="../media/image72.emf"/><Relationship Id="rId9" Type="http://schemas.openxmlformats.org/officeDocument/2006/relationships/oleObject" Target="../embeddings/oleObject7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8.e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1.e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80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3.e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2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8.emf"/><Relationship Id="rId4" Type="http://schemas.openxmlformats.org/officeDocument/2006/relationships/image" Target="../media/image85.emf"/><Relationship Id="rId9" Type="http://schemas.openxmlformats.org/officeDocument/2006/relationships/oleObject" Target="../embeddings/oleObject87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9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2.e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4.emf"/><Relationship Id="rId4" Type="http://schemas.openxmlformats.org/officeDocument/2006/relationships/image" Target="../media/image91.emf"/><Relationship Id="rId9" Type="http://schemas.openxmlformats.org/officeDocument/2006/relationships/oleObject" Target="../embeddings/oleObject93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2.e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10" Type="http://schemas.openxmlformats.org/officeDocument/2006/relationships/image" Target="../media/image98.e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0.emf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V</a:t>
            </a:r>
            <a:r>
              <a:rPr lang="sk-SK" sz="3600" dirty="0" err="1" smtClean="0"/>
              <a:t>šeobecná</a:t>
            </a:r>
            <a:r>
              <a:rPr lang="sk-SK" sz="3600" dirty="0" smtClean="0"/>
              <a:t> štruktúra  Evolučného </a:t>
            </a:r>
            <a:r>
              <a:rPr lang="en-US" sz="3600" dirty="0" smtClean="0"/>
              <a:t>a</a:t>
            </a:r>
            <a:r>
              <a:rPr lang="sk-SK" sz="3600" dirty="0" err="1" smtClean="0"/>
              <a:t>lgoritmu</a:t>
            </a:r>
            <a:r>
              <a:rPr lang="en-US" sz="3600" dirty="0" smtClean="0"/>
              <a:t>.</a:t>
            </a:r>
            <a:br>
              <a:rPr lang="en-US" sz="3600" dirty="0" smtClean="0"/>
            </a:br>
            <a:r>
              <a:rPr lang="en-US" sz="3600" dirty="0" err="1" smtClean="0"/>
              <a:t>Horeolezeck</a:t>
            </a:r>
            <a:r>
              <a:rPr lang="sk-SK" sz="3600" dirty="0" smtClean="0"/>
              <a:t>ý algoritmus.</a:t>
            </a:r>
            <a:endParaRPr lang="sk-SK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predn</a:t>
            </a:r>
            <a:r>
              <a:rPr lang="sk-SK" dirty="0" err="1" smtClean="0"/>
              <a:t>áška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7761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267744" y="476672"/>
            <a:ext cx="3384376" cy="4536504"/>
            <a:chOff x="2267744" y="476672"/>
            <a:chExt cx="3384376" cy="4536504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4283968" y="476672"/>
              <a:ext cx="0" cy="72008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2987824" y="1299247"/>
              <a:ext cx="2664296" cy="64807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03848" y="1484784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200" dirty="0" smtClean="0"/>
                <a:t>Náhrada predošlej populácie</a:t>
              </a:r>
              <a:endParaRPr lang="sk-SK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87824" y="2276872"/>
              <a:ext cx="2664296" cy="648072"/>
            </a:xfrm>
            <a:prstGeom prst="rect">
              <a:avLst/>
            </a:prstGeom>
            <a:noFill/>
            <a:ln>
              <a:solidFill>
                <a:srgbClr val="FFFF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39852" y="2462408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1200" dirty="0" smtClean="0"/>
                <a:t>Migrácia</a:t>
              </a:r>
              <a:endParaRPr lang="sk-SK" sz="1200" dirty="0"/>
            </a:p>
          </p:txBody>
        </p:sp>
        <p:cxnSp>
          <p:nvCxnSpPr>
            <p:cNvPr id="9" name="Straight Arrow Connector 8"/>
            <p:cNvCxnSpPr>
              <a:stCxn id="4" idx="2"/>
              <a:endCxn id="6" idx="0"/>
            </p:cNvCxnSpPr>
            <p:nvPr/>
          </p:nvCxnSpPr>
          <p:spPr>
            <a:xfrm>
              <a:off x="4319972" y="1947319"/>
              <a:ext cx="0" cy="329553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952316" y="3284984"/>
              <a:ext cx="2664296" cy="64807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4344" y="3470520"/>
              <a:ext cx="21602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1200" dirty="0"/>
                <a:t>t</a:t>
              </a:r>
              <a:r>
                <a:rPr lang="sk-SK" sz="1200" dirty="0" smtClean="0"/>
                <a:t>=t+1</a:t>
              </a:r>
              <a:endParaRPr lang="sk-SK" sz="1200" dirty="0"/>
            </a:p>
          </p:txBody>
        </p:sp>
        <p:cxnSp>
          <p:nvCxnSpPr>
            <p:cNvPr id="13" name="Straight Arrow Connector 12"/>
            <p:cNvCxnSpPr>
              <a:stCxn id="6" idx="2"/>
              <a:endCxn id="10" idx="0"/>
            </p:cNvCxnSpPr>
            <p:nvPr/>
          </p:nvCxnSpPr>
          <p:spPr>
            <a:xfrm flipH="1">
              <a:off x="4284464" y="2924944"/>
              <a:ext cx="35508" cy="36004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0" idx="2"/>
            </p:cNvCxnSpPr>
            <p:nvPr/>
          </p:nvCxnSpPr>
          <p:spPr>
            <a:xfrm>
              <a:off x="4284464" y="3933056"/>
              <a:ext cx="17754" cy="108012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2339752" y="5013176"/>
              <a:ext cx="1962466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2267744" y="476672"/>
              <a:ext cx="72008" cy="4536504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6300192" y="2383014"/>
            <a:ext cx="1584176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sk-SK" dirty="0"/>
              <a:t>N</a:t>
            </a:r>
            <a:r>
              <a:rPr lang="sk-SK" dirty="0" smtClean="0"/>
              <a:t>áhrada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929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04088"/>
            <a:ext cx="8305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sz="2800" b="1" dirty="0" smtClean="0">
                <a:solidFill>
                  <a:srgbClr val="FFFF00"/>
                </a:solidFill>
              </a:rPr>
              <a:t>Podrobnejší popis jednotlivých krokov </a:t>
            </a:r>
            <a:endParaRPr lang="sk-SK" sz="2800" b="1" dirty="0">
              <a:solidFill>
                <a:srgbClr val="FFFF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2348880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Ako príklad si uvedieme problém obchodného cestujúceho.</a:t>
            </a:r>
          </a:p>
          <a:p>
            <a:endParaRPr lang="sk-SK" sz="2400" dirty="0"/>
          </a:p>
          <a:p>
            <a:pPr marL="457200" indent="-457200">
              <a:buAutoNum type="arabicPeriod"/>
            </a:pPr>
            <a:r>
              <a:rPr lang="sk-SK" sz="2400" dirty="0" smtClean="0"/>
              <a:t>Máme </a:t>
            </a:r>
            <a:r>
              <a:rPr lang="sk-SK" sz="2400" i="1" dirty="0" smtClean="0"/>
              <a:t>N</a:t>
            </a:r>
            <a:r>
              <a:rPr lang="sk-SK" sz="2400" dirty="0" smtClean="0"/>
              <a:t> očíslovaných miest. Obchodný cestujúci cestuje z mesta, ktoré má číslo 1, má prejsť všetkými mestami práve raz a má sa vrátiť do mesta 1.</a:t>
            </a:r>
          </a:p>
          <a:p>
            <a:pPr marL="457200" indent="-457200">
              <a:buAutoNum type="arabicPeriod"/>
            </a:pPr>
            <a:endParaRPr lang="sk-SK" sz="2400" dirty="0"/>
          </a:p>
          <a:p>
            <a:pPr marL="457200" indent="-457200">
              <a:buAutoNum type="arabicPeriod"/>
            </a:pPr>
            <a:r>
              <a:rPr lang="sk-SK" sz="2400" dirty="0" smtClean="0"/>
              <a:t>Úlohou je nájsť najkratšiu cestu medzi týmito mestami.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1946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051720" y="1916832"/>
            <a:ext cx="4507086" cy="4266648"/>
            <a:chOff x="2051720" y="1916832"/>
            <a:chExt cx="4507086" cy="4266648"/>
          </a:xfrm>
        </p:grpSpPr>
        <p:sp>
          <p:nvSpPr>
            <p:cNvPr id="10" name="Oval 9"/>
            <p:cNvSpPr/>
            <p:nvPr/>
          </p:nvSpPr>
          <p:spPr>
            <a:xfrm>
              <a:off x="3716288" y="1916832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" name="Oval 10"/>
            <p:cNvSpPr/>
            <p:nvPr/>
          </p:nvSpPr>
          <p:spPr>
            <a:xfrm>
              <a:off x="5497160" y="239987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" name="Oval 11"/>
            <p:cNvSpPr/>
            <p:nvPr/>
          </p:nvSpPr>
          <p:spPr>
            <a:xfrm>
              <a:off x="3284240" y="4005064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" name="Oval 12"/>
            <p:cNvSpPr/>
            <p:nvPr/>
          </p:nvSpPr>
          <p:spPr>
            <a:xfrm>
              <a:off x="2051720" y="3356992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4" name="Oval 13"/>
            <p:cNvSpPr/>
            <p:nvPr/>
          </p:nvSpPr>
          <p:spPr>
            <a:xfrm>
              <a:off x="4701024" y="3474328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3" name="Oval 22"/>
            <p:cNvSpPr/>
            <p:nvPr/>
          </p:nvSpPr>
          <p:spPr>
            <a:xfrm>
              <a:off x="5133072" y="4869160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4" name="Oval 23"/>
            <p:cNvSpPr/>
            <p:nvPr/>
          </p:nvSpPr>
          <p:spPr>
            <a:xfrm>
              <a:off x="2224048" y="4941168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5" name="Oval 24"/>
            <p:cNvSpPr/>
            <p:nvPr/>
          </p:nvSpPr>
          <p:spPr>
            <a:xfrm>
              <a:off x="6126758" y="4034681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6" name="Oval 25"/>
            <p:cNvSpPr/>
            <p:nvPr/>
          </p:nvSpPr>
          <p:spPr>
            <a:xfrm>
              <a:off x="3716288" y="573325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7" name="Oval 26"/>
            <p:cNvSpPr/>
            <p:nvPr/>
          </p:nvSpPr>
          <p:spPr>
            <a:xfrm>
              <a:off x="5868144" y="5733256"/>
              <a:ext cx="432048" cy="43204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16288" y="1916832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33072" y="4845432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51720" y="3381231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solidFill>
                    <a:schemeClr val="bg1"/>
                  </a:solidFill>
                </a:rPr>
                <a:t>3</a:t>
              </a:r>
              <a:endParaRPr lang="sk-SK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497160" y="2370257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84240" y="4005064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solidFill>
                    <a:schemeClr val="bg1"/>
                  </a:solidFill>
                </a:rPr>
                <a:t>5</a:t>
              </a:r>
              <a:endParaRPr lang="sk-SK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26758" y="4005064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solidFill>
                    <a:schemeClr val="bg1"/>
                  </a:solidFill>
                </a:rPr>
                <a:t>6</a:t>
              </a:r>
              <a:endParaRPr lang="sk-SK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01024" y="3424535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solidFill>
                    <a:schemeClr val="bg1"/>
                  </a:solidFill>
                </a:rPr>
                <a:t>7</a:t>
              </a:r>
              <a:endParaRPr lang="sk-SK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868144" y="5678159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solidFill>
                    <a:schemeClr val="bg1"/>
                  </a:solidFill>
                </a:rPr>
                <a:t>8</a:t>
              </a:r>
              <a:endParaRPr lang="sk-SK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09840" y="4947919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solidFill>
                    <a:schemeClr val="bg1"/>
                  </a:solidFill>
                </a:rPr>
                <a:t>9</a:t>
              </a:r>
              <a:endParaRPr lang="sk-SK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48472" y="5721815"/>
              <a:ext cx="5676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2400" b="1" dirty="0" smtClean="0">
                  <a:solidFill>
                    <a:schemeClr val="bg1"/>
                  </a:solidFill>
                </a:rPr>
                <a:t>10</a:t>
              </a:r>
              <a:endParaRPr lang="sk-SK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0" name="Freeform 39"/>
          <p:cNvSpPr/>
          <p:nvPr/>
        </p:nvSpPr>
        <p:spPr>
          <a:xfrm rot="237895">
            <a:off x="2394190" y="2044439"/>
            <a:ext cx="3822146" cy="3789680"/>
          </a:xfrm>
          <a:custGeom>
            <a:avLst/>
            <a:gdLst>
              <a:gd name="connsiteX0" fmla="*/ 1586946 w 3822146"/>
              <a:gd name="connsiteY0" fmla="*/ 304800 h 3789680"/>
              <a:gd name="connsiteX1" fmla="*/ 1607266 w 3822146"/>
              <a:gd name="connsiteY1" fmla="*/ 355600 h 3789680"/>
              <a:gd name="connsiteX2" fmla="*/ 1627586 w 3822146"/>
              <a:gd name="connsiteY2" fmla="*/ 386080 h 3789680"/>
              <a:gd name="connsiteX3" fmla="*/ 1647906 w 3822146"/>
              <a:gd name="connsiteY3" fmla="*/ 447040 h 3789680"/>
              <a:gd name="connsiteX4" fmla="*/ 1668226 w 3822146"/>
              <a:gd name="connsiteY4" fmla="*/ 518160 h 3789680"/>
              <a:gd name="connsiteX5" fmla="*/ 1688546 w 3822146"/>
              <a:gd name="connsiteY5" fmla="*/ 548640 h 3789680"/>
              <a:gd name="connsiteX6" fmla="*/ 1719026 w 3822146"/>
              <a:gd name="connsiteY6" fmla="*/ 619760 h 3789680"/>
              <a:gd name="connsiteX7" fmla="*/ 1739346 w 3822146"/>
              <a:gd name="connsiteY7" fmla="*/ 690880 h 3789680"/>
              <a:gd name="connsiteX8" fmla="*/ 1759666 w 3822146"/>
              <a:gd name="connsiteY8" fmla="*/ 721360 h 3789680"/>
              <a:gd name="connsiteX9" fmla="*/ 1779986 w 3822146"/>
              <a:gd name="connsiteY9" fmla="*/ 782320 h 3789680"/>
              <a:gd name="connsiteX10" fmla="*/ 1800306 w 3822146"/>
              <a:gd name="connsiteY10" fmla="*/ 822960 h 3789680"/>
              <a:gd name="connsiteX11" fmla="*/ 1810466 w 3822146"/>
              <a:gd name="connsiteY11" fmla="*/ 853440 h 3789680"/>
              <a:gd name="connsiteX12" fmla="*/ 1851106 w 3822146"/>
              <a:gd name="connsiteY12" fmla="*/ 914400 h 3789680"/>
              <a:gd name="connsiteX13" fmla="*/ 1891746 w 3822146"/>
              <a:gd name="connsiteY13" fmla="*/ 975360 h 3789680"/>
              <a:gd name="connsiteX14" fmla="*/ 1912066 w 3822146"/>
              <a:gd name="connsiteY14" fmla="*/ 1005840 h 3789680"/>
              <a:gd name="connsiteX15" fmla="*/ 1932386 w 3822146"/>
              <a:gd name="connsiteY15" fmla="*/ 1036320 h 3789680"/>
              <a:gd name="connsiteX16" fmla="*/ 1962866 w 3822146"/>
              <a:gd name="connsiteY16" fmla="*/ 1117600 h 3789680"/>
              <a:gd name="connsiteX17" fmla="*/ 2013666 w 3822146"/>
              <a:gd name="connsiteY17" fmla="*/ 1198880 h 3789680"/>
              <a:gd name="connsiteX18" fmla="*/ 2054306 w 3822146"/>
              <a:gd name="connsiteY18" fmla="*/ 1290320 h 3789680"/>
              <a:gd name="connsiteX19" fmla="*/ 2084786 w 3822146"/>
              <a:gd name="connsiteY19" fmla="*/ 1320800 h 3789680"/>
              <a:gd name="connsiteX20" fmla="*/ 2125426 w 3822146"/>
              <a:gd name="connsiteY20" fmla="*/ 1381760 h 3789680"/>
              <a:gd name="connsiteX21" fmla="*/ 2145746 w 3822146"/>
              <a:gd name="connsiteY21" fmla="*/ 1412240 h 3789680"/>
              <a:gd name="connsiteX22" fmla="*/ 2166066 w 3822146"/>
              <a:gd name="connsiteY22" fmla="*/ 1442720 h 3789680"/>
              <a:gd name="connsiteX23" fmla="*/ 2196546 w 3822146"/>
              <a:gd name="connsiteY23" fmla="*/ 1473200 h 3789680"/>
              <a:gd name="connsiteX24" fmla="*/ 2257506 w 3822146"/>
              <a:gd name="connsiteY24" fmla="*/ 1564640 h 3789680"/>
              <a:gd name="connsiteX25" fmla="*/ 2277826 w 3822146"/>
              <a:gd name="connsiteY25" fmla="*/ 1595120 h 3789680"/>
              <a:gd name="connsiteX26" fmla="*/ 2247346 w 3822146"/>
              <a:gd name="connsiteY26" fmla="*/ 1676400 h 3789680"/>
              <a:gd name="connsiteX27" fmla="*/ 2216866 w 3822146"/>
              <a:gd name="connsiteY27" fmla="*/ 1696720 h 3789680"/>
              <a:gd name="connsiteX28" fmla="*/ 2196546 w 3822146"/>
              <a:gd name="connsiteY28" fmla="*/ 1727200 h 3789680"/>
              <a:gd name="connsiteX29" fmla="*/ 2135586 w 3822146"/>
              <a:gd name="connsiteY29" fmla="*/ 1778000 h 3789680"/>
              <a:gd name="connsiteX30" fmla="*/ 2115266 w 3822146"/>
              <a:gd name="connsiteY30" fmla="*/ 1808480 h 3789680"/>
              <a:gd name="connsiteX31" fmla="*/ 2084786 w 3822146"/>
              <a:gd name="connsiteY31" fmla="*/ 1838960 h 3789680"/>
              <a:gd name="connsiteX32" fmla="*/ 2054306 w 3822146"/>
              <a:gd name="connsiteY32" fmla="*/ 1889760 h 3789680"/>
              <a:gd name="connsiteX33" fmla="*/ 2023826 w 3822146"/>
              <a:gd name="connsiteY33" fmla="*/ 1930400 h 3789680"/>
              <a:gd name="connsiteX34" fmla="*/ 1983186 w 3822146"/>
              <a:gd name="connsiteY34" fmla="*/ 2001520 h 3789680"/>
              <a:gd name="connsiteX35" fmla="*/ 1973026 w 3822146"/>
              <a:gd name="connsiteY35" fmla="*/ 2032000 h 3789680"/>
              <a:gd name="connsiteX36" fmla="*/ 1952706 w 3822146"/>
              <a:gd name="connsiteY36" fmla="*/ 2062480 h 3789680"/>
              <a:gd name="connsiteX37" fmla="*/ 1932386 w 3822146"/>
              <a:gd name="connsiteY37" fmla="*/ 2103120 h 3789680"/>
              <a:gd name="connsiteX38" fmla="*/ 1922226 w 3822146"/>
              <a:gd name="connsiteY38" fmla="*/ 2133600 h 3789680"/>
              <a:gd name="connsiteX39" fmla="*/ 1901906 w 3822146"/>
              <a:gd name="connsiteY39" fmla="*/ 2164080 h 3789680"/>
              <a:gd name="connsiteX40" fmla="*/ 1881586 w 3822146"/>
              <a:gd name="connsiteY40" fmla="*/ 2204720 h 3789680"/>
              <a:gd name="connsiteX41" fmla="*/ 1871426 w 3822146"/>
              <a:gd name="connsiteY41" fmla="*/ 2255520 h 3789680"/>
              <a:gd name="connsiteX42" fmla="*/ 1861266 w 3822146"/>
              <a:gd name="connsiteY42" fmla="*/ 2286000 h 3789680"/>
              <a:gd name="connsiteX43" fmla="*/ 1851106 w 3822146"/>
              <a:gd name="connsiteY43" fmla="*/ 2336800 h 3789680"/>
              <a:gd name="connsiteX44" fmla="*/ 1820626 w 3822146"/>
              <a:gd name="connsiteY44" fmla="*/ 2590800 h 3789680"/>
              <a:gd name="connsiteX45" fmla="*/ 1810466 w 3822146"/>
              <a:gd name="connsiteY45" fmla="*/ 2661920 h 3789680"/>
              <a:gd name="connsiteX46" fmla="*/ 1800306 w 3822146"/>
              <a:gd name="connsiteY46" fmla="*/ 2915920 h 3789680"/>
              <a:gd name="connsiteX47" fmla="*/ 1790146 w 3822146"/>
              <a:gd name="connsiteY47" fmla="*/ 2966720 h 3789680"/>
              <a:gd name="connsiteX48" fmla="*/ 1769826 w 3822146"/>
              <a:gd name="connsiteY48" fmla="*/ 3007360 h 3789680"/>
              <a:gd name="connsiteX49" fmla="*/ 1759666 w 3822146"/>
              <a:gd name="connsiteY49" fmla="*/ 3088640 h 3789680"/>
              <a:gd name="connsiteX50" fmla="*/ 1698706 w 3822146"/>
              <a:gd name="connsiteY50" fmla="*/ 3200400 h 3789680"/>
              <a:gd name="connsiteX51" fmla="*/ 1688546 w 3822146"/>
              <a:gd name="connsiteY51" fmla="*/ 3230880 h 3789680"/>
              <a:gd name="connsiteX52" fmla="*/ 1647906 w 3822146"/>
              <a:gd name="connsiteY52" fmla="*/ 3302000 h 3789680"/>
              <a:gd name="connsiteX53" fmla="*/ 1627586 w 3822146"/>
              <a:gd name="connsiteY53" fmla="*/ 3383280 h 3789680"/>
              <a:gd name="connsiteX54" fmla="*/ 1607266 w 3822146"/>
              <a:gd name="connsiteY54" fmla="*/ 3423920 h 3789680"/>
              <a:gd name="connsiteX55" fmla="*/ 1586946 w 3822146"/>
              <a:gd name="connsiteY55" fmla="*/ 3505200 h 3789680"/>
              <a:gd name="connsiteX56" fmla="*/ 1566626 w 3822146"/>
              <a:gd name="connsiteY56" fmla="*/ 3566160 h 3789680"/>
              <a:gd name="connsiteX57" fmla="*/ 1556466 w 3822146"/>
              <a:gd name="connsiteY57" fmla="*/ 3596640 h 3789680"/>
              <a:gd name="connsiteX58" fmla="*/ 1515826 w 3822146"/>
              <a:gd name="connsiteY58" fmla="*/ 3667760 h 3789680"/>
              <a:gd name="connsiteX59" fmla="*/ 1505666 w 3822146"/>
              <a:gd name="connsiteY59" fmla="*/ 3698240 h 3789680"/>
              <a:gd name="connsiteX60" fmla="*/ 1475186 w 3822146"/>
              <a:gd name="connsiteY60" fmla="*/ 3789680 h 3789680"/>
              <a:gd name="connsiteX61" fmla="*/ 1434546 w 3822146"/>
              <a:gd name="connsiteY61" fmla="*/ 3738880 h 3789680"/>
              <a:gd name="connsiteX62" fmla="*/ 1332946 w 3822146"/>
              <a:gd name="connsiteY62" fmla="*/ 3657600 h 3789680"/>
              <a:gd name="connsiteX63" fmla="*/ 1221186 w 3822146"/>
              <a:gd name="connsiteY63" fmla="*/ 3576320 h 3789680"/>
              <a:gd name="connsiteX64" fmla="*/ 1190706 w 3822146"/>
              <a:gd name="connsiteY64" fmla="*/ 3545840 h 3789680"/>
              <a:gd name="connsiteX65" fmla="*/ 1160226 w 3822146"/>
              <a:gd name="connsiteY65" fmla="*/ 3535680 h 3789680"/>
              <a:gd name="connsiteX66" fmla="*/ 1129746 w 3822146"/>
              <a:gd name="connsiteY66" fmla="*/ 3515360 h 3789680"/>
              <a:gd name="connsiteX67" fmla="*/ 1017986 w 3822146"/>
              <a:gd name="connsiteY67" fmla="*/ 3484880 h 3789680"/>
              <a:gd name="connsiteX68" fmla="*/ 926546 w 3822146"/>
              <a:gd name="connsiteY68" fmla="*/ 3434080 h 3789680"/>
              <a:gd name="connsiteX69" fmla="*/ 875746 w 3822146"/>
              <a:gd name="connsiteY69" fmla="*/ 3423920 h 3789680"/>
              <a:gd name="connsiteX70" fmla="*/ 753826 w 3822146"/>
              <a:gd name="connsiteY70" fmla="*/ 3373120 h 3789680"/>
              <a:gd name="connsiteX71" fmla="*/ 703026 w 3822146"/>
              <a:gd name="connsiteY71" fmla="*/ 3352800 h 3789680"/>
              <a:gd name="connsiteX72" fmla="*/ 662386 w 3822146"/>
              <a:gd name="connsiteY72" fmla="*/ 3342640 h 3789680"/>
              <a:gd name="connsiteX73" fmla="*/ 601426 w 3822146"/>
              <a:gd name="connsiteY73" fmla="*/ 3312160 h 3789680"/>
              <a:gd name="connsiteX74" fmla="*/ 550626 w 3822146"/>
              <a:gd name="connsiteY74" fmla="*/ 3291840 h 3789680"/>
              <a:gd name="connsiteX75" fmla="*/ 449026 w 3822146"/>
              <a:gd name="connsiteY75" fmla="*/ 3241040 h 3789680"/>
              <a:gd name="connsiteX76" fmla="*/ 398226 w 3822146"/>
              <a:gd name="connsiteY76" fmla="*/ 3220720 h 3789680"/>
              <a:gd name="connsiteX77" fmla="*/ 367746 w 3822146"/>
              <a:gd name="connsiteY77" fmla="*/ 3210560 h 3789680"/>
              <a:gd name="connsiteX78" fmla="*/ 266146 w 3822146"/>
              <a:gd name="connsiteY78" fmla="*/ 3169920 h 3789680"/>
              <a:gd name="connsiteX79" fmla="*/ 235666 w 3822146"/>
              <a:gd name="connsiteY79" fmla="*/ 3159760 h 3789680"/>
              <a:gd name="connsiteX80" fmla="*/ 195026 w 3822146"/>
              <a:gd name="connsiteY80" fmla="*/ 3139440 h 3789680"/>
              <a:gd name="connsiteX81" fmla="*/ 123906 w 3822146"/>
              <a:gd name="connsiteY81" fmla="*/ 3119120 h 3789680"/>
              <a:gd name="connsiteX82" fmla="*/ 93426 w 3822146"/>
              <a:gd name="connsiteY82" fmla="*/ 3108960 h 3789680"/>
              <a:gd name="connsiteX83" fmla="*/ 215346 w 3822146"/>
              <a:gd name="connsiteY83" fmla="*/ 3078480 h 3789680"/>
              <a:gd name="connsiteX84" fmla="*/ 245826 w 3822146"/>
              <a:gd name="connsiteY84" fmla="*/ 3068320 h 3789680"/>
              <a:gd name="connsiteX85" fmla="*/ 276306 w 3822146"/>
              <a:gd name="connsiteY85" fmla="*/ 3048000 h 3789680"/>
              <a:gd name="connsiteX86" fmla="*/ 347426 w 3822146"/>
              <a:gd name="connsiteY86" fmla="*/ 3017520 h 3789680"/>
              <a:gd name="connsiteX87" fmla="*/ 398226 w 3822146"/>
              <a:gd name="connsiteY87" fmla="*/ 2987040 h 3789680"/>
              <a:gd name="connsiteX88" fmla="*/ 438866 w 3822146"/>
              <a:gd name="connsiteY88" fmla="*/ 2976880 h 3789680"/>
              <a:gd name="connsiteX89" fmla="*/ 509986 w 3822146"/>
              <a:gd name="connsiteY89" fmla="*/ 2956560 h 3789680"/>
              <a:gd name="connsiteX90" fmla="*/ 611586 w 3822146"/>
              <a:gd name="connsiteY90" fmla="*/ 2926080 h 3789680"/>
              <a:gd name="connsiteX91" fmla="*/ 703026 w 3822146"/>
              <a:gd name="connsiteY91" fmla="*/ 2885440 h 3789680"/>
              <a:gd name="connsiteX92" fmla="*/ 733506 w 3822146"/>
              <a:gd name="connsiteY92" fmla="*/ 2875280 h 3789680"/>
              <a:gd name="connsiteX93" fmla="*/ 814786 w 3822146"/>
              <a:gd name="connsiteY93" fmla="*/ 2834640 h 3789680"/>
              <a:gd name="connsiteX94" fmla="*/ 855426 w 3822146"/>
              <a:gd name="connsiteY94" fmla="*/ 2814320 h 3789680"/>
              <a:gd name="connsiteX95" fmla="*/ 906226 w 3822146"/>
              <a:gd name="connsiteY95" fmla="*/ 2804160 h 3789680"/>
              <a:gd name="connsiteX96" fmla="*/ 977346 w 3822146"/>
              <a:gd name="connsiteY96" fmla="*/ 2763520 h 3789680"/>
              <a:gd name="connsiteX97" fmla="*/ 1068786 w 3822146"/>
              <a:gd name="connsiteY97" fmla="*/ 2722880 h 3789680"/>
              <a:gd name="connsiteX98" fmla="*/ 1139906 w 3822146"/>
              <a:gd name="connsiteY98" fmla="*/ 2672080 h 3789680"/>
              <a:gd name="connsiteX99" fmla="*/ 1200866 w 3822146"/>
              <a:gd name="connsiteY99" fmla="*/ 2631440 h 3789680"/>
              <a:gd name="connsiteX100" fmla="*/ 1261826 w 3822146"/>
              <a:gd name="connsiteY100" fmla="*/ 2580640 h 3789680"/>
              <a:gd name="connsiteX101" fmla="*/ 1282146 w 3822146"/>
              <a:gd name="connsiteY101" fmla="*/ 2448560 h 3789680"/>
              <a:gd name="connsiteX102" fmla="*/ 1271986 w 3822146"/>
              <a:gd name="connsiteY102" fmla="*/ 2377440 h 3789680"/>
              <a:gd name="connsiteX103" fmla="*/ 1211026 w 3822146"/>
              <a:gd name="connsiteY103" fmla="*/ 2336800 h 3789680"/>
              <a:gd name="connsiteX104" fmla="*/ 1190706 w 3822146"/>
              <a:gd name="connsiteY104" fmla="*/ 2306320 h 3789680"/>
              <a:gd name="connsiteX105" fmla="*/ 1241506 w 3822146"/>
              <a:gd name="connsiteY105" fmla="*/ 2245360 h 3789680"/>
              <a:gd name="connsiteX106" fmla="*/ 1261826 w 3822146"/>
              <a:gd name="connsiteY106" fmla="*/ 2164080 h 3789680"/>
              <a:gd name="connsiteX107" fmla="*/ 1271986 w 3822146"/>
              <a:gd name="connsiteY107" fmla="*/ 2133600 h 3789680"/>
              <a:gd name="connsiteX108" fmla="*/ 1261826 w 3822146"/>
              <a:gd name="connsiteY108" fmla="*/ 2011680 h 3789680"/>
              <a:gd name="connsiteX109" fmla="*/ 1241506 w 3822146"/>
              <a:gd name="connsiteY109" fmla="*/ 1981200 h 3789680"/>
              <a:gd name="connsiteX110" fmla="*/ 1231346 w 3822146"/>
              <a:gd name="connsiteY110" fmla="*/ 1950720 h 3789680"/>
              <a:gd name="connsiteX111" fmla="*/ 1180546 w 3822146"/>
              <a:gd name="connsiteY111" fmla="*/ 1889760 h 3789680"/>
              <a:gd name="connsiteX112" fmla="*/ 1129746 w 3822146"/>
              <a:gd name="connsiteY112" fmla="*/ 1828800 h 3789680"/>
              <a:gd name="connsiteX113" fmla="*/ 1099266 w 3822146"/>
              <a:gd name="connsiteY113" fmla="*/ 1818640 h 3789680"/>
              <a:gd name="connsiteX114" fmla="*/ 926546 w 3822146"/>
              <a:gd name="connsiteY114" fmla="*/ 1696720 h 3789680"/>
              <a:gd name="connsiteX115" fmla="*/ 875746 w 3822146"/>
              <a:gd name="connsiteY115" fmla="*/ 1676400 h 3789680"/>
              <a:gd name="connsiteX116" fmla="*/ 784306 w 3822146"/>
              <a:gd name="connsiteY116" fmla="*/ 1635760 h 3789680"/>
              <a:gd name="connsiteX117" fmla="*/ 723346 w 3822146"/>
              <a:gd name="connsiteY117" fmla="*/ 1615440 h 3789680"/>
              <a:gd name="connsiteX118" fmla="*/ 642066 w 3822146"/>
              <a:gd name="connsiteY118" fmla="*/ 1584960 h 3789680"/>
              <a:gd name="connsiteX119" fmla="*/ 560786 w 3822146"/>
              <a:gd name="connsiteY119" fmla="*/ 1544320 h 3789680"/>
              <a:gd name="connsiteX120" fmla="*/ 459186 w 3822146"/>
              <a:gd name="connsiteY120" fmla="*/ 1534160 h 3789680"/>
              <a:gd name="connsiteX121" fmla="*/ 357586 w 3822146"/>
              <a:gd name="connsiteY121" fmla="*/ 1513840 h 3789680"/>
              <a:gd name="connsiteX122" fmla="*/ 255986 w 3822146"/>
              <a:gd name="connsiteY122" fmla="*/ 1503680 h 3789680"/>
              <a:gd name="connsiteX123" fmla="*/ 1986 w 3822146"/>
              <a:gd name="connsiteY123" fmla="*/ 1503680 h 3789680"/>
              <a:gd name="connsiteX124" fmla="*/ 32466 w 3822146"/>
              <a:gd name="connsiteY124" fmla="*/ 1493520 h 3789680"/>
              <a:gd name="connsiteX125" fmla="*/ 113746 w 3822146"/>
              <a:gd name="connsiteY125" fmla="*/ 1473200 h 3789680"/>
              <a:gd name="connsiteX126" fmla="*/ 154386 w 3822146"/>
              <a:gd name="connsiteY126" fmla="*/ 1452880 h 3789680"/>
              <a:gd name="connsiteX127" fmla="*/ 255986 w 3822146"/>
              <a:gd name="connsiteY127" fmla="*/ 1442720 h 3789680"/>
              <a:gd name="connsiteX128" fmla="*/ 306786 w 3822146"/>
              <a:gd name="connsiteY128" fmla="*/ 1432560 h 3789680"/>
              <a:gd name="connsiteX129" fmla="*/ 438866 w 3822146"/>
              <a:gd name="connsiteY129" fmla="*/ 1422400 h 3789680"/>
              <a:gd name="connsiteX130" fmla="*/ 520146 w 3822146"/>
              <a:gd name="connsiteY130" fmla="*/ 1412240 h 3789680"/>
              <a:gd name="connsiteX131" fmla="*/ 631906 w 3822146"/>
              <a:gd name="connsiteY131" fmla="*/ 1391920 h 3789680"/>
              <a:gd name="connsiteX132" fmla="*/ 662386 w 3822146"/>
              <a:gd name="connsiteY132" fmla="*/ 1381760 h 3789680"/>
              <a:gd name="connsiteX133" fmla="*/ 753826 w 3822146"/>
              <a:gd name="connsiteY133" fmla="*/ 1371600 h 3789680"/>
              <a:gd name="connsiteX134" fmla="*/ 855426 w 3822146"/>
              <a:gd name="connsiteY134" fmla="*/ 1351280 h 3789680"/>
              <a:gd name="connsiteX135" fmla="*/ 936706 w 3822146"/>
              <a:gd name="connsiteY135" fmla="*/ 1341120 h 3789680"/>
              <a:gd name="connsiteX136" fmla="*/ 977346 w 3822146"/>
              <a:gd name="connsiteY136" fmla="*/ 1330960 h 3789680"/>
              <a:gd name="connsiteX137" fmla="*/ 1038306 w 3822146"/>
              <a:gd name="connsiteY137" fmla="*/ 1320800 h 3789680"/>
              <a:gd name="connsiteX138" fmla="*/ 1200866 w 3822146"/>
              <a:gd name="connsiteY138" fmla="*/ 1290320 h 3789680"/>
              <a:gd name="connsiteX139" fmla="*/ 1241506 w 3822146"/>
              <a:gd name="connsiteY139" fmla="*/ 1270000 h 3789680"/>
              <a:gd name="connsiteX140" fmla="*/ 1271986 w 3822146"/>
              <a:gd name="connsiteY140" fmla="*/ 1259840 h 3789680"/>
              <a:gd name="connsiteX141" fmla="*/ 1302466 w 3822146"/>
              <a:gd name="connsiteY141" fmla="*/ 1239520 h 3789680"/>
              <a:gd name="connsiteX142" fmla="*/ 1363426 w 3822146"/>
              <a:gd name="connsiteY142" fmla="*/ 1219200 h 3789680"/>
              <a:gd name="connsiteX143" fmla="*/ 1393906 w 3822146"/>
              <a:gd name="connsiteY143" fmla="*/ 1209040 h 3789680"/>
              <a:gd name="connsiteX144" fmla="*/ 1454866 w 3822146"/>
              <a:gd name="connsiteY144" fmla="*/ 1178560 h 3789680"/>
              <a:gd name="connsiteX145" fmla="*/ 1505666 w 3822146"/>
              <a:gd name="connsiteY145" fmla="*/ 1148080 h 3789680"/>
              <a:gd name="connsiteX146" fmla="*/ 1556466 w 3822146"/>
              <a:gd name="connsiteY146" fmla="*/ 1127760 h 3789680"/>
              <a:gd name="connsiteX147" fmla="*/ 1597106 w 3822146"/>
              <a:gd name="connsiteY147" fmla="*/ 1107440 h 3789680"/>
              <a:gd name="connsiteX148" fmla="*/ 1668226 w 3822146"/>
              <a:gd name="connsiteY148" fmla="*/ 1087120 h 3789680"/>
              <a:gd name="connsiteX149" fmla="*/ 1698706 w 3822146"/>
              <a:gd name="connsiteY149" fmla="*/ 1066800 h 3789680"/>
              <a:gd name="connsiteX150" fmla="*/ 1800306 w 3822146"/>
              <a:gd name="connsiteY150" fmla="*/ 1046480 h 3789680"/>
              <a:gd name="connsiteX151" fmla="*/ 1840946 w 3822146"/>
              <a:gd name="connsiteY151" fmla="*/ 1026160 h 3789680"/>
              <a:gd name="connsiteX152" fmla="*/ 1881586 w 3822146"/>
              <a:gd name="connsiteY152" fmla="*/ 1016000 h 3789680"/>
              <a:gd name="connsiteX153" fmla="*/ 1983186 w 3822146"/>
              <a:gd name="connsiteY153" fmla="*/ 995680 h 3789680"/>
              <a:gd name="connsiteX154" fmla="*/ 2033986 w 3822146"/>
              <a:gd name="connsiteY154" fmla="*/ 985520 h 3789680"/>
              <a:gd name="connsiteX155" fmla="*/ 2105106 w 3822146"/>
              <a:gd name="connsiteY155" fmla="*/ 965200 h 3789680"/>
              <a:gd name="connsiteX156" fmla="*/ 2216866 w 3822146"/>
              <a:gd name="connsiteY156" fmla="*/ 914400 h 3789680"/>
              <a:gd name="connsiteX157" fmla="*/ 2267666 w 3822146"/>
              <a:gd name="connsiteY157" fmla="*/ 904240 h 3789680"/>
              <a:gd name="connsiteX158" fmla="*/ 2298146 w 3822146"/>
              <a:gd name="connsiteY158" fmla="*/ 883920 h 3789680"/>
              <a:gd name="connsiteX159" fmla="*/ 2338786 w 3822146"/>
              <a:gd name="connsiteY159" fmla="*/ 873760 h 3789680"/>
              <a:gd name="connsiteX160" fmla="*/ 2369266 w 3822146"/>
              <a:gd name="connsiteY160" fmla="*/ 863600 h 3789680"/>
              <a:gd name="connsiteX161" fmla="*/ 2450546 w 3822146"/>
              <a:gd name="connsiteY161" fmla="*/ 833120 h 3789680"/>
              <a:gd name="connsiteX162" fmla="*/ 2481026 w 3822146"/>
              <a:gd name="connsiteY162" fmla="*/ 812800 h 3789680"/>
              <a:gd name="connsiteX163" fmla="*/ 2511506 w 3822146"/>
              <a:gd name="connsiteY163" fmla="*/ 802640 h 3789680"/>
              <a:gd name="connsiteX164" fmla="*/ 2562306 w 3822146"/>
              <a:gd name="connsiteY164" fmla="*/ 782320 h 3789680"/>
              <a:gd name="connsiteX165" fmla="*/ 2602946 w 3822146"/>
              <a:gd name="connsiteY165" fmla="*/ 772160 h 3789680"/>
              <a:gd name="connsiteX166" fmla="*/ 2684226 w 3822146"/>
              <a:gd name="connsiteY166" fmla="*/ 741680 h 3789680"/>
              <a:gd name="connsiteX167" fmla="*/ 2714706 w 3822146"/>
              <a:gd name="connsiteY167" fmla="*/ 721360 h 3789680"/>
              <a:gd name="connsiteX168" fmla="*/ 2826466 w 3822146"/>
              <a:gd name="connsiteY168" fmla="*/ 680720 h 3789680"/>
              <a:gd name="connsiteX169" fmla="*/ 2928066 w 3822146"/>
              <a:gd name="connsiteY169" fmla="*/ 640080 h 3789680"/>
              <a:gd name="connsiteX170" fmla="*/ 2958546 w 3822146"/>
              <a:gd name="connsiteY170" fmla="*/ 629920 h 3789680"/>
              <a:gd name="connsiteX171" fmla="*/ 3039826 w 3822146"/>
              <a:gd name="connsiteY171" fmla="*/ 599440 h 3789680"/>
              <a:gd name="connsiteX172" fmla="*/ 3131266 w 3822146"/>
              <a:gd name="connsiteY172" fmla="*/ 558800 h 3789680"/>
              <a:gd name="connsiteX173" fmla="*/ 3161746 w 3822146"/>
              <a:gd name="connsiteY173" fmla="*/ 548640 h 3789680"/>
              <a:gd name="connsiteX174" fmla="*/ 3192226 w 3822146"/>
              <a:gd name="connsiteY174" fmla="*/ 568960 h 3789680"/>
              <a:gd name="connsiteX175" fmla="*/ 3202386 w 3822146"/>
              <a:gd name="connsiteY175" fmla="*/ 599440 h 3789680"/>
              <a:gd name="connsiteX176" fmla="*/ 3222706 w 3822146"/>
              <a:gd name="connsiteY176" fmla="*/ 640080 h 3789680"/>
              <a:gd name="connsiteX177" fmla="*/ 3263346 w 3822146"/>
              <a:gd name="connsiteY177" fmla="*/ 731520 h 3789680"/>
              <a:gd name="connsiteX178" fmla="*/ 3283666 w 3822146"/>
              <a:gd name="connsiteY178" fmla="*/ 802640 h 3789680"/>
              <a:gd name="connsiteX179" fmla="*/ 3334466 w 3822146"/>
              <a:gd name="connsiteY179" fmla="*/ 904240 h 3789680"/>
              <a:gd name="connsiteX180" fmla="*/ 3375106 w 3822146"/>
              <a:gd name="connsiteY180" fmla="*/ 1005840 h 3789680"/>
              <a:gd name="connsiteX181" fmla="*/ 3405586 w 3822146"/>
              <a:gd name="connsiteY181" fmla="*/ 1117600 h 3789680"/>
              <a:gd name="connsiteX182" fmla="*/ 3425906 w 3822146"/>
              <a:gd name="connsiteY182" fmla="*/ 1148080 h 3789680"/>
              <a:gd name="connsiteX183" fmla="*/ 3446226 w 3822146"/>
              <a:gd name="connsiteY183" fmla="*/ 1209040 h 3789680"/>
              <a:gd name="connsiteX184" fmla="*/ 3466546 w 3822146"/>
              <a:gd name="connsiteY184" fmla="*/ 1239520 h 3789680"/>
              <a:gd name="connsiteX185" fmla="*/ 3517346 w 3822146"/>
              <a:gd name="connsiteY185" fmla="*/ 1381760 h 3789680"/>
              <a:gd name="connsiteX186" fmla="*/ 3527506 w 3822146"/>
              <a:gd name="connsiteY186" fmla="*/ 1412240 h 3789680"/>
              <a:gd name="connsiteX187" fmla="*/ 3608786 w 3822146"/>
              <a:gd name="connsiteY187" fmla="*/ 1584960 h 3789680"/>
              <a:gd name="connsiteX188" fmla="*/ 3639266 w 3822146"/>
              <a:gd name="connsiteY188" fmla="*/ 1676400 h 3789680"/>
              <a:gd name="connsiteX189" fmla="*/ 3649426 w 3822146"/>
              <a:gd name="connsiteY189" fmla="*/ 1727200 h 3789680"/>
              <a:gd name="connsiteX190" fmla="*/ 3690066 w 3822146"/>
              <a:gd name="connsiteY190" fmla="*/ 1808480 h 3789680"/>
              <a:gd name="connsiteX191" fmla="*/ 3710386 w 3822146"/>
              <a:gd name="connsiteY191" fmla="*/ 1869440 h 3789680"/>
              <a:gd name="connsiteX192" fmla="*/ 3720546 w 3822146"/>
              <a:gd name="connsiteY192" fmla="*/ 1910080 h 3789680"/>
              <a:gd name="connsiteX193" fmla="*/ 3740866 w 3822146"/>
              <a:gd name="connsiteY193" fmla="*/ 1940560 h 3789680"/>
              <a:gd name="connsiteX194" fmla="*/ 3751026 w 3822146"/>
              <a:gd name="connsiteY194" fmla="*/ 1971040 h 3789680"/>
              <a:gd name="connsiteX195" fmla="*/ 3781506 w 3822146"/>
              <a:gd name="connsiteY195" fmla="*/ 2001520 h 3789680"/>
              <a:gd name="connsiteX196" fmla="*/ 3822146 w 3822146"/>
              <a:gd name="connsiteY196" fmla="*/ 2062480 h 3789680"/>
              <a:gd name="connsiteX197" fmla="*/ 3801826 w 3822146"/>
              <a:gd name="connsiteY197" fmla="*/ 2103120 h 3789680"/>
              <a:gd name="connsiteX198" fmla="*/ 3720546 w 3822146"/>
              <a:gd name="connsiteY198" fmla="*/ 2164080 h 3789680"/>
              <a:gd name="connsiteX199" fmla="*/ 3669746 w 3822146"/>
              <a:gd name="connsiteY199" fmla="*/ 2235200 h 3789680"/>
              <a:gd name="connsiteX200" fmla="*/ 3639266 w 3822146"/>
              <a:gd name="connsiteY200" fmla="*/ 2255520 h 3789680"/>
              <a:gd name="connsiteX201" fmla="*/ 3618946 w 3822146"/>
              <a:gd name="connsiteY201" fmla="*/ 2296160 h 3789680"/>
              <a:gd name="connsiteX202" fmla="*/ 3578306 w 3822146"/>
              <a:gd name="connsiteY202" fmla="*/ 2326640 h 3789680"/>
              <a:gd name="connsiteX203" fmla="*/ 3547826 w 3822146"/>
              <a:gd name="connsiteY203" fmla="*/ 2357120 h 3789680"/>
              <a:gd name="connsiteX204" fmla="*/ 3517346 w 3822146"/>
              <a:gd name="connsiteY204" fmla="*/ 2418080 h 3789680"/>
              <a:gd name="connsiteX205" fmla="*/ 3425906 w 3822146"/>
              <a:gd name="connsiteY205" fmla="*/ 2529840 h 3789680"/>
              <a:gd name="connsiteX206" fmla="*/ 3415746 w 3822146"/>
              <a:gd name="connsiteY206" fmla="*/ 2560320 h 3789680"/>
              <a:gd name="connsiteX207" fmla="*/ 3385266 w 3822146"/>
              <a:gd name="connsiteY207" fmla="*/ 2590800 h 3789680"/>
              <a:gd name="connsiteX208" fmla="*/ 3364946 w 3822146"/>
              <a:gd name="connsiteY208" fmla="*/ 2621280 h 3789680"/>
              <a:gd name="connsiteX209" fmla="*/ 3334466 w 3822146"/>
              <a:gd name="connsiteY209" fmla="*/ 2672080 h 3789680"/>
              <a:gd name="connsiteX210" fmla="*/ 3314146 w 3822146"/>
              <a:gd name="connsiteY210" fmla="*/ 2712720 h 3789680"/>
              <a:gd name="connsiteX211" fmla="*/ 3273506 w 3822146"/>
              <a:gd name="connsiteY211" fmla="*/ 2743200 h 3789680"/>
              <a:gd name="connsiteX212" fmla="*/ 3243026 w 3822146"/>
              <a:gd name="connsiteY212" fmla="*/ 2773680 h 3789680"/>
              <a:gd name="connsiteX213" fmla="*/ 3222706 w 3822146"/>
              <a:gd name="connsiteY213" fmla="*/ 2804160 h 3789680"/>
              <a:gd name="connsiteX214" fmla="*/ 3192226 w 3822146"/>
              <a:gd name="connsiteY214" fmla="*/ 2844800 h 3789680"/>
              <a:gd name="connsiteX215" fmla="*/ 3171906 w 3822146"/>
              <a:gd name="connsiteY215" fmla="*/ 2875280 h 3789680"/>
              <a:gd name="connsiteX216" fmla="*/ 3141426 w 3822146"/>
              <a:gd name="connsiteY216" fmla="*/ 2885440 h 3789680"/>
              <a:gd name="connsiteX217" fmla="*/ 3049986 w 3822146"/>
              <a:gd name="connsiteY217" fmla="*/ 2956560 h 3789680"/>
              <a:gd name="connsiteX218" fmla="*/ 3019506 w 3822146"/>
              <a:gd name="connsiteY218" fmla="*/ 2976880 h 3789680"/>
              <a:gd name="connsiteX219" fmla="*/ 3029666 w 3822146"/>
              <a:gd name="connsiteY219" fmla="*/ 3007360 h 3789680"/>
              <a:gd name="connsiteX220" fmla="*/ 3070306 w 3822146"/>
              <a:gd name="connsiteY220" fmla="*/ 3068320 h 3789680"/>
              <a:gd name="connsiteX221" fmla="*/ 3141426 w 3822146"/>
              <a:gd name="connsiteY221" fmla="*/ 3149600 h 3789680"/>
              <a:gd name="connsiteX222" fmla="*/ 3171906 w 3822146"/>
              <a:gd name="connsiteY222" fmla="*/ 3200400 h 3789680"/>
              <a:gd name="connsiteX223" fmla="*/ 3212546 w 3822146"/>
              <a:gd name="connsiteY223" fmla="*/ 3251200 h 3789680"/>
              <a:gd name="connsiteX224" fmla="*/ 3263346 w 3822146"/>
              <a:gd name="connsiteY224" fmla="*/ 3322320 h 3789680"/>
              <a:gd name="connsiteX225" fmla="*/ 3273506 w 3822146"/>
              <a:gd name="connsiteY225" fmla="*/ 3352800 h 3789680"/>
              <a:gd name="connsiteX226" fmla="*/ 3314146 w 3822146"/>
              <a:gd name="connsiteY226" fmla="*/ 3383280 h 3789680"/>
              <a:gd name="connsiteX227" fmla="*/ 3344626 w 3822146"/>
              <a:gd name="connsiteY227" fmla="*/ 3413760 h 3789680"/>
              <a:gd name="connsiteX228" fmla="*/ 3415746 w 3822146"/>
              <a:gd name="connsiteY228" fmla="*/ 3505200 h 3789680"/>
              <a:gd name="connsiteX229" fmla="*/ 3456386 w 3822146"/>
              <a:gd name="connsiteY229" fmla="*/ 3525520 h 3789680"/>
              <a:gd name="connsiteX230" fmla="*/ 3497026 w 3822146"/>
              <a:gd name="connsiteY230" fmla="*/ 3586480 h 3789680"/>
              <a:gd name="connsiteX231" fmla="*/ 3517346 w 3822146"/>
              <a:gd name="connsiteY231" fmla="*/ 3616960 h 3789680"/>
              <a:gd name="connsiteX232" fmla="*/ 3547826 w 3822146"/>
              <a:gd name="connsiteY232" fmla="*/ 3627120 h 3789680"/>
              <a:gd name="connsiteX233" fmla="*/ 3608786 w 3822146"/>
              <a:gd name="connsiteY233" fmla="*/ 3677920 h 3789680"/>
              <a:gd name="connsiteX234" fmla="*/ 3659586 w 3822146"/>
              <a:gd name="connsiteY234" fmla="*/ 3738880 h 3789680"/>
              <a:gd name="connsiteX235" fmla="*/ 3669746 w 3822146"/>
              <a:gd name="connsiteY235" fmla="*/ 3708400 h 3789680"/>
              <a:gd name="connsiteX236" fmla="*/ 3659586 w 3822146"/>
              <a:gd name="connsiteY236" fmla="*/ 3484880 h 3789680"/>
              <a:gd name="connsiteX237" fmla="*/ 3649426 w 3822146"/>
              <a:gd name="connsiteY237" fmla="*/ 3454400 h 3789680"/>
              <a:gd name="connsiteX238" fmla="*/ 3608786 w 3822146"/>
              <a:gd name="connsiteY238" fmla="*/ 3362960 h 3789680"/>
              <a:gd name="connsiteX239" fmla="*/ 3598626 w 3822146"/>
              <a:gd name="connsiteY239" fmla="*/ 3332480 h 3789680"/>
              <a:gd name="connsiteX240" fmla="*/ 3578306 w 3822146"/>
              <a:gd name="connsiteY240" fmla="*/ 3302000 h 3789680"/>
              <a:gd name="connsiteX241" fmla="*/ 3547826 w 3822146"/>
              <a:gd name="connsiteY241" fmla="*/ 3210560 h 3789680"/>
              <a:gd name="connsiteX242" fmla="*/ 3537666 w 3822146"/>
              <a:gd name="connsiteY242" fmla="*/ 3180080 h 3789680"/>
              <a:gd name="connsiteX243" fmla="*/ 3527506 w 3822146"/>
              <a:gd name="connsiteY243" fmla="*/ 3098800 h 3789680"/>
              <a:gd name="connsiteX244" fmla="*/ 3517346 w 3822146"/>
              <a:gd name="connsiteY244" fmla="*/ 3068320 h 3789680"/>
              <a:gd name="connsiteX245" fmla="*/ 3507186 w 3822146"/>
              <a:gd name="connsiteY245" fmla="*/ 3027680 h 3789680"/>
              <a:gd name="connsiteX246" fmla="*/ 3497026 w 3822146"/>
              <a:gd name="connsiteY246" fmla="*/ 2926080 h 3789680"/>
              <a:gd name="connsiteX247" fmla="*/ 3466546 w 3822146"/>
              <a:gd name="connsiteY247" fmla="*/ 2834640 h 3789680"/>
              <a:gd name="connsiteX248" fmla="*/ 3436066 w 3822146"/>
              <a:gd name="connsiteY248" fmla="*/ 2743200 h 3789680"/>
              <a:gd name="connsiteX249" fmla="*/ 3425906 w 3822146"/>
              <a:gd name="connsiteY249" fmla="*/ 2682240 h 3789680"/>
              <a:gd name="connsiteX250" fmla="*/ 3415746 w 3822146"/>
              <a:gd name="connsiteY250" fmla="*/ 2580640 h 3789680"/>
              <a:gd name="connsiteX251" fmla="*/ 3395426 w 3822146"/>
              <a:gd name="connsiteY251" fmla="*/ 2519680 h 3789680"/>
              <a:gd name="connsiteX252" fmla="*/ 3364946 w 3822146"/>
              <a:gd name="connsiteY252" fmla="*/ 2357120 h 3789680"/>
              <a:gd name="connsiteX253" fmla="*/ 3344626 w 3822146"/>
              <a:gd name="connsiteY253" fmla="*/ 2296160 h 3789680"/>
              <a:gd name="connsiteX254" fmla="*/ 3324306 w 3822146"/>
              <a:gd name="connsiteY254" fmla="*/ 2265680 h 3789680"/>
              <a:gd name="connsiteX255" fmla="*/ 3303986 w 3822146"/>
              <a:gd name="connsiteY255" fmla="*/ 2214880 h 3789680"/>
              <a:gd name="connsiteX256" fmla="*/ 3293826 w 3822146"/>
              <a:gd name="connsiteY256" fmla="*/ 2184400 h 3789680"/>
              <a:gd name="connsiteX257" fmla="*/ 3273506 w 3822146"/>
              <a:gd name="connsiteY257" fmla="*/ 2153920 h 3789680"/>
              <a:gd name="connsiteX258" fmla="*/ 3243026 w 3822146"/>
              <a:gd name="connsiteY258" fmla="*/ 2082800 h 3789680"/>
              <a:gd name="connsiteX259" fmla="*/ 3222706 w 3822146"/>
              <a:gd name="connsiteY259" fmla="*/ 2021840 h 3789680"/>
              <a:gd name="connsiteX260" fmla="*/ 3182066 w 3822146"/>
              <a:gd name="connsiteY260" fmla="*/ 1950720 h 3789680"/>
              <a:gd name="connsiteX261" fmla="*/ 3151586 w 3822146"/>
              <a:gd name="connsiteY261" fmla="*/ 1889760 h 3789680"/>
              <a:gd name="connsiteX262" fmla="*/ 3141426 w 3822146"/>
              <a:gd name="connsiteY262" fmla="*/ 1859280 h 3789680"/>
              <a:gd name="connsiteX263" fmla="*/ 3110946 w 3822146"/>
              <a:gd name="connsiteY263" fmla="*/ 1808480 h 3789680"/>
              <a:gd name="connsiteX264" fmla="*/ 3090626 w 3822146"/>
              <a:gd name="connsiteY264" fmla="*/ 1747520 h 3789680"/>
              <a:gd name="connsiteX265" fmla="*/ 3070306 w 3822146"/>
              <a:gd name="connsiteY265" fmla="*/ 1706880 h 3789680"/>
              <a:gd name="connsiteX266" fmla="*/ 3049986 w 3822146"/>
              <a:gd name="connsiteY266" fmla="*/ 1625600 h 3789680"/>
              <a:gd name="connsiteX267" fmla="*/ 3009346 w 3822146"/>
              <a:gd name="connsiteY267" fmla="*/ 1554480 h 3789680"/>
              <a:gd name="connsiteX268" fmla="*/ 2999186 w 3822146"/>
              <a:gd name="connsiteY268" fmla="*/ 1524000 h 3789680"/>
              <a:gd name="connsiteX269" fmla="*/ 2978866 w 3822146"/>
              <a:gd name="connsiteY269" fmla="*/ 1473200 h 3789680"/>
              <a:gd name="connsiteX270" fmla="*/ 2958546 w 3822146"/>
              <a:gd name="connsiteY270" fmla="*/ 1442720 h 3789680"/>
              <a:gd name="connsiteX271" fmla="*/ 2948386 w 3822146"/>
              <a:gd name="connsiteY271" fmla="*/ 1412240 h 3789680"/>
              <a:gd name="connsiteX272" fmla="*/ 2938226 w 3822146"/>
              <a:gd name="connsiteY272" fmla="*/ 1371600 h 3789680"/>
              <a:gd name="connsiteX273" fmla="*/ 2907746 w 3822146"/>
              <a:gd name="connsiteY273" fmla="*/ 1341120 h 3789680"/>
              <a:gd name="connsiteX274" fmla="*/ 2897586 w 3822146"/>
              <a:gd name="connsiteY274" fmla="*/ 1310640 h 3789680"/>
              <a:gd name="connsiteX275" fmla="*/ 2867106 w 3822146"/>
              <a:gd name="connsiteY275" fmla="*/ 1270000 h 3789680"/>
              <a:gd name="connsiteX276" fmla="*/ 2846786 w 3822146"/>
              <a:gd name="connsiteY276" fmla="*/ 1239520 h 3789680"/>
              <a:gd name="connsiteX277" fmla="*/ 2795986 w 3822146"/>
              <a:gd name="connsiteY277" fmla="*/ 1178560 h 3789680"/>
              <a:gd name="connsiteX278" fmla="*/ 2755346 w 3822146"/>
              <a:gd name="connsiteY278" fmla="*/ 1107440 h 3789680"/>
              <a:gd name="connsiteX279" fmla="*/ 2694386 w 3822146"/>
              <a:gd name="connsiteY279" fmla="*/ 1016000 h 3789680"/>
              <a:gd name="connsiteX280" fmla="*/ 2674066 w 3822146"/>
              <a:gd name="connsiteY280" fmla="*/ 985520 h 3789680"/>
              <a:gd name="connsiteX281" fmla="*/ 2643586 w 3822146"/>
              <a:gd name="connsiteY281" fmla="*/ 955040 h 3789680"/>
              <a:gd name="connsiteX282" fmla="*/ 2602946 w 3822146"/>
              <a:gd name="connsiteY282" fmla="*/ 894080 h 3789680"/>
              <a:gd name="connsiteX283" fmla="*/ 2572466 w 3822146"/>
              <a:gd name="connsiteY283" fmla="*/ 843280 h 3789680"/>
              <a:gd name="connsiteX284" fmla="*/ 2501346 w 3822146"/>
              <a:gd name="connsiteY284" fmla="*/ 762000 h 3789680"/>
              <a:gd name="connsiteX285" fmla="*/ 2420066 w 3822146"/>
              <a:gd name="connsiteY285" fmla="*/ 640080 h 3789680"/>
              <a:gd name="connsiteX286" fmla="*/ 2379426 w 3822146"/>
              <a:gd name="connsiteY286" fmla="*/ 589280 h 3789680"/>
              <a:gd name="connsiteX287" fmla="*/ 2348946 w 3822146"/>
              <a:gd name="connsiteY287" fmla="*/ 538480 h 3789680"/>
              <a:gd name="connsiteX288" fmla="*/ 2298146 w 3822146"/>
              <a:gd name="connsiteY288" fmla="*/ 487680 h 3789680"/>
              <a:gd name="connsiteX289" fmla="*/ 2257506 w 3822146"/>
              <a:gd name="connsiteY289" fmla="*/ 436880 h 3789680"/>
              <a:gd name="connsiteX290" fmla="*/ 2206706 w 3822146"/>
              <a:gd name="connsiteY290" fmla="*/ 396240 h 3789680"/>
              <a:gd name="connsiteX291" fmla="*/ 2155906 w 3822146"/>
              <a:gd name="connsiteY291" fmla="*/ 314960 h 3789680"/>
              <a:gd name="connsiteX292" fmla="*/ 2094946 w 3822146"/>
              <a:gd name="connsiteY292" fmla="*/ 243840 h 3789680"/>
              <a:gd name="connsiteX293" fmla="*/ 2054306 w 3822146"/>
              <a:gd name="connsiteY293" fmla="*/ 213360 h 3789680"/>
              <a:gd name="connsiteX294" fmla="*/ 2023826 w 3822146"/>
              <a:gd name="connsiteY294" fmla="*/ 182880 h 3789680"/>
              <a:gd name="connsiteX295" fmla="*/ 1962866 w 3822146"/>
              <a:gd name="connsiteY295" fmla="*/ 142240 h 3789680"/>
              <a:gd name="connsiteX296" fmla="*/ 1891746 w 3822146"/>
              <a:gd name="connsiteY296" fmla="*/ 91440 h 3789680"/>
              <a:gd name="connsiteX297" fmla="*/ 1820626 w 3822146"/>
              <a:gd name="connsiteY297" fmla="*/ 60960 h 3789680"/>
              <a:gd name="connsiteX298" fmla="*/ 1790146 w 3822146"/>
              <a:gd name="connsiteY298" fmla="*/ 40640 h 3789680"/>
              <a:gd name="connsiteX299" fmla="*/ 1729186 w 3822146"/>
              <a:gd name="connsiteY299" fmla="*/ 20320 h 3789680"/>
              <a:gd name="connsiteX300" fmla="*/ 1698706 w 3822146"/>
              <a:gd name="connsiteY300" fmla="*/ 10160 h 3789680"/>
              <a:gd name="connsiteX301" fmla="*/ 1668226 w 3822146"/>
              <a:gd name="connsiteY301" fmla="*/ 0 h 3789680"/>
              <a:gd name="connsiteX302" fmla="*/ 1556466 w 3822146"/>
              <a:gd name="connsiteY302" fmla="*/ 10160 h 3789680"/>
              <a:gd name="connsiteX303" fmla="*/ 1525986 w 3822146"/>
              <a:gd name="connsiteY303" fmla="*/ 20320 h 3789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</a:cxnLst>
            <a:rect l="l" t="t" r="r" b="b"/>
            <a:pathLst>
              <a:path w="3822146" h="3789680">
                <a:moveTo>
                  <a:pt x="1586946" y="304800"/>
                </a:moveTo>
                <a:cubicBezTo>
                  <a:pt x="1593719" y="321733"/>
                  <a:pt x="1599110" y="339288"/>
                  <a:pt x="1607266" y="355600"/>
                </a:cubicBezTo>
                <a:cubicBezTo>
                  <a:pt x="1612727" y="366522"/>
                  <a:pt x="1622627" y="374922"/>
                  <a:pt x="1627586" y="386080"/>
                </a:cubicBezTo>
                <a:cubicBezTo>
                  <a:pt x="1636285" y="405653"/>
                  <a:pt x="1642711" y="426260"/>
                  <a:pt x="1647906" y="447040"/>
                </a:cubicBezTo>
                <a:cubicBezTo>
                  <a:pt x="1651161" y="460061"/>
                  <a:pt x="1660938" y="503584"/>
                  <a:pt x="1668226" y="518160"/>
                </a:cubicBezTo>
                <a:cubicBezTo>
                  <a:pt x="1673687" y="529082"/>
                  <a:pt x="1681773" y="538480"/>
                  <a:pt x="1688546" y="548640"/>
                </a:cubicBezTo>
                <a:cubicBezTo>
                  <a:pt x="1717715" y="665315"/>
                  <a:pt x="1676928" y="521530"/>
                  <a:pt x="1719026" y="619760"/>
                </a:cubicBezTo>
                <a:cubicBezTo>
                  <a:pt x="1738558" y="665334"/>
                  <a:pt x="1719575" y="651337"/>
                  <a:pt x="1739346" y="690880"/>
                </a:cubicBezTo>
                <a:cubicBezTo>
                  <a:pt x="1744807" y="701802"/>
                  <a:pt x="1754707" y="710202"/>
                  <a:pt x="1759666" y="721360"/>
                </a:cubicBezTo>
                <a:cubicBezTo>
                  <a:pt x="1768365" y="740933"/>
                  <a:pt x="1770407" y="763162"/>
                  <a:pt x="1779986" y="782320"/>
                </a:cubicBezTo>
                <a:cubicBezTo>
                  <a:pt x="1786759" y="795867"/>
                  <a:pt x="1794340" y="809039"/>
                  <a:pt x="1800306" y="822960"/>
                </a:cubicBezTo>
                <a:cubicBezTo>
                  <a:pt x="1804525" y="832804"/>
                  <a:pt x="1805265" y="844078"/>
                  <a:pt x="1810466" y="853440"/>
                </a:cubicBezTo>
                <a:cubicBezTo>
                  <a:pt x="1822326" y="874788"/>
                  <a:pt x="1837559" y="894080"/>
                  <a:pt x="1851106" y="914400"/>
                </a:cubicBezTo>
                <a:lnTo>
                  <a:pt x="1891746" y="975360"/>
                </a:lnTo>
                <a:lnTo>
                  <a:pt x="1912066" y="1005840"/>
                </a:lnTo>
                <a:lnTo>
                  <a:pt x="1932386" y="1036320"/>
                </a:lnTo>
                <a:cubicBezTo>
                  <a:pt x="1954383" y="1124309"/>
                  <a:pt x="1927446" y="1029051"/>
                  <a:pt x="1962866" y="1117600"/>
                </a:cubicBezTo>
                <a:cubicBezTo>
                  <a:pt x="1993642" y="1194541"/>
                  <a:pt x="1961604" y="1164172"/>
                  <a:pt x="2013666" y="1198880"/>
                </a:cubicBezTo>
                <a:cubicBezTo>
                  <a:pt x="2028433" y="1243182"/>
                  <a:pt x="2027472" y="1258119"/>
                  <a:pt x="2054306" y="1290320"/>
                </a:cubicBezTo>
                <a:cubicBezTo>
                  <a:pt x="2063504" y="1301358"/>
                  <a:pt x="2075965" y="1309458"/>
                  <a:pt x="2084786" y="1320800"/>
                </a:cubicBezTo>
                <a:cubicBezTo>
                  <a:pt x="2099779" y="1340077"/>
                  <a:pt x="2111879" y="1361440"/>
                  <a:pt x="2125426" y="1381760"/>
                </a:cubicBezTo>
                <a:lnTo>
                  <a:pt x="2145746" y="1412240"/>
                </a:lnTo>
                <a:cubicBezTo>
                  <a:pt x="2152519" y="1422400"/>
                  <a:pt x="2157432" y="1434086"/>
                  <a:pt x="2166066" y="1442720"/>
                </a:cubicBezTo>
                <a:cubicBezTo>
                  <a:pt x="2176226" y="1452880"/>
                  <a:pt x="2187725" y="1461858"/>
                  <a:pt x="2196546" y="1473200"/>
                </a:cubicBezTo>
                <a:lnTo>
                  <a:pt x="2257506" y="1564640"/>
                </a:lnTo>
                <a:lnTo>
                  <a:pt x="2277826" y="1595120"/>
                </a:lnTo>
                <a:cubicBezTo>
                  <a:pt x="2270990" y="1622463"/>
                  <a:pt x="2266321" y="1653630"/>
                  <a:pt x="2247346" y="1676400"/>
                </a:cubicBezTo>
                <a:cubicBezTo>
                  <a:pt x="2239529" y="1685781"/>
                  <a:pt x="2227026" y="1689947"/>
                  <a:pt x="2216866" y="1696720"/>
                </a:cubicBezTo>
                <a:cubicBezTo>
                  <a:pt x="2210093" y="1706880"/>
                  <a:pt x="2205180" y="1718566"/>
                  <a:pt x="2196546" y="1727200"/>
                </a:cubicBezTo>
                <a:cubicBezTo>
                  <a:pt x="2116626" y="1807120"/>
                  <a:pt x="2218808" y="1678133"/>
                  <a:pt x="2135586" y="1778000"/>
                </a:cubicBezTo>
                <a:cubicBezTo>
                  <a:pt x="2127769" y="1787381"/>
                  <a:pt x="2123083" y="1799099"/>
                  <a:pt x="2115266" y="1808480"/>
                </a:cubicBezTo>
                <a:cubicBezTo>
                  <a:pt x="2106068" y="1819518"/>
                  <a:pt x="2093407" y="1827465"/>
                  <a:pt x="2084786" y="1838960"/>
                </a:cubicBezTo>
                <a:cubicBezTo>
                  <a:pt x="2072938" y="1854758"/>
                  <a:pt x="2065260" y="1873329"/>
                  <a:pt x="2054306" y="1889760"/>
                </a:cubicBezTo>
                <a:cubicBezTo>
                  <a:pt x="2044913" y="1903849"/>
                  <a:pt x="2033986" y="1916853"/>
                  <a:pt x="2023826" y="1930400"/>
                </a:cubicBezTo>
                <a:cubicBezTo>
                  <a:pt x="2000531" y="2000286"/>
                  <a:pt x="2032394" y="1915407"/>
                  <a:pt x="1983186" y="2001520"/>
                </a:cubicBezTo>
                <a:cubicBezTo>
                  <a:pt x="1977873" y="2010819"/>
                  <a:pt x="1977815" y="2022421"/>
                  <a:pt x="1973026" y="2032000"/>
                </a:cubicBezTo>
                <a:cubicBezTo>
                  <a:pt x="1967565" y="2042922"/>
                  <a:pt x="1958764" y="2051878"/>
                  <a:pt x="1952706" y="2062480"/>
                </a:cubicBezTo>
                <a:cubicBezTo>
                  <a:pt x="1945192" y="2075630"/>
                  <a:pt x="1938352" y="2089199"/>
                  <a:pt x="1932386" y="2103120"/>
                </a:cubicBezTo>
                <a:cubicBezTo>
                  <a:pt x="1928167" y="2112964"/>
                  <a:pt x="1927015" y="2124021"/>
                  <a:pt x="1922226" y="2133600"/>
                </a:cubicBezTo>
                <a:cubicBezTo>
                  <a:pt x="1916765" y="2144522"/>
                  <a:pt x="1907964" y="2153478"/>
                  <a:pt x="1901906" y="2164080"/>
                </a:cubicBezTo>
                <a:cubicBezTo>
                  <a:pt x="1894392" y="2177230"/>
                  <a:pt x="1888359" y="2191173"/>
                  <a:pt x="1881586" y="2204720"/>
                </a:cubicBezTo>
                <a:cubicBezTo>
                  <a:pt x="1878199" y="2221653"/>
                  <a:pt x="1875614" y="2238767"/>
                  <a:pt x="1871426" y="2255520"/>
                </a:cubicBezTo>
                <a:cubicBezTo>
                  <a:pt x="1868829" y="2265910"/>
                  <a:pt x="1863863" y="2275610"/>
                  <a:pt x="1861266" y="2286000"/>
                </a:cubicBezTo>
                <a:cubicBezTo>
                  <a:pt x="1857078" y="2302753"/>
                  <a:pt x="1854493" y="2319867"/>
                  <a:pt x="1851106" y="2336800"/>
                </a:cubicBezTo>
                <a:cubicBezTo>
                  <a:pt x="1836610" y="2496258"/>
                  <a:pt x="1846236" y="2411529"/>
                  <a:pt x="1820626" y="2590800"/>
                </a:cubicBezTo>
                <a:lnTo>
                  <a:pt x="1810466" y="2661920"/>
                </a:lnTo>
                <a:cubicBezTo>
                  <a:pt x="1807079" y="2746587"/>
                  <a:pt x="1805942" y="2831373"/>
                  <a:pt x="1800306" y="2915920"/>
                </a:cubicBezTo>
                <a:cubicBezTo>
                  <a:pt x="1799157" y="2933150"/>
                  <a:pt x="1795607" y="2950337"/>
                  <a:pt x="1790146" y="2966720"/>
                </a:cubicBezTo>
                <a:cubicBezTo>
                  <a:pt x="1785357" y="2981088"/>
                  <a:pt x="1776599" y="2993813"/>
                  <a:pt x="1769826" y="3007360"/>
                </a:cubicBezTo>
                <a:cubicBezTo>
                  <a:pt x="1766439" y="3034453"/>
                  <a:pt x="1767810" y="3062579"/>
                  <a:pt x="1759666" y="3088640"/>
                </a:cubicBezTo>
                <a:cubicBezTo>
                  <a:pt x="1721295" y="3211426"/>
                  <a:pt x="1732712" y="3132387"/>
                  <a:pt x="1698706" y="3200400"/>
                </a:cubicBezTo>
                <a:cubicBezTo>
                  <a:pt x="1693917" y="3209979"/>
                  <a:pt x="1692765" y="3221036"/>
                  <a:pt x="1688546" y="3230880"/>
                </a:cubicBezTo>
                <a:cubicBezTo>
                  <a:pt x="1673077" y="3266973"/>
                  <a:pt x="1668313" y="3271389"/>
                  <a:pt x="1647906" y="3302000"/>
                </a:cubicBezTo>
                <a:cubicBezTo>
                  <a:pt x="1641133" y="3329093"/>
                  <a:pt x="1640075" y="3358301"/>
                  <a:pt x="1627586" y="3383280"/>
                </a:cubicBezTo>
                <a:cubicBezTo>
                  <a:pt x="1620813" y="3396827"/>
                  <a:pt x="1612055" y="3409552"/>
                  <a:pt x="1607266" y="3423920"/>
                </a:cubicBezTo>
                <a:cubicBezTo>
                  <a:pt x="1598435" y="3450414"/>
                  <a:pt x="1595777" y="3478706"/>
                  <a:pt x="1586946" y="3505200"/>
                </a:cubicBezTo>
                <a:lnTo>
                  <a:pt x="1566626" y="3566160"/>
                </a:lnTo>
                <a:cubicBezTo>
                  <a:pt x="1563239" y="3576320"/>
                  <a:pt x="1562407" y="3587729"/>
                  <a:pt x="1556466" y="3596640"/>
                </a:cubicBezTo>
                <a:cubicBezTo>
                  <a:pt x="1536059" y="3627251"/>
                  <a:pt x="1531295" y="3631667"/>
                  <a:pt x="1515826" y="3667760"/>
                </a:cubicBezTo>
                <a:cubicBezTo>
                  <a:pt x="1511607" y="3677604"/>
                  <a:pt x="1509426" y="3688212"/>
                  <a:pt x="1505666" y="3698240"/>
                </a:cubicBezTo>
                <a:cubicBezTo>
                  <a:pt x="1476972" y="3774758"/>
                  <a:pt x="1492210" y="3721583"/>
                  <a:pt x="1475186" y="3789680"/>
                </a:cubicBezTo>
                <a:cubicBezTo>
                  <a:pt x="1457528" y="3736706"/>
                  <a:pt x="1478083" y="3777580"/>
                  <a:pt x="1434546" y="3738880"/>
                </a:cubicBezTo>
                <a:cubicBezTo>
                  <a:pt x="1309470" y="3627701"/>
                  <a:pt x="1427437" y="3711595"/>
                  <a:pt x="1332946" y="3657600"/>
                </a:cubicBezTo>
                <a:cubicBezTo>
                  <a:pt x="1306472" y="3642472"/>
                  <a:pt x="1222970" y="3578104"/>
                  <a:pt x="1221186" y="3576320"/>
                </a:cubicBezTo>
                <a:cubicBezTo>
                  <a:pt x="1211026" y="3566160"/>
                  <a:pt x="1202661" y="3553810"/>
                  <a:pt x="1190706" y="3545840"/>
                </a:cubicBezTo>
                <a:cubicBezTo>
                  <a:pt x="1181795" y="3539899"/>
                  <a:pt x="1169805" y="3540469"/>
                  <a:pt x="1160226" y="3535680"/>
                </a:cubicBezTo>
                <a:cubicBezTo>
                  <a:pt x="1149304" y="3530219"/>
                  <a:pt x="1141083" y="3519895"/>
                  <a:pt x="1129746" y="3515360"/>
                </a:cubicBezTo>
                <a:cubicBezTo>
                  <a:pt x="1109616" y="3507308"/>
                  <a:pt x="1046063" y="3491899"/>
                  <a:pt x="1017986" y="3484880"/>
                </a:cubicBezTo>
                <a:cubicBezTo>
                  <a:pt x="985989" y="3463549"/>
                  <a:pt x="966081" y="3448456"/>
                  <a:pt x="926546" y="3434080"/>
                </a:cubicBezTo>
                <a:cubicBezTo>
                  <a:pt x="910317" y="3428179"/>
                  <a:pt x="892679" y="3427307"/>
                  <a:pt x="875746" y="3423920"/>
                </a:cubicBezTo>
                <a:lnTo>
                  <a:pt x="753826" y="3373120"/>
                </a:lnTo>
                <a:cubicBezTo>
                  <a:pt x="736962" y="3366176"/>
                  <a:pt x="720719" y="3357223"/>
                  <a:pt x="703026" y="3352800"/>
                </a:cubicBezTo>
                <a:cubicBezTo>
                  <a:pt x="689479" y="3349413"/>
                  <a:pt x="675351" y="3347826"/>
                  <a:pt x="662386" y="3342640"/>
                </a:cubicBezTo>
                <a:cubicBezTo>
                  <a:pt x="641292" y="3334203"/>
                  <a:pt x="622108" y="3321561"/>
                  <a:pt x="601426" y="3312160"/>
                </a:cubicBezTo>
                <a:cubicBezTo>
                  <a:pt x="584823" y="3304613"/>
                  <a:pt x="567153" y="3299552"/>
                  <a:pt x="550626" y="3291840"/>
                </a:cubicBezTo>
                <a:cubicBezTo>
                  <a:pt x="516314" y="3275828"/>
                  <a:pt x="484182" y="3255102"/>
                  <a:pt x="449026" y="3241040"/>
                </a:cubicBezTo>
                <a:cubicBezTo>
                  <a:pt x="432093" y="3234267"/>
                  <a:pt x="415303" y="3227124"/>
                  <a:pt x="398226" y="3220720"/>
                </a:cubicBezTo>
                <a:cubicBezTo>
                  <a:pt x="388198" y="3216960"/>
                  <a:pt x="377742" y="3214405"/>
                  <a:pt x="367746" y="3210560"/>
                </a:cubicBezTo>
                <a:cubicBezTo>
                  <a:pt x="333702" y="3197466"/>
                  <a:pt x="300750" y="3181455"/>
                  <a:pt x="266146" y="3169920"/>
                </a:cubicBezTo>
                <a:cubicBezTo>
                  <a:pt x="255986" y="3166533"/>
                  <a:pt x="245510" y="3163979"/>
                  <a:pt x="235666" y="3159760"/>
                </a:cubicBezTo>
                <a:cubicBezTo>
                  <a:pt x="221745" y="3153794"/>
                  <a:pt x="208947" y="3145406"/>
                  <a:pt x="195026" y="3139440"/>
                </a:cubicBezTo>
                <a:cubicBezTo>
                  <a:pt x="170666" y="3129000"/>
                  <a:pt x="149685" y="3126485"/>
                  <a:pt x="123906" y="3119120"/>
                </a:cubicBezTo>
                <a:cubicBezTo>
                  <a:pt x="113608" y="3116178"/>
                  <a:pt x="103586" y="3112347"/>
                  <a:pt x="93426" y="3108960"/>
                </a:cubicBezTo>
                <a:cubicBezTo>
                  <a:pt x="134066" y="3098800"/>
                  <a:pt x="175605" y="3091727"/>
                  <a:pt x="215346" y="3078480"/>
                </a:cubicBezTo>
                <a:cubicBezTo>
                  <a:pt x="225506" y="3075093"/>
                  <a:pt x="236247" y="3073109"/>
                  <a:pt x="245826" y="3068320"/>
                </a:cubicBezTo>
                <a:cubicBezTo>
                  <a:pt x="256748" y="3062859"/>
                  <a:pt x="265704" y="3054058"/>
                  <a:pt x="276306" y="3048000"/>
                </a:cubicBezTo>
                <a:cubicBezTo>
                  <a:pt x="424298" y="2963433"/>
                  <a:pt x="233441" y="3074512"/>
                  <a:pt x="347426" y="3017520"/>
                </a:cubicBezTo>
                <a:cubicBezTo>
                  <a:pt x="365089" y="3008689"/>
                  <a:pt x="380181" y="2995060"/>
                  <a:pt x="398226" y="2987040"/>
                </a:cubicBezTo>
                <a:cubicBezTo>
                  <a:pt x="410986" y="2981369"/>
                  <a:pt x="425394" y="2980554"/>
                  <a:pt x="438866" y="2976880"/>
                </a:cubicBezTo>
                <a:cubicBezTo>
                  <a:pt x="462653" y="2970393"/>
                  <a:pt x="486815" y="2964986"/>
                  <a:pt x="509986" y="2956560"/>
                </a:cubicBezTo>
                <a:cubicBezTo>
                  <a:pt x="609943" y="2920212"/>
                  <a:pt x="480068" y="2948000"/>
                  <a:pt x="611586" y="2926080"/>
                </a:cubicBezTo>
                <a:cubicBezTo>
                  <a:pt x="642066" y="2912533"/>
                  <a:pt x="672237" y="2898269"/>
                  <a:pt x="703026" y="2885440"/>
                </a:cubicBezTo>
                <a:cubicBezTo>
                  <a:pt x="712912" y="2881321"/>
                  <a:pt x="723756" y="2879712"/>
                  <a:pt x="733506" y="2875280"/>
                </a:cubicBezTo>
                <a:cubicBezTo>
                  <a:pt x="761082" y="2862745"/>
                  <a:pt x="787693" y="2848187"/>
                  <a:pt x="814786" y="2834640"/>
                </a:cubicBezTo>
                <a:cubicBezTo>
                  <a:pt x="828333" y="2827867"/>
                  <a:pt x="840574" y="2817290"/>
                  <a:pt x="855426" y="2814320"/>
                </a:cubicBezTo>
                <a:lnTo>
                  <a:pt x="906226" y="2804160"/>
                </a:lnTo>
                <a:cubicBezTo>
                  <a:pt x="929933" y="2790613"/>
                  <a:pt x="952924" y="2775731"/>
                  <a:pt x="977346" y="2763520"/>
                </a:cubicBezTo>
                <a:cubicBezTo>
                  <a:pt x="1064436" y="2719975"/>
                  <a:pt x="993375" y="2765972"/>
                  <a:pt x="1068786" y="2722880"/>
                </a:cubicBezTo>
                <a:cubicBezTo>
                  <a:pt x="1094477" y="2708199"/>
                  <a:pt x="1115677" y="2689041"/>
                  <a:pt x="1139906" y="2672080"/>
                </a:cubicBezTo>
                <a:cubicBezTo>
                  <a:pt x="1159913" y="2658075"/>
                  <a:pt x="1183597" y="2648709"/>
                  <a:pt x="1200866" y="2631440"/>
                </a:cubicBezTo>
                <a:cubicBezTo>
                  <a:pt x="1239980" y="2592326"/>
                  <a:pt x="1219391" y="2608930"/>
                  <a:pt x="1261826" y="2580640"/>
                </a:cubicBezTo>
                <a:cubicBezTo>
                  <a:pt x="1279217" y="2528468"/>
                  <a:pt x="1282146" y="2527140"/>
                  <a:pt x="1282146" y="2448560"/>
                </a:cubicBezTo>
                <a:cubicBezTo>
                  <a:pt x="1282146" y="2424613"/>
                  <a:pt x="1284843" y="2397643"/>
                  <a:pt x="1271986" y="2377440"/>
                </a:cubicBezTo>
                <a:cubicBezTo>
                  <a:pt x="1258875" y="2356836"/>
                  <a:pt x="1211026" y="2336800"/>
                  <a:pt x="1211026" y="2336800"/>
                </a:cubicBezTo>
                <a:cubicBezTo>
                  <a:pt x="1204253" y="2326640"/>
                  <a:pt x="1190706" y="2318531"/>
                  <a:pt x="1190706" y="2306320"/>
                </a:cubicBezTo>
                <a:cubicBezTo>
                  <a:pt x="1190706" y="2292175"/>
                  <a:pt x="1235681" y="2251185"/>
                  <a:pt x="1241506" y="2245360"/>
                </a:cubicBezTo>
                <a:cubicBezTo>
                  <a:pt x="1264730" y="2175687"/>
                  <a:pt x="1237305" y="2262163"/>
                  <a:pt x="1261826" y="2164080"/>
                </a:cubicBezTo>
                <a:cubicBezTo>
                  <a:pt x="1264423" y="2153690"/>
                  <a:pt x="1268599" y="2143760"/>
                  <a:pt x="1271986" y="2133600"/>
                </a:cubicBezTo>
                <a:cubicBezTo>
                  <a:pt x="1268599" y="2092960"/>
                  <a:pt x="1269824" y="2051669"/>
                  <a:pt x="1261826" y="2011680"/>
                </a:cubicBezTo>
                <a:cubicBezTo>
                  <a:pt x="1259431" y="1999706"/>
                  <a:pt x="1246967" y="1992122"/>
                  <a:pt x="1241506" y="1981200"/>
                </a:cubicBezTo>
                <a:cubicBezTo>
                  <a:pt x="1236717" y="1971621"/>
                  <a:pt x="1236135" y="1960299"/>
                  <a:pt x="1231346" y="1950720"/>
                </a:cubicBezTo>
                <a:cubicBezTo>
                  <a:pt x="1212427" y="1912882"/>
                  <a:pt x="1208633" y="1923465"/>
                  <a:pt x="1180546" y="1889760"/>
                </a:cubicBezTo>
                <a:cubicBezTo>
                  <a:pt x="1157118" y="1861647"/>
                  <a:pt x="1163139" y="1851062"/>
                  <a:pt x="1129746" y="1828800"/>
                </a:cubicBezTo>
                <a:cubicBezTo>
                  <a:pt x="1120835" y="1822859"/>
                  <a:pt x="1109426" y="1822027"/>
                  <a:pt x="1099266" y="1818640"/>
                </a:cubicBezTo>
                <a:cubicBezTo>
                  <a:pt x="1072937" y="1798893"/>
                  <a:pt x="955027" y="1708112"/>
                  <a:pt x="926546" y="1696720"/>
                </a:cubicBezTo>
                <a:cubicBezTo>
                  <a:pt x="909613" y="1689947"/>
                  <a:pt x="892412" y="1683807"/>
                  <a:pt x="875746" y="1676400"/>
                </a:cubicBezTo>
                <a:cubicBezTo>
                  <a:pt x="803878" y="1644459"/>
                  <a:pt x="867129" y="1665877"/>
                  <a:pt x="784306" y="1635760"/>
                </a:cubicBezTo>
                <a:cubicBezTo>
                  <a:pt x="764176" y="1628440"/>
                  <a:pt x="742919" y="1624139"/>
                  <a:pt x="723346" y="1615440"/>
                </a:cubicBezTo>
                <a:cubicBezTo>
                  <a:pt x="637726" y="1577387"/>
                  <a:pt x="762499" y="1609047"/>
                  <a:pt x="642066" y="1584960"/>
                </a:cubicBezTo>
                <a:cubicBezTo>
                  <a:pt x="614973" y="1571413"/>
                  <a:pt x="590927" y="1547334"/>
                  <a:pt x="560786" y="1544320"/>
                </a:cubicBezTo>
                <a:cubicBezTo>
                  <a:pt x="526919" y="1540933"/>
                  <a:pt x="492845" y="1539209"/>
                  <a:pt x="459186" y="1534160"/>
                </a:cubicBezTo>
                <a:cubicBezTo>
                  <a:pt x="425031" y="1529037"/>
                  <a:pt x="391952" y="1517277"/>
                  <a:pt x="357586" y="1513840"/>
                </a:cubicBezTo>
                <a:lnTo>
                  <a:pt x="255986" y="1503680"/>
                </a:lnTo>
                <a:cubicBezTo>
                  <a:pt x="231358" y="1505129"/>
                  <a:pt x="57478" y="1525877"/>
                  <a:pt x="1986" y="1503680"/>
                </a:cubicBezTo>
                <a:cubicBezTo>
                  <a:pt x="-7958" y="1499703"/>
                  <a:pt x="22134" y="1496338"/>
                  <a:pt x="32466" y="1493520"/>
                </a:cubicBezTo>
                <a:cubicBezTo>
                  <a:pt x="59409" y="1486172"/>
                  <a:pt x="88767" y="1485689"/>
                  <a:pt x="113746" y="1473200"/>
                </a:cubicBezTo>
                <a:cubicBezTo>
                  <a:pt x="127293" y="1466427"/>
                  <a:pt x="139577" y="1456053"/>
                  <a:pt x="154386" y="1452880"/>
                </a:cubicBezTo>
                <a:cubicBezTo>
                  <a:pt x="187666" y="1445749"/>
                  <a:pt x="222249" y="1447218"/>
                  <a:pt x="255986" y="1442720"/>
                </a:cubicBezTo>
                <a:cubicBezTo>
                  <a:pt x="273103" y="1440438"/>
                  <a:pt x="289623" y="1434467"/>
                  <a:pt x="306786" y="1432560"/>
                </a:cubicBezTo>
                <a:cubicBezTo>
                  <a:pt x="350673" y="1427684"/>
                  <a:pt x="394908" y="1426586"/>
                  <a:pt x="438866" y="1422400"/>
                </a:cubicBezTo>
                <a:cubicBezTo>
                  <a:pt x="466047" y="1419811"/>
                  <a:pt x="493053" y="1415627"/>
                  <a:pt x="520146" y="1412240"/>
                </a:cubicBezTo>
                <a:cubicBezTo>
                  <a:pt x="590047" y="1388940"/>
                  <a:pt x="505534" y="1414897"/>
                  <a:pt x="631906" y="1391920"/>
                </a:cubicBezTo>
                <a:cubicBezTo>
                  <a:pt x="642443" y="1390004"/>
                  <a:pt x="651822" y="1383521"/>
                  <a:pt x="662386" y="1381760"/>
                </a:cubicBezTo>
                <a:cubicBezTo>
                  <a:pt x="692636" y="1376718"/>
                  <a:pt x="723346" y="1374987"/>
                  <a:pt x="753826" y="1371600"/>
                </a:cubicBezTo>
                <a:cubicBezTo>
                  <a:pt x="803194" y="1359258"/>
                  <a:pt x="797300" y="1359584"/>
                  <a:pt x="855426" y="1351280"/>
                </a:cubicBezTo>
                <a:cubicBezTo>
                  <a:pt x="882456" y="1347419"/>
                  <a:pt x="909773" y="1345609"/>
                  <a:pt x="936706" y="1341120"/>
                </a:cubicBezTo>
                <a:cubicBezTo>
                  <a:pt x="950480" y="1338824"/>
                  <a:pt x="963654" y="1333698"/>
                  <a:pt x="977346" y="1330960"/>
                </a:cubicBezTo>
                <a:cubicBezTo>
                  <a:pt x="997546" y="1326920"/>
                  <a:pt x="1017913" y="1323713"/>
                  <a:pt x="1038306" y="1320800"/>
                </a:cubicBezTo>
                <a:cubicBezTo>
                  <a:pt x="1078992" y="1314988"/>
                  <a:pt x="1162961" y="1309272"/>
                  <a:pt x="1200866" y="1290320"/>
                </a:cubicBezTo>
                <a:cubicBezTo>
                  <a:pt x="1214413" y="1283547"/>
                  <a:pt x="1227585" y="1275966"/>
                  <a:pt x="1241506" y="1270000"/>
                </a:cubicBezTo>
                <a:cubicBezTo>
                  <a:pt x="1251350" y="1265781"/>
                  <a:pt x="1262407" y="1264629"/>
                  <a:pt x="1271986" y="1259840"/>
                </a:cubicBezTo>
                <a:cubicBezTo>
                  <a:pt x="1282908" y="1254379"/>
                  <a:pt x="1291308" y="1244479"/>
                  <a:pt x="1302466" y="1239520"/>
                </a:cubicBezTo>
                <a:cubicBezTo>
                  <a:pt x="1322039" y="1230821"/>
                  <a:pt x="1343106" y="1225973"/>
                  <a:pt x="1363426" y="1219200"/>
                </a:cubicBezTo>
                <a:cubicBezTo>
                  <a:pt x="1373586" y="1215813"/>
                  <a:pt x="1384995" y="1214981"/>
                  <a:pt x="1393906" y="1209040"/>
                </a:cubicBezTo>
                <a:cubicBezTo>
                  <a:pt x="1481257" y="1150806"/>
                  <a:pt x="1370738" y="1220624"/>
                  <a:pt x="1454866" y="1178560"/>
                </a:cubicBezTo>
                <a:cubicBezTo>
                  <a:pt x="1472529" y="1169729"/>
                  <a:pt x="1488003" y="1156911"/>
                  <a:pt x="1505666" y="1148080"/>
                </a:cubicBezTo>
                <a:cubicBezTo>
                  <a:pt x="1521978" y="1139924"/>
                  <a:pt x="1539800" y="1135167"/>
                  <a:pt x="1556466" y="1127760"/>
                </a:cubicBezTo>
                <a:cubicBezTo>
                  <a:pt x="1570306" y="1121609"/>
                  <a:pt x="1583185" y="1113406"/>
                  <a:pt x="1597106" y="1107440"/>
                </a:cubicBezTo>
                <a:cubicBezTo>
                  <a:pt x="1617512" y="1098695"/>
                  <a:pt x="1647603" y="1092276"/>
                  <a:pt x="1668226" y="1087120"/>
                </a:cubicBezTo>
                <a:cubicBezTo>
                  <a:pt x="1678386" y="1080347"/>
                  <a:pt x="1687784" y="1072261"/>
                  <a:pt x="1698706" y="1066800"/>
                </a:cubicBezTo>
                <a:cubicBezTo>
                  <a:pt x="1727079" y="1052614"/>
                  <a:pt x="1774097" y="1050224"/>
                  <a:pt x="1800306" y="1046480"/>
                </a:cubicBezTo>
                <a:cubicBezTo>
                  <a:pt x="1813853" y="1039707"/>
                  <a:pt x="1826765" y="1031478"/>
                  <a:pt x="1840946" y="1026160"/>
                </a:cubicBezTo>
                <a:cubicBezTo>
                  <a:pt x="1854021" y="1021257"/>
                  <a:pt x="1867932" y="1018926"/>
                  <a:pt x="1881586" y="1016000"/>
                </a:cubicBezTo>
                <a:cubicBezTo>
                  <a:pt x="1915357" y="1008763"/>
                  <a:pt x="1949319" y="1002453"/>
                  <a:pt x="1983186" y="995680"/>
                </a:cubicBezTo>
                <a:cubicBezTo>
                  <a:pt x="2000119" y="992293"/>
                  <a:pt x="2017382" y="990264"/>
                  <a:pt x="2033986" y="985520"/>
                </a:cubicBezTo>
                <a:cubicBezTo>
                  <a:pt x="2057693" y="978747"/>
                  <a:pt x="2082214" y="974357"/>
                  <a:pt x="2105106" y="965200"/>
                </a:cubicBezTo>
                <a:cubicBezTo>
                  <a:pt x="2163487" y="941847"/>
                  <a:pt x="2169132" y="926334"/>
                  <a:pt x="2216866" y="914400"/>
                </a:cubicBezTo>
                <a:cubicBezTo>
                  <a:pt x="2233619" y="910212"/>
                  <a:pt x="2250733" y="907627"/>
                  <a:pt x="2267666" y="904240"/>
                </a:cubicBezTo>
                <a:cubicBezTo>
                  <a:pt x="2277826" y="897467"/>
                  <a:pt x="2286923" y="888730"/>
                  <a:pt x="2298146" y="883920"/>
                </a:cubicBezTo>
                <a:cubicBezTo>
                  <a:pt x="2310981" y="878419"/>
                  <a:pt x="2325360" y="877596"/>
                  <a:pt x="2338786" y="873760"/>
                </a:cubicBezTo>
                <a:cubicBezTo>
                  <a:pt x="2349084" y="870818"/>
                  <a:pt x="2359422" y="867819"/>
                  <a:pt x="2369266" y="863600"/>
                </a:cubicBezTo>
                <a:cubicBezTo>
                  <a:pt x="2443647" y="831722"/>
                  <a:pt x="2375619" y="851852"/>
                  <a:pt x="2450546" y="833120"/>
                </a:cubicBezTo>
                <a:cubicBezTo>
                  <a:pt x="2460706" y="826347"/>
                  <a:pt x="2470104" y="818261"/>
                  <a:pt x="2481026" y="812800"/>
                </a:cubicBezTo>
                <a:cubicBezTo>
                  <a:pt x="2490605" y="808011"/>
                  <a:pt x="2501478" y="806400"/>
                  <a:pt x="2511506" y="802640"/>
                </a:cubicBezTo>
                <a:cubicBezTo>
                  <a:pt x="2528583" y="796236"/>
                  <a:pt x="2545004" y="788087"/>
                  <a:pt x="2562306" y="782320"/>
                </a:cubicBezTo>
                <a:cubicBezTo>
                  <a:pt x="2575553" y="777904"/>
                  <a:pt x="2589871" y="777063"/>
                  <a:pt x="2602946" y="772160"/>
                </a:cubicBezTo>
                <a:cubicBezTo>
                  <a:pt x="2709205" y="732313"/>
                  <a:pt x="2579910" y="767759"/>
                  <a:pt x="2684226" y="741680"/>
                </a:cubicBezTo>
                <a:cubicBezTo>
                  <a:pt x="2694386" y="734907"/>
                  <a:pt x="2703784" y="726821"/>
                  <a:pt x="2714706" y="721360"/>
                </a:cubicBezTo>
                <a:cubicBezTo>
                  <a:pt x="2759131" y="699147"/>
                  <a:pt x="2779047" y="699687"/>
                  <a:pt x="2826466" y="680720"/>
                </a:cubicBezTo>
                <a:cubicBezTo>
                  <a:pt x="2860333" y="667173"/>
                  <a:pt x="2893462" y="651615"/>
                  <a:pt x="2928066" y="640080"/>
                </a:cubicBezTo>
                <a:cubicBezTo>
                  <a:pt x="2938226" y="636693"/>
                  <a:pt x="2948967" y="634709"/>
                  <a:pt x="2958546" y="629920"/>
                </a:cubicBezTo>
                <a:cubicBezTo>
                  <a:pt x="3028310" y="595038"/>
                  <a:pt x="2941816" y="619042"/>
                  <a:pt x="3039826" y="599440"/>
                </a:cubicBezTo>
                <a:cubicBezTo>
                  <a:pt x="3088128" y="567239"/>
                  <a:pt x="3058722" y="582981"/>
                  <a:pt x="3131266" y="558800"/>
                </a:cubicBezTo>
                <a:lnTo>
                  <a:pt x="3161746" y="548640"/>
                </a:lnTo>
                <a:cubicBezTo>
                  <a:pt x="3171906" y="555413"/>
                  <a:pt x="3184598" y="559425"/>
                  <a:pt x="3192226" y="568960"/>
                </a:cubicBezTo>
                <a:cubicBezTo>
                  <a:pt x="3198916" y="577323"/>
                  <a:pt x="3198167" y="589596"/>
                  <a:pt x="3202386" y="599440"/>
                </a:cubicBezTo>
                <a:cubicBezTo>
                  <a:pt x="3208352" y="613361"/>
                  <a:pt x="3217081" y="626018"/>
                  <a:pt x="3222706" y="640080"/>
                </a:cubicBezTo>
                <a:cubicBezTo>
                  <a:pt x="3258978" y="730760"/>
                  <a:pt x="3224252" y="672879"/>
                  <a:pt x="3263346" y="731520"/>
                </a:cubicBezTo>
                <a:cubicBezTo>
                  <a:pt x="3267465" y="747996"/>
                  <a:pt x="3275716" y="785414"/>
                  <a:pt x="3283666" y="802640"/>
                </a:cubicBezTo>
                <a:cubicBezTo>
                  <a:pt x="3299533" y="837019"/>
                  <a:pt x="3325283" y="867506"/>
                  <a:pt x="3334466" y="904240"/>
                </a:cubicBezTo>
                <a:cubicBezTo>
                  <a:pt x="3353361" y="979819"/>
                  <a:pt x="3333135" y="911405"/>
                  <a:pt x="3375106" y="1005840"/>
                </a:cubicBezTo>
                <a:cubicBezTo>
                  <a:pt x="3387581" y="1033910"/>
                  <a:pt x="3399660" y="1101303"/>
                  <a:pt x="3405586" y="1117600"/>
                </a:cubicBezTo>
                <a:cubicBezTo>
                  <a:pt x="3409759" y="1129076"/>
                  <a:pt x="3420947" y="1136922"/>
                  <a:pt x="3425906" y="1148080"/>
                </a:cubicBezTo>
                <a:cubicBezTo>
                  <a:pt x="3434605" y="1167653"/>
                  <a:pt x="3437527" y="1189467"/>
                  <a:pt x="3446226" y="1209040"/>
                </a:cubicBezTo>
                <a:cubicBezTo>
                  <a:pt x="3451185" y="1220198"/>
                  <a:pt x="3461085" y="1228598"/>
                  <a:pt x="3466546" y="1239520"/>
                </a:cubicBezTo>
                <a:cubicBezTo>
                  <a:pt x="3482672" y="1271772"/>
                  <a:pt x="3509508" y="1358245"/>
                  <a:pt x="3517346" y="1381760"/>
                </a:cubicBezTo>
                <a:cubicBezTo>
                  <a:pt x="3520733" y="1391920"/>
                  <a:pt x="3523387" y="1402354"/>
                  <a:pt x="3527506" y="1412240"/>
                </a:cubicBezTo>
                <a:cubicBezTo>
                  <a:pt x="3585901" y="1552388"/>
                  <a:pt x="3555654" y="1496407"/>
                  <a:pt x="3608786" y="1584960"/>
                </a:cubicBezTo>
                <a:cubicBezTo>
                  <a:pt x="3637903" y="1730546"/>
                  <a:pt x="3597202" y="1550207"/>
                  <a:pt x="3639266" y="1676400"/>
                </a:cubicBezTo>
                <a:cubicBezTo>
                  <a:pt x="3644727" y="1692783"/>
                  <a:pt x="3643227" y="1711082"/>
                  <a:pt x="3649426" y="1727200"/>
                </a:cubicBezTo>
                <a:cubicBezTo>
                  <a:pt x="3660300" y="1755472"/>
                  <a:pt x="3680487" y="1779743"/>
                  <a:pt x="3690066" y="1808480"/>
                </a:cubicBezTo>
                <a:cubicBezTo>
                  <a:pt x="3696839" y="1828800"/>
                  <a:pt x="3705191" y="1848660"/>
                  <a:pt x="3710386" y="1869440"/>
                </a:cubicBezTo>
                <a:cubicBezTo>
                  <a:pt x="3713773" y="1882987"/>
                  <a:pt x="3715045" y="1897245"/>
                  <a:pt x="3720546" y="1910080"/>
                </a:cubicBezTo>
                <a:cubicBezTo>
                  <a:pt x="3725356" y="1921303"/>
                  <a:pt x="3735405" y="1929638"/>
                  <a:pt x="3740866" y="1940560"/>
                </a:cubicBezTo>
                <a:cubicBezTo>
                  <a:pt x="3745655" y="1950139"/>
                  <a:pt x="3745085" y="1962129"/>
                  <a:pt x="3751026" y="1971040"/>
                </a:cubicBezTo>
                <a:cubicBezTo>
                  <a:pt x="3758996" y="1982995"/>
                  <a:pt x="3772685" y="1990178"/>
                  <a:pt x="3781506" y="2001520"/>
                </a:cubicBezTo>
                <a:cubicBezTo>
                  <a:pt x="3796499" y="2020797"/>
                  <a:pt x="3822146" y="2062480"/>
                  <a:pt x="3822146" y="2062480"/>
                </a:cubicBezTo>
                <a:cubicBezTo>
                  <a:pt x="3815373" y="2076027"/>
                  <a:pt x="3811799" y="2091722"/>
                  <a:pt x="3801826" y="2103120"/>
                </a:cubicBezTo>
                <a:cubicBezTo>
                  <a:pt x="3761923" y="2148724"/>
                  <a:pt x="3757564" y="2133232"/>
                  <a:pt x="3720546" y="2164080"/>
                </a:cubicBezTo>
                <a:cubicBezTo>
                  <a:pt x="3642719" y="2228936"/>
                  <a:pt x="3735111" y="2156762"/>
                  <a:pt x="3669746" y="2235200"/>
                </a:cubicBezTo>
                <a:cubicBezTo>
                  <a:pt x="3661929" y="2244581"/>
                  <a:pt x="3649426" y="2248747"/>
                  <a:pt x="3639266" y="2255520"/>
                </a:cubicBezTo>
                <a:cubicBezTo>
                  <a:pt x="3632493" y="2269067"/>
                  <a:pt x="3628803" y="2284661"/>
                  <a:pt x="3618946" y="2296160"/>
                </a:cubicBezTo>
                <a:cubicBezTo>
                  <a:pt x="3607926" y="2309017"/>
                  <a:pt x="3591163" y="2315620"/>
                  <a:pt x="3578306" y="2326640"/>
                </a:cubicBezTo>
                <a:cubicBezTo>
                  <a:pt x="3567397" y="2335991"/>
                  <a:pt x="3557024" y="2346082"/>
                  <a:pt x="3547826" y="2357120"/>
                </a:cubicBezTo>
                <a:cubicBezTo>
                  <a:pt x="3481288" y="2436966"/>
                  <a:pt x="3566693" y="2340535"/>
                  <a:pt x="3517346" y="2418080"/>
                </a:cubicBezTo>
                <a:cubicBezTo>
                  <a:pt x="3476757" y="2481863"/>
                  <a:pt x="3468033" y="2487713"/>
                  <a:pt x="3425906" y="2529840"/>
                </a:cubicBezTo>
                <a:cubicBezTo>
                  <a:pt x="3422519" y="2540000"/>
                  <a:pt x="3421687" y="2551409"/>
                  <a:pt x="3415746" y="2560320"/>
                </a:cubicBezTo>
                <a:cubicBezTo>
                  <a:pt x="3407776" y="2572275"/>
                  <a:pt x="3394464" y="2579762"/>
                  <a:pt x="3385266" y="2590800"/>
                </a:cubicBezTo>
                <a:cubicBezTo>
                  <a:pt x="3377449" y="2600181"/>
                  <a:pt x="3371418" y="2610925"/>
                  <a:pt x="3364946" y="2621280"/>
                </a:cubicBezTo>
                <a:cubicBezTo>
                  <a:pt x="3354480" y="2638026"/>
                  <a:pt x="3344056" y="2654818"/>
                  <a:pt x="3334466" y="2672080"/>
                </a:cubicBezTo>
                <a:cubicBezTo>
                  <a:pt x="3327111" y="2685320"/>
                  <a:pt x="3324003" y="2701221"/>
                  <a:pt x="3314146" y="2712720"/>
                </a:cubicBezTo>
                <a:cubicBezTo>
                  <a:pt x="3303126" y="2725577"/>
                  <a:pt x="3286363" y="2732180"/>
                  <a:pt x="3273506" y="2743200"/>
                </a:cubicBezTo>
                <a:cubicBezTo>
                  <a:pt x="3262597" y="2752551"/>
                  <a:pt x="3252224" y="2762642"/>
                  <a:pt x="3243026" y="2773680"/>
                </a:cubicBezTo>
                <a:cubicBezTo>
                  <a:pt x="3235209" y="2783061"/>
                  <a:pt x="3229803" y="2794224"/>
                  <a:pt x="3222706" y="2804160"/>
                </a:cubicBezTo>
                <a:cubicBezTo>
                  <a:pt x="3212864" y="2817939"/>
                  <a:pt x="3202068" y="2831021"/>
                  <a:pt x="3192226" y="2844800"/>
                </a:cubicBezTo>
                <a:cubicBezTo>
                  <a:pt x="3185129" y="2854736"/>
                  <a:pt x="3181441" y="2867652"/>
                  <a:pt x="3171906" y="2875280"/>
                </a:cubicBezTo>
                <a:cubicBezTo>
                  <a:pt x="3163543" y="2881970"/>
                  <a:pt x="3151586" y="2882053"/>
                  <a:pt x="3141426" y="2885440"/>
                </a:cubicBezTo>
                <a:cubicBezTo>
                  <a:pt x="3093677" y="2933189"/>
                  <a:pt x="3122901" y="2907950"/>
                  <a:pt x="3049986" y="2956560"/>
                </a:cubicBezTo>
                <a:lnTo>
                  <a:pt x="3019506" y="2976880"/>
                </a:lnTo>
                <a:cubicBezTo>
                  <a:pt x="3022893" y="2987040"/>
                  <a:pt x="3024465" y="2997998"/>
                  <a:pt x="3029666" y="3007360"/>
                </a:cubicBezTo>
                <a:cubicBezTo>
                  <a:pt x="3041526" y="3028708"/>
                  <a:pt x="3053037" y="3051051"/>
                  <a:pt x="3070306" y="3068320"/>
                </a:cubicBezTo>
                <a:cubicBezTo>
                  <a:pt x="3102422" y="3100436"/>
                  <a:pt x="3112483" y="3108253"/>
                  <a:pt x="3141426" y="3149600"/>
                </a:cubicBezTo>
                <a:cubicBezTo>
                  <a:pt x="3152750" y="3165778"/>
                  <a:pt x="3160582" y="3184222"/>
                  <a:pt x="3171906" y="3200400"/>
                </a:cubicBezTo>
                <a:cubicBezTo>
                  <a:pt x="3184342" y="3218165"/>
                  <a:pt x="3200517" y="3233157"/>
                  <a:pt x="3212546" y="3251200"/>
                </a:cubicBezTo>
                <a:cubicBezTo>
                  <a:pt x="3266037" y="3331437"/>
                  <a:pt x="3196783" y="3255757"/>
                  <a:pt x="3263346" y="3322320"/>
                </a:cubicBezTo>
                <a:cubicBezTo>
                  <a:pt x="3266733" y="3332480"/>
                  <a:pt x="3266650" y="3344573"/>
                  <a:pt x="3273506" y="3352800"/>
                </a:cubicBezTo>
                <a:cubicBezTo>
                  <a:pt x="3284346" y="3365809"/>
                  <a:pt x="3301289" y="3372260"/>
                  <a:pt x="3314146" y="3383280"/>
                </a:cubicBezTo>
                <a:cubicBezTo>
                  <a:pt x="3325055" y="3392631"/>
                  <a:pt x="3335805" y="3402418"/>
                  <a:pt x="3344626" y="3413760"/>
                </a:cubicBezTo>
                <a:cubicBezTo>
                  <a:pt x="3370886" y="3447523"/>
                  <a:pt x="3381147" y="3480486"/>
                  <a:pt x="3415746" y="3505200"/>
                </a:cubicBezTo>
                <a:cubicBezTo>
                  <a:pt x="3428071" y="3514003"/>
                  <a:pt x="3442839" y="3518747"/>
                  <a:pt x="3456386" y="3525520"/>
                </a:cubicBezTo>
                <a:lnTo>
                  <a:pt x="3497026" y="3586480"/>
                </a:lnTo>
                <a:cubicBezTo>
                  <a:pt x="3503799" y="3596640"/>
                  <a:pt x="3505762" y="3613099"/>
                  <a:pt x="3517346" y="3616960"/>
                </a:cubicBezTo>
                <a:lnTo>
                  <a:pt x="3547826" y="3627120"/>
                </a:lnTo>
                <a:cubicBezTo>
                  <a:pt x="3636874" y="3716168"/>
                  <a:pt x="3523916" y="3607195"/>
                  <a:pt x="3608786" y="3677920"/>
                </a:cubicBezTo>
                <a:cubicBezTo>
                  <a:pt x="3638122" y="3702366"/>
                  <a:pt x="3639606" y="3708910"/>
                  <a:pt x="3659586" y="3738880"/>
                </a:cubicBezTo>
                <a:cubicBezTo>
                  <a:pt x="3662973" y="3728720"/>
                  <a:pt x="3669746" y="3719110"/>
                  <a:pt x="3669746" y="3708400"/>
                </a:cubicBezTo>
                <a:cubicBezTo>
                  <a:pt x="3669746" y="3633816"/>
                  <a:pt x="3665534" y="3559226"/>
                  <a:pt x="3659586" y="3484880"/>
                </a:cubicBezTo>
                <a:cubicBezTo>
                  <a:pt x="3658732" y="3474205"/>
                  <a:pt x="3653186" y="3464428"/>
                  <a:pt x="3649426" y="3454400"/>
                </a:cubicBezTo>
                <a:cubicBezTo>
                  <a:pt x="3602164" y="3328367"/>
                  <a:pt x="3654965" y="3470712"/>
                  <a:pt x="3608786" y="3362960"/>
                </a:cubicBezTo>
                <a:cubicBezTo>
                  <a:pt x="3604567" y="3353116"/>
                  <a:pt x="3603415" y="3342059"/>
                  <a:pt x="3598626" y="3332480"/>
                </a:cubicBezTo>
                <a:cubicBezTo>
                  <a:pt x="3593165" y="3321558"/>
                  <a:pt x="3583767" y="3312922"/>
                  <a:pt x="3578306" y="3302000"/>
                </a:cubicBezTo>
                <a:cubicBezTo>
                  <a:pt x="3554953" y="3255294"/>
                  <a:pt x="3560761" y="3255832"/>
                  <a:pt x="3547826" y="3210560"/>
                </a:cubicBezTo>
                <a:cubicBezTo>
                  <a:pt x="3544884" y="3200262"/>
                  <a:pt x="3541053" y="3190240"/>
                  <a:pt x="3537666" y="3180080"/>
                </a:cubicBezTo>
                <a:cubicBezTo>
                  <a:pt x="3534279" y="3152987"/>
                  <a:pt x="3532390" y="3125664"/>
                  <a:pt x="3527506" y="3098800"/>
                </a:cubicBezTo>
                <a:cubicBezTo>
                  <a:pt x="3525590" y="3088263"/>
                  <a:pt x="3520288" y="3078618"/>
                  <a:pt x="3517346" y="3068320"/>
                </a:cubicBezTo>
                <a:cubicBezTo>
                  <a:pt x="3513510" y="3054894"/>
                  <a:pt x="3510573" y="3041227"/>
                  <a:pt x="3507186" y="3027680"/>
                </a:cubicBezTo>
                <a:cubicBezTo>
                  <a:pt x="3503799" y="2993813"/>
                  <a:pt x="3504038" y="2959386"/>
                  <a:pt x="3497026" y="2926080"/>
                </a:cubicBezTo>
                <a:cubicBezTo>
                  <a:pt x="3490407" y="2894640"/>
                  <a:pt x="3471828" y="2866332"/>
                  <a:pt x="3466546" y="2834640"/>
                </a:cubicBezTo>
                <a:cubicBezTo>
                  <a:pt x="3454379" y="2761635"/>
                  <a:pt x="3467813" y="2790820"/>
                  <a:pt x="3436066" y="2743200"/>
                </a:cubicBezTo>
                <a:cubicBezTo>
                  <a:pt x="3432679" y="2722880"/>
                  <a:pt x="3428461" y="2702681"/>
                  <a:pt x="3425906" y="2682240"/>
                </a:cubicBezTo>
                <a:cubicBezTo>
                  <a:pt x="3421684" y="2648467"/>
                  <a:pt x="3422018" y="2614093"/>
                  <a:pt x="3415746" y="2580640"/>
                </a:cubicBezTo>
                <a:cubicBezTo>
                  <a:pt x="3411799" y="2559588"/>
                  <a:pt x="3398947" y="2540808"/>
                  <a:pt x="3395426" y="2519680"/>
                </a:cubicBezTo>
                <a:cubicBezTo>
                  <a:pt x="3387676" y="2473179"/>
                  <a:pt x="3380060" y="2407502"/>
                  <a:pt x="3364946" y="2357120"/>
                </a:cubicBezTo>
                <a:cubicBezTo>
                  <a:pt x="3358791" y="2336604"/>
                  <a:pt x="3356507" y="2313982"/>
                  <a:pt x="3344626" y="2296160"/>
                </a:cubicBezTo>
                <a:cubicBezTo>
                  <a:pt x="3337853" y="2286000"/>
                  <a:pt x="3329767" y="2276602"/>
                  <a:pt x="3324306" y="2265680"/>
                </a:cubicBezTo>
                <a:cubicBezTo>
                  <a:pt x="3316150" y="2249368"/>
                  <a:pt x="3310390" y="2231957"/>
                  <a:pt x="3303986" y="2214880"/>
                </a:cubicBezTo>
                <a:cubicBezTo>
                  <a:pt x="3300226" y="2204852"/>
                  <a:pt x="3298615" y="2193979"/>
                  <a:pt x="3293826" y="2184400"/>
                </a:cubicBezTo>
                <a:cubicBezTo>
                  <a:pt x="3288365" y="2173478"/>
                  <a:pt x="3278967" y="2164842"/>
                  <a:pt x="3273506" y="2153920"/>
                </a:cubicBezTo>
                <a:cubicBezTo>
                  <a:pt x="3261971" y="2130851"/>
                  <a:pt x="3252285" y="2106873"/>
                  <a:pt x="3243026" y="2082800"/>
                </a:cubicBezTo>
                <a:cubicBezTo>
                  <a:pt x="3235337" y="2062809"/>
                  <a:pt x="3231682" y="2041288"/>
                  <a:pt x="3222706" y="2021840"/>
                </a:cubicBezTo>
                <a:cubicBezTo>
                  <a:pt x="3211264" y="1997049"/>
                  <a:pt x="3195011" y="1974761"/>
                  <a:pt x="3182066" y="1950720"/>
                </a:cubicBezTo>
                <a:cubicBezTo>
                  <a:pt x="3171295" y="1930717"/>
                  <a:pt x="3160813" y="1910520"/>
                  <a:pt x="3151586" y="1889760"/>
                </a:cubicBezTo>
                <a:cubicBezTo>
                  <a:pt x="3147236" y="1879973"/>
                  <a:pt x="3146215" y="1868859"/>
                  <a:pt x="3141426" y="1859280"/>
                </a:cubicBezTo>
                <a:cubicBezTo>
                  <a:pt x="3132595" y="1841617"/>
                  <a:pt x="3119118" y="1826457"/>
                  <a:pt x="3110946" y="1808480"/>
                </a:cubicBezTo>
                <a:cubicBezTo>
                  <a:pt x="3102083" y="1788981"/>
                  <a:pt x="3100205" y="1766678"/>
                  <a:pt x="3090626" y="1747520"/>
                </a:cubicBezTo>
                <a:cubicBezTo>
                  <a:pt x="3083853" y="1733973"/>
                  <a:pt x="3075095" y="1721248"/>
                  <a:pt x="3070306" y="1706880"/>
                </a:cubicBezTo>
                <a:cubicBezTo>
                  <a:pt x="3061475" y="1680386"/>
                  <a:pt x="3063842" y="1649848"/>
                  <a:pt x="3049986" y="1625600"/>
                </a:cubicBezTo>
                <a:cubicBezTo>
                  <a:pt x="3036439" y="1601893"/>
                  <a:pt x="3021557" y="1578902"/>
                  <a:pt x="3009346" y="1554480"/>
                </a:cubicBezTo>
                <a:cubicBezTo>
                  <a:pt x="3004557" y="1544901"/>
                  <a:pt x="3002946" y="1534028"/>
                  <a:pt x="2999186" y="1524000"/>
                </a:cubicBezTo>
                <a:cubicBezTo>
                  <a:pt x="2992782" y="1506923"/>
                  <a:pt x="2987022" y="1489512"/>
                  <a:pt x="2978866" y="1473200"/>
                </a:cubicBezTo>
                <a:cubicBezTo>
                  <a:pt x="2973405" y="1462278"/>
                  <a:pt x="2964007" y="1453642"/>
                  <a:pt x="2958546" y="1442720"/>
                </a:cubicBezTo>
                <a:cubicBezTo>
                  <a:pt x="2953757" y="1433141"/>
                  <a:pt x="2951328" y="1422538"/>
                  <a:pt x="2948386" y="1412240"/>
                </a:cubicBezTo>
                <a:cubicBezTo>
                  <a:pt x="2944550" y="1398814"/>
                  <a:pt x="2945154" y="1383724"/>
                  <a:pt x="2938226" y="1371600"/>
                </a:cubicBezTo>
                <a:cubicBezTo>
                  <a:pt x="2931097" y="1359125"/>
                  <a:pt x="2917906" y="1351280"/>
                  <a:pt x="2907746" y="1341120"/>
                </a:cubicBezTo>
                <a:cubicBezTo>
                  <a:pt x="2904359" y="1330960"/>
                  <a:pt x="2902899" y="1319939"/>
                  <a:pt x="2897586" y="1310640"/>
                </a:cubicBezTo>
                <a:cubicBezTo>
                  <a:pt x="2889185" y="1295938"/>
                  <a:pt x="2876948" y="1283779"/>
                  <a:pt x="2867106" y="1270000"/>
                </a:cubicBezTo>
                <a:cubicBezTo>
                  <a:pt x="2860009" y="1260064"/>
                  <a:pt x="2852844" y="1250122"/>
                  <a:pt x="2846786" y="1239520"/>
                </a:cubicBezTo>
                <a:cubicBezTo>
                  <a:pt x="2815056" y="1183992"/>
                  <a:pt x="2843865" y="1210479"/>
                  <a:pt x="2795986" y="1178560"/>
                </a:cubicBezTo>
                <a:cubicBezTo>
                  <a:pt x="2761299" y="1109186"/>
                  <a:pt x="2791248" y="1164883"/>
                  <a:pt x="2755346" y="1107440"/>
                </a:cubicBezTo>
                <a:cubicBezTo>
                  <a:pt x="2686635" y="997503"/>
                  <a:pt x="2762026" y="1110696"/>
                  <a:pt x="2694386" y="1016000"/>
                </a:cubicBezTo>
                <a:cubicBezTo>
                  <a:pt x="2687289" y="1006064"/>
                  <a:pt x="2681883" y="994901"/>
                  <a:pt x="2674066" y="985520"/>
                </a:cubicBezTo>
                <a:cubicBezTo>
                  <a:pt x="2664868" y="974482"/>
                  <a:pt x="2653746" y="965200"/>
                  <a:pt x="2643586" y="955040"/>
                </a:cubicBezTo>
                <a:cubicBezTo>
                  <a:pt x="2623210" y="893911"/>
                  <a:pt x="2648609" y="954965"/>
                  <a:pt x="2602946" y="894080"/>
                </a:cubicBezTo>
                <a:cubicBezTo>
                  <a:pt x="2591098" y="878282"/>
                  <a:pt x="2583420" y="859711"/>
                  <a:pt x="2572466" y="843280"/>
                </a:cubicBezTo>
                <a:cubicBezTo>
                  <a:pt x="2544483" y="801305"/>
                  <a:pt x="2538130" y="798784"/>
                  <a:pt x="2501346" y="762000"/>
                </a:cubicBezTo>
                <a:cubicBezTo>
                  <a:pt x="2479137" y="695374"/>
                  <a:pt x="2497177" y="738221"/>
                  <a:pt x="2420066" y="640080"/>
                </a:cubicBezTo>
                <a:cubicBezTo>
                  <a:pt x="2406668" y="623028"/>
                  <a:pt x="2390583" y="607875"/>
                  <a:pt x="2379426" y="589280"/>
                </a:cubicBezTo>
                <a:cubicBezTo>
                  <a:pt x="2369266" y="572347"/>
                  <a:pt x="2361282" y="553900"/>
                  <a:pt x="2348946" y="538480"/>
                </a:cubicBezTo>
                <a:cubicBezTo>
                  <a:pt x="2333986" y="519780"/>
                  <a:pt x="2314166" y="505480"/>
                  <a:pt x="2298146" y="487680"/>
                </a:cubicBezTo>
                <a:cubicBezTo>
                  <a:pt x="2283639" y="471561"/>
                  <a:pt x="2272840" y="452214"/>
                  <a:pt x="2257506" y="436880"/>
                </a:cubicBezTo>
                <a:cubicBezTo>
                  <a:pt x="2242172" y="421546"/>
                  <a:pt x="2222040" y="411574"/>
                  <a:pt x="2206706" y="396240"/>
                </a:cubicBezTo>
                <a:cubicBezTo>
                  <a:pt x="2168330" y="357864"/>
                  <a:pt x="2182733" y="357883"/>
                  <a:pt x="2155906" y="314960"/>
                </a:cubicBezTo>
                <a:cubicBezTo>
                  <a:pt x="2140463" y="290251"/>
                  <a:pt x="2117325" y="263022"/>
                  <a:pt x="2094946" y="243840"/>
                </a:cubicBezTo>
                <a:cubicBezTo>
                  <a:pt x="2082089" y="232820"/>
                  <a:pt x="2067163" y="224380"/>
                  <a:pt x="2054306" y="213360"/>
                </a:cubicBezTo>
                <a:cubicBezTo>
                  <a:pt x="2043397" y="204009"/>
                  <a:pt x="2035168" y="191701"/>
                  <a:pt x="2023826" y="182880"/>
                </a:cubicBezTo>
                <a:cubicBezTo>
                  <a:pt x="2004549" y="167887"/>
                  <a:pt x="1982403" y="156893"/>
                  <a:pt x="1962866" y="142240"/>
                </a:cubicBezTo>
                <a:cubicBezTo>
                  <a:pt x="1953662" y="135337"/>
                  <a:pt x="1906602" y="98868"/>
                  <a:pt x="1891746" y="91440"/>
                </a:cubicBezTo>
                <a:cubicBezTo>
                  <a:pt x="1777761" y="34448"/>
                  <a:pt x="1968618" y="145527"/>
                  <a:pt x="1820626" y="60960"/>
                </a:cubicBezTo>
                <a:cubicBezTo>
                  <a:pt x="1810024" y="54902"/>
                  <a:pt x="1801304" y="45599"/>
                  <a:pt x="1790146" y="40640"/>
                </a:cubicBezTo>
                <a:cubicBezTo>
                  <a:pt x="1770573" y="31941"/>
                  <a:pt x="1749506" y="27093"/>
                  <a:pt x="1729186" y="20320"/>
                </a:cubicBezTo>
                <a:lnTo>
                  <a:pt x="1698706" y="10160"/>
                </a:lnTo>
                <a:lnTo>
                  <a:pt x="1668226" y="0"/>
                </a:lnTo>
                <a:cubicBezTo>
                  <a:pt x="1630973" y="3387"/>
                  <a:pt x="1593497" y="4870"/>
                  <a:pt x="1556466" y="10160"/>
                </a:cubicBezTo>
                <a:cubicBezTo>
                  <a:pt x="1545864" y="11675"/>
                  <a:pt x="1525986" y="20320"/>
                  <a:pt x="1525986" y="20320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4956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Čo tu bude jedincom, členom populácie reprezentovaným informáciou, chromozómom?</a:t>
            </a:r>
            <a:endParaRPr lang="sk-SK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9512" y="3717032"/>
            <a:ext cx="914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Čo tu bude účelovou funkciou jedinca, ktorej minimum hľadáme?</a:t>
            </a:r>
            <a:endParaRPr lang="sk-SK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227370" y="4510422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>
                <a:solidFill>
                  <a:srgbClr val="FFFF00"/>
                </a:solidFill>
              </a:rPr>
              <a:t>Suma vzdialeností medzi mestami pre daného jedinca</a:t>
            </a:r>
            <a:r>
              <a:rPr lang="sk-SK" sz="2400" dirty="0" smtClean="0"/>
              <a:t>.</a:t>
            </a:r>
            <a:endParaRPr lang="sk-SK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5301208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dirty="0" smtClean="0"/>
              <a:t>Čo tu bude populáciou?</a:t>
            </a:r>
            <a:endParaRPr lang="sk-SK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18469" y="6021288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400" i="1" dirty="0" smtClean="0">
                <a:solidFill>
                  <a:srgbClr val="FFFF00"/>
                </a:solidFill>
              </a:rPr>
              <a:t>M</a:t>
            </a:r>
            <a:r>
              <a:rPr lang="sk-SK" sz="2400" dirty="0" smtClean="0">
                <a:solidFill>
                  <a:srgbClr val="FFFF00"/>
                </a:solidFill>
              </a:rPr>
              <a:t> vektorov, obsahujúcich poradie desiatich miest, kde prvé a posledné mesto bude číslo 1</a:t>
            </a:r>
            <a:r>
              <a:rPr lang="sk-SK" sz="2400" dirty="0" smtClean="0"/>
              <a:t>.</a:t>
            </a:r>
            <a:endParaRPr lang="sk-SK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1262063" y="2346325"/>
            <a:ext cx="7198369" cy="693531"/>
            <a:chOff x="1262063" y="2346325"/>
            <a:chExt cx="7198369" cy="693531"/>
          </a:xfrm>
        </p:grpSpPr>
        <p:grpSp>
          <p:nvGrpSpPr>
            <p:cNvPr id="18" name="Group 17"/>
            <p:cNvGrpSpPr/>
            <p:nvPr/>
          </p:nvGrpSpPr>
          <p:grpSpPr>
            <a:xfrm>
              <a:off x="2160393" y="2349716"/>
              <a:ext cx="6300039" cy="690140"/>
              <a:chOff x="666374" y="2349716"/>
              <a:chExt cx="6300039" cy="69014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666374" y="2349716"/>
                <a:ext cx="5616624" cy="690140"/>
                <a:chOff x="666374" y="2349716"/>
                <a:chExt cx="5616624" cy="690140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666374" y="2349716"/>
                  <a:ext cx="5616624" cy="690140"/>
                  <a:chOff x="653210" y="2348880"/>
                  <a:chExt cx="4824536" cy="690140"/>
                </a:xfrm>
              </p:grpSpPr>
              <p:sp>
                <p:nvSpPr>
                  <p:cNvPr id="3" name="Rectangle 2"/>
                  <p:cNvSpPr/>
                  <p:nvPr/>
                </p:nvSpPr>
                <p:spPr>
                  <a:xfrm>
                    <a:off x="653210" y="2390948"/>
                    <a:ext cx="4824536" cy="648072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k-SK" dirty="0"/>
                  </a:p>
                </p:txBody>
              </p:sp>
              <p:cxnSp>
                <p:nvCxnSpPr>
                  <p:cNvPr id="5" name="Straight Connector 4"/>
                  <p:cNvCxnSpPr/>
                  <p:nvPr/>
                </p:nvCxnSpPr>
                <p:spPr>
                  <a:xfrm>
                    <a:off x="2894687" y="2349716"/>
                    <a:ext cx="0" cy="64807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Connector 5"/>
                  <p:cNvCxnSpPr/>
                  <p:nvPr/>
                </p:nvCxnSpPr>
                <p:spPr>
                  <a:xfrm>
                    <a:off x="1039097" y="2349716"/>
                    <a:ext cx="0" cy="64807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/>
                  <p:cNvCxnSpPr/>
                  <p:nvPr/>
                </p:nvCxnSpPr>
                <p:spPr>
                  <a:xfrm>
                    <a:off x="1905039" y="2349716"/>
                    <a:ext cx="0" cy="64807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/>
                  <p:cNvCxnSpPr/>
                  <p:nvPr/>
                </p:nvCxnSpPr>
                <p:spPr>
                  <a:xfrm>
                    <a:off x="1472068" y="2349716"/>
                    <a:ext cx="0" cy="64807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/>
                  <p:cNvCxnSpPr/>
                  <p:nvPr/>
                </p:nvCxnSpPr>
                <p:spPr>
                  <a:xfrm>
                    <a:off x="2399863" y="2349716"/>
                    <a:ext cx="0" cy="64807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/>
                  <p:cNvCxnSpPr/>
                  <p:nvPr/>
                </p:nvCxnSpPr>
                <p:spPr>
                  <a:xfrm>
                    <a:off x="3327659" y="2348880"/>
                    <a:ext cx="0" cy="64807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4255454" y="2349716"/>
                    <a:ext cx="0" cy="64807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3760630" y="2348880"/>
                    <a:ext cx="0" cy="64807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4688425" y="2349716"/>
                    <a:ext cx="0" cy="64807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868144" y="2349716"/>
                  <a:ext cx="0" cy="64807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16"/>
              <p:cNvSpPr txBox="1"/>
              <p:nvPr/>
            </p:nvSpPr>
            <p:spPr>
              <a:xfrm>
                <a:off x="701717" y="2440732"/>
                <a:ext cx="62646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sz="2800" dirty="0" smtClean="0">
                    <a:solidFill>
                      <a:schemeClr val="bg1"/>
                    </a:solidFill>
                  </a:rPr>
                  <a:t>1     4   8     5   3     2    6   9    10  7    1</a:t>
                </a:r>
                <a:endParaRPr lang="sk-SK" sz="2800" dirty="0">
                  <a:solidFill>
                    <a:schemeClr val="bg1"/>
                  </a:solidFill>
                </a:endParaRPr>
              </a:p>
            </p:txBody>
          </p:sp>
        </p:grpSp>
        <p:graphicFrame>
          <p:nvGraphicFramePr>
            <p:cNvPr id="23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6079493"/>
                </p:ext>
              </p:extLst>
            </p:nvPr>
          </p:nvGraphicFramePr>
          <p:xfrm>
            <a:off x="1262063" y="2346325"/>
            <a:ext cx="490537" cy="633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6" name="Rovnica" r:id="rId3" imgW="177480" imgH="228600" progId="Equation.3">
                    <p:embed/>
                  </p:oleObj>
                </mc:Choice>
                <mc:Fallback>
                  <p:oleObj name="Rovnica" r:id="rId3" imgW="17748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62063" y="2346325"/>
                          <a:ext cx="490537" cy="63341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9155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2800" dirty="0" smtClean="0"/>
              <a:t>Podrobnejší popis jednotlivých krokov - inicializácia</a:t>
            </a:r>
            <a:endParaRPr lang="sk-SK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2060848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Generovanie nultej populácie</a:t>
            </a:r>
            <a:r>
              <a:rPr lang="sk-SK" dirty="0" smtClean="0"/>
              <a:t>:   čas </a:t>
            </a:r>
            <a:r>
              <a:rPr lang="sk-SK" i="1" dirty="0" smtClean="0"/>
              <a:t>t=0</a:t>
            </a:r>
            <a:endParaRPr lang="sk-SK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347864" y="2636912"/>
            <a:ext cx="5544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k-SK" dirty="0" smtClean="0"/>
              <a:t>Náhodné generovanie jedincov, tak aby pokryli povrch fitnes (alebo účelovej funkcie)</a:t>
            </a:r>
          </a:p>
          <a:p>
            <a:pPr marL="342900" indent="-342900">
              <a:buAutoNum type="arabicPeriod"/>
            </a:pPr>
            <a:r>
              <a:rPr lang="sk-SK" dirty="0" smtClean="0"/>
              <a:t>Rovnomerné pokrytie  povrchu fitnes jedincami</a:t>
            </a:r>
          </a:p>
          <a:p>
            <a:pPr marL="342900" indent="-342900">
              <a:buAutoNum type="arabicPeriod"/>
            </a:pPr>
            <a:r>
              <a:rPr lang="sk-SK" dirty="0" err="1" smtClean="0"/>
              <a:t>Perturbáciou</a:t>
            </a:r>
            <a:r>
              <a:rPr lang="sk-SK" dirty="0" smtClean="0"/>
              <a:t> štartovacích parametrov jedincov (ak máme o probléme dodatočné znalosti)</a:t>
            </a:r>
            <a:endParaRPr lang="sk-SK" dirty="0"/>
          </a:p>
        </p:txBody>
      </p:sp>
      <p:grpSp>
        <p:nvGrpSpPr>
          <p:cNvPr id="17" name="Group 16"/>
          <p:cNvGrpSpPr/>
          <p:nvPr/>
        </p:nvGrpSpPr>
        <p:grpSpPr>
          <a:xfrm>
            <a:off x="107504" y="4221088"/>
            <a:ext cx="2664296" cy="2549634"/>
            <a:chOff x="107504" y="4221088"/>
            <a:chExt cx="2664296" cy="2549634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39552" y="6237312"/>
              <a:ext cx="22322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539552" y="4581128"/>
              <a:ext cx="0" cy="16561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558800" y="5110480"/>
              <a:ext cx="2011680" cy="660400"/>
            </a:xfrm>
            <a:custGeom>
              <a:avLst/>
              <a:gdLst>
                <a:gd name="connsiteX0" fmla="*/ 0 w 2011680"/>
                <a:gd name="connsiteY0" fmla="*/ 447040 h 660400"/>
                <a:gd name="connsiteX1" fmla="*/ 81280 w 2011680"/>
                <a:gd name="connsiteY1" fmla="*/ 386080 h 660400"/>
                <a:gd name="connsiteX2" fmla="*/ 121920 w 2011680"/>
                <a:gd name="connsiteY2" fmla="*/ 325120 h 660400"/>
                <a:gd name="connsiteX3" fmla="*/ 193040 w 2011680"/>
                <a:gd name="connsiteY3" fmla="*/ 233680 h 660400"/>
                <a:gd name="connsiteX4" fmla="*/ 254000 w 2011680"/>
                <a:gd name="connsiteY4" fmla="*/ 132080 h 660400"/>
                <a:gd name="connsiteX5" fmla="*/ 304800 w 2011680"/>
                <a:gd name="connsiteY5" fmla="*/ 71120 h 660400"/>
                <a:gd name="connsiteX6" fmla="*/ 355600 w 2011680"/>
                <a:gd name="connsiteY6" fmla="*/ 0 h 660400"/>
                <a:gd name="connsiteX7" fmla="*/ 386080 w 2011680"/>
                <a:gd name="connsiteY7" fmla="*/ 30480 h 660400"/>
                <a:gd name="connsiteX8" fmla="*/ 396240 w 2011680"/>
                <a:gd name="connsiteY8" fmla="*/ 132080 h 660400"/>
                <a:gd name="connsiteX9" fmla="*/ 406400 w 2011680"/>
                <a:gd name="connsiteY9" fmla="*/ 335280 h 660400"/>
                <a:gd name="connsiteX10" fmla="*/ 426720 w 2011680"/>
                <a:gd name="connsiteY10" fmla="*/ 365760 h 660400"/>
                <a:gd name="connsiteX11" fmla="*/ 457200 w 2011680"/>
                <a:gd name="connsiteY11" fmla="*/ 375920 h 660400"/>
                <a:gd name="connsiteX12" fmla="*/ 497840 w 2011680"/>
                <a:gd name="connsiteY12" fmla="*/ 365760 h 660400"/>
                <a:gd name="connsiteX13" fmla="*/ 528320 w 2011680"/>
                <a:gd name="connsiteY13" fmla="*/ 355600 h 660400"/>
                <a:gd name="connsiteX14" fmla="*/ 548640 w 2011680"/>
                <a:gd name="connsiteY14" fmla="*/ 416560 h 660400"/>
                <a:gd name="connsiteX15" fmla="*/ 579120 w 2011680"/>
                <a:gd name="connsiteY15" fmla="*/ 447040 h 660400"/>
                <a:gd name="connsiteX16" fmla="*/ 670560 w 2011680"/>
                <a:gd name="connsiteY16" fmla="*/ 436880 h 660400"/>
                <a:gd name="connsiteX17" fmla="*/ 731520 w 2011680"/>
                <a:gd name="connsiteY17" fmla="*/ 375920 h 660400"/>
                <a:gd name="connsiteX18" fmla="*/ 772160 w 2011680"/>
                <a:gd name="connsiteY18" fmla="*/ 274320 h 660400"/>
                <a:gd name="connsiteX19" fmla="*/ 792480 w 2011680"/>
                <a:gd name="connsiteY19" fmla="*/ 213360 h 660400"/>
                <a:gd name="connsiteX20" fmla="*/ 802640 w 2011680"/>
                <a:gd name="connsiteY20" fmla="*/ 182880 h 660400"/>
                <a:gd name="connsiteX21" fmla="*/ 843280 w 2011680"/>
                <a:gd name="connsiteY21" fmla="*/ 243840 h 660400"/>
                <a:gd name="connsiteX22" fmla="*/ 883920 w 2011680"/>
                <a:gd name="connsiteY22" fmla="*/ 325120 h 660400"/>
                <a:gd name="connsiteX23" fmla="*/ 894080 w 2011680"/>
                <a:gd name="connsiteY23" fmla="*/ 355600 h 660400"/>
                <a:gd name="connsiteX24" fmla="*/ 914400 w 2011680"/>
                <a:gd name="connsiteY24" fmla="*/ 396240 h 660400"/>
                <a:gd name="connsiteX25" fmla="*/ 944880 w 2011680"/>
                <a:gd name="connsiteY25" fmla="*/ 416560 h 660400"/>
                <a:gd name="connsiteX26" fmla="*/ 1066800 w 2011680"/>
                <a:gd name="connsiteY26" fmla="*/ 406400 h 660400"/>
                <a:gd name="connsiteX27" fmla="*/ 1117600 w 2011680"/>
                <a:gd name="connsiteY27" fmla="*/ 497840 h 660400"/>
                <a:gd name="connsiteX28" fmla="*/ 1158240 w 2011680"/>
                <a:gd name="connsiteY28" fmla="*/ 589280 h 660400"/>
                <a:gd name="connsiteX29" fmla="*/ 1178560 w 2011680"/>
                <a:gd name="connsiteY29" fmla="*/ 619760 h 660400"/>
                <a:gd name="connsiteX30" fmla="*/ 1188720 w 2011680"/>
                <a:gd name="connsiteY30" fmla="*/ 650240 h 660400"/>
                <a:gd name="connsiteX31" fmla="*/ 1219200 w 2011680"/>
                <a:gd name="connsiteY31" fmla="*/ 660400 h 660400"/>
                <a:gd name="connsiteX32" fmla="*/ 1320800 w 2011680"/>
                <a:gd name="connsiteY32" fmla="*/ 650240 h 660400"/>
                <a:gd name="connsiteX33" fmla="*/ 1381760 w 2011680"/>
                <a:gd name="connsiteY33" fmla="*/ 579120 h 660400"/>
                <a:gd name="connsiteX34" fmla="*/ 1422400 w 2011680"/>
                <a:gd name="connsiteY34" fmla="*/ 518160 h 660400"/>
                <a:gd name="connsiteX35" fmla="*/ 1452880 w 2011680"/>
                <a:gd name="connsiteY35" fmla="*/ 477520 h 660400"/>
                <a:gd name="connsiteX36" fmla="*/ 1524000 w 2011680"/>
                <a:gd name="connsiteY36" fmla="*/ 386080 h 660400"/>
                <a:gd name="connsiteX37" fmla="*/ 1564640 w 2011680"/>
                <a:gd name="connsiteY37" fmla="*/ 325120 h 660400"/>
                <a:gd name="connsiteX38" fmla="*/ 1584960 w 2011680"/>
                <a:gd name="connsiteY38" fmla="*/ 294640 h 660400"/>
                <a:gd name="connsiteX39" fmla="*/ 1615440 w 2011680"/>
                <a:gd name="connsiteY39" fmla="*/ 284480 h 660400"/>
                <a:gd name="connsiteX40" fmla="*/ 1666240 w 2011680"/>
                <a:gd name="connsiteY40" fmla="*/ 355600 h 660400"/>
                <a:gd name="connsiteX41" fmla="*/ 1696720 w 2011680"/>
                <a:gd name="connsiteY41" fmla="*/ 467360 h 660400"/>
                <a:gd name="connsiteX42" fmla="*/ 1706880 w 2011680"/>
                <a:gd name="connsiteY42" fmla="*/ 538480 h 660400"/>
                <a:gd name="connsiteX43" fmla="*/ 1717040 w 2011680"/>
                <a:gd name="connsiteY43" fmla="*/ 568960 h 660400"/>
                <a:gd name="connsiteX44" fmla="*/ 1747520 w 2011680"/>
                <a:gd name="connsiteY44" fmla="*/ 589280 h 660400"/>
                <a:gd name="connsiteX45" fmla="*/ 1767840 w 2011680"/>
                <a:gd name="connsiteY45" fmla="*/ 619760 h 660400"/>
                <a:gd name="connsiteX46" fmla="*/ 1838960 w 2011680"/>
                <a:gd name="connsiteY46" fmla="*/ 619760 h 660400"/>
                <a:gd name="connsiteX47" fmla="*/ 1899920 w 2011680"/>
                <a:gd name="connsiteY47" fmla="*/ 579120 h 660400"/>
                <a:gd name="connsiteX48" fmla="*/ 1930400 w 2011680"/>
                <a:gd name="connsiteY48" fmla="*/ 558800 h 660400"/>
                <a:gd name="connsiteX49" fmla="*/ 1981200 w 2011680"/>
                <a:gd name="connsiteY49" fmla="*/ 599440 h 660400"/>
                <a:gd name="connsiteX50" fmla="*/ 2011680 w 2011680"/>
                <a:gd name="connsiteY50" fmla="*/ 6096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11680" h="660400">
                  <a:moveTo>
                    <a:pt x="0" y="447040"/>
                  </a:moveTo>
                  <a:cubicBezTo>
                    <a:pt x="37670" y="424438"/>
                    <a:pt x="55355" y="419413"/>
                    <a:pt x="81280" y="386080"/>
                  </a:cubicBezTo>
                  <a:cubicBezTo>
                    <a:pt x="96273" y="366803"/>
                    <a:pt x="104651" y="342389"/>
                    <a:pt x="121920" y="325120"/>
                  </a:cubicBezTo>
                  <a:cubicBezTo>
                    <a:pt x="155369" y="291671"/>
                    <a:pt x="168735" y="282290"/>
                    <a:pt x="193040" y="233680"/>
                  </a:cubicBezTo>
                  <a:cubicBezTo>
                    <a:pt x="209075" y="201611"/>
                    <a:pt x="229479" y="156601"/>
                    <a:pt x="254000" y="132080"/>
                  </a:cubicBezTo>
                  <a:cubicBezTo>
                    <a:pt x="343048" y="43032"/>
                    <a:pt x="234075" y="155990"/>
                    <a:pt x="304800" y="71120"/>
                  </a:cubicBezTo>
                  <a:cubicBezTo>
                    <a:pt x="356287" y="9336"/>
                    <a:pt x="318000" y="75200"/>
                    <a:pt x="355600" y="0"/>
                  </a:cubicBezTo>
                  <a:cubicBezTo>
                    <a:pt x="365760" y="10160"/>
                    <a:pt x="381854" y="16747"/>
                    <a:pt x="386080" y="30480"/>
                  </a:cubicBezTo>
                  <a:cubicBezTo>
                    <a:pt x="396089" y="63010"/>
                    <a:pt x="393976" y="98120"/>
                    <a:pt x="396240" y="132080"/>
                  </a:cubicBezTo>
                  <a:cubicBezTo>
                    <a:pt x="400751" y="199748"/>
                    <a:pt x="397628" y="268032"/>
                    <a:pt x="406400" y="335280"/>
                  </a:cubicBezTo>
                  <a:cubicBezTo>
                    <a:pt x="407979" y="347388"/>
                    <a:pt x="417185" y="358132"/>
                    <a:pt x="426720" y="365760"/>
                  </a:cubicBezTo>
                  <a:cubicBezTo>
                    <a:pt x="435083" y="372450"/>
                    <a:pt x="447040" y="372533"/>
                    <a:pt x="457200" y="375920"/>
                  </a:cubicBezTo>
                  <a:cubicBezTo>
                    <a:pt x="470747" y="372533"/>
                    <a:pt x="484414" y="369596"/>
                    <a:pt x="497840" y="365760"/>
                  </a:cubicBezTo>
                  <a:cubicBezTo>
                    <a:pt x="508138" y="362818"/>
                    <a:pt x="520747" y="348027"/>
                    <a:pt x="528320" y="355600"/>
                  </a:cubicBezTo>
                  <a:cubicBezTo>
                    <a:pt x="543466" y="370746"/>
                    <a:pt x="533494" y="401414"/>
                    <a:pt x="548640" y="416560"/>
                  </a:cubicBezTo>
                  <a:lnTo>
                    <a:pt x="579120" y="447040"/>
                  </a:lnTo>
                  <a:cubicBezTo>
                    <a:pt x="609600" y="443653"/>
                    <a:pt x="642770" y="449849"/>
                    <a:pt x="670560" y="436880"/>
                  </a:cubicBezTo>
                  <a:cubicBezTo>
                    <a:pt x="696601" y="424728"/>
                    <a:pt x="731520" y="375920"/>
                    <a:pt x="731520" y="375920"/>
                  </a:cubicBezTo>
                  <a:cubicBezTo>
                    <a:pt x="752110" y="272972"/>
                    <a:pt x="725297" y="377418"/>
                    <a:pt x="772160" y="274320"/>
                  </a:cubicBezTo>
                  <a:cubicBezTo>
                    <a:pt x="781023" y="254821"/>
                    <a:pt x="785707" y="233680"/>
                    <a:pt x="792480" y="213360"/>
                  </a:cubicBezTo>
                  <a:lnTo>
                    <a:pt x="802640" y="182880"/>
                  </a:lnTo>
                  <a:cubicBezTo>
                    <a:pt x="857553" y="201184"/>
                    <a:pt x="818038" y="178211"/>
                    <a:pt x="843280" y="243840"/>
                  </a:cubicBezTo>
                  <a:cubicBezTo>
                    <a:pt x="854154" y="272112"/>
                    <a:pt x="874341" y="296383"/>
                    <a:pt x="883920" y="325120"/>
                  </a:cubicBezTo>
                  <a:cubicBezTo>
                    <a:pt x="887307" y="335280"/>
                    <a:pt x="889861" y="345756"/>
                    <a:pt x="894080" y="355600"/>
                  </a:cubicBezTo>
                  <a:cubicBezTo>
                    <a:pt x="900046" y="369521"/>
                    <a:pt x="904704" y="384605"/>
                    <a:pt x="914400" y="396240"/>
                  </a:cubicBezTo>
                  <a:cubicBezTo>
                    <a:pt x="922217" y="405621"/>
                    <a:pt x="934720" y="409787"/>
                    <a:pt x="944880" y="416560"/>
                  </a:cubicBezTo>
                  <a:cubicBezTo>
                    <a:pt x="985520" y="413173"/>
                    <a:pt x="1026109" y="403687"/>
                    <a:pt x="1066800" y="406400"/>
                  </a:cubicBezTo>
                  <a:cubicBezTo>
                    <a:pt x="1109362" y="409237"/>
                    <a:pt x="1110951" y="477893"/>
                    <a:pt x="1117600" y="497840"/>
                  </a:cubicBezTo>
                  <a:cubicBezTo>
                    <a:pt x="1126309" y="523967"/>
                    <a:pt x="1144078" y="564496"/>
                    <a:pt x="1158240" y="589280"/>
                  </a:cubicBezTo>
                  <a:cubicBezTo>
                    <a:pt x="1164298" y="599882"/>
                    <a:pt x="1173099" y="608838"/>
                    <a:pt x="1178560" y="619760"/>
                  </a:cubicBezTo>
                  <a:cubicBezTo>
                    <a:pt x="1183349" y="629339"/>
                    <a:pt x="1181147" y="642667"/>
                    <a:pt x="1188720" y="650240"/>
                  </a:cubicBezTo>
                  <a:cubicBezTo>
                    <a:pt x="1196293" y="657813"/>
                    <a:pt x="1209040" y="657013"/>
                    <a:pt x="1219200" y="660400"/>
                  </a:cubicBezTo>
                  <a:cubicBezTo>
                    <a:pt x="1253067" y="657013"/>
                    <a:pt x="1288270" y="660249"/>
                    <a:pt x="1320800" y="650240"/>
                  </a:cubicBezTo>
                  <a:cubicBezTo>
                    <a:pt x="1334213" y="646113"/>
                    <a:pt x="1376883" y="586086"/>
                    <a:pt x="1381760" y="579120"/>
                  </a:cubicBezTo>
                  <a:cubicBezTo>
                    <a:pt x="1395765" y="559113"/>
                    <a:pt x="1407747" y="537697"/>
                    <a:pt x="1422400" y="518160"/>
                  </a:cubicBezTo>
                  <a:cubicBezTo>
                    <a:pt x="1432560" y="504613"/>
                    <a:pt x="1443169" y="491392"/>
                    <a:pt x="1452880" y="477520"/>
                  </a:cubicBezTo>
                  <a:cubicBezTo>
                    <a:pt x="1509592" y="396503"/>
                    <a:pt x="1471485" y="438595"/>
                    <a:pt x="1524000" y="386080"/>
                  </a:cubicBezTo>
                  <a:cubicBezTo>
                    <a:pt x="1541855" y="332515"/>
                    <a:pt x="1522359" y="375857"/>
                    <a:pt x="1564640" y="325120"/>
                  </a:cubicBezTo>
                  <a:cubicBezTo>
                    <a:pt x="1572457" y="315739"/>
                    <a:pt x="1575425" y="302268"/>
                    <a:pt x="1584960" y="294640"/>
                  </a:cubicBezTo>
                  <a:cubicBezTo>
                    <a:pt x="1593323" y="287950"/>
                    <a:pt x="1605280" y="287867"/>
                    <a:pt x="1615440" y="284480"/>
                  </a:cubicBezTo>
                  <a:cubicBezTo>
                    <a:pt x="1666240" y="301413"/>
                    <a:pt x="1642533" y="284480"/>
                    <a:pt x="1666240" y="355600"/>
                  </a:cubicBezTo>
                  <a:cubicBezTo>
                    <a:pt x="1678640" y="392800"/>
                    <a:pt x="1690991" y="427254"/>
                    <a:pt x="1696720" y="467360"/>
                  </a:cubicBezTo>
                  <a:cubicBezTo>
                    <a:pt x="1700107" y="491067"/>
                    <a:pt x="1702184" y="514998"/>
                    <a:pt x="1706880" y="538480"/>
                  </a:cubicBezTo>
                  <a:cubicBezTo>
                    <a:pt x="1708980" y="548982"/>
                    <a:pt x="1710350" y="560597"/>
                    <a:pt x="1717040" y="568960"/>
                  </a:cubicBezTo>
                  <a:cubicBezTo>
                    <a:pt x="1724668" y="578495"/>
                    <a:pt x="1737360" y="582507"/>
                    <a:pt x="1747520" y="589280"/>
                  </a:cubicBezTo>
                  <a:cubicBezTo>
                    <a:pt x="1754293" y="599440"/>
                    <a:pt x="1758305" y="612132"/>
                    <a:pt x="1767840" y="619760"/>
                  </a:cubicBezTo>
                  <a:cubicBezTo>
                    <a:pt x="1792133" y="639194"/>
                    <a:pt x="1813269" y="626183"/>
                    <a:pt x="1838960" y="619760"/>
                  </a:cubicBezTo>
                  <a:lnTo>
                    <a:pt x="1899920" y="579120"/>
                  </a:lnTo>
                  <a:lnTo>
                    <a:pt x="1930400" y="558800"/>
                  </a:lnTo>
                  <a:cubicBezTo>
                    <a:pt x="2007012" y="584337"/>
                    <a:pt x="1915548" y="546919"/>
                    <a:pt x="1981200" y="599440"/>
                  </a:cubicBezTo>
                  <a:cubicBezTo>
                    <a:pt x="1989563" y="606130"/>
                    <a:pt x="2011680" y="609600"/>
                    <a:pt x="2011680" y="609600"/>
                  </a:cubicBezTo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5564304"/>
                </p:ext>
              </p:extLst>
            </p:nvPr>
          </p:nvGraphicFramePr>
          <p:xfrm>
            <a:off x="1511660" y="6252264"/>
            <a:ext cx="288032" cy="518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6" name="Rovnica" r:id="rId3" imgW="126720" imgH="228600" progId="Equation.3">
                    <p:embed/>
                  </p:oleObj>
                </mc:Choice>
                <mc:Fallback>
                  <p:oleObj name="Rovnica" r:id="rId3" imgW="12672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11660" y="6252264"/>
                          <a:ext cx="288032" cy="51845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07504" y="4221088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000" dirty="0" smtClean="0"/>
                <a:t>fitnes</a:t>
              </a:r>
              <a:endParaRPr lang="sk-SK" sz="1000" dirty="0"/>
            </a:p>
          </p:txBody>
        </p:sp>
      </p:grpSp>
      <p:sp>
        <p:nvSpPr>
          <p:cNvPr id="18" name="Oval 17"/>
          <p:cNvSpPr/>
          <p:nvPr/>
        </p:nvSpPr>
        <p:spPr>
          <a:xfrm>
            <a:off x="1259632" y="5409220"/>
            <a:ext cx="72008" cy="10801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9" name="Oval 18"/>
          <p:cNvSpPr/>
          <p:nvPr/>
        </p:nvSpPr>
        <p:spPr>
          <a:xfrm>
            <a:off x="899592" y="5386674"/>
            <a:ext cx="72008" cy="10801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0" name="Oval 19"/>
          <p:cNvSpPr/>
          <p:nvPr/>
        </p:nvSpPr>
        <p:spPr>
          <a:xfrm>
            <a:off x="1763688" y="5669632"/>
            <a:ext cx="72008" cy="10801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1" name="Oval 20"/>
          <p:cNvSpPr/>
          <p:nvPr/>
        </p:nvSpPr>
        <p:spPr>
          <a:xfrm>
            <a:off x="2123728" y="5409220"/>
            <a:ext cx="72008" cy="10801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3" name="Oval 22"/>
          <p:cNvSpPr/>
          <p:nvPr/>
        </p:nvSpPr>
        <p:spPr>
          <a:xfrm flipH="1">
            <a:off x="1487257" y="5476416"/>
            <a:ext cx="45719" cy="8163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4" name="Oval 23"/>
          <p:cNvSpPr/>
          <p:nvPr/>
        </p:nvSpPr>
        <p:spPr>
          <a:xfrm>
            <a:off x="2276128" y="5561620"/>
            <a:ext cx="72008" cy="10801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25" name="Group 24"/>
          <p:cNvGrpSpPr/>
          <p:nvPr/>
        </p:nvGrpSpPr>
        <p:grpSpPr>
          <a:xfrm>
            <a:off x="3170716" y="4252094"/>
            <a:ext cx="2664296" cy="2549634"/>
            <a:chOff x="107504" y="4221088"/>
            <a:chExt cx="2664296" cy="2549634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539552" y="6237312"/>
              <a:ext cx="22322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539552" y="4581128"/>
              <a:ext cx="0" cy="16561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558800" y="5110480"/>
              <a:ext cx="2011680" cy="660400"/>
            </a:xfrm>
            <a:custGeom>
              <a:avLst/>
              <a:gdLst>
                <a:gd name="connsiteX0" fmla="*/ 0 w 2011680"/>
                <a:gd name="connsiteY0" fmla="*/ 447040 h 660400"/>
                <a:gd name="connsiteX1" fmla="*/ 81280 w 2011680"/>
                <a:gd name="connsiteY1" fmla="*/ 386080 h 660400"/>
                <a:gd name="connsiteX2" fmla="*/ 121920 w 2011680"/>
                <a:gd name="connsiteY2" fmla="*/ 325120 h 660400"/>
                <a:gd name="connsiteX3" fmla="*/ 193040 w 2011680"/>
                <a:gd name="connsiteY3" fmla="*/ 233680 h 660400"/>
                <a:gd name="connsiteX4" fmla="*/ 254000 w 2011680"/>
                <a:gd name="connsiteY4" fmla="*/ 132080 h 660400"/>
                <a:gd name="connsiteX5" fmla="*/ 304800 w 2011680"/>
                <a:gd name="connsiteY5" fmla="*/ 71120 h 660400"/>
                <a:gd name="connsiteX6" fmla="*/ 355600 w 2011680"/>
                <a:gd name="connsiteY6" fmla="*/ 0 h 660400"/>
                <a:gd name="connsiteX7" fmla="*/ 386080 w 2011680"/>
                <a:gd name="connsiteY7" fmla="*/ 30480 h 660400"/>
                <a:gd name="connsiteX8" fmla="*/ 396240 w 2011680"/>
                <a:gd name="connsiteY8" fmla="*/ 132080 h 660400"/>
                <a:gd name="connsiteX9" fmla="*/ 406400 w 2011680"/>
                <a:gd name="connsiteY9" fmla="*/ 335280 h 660400"/>
                <a:gd name="connsiteX10" fmla="*/ 426720 w 2011680"/>
                <a:gd name="connsiteY10" fmla="*/ 365760 h 660400"/>
                <a:gd name="connsiteX11" fmla="*/ 457200 w 2011680"/>
                <a:gd name="connsiteY11" fmla="*/ 375920 h 660400"/>
                <a:gd name="connsiteX12" fmla="*/ 497840 w 2011680"/>
                <a:gd name="connsiteY12" fmla="*/ 365760 h 660400"/>
                <a:gd name="connsiteX13" fmla="*/ 528320 w 2011680"/>
                <a:gd name="connsiteY13" fmla="*/ 355600 h 660400"/>
                <a:gd name="connsiteX14" fmla="*/ 548640 w 2011680"/>
                <a:gd name="connsiteY14" fmla="*/ 416560 h 660400"/>
                <a:gd name="connsiteX15" fmla="*/ 579120 w 2011680"/>
                <a:gd name="connsiteY15" fmla="*/ 447040 h 660400"/>
                <a:gd name="connsiteX16" fmla="*/ 670560 w 2011680"/>
                <a:gd name="connsiteY16" fmla="*/ 436880 h 660400"/>
                <a:gd name="connsiteX17" fmla="*/ 731520 w 2011680"/>
                <a:gd name="connsiteY17" fmla="*/ 375920 h 660400"/>
                <a:gd name="connsiteX18" fmla="*/ 772160 w 2011680"/>
                <a:gd name="connsiteY18" fmla="*/ 274320 h 660400"/>
                <a:gd name="connsiteX19" fmla="*/ 792480 w 2011680"/>
                <a:gd name="connsiteY19" fmla="*/ 213360 h 660400"/>
                <a:gd name="connsiteX20" fmla="*/ 802640 w 2011680"/>
                <a:gd name="connsiteY20" fmla="*/ 182880 h 660400"/>
                <a:gd name="connsiteX21" fmla="*/ 843280 w 2011680"/>
                <a:gd name="connsiteY21" fmla="*/ 243840 h 660400"/>
                <a:gd name="connsiteX22" fmla="*/ 883920 w 2011680"/>
                <a:gd name="connsiteY22" fmla="*/ 325120 h 660400"/>
                <a:gd name="connsiteX23" fmla="*/ 894080 w 2011680"/>
                <a:gd name="connsiteY23" fmla="*/ 355600 h 660400"/>
                <a:gd name="connsiteX24" fmla="*/ 914400 w 2011680"/>
                <a:gd name="connsiteY24" fmla="*/ 396240 h 660400"/>
                <a:gd name="connsiteX25" fmla="*/ 944880 w 2011680"/>
                <a:gd name="connsiteY25" fmla="*/ 416560 h 660400"/>
                <a:gd name="connsiteX26" fmla="*/ 1066800 w 2011680"/>
                <a:gd name="connsiteY26" fmla="*/ 406400 h 660400"/>
                <a:gd name="connsiteX27" fmla="*/ 1117600 w 2011680"/>
                <a:gd name="connsiteY27" fmla="*/ 497840 h 660400"/>
                <a:gd name="connsiteX28" fmla="*/ 1158240 w 2011680"/>
                <a:gd name="connsiteY28" fmla="*/ 589280 h 660400"/>
                <a:gd name="connsiteX29" fmla="*/ 1178560 w 2011680"/>
                <a:gd name="connsiteY29" fmla="*/ 619760 h 660400"/>
                <a:gd name="connsiteX30" fmla="*/ 1188720 w 2011680"/>
                <a:gd name="connsiteY30" fmla="*/ 650240 h 660400"/>
                <a:gd name="connsiteX31" fmla="*/ 1219200 w 2011680"/>
                <a:gd name="connsiteY31" fmla="*/ 660400 h 660400"/>
                <a:gd name="connsiteX32" fmla="*/ 1320800 w 2011680"/>
                <a:gd name="connsiteY32" fmla="*/ 650240 h 660400"/>
                <a:gd name="connsiteX33" fmla="*/ 1381760 w 2011680"/>
                <a:gd name="connsiteY33" fmla="*/ 579120 h 660400"/>
                <a:gd name="connsiteX34" fmla="*/ 1422400 w 2011680"/>
                <a:gd name="connsiteY34" fmla="*/ 518160 h 660400"/>
                <a:gd name="connsiteX35" fmla="*/ 1452880 w 2011680"/>
                <a:gd name="connsiteY35" fmla="*/ 477520 h 660400"/>
                <a:gd name="connsiteX36" fmla="*/ 1524000 w 2011680"/>
                <a:gd name="connsiteY36" fmla="*/ 386080 h 660400"/>
                <a:gd name="connsiteX37" fmla="*/ 1564640 w 2011680"/>
                <a:gd name="connsiteY37" fmla="*/ 325120 h 660400"/>
                <a:gd name="connsiteX38" fmla="*/ 1584960 w 2011680"/>
                <a:gd name="connsiteY38" fmla="*/ 294640 h 660400"/>
                <a:gd name="connsiteX39" fmla="*/ 1615440 w 2011680"/>
                <a:gd name="connsiteY39" fmla="*/ 284480 h 660400"/>
                <a:gd name="connsiteX40" fmla="*/ 1666240 w 2011680"/>
                <a:gd name="connsiteY40" fmla="*/ 355600 h 660400"/>
                <a:gd name="connsiteX41" fmla="*/ 1696720 w 2011680"/>
                <a:gd name="connsiteY41" fmla="*/ 467360 h 660400"/>
                <a:gd name="connsiteX42" fmla="*/ 1706880 w 2011680"/>
                <a:gd name="connsiteY42" fmla="*/ 538480 h 660400"/>
                <a:gd name="connsiteX43" fmla="*/ 1717040 w 2011680"/>
                <a:gd name="connsiteY43" fmla="*/ 568960 h 660400"/>
                <a:gd name="connsiteX44" fmla="*/ 1747520 w 2011680"/>
                <a:gd name="connsiteY44" fmla="*/ 589280 h 660400"/>
                <a:gd name="connsiteX45" fmla="*/ 1767840 w 2011680"/>
                <a:gd name="connsiteY45" fmla="*/ 619760 h 660400"/>
                <a:gd name="connsiteX46" fmla="*/ 1838960 w 2011680"/>
                <a:gd name="connsiteY46" fmla="*/ 619760 h 660400"/>
                <a:gd name="connsiteX47" fmla="*/ 1899920 w 2011680"/>
                <a:gd name="connsiteY47" fmla="*/ 579120 h 660400"/>
                <a:gd name="connsiteX48" fmla="*/ 1930400 w 2011680"/>
                <a:gd name="connsiteY48" fmla="*/ 558800 h 660400"/>
                <a:gd name="connsiteX49" fmla="*/ 1981200 w 2011680"/>
                <a:gd name="connsiteY49" fmla="*/ 599440 h 660400"/>
                <a:gd name="connsiteX50" fmla="*/ 2011680 w 2011680"/>
                <a:gd name="connsiteY50" fmla="*/ 6096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11680" h="660400">
                  <a:moveTo>
                    <a:pt x="0" y="447040"/>
                  </a:moveTo>
                  <a:cubicBezTo>
                    <a:pt x="37670" y="424438"/>
                    <a:pt x="55355" y="419413"/>
                    <a:pt x="81280" y="386080"/>
                  </a:cubicBezTo>
                  <a:cubicBezTo>
                    <a:pt x="96273" y="366803"/>
                    <a:pt x="104651" y="342389"/>
                    <a:pt x="121920" y="325120"/>
                  </a:cubicBezTo>
                  <a:cubicBezTo>
                    <a:pt x="155369" y="291671"/>
                    <a:pt x="168735" y="282290"/>
                    <a:pt x="193040" y="233680"/>
                  </a:cubicBezTo>
                  <a:cubicBezTo>
                    <a:pt x="209075" y="201611"/>
                    <a:pt x="229479" y="156601"/>
                    <a:pt x="254000" y="132080"/>
                  </a:cubicBezTo>
                  <a:cubicBezTo>
                    <a:pt x="343048" y="43032"/>
                    <a:pt x="234075" y="155990"/>
                    <a:pt x="304800" y="71120"/>
                  </a:cubicBezTo>
                  <a:cubicBezTo>
                    <a:pt x="356287" y="9336"/>
                    <a:pt x="318000" y="75200"/>
                    <a:pt x="355600" y="0"/>
                  </a:cubicBezTo>
                  <a:cubicBezTo>
                    <a:pt x="365760" y="10160"/>
                    <a:pt x="381854" y="16747"/>
                    <a:pt x="386080" y="30480"/>
                  </a:cubicBezTo>
                  <a:cubicBezTo>
                    <a:pt x="396089" y="63010"/>
                    <a:pt x="393976" y="98120"/>
                    <a:pt x="396240" y="132080"/>
                  </a:cubicBezTo>
                  <a:cubicBezTo>
                    <a:pt x="400751" y="199748"/>
                    <a:pt x="397628" y="268032"/>
                    <a:pt x="406400" y="335280"/>
                  </a:cubicBezTo>
                  <a:cubicBezTo>
                    <a:pt x="407979" y="347388"/>
                    <a:pt x="417185" y="358132"/>
                    <a:pt x="426720" y="365760"/>
                  </a:cubicBezTo>
                  <a:cubicBezTo>
                    <a:pt x="435083" y="372450"/>
                    <a:pt x="447040" y="372533"/>
                    <a:pt x="457200" y="375920"/>
                  </a:cubicBezTo>
                  <a:cubicBezTo>
                    <a:pt x="470747" y="372533"/>
                    <a:pt x="484414" y="369596"/>
                    <a:pt x="497840" y="365760"/>
                  </a:cubicBezTo>
                  <a:cubicBezTo>
                    <a:pt x="508138" y="362818"/>
                    <a:pt x="520747" y="348027"/>
                    <a:pt x="528320" y="355600"/>
                  </a:cubicBezTo>
                  <a:cubicBezTo>
                    <a:pt x="543466" y="370746"/>
                    <a:pt x="533494" y="401414"/>
                    <a:pt x="548640" y="416560"/>
                  </a:cubicBezTo>
                  <a:lnTo>
                    <a:pt x="579120" y="447040"/>
                  </a:lnTo>
                  <a:cubicBezTo>
                    <a:pt x="609600" y="443653"/>
                    <a:pt x="642770" y="449849"/>
                    <a:pt x="670560" y="436880"/>
                  </a:cubicBezTo>
                  <a:cubicBezTo>
                    <a:pt x="696601" y="424728"/>
                    <a:pt x="731520" y="375920"/>
                    <a:pt x="731520" y="375920"/>
                  </a:cubicBezTo>
                  <a:cubicBezTo>
                    <a:pt x="752110" y="272972"/>
                    <a:pt x="725297" y="377418"/>
                    <a:pt x="772160" y="274320"/>
                  </a:cubicBezTo>
                  <a:cubicBezTo>
                    <a:pt x="781023" y="254821"/>
                    <a:pt x="785707" y="233680"/>
                    <a:pt x="792480" y="213360"/>
                  </a:cubicBezTo>
                  <a:lnTo>
                    <a:pt x="802640" y="182880"/>
                  </a:lnTo>
                  <a:cubicBezTo>
                    <a:pt x="857553" y="201184"/>
                    <a:pt x="818038" y="178211"/>
                    <a:pt x="843280" y="243840"/>
                  </a:cubicBezTo>
                  <a:cubicBezTo>
                    <a:pt x="854154" y="272112"/>
                    <a:pt x="874341" y="296383"/>
                    <a:pt x="883920" y="325120"/>
                  </a:cubicBezTo>
                  <a:cubicBezTo>
                    <a:pt x="887307" y="335280"/>
                    <a:pt x="889861" y="345756"/>
                    <a:pt x="894080" y="355600"/>
                  </a:cubicBezTo>
                  <a:cubicBezTo>
                    <a:pt x="900046" y="369521"/>
                    <a:pt x="904704" y="384605"/>
                    <a:pt x="914400" y="396240"/>
                  </a:cubicBezTo>
                  <a:cubicBezTo>
                    <a:pt x="922217" y="405621"/>
                    <a:pt x="934720" y="409787"/>
                    <a:pt x="944880" y="416560"/>
                  </a:cubicBezTo>
                  <a:cubicBezTo>
                    <a:pt x="985520" y="413173"/>
                    <a:pt x="1026109" y="403687"/>
                    <a:pt x="1066800" y="406400"/>
                  </a:cubicBezTo>
                  <a:cubicBezTo>
                    <a:pt x="1109362" y="409237"/>
                    <a:pt x="1110951" y="477893"/>
                    <a:pt x="1117600" y="497840"/>
                  </a:cubicBezTo>
                  <a:cubicBezTo>
                    <a:pt x="1126309" y="523967"/>
                    <a:pt x="1144078" y="564496"/>
                    <a:pt x="1158240" y="589280"/>
                  </a:cubicBezTo>
                  <a:cubicBezTo>
                    <a:pt x="1164298" y="599882"/>
                    <a:pt x="1173099" y="608838"/>
                    <a:pt x="1178560" y="619760"/>
                  </a:cubicBezTo>
                  <a:cubicBezTo>
                    <a:pt x="1183349" y="629339"/>
                    <a:pt x="1181147" y="642667"/>
                    <a:pt x="1188720" y="650240"/>
                  </a:cubicBezTo>
                  <a:cubicBezTo>
                    <a:pt x="1196293" y="657813"/>
                    <a:pt x="1209040" y="657013"/>
                    <a:pt x="1219200" y="660400"/>
                  </a:cubicBezTo>
                  <a:cubicBezTo>
                    <a:pt x="1253067" y="657013"/>
                    <a:pt x="1288270" y="660249"/>
                    <a:pt x="1320800" y="650240"/>
                  </a:cubicBezTo>
                  <a:cubicBezTo>
                    <a:pt x="1334213" y="646113"/>
                    <a:pt x="1376883" y="586086"/>
                    <a:pt x="1381760" y="579120"/>
                  </a:cubicBezTo>
                  <a:cubicBezTo>
                    <a:pt x="1395765" y="559113"/>
                    <a:pt x="1407747" y="537697"/>
                    <a:pt x="1422400" y="518160"/>
                  </a:cubicBezTo>
                  <a:cubicBezTo>
                    <a:pt x="1432560" y="504613"/>
                    <a:pt x="1443169" y="491392"/>
                    <a:pt x="1452880" y="477520"/>
                  </a:cubicBezTo>
                  <a:cubicBezTo>
                    <a:pt x="1509592" y="396503"/>
                    <a:pt x="1471485" y="438595"/>
                    <a:pt x="1524000" y="386080"/>
                  </a:cubicBezTo>
                  <a:cubicBezTo>
                    <a:pt x="1541855" y="332515"/>
                    <a:pt x="1522359" y="375857"/>
                    <a:pt x="1564640" y="325120"/>
                  </a:cubicBezTo>
                  <a:cubicBezTo>
                    <a:pt x="1572457" y="315739"/>
                    <a:pt x="1575425" y="302268"/>
                    <a:pt x="1584960" y="294640"/>
                  </a:cubicBezTo>
                  <a:cubicBezTo>
                    <a:pt x="1593323" y="287950"/>
                    <a:pt x="1605280" y="287867"/>
                    <a:pt x="1615440" y="284480"/>
                  </a:cubicBezTo>
                  <a:cubicBezTo>
                    <a:pt x="1666240" y="301413"/>
                    <a:pt x="1642533" y="284480"/>
                    <a:pt x="1666240" y="355600"/>
                  </a:cubicBezTo>
                  <a:cubicBezTo>
                    <a:pt x="1678640" y="392800"/>
                    <a:pt x="1690991" y="427254"/>
                    <a:pt x="1696720" y="467360"/>
                  </a:cubicBezTo>
                  <a:cubicBezTo>
                    <a:pt x="1700107" y="491067"/>
                    <a:pt x="1702184" y="514998"/>
                    <a:pt x="1706880" y="538480"/>
                  </a:cubicBezTo>
                  <a:cubicBezTo>
                    <a:pt x="1708980" y="548982"/>
                    <a:pt x="1710350" y="560597"/>
                    <a:pt x="1717040" y="568960"/>
                  </a:cubicBezTo>
                  <a:cubicBezTo>
                    <a:pt x="1724668" y="578495"/>
                    <a:pt x="1737360" y="582507"/>
                    <a:pt x="1747520" y="589280"/>
                  </a:cubicBezTo>
                  <a:cubicBezTo>
                    <a:pt x="1754293" y="599440"/>
                    <a:pt x="1758305" y="612132"/>
                    <a:pt x="1767840" y="619760"/>
                  </a:cubicBezTo>
                  <a:cubicBezTo>
                    <a:pt x="1792133" y="639194"/>
                    <a:pt x="1813269" y="626183"/>
                    <a:pt x="1838960" y="619760"/>
                  </a:cubicBezTo>
                  <a:lnTo>
                    <a:pt x="1899920" y="579120"/>
                  </a:lnTo>
                  <a:lnTo>
                    <a:pt x="1930400" y="558800"/>
                  </a:lnTo>
                  <a:cubicBezTo>
                    <a:pt x="2007012" y="584337"/>
                    <a:pt x="1915548" y="546919"/>
                    <a:pt x="1981200" y="599440"/>
                  </a:cubicBezTo>
                  <a:cubicBezTo>
                    <a:pt x="1989563" y="606130"/>
                    <a:pt x="2011680" y="609600"/>
                    <a:pt x="2011680" y="609600"/>
                  </a:cubicBezTo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7605701"/>
                </p:ext>
              </p:extLst>
            </p:nvPr>
          </p:nvGraphicFramePr>
          <p:xfrm>
            <a:off x="1511660" y="6252264"/>
            <a:ext cx="288032" cy="518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7" name="Rovnica" r:id="rId5" imgW="126720" imgH="228600" progId="Equation.3">
                    <p:embed/>
                  </p:oleObj>
                </mc:Choice>
                <mc:Fallback>
                  <p:oleObj name="Rovnica" r:id="rId5" imgW="12672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11660" y="6252264"/>
                          <a:ext cx="288032" cy="51845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107504" y="4221088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000" dirty="0" smtClean="0"/>
                <a:t>fitnes</a:t>
              </a:r>
              <a:endParaRPr lang="sk-SK" sz="1000" dirty="0"/>
            </a:p>
          </p:txBody>
        </p:sp>
      </p:grpSp>
      <p:sp>
        <p:nvSpPr>
          <p:cNvPr id="32" name="Oval 31"/>
          <p:cNvSpPr/>
          <p:nvPr/>
        </p:nvSpPr>
        <p:spPr>
          <a:xfrm>
            <a:off x="3602372" y="5519752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4" name="Oval 33"/>
          <p:cNvSpPr/>
          <p:nvPr/>
        </p:nvSpPr>
        <p:spPr>
          <a:xfrm>
            <a:off x="3898788" y="5141486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5" name="Oval 34"/>
          <p:cNvSpPr/>
          <p:nvPr/>
        </p:nvSpPr>
        <p:spPr>
          <a:xfrm>
            <a:off x="4123196" y="5467066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6" name="Oval 35"/>
          <p:cNvSpPr/>
          <p:nvPr/>
        </p:nvSpPr>
        <p:spPr>
          <a:xfrm>
            <a:off x="4499992" y="5384790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7" name="Oval 36"/>
          <p:cNvSpPr/>
          <p:nvPr/>
        </p:nvSpPr>
        <p:spPr>
          <a:xfrm>
            <a:off x="4788024" y="5698872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8" name="Oval 37"/>
          <p:cNvSpPr/>
          <p:nvPr/>
        </p:nvSpPr>
        <p:spPr>
          <a:xfrm>
            <a:off x="5048448" y="5467066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9" name="Oval 38"/>
          <p:cNvSpPr/>
          <p:nvPr/>
        </p:nvSpPr>
        <p:spPr>
          <a:xfrm>
            <a:off x="5364088" y="5660886"/>
            <a:ext cx="144016" cy="1440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40" name="Group 39"/>
          <p:cNvGrpSpPr/>
          <p:nvPr/>
        </p:nvGrpSpPr>
        <p:grpSpPr>
          <a:xfrm>
            <a:off x="5987412" y="4192249"/>
            <a:ext cx="2664296" cy="2549634"/>
            <a:chOff x="107504" y="4221088"/>
            <a:chExt cx="2664296" cy="2549634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539552" y="6237312"/>
              <a:ext cx="2232248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539552" y="4581128"/>
              <a:ext cx="0" cy="1656184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 42"/>
            <p:cNvSpPr/>
            <p:nvPr/>
          </p:nvSpPr>
          <p:spPr>
            <a:xfrm>
              <a:off x="558800" y="5110480"/>
              <a:ext cx="2011680" cy="660400"/>
            </a:xfrm>
            <a:custGeom>
              <a:avLst/>
              <a:gdLst>
                <a:gd name="connsiteX0" fmla="*/ 0 w 2011680"/>
                <a:gd name="connsiteY0" fmla="*/ 447040 h 660400"/>
                <a:gd name="connsiteX1" fmla="*/ 81280 w 2011680"/>
                <a:gd name="connsiteY1" fmla="*/ 386080 h 660400"/>
                <a:gd name="connsiteX2" fmla="*/ 121920 w 2011680"/>
                <a:gd name="connsiteY2" fmla="*/ 325120 h 660400"/>
                <a:gd name="connsiteX3" fmla="*/ 193040 w 2011680"/>
                <a:gd name="connsiteY3" fmla="*/ 233680 h 660400"/>
                <a:gd name="connsiteX4" fmla="*/ 254000 w 2011680"/>
                <a:gd name="connsiteY4" fmla="*/ 132080 h 660400"/>
                <a:gd name="connsiteX5" fmla="*/ 304800 w 2011680"/>
                <a:gd name="connsiteY5" fmla="*/ 71120 h 660400"/>
                <a:gd name="connsiteX6" fmla="*/ 355600 w 2011680"/>
                <a:gd name="connsiteY6" fmla="*/ 0 h 660400"/>
                <a:gd name="connsiteX7" fmla="*/ 386080 w 2011680"/>
                <a:gd name="connsiteY7" fmla="*/ 30480 h 660400"/>
                <a:gd name="connsiteX8" fmla="*/ 396240 w 2011680"/>
                <a:gd name="connsiteY8" fmla="*/ 132080 h 660400"/>
                <a:gd name="connsiteX9" fmla="*/ 406400 w 2011680"/>
                <a:gd name="connsiteY9" fmla="*/ 335280 h 660400"/>
                <a:gd name="connsiteX10" fmla="*/ 426720 w 2011680"/>
                <a:gd name="connsiteY10" fmla="*/ 365760 h 660400"/>
                <a:gd name="connsiteX11" fmla="*/ 457200 w 2011680"/>
                <a:gd name="connsiteY11" fmla="*/ 375920 h 660400"/>
                <a:gd name="connsiteX12" fmla="*/ 497840 w 2011680"/>
                <a:gd name="connsiteY12" fmla="*/ 365760 h 660400"/>
                <a:gd name="connsiteX13" fmla="*/ 528320 w 2011680"/>
                <a:gd name="connsiteY13" fmla="*/ 355600 h 660400"/>
                <a:gd name="connsiteX14" fmla="*/ 548640 w 2011680"/>
                <a:gd name="connsiteY14" fmla="*/ 416560 h 660400"/>
                <a:gd name="connsiteX15" fmla="*/ 579120 w 2011680"/>
                <a:gd name="connsiteY15" fmla="*/ 447040 h 660400"/>
                <a:gd name="connsiteX16" fmla="*/ 670560 w 2011680"/>
                <a:gd name="connsiteY16" fmla="*/ 436880 h 660400"/>
                <a:gd name="connsiteX17" fmla="*/ 731520 w 2011680"/>
                <a:gd name="connsiteY17" fmla="*/ 375920 h 660400"/>
                <a:gd name="connsiteX18" fmla="*/ 772160 w 2011680"/>
                <a:gd name="connsiteY18" fmla="*/ 274320 h 660400"/>
                <a:gd name="connsiteX19" fmla="*/ 792480 w 2011680"/>
                <a:gd name="connsiteY19" fmla="*/ 213360 h 660400"/>
                <a:gd name="connsiteX20" fmla="*/ 802640 w 2011680"/>
                <a:gd name="connsiteY20" fmla="*/ 182880 h 660400"/>
                <a:gd name="connsiteX21" fmla="*/ 843280 w 2011680"/>
                <a:gd name="connsiteY21" fmla="*/ 243840 h 660400"/>
                <a:gd name="connsiteX22" fmla="*/ 883920 w 2011680"/>
                <a:gd name="connsiteY22" fmla="*/ 325120 h 660400"/>
                <a:gd name="connsiteX23" fmla="*/ 894080 w 2011680"/>
                <a:gd name="connsiteY23" fmla="*/ 355600 h 660400"/>
                <a:gd name="connsiteX24" fmla="*/ 914400 w 2011680"/>
                <a:gd name="connsiteY24" fmla="*/ 396240 h 660400"/>
                <a:gd name="connsiteX25" fmla="*/ 944880 w 2011680"/>
                <a:gd name="connsiteY25" fmla="*/ 416560 h 660400"/>
                <a:gd name="connsiteX26" fmla="*/ 1066800 w 2011680"/>
                <a:gd name="connsiteY26" fmla="*/ 406400 h 660400"/>
                <a:gd name="connsiteX27" fmla="*/ 1117600 w 2011680"/>
                <a:gd name="connsiteY27" fmla="*/ 497840 h 660400"/>
                <a:gd name="connsiteX28" fmla="*/ 1158240 w 2011680"/>
                <a:gd name="connsiteY28" fmla="*/ 589280 h 660400"/>
                <a:gd name="connsiteX29" fmla="*/ 1178560 w 2011680"/>
                <a:gd name="connsiteY29" fmla="*/ 619760 h 660400"/>
                <a:gd name="connsiteX30" fmla="*/ 1188720 w 2011680"/>
                <a:gd name="connsiteY30" fmla="*/ 650240 h 660400"/>
                <a:gd name="connsiteX31" fmla="*/ 1219200 w 2011680"/>
                <a:gd name="connsiteY31" fmla="*/ 660400 h 660400"/>
                <a:gd name="connsiteX32" fmla="*/ 1320800 w 2011680"/>
                <a:gd name="connsiteY32" fmla="*/ 650240 h 660400"/>
                <a:gd name="connsiteX33" fmla="*/ 1381760 w 2011680"/>
                <a:gd name="connsiteY33" fmla="*/ 579120 h 660400"/>
                <a:gd name="connsiteX34" fmla="*/ 1422400 w 2011680"/>
                <a:gd name="connsiteY34" fmla="*/ 518160 h 660400"/>
                <a:gd name="connsiteX35" fmla="*/ 1452880 w 2011680"/>
                <a:gd name="connsiteY35" fmla="*/ 477520 h 660400"/>
                <a:gd name="connsiteX36" fmla="*/ 1524000 w 2011680"/>
                <a:gd name="connsiteY36" fmla="*/ 386080 h 660400"/>
                <a:gd name="connsiteX37" fmla="*/ 1564640 w 2011680"/>
                <a:gd name="connsiteY37" fmla="*/ 325120 h 660400"/>
                <a:gd name="connsiteX38" fmla="*/ 1584960 w 2011680"/>
                <a:gd name="connsiteY38" fmla="*/ 294640 h 660400"/>
                <a:gd name="connsiteX39" fmla="*/ 1615440 w 2011680"/>
                <a:gd name="connsiteY39" fmla="*/ 284480 h 660400"/>
                <a:gd name="connsiteX40" fmla="*/ 1666240 w 2011680"/>
                <a:gd name="connsiteY40" fmla="*/ 355600 h 660400"/>
                <a:gd name="connsiteX41" fmla="*/ 1696720 w 2011680"/>
                <a:gd name="connsiteY41" fmla="*/ 467360 h 660400"/>
                <a:gd name="connsiteX42" fmla="*/ 1706880 w 2011680"/>
                <a:gd name="connsiteY42" fmla="*/ 538480 h 660400"/>
                <a:gd name="connsiteX43" fmla="*/ 1717040 w 2011680"/>
                <a:gd name="connsiteY43" fmla="*/ 568960 h 660400"/>
                <a:gd name="connsiteX44" fmla="*/ 1747520 w 2011680"/>
                <a:gd name="connsiteY44" fmla="*/ 589280 h 660400"/>
                <a:gd name="connsiteX45" fmla="*/ 1767840 w 2011680"/>
                <a:gd name="connsiteY45" fmla="*/ 619760 h 660400"/>
                <a:gd name="connsiteX46" fmla="*/ 1838960 w 2011680"/>
                <a:gd name="connsiteY46" fmla="*/ 619760 h 660400"/>
                <a:gd name="connsiteX47" fmla="*/ 1899920 w 2011680"/>
                <a:gd name="connsiteY47" fmla="*/ 579120 h 660400"/>
                <a:gd name="connsiteX48" fmla="*/ 1930400 w 2011680"/>
                <a:gd name="connsiteY48" fmla="*/ 558800 h 660400"/>
                <a:gd name="connsiteX49" fmla="*/ 1981200 w 2011680"/>
                <a:gd name="connsiteY49" fmla="*/ 599440 h 660400"/>
                <a:gd name="connsiteX50" fmla="*/ 2011680 w 2011680"/>
                <a:gd name="connsiteY50" fmla="*/ 6096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11680" h="660400">
                  <a:moveTo>
                    <a:pt x="0" y="447040"/>
                  </a:moveTo>
                  <a:cubicBezTo>
                    <a:pt x="37670" y="424438"/>
                    <a:pt x="55355" y="419413"/>
                    <a:pt x="81280" y="386080"/>
                  </a:cubicBezTo>
                  <a:cubicBezTo>
                    <a:pt x="96273" y="366803"/>
                    <a:pt x="104651" y="342389"/>
                    <a:pt x="121920" y="325120"/>
                  </a:cubicBezTo>
                  <a:cubicBezTo>
                    <a:pt x="155369" y="291671"/>
                    <a:pt x="168735" y="282290"/>
                    <a:pt x="193040" y="233680"/>
                  </a:cubicBezTo>
                  <a:cubicBezTo>
                    <a:pt x="209075" y="201611"/>
                    <a:pt x="229479" y="156601"/>
                    <a:pt x="254000" y="132080"/>
                  </a:cubicBezTo>
                  <a:cubicBezTo>
                    <a:pt x="343048" y="43032"/>
                    <a:pt x="234075" y="155990"/>
                    <a:pt x="304800" y="71120"/>
                  </a:cubicBezTo>
                  <a:cubicBezTo>
                    <a:pt x="356287" y="9336"/>
                    <a:pt x="318000" y="75200"/>
                    <a:pt x="355600" y="0"/>
                  </a:cubicBezTo>
                  <a:cubicBezTo>
                    <a:pt x="365760" y="10160"/>
                    <a:pt x="381854" y="16747"/>
                    <a:pt x="386080" y="30480"/>
                  </a:cubicBezTo>
                  <a:cubicBezTo>
                    <a:pt x="396089" y="63010"/>
                    <a:pt x="393976" y="98120"/>
                    <a:pt x="396240" y="132080"/>
                  </a:cubicBezTo>
                  <a:cubicBezTo>
                    <a:pt x="400751" y="199748"/>
                    <a:pt x="397628" y="268032"/>
                    <a:pt x="406400" y="335280"/>
                  </a:cubicBezTo>
                  <a:cubicBezTo>
                    <a:pt x="407979" y="347388"/>
                    <a:pt x="417185" y="358132"/>
                    <a:pt x="426720" y="365760"/>
                  </a:cubicBezTo>
                  <a:cubicBezTo>
                    <a:pt x="435083" y="372450"/>
                    <a:pt x="447040" y="372533"/>
                    <a:pt x="457200" y="375920"/>
                  </a:cubicBezTo>
                  <a:cubicBezTo>
                    <a:pt x="470747" y="372533"/>
                    <a:pt x="484414" y="369596"/>
                    <a:pt x="497840" y="365760"/>
                  </a:cubicBezTo>
                  <a:cubicBezTo>
                    <a:pt x="508138" y="362818"/>
                    <a:pt x="520747" y="348027"/>
                    <a:pt x="528320" y="355600"/>
                  </a:cubicBezTo>
                  <a:cubicBezTo>
                    <a:pt x="543466" y="370746"/>
                    <a:pt x="533494" y="401414"/>
                    <a:pt x="548640" y="416560"/>
                  </a:cubicBezTo>
                  <a:lnTo>
                    <a:pt x="579120" y="447040"/>
                  </a:lnTo>
                  <a:cubicBezTo>
                    <a:pt x="609600" y="443653"/>
                    <a:pt x="642770" y="449849"/>
                    <a:pt x="670560" y="436880"/>
                  </a:cubicBezTo>
                  <a:cubicBezTo>
                    <a:pt x="696601" y="424728"/>
                    <a:pt x="731520" y="375920"/>
                    <a:pt x="731520" y="375920"/>
                  </a:cubicBezTo>
                  <a:cubicBezTo>
                    <a:pt x="752110" y="272972"/>
                    <a:pt x="725297" y="377418"/>
                    <a:pt x="772160" y="274320"/>
                  </a:cubicBezTo>
                  <a:cubicBezTo>
                    <a:pt x="781023" y="254821"/>
                    <a:pt x="785707" y="233680"/>
                    <a:pt x="792480" y="213360"/>
                  </a:cubicBezTo>
                  <a:lnTo>
                    <a:pt x="802640" y="182880"/>
                  </a:lnTo>
                  <a:cubicBezTo>
                    <a:pt x="857553" y="201184"/>
                    <a:pt x="818038" y="178211"/>
                    <a:pt x="843280" y="243840"/>
                  </a:cubicBezTo>
                  <a:cubicBezTo>
                    <a:pt x="854154" y="272112"/>
                    <a:pt x="874341" y="296383"/>
                    <a:pt x="883920" y="325120"/>
                  </a:cubicBezTo>
                  <a:cubicBezTo>
                    <a:pt x="887307" y="335280"/>
                    <a:pt x="889861" y="345756"/>
                    <a:pt x="894080" y="355600"/>
                  </a:cubicBezTo>
                  <a:cubicBezTo>
                    <a:pt x="900046" y="369521"/>
                    <a:pt x="904704" y="384605"/>
                    <a:pt x="914400" y="396240"/>
                  </a:cubicBezTo>
                  <a:cubicBezTo>
                    <a:pt x="922217" y="405621"/>
                    <a:pt x="934720" y="409787"/>
                    <a:pt x="944880" y="416560"/>
                  </a:cubicBezTo>
                  <a:cubicBezTo>
                    <a:pt x="985520" y="413173"/>
                    <a:pt x="1026109" y="403687"/>
                    <a:pt x="1066800" y="406400"/>
                  </a:cubicBezTo>
                  <a:cubicBezTo>
                    <a:pt x="1109362" y="409237"/>
                    <a:pt x="1110951" y="477893"/>
                    <a:pt x="1117600" y="497840"/>
                  </a:cubicBezTo>
                  <a:cubicBezTo>
                    <a:pt x="1126309" y="523967"/>
                    <a:pt x="1144078" y="564496"/>
                    <a:pt x="1158240" y="589280"/>
                  </a:cubicBezTo>
                  <a:cubicBezTo>
                    <a:pt x="1164298" y="599882"/>
                    <a:pt x="1173099" y="608838"/>
                    <a:pt x="1178560" y="619760"/>
                  </a:cubicBezTo>
                  <a:cubicBezTo>
                    <a:pt x="1183349" y="629339"/>
                    <a:pt x="1181147" y="642667"/>
                    <a:pt x="1188720" y="650240"/>
                  </a:cubicBezTo>
                  <a:cubicBezTo>
                    <a:pt x="1196293" y="657813"/>
                    <a:pt x="1209040" y="657013"/>
                    <a:pt x="1219200" y="660400"/>
                  </a:cubicBezTo>
                  <a:cubicBezTo>
                    <a:pt x="1253067" y="657013"/>
                    <a:pt x="1288270" y="660249"/>
                    <a:pt x="1320800" y="650240"/>
                  </a:cubicBezTo>
                  <a:cubicBezTo>
                    <a:pt x="1334213" y="646113"/>
                    <a:pt x="1376883" y="586086"/>
                    <a:pt x="1381760" y="579120"/>
                  </a:cubicBezTo>
                  <a:cubicBezTo>
                    <a:pt x="1395765" y="559113"/>
                    <a:pt x="1407747" y="537697"/>
                    <a:pt x="1422400" y="518160"/>
                  </a:cubicBezTo>
                  <a:cubicBezTo>
                    <a:pt x="1432560" y="504613"/>
                    <a:pt x="1443169" y="491392"/>
                    <a:pt x="1452880" y="477520"/>
                  </a:cubicBezTo>
                  <a:cubicBezTo>
                    <a:pt x="1509592" y="396503"/>
                    <a:pt x="1471485" y="438595"/>
                    <a:pt x="1524000" y="386080"/>
                  </a:cubicBezTo>
                  <a:cubicBezTo>
                    <a:pt x="1541855" y="332515"/>
                    <a:pt x="1522359" y="375857"/>
                    <a:pt x="1564640" y="325120"/>
                  </a:cubicBezTo>
                  <a:cubicBezTo>
                    <a:pt x="1572457" y="315739"/>
                    <a:pt x="1575425" y="302268"/>
                    <a:pt x="1584960" y="294640"/>
                  </a:cubicBezTo>
                  <a:cubicBezTo>
                    <a:pt x="1593323" y="287950"/>
                    <a:pt x="1605280" y="287867"/>
                    <a:pt x="1615440" y="284480"/>
                  </a:cubicBezTo>
                  <a:cubicBezTo>
                    <a:pt x="1666240" y="301413"/>
                    <a:pt x="1642533" y="284480"/>
                    <a:pt x="1666240" y="355600"/>
                  </a:cubicBezTo>
                  <a:cubicBezTo>
                    <a:pt x="1678640" y="392800"/>
                    <a:pt x="1690991" y="427254"/>
                    <a:pt x="1696720" y="467360"/>
                  </a:cubicBezTo>
                  <a:cubicBezTo>
                    <a:pt x="1700107" y="491067"/>
                    <a:pt x="1702184" y="514998"/>
                    <a:pt x="1706880" y="538480"/>
                  </a:cubicBezTo>
                  <a:cubicBezTo>
                    <a:pt x="1708980" y="548982"/>
                    <a:pt x="1710350" y="560597"/>
                    <a:pt x="1717040" y="568960"/>
                  </a:cubicBezTo>
                  <a:cubicBezTo>
                    <a:pt x="1724668" y="578495"/>
                    <a:pt x="1737360" y="582507"/>
                    <a:pt x="1747520" y="589280"/>
                  </a:cubicBezTo>
                  <a:cubicBezTo>
                    <a:pt x="1754293" y="599440"/>
                    <a:pt x="1758305" y="612132"/>
                    <a:pt x="1767840" y="619760"/>
                  </a:cubicBezTo>
                  <a:cubicBezTo>
                    <a:pt x="1792133" y="639194"/>
                    <a:pt x="1813269" y="626183"/>
                    <a:pt x="1838960" y="619760"/>
                  </a:cubicBezTo>
                  <a:lnTo>
                    <a:pt x="1899920" y="579120"/>
                  </a:lnTo>
                  <a:lnTo>
                    <a:pt x="1930400" y="558800"/>
                  </a:lnTo>
                  <a:cubicBezTo>
                    <a:pt x="2007012" y="584337"/>
                    <a:pt x="1915548" y="546919"/>
                    <a:pt x="1981200" y="599440"/>
                  </a:cubicBezTo>
                  <a:cubicBezTo>
                    <a:pt x="1989563" y="606130"/>
                    <a:pt x="2011680" y="609600"/>
                    <a:pt x="2011680" y="609600"/>
                  </a:cubicBezTo>
                </a:path>
              </a:pathLst>
            </a:cu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9687399"/>
                </p:ext>
              </p:extLst>
            </p:nvPr>
          </p:nvGraphicFramePr>
          <p:xfrm>
            <a:off x="1511660" y="6252264"/>
            <a:ext cx="288032" cy="518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8" name="Rovnica" r:id="rId7" imgW="126720" imgH="228600" progId="Equation.3">
                    <p:embed/>
                  </p:oleObj>
                </mc:Choice>
                <mc:Fallback>
                  <p:oleObj name="Rovnica" r:id="rId7" imgW="12672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11660" y="6252264"/>
                          <a:ext cx="288032" cy="518458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TextBox 44"/>
            <p:cNvSpPr txBox="1"/>
            <p:nvPr/>
          </p:nvSpPr>
          <p:spPr>
            <a:xfrm>
              <a:off x="107504" y="4221088"/>
              <a:ext cx="648072" cy="24622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k-SK" sz="1000" dirty="0" smtClean="0"/>
                <a:t>fitnes</a:t>
              </a:r>
              <a:endParaRPr lang="sk-SK" sz="1000" dirty="0"/>
            </a:p>
          </p:txBody>
        </p:sp>
      </p:grpSp>
      <p:sp>
        <p:nvSpPr>
          <p:cNvPr id="52" name="Oval 51"/>
          <p:cNvSpPr/>
          <p:nvPr/>
        </p:nvSpPr>
        <p:spPr>
          <a:xfrm>
            <a:off x="6635484" y="5213494"/>
            <a:ext cx="96756" cy="720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3" name="Oval 52"/>
          <p:cNvSpPr/>
          <p:nvPr/>
        </p:nvSpPr>
        <p:spPr>
          <a:xfrm>
            <a:off x="6787884" y="5365894"/>
            <a:ext cx="96756" cy="7200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4" name="Oval 53"/>
          <p:cNvSpPr/>
          <p:nvPr/>
        </p:nvSpPr>
        <p:spPr>
          <a:xfrm flipH="1" flipV="1">
            <a:off x="6787884" y="5081640"/>
            <a:ext cx="96756" cy="1318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Rectangle 3"/>
          <p:cNvSpPr/>
          <p:nvPr/>
        </p:nvSpPr>
        <p:spPr>
          <a:xfrm>
            <a:off x="3170716" y="2636912"/>
            <a:ext cx="572176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2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52" grpId="0" animBg="1"/>
      <p:bldP spid="53" grpId="0" animBg="1"/>
      <p:bldP spid="54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928" y="83671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Ohodnotenie členov populácie</a:t>
            </a:r>
            <a:r>
              <a:rPr lang="sk-SK" dirty="0" smtClean="0"/>
              <a:t>:   čas </a:t>
            </a:r>
            <a:r>
              <a:rPr lang="sk-SK" i="1" dirty="0" smtClean="0"/>
              <a:t>t=0</a:t>
            </a:r>
            <a:endParaRPr lang="sk-SK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48824" y="1588150"/>
            <a:ext cx="8527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Výpočet fitnes funkcie (účelovej  funkcie)  každého chromozómu. Fitnes funkcia určuje akým dobrým kandidátom </a:t>
            </a:r>
            <a:r>
              <a:rPr lang="sk-SK" smtClean="0"/>
              <a:t>na </a:t>
            </a:r>
            <a:r>
              <a:rPr lang="sk-SK" smtClean="0"/>
              <a:t>selekciu</a:t>
            </a:r>
            <a:r>
              <a:rPr lang="sk-SK" smtClean="0"/>
              <a:t> </a:t>
            </a:r>
            <a:r>
              <a:rPr lang="sk-SK" dirty="0" smtClean="0"/>
              <a:t>je daný jedinec. Do účelovej funkcie zvyčajne kódujeme problém. 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97632" y="3501008"/>
            <a:ext cx="90463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Podmienka ukončenie</a:t>
            </a:r>
            <a:r>
              <a:rPr lang="sk-SK" dirty="0" smtClean="0">
                <a:solidFill>
                  <a:srgbClr val="00B050"/>
                </a:solidFill>
              </a:rPr>
              <a:t>:   </a:t>
            </a:r>
            <a:r>
              <a:rPr lang="sk-SK" dirty="0" smtClean="0"/>
              <a:t>Triviálna:   </a:t>
            </a:r>
            <a:r>
              <a:rPr lang="sk-SK" sz="2000" dirty="0" smtClean="0"/>
              <a:t> 1.   </a:t>
            </a:r>
            <a:r>
              <a:rPr lang="sk-SK" dirty="0" smtClean="0"/>
              <a:t>Definujeme koľko generácií má algoritmus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                         bežať</a:t>
            </a:r>
          </a:p>
          <a:p>
            <a:r>
              <a:rPr lang="sk-SK" i="1" dirty="0"/>
              <a:t> </a:t>
            </a:r>
            <a:r>
              <a:rPr lang="sk-SK" i="1" dirty="0" smtClean="0"/>
              <a:t>                                                                 </a:t>
            </a:r>
            <a:r>
              <a:rPr lang="sk-SK" dirty="0" smtClean="0"/>
              <a:t>2.    Počas niekoľkých krokov nedošlo k    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                         zlepšeniu priemernej fitnes jedincov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Netriviálna:      Súvisí s konkrétnym algoritmom, alebo    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                          problémom, ktorý riešime.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6465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928" y="836712"/>
            <a:ext cx="8599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Selekcia</a:t>
            </a:r>
            <a:r>
              <a:rPr lang="sk-SK" dirty="0" smtClean="0">
                <a:solidFill>
                  <a:srgbClr val="00B050"/>
                </a:solidFill>
              </a:rPr>
              <a:t>:  </a:t>
            </a:r>
            <a:r>
              <a:rPr lang="sk-SK" dirty="0" smtClean="0"/>
              <a:t>Na základe fitnes funkcie vyberáme  </a:t>
            </a:r>
            <a:r>
              <a:rPr lang="sk-SK" dirty="0" err="1" smtClean="0"/>
              <a:t>podpopuláciu</a:t>
            </a:r>
            <a:r>
              <a:rPr lang="sk-SK" dirty="0" smtClean="0"/>
              <a:t>  rodičov. Jej veľkosť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súvisí s počtom potomkov, ktorých majú vygenerovať.</a:t>
            </a:r>
          </a:p>
          <a:p>
            <a:r>
              <a:rPr lang="sk-SK" i="1" dirty="0"/>
              <a:t> </a:t>
            </a:r>
            <a:r>
              <a:rPr lang="sk-SK" i="1" dirty="0" smtClean="0"/>
              <a:t>                -  jedince s vysokým fitnes sa môžu  vybrať  aj viackrát</a:t>
            </a:r>
          </a:p>
          <a:p>
            <a:r>
              <a:rPr lang="sk-SK" i="1" dirty="0"/>
              <a:t> </a:t>
            </a:r>
            <a:r>
              <a:rPr lang="sk-SK" i="1" dirty="0" smtClean="0"/>
              <a:t>                - jedince s malým fitnes sa nemusia vybrať ani raz</a:t>
            </a:r>
            <a:endParaRPr lang="sk-SK" i="1" dirty="0"/>
          </a:p>
        </p:txBody>
      </p:sp>
      <p:cxnSp>
        <p:nvCxnSpPr>
          <p:cNvPr id="7" name="Elbow Connector 6"/>
          <p:cNvCxnSpPr/>
          <p:nvPr/>
        </p:nvCxnSpPr>
        <p:spPr>
          <a:xfrm>
            <a:off x="1331640" y="2204864"/>
            <a:ext cx="1224136" cy="504056"/>
          </a:xfrm>
          <a:prstGeom prst="bentConnector3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71800" y="2564904"/>
            <a:ext cx="61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u</a:t>
            </a:r>
            <a:r>
              <a:rPr lang="sk-SK" b="1" dirty="0" smtClean="0">
                <a:solidFill>
                  <a:srgbClr val="FF0000"/>
                </a:solidFill>
              </a:rPr>
              <a:t>chovávajúca (</a:t>
            </a:r>
            <a:r>
              <a:rPr lang="sk-SK" b="1" dirty="0" err="1" smtClean="0">
                <a:solidFill>
                  <a:srgbClr val="FF0000"/>
                </a:solidFill>
              </a:rPr>
              <a:t>conservative</a:t>
            </a:r>
            <a:r>
              <a:rPr lang="sk-SK" b="1" dirty="0" smtClean="0">
                <a:solidFill>
                  <a:srgbClr val="FF0000"/>
                </a:solidFill>
              </a:rPr>
              <a:t>) selekcia</a:t>
            </a:r>
            <a:r>
              <a:rPr lang="sk-SK" dirty="0" smtClean="0"/>
              <a:t>: každý jedinec má šancu, že bude vybratý, ale nie je mu to garantované</a:t>
            </a:r>
            <a:endParaRPr lang="sk-SK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1331640" y="3573016"/>
            <a:ext cx="1080120" cy="648072"/>
          </a:xfrm>
          <a:prstGeom prst="bentConnector3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75064" y="3717032"/>
            <a:ext cx="6122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>
                <a:solidFill>
                  <a:srgbClr val="FF0000"/>
                </a:solidFill>
              </a:rPr>
              <a:t>v</a:t>
            </a:r>
            <a:r>
              <a:rPr lang="sk-SK" b="1" dirty="0" smtClean="0">
                <a:solidFill>
                  <a:srgbClr val="FF0000"/>
                </a:solidFill>
              </a:rPr>
              <a:t>ymierajúce (</a:t>
            </a:r>
            <a:r>
              <a:rPr lang="sk-SK" b="1" dirty="0" err="1" smtClean="0">
                <a:solidFill>
                  <a:srgbClr val="FF0000"/>
                </a:solidFill>
              </a:rPr>
              <a:t>diminishing</a:t>
            </a:r>
            <a:r>
              <a:rPr lang="sk-SK" b="1" dirty="0" smtClean="0">
                <a:solidFill>
                  <a:srgbClr val="FF0000"/>
                </a:solidFill>
              </a:rPr>
              <a:t>) selekcie</a:t>
            </a:r>
            <a:r>
              <a:rPr lang="sk-SK" dirty="0" smtClean="0"/>
              <a:t>: zaručujú, že niektoré jedince sa nebudú vyberať ako rodičia: ak najhoršie </a:t>
            </a:r>
          </a:p>
          <a:p>
            <a:r>
              <a:rPr lang="sk-SK" dirty="0">
                <a:solidFill>
                  <a:srgbClr val="FFC000"/>
                </a:solidFill>
              </a:rPr>
              <a:t> </a:t>
            </a:r>
            <a:r>
              <a:rPr lang="sk-SK" dirty="0" smtClean="0">
                <a:solidFill>
                  <a:srgbClr val="FFC000"/>
                </a:solidFill>
              </a:rPr>
              <a:t>                                                                        = </a:t>
            </a:r>
            <a:r>
              <a:rPr lang="sk-SK" dirty="0" smtClean="0">
                <a:solidFill>
                  <a:srgbClr val="FFFF00"/>
                </a:solidFill>
              </a:rPr>
              <a:t>vymieranie   </a:t>
            </a:r>
          </a:p>
          <a:p>
            <a:r>
              <a:rPr lang="sk-SK" dirty="0">
                <a:solidFill>
                  <a:srgbClr val="FFFF00"/>
                </a:solidFill>
              </a:rPr>
              <a:t> </a:t>
            </a:r>
            <a:r>
              <a:rPr lang="sk-SK" dirty="0" smtClean="0">
                <a:solidFill>
                  <a:srgbClr val="FFFF00"/>
                </a:solidFill>
              </a:rPr>
              <a:t>                                                                         zľava</a:t>
            </a:r>
          </a:p>
          <a:p>
            <a:r>
              <a:rPr lang="sk-S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sk-SK" dirty="0" smtClean="0">
                <a:solidFill>
                  <a:schemeClr val="accent1">
                    <a:lumMod val="50000"/>
                  </a:schemeClr>
                </a:solidFill>
              </a:rPr>
              <a:t>                                                 </a:t>
            </a:r>
            <a:r>
              <a:rPr lang="sk-SK" dirty="0" smtClean="0"/>
              <a:t>ak najlepšie  </a:t>
            </a:r>
            <a:r>
              <a:rPr lang="sk-SK" dirty="0" smtClean="0">
                <a:solidFill>
                  <a:srgbClr val="FFFF00"/>
                </a:solidFill>
              </a:rPr>
              <a:t>= vymieranie </a:t>
            </a:r>
          </a:p>
          <a:p>
            <a:r>
              <a:rPr lang="sk-SK" dirty="0">
                <a:solidFill>
                  <a:srgbClr val="FFFF00"/>
                </a:solidFill>
              </a:rPr>
              <a:t> </a:t>
            </a:r>
            <a:r>
              <a:rPr lang="sk-SK" dirty="0" smtClean="0">
                <a:solidFill>
                  <a:srgbClr val="FFFF00"/>
                </a:solidFill>
              </a:rPr>
              <a:t>                                                                          sprava</a:t>
            </a:r>
            <a:endParaRPr lang="sk-SK" dirty="0">
              <a:solidFill>
                <a:srgbClr val="FFFF00"/>
              </a:solidFill>
            </a:endParaRPr>
          </a:p>
        </p:txBody>
      </p:sp>
      <p:cxnSp>
        <p:nvCxnSpPr>
          <p:cNvPr id="12" name="Elbow Connector 11"/>
          <p:cNvCxnSpPr/>
          <p:nvPr/>
        </p:nvCxnSpPr>
        <p:spPr>
          <a:xfrm>
            <a:off x="1475656" y="5178728"/>
            <a:ext cx="1080120" cy="648072"/>
          </a:xfrm>
          <a:prstGeom prst="bentConnector3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775064" y="5519128"/>
            <a:ext cx="6122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 err="1" smtClean="0">
                <a:solidFill>
                  <a:srgbClr val="FF0000"/>
                </a:solidFill>
              </a:rPr>
              <a:t>elitistická</a:t>
            </a:r>
            <a:r>
              <a:rPr lang="sk-SK" b="1" dirty="0" smtClean="0">
                <a:solidFill>
                  <a:srgbClr val="FF0000"/>
                </a:solidFill>
              </a:rPr>
              <a:t> selekc</a:t>
            </a:r>
            <a:r>
              <a:rPr lang="sk-SK" dirty="0" smtClean="0">
                <a:solidFill>
                  <a:srgbClr val="FF0000"/>
                </a:solidFill>
              </a:rPr>
              <a:t>ia</a:t>
            </a:r>
            <a:r>
              <a:rPr lang="sk-SK" dirty="0" smtClean="0"/>
              <a:t>: zaručuje, že najlepší jedinec (jedince) bude vybratý ako rodič</a:t>
            </a:r>
            <a:endParaRPr lang="sk-SK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2048090" y="3712386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 smtClean="0">
                <a:solidFill>
                  <a:srgbClr val="FFFF00"/>
                </a:solidFill>
              </a:rPr>
              <a:t>Delenie na základe stratégie výberu</a:t>
            </a:r>
            <a:r>
              <a:rPr lang="sk-SK" dirty="0" smtClean="0"/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7660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2068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Delenie selekcie na základe dynamiky</a:t>
            </a:r>
            <a:endParaRPr lang="sk-SK" dirty="0">
              <a:solidFill>
                <a:srgbClr val="FFFF00"/>
              </a:solidFill>
            </a:endParaRPr>
          </a:p>
        </p:txBody>
      </p:sp>
      <p:cxnSp>
        <p:nvCxnSpPr>
          <p:cNvPr id="4" name="Elbow Connector 3"/>
          <p:cNvCxnSpPr/>
          <p:nvPr/>
        </p:nvCxnSpPr>
        <p:spPr>
          <a:xfrm>
            <a:off x="1662872" y="1356447"/>
            <a:ext cx="2088232" cy="958170"/>
          </a:xfrm>
          <a:prstGeom prst="bentConnector3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923928" y="1835532"/>
            <a:ext cx="4824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Statické selekčné metódy </a:t>
            </a:r>
            <a:r>
              <a:rPr lang="sk-SK" dirty="0" smtClean="0"/>
              <a:t>– pravdepodobnosť výberu najlepšieho, druhého najlepšieho, tretieho najlepšieho ...  chromozómu do populácie rodičov sa s časom (generáciami) nemení. Pre pravdepodobnosť výberu jedinca je určujúca </a:t>
            </a:r>
            <a:r>
              <a:rPr lang="sk-SK" dirty="0" smtClean="0">
                <a:solidFill>
                  <a:srgbClr val="FFC000"/>
                </a:solidFill>
              </a:rPr>
              <a:t>jeho pozícia </a:t>
            </a:r>
            <a:r>
              <a:rPr lang="sk-SK" dirty="0" smtClean="0"/>
              <a:t>v zoradení jedincov podľa fitnes.</a:t>
            </a:r>
            <a:endParaRPr lang="sk-SK" dirty="0"/>
          </a:p>
        </p:txBody>
      </p:sp>
      <p:cxnSp>
        <p:nvCxnSpPr>
          <p:cNvPr id="7" name="Elbow Connector 6"/>
          <p:cNvCxnSpPr/>
          <p:nvPr/>
        </p:nvCxnSpPr>
        <p:spPr>
          <a:xfrm>
            <a:off x="1691680" y="3717032"/>
            <a:ext cx="2088232" cy="958170"/>
          </a:xfrm>
          <a:prstGeom prst="bentConnector3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67944" y="4365104"/>
            <a:ext cx="468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Dynamické selekčné metódy </a:t>
            </a:r>
            <a:r>
              <a:rPr lang="sk-SK" dirty="0" smtClean="0"/>
              <a:t>– pravdepodobnosť výberu jedinca je priamo úmerná jeho fitnes  </a:t>
            </a:r>
            <a:endParaRPr lang="sk-SK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5877272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Statické selekčné metódy sú z hľadiska teoretickej predikcie vývoja populácie jedincov vhodnejšie, pretože sú </a:t>
            </a:r>
            <a:r>
              <a:rPr lang="sk-SK" dirty="0" err="1" smtClean="0"/>
              <a:t>predikovateľné</a:t>
            </a:r>
            <a:r>
              <a:rPr lang="sk-SK" dirty="0" smtClean="0"/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9472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20688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Selekcia prebieha na základe fitnes jedincov: fitnes = vhodnosť</a:t>
            </a:r>
            <a:r>
              <a:rPr lang="en-US" dirty="0" smtClean="0"/>
              <a:t>, </a:t>
            </a:r>
            <a:r>
              <a:rPr lang="en-US" dirty="0" err="1" smtClean="0"/>
              <a:t>sila</a:t>
            </a:r>
            <a:r>
              <a:rPr lang="sk-SK" dirty="0" smtClean="0"/>
              <a:t> (v slovenčine)</a:t>
            </a:r>
            <a:endParaRPr lang="sk-SK" dirty="0"/>
          </a:p>
        </p:txBody>
      </p:sp>
      <p:cxnSp>
        <p:nvCxnSpPr>
          <p:cNvPr id="4" name="Elbow Connector 3"/>
          <p:cNvCxnSpPr/>
          <p:nvPr/>
        </p:nvCxnSpPr>
        <p:spPr>
          <a:xfrm>
            <a:off x="1763688" y="1196752"/>
            <a:ext cx="1368152" cy="936104"/>
          </a:xfrm>
          <a:prstGeom prst="bentConnector3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47864" y="2060848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Rozdelenie fitnes   v generácii rodičov je iné ako rozdelenie fitnes  v generácii ich potomkov</a:t>
            </a:r>
            <a:endParaRPr lang="sk-SK" dirty="0"/>
          </a:p>
        </p:txBody>
      </p:sp>
      <p:cxnSp>
        <p:nvCxnSpPr>
          <p:cNvPr id="6" name="Elbow Connector 5"/>
          <p:cNvCxnSpPr/>
          <p:nvPr/>
        </p:nvCxnSpPr>
        <p:spPr>
          <a:xfrm>
            <a:off x="1916088" y="3284984"/>
            <a:ext cx="1368152" cy="936104"/>
          </a:xfrm>
          <a:prstGeom prst="bentConnector3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347864" y="3933056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Priemerná fitnes v populácii s časom zvyčajne neklesá.</a:t>
            </a:r>
            <a:endParaRPr lang="sk-SK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9512" y="5445224"/>
            <a:ext cx="8856984" cy="1050042"/>
            <a:chOff x="179512" y="5462528"/>
            <a:chExt cx="8856984" cy="1050042"/>
          </a:xfrm>
        </p:grpSpPr>
        <p:sp>
          <p:nvSpPr>
            <p:cNvPr id="8" name="TextBox 7"/>
            <p:cNvSpPr txBox="1"/>
            <p:nvPr/>
          </p:nvSpPr>
          <p:spPr>
            <a:xfrm>
              <a:off x="179512" y="5589240"/>
              <a:ext cx="88569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Miera reprodukcie:                          Pomer počtu jedincov s fitnes       vybraných           </a:t>
              </a:r>
            </a:p>
            <a:p>
              <a:r>
                <a:rPr lang="sk-SK" dirty="0"/>
                <a:t> </a:t>
              </a:r>
              <a:r>
                <a:rPr lang="sk-SK" dirty="0" smtClean="0"/>
                <a:t>                                                          do selekcie  v populácii potomkov (*)   a </a:t>
              </a:r>
            </a:p>
            <a:p>
              <a:r>
                <a:rPr lang="sk-SK" dirty="0"/>
                <a:t> </a:t>
              </a:r>
              <a:r>
                <a:rPr lang="sk-SK" dirty="0" smtClean="0"/>
                <a:t>                                                          rodičov.  </a:t>
              </a:r>
              <a:endParaRPr lang="sk-SK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5257316"/>
                </p:ext>
              </p:extLst>
            </p:nvPr>
          </p:nvGraphicFramePr>
          <p:xfrm>
            <a:off x="2385715" y="5462528"/>
            <a:ext cx="746125" cy="790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8" name="Rovnica" r:id="rId3" imgW="431640" imgH="457200" progId="Equation.3">
                    <p:embed/>
                  </p:oleObj>
                </mc:Choice>
                <mc:Fallback>
                  <p:oleObj name="Rovnica" r:id="rId3" imgW="431640" imgH="457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85715" y="5462528"/>
                          <a:ext cx="746125" cy="790575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6158913"/>
                </p:ext>
              </p:extLst>
            </p:nvPr>
          </p:nvGraphicFramePr>
          <p:xfrm>
            <a:off x="6588224" y="5589240"/>
            <a:ext cx="284162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9" name="Rovnica" r:id="rId5" imgW="164880" imgH="228600" progId="Equation.3">
                    <p:embed/>
                  </p:oleObj>
                </mc:Choice>
                <mc:Fallback>
                  <p:oleObj name="Rovnica" r:id="rId5" imgW="16488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8224" y="5589240"/>
                          <a:ext cx="284162" cy="395287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7414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456" y="980728"/>
            <a:ext cx="87849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Selekcia s orezaním (</a:t>
            </a:r>
            <a:r>
              <a:rPr lang="sk-SK" dirty="0" err="1" smtClean="0">
                <a:solidFill>
                  <a:srgbClr val="FFFF00"/>
                </a:solidFill>
              </a:rPr>
              <a:t>trimmed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selection</a:t>
            </a:r>
            <a:r>
              <a:rPr lang="sk-SK" dirty="0" smtClean="0">
                <a:solidFill>
                  <a:srgbClr val="FFFF00"/>
                </a:solidFill>
              </a:rPr>
              <a:t>)</a:t>
            </a:r>
            <a:r>
              <a:rPr lang="sk-SK" dirty="0" smtClean="0"/>
              <a:t>:  Je spojená s vymieraním zľava.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-  populáciu jedincov zotriedime podľa fitnes funkcie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-  zvolíme prah orezania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-  jedince s podprahovou fitnes ako rodičov nevyberáme</a:t>
            </a:r>
          </a:p>
          <a:p>
            <a:endParaRPr lang="sk-SK" dirty="0"/>
          </a:p>
          <a:p>
            <a:endParaRPr lang="sk-SK" dirty="0" smtClean="0"/>
          </a:p>
          <a:p>
            <a:r>
              <a:rPr lang="sk-SK" dirty="0" smtClean="0"/>
              <a:t>Prah orezania reguluje veľkosť selekčného tlaku.</a:t>
            </a:r>
          </a:p>
          <a:p>
            <a:endParaRPr lang="sk-SK" dirty="0"/>
          </a:p>
          <a:p>
            <a:r>
              <a:rPr lang="sk-SK" dirty="0" smtClean="0"/>
              <a:t>Selekcia nadprahových jedincov: -  statická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             -  dynamická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              -  elitárska </a:t>
            </a:r>
          </a:p>
          <a:p>
            <a:endParaRPr lang="sk-SK" dirty="0">
              <a:solidFill>
                <a:srgbClr val="FFFF00"/>
              </a:solidFill>
            </a:endParaRPr>
          </a:p>
          <a:p>
            <a:r>
              <a:rPr lang="sk-SK" dirty="0" smtClean="0">
                <a:solidFill>
                  <a:srgbClr val="FFFF00"/>
                </a:solidFill>
              </a:rPr>
              <a:t>Selekcia s viacerými prahmi orezania</a:t>
            </a:r>
            <a:r>
              <a:rPr lang="sk-SK" dirty="0" smtClean="0"/>
              <a:t>: z  jednotlivých skupín jedincov sa  rodičia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                  vyberajú tak, že sa najprv s istou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                 pravdepodobnosťou (napríklad úmernou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                  priemernej fitnes v skupine) vyberie skupina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                  a z nej potom rodičia.</a:t>
            </a:r>
          </a:p>
          <a:p>
            <a:r>
              <a:rPr lang="sk-SK" dirty="0"/>
              <a:t> </a:t>
            </a:r>
            <a:r>
              <a:rPr lang="sk-SK" dirty="0" smtClean="0"/>
              <a:t>          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58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305800" cy="708688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Čo už vieme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51520" y="1595021"/>
            <a:ext cx="8568952" cy="6001643"/>
            <a:chOff x="251520" y="2060848"/>
            <a:chExt cx="8568952" cy="6001643"/>
          </a:xfrm>
        </p:grpSpPr>
        <p:sp>
          <p:nvSpPr>
            <p:cNvPr id="3" name="TextBox 2"/>
            <p:cNvSpPr txBox="1"/>
            <p:nvPr/>
          </p:nvSpPr>
          <p:spPr>
            <a:xfrm>
              <a:off x="251520" y="2060848"/>
              <a:ext cx="8568952" cy="600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sk-SK" sz="2400" dirty="0" smtClean="0">
                  <a:latin typeface="+mj-lt"/>
                </a:rPr>
                <a:t>Dar</a:t>
              </a:r>
              <a:r>
                <a:rPr lang="en-US" sz="2400" dirty="0" smtClean="0">
                  <a:latin typeface="+mj-lt"/>
                </a:rPr>
                <a:t>w</a:t>
              </a:r>
              <a:r>
                <a:rPr lang="sk-SK" sz="2400" dirty="0" err="1" smtClean="0">
                  <a:latin typeface="+mj-lt"/>
                </a:rPr>
                <a:t>inovská</a:t>
              </a:r>
              <a:r>
                <a:rPr lang="sk-SK" sz="2400" dirty="0" smtClean="0">
                  <a:latin typeface="+mj-lt"/>
                </a:rPr>
                <a:t> </a:t>
              </a:r>
              <a:r>
                <a:rPr lang="sk-SK" sz="2400" dirty="0" smtClean="0"/>
                <a:t>paradigma – prírodný výber, reprodukcia, ako hnacie sily evolúcie. </a:t>
              </a:r>
              <a:endParaRPr lang="sk-SK" sz="2400" dirty="0"/>
            </a:p>
            <a:p>
              <a:pPr marL="457200" indent="-457200">
                <a:buAutoNum type="arabicPeriod"/>
              </a:pPr>
              <a:r>
                <a:rPr lang="sk-SK" sz="2400" dirty="0" smtClean="0"/>
                <a:t>Reprodukcia:  selekcia, kríženie, mutácia.</a:t>
              </a:r>
            </a:p>
            <a:p>
              <a:pPr marL="457200" indent="-457200">
                <a:buAutoNum type="arabicPeriod"/>
              </a:pPr>
              <a:r>
                <a:rPr lang="sk-SK" sz="2400" dirty="0" smtClean="0"/>
                <a:t>Populácia                                ,                                                  .</a:t>
              </a:r>
            </a:p>
            <a:p>
              <a:pPr marL="457200" indent="-457200">
                <a:buAutoNum type="arabicPeriod"/>
              </a:pPr>
              <a:endParaRPr lang="sk-SK" sz="2400" dirty="0" smtClean="0"/>
            </a:p>
            <a:p>
              <a:pPr marL="457200" indent="-457200">
                <a:buAutoNum type="arabicPeriod"/>
              </a:pPr>
              <a:endParaRPr lang="sk-SK" sz="2400" dirty="0"/>
            </a:p>
            <a:p>
              <a:pPr marL="457200" indent="-457200">
                <a:buAutoNum type="arabicPeriod"/>
              </a:pPr>
              <a:endParaRPr lang="sk-SK" sz="2400" dirty="0" smtClean="0"/>
            </a:p>
            <a:p>
              <a:pPr marL="457200" indent="-457200">
                <a:buAutoNum type="arabicPeriod"/>
              </a:pPr>
              <a:endParaRPr lang="sk-SK" sz="2400" dirty="0"/>
            </a:p>
            <a:p>
              <a:pPr marL="457200" indent="-457200">
                <a:buAutoNum type="arabicPeriod"/>
              </a:pPr>
              <a:endParaRPr lang="sk-SK" sz="2400" dirty="0" smtClean="0"/>
            </a:p>
            <a:p>
              <a:pPr marL="457200" indent="-457200">
                <a:buAutoNum type="arabicPeriod"/>
              </a:pPr>
              <a:r>
                <a:rPr lang="sk-SK" sz="2400" dirty="0" smtClean="0"/>
                <a:t>Návrat nových členov do populácia pomocou definovanej stratégie.  </a:t>
              </a:r>
            </a:p>
            <a:p>
              <a:pPr marL="457200" indent="-457200">
                <a:buAutoNum type="arabicPeriod"/>
              </a:pPr>
              <a:r>
                <a:rPr lang="sk-SK" sz="2400" dirty="0" smtClean="0"/>
                <a:t>Fitness funkcia dáva kladné reálne číslo   a účelová funkcia (</a:t>
              </a:r>
              <a:r>
                <a:rPr lang="sk-SK" sz="2400" dirty="0" err="1" smtClean="0"/>
                <a:t>objective</a:t>
              </a:r>
              <a:r>
                <a:rPr lang="sk-SK" sz="2400" dirty="0" smtClean="0"/>
                <a:t> </a:t>
              </a:r>
              <a:r>
                <a:rPr lang="sk-SK" sz="2400" dirty="0" err="1" smtClean="0"/>
                <a:t>function</a:t>
              </a:r>
              <a:r>
                <a:rPr lang="sk-SK" sz="2400" dirty="0" smtClean="0"/>
                <a:t>) dáva reálne číslo ako ohodnotenie členov populácie.                            </a:t>
              </a:r>
            </a:p>
            <a:p>
              <a:pPr marL="457200" indent="-457200">
                <a:buAutoNum type="arabicPeriod"/>
              </a:pPr>
              <a:endParaRPr lang="sk-SK" sz="2400" dirty="0" smtClean="0"/>
            </a:p>
            <a:p>
              <a:pPr marL="457200" indent="-457200">
                <a:buAutoNum type="arabicPeriod"/>
              </a:pPr>
              <a:endParaRPr lang="en-US" sz="2400" dirty="0"/>
            </a:p>
          </p:txBody>
        </p:sp>
        <p:graphicFrame>
          <p:nvGraphicFramePr>
            <p:cNvPr id="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2467698"/>
                </p:ext>
              </p:extLst>
            </p:nvPr>
          </p:nvGraphicFramePr>
          <p:xfrm>
            <a:off x="2270820" y="3140968"/>
            <a:ext cx="2133600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44" name="Equation" r:id="rId3" imgW="961938" imgH="171355" progId="Equation.3">
                    <p:embed/>
                  </p:oleObj>
                </mc:Choice>
                <mc:Fallback>
                  <p:oleObj name="Equation" r:id="rId3" imgW="961938" imgH="171355" progId="Equation.3">
                    <p:embed/>
                    <p:pic>
                      <p:nvPicPr>
                        <p:cNvPr id="5120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0820" y="3140968"/>
                          <a:ext cx="2133600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8130923"/>
                </p:ext>
              </p:extLst>
            </p:nvPr>
          </p:nvGraphicFramePr>
          <p:xfrm>
            <a:off x="4796346" y="3140968"/>
            <a:ext cx="36322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45" name="Equation" r:id="rId5" imgW="1714396" imgH="162020" progId="Equation.3">
                    <p:embed/>
                  </p:oleObj>
                </mc:Choice>
                <mc:Fallback>
                  <p:oleObj name="Equation" r:id="rId5" imgW="1714396" imgH="162020" progId="Equation.3">
                    <p:embed/>
                    <p:pic>
                      <p:nvPicPr>
                        <p:cNvPr id="5120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6346" y="3140968"/>
                          <a:ext cx="3632200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2270820" y="4077072"/>
              <a:ext cx="2520280" cy="91430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651820" y="4227696"/>
              <a:ext cx="1272108" cy="45719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303916" y="4414158"/>
              <a:ext cx="1240024" cy="8909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552328" y="4580276"/>
              <a:ext cx="1227584" cy="95843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128950" y="4700818"/>
              <a:ext cx="1155018" cy="109291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2915816" y="3573016"/>
              <a:ext cx="72008" cy="59229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2951820" y="3610677"/>
              <a:ext cx="457429" cy="93908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4090249" y="3627489"/>
              <a:ext cx="9925" cy="101290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5155606" y="4131853"/>
              <a:ext cx="1576634" cy="282305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sk-SK" altLang="sk-SK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3857697"/>
                </p:ext>
              </p:extLst>
            </p:nvPr>
          </p:nvGraphicFramePr>
          <p:xfrm>
            <a:off x="5191068" y="4071737"/>
            <a:ext cx="1185242" cy="402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46" name="Rovnica" r:id="rId7" imgW="672840" imgH="228600" progId="Equation.3">
                    <p:embed/>
                  </p:oleObj>
                </mc:Choice>
                <mc:Fallback>
                  <p:oleObj name="Rovnica" r:id="rId7" imgW="67284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191068" y="4071737"/>
                          <a:ext cx="1185242" cy="40253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1" name="Straight Connector 20"/>
            <p:cNvCxnSpPr/>
            <p:nvPr/>
          </p:nvCxnSpPr>
          <p:spPr>
            <a:xfrm>
              <a:off x="5436096" y="4120766"/>
              <a:ext cx="0" cy="2933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811644" y="4103859"/>
              <a:ext cx="0" cy="2933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5246979" y="3535619"/>
              <a:ext cx="280743" cy="524629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5681125" y="3552026"/>
              <a:ext cx="250224" cy="580806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5191068" y="4700818"/>
              <a:ext cx="1541172" cy="30686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8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2953919"/>
                </p:ext>
              </p:extLst>
            </p:nvPr>
          </p:nvGraphicFramePr>
          <p:xfrm>
            <a:off x="5275622" y="4700818"/>
            <a:ext cx="1119187" cy="3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47" name="Rovnica" r:id="rId9" imgW="634680" imgH="203040" progId="Equation.3">
                    <p:embed/>
                  </p:oleObj>
                </mc:Choice>
                <mc:Fallback>
                  <p:oleObj name="Rovnica" r:id="rId9" imgW="634680" imgH="203040" progId="Equation.3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275622" y="4700818"/>
                          <a:ext cx="1119187" cy="358775"/>
                        </a:xfrm>
                        <a:prstGeom prst="rect">
                          <a:avLst/>
                        </a:prstGeom>
                        <a:ln w="2857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Straight Arrow Connector 28"/>
            <p:cNvCxnSpPr/>
            <p:nvPr/>
          </p:nvCxnSpPr>
          <p:spPr>
            <a:xfrm>
              <a:off x="5187979" y="4406815"/>
              <a:ext cx="3089" cy="29400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433007" y="4410487"/>
              <a:ext cx="1299233" cy="29033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078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096" y="332656"/>
            <a:ext cx="8305800" cy="1143000"/>
          </a:xfrm>
        </p:spPr>
        <p:txBody>
          <a:bodyPr>
            <a:normAutofit/>
          </a:bodyPr>
          <a:lstStyle/>
          <a:p>
            <a:r>
              <a:rPr lang="sk-SK" sz="2800" dirty="0" smtClean="0"/>
              <a:t>Úprava fitnes</a:t>
            </a:r>
            <a:endParaRPr lang="sk-SK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58704" y="1700808"/>
            <a:ext cx="8856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Ak algoritmus beží dlho, mení sa rozdelenie fitnes v populácii a môže byt také, že nevytvára dostatočný selekčný tlak.  Pre selekciu treba teda fitnes jedincov vhodne </a:t>
            </a:r>
            <a:r>
              <a:rPr lang="sk-SK" dirty="0" err="1" smtClean="0"/>
              <a:t>premapovať</a:t>
            </a:r>
            <a:r>
              <a:rPr lang="sk-SK" dirty="0" smtClean="0">
                <a:solidFill>
                  <a:srgbClr val="7030A0"/>
                </a:solidFill>
              </a:rPr>
              <a:t>. </a:t>
            </a:r>
            <a:r>
              <a:rPr lang="sk-SK" dirty="0" smtClean="0">
                <a:solidFill>
                  <a:srgbClr val="FFC000"/>
                </a:solidFill>
              </a:rPr>
              <a:t>Platnosť novej, </a:t>
            </a:r>
            <a:r>
              <a:rPr lang="sk-SK" dirty="0" err="1" smtClean="0">
                <a:solidFill>
                  <a:srgbClr val="FFC000"/>
                </a:solidFill>
              </a:rPr>
              <a:t>premapovanej</a:t>
            </a:r>
            <a:r>
              <a:rPr lang="sk-SK" dirty="0" smtClean="0">
                <a:solidFill>
                  <a:srgbClr val="FFC000"/>
                </a:solidFill>
              </a:rPr>
              <a:t> fitnes jedinca platí len po dobu selekcie</a:t>
            </a:r>
            <a:r>
              <a:rPr lang="sk-SK" dirty="0" smtClean="0"/>
              <a:t>.</a:t>
            </a:r>
            <a:endParaRPr lang="sk-SK" dirty="0"/>
          </a:p>
        </p:txBody>
      </p:sp>
      <p:grpSp>
        <p:nvGrpSpPr>
          <p:cNvPr id="6" name="Group 5"/>
          <p:cNvGrpSpPr/>
          <p:nvPr/>
        </p:nvGrpSpPr>
        <p:grpSpPr>
          <a:xfrm>
            <a:off x="179512" y="3212976"/>
            <a:ext cx="8712968" cy="3416320"/>
            <a:chOff x="179512" y="3429000"/>
            <a:chExt cx="8712968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179512" y="3429000"/>
              <a:ext cx="8712968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Niektoré metódy </a:t>
              </a:r>
              <a:r>
                <a:rPr lang="sk-SK" dirty="0" err="1" smtClean="0"/>
                <a:t>premapovania</a:t>
              </a:r>
              <a:r>
                <a:rPr lang="sk-SK" dirty="0" smtClean="0"/>
                <a:t>:</a:t>
              </a:r>
            </a:p>
            <a:p>
              <a:pPr marL="342900" indent="-342900">
                <a:buAutoNum type="arabicPeriod"/>
              </a:pPr>
              <a:r>
                <a:rPr lang="sk-SK" dirty="0" err="1" smtClean="0">
                  <a:solidFill>
                    <a:srgbClr val="FFFF00"/>
                  </a:solidFill>
                </a:rPr>
                <a:t>Windowing</a:t>
              </a:r>
              <a:r>
                <a:rPr lang="sk-SK" dirty="0" smtClean="0"/>
                <a:t>: Od fitnes každého jedinca sa odčíta konštanta (napr. fitnes najslabšieho jedinca).</a:t>
              </a:r>
            </a:p>
            <a:p>
              <a:endParaRPr lang="sk-SK" dirty="0" smtClean="0"/>
            </a:p>
            <a:p>
              <a:r>
                <a:rPr lang="sk-SK" dirty="0" smtClean="0">
                  <a:solidFill>
                    <a:srgbClr val="7030A0"/>
                  </a:solidFill>
                </a:rPr>
                <a:t> </a:t>
              </a:r>
              <a:r>
                <a:rPr lang="sk-SK" dirty="0" smtClean="0">
                  <a:solidFill>
                    <a:srgbClr val="FFC000"/>
                  </a:solidFill>
                </a:rPr>
                <a:t>2.  </a:t>
              </a:r>
              <a:r>
                <a:rPr lang="sk-SK" dirty="0" smtClean="0">
                  <a:solidFill>
                    <a:srgbClr val="FFFF00"/>
                  </a:solidFill>
                </a:rPr>
                <a:t>Sigma škálovanie</a:t>
              </a:r>
              <a:r>
                <a:rPr lang="sk-SK" dirty="0" smtClean="0"/>
                <a:t>: </a:t>
              </a:r>
            </a:p>
            <a:p>
              <a:pPr marL="342900" indent="-342900">
                <a:buAutoNum type="arabicPeriod"/>
              </a:pPr>
              <a:endParaRPr lang="sk-SK" dirty="0"/>
            </a:p>
            <a:p>
              <a:pPr marL="342900" indent="-342900">
                <a:buAutoNum type="arabicPeriod"/>
              </a:pPr>
              <a:endParaRPr lang="sk-SK" dirty="0" smtClean="0"/>
            </a:p>
            <a:p>
              <a:r>
                <a:rPr lang="sk-SK" dirty="0"/>
                <a:t> </a:t>
              </a:r>
              <a:r>
                <a:rPr lang="sk-SK" dirty="0" smtClean="0"/>
                <a:t>     Od fitnes jedinca sa odčíta rozdiel priemernej fitnes a smerodajnej odchýlky. </a:t>
              </a:r>
            </a:p>
            <a:p>
              <a:r>
                <a:rPr lang="sk-SK" dirty="0"/>
                <a:t> </a:t>
              </a:r>
              <a:r>
                <a:rPr lang="sk-SK" dirty="0" smtClean="0"/>
                <a:t>     Jedince so zápornou </a:t>
              </a:r>
              <a:r>
                <a:rPr lang="en-US" dirty="0" err="1" smtClean="0"/>
                <a:t>hodnotou</a:t>
              </a:r>
              <a:r>
                <a:rPr lang="en-US" dirty="0" smtClean="0"/>
                <a:t> </a:t>
              </a:r>
              <a:r>
                <a:rPr lang="sk-SK" dirty="0" smtClean="0"/>
                <a:t>dostanú nulovú fitnes. </a:t>
              </a:r>
            </a:p>
            <a:p>
              <a:pPr marL="342900" indent="-342900">
                <a:buAutoNum type="arabicPeriod" startAt="3"/>
              </a:pPr>
              <a:r>
                <a:rPr lang="sk-SK" dirty="0" err="1" smtClean="0">
                  <a:solidFill>
                    <a:srgbClr val="FFFF00"/>
                  </a:solidFill>
                </a:rPr>
                <a:t>Premapovanie</a:t>
              </a:r>
              <a:r>
                <a:rPr lang="sk-SK" dirty="0" smtClean="0">
                  <a:solidFill>
                    <a:srgbClr val="FFFF00"/>
                  </a:solidFill>
                </a:rPr>
                <a:t> zotriedením</a:t>
              </a:r>
              <a:r>
                <a:rPr lang="sk-SK" dirty="0" smtClean="0"/>
                <a:t>:  Fitnes sa odvodí od polohy jedinca po zotriedení. </a:t>
              </a:r>
            </a:p>
            <a:p>
              <a:r>
                <a:rPr lang="sk-SK" dirty="0" smtClean="0"/>
                <a:t>      Ak niektoré jedince majú rovnakú fitnes, zoradíme ich náhodne a dostanú </a:t>
              </a:r>
            </a:p>
            <a:p>
              <a:r>
                <a:rPr lang="sk-SK" dirty="0"/>
                <a:t> </a:t>
              </a:r>
              <a:r>
                <a:rPr lang="sk-SK" dirty="0" smtClean="0"/>
                <a:t>     rôznu novú fitnes.</a:t>
              </a:r>
              <a:endParaRPr lang="sk-SK" dirty="0"/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7949149"/>
                </p:ext>
              </p:extLst>
            </p:nvPr>
          </p:nvGraphicFramePr>
          <p:xfrm>
            <a:off x="2627784" y="4653136"/>
            <a:ext cx="2620963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Rovnica" r:id="rId3" imgW="1180800" imgH="253800" progId="Equation.3">
                    <p:embed/>
                  </p:oleObj>
                </mc:Choice>
                <mc:Fallback>
                  <p:oleObj name="Rovnica" r:id="rId3" imgW="1180800" imgH="253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27784" y="4653136"/>
                          <a:ext cx="2620963" cy="56356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1402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552" y="2852936"/>
            <a:ext cx="8814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Migrácia</a:t>
            </a:r>
            <a:r>
              <a:rPr lang="sk-SK" dirty="0" smtClean="0">
                <a:solidFill>
                  <a:srgbClr val="00B050"/>
                </a:solidFill>
              </a:rPr>
              <a:t>:             </a:t>
            </a:r>
            <a:r>
              <a:rPr lang="sk-SK" dirty="0" smtClean="0"/>
              <a:t>Niekedy necháme algoritmus bežať paralelne nad viacerými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počiatočnými populáciami, ktoré sa rozvíjajú nezávisle od seba 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(oddelené evolučné cykly).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Migrácia zaisťuje občasnú interakciu  týchto populácií – napríklad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náhradou najhoršieho jedinca v jednom evolučnom cykle najlepším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jedincom z iného evolučného cyklu.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28" y="1052736"/>
            <a:ext cx="8599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Genetické operátory</a:t>
            </a:r>
            <a:r>
              <a:rPr lang="sk-SK" dirty="0" smtClean="0">
                <a:solidFill>
                  <a:srgbClr val="00B050"/>
                </a:solidFill>
              </a:rPr>
              <a:t>: </a:t>
            </a:r>
            <a:r>
              <a:rPr lang="sk-SK" dirty="0" smtClean="0"/>
              <a:t>generujú sa nové jedince, môžu byť použité všetky operátory,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alebo len niektoré . Napr. horolezecký algoritmus – len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mutačný operátor. Budeme o nich hovoriť pri jednotlivých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algoritmoch.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228" y="5661248"/>
            <a:ext cx="859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Náhrada:  </a:t>
            </a:r>
            <a:r>
              <a:rPr lang="sk-SK" dirty="0" smtClean="0"/>
              <a:t>buď celej alebo len časti starej populácie.</a:t>
            </a:r>
          </a:p>
        </p:txBody>
      </p:sp>
    </p:spTree>
    <p:extLst>
      <p:ext uri="{BB962C8B-B14F-4D97-AF65-F5344CB8AC3E}">
        <p14:creationId xmlns:p14="http://schemas.microsoft.com/office/powerpoint/2010/main" val="43349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084094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Reprezentácia  jedincov</a:t>
            </a:r>
            <a:endParaRPr lang="sk-SK" dirty="0">
              <a:solidFill>
                <a:srgbClr val="FFC000"/>
              </a:solidFill>
            </a:endParaRPr>
          </a:p>
        </p:txBody>
      </p:sp>
      <p:cxnSp>
        <p:nvCxnSpPr>
          <p:cNvPr id="4" name="Elbow Connector 3"/>
          <p:cNvCxnSpPr/>
          <p:nvPr/>
        </p:nvCxnSpPr>
        <p:spPr>
          <a:xfrm>
            <a:off x="1547664" y="1501706"/>
            <a:ext cx="2232248" cy="720080"/>
          </a:xfrm>
          <a:prstGeom prst="bentConnector3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067944" y="1772816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k-SK" dirty="0" smtClean="0"/>
              <a:t>Pevná kódovacia schéma (chromozómy majú rovnakú a konštantnú dĺžku)</a:t>
            </a:r>
          </a:p>
          <a:p>
            <a:pPr marL="342900" indent="-342900">
              <a:buAutoNum type="arabicPeriod"/>
            </a:pPr>
            <a:endParaRPr lang="sk-SK" dirty="0"/>
          </a:p>
          <a:p>
            <a:pPr marL="342900" indent="-342900">
              <a:buFontTx/>
              <a:buAutoNum type="arabicPeriod"/>
            </a:pPr>
            <a:r>
              <a:rPr lang="sk-SK" dirty="0"/>
              <a:t>Variabilná kódovacia </a:t>
            </a:r>
            <a:r>
              <a:rPr lang="sk-SK" dirty="0" smtClean="0"/>
              <a:t>schéma (chromozómy majú nerovnakú dĺžku)</a:t>
            </a:r>
            <a:endParaRPr lang="sk-SK" dirty="0"/>
          </a:p>
          <a:p>
            <a:endParaRPr lang="sk-SK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79512" y="3528278"/>
            <a:ext cx="8640960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sk-SK" b="1" dirty="0" smtClean="0">
                <a:solidFill>
                  <a:srgbClr val="C00000"/>
                </a:solidFill>
              </a:rPr>
              <a:t>Typy kódovania</a:t>
            </a:r>
            <a:r>
              <a:rPr lang="sk-SK" dirty="0" smtClean="0"/>
              <a:t>:  1. </a:t>
            </a:r>
            <a:r>
              <a:rPr lang="sk-SK" dirty="0" smtClean="0">
                <a:solidFill>
                  <a:srgbClr val="FFFF00"/>
                </a:solidFill>
              </a:rPr>
              <a:t>Binárne</a:t>
            </a:r>
            <a:r>
              <a:rPr lang="sk-SK" dirty="0" smtClean="0"/>
              <a:t> :  najrozšírenejšie, jedinec je reprezentovaný binárnym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    reťazcom, napr.  (0,0,1,0,1,1,1,1)</a:t>
            </a:r>
          </a:p>
          <a:p>
            <a:endParaRPr lang="sk-SK" dirty="0"/>
          </a:p>
          <a:p>
            <a:r>
              <a:rPr lang="sk-SK" dirty="0" smtClean="0"/>
              <a:t>                                 2. </a:t>
            </a:r>
            <a:r>
              <a:rPr lang="sk-SK" dirty="0" smtClean="0">
                <a:solidFill>
                  <a:srgbClr val="FFFF00"/>
                </a:solidFill>
              </a:rPr>
              <a:t>Mnohoznakové kódovanie</a:t>
            </a:r>
            <a:r>
              <a:rPr lang="sk-SK" dirty="0" smtClean="0"/>
              <a:t>:  Rozšírenie binárnej abecedy na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    viacero znakov.</a:t>
            </a:r>
          </a:p>
          <a:p>
            <a:endParaRPr lang="sk-SK" dirty="0"/>
          </a:p>
          <a:p>
            <a:r>
              <a:rPr lang="sk-SK" dirty="0" smtClean="0"/>
              <a:t>                                  3. </a:t>
            </a:r>
            <a:r>
              <a:rPr lang="sk-SK" dirty="0" smtClean="0">
                <a:solidFill>
                  <a:srgbClr val="FFFF00"/>
                </a:solidFill>
              </a:rPr>
              <a:t>Reálne kódovanie</a:t>
            </a:r>
            <a:r>
              <a:rPr lang="sk-SK" dirty="0" smtClean="0"/>
              <a:t>: Jedinec (chromozóm) je reprezentovaný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     vektorom reálnych čísiel.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4. </a:t>
            </a:r>
            <a:r>
              <a:rPr lang="sk-SK" dirty="0" smtClean="0">
                <a:solidFill>
                  <a:srgbClr val="FFFF00"/>
                </a:solidFill>
              </a:rPr>
              <a:t>Permutačné kódovanie</a:t>
            </a:r>
            <a:r>
              <a:rPr lang="sk-SK" dirty="0" smtClean="0"/>
              <a:t>: napr. v takých problémoch ako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            obchodný cestujúci – reprezentuje poradie, </a:t>
            </a:r>
            <a:r>
              <a:rPr lang="en-US" dirty="0" smtClean="0"/>
              <a:t> </a:t>
            </a:r>
            <a:r>
              <a:rPr lang="sk-SK" dirty="0" smtClean="0"/>
              <a:t>zoradenie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</a:t>
            </a:r>
            <a:r>
              <a:rPr lang="sk-SK" dirty="0" smtClean="0"/>
              <a:t>objektov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245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552" y="476672"/>
            <a:ext cx="8229600" cy="990600"/>
          </a:xfrm>
        </p:spPr>
        <p:txBody>
          <a:bodyPr>
            <a:normAutofit/>
          </a:bodyPr>
          <a:lstStyle/>
          <a:p>
            <a:r>
              <a:rPr lang="sk-SK" sz="2800" dirty="0" smtClean="0"/>
              <a:t>Ilustračný príklad </a:t>
            </a:r>
            <a:endParaRPr lang="sk-SK" sz="28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527533" y="1720638"/>
            <a:ext cx="2952328" cy="3241888"/>
            <a:chOff x="2771800" y="1876832"/>
            <a:chExt cx="2952328" cy="3241888"/>
          </a:xfrm>
        </p:grpSpPr>
        <p:sp>
          <p:nvSpPr>
            <p:cNvPr id="3" name="Hexagon 2"/>
            <p:cNvSpPr/>
            <p:nvPr/>
          </p:nvSpPr>
          <p:spPr>
            <a:xfrm>
              <a:off x="3923928" y="3140968"/>
              <a:ext cx="720080" cy="648072"/>
            </a:xfrm>
            <a:prstGeom prst="hexago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" name="Hexagon 3"/>
            <p:cNvSpPr/>
            <p:nvPr/>
          </p:nvSpPr>
          <p:spPr>
            <a:xfrm>
              <a:off x="3923928" y="2484264"/>
              <a:ext cx="720080" cy="648072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5" name="Hexagon 4"/>
            <p:cNvSpPr/>
            <p:nvPr/>
          </p:nvSpPr>
          <p:spPr>
            <a:xfrm>
              <a:off x="4457576" y="2789508"/>
              <a:ext cx="720080" cy="648072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6" name="Hexagon 5"/>
            <p:cNvSpPr/>
            <p:nvPr/>
          </p:nvSpPr>
          <p:spPr>
            <a:xfrm>
              <a:off x="4457576" y="3465004"/>
              <a:ext cx="720080" cy="680080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Hexagon 6"/>
            <p:cNvSpPr/>
            <p:nvPr/>
          </p:nvSpPr>
          <p:spPr>
            <a:xfrm>
              <a:off x="3914656" y="3805044"/>
              <a:ext cx="720080" cy="648072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8" name="Hexagon 7"/>
            <p:cNvSpPr/>
            <p:nvPr/>
          </p:nvSpPr>
          <p:spPr>
            <a:xfrm>
              <a:off x="3356248" y="3497012"/>
              <a:ext cx="720080" cy="648072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9" name="Hexagon 8"/>
            <p:cNvSpPr/>
            <p:nvPr/>
          </p:nvSpPr>
          <p:spPr>
            <a:xfrm>
              <a:off x="3356248" y="2848940"/>
              <a:ext cx="720080" cy="648072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0" name="Hexagon 9"/>
            <p:cNvSpPr/>
            <p:nvPr/>
          </p:nvSpPr>
          <p:spPr>
            <a:xfrm>
              <a:off x="3356248" y="2200868"/>
              <a:ext cx="720080" cy="648072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1" name="Hexagon 10"/>
            <p:cNvSpPr/>
            <p:nvPr/>
          </p:nvSpPr>
          <p:spPr>
            <a:xfrm>
              <a:off x="3914656" y="1876832"/>
              <a:ext cx="720080" cy="648072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2" name="Hexagon 11"/>
            <p:cNvSpPr/>
            <p:nvPr/>
          </p:nvSpPr>
          <p:spPr>
            <a:xfrm>
              <a:off x="4459352" y="2160228"/>
              <a:ext cx="720080" cy="648072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004048" y="2524904"/>
              <a:ext cx="720080" cy="648072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4" name="Hexagon 13"/>
            <p:cNvSpPr/>
            <p:nvPr/>
          </p:nvSpPr>
          <p:spPr>
            <a:xfrm>
              <a:off x="5004048" y="3172976"/>
              <a:ext cx="720080" cy="648072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5" name="Hexagon 14"/>
            <p:cNvSpPr/>
            <p:nvPr/>
          </p:nvSpPr>
          <p:spPr>
            <a:xfrm>
              <a:off x="5004048" y="3853056"/>
              <a:ext cx="720080" cy="648072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6" name="Hexagon 15"/>
            <p:cNvSpPr/>
            <p:nvPr/>
          </p:nvSpPr>
          <p:spPr>
            <a:xfrm>
              <a:off x="4459352" y="4145084"/>
              <a:ext cx="720080" cy="648072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7" name="Hexagon 16"/>
            <p:cNvSpPr/>
            <p:nvPr/>
          </p:nvSpPr>
          <p:spPr>
            <a:xfrm>
              <a:off x="3914656" y="4470648"/>
              <a:ext cx="720080" cy="648072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8" name="Hexagon 17"/>
            <p:cNvSpPr/>
            <p:nvPr/>
          </p:nvSpPr>
          <p:spPr>
            <a:xfrm>
              <a:off x="3346976" y="4177092"/>
              <a:ext cx="720080" cy="648072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9" name="Hexagon 18"/>
            <p:cNvSpPr/>
            <p:nvPr/>
          </p:nvSpPr>
          <p:spPr>
            <a:xfrm>
              <a:off x="2771800" y="3821048"/>
              <a:ext cx="720080" cy="648072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0" name="Hexagon 19"/>
            <p:cNvSpPr/>
            <p:nvPr/>
          </p:nvSpPr>
          <p:spPr>
            <a:xfrm>
              <a:off x="2771800" y="3206512"/>
              <a:ext cx="720080" cy="648072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1" name="Hexagon 20"/>
            <p:cNvSpPr/>
            <p:nvPr/>
          </p:nvSpPr>
          <p:spPr>
            <a:xfrm>
              <a:off x="2773576" y="2558440"/>
              <a:ext cx="720080" cy="648072"/>
            </a:xfrm>
            <a:prstGeom prst="hexagon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2" name="Oval 21"/>
            <p:cNvSpPr/>
            <p:nvPr/>
          </p:nvSpPr>
          <p:spPr>
            <a:xfrm>
              <a:off x="3572272" y="2342566"/>
              <a:ext cx="288032" cy="28339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3" name="Oval 22"/>
            <p:cNvSpPr/>
            <p:nvPr/>
          </p:nvSpPr>
          <p:spPr>
            <a:xfrm>
              <a:off x="4139952" y="2685238"/>
              <a:ext cx="288032" cy="28339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4" name="Oval 23"/>
            <p:cNvSpPr/>
            <p:nvPr/>
          </p:nvSpPr>
          <p:spPr>
            <a:xfrm>
              <a:off x="2987824" y="3323306"/>
              <a:ext cx="288032" cy="28339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5" name="Oval 24"/>
            <p:cNvSpPr/>
            <p:nvPr/>
          </p:nvSpPr>
          <p:spPr>
            <a:xfrm>
              <a:off x="5220072" y="3355314"/>
              <a:ext cx="288032" cy="28339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6" name="Oval 25"/>
            <p:cNvSpPr/>
            <p:nvPr/>
          </p:nvSpPr>
          <p:spPr>
            <a:xfrm>
              <a:off x="4716016" y="3663712"/>
              <a:ext cx="288032" cy="28339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7" name="Oval 26"/>
            <p:cNvSpPr/>
            <p:nvPr/>
          </p:nvSpPr>
          <p:spPr>
            <a:xfrm>
              <a:off x="4139952" y="3987382"/>
              <a:ext cx="288032" cy="28339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8" name="Oval 27"/>
            <p:cNvSpPr/>
            <p:nvPr/>
          </p:nvSpPr>
          <p:spPr>
            <a:xfrm>
              <a:off x="3613904" y="4359430"/>
              <a:ext cx="288032" cy="28339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9" name="Oval 28"/>
            <p:cNvSpPr/>
            <p:nvPr/>
          </p:nvSpPr>
          <p:spPr>
            <a:xfrm>
              <a:off x="4706848" y="4287788"/>
              <a:ext cx="288032" cy="283396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103960" y="1773081"/>
            <a:ext cx="489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Máme sieť miestností v tvare šesťuholníka, každá má 6 dverí. V niektorých miestnostiach je poklad. </a:t>
            </a:r>
          </a:p>
          <a:p>
            <a:endParaRPr lang="sk-SK" dirty="0"/>
          </a:p>
          <a:p>
            <a:r>
              <a:rPr lang="sk-SK" dirty="0" smtClean="0"/>
              <a:t>V strednej miestnosti je zberač pokladov: jeho pohyb je obmedzený na 10 krokov a do šiestich smerov.</a:t>
            </a:r>
            <a:endParaRPr lang="sk-SK" dirty="0"/>
          </a:p>
        </p:txBody>
      </p:sp>
      <p:sp>
        <p:nvSpPr>
          <p:cNvPr id="35" name="TextBox 34"/>
          <p:cNvSpPr txBox="1"/>
          <p:nvPr/>
        </p:nvSpPr>
        <p:spPr>
          <a:xfrm>
            <a:off x="4103960" y="5814556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Hľadač má za úlohu navštíviť čo možno najväčší počet miestností s pokladom, ideálne 10, ale budeme spokojní ak navštívi šesť.</a:t>
            </a:r>
            <a:endParaRPr lang="sk-SK" dirty="0"/>
          </a:p>
        </p:txBody>
      </p:sp>
      <p:grpSp>
        <p:nvGrpSpPr>
          <p:cNvPr id="42" name="Group 41"/>
          <p:cNvGrpSpPr/>
          <p:nvPr/>
        </p:nvGrpSpPr>
        <p:grpSpPr>
          <a:xfrm>
            <a:off x="5508104" y="4084888"/>
            <a:ext cx="1944216" cy="1729668"/>
            <a:chOff x="5508104" y="4084888"/>
            <a:chExt cx="1944216" cy="1729668"/>
          </a:xfrm>
        </p:grpSpPr>
        <p:grpSp>
          <p:nvGrpSpPr>
            <p:cNvPr id="40" name="Group 39"/>
            <p:cNvGrpSpPr/>
            <p:nvPr/>
          </p:nvGrpSpPr>
          <p:grpSpPr>
            <a:xfrm>
              <a:off x="5508104" y="4084888"/>
              <a:ext cx="1944216" cy="1729668"/>
              <a:chOff x="5508104" y="4084888"/>
              <a:chExt cx="1944216" cy="1729668"/>
            </a:xfrm>
          </p:grpSpPr>
          <p:sp>
            <p:nvSpPr>
              <p:cNvPr id="32" name="Hexagon 31"/>
              <p:cNvSpPr/>
              <p:nvPr/>
            </p:nvSpPr>
            <p:spPr>
              <a:xfrm>
                <a:off x="5868144" y="4510988"/>
                <a:ext cx="1008112" cy="862228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156176" y="4084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S</a:t>
                </a:r>
                <a:endParaRPr lang="sk-SK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156176" y="544522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/>
                  <a:t>J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5508104" y="500388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JZ</a:t>
                </a:r>
                <a:endParaRPr lang="sk-SK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508104" y="445422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/>
                  <a:t>S</a:t>
                </a:r>
                <a:r>
                  <a:rPr lang="sk-SK" dirty="0" smtClean="0"/>
                  <a:t>Z</a:t>
                </a:r>
                <a:endParaRPr lang="sk-SK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876256" y="446117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S</a:t>
                </a:r>
                <a:r>
                  <a:rPr lang="sk-SK" dirty="0"/>
                  <a:t>V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854264" y="507589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JV</a:t>
                </a:r>
                <a:endParaRPr lang="sk-SK" dirty="0"/>
              </a:p>
            </p:txBody>
          </p:sp>
        </p:grpSp>
        <p:pic>
          <p:nvPicPr>
            <p:cNvPr id="32773" name="Picture 5" descr="http://ts2.mm.bing.net/th?id=HN.608012196722182686&amp;pid=1.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4666314"/>
              <a:ext cx="456627" cy="582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/>
          <p:cNvGrpSpPr/>
          <p:nvPr/>
        </p:nvGrpSpPr>
        <p:grpSpPr>
          <a:xfrm>
            <a:off x="1448372" y="2649084"/>
            <a:ext cx="1306825" cy="1360198"/>
            <a:chOff x="5508104" y="4084888"/>
            <a:chExt cx="1944216" cy="1729668"/>
          </a:xfrm>
        </p:grpSpPr>
        <p:grpSp>
          <p:nvGrpSpPr>
            <p:cNvPr id="44" name="Group 43"/>
            <p:cNvGrpSpPr/>
            <p:nvPr/>
          </p:nvGrpSpPr>
          <p:grpSpPr>
            <a:xfrm>
              <a:off x="5508104" y="4084888"/>
              <a:ext cx="1944216" cy="1729668"/>
              <a:chOff x="5508104" y="4084888"/>
              <a:chExt cx="1944216" cy="1729668"/>
            </a:xfrm>
          </p:grpSpPr>
          <p:sp>
            <p:nvSpPr>
              <p:cNvPr id="46" name="Hexagon 45"/>
              <p:cNvSpPr/>
              <p:nvPr/>
            </p:nvSpPr>
            <p:spPr>
              <a:xfrm>
                <a:off x="5868144" y="4510988"/>
                <a:ext cx="1008112" cy="862228"/>
              </a:xfrm>
              <a:prstGeom prst="hexagon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156176" y="4084888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S</a:t>
                </a:r>
                <a:endParaRPr lang="sk-SK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156176" y="5445224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/>
                  <a:t>J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508104" y="5003884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JZ</a:t>
                </a:r>
                <a:endParaRPr lang="sk-SK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508104" y="445422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/>
                  <a:t>S</a:t>
                </a:r>
                <a:r>
                  <a:rPr lang="sk-SK" dirty="0" smtClean="0"/>
                  <a:t>Z</a:t>
                </a:r>
                <a:endParaRPr lang="sk-SK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6876256" y="4461170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S</a:t>
                </a:r>
                <a:r>
                  <a:rPr lang="sk-SK" dirty="0"/>
                  <a:t>V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854264" y="5075892"/>
                <a:ext cx="576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sk-SK" dirty="0" smtClean="0"/>
                  <a:t>JV</a:t>
                </a:r>
                <a:endParaRPr lang="sk-SK" dirty="0"/>
              </a:p>
            </p:txBody>
          </p:sp>
        </p:grpSp>
        <p:pic>
          <p:nvPicPr>
            <p:cNvPr id="45" name="Picture 5" descr="http://ts2.mm.bing.net/th?id=HN.608012196722182686&amp;pid=1.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6176" y="4666314"/>
              <a:ext cx="456627" cy="582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003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76470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Čo môže byť jedincom? </a:t>
            </a:r>
            <a:endParaRPr lang="sk-SK" dirty="0">
              <a:solidFill>
                <a:srgbClr val="FFC00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763656"/>
              </p:ext>
            </p:extLst>
          </p:nvPr>
        </p:nvGraphicFramePr>
        <p:xfrm>
          <a:off x="2976563" y="719138"/>
          <a:ext cx="369411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" name="Rovnica" r:id="rId3" imgW="2260440" imgH="253800" progId="Equation.3">
                  <p:embed/>
                </p:oleObj>
              </mc:Choice>
              <mc:Fallback>
                <p:oleObj name="Rovnica" r:id="rId3" imgW="226044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6563" y="719138"/>
                        <a:ext cx="3694112" cy="4143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170080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Čo môže byť fitnes? 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1700808"/>
            <a:ext cx="6115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 Počet miestností s pokladom, ktoré boli navštívené   </a:t>
            </a:r>
          </a:p>
          <a:p>
            <a:r>
              <a:rPr lang="sk-SK" dirty="0"/>
              <a:t> </a:t>
            </a:r>
            <a:r>
              <a:rPr lang="sk-SK" dirty="0" smtClean="0"/>
              <a:t>jedincom</a:t>
            </a:r>
            <a:endParaRPr lang="sk-SK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270512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Čo môžeme považovať za populáciu? 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3968" y="2705120"/>
            <a:ext cx="4603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Súbor jedincov reprezentovaných chromozómom, ktorý pozostáva z kódov krokov pohybu.</a:t>
            </a:r>
            <a:endParaRPr lang="sk-SK" dirty="0"/>
          </a:p>
        </p:txBody>
      </p:sp>
      <p:sp>
        <p:nvSpPr>
          <p:cNvPr id="9" name="TextBox 8"/>
          <p:cNvSpPr txBox="1"/>
          <p:nvPr/>
        </p:nvSpPr>
        <p:spPr>
          <a:xfrm>
            <a:off x="323528" y="5085184"/>
            <a:ext cx="446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Čo môžeme považovať za ukončovaciu podmienku? 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12424" y="5157192"/>
            <a:ext cx="3811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Ak nájdeme jedinca, ktorý navštívil šesť miestností s pokladom.</a:t>
            </a:r>
            <a:endParaRPr lang="sk-SK" dirty="0"/>
          </a:p>
        </p:txBody>
      </p:sp>
      <p:grpSp>
        <p:nvGrpSpPr>
          <p:cNvPr id="12" name="Group 11"/>
          <p:cNvGrpSpPr/>
          <p:nvPr/>
        </p:nvGrpSpPr>
        <p:grpSpPr>
          <a:xfrm>
            <a:off x="1619672" y="3717032"/>
            <a:ext cx="6540153" cy="1325563"/>
            <a:chOff x="1619672" y="3717032"/>
            <a:chExt cx="6540153" cy="1325563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1829602"/>
                </p:ext>
              </p:extLst>
            </p:nvPr>
          </p:nvGraphicFramePr>
          <p:xfrm>
            <a:off x="3779912" y="3717032"/>
            <a:ext cx="4379913" cy="1325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3" name="Rovnica" r:id="rId5" imgW="2679480" imgH="812520" progId="Equation.3">
                    <p:embed/>
                  </p:oleObj>
                </mc:Choice>
                <mc:Fallback>
                  <p:oleObj name="Rovnica" r:id="rId5" imgW="2679480" imgH="81252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912" y="3717032"/>
                          <a:ext cx="4379913" cy="132556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1619672" y="400506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Nultá generácia</a:t>
              </a:r>
              <a:endParaRPr lang="sk-SK" dirty="0"/>
            </a:p>
          </p:txBody>
        </p:sp>
      </p:grpSp>
    </p:spTree>
    <p:extLst>
      <p:ext uri="{BB962C8B-B14F-4D97-AF65-F5344CB8AC3E}">
        <p14:creationId xmlns:p14="http://schemas.microsoft.com/office/powerpoint/2010/main" val="168293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836712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Fitnes jedincov podľa poradia je 3, 3, 2. Priemerná fitnes v nultej generácii je 2.67 .</a:t>
            </a:r>
            <a:endParaRPr lang="sk-SK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8784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Selekcia:   Na princípe čím vyššia fitnes, tým väčšia pravdepodobnosť výberu za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rodiča. </a:t>
            </a:r>
            <a:endParaRPr lang="sk-SK" dirty="0"/>
          </a:p>
        </p:txBody>
      </p:sp>
      <p:sp>
        <p:nvSpPr>
          <p:cNvPr id="4" name="TextBox 3"/>
          <p:cNvSpPr txBox="1"/>
          <p:nvPr/>
        </p:nvSpPr>
        <p:spPr>
          <a:xfrm>
            <a:off x="168856" y="2899102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Akú pravdepodobnosť výberu majú naše tri chromozómy?</a:t>
            </a:r>
            <a:endParaRPr lang="sk-SK" dirty="0">
              <a:solidFill>
                <a:srgbClr val="FFC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6600" y="3039149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/8, 3/8, 2/8</a:t>
            </a:r>
            <a:endParaRPr lang="sk-SK" dirty="0"/>
          </a:p>
        </p:txBody>
      </p:sp>
      <p:grpSp>
        <p:nvGrpSpPr>
          <p:cNvPr id="9" name="Group 8"/>
          <p:cNvGrpSpPr/>
          <p:nvPr/>
        </p:nvGrpSpPr>
        <p:grpSpPr>
          <a:xfrm>
            <a:off x="179512" y="4042072"/>
            <a:ext cx="7994572" cy="1448743"/>
            <a:chOff x="179512" y="4042072"/>
            <a:chExt cx="7994572" cy="1448743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4042072"/>
              <a:ext cx="79945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Nech</a:t>
              </a:r>
              <a:r>
                <a:rPr lang="en-US" dirty="0" smtClean="0"/>
                <a:t> s</a:t>
              </a:r>
              <a:r>
                <a:rPr lang="sk-SK" dirty="0" smtClean="0"/>
                <a:t>ú </a:t>
              </a:r>
              <a:r>
                <a:rPr lang="en-US" dirty="0" err="1" smtClean="0"/>
                <a:t>vybran</a:t>
              </a:r>
              <a:r>
                <a:rPr lang="sk-SK" dirty="0" smtClean="0"/>
                <a:t>é</a:t>
              </a:r>
              <a:r>
                <a:rPr lang="en-US" dirty="0" smtClean="0"/>
                <a:t> </a:t>
              </a:r>
              <a:r>
                <a:rPr lang="sk-SK" dirty="0" smtClean="0"/>
                <a:t> chromozómy </a:t>
              </a:r>
              <a:endParaRPr lang="sk-SK" dirty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7987455"/>
                </p:ext>
              </p:extLst>
            </p:nvPr>
          </p:nvGraphicFramePr>
          <p:xfrm>
            <a:off x="3707904" y="4247802"/>
            <a:ext cx="4359275" cy="1243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5" name="Rovnica" r:id="rId3" imgW="2666880" imgH="761760" progId="Equation.3">
                    <p:embed/>
                  </p:oleObj>
                </mc:Choice>
                <mc:Fallback>
                  <p:oleObj name="Rovnica" r:id="rId3" imgW="2666880" imgH="7617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904" y="4247802"/>
                          <a:ext cx="4359275" cy="124301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506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9960" y="1028700"/>
            <a:ext cx="7994572" cy="1243013"/>
            <a:chOff x="206832" y="3833370"/>
            <a:chExt cx="7994572" cy="1243013"/>
          </a:xfrm>
        </p:grpSpPr>
        <p:sp>
          <p:nvSpPr>
            <p:cNvPr id="4" name="TextBox 3"/>
            <p:cNvSpPr txBox="1"/>
            <p:nvPr/>
          </p:nvSpPr>
          <p:spPr>
            <a:xfrm>
              <a:off x="206832" y="3857406"/>
              <a:ext cx="799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Potomkovia po</a:t>
              </a:r>
            </a:p>
            <a:p>
              <a:r>
                <a:rPr lang="sk-SK" dirty="0" smtClean="0"/>
                <a:t>krížení </a:t>
              </a:r>
              <a:endParaRPr lang="sk-SK" dirty="0"/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7762604"/>
                </p:ext>
              </p:extLst>
            </p:nvPr>
          </p:nvGraphicFramePr>
          <p:xfrm>
            <a:off x="2829922" y="3833370"/>
            <a:ext cx="4132263" cy="1243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6" name="Rovnica" r:id="rId3" imgW="2527200" imgH="761760" progId="Equation.3">
                    <p:embed/>
                  </p:oleObj>
                </mc:Choice>
                <mc:Fallback>
                  <p:oleObj name="Rovnica" r:id="rId3" imgW="2527200" imgH="761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9922" y="3833370"/>
                          <a:ext cx="4132263" cy="124301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Rectangle 5"/>
          <p:cNvSpPr/>
          <p:nvPr/>
        </p:nvSpPr>
        <p:spPr>
          <a:xfrm>
            <a:off x="5747216" y="1484784"/>
            <a:ext cx="120104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Rectangle 6"/>
          <p:cNvSpPr/>
          <p:nvPr/>
        </p:nvSpPr>
        <p:spPr>
          <a:xfrm>
            <a:off x="5868144" y="1133128"/>
            <a:ext cx="87248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8" name="Group 7"/>
          <p:cNvGrpSpPr/>
          <p:nvPr/>
        </p:nvGrpSpPr>
        <p:grpSpPr>
          <a:xfrm>
            <a:off x="342360" y="3237012"/>
            <a:ext cx="7994572" cy="1243013"/>
            <a:chOff x="206832" y="3857406"/>
            <a:chExt cx="7994572" cy="1243013"/>
          </a:xfrm>
        </p:grpSpPr>
        <p:sp>
          <p:nvSpPr>
            <p:cNvPr id="9" name="TextBox 8"/>
            <p:cNvSpPr txBox="1"/>
            <p:nvPr/>
          </p:nvSpPr>
          <p:spPr>
            <a:xfrm>
              <a:off x="206832" y="3857406"/>
              <a:ext cx="79945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Potomkovia po</a:t>
              </a:r>
            </a:p>
            <a:p>
              <a:r>
                <a:rPr lang="sk-SK" dirty="0" smtClean="0"/>
                <a:t>mutácii </a:t>
              </a:r>
              <a:endParaRPr lang="sk-SK" dirty="0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5845724"/>
                </p:ext>
              </p:extLst>
            </p:nvPr>
          </p:nvGraphicFramePr>
          <p:xfrm>
            <a:off x="2852296" y="3857406"/>
            <a:ext cx="4087813" cy="1243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7" name="Rovnica" r:id="rId5" imgW="2501640" imgH="761760" progId="Equation.3">
                    <p:embed/>
                  </p:oleObj>
                </mc:Choice>
                <mc:Fallback>
                  <p:oleObj name="Rovnica" r:id="rId5" imgW="2501640" imgH="761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2296" y="3857406"/>
                          <a:ext cx="4087813" cy="124301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10"/>
          <p:cNvSpPr/>
          <p:nvPr/>
        </p:nvSpPr>
        <p:spPr>
          <a:xfrm>
            <a:off x="6023704" y="3237012"/>
            <a:ext cx="648072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TextBox 11"/>
          <p:cNvSpPr txBox="1"/>
          <p:nvPr/>
        </p:nvSpPr>
        <p:spPr>
          <a:xfrm>
            <a:off x="7236296" y="3237012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Fitnes: </a:t>
            </a:r>
            <a:r>
              <a:rPr lang="en-US" dirty="0" smtClean="0"/>
              <a:t>   </a:t>
            </a:r>
            <a:r>
              <a:rPr lang="sk-SK" dirty="0" smtClean="0"/>
              <a:t> </a:t>
            </a:r>
            <a:r>
              <a:rPr lang="en-US" dirty="0" smtClean="0"/>
              <a:t>2</a:t>
            </a:r>
            <a:endParaRPr lang="sk-SK" dirty="0" smtClean="0"/>
          </a:p>
          <a:p>
            <a:r>
              <a:rPr lang="sk-SK" dirty="0"/>
              <a:t> </a:t>
            </a:r>
            <a:r>
              <a:rPr lang="sk-SK" dirty="0" smtClean="0"/>
              <a:t>                </a:t>
            </a:r>
            <a:r>
              <a:rPr lang="en-US" dirty="0" smtClean="0"/>
              <a:t>4</a:t>
            </a:r>
            <a:endParaRPr lang="sk-SK" dirty="0"/>
          </a:p>
        </p:txBody>
      </p:sp>
      <p:sp>
        <p:nvSpPr>
          <p:cNvPr id="13" name="TextBox 12"/>
          <p:cNvSpPr txBox="1"/>
          <p:nvPr/>
        </p:nvSpPr>
        <p:spPr>
          <a:xfrm>
            <a:off x="395536" y="486916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Z predošlej generácie a potomkov vyberieme do ďalšej generácie troch s najvyššou fitnes. Ak medzi nimi nie je jedinec s fitnes 6, celý proces opakujeme.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0748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40" y="332656"/>
            <a:ext cx="8305800" cy="792088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Priestor</a:t>
            </a:r>
            <a:r>
              <a:rPr lang="en-US" sz="2800" dirty="0" smtClean="0"/>
              <a:t> </a:t>
            </a:r>
            <a:r>
              <a:rPr lang="en-US" sz="2800" dirty="0" err="1" smtClean="0"/>
              <a:t>chromoz</a:t>
            </a:r>
            <a:r>
              <a:rPr lang="sk-SK" sz="2800" dirty="0" err="1" smtClean="0"/>
              <a:t>ómov</a:t>
            </a:r>
            <a:r>
              <a:rPr lang="sk-SK" sz="2800" dirty="0" smtClean="0"/>
              <a:t> a priestor prehľadávania</a:t>
            </a:r>
            <a:endParaRPr lang="sk-SK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3848" y="1484784"/>
            <a:ext cx="8856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C000"/>
                </a:solidFill>
              </a:rPr>
              <a:t>Priestor chromozómov, množina chromozómov</a:t>
            </a:r>
            <a:r>
              <a:rPr lang="sk-SK" dirty="0" smtClean="0"/>
              <a:t>: súvisí s kódovaním problému, ktorý </a:t>
            </a:r>
          </a:p>
          <a:p>
            <a:r>
              <a:rPr lang="sk-SK" dirty="0"/>
              <a:t> </a:t>
            </a:r>
            <a:r>
              <a:rPr lang="sk-SK" dirty="0" smtClean="0"/>
              <a:t>                                     vyžaduje daný algoritmus a s ktorým je schopný narábať.  </a:t>
            </a:r>
          </a:p>
          <a:p>
            <a:endParaRPr lang="sk-SK" dirty="0"/>
          </a:p>
          <a:p>
            <a:r>
              <a:rPr lang="sk-SK" dirty="0" smtClean="0">
                <a:solidFill>
                  <a:srgbClr val="FFC000"/>
                </a:solidFill>
              </a:rPr>
              <a:t>Priestor prehľadávania</a:t>
            </a:r>
            <a:r>
              <a:rPr lang="sk-SK" dirty="0" smtClean="0"/>
              <a:t>: súvisí s riešeným problémom</a:t>
            </a:r>
          </a:p>
          <a:p>
            <a:endParaRPr lang="sk-SK" dirty="0" smtClean="0"/>
          </a:p>
          <a:p>
            <a:r>
              <a:rPr lang="sk-SK" dirty="0" smtClean="0"/>
              <a:t>Súvislosť medzi týmito dvoma priestormi zaručuje </a:t>
            </a:r>
            <a:r>
              <a:rPr lang="sk-SK" dirty="0" smtClean="0">
                <a:solidFill>
                  <a:srgbClr val="FFC000"/>
                </a:solidFill>
              </a:rPr>
              <a:t>dekodér</a:t>
            </a:r>
            <a:r>
              <a:rPr lang="sk-SK" dirty="0" smtClean="0"/>
              <a:t>:</a:t>
            </a:r>
            <a:endParaRPr lang="sk-SK" dirty="0"/>
          </a:p>
        </p:txBody>
      </p:sp>
      <p:grpSp>
        <p:nvGrpSpPr>
          <p:cNvPr id="13" name="Group 12"/>
          <p:cNvGrpSpPr/>
          <p:nvPr/>
        </p:nvGrpSpPr>
        <p:grpSpPr>
          <a:xfrm>
            <a:off x="0" y="3429000"/>
            <a:ext cx="9144000" cy="3424064"/>
            <a:chOff x="0" y="3429000"/>
            <a:chExt cx="9144000" cy="3424064"/>
          </a:xfrm>
        </p:grpSpPr>
        <p:sp>
          <p:nvSpPr>
            <p:cNvPr id="4" name="TextBox 3"/>
            <p:cNvSpPr txBox="1"/>
            <p:nvPr/>
          </p:nvSpPr>
          <p:spPr>
            <a:xfrm>
              <a:off x="179512" y="3713743"/>
              <a:ext cx="8856984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>
                  <a:solidFill>
                    <a:srgbClr val="FFC000"/>
                  </a:solidFill>
                </a:rPr>
                <a:t>Príklad</a:t>
              </a:r>
              <a:r>
                <a:rPr lang="sk-SK" dirty="0" smtClean="0"/>
                <a:t>:  Náš príklad s pokladmi v miestnostiach</a:t>
              </a:r>
            </a:p>
            <a:p>
              <a:r>
                <a:rPr lang="sk-SK" dirty="0" smtClean="0"/>
                <a:t>  </a:t>
              </a:r>
            </a:p>
            <a:p>
              <a:r>
                <a:rPr lang="sk-SK" b="1" dirty="0" smtClean="0">
                  <a:solidFill>
                    <a:srgbClr val="FFFF00"/>
                  </a:solidFill>
                </a:rPr>
                <a:t>Priestor (množina) chromozómov</a:t>
              </a:r>
              <a:r>
                <a:rPr lang="sk-SK" dirty="0" smtClean="0"/>
                <a:t>: Každý chromozóm sa skladá s reťazca znakov </a:t>
              </a:r>
            </a:p>
            <a:p>
              <a:r>
                <a:rPr lang="sk-SK" dirty="0"/>
                <a:t> </a:t>
              </a:r>
              <a:r>
                <a:rPr lang="sk-SK" dirty="0" smtClean="0"/>
                <a:t>                    označujúcich smery.  Keď prečítame tento reťazec, nevieme, ktorými </a:t>
              </a:r>
            </a:p>
            <a:p>
              <a:r>
                <a:rPr lang="sk-SK" dirty="0"/>
                <a:t> </a:t>
              </a:r>
              <a:r>
                <a:rPr lang="sk-SK" dirty="0" smtClean="0"/>
                <a:t>                     miestnosťami hľadač pokladov prešiel a kde práve je, </a:t>
              </a:r>
              <a:r>
                <a:rPr lang="sk-SK" dirty="0" smtClean="0">
                  <a:solidFill>
                    <a:schemeClr val="tx2"/>
                  </a:solidFill>
                </a:rPr>
                <a:t>nevieme určiť </a:t>
              </a:r>
            </a:p>
            <a:p>
              <a:r>
                <a:rPr lang="sk-SK" dirty="0">
                  <a:solidFill>
                    <a:schemeClr val="tx2"/>
                  </a:solidFill>
                </a:rPr>
                <a:t> </a:t>
              </a:r>
              <a:r>
                <a:rPr lang="sk-SK" dirty="0" smtClean="0">
                  <a:solidFill>
                    <a:schemeClr val="tx2"/>
                  </a:solidFill>
                </a:rPr>
                <a:t>                     fitnes jedinca.</a:t>
              </a:r>
            </a:p>
            <a:p>
              <a:endParaRPr lang="sk-SK" dirty="0"/>
            </a:p>
            <a:p>
              <a:endParaRPr lang="sk-SK" dirty="0" smtClean="0"/>
            </a:p>
            <a:p>
              <a:endParaRPr lang="sk-SK" dirty="0"/>
            </a:p>
            <a:p>
              <a:endParaRPr lang="sk-SK" dirty="0" smtClean="0"/>
            </a:p>
            <a:p>
              <a:r>
                <a:rPr lang="sk-SK" b="1" dirty="0" smtClean="0">
                  <a:solidFill>
                    <a:srgbClr val="FFFF00"/>
                  </a:solidFill>
                </a:rPr>
                <a:t>Priestor prehľadávania</a:t>
              </a:r>
              <a:r>
                <a:rPr lang="sk-SK" dirty="0" smtClean="0"/>
                <a:t>:  svet miestností, v ktorom sa hľadač pohybuje.</a:t>
              </a:r>
              <a:endParaRPr lang="sk-SK" dirty="0"/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0644875"/>
                </p:ext>
              </p:extLst>
            </p:nvPr>
          </p:nvGraphicFramePr>
          <p:xfrm>
            <a:off x="2423200" y="5418487"/>
            <a:ext cx="3694112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5" name="Rovnica" r:id="rId3" imgW="2260440" imgH="253800" progId="Equation.3">
                    <p:embed/>
                  </p:oleObj>
                </mc:Choice>
                <mc:Fallback>
                  <p:oleObj name="Rovnica" r:id="rId3" imgW="2260440" imgH="2538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3200" y="5418487"/>
                          <a:ext cx="3694112" cy="414337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Straight Connector 8"/>
            <p:cNvCxnSpPr/>
            <p:nvPr/>
          </p:nvCxnSpPr>
          <p:spPr>
            <a:xfrm flipV="1">
              <a:off x="0" y="3429000"/>
              <a:ext cx="9144000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270256" y="5841268"/>
              <a:ext cx="0" cy="50405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411712" y="5908630"/>
              <a:ext cx="2772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Dekodér</a:t>
              </a:r>
              <a:endParaRPr lang="sk-SK" dirty="0"/>
            </a:p>
          </p:txBody>
        </p:sp>
      </p:grpSp>
    </p:spTree>
    <p:extLst>
      <p:ext uri="{BB962C8B-B14F-4D97-AF65-F5344CB8AC3E}">
        <p14:creationId xmlns:p14="http://schemas.microsoft.com/office/powerpoint/2010/main" val="399065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92696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tx2"/>
                </a:solidFill>
              </a:rPr>
              <a:t>Je možná taká reprezentácia chromozómov, v ktorej priestor chromozómov a priestor prehľadávania splýva?</a:t>
            </a:r>
            <a:endParaRPr lang="sk-SK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69960" y="2492896"/>
            <a:ext cx="7992888" cy="2862322"/>
            <a:chOff x="269960" y="2492896"/>
            <a:chExt cx="7992888" cy="2862322"/>
          </a:xfrm>
        </p:grpSpPr>
        <p:sp>
          <p:nvSpPr>
            <p:cNvPr id="3" name="TextBox 2"/>
            <p:cNvSpPr txBox="1"/>
            <p:nvPr/>
          </p:nvSpPr>
          <p:spPr>
            <a:xfrm>
              <a:off x="269960" y="2492896"/>
              <a:ext cx="799288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sk-SK" dirty="0" smtClean="0"/>
                <a:t>Očíslujme si miestnosti.</a:t>
              </a:r>
            </a:p>
            <a:p>
              <a:pPr marL="342900" indent="-342900">
                <a:buAutoNum type="arabicPeriod"/>
              </a:pPr>
              <a:r>
                <a:rPr lang="sk-SK" dirty="0" smtClean="0"/>
                <a:t>Nech sa poklad nachádza v miestnostiach č. 2, 4, 5, 11, 13, 15, 17, 19.</a:t>
              </a:r>
            </a:p>
            <a:p>
              <a:pPr marL="342900" indent="-342900">
                <a:buAutoNum type="arabicPeriod"/>
              </a:pPr>
              <a:r>
                <a:rPr lang="sk-SK" dirty="0" smtClean="0"/>
                <a:t>Chromozóm môžeme reprezentovať reťazcom čísiel, ktoré hovoria o tom, v akom poradí hľadač navštívil miestnosti.</a:t>
              </a:r>
            </a:p>
            <a:p>
              <a:pPr marL="342900" indent="-342900">
                <a:buAutoNum type="arabicPeriod"/>
              </a:pPr>
              <a:endParaRPr lang="sk-SK" dirty="0"/>
            </a:p>
            <a:p>
              <a:pPr marL="342900" indent="-342900">
                <a:buAutoNum type="arabicPeriod"/>
              </a:pPr>
              <a:endParaRPr lang="sk-SK" dirty="0" smtClean="0"/>
            </a:p>
            <a:p>
              <a:pPr marL="342900" indent="-342900">
                <a:buAutoNum type="arabicPeriod"/>
              </a:pPr>
              <a:endParaRPr lang="sk-SK" dirty="0" smtClean="0"/>
            </a:p>
            <a:p>
              <a:pPr marL="342900" indent="-342900">
                <a:buAutoNum type="arabicPeriod"/>
              </a:pPr>
              <a:r>
                <a:rPr lang="sk-SK" dirty="0" smtClean="0"/>
                <a:t>V tejto reprezentácii aj bez dekodéra vieme určiť fitnes =3, pretože tri miestnosti s pokladom boli navštívené.</a:t>
              </a:r>
            </a:p>
            <a:p>
              <a:r>
                <a:rPr lang="sk-SK" dirty="0"/>
                <a:t> </a:t>
              </a:r>
              <a:r>
                <a:rPr lang="sk-SK" dirty="0" smtClean="0"/>
                <a:t>    </a:t>
              </a:r>
              <a:endParaRPr lang="sk-SK" dirty="0"/>
            </a:p>
          </p:txBody>
        </p:sp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490618"/>
                </p:ext>
              </p:extLst>
            </p:nvPr>
          </p:nvGraphicFramePr>
          <p:xfrm>
            <a:off x="827584" y="3861048"/>
            <a:ext cx="2387600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" name="Rovnica" r:id="rId3" imgW="1460160" imgH="253800" progId="Equation.3">
                    <p:embed/>
                  </p:oleObj>
                </mc:Choice>
                <mc:Fallback>
                  <p:oleObj name="Rovnica" r:id="rId3" imgW="1460160" imgH="253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584" y="3861048"/>
                          <a:ext cx="2387600" cy="414337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TextBox 4"/>
          <p:cNvSpPr txBox="1"/>
          <p:nvPr/>
        </p:nvSpPr>
        <p:spPr>
          <a:xfrm>
            <a:off x="251520" y="5589240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Aké iné problémy môže táto reprezentácia priniesť (napríklad po krížení)?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897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Box 3"/>
          <p:cNvSpPr txBox="1">
            <a:spLocks noChangeArrowheads="1"/>
          </p:cNvSpPr>
          <p:nvPr/>
        </p:nvSpPr>
        <p:spPr bwMode="auto">
          <a:xfrm>
            <a:off x="152400" y="2438400"/>
            <a:ext cx="88392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000" dirty="0"/>
              <a:t>Je to problém hľadania najlepších, zo všetkých možných riešení problému.</a:t>
            </a:r>
          </a:p>
          <a:p>
            <a:pPr eaLnBrk="1" hangingPunct="1">
              <a:spcBef>
                <a:spcPct val="50000"/>
              </a:spcBef>
            </a:pPr>
            <a:endParaRPr lang="sk-SK" altLang="sk-SK" sz="2000" dirty="0"/>
          </a:p>
          <a:p>
            <a:pPr eaLnBrk="1" hangingPunct="1">
              <a:spcBef>
                <a:spcPct val="50000"/>
              </a:spcBef>
            </a:pPr>
            <a:r>
              <a:rPr lang="sk-SK" altLang="sk-SK" sz="2000" dirty="0"/>
              <a:t>-máme funkciu </a:t>
            </a:r>
            <a:r>
              <a:rPr lang="sk-SK" altLang="sk-SK" sz="2000" i="1" dirty="0"/>
              <a:t>          </a:t>
            </a:r>
            <a:r>
              <a:rPr lang="sk-SK" altLang="sk-SK" sz="2000" dirty="0"/>
              <a:t>zadefinovanú nad </a:t>
            </a:r>
            <a:r>
              <a:rPr lang="sk-SK" altLang="sk-SK" sz="2000" i="1" dirty="0"/>
              <a:t>D </a:t>
            </a:r>
            <a:r>
              <a:rPr lang="sk-SK" altLang="sk-SK" sz="2000" dirty="0"/>
              <a:t>rozmerným priestorom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000" dirty="0"/>
              <a:t>-pre každé         je definovaná hodnota funkcie, teda reálne číslo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000" dirty="0"/>
              <a:t>-hodnota </a:t>
            </a:r>
            <a:r>
              <a:rPr lang="en-US" altLang="sk-SK" sz="2000" dirty="0">
                <a:solidFill>
                  <a:schemeClr val="bg1"/>
                </a:solidFill>
              </a:rPr>
              <a:t>        </a:t>
            </a:r>
            <a:r>
              <a:rPr lang="en-US" altLang="sk-SK" sz="2000" dirty="0"/>
              <a:t>  </a:t>
            </a:r>
            <a:r>
              <a:rPr lang="sk-SK" altLang="sk-SK" sz="2000" dirty="0"/>
              <a:t>funkcie predstavuje riešenie</a:t>
            </a:r>
          </a:p>
          <a:p>
            <a:pPr marL="342900" indent="-342900" eaLnBrk="1" hangingPunct="1">
              <a:spcBef>
                <a:spcPct val="50000"/>
              </a:spcBef>
              <a:buFontTx/>
              <a:buChar char="-"/>
            </a:pPr>
            <a:r>
              <a:rPr lang="sk-SK" altLang="sk-SK" sz="2000" dirty="0" smtClean="0"/>
              <a:t>hľadáme </a:t>
            </a:r>
            <a:r>
              <a:rPr lang="sk-SK" altLang="sk-SK" sz="2000" dirty="0"/>
              <a:t>najlepšie riešenie, teda také         , pre ktoré je          maximom alebo </a:t>
            </a:r>
            <a:r>
              <a:rPr lang="sk-SK" altLang="sk-SK" sz="2000" b="1" dirty="0"/>
              <a:t>minimom </a:t>
            </a:r>
            <a:r>
              <a:rPr lang="sk-SK" altLang="sk-SK" sz="2000" b="1" dirty="0" smtClean="0"/>
              <a:t>.  </a:t>
            </a:r>
            <a:r>
              <a:rPr lang="sk-SK" altLang="sk-SK" sz="2000" dirty="0" smtClean="0"/>
              <a:t>Ak            chápeme ako </a:t>
            </a:r>
            <a:r>
              <a:rPr lang="sk-SK" altLang="sk-SK" sz="2000" dirty="0" smtClean="0">
                <a:solidFill>
                  <a:srgbClr val="FFC000"/>
                </a:solidFill>
              </a:rPr>
              <a:t>účelovú funkciu</a:t>
            </a:r>
            <a:r>
              <a:rPr lang="sk-SK" altLang="sk-SK" sz="2000" dirty="0" smtClean="0"/>
              <a:t>, budeme hľadať </a:t>
            </a:r>
            <a:r>
              <a:rPr lang="sk-SK" altLang="sk-SK" sz="2000" b="1" dirty="0" smtClean="0">
                <a:solidFill>
                  <a:srgbClr val="FFFF00"/>
                </a:solidFill>
              </a:rPr>
              <a:t>minimum</a:t>
            </a:r>
            <a:r>
              <a:rPr lang="sk-SK" altLang="sk-SK" sz="2000" b="1" dirty="0" smtClean="0">
                <a:solidFill>
                  <a:srgbClr val="C00000"/>
                </a:solidFill>
              </a:rPr>
              <a:t>.</a:t>
            </a:r>
            <a:r>
              <a:rPr lang="sk-SK" altLang="sk-SK" sz="2000" b="1" dirty="0" smtClean="0"/>
              <a:t>          </a:t>
            </a:r>
            <a:endParaRPr lang="sk-SK" altLang="sk-SK" sz="2000" b="1" dirty="0"/>
          </a:p>
          <a:p>
            <a:pPr eaLnBrk="1" hangingPunct="1">
              <a:spcBef>
                <a:spcPct val="50000"/>
              </a:spcBef>
            </a:pPr>
            <a:endParaRPr lang="en-GB" altLang="sk-SK" sz="2000" b="1" i="1" dirty="0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err="1" smtClean="0"/>
              <a:t>Optimaliza</a:t>
            </a:r>
            <a:r>
              <a:rPr lang="sk-SK" sz="3600" dirty="0" err="1" smtClean="0"/>
              <a:t>čný</a:t>
            </a:r>
            <a:r>
              <a:rPr lang="sk-SK" sz="3600" dirty="0" smtClean="0"/>
              <a:t> problém</a:t>
            </a:r>
            <a:endParaRPr lang="en-GB" sz="3600" dirty="0" smtClean="0"/>
          </a:p>
        </p:txBody>
      </p:sp>
      <p:graphicFrame>
        <p:nvGraphicFramePr>
          <p:cNvPr id="10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218053"/>
              </p:ext>
            </p:extLst>
          </p:nvPr>
        </p:nvGraphicFramePr>
        <p:xfrm>
          <a:off x="1905000" y="33528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7" name="Equation" r:id="rId3" imgW="304560" imgH="253800" progId="Equation.3">
                  <p:embed/>
                </p:oleObj>
              </mc:Choice>
              <mc:Fallback>
                <p:oleObj name="Equation" r:id="rId3" imgW="304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528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803890"/>
              </p:ext>
            </p:extLst>
          </p:nvPr>
        </p:nvGraphicFramePr>
        <p:xfrm>
          <a:off x="6227763" y="4724400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8" name="Equation" r:id="rId5" imgW="304560" imgH="253800" progId="Equation.3">
                  <p:embed/>
                </p:oleObj>
              </mc:Choice>
              <mc:Fallback>
                <p:oleObj name="Equation" r:id="rId5" imgW="304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724400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463398"/>
              </p:ext>
            </p:extLst>
          </p:nvPr>
        </p:nvGraphicFramePr>
        <p:xfrm>
          <a:off x="4572000" y="4652963"/>
          <a:ext cx="295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29" name="Rovnica" r:id="rId7" imgW="126720" imgH="228600" progId="Equation.3">
                  <p:embed/>
                </p:oleObj>
              </mc:Choice>
              <mc:Fallback>
                <p:oleObj name="Rovnica" r:id="rId7" imgW="126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652963"/>
                        <a:ext cx="295275" cy="533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093251"/>
              </p:ext>
            </p:extLst>
          </p:nvPr>
        </p:nvGraphicFramePr>
        <p:xfrm>
          <a:off x="1403648" y="3717032"/>
          <a:ext cx="295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0" name="Equation" r:id="rId9" imgW="126720" imgH="228600" progId="Equation.3">
                  <p:embed/>
                </p:oleObj>
              </mc:Choice>
              <mc:Fallback>
                <p:oleObj name="Equation" r:id="rId9" imgW="126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717032"/>
                        <a:ext cx="2952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721557"/>
              </p:ext>
            </p:extLst>
          </p:nvPr>
        </p:nvGraphicFramePr>
        <p:xfrm>
          <a:off x="2339752" y="5013176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" name="Equation" r:id="rId11" imgW="304560" imgH="253800" progId="Equation.3">
                  <p:embed/>
                </p:oleObj>
              </mc:Choice>
              <mc:Fallback>
                <p:oleObj name="Equation" r:id="rId11" imgW="304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013176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956001"/>
              </p:ext>
            </p:extLst>
          </p:nvPr>
        </p:nvGraphicFramePr>
        <p:xfrm>
          <a:off x="1187624" y="4152898"/>
          <a:ext cx="576064" cy="633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" name="Rovnica" r:id="rId12" imgW="253800" imgH="279360" progId="Equation.3">
                  <p:embed/>
                </p:oleObj>
              </mc:Choice>
              <mc:Fallback>
                <p:oleObj name="Rovnica" r:id="rId12" imgW="25380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87624" y="4152898"/>
                        <a:ext cx="576064" cy="63367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359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7772400" cy="764704"/>
          </a:xfrm>
        </p:spPr>
        <p:txBody>
          <a:bodyPr/>
          <a:lstStyle/>
          <a:p>
            <a:pPr eaLnBrk="1" hangingPunct="1">
              <a:defRPr/>
            </a:pPr>
            <a:r>
              <a:rPr lang="sk-SK" sz="3200" dirty="0" smtClean="0"/>
              <a:t>Učenie a </a:t>
            </a:r>
            <a:r>
              <a:rPr lang="sk-SK" sz="3200" dirty="0" err="1" smtClean="0"/>
              <a:t>Baldwinov</a:t>
            </a:r>
            <a:r>
              <a:rPr lang="sk-SK" sz="3200" dirty="0" smtClean="0"/>
              <a:t> efekt</a:t>
            </a:r>
            <a:endParaRPr lang="en-US" sz="3200" dirty="0" smtClean="0"/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0" y="1143000"/>
            <a:ext cx="9144000" cy="532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/>
              <a:t>Baldwin, Morgan. Osborne, 1896</a:t>
            </a:r>
            <a:r>
              <a:rPr lang="sk-SK" altLang="sk-SK"/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sk-SK" altLang="sk-SK" sz="2400"/>
              <a:t>Schopnosť učiť sa môže napomáhať evolučnému procesu (učenie môže vyhladiť povrch fitness; napr. ak sa naučíme ako niečo zdvíhať, eliminujeme tým výhodu silných svalov.)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sk-SK" altLang="sk-SK" sz="2400"/>
              <a:t>Naučené chovanie sa môže stať v ďalších generáciách inštiktívnym (Malá časť zvierat sa naučí lepšie vzdorovať predátorovi, zvýši to fitness, takéto zvieratá majú viacej potomkov. Časom sa výhodné chovanie stane inštinktom)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sk-SK" altLang="sk-SK" sz="2400"/>
              <a:t>Učenie napomáha prežitiu.  Príklad: Ak sa vyvinie v populácii schopnosť komunikovať pomocou jazyka, potom je to taká evolučná výhoda, že sa evolučným tlakom rýchlo rozširuje.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endParaRPr lang="en-US" altLang="sk-SK" sz="2400"/>
          </a:p>
        </p:txBody>
      </p:sp>
    </p:spTree>
    <p:extLst>
      <p:ext uri="{BB962C8B-B14F-4D97-AF65-F5344CB8AC3E}">
        <p14:creationId xmlns:p14="http://schemas.microsoft.com/office/powerpoint/2010/main" val="363039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305800" cy="708688"/>
          </a:xfrm>
        </p:spPr>
        <p:txBody>
          <a:bodyPr/>
          <a:lstStyle/>
          <a:p>
            <a:pPr algn="l" eaLnBrk="1" hangingPunct="1">
              <a:defRPr/>
            </a:pPr>
            <a:r>
              <a:rPr lang="sk-SK" sz="3200" dirty="0" smtClean="0"/>
              <a:t>Optimalizačný problém</a:t>
            </a:r>
            <a:endParaRPr lang="en-US" sz="3200" dirty="0" smtClean="0"/>
          </a:p>
        </p:txBody>
      </p:sp>
      <p:grpSp>
        <p:nvGrpSpPr>
          <p:cNvPr id="2054" name="Group 49"/>
          <p:cNvGrpSpPr>
            <a:grpSpLocks/>
          </p:cNvGrpSpPr>
          <p:nvPr/>
        </p:nvGrpSpPr>
        <p:grpSpPr bwMode="auto">
          <a:xfrm>
            <a:off x="645319" y="1911350"/>
            <a:ext cx="6554788" cy="4833938"/>
            <a:chOff x="312" y="1372"/>
            <a:chExt cx="4129" cy="3045"/>
          </a:xfrm>
        </p:grpSpPr>
        <p:graphicFrame>
          <p:nvGraphicFramePr>
            <p:cNvPr id="2050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1371260"/>
                </p:ext>
              </p:extLst>
            </p:nvPr>
          </p:nvGraphicFramePr>
          <p:xfrm>
            <a:off x="312" y="1372"/>
            <a:ext cx="1008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1" name="Equation" r:id="rId3" imgW="698400" imgH="533160" progId="Equation.3">
                    <p:embed/>
                  </p:oleObj>
                </mc:Choice>
                <mc:Fallback>
                  <p:oleObj name="Equation" r:id="rId3" imgW="69840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" y="1372"/>
                          <a:ext cx="1008" cy="770"/>
                        </a:xfrm>
                        <a:prstGeom prst="rect">
                          <a:avLst/>
                        </a:prstGeom>
                        <a:solidFill>
                          <a:srgbClr val="0070C0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9617885"/>
                </p:ext>
              </p:extLst>
            </p:nvPr>
          </p:nvGraphicFramePr>
          <p:xfrm>
            <a:off x="1680" y="3840"/>
            <a:ext cx="27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2" name="Equation" r:id="rId5" imgW="152280" imgH="215640" progId="Equation.3">
                    <p:embed/>
                  </p:oleObj>
                </mc:Choice>
                <mc:Fallback>
                  <p:oleObj name="Equation" r:id="rId5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840"/>
                          <a:ext cx="271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60" name="Group 48"/>
            <p:cNvGrpSpPr>
              <a:grpSpLocks/>
            </p:cNvGrpSpPr>
            <p:nvPr/>
          </p:nvGrpSpPr>
          <p:grpSpPr bwMode="auto">
            <a:xfrm>
              <a:off x="912" y="1440"/>
              <a:ext cx="3529" cy="2736"/>
              <a:chOff x="912" y="1440"/>
              <a:chExt cx="3529" cy="2736"/>
            </a:xfrm>
          </p:grpSpPr>
          <p:sp>
            <p:nvSpPr>
              <p:cNvPr id="2065" name="Line 10"/>
              <p:cNvSpPr>
                <a:spLocks noChangeShapeType="1"/>
              </p:cNvSpPr>
              <p:nvPr/>
            </p:nvSpPr>
            <p:spPr bwMode="auto">
              <a:xfrm rot="20890672" flipH="1">
                <a:off x="912" y="2917"/>
                <a:ext cx="129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66" name="Line 13"/>
              <p:cNvSpPr>
                <a:spLocks noChangeShapeType="1"/>
              </p:cNvSpPr>
              <p:nvPr/>
            </p:nvSpPr>
            <p:spPr bwMode="auto">
              <a:xfrm flipV="1">
                <a:off x="2137" y="1440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30734" name="Freeform 14"/>
              <p:cNvSpPr>
                <a:spLocks/>
              </p:cNvSpPr>
              <p:nvPr/>
            </p:nvSpPr>
            <p:spPr bwMode="auto">
              <a:xfrm>
                <a:off x="1177" y="1872"/>
                <a:ext cx="2612" cy="1101"/>
              </a:xfrm>
              <a:custGeom>
                <a:avLst/>
                <a:gdLst/>
                <a:ahLst/>
                <a:cxnLst>
                  <a:cxn ang="0">
                    <a:pos x="923" y="0"/>
                  </a:cxn>
                  <a:cxn ang="0">
                    <a:pos x="894" y="51"/>
                  </a:cxn>
                  <a:cxn ang="0">
                    <a:pos x="806" y="95"/>
                  </a:cxn>
                  <a:cxn ang="0">
                    <a:pos x="609" y="102"/>
                  </a:cxn>
                  <a:cxn ang="0">
                    <a:pos x="551" y="117"/>
                  </a:cxn>
                  <a:cxn ang="0">
                    <a:pos x="507" y="131"/>
                  </a:cxn>
                  <a:cxn ang="0">
                    <a:pos x="486" y="146"/>
                  </a:cxn>
                  <a:cxn ang="0">
                    <a:pos x="464" y="153"/>
                  </a:cxn>
                  <a:cxn ang="0">
                    <a:pos x="376" y="233"/>
                  </a:cxn>
                  <a:cxn ang="0">
                    <a:pos x="303" y="336"/>
                  </a:cxn>
                  <a:cxn ang="0">
                    <a:pos x="121" y="474"/>
                  </a:cxn>
                  <a:cxn ang="0">
                    <a:pos x="99" y="489"/>
                  </a:cxn>
                  <a:cxn ang="0">
                    <a:pos x="77" y="496"/>
                  </a:cxn>
                  <a:cxn ang="0">
                    <a:pos x="12" y="532"/>
                  </a:cxn>
                  <a:cxn ang="0">
                    <a:pos x="114" y="591"/>
                  </a:cxn>
                  <a:cxn ang="0">
                    <a:pos x="690" y="649"/>
                  </a:cxn>
                  <a:cxn ang="0">
                    <a:pos x="770" y="664"/>
                  </a:cxn>
                  <a:cxn ang="0">
                    <a:pos x="857" y="707"/>
                  </a:cxn>
                  <a:cxn ang="0">
                    <a:pos x="952" y="802"/>
                  </a:cxn>
                  <a:cxn ang="0">
                    <a:pos x="1142" y="955"/>
                  </a:cxn>
                  <a:cxn ang="0">
                    <a:pos x="1193" y="977"/>
                  </a:cxn>
                  <a:cxn ang="0">
                    <a:pos x="1280" y="1021"/>
                  </a:cxn>
                  <a:cxn ang="0">
                    <a:pos x="1426" y="1101"/>
                  </a:cxn>
                  <a:cxn ang="0">
                    <a:pos x="1820" y="1065"/>
                  </a:cxn>
                  <a:cxn ang="0">
                    <a:pos x="1827" y="992"/>
                  </a:cxn>
                  <a:cxn ang="0">
                    <a:pos x="1871" y="948"/>
                  </a:cxn>
                  <a:cxn ang="0">
                    <a:pos x="2002" y="890"/>
                  </a:cxn>
                  <a:cxn ang="0">
                    <a:pos x="2141" y="839"/>
                  </a:cxn>
                  <a:cxn ang="0">
                    <a:pos x="2403" y="649"/>
                  </a:cxn>
                  <a:cxn ang="0">
                    <a:pos x="2454" y="605"/>
                  </a:cxn>
                  <a:cxn ang="0">
                    <a:pos x="2512" y="562"/>
                  </a:cxn>
                  <a:cxn ang="0">
                    <a:pos x="2593" y="445"/>
                  </a:cxn>
                  <a:cxn ang="0">
                    <a:pos x="2491" y="438"/>
                  </a:cxn>
                  <a:cxn ang="0">
                    <a:pos x="2272" y="481"/>
                  </a:cxn>
                  <a:cxn ang="0">
                    <a:pos x="2221" y="489"/>
                  </a:cxn>
                  <a:cxn ang="0">
                    <a:pos x="1951" y="438"/>
                  </a:cxn>
                  <a:cxn ang="0">
                    <a:pos x="1856" y="401"/>
                  </a:cxn>
                  <a:cxn ang="0">
                    <a:pos x="1805" y="379"/>
                  </a:cxn>
                  <a:cxn ang="0">
                    <a:pos x="1579" y="270"/>
                  </a:cxn>
                  <a:cxn ang="0">
                    <a:pos x="1346" y="182"/>
                  </a:cxn>
                  <a:cxn ang="0">
                    <a:pos x="1164" y="95"/>
                  </a:cxn>
                  <a:cxn ang="0">
                    <a:pos x="1003" y="0"/>
                  </a:cxn>
                  <a:cxn ang="0">
                    <a:pos x="923" y="0"/>
                  </a:cxn>
                </a:cxnLst>
                <a:rect l="0" t="0" r="r" b="b"/>
                <a:pathLst>
                  <a:path w="2612" h="1101">
                    <a:moveTo>
                      <a:pt x="923" y="0"/>
                    </a:moveTo>
                    <a:cubicBezTo>
                      <a:pt x="912" y="16"/>
                      <a:pt x="908" y="37"/>
                      <a:pt x="894" y="51"/>
                    </a:cubicBezTo>
                    <a:cubicBezTo>
                      <a:pt x="869" y="76"/>
                      <a:pt x="838" y="85"/>
                      <a:pt x="806" y="95"/>
                    </a:cubicBezTo>
                    <a:cubicBezTo>
                      <a:pt x="739" y="87"/>
                      <a:pt x="676" y="92"/>
                      <a:pt x="609" y="102"/>
                    </a:cubicBezTo>
                    <a:cubicBezTo>
                      <a:pt x="568" y="108"/>
                      <a:pt x="583" y="106"/>
                      <a:pt x="551" y="117"/>
                    </a:cubicBezTo>
                    <a:cubicBezTo>
                      <a:pt x="536" y="122"/>
                      <a:pt x="507" y="131"/>
                      <a:pt x="507" y="131"/>
                    </a:cubicBezTo>
                    <a:cubicBezTo>
                      <a:pt x="500" y="136"/>
                      <a:pt x="494" y="142"/>
                      <a:pt x="486" y="146"/>
                    </a:cubicBezTo>
                    <a:cubicBezTo>
                      <a:pt x="479" y="150"/>
                      <a:pt x="470" y="149"/>
                      <a:pt x="464" y="153"/>
                    </a:cubicBezTo>
                    <a:cubicBezTo>
                      <a:pt x="435" y="172"/>
                      <a:pt x="400" y="210"/>
                      <a:pt x="376" y="233"/>
                    </a:cubicBezTo>
                    <a:cubicBezTo>
                      <a:pt x="347" y="262"/>
                      <a:pt x="328" y="305"/>
                      <a:pt x="303" y="336"/>
                    </a:cubicBezTo>
                    <a:cubicBezTo>
                      <a:pt x="257" y="393"/>
                      <a:pt x="192" y="452"/>
                      <a:pt x="121" y="474"/>
                    </a:cubicBezTo>
                    <a:cubicBezTo>
                      <a:pt x="114" y="479"/>
                      <a:pt x="107" y="485"/>
                      <a:pt x="99" y="489"/>
                    </a:cubicBezTo>
                    <a:cubicBezTo>
                      <a:pt x="92" y="492"/>
                      <a:pt x="84" y="492"/>
                      <a:pt x="77" y="496"/>
                    </a:cubicBezTo>
                    <a:cubicBezTo>
                      <a:pt x="0" y="538"/>
                      <a:pt x="61" y="516"/>
                      <a:pt x="12" y="532"/>
                    </a:cubicBezTo>
                    <a:cubicBezTo>
                      <a:pt x="26" y="577"/>
                      <a:pt x="73" y="579"/>
                      <a:pt x="114" y="591"/>
                    </a:cubicBezTo>
                    <a:cubicBezTo>
                      <a:pt x="317" y="651"/>
                      <a:pt x="459" y="644"/>
                      <a:pt x="690" y="649"/>
                    </a:cubicBezTo>
                    <a:cubicBezTo>
                      <a:pt x="717" y="654"/>
                      <a:pt x="748" y="648"/>
                      <a:pt x="770" y="664"/>
                    </a:cubicBezTo>
                    <a:cubicBezTo>
                      <a:pt x="799" y="685"/>
                      <a:pt x="822" y="698"/>
                      <a:pt x="857" y="707"/>
                    </a:cubicBezTo>
                    <a:cubicBezTo>
                      <a:pt x="885" y="745"/>
                      <a:pt x="922" y="767"/>
                      <a:pt x="952" y="802"/>
                    </a:cubicBezTo>
                    <a:cubicBezTo>
                      <a:pt x="1005" y="863"/>
                      <a:pt x="1062" y="930"/>
                      <a:pt x="1142" y="955"/>
                    </a:cubicBezTo>
                    <a:cubicBezTo>
                      <a:pt x="1198" y="993"/>
                      <a:pt x="1127" y="948"/>
                      <a:pt x="1193" y="977"/>
                    </a:cubicBezTo>
                    <a:cubicBezTo>
                      <a:pt x="1222" y="990"/>
                      <a:pt x="1250" y="1008"/>
                      <a:pt x="1280" y="1021"/>
                    </a:cubicBezTo>
                    <a:cubicBezTo>
                      <a:pt x="1321" y="1062"/>
                      <a:pt x="1375" y="1075"/>
                      <a:pt x="1426" y="1101"/>
                    </a:cubicBezTo>
                    <a:cubicBezTo>
                      <a:pt x="1583" y="1096"/>
                      <a:pt x="1670" y="1087"/>
                      <a:pt x="1820" y="1065"/>
                    </a:cubicBezTo>
                    <a:cubicBezTo>
                      <a:pt x="1822" y="1041"/>
                      <a:pt x="1817" y="1014"/>
                      <a:pt x="1827" y="992"/>
                    </a:cubicBezTo>
                    <a:cubicBezTo>
                      <a:pt x="1835" y="973"/>
                      <a:pt x="1856" y="963"/>
                      <a:pt x="1871" y="948"/>
                    </a:cubicBezTo>
                    <a:cubicBezTo>
                      <a:pt x="1907" y="912"/>
                      <a:pt x="1957" y="908"/>
                      <a:pt x="2002" y="890"/>
                    </a:cubicBezTo>
                    <a:cubicBezTo>
                      <a:pt x="2048" y="872"/>
                      <a:pt x="2094" y="854"/>
                      <a:pt x="2141" y="839"/>
                    </a:cubicBezTo>
                    <a:cubicBezTo>
                      <a:pt x="2230" y="778"/>
                      <a:pt x="2326" y="726"/>
                      <a:pt x="2403" y="649"/>
                    </a:cubicBezTo>
                    <a:cubicBezTo>
                      <a:pt x="2419" y="633"/>
                      <a:pt x="2437" y="619"/>
                      <a:pt x="2454" y="605"/>
                    </a:cubicBezTo>
                    <a:cubicBezTo>
                      <a:pt x="2473" y="590"/>
                      <a:pt x="2512" y="562"/>
                      <a:pt x="2512" y="562"/>
                    </a:cubicBezTo>
                    <a:cubicBezTo>
                      <a:pt x="2539" y="523"/>
                      <a:pt x="2564" y="483"/>
                      <a:pt x="2593" y="445"/>
                    </a:cubicBezTo>
                    <a:cubicBezTo>
                      <a:pt x="2612" y="384"/>
                      <a:pt x="2521" y="429"/>
                      <a:pt x="2491" y="438"/>
                    </a:cubicBezTo>
                    <a:cubicBezTo>
                      <a:pt x="2420" y="459"/>
                      <a:pt x="2345" y="469"/>
                      <a:pt x="2272" y="481"/>
                    </a:cubicBezTo>
                    <a:cubicBezTo>
                      <a:pt x="2255" y="484"/>
                      <a:pt x="2221" y="489"/>
                      <a:pt x="2221" y="489"/>
                    </a:cubicBezTo>
                    <a:cubicBezTo>
                      <a:pt x="2129" y="475"/>
                      <a:pt x="2041" y="460"/>
                      <a:pt x="1951" y="438"/>
                    </a:cubicBezTo>
                    <a:cubicBezTo>
                      <a:pt x="1922" y="418"/>
                      <a:pt x="1890" y="409"/>
                      <a:pt x="1856" y="401"/>
                    </a:cubicBezTo>
                    <a:cubicBezTo>
                      <a:pt x="1791" y="360"/>
                      <a:pt x="1882" y="415"/>
                      <a:pt x="1805" y="379"/>
                    </a:cubicBezTo>
                    <a:cubicBezTo>
                      <a:pt x="1730" y="344"/>
                      <a:pt x="1654" y="306"/>
                      <a:pt x="1579" y="270"/>
                    </a:cubicBezTo>
                    <a:cubicBezTo>
                      <a:pt x="1505" y="234"/>
                      <a:pt x="1420" y="219"/>
                      <a:pt x="1346" y="182"/>
                    </a:cubicBezTo>
                    <a:cubicBezTo>
                      <a:pt x="1287" y="152"/>
                      <a:pt x="1221" y="129"/>
                      <a:pt x="1164" y="95"/>
                    </a:cubicBezTo>
                    <a:cubicBezTo>
                      <a:pt x="1108" y="62"/>
                      <a:pt x="1068" y="12"/>
                      <a:pt x="1003" y="0"/>
                    </a:cubicBezTo>
                    <a:cubicBezTo>
                      <a:pt x="921" y="7"/>
                      <a:pt x="923" y="34"/>
                      <a:pt x="92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90000"/>
                      <a:shade val="30000"/>
                      <a:satMod val="115000"/>
                    </a:schemeClr>
                  </a:gs>
                  <a:gs pos="50000">
                    <a:schemeClr val="tx2">
                      <a:lumMod val="90000"/>
                      <a:shade val="67500"/>
                      <a:satMod val="115000"/>
                    </a:schemeClr>
                  </a:gs>
                  <a:gs pos="100000">
                    <a:schemeClr val="tx2">
                      <a:lumMod val="90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2068" name="Text Box 15"/>
              <p:cNvSpPr txBox="1">
                <a:spLocks noChangeArrowheads="1"/>
              </p:cNvSpPr>
              <p:nvPr/>
            </p:nvSpPr>
            <p:spPr bwMode="auto">
              <a:xfrm>
                <a:off x="1465" y="3504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sk-SK" altLang="sk-SK" sz="2400"/>
                  <a:t>x</a:t>
                </a:r>
                <a:endParaRPr lang="en-US" altLang="sk-SK" sz="2400"/>
              </a:p>
            </p:txBody>
          </p:sp>
          <p:sp>
            <p:nvSpPr>
              <p:cNvPr id="2069" name="Text Box 17"/>
              <p:cNvSpPr txBox="1">
                <a:spLocks noChangeArrowheads="1"/>
              </p:cNvSpPr>
              <p:nvPr/>
            </p:nvSpPr>
            <p:spPr bwMode="auto">
              <a:xfrm>
                <a:off x="2185" y="1536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sk-SK" altLang="sk-SK" sz="2400"/>
                  <a:t>y</a:t>
                </a:r>
                <a:endParaRPr lang="en-US" altLang="sk-SK" sz="2400"/>
              </a:p>
            </p:txBody>
          </p:sp>
          <p:sp>
            <p:nvSpPr>
              <p:cNvPr id="2070" name="Line 18"/>
              <p:cNvSpPr>
                <a:spLocks noChangeShapeType="1"/>
              </p:cNvSpPr>
              <p:nvPr/>
            </p:nvSpPr>
            <p:spPr bwMode="auto">
              <a:xfrm>
                <a:off x="1177" y="2400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71" name="Line 20"/>
              <p:cNvSpPr>
                <a:spLocks noChangeShapeType="1"/>
              </p:cNvSpPr>
              <p:nvPr/>
            </p:nvSpPr>
            <p:spPr bwMode="auto">
              <a:xfrm>
                <a:off x="3769" y="2304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72" name="Line 23"/>
              <p:cNvSpPr>
                <a:spLocks noChangeShapeType="1"/>
              </p:cNvSpPr>
              <p:nvPr/>
            </p:nvSpPr>
            <p:spPr bwMode="auto">
              <a:xfrm flipH="1">
                <a:off x="3001" y="3552"/>
                <a:ext cx="768" cy="624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73" name="Line 24"/>
              <p:cNvSpPr>
                <a:spLocks noChangeShapeType="1"/>
              </p:cNvSpPr>
              <p:nvPr/>
            </p:nvSpPr>
            <p:spPr bwMode="auto">
              <a:xfrm flipH="1" flipV="1">
                <a:off x="1897" y="3024"/>
                <a:ext cx="187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74" name="Line 25"/>
              <p:cNvSpPr>
                <a:spLocks noChangeShapeType="1"/>
              </p:cNvSpPr>
              <p:nvPr/>
            </p:nvSpPr>
            <p:spPr bwMode="auto">
              <a:xfrm flipV="1">
                <a:off x="1897" y="249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75" name="Line 26"/>
              <p:cNvSpPr>
                <a:spLocks noChangeShapeType="1"/>
              </p:cNvSpPr>
              <p:nvPr/>
            </p:nvSpPr>
            <p:spPr bwMode="auto">
              <a:xfrm>
                <a:off x="2761" y="2496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76" name="Line 27"/>
              <p:cNvSpPr>
                <a:spLocks noChangeShapeType="1"/>
              </p:cNvSpPr>
              <p:nvPr/>
            </p:nvSpPr>
            <p:spPr bwMode="auto">
              <a:xfrm flipV="1">
                <a:off x="2761" y="2496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77" name="Line 28"/>
              <p:cNvSpPr>
                <a:spLocks noChangeShapeType="1"/>
              </p:cNvSpPr>
              <p:nvPr/>
            </p:nvSpPr>
            <p:spPr bwMode="auto">
              <a:xfrm flipH="1">
                <a:off x="2905" y="1872"/>
                <a:ext cx="624" cy="576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78" name="Text Box 29"/>
              <p:cNvSpPr txBox="1">
                <a:spLocks noChangeArrowheads="1"/>
              </p:cNvSpPr>
              <p:nvPr/>
            </p:nvSpPr>
            <p:spPr bwMode="auto">
              <a:xfrm>
                <a:off x="3625" y="1632"/>
                <a:ext cx="8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sk-SK" altLang="sk-SK" sz="2400"/>
                  <a:t>extrém</a:t>
                </a:r>
                <a:endParaRPr lang="en-US" altLang="sk-SK" sz="2400"/>
              </a:p>
            </p:txBody>
          </p:sp>
          <p:sp>
            <p:nvSpPr>
              <p:cNvPr id="2079" name="Freeform 31" descr="5%"/>
              <p:cNvSpPr>
                <a:spLocks/>
              </p:cNvSpPr>
              <p:nvPr/>
            </p:nvSpPr>
            <p:spPr bwMode="auto">
              <a:xfrm>
                <a:off x="1225" y="2976"/>
                <a:ext cx="2544" cy="1152"/>
              </a:xfrm>
              <a:custGeom>
                <a:avLst/>
                <a:gdLst>
                  <a:gd name="T0" fmla="*/ 609 w 2592"/>
                  <a:gd name="T1" fmla="*/ 0 h 1200"/>
                  <a:gd name="T2" fmla="*/ 0 w 2592"/>
                  <a:gd name="T3" fmla="*/ 465 h 1200"/>
                  <a:gd name="T4" fmla="*/ 1541 w 2592"/>
                  <a:gd name="T5" fmla="*/ 831 h 1200"/>
                  <a:gd name="T6" fmla="*/ 2191 w 2592"/>
                  <a:gd name="T7" fmla="*/ 399 h 1200"/>
                  <a:gd name="T8" fmla="*/ 609 w 2592"/>
                  <a:gd name="T9" fmla="*/ 33 h 1200"/>
                  <a:gd name="T10" fmla="*/ 568 w 2592"/>
                  <a:gd name="T11" fmla="*/ 33 h 12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92"/>
                  <a:gd name="T19" fmla="*/ 0 h 1200"/>
                  <a:gd name="T20" fmla="*/ 2592 w 2592"/>
                  <a:gd name="T21" fmla="*/ 1200 h 12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92" h="1200">
                    <a:moveTo>
                      <a:pt x="720" y="0"/>
                    </a:moveTo>
                    <a:lnTo>
                      <a:pt x="0" y="672"/>
                    </a:lnTo>
                    <a:lnTo>
                      <a:pt x="1824" y="1200"/>
                    </a:lnTo>
                    <a:lnTo>
                      <a:pt x="2592" y="576"/>
                    </a:lnTo>
                    <a:lnTo>
                      <a:pt x="720" y="48"/>
                    </a:lnTo>
                    <a:lnTo>
                      <a:pt x="672" y="48"/>
                    </a:lnTo>
                  </a:path>
                </a:pathLst>
              </a:custGeom>
              <a:blipFill>
                <a:blip r:embed="rId7"/>
                <a:tile tx="0" ty="0" sx="100000" sy="100000" flip="none" algn="tl"/>
              </a:blip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80" name="Line 32"/>
              <p:cNvSpPr>
                <a:spLocks noChangeShapeType="1"/>
              </p:cNvSpPr>
              <p:nvPr/>
            </p:nvSpPr>
            <p:spPr bwMode="auto">
              <a:xfrm>
                <a:off x="3001" y="2928"/>
                <a:ext cx="0" cy="1248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graphicFrame>
            <p:nvGraphicFramePr>
              <p:cNvPr id="2052" name="Object 3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5825759"/>
                  </p:ext>
                </p:extLst>
              </p:nvPr>
            </p:nvGraphicFramePr>
            <p:xfrm>
              <a:off x="1252" y="2952"/>
              <a:ext cx="29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53" name="Equation" r:id="rId8" imgW="164880" imgH="215640" progId="Equation.3">
                      <p:embed/>
                    </p:oleObj>
                  </mc:Choice>
                  <mc:Fallback>
                    <p:oleObj name="Equation" r:id="rId8" imgW="1648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52" y="2952"/>
                            <a:ext cx="294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81" name="Line 39"/>
              <p:cNvSpPr>
                <a:spLocks noChangeShapeType="1"/>
              </p:cNvSpPr>
              <p:nvPr/>
            </p:nvSpPr>
            <p:spPr bwMode="auto">
              <a:xfrm>
                <a:off x="2137" y="2784"/>
                <a:ext cx="19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82" name="Line 41"/>
              <p:cNvSpPr>
                <a:spLocks noChangeShapeType="1"/>
              </p:cNvSpPr>
              <p:nvPr/>
            </p:nvSpPr>
            <p:spPr bwMode="auto">
              <a:xfrm>
                <a:off x="2857" y="2976"/>
                <a:ext cx="124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83" name="Text Box 42"/>
              <p:cNvSpPr txBox="1">
                <a:spLocks noChangeArrowheads="1"/>
              </p:cNvSpPr>
              <p:nvPr/>
            </p:nvSpPr>
            <p:spPr bwMode="auto">
              <a:xfrm>
                <a:off x="2018" y="3249"/>
                <a:ext cx="67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sk-SK" altLang="sk-SK" sz="2400" dirty="0">
                    <a:solidFill>
                      <a:schemeClr val="bg1"/>
                    </a:solidFill>
                  </a:rPr>
                  <a:t>D</a:t>
                </a:r>
                <a:endParaRPr lang="en-US" altLang="sk-SK" sz="2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61" name="Text Box 44"/>
            <p:cNvSpPr txBox="1">
              <a:spLocks noChangeArrowheads="1"/>
            </p:cNvSpPr>
            <p:nvPr/>
          </p:nvSpPr>
          <p:spPr bwMode="auto">
            <a:xfrm>
              <a:off x="1086" y="3711"/>
              <a:ext cx="3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sk-SK" sz="1600" dirty="0"/>
                <a:t>a1</a:t>
              </a:r>
            </a:p>
          </p:txBody>
        </p:sp>
        <p:sp>
          <p:nvSpPr>
            <p:cNvPr id="2062" name="Text Box 45"/>
            <p:cNvSpPr txBox="1">
              <a:spLocks noChangeArrowheads="1"/>
            </p:cNvSpPr>
            <p:nvPr/>
          </p:nvSpPr>
          <p:spPr bwMode="auto">
            <a:xfrm>
              <a:off x="2780" y="4205"/>
              <a:ext cx="3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sk-SK" sz="1600" dirty="0"/>
                <a:t>b1</a:t>
              </a:r>
            </a:p>
          </p:txBody>
        </p:sp>
        <p:sp>
          <p:nvSpPr>
            <p:cNvPr id="2063" name="Text Box 46"/>
            <p:cNvSpPr txBox="1">
              <a:spLocks noChangeArrowheads="1"/>
            </p:cNvSpPr>
            <p:nvPr/>
          </p:nvSpPr>
          <p:spPr bwMode="auto">
            <a:xfrm>
              <a:off x="816" y="3408"/>
              <a:ext cx="3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sk-SK" sz="1600" dirty="0"/>
                <a:t>a2</a:t>
              </a:r>
            </a:p>
          </p:txBody>
        </p:sp>
        <p:sp>
          <p:nvSpPr>
            <p:cNvPr id="2064" name="Text Box 47"/>
            <p:cNvSpPr txBox="1">
              <a:spLocks noChangeArrowheads="1"/>
            </p:cNvSpPr>
            <p:nvPr/>
          </p:nvSpPr>
          <p:spPr bwMode="auto">
            <a:xfrm>
              <a:off x="1488" y="2784"/>
              <a:ext cx="3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sk-SK" sz="1600" dirty="0"/>
                <a:t>b2</a:t>
              </a:r>
            </a:p>
          </p:txBody>
        </p:sp>
      </p:grpSp>
      <p:cxnSp>
        <p:nvCxnSpPr>
          <p:cNvPr id="2055" name="Straight Arrow Connector 31"/>
          <p:cNvCxnSpPr>
            <a:cxnSpLocks noChangeShapeType="1"/>
          </p:cNvCxnSpPr>
          <p:nvPr/>
        </p:nvCxnSpPr>
        <p:spPr bwMode="auto">
          <a:xfrm flipV="1">
            <a:off x="1979613" y="5516563"/>
            <a:ext cx="2160587" cy="2159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>
            <a:off x="2094707" y="5480050"/>
            <a:ext cx="2332831" cy="109538"/>
          </a:xfrm>
          <a:prstGeom prst="straightConnector1">
            <a:avLst/>
          </a:prstGeom>
          <a:noFill/>
          <a:ln w="38100" algn="ctr">
            <a:solidFill>
              <a:srgbClr val="00206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57" name="Group 40"/>
          <p:cNvGrpSpPr>
            <a:grpSpLocks/>
          </p:cNvGrpSpPr>
          <p:nvPr/>
        </p:nvGrpSpPr>
        <p:grpSpPr bwMode="auto">
          <a:xfrm>
            <a:off x="4356100" y="5516563"/>
            <a:ext cx="207963" cy="215900"/>
            <a:chOff x="4427984" y="5517232"/>
            <a:chExt cx="207640" cy="216024"/>
          </a:xfrm>
        </p:grpSpPr>
        <p:cxnSp>
          <p:nvCxnSpPr>
            <p:cNvPr id="2058" name="Straight Connector 37"/>
            <p:cNvCxnSpPr>
              <a:cxnSpLocks noChangeShapeType="1"/>
            </p:cNvCxnSpPr>
            <p:nvPr/>
          </p:nvCxnSpPr>
          <p:spPr bwMode="auto">
            <a:xfrm>
              <a:off x="4427984" y="5517232"/>
              <a:ext cx="144016" cy="216024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9" name="Straight Connector 38"/>
            <p:cNvCxnSpPr>
              <a:cxnSpLocks noChangeShapeType="1"/>
            </p:cNvCxnSpPr>
            <p:nvPr/>
          </p:nvCxnSpPr>
          <p:spPr bwMode="auto">
            <a:xfrm flipV="1">
              <a:off x="4427984" y="5517232"/>
              <a:ext cx="207640" cy="152400"/>
            </a:xfrm>
            <a:prstGeom prst="line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708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5" name="Group 17"/>
          <p:cNvGrpSpPr>
            <a:grpSpLocks/>
          </p:cNvGrpSpPr>
          <p:nvPr/>
        </p:nvGrpSpPr>
        <p:grpSpPr bwMode="auto">
          <a:xfrm>
            <a:off x="914400" y="735013"/>
            <a:ext cx="7585075" cy="5165724"/>
            <a:chOff x="576" y="463"/>
            <a:chExt cx="4778" cy="3254"/>
          </a:xfrm>
          <a:noFill/>
        </p:grpSpPr>
        <p:graphicFrame>
          <p:nvGraphicFramePr>
            <p:cNvPr id="3074" name="Object 2"/>
            <p:cNvGraphicFramePr>
              <a:graphicFrameLocks noChangeAspect="1"/>
            </p:cNvGraphicFramePr>
            <p:nvPr/>
          </p:nvGraphicFramePr>
          <p:xfrm>
            <a:off x="1017" y="463"/>
            <a:ext cx="3678" cy="1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67" name="Equation" r:id="rId3" imgW="2628720" imgH="1168200" progId="Equation.3">
                    <p:embed/>
                  </p:oleObj>
                </mc:Choice>
                <mc:Fallback>
                  <p:oleObj name="Equation" r:id="rId3" imgW="2628720" imgH="1168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7" y="463"/>
                          <a:ext cx="3678" cy="1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6" name="Text Box 3"/>
            <p:cNvSpPr txBox="1">
              <a:spLocks noChangeArrowheads="1"/>
            </p:cNvSpPr>
            <p:nvPr/>
          </p:nvSpPr>
          <p:spPr bwMode="auto">
            <a:xfrm>
              <a:off x="576" y="2496"/>
              <a:ext cx="3552" cy="1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 dirty="0"/>
                <a:t>Funkcia </a:t>
              </a:r>
              <a:r>
                <a:rPr lang="sk-SK" altLang="sk-SK" sz="2400" i="1" dirty="0"/>
                <a:t>f </a:t>
              </a:r>
              <a:r>
                <a:rPr lang="sk-SK" altLang="sk-SK" sz="2400" dirty="0"/>
                <a:t> je definovaná na </a:t>
              </a:r>
              <a:r>
                <a:rPr lang="sk-SK" altLang="sk-SK" sz="2400" i="1" dirty="0"/>
                <a:t>n </a:t>
              </a:r>
              <a:r>
                <a:rPr lang="sk-SK" altLang="sk-SK" sz="2400" dirty="0"/>
                <a:t>rozmernej oblasti </a:t>
              </a:r>
              <a:r>
                <a:rPr lang="sk-SK" altLang="sk-SK" sz="2400" i="1" dirty="0"/>
                <a:t>D</a:t>
              </a:r>
            </a:p>
            <a:p>
              <a:pPr eaLnBrk="1" hangingPunct="1">
                <a:spcBef>
                  <a:spcPct val="50000"/>
                </a:spcBef>
              </a:pPr>
              <a:endParaRPr lang="sk-SK" altLang="sk-SK" sz="2400" i="1" dirty="0"/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400" dirty="0"/>
                <a:t>Globálne minimum funkcie na oblasti</a:t>
              </a:r>
              <a:r>
                <a:rPr lang="sk-SK" altLang="sk-SK" sz="2400" i="1" dirty="0"/>
                <a:t> D</a:t>
              </a:r>
              <a:endParaRPr lang="en-US" altLang="sk-SK" sz="2400" dirty="0"/>
            </a:p>
          </p:txBody>
        </p:sp>
        <p:sp>
          <p:nvSpPr>
            <p:cNvPr id="3077" name="Freeform 10"/>
            <p:cNvSpPr>
              <a:spLocks/>
            </p:cNvSpPr>
            <p:nvPr/>
          </p:nvSpPr>
          <p:spPr bwMode="auto">
            <a:xfrm>
              <a:off x="3936" y="942"/>
              <a:ext cx="1418" cy="1698"/>
            </a:xfrm>
            <a:custGeom>
              <a:avLst/>
              <a:gdLst>
                <a:gd name="T0" fmla="*/ 0 w 1718"/>
                <a:gd name="T1" fmla="*/ 1650 h 1704"/>
                <a:gd name="T2" fmla="*/ 49 w 1718"/>
                <a:gd name="T3" fmla="*/ 1626 h 1704"/>
                <a:gd name="T4" fmla="*/ 169 w 1718"/>
                <a:gd name="T5" fmla="*/ 1530 h 1704"/>
                <a:gd name="T6" fmla="*/ 205 w 1718"/>
                <a:gd name="T7" fmla="*/ 1491 h 1704"/>
                <a:gd name="T8" fmla="*/ 238 w 1718"/>
                <a:gd name="T9" fmla="*/ 1413 h 1704"/>
                <a:gd name="T10" fmla="*/ 272 w 1718"/>
                <a:gd name="T11" fmla="*/ 1224 h 1704"/>
                <a:gd name="T12" fmla="*/ 283 w 1718"/>
                <a:gd name="T13" fmla="*/ 1098 h 1704"/>
                <a:gd name="T14" fmla="*/ 296 w 1718"/>
                <a:gd name="T15" fmla="*/ 951 h 1704"/>
                <a:gd name="T16" fmla="*/ 301 w 1718"/>
                <a:gd name="T17" fmla="*/ 873 h 1704"/>
                <a:gd name="T18" fmla="*/ 301 w 1718"/>
                <a:gd name="T19" fmla="*/ 855 h 1704"/>
                <a:gd name="T20" fmla="*/ 295 w 1718"/>
                <a:gd name="T21" fmla="*/ 285 h 1704"/>
                <a:gd name="T22" fmla="*/ 276 w 1718"/>
                <a:gd name="T23" fmla="*/ 54 h 1704"/>
                <a:gd name="T24" fmla="*/ 227 w 1718"/>
                <a:gd name="T25" fmla="*/ 0 h 170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18"/>
                <a:gd name="T40" fmla="*/ 0 h 1704"/>
                <a:gd name="T41" fmla="*/ 1718 w 1718"/>
                <a:gd name="T42" fmla="*/ 1704 h 170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18" h="1704">
                  <a:moveTo>
                    <a:pt x="0" y="1704"/>
                  </a:moveTo>
                  <a:cubicBezTo>
                    <a:pt x="98" y="1680"/>
                    <a:pt x="158" y="1684"/>
                    <a:pt x="276" y="1680"/>
                  </a:cubicBezTo>
                  <a:cubicBezTo>
                    <a:pt x="503" y="1652"/>
                    <a:pt x="728" y="1610"/>
                    <a:pt x="954" y="1578"/>
                  </a:cubicBezTo>
                  <a:cubicBezTo>
                    <a:pt x="1008" y="1560"/>
                    <a:pt x="1093" y="1544"/>
                    <a:pt x="1152" y="1536"/>
                  </a:cubicBezTo>
                  <a:cubicBezTo>
                    <a:pt x="1214" y="1515"/>
                    <a:pt x="1285" y="1496"/>
                    <a:pt x="1338" y="1458"/>
                  </a:cubicBezTo>
                  <a:cubicBezTo>
                    <a:pt x="1406" y="1409"/>
                    <a:pt x="1479" y="1332"/>
                    <a:pt x="1524" y="1260"/>
                  </a:cubicBezTo>
                  <a:cubicBezTo>
                    <a:pt x="1549" y="1220"/>
                    <a:pt x="1562" y="1173"/>
                    <a:pt x="1590" y="1134"/>
                  </a:cubicBezTo>
                  <a:cubicBezTo>
                    <a:pt x="1625" y="1085"/>
                    <a:pt x="1645" y="1032"/>
                    <a:pt x="1668" y="978"/>
                  </a:cubicBezTo>
                  <a:cubicBezTo>
                    <a:pt x="1678" y="954"/>
                    <a:pt x="1684" y="925"/>
                    <a:pt x="1692" y="900"/>
                  </a:cubicBezTo>
                  <a:cubicBezTo>
                    <a:pt x="1694" y="894"/>
                    <a:pt x="1698" y="882"/>
                    <a:pt x="1698" y="882"/>
                  </a:cubicBezTo>
                  <a:cubicBezTo>
                    <a:pt x="1718" y="685"/>
                    <a:pt x="1691" y="489"/>
                    <a:pt x="1662" y="294"/>
                  </a:cubicBezTo>
                  <a:cubicBezTo>
                    <a:pt x="1649" y="207"/>
                    <a:pt x="1634" y="107"/>
                    <a:pt x="1554" y="54"/>
                  </a:cubicBezTo>
                  <a:cubicBezTo>
                    <a:pt x="1478" y="3"/>
                    <a:pt x="1365" y="0"/>
                    <a:pt x="1278" y="0"/>
                  </a:cubicBezTo>
                </a:path>
              </a:pathLst>
            </a:custGeom>
            <a:grp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078" name="AutoShape 11"/>
            <p:cNvSpPr>
              <a:spLocks/>
            </p:cNvSpPr>
            <p:nvPr/>
          </p:nvSpPr>
          <p:spPr bwMode="auto">
            <a:xfrm>
              <a:off x="4800" y="528"/>
              <a:ext cx="144" cy="816"/>
            </a:xfrm>
            <a:prstGeom prst="rightBrace">
              <a:avLst>
                <a:gd name="adj1" fmla="val 47222"/>
                <a:gd name="adj2" fmla="val 50000"/>
              </a:avLst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3079" name="Freeform 12"/>
            <p:cNvSpPr>
              <a:spLocks/>
            </p:cNvSpPr>
            <p:nvPr/>
          </p:nvSpPr>
          <p:spPr bwMode="auto">
            <a:xfrm>
              <a:off x="3024" y="1872"/>
              <a:ext cx="1596" cy="1698"/>
            </a:xfrm>
            <a:custGeom>
              <a:avLst/>
              <a:gdLst>
                <a:gd name="T0" fmla="*/ 774 w 1596"/>
                <a:gd name="T1" fmla="*/ 721 h 1890"/>
                <a:gd name="T2" fmla="*/ 1194 w 1596"/>
                <a:gd name="T3" fmla="*/ 712 h 1890"/>
                <a:gd name="T4" fmla="*/ 1362 w 1596"/>
                <a:gd name="T5" fmla="*/ 679 h 1890"/>
                <a:gd name="T6" fmla="*/ 1500 w 1596"/>
                <a:gd name="T7" fmla="*/ 553 h 1890"/>
                <a:gd name="T8" fmla="*/ 1560 w 1596"/>
                <a:gd name="T9" fmla="*/ 411 h 1890"/>
                <a:gd name="T10" fmla="*/ 1578 w 1596"/>
                <a:gd name="T11" fmla="*/ 343 h 1890"/>
                <a:gd name="T12" fmla="*/ 1596 w 1596"/>
                <a:gd name="T13" fmla="*/ 253 h 1890"/>
                <a:gd name="T14" fmla="*/ 1554 w 1596"/>
                <a:gd name="T15" fmla="*/ 106 h 1890"/>
                <a:gd name="T16" fmla="*/ 1536 w 1596"/>
                <a:gd name="T17" fmla="*/ 74 h 1890"/>
                <a:gd name="T18" fmla="*/ 1398 w 1596"/>
                <a:gd name="T19" fmla="*/ 46 h 1890"/>
                <a:gd name="T20" fmla="*/ 1062 w 1596"/>
                <a:gd name="T21" fmla="*/ 12 h 1890"/>
                <a:gd name="T22" fmla="*/ 732 w 1596"/>
                <a:gd name="T23" fmla="*/ 21 h 1890"/>
                <a:gd name="T24" fmla="*/ 168 w 1596"/>
                <a:gd name="T25" fmla="*/ 10 h 1890"/>
                <a:gd name="T26" fmla="*/ 30 w 1596"/>
                <a:gd name="T27" fmla="*/ 0 h 1890"/>
                <a:gd name="T28" fmla="*/ 0 w 1596"/>
                <a:gd name="T29" fmla="*/ 10 h 18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596"/>
                <a:gd name="T46" fmla="*/ 0 h 1890"/>
                <a:gd name="T47" fmla="*/ 1596 w 1596"/>
                <a:gd name="T48" fmla="*/ 1890 h 189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596" h="1890">
                  <a:moveTo>
                    <a:pt x="774" y="1890"/>
                  </a:moveTo>
                  <a:cubicBezTo>
                    <a:pt x="907" y="1857"/>
                    <a:pt x="1068" y="1868"/>
                    <a:pt x="1194" y="1866"/>
                  </a:cubicBezTo>
                  <a:cubicBezTo>
                    <a:pt x="1251" y="1852"/>
                    <a:pt x="1320" y="1824"/>
                    <a:pt x="1362" y="1782"/>
                  </a:cubicBezTo>
                  <a:cubicBezTo>
                    <a:pt x="1449" y="1695"/>
                    <a:pt x="1472" y="1566"/>
                    <a:pt x="1500" y="1452"/>
                  </a:cubicBezTo>
                  <a:cubicBezTo>
                    <a:pt x="1531" y="1328"/>
                    <a:pt x="1547" y="1208"/>
                    <a:pt x="1560" y="1080"/>
                  </a:cubicBezTo>
                  <a:cubicBezTo>
                    <a:pt x="1566" y="1020"/>
                    <a:pt x="1569" y="960"/>
                    <a:pt x="1578" y="900"/>
                  </a:cubicBezTo>
                  <a:cubicBezTo>
                    <a:pt x="1591" y="706"/>
                    <a:pt x="1584" y="784"/>
                    <a:pt x="1596" y="666"/>
                  </a:cubicBezTo>
                  <a:cubicBezTo>
                    <a:pt x="1592" y="526"/>
                    <a:pt x="1587" y="408"/>
                    <a:pt x="1554" y="276"/>
                  </a:cubicBezTo>
                  <a:cubicBezTo>
                    <a:pt x="1548" y="253"/>
                    <a:pt x="1552" y="211"/>
                    <a:pt x="1536" y="192"/>
                  </a:cubicBezTo>
                  <a:cubicBezTo>
                    <a:pt x="1509" y="159"/>
                    <a:pt x="1439" y="130"/>
                    <a:pt x="1398" y="120"/>
                  </a:cubicBezTo>
                  <a:cubicBezTo>
                    <a:pt x="1297" y="53"/>
                    <a:pt x="1179" y="43"/>
                    <a:pt x="1062" y="30"/>
                  </a:cubicBezTo>
                  <a:cubicBezTo>
                    <a:pt x="950" y="34"/>
                    <a:pt x="843" y="47"/>
                    <a:pt x="732" y="54"/>
                  </a:cubicBezTo>
                  <a:cubicBezTo>
                    <a:pt x="533" y="51"/>
                    <a:pt x="360" y="43"/>
                    <a:pt x="168" y="24"/>
                  </a:cubicBezTo>
                  <a:cubicBezTo>
                    <a:pt x="122" y="13"/>
                    <a:pt x="77" y="6"/>
                    <a:pt x="30" y="0"/>
                  </a:cubicBezTo>
                  <a:cubicBezTo>
                    <a:pt x="2" y="14"/>
                    <a:pt x="10" y="4"/>
                    <a:pt x="0" y="24"/>
                  </a:cubicBezTo>
                </a:path>
              </a:pathLst>
            </a:custGeom>
            <a:grp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080" name="Line 13"/>
            <p:cNvSpPr>
              <a:spLocks noChangeShapeType="1"/>
            </p:cNvSpPr>
            <p:nvPr/>
          </p:nvSpPr>
          <p:spPr bwMode="auto">
            <a:xfrm flipH="1">
              <a:off x="2976" y="1872"/>
              <a:ext cx="96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081" name="Line 16"/>
            <p:cNvSpPr>
              <a:spLocks noChangeShapeType="1"/>
            </p:cNvSpPr>
            <p:nvPr/>
          </p:nvSpPr>
          <p:spPr bwMode="auto">
            <a:xfrm flipH="1">
              <a:off x="3888" y="2640"/>
              <a:ext cx="144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/>
          </p:spPr>
          <p:txBody>
            <a:bodyPr wrap="none"/>
            <a:lstStyle/>
            <a:p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6447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7543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 b="1" i="1" dirty="0">
                <a:solidFill>
                  <a:srgbClr val="FFC000"/>
                </a:solidFill>
              </a:rPr>
              <a:t>Podmienky:</a:t>
            </a:r>
            <a:r>
              <a:rPr lang="sk-SK" altLang="sk-SK" sz="2000" dirty="0">
                <a:solidFill>
                  <a:srgbClr val="FFC000"/>
                </a:solidFill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sk-SK" altLang="sk-SK" sz="2400" dirty="0"/>
              <a:t>Dobrá vypočítateľnosť pre každé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sk-SK" altLang="sk-SK" sz="2400" dirty="0"/>
              <a:t>Ohraničenie počtu lokálnych miním</a:t>
            </a:r>
            <a:r>
              <a:rPr lang="en-US" altLang="sk-SK" sz="2400" dirty="0"/>
              <a:t>  </a:t>
            </a:r>
            <a:r>
              <a:rPr lang="sk-SK" altLang="sk-SK" sz="2400" dirty="0"/>
              <a:t>funkcie zhora</a:t>
            </a:r>
            <a:endParaRPr lang="en-US" altLang="sk-SK" sz="2400" dirty="0"/>
          </a:p>
        </p:txBody>
      </p:sp>
      <p:graphicFrame>
        <p:nvGraphicFramePr>
          <p:cNvPr id="4098" name="Object 0"/>
          <p:cNvGraphicFramePr>
            <a:graphicFrameLocks noChangeAspect="1"/>
          </p:cNvGraphicFramePr>
          <p:nvPr/>
        </p:nvGraphicFramePr>
        <p:xfrm>
          <a:off x="838200" y="2209800"/>
          <a:ext cx="45466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4" name="Equation" r:id="rId3" imgW="1815840" imgH="330120" progId="Equation.3">
                  <p:embed/>
                </p:oleObj>
              </mc:Choice>
              <mc:Fallback>
                <p:oleObj name="Equation" r:id="rId3" imgW="18158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09800"/>
                        <a:ext cx="454660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"/>
          <p:cNvGraphicFramePr>
            <a:graphicFrameLocks noChangeAspect="1"/>
          </p:cNvGraphicFramePr>
          <p:nvPr/>
        </p:nvGraphicFramePr>
        <p:xfrm>
          <a:off x="5029200" y="703263"/>
          <a:ext cx="914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5" name="Equation" r:id="rId5" imgW="393480" imgH="228600" progId="Equation.3">
                  <p:embed/>
                </p:oleObj>
              </mc:Choice>
              <mc:Fallback>
                <p:oleObj name="Equation" r:id="rId5" imgW="393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703263"/>
                        <a:ext cx="9144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3" name="Group 13"/>
          <p:cNvGrpSpPr>
            <a:grpSpLocks/>
          </p:cNvGrpSpPr>
          <p:nvPr/>
        </p:nvGrpSpPr>
        <p:grpSpPr bwMode="auto">
          <a:xfrm>
            <a:off x="1447800" y="3581400"/>
            <a:ext cx="4194175" cy="2054225"/>
            <a:chOff x="1008" y="2786"/>
            <a:chExt cx="2642" cy="1294"/>
          </a:xfrm>
        </p:grpSpPr>
        <p:sp>
          <p:nvSpPr>
            <p:cNvPr id="4104" name="Line 5"/>
            <p:cNvSpPr>
              <a:spLocks noChangeShapeType="1"/>
            </p:cNvSpPr>
            <p:nvPr/>
          </p:nvSpPr>
          <p:spPr bwMode="auto">
            <a:xfrm flipV="1">
              <a:off x="1440" y="283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4105" name="Line 6"/>
            <p:cNvSpPr>
              <a:spLocks noChangeShapeType="1"/>
            </p:cNvSpPr>
            <p:nvPr/>
          </p:nvSpPr>
          <p:spPr bwMode="auto">
            <a:xfrm>
              <a:off x="1440" y="3792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4106" name="Text Box 7"/>
            <p:cNvSpPr txBox="1">
              <a:spLocks noChangeArrowheads="1"/>
            </p:cNvSpPr>
            <p:nvPr/>
          </p:nvSpPr>
          <p:spPr bwMode="auto">
            <a:xfrm>
              <a:off x="3264" y="37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 i="1"/>
                <a:t>x</a:t>
              </a:r>
              <a:endParaRPr lang="en-US" altLang="sk-SK" sz="2400" i="1"/>
            </a:p>
          </p:txBody>
        </p:sp>
        <p:sp>
          <p:nvSpPr>
            <p:cNvPr id="4107" name="Text Box 8"/>
            <p:cNvSpPr txBox="1">
              <a:spLocks noChangeArrowheads="1"/>
            </p:cNvSpPr>
            <p:nvPr/>
          </p:nvSpPr>
          <p:spPr bwMode="auto">
            <a:xfrm>
              <a:off x="1008" y="283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 i="1"/>
                <a:t>f(x)</a:t>
              </a:r>
              <a:endParaRPr lang="en-US" altLang="sk-SK" sz="2400" i="1"/>
            </a:p>
          </p:txBody>
        </p:sp>
        <p:sp>
          <p:nvSpPr>
            <p:cNvPr id="4108" name="Freeform 9"/>
            <p:cNvSpPr>
              <a:spLocks/>
            </p:cNvSpPr>
            <p:nvPr/>
          </p:nvSpPr>
          <p:spPr bwMode="auto">
            <a:xfrm>
              <a:off x="1540" y="2786"/>
              <a:ext cx="2110" cy="547"/>
            </a:xfrm>
            <a:custGeom>
              <a:avLst/>
              <a:gdLst>
                <a:gd name="T0" fmla="*/ 0 w 2110"/>
                <a:gd name="T1" fmla="*/ 176 h 547"/>
                <a:gd name="T2" fmla="*/ 41 w 2110"/>
                <a:gd name="T3" fmla="*/ 247 h 547"/>
                <a:gd name="T4" fmla="*/ 294 w 2110"/>
                <a:gd name="T5" fmla="*/ 482 h 547"/>
                <a:gd name="T6" fmla="*/ 494 w 2110"/>
                <a:gd name="T7" fmla="*/ 458 h 547"/>
                <a:gd name="T8" fmla="*/ 552 w 2110"/>
                <a:gd name="T9" fmla="*/ 406 h 547"/>
                <a:gd name="T10" fmla="*/ 629 w 2110"/>
                <a:gd name="T11" fmla="*/ 317 h 547"/>
                <a:gd name="T12" fmla="*/ 682 w 2110"/>
                <a:gd name="T13" fmla="*/ 241 h 547"/>
                <a:gd name="T14" fmla="*/ 788 w 2110"/>
                <a:gd name="T15" fmla="*/ 129 h 547"/>
                <a:gd name="T16" fmla="*/ 846 w 2110"/>
                <a:gd name="T17" fmla="*/ 100 h 547"/>
                <a:gd name="T18" fmla="*/ 929 w 2110"/>
                <a:gd name="T19" fmla="*/ 147 h 547"/>
                <a:gd name="T20" fmla="*/ 958 w 2110"/>
                <a:gd name="T21" fmla="*/ 206 h 547"/>
                <a:gd name="T22" fmla="*/ 999 w 2110"/>
                <a:gd name="T23" fmla="*/ 300 h 547"/>
                <a:gd name="T24" fmla="*/ 1152 w 2110"/>
                <a:gd name="T25" fmla="*/ 523 h 547"/>
                <a:gd name="T26" fmla="*/ 1269 w 2110"/>
                <a:gd name="T27" fmla="*/ 547 h 547"/>
                <a:gd name="T28" fmla="*/ 1405 w 2110"/>
                <a:gd name="T29" fmla="*/ 535 h 547"/>
                <a:gd name="T30" fmla="*/ 1646 w 2110"/>
                <a:gd name="T31" fmla="*/ 411 h 547"/>
                <a:gd name="T32" fmla="*/ 1857 w 2110"/>
                <a:gd name="T33" fmla="*/ 241 h 547"/>
                <a:gd name="T34" fmla="*/ 1998 w 2110"/>
                <a:gd name="T35" fmla="*/ 88 h 547"/>
                <a:gd name="T36" fmla="*/ 2051 w 2110"/>
                <a:gd name="T37" fmla="*/ 47 h 547"/>
                <a:gd name="T38" fmla="*/ 2110 w 2110"/>
                <a:gd name="T39" fmla="*/ 0 h 54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10"/>
                <a:gd name="T61" fmla="*/ 0 h 547"/>
                <a:gd name="T62" fmla="*/ 2110 w 2110"/>
                <a:gd name="T63" fmla="*/ 547 h 54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10" h="547">
                  <a:moveTo>
                    <a:pt x="0" y="176"/>
                  </a:moveTo>
                  <a:cubicBezTo>
                    <a:pt x="9" y="203"/>
                    <a:pt x="28" y="222"/>
                    <a:pt x="41" y="247"/>
                  </a:cubicBezTo>
                  <a:cubicBezTo>
                    <a:pt x="100" y="361"/>
                    <a:pt x="170" y="441"/>
                    <a:pt x="294" y="482"/>
                  </a:cubicBezTo>
                  <a:cubicBezTo>
                    <a:pt x="455" y="476"/>
                    <a:pt x="408" y="487"/>
                    <a:pt x="494" y="458"/>
                  </a:cubicBezTo>
                  <a:cubicBezTo>
                    <a:pt x="512" y="440"/>
                    <a:pt x="536" y="426"/>
                    <a:pt x="552" y="406"/>
                  </a:cubicBezTo>
                  <a:cubicBezTo>
                    <a:pt x="577" y="373"/>
                    <a:pt x="595" y="342"/>
                    <a:pt x="629" y="317"/>
                  </a:cubicBezTo>
                  <a:cubicBezTo>
                    <a:pt x="640" y="285"/>
                    <a:pt x="662" y="266"/>
                    <a:pt x="682" y="241"/>
                  </a:cubicBezTo>
                  <a:cubicBezTo>
                    <a:pt x="714" y="201"/>
                    <a:pt x="745" y="158"/>
                    <a:pt x="788" y="129"/>
                  </a:cubicBezTo>
                  <a:cubicBezTo>
                    <a:pt x="805" y="117"/>
                    <a:pt x="828" y="113"/>
                    <a:pt x="846" y="100"/>
                  </a:cubicBezTo>
                  <a:cubicBezTo>
                    <a:pt x="910" y="108"/>
                    <a:pt x="889" y="107"/>
                    <a:pt x="929" y="147"/>
                  </a:cubicBezTo>
                  <a:cubicBezTo>
                    <a:pt x="935" y="169"/>
                    <a:pt x="945" y="187"/>
                    <a:pt x="958" y="206"/>
                  </a:cubicBezTo>
                  <a:cubicBezTo>
                    <a:pt x="966" y="237"/>
                    <a:pt x="981" y="273"/>
                    <a:pt x="999" y="300"/>
                  </a:cubicBezTo>
                  <a:cubicBezTo>
                    <a:pt x="1022" y="389"/>
                    <a:pt x="1063" y="485"/>
                    <a:pt x="1152" y="523"/>
                  </a:cubicBezTo>
                  <a:cubicBezTo>
                    <a:pt x="1187" y="538"/>
                    <a:pt x="1232" y="542"/>
                    <a:pt x="1269" y="547"/>
                  </a:cubicBezTo>
                  <a:cubicBezTo>
                    <a:pt x="1323" y="544"/>
                    <a:pt x="1358" y="547"/>
                    <a:pt x="1405" y="535"/>
                  </a:cubicBezTo>
                  <a:cubicBezTo>
                    <a:pt x="1497" y="511"/>
                    <a:pt x="1572" y="470"/>
                    <a:pt x="1646" y="411"/>
                  </a:cubicBezTo>
                  <a:cubicBezTo>
                    <a:pt x="1718" y="354"/>
                    <a:pt x="1792" y="306"/>
                    <a:pt x="1857" y="241"/>
                  </a:cubicBezTo>
                  <a:cubicBezTo>
                    <a:pt x="1906" y="192"/>
                    <a:pt x="1950" y="137"/>
                    <a:pt x="1998" y="88"/>
                  </a:cubicBezTo>
                  <a:cubicBezTo>
                    <a:pt x="2013" y="73"/>
                    <a:pt x="2035" y="61"/>
                    <a:pt x="2051" y="47"/>
                  </a:cubicBezTo>
                  <a:cubicBezTo>
                    <a:pt x="2063" y="36"/>
                    <a:pt x="2094" y="0"/>
                    <a:pt x="2110" y="0"/>
                  </a:cubicBezTo>
                </a:path>
              </a:pathLst>
            </a:custGeom>
            <a:noFill/>
            <a:ln w="2857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4109" name="Line 10"/>
            <p:cNvSpPr>
              <a:spLocks noChangeShapeType="1"/>
            </p:cNvSpPr>
            <p:nvPr/>
          </p:nvSpPr>
          <p:spPr bwMode="auto">
            <a:xfrm>
              <a:off x="1920" y="3264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4110" name="Line 11"/>
            <p:cNvSpPr>
              <a:spLocks noChangeShapeType="1"/>
            </p:cNvSpPr>
            <p:nvPr/>
          </p:nvSpPr>
          <p:spPr bwMode="auto">
            <a:xfrm>
              <a:off x="2832" y="3360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graphicFrame>
          <p:nvGraphicFramePr>
            <p:cNvPr id="4101" name="Object 3"/>
            <p:cNvGraphicFramePr>
              <a:graphicFrameLocks noChangeAspect="1"/>
            </p:cNvGraphicFramePr>
            <p:nvPr/>
          </p:nvGraphicFramePr>
          <p:xfrm>
            <a:off x="1872" y="3744"/>
            <a:ext cx="105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96" name="Equation" r:id="rId7" imgW="685800" imgH="215640" progId="Equation.3">
                    <p:embed/>
                  </p:oleObj>
                </mc:Choice>
                <mc:Fallback>
                  <p:oleObj name="Equation" r:id="rId7" imgW="6858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744"/>
                          <a:ext cx="1056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0" name="Object 2"/>
          <p:cNvGraphicFramePr>
            <a:graphicFrameLocks noChangeAspect="1"/>
          </p:cNvGraphicFramePr>
          <p:nvPr/>
        </p:nvGraphicFramePr>
        <p:xfrm>
          <a:off x="2667000" y="5867400"/>
          <a:ext cx="1981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7" name="Equation" r:id="rId9" imgW="634680" imgH="253800" progId="Equation.3">
                  <p:embed/>
                </p:oleObj>
              </mc:Choice>
              <mc:Fallback>
                <p:oleObj name="Equation" r:id="rId9" imgW="634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867400"/>
                        <a:ext cx="1981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490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3484" y="404664"/>
            <a:ext cx="83058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3200" dirty="0" err="1" smtClean="0"/>
              <a:t>Ako</a:t>
            </a:r>
            <a:r>
              <a:rPr lang="en-US" sz="3200" dirty="0" smtClean="0"/>
              <a:t> h</a:t>
            </a:r>
            <a:r>
              <a:rPr lang="sk-SK" sz="3200" dirty="0" err="1" smtClean="0"/>
              <a:t>ľadať</a:t>
            </a:r>
            <a:r>
              <a:rPr lang="sk-SK" sz="3200" dirty="0" smtClean="0"/>
              <a:t> extrém</a:t>
            </a:r>
            <a:endParaRPr lang="en-US" sz="3200" dirty="0" smtClean="0"/>
          </a:p>
        </p:txBody>
      </p:sp>
      <p:sp>
        <p:nvSpPr>
          <p:cNvPr id="5141" name="Text Box 41"/>
          <p:cNvSpPr txBox="1">
            <a:spLocks noChangeArrowheads="1"/>
          </p:cNvSpPr>
          <p:nvPr/>
        </p:nvSpPr>
        <p:spPr bwMode="auto">
          <a:xfrm>
            <a:off x="152400" y="1995130"/>
            <a:ext cx="44196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sk-SK" altLang="sk-SK" sz="2000" dirty="0"/>
              <a:t>Spojitú funkciu </a:t>
            </a:r>
            <a:r>
              <a:rPr lang="sk-SK" altLang="sk-SK" sz="2000" i="1" dirty="0"/>
              <a:t>f </a:t>
            </a:r>
            <a:r>
              <a:rPr lang="sk-SK" altLang="sk-SK" sz="2000" dirty="0"/>
              <a:t> si „ovzorkujeme“.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sk-SK" altLang="sk-SK" sz="2000" dirty="0"/>
              <a:t>Preskúmame, akú má hodnotu vo vybraných bodoch.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sk-SK" altLang="sk-SK" sz="2000" dirty="0"/>
              <a:t>Za extrém </a:t>
            </a:r>
            <a:r>
              <a:rPr lang="en-US" altLang="sk-SK" sz="2000" dirty="0" smtClean="0"/>
              <a:t>(pre </a:t>
            </a:r>
            <a:r>
              <a:rPr lang="en-US" altLang="sk-SK" sz="2000" dirty="0" err="1" smtClean="0"/>
              <a:t>dan</a:t>
            </a:r>
            <a:r>
              <a:rPr lang="sk-SK" altLang="sk-SK" sz="2000" dirty="0" smtClean="0"/>
              <a:t>ú</a:t>
            </a:r>
            <a:r>
              <a:rPr lang="en-US" altLang="sk-SK" sz="2000" dirty="0" smtClean="0"/>
              <a:t> </a:t>
            </a:r>
            <a:r>
              <a:rPr lang="en-US" altLang="sk-SK" sz="2000" dirty="0" err="1" smtClean="0"/>
              <a:t>popul</a:t>
            </a:r>
            <a:r>
              <a:rPr lang="sk-SK" altLang="sk-SK" sz="2000" dirty="0" smtClean="0"/>
              <a:t>á</a:t>
            </a:r>
            <a:r>
              <a:rPr lang="en-US" altLang="sk-SK" sz="2000" dirty="0" err="1" smtClean="0"/>
              <a:t>ciu</a:t>
            </a:r>
            <a:r>
              <a:rPr lang="sk-SK" altLang="sk-SK" sz="2000" smtClean="0"/>
              <a:t> bodov</a:t>
            </a:r>
            <a:r>
              <a:rPr lang="en-US" altLang="sk-SK" sz="2000" smtClean="0"/>
              <a:t>) </a:t>
            </a:r>
            <a:r>
              <a:rPr lang="sk-SK" altLang="sk-SK" sz="2000" dirty="0" smtClean="0"/>
              <a:t>vyhlásime </a:t>
            </a:r>
            <a:r>
              <a:rPr lang="sk-SK" altLang="sk-SK" sz="2000" dirty="0"/>
              <a:t>ten bod, v ktorom má </a:t>
            </a:r>
            <a:r>
              <a:rPr lang="sk-SK" altLang="sk-SK" sz="2000" i="1" dirty="0"/>
              <a:t>f </a:t>
            </a:r>
            <a:r>
              <a:rPr lang="sk-SK" altLang="sk-SK" sz="2000" dirty="0"/>
              <a:t>minimálnu hodnotu.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sk-SK" altLang="sk-SK" sz="2000" dirty="0"/>
              <a:t>Aby sme extrém našli čo najpresnejšie, musíme funkciu „pokryť“ bodmi čo najhustejšie.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sk-SK" altLang="sk-SK" sz="2000" dirty="0"/>
              <a:t>Pokrytie treba urobiť nejako systematicky</a:t>
            </a:r>
            <a:r>
              <a:rPr lang="sk-SK" altLang="sk-SK" sz="2000" dirty="0" smtClean="0"/>
              <a:t>.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sk-SK" altLang="sk-SK" sz="2000" dirty="0" smtClean="0"/>
              <a:t>Z hľadiska evolučných algoritmov každý bod predstavuje jedinca, reprezentovaného chromozómom.</a:t>
            </a:r>
            <a:endParaRPr lang="en-US" altLang="sk-SK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4572000" y="1752600"/>
            <a:ext cx="4187825" cy="2854325"/>
            <a:chOff x="4572000" y="1752600"/>
            <a:chExt cx="4187825" cy="2854325"/>
          </a:xfrm>
        </p:grpSpPr>
        <p:grpSp>
          <p:nvGrpSpPr>
            <p:cNvPr id="5125" name="Group 3"/>
            <p:cNvGrpSpPr>
              <a:grpSpLocks/>
            </p:cNvGrpSpPr>
            <p:nvPr/>
          </p:nvGrpSpPr>
          <p:grpSpPr bwMode="auto">
            <a:xfrm>
              <a:off x="4572000" y="1752600"/>
              <a:ext cx="4187825" cy="2854325"/>
              <a:chOff x="1586" y="1418"/>
              <a:chExt cx="3049" cy="2259"/>
            </a:xfrm>
          </p:grpSpPr>
          <p:sp>
            <p:nvSpPr>
              <p:cNvPr id="5142" name="Line 4"/>
              <p:cNvSpPr>
                <a:spLocks noChangeShapeType="1"/>
              </p:cNvSpPr>
              <p:nvPr/>
            </p:nvSpPr>
            <p:spPr bwMode="auto">
              <a:xfrm rot="20890672" flipH="1">
                <a:off x="1586" y="2636"/>
                <a:ext cx="1120" cy="6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5143" name="Line 5"/>
              <p:cNvSpPr>
                <a:spLocks noChangeShapeType="1"/>
              </p:cNvSpPr>
              <p:nvPr/>
            </p:nvSpPr>
            <p:spPr bwMode="auto">
              <a:xfrm flipV="1">
                <a:off x="2644" y="1418"/>
                <a:ext cx="0" cy="11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34822" name="Freeform 6"/>
              <p:cNvSpPr>
                <a:spLocks/>
              </p:cNvSpPr>
              <p:nvPr/>
            </p:nvSpPr>
            <p:spPr bwMode="auto">
              <a:xfrm>
                <a:off x="1815" y="1774"/>
                <a:ext cx="2257" cy="908"/>
              </a:xfrm>
              <a:custGeom>
                <a:avLst/>
                <a:gdLst/>
                <a:ahLst/>
                <a:cxnLst>
                  <a:cxn ang="0">
                    <a:pos x="923" y="0"/>
                  </a:cxn>
                  <a:cxn ang="0">
                    <a:pos x="894" y="51"/>
                  </a:cxn>
                  <a:cxn ang="0">
                    <a:pos x="806" y="95"/>
                  </a:cxn>
                  <a:cxn ang="0">
                    <a:pos x="609" y="102"/>
                  </a:cxn>
                  <a:cxn ang="0">
                    <a:pos x="551" y="117"/>
                  </a:cxn>
                  <a:cxn ang="0">
                    <a:pos x="507" y="131"/>
                  </a:cxn>
                  <a:cxn ang="0">
                    <a:pos x="486" y="146"/>
                  </a:cxn>
                  <a:cxn ang="0">
                    <a:pos x="464" y="153"/>
                  </a:cxn>
                  <a:cxn ang="0">
                    <a:pos x="376" y="233"/>
                  </a:cxn>
                  <a:cxn ang="0">
                    <a:pos x="303" y="336"/>
                  </a:cxn>
                  <a:cxn ang="0">
                    <a:pos x="121" y="474"/>
                  </a:cxn>
                  <a:cxn ang="0">
                    <a:pos x="99" y="489"/>
                  </a:cxn>
                  <a:cxn ang="0">
                    <a:pos x="77" y="496"/>
                  </a:cxn>
                  <a:cxn ang="0">
                    <a:pos x="12" y="532"/>
                  </a:cxn>
                  <a:cxn ang="0">
                    <a:pos x="114" y="591"/>
                  </a:cxn>
                  <a:cxn ang="0">
                    <a:pos x="690" y="649"/>
                  </a:cxn>
                  <a:cxn ang="0">
                    <a:pos x="770" y="664"/>
                  </a:cxn>
                  <a:cxn ang="0">
                    <a:pos x="857" y="707"/>
                  </a:cxn>
                  <a:cxn ang="0">
                    <a:pos x="952" y="802"/>
                  </a:cxn>
                  <a:cxn ang="0">
                    <a:pos x="1142" y="955"/>
                  </a:cxn>
                  <a:cxn ang="0">
                    <a:pos x="1193" y="977"/>
                  </a:cxn>
                  <a:cxn ang="0">
                    <a:pos x="1280" y="1021"/>
                  </a:cxn>
                  <a:cxn ang="0">
                    <a:pos x="1426" y="1101"/>
                  </a:cxn>
                  <a:cxn ang="0">
                    <a:pos x="1820" y="1065"/>
                  </a:cxn>
                  <a:cxn ang="0">
                    <a:pos x="1827" y="992"/>
                  </a:cxn>
                  <a:cxn ang="0">
                    <a:pos x="1871" y="948"/>
                  </a:cxn>
                  <a:cxn ang="0">
                    <a:pos x="2002" y="890"/>
                  </a:cxn>
                  <a:cxn ang="0">
                    <a:pos x="2141" y="839"/>
                  </a:cxn>
                  <a:cxn ang="0">
                    <a:pos x="2403" y="649"/>
                  </a:cxn>
                  <a:cxn ang="0">
                    <a:pos x="2454" y="605"/>
                  </a:cxn>
                  <a:cxn ang="0">
                    <a:pos x="2512" y="562"/>
                  </a:cxn>
                  <a:cxn ang="0">
                    <a:pos x="2593" y="445"/>
                  </a:cxn>
                  <a:cxn ang="0">
                    <a:pos x="2491" y="438"/>
                  </a:cxn>
                  <a:cxn ang="0">
                    <a:pos x="2272" y="481"/>
                  </a:cxn>
                  <a:cxn ang="0">
                    <a:pos x="2221" y="489"/>
                  </a:cxn>
                  <a:cxn ang="0">
                    <a:pos x="1951" y="438"/>
                  </a:cxn>
                  <a:cxn ang="0">
                    <a:pos x="1856" y="401"/>
                  </a:cxn>
                  <a:cxn ang="0">
                    <a:pos x="1805" y="379"/>
                  </a:cxn>
                  <a:cxn ang="0">
                    <a:pos x="1579" y="270"/>
                  </a:cxn>
                  <a:cxn ang="0">
                    <a:pos x="1346" y="182"/>
                  </a:cxn>
                  <a:cxn ang="0">
                    <a:pos x="1164" y="95"/>
                  </a:cxn>
                  <a:cxn ang="0">
                    <a:pos x="1003" y="0"/>
                  </a:cxn>
                  <a:cxn ang="0">
                    <a:pos x="923" y="0"/>
                  </a:cxn>
                </a:cxnLst>
                <a:rect l="0" t="0" r="r" b="b"/>
                <a:pathLst>
                  <a:path w="2612" h="1101">
                    <a:moveTo>
                      <a:pt x="923" y="0"/>
                    </a:moveTo>
                    <a:cubicBezTo>
                      <a:pt x="912" y="16"/>
                      <a:pt x="908" y="37"/>
                      <a:pt x="894" y="51"/>
                    </a:cubicBezTo>
                    <a:cubicBezTo>
                      <a:pt x="869" y="76"/>
                      <a:pt x="838" y="85"/>
                      <a:pt x="806" y="95"/>
                    </a:cubicBezTo>
                    <a:cubicBezTo>
                      <a:pt x="739" y="87"/>
                      <a:pt x="676" y="92"/>
                      <a:pt x="609" y="102"/>
                    </a:cubicBezTo>
                    <a:cubicBezTo>
                      <a:pt x="568" y="108"/>
                      <a:pt x="583" y="106"/>
                      <a:pt x="551" y="117"/>
                    </a:cubicBezTo>
                    <a:cubicBezTo>
                      <a:pt x="536" y="122"/>
                      <a:pt x="507" y="131"/>
                      <a:pt x="507" y="131"/>
                    </a:cubicBezTo>
                    <a:cubicBezTo>
                      <a:pt x="500" y="136"/>
                      <a:pt x="494" y="142"/>
                      <a:pt x="486" y="146"/>
                    </a:cubicBezTo>
                    <a:cubicBezTo>
                      <a:pt x="479" y="150"/>
                      <a:pt x="470" y="149"/>
                      <a:pt x="464" y="153"/>
                    </a:cubicBezTo>
                    <a:cubicBezTo>
                      <a:pt x="435" y="172"/>
                      <a:pt x="400" y="210"/>
                      <a:pt x="376" y="233"/>
                    </a:cubicBezTo>
                    <a:cubicBezTo>
                      <a:pt x="347" y="262"/>
                      <a:pt x="328" y="305"/>
                      <a:pt x="303" y="336"/>
                    </a:cubicBezTo>
                    <a:cubicBezTo>
                      <a:pt x="257" y="393"/>
                      <a:pt x="192" y="452"/>
                      <a:pt x="121" y="474"/>
                    </a:cubicBezTo>
                    <a:cubicBezTo>
                      <a:pt x="114" y="479"/>
                      <a:pt x="107" y="485"/>
                      <a:pt x="99" y="489"/>
                    </a:cubicBezTo>
                    <a:cubicBezTo>
                      <a:pt x="92" y="492"/>
                      <a:pt x="84" y="492"/>
                      <a:pt x="77" y="496"/>
                    </a:cubicBezTo>
                    <a:cubicBezTo>
                      <a:pt x="0" y="538"/>
                      <a:pt x="61" y="516"/>
                      <a:pt x="12" y="532"/>
                    </a:cubicBezTo>
                    <a:cubicBezTo>
                      <a:pt x="26" y="577"/>
                      <a:pt x="73" y="579"/>
                      <a:pt x="114" y="591"/>
                    </a:cubicBezTo>
                    <a:cubicBezTo>
                      <a:pt x="317" y="651"/>
                      <a:pt x="459" y="644"/>
                      <a:pt x="690" y="649"/>
                    </a:cubicBezTo>
                    <a:cubicBezTo>
                      <a:pt x="717" y="654"/>
                      <a:pt x="748" y="648"/>
                      <a:pt x="770" y="664"/>
                    </a:cubicBezTo>
                    <a:cubicBezTo>
                      <a:pt x="799" y="685"/>
                      <a:pt x="822" y="698"/>
                      <a:pt x="857" y="707"/>
                    </a:cubicBezTo>
                    <a:cubicBezTo>
                      <a:pt x="885" y="745"/>
                      <a:pt x="922" y="767"/>
                      <a:pt x="952" y="802"/>
                    </a:cubicBezTo>
                    <a:cubicBezTo>
                      <a:pt x="1005" y="863"/>
                      <a:pt x="1062" y="930"/>
                      <a:pt x="1142" y="955"/>
                    </a:cubicBezTo>
                    <a:cubicBezTo>
                      <a:pt x="1198" y="993"/>
                      <a:pt x="1127" y="948"/>
                      <a:pt x="1193" y="977"/>
                    </a:cubicBezTo>
                    <a:cubicBezTo>
                      <a:pt x="1222" y="990"/>
                      <a:pt x="1250" y="1008"/>
                      <a:pt x="1280" y="1021"/>
                    </a:cubicBezTo>
                    <a:cubicBezTo>
                      <a:pt x="1321" y="1062"/>
                      <a:pt x="1375" y="1075"/>
                      <a:pt x="1426" y="1101"/>
                    </a:cubicBezTo>
                    <a:cubicBezTo>
                      <a:pt x="1583" y="1096"/>
                      <a:pt x="1670" y="1087"/>
                      <a:pt x="1820" y="1065"/>
                    </a:cubicBezTo>
                    <a:cubicBezTo>
                      <a:pt x="1822" y="1041"/>
                      <a:pt x="1817" y="1014"/>
                      <a:pt x="1827" y="992"/>
                    </a:cubicBezTo>
                    <a:cubicBezTo>
                      <a:pt x="1835" y="973"/>
                      <a:pt x="1856" y="963"/>
                      <a:pt x="1871" y="948"/>
                    </a:cubicBezTo>
                    <a:cubicBezTo>
                      <a:pt x="1907" y="912"/>
                      <a:pt x="1957" y="908"/>
                      <a:pt x="2002" y="890"/>
                    </a:cubicBezTo>
                    <a:cubicBezTo>
                      <a:pt x="2048" y="872"/>
                      <a:pt x="2094" y="854"/>
                      <a:pt x="2141" y="839"/>
                    </a:cubicBezTo>
                    <a:cubicBezTo>
                      <a:pt x="2230" y="778"/>
                      <a:pt x="2326" y="726"/>
                      <a:pt x="2403" y="649"/>
                    </a:cubicBezTo>
                    <a:cubicBezTo>
                      <a:pt x="2419" y="633"/>
                      <a:pt x="2437" y="619"/>
                      <a:pt x="2454" y="605"/>
                    </a:cubicBezTo>
                    <a:cubicBezTo>
                      <a:pt x="2473" y="590"/>
                      <a:pt x="2512" y="562"/>
                      <a:pt x="2512" y="562"/>
                    </a:cubicBezTo>
                    <a:cubicBezTo>
                      <a:pt x="2539" y="523"/>
                      <a:pt x="2564" y="483"/>
                      <a:pt x="2593" y="445"/>
                    </a:cubicBezTo>
                    <a:cubicBezTo>
                      <a:pt x="2612" y="384"/>
                      <a:pt x="2521" y="429"/>
                      <a:pt x="2491" y="438"/>
                    </a:cubicBezTo>
                    <a:cubicBezTo>
                      <a:pt x="2420" y="459"/>
                      <a:pt x="2345" y="469"/>
                      <a:pt x="2272" y="481"/>
                    </a:cubicBezTo>
                    <a:cubicBezTo>
                      <a:pt x="2255" y="484"/>
                      <a:pt x="2221" y="489"/>
                      <a:pt x="2221" y="489"/>
                    </a:cubicBezTo>
                    <a:cubicBezTo>
                      <a:pt x="2129" y="475"/>
                      <a:pt x="2041" y="460"/>
                      <a:pt x="1951" y="438"/>
                    </a:cubicBezTo>
                    <a:cubicBezTo>
                      <a:pt x="1922" y="418"/>
                      <a:pt x="1890" y="409"/>
                      <a:pt x="1856" y="401"/>
                    </a:cubicBezTo>
                    <a:cubicBezTo>
                      <a:pt x="1791" y="360"/>
                      <a:pt x="1882" y="415"/>
                      <a:pt x="1805" y="379"/>
                    </a:cubicBezTo>
                    <a:cubicBezTo>
                      <a:pt x="1730" y="344"/>
                      <a:pt x="1654" y="306"/>
                      <a:pt x="1579" y="270"/>
                    </a:cubicBezTo>
                    <a:cubicBezTo>
                      <a:pt x="1505" y="234"/>
                      <a:pt x="1420" y="219"/>
                      <a:pt x="1346" y="182"/>
                    </a:cubicBezTo>
                    <a:cubicBezTo>
                      <a:pt x="1287" y="152"/>
                      <a:pt x="1221" y="129"/>
                      <a:pt x="1164" y="95"/>
                    </a:cubicBezTo>
                    <a:cubicBezTo>
                      <a:pt x="1108" y="62"/>
                      <a:pt x="1068" y="12"/>
                      <a:pt x="1003" y="0"/>
                    </a:cubicBezTo>
                    <a:cubicBezTo>
                      <a:pt x="921" y="7"/>
                      <a:pt x="923" y="34"/>
                      <a:pt x="923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39216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5145" name="Text Box 7"/>
              <p:cNvSpPr txBox="1">
                <a:spLocks noChangeArrowheads="1"/>
              </p:cNvSpPr>
              <p:nvPr/>
            </p:nvSpPr>
            <p:spPr bwMode="auto">
              <a:xfrm>
                <a:off x="2686" y="1497"/>
                <a:ext cx="207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sk-SK" altLang="sk-SK" sz="2400"/>
                  <a:t>y</a:t>
                </a:r>
                <a:endParaRPr lang="en-US" altLang="sk-SK" sz="2400"/>
              </a:p>
            </p:txBody>
          </p:sp>
          <p:sp>
            <p:nvSpPr>
              <p:cNvPr id="5146" name="Line 8"/>
              <p:cNvSpPr>
                <a:spLocks noChangeShapeType="1"/>
              </p:cNvSpPr>
              <p:nvPr/>
            </p:nvSpPr>
            <p:spPr bwMode="auto">
              <a:xfrm>
                <a:off x="1815" y="2210"/>
                <a:ext cx="0" cy="10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5147" name="Line 9"/>
              <p:cNvSpPr>
                <a:spLocks noChangeShapeType="1"/>
              </p:cNvSpPr>
              <p:nvPr/>
            </p:nvSpPr>
            <p:spPr bwMode="auto">
              <a:xfrm>
                <a:off x="4054" y="2130"/>
                <a:ext cx="0" cy="10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5148" name="Line 10"/>
              <p:cNvSpPr>
                <a:spLocks noChangeShapeType="1"/>
              </p:cNvSpPr>
              <p:nvPr/>
            </p:nvSpPr>
            <p:spPr bwMode="auto">
              <a:xfrm flipH="1">
                <a:off x="3391" y="3159"/>
                <a:ext cx="663" cy="515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5149" name="Line 11"/>
              <p:cNvSpPr>
                <a:spLocks noChangeShapeType="1"/>
              </p:cNvSpPr>
              <p:nvPr/>
            </p:nvSpPr>
            <p:spPr bwMode="auto">
              <a:xfrm flipH="1" flipV="1">
                <a:off x="2437" y="2724"/>
                <a:ext cx="1617" cy="4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5150" name="Line 12"/>
              <p:cNvSpPr>
                <a:spLocks noChangeShapeType="1"/>
              </p:cNvSpPr>
              <p:nvPr/>
            </p:nvSpPr>
            <p:spPr bwMode="auto">
              <a:xfrm flipV="1">
                <a:off x="2437" y="2289"/>
                <a:ext cx="0" cy="3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5151" name="Line 13"/>
              <p:cNvSpPr>
                <a:spLocks noChangeShapeType="1"/>
              </p:cNvSpPr>
              <p:nvPr/>
            </p:nvSpPr>
            <p:spPr bwMode="auto">
              <a:xfrm>
                <a:off x="3184" y="2289"/>
                <a:ext cx="82" cy="79"/>
              </a:xfrm>
              <a:prstGeom prst="line">
                <a:avLst/>
              </a:prstGeom>
              <a:noFill/>
              <a:ln w="28575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5152" name="Line 14"/>
              <p:cNvSpPr>
                <a:spLocks noChangeShapeType="1"/>
              </p:cNvSpPr>
              <p:nvPr/>
            </p:nvSpPr>
            <p:spPr bwMode="auto">
              <a:xfrm flipV="1">
                <a:off x="3194" y="2292"/>
                <a:ext cx="82" cy="79"/>
              </a:xfrm>
              <a:prstGeom prst="line">
                <a:avLst/>
              </a:prstGeom>
              <a:noFill/>
              <a:ln w="28575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5153" name="Line 15"/>
              <p:cNvSpPr>
                <a:spLocks noChangeShapeType="1"/>
              </p:cNvSpPr>
              <p:nvPr/>
            </p:nvSpPr>
            <p:spPr bwMode="auto">
              <a:xfrm flipH="1">
                <a:off x="3308" y="1774"/>
                <a:ext cx="539" cy="475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5154" name="Text Box 16"/>
              <p:cNvSpPr txBox="1">
                <a:spLocks noChangeArrowheads="1"/>
              </p:cNvSpPr>
              <p:nvPr/>
            </p:nvSpPr>
            <p:spPr bwMode="auto">
              <a:xfrm>
                <a:off x="3930" y="1576"/>
                <a:ext cx="705" cy="4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sk-SK" altLang="sk-SK" sz="1400"/>
                  <a:t>globálne minimum</a:t>
                </a:r>
                <a:endParaRPr lang="en-US" altLang="sk-SK" sz="1400"/>
              </a:p>
            </p:txBody>
          </p:sp>
          <p:sp>
            <p:nvSpPr>
              <p:cNvPr id="5155" name="Freeform 17" descr="5%"/>
              <p:cNvSpPr>
                <a:spLocks/>
              </p:cNvSpPr>
              <p:nvPr/>
            </p:nvSpPr>
            <p:spPr bwMode="auto">
              <a:xfrm>
                <a:off x="1856" y="2685"/>
                <a:ext cx="2198" cy="949"/>
              </a:xfrm>
              <a:custGeom>
                <a:avLst/>
                <a:gdLst>
                  <a:gd name="T0" fmla="*/ 163 w 2592"/>
                  <a:gd name="T1" fmla="*/ 0 h 1200"/>
                  <a:gd name="T2" fmla="*/ 0 w 2592"/>
                  <a:gd name="T3" fmla="*/ 81 h 1200"/>
                  <a:gd name="T4" fmla="*/ 414 w 2592"/>
                  <a:gd name="T5" fmla="*/ 146 h 1200"/>
                  <a:gd name="T6" fmla="*/ 588 w 2592"/>
                  <a:gd name="T7" fmla="*/ 70 h 1200"/>
                  <a:gd name="T8" fmla="*/ 163 w 2592"/>
                  <a:gd name="T9" fmla="*/ 6 h 1200"/>
                  <a:gd name="T10" fmla="*/ 153 w 2592"/>
                  <a:gd name="T11" fmla="*/ 6 h 12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92"/>
                  <a:gd name="T19" fmla="*/ 0 h 1200"/>
                  <a:gd name="T20" fmla="*/ 2592 w 2592"/>
                  <a:gd name="T21" fmla="*/ 1200 h 12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92" h="1200">
                    <a:moveTo>
                      <a:pt x="720" y="0"/>
                    </a:moveTo>
                    <a:lnTo>
                      <a:pt x="0" y="672"/>
                    </a:lnTo>
                    <a:lnTo>
                      <a:pt x="1824" y="1200"/>
                    </a:lnTo>
                    <a:lnTo>
                      <a:pt x="2592" y="576"/>
                    </a:lnTo>
                    <a:lnTo>
                      <a:pt x="720" y="48"/>
                    </a:lnTo>
                    <a:lnTo>
                      <a:pt x="672" y="48"/>
                    </a:lnTo>
                  </a:path>
                </a:pathLst>
              </a:custGeom>
              <a:pattFill prst="pct5">
                <a:fgClr>
                  <a:schemeClr val="bg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5156" name="Line 18"/>
              <p:cNvSpPr>
                <a:spLocks noChangeShapeType="1"/>
              </p:cNvSpPr>
              <p:nvPr/>
            </p:nvSpPr>
            <p:spPr bwMode="auto">
              <a:xfrm>
                <a:off x="3391" y="2645"/>
                <a:ext cx="0" cy="1029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graphicFrame>
            <p:nvGraphicFramePr>
              <p:cNvPr id="5122" name="Object 19"/>
              <p:cNvGraphicFramePr>
                <a:graphicFrameLocks noChangeAspect="1"/>
              </p:cNvGraphicFramePr>
              <p:nvPr/>
            </p:nvGraphicFramePr>
            <p:xfrm>
              <a:off x="1930" y="2605"/>
              <a:ext cx="254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18" name="Equation" r:id="rId3" imgW="164880" imgH="215640" progId="Equation.3">
                      <p:embed/>
                    </p:oleObj>
                  </mc:Choice>
                  <mc:Fallback>
                    <p:oleObj name="Equation" r:id="rId3" imgW="1648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30" y="2605"/>
                            <a:ext cx="254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57" name="Line 20"/>
              <p:cNvSpPr>
                <a:spLocks noChangeShapeType="1"/>
              </p:cNvSpPr>
              <p:nvPr/>
            </p:nvSpPr>
            <p:spPr bwMode="auto">
              <a:xfrm>
                <a:off x="2644" y="2526"/>
                <a:ext cx="166" cy="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5158" name="Line 21"/>
              <p:cNvSpPr>
                <a:spLocks noChangeShapeType="1"/>
              </p:cNvSpPr>
              <p:nvPr/>
            </p:nvSpPr>
            <p:spPr bwMode="auto">
              <a:xfrm>
                <a:off x="3266" y="2685"/>
                <a:ext cx="1079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5159" name="Text Box 22"/>
              <p:cNvSpPr txBox="1">
                <a:spLocks noChangeArrowheads="1"/>
              </p:cNvSpPr>
              <p:nvPr/>
            </p:nvSpPr>
            <p:spPr bwMode="auto">
              <a:xfrm>
                <a:off x="2561" y="3001"/>
                <a:ext cx="581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sk-SK" altLang="sk-SK" sz="2400">
                    <a:solidFill>
                      <a:schemeClr val="bg2"/>
                    </a:solidFill>
                  </a:rPr>
                  <a:t>D</a:t>
                </a:r>
                <a:endParaRPr lang="en-US" altLang="sk-SK" sz="2400">
                  <a:solidFill>
                    <a:schemeClr val="bg2"/>
                  </a:solidFill>
                </a:endParaRPr>
              </a:p>
            </p:txBody>
          </p:sp>
          <p:graphicFrame>
            <p:nvGraphicFramePr>
              <p:cNvPr id="5123" name="Object 23"/>
              <p:cNvGraphicFramePr>
                <a:graphicFrameLocks noChangeAspect="1"/>
              </p:cNvGraphicFramePr>
              <p:nvPr/>
            </p:nvGraphicFramePr>
            <p:xfrm>
              <a:off x="1978" y="3360"/>
              <a:ext cx="234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19" name="Equation" r:id="rId5" imgW="152280" imgH="215640" progId="Equation.3">
                      <p:embed/>
                    </p:oleObj>
                  </mc:Choice>
                  <mc:Fallback>
                    <p:oleObj name="Equation" r:id="rId5" imgW="1522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8" y="3360"/>
                            <a:ext cx="234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26" name="Oval 24"/>
            <p:cNvSpPr>
              <a:spLocks noChangeArrowheads="1"/>
            </p:cNvSpPr>
            <p:nvPr/>
          </p:nvSpPr>
          <p:spPr bwMode="auto">
            <a:xfrm>
              <a:off x="6096000" y="2590800"/>
              <a:ext cx="76200" cy="76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5127" name="Oval 25"/>
            <p:cNvSpPr>
              <a:spLocks noChangeArrowheads="1"/>
            </p:cNvSpPr>
            <p:nvPr/>
          </p:nvSpPr>
          <p:spPr bwMode="auto">
            <a:xfrm>
              <a:off x="5791200" y="2743200"/>
              <a:ext cx="76200" cy="76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5128" name="Oval 26"/>
            <p:cNvSpPr>
              <a:spLocks noChangeArrowheads="1"/>
            </p:cNvSpPr>
            <p:nvPr/>
          </p:nvSpPr>
          <p:spPr bwMode="auto">
            <a:xfrm>
              <a:off x="6096000" y="2286000"/>
              <a:ext cx="76200" cy="76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5129" name="Oval 27"/>
            <p:cNvSpPr>
              <a:spLocks noChangeArrowheads="1"/>
            </p:cNvSpPr>
            <p:nvPr/>
          </p:nvSpPr>
          <p:spPr bwMode="auto">
            <a:xfrm>
              <a:off x="5715000" y="2438400"/>
              <a:ext cx="76200" cy="76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5130" name="Oval 28"/>
            <p:cNvSpPr>
              <a:spLocks noChangeArrowheads="1"/>
            </p:cNvSpPr>
            <p:nvPr/>
          </p:nvSpPr>
          <p:spPr bwMode="auto">
            <a:xfrm>
              <a:off x="5410200" y="2667000"/>
              <a:ext cx="76200" cy="76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5131" name="Oval 31"/>
            <p:cNvSpPr>
              <a:spLocks noChangeArrowheads="1"/>
            </p:cNvSpPr>
            <p:nvPr/>
          </p:nvSpPr>
          <p:spPr bwMode="auto">
            <a:xfrm>
              <a:off x="6400800" y="2438400"/>
              <a:ext cx="76200" cy="76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5132" name="Oval 32"/>
            <p:cNvSpPr>
              <a:spLocks noChangeArrowheads="1"/>
            </p:cNvSpPr>
            <p:nvPr/>
          </p:nvSpPr>
          <p:spPr bwMode="auto">
            <a:xfrm>
              <a:off x="6019800" y="2895600"/>
              <a:ext cx="76200" cy="76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5133" name="Oval 33"/>
            <p:cNvSpPr>
              <a:spLocks noChangeArrowheads="1"/>
            </p:cNvSpPr>
            <p:nvPr/>
          </p:nvSpPr>
          <p:spPr bwMode="auto">
            <a:xfrm>
              <a:off x="6400800" y="2743200"/>
              <a:ext cx="76200" cy="76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5134" name="Oval 34"/>
            <p:cNvSpPr>
              <a:spLocks noChangeArrowheads="1"/>
            </p:cNvSpPr>
            <p:nvPr/>
          </p:nvSpPr>
          <p:spPr bwMode="auto">
            <a:xfrm>
              <a:off x="6705600" y="2590800"/>
              <a:ext cx="76200" cy="76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5135" name="Oval 35"/>
            <p:cNvSpPr>
              <a:spLocks noChangeArrowheads="1"/>
            </p:cNvSpPr>
            <p:nvPr/>
          </p:nvSpPr>
          <p:spPr bwMode="auto">
            <a:xfrm>
              <a:off x="6324600" y="3124200"/>
              <a:ext cx="76200" cy="76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5136" name="Oval 36"/>
            <p:cNvSpPr>
              <a:spLocks noChangeArrowheads="1"/>
            </p:cNvSpPr>
            <p:nvPr/>
          </p:nvSpPr>
          <p:spPr bwMode="auto">
            <a:xfrm>
              <a:off x="6705600" y="2895600"/>
              <a:ext cx="76200" cy="76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5137" name="Oval 37"/>
            <p:cNvSpPr>
              <a:spLocks noChangeArrowheads="1"/>
            </p:cNvSpPr>
            <p:nvPr/>
          </p:nvSpPr>
          <p:spPr bwMode="auto">
            <a:xfrm>
              <a:off x="7086600" y="2743200"/>
              <a:ext cx="76200" cy="76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5138" name="Oval 38"/>
            <p:cNvSpPr>
              <a:spLocks noChangeArrowheads="1"/>
            </p:cNvSpPr>
            <p:nvPr/>
          </p:nvSpPr>
          <p:spPr bwMode="auto">
            <a:xfrm>
              <a:off x="6781800" y="3200400"/>
              <a:ext cx="76200" cy="76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5139" name="Oval 39"/>
            <p:cNvSpPr>
              <a:spLocks noChangeArrowheads="1"/>
            </p:cNvSpPr>
            <p:nvPr/>
          </p:nvSpPr>
          <p:spPr bwMode="auto">
            <a:xfrm>
              <a:off x="7467600" y="2819400"/>
              <a:ext cx="76200" cy="76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5140" name="Oval 40"/>
            <p:cNvSpPr>
              <a:spLocks noChangeArrowheads="1"/>
            </p:cNvSpPr>
            <p:nvPr/>
          </p:nvSpPr>
          <p:spPr bwMode="auto">
            <a:xfrm>
              <a:off x="7086600" y="2971800"/>
              <a:ext cx="76200" cy="76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cxnSp>
          <p:nvCxnSpPr>
            <p:cNvPr id="3" name="Straight Connector 2"/>
            <p:cNvCxnSpPr>
              <a:stCxn id="5130" idx="4"/>
            </p:cNvCxnSpPr>
            <p:nvPr/>
          </p:nvCxnSpPr>
          <p:spPr>
            <a:xfrm>
              <a:off x="5448300" y="2743200"/>
              <a:ext cx="38100" cy="111784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4942847" y="3861048"/>
              <a:ext cx="543553" cy="192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153150" y="2652237"/>
              <a:ext cx="19050" cy="87626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4942847" y="3528498"/>
              <a:ext cx="1219828" cy="4849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847325" y="3276600"/>
              <a:ext cx="19050" cy="876261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952372" y="4020383"/>
              <a:ext cx="1914003" cy="1324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627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 b="1">
                <a:solidFill>
                  <a:schemeClr val="tx2"/>
                </a:solidFill>
              </a:rPr>
              <a:t>Globálne minimum na </a:t>
            </a:r>
            <a:r>
              <a:rPr lang="sk-SK" altLang="sk-SK" sz="2400" b="1" i="1">
                <a:solidFill>
                  <a:schemeClr val="tx2"/>
                </a:solidFill>
              </a:rPr>
              <a:t>n</a:t>
            </a:r>
            <a:r>
              <a:rPr lang="sk-SK" altLang="sk-SK" sz="2400" b="1">
                <a:solidFill>
                  <a:schemeClr val="tx2"/>
                </a:solidFill>
              </a:rPr>
              <a:t>-rozmernej oblasti D</a:t>
            </a:r>
            <a:endParaRPr lang="en-US" altLang="sk-SK" sz="2400" b="1">
              <a:solidFill>
                <a:schemeClr val="tx2"/>
              </a:solidFill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79388" y="1125538"/>
          <a:ext cx="31242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0" name="Equation" r:id="rId3" imgW="1206360" imgH="317160" progId="Equation.3">
                  <p:embed/>
                </p:oleObj>
              </mc:Choice>
              <mc:Fallback>
                <p:oleObj name="Equation" r:id="rId3" imgW="12063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125538"/>
                        <a:ext cx="31242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0" y="2205038"/>
            <a:ext cx="89916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sk-SK" altLang="sk-SK" sz="2400"/>
              <a:t>Budeme pracovať s binárnou verziou funkcie </a:t>
            </a:r>
            <a:r>
              <a:rPr lang="sk-SK" altLang="sk-SK" sz="2400" i="1"/>
              <a:t>f.</a:t>
            </a:r>
          </a:p>
          <a:p>
            <a:pPr eaLnBrk="1" hangingPunct="1">
              <a:spcBef>
                <a:spcPct val="50000"/>
              </a:spcBef>
              <a:buFontTx/>
              <a:buAutoNum type="alphaLcParenR"/>
            </a:pPr>
            <a:r>
              <a:rPr lang="sk-SK" altLang="sk-SK" sz="2400"/>
              <a:t>Budeme riešiť binárny optimalizačný problém.</a:t>
            </a:r>
            <a:endParaRPr lang="en-US" altLang="sk-SK" sz="240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0" y="3429000"/>
            <a:ext cx="899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dirty="0">
                <a:solidFill>
                  <a:srgbClr val="FFC000"/>
                </a:solidFill>
              </a:rPr>
              <a:t>Paralely s evolúciou</a:t>
            </a:r>
            <a:endParaRPr lang="en-US" altLang="sk-SK" dirty="0">
              <a:solidFill>
                <a:srgbClr val="FFC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23850" y="4149725"/>
            <a:ext cx="7272338" cy="2492375"/>
            <a:chOff x="323528" y="4149080"/>
            <a:chExt cx="7272808" cy="2492990"/>
          </a:xfrm>
        </p:grpSpPr>
        <p:sp>
          <p:nvSpPr>
            <p:cNvPr id="6152" name="Text Box 3"/>
            <p:cNvSpPr txBox="1">
              <a:spLocks noChangeArrowheads="1"/>
            </p:cNvSpPr>
            <p:nvPr/>
          </p:nvSpPr>
          <p:spPr bwMode="auto">
            <a:xfrm>
              <a:off x="323528" y="4149080"/>
              <a:ext cx="7272808" cy="2492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sk-SK" altLang="sk-SK" sz="2400"/>
                <a:t>Funkciu</a:t>
              </a:r>
              <a:r>
                <a:rPr lang="sk-SK" altLang="sk-SK" sz="2400" i="1"/>
                <a:t> f </a:t>
              </a:r>
              <a:r>
                <a:rPr lang="sk-SK" altLang="sk-SK" sz="2400"/>
                <a:t>môžeme chápať ako účelovú funkciu.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sk-SK" altLang="sk-SK" sz="2400"/>
                <a:t>Vektor         nech je chromozóm.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sk-SK" altLang="sk-SK" sz="2400"/>
                <a:t>Body  „vzorkujúce“  funkciu nech sú populáciou.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sk-SK" altLang="sk-SK" sz="2400"/>
                <a:t>Hľadanie minima nech je evolučným optimalizačným problémom.</a:t>
              </a:r>
              <a:endParaRPr lang="en-US" altLang="sk-SK" sz="2400"/>
            </a:p>
          </p:txBody>
        </p:sp>
        <p:graphicFrame>
          <p:nvGraphicFramePr>
            <p:cNvPr id="6147" name="Object 5"/>
            <p:cNvGraphicFramePr>
              <a:graphicFrameLocks noChangeAspect="1"/>
            </p:cNvGraphicFramePr>
            <p:nvPr/>
          </p:nvGraphicFramePr>
          <p:xfrm>
            <a:off x="1835696" y="4653136"/>
            <a:ext cx="279524" cy="503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41" name="Equation" r:id="rId5" imgW="126720" imgH="228600" progId="Equation.3">
                    <p:embed/>
                  </p:oleObj>
                </mc:Choice>
                <mc:Fallback>
                  <p:oleObj name="Equation" r:id="rId5" imgW="1267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4653136"/>
                          <a:ext cx="279524" cy="503143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6080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4" name="Group 24"/>
          <p:cNvGrpSpPr>
            <a:grpSpLocks/>
          </p:cNvGrpSpPr>
          <p:nvPr/>
        </p:nvGrpSpPr>
        <p:grpSpPr bwMode="auto">
          <a:xfrm>
            <a:off x="4800600" y="0"/>
            <a:ext cx="3875853" cy="2590800"/>
            <a:chOff x="1586" y="1418"/>
            <a:chExt cx="3165" cy="2259"/>
          </a:xfrm>
        </p:grpSpPr>
        <p:sp>
          <p:nvSpPr>
            <p:cNvPr id="7186" name="Line 3"/>
            <p:cNvSpPr>
              <a:spLocks noChangeShapeType="1"/>
            </p:cNvSpPr>
            <p:nvPr/>
          </p:nvSpPr>
          <p:spPr bwMode="auto">
            <a:xfrm rot="20890672" flipH="1">
              <a:off x="1586" y="2636"/>
              <a:ext cx="1120" cy="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7187" name="Line 4"/>
            <p:cNvSpPr>
              <a:spLocks noChangeShapeType="1"/>
            </p:cNvSpPr>
            <p:nvPr/>
          </p:nvSpPr>
          <p:spPr bwMode="auto">
            <a:xfrm flipV="1">
              <a:off x="2644" y="1418"/>
              <a:ext cx="0" cy="11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32773" name="Freeform 5"/>
            <p:cNvSpPr>
              <a:spLocks/>
            </p:cNvSpPr>
            <p:nvPr/>
          </p:nvSpPr>
          <p:spPr bwMode="auto">
            <a:xfrm>
              <a:off x="1815" y="1774"/>
              <a:ext cx="2257" cy="908"/>
            </a:xfrm>
            <a:custGeom>
              <a:avLst/>
              <a:gdLst/>
              <a:ahLst/>
              <a:cxnLst>
                <a:cxn ang="0">
                  <a:pos x="923" y="0"/>
                </a:cxn>
                <a:cxn ang="0">
                  <a:pos x="894" y="51"/>
                </a:cxn>
                <a:cxn ang="0">
                  <a:pos x="806" y="95"/>
                </a:cxn>
                <a:cxn ang="0">
                  <a:pos x="609" y="102"/>
                </a:cxn>
                <a:cxn ang="0">
                  <a:pos x="551" y="117"/>
                </a:cxn>
                <a:cxn ang="0">
                  <a:pos x="507" y="131"/>
                </a:cxn>
                <a:cxn ang="0">
                  <a:pos x="486" y="146"/>
                </a:cxn>
                <a:cxn ang="0">
                  <a:pos x="464" y="153"/>
                </a:cxn>
                <a:cxn ang="0">
                  <a:pos x="376" y="233"/>
                </a:cxn>
                <a:cxn ang="0">
                  <a:pos x="303" y="336"/>
                </a:cxn>
                <a:cxn ang="0">
                  <a:pos x="121" y="474"/>
                </a:cxn>
                <a:cxn ang="0">
                  <a:pos x="99" y="489"/>
                </a:cxn>
                <a:cxn ang="0">
                  <a:pos x="77" y="496"/>
                </a:cxn>
                <a:cxn ang="0">
                  <a:pos x="12" y="532"/>
                </a:cxn>
                <a:cxn ang="0">
                  <a:pos x="114" y="591"/>
                </a:cxn>
                <a:cxn ang="0">
                  <a:pos x="690" y="649"/>
                </a:cxn>
                <a:cxn ang="0">
                  <a:pos x="770" y="664"/>
                </a:cxn>
                <a:cxn ang="0">
                  <a:pos x="857" y="707"/>
                </a:cxn>
                <a:cxn ang="0">
                  <a:pos x="952" y="802"/>
                </a:cxn>
                <a:cxn ang="0">
                  <a:pos x="1142" y="955"/>
                </a:cxn>
                <a:cxn ang="0">
                  <a:pos x="1193" y="977"/>
                </a:cxn>
                <a:cxn ang="0">
                  <a:pos x="1280" y="1021"/>
                </a:cxn>
                <a:cxn ang="0">
                  <a:pos x="1426" y="1101"/>
                </a:cxn>
                <a:cxn ang="0">
                  <a:pos x="1820" y="1065"/>
                </a:cxn>
                <a:cxn ang="0">
                  <a:pos x="1827" y="992"/>
                </a:cxn>
                <a:cxn ang="0">
                  <a:pos x="1871" y="948"/>
                </a:cxn>
                <a:cxn ang="0">
                  <a:pos x="2002" y="890"/>
                </a:cxn>
                <a:cxn ang="0">
                  <a:pos x="2141" y="839"/>
                </a:cxn>
                <a:cxn ang="0">
                  <a:pos x="2403" y="649"/>
                </a:cxn>
                <a:cxn ang="0">
                  <a:pos x="2454" y="605"/>
                </a:cxn>
                <a:cxn ang="0">
                  <a:pos x="2512" y="562"/>
                </a:cxn>
                <a:cxn ang="0">
                  <a:pos x="2593" y="445"/>
                </a:cxn>
                <a:cxn ang="0">
                  <a:pos x="2491" y="438"/>
                </a:cxn>
                <a:cxn ang="0">
                  <a:pos x="2272" y="481"/>
                </a:cxn>
                <a:cxn ang="0">
                  <a:pos x="2221" y="489"/>
                </a:cxn>
                <a:cxn ang="0">
                  <a:pos x="1951" y="438"/>
                </a:cxn>
                <a:cxn ang="0">
                  <a:pos x="1856" y="401"/>
                </a:cxn>
                <a:cxn ang="0">
                  <a:pos x="1805" y="379"/>
                </a:cxn>
                <a:cxn ang="0">
                  <a:pos x="1579" y="270"/>
                </a:cxn>
                <a:cxn ang="0">
                  <a:pos x="1346" y="182"/>
                </a:cxn>
                <a:cxn ang="0">
                  <a:pos x="1164" y="95"/>
                </a:cxn>
                <a:cxn ang="0">
                  <a:pos x="1003" y="0"/>
                </a:cxn>
                <a:cxn ang="0">
                  <a:pos x="923" y="0"/>
                </a:cxn>
              </a:cxnLst>
              <a:rect l="0" t="0" r="r" b="b"/>
              <a:pathLst>
                <a:path w="2612" h="1101">
                  <a:moveTo>
                    <a:pt x="923" y="0"/>
                  </a:moveTo>
                  <a:cubicBezTo>
                    <a:pt x="912" y="16"/>
                    <a:pt x="908" y="37"/>
                    <a:pt x="894" y="51"/>
                  </a:cubicBezTo>
                  <a:cubicBezTo>
                    <a:pt x="869" y="76"/>
                    <a:pt x="838" y="85"/>
                    <a:pt x="806" y="95"/>
                  </a:cubicBezTo>
                  <a:cubicBezTo>
                    <a:pt x="739" y="87"/>
                    <a:pt x="676" y="92"/>
                    <a:pt x="609" y="102"/>
                  </a:cubicBezTo>
                  <a:cubicBezTo>
                    <a:pt x="568" y="108"/>
                    <a:pt x="583" y="106"/>
                    <a:pt x="551" y="117"/>
                  </a:cubicBezTo>
                  <a:cubicBezTo>
                    <a:pt x="536" y="122"/>
                    <a:pt x="507" y="131"/>
                    <a:pt x="507" y="131"/>
                  </a:cubicBezTo>
                  <a:cubicBezTo>
                    <a:pt x="500" y="136"/>
                    <a:pt x="494" y="142"/>
                    <a:pt x="486" y="146"/>
                  </a:cubicBezTo>
                  <a:cubicBezTo>
                    <a:pt x="479" y="150"/>
                    <a:pt x="470" y="149"/>
                    <a:pt x="464" y="153"/>
                  </a:cubicBezTo>
                  <a:cubicBezTo>
                    <a:pt x="435" y="172"/>
                    <a:pt x="400" y="210"/>
                    <a:pt x="376" y="233"/>
                  </a:cubicBezTo>
                  <a:cubicBezTo>
                    <a:pt x="347" y="262"/>
                    <a:pt x="328" y="305"/>
                    <a:pt x="303" y="336"/>
                  </a:cubicBezTo>
                  <a:cubicBezTo>
                    <a:pt x="257" y="393"/>
                    <a:pt x="192" y="452"/>
                    <a:pt x="121" y="474"/>
                  </a:cubicBezTo>
                  <a:cubicBezTo>
                    <a:pt x="114" y="479"/>
                    <a:pt x="107" y="485"/>
                    <a:pt x="99" y="489"/>
                  </a:cubicBezTo>
                  <a:cubicBezTo>
                    <a:pt x="92" y="492"/>
                    <a:pt x="84" y="492"/>
                    <a:pt x="77" y="496"/>
                  </a:cubicBezTo>
                  <a:cubicBezTo>
                    <a:pt x="0" y="538"/>
                    <a:pt x="61" y="516"/>
                    <a:pt x="12" y="532"/>
                  </a:cubicBezTo>
                  <a:cubicBezTo>
                    <a:pt x="26" y="577"/>
                    <a:pt x="73" y="579"/>
                    <a:pt x="114" y="591"/>
                  </a:cubicBezTo>
                  <a:cubicBezTo>
                    <a:pt x="317" y="651"/>
                    <a:pt x="459" y="644"/>
                    <a:pt x="690" y="649"/>
                  </a:cubicBezTo>
                  <a:cubicBezTo>
                    <a:pt x="717" y="654"/>
                    <a:pt x="748" y="648"/>
                    <a:pt x="770" y="664"/>
                  </a:cubicBezTo>
                  <a:cubicBezTo>
                    <a:pt x="799" y="685"/>
                    <a:pt x="822" y="698"/>
                    <a:pt x="857" y="707"/>
                  </a:cubicBezTo>
                  <a:cubicBezTo>
                    <a:pt x="885" y="745"/>
                    <a:pt x="922" y="767"/>
                    <a:pt x="952" y="802"/>
                  </a:cubicBezTo>
                  <a:cubicBezTo>
                    <a:pt x="1005" y="863"/>
                    <a:pt x="1062" y="930"/>
                    <a:pt x="1142" y="955"/>
                  </a:cubicBezTo>
                  <a:cubicBezTo>
                    <a:pt x="1198" y="993"/>
                    <a:pt x="1127" y="948"/>
                    <a:pt x="1193" y="977"/>
                  </a:cubicBezTo>
                  <a:cubicBezTo>
                    <a:pt x="1222" y="990"/>
                    <a:pt x="1250" y="1008"/>
                    <a:pt x="1280" y="1021"/>
                  </a:cubicBezTo>
                  <a:cubicBezTo>
                    <a:pt x="1321" y="1062"/>
                    <a:pt x="1375" y="1075"/>
                    <a:pt x="1426" y="1101"/>
                  </a:cubicBezTo>
                  <a:cubicBezTo>
                    <a:pt x="1583" y="1096"/>
                    <a:pt x="1670" y="1087"/>
                    <a:pt x="1820" y="1065"/>
                  </a:cubicBezTo>
                  <a:cubicBezTo>
                    <a:pt x="1822" y="1041"/>
                    <a:pt x="1817" y="1014"/>
                    <a:pt x="1827" y="992"/>
                  </a:cubicBezTo>
                  <a:cubicBezTo>
                    <a:pt x="1835" y="973"/>
                    <a:pt x="1856" y="963"/>
                    <a:pt x="1871" y="948"/>
                  </a:cubicBezTo>
                  <a:cubicBezTo>
                    <a:pt x="1907" y="912"/>
                    <a:pt x="1957" y="908"/>
                    <a:pt x="2002" y="890"/>
                  </a:cubicBezTo>
                  <a:cubicBezTo>
                    <a:pt x="2048" y="872"/>
                    <a:pt x="2094" y="854"/>
                    <a:pt x="2141" y="839"/>
                  </a:cubicBezTo>
                  <a:cubicBezTo>
                    <a:pt x="2230" y="778"/>
                    <a:pt x="2326" y="726"/>
                    <a:pt x="2403" y="649"/>
                  </a:cubicBezTo>
                  <a:cubicBezTo>
                    <a:pt x="2419" y="633"/>
                    <a:pt x="2437" y="619"/>
                    <a:pt x="2454" y="605"/>
                  </a:cubicBezTo>
                  <a:cubicBezTo>
                    <a:pt x="2473" y="590"/>
                    <a:pt x="2512" y="562"/>
                    <a:pt x="2512" y="562"/>
                  </a:cubicBezTo>
                  <a:cubicBezTo>
                    <a:pt x="2539" y="523"/>
                    <a:pt x="2564" y="483"/>
                    <a:pt x="2593" y="445"/>
                  </a:cubicBezTo>
                  <a:cubicBezTo>
                    <a:pt x="2612" y="384"/>
                    <a:pt x="2521" y="429"/>
                    <a:pt x="2491" y="438"/>
                  </a:cubicBezTo>
                  <a:cubicBezTo>
                    <a:pt x="2420" y="459"/>
                    <a:pt x="2345" y="469"/>
                    <a:pt x="2272" y="481"/>
                  </a:cubicBezTo>
                  <a:cubicBezTo>
                    <a:pt x="2255" y="484"/>
                    <a:pt x="2221" y="489"/>
                    <a:pt x="2221" y="489"/>
                  </a:cubicBezTo>
                  <a:cubicBezTo>
                    <a:pt x="2129" y="475"/>
                    <a:pt x="2041" y="460"/>
                    <a:pt x="1951" y="438"/>
                  </a:cubicBezTo>
                  <a:cubicBezTo>
                    <a:pt x="1922" y="418"/>
                    <a:pt x="1890" y="409"/>
                    <a:pt x="1856" y="401"/>
                  </a:cubicBezTo>
                  <a:cubicBezTo>
                    <a:pt x="1791" y="360"/>
                    <a:pt x="1882" y="415"/>
                    <a:pt x="1805" y="379"/>
                  </a:cubicBezTo>
                  <a:cubicBezTo>
                    <a:pt x="1730" y="344"/>
                    <a:pt x="1654" y="306"/>
                    <a:pt x="1579" y="270"/>
                  </a:cubicBezTo>
                  <a:cubicBezTo>
                    <a:pt x="1505" y="234"/>
                    <a:pt x="1420" y="219"/>
                    <a:pt x="1346" y="182"/>
                  </a:cubicBezTo>
                  <a:cubicBezTo>
                    <a:pt x="1287" y="152"/>
                    <a:pt x="1221" y="129"/>
                    <a:pt x="1164" y="95"/>
                  </a:cubicBezTo>
                  <a:cubicBezTo>
                    <a:pt x="1108" y="62"/>
                    <a:pt x="1068" y="12"/>
                    <a:pt x="1003" y="0"/>
                  </a:cubicBezTo>
                  <a:cubicBezTo>
                    <a:pt x="921" y="7"/>
                    <a:pt x="923" y="34"/>
                    <a:pt x="923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shade val="39216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sk-SK"/>
            </a:p>
          </p:txBody>
        </p:sp>
        <p:sp>
          <p:nvSpPr>
            <p:cNvPr id="7189" name="Text Box 7"/>
            <p:cNvSpPr txBox="1">
              <a:spLocks noChangeArrowheads="1"/>
            </p:cNvSpPr>
            <p:nvPr/>
          </p:nvSpPr>
          <p:spPr bwMode="auto">
            <a:xfrm>
              <a:off x="2686" y="1497"/>
              <a:ext cx="207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/>
                <a:t>y</a:t>
              </a:r>
              <a:endParaRPr lang="en-US" altLang="sk-SK" sz="2400"/>
            </a:p>
          </p:txBody>
        </p:sp>
        <p:sp>
          <p:nvSpPr>
            <p:cNvPr id="7190" name="Line 8"/>
            <p:cNvSpPr>
              <a:spLocks noChangeShapeType="1"/>
            </p:cNvSpPr>
            <p:nvPr/>
          </p:nvSpPr>
          <p:spPr bwMode="auto">
            <a:xfrm>
              <a:off x="1815" y="2210"/>
              <a:ext cx="0" cy="10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7191" name="Line 9"/>
            <p:cNvSpPr>
              <a:spLocks noChangeShapeType="1"/>
            </p:cNvSpPr>
            <p:nvPr/>
          </p:nvSpPr>
          <p:spPr bwMode="auto">
            <a:xfrm>
              <a:off x="4054" y="2130"/>
              <a:ext cx="0" cy="10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7192" name="Line 10"/>
            <p:cNvSpPr>
              <a:spLocks noChangeShapeType="1"/>
            </p:cNvSpPr>
            <p:nvPr/>
          </p:nvSpPr>
          <p:spPr bwMode="auto">
            <a:xfrm flipH="1">
              <a:off x="3391" y="3159"/>
              <a:ext cx="663" cy="515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7193" name="Line 11"/>
            <p:cNvSpPr>
              <a:spLocks noChangeShapeType="1"/>
            </p:cNvSpPr>
            <p:nvPr/>
          </p:nvSpPr>
          <p:spPr bwMode="auto">
            <a:xfrm flipH="1" flipV="1">
              <a:off x="2437" y="2724"/>
              <a:ext cx="1617" cy="4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7194" name="Line 12"/>
            <p:cNvSpPr>
              <a:spLocks noChangeShapeType="1"/>
            </p:cNvSpPr>
            <p:nvPr/>
          </p:nvSpPr>
          <p:spPr bwMode="auto">
            <a:xfrm flipV="1">
              <a:off x="2437" y="2289"/>
              <a:ext cx="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7195" name="Line 13"/>
            <p:cNvSpPr>
              <a:spLocks noChangeShapeType="1"/>
            </p:cNvSpPr>
            <p:nvPr/>
          </p:nvSpPr>
          <p:spPr bwMode="auto">
            <a:xfrm>
              <a:off x="3184" y="2289"/>
              <a:ext cx="82" cy="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7196" name="Line 14"/>
            <p:cNvSpPr>
              <a:spLocks noChangeShapeType="1"/>
            </p:cNvSpPr>
            <p:nvPr/>
          </p:nvSpPr>
          <p:spPr bwMode="auto">
            <a:xfrm flipV="1">
              <a:off x="3184" y="2289"/>
              <a:ext cx="82" cy="7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7197" name="Line 15"/>
            <p:cNvSpPr>
              <a:spLocks noChangeShapeType="1"/>
            </p:cNvSpPr>
            <p:nvPr/>
          </p:nvSpPr>
          <p:spPr bwMode="auto">
            <a:xfrm flipH="1">
              <a:off x="3308" y="1774"/>
              <a:ext cx="539" cy="475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7198" name="Text Box 16"/>
            <p:cNvSpPr txBox="1">
              <a:spLocks noChangeArrowheads="1"/>
            </p:cNvSpPr>
            <p:nvPr/>
          </p:nvSpPr>
          <p:spPr bwMode="auto">
            <a:xfrm>
              <a:off x="3930" y="1576"/>
              <a:ext cx="821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1400" dirty="0" err="1"/>
                <a:t>exetrné</a:t>
              </a:r>
              <a:r>
                <a:rPr lang="sk-SK" altLang="sk-SK" sz="1400" dirty="0"/>
                <a:t> minimum</a:t>
              </a:r>
              <a:endParaRPr lang="en-US" altLang="sk-SK" sz="1400" dirty="0"/>
            </a:p>
          </p:txBody>
        </p:sp>
        <p:sp>
          <p:nvSpPr>
            <p:cNvPr id="7199" name="Freeform 17" descr="5%"/>
            <p:cNvSpPr>
              <a:spLocks/>
            </p:cNvSpPr>
            <p:nvPr/>
          </p:nvSpPr>
          <p:spPr bwMode="auto">
            <a:xfrm>
              <a:off x="1856" y="2685"/>
              <a:ext cx="2198" cy="949"/>
            </a:xfrm>
            <a:custGeom>
              <a:avLst/>
              <a:gdLst>
                <a:gd name="T0" fmla="*/ 163 w 2592"/>
                <a:gd name="T1" fmla="*/ 0 h 1200"/>
                <a:gd name="T2" fmla="*/ 0 w 2592"/>
                <a:gd name="T3" fmla="*/ 81 h 1200"/>
                <a:gd name="T4" fmla="*/ 414 w 2592"/>
                <a:gd name="T5" fmla="*/ 146 h 1200"/>
                <a:gd name="T6" fmla="*/ 588 w 2592"/>
                <a:gd name="T7" fmla="*/ 70 h 1200"/>
                <a:gd name="T8" fmla="*/ 163 w 2592"/>
                <a:gd name="T9" fmla="*/ 6 h 1200"/>
                <a:gd name="T10" fmla="*/ 153 w 2592"/>
                <a:gd name="T11" fmla="*/ 6 h 12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92"/>
                <a:gd name="T19" fmla="*/ 0 h 1200"/>
                <a:gd name="T20" fmla="*/ 2592 w 2592"/>
                <a:gd name="T21" fmla="*/ 1200 h 12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92" h="1200">
                  <a:moveTo>
                    <a:pt x="720" y="0"/>
                  </a:moveTo>
                  <a:lnTo>
                    <a:pt x="0" y="672"/>
                  </a:lnTo>
                  <a:lnTo>
                    <a:pt x="1824" y="1200"/>
                  </a:lnTo>
                  <a:lnTo>
                    <a:pt x="2592" y="576"/>
                  </a:lnTo>
                  <a:lnTo>
                    <a:pt x="720" y="48"/>
                  </a:lnTo>
                  <a:lnTo>
                    <a:pt x="672" y="48"/>
                  </a:lnTo>
                </a:path>
              </a:pathLst>
            </a:custGeom>
            <a:pattFill prst="pct5">
              <a:fgClr>
                <a:schemeClr val="bg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7200" name="Line 18"/>
            <p:cNvSpPr>
              <a:spLocks noChangeShapeType="1"/>
            </p:cNvSpPr>
            <p:nvPr/>
          </p:nvSpPr>
          <p:spPr bwMode="auto">
            <a:xfrm>
              <a:off x="3391" y="2645"/>
              <a:ext cx="0" cy="1029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graphicFrame>
          <p:nvGraphicFramePr>
            <p:cNvPr id="7172" name="Object 19"/>
            <p:cNvGraphicFramePr>
              <a:graphicFrameLocks noChangeAspect="1"/>
            </p:cNvGraphicFramePr>
            <p:nvPr/>
          </p:nvGraphicFramePr>
          <p:xfrm>
            <a:off x="1930" y="2605"/>
            <a:ext cx="25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66" name="Equation" r:id="rId3" imgW="164880" imgH="215640" progId="Equation.3">
                    <p:embed/>
                  </p:oleObj>
                </mc:Choice>
                <mc:Fallback>
                  <p:oleObj name="Equation" r:id="rId3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" y="2605"/>
                          <a:ext cx="25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1" name="Line 20"/>
            <p:cNvSpPr>
              <a:spLocks noChangeShapeType="1"/>
            </p:cNvSpPr>
            <p:nvPr/>
          </p:nvSpPr>
          <p:spPr bwMode="auto">
            <a:xfrm>
              <a:off x="2644" y="2526"/>
              <a:ext cx="166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7202" name="Line 21"/>
            <p:cNvSpPr>
              <a:spLocks noChangeShapeType="1"/>
            </p:cNvSpPr>
            <p:nvPr/>
          </p:nvSpPr>
          <p:spPr bwMode="auto">
            <a:xfrm>
              <a:off x="3266" y="2685"/>
              <a:ext cx="1079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7203" name="Text Box 22"/>
            <p:cNvSpPr txBox="1">
              <a:spLocks noChangeArrowheads="1"/>
            </p:cNvSpPr>
            <p:nvPr/>
          </p:nvSpPr>
          <p:spPr bwMode="auto">
            <a:xfrm>
              <a:off x="2560" y="3002"/>
              <a:ext cx="582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>
                  <a:solidFill>
                    <a:schemeClr val="bg2"/>
                  </a:solidFill>
                </a:rPr>
                <a:t>D</a:t>
              </a:r>
              <a:endParaRPr lang="en-US" altLang="sk-SK" sz="2400">
                <a:solidFill>
                  <a:schemeClr val="bg2"/>
                </a:solidFill>
              </a:endParaRPr>
            </a:p>
          </p:txBody>
        </p:sp>
        <p:graphicFrame>
          <p:nvGraphicFramePr>
            <p:cNvPr id="7173" name="Object 23"/>
            <p:cNvGraphicFramePr>
              <a:graphicFrameLocks noChangeAspect="1"/>
            </p:cNvGraphicFramePr>
            <p:nvPr/>
          </p:nvGraphicFramePr>
          <p:xfrm>
            <a:off x="1978" y="3360"/>
            <a:ext cx="23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67" name="Equation" r:id="rId5" imgW="152280" imgH="215640" progId="Equation.3">
                    <p:embed/>
                  </p:oleObj>
                </mc:Choice>
                <mc:Fallback>
                  <p:oleObj name="Equation" r:id="rId5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8" y="3360"/>
                          <a:ext cx="234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5" name="Group 39"/>
          <p:cNvGrpSpPr>
            <a:grpSpLocks/>
          </p:cNvGrpSpPr>
          <p:nvPr/>
        </p:nvGrpSpPr>
        <p:grpSpPr bwMode="auto">
          <a:xfrm>
            <a:off x="152400" y="521419"/>
            <a:ext cx="8763000" cy="2498725"/>
            <a:chOff x="96" y="340"/>
            <a:chExt cx="5520" cy="1574"/>
          </a:xfrm>
        </p:grpSpPr>
        <p:sp>
          <p:nvSpPr>
            <p:cNvPr id="7184" name="Text Box 25"/>
            <p:cNvSpPr txBox="1">
              <a:spLocks noChangeArrowheads="1"/>
            </p:cNvSpPr>
            <p:nvPr/>
          </p:nvSpPr>
          <p:spPr bwMode="auto">
            <a:xfrm>
              <a:off x="96" y="340"/>
              <a:ext cx="5520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 b="1" dirty="0">
                  <a:solidFill>
                    <a:srgbClr val="FFC000"/>
                  </a:solidFill>
                </a:rPr>
                <a:t>Binárna verzia funkcie </a:t>
              </a:r>
              <a:r>
                <a:rPr lang="sk-SK" altLang="sk-SK" sz="2400" b="1" i="1" dirty="0">
                  <a:solidFill>
                    <a:srgbClr val="FFC000"/>
                  </a:solidFill>
                </a:rPr>
                <a:t>f(x)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dirty="0"/>
                <a:t> </a:t>
              </a:r>
              <a:endParaRPr lang="sk-SK" altLang="sk-SK" sz="2000" b="1" i="1" dirty="0"/>
            </a:p>
            <a:p>
              <a:pPr eaLnBrk="1" hangingPunct="1">
                <a:spcBef>
                  <a:spcPct val="50000"/>
                </a:spcBef>
              </a:pPr>
              <a:endParaRPr lang="en-US" altLang="sk-SK" sz="2000" dirty="0"/>
            </a:p>
          </p:txBody>
        </p:sp>
        <p:sp>
          <p:nvSpPr>
            <p:cNvPr id="7185" name="Text Box 27"/>
            <p:cNvSpPr txBox="1">
              <a:spLocks noChangeArrowheads="1"/>
            </p:cNvSpPr>
            <p:nvPr/>
          </p:nvSpPr>
          <p:spPr bwMode="auto">
            <a:xfrm>
              <a:off x="96" y="1088"/>
              <a:ext cx="2304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000" b="1" dirty="0">
                  <a:solidFill>
                    <a:srgbClr val="FF99FF"/>
                  </a:solidFill>
                </a:rPr>
                <a:t>Definícia binárnej funkcie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dirty="0"/>
                <a:t>        je binárny vektor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sk-SK" sz="2000" dirty="0"/>
            </a:p>
          </p:txBody>
        </p:sp>
        <p:graphicFrame>
          <p:nvGraphicFramePr>
            <p:cNvPr id="7171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9491344"/>
                </p:ext>
              </p:extLst>
            </p:nvPr>
          </p:nvGraphicFramePr>
          <p:xfrm>
            <a:off x="204" y="1432"/>
            <a:ext cx="168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68" name="Equation" r:id="rId7" imgW="152280" imgH="139680" progId="Equation.3">
                    <p:embed/>
                  </p:oleObj>
                </mc:Choice>
                <mc:Fallback>
                  <p:oleObj name="Equation" r:id="rId7" imgW="1522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432"/>
                          <a:ext cx="168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6" name="Group 41"/>
          <p:cNvGrpSpPr>
            <a:grpSpLocks/>
          </p:cNvGrpSpPr>
          <p:nvPr/>
        </p:nvGrpSpPr>
        <p:grpSpPr bwMode="auto">
          <a:xfrm>
            <a:off x="228600" y="2936159"/>
            <a:ext cx="8686800" cy="3170238"/>
            <a:chOff x="288" y="1824"/>
            <a:chExt cx="5472" cy="1997"/>
          </a:xfrm>
        </p:grpSpPr>
        <p:graphicFrame>
          <p:nvGraphicFramePr>
            <p:cNvPr id="7170" name="Object 28"/>
            <p:cNvGraphicFramePr>
              <a:graphicFrameLocks noChangeAspect="1"/>
            </p:cNvGraphicFramePr>
            <p:nvPr/>
          </p:nvGraphicFramePr>
          <p:xfrm>
            <a:off x="288" y="2016"/>
            <a:ext cx="2066" cy="16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69" name="Equation" r:id="rId9" imgW="1523880" imgH="1193760" progId="Equation.3">
                    <p:embed/>
                  </p:oleObj>
                </mc:Choice>
                <mc:Fallback>
                  <p:oleObj name="Equation" r:id="rId9" imgW="1523880" imgH="11937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016"/>
                          <a:ext cx="2066" cy="16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Text Box 29"/>
            <p:cNvSpPr txBox="1">
              <a:spLocks noChangeArrowheads="1"/>
            </p:cNvSpPr>
            <p:nvPr/>
          </p:nvSpPr>
          <p:spPr bwMode="auto">
            <a:xfrm>
              <a:off x="3110" y="1824"/>
              <a:ext cx="2650" cy="1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000" dirty="0"/>
                <a:t>funkcia, </a:t>
              </a:r>
              <a:r>
                <a:rPr lang="sk-SK" altLang="sk-SK" sz="2000" dirty="0" err="1"/>
                <a:t>def</a:t>
              </a:r>
              <a:r>
                <a:rPr lang="sk-SK" altLang="sk-SK" sz="2000" dirty="0"/>
                <a:t>. nad množinou binárnych </a:t>
              </a:r>
              <a:r>
                <a:rPr lang="sk-SK" altLang="sk-SK" sz="2000"/>
                <a:t>vektorov </a:t>
              </a:r>
              <a:r>
                <a:rPr lang="en-US" altLang="sk-SK" sz="2000" smtClean="0"/>
                <a:t>so </a:t>
              </a:r>
              <a:r>
                <a:rPr lang="en-US" altLang="sk-SK" sz="2000" dirty="0" err="1" smtClean="0"/>
                <a:t>zlo</a:t>
              </a:r>
              <a:r>
                <a:rPr lang="sk-SK" altLang="sk-SK" sz="2000" dirty="0" err="1" smtClean="0"/>
                <a:t>žkami</a:t>
              </a:r>
              <a:r>
                <a:rPr lang="sk-SK" altLang="sk-SK" sz="2000" dirty="0" smtClean="0"/>
                <a:t> dĺžky </a:t>
              </a:r>
              <a:r>
                <a:rPr lang="sk-SK" altLang="sk-SK" sz="2000" i="1" dirty="0" smtClean="0"/>
                <a:t>k</a:t>
              </a:r>
              <a:r>
                <a:rPr lang="sk-SK" altLang="sk-SK" sz="2000" dirty="0" smtClean="0"/>
                <a:t>.</a:t>
              </a:r>
              <a:endParaRPr lang="sk-SK" altLang="sk-SK" sz="2000" dirty="0"/>
            </a:p>
            <a:p>
              <a:pPr eaLnBrk="1" hangingPunct="1">
                <a:spcBef>
                  <a:spcPct val="50000"/>
                </a:spcBef>
              </a:pPr>
              <a:r>
                <a:rPr lang="en-US" altLang="sk-SK" sz="2000" i="1" dirty="0"/>
                <a:t>f</a:t>
              </a:r>
              <a:r>
                <a:rPr lang="en-US" altLang="sk-SK" sz="2000" dirty="0"/>
                <a:t> </a:t>
              </a:r>
              <a:r>
                <a:rPr lang="en-US" altLang="sk-SK" sz="2000" dirty="0" err="1"/>
                <a:t>prirad</a:t>
              </a:r>
              <a:r>
                <a:rPr lang="sk-SK" altLang="sk-SK" sz="2000" dirty="0"/>
                <a:t>í binárnemu vektoru reálne číslo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dirty="0" err="1"/>
                <a:t>kardinalita</a:t>
              </a:r>
              <a:r>
                <a:rPr lang="sk-SK" altLang="sk-SK" sz="2000" dirty="0"/>
                <a:t> množiny binárnych </a:t>
              </a:r>
              <a:r>
                <a:rPr lang="sk-SK" altLang="sk-SK" sz="2000" dirty="0" smtClean="0"/>
                <a:t>vektorov so zložkami  </a:t>
              </a:r>
              <a:r>
                <a:rPr lang="sk-SK" altLang="sk-SK" sz="2000" dirty="0"/>
                <a:t>dĺžky </a:t>
              </a:r>
              <a:r>
                <a:rPr lang="sk-SK" altLang="sk-SK" sz="2000" i="1" dirty="0" smtClean="0"/>
                <a:t>k  , </a:t>
              </a:r>
              <a:r>
                <a:rPr lang="sk-SK" altLang="sk-SK" sz="2000" dirty="0" smtClean="0"/>
                <a:t>ak</a:t>
              </a:r>
              <a:r>
                <a:rPr lang="sk-SK" altLang="sk-SK" sz="2000" i="1" dirty="0" smtClean="0"/>
                <a:t> n=1</a:t>
              </a:r>
              <a:endParaRPr lang="sk-SK" altLang="sk-SK" sz="2000" i="1" dirty="0"/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dirty="0" smtClean="0"/>
                <a:t>optimalizačný </a:t>
              </a:r>
              <a:r>
                <a:rPr lang="sk-SK" altLang="sk-SK" sz="2000" dirty="0"/>
                <a:t>problém</a:t>
              </a:r>
            </a:p>
            <a:p>
              <a:pPr eaLnBrk="1" hangingPunct="1">
                <a:spcBef>
                  <a:spcPct val="50000"/>
                </a:spcBef>
              </a:pPr>
              <a:endParaRPr lang="en-US" altLang="sk-SK" sz="2000" dirty="0"/>
            </a:p>
          </p:txBody>
        </p:sp>
        <p:sp>
          <p:nvSpPr>
            <p:cNvPr id="7178" name="Line 30"/>
            <p:cNvSpPr>
              <a:spLocks noChangeShapeType="1"/>
            </p:cNvSpPr>
            <p:nvPr/>
          </p:nvSpPr>
          <p:spPr bwMode="auto">
            <a:xfrm flipH="1">
              <a:off x="2506" y="2160"/>
              <a:ext cx="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7179" name="Line 31"/>
            <p:cNvSpPr>
              <a:spLocks noChangeShapeType="1"/>
            </p:cNvSpPr>
            <p:nvPr/>
          </p:nvSpPr>
          <p:spPr bwMode="auto">
            <a:xfrm flipH="1">
              <a:off x="2556" y="2928"/>
              <a:ext cx="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7180" name="Freeform 32"/>
            <p:cNvSpPr>
              <a:spLocks/>
            </p:cNvSpPr>
            <p:nvPr/>
          </p:nvSpPr>
          <p:spPr bwMode="auto">
            <a:xfrm>
              <a:off x="1567" y="3264"/>
              <a:ext cx="652" cy="366"/>
            </a:xfrm>
            <a:custGeom>
              <a:avLst/>
              <a:gdLst>
                <a:gd name="T0" fmla="*/ 949 w 621"/>
                <a:gd name="T1" fmla="*/ 0 h 366"/>
                <a:gd name="T2" fmla="*/ 949 w 621"/>
                <a:gd name="T3" fmla="*/ 180 h 366"/>
                <a:gd name="T4" fmla="*/ 504 w 621"/>
                <a:gd name="T5" fmla="*/ 366 h 366"/>
                <a:gd name="T6" fmla="*/ 299 w 621"/>
                <a:gd name="T7" fmla="*/ 348 h 366"/>
                <a:gd name="T8" fmla="*/ 224 w 621"/>
                <a:gd name="T9" fmla="*/ 336 h 366"/>
                <a:gd name="T10" fmla="*/ 112 w 621"/>
                <a:gd name="T11" fmla="*/ 264 h 366"/>
                <a:gd name="T12" fmla="*/ 0 w 621"/>
                <a:gd name="T13" fmla="*/ 114 h 3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1"/>
                <a:gd name="T22" fmla="*/ 0 h 366"/>
                <a:gd name="T23" fmla="*/ 621 w 621"/>
                <a:gd name="T24" fmla="*/ 366 h 3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1" h="366">
                  <a:moveTo>
                    <a:pt x="612" y="0"/>
                  </a:moveTo>
                  <a:cubicBezTo>
                    <a:pt x="620" y="95"/>
                    <a:pt x="621" y="68"/>
                    <a:pt x="612" y="180"/>
                  </a:cubicBezTo>
                  <a:cubicBezTo>
                    <a:pt x="599" y="337"/>
                    <a:pt x="451" y="356"/>
                    <a:pt x="324" y="366"/>
                  </a:cubicBezTo>
                  <a:cubicBezTo>
                    <a:pt x="282" y="362"/>
                    <a:pt x="233" y="358"/>
                    <a:pt x="192" y="348"/>
                  </a:cubicBezTo>
                  <a:cubicBezTo>
                    <a:pt x="176" y="344"/>
                    <a:pt x="144" y="336"/>
                    <a:pt x="144" y="336"/>
                  </a:cubicBezTo>
                  <a:cubicBezTo>
                    <a:pt x="120" y="312"/>
                    <a:pt x="92" y="292"/>
                    <a:pt x="72" y="264"/>
                  </a:cubicBezTo>
                  <a:cubicBezTo>
                    <a:pt x="46" y="227"/>
                    <a:pt x="28" y="142"/>
                    <a:pt x="0" y="114"/>
                  </a:cubicBez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7181" name="Freeform 33"/>
            <p:cNvSpPr>
              <a:spLocks/>
            </p:cNvSpPr>
            <p:nvPr/>
          </p:nvSpPr>
          <p:spPr bwMode="auto">
            <a:xfrm>
              <a:off x="2556" y="3312"/>
              <a:ext cx="605" cy="352"/>
            </a:xfrm>
            <a:custGeom>
              <a:avLst/>
              <a:gdLst>
                <a:gd name="T0" fmla="*/ 896 w 576"/>
                <a:gd name="T1" fmla="*/ 0 h 352"/>
                <a:gd name="T2" fmla="*/ 822 w 576"/>
                <a:gd name="T3" fmla="*/ 192 h 352"/>
                <a:gd name="T4" fmla="*/ 525 w 576"/>
                <a:gd name="T5" fmla="*/ 336 h 352"/>
                <a:gd name="T6" fmla="*/ 224 w 576"/>
                <a:gd name="T7" fmla="*/ 288 h 352"/>
                <a:gd name="T8" fmla="*/ 0 w 576"/>
                <a:gd name="T9" fmla="*/ 48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352"/>
                <a:gd name="T17" fmla="*/ 576 w 576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352">
                  <a:moveTo>
                    <a:pt x="576" y="0"/>
                  </a:moveTo>
                  <a:cubicBezTo>
                    <a:pt x="572" y="68"/>
                    <a:pt x="568" y="136"/>
                    <a:pt x="528" y="192"/>
                  </a:cubicBezTo>
                  <a:cubicBezTo>
                    <a:pt x="488" y="248"/>
                    <a:pt x="400" y="320"/>
                    <a:pt x="336" y="336"/>
                  </a:cubicBezTo>
                  <a:cubicBezTo>
                    <a:pt x="272" y="352"/>
                    <a:pt x="200" y="336"/>
                    <a:pt x="144" y="288"/>
                  </a:cubicBezTo>
                  <a:cubicBezTo>
                    <a:pt x="88" y="240"/>
                    <a:pt x="44" y="144"/>
                    <a:pt x="0" y="4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7182" name="Line 34"/>
            <p:cNvSpPr>
              <a:spLocks noChangeShapeType="1"/>
            </p:cNvSpPr>
            <p:nvPr/>
          </p:nvSpPr>
          <p:spPr bwMode="auto">
            <a:xfrm rot="763461" flipH="1" flipV="1">
              <a:off x="2506" y="3312"/>
              <a:ext cx="10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7183" name="Line 40"/>
            <p:cNvSpPr>
              <a:spLocks noChangeShapeType="1"/>
            </p:cNvSpPr>
            <p:nvPr/>
          </p:nvSpPr>
          <p:spPr bwMode="auto">
            <a:xfrm flipH="1">
              <a:off x="249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411201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sk-SK" sz="3200" smtClean="0"/>
              <a:t>Súvislosti</a:t>
            </a:r>
            <a:endParaRPr lang="en-US" sz="3200" smtClean="0"/>
          </a:p>
        </p:txBody>
      </p:sp>
      <p:sp>
        <p:nvSpPr>
          <p:cNvPr id="8200" name="Text Box 3"/>
          <p:cNvSpPr txBox="1">
            <a:spLocks noChangeArrowheads="1"/>
          </p:cNvSpPr>
          <p:nvPr/>
        </p:nvSpPr>
        <p:spPr bwMode="auto">
          <a:xfrm>
            <a:off x="381000" y="2286000"/>
            <a:ext cx="8382000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sk-SK" altLang="sk-SK" sz="2000"/>
              <a:t>Každý bod pri „vzorkovaní“ funkcie má súradnice 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400"/>
              <a:t>                                   .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2"/>
            </a:pPr>
            <a:r>
              <a:rPr lang="sk-SK" altLang="sk-SK" sz="2000"/>
              <a:t>Binárne vyjadrenie vektora         je :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2"/>
            </a:pPr>
            <a:endParaRPr lang="sk-SK" altLang="sk-SK" sz="2000"/>
          </a:p>
          <a:p>
            <a:pPr eaLnBrk="1" hangingPunct="1">
              <a:spcBef>
                <a:spcPct val="50000"/>
              </a:spcBef>
              <a:buFontTx/>
              <a:buAutoNum type="arabicPeriod" startAt="2"/>
            </a:pPr>
            <a:endParaRPr lang="sk-SK" altLang="sk-SK" sz="2000"/>
          </a:p>
          <a:p>
            <a:pPr eaLnBrk="1" hangingPunct="1">
              <a:spcBef>
                <a:spcPct val="50000"/>
              </a:spcBef>
              <a:buFontTx/>
              <a:buAutoNum type="arabicPeriod" startAt="2"/>
            </a:pPr>
            <a:endParaRPr lang="sk-SK" altLang="sk-SK" sz="2400"/>
          </a:p>
          <a:p>
            <a:pPr eaLnBrk="1" hangingPunct="1">
              <a:spcBef>
                <a:spcPct val="50000"/>
              </a:spcBef>
              <a:buFontTx/>
              <a:buAutoNum type="arabicPeriod" startAt="2"/>
            </a:pPr>
            <a:endParaRPr lang="sk-SK" altLang="sk-SK" sz="2400"/>
          </a:p>
          <a:p>
            <a:pPr eaLnBrk="1" hangingPunct="1">
              <a:spcBef>
                <a:spcPct val="50000"/>
              </a:spcBef>
              <a:buFontTx/>
              <a:buAutoNum type="arabicPeriod" startAt="2"/>
            </a:pPr>
            <a:r>
              <a:rPr lang="sk-SK" altLang="sk-SK" sz="2000"/>
              <a:t>Jednotlivé zložky sú ale celočíselné aproximácie. Ako aproximovať rozumne?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000"/>
              <a:t>      </a:t>
            </a:r>
            <a:endParaRPr lang="en-US" altLang="sk-SK" sz="2000"/>
          </a:p>
        </p:txBody>
      </p:sp>
      <p:graphicFrame>
        <p:nvGraphicFramePr>
          <p:cNvPr id="8194" name="Object 0"/>
          <p:cNvGraphicFramePr>
            <a:graphicFrameLocks noChangeAspect="1"/>
          </p:cNvGraphicFramePr>
          <p:nvPr/>
        </p:nvGraphicFramePr>
        <p:xfrm>
          <a:off x="914400" y="2743200"/>
          <a:ext cx="243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1" name="Equation" r:id="rId3" imgW="1218960" imgH="266400" progId="Equation.3">
                  <p:embed/>
                </p:oleObj>
              </mc:Choice>
              <mc:Fallback>
                <p:oleObj name="Equation" r:id="rId3" imgW="12189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2438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"/>
          <p:cNvGraphicFramePr>
            <a:graphicFrameLocks noChangeAspect="1"/>
          </p:cNvGraphicFramePr>
          <p:nvPr/>
        </p:nvGraphicFramePr>
        <p:xfrm>
          <a:off x="3810000" y="3352800"/>
          <a:ext cx="2778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2" name="Equation" r:id="rId5" imgW="126720" imgH="139680" progId="Equation.3">
                  <p:embed/>
                </p:oleObj>
              </mc:Choice>
              <mc:Fallback>
                <p:oleObj name="Equation" r:id="rId5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52800"/>
                        <a:ext cx="2778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990600" y="4038600"/>
            <a:ext cx="6172200" cy="304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8202" name="Line 7"/>
          <p:cNvSpPr>
            <a:spLocks noChangeShapeType="1"/>
          </p:cNvSpPr>
          <p:nvPr/>
        </p:nvSpPr>
        <p:spPr bwMode="auto">
          <a:xfrm>
            <a:off x="4114800" y="4038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8203" name="Line 8"/>
          <p:cNvSpPr>
            <a:spLocks noChangeShapeType="1"/>
          </p:cNvSpPr>
          <p:nvPr/>
        </p:nvSpPr>
        <p:spPr bwMode="auto">
          <a:xfrm>
            <a:off x="13716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8204" name="Line 9"/>
          <p:cNvSpPr>
            <a:spLocks noChangeShapeType="1"/>
          </p:cNvSpPr>
          <p:nvPr/>
        </p:nvSpPr>
        <p:spPr bwMode="auto">
          <a:xfrm>
            <a:off x="5715000" y="4038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8205" name="Line 10"/>
          <p:cNvSpPr>
            <a:spLocks noChangeShapeType="1"/>
          </p:cNvSpPr>
          <p:nvPr/>
        </p:nvSpPr>
        <p:spPr bwMode="auto">
          <a:xfrm>
            <a:off x="2590800" y="40386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8206" name="Line 11"/>
          <p:cNvSpPr>
            <a:spLocks noChangeShapeType="1"/>
          </p:cNvSpPr>
          <p:nvPr/>
        </p:nvSpPr>
        <p:spPr bwMode="auto">
          <a:xfrm>
            <a:off x="2971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8207" name="Line 12"/>
          <p:cNvSpPr>
            <a:spLocks noChangeShapeType="1"/>
          </p:cNvSpPr>
          <p:nvPr/>
        </p:nvSpPr>
        <p:spPr bwMode="auto">
          <a:xfrm>
            <a:off x="3352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8208" name="Line 13"/>
          <p:cNvSpPr>
            <a:spLocks noChangeShapeType="1"/>
          </p:cNvSpPr>
          <p:nvPr/>
        </p:nvSpPr>
        <p:spPr bwMode="auto">
          <a:xfrm>
            <a:off x="21336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8209" name="Line 14"/>
          <p:cNvSpPr>
            <a:spLocks noChangeShapeType="1"/>
          </p:cNvSpPr>
          <p:nvPr/>
        </p:nvSpPr>
        <p:spPr bwMode="auto">
          <a:xfrm>
            <a:off x="17526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8210" name="Line 15"/>
          <p:cNvSpPr>
            <a:spLocks noChangeShapeType="1"/>
          </p:cNvSpPr>
          <p:nvPr/>
        </p:nvSpPr>
        <p:spPr bwMode="auto">
          <a:xfrm>
            <a:off x="3733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8211" name="Line 16"/>
          <p:cNvSpPr>
            <a:spLocks noChangeShapeType="1"/>
          </p:cNvSpPr>
          <p:nvPr/>
        </p:nvSpPr>
        <p:spPr bwMode="auto">
          <a:xfrm>
            <a:off x="4495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8212" name="Line 17"/>
          <p:cNvSpPr>
            <a:spLocks noChangeShapeType="1"/>
          </p:cNvSpPr>
          <p:nvPr/>
        </p:nvSpPr>
        <p:spPr bwMode="auto">
          <a:xfrm>
            <a:off x="4876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8213" name="Line 18"/>
          <p:cNvSpPr>
            <a:spLocks noChangeShapeType="1"/>
          </p:cNvSpPr>
          <p:nvPr/>
        </p:nvSpPr>
        <p:spPr bwMode="auto">
          <a:xfrm>
            <a:off x="5257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8214" name="Line 19"/>
          <p:cNvSpPr>
            <a:spLocks noChangeShapeType="1"/>
          </p:cNvSpPr>
          <p:nvPr/>
        </p:nvSpPr>
        <p:spPr bwMode="auto">
          <a:xfrm>
            <a:off x="60960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8215" name="Line 20"/>
          <p:cNvSpPr>
            <a:spLocks noChangeShapeType="1"/>
          </p:cNvSpPr>
          <p:nvPr/>
        </p:nvSpPr>
        <p:spPr bwMode="auto">
          <a:xfrm>
            <a:off x="6400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8216" name="Line 21"/>
          <p:cNvSpPr>
            <a:spLocks noChangeShapeType="1"/>
          </p:cNvSpPr>
          <p:nvPr/>
        </p:nvSpPr>
        <p:spPr bwMode="auto">
          <a:xfrm>
            <a:off x="6781800" y="403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8217" name="Text Box 22"/>
          <p:cNvSpPr txBox="1">
            <a:spLocks noChangeArrowheads="1"/>
          </p:cNvSpPr>
          <p:nvPr/>
        </p:nvSpPr>
        <p:spPr bwMode="auto">
          <a:xfrm>
            <a:off x="2971800" y="4038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1400"/>
              <a:t>1</a:t>
            </a:r>
            <a:endParaRPr lang="en-US" altLang="sk-SK" sz="1400"/>
          </a:p>
        </p:txBody>
      </p:sp>
      <p:sp>
        <p:nvSpPr>
          <p:cNvPr id="8218" name="Text Box 23"/>
          <p:cNvSpPr txBox="1">
            <a:spLocks noChangeArrowheads="1"/>
          </p:cNvSpPr>
          <p:nvPr/>
        </p:nvSpPr>
        <p:spPr bwMode="auto">
          <a:xfrm>
            <a:off x="2590800" y="4038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1400"/>
              <a:t>1</a:t>
            </a:r>
            <a:endParaRPr lang="en-US" altLang="sk-SK" sz="1400"/>
          </a:p>
        </p:txBody>
      </p:sp>
      <p:sp>
        <p:nvSpPr>
          <p:cNvPr id="8219" name="Text Box 24"/>
          <p:cNvSpPr txBox="1">
            <a:spLocks noChangeArrowheads="1"/>
          </p:cNvSpPr>
          <p:nvPr/>
        </p:nvSpPr>
        <p:spPr bwMode="auto">
          <a:xfrm>
            <a:off x="1752600" y="4038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1400"/>
              <a:t>1</a:t>
            </a:r>
            <a:endParaRPr lang="en-US" altLang="sk-SK" sz="1400"/>
          </a:p>
        </p:txBody>
      </p:sp>
      <p:sp>
        <p:nvSpPr>
          <p:cNvPr id="8220" name="Text Box 25"/>
          <p:cNvSpPr txBox="1">
            <a:spLocks noChangeArrowheads="1"/>
          </p:cNvSpPr>
          <p:nvPr/>
        </p:nvSpPr>
        <p:spPr bwMode="auto">
          <a:xfrm>
            <a:off x="990600" y="4038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1400"/>
              <a:t>1</a:t>
            </a:r>
            <a:endParaRPr lang="en-US" altLang="sk-SK" sz="1400"/>
          </a:p>
        </p:txBody>
      </p:sp>
      <p:sp>
        <p:nvSpPr>
          <p:cNvPr id="8221" name="Text Box 26"/>
          <p:cNvSpPr txBox="1">
            <a:spLocks noChangeArrowheads="1"/>
          </p:cNvSpPr>
          <p:nvPr/>
        </p:nvSpPr>
        <p:spPr bwMode="auto">
          <a:xfrm>
            <a:off x="5791200" y="4038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1400"/>
              <a:t>1</a:t>
            </a:r>
            <a:endParaRPr lang="en-US" altLang="sk-SK" sz="1400"/>
          </a:p>
        </p:txBody>
      </p:sp>
      <p:sp>
        <p:nvSpPr>
          <p:cNvPr id="8222" name="Text Box 27"/>
          <p:cNvSpPr txBox="1">
            <a:spLocks noChangeArrowheads="1"/>
          </p:cNvSpPr>
          <p:nvPr/>
        </p:nvSpPr>
        <p:spPr bwMode="auto">
          <a:xfrm>
            <a:off x="4114800" y="4038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1400"/>
              <a:t>1</a:t>
            </a:r>
            <a:endParaRPr lang="en-US" altLang="sk-SK" sz="1400"/>
          </a:p>
        </p:txBody>
      </p:sp>
      <p:sp>
        <p:nvSpPr>
          <p:cNvPr id="8223" name="Text Box 28"/>
          <p:cNvSpPr txBox="1">
            <a:spLocks noChangeArrowheads="1"/>
          </p:cNvSpPr>
          <p:nvPr/>
        </p:nvSpPr>
        <p:spPr bwMode="auto">
          <a:xfrm>
            <a:off x="4495800" y="4038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1400"/>
              <a:t>0</a:t>
            </a:r>
            <a:endParaRPr lang="en-US" altLang="sk-SK" sz="1400"/>
          </a:p>
        </p:txBody>
      </p:sp>
      <p:sp>
        <p:nvSpPr>
          <p:cNvPr id="8224" name="Text Box 29"/>
          <p:cNvSpPr txBox="1">
            <a:spLocks noChangeArrowheads="1"/>
          </p:cNvSpPr>
          <p:nvPr/>
        </p:nvSpPr>
        <p:spPr bwMode="auto">
          <a:xfrm>
            <a:off x="3352800" y="4038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1400"/>
              <a:t>0</a:t>
            </a:r>
            <a:endParaRPr lang="en-US" altLang="sk-SK" sz="1400"/>
          </a:p>
        </p:txBody>
      </p:sp>
      <p:sp>
        <p:nvSpPr>
          <p:cNvPr id="8225" name="Text Box 30"/>
          <p:cNvSpPr txBox="1">
            <a:spLocks noChangeArrowheads="1"/>
          </p:cNvSpPr>
          <p:nvPr/>
        </p:nvSpPr>
        <p:spPr bwMode="auto">
          <a:xfrm>
            <a:off x="4953000" y="4038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1400"/>
              <a:t>0</a:t>
            </a:r>
            <a:endParaRPr lang="en-US" altLang="sk-SK" sz="1400"/>
          </a:p>
        </p:txBody>
      </p:sp>
      <p:sp>
        <p:nvSpPr>
          <p:cNvPr id="8226" name="Text Box 31"/>
          <p:cNvSpPr txBox="1">
            <a:spLocks noChangeArrowheads="1"/>
          </p:cNvSpPr>
          <p:nvPr/>
        </p:nvSpPr>
        <p:spPr bwMode="auto">
          <a:xfrm>
            <a:off x="6096000" y="4038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1400"/>
              <a:t>0</a:t>
            </a:r>
            <a:endParaRPr lang="en-US" altLang="sk-SK" sz="1400"/>
          </a:p>
        </p:txBody>
      </p:sp>
      <p:sp>
        <p:nvSpPr>
          <p:cNvPr id="8227" name="Text Box 32"/>
          <p:cNvSpPr txBox="1">
            <a:spLocks noChangeArrowheads="1"/>
          </p:cNvSpPr>
          <p:nvPr/>
        </p:nvSpPr>
        <p:spPr bwMode="auto">
          <a:xfrm>
            <a:off x="1371600" y="4038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1400"/>
              <a:t>0</a:t>
            </a:r>
            <a:endParaRPr lang="en-US" altLang="sk-SK" sz="1400"/>
          </a:p>
        </p:txBody>
      </p:sp>
      <p:sp>
        <p:nvSpPr>
          <p:cNvPr id="8228" name="Text Box 33"/>
          <p:cNvSpPr txBox="1">
            <a:spLocks noChangeArrowheads="1"/>
          </p:cNvSpPr>
          <p:nvPr/>
        </p:nvSpPr>
        <p:spPr bwMode="auto">
          <a:xfrm>
            <a:off x="6477000" y="4038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1400"/>
              <a:t>...</a:t>
            </a:r>
            <a:endParaRPr lang="en-US" altLang="sk-SK" sz="1400"/>
          </a:p>
        </p:txBody>
      </p:sp>
      <p:sp>
        <p:nvSpPr>
          <p:cNvPr id="8229" name="Text Box 34"/>
          <p:cNvSpPr txBox="1">
            <a:spLocks noChangeArrowheads="1"/>
          </p:cNvSpPr>
          <p:nvPr/>
        </p:nvSpPr>
        <p:spPr bwMode="auto">
          <a:xfrm>
            <a:off x="2057400" y="4038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1400"/>
              <a:t>...</a:t>
            </a:r>
            <a:endParaRPr lang="en-US" altLang="sk-SK" sz="1400"/>
          </a:p>
        </p:txBody>
      </p:sp>
      <p:sp>
        <p:nvSpPr>
          <p:cNvPr id="8230" name="Text Box 35"/>
          <p:cNvSpPr txBox="1">
            <a:spLocks noChangeArrowheads="1"/>
          </p:cNvSpPr>
          <p:nvPr/>
        </p:nvSpPr>
        <p:spPr bwMode="auto">
          <a:xfrm>
            <a:off x="3657600" y="4038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1400"/>
              <a:t>...</a:t>
            </a:r>
            <a:endParaRPr lang="en-US" altLang="sk-SK" sz="1400"/>
          </a:p>
        </p:txBody>
      </p:sp>
      <p:sp>
        <p:nvSpPr>
          <p:cNvPr id="8231" name="Text Box 36"/>
          <p:cNvSpPr txBox="1">
            <a:spLocks noChangeArrowheads="1"/>
          </p:cNvSpPr>
          <p:nvPr/>
        </p:nvSpPr>
        <p:spPr bwMode="auto">
          <a:xfrm>
            <a:off x="5257800" y="4038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1400"/>
              <a:t>...</a:t>
            </a:r>
            <a:endParaRPr lang="en-US" altLang="sk-SK" sz="1400"/>
          </a:p>
        </p:txBody>
      </p:sp>
      <p:sp>
        <p:nvSpPr>
          <p:cNvPr id="8232" name="AutoShape 37"/>
          <p:cNvSpPr>
            <a:spLocks/>
          </p:cNvSpPr>
          <p:nvPr/>
        </p:nvSpPr>
        <p:spPr bwMode="auto">
          <a:xfrm>
            <a:off x="914400" y="4953000"/>
            <a:ext cx="304800" cy="1219200"/>
          </a:xfrm>
          <a:prstGeom prst="leftBrace">
            <a:avLst>
              <a:gd name="adj1" fmla="val 33333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8233" name="AutoShape 38"/>
          <p:cNvSpPr>
            <a:spLocks/>
          </p:cNvSpPr>
          <p:nvPr/>
        </p:nvSpPr>
        <p:spPr bwMode="auto">
          <a:xfrm rot="-5400000">
            <a:off x="1619250" y="3943350"/>
            <a:ext cx="342900" cy="1600200"/>
          </a:xfrm>
          <a:prstGeom prst="leftBrace">
            <a:avLst>
              <a:gd name="adj1" fmla="val 38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8234" name="AutoShape 39"/>
          <p:cNvSpPr>
            <a:spLocks/>
          </p:cNvSpPr>
          <p:nvPr/>
        </p:nvSpPr>
        <p:spPr bwMode="auto">
          <a:xfrm rot="-5400000">
            <a:off x="3181350" y="3981450"/>
            <a:ext cx="342900" cy="1524000"/>
          </a:xfrm>
          <a:prstGeom prst="leftBrace">
            <a:avLst>
              <a:gd name="adj1" fmla="val 3703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1524000" y="5105400"/>
          <a:ext cx="3222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3" name="Equation" r:id="rId7" imgW="152280" imgH="215640" progId="Equation.3">
                  <p:embed/>
                </p:oleObj>
              </mc:Choice>
              <mc:Fallback>
                <p:oleObj name="Equation" r:id="rId7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05400"/>
                        <a:ext cx="3222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3"/>
          <p:cNvGraphicFramePr>
            <a:graphicFrameLocks noChangeAspect="1"/>
          </p:cNvGraphicFramePr>
          <p:nvPr/>
        </p:nvGraphicFramePr>
        <p:xfrm>
          <a:off x="3187700" y="5105400"/>
          <a:ext cx="349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4" name="Equation" r:id="rId9" imgW="164880" imgH="215640" progId="Equation.3">
                  <p:embed/>
                </p:oleObj>
              </mc:Choice>
              <mc:Fallback>
                <p:oleObj name="Equation" r:id="rId9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5105400"/>
                        <a:ext cx="349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4"/>
          <p:cNvGraphicFramePr>
            <a:graphicFrameLocks noChangeAspect="1"/>
          </p:cNvGraphicFramePr>
          <p:nvPr/>
        </p:nvGraphicFramePr>
        <p:xfrm>
          <a:off x="4387850" y="5297488"/>
          <a:ext cx="376238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5" name="Equation" r:id="rId11" imgW="177480" imgH="75960" progId="Equation.3">
                  <p:embed/>
                </p:oleObj>
              </mc:Choice>
              <mc:Fallback>
                <p:oleObj name="Equation" r:id="rId11" imgW="17748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5297488"/>
                        <a:ext cx="376238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039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2" name="Group 3"/>
          <p:cNvGrpSpPr>
            <a:grpSpLocks/>
          </p:cNvGrpSpPr>
          <p:nvPr/>
        </p:nvGrpSpPr>
        <p:grpSpPr bwMode="auto">
          <a:xfrm>
            <a:off x="3657600" y="2276475"/>
            <a:ext cx="5486400" cy="3917950"/>
            <a:chOff x="336" y="1200"/>
            <a:chExt cx="4105" cy="3182"/>
          </a:xfrm>
        </p:grpSpPr>
        <p:graphicFrame>
          <p:nvGraphicFramePr>
            <p:cNvPr id="9219" name="Object 4"/>
            <p:cNvGraphicFramePr>
              <a:graphicFrameLocks noChangeAspect="1"/>
            </p:cNvGraphicFramePr>
            <p:nvPr/>
          </p:nvGraphicFramePr>
          <p:xfrm>
            <a:off x="336" y="1200"/>
            <a:ext cx="1008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4" name="Equation" r:id="rId3" imgW="698400" imgH="533160" progId="Equation.3">
                    <p:embed/>
                  </p:oleObj>
                </mc:Choice>
                <mc:Fallback>
                  <p:oleObj name="Equation" r:id="rId3" imgW="69840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100000"/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200"/>
                          <a:ext cx="1008" cy="7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0" name="Object 5"/>
            <p:cNvGraphicFramePr>
              <a:graphicFrameLocks noChangeAspect="1"/>
            </p:cNvGraphicFramePr>
            <p:nvPr/>
          </p:nvGraphicFramePr>
          <p:xfrm>
            <a:off x="1680" y="3840"/>
            <a:ext cx="27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5" name="Equation" r:id="rId5" imgW="152280" imgH="215640" progId="Equation.3">
                    <p:embed/>
                  </p:oleObj>
                </mc:Choice>
                <mc:Fallback>
                  <p:oleObj name="Equation" r:id="rId5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840"/>
                          <a:ext cx="271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25" name="Group 6"/>
            <p:cNvGrpSpPr>
              <a:grpSpLocks/>
            </p:cNvGrpSpPr>
            <p:nvPr/>
          </p:nvGrpSpPr>
          <p:grpSpPr bwMode="auto">
            <a:xfrm>
              <a:off x="912" y="1440"/>
              <a:ext cx="3529" cy="2736"/>
              <a:chOff x="912" y="1440"/>
              <a:chExt cx="3529" cy="2736"/>
            </a:xfrm>
          </p:grpSpPr>
          <p:sp>
            <p:nvSpPr>
              <p:cNvPr id="9230" name="Line 7"/>
              <p:cNvSpPr>
                <a:spLocks noChangeShapeType="1"/>
              </p:cNvSpPr>
              <p:nvPr/>
            </p:nvSpPr>
            <p:spPr bwMode="auto">
              <a:xfrm rot="20890672" flipH="1">
                <a:off x="912" y="2917"/>
                <a:ext cx="1296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9231" name="Line 8"/>
              <p:cNvSpPr>
                <a:spLocks noChangeShapeType="1"/>
              </p:cNvSpPr>
              <p:nvPr/>
            </p:nvSpPr>
            <p:spPr bwMode="auto">
              <a:xfrm flipV="1">
                <a:off x="2137" y="1440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89097" name="Freeform 9"/>
              <p:cNvSpPr>
                <a:spLocks/>
              </p:cNvSpPr>
              <p:nvPr/>
            </p:nvSpPr>
            <p:spPr bwMode="auto">
              <a:xfrm>
                <a:off x="1177" y="1872"/>
                <a:ext cx="2612" cy="1101"/>
              </a:xfrm>
              <a:custGeom>
                <a:avLst/>
                <a:gdLst/>
                <a:ahLst/>
                <a:cxnLst>
                  <a:cxn ang="0">
                    <a:pos x="923" y="0"/>
                  </a:cxn>
                  <a:cxn ang="0">
                    <a:pos x="894" y="51"/>
                  </a:cxn>
                  <a:cxn ang="0">
                    <a:pos x="806" y="95"/>
                  </a:cxn>
                  <a:cxn ang="0">
                    <a:pos x="609" y="102"/>
                  </a:cxn>
                  <a:cxn ang="0">
                    <a:pos x="551" y="117"/>
                  </a:cxn>
                  <a:cxn ang="0">
                    <a:pos x="507" y="131"/>
                  </a:cxn>
                  <a:cxn ang="0">
                    <a:pos x="486" y="146"/>
                  </a:cxn>
                  <a:cxn ang="0">
                    <a:pos x="464" y="153"/>
                  </a:cxn>
                  <a:cxn ang="0">
                    <a:pos x="376" y="233"/>
                  </a:cxn>
                  <a:cxn ang="0">
                    <a:pos x="303" y="336"/>
                  </a:cxn>
                  <a:cxn ang="0">
                    <a:pos x="121" y="474"/>
                  </a:cxn>
                  <a:cxn ang="0">
                    <a:pos x="99" y="489"/>
                  </a:cxn>
                  <a:cxn ang="0">
                    <a:pos x="77" y="496"/>
                  </a:cxn>
                  <a:cxn ang="0">
                    <a:pos x="12" y="532"/>
                  </a:cxn>
                  <a:cxn ang="0">
                    <a:pos x="114" y="591"/>
                  </a:cxn>
                  <a:cxn ang="0">
                    <a:pos x="690" y="649"/>
                  </a:cxn>
                  <a:cxn ang="0">
                    <a:pos x="770" y="664"/>
                  </a:cxn>
                  <a:cxn ang="0">
                    <a:pos x="857" y="707"/>
                  </a:cxn>
                  <a:cxn ang="0">
                    <a:pos x="952" y="802"/>
                  </a:cxn>
                  <a:cxn ang="0">
                    <a:pos x="1142" y="955"/>
                  </a:cxn>
                  <a:cxn ang="0">
                    <a:pos x="1193" y="977"/>
                  </a:cxn>
                  <a:cxn ang="0">
                    <a:pos x="1280" y="1021"/>
                  </a:cxn>
                  <a:cxn ang="0">
                    <a:pos x="1426" y="1101"/>
                  </a:cxn>
                  <a:cxn ang="0">
                    <a:pos x="1820" y="1065"/>
                  </a:cxn>
                  <a:cxn ang="0">
                    <a:pos x="1827" y="992"/>
                  </a:cxn>
                  <a:cxn ang="0">
                    <a:pos x="1871" y="948"/>
                  </a:cxn>
                  <a:cxn ang="0">
                    <a:pos x="2002" y="890"/>
                  </a:cxn>
                  <a:cxn ang="0">
                    <a:pos x="2141" y="839"/>
                  </a:cxn>
                  <a:cxn ang="0">
                    <a:pos x="2403" y="649"/>
                  </a:cxn>
                  <a:cxn ang="0">
                    <a:pos x="2454" y="605"/>
                  </a:cxn>
                  <a:cxn ang="0">
                    <a:pos x="2512" y="562"/>
                  </a:cxn>
                  <a:cxn ang="0">
                    <a:pos x="2593" y="445"/>
                  </a:cxn>
                  <a:cxn ang="0">
                    <a:pos x="2491" y="438"/>
                  </a:cxn>
                  <a:cxn ang="0">
                    <a:pos x="2272" y="481"/>
                  </a:cxn>
                  <a:cxn ang="0">
                    <a:pos x="2221" y="489"/>
                  </a:cxn>
                  <a:cxn ang="0">
                    <a:pos x="1951" y="438"/>
                  </a:cxn>
                  <a:cxn ang="0">
                    <a:pos x="1856" y="401"/>
                  </a:cxn>
                  <a:cxn ang="0">
                    <a:pos x="1805" y="379"/>
                  </a:cxn>
                  <a:cxn ang="0">
                    <a:pos x="1579" y="270"/>
                  </a:cxn>
                  <a:cxn ang="0">
                    <a:pos x="1346" y="182"/>
                  </a:cxn>
                  <a:cxn ang="0">
                    <a:pos x="1164" y="95"/>
                  </a:cxn>
                  <a:cxn ang="0">
                    <a:pos x="1003" y="0"/>
                  </a:cxn>
                  <a:cxn ang="0">
                    <a:pos x="923" y="0"/>
                  </a:cxn>
                </a:cxnLst>
                <a:rect l="0" t="0" r="r" b="b"/>
                <a:pathLst>
                  <a:path w="2612" h="1101">
                    <a:moveTo>
                      <a:pt x="923" y="0"/>
                    </a:moveTo>
                    <a:cubicBezTo>
                      <a:pt x="912" y="16"/>
                      <a:pt x="908" y="37"/>
                      <a:pt x="894" y="51"/>
                    </a:cubicBezTo>
                    <a:cubicBezTo>
                      <a:pt x="869" y="76"/>
                      <a:pt x="838" y="85"/>
                      <a:pt x="806" y="95"/>
                    </a:cubicBezTo>
                    <a:cubicBezTo>
                      <a:pt x="739" y="87"/>
                      <a:pt x="676" y="92"/>
                      <a:pt x="609" y="102"/>
                    </a:cubicBezTo>
                    <a:cubicBezTo>
                      <a:pt x="568" y="108"/>
                      <a:pt x="583" y="106"/>
                      <a:pt x="551" y="117"/>
                    </a:cubicBezTo>
                    <a:cubicBezTo>
                      <a:pt x="536" y="122"/>
                      <a:pt x="507" y="131"/>
                      <a:pt x="507" y="131"/>
                    </a:cubicBezTo>
                    <a:cubicBezTo>
                      <a:pt x="500" y="136"/>
                      <a:pt x="494" y="142"/>
                      <a:pt x="486" y="146"/>
                    </a:cubicBezTo>
                    <a:cubicBezTo>
                      <a:pt x="479" y="150"/>
                      <a:pt x="470" y="149"/>
                      <a:pt x="464" y="153"/>
                    </a:cubicBezTo>
                    <a:cubicBezTo>
                      <a:pt x="435" y="172"/>
                      <a:pt x="400" y="210"/>
                      <a:pt x="376" y="233"/>
                    </a:cubicBezTo>
                    <a:cubicBezTo>
                      <a:pt x="347" y="262"/>
                      <a:pt x="328" y="305"/>
                      <a:pt x="303" y="336"/>
                    </a:cubicBezTo>
                    <a:cubicBezTo>
                      <a:pt x="257" y="393"/>
                      <a:pt x="192" y="452"/>
                      <a:pt x="121" y="474"/>
                    </a:cubicBezTo>
                    <a:cubicBezTo>
                      <a:pt x="114" y="479"/>
                      <a:pt x="107" y="485"/>
                      <a:pt x="99" y="489"/>
                    </a:cubicBezTo>
                    <a:cubicBezTo>
                      <a:pt x="92" y="492"/>
                      <a:pt x="84" y="492"/>
                      <a:pt x="77" y="496"/>
                    </a:cubicBezTo>
                    <a:cubicBezTo>
                      <a:pt x="0" y="538"/>
                      <a:pt x="61" y="516"/>
                      <a:pt x="12" y="532"/>
                    </a:cubicBezTo>
                    <a:cubicBezTo>
                      <a:pt x="26" y="577"/>
                      <a:pt x="73" y="579"/>
                      <a:pt x="114" y="591"/>
                    </a:cubicBezTo>
                    <a:cubicBezTo>
                      <a:pt x="317" y="651"/>
                      <a:pt x="459" y="644"/>
                      <a:pt x="690" y="649"/>
                    </a:cubicBezTo>
                    <a:cubicBezTo>
                      <a:pt x="717" y="654"/>
                      <a:pt x="748" y="648"/>
                      <a:pt x="770" y="664"/>
                    </a:cubicBezTo>
                    <a:cubicBezTo>
                      <a:pt x="799" y="685"/>
                      <a:pt x="822" y="698"/>
                      <a:pt x="857" y="707"/>
                    </a:cubicBezTo>
                    <a:cubicBezTo>
                      <a:pt x="885" y="745"/>
                      <a:pt x="922" y="767"/>
                      <a:pt x="952" y="802"/>
                    </a:cubicBezTo>
                    <a:cubicBezTo>
                      <a:pt x="1005" y="863"/>
                      <a:pt x="1062" y="930"/>
                      <a:pt x="1142" y="955"/>
                    </a:cubicBezTo>
                    <a:cubicBezTo>
                      <a:pt x="1198" y="993"/>
                      <a:pt x="1127" y="948"/>
                      <a:pt x="1193" y="977"/>
                    </a:cubicBezTo>
                    <a:cubicBezTo>
                      <a:pt x="1222" y="990"/>
                      <a:pt x="1250" y="1008"/>
                      <a:pt x="1280" y="1021"/>
                    </a:cubicBezTo>
                    <a:cubicBezTo>
                      <a:pt x="1321" y="1062"/>
                      <a:pt x="1375" y="1075"/>
                      <a:pt x="1426" y="1101"/>
                    </a:cubicBezTo>
                    <a:cubicBezTo>
                      <a:pt x="1583" y="1096"/>
                      <a:pt x="1670" y="1087"/>
                      <a:pt x="1820" y="1065"/>
                    </a:cubicBezTo>
                    <a:cubicBezTo>
                      <a:pt x="1822" y="1041"/>
                      <a:pt x="1817" y="1014"/>
                      <a:pt x="1827" y="992"/>
                    </a:cubicBezTo>
                    <a:cubicBezTo>
                      <a:pt x="1835" y="973"/>
                      <a:pt x="1856" y="963"/>
                      <a:pt x="1871" y="948"/>
                    </a:cubicBezTo>
                    <a:cubicBezTo>
                      <a:pt x="1907" y="912"/>
                      <a:pt x="1957" y="908"/>
                      <a:pt x="2002" y="890"/>
                    </a:cubicBezTo>
                    <a:cubicBezTo>
                      <a:pt x="2048" y="872"/>
                      <a:pt x="2094" y="854"/>
                      <a:pt x="2141" y="839"/>
                    </a:cubicBezTo>
                    <a:cubicBezTo>
                      <a:pt x="2230" y="778"/>
                      <a:pt x="2326" y="726"/>
                      <a:pt x="2403" y="649"/>
                    </a:cubicBezTo>
                    <a:cubicBezTo>
                      <a:pt x="2419" y="633"/>
                      <a:pt x="2437" y="619"/>
                      <a:pt x="2454" y="605"/>
                    </a:cubicBezTo>
                    <a:cubicBezTo>
                      <a:pt x="2473" y="590"/>
                      <a:pt x="2512" y="562"/>
                      <a:pt x="2512" y="562"/>
                    </a:cubicBezTo>
                    <a:cubicBezTo>
                      <a:pt x="2539" y="523"/>
                      <a:pt x="2564" y="483"/>
                      <a:pt x="2593" y="445"/>
                    </a:cubicBezTo>
                    <a:cubicBezTo>
                      <a:pt x="2612" y="384"/>
                      <a:pt x="2521" y="429"/>
                      <a:pt x="2491" y="438"/>
                    </a:cubicBezTo>
                    <a:cubicBezTo>
                      <a:pt x="2420" y="459"/>
                      <a:pt x="2345" y="469"/>
                      <a:pt x="2272" y="481"/>
                    </a:cubicBezTo>
                    <a:cubicBezTo>
                      <a:pt x="2255" y="484"/>
                      <a:pt x="2221" y="489"/>
                      <a:pt x="2221" y="489"/>
                    </a:cubicBezTo>
                    <a:cubicBezTo>
                      <a:pt x="2129" y="475"/>
                      <a:pt x="2041" y="460"/>
                      <a:pt x="1951" y="438"/>
                    </a:cubicBezTo>
                    <a:cubicBezTo>
                      <a:pt x="1922" y="418"/>
                      <a:pt x="1890" y="409"/>
                      <a:pt x="1856" y="401"/>
                    </a:cubicBezTo>
                    <a:cubicBezTo>
                      <a:pt x="1791" y="360"/>
                      <a:pt x="1882" y="415"/>
                      <a:pt x="1805" y="379"/>
                    </a:cubicBezTo>
                    <a:cubicBezTo>
                      <a:pt x="1730" y="344"/>
                      <a:pt x="1654" y="306"/>
                      <a:pt x="1579" y="270"/>
                    </a:cubicBezTo>
                    <a:cubicBezTo>
                      <a:pt x="1505" y="234"/>
                      <a:pt x="1420" y="219"/>
                      <a:pt x="1346" y="182"/>
                    </a:cubicBezTo>
                    <a:cubicBezTo>
                      <a:pt x="1287" y="152"/>
                      <a:pt x="1221" y="129"/>
                      <a:pt x="1164" y="95"/>
                    </a:cubicBezTo>
                    <a:cubicBezTo>
                      <a:pt x="1108" y="62"/>
                      <a:pt x="1068" y="12"/>
                      <a:pt x="1003" y="0"/>
                    </a:cubicBezTo>
                    <a:cubicBezTo>
                      <a:pt x="921" y="7"/>
                      <a:pt x="923" y="34"/>
                      <a:pt x="923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39216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sk-SK"/>
              </a:p>
            </p:txBody>
          </p:sp>
          <p:sp>
            <p:nvSpPr>
              <p:cNvPr id="9233" name="Text Box 10"/>
              <p:cNvSpPr txBox="1">
                <a:spLocks noChangeArrowheads="1"/>
              </p:cNvSpPr>
              <p:nvPr/>
            </p:nvSpPr>
            <p:spPr bwMode="auto">
              <a:xfrm>
                <a:off x="1466" y="3504"/>
                <a:ext cx="238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sk-SK" altLang="sk-SK" sz="2400"/>
                  <a:t>x</a:t>
                </a:r>
                <a:endParaRPr lang="en-US" altLang="sk-SK" sz="2400"/>
              </a:p>
            </p:txBody>
          </p:sp>
          <p:sp>
            <p:nvSpPr>
              <p:cNvPr id="9234" name="Text Box 11"/>
              <p:cNvSpPr txBox="1">
                <a:spLocks noChangeArrowheads="1"/>
              </p:cNvSpPr>
              <p:nvPr/>
            </p:nvSpPr>
            <p:spPr bwMode="auto">
              <a:xfrm>
                <a:off x="2185" y="1537"/>
                <a:ext cx="239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sk-SK" altLang="sk-SK" sz="2400"/>
                  <a:t>y</a:t>
                </a:r>
                <a:endParaRPr lang="en-US" altLang="sk-SK" sz="2400"/>
              </a:p>
            </p:txBody>
          </p:sp>
          <p:sp>
            <p:nvSpPr>
              <p:cNvPr id="9235" name="Line 12"/>
              <p:cNvSpPr>
                <a:spLocks noChangeShapeType="1"/>
              </p:cNvSpPr>
              <p:nvPr/>
            </p:nvSpPr>
            <p:spPr bwMode="auto">
              <a:xfrm>
                <a:off x="1177" y="2400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9236" name="Line 13"/>
              <p:cNvSpPr>
                <a:spLocks noChangeShapeType="1"/>
              </p:cNvSpPr>
              <p:nvPr/>
            </p:nvSpPr>
            <p:spPr bwMode="auto">
              <a:xfrm>
                <a:off x="3769" y="2304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9237" name="Line 14"/>
              <p:cNvSpPr>
                <a:spLocks noChangeShapeType="1"/>
              </p:cNvSpPr>
              <p:nvPr/>
            </p:nvSpPr>
            <p:spPr bwMode="auto">
              <a:xfrm flipH="1">
                <a:off x="3001" y="3552"/>
                <a:ext cx="768" cy="624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9238" name="Line 15"/>
              <p:cNvSpPr>
                <a:spLocks noChangeShapeType="1"/>
              </p:cNvSpPr>
              <p:nvPr/>
            </p:nvSpPr>
            <p:spPr bwMode="auto">
              <a:xfrm flipH="1" flipV="1">
                <a:off x="1897" y="3024"/>
                <a:ext cx="187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9239" name="Line 16"/>
              <p:cNvSpPr>
                <a:spLocks noChangeShapeType="1"/>
              </p:cNvSpPr>
              <p:nvPr/>
            </p:nvSpPr>
            <p:spPr bwMode="auto">
              <a:xfrm flipV="1">
                <a:off x="1897" y="2496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9240" name="Line 17"/>
              <p:cNvSpPr>
                <a:spLocks noChangeShapeType="1"/>
              </p:cNvSpPr>
              <p:nvPr/>
            </p:nvSpPr>
            <p:spPr bwMode="auto">
              <a:xfrm>
                <a:off x="2761" y="2496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9241" name="Line 18"/>
              <p:cNvSpPr>
                <a:spLocks noChangeShapeType="1"/>
              </p:cNvSpPr>
              <p:nvPr/>
            </p:nvSpPr>
            <p:spPr bwMode="auto">
              <a:xfrm flipV="1">
                <a:off x="2783" y="2496"/>
                <a:ext cx="96" cy="96"/>
              </a:xfrm>
              <a:prstGeom prst="line">
                <a:avLst/>
              </a:prstGeom>
              <a:noFill/>
              <a:ln w="28575">
                <a:solidFill>
                  <a:srgbClr val="FFC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9242" name="Line 19"/>
              <p:cNvSpPr>
                <a:spLocks noChangeShapeType="1"/>
              </p:cNvSpPr>
              <p:nvPr/>
            </p:nvSpPr>
            <p:spPr bwMode="auto">
              <a:xfrm flipH="1">
                <a:off x="2905" y="1872"/>
                <a:ext cx="624" cy="576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9243" name="Text Box 20"/>
              <p:cNvSpPr txBox="1">
                <a:spLocks noChangeArrowheads="1"/>
              </p:cNvSpPr>
              <p:nvPr/>
            </p:nvSpPr>
            <p:spPr bwMode="auto">
              <a:xfrm>
                <a:off x="3624" y="1632"/>
                <a:ext cx="817" cy="3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sk-SK" altLang="sk-SK" sz="2400"/>
                  <a:t>extrém</a:t>
                </a:r>
                <a:endParaRPr lang="en-US" altLang="sk-SK" sz="2400"/>
              </a:p>
            </p:txBody>
          </p:sp>
          <p:sp>
            <p:nvSpPr>
              <p:cNvPr id="9244" name="Freeform 21" descr="5%"/>
              <p:cNvSpPr>
                <a:spLocks/>
              </p:cNvSpPr>
              <p:nvPr/>
            </p:nvSpPr>
            <p:spPr bwMode="auto">
              <a:xfrm>
                <a:off x="1182" y="3013"/>
                <a:ext cx="2544" cy="1152"/>
              </a:xfrm>
              <a:custGeom>
                <a:avLst/>
                <a:gdLst>
                  <a:gd name="T0" fmla="*/ 609 w 2592"/>
                  <a:gd name="T1" fmla="*/ 0 h 1200"/>
                  <a:gd name="T2" fmla="*/ 0 w 2592"/>
                  <a:gd name="T3" fmla="*/ 465 h 1200"/>
                  <a:gd name="T4" fmla="*/ 1541 w 2592"/>
                  <a:gd name="T5" fmla="*/ 831 h 1200"/>
                  <a:gd name="T6" fmla="*/ 2191 w 2592"/>
                  <a:gd name="T7" fmla="*/ 399 h 1200"/>
                  <a:gd name="T8" fmla="*/ 609 w 2592"/>
                  <a:gd name="T9" fmla="*/ 33 h 1200"/>
                  <a:gd name="T10" fmla="*/ 568 w 2592"/>
                  <a:gd name="T11" fmla="*/ 33 h 12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92"/>
                  <a:gd name="T19" fmla="*/ 0 h 1200"/>
                  <a:gd name="T20" fmla="*/ 2592 w 2592"/>
                  <a:gd name="T21" fmla="*/ 1200 h 12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92" h="1200">
                    <a:moveTo>
                      <a:pt x="720" y="0"/>
                    </a:moveTo>
                    <a:lnTo>
                      <a:pt x="0" y="672"/>
                    </a:lnTo>
                    <a:lnTo>
                      <a:pt x="1824" y="1200"/>
                    </a:lnTo>
                    <a:lnTo>
                      <a:pt x="2592" y="576"/>
                    </a:lnTo>
                    <a:lnTo>
                      <a:pt x="720" y="48"/>
                    </a:lnTo>
                    <a:lnTo>
                      <a:pt x="672" y="48"/>
                    </a:lnTo>
                  </a:path>
                </a:pathLst>
              </a:custGeom>
              <a:pattFill prst="pct5">
                <a:fgClr>
                  <a:schemeClr val="bg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9245" name="Line 22"/>
              <p:cNvSpPr>
                <a:spLocks noChangeShapeType="1"/>
              </p:cNvSpPr>
              <p:nvPr/>
            </p:nvSpPr>
            <p:spPr bwMode="auto">
              <a:xfrm>
                <a:off x="3001" y="2928"/>
                <a:ext cx="0" cy="1248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graphicFrame>
            <p:nvGraphicFramePr>
              <p:cNvPr id="9221" name="Object 23"/>
              <p:cNvGraphicFramePr>
                <a:graphicFrameLocks noChangeAspect="1"/>
              </p:cNvGraphicFramePr>
              <p:nvPr/>
            </p:nvGraphicFramePr>
            <p:xfrm>
              <a:off x="1310" y="2880"/>
              <a:ext cx="29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16" name="Equation" r:id="rId7" imgW="164880" imgH="215640" progId="Equation.3">
                      <p:embed/>
                    </p:oleObj>
                  </mc:Choice>
                  <mc:Fallback>
                    <p:oleObj name="Equation" r:id="rId7" imgW="1648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10" y="2880"/>
                            <a:ext cx="294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6" name="Line 24"/>
              <p:cNvSpPr>
                <a:spLocks noChangeShapeType="1"/>
              </p:cNvSpPr>
              <p:nvPr/>
            </p:nvSpPr>
            <p:spPr bwMode="auto">
              <a:xfrm>
                <a:off x="2137" y="2784"/>
                <a:ext cx="19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9247" name="Line 25"/>
              <p:cNvSpPr>
                <a:spLocks noChangeShapeType="1"/>
              </p:cNvSpPr>
              <p:nvPr/>
            </p:nvSpPr>
            <p:spPr bwMode="auto">
              <a:xfrm>
                <a:off x="2857" y="2976"/>
                <a:ext cx="124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9248" name="Text Box 26"/>
              <p:cNvSpPr txBox="1">
                <a:spLocks noChangeArrowheads="1"/>
              </p:cNvSpPr>
              <p:nvPr/>
            </p:nvSpPr>
            <p:spPr bwMode="auto">
              <a:xfrm>
                <a:off x="2040" y="3358"/>
                <a:ext cx="673" cy="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sk-SK" altLang="sk-SK" sz="2400">
                    <a:solidFill>
                      <a:schemeClr val="bg2"/>
                    </a:solidFill>
                  </a:rPr>
                  <a:t>D</a:t>
                </a:r>
                <a:endParaRPr lang="en-US" altLang="sk-SK" sz="24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9226" name="Text Box 27"/>
            <p:cNvSpPr txBox="1">
              <a:spLocks noChangeArrowheads="1"/>
            </p:cNvSpPr>
            <p:nvPr/>
          </p:nvSpPr>
          <p:spPr bwMode="auto">
            <a:xfrm>
              <a:off x="1214" y="3744"/>
              <a:ext cx="372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sk-SK" sz="1600" dirty="0">
                  <a:solidFill>
                    <a:srgbClr val="FFC000"/>
                  </a:solidFill>
                </a:rPr>
                <a:t>a1</a:t>
              </a:r>
            </a:p>
          </p:txBody>
        </p:sp>
        <p:sp>
          <p:nvSpPr>
            <p:cNvPr id="9227" name="Text Box 28"/>
            <p:cNvSpPr txBox="1">
              <a:spLocks noChangeArrowheads="1"/>
            </p:cNvSpPr>
            <p:nvPr/>
          </p:nvSpPr>
          <p:spPr bwMode="auto">
            <a:xfrm>
              <a:off x="2545" y="4109"/>
              <a:ext cx="369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sk-SK" sz="1600" dirty="0">
                  <a:solidFill>
                    <a:srgbClr val="FFC000"/>
                  </a:solidFill>
                </a:rPr>
                <a:t>b1</a:t>
              </a:r>
            </a:p>
          </p:txBody>
        </p:sp>
        <p:sp>
          <p:nvSpPr>
            <p:cNvPr id="9228" name="Text Box 29"/>
            <p:cNvSpPr txBox="1">
              <a:spLocks noChangeArrowheads="1"/>
            </p:cNvSpPr>
            <p:nvPr/>
          </p:nvSpPr>
          <p:spPr bwMode="auto">
            <a:xfrm>
              <a:off x="816" y="3409"/>
              <a:ext cx="37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sk-SK" sz="1600" dirty="0">
                  <a:solidFill>
                    <a:srgbClr val="FFC000"/>
                  </a:solidFill>
                </a:rPr>
                <a:t>a2</a:t>
              </a:r>
            </a:p>
          </p:txBody>
        </p:sp>
        <p:sp>
          <p:nvSpPr>
            <p:cNvPr id="9229" name="Text Box 30"/>
            <p:cNvSpPr txBox="1">
              <a:spLocks noChangeArrowheads="1"/>
            </p:cNvSpPr>
            <p:nvPr/>
          </p:nvSpPr>
          <p:spPr bwMode="auto">
            <a:xfrm>
              <a:off x="1488" y="2783"/>
              <a:ext cx="37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sk-SK" sz="1600" dirty="0">
                  <a:solidFill>
                    <a:srgbClr val="FFC000"/>
                  </a:solidFill>
                </a:rPr>
                <a:t>b2</a:t>
              </a:r>
            </a:p>
          </p:txBody>
        </p:sp>
      </p:grpSp>
      <p:grpSp>
        <p:nvGrpSpPr>
          <p:cNvPr id="9223" name="Group 32"/>
          <p:cNvGrpSpPr>
            <a:grpSpLocks/>
          </p:cNvGrpSpPr>
          <p:nvPr/>
        </p:nvGrpSpPr>
        <p:grpSpPr bwMode="auto">
          <a:xfrm>
            <a:off x="250825" y="188913"/>
            <a:ext cx="8458200" cy="925512"/>
            <a:chOff x="144" y="147"/>
            <a:chExt cx="5328" cy="583"/>
          </a:xfrm>
        </p:grpSpPr>
        <p:sp>
          <p:nvSpPr>
            <p:cNvPr id="9224" name="Text Box 2"/>
            <p:cNvSpPr txBox="1">
              <a:spLocks noChangeArrowheads="1"/>
            </p:cNvSpPr>
            <p:nvPr/>
          </p:nvSpPr>
          <p:spPr bwMode="auto">
            <a:xfrm>
              <a:off x="144" y="192"/>
              <a:ext cx="5328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AutoNum type="arabicPeriod" startAt="4"/>
              </a:pPr>
              <a:r>
                <a:rPr lang="sk-SK" altLang="sk-SK" sz="2000" dirty="0"/>
                <a:t>Chceme aby medzi hranicami </a:t>
              </a:r>
              <a:r>
                <a:rPr lang="en-US" altLang="sk-SK" sz="2000" dirty="0"/>
                <a:t>“</a:t>
              </a:r>
              <a:r>
                <a:rPr lang="sk-SK" altLang="sk-SK" sz="2000" dirty="0"/>
                <a:t>kocky</a:t>
              </a:r>
              <a:r>
                <a:rPr lang="en-US" altLang="sk-SK" sz="2000" dirty="0"/>
                <a:t>   D”</a:t>
              </a:r>
              <a:r>
                <a:rPr lang="sk-SK" altLang="sk-SK" sz="2000" dirty="0"/>
                <a:t> bolo                bodov.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 startAt="4"/>
              </a:pPr>
              <a:r>
                <a:rPr lang="sk-SK" altLang="sk-SK" sz="2000" dirty="0"/>
                <a:t>Zvolíme dĺžku </a:t>
              </a:r>
              <a:r>
                <a:rPr lang="sk-SK" altLang="sk-SK" sz="2000" dirty="0" smtClean="0"/>
                <a:t>zložky binárneho </a:t>
              </a:r>
              <a:r>
                <a:rPr lang="sk-SK" altLang="sk-SK" sz="2000" dirty="0"/>
                <a:t>vektora </a:t>
              </a:r>
              <a:r>
                <a:rPr lang="sk-SK" altLang="sk-SK" sz="2000" i="1" dirty="0"/>
                <a:t>k.</a:t>
              </a:r>
              <a:endParaRPr lang="en-US" altLang="sk-SK" sz="2000" dirty="0"/>
            </a:p>
          </p:txBody>
        </p:sp>
        <p:graphicFrame>
          <p:nvGraphicFramePr>
            <p:cNvPr id="9218" name="Object 31"/>
            <p:cNvGraphicFramePr>
              <a:graphicFrameLocks noChangeAspect="1"/>
            </p:cNvGraphicFramePr>
            <p:nvPr/>
          </p:nvGraphicFramePr>
          <p:xfrm>
            <a:off x="3591" y="147"/>
            <a:ext cx="52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17" name="Equation" r:id="rId9" imgW="444240" imgH="203040" progId="Equation.3">
                    <p:embed/>
                  </p:oleObj>
                </mc:Choice>
                <mc:Fallback>
                  <p:oleObj name="Equation" r:id="rId9" imgW="4442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1" y="147"/>
                          <a:ext cx="528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5571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 dirty="0">
                <a:solidFill>
                  <a:srgbClr val="FFC000"/>
                </a:solidFill>
              </a:rPr>
              <a:t>Funkcia definovaná nad jednorozmernou oblasťou</a:t>
            </a:r>
            <a:endParaRPr lang="en-US" altLang="sk-SK" sz="2400" dirty="0">
              <a:solidFill>
                <a:srgbClr val="FFC000"/>
              </a:solidFill>
            </a:endParaRPr>
          </a:p>
        </p:txBody>
      </p:sp>
      <p:grpSp>
        <p:nvGrpSpPr>
          <p:cNvPr id="10244" name="Group 13"/>
          <p:cNvGrpSpPr>
            <a:grpSpLocks/>
          </p:cNvGrpSpPr>
          <p:nvPr/>
        </p:nvGrpSpPr>
        <p:grpSpPr bwMode="auto">
          <a:xfrm>
            <a:off x="1676400" y="990600"/>
            <a:ext cx="4724400" cy="4800600"/>
            <a:chOff x="864" y="1200"/>
            <a:chExt cx="2976" cy="3024"/>
          </a:xfrm>
        </p:grpSpPr>
        <p:sp>
          <p:nvSpPr>
            <p:cNvPr id="10249" name="Line 3"/>
            <p:cNvSpPr>
              <a:spLocks noChangeShapeType="1"/>
            </p:cNvSpPr>
            <p:nvPr/>
          </p:nvSpPr>
          <p:spPr bwMode="auto">
            <a:xfrm flipV="1">
              <a:off x="864" y="1200"/>
              <a:ext cx="0" cy="21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10250" name="Line 4"/>
            <p:cNvSpPr>
              <a:spLocks noChangeShapeType="1"/>
            </p:cNvSpPr>
            <p:nvPr/>
          </p:nvSpPr>
          <p:spPr bwMode="auto">
            <a:xfrm rot="5377151" flipV="1">
              <a:off x="1919" y="2257"/>
              <a:ext cx="1" cy="21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10251" name="Freeform 5"/>
            <p:cNvSpPr>
              <a:spLocks/>
            </p:cNvSpPr>
            <p:nvPr/>
          </p:nvSpPr>
          <p:spPr bwMode="auto">
            <a:xfrm>
              <a:off x="932" y="1745"/>
              <a:ext cx="2160" cy="771"/>
            </a:xfrm>
            <a:custGeom>
              <a:avLst/>
              <a:gdLst>
                <a:gd name="T0" fmla="*/ 14 w 2160"/>
                <a:gd name="T1" fmla="*/ 98 h 771"/>
                <a:gd name="T2" fmla="*/ 50 w 2160"/>
                <a:gd name="T3" fmla="*/ 80 h 771"/>
                <a:gd name="T4" fmla="*/ 117 w 2160"/>
                <a:gd name="T5" fmla="*/ 38 h 771"/>
                <a:gd name="T6" fmla="*/ 317 w 2160"/>
                <a:gd name="T7" fmla="*/ 1 h 771"/>
                <a:gd name="T8" fmla="*/ 426 w 2160"/>
                <a:gd name="T9" fmla="*/ 19 h 771"/>
                <a:gd name="T10" fmla="*/ 463 w 2160"/>
                <a:gd name="T11" fmla="*/ 44 h 771"/>
                <a:gd name="T12" fmla="*/ 499 w 2160"/>
                <a:gd name="T13" fmla="*/ 68 h 771"/>
                <a:gd name="T14" fmla="*/ 547 w 2160"/>
                <a:gd name="T15" fmla="*/ 159 h 771"/>
                <a:gd name="T16" fmla="*/ 566 w 2160"/>
                <a:gd name="T17" fmla="*/ 213 h 771"/>
                <a:gd name="T18" fmla="*/ 663 w 2160"/>
                <a:gd name="T19" fmla="*/ 316 h 771"/>
                <a:gd name="T20" fmla="*/ 802 w 2160"/>
                <a:gd name="T21" fmla="*/ 413 h 771"/>
                <a:gd name="T22" fmla="*/ 832 w 2160"/>
                <a:gd name="T23" fmla="*/ 438 h 771"/>
                <a:gd name="T24" fmla="*/ 881 w 2160"/>
                <a:gd name="T25" fmla="*/ 450 h 771"/>
                <a:gd name="T26" fmla="*/ 1014 w 2160"/>
                <a:gd name="T27" fmla="*/ 432 h 771"/>
                <a:gd name="T28" fmla="*/ 1069 w 2160"/>
                <a:gd name="T29" fmla="*/ 407 h 771"/>
                <a:gd name="T30" fmla="*/ 1142 w 2160"/>
                <a:gd name="T31" fmla="*/ 353 h 771"/>
                <a:gd name="T32" fmla="*/ 1251 w 2160"/>
                <a:gd name="T33" fmla="*/ 238 h 771"/>
                <a:gd name="T34" fmla="*/ 1287 w 2160"/>
                <a:gd name="T35" fmla="*/ 177 h 771"/>
                <a:gd name="T36" fmla="*/ 1311 w 2160"/>
                <a:gd name="T37" fmla="*/ 141 h 771"/>
                <a:gd name="T38" fmla="*/ 1408 w 2160"/>
                <a:gd name="T39" fmla="*/ 44 h 771"/>
                <a:gd name="T40" fmla="*/ 1627 w 2160"/>
                <a:gd name="T41" fmla="*/ 207 h 771"/>
                <a:gd name="T42" fmla="*/ 1705 w 2160"/>
                <a:gd name="T43" fmla="*/ 286 h 771"/>
                <a:gd name="T44" fmla="*/ 1736 w 2160"/>
                <a:gd name="T45" fmla="*/ 316 h 771"/>
                <a:gd name="T46" fmla="*/ 1815 w 2160"/>
                <a:gd name="T47" fmla="*/ 444 h 771"/>
                <a:gd name="T48" fmla="*/ 1839 w 2160"/>
                <a:gd name="T49" fmla="*/ 480 h 771"/>
                <a:gd name="T50" fmla="*/ 1851 w 2160"/>
                <a:gd name="T51" fmla="*/ 498 h 771"/>
                <a:gd name="T52" fmla="*/ 1912 w 2160"/>
                <a:gd name="T53" fmla="*/ 583 h 771"/>
                <a:gd name="T54" fmla="*/ 2081 w 2160"/>
                <a:gd name="T55" fmla="*/ 723 h 771"/>
                <a:gd name="T56" fmla="*/ 2160 w 2160"/>
                <a:gd name="T57" fmla="*/ 771 h 7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160"/>
                <a:gd name="T88" fmla="*/ 0 h 771"/>
                <a:gd name="T89" fmla="*/ 2160 w 2160"/>
                <a:gd name="T90" fmla="*/ 771 h 77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160" h="771">
                  <a:moveTo>
                    <a:pt x="14" y="98"/>
                  </a:moveTo>
                  <a:cubicBezTo>
                    <a:pt x="66" y="64"/>
                    <a:pt x="0" y="105"/>
                    <a:pt x="50" y="80"/>
                  </a:cubicBezTo>
                  <a:cubicBezTo>
                    <a:pt x="75" y="67"/>
                    <a:pt x="89" y="47"/>
                    <a:pt x="117" y="38"/>
                  </a:cubicBezTo>
                  <a:cubicBezTo>
                    <a:pt x="169" y="0"/>
                    <a:pt x="257" y="6"/>
                    <a:pt x="317" y="1"/>
                  </a:cubicBezTo>
                  <a:cubicBezTo>
                    <a:pt x="354" y="6"/>
                    <a:pt x="390" y="10"/>
                    <a:pt x="426" y="19"/>
                  </a:cubicBezTo>
                  <a:cubicBezTo>
                    <a:pt x="485" y="51"/>
                    <a:pt x="424" y="15"/>
                    <a:pt x="463" y="44"/>
                  </a:cubicBezTo>
                  <a:cubicBezTo>
                    <a:pt x="475" y="53"/>
                    <a:pt x="499" y="68"/>
                    <a:pt x="499" y="68"/>
                  </a:cubicBezTo>
                  <a:cubicBezTo>
                    <a:pt x="519" y="98"/>
                    <a:pt x="531" y="127"/>
                    <a:pt x="547" y="159"/>
                  </a:cubicBezTo>
                  <a:cubicBezTo>
                    <a:pt x="555" y="175"/>
                    <a:pt x="556" y="198"/>
                    <a:pt x="566" y="213"/>
                  </a:cubicBezTo>
                  <a:cubicBezTo>
                    <a:pt x="592" y="252"/>
                    <a:pt x="629" y="286"/>
                    <a:pt x="663" y="316"/>
                  </a:cubicBezTo>
                  <a:cubicBezTo>
                    <a:pt x="707" y="355"/>
                    <a:pt x="744" y="394"/>
                    <a:pt x="802" y="413"/>
                  </a:cubicBezTo>
                  <a:cubicBezTo>
                    <a:pt x="811" y="423"/>
                    <a:pt x="819" y="433"/>
                    <a:pt x="832" y="438"/>
                  </a:cubicBezTo>
                  <a:cubicBezTo>
                    <a:pt x="848" y="444"/>
                    <a:pt x="881" y="450"/>
                    <a:pt x="881" y="450"/>
                  </a:cubicBezTo>
                  <a:cubicBezTo>
                    <a:pt x="896" y="449"/>
                    <a:pt x="984" y="452"/>
                    <a:pt x="1014" y="432"/>
                  </a:cubicBezTo>
                  <a:cubicBezTo>
                    <a:pt x="1031" y="421"/>
                    <a:pt x="1069" y="407"/>
                    <a:pt x="1069" y="407"/>
                  </a:cubicBezTo>
                  <a:cubicBezTo>
                    <a:pt x="1091" y="385"/>
                    <a:pt x="1116" y="370"/>
                    <a:pt x="1142" y="353"/>
                  </a:cubicBezTo>
                  <a:cubicBezTo>
                    <a:pt x="1183" y="327"/>
                    <a:pt x="1216" y="273"/>
                    <a:pt x="1251" y="238"/>
                  </a:cubicBezTo>
                  <a:cubicBezTo>
                    <a:pt x="1262" y="215"/>
                    <a:pt x="1275" y="198"/>
                    <a:pt x="1287" y="177"/>
                  </a:cubicBezTo>
                  <a:cubicBezTo>
                    <a:pt x="1294" y="164"/>
                    <a:pt x="1311" y="141"/>
                    <a:pt x="1311" y="141"/>
                  </a:cubicBezTo>
                  <a:cubicBezTo>
                    <a:pt x="1325" y="97"/>
                    <a:pt x="1362" y="55"/>
                    <a:pt x="1408" y="44"/>
                  </a:cubicBezTo>
                  <a:cubicBezTo>
                    <a:pt x="1505" y="58"/>
                    <a:pt x="1561" y="141"/>
                    <a:pt x="1627" y="207"/>
                  </a:cubicBezTo>
                  <a:cubicBezTo>
                    <a:pt x="1653" y="233"/>
                    <a:pt x="1678" y="260"/>
                    <a:pt x="1705" y="286"/>
                  </a:cubicBezTo>
                  <a:cubicBezTo>
                    <a:pt x="1715" y="296"/>
                    <a:pt x="1736" y="316"/>
                    <a:pt x="1736" y="316"/>
                  </a:cubicBezTo>
                  <a:cubicBezTo>
                    <a:pt x="1750" y="362"/>
                    <a:pt x="1787" y="405"/>
                    <a:pt x="1815" y="444"/>
                  </a:cubicBezTo>
                  <a:cubicBezTo>
                    <a:pt x="1823" y="456"/>
                    <a:pt x="1831" y="468"/>
                    <a:pt x="1839" y="480"/>
                  </a:cubicBezTo>
                  <a:cubicBezTo>
                    <a:pt x="1843" y="486"/>
                    <a:pt x="1851" y="498"/>
                    <a:pt x="1851" y="498"/>
                  </a:cubicBezTo>
                  <a:cubicBezTo>
                    <a:pt x="1863" y="535"/>
                    <a:pt x="1889" y="556"/>
                    <a:pt x="1912" y="583"/>
                  </a:cubicBezTo>
                  <a:cubicBezTo>
                    <a:pt x="1958" y="636"/>
                    <a:pt x="2016" y="691"/>
                    <a:pt x="2081" y="723"/>
                  </a:cubicBezTo>
                  <a:cubicBezTo>
                    <a:pt x="2113" y="739"/>
                    <a:pt x="2136" y="747"/>
                    <a:pt x="2160" y="771"/>
                  </a:cubicBezTo>
                </a:path>
              </a:pathLst>
            </a:custGeom>
            <a:noFill/>
            <a:ln w="38100" cap="flat" cmpd="sng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10252" name="Line 6"/>
            <p:cNvSpPr>
              <a:spLocks noChangeShapeType="1"/>
            </p:cNvSpPr>
            <p:nvPr/>
          </p:nvSpPr>
          <p:spPr bwMode="auto">
            <a:xfrm flipV="1">
              <a:off x="1296" y="172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10253" name="Line 7"/>
            <p:cNvSpPr>
              <a:spLocks noChangeShapeType="1"/>
            </p:cNvSpPr>
            <p:nvPr/>
          </p:nvSpPr>
          <p:spPr bwMode="auto">
            <a:xfrm flipV="1">
              <a:off x="2400" y="1776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10254" name="Text Box 8"/>
            <p:cNvSpPr txBox="1">
              <a:spLocks noChangeArrowheads="1"/>
            </p:cNvSpPr>
            <p:nvPr/>
          </p:nvSpPr>
          <p:spPr bwMode="auto">
            <a:xfrm>
              <a:off x="1200" y="340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 i="1"/>
                <a:t>a</a:t>
              </a:r>
              <a:endParaRPr lang="en-US" altLang="sk-SK" sz="2400" i="1"/>
            </a:p>
          </p:txBody>
        </p:sp>
        <p:sp>
          <p:nvSpPr>
            <p:cNvPr id="10255" name="Text Box 9"/>
            <p:cNvSpPr txBox="1">
              <a:spLocks noChangeArrowheads="1"/>
            </p:cNvSpPr>
            <p:nvPr/>
          </p:nvSpPr>
          <p:spPr bwMode="auto">
            <a:xfrm>
              <a:off x="2304" y="3408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 i="1"/>
                <a:t>b</a:t>
              </a:r>
              <a:endParaRPr lang="en-US" altLang="sk-SK" sz="2400" i="1"/>
            </a:p>
          </p:txBody>
        </p:sp>
        <p:sp>
          <p:nvSpPr>
            <p:cNvPr id="10256" name="Freeform 10"/>
            <p:cNvSpPr>
              <a:spLocks/>
            </p:cNvSpPr>
            <p:nvPr/>
          </p:nvSpPr>
          <p:spPr bwMode="auto">
            <a:xfrm>
              <a:off x="1488" y="3456"/>
              <a:ext cx="384" cy="528"/>
            </a:xfrm>
            <a:custGeom>
              <a:avLst/>
              <a:gdLst>
                <a:gd name="T0" fmla="*/ 0 w 384"/>
                <a:gd name="T1" fmla="*/ 528 h 528"/>
                <a:gd name="T2" fmla="*/ 384 w 384"/>
                <a:gd name="T3" fmla="*/ 336 h 528"/>
                <a:gd name="T4" fmla="*/ 384 w 384"/>
                <a:gd name="T5" fmla="*/ 0 h 528"/>
                <a:gd name="T6" fmla="*/ 0 60000 65536"/>
                <a:gd name="T7" fmla="*/ 0 60000 65536"/>
                <a:gd name="T8" fmla="*/ 0 60000 65536"/>
                <a:gd name="T9" fmla="*/ 0 w 384"/>
                <a:gd name="T10" fmla="*/ 0 h 528"/>
                <a:gd name="T11" fmla="*/ 384 w 38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528">
                  <a:moveTo>
                    <a:pt x="0" y="528"/>
                  </a:moveTo>
                  <a:lnTo>
                    <a:pt x="384" y="336"/>
                  </a:lnTo>
                  <a:lnTo>
                    <a:pt x="38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10257" name="Line 11"/>
            <p:cNvSpPr>
              <a:spLocks noChangeShapeType="1"/>
            </p:cNvSpPr>
            <p:nvPr/>
          </p:nvSpPr>
          <p:spPr bwMode="auto">
            <a:xfrm flipV="1">
              <a:off x="1872" y="34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10258" name="Text Box 12"/>
            <p:cNvSpPr txBox="1">
              <a:spLocks noChangeArrowheads="1"/>
            </p:cNvSpPr>
            <p:nvPr/>
          </p:nvSpPr>
          <p:spPr bwMode="auto">
            <a:xfrm>
              <a:off x="1200" y="3936"/>
              <a:ext cx="2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/>
                <a:t>jednorozmerná oblasť D</a:t>
              </a:r>
              <a:endParaRPr lang="en-US" altLang="sk-SK" sz="2400"/>
            </a:p>
          </p:txBody>
        </p:sp>
      </p:grpSp>
      <p:sp>
        <p:nvSpPr>
          <p:cNvPr id="10245" name="Text Box 14"/>
          <p:cNvSpPr txBox="1">
            <a:spLocks noChangeArrowheads="1"/>
          </p:cNvSpPr>
          <p:nvPr/>
        </p:nvSpPr>
        <p:spPr bwMode="auto">
          <a:xfrm>
            <a:off x="5791200" y="2514600"/>
            <a:ext cx="3048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/>
              <a:t>Chceme funkciu „ovzorkovať“ tak husto, aby medzi </a:t>
            </a:r>
            <a:r>
              <a:rPr lang="sk-SK" altLang="sk-SK" sz="2400" i="1"/>
              <a:t>a</a:t>
            </a:r>
            <a:r>
              <a:rPr lang="sk-SK" altLang="sk-SK" sz="2400"/>
              <a:t> a </a:t>
            </a:r>
            <a:r>
              <a:rPr lang="sk-SK" altLang="sk-SK" sz="2400" i="1"/>
              <a:t>b</a:t>
            </a:r>
            <a:r>
              <a:rPr lang="sk-SK" altLang="sk-SK" sz="2400"/>
              <a:t> bolo                  bodov.</a:t>
            </a:r>
            <a:endParaRPr lang="en-US" altLang="sk-SK" sz="2400"/>
          </a:p>
        </p:txBody>
      </p:sp>
      <p:graphicFrame>
        <p:nvGraphicFramePr>
          <p:cNvPr id="10242" name="Object 15"/>
          <p:cNvGraphicFramePr>
            <a:graphicFrameLocks noChangeAspect="1"/>
          </p:cNvGraphicFramePr>
          <p:nvPr/>
        </p:nvGraphicFramePr>
        <p:xfrm>
          <a:off x="6781800" y="3657600"/>
          <a:ext cx="8382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5" name="Equation" r:id="rId3" imgW="444240" imgH="203040" progId="Equation.3">
                  <p:embed/>
                </p:oleObj>
              </mc:Choice>
              <mc:Fallback>
                <p:oleObj name="Equation" r:id="rId3" imgW="444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3657600"/>
                        <a:ext cx="8382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Line 16"/>
          <p:cNvSpPr>
            <a:spLocks noChangeShapeType="1"/>
          </p:cNvSpPr>
          <p:nvPr/>
        </p:nvSpPr>
        <p:spPr bwMode="auto">
          <a:xfrm>
            <a:off x="2362200" y="4343400"/>
            <a:ext cx="1752600" cy="0"/>
          </a:xfrm>
          <a:prstGeom prst="line">
            <a:avLst/>
          </a:prstGeom>
          <a:noFill/>
          <a:ln w="57150">
            <a:solidFill>
              <a:srgbClr val="99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10247" name="Text Box 17"/>
          <p:cNvSpPr txBox="1">
            <a:spLocks noChangeArrowheads="1"/>
          </p:cNvSpPr>
          <p:nvPr/>
        </p:nvSpPr>
        <p:spPr bwMode="auto">
          <a:xfrm>
            <a:off x="4800600" y="4419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 i="1"/>
              <a:t>x</a:t>
            </a:r>
            <a:endParaRPr lang="en-US" altLang="sk-SK" sz="2400" i="1"/>
          </a:p>
        </p:txBody>
      </p:sp>
      <p:sp>
        <p:nvSpPr>
          <p:cNvPr id="10248" name="Text Box 18"/>
          <p:cNvSpPr txBox="1">
            <a:spLocks noChangeArrowheads="1"/>
          </p:cNvSpPr>
          <p:nvPr/>
        </p:nvSpPr>
        <p:spPr bwMode="auto">
          <a:xfrm>
            <a:off x="762000" y="1447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 i="1"/>
              <a:t>f(x)</a:t>
            </a:r>
            <a:endParaRPr lang="en-US" altLang="sk-SK" sz="2400" i="1"/>
          </a:p>
        </p:txBody>
      </p:sp>
    </p:spTree>
    <p:extLst>
      <p:ext uri="{BB962C8B-B14F-4D97-AF65-F5344CB8AC3E}">
        <p14:creationId xmlns:p14="http://schemas.microsoft.com/office/powerpoint/2010/main" val="294967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457200" y="1219200"/>
          <a:ext cx="454660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09" name="Equation" r:id="rId3" imgW="2450880" imgH="698400" progId="Equation.3">
                  <p:embed/>
                </p:oleObj>
              </mc:Choice>
              <mc:Fallback>
                <p:oleObj name="Equation" r:id="rId3" imgW="24508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4546600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304800" y="2895600"/>
          <a:ext cx="37338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0" name="Equation" r:id="rId5" imgW="1879560" imgH="393480" progId="Equation.3">
                  <p:embed/>
                </p:oleObj>
              </mc:Choice>
              <mc:Fallback>
                <p:oleObj name="Equation" r:id="rId5" imgW="1879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95600"/>
                        <a:ext cx="37338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853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 b="1" dirty="0">
                <a:solidFill>
                  <a:srgbClr val="FFC000"/>
                </a:solidFill>
              </a:rPr>
              <a:t>Binárna reprezentácia reálnej premennej</a:t>
            </a:r>
            <a:endParaRPr lang="en-US" altLang="sk-SK" sz="2400" b="1" dirty="0">
              <a:solidFill>
                <a:srgbClr val="FFC000"/>
              </a:solidFill>
            </a:endParaRPr>
          </a:p>
        </p:txBody>
      </p:sp>
      <p:graphicFrame>
        <p:nvGraphicFramePr>
          <p:cNvPr id="11268" name="Object 7"/>
          <p:cNvGraphicFramePr>
            <a:graphicFrameLocks noChangeAspect="1"/>
          </p:cNvGraphicFramePr>
          <p:nvPr/>
        </p:nvGraphicFramePr>
        <p:xfrm>
          <a:off x="457200" y="4038600"/>
          <a:ext cx="8080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1" name="Equation" r:id="rId7" imgW="406080" imgH="393480" progId="Equation.3">
                  <p:embed/>
                </p:oleObj>
              </mc:Choice>
              <mc:Fallback>
                <p:oleObj name="Equation" r:id="rId7" imgW="406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38600"/>
                        <a:ext cx="80803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8"/>
          <p:cNvGraphicFramePr>
            <a:graphicFrameLocks noChangeAspect="1"/>
          </p:cNvGraphicFramePr>
          <p:nvPr/>
        </p:nvGraphicFramePr>
        <p:xfrm>
          <a:off x="266700" y="5410200"/>
          <a:ext cx="2970213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2" name="Equation" r:id="rId9" imgW="1498320" imgH="431640" progId="Equation.3">
                  <p:embed/>
                </p:oleObj>
              </mc:Choice>
              <mc:Fallback>
                <p:oleObj name="Equation" r:id="rId9" imgW="1498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5410200"/>
                        <a:ext cx="2970213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11"/>
          <p:cNvSpPr txBox="1">
            <a:spLocks noChangeArrowheads="1"/>
          </p:cNvSpPr>
          <p:nvPr/>
        </p:nvSpPr>
        <p:spPr bwMode="auto">
          <a:xfrm>
            <a:off x="3200400" y="1219200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 dirty="0"/>
              <a:t>-binárny vektor dĺžky </a:t>
            </a:r>
            <a:r>
              <a:rPr lang="sk-SK" altLang="sk-SK" sz="2400" i="1" dirty="0" smtClean="0"/>
              <a:t>k</a:t>
            </a:r>
            <a:r>
              <a:rPr lang="en-US" altLang="sk-SK" sz="2400" i="1" dirty="0" smtClean="0"/>
              <a:t>, </a:t>
            </a:r>
            <a:endParaRPr lang="en-US" altLang="sk-SK" sz="2400" i="1" dirty="0"/>
          </a:p>
        </p:txBody>
      </p:sp>
      <p:sp>
        <p:nvSpPr>
          <p:cNvPr id="11272" name="Text Box 12"/>
          <p:cNvSpPr txBox="1">
            <a:spLocks noChangeArrowheads="1"/>
          </p:cNvSpPr>
          <p:nvPr/>
        </p:nvSpPr>
        <p:spPr bwMode="auto">
          <a:xfrm>
            <a:off x="5257800" y="1828800"/>
            <a:ext cx="3581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/>
              <a:t>-interpretácia bin. vektora ako celého čísla.</a:t>
            </a:r>
            <a:endParaRPr lang="en-US" altLang="sk-SK" sz="2400"/>
          </a:p>
        </p:txBody>
      </p:sp>
      <p:sp>
        <p:nvSpPr>
          <p:cNvPr id="11273" name="Text Box 13"/>
          <p:cNvSpPr txBox="1">
            <a:spLocks noChangeArrowheads="1"/>
          </p:cNvSpPr>
          <p:nvPr/>
        </p:nvSpPr>
        <p:spPr bwMode="auto">
          <a:xfrm>
            <a:off x="5181600" y="2971800"/>
            <a:ext cx="39624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/>
              <a:t>-aproximácia</a:t>
            </a:r>
            <a:r>
              <a:rPr lang="sk-SK" altLang="sk-SK"/>
              <a:t> </a:t>
            </a:r>
            <a:r>
              <a:rPr lang="sk-SK" altLang="sk-SK" sz="2400"/>
              <a:t>reálneho čísla </a:t>
            </a:r>
            <a:r>
              <a:rPr lang="sk-SK" altLang="sk-SK" sz="2400" i="1"/>
              <a:t>x </a:t>
            </a:r>
            <a:r>
              <a:rPr lang="sk-SK" altLang="sk-SK" sz="2400"/>
              <a:t>z oblasti</a:t>
            </a:r>
            <a:r>
              <a:rPr lang="sk-SK" altLang="sk-SK" sz="2400" i="1"/>
              <a:t> </a:t>
            </a:r>
            <a:r>
              <a:rPr lang="en-US" altLang="sk-SK" sz="2400" i="1"/>
              <a:t>[a,b].</a:t>
            </a:r>
            <a:endParaRPr lang="en-US" altLang="sk-SK"/>
          </a:p>
        </p:txBody>
      </p:sp>
      <p:sp>
        <p:nvSpPr>
          <p:cNvPr id="11274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sk-SK" sz="2400"/>
              <a:t>-presnos</a:t>
            </a:r>
            <a:r>
              <a:rPr lang="sk-SK" altLang="sk-SK" sz="2400"/>
              <a:t>ť aproximácie</a:t>
            </a:r>
            <a:endParaRPr lang="en-US" altLang="sk-SK" sz="2400"/>
          </a:p>
        </p:txBody>
      </p:sp>
      <p:sp>
        <p:nvSpPr>
          <p:cNvPr id="11275" name="Text Box 15"/>
          <p:cNvSpPr txBox="1">
            <a:spLocks noChangeArrowheads="1"/>
          </p:cNvSpPr>
          <p:nvPr/>
        </p:nvSpPr>
        <p:spPr bwMode="auto">
          <a:xfrm>
            <a:off x="3200400" y="5562600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sk-SK" sz="2400"/>
              <a:t>-</a:t>
            </a:r>
            <a:r>
              <a:rPr lang="sk-SK" altLang="sk-SK" sz="2400"/>
              <a:t>inverzná transformácia</a:t>
            </a:r>
            <a:endParaRPr lang="en-US" altLang="sk-SK" sz="24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7950" y="2636838"/>
            <a:ext cx="4392613" cy="1079500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3850" y="5300663"/>
            <a:ext cx="2879725" cy="1081087"/>
          </a:xfrm>
          <a:prstGeom prst="rect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575908"/>
              </p:ext>
            </p:extLst>
          </p:nvPr>
        </p:nvGraphicFramePr>
        <p:xfrm>
          <a:off x="6667500" y="1139909"/>
          <a:ext cx="11811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13" name="Rovnica" r:id="rId11" imgW="583920" imgH="228600" progId="Equation.3">
                  <p:embed/>
                </p:oleObj>
              </mc:Choice>
              <mc:Fallback>
                <p:oleObj name="Rovnica" r:id="rId11" imgW="58392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1139909"/>
                        <a:ext cx="1181100" cy="4683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229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30" name="Group 18"/>
          <p:cNvGrpSpPr>
            <a:grpSpLocks/>
          </p:cNvGrpSpPr>
          <p:nvPr/>
        </p:nvGrpSpPr>
        <p:grpSpPr bwMode="auto">
          <a:xfrm>
            <a:off x="152400" y="228600"/>
            <a:ext cx="8883650" cy="6051550"/>
            <a:chOff x="96" y="144"/>
            <a:chExt cx="5596" cy="3812"/>
          </a:xfrm>
        </p:grpSpPr>
        <p:sp>
          <p:nvSpPr>
            <p:cNvPr id="73732" name="Text Box 2"/>
            <p:cNvSpPr txBox="1">
              <a:spLocks noChangeArrowheads="1"/>
            </p:cNvSpPr>
            <p:nvPr/>
          </p:nvSpPr>
          <p:spPr bwMode="auto">
            <a:xfrm>
              <a:off x="96" y="144"/>
              <a:ext cx="5596" cy="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400">
                  <a:solidFill>
                    <a:srgbClr val="FF9933"/>
                  </a:solidFill>
                </a:rPr>
                <a:t>Hintonova a Nowlanova interpretácia Baldwinovho efektu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k-SK" altLang="sk-SK" sz="2400"/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2400"/>
                <a:t>Proces učenia sa dá chápať ako lokálne prehľadávanie priestoru s cieľom zistiť, či v okolí neexistuje lepšie riešenie ako to, ktoré určuje genotyp agenta.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sk-SK" sz="2400"/>
            </a:p>
          </p:txBody>
        </p:sp>
        <p:grpSp>
          <p:nvGrpSpPr>
            <p:cNvPr id="73733" name="Group 14"/>
            <p:cNvGrpSpPr>
              <a:grpSpLocks/>
            </p:cNvGrpSpPr>
            <p:nvPr/>
          </p:nvGrpSpPr>
          <p:grpSpPr bwMode="auto">
            <a:xfrm>
              <a:off x="1536" y="2256"/>
              <a:ext cx="1775" cy="1392"/>
              <a:chOff x="1536" y="2256"/>
              <a:chExt cx="1775" cy="1392"/>
            </a:xfrm>
          </p:grpSpPr>
          <p:grpSp>
            <p:nvGrpSpPr>
              <p:cNvPr id="73737" name="Group 10"/>
              <p:cNvGrpSpPr>
                <a:grpSpLocks/>
              </p:cNvGrpSpPr>
              <p:nvPr/>
            </p:nvGrpSpPr>
            <p:grpSpPr bwMode="auto">
              <a:xfrm>
                <a:off x="1536" y="2256"/>
                <a:ext cx="1775" cy="1392"/>
                <a:chOff x="1632" y="2592"/>
                <a:chExt cx="1775" cy="1392"/>
              </a:xfrm>
            </p:grpSpPr>
            <p:sp>
              <p:nvSpPr>
                <p:cNvPr id="73741" name="Line 3"/>
                <p:cNvSpPr>
                  <a:spLocks noChangeShapeType="1"/>
                </p:cNvSpPr>
                <p:nvPr/>
              </p:nvSpPr>
              <p:spPr bwMode="auto">
                <a:xfrm flipV="1">
                  <a:off x="1632" y="2592"/>
                  <a:ext cx="0" cy="13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742" name="Line 4"/>
                <p:cNvSpPr>
                  <a:spLocks noChangeShapeType="1"/>
                </p:cNvSpPr>
                <p:nvPr/>
              </p:nvSpPr>
              <p:spPr bwMode="auto">
                <a:xfrm>
                  <a:off x="1632" y="3984"/>
                  <a:ext cx="172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743" name="Freeform 6"/>
                <p:cNvSpPr>
                  <a:spLocks/>
                </p:cNvSpPr>
                <p:nvPr/>
              </p:nvSpPr>
              <p:spPr bwMode="auto">
                <a:xfrm>
                  <a:off x="1734" y="2662"/>
                  <a:ext cx="1673" cy="764"/>
                </a:xfrm>
                <a:custGeom>
                  <a:avLst/>
                  <a:gdLst>
                    <a:gd name="T0" fmla="*/ 0 w 1673"/>
                    <a:gd name="T1" fmla="*/ 0 h 764"/>
                    <a:gd name="T2" fmla="*/ 49 w 1673"/>
                    <a:gd name="T3" fmla="*/ 97 h 764"/>
                    <a:gd name="T4" fmla="*/ 133 w 1673"/>
                    <a:gd name="T5" fmla="*/ 230 h 764"/>
                    <a:gd name="T6" fmla="*/ 146 w 1673"/>
                    <a:gd name="T7" fmla="*/ 267 h 764"/>
                    <a:gd name="T8" fmla="*/ 188 w 1673"/>
                    <a:gd name="T9" fmla="*/ 327 h 764"/>
                    <a:gd name="T10" fmla="*/ 273 w 1673"/>
                    <a:gd name="T11" fmla="*/ 467 h 764"/>
                    <a:gd name="T12" fmla="*/ 364 w 1673"/>
                    <a:gd name="T13" fmla="*/ 612 h 764"/>
                    <a:gd name="T14" fmla="*/ 418 w 1673"/>
                    <a:gd name="T15" fmla="*/ 648 h 764"/>
                    <a:gd name="T16" fmla="*/ 528 w 1673"/>
                    <a:gd name="T17" fmla="*/ 721 h 764"/>
                    <a:gd name="T18" fmla="*/ 655 w 1673"/>
                    <a:gd name="T19" fmla="*/ 764 h 764"/>
                    <a:gd name="T20" fmla="*/ 764 w 1673"/>
                    <a:gd name="T21" fmla="*/ 758 h 764"/>
                    <a:gd name="T22" fmla="*/ 934 w 1673"/>
                    <a:gd name="T23" fmla="*/ 606 h 764"/>
                    <a:gd name="T24" fmla="*/ 970 w 1673"/>
                    <a:gd name="T25" fmla="*/ 515 h 764"/>
                    <a:gd name="T26" fmla="*/ 1049 w 1673"/>
                    <a:gd name="T27" fmla="*/ 303 h 764"/>
                    <a:gd name="T28" fmla="*/ 1122 w 1673"/>
                    <a:gd name="T29" fmla="*/ 224 h 764"/>
                    <a:gd name="T30" fmla="*/ 1188 w 1673"/>
                    <a:gd name="T31" fmla="*/ 206 h 764"/>
                    <a:gd name="T32" fmla="*/ 1316 w 1673"/>
                    <a:gd name="T33" fmla="*/ 230 h 764"/>
                    <a:gd name="T34" fmla="*/ 1376 w 1673"/>
                    <a:gd name="T35" fmla="*/ 254 h 764"/>
                    <a:gd name="T36" fmla="*/ 1492 w 1673"/>
                    <a:gd name="T37" fmla="*/ 382 h 764"/>
                    <a:gd name="T38" fmla="*/ 1510 w 1673"/>
                    <a:gd name="T39" fmla="*/ 418 h 764"/>
                    <a:gd name="T40" fmla="*/ 1534 w 1673"/>
                    <a:gd name="T41" fmla="*/ 454 h 764"/>
                    <a:gd name="T42" fmla="*/ 1558 w 1673"/>
                    <a:gd name="T43" fmla="*/ 509 h 764"/>
                    <a:gd name="T44" fmla="*/ 1595 w 1673"/>
                    <a:gd name="T45" fmla="*/ 594 h 764"/>
                    <a:gd name="T46" fmla="*/ 1643 w 1673"/>
                    <a:gd name="T47" fmla="*/ 691 h 764"/>
                    <a:gd name="T48" fmla="*/ 1673 w 1673"/>
                    <a:gd name="T49" fmla="*/ 739 h 764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1673"/>
                    <a:gd name="T76" fmla="*/ 0 h 764"/>
                    <a:gd name="T77" fmla="*/ 1673 w 1673"/>
                    <a:gd name="T78" fmla="*/ 764 h 764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1673" h="764">
                      <a:moveTo>
                        <a:pt x="0" y="0"/>
                      </a:moveTo>
                      <a:cubicBezTo>
                        <a:pt x="11" y="34"/>
                        <a:pt x="28" y="67"/>
                        <a:pt x="49" y="97"/>
                      </a:cubicBezTo>
                      <a:cubicBezTo>
                        <a:pt x="66" y="147"/>
                        <a:pt x="114" y="182"/>
                        <a:pt x="133" y="230"/>
                      </a:cubicBezTo>
                      <a:cubicBezTo>
                        <a:pt x="138" y="242"/>
                        <a:pt x="140" y="255"/>
                        <a:pt x="146" y="267"/>
                      </a:cubicBezTo>
                      <a:cubicBezTo>
                        <a:pt x="157" y="289"/>
                        <a:pt x="177" y="305"/>
                        <a:pt x="188" y="327"/>
                      </a:cubicBezTo>
                      <a:cubicBezTo>
                        <a:pt x="212" y="375"/>
                        <a:pt x="236" y="427"/>
                        <a:pt x="273" y="467"/>
                      </a:cubicBezTo>
                      <a:cubicBezTo>
                        <a:pt x="286" y="506"/>
                        <a:pt x="333" y="585"/>
                        <a:pt x="364" y="612"/>
                      </a:cubicBezTo>
                      <a:cubicBezTo>
                        <a:pt x="380" y="626"/>
                        <a:pt x="403" y="633"/>
                        <a:pt x="418" y="648"/>
                      </a:cubicBezTo>
                      <a:cubicBezTo>
                        <a:pt x="448" y="678"/>
                        <a:pt x="489" y="702"/>
                        <a:pt x="528" y="721"/>
                      </a:cubicBezTo>
                      <a:cubicBezTo>
                        <a:pt x="560" y="753"/>
                        <a:pt x="611" y="755"/>
                        <a:pt x="655" y="764"/>
                      </a:cubicBezTo>
                      <a:cubicBezTo>
                        <a:pt x="691" y="762"/>
                        <a:pt x="728" y="761"/>
                        <a:pt x="764" y="758"/>
                      </a:cubicBezTo>
                      <a:cubicBezTo>
                        <a:pt x="845" y="751"/>
                        <a:pt x="894" y="666"/>
                        <a:pt x="934" y="606"/>
                      </a:cubicBezTo>
                      <a:cubicBezTo>
                        <a:pt x="952" y="579"/>
                        <a:pt x="951" y="543"/>
                        <a:pt x="970" y="515"/>
                      </a:cubicBezTo>
                      <a:cubicBezTo>
                        <a:pt x="989" y="439"/>
                        <a:pt x="1001" y="365"/>
                        <a:pt x="1049" y="303"/>
                      </a:cubicBezTo>
                      <a:cubicBezTo>
                        <a:pt x="1071" y="275"/>
                        <a:pt x="1087" y="240"/>
                        <a:pt x="1122" y="224"/>
                      </a:cubicBezTo>
                      <a:cubicBezTo>
                        <a:pt x="1147" y="213"/>
                        <a:pt x="1162" y="211"/>
                        <a:pt x="1188" y="206"/>
                      </a:cubicBezTo>
                      <a:cubicBezTo>
                        <a:pt x="1230" y="211"/>
                        <a:pt x="1277" y="213"/>
                        <a:pt x="1316" y="230"/>
                      </a:cubicBezTo>
                      <a:cubicBezTo>
                        <a:pt x="1336" y="238"/>
                        <a:pt x="1376" y="254"/>
                        <a:pt x="1376" y="254"/>
                      </a:cubicBezTo>
                      <a:cubicBezTo>
                        <a:pt x="1417" y="295"/>
                        <a:pt x="1455" y="337"/>
                        <a:pt x="1492" y="382"/>
                      </a:cubicBezTo>
                      <a:cubicBezTo>
                        <a:pt x="1519" y="414"/>
                        <a:pt x="1492" y="386"/>
                        <a:pt x="1510" y="418"/>
                      </a:cubicBezTo>
                      <a:cubicBezTo>
                        <a:pt x="1517" y="431"/>
                        <a:pt x="1534" y="454"/>
                        <a:pt x="1534" y="454"/>
                      </a:cubicBezTo>
                      <a:cubicBezTo>
                        <a:pt x="1548" y="498"/>
                        <a:pt x="1539" y="480"/>
                        <a:pt x="1558" y="509"/>
                      </a:cubicBezTo>
                      <a:cubicBezTo>
                        <a:pt x="1566" y="541"/>
                        <a:pt x="1577" y="566"/>
                        <a:pt x="1595" y="594"/>
                      </a:cubicBezTo>
                      <a:cubicBezTo>
                        <a:pt x="1604" y="630"/>
                        <a:pt x="1617" y="665"/>
                        <a:pt x="1643" y="691"/>
                      </a:cubicBezTo>
                      <a:cubicBezTo>
                        <a:pt x="1650" y="711"/>
                        <a:pt x="1658" y="724"/>
                        <a:pt x="1673" y="739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FFC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744" name="Line 8"/>
                <p:cNvSpPr>
                  <a:spLocks noChangeShapeType="1"/>
                </p:cNvSpPr>
                <p:nvPr/>
              </p:nvSpPr>
              <p:spPr bwMode="auto">
                <a:xfrm>
                  <a:off x="2976" y="2880"/>
                  <a:ext cx="0" cy="11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745" name="Line 9"/>
                <p:cNvSpPr>
                  <a:spLocks noChangeShapeType="1"/>
                </p:cNvSpPr>
                <p:nvPr/>
              </p:nvSpPr>
              <p:spPr bwMode="auto">
                <a:xfrm>
                  <a:off x="1776" y="2784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73738" name="Freeform 11"/>
              <p:cNvSpPr>
                <a:spLocks/>
              </p:cNvSpPr>
              <p:nvPr/>
            </p:nvSpPr>
            <p:spPr bwMode="auto">
              <a:xfrm>
                <a:off x="2592" y="2448"/>
                <a:ext cx="528" cy="192"/>
              </a:xfrm>
              <a:custGeom>
                <a:avLst/>
                <a:gdLst>
                  <a:gd name="T0" fmla="*/ 0 w 528"/>
                  <a:gd name="T1" fmla="*/ 192 h 192"/>
                  <a:gd name="T2" fmla="*/ 96 w 528"/>
                  <a:gd name="T3" fmla="*/ 96 h 192"/>
                  <a:gd name="T4" fmla="*/ 240 w 528"/>
                  <a:gd name="T5" fmla="*/ 0 h 192"/>
                  <a:gd name="T6" fmla="*/ 432 w 528"/>
                  <a:gd name="T7" fmla="*/ 96 h 192"/>
                  <a:gd name="T8" fmla="*/ 528 w 528"/>
                  <a:gd name="T9" fmla="*/ 192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192"/>
                  <a:gd name="T17" fmla="*/ 528 w 528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192">
                    <a:moveTo>
                      <a:pt x="0" y="192"/>
                    </a:moveTo>
                    <a:cubicBezTo>
                      <a:pt x="28" y="160"/>
                      <a:pt x="56" y="128"/>
                      <a:pt x="96" y="96"/>
                    </a:cubicBezTo>
                    <a:cubicBezTo>
                      <a:pt x="136" y="64"/>
                      <a:pt x="184" y="0"/>
                      <a:pt x="240" y="0"/>
                    </a:cubicBezTo>
                    <a:cubicBezTo>
                      <a:pt x="296" y="0"/>
                      <a:pt x="384" y="64"/>
                      <a:pt x="432" y="96"/>
                    </a:cubicBezTo>
                    <a:cubicBezTo>
                      <a:pt x="480" y="128"/>
                      <a:pt x="504" y="160"/>
                      <a:pt x="528" y="19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739" name="Line 12"/>
              <p:cNvSpPr>
                <a:spLocks noChangeShapeType="1"/>
              </p:cNvSpPr>
              <p:nvPr/>
            </p:nvSpPr>
            <p:spPr bwMode="auto">
              <a:xfrm flipH="1">
                <a:off x="2544" y="264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3740" name="Line 13"/>
              <p:cNvSpPr>
                <a:spLocks noChangeShapeType="1"/>
              </p:cNvSpPr>
              <p:nvPr/>
            </p:nvSpPr>
            <p:spPr bwMode="auto">
              <a:xfrm>
                <a:off x="3072" y="259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3734" name="Text Box 15"/>
            <p:cNvSpPr txBox="1">
              <a:spLocks noChangeArrowheads="1"/>
            </p:cNvSpPr>
            <p:nvPr/>
          </p:nvSpPr>
          <p:spPr bwMode="auto">
            <a:xfrm>
              <a:off x="864" y="2256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1600"/>
                <a:t> </a:t>
              </a:r>
              <a:r>
                <a:rPr lang="sk-SK" altLang="sk-SK" sz="1600" i="1"/>
                <a:t>Fitnes</a:t>
              </a:r>
              <a:endParaRPr lang="en-US" altLang="sk-SK" sz="1600"/>
            </a:p>
          </p:txBody>
        </p:sp>
        <p:sp>
          <p:nvSpPr>
            <p:cNvPr id="73735" name="Text Box 16"/>
            <p:cNvSpPr txBox="1">
              <a:spLocks noChangeArrowheads="1"/>
            </p:cNvSpPr>
            <p:nvPr/>
          </p:nvSpPr>
          <p:spPr bwMode="auto">
            <a:xfrm>
              <a:off x="1488" y="3744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1600"/>
                <a:t>chromozóm1</a:t>
              </a:r>
              <a:endParaRPr lang="en-US" altLang="sk-SK" sz="1600"/>
            </a:p>
          </p:txBody>
        </p:sp>
        <p:sp>
          <p:nvSpPr>
            <p:cNvPr id="73736" name="Text Box 17"/>
            <p:cNvSpPr txBox="1">
              <a:spLocks noChangeArrowheads="1"/>
            </p:cNvSpPr>
            <p:nvPr/>
          </p:nvSpPr>
          <p:spPr bwMode="auto">
            <a:xfrm>
              <a:off x="2544" y="3744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k-SK" altLang="sk-SK" sz="1600"/>
                <a:t>chromozóm2</a:t>
              </a:r>
              <a:endParaRPr lang="en-US" altLang="sk-SK" sz="1600"/>
            </a:p>
          </p:txBody>
        </p:sp>
      </p:grpSp>
      <p:sp>
        <p:nvSpPr>
          <p:cNvPr id="73731" name="Line 19"/>
          <p:cNvSpPr>
            <a:spLocks noChangeShapeType="1"/>
          </p:cNvSpPr>
          <p:nvPr/>
        </p:nvSpPr>
        <p:spPr bwMode="auto">
          <a:xfrm flipH="1" flipV="1">
            <a:off x="2590800" y="35052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2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1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518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/>
              <a:t>Príklad</a:t>
            </a:r>
            <a:endParaRPr lang="en-US" altLang="sk-SK"/>
          </a:p>
        </p:txBody>
      </p:sp>
      <p:sp>
        <p:nvSpPr>
          <p:cNvPr id="12302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89916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 dirty="0"/>
              <a:t>Nech je </a:t>
            </a:r>
            <a:r>
              <a:rPr lang="sk-SK" altLang="sk-SK" sz="2400" i="1" dirty="0"/>
              <a:t>f(x) </a:t>
            </a:r>
            <a:r>
              <a:rPr lang="sk-SK" altLang="sk-SK" sz="2400" dirty="0"/>
              <a:t>definovaná nad jednorozmernou oblasťou  D, s hranicami </a:t>
            </a:r>
            <a:r>
              <a:rPr lang="sk-SK" altLang="sk-SK" sz="2400" i="1" dirty="0"/>
              <a:t>a=0,  b=1.  </a:t>
            </a:r>
            <a:r>
              <a:rPr lang="sk-SK" altLang="sk-SK" sz="2400" dirty="0"/>
              <a:t>Chceme ju ovzorkovať               bodmi.</a:t>
            </a:r>
          </a:p>
          <a:p>
            <a:pPr eaLnBrk="1" hangingPunct="1">
              <a:spcBef>
                <a:spcPct val="50000"/>
              </a:spcBef>
            </a:pPr>
            <a:endParaRPr lang="sk-SK" altLang="sk-SK" sz="2400" dirty="0"/>
          </a:p>
          <a:p>
            <a:pPr eaLnBrk="1" hangingPunct="1">
              <a:spcBef>
                <a:spcPct val="50000"/>
              </a:spcBef>
            </a:pPr>
            <a:r>
              <a:rPr lang="sk-SK" altLang="sk-SK" sz="2400" dirty="0"/>
              <a:t>Čiže:  </a:t>
            </a:r>
            <a:r>
              <a:rPr lang="sk-SK" altLang="sk-SK" sz="2400" i="1" dirty="0"/>
              <a:t>k=3,   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400" i="1" dirty="0"/>
              <a:t>          </a:t>
            </a:r>
            <a:r>
              <a:rPr lang="sk-SK" altLang="sk-SK" sz="2400" dirty="0"/>
              <a:t> </a:t>
            </a:r>
          </a:p>
          <a:p>
            <a:pPr eaLnBrk="1" hangingPunct="1">
              <a:spcBef>
                <a:spcPct val="50000"/>
              </a:spcBef>
            </a:pPr>
            <a:endParaRPr lang="en-US" altLang="sk-SK" sz="2400" dirty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908218"/>
              </p:ext>
            </p:extLst>
          </p:nvPr>
        </p:nvGraphicFramePr>
        <p:xfrm>
          <a:off x="4702277" y="1522412"/>
          <a:ext cx="81438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1" name="Equation" r:id="rId3" imgW="431640" imgH="203040" progId="Equation.3">
                  <p:embed/>
                </p:oleObj>
              </mc:Choice>
              <mc:Fallback>
                <p:oleObj name="Equation" r:id="rId3" imgW="431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277" y="1522412"/>
                        <a:ext cx="81438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Rectangle 7"/>
          <p:cNvSpPr>
            <a:spLocks noChangeArrowheads="1"/>
          </p:cNvSpPr>
          <p:nvPr/>
        </p:nvSpPr>
        <p:spPr bwMode="auto">
          <a:xfrm>
            <a:off x="2590800" y="2743200"/>
            <a:ext cx="3429000" cy="41148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12304" name="Line 8"/>
          <p:cNvSpPr>
            <a:spLocks noChangeShapeType="1"/>
          </p:cNvSpPr>
          <p:nvPr/>
        </p:nvSpPr>
        <p:spPr bwMode="auto">
          <a:xfrm>
            <a:off x="2590800" y="3200400"/>
            <a:ext cx="3429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12305" name="Line 9"/>
          <p:cNvSpPr>
            <a:spLocks noChangeShapeType="1"/>
          </p:cNvSpPr>
          <p:nvPr/>
        </p:nvSpPr>
        <p:spPr bwMode="auto">
          <a:xfrm>
            <a:off x="4343400" y="2743200"/>
            <a:ext cx="0" cy="41148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graphicFrame>
        <p:nvGraphicFramePr>
          <p:cNvPr id="12291" name="Object 10"/>
          <p:cNvGraphicFramePr>
            <a:graphicFrameLocks noChangeAspect="1"/>
          </p:cNvGraphicFramePr>
          <p:nvPr/>
        </p:nvGraphicFramePr>
        <p:xfrm>
          <a:off x="3124200" y="2819400"/>
          <a:ext cx="45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2" name="Equation" r:id="rId5" imgW="152280" imgH="139680" progId="Equation.3">
                  <p:embed/>
                </p:oleObj>
              </mc:Choice>
              <mc:Fallback>
                <p:oleObj name="Equation" r:id="rId5" imgW="1522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19400"/>
                        <a:ext cx="45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1"/>
          <p:cNvGraphicFramePr>
            <a:graphicFrameLocks noChangeAspect="1"/>
          </p:cNvGraphicFramePr>
          <p:nvPr/>
        </p:nvGraphicFramePr>
        <p:xfrm>
          <a:off x="4495800" y="2667000"/>
          <a:ext cx="152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3" name="Equation" r:id="rId7" imgW="507960" imgH="203040" progId="Equation.3">
                  <p:embed/>
                </p:oleObj>
              </mc:Choice>
              <mc:Fallback>
                <p:oleObj name="Equation" r:id="rId7" imgW="507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667000"/>
                        <a:ext cx="1524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Line 12"/>
          <p:cNvSpPr>
            <a:spLocks noChangeShapeType="1"/>
          </p:cNvSpPr>
          <p:nvPr/>
        </p:nvSpPr>
        <p:spPr bwMode="auto">
          <a:xfrm>
            <a:off x="2590800" y="5029200"/>
            <a:ext cx="3429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12307" name="Line 13"/>
          <p:cNvSpPr>
            <a:spLocks noChangeShapeType="1"/>
          </p:cNvSpPr>
          <p:nvPr/>
        </p:nvSpPr>
        <p:spPr bwMode="auto">
          <a:xfrm>
            <a:off x="2590800" y="4114800"/>
            <a:ext cx="3429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12308" name="Line 14"/>
          <p:cNvSpPr>
            <a:spLocks noChangeShapeType="1"/>
          </p:cNvSpPr>
          <p:nvPr/>
        </p:nvSpPr>
        <p:spPr bwMode="auto">
          <a:xfrm>
            <a:off x="2590800" y="5943600"/>
            <a:ext cx="3429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12309" name="Line 15"/>
          <p:cNvSpPr>
            <a:spLocks noChangeShapeType="1"/>
          </p:cNvSpPr>
          <p:nvPr/>
        </p:nvSpPr>
        <p:spPr bwMode="auto">
          <a:xfrm>
            <a:off x="2590800" y="3657600"/>
            <a:ext cx="3429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12310" name="Line 16"/>
          <p:cNvSpPr>
            <a:spLocks noChangeShapeType="1"/>
          </p:cNvSpPr>
          <p:nvPr/>
        </p:nvSpPr>
        <p:spPr bwMode="auto">
          <a:xfrm>
            <a:off x="2590800" y="4572000"/>
            <a:ext cx="3429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12311" name="Line 17"/>
          <p:cNvSpPr>
            <a:spLocks noChangeShapeType="1"/>
          </p:cNvSpPr>
          <p:nvPr/>
        </p:nvSpPr>
        <p:spPr bwMode="auto">
          <a:xfrm>
            <a:off x="2590800" y="5486400"/>
            <a:ext cx="3429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12312" name="Line 18"/>
          <p:cNvSpPr>
            <a:spLocks noChangeShapeType="1"/>
          </p:cNvSpPr>
          <p:nvPr/>
        </p:nvSpPr>
        <p:spPr bwMode="auto">
          <a:xfrm>
            <a:off x="2590800" y="6400800"/>
            <a:ext cx="3429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graphicFrame>
        <p:nvGraphicFramePr>
          <p:cNvPr id="12293" name="Object 19"/>
          <p:cNvGraphicFramePr>
            <a:graphicFrameLocks noChangeAspect="1"/>
          </p:cNvGraphicFramePr>
          <p:nvPr/>
        </p:nvGraphicFramePr>
        <p:xfrm>
          <a:off x="3124200" y="3200400"/>
          <a:ext cx="5969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4" name="Equation" r:id="rId9" imgW="279360" imgH="177480" progId="Equation.3">
                  <p:embed/>
                </p:oleObj>
              </mc:Choice>
              <mc:Fallback>
                <p:oleObj name="Equation" r:id="rId9" imgW="2793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00400"/>
                        <a:ext cx="5969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20"/>
          <p:cNvGraphicFramePr>
            <a:graphicFrameLocks noChangeAspect="1"/>
          </p:cNvGraphicFramePr>
          <p:nvPr/>
        </p:nvGraphicFramePr>
        <p:xfrm>
          <a:off x="3124200" y="3733800"/>
          <a:ext cx="56991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5" name="Equation" r:id="rId11" imgW="266400" imgH="177480" progId="Equation.3">
                  <p:embed/>
                </p:oleObj>
              </mc:Choice>
              <mc:Fallback>
                <p:oleObj name="Equation" r:id="rId11" imgW="266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569913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21"/>
          <p:cNvGraphicFramePr>
            <a:graphicFrameLocks noChangeAspect="1"/>
          </p:cNvGraphicFramePr>
          <p:nvPr/>
        </p:nvGraphicFramePr>
        <p:xfrm>
          <a:off x="3124200" y="4191000"/>
          <a:ext cx="59848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6" name="Equation" r:id="rId13" imgW="279360" imgH="177480" progId="Equation.3">
                  <p:embed/>
                </p:oleObj>
              </mc:Choice>
              <mc:Fallback>
                <p:oleObj name="Equation" r:id="rId13" imgW="2793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191000"/>
                        <a:ext cx="598488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22"/>
          <p:cNvGraphicFramePr>
            <a:graphicFrameLocks noChangeAspect="1"/>
          </p:cNvGraphicFramePr>
          <p:nvPr/>
        </p:nvGraphicFramePr>
        <p:xfrm>
          <a:off x="3124200" y="4648200"/>
          <a:ext cx="56991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7" name="Equation" r:id="rId15" imgW="266400" imgH="177480" progId="Equation.3">
                  <p:embed/>
                </p:oleObj>
              </mc:Choice>
              <mc:Fallback>
                <p:oleObj name="Equation" r:id="rId15" imgW="2664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648200"/>
                        <a:ext cx="569913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23"/>
          <p:cNvGraphicFramePr>
            <a:graphicFrameLocks noChangeAspect="1"/>
          </p:cNvGraphicFramePr>
          <p:nvPr/>
        </p:nvGraphicFramePr>
        <p:xfrm>
          <a:off x="3124200" y="5029200"/>
          <a:ext cx="5429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8" name="Equation" r:id="rId17" imgW="253800" imgH="177480" progId="Equation.3">
                  <p:embed/>
                </p:oleObj>
              </mc:Choice>
              <mc:Fallback>
                <p:oleObj name="Equation" r:id="rId17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9200"/>
                        <a:ext cx="5429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24"/>
          <p:cNvGraphicFramePr>
            <a:graphicFrameLocks noChangeAspect="1"/>
          </p:cNvGraphicFramePr>
          <p:nvPr/>
        </p:nvGraphicFramePr>
        <p:xfrm>
          <a:off x="3124200" y="5562600"/>
          <a:ext cx="51593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9" name="Equation" r:id="rId19" imgW="241200" imgH="177480" progId="Equation.3">
                  <p:embed/>
                </p:oleObj>
              </mc:Choice>
              <mc:Fallback>
                <p:oleObj name="Equation" r:id="rId19" imgW="2412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562600"/>
                        <a:ext cx="515938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25"/>
          <p:cNvGraphicFramePr>
            <a:graphicFrameLocks noChangeAspect="1"/>
          </p:cNvGraphicFramePr>
          <p:nvPr/>
        </p:nvGraphicFramePr>
        <p:xfrm>
          <a:off x="3124200" y="6019800"/>
          <a:ext cx="5429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0" name="Equation" r:id="rId21" imgW="253800" imgH="177480" progId="Equation.3">
                  <p:embed/>
                </p:oleObj>
              </mc:Choice>
              <mc:Fallback>
                <p:oleObj name="Equation" r:id="rId21" imgW="253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019800"/>
                        <a:ext cx="5429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26"/>
          <p:cNvGraphicFramePr>
            <a:graphicFrameLocks noChangeAspect="1"/>
          </p:cNvGraphicFramePr>
          <p:nvPr/>
        </p:nvGraphicFramePr>
        <p:xfrm>
          <a:off x="3136900" y="6491288"/>
          <a:ext cx="5159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1" name="Equation" r:id="rId23" imgW="241200" imgH="164880" progId="Equation.3">
                  <p:embed/>
                </p:oleObj>
              </mc:Choice>
              <mc:Fallback>
                <p:oleObj name="Equation" r:id="rId23" imgW="2412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6491288"/>
                        <a:ext cx="515938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3" name="Text Box 27"/>
          <p:cNvSpPr txBox="1">
            <a:spLocks noChangeArrowheads="1"/>
          </p:cNvSpPr>
          <p:nvPr/>
        </p:nvSpPr>
        <p:spPr bwMode="auto">
          <a:xfrm>
            <a:off x="4572000" y="3276600"/>
            <a:ext cx="11430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1800" b="1">
                <a:solidFill>
                  <a:schemeClr val="bg2"/>
                </a:solidFill>
              </a:rPr>
              <a:t>0</a:t>
            </a:r>
          </a:p>
          <a:p>
            <a:pPr algn="ctr" eaLnBrk="1" hangingPunct="1">
              <a:spcBef>
                <a:spcPct val="50000"/>
              </a:spcBef>
            </a:pPr>
            <a:r>
              <a:rPr lang="sk-SK" altLang="sk-SK" sz="1800" b="1">
                <a:solidFill>
                  <a:schemeClr val="bg2"/>
                </a:solidFill>
              </a:rPr>
              <a:t>1/7</a:t>
            </a:r>
          </a:p>
          <a:p>
            <a:pPr algn="ctr" eaLnBrk="1" hangingPunct="1">
              <a:spcBef>
                <a:spcPct val="50000"/>
              </a:spcBef>
            </a:pPr>
            <a:r>
              <a:rPr lang="sk-SK" altLang="sk-SK" sz="1800" b="1">
                <a:solidFill>
                  <a:schemeClr val="bg2"/>
                </a:solidFill>
              </a:rPr>
              <a:t>2/7</a:t>
            </a:r>
            <a:endParaRPr lang="en-US" altLang="sk-SK" sz="1800" b="1">
              <a:solidFill>
                <a:schemeClr val="bg2"/>
              </a:solidFill>
            </a:endParaRPr>
          </a:p>
        </p:txBody>
      </p:sp>
      <p:sp>
        <p:nvSpPr>
          <p:cNvPr id="12314" name="Text Box 28"/>
          <p:cNvSpPr txBox="1">
            <a:spLocks noChangeArrowheads="1"/>
          </p:cNvSpPr>
          <p:nvPr/>
        </p:nvSpPr>
        <p:spPr bwMode="auto">
          <a:xfrm>
            <a:off x="4572000" y="4572000"/>
            <a:ext cx="1143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2000" b="1">
                <a:solidFill>
                  <a:schemeClr val="bg2"/>
                </a:solidFill>
              </a:rPr>
              <a:t>3/7</a:t>
            </a:r>
          </a:p>
          <a:p>
            <a:pPr algn="ctr" eaLnBrk="1" hangingPunct="1">
              <a:spcBef>
                <a:spcPct val="50000"/>
              </a:spcBef>
            </a:pPr>
            <a:r>
              <a:rPr lang="sk-SK" altLang="sk-SK" sz="2000" b="1">
                <a:solidFill>
                  <a:schemeClr val="bg2"/>
                </a:solidFill>
              </a:rPr>
              <a:t>4/7</a:t>
            </a:r>
          </a:p>
          <a:p>
            <a:pPr algn="ctr" eaLnBrk="1" hangingPunct="1">
              <a:spcBef>
                <a:spcPct val="50000"/>
              </a:spcBef>
            </a:pPr>
            <a:r>
              <a:rPr lang="sk-SK" altLang="sk-SK" sz="2000" b="1">
                <a:solidFill>
                  <a:schemeClr val="bg2"/>
                </a:solidFill>
              </a:rPr>
              <a:t>5/7</a:t>
            </a:r>
            <a:endParaRPr lang="en-US" altLang="sk-SK" sz="2000" b="1">
              <a:solidFill>
                <a:schemeClr val="bg2"/>
              </a:solidFill>
            </a:endParaRPr>
          </a:p>
        </p:txBody>
      </p:sp>
      <p:sp>
        <p:nvSpPr>
          <p:cNvPr id="12315" name="Text Box 29"/>
          <p:cNvSpPr txBox="1">
            <a:spLocks noChangeArrowheads="1"/>
          </p:cNvSpPr>
          <p:nvPr/>
        </p:nvSpPr>
        <p:spPr bwMode="auto">
          <a:xfrm>
            <a:off x="4572000" y="6003925"/>
            <a:ext cx="1143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sk-SK" altLang="sk-SK" sz="2000" b="1">
                <a:solidFill>
                  <a:schemeClr val="bg2"/>
                </a:solidFill>
              </a:rPr>
              <a:t>6/7</a:t>
            </a:r>
          </a:p>
          <a:p>
            <a:pPr algn="ctr" eaLnBrk="1" hangingPunct="1">
              <a:spcBef>
                <a:spcPct val="50000"/>
              </a:spcBef>
            </a:pPr>
            <a:r>
              <a:rPr lang="sk-SK" altLang="sk-SK" sz="2000" b="1">
                <a:solidFill>
                  <a:schemeClr val="bg2"/>
                </a:solidFill>
              </a:rPr>
              <a:t>1</a:t>
            </a:r>
            <a:endParaRPr lang="en-US" altLang="sk-SK" sz="2000" b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13"/>
          <p:cNvGrpSpPr>
            <a:grpSpLocks/>
          </p:cNvGrpSpPr>
          <p:nvPr/>
        </p:nvGrpSpPr>
        <p:grpSpPr bwMode="auto">
          <a:xfrm>
            <a:off x="1692275" y="981075"/>
            <a:ext cx="4724400" cy="4800600"/>
            <a:chOff x="864" y="1200"/>
            <a:chExt cx="2976" cy="3024"/>
          </a:xfrm>
        </p:grpSpPr>
        <p:sp>
          <p:nvSpPr>
            <p:cNvPr id="46104" name="Line 3"/>
            <p:cNvSpPr>
              <a:spLocks noChangeShapeType="1"/>
            </p:cNvSpPr>
            <p:nvPr/>
          </p:nvSpPr>
          <p:spPr bwMode="auto">
            <a:xfrm flipV="1">
              <a:off x="864" y="1200"/>
              <a:ext cx="0" cy="21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46105" name="Line 4"/>
            <p:cNvSpPr>
              <a:spLocks noChangeShapeType="1"/>
            </p:cNvSpPr>
            <p:nvPr/>
          </p:nvSpPr>
          <p:spPr bwMode="auto">
            <a:xfrm rot="5377151" flipV="1">
              <a:off x="1919" y="2257"/>
              <a:ext cx="1" cy="21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46106" name="Freeform 5"/>
            <p:cNvSpPr>
              <a:spLocks/>
            </p:cNvSpPr>
            <p:nvPr/>
          </p:nvSpPr>
          <p:spPr bwMode="auto">
            <a:xfrm>
              <a:off x="864" y="1744"/>
              <a:ext cx="1905" cy="590"/>
            </a:xfrm>
            <a:custGeom>
              <a:avLst/>
              <a:gdLst>
                <a:gd name="T0" fmla="*/ 7 w 2160"/>
                <a:gd name="T1" fmla="*/ 20 h 771"/>
                <a:gd name="T2" fmla="*/ 23 w 2160"/>
                <a:gd name="T3" fmla="*/ 16 h 771"/>
                <a:gd name="T4" fmla="*/ 56 w 2160"/>
                <a:gd name="T5" fmla="*/ 8 h 771"/>
                <a:gd name="T6" fmla="*/ 149 w 2160"/>
                <a:gd name="T7" fmla="*/ 1 h 771"/>
                <a:gd name="T8" fmla="*/ 201 w 2160"/>
                <a:gd name="T9" fmla="*/ 4 h 771"/>
                <a:gd name="T10" fmla="*/ 218 w 2160"/>
                <a:gd name="T11" fmla="*/ 8 h 771"/>
                <a:gd name="T12" fmla="*/ 235 w 2160"/>
                <a:gd name="T13" fmla="*/ 14 h 771"/>
                <a:gd name="T14" fmla="*/ 258 w 2160"/>
                <a:gd name="T15" fmla="*/ 31 h 771"/>
                <a:gd name="T16" fmla="*/ 266 w 2160"/>
                <a:gd name="T17" fmla="*/ 43 h 771"/>
                <a:gd name="T18" fmla="*/ 312 w 2160"/>
                <a:gd name="T19" fmla="*/ 64 h 771"/>
                <a:gd name="T20" fmla="*/ 377 w 2160"/>
                <a:gd name="T21" fmla="*/ 83 h 771"/>
                <a:gd name="T22" fmla="*/ 392 w 2160"/>
                <a:gd name="T23" fmla="*/ 88 h 771"/>
                <a:gd name="T24" fmla="*/ 415 w 2160"/>
                <a:gd name="T25" fmla="*/ 90 h 771"/>
                <a:gd name="T26" fmla="*/ 477 w 2160"/>
                <a:gd name="T27" fmla="*/ 86 h 771"/>
                <a:gd name="T28" fmla="*/ 504 w 2160"/>
                <a:gd name="T29" fmla="*/ 81 h 771"/>
                <a:gd name="T30" fmla="*/ 537 w 2160"/>
                <a:gd name="T31" fmla="*/ 71 h 771"/>
                <a:gd name="T32" fmla="*/ 589 w 2160"/>
                <a:gd name="T33" fmla="*/ 47 h 771"/>
                <a:gd name="T34" fmla="*/ 606 w 2160"/>
                <a:gd name="T35" fmla="*/ 35 h 771"/>
                <a:gd name="T36" fmla="*/ 617 w 2160"/>
                <a:gd name="T37" fmla="*/ 28 h 771"/>
                <a:gd name="T38" fmla="*/ 662 w 2160"/>
                <a:gd name="T39" fmla="*/ 8 h 771"/>
                <a:gd name="T40" fmla="*/ 766 w 2160"/>
                <a:gd name="T41" fmla="*/ 41 h 771"/>
                <a:gd name="T42" fmla="*/ 802 w 2160"/>
                <a:gd name="T43" fmla="*/ 58 h 771"/>
                <a:gd name="T44" fmla="*/ 817 w 2160"/>
                <a:gd name="T45" fmla="*/ 64 h 771"/>
                <a:gd name="T46" fmla="*/ 854 w 2160"/>
                <a:gd name="T47" fmla="*/ 89 h 771"/>
                <a:gd name="T48" fmla="*/ 866 w 2160"/>
                <a:gd name="T49" fmla="*/ 96 h 771"/>
                <a:gd name="T50" fmla="*/ 870 w 2160"/>
                <a:gd name="T51" fmla="*/ 100 h 771"/>
                <a:gd name="T52" fmla="*/ 900 w 2160"/>
                <a:gd name="T53" fmla="*/ 117 h 771"/>
                <a:gd name="T54" fmla="*/ 979 w 2160"/>
                <a:gd name="T55" fmla="*/ 145 h 771"/>
                <a:gd name="T56" fmla="*/ 1017 w 2160"/>
                <a:gd name="T57" fmla="*/ 155 h 77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160"/>
                <a:gd name="T88" fmla="*/ 0 h 771"/>
                <a:gd name="T89" fmla="*/ 2160 w 2160"/>
                <a:gd name="T90" fmla="*/ 771 h 77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160" h="771">
                  <a:moveTo>
                    <a:pt x="14" y="98"/>
                  </a:moveTo>
                  <a:cubicBezTo>
                    <a:pt x="66" y="64"/>
                    <a:pt x="0" y="105"/>
                    <a:pt x="50" y="80"/>
                  </a:cubicBezTo>
                  <a:cubicBezTo>
                    <a:pt x="75" y="67"/>
                    <a:pt x="89" y="47"/>
                    <a:pt x="117" y="38"/>
                  </a:cubicBezTo>
                  <a:cubicBezTo>
                    <a:pt x="169" y="0"/>
                    <a:pt x="257" y="6"/>
                    <a:pt x="317" y="1"/>
                  </a:cubicBezTo>
                  <a:cubicBezTo>
                    <a:pt x="354" y="6"/>
                    <a:pt x="390" y="10"/>
                    <a:pt x="426" y="19"/>
                  </a:cubicBezTo>
                  <a:cubicBezTo>
                    <a:pt x="485" y="51"/>
                    <a:pt x="424" y="15"/>
                    <a:pt x="463" y="44"/>
                  </a:cubicBezTo>
                  <a:cubicBezTo>
                    <a:pt x="475" y="53"/>
                    <a:pt x="499" y="68"/>
                    <a:pt x="499" y="68"/>
                  </a:cubicBezTo>
                  <a:cubicBezTo>
                    <a:pt x="519" y="98"/>
                    <a:pt x="531" y="127"/>
                    <a:pt x="547" y="159"/>
                  </a:cubicBezTo>
                  <a:cubicBezTo>
                    <a:pt x="555" y="175"/>
                    <a:pt x="556" y="198"/>
                    <a:pt x="566" y="213"/>
                  </a:cubicBezTo>
                  <a:cubicBezTo>
                    <a:pt x="592" y="252"/>
                    <a:pt x="629" y="286"/>
                    <a:pt x="663" y="316"/>
                  </a:cubicBezTo>
                  <a:cubicBezTo>
                    <a:pt x="707" y="355"/>
                    <a:pt x="744" y="394"/>
                    <a:pt x="802" y="413"/>
                  </a:cubicBezTo>
                  <a:cubicBezTo>
                    <a:pt x="811" y="423"/>
                    <a:pt x="819" y="433"/>
                    <a:pt x="832" y="438"/>
                  </a:cubicBezTo>
                  <a:cubicBezTo>
                    <a:pt x="848" y="444"/>
                    <a:pt x="881" y="450"/>
                    <a:pt x="881" y="450"/>
                  </a:cubicBezTo>
                  <a:cubicBezTo>
                    <a:pt x="896" y="449"/>
                    <a:pt x="984" y="452"/>
                    <a:pt x="1014" y="432"/>
                  </a:cubicBezTo>
                  <a:cubicBezTo>
                    <a:pt x="1031" y="421"/>
                    <a:pt x="1069" y="407"/>
                    <a:pt x="1069" y="407"/>
                  </a:cubicBezTo>
                  <a:cubicBezTo>
                    <a:pt x="1091" y="385"/>
                    <a:pt x="1116" y="370"/>
                    <a:pt x="1142" y="353"/>
                  </a:cubicBezTo>
                  <a:cubicBezTo>
                    <a:pt x="1183" y="327"/>
                    <a:pt x="1216" y="273"/>
                    <a:pt x="1251" y="238"/>
                  </a:cubicBezTo>
                  <a:cubicBezTo>
                    <a:pt x="1262" y="215"/>
                    <a:pt x="1275" y="198"/>
                    <a:pt x="1287" y="177"/>
                  </a:cubicBezTo>
                  <a:cubicBezTo>
                    <a:pt x="1294" y="164"/>
                    <a:pt x="1311" y="141"/>
                    <a:pt x="1311" y="141"/>
                  </a:cubicBezTo>
                  <a:cubicBezTo>
                    <a:pt x="1325" y="97"/>
                    <a:pt x="1362" y="55"/>
                    <a:pt x="1408" y="44"/>
                  </a:cubicBezTo>
                  <a:cubicBezTo>
                    <a:pt x="1505" y="58"/>
                    <a:pt x="1561" y="141"/>
                    <a:pt x="1627" y="207"/>
                  </a:cubicBezTo>
                  <a:cubicBezTo>
                    <a:pt x="1653" y="233"/>
                    <a:pt x="1678" y="260"/>
                    <a:pt x="1705" y="286"/>
                  </a:cubicBezTo>
                  <a:cubicBezTo>
                    <a:pt x="1715" y="296"/>
                    <a:pt x="1736" y="316"/>
                    <a:pt x="1736" y="316"/>
                  </a:cubicBezTo>
                  <a:cubicBezTo>
                    <a:pt x="1750" y="362"/>
                    <a:pt x="1787" y="405"/>
                    <a:pt x="1815" y="444"/>
                  </a:cubicBezTo>
                  <a:cubicBezTo>
                    <a:pt x="1823" y="456"/>
                    <a:pt x="1831" y="468"/>
                    <a:pt x="1839" y="480"/>
                  </a:cubicBezTo>
                  <a:cubicBezTo>
                    <a:pt x="1843" y="486"/>
                    <a:pt x="1851" y="498"/>
                    <a:pt x="1851" y="498"/>
                  </a:cubicBezTo>
                  <a:cubicBezTo>
                    <a:pt x="1863" y="535"/>
                    <a:pt x="1889" y="556"/>
                    <a:pt x="1912" y="583"/>
                  </a:cubicBezTo>
                  <a:cubicBezTo>
                    <a:pt x="1958" y="636"/>
                    <a:pt x="2016" y="691"/>
                    <a:pt x="2081" y="723"/>
                  </a:cubicBezTo>
                  <a:cubicBezTo>
                    <a:pt x="2113" y="739"/>
                    <a:pt x="2136" y="747"/>
                    <a:pt x="2160" y="771"/>
                  </a:cubicBezTo>
                </a:path>
              </a:pathLst>
            </a:custGeom>
            <a:noFill/>
            <a:ln w="38100" cap="flat" cmpd="sng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46107" name="Line 7"/>
            <p:cNvSpPr>
              <a:spLocks noChangeShapeType="1"/>
            </p:cNvSpPr>
            <p:nvPr/>
          </p:nvSpPr>
          <p:spPr bwMode="auto">
            <a:xfrm flipV="1">
              <a:off x="2769" y="2334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46108" name="Text Box 8"/>
            <p:cNvSpPr txBox="1">
              <a:spLocks noChangeArrowheads="1"/>
            </p:cNvSpPr>
            <p:nvPr/>
          </p:nvSpPr>
          <p:spPr bwMode="auto">
            <a:xfrm>
              <a:off x="864" y="3332"/>
              <a:ext cx="4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 i="1"/>
                <a:t>a</a:t>
              </a:r>
              <a:r>
                <a:rPr lang="en-US" altLang="sk-SK" sz="2400" i="1"/>
                <a:t>=0</a:t>
              </a:r>
            </a:p>
          </p:txBody>
        </p:sp>
        <p:sp>
          <p:nvSpPr>
            <p:cNvPr id="46109" name="Text Box 9"/>
            <p:cNvSpPr txBox="1">
              <a:spLocks noChangeArrowheads="1"/>
            </p:cNvSpPr>
            <p:nvPr/>
          </p:nvSpPr>
          <p:spPr bwMode="auto">
            <a:xfrm>
              <a:off x="2542" y="3332"/>
              <a:ext cx="4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sk-SK" sz="2400" i="1"/>
                <a:t>b=1</a:t>
              </a:r>
            </a:p>
          </p:txBody>
        </p:sp>
        <p:sp>
          <p:nvSpPr>
            <p:cNvPr id="46110" name="Freeform 10"/>
            <p:cNvSpPr>
              <a:spLocks/>
            </p:cNvSpPr>
            <p:nvPr/>
          </p:nvSpPr>
          <p:spPr bwMode="auto">
            <a:xfrm>
              <a:off x="1488" y="3456"/>
              <a:ext cx="384" cy="528"/>
            </a:xfrm>
            <a:custGeom>
              <a:avLst/>
              <a:gdLst>
                <a:gd name="T0" fmla="*/ 0 w 384"/>
                <a:gd name="T1" fmla="*/ 528 h 528"/>
                <a:gd name="T2" fmla="*/ 384 w 384"/>
                <a:gd name="T3" fmla="*/ 336 h 528"/>
                <a:gd name="T4" fmla="*/ 384 w 384"/>
                <a:gd name="T5" fmla="*/ 0 h 528"/>
                <a:gd name="T6" fmla="*/ 0 60000 65536"/>
                <a:gd name="T7" fmla="*/ 0 60000 65536"/>
                <a:gd name="T8" fmla="*/ 0 60000 65536"/>
                <a:gd name="T9" fmla="*/ 0 w 384"/>
                <a:gd name="T10" fmla="*/ 0 h 528"/>
                <a:gd name="T11" fmla="*/ 384 w 384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528">
                  <a:moveTo>
                    <a:pt x="0" y="528"/>
                  </a:moveTo>
                  <a:lnTo>
                    <a:pt x="384" y="336"/>
                  </a:lnTo>
                  <a:lnTo>
                    <a:pt x="384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46111" name="Line 11"/>
            <p:cNvSpPr>
              <a:spLocks noChangeShapeType="1"/>
            </p:cNvSpPr>
            <p:nvPr/>
          </p:nvSpPr>
          <p:spPr bwMode="auto">
            <a:xfrm flipV="1">
              <a:off x="1872" y="340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46112" name="Text Box 12"/>
            <p:cNvSpPr txBox="1">
              <a:spLocks noChangeArrowheads="1"/>
            </p:cNvSpPr>
            <p:nvPr/>
          </p:nvSpPr>
          <p:spPr bwMode="auto">
            <a:xfrm>
              <a:off x="1200" y="3936"/>
              <a:ext cx="2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/>
                <a:t>jednorozmerná oblasť D</a:t>
              </a:r>
              <a:endParaRPr lang="en-US" altLang="sk-SK" sz="2400"/>
            </a:p>
          </p:txBody>
        </p:sp>
      </p:grpSp>
      <p:sp>
        <p:nvSpPr>
          <p:cNvPr id="46083" name="TextBox 12"/>
          <p:cNvSpPr txBox="1">
            <a:spLocks noChangeArrowheads="1"/>
          </p:cNvSpPr>
          <p:nvPr/>
        </p:nvSpPr>
        <p:spPr bwMode="auto">
          <a:xfrm>
            <a:off x="2700338" y="1268413"/>
            <a:ext cx="12239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sk-SK" i="1"/>
              <a:t>f(x)</a:t>
            </a:r>
            <a:endParaRPr lang="sk-SK" altLang="sk-SK" i="1"/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708400" y="1125538"/>
            <a:ext cx="44640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sk-SK" altLang="sk-SK" sz="2000"/>
              <a:t>Účelová funkcia, ktorej minimum hľadáme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356100" y="5876925"/>
            <a:ext cx="4464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sk-SK" altLang="sk-SK" sz="2000"/>
              <a:t>a,b – hranice oblasti na ktorej hľadáme minimum</a:t>
            </a:r>
          </a:p>
        </p:txBody>
      </p:sp>
      <p:cxnSp>
        <p:nvCxnSpPr>
          <p:cNvPr id="46086" name="Straight Connector 16"/>
          <p:cNvCxnSpPr>
            <a:cxnSpLocks noChangeShapeType="1"/>
          </p:cNvCxnSpPr>
          <p:nvPr/>
        </p:nvCxnSpPr>
        <p:spPr bwMode="auto">
          <a:xfrm rot="5400000">
            <a:off x="2015331" y="4256882"/>
            <a:ext cx="714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46087" name="Line 7"/>
          <p:cNvSpPr>
            <a:spLocks noChangeShapeType="1"/>
          </p:cNvSpPr>
          <p:nvPr/>
        </p:nvSpPr>
        <p:spPr bwMode="auto">
          <a:xfrm flipV="1">
            <a:off x="2124075" y="41497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46088" name="Line 7"/>
          <p:cNvSpPr>
            <a:spLocks noChangeShapeType="1"/>
          </p:cNvSpPr>
          <p:nvPr/>
        </p:nvSpPr>
        <p:spPr bwMode="auto">
          <a:xfrm flipV="1">
            <a:off x="2555875" y="40767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46089" name="Line 7"/>
          <p:cNvSpPr>
            <a:spLocks noChangeShapeType="1"/>
          </p:cNvSpPr>
          <p:nvPr/>
        </p:nvSpPr>
        <p:spPr bwMode="auto">
          <a:xfrm flipV="1">
            <a:off x="2987675" y="40767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46090" name="Line 7"/>
          <p:cNvSpPr>
            <a:spLocks noChangeShapeType="1"/>
          </p:cNvSpPr>
          <p:nvPr/>
        </p:nvSpPr>
        <p:spPr bwMode="auto">
          <a:xfrm flipV="1">
            <a:off x="3419475" y="40767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46091" name="Line 7"/>
          <p:cNvSpPr>
            <a:spLocks noChangeShapeType="1"/>
          </p:cNvSpPr>
          <p:nvPr/>
        </p:nvSpPr>
        <p:spPr bwMode="auto">
          <a:xfrm flipV="1">
            <a:off x="3851275" y="40767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46092" name="Line 7"/>
          <p:cNvSpPr>
            <a:spLocks noChangeShapeType="1"/>
          </p:cNvSpPr>
          <p:nvPr/>
        </p:nvSpPr>
        <p:spPr bwMode="auto">
          <a:xfrm flipV="1">
            <a:off x="4284663" y="40767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92275" y="3284538"/>
            <a:ext cx="4464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sk-SK" altLang="sk-SK" sz="2000"/>
              <a:t>Populácia:</a:t>
            </a:r>
          </a:p>
          <a:p>
            <a:pPr eaLnBrk="1" hangingPunct="1"/>
            <a:r>
              <a:rPr lang="sk-SK" altLang="sk-SK" sz="2000"/>
              <a:t>    </a:t>
            </a:r>
            <a:r>
              <a:rPr lang="sk-SK" altLang="sk-SK" sz="1600"/>
              <a:t>1/7   2/7   3/7    4/7   5/7    6/7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292725" y="2852738"/>
            <a:ext cx="3851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sk-SK" altLang="sk-SK" sz="2000" dirty="0" err="1"/>
              <a:t>Fitness</a:t>
            </a:r>
            <a:r>
              <a:rPr lang="sk-SK" altLang="sk-SK" sz="2000" dirty="0"/>
              <a:t> funkcia – súvisí s účelovou </a:t>
            </a:r>
            <a:r>
              <a:rPr lang="sk-SK" altLang="sk-SK" sz="2000" dirty="0" smtClean="0"/>
              <a:t>funkciou</a:t>
            </a:r>
            <a:r>
              <a:rPr lang="sk-SK" altLang="sk-SK" sz="2000" dirty="0"/>
              <a:t>.</a:t>
            </a:r>
          </a:p>
        </p:txBody>
      </p:sp>
      <p:sp>
        <p:nvSpPr>
          <p:cNvPr id="46095" name="Oval 23"/>
          <p:cNvSpPr>
            <a:spLocks noChangeArrowheads="1"/>
          </p:cNvSpPr>
          <p:nvPr/>
        </p:nvSpPr>
        <p:spPr bwMode="auto">
          <a:xfrm>
            <a:off x="5651500" y="3933825"/>
            <a:ext cx="936625" cy="50323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2484438" y="2133600"/>
            <a:ext cx="142875" cy="142875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908175" y="1773238"/>
            <a:ext cx="142875" cy="142875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916238" y="2276475"/>
            <a:ext cx="142875" cy="144463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3348038" y="2060575"/>
            <a:ext cx="144462" cy="144463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708400" y="1916113"/>
            <a:ext cx="142875" cy="144462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4211638" y="2349500"/>
            <a:ext cx="144462" cy="142875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635500" y="2700338"/>
            <a:ext cx="144463" cy="144462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1619250" y="1916113"/>
            <a:ext cx="144463" cy="144462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6076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6" grpId="0"/>
      <p:bldP spid="29" grpId="0"/>
      <p:bldP spid="25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5" grpId="0" animBg="1"/>
      <p:bldP spid="3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152400" y="304800"/>
            <a:ext cx="8534400" cy="6367463"/>
            <a:chOff x="96" y="192"/>
            <a:chExt cx="5376" cy="4011"/>
          </a:xfrm>
        </p:grpSpPr>
        <p:sp>
          <p:nvSpPr>
            <p:cNvPr id="13319" name="Text Box 2"/>
            <p:cNvSpPr txBox="1">
              <a:spLocks noChangeArrowheads="1"/>
            </p:cNvSpPr>
            <p:nvPr/>
          </p:nvSpPr>
          <p:spPr bwMode="auto">
            <a:xfrm>
              <a:off x="96" y="192"/>
              <a:ext cx="5376" cy="3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 b="1" dirty="0" err="1">
                  <a:solidFill>
                    <a:srgbClr val="FFC000"/>
                  </a:solidFill>
                </a:rPr>
                <a:t>Grayovo</a:t>
              </a:r>
              <a:r>
                <a:rPr lang="sk-SK" altLang="sk-SK" sz="2400" b="1" dirty="0">
                  <a:solidFill>
                    <a:srgbClr val="FFC000"/>
                  </a:solidFill>
                </a:rPr>
                <a:t> kódovanie</a:t>
              </a:r>
            </a:p>
            <a:p>
              <a:pPr eaLnBrk="1" hangingPunct="1">
                <a:spcBef>
                  <a:spcPct val="50000"/>
                </a:spcBef>
              </a:pPr>
              <a:endParaRPr lang="sk-SK" altLang="sk-SK" sz="2000" b="1" dirty="0"/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b="1" i="1" dirty="0">
                  <a:solidFill>
                    <a:srgbClr val="FFC000"/>
                  </a:solidFill>
                </a:rPr>
                <a:t>Normálne kódovanie</a:t>
              </a:r>
              <a:r>
                <a:rPr lang="sk-SK" altLang="sk-SK" sz="2000" dirty="0"/>
                <a:t>:    dvojica čísiel, ktoré sa líšia vo všetkých polohách, môže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dirty="0"/>
                <a:t>                                       zodpovedať susedným číslam napr. 011 a 100 (3 a 4)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b="1" i="1" dirty="0" err="1">
                  <a:solidFill>
                    <a:srgbClr val="FFC000"/>
                  </a:solidFill>
                </a:rPr>
                <a:t>Grayovo</a:t>
              </a:r>
              <a:r>
                <a:rPr lang="sk-SK" altLang="sk-SK" sz="2000" b="1" i="1" dirty="0">
                  <a:solidFill>
                    <a:srgbClr val="FFC000"/>
                  </a:solidFill>
                </a:rPr>
                <a:t> kódovanie</a:t>
              </a:r>
              <a:r>
                <a:rPr lang="sk-SK" altLang="sk-SK" sz="2000" dirty="0"/>
                <a:t>:      Dve susedné čísla sa líšia len v jednej polohe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b="1" i="1" dirty="0"/>
                <a:t>Platí</a:t>
              </a:r>
              <a:r>
                <a:rPr lang="sk-SK" altLang="sk-SK" sz="2000" dirty="0"/>
                <a:t>:</a:t>
              </a:r>
            </a:p>
            <a:p>
              <a:pPr eaLnBrk="1" hangingPunct="1">
                <a:spcBef>
                  <a:spcPct val="50000"/>
                </a:spcBef>
              </a:pPr>
              <a:endParaRPr lang="sk-SK" altLang="sk-SK" sz="2000" dirty="0"/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dirty="0"/>
                <a:t>                                        kde                                          je binárny vektor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b="1" i="1" dirty="0"/>
                <a:t>a tiež</a:t>
              </a:r>
              <a:r>
                <a:rPr lang="sk-SK" altLang="sk-SK" sz="2000" dirty="0"/>
                <a:t> :  </a:t>
              </a:r>
            </a:p>
            <a:p>
              <a:pPr eaLnBrk="1" hangingPunct="1">
                <a:spcBef>
                  <a:spcPct val="50000"/>
                </a:spcBef>
              </a:pPr>
              <a:endParaRPr lang="sk-SK" altLang="sk-SK" sz="2000" dirty="0"/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000" dirty="0"/>
                <a:t>                                                      </a:t>
              </a:r>
            </a:p>
            <a:p>
              <a:pPr eaLnBrk="1" hangingPunct="1">
                <a:spcBef>
                  <a:spcPct val="50000"/>
                </a:spcBef>
              </a:pPr>
              <a:endParaRPr lang="sk-SK" altLang="sk-SK" sz="2000" dirty="0"/>
            </a:p>
            <a:p>
              <a:pPr eaLnBrk="1" hangingPunct="1">
                <a:spcBef>
                  <a:spcPct val="50000"/>
                </a:spcBef>
              </a:pPr>
              <a:endParaRPr lang="en-US" altLang="sk-SK" sz="2000" dirty="0"/>
            </a:p>
          </p:txBody>
        </p:sp>
        <p:graphicFrame>
          <p:nvGraphicFramePr>
            <p:cNvPr id="13314" name="Object 3"/>
            <p:cNvGraphicFramePr>
              <a:graphicFrameLocks noChangeAspect="1"/>
            </p:cNvGraphicFramePr>
            <p:nvPr/>
          </p:nvGraphicFramePr>
          <p:xfrm>
            <a:off x="1720" y="1728"/>
            <a:ext cx="2120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6" name="Equation" r:id="rId3" imgW="1892160" imgH="393480" progId="Equation.3">
                    <p:embed/>
                  </p:oleObj>
                </mc:Choice>
                <mc:Fallback>
                  <p:oleObj name="Equation" r:id="rId3" imgW="18921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0" y="1728"/>
                          <a:ext cx="2120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5" name="Object 4"/>
            <p:cNvGraphicFramePr>
              <a:graphicFrameLocks noChangeAspect="1"/>
            </p:cNvGraphicFramePr>
            <p:nvPr/>
          </p:nvGraphicFramePr>
          <p:xfrm>
            <a:off x="2112" y="2256"/>
            <a:ext cx="1261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7" name="Equation" r:id="rId5" imgW="1079280" imgH="228600" progId="Equation.3">
                    <p:embed/>
                  </p:oleObj>
                </mc:Choice>
                <mc:Fallback>
                  <p:oleObj name="Equation" r:id="rId5" imgW="1079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256"/>
                          <a:ext cx="1261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6" name="Object 5"/>
            <p:cNvGraphicFramePr>
              <a:graphicFrameLocks noChangeAspect="1"/>
            </p:cNvGraphicFramePr>
            <p:nvPr/>
          </p:nvGraphicFramePr>
          <p:xfrm>
            <a:off x="1728" y="2544"/>
            <a:ext cx="91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8" name="Equation" r:id="rId7" imgW="914400" imgH="215640" progId="Equation.3">
                    <p:embed/>
                  </p:oleObj>
                </mc:Choice>
                <mc:Fallback>
                  <p:oleObj name="Equation" r:id="rId7" imgW="9144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544"/>
                          <a:ext cx="91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6"/>
            <p:cNvGraphicFramePr>
              <a:graphicFrameLocks noChangeAspect="1"/>
            </p:cNvGraphicFramePr>
            <p:nvPr/>
          </p:nvGraphicFramePr>
          <p:xfrm>
            <a:off x="1728" y="2928"/>
            <a:ext cx="1680" cy="1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89" name="Equation" r:id="rId9" imgW="2108160" imgH="1600200" progId="Equation.3">
                    <p:embed/>
                  </p:oleObj>
                </mc:Choice>
                <mc:Fallback>
                  <p:oleObj name="Equation" r:id="rId9" imgW="2108160" imgH="160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928"/>
                          <a:ext cx="1680" cy="1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0" name="Freeform 7"/>
            <p:cNvSpPr>
              <a:spLocks/>
            </p:cNvSpPr>
            <p:nvPr/>
          </p:nvSpPr>
          <p:spPr bwMode="auto">
            <a:xfrm>
              <a:off x="2976" y="2976"/>
              <a:ext cx="1490" cy="328"/>
            </a:xfrm>
            <a:custGeom>
              <a:avLst/>
              <a:gdLst>
                <a:gd name="T0" fmla="*/ 1490 w 1490"/>
                <a:gd name="T1" fmla="*/ 243 h 328"/>
                <a:gd name="T2" fmla="*/ 1445 w 1490"/>
                <a:gd name="T3" fmla="*/ 204 h 328"/>
                <a:gd name="T4" fmla="*/ 1208 w 1490"/>
                <a:gd name="T5" fmla="*/ 119 h 328"/>
                <a:gd name="T6" fmla="*/ 954 w 1490"/>
                <a:gd name="T7" fmla="*/ 74 h 328"/>
                <a:gd name="T8" fmla="*/ 722 w 1490"/>
                <a:gd name="T9" fmla="*/ 29 h 328"/>
                <a:gd name="T10" fmla="*/ 310 w 1490"/>
                <a:gd name="T11" fmla="*/ 62 h 328"/>
                <a:gd name="T12" fmla="*/ 225 w 1490"/>
                <a:gd name="T13" fmla="*/ 91 h 328"/>
                <a:gd name="T14" fmla="*/ 169 w 1490"/>
                <a:gd name="T15" fmla="*/ 119 h 328"/>
                <a:gd name="T16" fmla="*/ 118 w 1490"/>
                <a:gd name="T17" fmla="*/ 158 h 328"/>
                <a:gd name="T18" fmla="*/ 67 w 1490"/>
                <a:gd name="T19" fmla="*/ 221 h 328"/>
                <a:gd name="T20" fmla="*/ 39 w 1490"/>
                <a:gd name="T21" fmla="*/ 254 h 328"/>
                <a:gd name="T22" fmla="*/ 16 w 1490"/>
                <a:gd name="T23" fmla="*/ 288 h 328"/>
                <a:gd name="T24" fmla="*/ 0 w 1490"/>
                <a:gd name="T25" fmla="*/ 328 h 328"/>
                <a:gd name="T26" fmla="*/ 8 w 1490"/>
                <a:gd name="T27" fmla="*/ 294 h 3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90"/>
                <a:gd name="T43" fmla="*/ 0 h 328"/>
                <a:gd name="T44" fmla="*/ 1490 w 1490"/>
                <a:gd name="T45" fmla="*/ 328 h 32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90" h="328">
                  <a:moveTo>
                    <a:pt x="1490" y="243"/>
                  </a:moveTo>
                  <a:cubicBezTo>
                    <a:pt x="1464" y="202"/>
                    <a:pt x="1481" y="212"/>
                    <a:pt x="1445" y="204"/>
                  </a:cubicBezTo>
                  <a:cubicBezTo>
                    <a:pt x="1392" y="146"/>
                    <a:pt x="1280" y="132"/>
                    <a:pt x="1208" y="119"/>
                  </a:cubicBezTo>
                  <a:cubicBezTo>
                    <a:pt x="1123" y="104"/>
                    <a:pt x="1038" y="90"/>
                    <a:pt x="954" y="74"/>
                  </a:cubicBezTo>
                  <a:cubicBezTo>
                    <a:pt x="876" y="59"/>
                    <a:pt x="801" y="37"/>
                    <a:pt x="722" y="29"/>
                  </a:cubicBezTo>
                  <a:cubicBezTo>
                    <a:pt x="588" y="0"/>
                    <a:pt x="445" y="45"/>
                    <a:pt x="310" y="62"/>
                  </a:cubicBezTo>
                  <a:cubicBezTo>
                    <a:pt x="289" y="69"/>
                    <a:pt x="243" y="79"/>
                    <a:pt x="225" y="91"/>
                  </a:cubicBezTo>
                  <a:cubicBezTo>
                    <a:pt x="207" y="103"/>
                    <a:pt x="189" y="112"/>
                    <a:pt x="169" y="119"/>
                  </a:cubicBezTo>
                  <a:cubicBezTo>
                    <a:pt x="142" y="146"/>
                    <a:pt x="159" y="132"/>
                    <a:pt x="118" y="158"/>
                  </a:cubicBezTo>
                  <a:cubicBezTo>
                    <a:pt x="98" y="171"/>
                    <a:pt x="79" y="202"/>
                    <a:pt x="67" y="221"/>
                  </a:cubicBezTo>
                  <a:cubicBezTo>
                    <a:pt x="26" y="283"/>
                    <a:pt x="91" y="189"/>
                    <a:pt x="39" y="254"/>
                  </a:cubicBezTo>
                  <a:cubicBezTo>
                    <a:pt x="30" y="265"/>
                    <a:pt x="16" y="288"/>
                    <a:pt x="16" y="288"/>
                  </a:cubicBezTo>
                  <a:cubicBezTo>
                    <a:pt x="12" y="301"/>
                    <a:pt x="0" y="315"/>
                    <a:pt x="0" y="328"/>
                  </a:cubicBezTo>
                  <a:lnTo>
                    <a:pt x="8" y="294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13321" name="Line 8"/>
            <p:cNvSpPr>
              <a:spLocks noChangeShapeType="1"/>
            </p:cNvSpPr>
            <p:nvPr/>
          </p:nvSpPr>
          <p:spPr bwMode="auto">
            <a:xfrm flipH="1">
              <a:off x="2928" y="326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13322" name="Text Box 9"/>
            <p:cNvSpPr txBox="1">
              <a:spLocks noChangeArrowheads="1"/>
            </p:cNvSpPr>
            <p:nvPr/>
          </p:nvSpPr>
          <p:spPr bwMode="auto">
            <a:xfrm>
              <a:off x="4320" y="331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/>
                <a:t>XOR</a:t>
              </a:r>
              <a:endParaRPr lang="en-US" altLang="sk-SK" sz="2400"/>
            </a:p>
          </p:txBody>
        </p:sp>
      </p:grpSp>
    </p:spTree>
    <p:extLst>
      <p:ext uri="{BB962C8B-B14F-4D97-AF65-F5344CB8AC3E}">
        <p14:creationId xmlns:p14="http://schemas.microsoft.com/office/powerpoint/2010/main" val="25769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XOR - pripomenutie</a:t>
            </a:r>
            <a:endParaRPr lang="en-GB" sz="2800" smtClean="0"/>
          </a:p>
        </p:txBody>
      </p:sp>
      <p:grpSp>
        <p:nvGrpSpPr>
          <p:cNvPr id="47107" name="Group 22"/>
          <p:cNvGrpSpPr>
            <a:grpSpLocks/>
          </p:cNvGrpSpPr>
          <p:nvPr/>
        </p:nvGrpSpPr>
        <p:grpSpPr bwMode="auto">
          <a:xfrm>
            <a:off x="2743200" y="2819400"/>
            <a:ext cx="3657600" cy="2590800"/>
            <a:chOff x="672" y="1824"/>
            <a:chExt cx="2304" cy="1632"/>
          </a:xfrm>
        </p:grpSpPr>
        <p:sp>
          <p:nvSpPr>
            <p:cNvPr id="47108" name="Rectangle 7"/>
            <p:cNvSpPr>
              <a:spLocks noChangeArrowheads="1"/>
            </p:cNvSpPr>
            <p:nvPr/>
          </p:nvSpPr>
          <p:spPr bwMode="auto">
            <a:xfrm>
              <a:off x="672" y="1824"/>
              <a:ext cx="2304" cy="16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47109" name="Line 8"/>
            <p:cNvSpPr>
              <a:spLocks noChangeShapeType="1"/>
            </p:cNvSpPr>
            <p:nvPr/>
          </p:nvSpPr>
          <p:spPr bwMode="auto">
            <a:xfrm>
              <a:off x="672" y="2256"/>
              <a:ext cx="2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47110" name="Line 9"/>
            <p:cNvSpPr>
              <a:spLocks noChangeShapeType="1"/>
            </p:cNvSpPr>
            <p:nvPr/>
          </p:nvSpPr>
          <p:spPr bwMode="auto">
            <a:xfrm>
              <a:off x="1104" y="1824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47111" name="Line 10"/>
            <p:cNvSpPr>
              <a:spLocks noChangeShapeType="1"/>
            </p:cNvSpPr>
            <p:nvPr/>
          </p:nvSpPr>
          <p:spPr bwMode="auto">
            <a:xfrm>
              <a:off x="1632" y="1824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47112" name="Text Box 11"/>
            <p:cNvSpPr txBox="1">
              <a:spLocks noChangeArrowheads="1"/>
            </p:cNvSpPr>
            <p:nvPr/>
          </p:nvSpPr>
          <p:spPr bwMode="auto">
            <a:xfrm>
              <a:off x="720" y="187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sk-SK" sz="2000" b="1"/>
                <a:t>A</a:t>
              </a:r>
              <a:endParaRPr lang="en-GB" altLang="sk-SK" sz="2000" b="1"/>
            </a:p>
          </p:txBody>
        </p:sp>
        <p:sp>
          <p:nvSpPr>
            <p:cNvPr id="47113" name="Text Box 12"/>
            <p:cNvSpPr txBox="1">
              <a:spLocks noChangeArrowheads="1"/>
            </p:cNvSpPr>
            <p:nvPr/>
          </p:nvSpPr>
          <p:spPr bwMode="auto">
            <a:xfrm>
              <a:off x="1200" y="187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sk-SK" sz="2000" b="1"/>
                <a:t>B</a:t>
              </a:r>
              <a:endParaRPr lang="en-GB" altLang="sk-SK" sz="2000" b="1"/>
            </a:p>
          </p:txBody>
        </p:sp>
        <p:sp>
          <p:nvSpPr>
            <p:cNvPr id="47114" name="Text Box 13"/>
            <p:cNvSpPr txBox="1">
              <a:spLocks noChangeArrowheads="1"/>
            </p:cNvSpPr>
            <p:nvPr/>
          </p:nvSpPr>
          <p:spPr bwMode="auto">
            <a:xfrm>
              <a:off x="2016" y="1920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sk-SK" sz="2000" b="1"/>
                <a:t>A xor B</a:t>
              </a:r>
              <a:endParaRPr lang="en-GB" altLang="sk-SK" sz="2000" b="1"/>
            </a:p>
          </p:txBody>
        </p:sp>
        <p:sp>
          <p:nvSpPr>
            <p:cNvPr id="47115" name="Line 14"/>
            <p:cNvSpPr>
              <a:spLocks noChangeShapeType="1"/>
            </p:cNvSpPr>
            <p:nvPr/>
          </p:nvSpPr>
          <p:spPr bwMode="auto">
            <a:xfrm>
              <a:off x="672" y="2832"/>
              <a:ext cx="2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47116" name="Line 15"/>
            <p:cNvSpPr>
              <a:spLocks noChangeShapeType="1"/>
            </p:cNvSpPr>
            <p:nvPr/>
          </p:nvSpPr>
          <p:spPr bwMode="auto">
            <a:xfrm>
              <a:off x="672" y="2544"/>
              <a:ext cx="2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47117" name="Line 16"/>
            <p:cNvSpPr>
              <a:spLocks noChangeShapeType="1"/>
            </p:cNvSpPr>
            <p:nvPr/>
          </p:nvSpPr>
          <p:spPr bwMode="auto">
            <a:xfrm>
              <a:off x="672" y="3120"/>
              <a:ext cx="23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sk-SK"/>
            </a:p>
          </p:txBody>
        </p:sp>
        <p:sp>
          <p:nvSpPr>
            <p:cNvPr id="47118" name="Text Box 18"/>
            <p:cNvSpPr txBox="1">
              <a:spLocks noChangeArrowheads="1"/>
            </p:cNvSpPr>
            <p:nvPr/>
          </p:nvSpPr>
          <p:spPr bwMode="auto">
            <a:xfrm>
              <a:off x="720" y="2256"/>
              <a:ext cx="2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sk-SK" sz="2000"/>
                <a:t>  0         0                      0</a:t>
              </a:r>
              <a:endParaRPr lang="en-GB" altLang="sk-SK" sz="2000"/>
            </a:p>
          </p:txBody>
        </p:sp>
        <p:sp>
          <p:nvSpPr>
            <p:cNvPr id="47119" name="Text Box 19"/>
            <p:cNvSpPr txBox="1">
              <a:spLocks noChangeArrowheads="1"/>
            </p:cNvSpPr>
            <p:nvPr/>
          </p:nvSpPr>
          <p:spPr bwMode="auto">
            <a:xfrm>
              <a:off x="720" y="2592"/>
              <a:ext cx="2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sk-SK" sz="2000"/>
                <a:t>  1         0                      1</a:t>
              </a:r>
              <a:endParaRPr lang="en-GB" altLang="sk-SK" sz="2000"/>
            </a:p>
          </p:txBody>
        </p:sp>
        <p:sp>
          <p:nvSpPr>
            <p:cNvPr id="47120" name="Text Box 20"/>
            <p:cNvSpPr txBox="1">
              <a:spLocks noChangeArrowheads="1"/>
            </p:cNvSpPr>
            <p:nvPr/>
          </p:nvSpPr>
          <p:spPr bwMode="auto">
            <a:xfrm>
              <a:off x="720" y="2832"/>
              <a:ext cx="2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sk-SK" sz="2000"/>
                <a:t>  0         1                      1</a:t>
              </a:r>
              <a:endParaRPr lang="en-GB" altLang="sk-SK" sz="2000"/>
            </a:p>
          </p:txBody>
        </p:sp>
        <p:sp>
          <p:nvSpPr>
            <p:cNvPr id="47121" name="Text Box 21"/>
            <p:cNvSpPr txBox="1">
              <a:spLocks noChangeArrowheads="1"/>
            </p:cNvSpPr>
            <p:nvPr/>
          </p:nvSpPr>
          <p:spPr bwMode="auto">
            <a:xfrm>
              <a:off x="720" y="3168"/>
              <a:ext cx="2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sk-SK" sz="2000"/>
                <a:t>  1         1                      0</a:t>
              </a:r>
              <a:endParaRPr lang="en-GB" altLang="sk-SK" sz="2000"/>
            </a:p>
          </p:txBody>
        </p:sp>
      </p:grpSp>
    </p:spTree>
    <p:extLst>
      <p:ext uri="{BB962C8B-B14F-4D97-AF65-F5344CB8AC3E}">
        <p14:creationId xmlns:p14="http://schemas.microsoft.com/office/powerpoint/2010/main" val="149944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632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/>
              <a:t>Transformácia binárneho kódu na Grayov kód</a:t>
            </a:r>
            <a:endParaRPr lang="en-US" altLang="sk-SK" sz="2400"/>
          </a:p>
        </p:txBody>
      </p:sp>
      <p:graphicFrame>
        <p:nvGraphicFramePr>
          <p:cNvPr id="14338" name="Object 3"/>
          <p:cNvGraphicFramePr>
            <a:graphicFrameLocks noChangeAspect="1"/>
          </p:cNvGraphicFramePr>
          <p:nvPr/>
        </p:nvGraphicFramePr>
        <p:xfrm>
          <a:off x="533400" y="1524000"/>
          <a:ext cx="2557463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5" name="Equation" r:id="rId3" imgW="914400" imgH="1498320" progId="Equation.3">
                  <p:embed/>
                </p:oleObj>
              </mc:Choice>
              <mc:Fallback>
                <p:oleObj name="Equation" r:id="rId3" imgW="91440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524000"/>
                        <a:ext cx="2557463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4267200" y="1828800"/>
          <a:ext cx="116998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6" name="Equation" r:id="rId5" imgW="469800" imgH="672840" progId="Equation.3">
                  <p:embed/>
                </p:oleObj>
              </mc:Choice>
              <mc:Fallback>
                <p:oleObj name="Equation" r:id="rId5" imgW="46980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828800"/>
                        <a:ext cx="1169988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4267200" y="4114800"/>
          <a:ext cx="145256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7" name="Equation" r:id="rId7" imgW="571320" imgH="749160" progId="Equation.3">
                  <p:embed/>
                </p:oleObj>
              </mc:Choice>
              <mc:Fallback>
                <p:oleObj name="Equation" r:id="rId7" imgW="57132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114800"/>
                        <a:ext cx="1452563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4343400" y="5715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/>
              <a:t>0</a:t>
            </a:r>
            <a:endParaRPr lang="en-US" altLang="sk-SK" sz="2400"/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4800600" y="5715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/>
              <a:t>1</a:t>
            </a:r>
            <a:endParaRPr lang="en-US" altLang="sk-SK" sz="2400"/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5257800" y="5715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/>
              <a:t>0</a:t>
            </a:r>
            <a:endParaRPr lang="en-US" altLang="sk-SK" sz="2400"/>
          </a:p>
        </p:txBody>
      </p:sp>
      <p:graphicFrame>
        <p:nvGraphicFramePr>
          <p:cNvPr id="109577" name="Object 9"/>
          <p:cNvGraphicFramePr>
            <a:graphicFrameLocks noChangeAspect="1"/>
          </p:cNvGraphicFramePr>
          <p:nvPr/>
        </p:nvGraphicFramePr>
        <p:xfrm>
          <a:off x="7010400" y="1828800"/>
          <a:ext cx="116998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8" name="Equation" r:id="rId9" imgW="469800" imgH="672840" progId="Equation.3">
                  <p:embed/>
                </p:oleObj>
              </mc:Choice>
              <mc:Fallback>
                <p:oleObj name="Equation" r:id="rId9" imgW="46980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28800"/>
                        <a:ext cx="1169988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8" name="Object 10"/>
          <p:cNvGraphicFramePr>
            <a:graphicFrameLocks noChangeAspect="1"/>
          </p:cNvGraphicFramePr>
          <p:nvPr/>
        </p:nvGraphicFramePr>
        <p:xfrm>
          <a:off x="6934200" y="4114800"/>
          <a:ext cx="145256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09" name="Equation" r:id="rId11" imgW="571320" imgH="749160" progId="Equation.3">
                  <p:embed/>
                </p:oleObj>
              </mc:Choice>
              <mc:Fallback>
                <p:oleObj name="Equation" r:id="rId11" imgW="571320" imgH="749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114800"/>
                        <a:ext cx="1452563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53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autoUpdateAnimBg="0"/>
      <p:bldP spid="109575" grpId="0" autoUpdateAnimBg="0"/>
      <p:bldP spid="10957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5" name="Group 9"/>
          <p:cNvGrpSpPr>
            <a:grpSpLocks/>
          </p:cNvGrpSpPr>
          <p:nvPr/>
        </p:nvGrpSpPr>
        <p:grpSpPr bwMode="auto">
          <a:xfrm>
            <a:off x="152400" y="838200"/>
            <a:ext cx="8839200" cy="5262563"/>
            <a:chOff x="96" y="528"/>
            <a:chExt cx="5568" cy="3315"/>
          </a:xfrm>
        </p:grpSpPr>
        <p:sp>
          <p:nvSpPr>
            <p:cNvPr id="15366" name="Text Box 2"/>
            <p:cNvSpPr txBox="1">
              <a:spLocks noChangeArrowheads="1"/>
            </p:cNvSpPr>
            <p:nvPr/>
          </p:nvSpPr>
          <p:spPr bwMode="auto">
            <a:xfrm>
              <a:off x="96" y="528"/>
              <a:ext cx="5568" cy="3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 dirty="0">
                  <a:solidFill>
                    <a:srgbClr val="FFC000"/>
                  </a:solidFill>
                </a:rPr>
                <a:t>Úloha:    Riešiť spojitý optimalizačný problém pre globálne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400" dirty="0">
                  <a:solidFill>
                    <a:srgbClr val="FFC000"/>
                  </a:solidFill>
                </a:rPr>
                <a:t>minimum funkcie           definovanej nad oblasťou </a:t>
              </a:r>
              <a:r>
                <a:rPr lang="sk-SK" altLang="sk-SK" sz="2400" i="1" dirty="0">
                  <a:solidFill>
                    <a:srgbClr val="FFC000"/>
                  </a:solidFill>
                </a:rPr>
                <a:t>D.</a:t>
              </a:r>
            </a:p>
            <a:p>
              <a:pPr eaLnBrk="1" hangingPunct="1">
                <a:spcBef>
                  <a:spcPct val="50000"/>
                </a:spcBef>
              </a:pPr>
              <a:endParaRPr lang="sk-SK" altLang="sk-SK" sz="2400" dirty="0"/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400" dirty="0"/>
                <a:t>Spojitý </a:t>
              </a:r>
              <a:r>
                <a:rPr lang="sk-SK" altLang="sk-SK" sz="2400" dirty="0" err="1"/>
                <a:t>opt</a:t>
              </a:r>
              <a:r>
                <a:rPr lang="sk-SK" altLang="sk-SK" sz="2400" dirty="0"/>
                <a:t>. problém: </a:t>
              </a:r>
            </a:p>
            <a:p>
              <a:pPr eaLnBrk="1" hangingPunct="1">
                <a:spcBef>
                  <a:spcPct val="50000"/>
                </a:spcBef>
              </a:pPr>
              <a:endParaRPr lang="sk-SK" altLang="sk-SK" sz="2400" dirty="0"/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400" dirty="0"/>
                <a:t>Ako?</a:t>
              </a:r>
            </a:p>
            <a:p>
              <a:pPr eaLnBrk="1" hangingPunct="1">
                <a:spcBef>
                  <a:spcPct val="50000"/>
                </a:spcBef>
                <a:buFontTx/>
                <a:buChar char="-"/>
              </a:pPr>
              <a:r>
                <a:rPr lang="sk-SK" altLang="sk-SK" sz="2400" dirty="0"/>
                <a:t>pomocou evolučných algoritmov</a:t>
              </a:r>
            </a:p>
            <a:p>
              <a:pPr eaLnBrk="1" hangingPunct="1">
                <a:spcBef>
                  <a:spcPct val="50000"/>
                </a:spcBef>
                <a:buFontTx/>
                <a:buChar char="-"/>
              </a:pPr>
              <a:r>
                <a:rPr lang="sk-SK" altLang="sk-SK" sz="2400" dirty="0"/>
                <a:t>preto spojitý optimalizačný problém pretransformujeme na binárny optimalizačný problém</a:t>
              </a:r>
            </a:p>
            <a:p>
              <a:pPr eaLnBrk="1" hangingPunct="1">
                <a:spcBef>
                  <a:spcPct val="50000"/>
                </a:spcBef>
                <a:buFontTx/>
                <a:buChar char="-"/>
              </a:pPr>
              <a:r>
                <a:rPr lang="sk-SK" altLang="sk-SK" sz="2400" dirty="0"/>
                <a:t>každá z </a:t>
              </a:r>
              <a:r>
                <a:rPr lang="sk-SK" altLang="sk-SK" sz="2400" i="1" dirty="0"/>
                <a:t>n</a:t>
              </a:r>
              <a:r>
                <a:rPr lang="sk-SK" altLang="sk-SK" sz="2400" dirty="0"/>
                <a:t> premenných          je vyjadrená bitovým vektorom dĺžky </a:t>
              </a:r>
              <a:r>
                <a:rPr lang="sk-SK" altLang="sk-SK" sz="2400" i="1" dirty="0"/>
                <a:t>k</a:t>
              </a:r>
              <a:r>
                <a:rPr lang="sk-SK" altLang="sk-SK" sz="2400" dirty="0"/>
                <a:t> </a:t>
              </a:r>
              <a:endParaRPr lang="en-US" altLang="sk-SK" sz="2400" dirty="0"/>
            </a:p>
          </p:txBody>
        </p:sp>
        <p:graphicFrame>
          <p:nvGraphicFramePr>
            <p:cNvPr id="15362" name="Object 3"/>
            <p:cNvGraphicFramePr>
              <a:graphicFrameLocks noChangeAspect="1"/>
            </p:cNvGraphicFramePr>
            <p:nvPr/>
          </p:nvGraphicFramePr>
          <p:xfrm>
            <a:off x="1584" y="816"/>
            <a:ext cx="38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39" name="Equation" r:id="rId3" imgW="304560" imgH="253800" progId="Equation.3">
                    <p:embed/>
                  </p:oleObj>
                </mc:Choice>
                <mc:Fallback>
                  <p:oleObj name="Equation" r:id="rId3" imgW="3045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816"/>
                          <a:ext cx="38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3" name="Object 4"/>
            <p:cNvGraphicFramePr>
              <a:graphicFrameLocks noChangeAspect="1"/>
            </p:cNvGraphicFramePr>
            <p:nvPr/>
          </p:nvGraphicFramePr>
          <p:xfrm>
            <a:off x="2064" y="3504"/>
            <a:ext cx="1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40" name="Equation" r:id="rId5" imgW="126720" imgH="228600" progId="Equation.3">
                    <p:embed/>
                  </p:oleObj>
                </mc:Choice>
                <mc:Fallback>
                  <p:oleObj name="Equation" r:id="rId5" imgW="1267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504"/>
                          <a:ext cx="1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4" name="Object 8"/>
            <p:cNvGraphicFramePr>
              <a:graphicFrameLocks noChangeAspect="1"/>
            </p:cNvGraphicFramePr>
            <p:nvPr/>
          </p:nvGraphicFramePr>
          <p:xfrm>
            <a:off x="2016" y="1440"/>
            <a:ext cx="1968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41" name="Equation" r:id="rId7" imgW="1206360" imgH="317160" progId="Equation.3">
                    <p:embed/>
                  </p:oleObj>
                </mc:Choice>
                <mc:Fallback>
                  <p:oleObj name="Equation" r:id="rId7" imgW="12063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440"/>
                          <a:ext cx="1968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83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8" name="Group 7"/>
          <p:cNvGrpSpPr>
            <a:grpSpLocks/>
          </p:cNvGrpSpPr>
          <p:nvPr/>
        </p:nvGrpSpPr>
        <p:grpSpPr bwMode="auto">
          <a:xfrm>
            <a:off x="0" y="1524000"/>
            <a:ext cx="8915400" cy="3530600"/>
            <a:chOff x="0" y="960"/>
            <a:chExt cx="5616" cy="2224"/>
          </a:xfrm>
        </p:grpSpPr>
        <p:sp>
          <p:nvSpPr>
            <p:cNvPr id="16389" name="Text Box 4"/>
            <p:cNvSpPr txBox="1">
              <a:spLocks noChangeArrowheads="1"/>
            </p:cNvSpPr>
            <p:nvPr/>
          </p:nvSpPr>
          <p:spPr bwMode="auto">
            <a:xfrm>
              <a:off x="0" y="1056"/>
              <a:ext cx="5616" cy="2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400"/>
                <a:t>Vektor         je v binárnej reprezentácii dĺžky </a:t>
              </a:r>
              <a:r>
                <a:rPr lang="sk-SK" altLang="sk-SK" sz="2400" i="1"/>
                <a:t>kn,  k  </a:t>
              </a:r>
              <a:r>
                <a:rPr lang="sk-SK" altLang="sk-SK" sz="2400"/>
                <a:t>nech je zvolené tak, aby platilo </a:t>
              </a:r>
            </a:p>
            <a:p>
              <a:pPr eaLnBrk="1" hangingPunct="1">
                <a:spcBef>
                  <a:spcPct val="50000"/>
                </a:spcBef>
              </a:pPr>
              <a:endParaRPr lang="sk-SK" altLang="sk-SK" sz="2400"/>
            </a:p>
            <a:p>
              <a:pPr eaLnBrk="1" hangingPunct="1">
                <a:spcBef>
                  <a:spcPct val="50000"/>
                </a:spcBef>
              </a:pPr>
              <a:endParaRPr lang="sk-SK" altLang="sk-SK" sz="2400"/>
            </a:p>
            <a:p>
              <a:pPr eaLnBrk="1" hangingPunct="1">
                <a:spcBef>
                  <a:spcPct val="50000"/>
                </a:spcBef>
              </a:pPr>
              <a:endParaRPr lang="sk-SK" altLang="sk-SK" sz="2400"/>
            </a:p>
            <a:p>
              <a:pPr eaLnBrk="1" hangingPunct="1">
                <a:spcBef>
                  <a:spcPct val="50000"/>
                </a:spcBef>
              </a:pPr>
              <a:r>
                <a:rPr lang="sk-SK" altLang="sk-SK" sz="2400"/>
                <a:t>Teda najmenšia vzdialenosť medzi dvoma minimami funkcie je pre dané zvolené </a:t>
              </a:r>
              <a:r>
                <a:rPr lang="sk-SK" altLang="sk-SK" sz="2400" i="1"/>
                <a:t>k</a:t>
              </a:r>
              <a:r>
                <a:rPr lang="sk-SK" altLang="sk-SK" sz="2400"/>
                <a:t> oveľa väčšia ako presnosť reprezentácie.</a:t>
              </a:r>
              <a:endParaRPr lang="en-US" altLang="sk-SK" sz="2400"/>
            </a:p>
          </p:txBody>
        </p:sp>
        <p:graphicFrame>
          <p:nvGraphicFramePr>
            <p:cNvPr id="16386" name="Object 5"/>
            <p:cNvGraphicFramePr>
              <a:graphicFrameLocks noChangeAspect="1"/>
            </p:cNvGraphicFramePr>
            <p:nvPr/>
          </p:nvGraphicFramePr>
          <p:xfrm>
            <a:off x="624" y="960"/>
            <a:ext cx="291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68" name="Equation" r:id="rId3" imgW="177480" imgH="253800" progId="Equation.3">
                    <p:embed/>
                  </p:oleObj>
                </mc:Choice>
                <mc:Fallback>
                  <p:oleObj name="Equation" r:id="rId3" imgW="1774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960"/>
                          <a:ext cx="291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7" name="Object 6"/>
            <p:cNvGraphicFramePr>
              <a:graphicFrameLocks noChangeAspect="1"/>
            </p:cNvGraphicFramePr>
            <p:nvPr/>
          </p:nvGraphicFramePr>
          <p:xfrm>
            <a:off x="144" y="1776"/>
            <a:ext cx="2493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69" name="Equation" r:id="rId5" imgW="1701720" imgH="393480" progId="Equation.3">
                    <p:embed/>
                  </p:oleObj>
                </mc:Choice>
                <mc:Fallback>
                  <p:oleObj name="Equation" r:id="rId5" imgW="17017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776"/>
                          <a:ext cx="2493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7428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2"/>
          <p:cNvSpPr txBox="1">
            <a:spLocks noChangeArrowheads="1"/>
          </p:cNvSpPr>
          <p:nvPr/>
        </p:nvSpPr>
        <p:spPr bwMode="auto">
          <a:xfrm>
            <a:off x="0" y="304800"/>
            <a:ext cx="9144000" cy="729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 dirty="0"/>
              <a:t>Prechod od binárneho vektora   k spojitému chápeme ako transformáciu</a:t>
            </a:r>
          </a:p>
          <a:p>
            <a:pPr eaLnBrk="1" hangingPunct="1">
              <a:spcBef>
                <a:spcPct val="50000"/>
              </a:spcBef>
            </a:pPr>
            <a:endParaRPr lang="sk-SK" altLang="sk-SK" sz="2400" dirty="0"/>
          </a:p>
          <a:p>
            <a:pPr eaLnBrk="1" hangingPunct="1">
              <a:spcBef>
                <a:spcPct val="50000"/>
              </a:spcBef>
            </a:pPr>
            <a:r>
              <a:rPr lang="sk-SK" altLang="sk-SK" sz="2000" dirty="0"/>
              <a:t>                                      zobrazuje množinu bin. vektorov dĺžky </a:t>
            </a:r>
            <a:r>
              <a:rPr lang="sk-SK" altLang="sk-SK" sz="2000" i="1" dirty="0" err="1"/>
              <a:t>kn</a:t>
            </a:r>
            <a:r>
              <a:rPr lang="sk-SK" altLang="sk-SK" sz="2000" i="1" dirty="0"/>
              <a:t> </a:t>
            </a:r>
            <a:r>
              <a:rPr lang="sk-SK" altLang="sk-SK" sz="2000" dirty="0"/>
              <a:t>na body –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000" dirty="0"/>
              <a:t>                                        </a:t>
            </a:r>
            <a:r>
              <a:rPr lang="sk-SK" altLang="sk-SK" sz="2000" dirty="0" err="1"/>
              <a:t>t.j</a:t>
            </a:r>
            <a:r>
              <a:rPr lang="sk-SK" altLang="sk-SK" sz="2000" dirty="0"/>
              <a:t>. </a:t>
            </a:r>
            <a:r>
              <a:rPr lang="sk-SK" altLang="sk-SK" sz="2000" i="1" dirty="0"/>
              <a:t>n</a:t>
            </a:r>
            <a:r>
              <a:rPr lang="sk-SK" altLang="sk-SK" sz="2000" dirty="0"/>
              <a:t>-</a:t>
            </a:r>
            <a:r>
              <a:rPr lang="sk-SK" altLang="sk-SK" sz="2000" dirty="0" err="1"/>
              <a:t>tice</a:t>
            </a:r>
            <a:r>
              <a:rPr lang="sk-SK" altLang="sk-SK" sz="2000" dirty="0"/>
              <a:t> </a:t>
            </a:r>
            <a:r>
              <a:rPr lang="sk-SK" altLang="sk-SK" sz="2000" dirty="0" smtClean="0"/>
              <a:t>reálnych </a:t>
            </a:r>
            <a:r>
              <a:rPr lang="sk-SK" altLang="sk-SK" sz="2000" dirty="0"/>
              <a:t>čísiel z oblasti </a:t>
            </a:r>
            <a:r>
              <a:rPr lang="sk-SK" altLang="sk-SK" sz="2000" i="1" dirty="0"/>
              <a:t>D. </a:t>
            </a:r>
            <a:r>
              <a:rPr lang="sk-SK" altLang="sk-SK" sz="2000" dirty="0"/>
              <a:t>Body sú usporiadané 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000" dirty="0"/>
              <a:t>                                        do </a:t>
            </a:r>
            <a:r>
              <a:rPr lang="sk-SK" altLang="sk-SK" sz="2000" dirty="0" err="1"/>
              <a:t>ortogonálnej</a:t>
            </a:r>
            <a:r>
              <a:rPr lang="sk-SK" altLang="sk-SK" sz="2000" dirty="0"/>
              <a:t> mriežky</a:t>
            </a:r>
          </a:p>
          <a:p>
            <a:pPr eaLnBrk="1" hangingPunct="1">
              <a:spcBef>
                <a:spcPct val="50000"/>
              </a:spcBef>
            </a:pPr>
            <a:endParaRPr lang="sk-SK" altLang="sk-SK" sz="2000" dirty="0"/>
          </a:p>
          <a:p>
            <a:pPr eaLnBrk="1" hangingPunct="1">
              <a:spcBef>
                <a:spcPct val="50000"/>
              </a:spcBef>
            </a:pPr>
            <a:r>
              <a:rPr lang="sk-SK" altLang="sk-SK" sz="2400" b="1" i="1" dirty="0">
                <a:solidFill>
                  <a:schemeClr val="tx2"/>
                </a:solidFill>
              </a:rPr>
              <a:t>Optimalizačný problém: </a:t>
            </a:r>
          </a:p>
          <a:p>
            <a:pPr eaLnBrk="1" hangingPunct="1">
              <a:spcBef>
                <a:spcPct val="50000"/>
              </a:spcBef>
            </a:pPr>
            <a:endParaRPr lang="sk-SK" altLang="sk-SK" sz="2400" b="1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sk-SK" altLang="sk-SK" sz="2400" b="1" i="1" dirty="0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sk-SK" altLang="sk-SK" sz="2000" b="1" i="1" dirty="0"/>
          </a:p>
          <a:p>
            <a:pPr eaLnBrk="1" hangingPunct="1">
              <a:spcBef>
                <a:spcPct val="50000"/>
              </a:spcBef>
            </a:pPr>
            <a:endParaRPr lang="sk-SK" altLang="sk-SK" sz="2000" b="1" i="1" dirty="0"/>
          </a:p>
          <a:p>
            <a:pPr eaLnBrk="1" hangingPunct="1">
              <a:spcBef>
                <a:spcPct val="50000"/>
              </a:spcBef>
            </a:pPr>
            <a:r>
              <a:rPr lang="sk-SK" altLang="sk-SK" sz="2000" b="1" i="1" dirty="0"/>
              <a:t>                                        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000" b="1" i="1" dirty="0"/>
              <a:t>presnosť riešenia </a:t>
            </a:r>
            <a:r>
              <a:rPr lang="sk-SK" altLang="sk-SK" sz="2000" b="1" i="1" dirty="0" err="1"/>
              <a:t>opt</a:t>
            </a:r>
            <a:r>
              <a:rPr lang="sk-SK" altLang="sk-SK" sz="2000" b="1" i="1" dirty="0"/>
              <a:t>. problému závisí od konštanty k</a:t>
            </a:r>
          </a:p>
          <a:p>
            <a:pPr eaLnBrk="1" hangingPunct="1">
              <a:spcBef>
                <a:spcPct val="50000"/>
              </a:spcBef>
            </a:pPr>
            <a:endParaRPr lang="sk-SK" altLang="sk-SK" sz="2000" b="1" i="1" dirty="0"/>
          </a:p>
          <a:p>
            <a:pPr eaLnBrk="1" hangingPunct="1">
              <a:spcBef>
                <a:spcPct val="50000"/>
              </a:spcBef>
            </a:pPr>
            <a:r>
              <a:rPr lang="sk-SK" altLang="sk-SK" sz="2000" b="1" i="1" dirty="0"/>
              <a:t>                                             </a:t>
            </a:r>
            <a:endParaRPr lang="en-US" altLang="sk-SK" sz="2000" b="1" i="1" dirty="0"/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381000" y="1828800"/>
          <a:ext cx="16065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7" name="Equation" r:id="rId3" imgW="927000" imgH="507960" progId="Equation.3">
                  <p:embed/>
                </p:oleObj>
              </mc:Choice>
              <mc:Fallback>
                <p:oleObj name="Equation" r:id="rId3" imgW="9270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28800"/>
                        <a:ext cx="160655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"/>
          <p:cNvGraphicFramePr>
            <a:graphicFrameLocks noChangeAspect="1"/>
          </p:cNvGraphicFramePr>
          <p:nvPr/>
        </p:nvGraphicFramePr>
        <p:xfrm>
          <a:off x="3733800" y="3810000"/>
          <a:ext cx="33655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8" name="Equation" r:id="rId5" imgW="1549080" imgH="304560" progId="Equation.3">
                  <p:embed/>
                </p:oleObj>
              </mc:Choice>
              <mc:Fallback>
                <p:oleObj name="Equation" r:id="rId5" imgW="15490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810000"/>
                        <a:ext cx="33655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5"/>
          <p:cNvGraphicFramePr>
            <a:graphicFrameLocks noChangeAspect="1"/>
          </p:cNvGraphicFramePr>
          <p:nvPr/>
        </p:nvGraphicFramePr>
        <p:xfrm>
          <a:off x="3797300" y="4557713"/>
          <a:ext cx="24638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89" name="Equation" r:id="rId7" imgW="1193760" imgH="330120" progId="Equation.3">
                  <p:embed/>
                </p:oleObj>
              </mc:Choice>
              <mc:Fallback>
                <p:oleObj name="Equation" r:id="rId7" imgW="11937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4557713"/>
                        <a:ext cx="2463800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Line 6"/>
          <p:cNvSpPr>
            <a:spLocks noChangeShapeType="1"/>
          </p:cNvSpPr>
          <p:nvPr/>
        </p:nvSpPr>
        <p:spPr bwMode="auto">
          <a:xfrm flipV="1">
            <a:off x="4427538" y="5181600"/>
            <a:ext cx="296862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sk-SK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276600" y="5445125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1800"/>
              <a:t>vektor blízky k optimálnemu</a:t>
            </a:r>
            <a:endParaRPr lang="en-US" altLang="sk-SK" sz="1800"/>
          </a:p>
        </p:txBody>
      </p:sp>
    </p:spTree>
    <p:extLst>
      <p:ext uri="{BB962C8B-B14F-4D97-AF65-F5344CB8AC3E}">
        <p14:creationId xmlns:p14="http://schemas.microsoft.com/office/powerpoint/2010/main" val="30996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sk-SK" sz="3200" smtClean="0"/>
              <a:t>Závery</a:t>
            </a:r>
            <a:endParaRPr lang="en-US" sz="3200" smtClean="0"/>
          </a:p>
        </p:txBody>
      </p:sp>
      <p:grpSp>
        <p:nvGrpSpPr>
          <p:cNvPr id="18439" name="Group 8"/>
          <p:cNvGrpSpPr>
            <a:grpSpLocks/>
          </p:cNvGrpSpPr>
          <p:nvPr/>
        </p:nvGrpSpPr>
        <p:grpSpPr bwMode="auto">
          <a:xfrm>
            <a:off x="457200" y="2362200"/>
            <a:ext cx="8153400" cy="4475163"/>
            <a:chOff x="288" y="1488"/>
            <a:chExt cx="5136" cy="2819"/>
          </a:xfrm>
        </p:grpSpPr>
        <p:sp>
          <p:nvSpPr>
            <p:cNvPr id="18440" name="Text Box 3"/>
            <p:cNvSpPr txBox="1">
              <a:spLocks noChangeArrowheads="1"/>
            </p:cNvSpPr>
            <p:nvPr/>
          </p:nvSpPr>
          <p:spPr bwMode="auto">
            <a:xfrm>
              <a:off x="288" y="1488"/>
              <a:ext cx="5136" cy="2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AutoNum type="arabicPeriod"/>
              </a:pPr>
              <a:r>
                <a:rPr lang="sk-SK" altLang="sk-SK" sz="2400" dirty="0"/>
                <a:t>Presnosť riešenia pri prechode </a:t>
              </a:r>
              <a:r>
                <a:rPr lang="en-US" altLang="sk-SK" sz="2400" dirty="0"/>
                <a:t>z</a:t>
              </a:r>
              <a:r>
                <a:rPr lang="sk-SK" altLang="sk-SK" sz="2400" dirty="0"/>
                <a:t>o spojitej reprezentácie k binárnej reprezentácii závisí od konštanty </a:t>
              </a:r>
              <a:r>
                <a:rPr lang="sk-SK" altLang="sk-SK" sz="2400" i="1" dirty="0"/>
                <a:t>k.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 startAt="2"/>
              </a:pPr>
              <a:r>
                <a:rPr lang="sk-SK" altLang="sk-SK" sz="2400" dirty="0"/>
                <a:t>Konštanta </a:t>
              </a:r>
              <a:r>
                <a:rPr lang="sk-SK" altLang="sk-SK" sz="2400" i="1" dirty="0"/>
                <a:t>k</a:t>
              </a:r>
              <a:r>
                <a:rPr lang="sk-SK" altLang="sk-SK" sz="2400" dirty="0"/>
                <a:t> má byť zvolená tak, aby presnosť riešenia bola lepšia ako        ktorá charakterizuje vzdialenosť dvojíc lokálnych miním funkcie             .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 startAt="2"/>
              </a:pPr>
              <a:r>
                <a:rPr lang="sk-SK" altLang="sk-SK" sz="2400" dirty="0"/>
                <a:t>Ak funkcia </a:t>
              </a:r>
              <a:r>
                <a:rPr lang="sk-SK" altLang="sk-SK" sz="2400" i="1" dirty="0"/>
                <a:t>f</a:t>
              </a:r>
              <a:r>
                <a:rPr lang="sk-SK" altLang="sk-SK" sz="2400" dirty="0"/>
                <a:t> </a:t>
              </a:r>
              <a:r>
                <a:rPr lang="sk-SK" altLang="sk-SK" dirty="0"/>
                <a:t> </a:t>
              </a:r>
              <a:r>
                <a:rPr lang="sk-SK" altLang="sk-SK" sz="2400" dirty="0"/>
                <a:t>má málo miním navzájom dostatočne izolovaných (          je veľká), </a:t>
              </a:r>
              <a:r>
                <a:rPr lang="sk-SK" altLang="sk-SK" sz="2400" i="1" dirty="0"/>
                <a:t>k</a:t>
              </a:r>
              <a:r>
                <a:rPr lang="sk-SK" altLang="sk-SK" sz="2400" dirty="0"/>
                <a:t> môže byť malé.</a:t>
              </a:r>
            </a:p>
            <a:p>
              <a:pPr eaLnBrk="1" hangingPunct="1">
                <a:spcBef>
                  <a:spcPct val="50000"/>
                </a:spcBef>
                <a:buFontTx/>
                <a:buAutoNum type="arabicPeriod" startAt="2"/>
              </a:pPr>
              <a:r>
                <a:rPr lang="sk-SK" altLang="sk-SK" sz="2400" dirty="0"/>
                <a:t>Ak funkcia </a:t>
              </a:r>
              <a:r>
                <a:rPr lang="sk-SK" altLang="sk-SK" sz="2400" i="1" dirty="0"/>
                <a:t>f  </a:t>
              </a:r>
              <a:r>
                <a:rPr lang="sk-SK" altLang="sk-SK" sz="2400" dirty="0"/>
                <a:t>obsahuje množstvo blízko seba ležiacich miním, teda           je malá, potom </a:t>
              </a:r>
              <a:r>
                <a:rPr lang="sk-SK" altLang="sk-SK" sz="2400" i="1" dirty="0"/>
                <a:t>k</a:t>
              </a:r>
              <a:r>
                <a:rPr lang="sk-SK" altLang="sk-SK" sz="2400" dirty="0"/>
                <a:t>  musí byť pomerne veľká.</a:t>
              </a:r>
              <a:endParaRPr lang="en-US" altLang="sk-SK" dirty="0"/>
            </a:p>
          </p:txBody>
        </p:sp>
        <p:graphicFrame>
          <p:nvGraphicFramePr>
            <p:cNvPr id="18434" name="Object 0"/>
            <p:cNvGraphicFramePr>
              <a:graphicFrameLocks noChangeAspect="1"/>
            </p:cNvGraphicFramePr>
            <p:nvPr/>
          </p:nvGraphicFramePr>
          <p:xfrm>
            <a:off x="1488" y="2256"/>
            <a:ext cx="26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06" name="Equation" r:id="rId3" imgW="139680" imgH="177480" progId="Equation.3">
                    <p:embed/>
                  </p:oleObj>
                </mc:Choice>
                <mc:Fallback>
                  <p:oleObj name="Equation" r:id="rId3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256"/>
                          <a:ext cx="26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5" name="Object 1"/>
            <p:cNvGraphicFramePr>
              <a:graphicFrameLocks noChangeAspect="1"/>
            </p:cNvGraphicFramePr>
            <p:nvPr/>
          </p:nvGraphicFramePr>
          <p:xfrm>
            <a:off x="2592" y="2496"/>
            <a:ext cx="480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07" name="Equation" r:id="rId5" imgW="304560" imgH="253800" progId="Equation.3">
                    <p:embed/>
                  </p:oleObj>
                </mc:Choice>
                <mc:Fallback>
                  <p:oleObj name="Equation" r:id="rId5" imgW="3045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496"/>
                          <a:ext cx="480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6" name="Object 2"/>
            <p:cNvGraphicFramePr>
              <a:graphicFrameLocks noChangeAspect="1"/>
            </p:cNvGraphicFramePr>
            <p:nvPr/>
          </p:nvGraphicFramePr>
          <p:xfrm>
            <a:off x="1728" y="3216"/>
            <a:ext cx="26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08" name="Equation" r:id="rId7" imgW="139680" imgH="177480" progId="Equation.3">
                    <p:embed/>
                  </p:oleObj>
                </mc:Choice>
                <mc:Fallback>
                  <p:oleObj name="Equation" r:id="rId7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216"/>
                          <a:ext cx="26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7" name="Object 3"/>
            <p:cNvGraphicFramePr>
              <a:graphicFrameLocks noChangeAspect="1"/>
            </p:cNvGraphicFramePr>
            <p:nvPr/>
          </p:nvGraphicFramePr>
          <p:xfrm>
            <a:off x="1632" y="3744"/>
            <a:ext cx="26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09" name="Equation" r:id="rId9" imgW="139680" imgH="177480" progId="Equation.3">
                    <p:embed/>
                  </p:oleObj>
                </mc:Choice>
                <mc:Fallback>
                  <p:oleObj name="Equation" r:id="rId9" imgW="1396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744"/>
                          <a:ext cx="26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614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sk-SK" sz="3200" smtClean="0"/>
              <a:t>Horolezecké algoritmy</a:t>
            </a:r>
            <a:endParaRPr lang="en-US" sz="3200" smtClean="0"/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81000" y="2819400"/>
            <a:ext cx="81534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 b="1" dirty="0" err="1">
                <a:solidFill>
                  <a:schemeClr val="accent6"/>
                </a:solidFill>
              </a:rPr>
              <a:t>Stochastické</a:t>
            </a:r>
            <a:r>
              <a:rPr lang="sk-SK" altLang="sk-SK" sz="2400" b="1" dirty="0">
                <a:solidFill>
                  <a:schemeClr val="accent6"/>
                </a:solidFill>
              </a:rPr>
              <a:t> algoritmy </a:t>
            </a:r>
            <a:r>
              <a:rPr lang="sk-SK" altLang="sk-SK" sz="2400" dirty="0"/>
              <a:t>sú základom pre formuláciu evolučných optimalizačných algoritmov.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400" dirty="0"/>
              <a:t>-</a:t>
            </a:r>
            <a:r>
              <a:rPr lang="sk-SK" altLang="sk-SK" sz="2400" dirty="0">
                <a:solidFill>
                  <a:schemeClr val="accent6"/>
                </a:solidFill>
              </a:rPr>
              <a:t>slepý algoritmus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400" dirty="0">
                <a:solidFill>
                  <a:schemeClr val="accent6"/>
                </a:solidFill>
              </a:rPr>
              <a:t>-horolezecké algoritmy</a:t>
            </a:r>
            <a:endParaRPr lang="en-US" altLang="sk-SK" sz="2400" dirty="0">
              <a:solidFill>
                <a:schemeClr val="accent6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sk-SK" sz="2400" dirty="0"/>
              <a:t>-</a:t>
            </a:r>
            <a:r>
              <a:rPr lang="en-US" altLang="sk-SK" sz="2400" dirty="0" err="1">
                <a:solidFill>
                  <a:schemeClr val="accent6"/>
                </a:solidFill>
              </a:rPr>
              <a:t>evolu</a:t>
            </a:r>
            <a:r>
              <a:rPr lang="sk-SK" altLang="sk-SK" sz="2400" dirty="0" err="1">
                <a:solidFill>
                  <a:schemeClr val="accent6"/>
                </a:solidFill>
              </a:rPr>
              <a:t>čné</a:t>
            </a:r>
            <a:r>
              <a:rPr lang="sk-SK" altLang="sk-SK" sz="2400" dirty="0">
                <a:solidFill>
                  <a:schemeClr val="accent6"/>
                </a:solidFill>
              </a:rPr>
              <a:t> programovanie</a:t>
            </a:r>
            <a:endParaRPr lang="en-US" altLang="sk-SK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71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z="3200" smtClean="0"/>
              <a:t>Memetika:  evolúcia informácií</a:t>
            </a:r>
            <a:endParaRPr lang="en-US" sz="3200" smtClean="0"/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152400" y="2209800"/>
            <a:ext cx="89916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rgbClr val="FF9933"/>
                </a:solidFill>
              </a:rPr>
              <a:t>Memetika</a:t>
            </a:r>
            <a:r>
              <a:rPr lang="sk-SK" altLang="sk-SK" sz="2400"/>
              <a:t>:   Evolučný model šírenia informácií založený na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/>
              <a:t>                    koncepte mému.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>
                <a:solidFill>
                  <a:srgbClr val="FF9933"/>
                </a:solidFill>
              </a:rPr>
              <a:t>Mém :          </a:t>
            </a:r>
            <a:r>
              <a:rPr lang="sk-SK" altLang="sk-SK" sz="2400"/>
              <a:t>Pojem zavedený Richardom Dowkinsom v knihe „The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/>
              <a:t>                     selfish gene“ (1976). Je to jednotka kultúrnej evolúcie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/>
              <a:t>                     analogická génu.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/>
              <a:t>                      Mém je jednotka informácie, ktorá sídli v mozgu a môže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/>
              <a:t>                      byť zmutovaná a replikovaná počas kultúrnej evolúcie.</a:t>
            </a:r>
            <a:endParaRPr lang="en-US" altLang="sk-SK" sz="2400"/>
          </a:p>
        </p:txBody>
      </p:sp>
    </p:spTree>
    <p:extLst>
      <p:ext uri="{BB962C8B-B14F-4D97-AF65-F5344CB8AC3E}">
        <p14:creationId xmlns:p14="http://schemas.microsoft.com/office/powerpoint/2010/main" val="31243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sk-SK" sz="2800" smtClean="0"/>
              <a:t>Základné stochastické algoritmy</a:t>
            </a:r>
            <a:endParaRPr lang="en-US" sz="2800" smtClean="0"/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7543800" cy="362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sk-SK" sz="2400" b="1" i="1" dirty="0" err="1"/>
              <a:t>Strat</a:t>
            </a:r>
            <a:r>
              <a:rPr lang="sk-SK" altLang="sk-SK" sz="2400" b="1" i="1" dirty="0" err="1"/>
              <a:t>égia</a:t>
            </a:r>
            <a:r>
              <a:rPr lang="sk-SK" altLang="sk-SK" sz="2400" b="1" i="1" dirty="0"/>
              <a:t>:  </a:t>
            </a:r>
            <a:endParaRPr lang="sk-SK" altLang="sk-SK" sz="2000" dirty="0"/>
          </a:p>
          <a:p>
            <a:pPr eaLnBrk="1" hangingPunct="1">
              <a:spcBef>
                <a:spcPct val="50000"/>
              </a:spcBef>
            </a:pPr>
            <a:r>
              <a:rPr lang="sk-SK" altLang="sk-SK" sz="2000" dirty="0"/>
              <a:t>Konštrukcia riešení na základe predchádzajúcej histórie.</a:t>
            </a:r>
            <a:endParaRPr lang="en-US" altLang="sk-SK" sz="2400" b="1" i="1" dirty="0"/>
          </a:p>
          <a:p>
            <a:pPr eaLnBrk="1" hangingPunct="1">
              <a:spcBef>
                <a:spcPct val="50000"/>
              </a:spcBef>
            </a:pPr>
            <a:endParaRPr lang="en-US" altLang="sk-SK" sz="2400" b="1" i="1" dirty="0"/>
          </a:p>
          <a:p>
            <a:pPr eaLnBrk="1" hangingPunct="1">
              <a:spcBef>
                <a:spcPct val="50000"/>
              </a:spcBef>
            </a:pPr>
            <a:r>
              <a:rPr lang="sk-SK" altLang="sk-SK" sz="2800" b="1" i="1" dirty="0">
                <a:solidFill>
                  <a:schemeClr val="accent6"/>
                </a:solidFill>
              </a:rPr>
              <a:t>Slepý algoritmus</a:t>
            </a:r>
            <a:r>
              <a:rPr lang="sk-SK" altLang="sk-SK" sz="2800" b="1" i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000" dirty="0"/>
              <a:t>Náhodne generuje riešenia z oblasti D a zapamätá si  len tie riešenia, ktoré sú lepšie ako predošlé zaznamenané. Ak máme k dispozícii dostatočne dlhý čas, nájdeme optimálne riešenie</a:t>
            </a:r>
            <a:r>
              <a:rPr lang="sk-SK" altLang="sk-SK" sz="2000" dirty="0" smtClean="0"/>
              <a:t>.</a:t>
            </a:r>
            <a:endParaRPr lang="sk-SK" altLang="sk-SK" sz="2000" dirty="0"/>
          </a:p>
          <a:p>
            <a:pPr eaLnBrk="1" hangingPunct="1">
              <a:spcBef>
                <a:spcPct val="50000"/>
              </a:spcBef>
            </a:pPr>
            <a:endParaRPr lang="en-US" altLang="sk-SK" sz="2000" dirty="0"/>
          </a:p>
        </p:txBody>
      </p:sp>
    </p:spTree>
    <p:extLst>
      <p:ext uri="{BB962C8B-B14F-4D97-AF65-F5344CB8AC3E}">
        <p14:creationId xmlns:p14="http://schemas.microsoft.com/office/powerpoint/2010/main" val="213314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547664" y="2492896"/>
            <a:ext cx="0" cy="2304256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547664" y="4797152"/>
            <a:ext cx="4536504" cy="0"/>
          </a:xfrm>
          <a:prstGeom prst="straightConnector1">
            <a:avLst/>
          </a:prstGeom>
          <a:ln w="28575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1626384" y="2905760"/>
            <a:ext cx="4074160" cy="1503680"/>
          </a:xfrm>
          <a:custGeom>
            <a:avLst/>
            <a:gdLst>
              <a:gd name="connsiteX0" fmla="*/ 0 w 4074160"/>
              <a:gd name="connsiteY0" fmla="*/ 1483360 h 1503680"/>
              <a:gd name="connsiteX1" fmla="*/ 182880 w 4074160"/>
              <a:gd name="connsiteY1" fmla="*/ 1310640 h 1503680"/>
              <a:gd name="connsiteX2" fmla="*/ 223520 w 4074160"/>
              <a:gd name="connsiteY2" fmla="*/ 1259840 h 1503680"/>
              <a:gd name="connsiteX3" fmla="*/ 264160 w 4074160"/>
              <a:gd name="connsiteY3" fmla="*/ 1198880 h 1503680"/>
              <a:gd name="connsiteX4" fmla="*/ 304800 w 4074160"/>
              <a:gd name="connsiteY4" fmla="*/ 1137920 h 1503680"/>
              <a:gd name="connsiteX5" fmla="*/ 335280 w 4074160"/>
              <a:gd name="connsiteY5" fmla="*/ 1097280 h 1503680"/>
              <a:gd name="connsiteX6" fmla="*/ 365760 w 4074160"/>
              <a:gd name="connsiteY6" fmla="*/ 1016000 h 1503680"/>
              <a:gd name="connsiteX7" fmla="*/ 386080 w 4074160"/>
              <a:gd name="connsiteY7" fmla="*/ 975360 h 1503680"/>
              <a:gd name="connsiteX8" fmla="*/ 416560 w 4074160"/>
              <a:gd name="connsiteY8" fmla="*/ 863600 h 1503680"/>
              <a:gd name="connsiteX9" fmla="*/ 467360 w 4074160"/>
              <a:gd name="connsiteY9" fmla="*/ 802640 h 1503680"/>
              <a:gd name="connsiteX10" fmla="*/ 477520 w 4074160"/>
              <a:gd name="connsiteY10" fmla="*/ 762000 h 1503680"/>
              <a:gd name="connsiteX11" fmla="*/ 518160 w 4074160"/>
              <a:gd name="connsiteY11" fmla="*/ 690880 h 1503680"/>
              <a:gd name="connsiteX12" fmla="*/ 528320 w 4074160"/>
              <a:gd name="connsiteY12" fmla="*/ 660400 h 1503680"/>
              <a:gd name="connsiteX13" fmla="*/ 599440 w 4074160"/>
              <a:gd name="connsiteY13" fmla="*/ 579120 h 1503680"/>
              <a:gd name="connsiteX14" fmla="*/ 619760 w 4074160"/>
              <a:gd name="connsiteY14" fmla="*/ 548640 h 1503680"/>
              <a:gd name="connsiteX15" fmla="*/ 650240 w 4074160"/>
              <a:gd name="connsiteY15" fmla="*/ 508000 h 1503680"/>
              <a:gd name="connsiteX16" fmla="*/ 670560 w 4074160"/>
              <a:gd name="connsiteY16" fmla="*/ 467360 h 1503680"/>
              <a:gd name="connsiteX17" fmla="*/ 721360 w 4074160"/>
              <a:gd name="connsiteY17" fmla="*/ 406400 h 1503680"/>
              <a:gd name="connsiteX18" fmla="*/ 741680 w 4074160"/>
              <a:gd name="connsiteY18" fmla="*/ 375920 h 1503680"/>
              <a:gd name="connsiteX19" fmla="*/ 782320 w 4074160"/>
              <a:gd name="connsiteY19" fmla="*/ 325120 h 1503680"/>
              <a:gd name="connsiteX20" fmla="*/ 873760 w 4074160"/>
              <a:gd name="connsiteY20" fmla="*/ 213360 h 1503680"/>
              <a:gd name="connsiteX21" fmla="*/ 883920 w 4074160"/>
              <a:gd name="connsiteY21" fmla="*/ 182880 h 1503680"/>
              <a:gd name="connsiteX22" fmla="*/ 924560 w 4074160"/>
              <a:gd name="connsiteY22" fmla="*/ 243840 h 1503680"/>
              <a:gd name="connsiteX23" fmla="*/ 975360 w 4074160"/>
              <a:gd name="connsiteY23" fmla="*/ 314960 h 1503680"/>
              <a:gd name="connsiteX24" fmla="*/ 995680 w 4074160"/>
              <a:gd name="connsiteY24" fmla="*/ 386080 h 1503680"/>
              <a:gd name="connsiteX25" fmla="*/ 1005840 w 4074160"/>
              <a:gd name="connsiteY25" fmla="*/ 416560 h 1503680"/>
              <a:gd name="connsiteX26" fmla="*/ 1026160 w 4074160"/>
              <a:gd name="connsiteY26" fmla="*/ 457200 h 1503680"/>
              <a:gd name="connsiteX27" fmla="*/ 1036320 w 4074160"/>
              <a:gd name="connsiteY27" fmla="*/ 508000 h 1503680"/>
              <a:gd name="connsiteX28" fmla="*/ 1097280 w 4074160"/>
              <a:gd name="connsiteY28" fmla="*/ 650240 h 1503680"/>
              <a:gd name="connsiteX29" fmla="*/ 1117600 w 4074160"/>
              <a:gd name="connsiteY29" fmla="*/ 680720 h 1503680"/>
              <a:gd name="connsiteX30" fmla="*/ 1188720 w 4074160"/>
              <a:gd name="connsiteY30" fmla="*/ 741680 h 1503680"/>
              <a:gd name="connsiteX31" fmla="*/ 1219200 w 4074160"/>
              <a:gd name="connsiteY31" fmla="*/ 751840 h 1503680"/>
              <a:gd name="connsiteX32" fmla="*/ 1351280 w 4074160"/>
              <a:gd name="connsiteY32" fmla="*/ 731520 h 1503680"/>
              <a:gd name="connsiteX33" fmla="*/ 1412240 w 4074160"/>
              <a:gd name="connsiteY33" fmla="*/ 711200 h 1503680"/>
              <a:gd name="connsiteX34" fmla="*/ 1432560 w 4074160"/>
              <a:gd name="connsiteY34" fmla="*/ 741680 h 1503680"/>
              <a:gd name="connsiteX35" fmla="*/ 1463040 w 4074160"/>
              <a:gd name="connsiteY35" fmla="*/ 772160 h 1503680"/>
              <a:gd name="connsiteX36" fmla="*/ 1524000 w 4074160"/>
              <a:gd name="connsiteY36" fmla="*/ 863600 h 1503680"/>
              <a:gd name="connsiteX37" fmla="*/ 1554480 w 4074160"/>
              <a:gd name="connsiteY37" fmla="*/ 883920 h 1503680"/>
              <a:gd name="connsiteX38" fmla="*/ 1584960 w 4074160"/>
              <a:gd name="connsiteY38" fmla="*/ 843280 h 1503680"/>
              <a:gd name="connsiteX39" fmla="*/ 1686560 w 4074160"/>
              <a:gd name="connsiteY39" fmla="*/ 741680 h 1503680"/>
              <a:gd name="connsiteX40" fmla="*/ 1706880 w 4074160"/>
              <a:gd name="connsiteY40" fmla="*/ 701040 h 1503680"/>
              <a:gd name="connsiteX41" fmla="*/ 1828800 w 4074160"/>
              <a:gd name="connsiteY41" fmla="*/ 558800 h 1503680"/>
              <a:gd name="connsiteX42" fmla="*/ 1869440 w 4074160"/>
              <a:gd name="connsiteY42" fmla="*/ 457200 h 1503680"/>
              <a:gd name="connsiteX43" fmla="*/ 1879600 w 4074160"/>
              <a:gd name="connsiteY43" fmla="*/ 426720 h 1503680"/>
              <a:gd name="connsiteX44" fmla="*/ 1910080 w 4074160"/>
              <a:gd name="connsiteY44" fmla="*/ 365760 h 1503680"/>
              <a:gd name="connsiteX45" fmla="*/ 1920240 w 4074160"/>
              <a:gd name="connsiteY45" fmla="*/ 335280 h 1503680"/>
              <a:gd name="connsiteX46" fmla="*/ 1960880 w 4074160"/>
              <a:gd name="connsiteY46" fmla="*/ 254000 h 1503680"/>
              <a:gd name="connsiteX47" fmla="*/ 2001520 w 4074160"/>
              <a:gd name="connsiteY47" fmla="*/ 142240 h 1503680"/>
              <a:gd name="connsiteX48" fmla="*/ 2052320 w 4074160"/>
              <a:gd name="connsiteY48" fmla="*/ 71120 h 1503680"/>
              <a:gd name="connsiteX49" fmla="*/ 2072640 w 4074160"/>
              <a:gd name="connsiteY49" fmla="*/ 40640 h 1503680"/>
              <a:gd name="connsiteX50" fmla="*/ 2133600 w 4074160"/>
              <a:gd name="connsiteY50" fmla="*/ 0 h 1503680"/>
              <a:gd name="connsiteX51" fmla="*/ 2194560 w 4074160"/>
              <a:gd name="connsiteY51" fmla="*/ 30480 h 1503680"/>
              <a:gd name="connsiteX52" fmla="*/ 2255520 w 4074160"/>
              <a:gd name="connsiteY52" fmla="*/ 71120 h 1503680"/>
              <a:gd name="connsiteX53" fmla="*/ 2275840 w 4074160"/>
              <a:gd name="connsiteY53" fmla="*/ 182880 h 1503680"/>
              <a:gd name="connsiteX54" fmla="*/ 2286000 w 4074160"/>
              <a:gd name="connsiteY54" fmla="*/ 264160 h 1503680"/>
              <a:gd name="connsiteX55" fmla="*/ 2326640 w 4074160"/>
              <a:gd name="connsiteY55" fmla="*/ 406400 h 1503680"/>
              <a:gd name="connsiteX56" fmla="*/ 2387600 w 4074160"/>
              <a:gd name="connsiteY56" fmla="*/ 457200 h 1503680"/>
              <a:gd name="connsiteX57" fmla="*/ 2468880 w 4074160"/>
              <a:gd name="connsiteY57" fmla="*/ 447040 h 1503680"/>
              <a:gd name="connsiteX58" fmla="*/ 2519680 w 4074160"/>
              <a:gd name="connsiteY58" fmla="*/ 528320 h 1503680"/>
              <a:gd name="connsiteX59" fmla="*/ 2529840 w 4074160"/>
              <a:gd name="connsiteY59" fmla="*/ 558800 h 1503680"/>
              <a:gd name="connsiteX60" fmla="*/ 2580640 w 4074160"/>
              <a:gd name="connsiteY60" fmla="*/ 670560 h 1503680"/>
              <a:gd name="connsiteX61" fmla="*/ 2600960 w 4074160"/>
              <a:gd name="connsiteY61" fmla="*/ 741680 h 1503680"/>
              <a:gd name="connsiteX62" fmla="*/ 2672080 w 4074160"/>
              <a:gd name="connsiteY62" fmla="*/ 680720 h 1503680"/>
              <a:gd name="connsiteX63" fmla="*/ 2773680 w 4074160"/>
              <a:gd name="connsiteY63" fmla="*/ 538480 h 1503680"/>
              <a:gd name="connsiteX64" fmla="*/ 2804160 w 4074160"/>
              <a:gd name="connsiteY64" fmla="*/ 508000 h 1503680"/>
              <a:gd name="connsiteX65" fmla="*/ 2824480 w 4074160"/>
              <a:gd name="connsiteY65" fmla="*/ 467360 h 1503680"/>
              <a:gd name="connsiteX66" fmla="*/ 2854960 w 4074160"/>
              <a:gd name="connsiteY66" fmla="*/ 436880 h 1503680"/>
              <a:gd name="connsiteX67" fmla="*/ 2895600 w 4074160"/>
              <a:gd name="connsiteY67" fmla="*/ 375920 h 1503680"/>
              <a:gd name="connsiteX68" fmla="*/ 2966720 w 4074160"/>
              <a:gd name="connsiteY68" fmla="*/ 477520 h 1503680"/>
              <a:gd name="connsiteX69" fmla="*/ 3027680 w 4074160"/>
              <a:gd name="connsiteY69" fmla="*/ 619760 h 1503680"/>
              <a:gd name="connsiteX70" fmla="*/ 3098800 w 4074160"/>
              <a:gd name="connsiteY70" fmla="*/ 721360 h 1503680"/>
              <a:gd name="connsiteX71" fmla="*/ 3322320 w 4074160"/>
              <a:gd name="connsiteY71" fmla="*/ 670560 h 1503680"/>
              <a:gd name="connsiteX72" fmla="*/ 3352800 w 4074160"/>
              <a:gd name="connsiteY72" fmla="*/ 640080 h 1503680"/>
              <a:gd name="connsiteX73" fmla="*/ 3423920 w 4074160"/>
              <a:gd name="connsiteY73" fmla="*/ 589280 h 1503680"/>
              <a:gd name="connsiteX74" fmla="*/ 3495040 w 4074160"/>
              <a:gd name="connsiteY74" fmla="*/ 538480 h 1503680"/>
              <a:gd name="connsiteX75" fmla="*/ 3535680 w 4074160"/>
              <a:gd name="connsiteY75" fmla="*/ 477520 h 1503680"/>
              <a:gd name="connsiteX76" fmla="*/ 3606800 w 4074160"/>
              <a:gd name="connsiteY76" fmla="*/ 579120 h 1503680"/>
              <a:gd name="connsiteX77" fmla="*/ 3647440 w 4074160"/>
              <a:gd name="connsiteY77" fmla="*/ 701040 h 1503680"/>
              <a:gd name="connsiteX78" fmla="*/ 3667760 w 4074160"/>
              <a:gd name="connsiteY78" fmla="*/ 731520 h 1503680"/>
              <a:gd name="connsiteX79" fmla="*/ 3698240 w 4074160"/>
              <a:gd name="connsiteY79" fmla="*/ 792480 h 1503680"/>
              <a:gd name="connsiteX80" fmla="*/ 3738880 w 4074160"/>
              <a:gd name="connsiteY80" fmla="*/ 894080 h 1503680"/>
              <a:gd name="connsiteX81" fmla="*/ 3749040 w 4074160"/>
              <a:gd name="connsiteY81" fmla="*/ 924560 h 1503680"/>
              <a:gd name="connsiteX82" fmla="*/ 3769360 w 4074160"/>
              <a:gd name="connsiteY82" fmla="*/ 975360 h 1503680"/>
              <a:gd name="connsiteX83" fmla="*/ 3789680 w 4074160"/>
              <a:gd name="connsiteY83" fmla="*/ 1005840 h 1503680"/>
              <a:gd name="connsiteX84" fmla="*/ 3810000 w 4074160"/>
              <a:gd name="connsiteY84" fmla="*/ 1056640 h 1503680"/>
              <a:gd name="connsiteX85" fmla="*/ 3840480 w 4074160"/>
              <a:gd name="connsiteY85" fmla="*/ 1097280 h 1503680"/>
              <a:gd name="connsiteX86" fmla="*/ 3891280 w 4074160"/>
              <a:gd name="connsiteY86" fmla="*/ 1188720 h 1503680"/>
              <a:gd name="connsiteX87" fmla="*/ 3911600 w 4074160"/>
              <a:gd name="connsiteY87" fmla="*/ 1219200 h 1503680"/>
              <a:gd name="connsiteX88" fmla="*/ 3942080 w 4074160"/>
              <a:gd name="connsiteY88" fmla="*/ 1300480 h 1503680"/>
              <a:gd name="connsiteX89" fmla="*/ 3962400 w 4074160"/>
              <a:gd name="connsiteY89" fmla="*/ 1351280 h 1503680"/>
              <a:gd name="connsiteX90" fmla="*/ 4003040 w 4074160"/>
              <a:gd name="connsiteY90" fmla="*/ 1402080 h 1503680"/>
              <a:gd name="connsiteX91" fmla="*/ 4053840 w 4074160"/>
              <a:gd name="connsiteY91" fmla="*/ 1473200 h 1503680"/>
              <a:gd name="connsiteX92" fmla="*/ 4074160 w 4074160"/>
              <a:gd name="connsiteY92" fmla="*/ 1503680 h 1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4074160" h="1503680">
                <a:moveTo>
                  <a:pt x="0" y="1483360"/>
                </a:moveTo>
                <a:cubicBezTo>
                  <a:pt x="124353" y="1405639"/>
                  <a:pt x="63785" y="1455255"/>
                  <a:pt x="182880" y="1310640"/>
                </a:cubicBezTo>
                <a:cubicBezTo>
                  <a:pt x="196665" y="1293901"/>
                  <a:pt x="223520" y="1259840"/>
                  <a:pt x="223520" y="1259840"/>
                </a:cubicBezTo>
                <a:cubicBezTo>
                  <a:pt x="242951" y="1201547"/>
                  <a:pt x="219765" y="1255959"/>
                  <a:pt x="264160" y="1198880"/>
                </a:cubicBezTo>
                <a:cubicBezTo>
                  <a:pt x="279153" y="1179603"/>
                  <a:pt x="290795" y="1157927"/>
                  <a:pt x="304800" y="1137920"/>
                </a:cubicBezTo>
                <a:cubicBezTo>
                  <a:pt x="314511" y="1124048"/>
                  <a:pt x="325120" y="1110827"/>
                  <a:pt x="335280" y="1097280"/>
                </a:cubicBezTo>
                <a:cubicBezTo>
                  <a:pt x="346451" y="1063766"/>
                  <a:pt x="349562" y="1052446"/>
                  <a:pt x="365760" y="1016000"/>
                </a:cubicBezTo>
                <a:cubicBezTo>
                  <a:pt x="371911" y="1002160"/>
                  <a:pt x="379307" y="988907"/>
                  <a:pt x="386080" y="975360"/>
                </a:cubicBezTo>
                <a:cubicBezTo>
                  <a:pt x="394772" y="931900"/>
                  <a:pt x="397810" y="905787"/>
                  <a:pt x="416560" y="863600"/>
                </a:cubicBezTo>
                <a:cubicBezTo>
                  <a:pt x="427876" y="838139"/>
                  <a:pt x="448219" y="821781"/>
                  <a:pt x="467360" y="802640"/>
                </a:cubicBezTo>
                <a:cubicBezTo>
                  <a:pt x="470747" y="789093"/>
                  <a:pt x="472617" y="775075"/>
                  <a:pt x="477520" y="762000"/>
                </a:cubicBezTo>
                <a:cubicBezTo>
                  <a:pt x="504238" y="690751"/>
                  <a:pt x="488683" y="749834"/>
                  <a:pt x="518160" y="690880"/>
                </a:cubicBezTo>
                <a:cubicBezTo>
                  <a:pt x="522949" y="681301"/>
                  <a:pt x="523119" y="669762"/>
                  <a:pt x="528320" y="660400"/>
                </a:cubicBezTo>
                <a:cubicBezTo>
                  <a:pt x="563183" y="597647"/>
                  <a:pt x="554915" y="608803"/>
                  <a:pt x="599440" y="579120"/>
                </a:cubicBezTo>
                <a:cubicBezTo>
                  <a:pt x="606213" y="568960"/>
                  <a:pt x="612663" y="558576"/>
                  <a:pt x="619760" y="548640"/>
                </a:cubicBezTo>
                <a:cubicBezTo>
                  <a:pt x="629602" y="534861"/>
                  <a:pt x="641265" y="522359"/>
                  <a:pt x="650240" y="508000"/>
                </a:cubicBezTo>
                <a:cubicBezTo>
                  <a:pt x="658267" y="495157"/>
                  <a:pt x="661875" y="479768"/>
                  <a:pt x="670560" y="467360"/>
                </a:cubicBezTo>
                <a:cubicBezTo>
                  <a:pt x="685728" y="445691"/>
                  <a:pt x="705121" y="427279"/>
                  <a:pt x="721360" y="406400"/>
                </a:cubicBezTo>
                <a:cubicBezTo>
                  <a:pt x="728857" y="396761"/>
                  <a:pt x="734354" y="385689"/>
                  <a:pt x="741680" y="375920"/>
                </a:cubicBezTo>
                <a:cubicBezTo>
                  <a:pt x="754691" y="358572"/>
                  <a:pt x="769309" y="342468"/>
                  <a:pt x="782320" y="325120"/>
                </a:cubicBezTo>
                <a:cubicBezTo>
                  <a:pt x="856642" y="226024"/>
                  <a:pt x="804374" y="282746"/>
                  <a:pt x="873760" y="213360"/>
                </a:cubicBezTo>
                <a:cubicBezTo>
                  <a:pt x="877147" y="203200"/>
                  <a:pt x="874341" y="187669"/>
                  <a:pt x="883920" y="182880"/>
                </a:cubicBezTo>
                <a:cubicBezTo>
                  <a:pt x="924053" y="162814"/>
                  <a:pt x="923151" y="240082"/>
                  <a:pt x="924560" y="243840"/>
                </a:cubicBezTo>
                <a:cubicBezTo>
                  <a:pt x="928274" y="253744"/>
                  <a:pt x="973607" y="312623"/>
                  <a:pt x="975360" y="314960"/>
                </a:cubicBezTo>
                <a:cubicBezTo>
                  <a:pt x="982133" y="338667"/>
                  <a:pt x="988595" y="362465"/>
                  <a:pt x="995680" y="386080"/>
                </a:cubicBezTo>
                <a:cubicBezTo>
                  <a:pt x="998757" y="396338"/>
                  <a:pt x="1001621" y="406716"/>
                  <a:pt x="1005840" y="416560"/>
                </a:cubicBezTo>
                <a:cubicBezTo>
                  <a:pt x="1011806" y="430481"/>
                  <a:pt x="1019387" y="443653"/>
                  <a:pt x="1026160" y="457200"/>
                </a:cubicBezTo>
                <a:cubicBezTo>
                  <a:pt x="1029547" y="474133"/>
                  <a:pt x="1030859" y="491617"/>
                  <a:pt x="1036320" y="508000"/>
                </a:cubicBezTo>
                <a:cubicBezTo>
                  <a:pt x="1046434" y="538343"/>
                  <a:pt x="1075658" y="612402"/>
                  <a:pt x="1097280" y="650240"/>
                </a:cubicBezTo>
                <a:cubicBezTo>
                  <a:pt x="1103338" y="660842"/>
                  <a:pt x="1109783" y="671339"/>
                  <a:pt x="1117600" y="680720"/>
                </a:cubicBezTo>
                <a:cubicBezTo>
                  <a:pt x="1133978" y="700374"/>
                  <a:pt x="1167316" y="729449"/>
                  <a:pt x="1188720" y="741680"/>
                </a:cubicBezTo>
                <a:cubicBezTo>
                  <a:pt x="1198019" y="746993"/>
                  <a:pt x="1209040" y="748453"/>
                  <a:pt x="1219200" y="751840"/>
                </a:cubicBezTo>
                <a:cubicBezTo>
                  <a:pt x="1283595" y="744685"/>
                  <a:pt x="1299521" y="747048"/>
                  <a:pt x="1351280" y="731520"/>
                </a:cubicBezTo>
                <a:cubicBezTo>
                  <a:pt x="1371796" y="725365"/>
                  <a:pt x="1412240" y="711200"/>
                  <a:pt x="1412240" y="711200"/>
                </a:cubicBezTo>
                <a:cubicBezTo>
                  <a:pt x="1419013" y="721360"/>
                  <a:pt x="1424743" y="732299"/>
                  <a:pt x="1432560" y="741680"/>
                </a:cubicBezTo>
                <a:cubicBezTo>
                  <a:pt x="1441758" y="752718"/>
                  <a:pt x="1454419" y="760665"/>
                  <a:pt x="1463040" y="772160"/>
                </a:cubicBezTo>
                <a:cubicBezTo>
                  <a:pt x="1492061" y="810855"/>
                  <a:pt x="1490393" y="829993"/>
                  <a:pt x="1524000" y="863600"/>
                </a:cubicBezTo>
                <a:cubicBezTo>
                  <a:pt x="1532634" y="872234"/>
                  <a:pt x="1544320" y="877147"/>
                  <a:pt x="1554480" y="883920"/>
                </a:cubicBezTo>
                <a:cubicBezTo>
                  <a:pt x="1564640" y="870373"/>
                  <a:pt x="1573438" y="855689"/>
                  <a:pt x="1584960" y="843280"/>
                </a:cubicBezTo>
                <a:cubicBezTo>
                  <a:pt x="1617550" y="808183"/>
                  <a:pt x="1665141" y="784518"/>
                  <a:pt x="1686560" y="741680"/>
                </a:cubicBezTo>
                <a:cubicBezTo>
                  <a:pt x="1693333" y="728133"/>
                  <a:pt x="1698259" y="713493"/>
                  <a:pt x="1706880" y="701040"/>
                </a:cubicBezTo>
                <a:cubicBezTo>
                  <a:pt x="1762051" y="621348"/>
                  <a:pt x="1769705" y="617895"/>
                  <a:pt x="1828800" y="558800"/>
                </a:cubicBezTo>
                <a:cubicBezTo>
                  <a:pt x="1847695" y="483221"/>
                  <a:pt x="1827469" y="551635"/>
                  <a:pt x="1869440" y="457200"/>
                </a:cubicBezTo>
                <a:cubicBezTo>
                  <a:pt x="1873790" y="447413"/>
                  <a:pt x="1875250" y="436507"/>
                  <a:pt x="1879600" y="426720"/>
                </a:cubicBezTo>
                <a:cubicBezTo>
                  <a:pt x="1888827" y="405960"/>
                  <a:pt x="1900853" y="386520"/>
                  <a:pt x="1910080" y="365760"/>
                </a:cubicBezTo>
                <a:cubicBezTo>
                  <a:pt x="1914430" y="355973"/>
                  <a:pt x="1915808" y="345030"/>
                  <a:pt x="1920240" y="335280"/>
                </a:cubicBezTo>
                <a:cubicBezTo>
                  <a:pt x="1932775" y="307704"/>
                  <a:pt x="1952558" y="283126"/>
                  <a:pt x="1960880" y="254000"/>
                </a:cubicBezTo>
                <a:cubicBezTo>
                  <a:pt x="1978071" y="193831"/>
                  <a:pt x="1974652" y="189259"/>
                  <a:pt x="2001520" y="142240"/>
                </a:cubicBezTo>
                <a:cubicBezTo>
                  <a:pt x="2015202" y="118296"/>
                  <a:pt x="2036744" y="92926"/>
                  <a:pt x="2052320" y="71120"/>
                </a:cubicBezTo>
                <a:cubicBezTo>
                  <a:pt x="2059417" y="61184"/>
                  <a:pt x="2063450" y="48681"/>
                  <a:pt x="2072640" y="40640"/>
                </a:cubicBezTo>
                <a:cubicBezTo>
                  <a:pt x="2091019" y="24558"/>
                  <a:pt x="2133600" y="0"/>
                  <a:pt x="2133600" y="0"/>
                </a:cubicBezTo>
                <a:cubicBezTo>
                  <a:pt x="2153920" y="10160"/>
                  <a:pt x="2174936" y="19033"/>
                  <a:pt x="2194560" y="30480"/>
                </a:cubicBezTo>
                <a:cubicBezTo>
                  <a:pt x="2215655" y="42785"/>
                  <a:pt x="2255520" y="71120"/>
                  <a:pt x="2255520" y="71120"/>
                </a:cubicBezTo>
                <a:cubicBezTo>
                  <a:pt x="2264272" y="114879"/>
                  <a:pt x="2269341" y="137384"/>
                  <a:pt x="2275840" y="182880"/>
                </a:cubicBezTo>
                <a:cubicBezTo>
                  <a:pt x="2279701" y="209910"/>
                  <a:pt x="2281511" y="237227"/>
                  <a:pt x="2286000" y="264160"/>
                </a:cubicBezTo>
                <a:cubicBezTo>
                  <a:pt x="2293589" y="309695"/>
                  <a:pt x="2297760" y="365968"/>
                  <a:pt x="2326640" y="406400"/>
                </a:cubicBezTo>
                <a:cubicBezTo>
                  <a:pt x="2344419" y="431291"/>
                  <a:pt x="2363296" y="440997"/>
                  <a:pt x="2387600" y="457200"/>
                </a:cubicBezTo>
                <a:cubicBezTo>
                  <a:pt x="2414693" y="453813"/>
                  <a:pt x="2444839" y="434095"/>
                  <a:pt x="2468880" y="447040"/>
                </a:cubicBezTo>
                <a:cubicBezTo>
                  <a:pt x="2497011" y="462187"/>
                  <a:pt x="2504381" y="500271"/>
                  <a:pt x="2519680" y="528320"/>
                </a:cubicBezTo>
                <a:cubicBezTo>
                  <a:pt x="2524808" y="537722"/>
                  <a:pt x="2526180" y="548735"/>
                  <a:pt x="2529840" y="558800"/>
                </a:cubicBezTo>
                <a:cubicBezTo>
                  <a:pt x="2562290" y="648037"/>
                  <a:pt x="2545247" y="617471"/>
                  <a:pt x="2580640" y="670560"/>
                </a:cubicBezTo>
                <a:cubicBezTo>
                  <a:pt x="2587413" y="694267"/>
                  <a:pt x="2579553" y="729448"/>
                  <a:pt x="2600960" y="741680"/>
                </a:cubicBezTo>
                <a:cubicBezTo>
                  <a:pt x="2626848" y="756473"/>
                  <a:pt x="2662685" y="695752"/>
                  <a:pt x="2672080" y="680720"/>
                </a:cubicBezTo>
                <a:cubicBezTo>
                  <a:pt x="2707749" y="623650"/>
                  <a:pt x="2719138" y="593022"/>
                  <a:pt x="2773680" y="538480"/>
                </a:cubicBezTo>
                <a:cubicBezTo>
                  <a:pt x="2783840" y="528320"/>
                  <a:pt x="2795809" y="519692"/>
                  <a:pt x="2804160" y="508000"/>
                </a:cubicBezTo>
                <a:cubicBezTo>
                  <a:pt x="2812963" y="495675"/>
                  <a:pt x="2815677" y="479685"/>
                  <a:pt x="2824480" y="467360"/>
                </a:cubicBezTo>
                <a:cubicBezTo>
                  <a:pt x="2832831" y="455668"/>
                  <a:pt x="2846139" y="448222"/>
                  <a:pt x="2854960" y="436880"/>
                </a:cubicBezTo>
                <a:cubicBezTo>
                  <a:pt x="2869953" y="417603"/>
                  <a:pt x="2895600" y="375920"/>
                  <a:pt x="2895600" y="375920"/>
                </a:cubicBezTo>
                <a:cubicBezTo>
                  <a:pt x="2934501" y="422602"/>
                  <a:pt x="2946936" y="428060"/>
                  <a:pt x="2966720" y="477520"/>
                </a:cubicBezTo>
                <a:cubicBezTo>
                  <a:pt x="2993813" y="545253"/>
                  <a:pt x="2981429" y="550383"/>
                  <a:pt x="3027680" y="619760"/>
                </a:cubicBezTo>
                <a:cubicBezTo>
                  <a:pt x="3077713" y="694809"/>
                  <a:pt x="3053667" y="661183"/>
                  <a:pt x="3098800" y="721360"/>
                </a:cubicBezTo>
                <a:cubicBezTo>
                  <a:pt x="3181297" y="709575"/>
                  <a:pt x="3249595" y="710228"/>
                  <a:pt x="3322320" y="670560"/>
                </a:cubicBezTo>
                <a:cubicBezTo>
                  <a:pt x="3334934" y="663680"/>
                  <a:pt x="3341580" y="649056"/>
                  <a:pt x="3352800" y="640080"/>
                </a:cubicBezTo>
                <a:cubicBezTo>
                  <a:pt x="3375549" y="621881"/>
                  <a:pt x="3401171" y="607479"/>
                  <a:pt x="3423920" y="589280"/>
                </a:cubicBezTo>
                <a:cubicBezTo>
                  <a:pt x="3492569" y="534361"/>
                  <a:pt x="3412603" y="579698"/>
                  <a:pt x="3495040" y="538480"/>
                </a:cubicBezTo>
                <a:cubicBezTo>
                  <a:pt x="3508587" y="518160"/>
                  <a:pt x="3521027" y="457983"/>
                  <a:pt x="3535680" y="477520"/>
                </a:cubicBezTo>
                <a:cubicBezTo>
                  <a:pt x="3557685" y="506860"/>
                  <a:pt x="3590122" y="548544"/>
                  <a:pt x="3606800" y="579120"/>
                </a:cubicBezTo>
                <a:cubicBezTo>
                  <a:pt x="3634906" y="630647"/>
                  <a:pt x="3623963" y="642348"/>
                  <a:pt x="3647440" y="701040"/>
                </a:cubicBezTo>
                <a:cubicBezTo>
                  <a:pt x="3651975" y="712377"/>
                  <a:pt x="3661830" y="720846"/>
                  <a:pt x="3667760" y="731520"/>
                </a:cubicBezTo>
                <a:cubicBezTo>
                  <a:pt x="3678793" y="751379"/>
                  <a:pt x="3688080" y="772160"/>
                  <a:pt x="3698240" y="792480"/>
                </a:cubicBezTo>
                <a:cubicBezTo>
                  <a:pt x="3716098" y="881768"/>
                  <a:pt x="3695141" y="806603"/>
                  <a:pt x="3738880" y="894080"/>
                </a:cubicBezTo>
                <a:cubicBezTo>
                  <a:pt x="3743669" y="903659"/>
                  <a:pt x="3745280" y="914532"/>
                  <a:pt x="3749040" y="924560"/>
                </a:cubicBezTo>
                <a:cubicBezTo>
                  <a:pt x="3755444" y="941637"/>
                  <a:pt x="3761204" y="959048"/>
                  <a:pt x="3769360" y="975360"/>
                </a:cubicBezTo>
                <a:cubicBezTo>
                  <a:pt x="3774821" y="986282"/>
                  <a:pt x="3784219" y="994918"/>
                  <a:pt x="3789680" y="1005840"/>
                </a:cubicBezTo>
                <a:cubicBezTo>
                  <a:pt x="3797836" y="1022152"/>
                  <a:pt x="3801143" y="1040697"/>
                  <a:pt x="3810000" y="1056640"/>
                </a:cubicBezTo>
                <a:cubicBezTo>
                  <a:pt x="3818224" y="1071442"/>
                  <a:pt x="3831087" y="1083191"/>
                  <a:pt x="3840480" y="1097280"/>
                </a:cubicBezTo>
                <a:cubicBezTo>
                  <a:pt x="3891246" y="1173429"/>
                  <a:pt x="3852546" y="1120936"/>
                  <a:pt x="3891280" y="1188720"/>
                </a:cubicBezTo>
                <a:cubicBezTo>
                  <a:pt x="3897338" y="1199322"/>
                  <a:pt x="3906139" y="1208278"/>
                  <a:pt x="3911600" y="1219200"/>
                </a:cubicBezTo>
                <a:cubicBezTo>
                  <a:pt x="3931236" y="1258472"/>
                  <a:pt x="3928890" y="1265307"/>
                  <a:pt x="3942080" y="1300480"/>
                </a:cubicBezTo>
                <a:cubicBezTo>
                  <a:pt x="3948484" y="1317557"/>
                  <a:pt x="3953017" y="1335641"/>
                  <a:pt x="3962400" y="1351280"/>
                </a:cubicBezTo>
                <a:cubicBezTo>
                  <a:pt x="3973557" y="1369875"/>
                  <a:pt x="3989493" y="1385147"/>
                  <a:pt x="4003040" y="1402080"/>
                </a:cubicBezTo>
                <a:cubicBezTo>
                  <a:pt x="4021708" y="1458085"/>
                  <a:pt x="4001244" y="1411838"/>
                  <a:pt x="4053840" y="1473200"/>
                </a:cubicBezTo>
                <a:cubicBezTo>
                  <a:pt x="4061787" y="1482471"/>
                  <a:pt x="4074160" y="1503680"/>
                  <a:pt x="4074160" y="150368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394986"/>
              </p:ext>
            </p:extLst>
          </p:nvPr>
        </p:nvGraphicFramePr>
        <p:xfrm>
          <a:off x="3642360" y="4941168"/>
          <a:ext cx="285316" cy="513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2" name="Rovnica" r:id="rId3" imgW="126720" imgH="228600" progId="Equation.3">
                  <p:embed/>
                </p:oleObj>
              </mc:Choice>
              <mc:Fallback>
                <p:oleObj name="Rovnica" r:id="rId3" imgW="1267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2360" y="4941168"/>
                        <a:ext cx="285316" cy="51356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149592"/>
              </p:ext>
            </p:extLst>
          </p:nvPr>
        </p:nvGraphicFramePr>
        <p:xfrm>
          <a:off x="611560" y="2905760"/>
          <a:ext cx="6858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3" name="Rovnica" r:id="rId5" imgW="304560" imgH="253800" progId="Equation.3">
                  <p:embed/>
                </p:oleObj>
              </mc:Choice>
              <mc:Fallback>
                <p:oleObj name="Rovnica" r:id="rId5" imgW="30456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905760"/>
                        <a:ext cx="685800" cy="56991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Oval 11"/>
          <p:cNvSpPr/>
          <p:nvPr/>
        </p:nvSpPr>
        <p:spPr>
          <a:xfrm>
            <a:off x="2699792" y="3537012"/>
            <a:ext cx="288032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val 12"/>
          <p:cNvSpPr/>
          <p:nvPr/>
        </p:nvSpPr>
        <p:spPr>
          <a:xfrm>
            <a:off x="3375432" y="3212976"/>
            <a:ext cx="288032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al 13"/>
          <p:cNvSpPr/>
          <p:nvPr/>
        </p:nvSpPr>
        <p:spPr>
          <a:xfrm>
            <a:off x="4499992" y="3429000"/>
            <a:ext cx="288032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val 14"/>
          <p:cNvSpPr/>
          <p:nvPr/>
        </p:nvSpPr>
        <p:spPr>
          <a:xfrm>
            <a:off x="5220072" y="3740460"/>
            <a:ext cx="288032" cy="21602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val 15"/>
          <p:cNvSpPr/>
          <p:nvPr/>
        </p:nvSpPr>
        <p:spPr>
          <a:xfrm>
            <a:off x="5220072" y="3740460"/>
            <a:ext cx="288032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5508104" y="836712"/>
            <a:ext cx="3024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Ak</a:t>
            </a:r>
            <a:r>
              <a:rPr lang="en-US" dirty="0"/>
              <a:t> </a:t>
            </a:r>
            <a:r>
              <a:rPr lang="en-US" dirty="0" smtClean="0"/>
              <a:t>je </a:t>
            </a:r>
            <a:r>
              <a:rPr lang="en-US" dirty="0" err="1" smtClean="0"/>
              <a:t>funkciou</a:t>
            </a:r>
            <a:r>
              <a:rPr lang="en-US" dirty="0" smtClean="0"/>
              <a:t> </a:t>
            </a:r>
            <a:r>
              <a:rPr lang="sk-SK" dirty="0" smtClean="0"/>
              <a:t>účelová</a:t>
            </a:r>
            <a:r>
              <a:rPr lang="en-US" dirty="0" smtClean="0"/>
              <a:t> </a:t>
            </a:r>
            <a:r>
              <a:rPr lang="en-US" dirty="0" err="1" smtClean="0"/>
              <a:t>funkcia</a:t>
            </a:r>
            <a:r>
              <a:rPr lang="en-US" dirty="0" smtClean="0"/>
              <a:t>, </a:t>
            </a:r>
            <a:r>
              <a:rPr lang="sk-SK" dirty="0" smtClean="0"/>
              <a:t>hľadáme minimum. </a:t>
            </a:r>
          </a:p>
          <a:p>
            <a:r>
              <a:rPr lang="sk-SK" dirty="0" smtClean="0"/>
              <a:t>Generujem náhodne riešenia, zapamätáme si červené, ostatné vymažeme. Generujeme nové riešenia náhodne.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840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0" y="15240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800" i="1" dirty="0">
                <a:solidFill>
                  <a:schemeClr val="folHlink"/>
                </a:solidFill>
              </a:rPr>
              <a:t>   </a:t>
            </a:r>
            <a:r>
              <a:rPr lang="sk-SK" altLang="sk-SK" sz="2800" b="1" i="1" dirty="0">
                <a:solidFill>
                  <a:schemeClr val="accent6"/>
                </a:solidFill>
              </a:rPr>
              <a:t>Horolezecký algoritmus (</a:t>
            </a:r>
            <a:r>
              <a:rPr lang="sk-SK" altLang="sk-SK" sz="2800" b="1" i="1" dirty="0" err="1">
                <a:solidFill>
                  <a:schemeClr val="accent6"/>
                </a:solidFill>
              </a:rPr>
              <a:t>hill</a:t>
            </a:r>
            <a:r>
              <a:rPr lang="sk-SK" altLang="sk-SK" sz="2800" b="1" i="1" dirty="0">
                <a:solidFill>
                  <a:schemeClr val="accent6"/>
                </a:solidFill>
              </a:rPr>
              <a:t> </a:t>
            </a:r>
            <a:r>
              <a:rPr lang="sk-SK" altLang="sk-SK" sz="2800" b="1" i="1" dirty="0" err="1">
                <a:solidFill>
                  <a:schemeClr val="accent6"/>
                </a:solidFill>
              </a:rPr>
              <a:t>climbing</a:t>
            </a:r>
            <a:r>
              <a:rPr lang="sk-SK" altLang="sk-SK" sz="2800" b="1" i="1" dirty="0">
                <a:solidFill>
                  <a:schemeClr val="accent6"/>
                </a:solidFill>
              </a:rPr>
              <a:t>)</a:t>
            </a:r>
            <a:endParaRPr lang="en-US" altLang="sk-SK" sz="2800" b="1" i="1" dirty="0">
              <a:solidFill>
                <a:schemeClr val="accent6"/>
              </a:solidFill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52400" y="1600200"/>
            <a:ext cx="86106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 dirty="0"/>
              <a:t>Princíp: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400" dirty="0"/>
              <a:t>Máme nejaké zvolené riešenie optimalizačného problému. Je predstavované bitovým vektorom. K tomuto vektoru vygenerujeme predpísaný počet nových riešení tak, že vo zvolenom riešení sa náhodne zmenia bitové premenné  (zvolené riešenie je tak stred oblasti z neho náhodne generovaných riešení). Z tejto oblasti vyberieme riešenie s minimálnou funkčnou hodnotou (najlepšie) a použijeme ho v nasledujúcom kroku ako stred oblasti</a:t>
            </a:r>
            <a:r>
              <a:rPr lang="sk-SK" altLang="sk-SK" sz="2400" dirty="0" smtClean="0"/>
              <a:t>.</a:t>
            </a:r>
          </a:p>
          <a:p>
            <a:pPr eaLnBrk="1" hangingPunct="1">
              <a:spcBef>
                <a:spcPct val="50000"/>
              </a:spcBef>
            </a:pPr>
            <a:endParaRPr lang="sk-SK" altLang="sk-SK" sz="2400" dirty="0" smtClean="0"/>
          </a:p>
          <a:p>
            <a:pPr eaLnBrk="1" hangingPunct="1">
              <a:spcBef>
                <a:spcPct val="50000"/>
              </a:spcBef>
            </a:pPr>
            <a:r>
              <a:rPr lang="sk-SK" altLang="sk-SK" sz="2400" dirty="0" smtClean="0">
                <a:solidFill>
                  <a:srgbClr val="FFFF00"/>
                </a:solidFill>
              </a:rPr>
              <a:t>Vlastne je to evolučný algoritmus používajúci len mutáciu a jednočlennú populáciu.</a:t>
            </a:r>
            <a:endParaRPr lang="sk-SK" altLang="sk-SK" sz="2400" dirty="0">
              <a:solidFill>
                <a:srgbClr val="FFFF00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sk-SK" altLang="sk-SK" sz="2400" dirty="0">
                <a:solidFill>
                  <a:srgbClr val="FFFF00"/>
                </a:solidFill>
              </a:rPr>
              <a:t>                                       </a:t>
            </a:r>
            <a:endParaRPr lang="en-US" altLang="sk-SK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31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Text Box 2"/>
          <p:cNvSpPr txBox="1">
            <a:spLocks noChangeArrowheads="1"/>
          </p:cNvSpPr>
          <p:nvPr/>
        </p:nvSpPr>
        <p:spPr bwMode="auto">
          <a:xfrm>
            <a:off x="107504" y="1171574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800" i="1" dirty="0">
                <a:solidFill>
                  <a:schemeClr val="folHlink"/>
                </a:solidFill>
              </a:rPr>
              <a:t>   </a:t>
            </a:r>
            <a:r>
              <a:rPr lang="sk-SK" altLang="sk-SK" sz="2800" b="1" i="1" dirty="0">
                <a:solidFill>
                  <a:srgbClr val="FFFF00"/>
                </a:solidFill>
              </a:rPr>
              <a:t>Horolezecký algoritmus (</a:t>
            </a:r>
            <a:r>
              <a:rPr lang="sk-SK" altLang="sk-SK" sz="2800" b="1" i="1" dirty="0" err="1">
                <a:solidFill>
                  <a:srgbClr val="FFFF00"/>
                </a:solidFill>
              </a:rPr>
              <a:t>hill</a:t>
            </a:r>
            <a:r>
              <a:rPr lang="sk-SK" altLang="sk-SK" sz="2800" b="1" i="1" dirty="0">
                <a:solidFill>
                  <a:srgbClr val="FFFF00"/>
                </a:solidFill>
              </a:rPr>
              <a:t> </a:t>
            </a:r>
            <a:r>
              <a:rPr lang="sk-SK" altLang="sk-SK" sz="2800" b="1" i="1" dirty="0" err="1">
                <a:solidFill>
                  <a:srgbClr val="FFFF00"/>
                </a:solidFill>
              </a:rPr>
              <a:t>climbing</a:t>
            </a:r>
            <a:r>
              <a:rPr lang="sk-SK" altLang="sk-SK" sz="2800" b="1" i="1" dirty="0">
                <a:solidFill>
                  <a:srgbClr val="FFFF00"/>
                </a:solidFill>
              </a:rPr>
              <a:t>)- formalizácia</a:t>
            </a:r>
            <a:endParaRPr lang="en-US" altLang="sk-SK" sz="2800" b="1" i="1" dirty="0">
              <a:solidFill>
                <a:srgbClr val="FFFF00"/>
              </a:solidFill>
            </a:endParaRPr>
          </a:p>
        </p:txBody>
      </p:sp>
      <p:sp>
        <p:nvSpPr>
          <p:cNvPr id="19463" name="Text Box 3"/>
          <p:cNvSpPr txBox="1">
            <a:spLocks noChangeArrowheads="1"/>
          </p:cNvSpPr>
          <p:nvPr/>
        </p:nvSpPr>
        <p:spPr bwMode="auto">
          <a:xfrm>
            <a:off x="3657600" y="2590800"/>
            <a:ext cx="59436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/>
              <a:t>   - zvolené riešenie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400"/>
              <a:t>   - vektory z oblasti, ktorej stredom je </a:t>
            </a:r>
          </a:p>
          <a:p>
            <a:pPr eaLnBrk="1" hangingPunct="1">
              <a:spcBef>
                <a:spcPct val="50000"/>
              </a:spcBef>
            </a:pPr>
            <a:r>
              <a:rPr lang="sk-SK" altLang="sk-SK" sz="2400"/>
              <a:t>   </a:t>
            </a:r>
          </a:p>
          <a:p>
            <a:pPr eaLnBrk="1" hangingPunct="1">
              <a:spcBef>
                <a:spcPct val="50000"/>
              </a:spcBef>
            </a:pPr>
            <a:endParaRPr lang="sk-SK" altLang="sk-SK" sz="2400"/>
          </a:p>
          <a:p>
            <a:pPr eaLnBrk="1" hangingPunct="1">
              <a:spcBef>
                <a:spcPct val="50000"/>
              </a:spcBef>
            </a:pPr>
            <a:endParaRPr lang="sk-SK" altLang="sk-SK" sz="2400"/>
          </a:p>
          <a:p>
            <a:pPr eaLnBrk="1" hangingPunct="1">
              <a:spcBef>
                <a:spcPct val="50000"/>
              </a:spcBef>
            </a:pPr>
            <a:endParaRPr lang="sk-SK" altLang="sk-SK" sz="2400"/>
          </a:p>
          <a:p>
            <a:pPr eaLnBrk="1" hangingPunct="1">
              <a:spcBef>
                <a:spcPct val="50000"/>
              </a:spcBef>
            </a:pPr>
            <a:r>
              <a:rPr lang="sk-SK" altLang="sk-SK" sz="2400"/>
              <a:t>- novovygenerovaná oblasť</a:t>
            </a:r>
            <a:endParaRPr lang="en-US" altLang="sk-SK" sz="2400"/>
          </a:p>
        </p:txBody>
      </p:sp>
      <p:grpSp>
        <p:nvGrpSpPr>
          <p:cNvPr id="19464" name="Group 12"/>
          <p:cNvGrpSpPr>
            <a:grpSpLocks/>
          </p:cNvGrpSpPr>
          <p:nvPr/>
        </p:nvGrpSpPr>
        <p:grpSpPr bwMode="auto">
          <a:xfrm>
            <a:off x="228600" y="2438400"/>
            <a:ext cx="8601075" cy="3944938"/>
            <a:chOff x="144" y="1536"/>
            <a:chExt cx="5418" cy="2485"/>
          </a:xfrm>
        </p:grpSpPr>
        <p:graphicFrame>
          <p:nvGraphicFramePr>
            <p:cNvPr id="19458" name="Object 4"/>
            <p:cNvGraphicFramePr>
              <a:graphicFrameLocks noChangeAspect="1"/>
            </p:cNvGraphicFramePr>
            <p:nvPr/>
          </p:nvGraphicFramePr>
          <p:xfrm>
            <a:off x="144" y="1536"/>
            <a:ext cx="1395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14" name="Equation" r:id="rId3" imgW="1143000" imgH="266400" progId="Equation.3">
                    <p:embed/>
                  </p:oleObj>
                </mc:Choice>
                <mc:Fallback>
                  <p:oleObj name="Equation" r:id="rId3" imgW="114300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536"/>
                          <a:ext cx="1395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9" name="Object 5"/>
            <p:cNvGraphicFramePr>
              <a:graphicFrameLocks noChangeAspect="1"/>
            </p:cNvGraphicFramePr>
            <p:nvPr/>
          </p:nvGraphicFramePr>
          <p:xfrm>
            <a:off x="144" y="1968"/>
            <a:ext cx="1935" cy="1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15" name="Equation" r:id="rId5" imgW="1587240" imgH="1257120" progId="Equation.3">
                    <p:embed/>
                  </p:oleObj>
                </mc:Choice>
                <mc:Fallback>
                  <p:oleObj name="Equation" r:id="rId5" imgW="1587240" imgH="1257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968"/>
                          <a:ext cx="1935" cy="1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0" name="Object 6"/>
            <p:cNvGraphicFramePr>
              <a:graphicFrameLocks noChangeAspect="1"/>
            </p:cNvGraphicFramePr>
            <p:nvPr/>
          </p:nvGraphicFramePr>
          <p:xfrm>
            <a:off x="144" y="3696"/>
            <a:ext cx="1535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16" name="Equation" r:id="rId7" imgW="1257120" imgH="266400" progId="Equation.3">
                    <p:embed/>
                  </p:oleObj>
                </mc:Choice>
                <mc:Fallback>
                  <p:oleObj name="Equation" r:id="rId7" imgW="125712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3696"/>
                          <a:ext cx="1535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9"/>
            <p:cNvGraphicFramePr>
              <a:graphicFrameLocks noChangeAspect="1"/>
            </p:cNvGraphicFramePr>
            <p:nvPr/>
          </p:nvGraphicFramePr>
          <p:xfrm>
            <a:off x="5376" y="1920"/>
            <a:ext cx="18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17" name="Equation" r:id="rId9" imgW="152280" imgH="228600" progId="Equation.3">
                    <p:embed/>
                  </p:oleObj>
                </mc:Choice>
                <mc:Fallback>
                  <p:oleObj name="Equation" r:id="rId9" imgW="1522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1920"/>
                          <a:ext cx="18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5" name="AutoShape 11"/>
            <p:cNvSpPr>
              <a:spLocks/>
            </p:cNvSpPr>
            <p:nvPr/>
          </p:nvSpPr>
          <p:spPr bwMode="auto">
            <a:xfrm>
              <a:off x="528" y="2496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</p:grpSp>
    </p:spTree>
    <p:extLst>
      <p:ext uri="{BB962C8B-B14F-4D97-AF65-F5344CB8AC3E}">
        <p14:creationId xmlns:p14="http://schemas.microsoft.com/office/powerpoint/2010/main" val="74305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0" name="Text Box 3"/>
          <p:cNvSpPr txBox="1">
            <a:spLocks noChangeArrowheads="1"/>
          </p:cNvSpPr>
          <p:nvPr/>
        </p:nvSpPr>
        <p:spPr bwMode="auto">
          <a:xfrm>
            <a:off x="5105400" y="7620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/>
              <a:t>-najlepšie  riešenie v okolí </a:t>
            </a:r>
            <a:endParaRPr lang="en-US" altLang="sk-SK" sz="2400"/>
          </a:p>
        </p:txBody>
      </p:sp>
      <p:sp>
        <p:nvSpPr>
          <p:cNvPr id="20491" name="Text Box 6"/>
          <p:cNvSpPr txBox="1">
            <a:spLocks noChangeArrowheads="1"/>
          </p:cNvSpPr>
          <p:nvPr/>
        </p:nvSpPr>
        <p:spPr bwMode="auto">
          <a:xfrm>
            <a:off x="381000" y="2438400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sk-SK" sz="2400"/>
              <a:t>          sa pou</a:t>
            </a:r>
            <a:r>
              <a:rPr lang="sk-SK" altLang="sk-SK" sz="2400"/>
              <a:t>ž</a:t>
            </a:r>
            <a:r>
              <a:rPr lang="en-US" altLang="sk-SK" sz="2400"/>
              <a:t>ije ako stred oblasti v nasledu</a:t>
            </a:r>
            <a:r>
              <a:rPr lang="sk-SK" altLang="sk-SK" sz="2400"/>
              <a:t>júcom iteračnom kroku.</a:t>
            </a:r>
            <a:endParaRPr lang="en-US" altLang="sk-SK" sz="2400"/>
          </a:p>
        </p:txBody>
      </p:sp>
      <p:sp>
        <p:nvSpPr>
          <p:cNvPr id="20492" name="Rectangle 3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  <p:grpSp>
        <p:nvGrpSpPr>
          <p:cNvPr id="20493" name="Group 47"/>
          <p:cNvGrpSpPr>
            <a:grpSpLocks/>
          </p:cNvGrpSpPr>
          <p:nvPr/>
        </p:nvGrpSpPr>
        <p:grpSpPr bwMode="auto">
          <a:xfrm>
            <a:off x="381000" y="762000"/>
            <a:ext cx="5867400" cy="6019800"/>
            <a:chOff x="240" y="480"/>
            <a:chExt cx="3696" cy="3792"/>
          </a:xfrm>
        </p:grpSpPr>
        <p:graphicFrame>
          <p:nvGraphicFramePr>
            <p:cNvPr id="20482" name="Object 2"/>
            <p:cNvGraphicFramePr>
              <a:graphicFrameLocks noChangeAspect="1"/>
            </p:cNvGraphicFramePr>
            <p:nvPr/>
          </p:nvGraphicFramePr>
          <p:xfrm>
            <a:off x="288" y="480"/>
            <a:ext cx="2496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78" name="Equation" r:id="rId3" imgW="1434960" imgH="342720" progId="Equation.3">
                    <p:embed/>
                  </p:oleObj>
                </mc:Choice>
                <mc:Fallback>
                  <p:oleObj name="Equation" r:id="rId3" imgW="143496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480"/>
                          <a:ext cx="2496" cy="5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3" name="Object 4"/>
            <p:cNvGraphicFramePr>
              <a:graphicFrameLocks noChangeAspect="1"/>
            </p:cNvGraphicFramePr>
            <p:nvPr/>
          </p:nvGraphicFramePr>
          <p:xfrm>
            <a:off x="3360" y="816"/>
            <a:ext cx="403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79" name="Equation" r:id="rId5" imgW="330120" imgH="253800" progId="Equation.3">
                    <p:embed/>
                  </p:oleObj>
                </mc:Choice>
                <mc:Fallback>
                  <p:oleObj name="Equation" r:id="rId5" imgW="33012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816"/>
                          <a:ext cx="403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4" name="Object 5"/>
            <p:cNvGraphicFramePr>
              <a:graphicFrameLocks noChangeAspect="1"/>
            </p:cNvGraphicFramePr>
            <p:nvPr/>
          </p:nvGraphicFramePr>
          <p:xfrm>
            <a:off x="288" y="1440"/>
            <a:ext cx="397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80" name="Equation" r:id="rId7" imgW="228600" imgH="228600" progId="Equation.3">
                    <p:embed/>
                  </p:oleObj>
                </mc:Choice>
                <mc:Fallback>
                  <p:oleObj name="Equation" r:id="rId7" imgW="228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440"/>
                          <a:ext cx="397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496" name="Group 34"/>
            <p:cNvGrpSpPr>
              <a:grpSpLocks/>
            </p:cNvGrpSpPr>
            <p:nvPr/>
          </p:nvGrpSpPr>
          <p:grpSpPr bwMode="auto">
            <a:xfrm>
              <a:off x="1728" y="1968"/>
              <a:ext cx="2208" cy="1872"/>
              <a:chOff x="1728" y="1968"/>
              <a:chExt cx="2208" cy="1872"/>
            </a:xfrm>
          </p:grpSpPr>
          <p:sp>
            <p:nvSpPr>
              <p:cNvPr id="20505" name="Rectangle 7"/>
              <p:cNvSpPr>
                <a:spLocks noChangeArrowheads="1"/>
              </p:cNvSpPr>
              <p:nvPr/>
            </p:nvSpPr>
            <p:spPr bwMode="auto">
              <a:xfrm>
                <a:off x="1728" y="2592"/>
                <a:ext cx="1200" cy="336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graphicFrame>
            <p:nvGraphicFramePr>
              <p:cNvPr id="20485" name="Object 8"/>
              <p:cNvGraphicFramePr>
                <a:graphicFrameLocks noChangeAspect="1"/>
              </p:cNvGraphicFramePr>
              <p:nvPr/>
            </p:nvGraphicFramePr>
            <p:xfrm>
              <a:off x="2130" y="1968"/>
              <a:ext cx="29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81" name="Equation" r:id="rId9" imgW="203040" imgH="228600" progId="Equation.3">
                      <p:embed/>
                    </p:oleObj>
                  </mc:Choice>
                  <mc:Fallback>
                    <p:oleObj name="Equation" r:id="rId9" imgW="2030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30" y="1968"/>
                            <a:ext cx="298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06" name="Line 9"/>
              <p:cNvSpPr>
                <a:spLocks noChangeShapeType="1"/>
              </p:cNvSpPr>
              <p:nvPr/>
            </p:nvSpPr>
            <p:spPr bwMode="auto">
              <a:xfrm rot="20415741" flipH="1">
                <a:off x="1737" y="2310"/>
                <a:ext cx="432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507" name="Line 10"/>
              <p:cNvSpPr>
                <a:spLocks noChangeShapeType="1"/>
              </p:cNvSpPr>
              <p:nvPr/>
            </p:nvSpPr>
            <p:spPr bwMode="auto">
              <a:xfrm rot="1431712">
                <a:off x="2352" y="2352"/>
                <a:ext cx="480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508" name="Line 11"/>
              <p:cNvSpPr>
                <a:spLocks noChangeShapeType="1"/>
              </p:cNvSpPr>
              <p:nvPr/>
            </p:nvSpPr>
            <p:spPr bwMode="auto">
              <a:xfrm>
                <a:off x="2256" y="2304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509" name="Line 12"/>
              <p:cNvSpPr>
                <a:spLocks noChangeShapeType="1"/>
              </p:cNvSpPr>
              <p:nvPr/>
            </p:nvSpPr>
            <p:spPr bwMode="auto">
              <a:xfrm rot="21034457" flipH="1">
                <a:off x="1932" y="2306"/>
                <a:ext cx="240" cy="43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510" name="Line 13"/>
              <p:cNvSpPr>
                <a:spLocks noChangeShapeType="1"/>
              </p:cNvSpPr>
              <p:nvPr/>
            </p:nvSpPr>
            <p:spPr bwMode="auto">
              <a:xfrm rot="667288">
                <a:off x="2337" y="2359"/>
                <a:ext cx="336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graphicFrame>
            <p:nvGraphicFramePr>
              <p:cNvPr id="20486" name="Object 14"/>
              <p:cNvGraphicFramePr>
                <a:graphicFrameLocks noChangeAspect="1"/>
              </p:cNvGraphicFramePr>
              <p:nvPr/>
            </p:nvGraphicFramePr>
            <p:xfrm>
              <a:off x="2325" y="2640"/>
              <a:ext cx="29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82" name="Equation" r:id="rId11" imgW="177480" imgH="228600" progId="Equation.3">
                      <p:embed/>
                    </p:oleObj>
                  </mc:Choice>
                  <mc:Fallback>
                    <p:oleObj name="Equation" r:id="rId11" imgW="1774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5" y="2640"/>
                            <a:ext cx="294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87" name="Object 15"/>
              <p:cNvGraphicFramePr>
                <a:graphicFrameLocks noChangeAspect="1"/>
              </p:cNvGraphicFramePr>
              <p:nvPr/>
            </p:nvGraphicFramePr>
            <p:xfrm>
              <a:off x="3072" y="2592"/>
              <a:ext cx="496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83" name="Equation" r:id="rId13" imgW="406080" imgH="253800" progId="Equation.3">
                      <p:embed/>
                    </p:oleObj>
                  </mc:Choice>
                  <mc:Fallback>
                    <p:oleObj name="Equation" r:id="rId13" imgW="40608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2592"/>
                            <a:ext cx="496" cy="3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11" name="Rectangle 16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1200" cy="336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20512" name="Oval 17"/>
              <p:cNvSpPr>
                <a:spLocks noChangeArrowheads="1"/>
              </p:cNvSpPr>
              <p:nvPr/>
            </p:nvSpPr>
            <p:spPr bwMode="auto">
              <a:xfrm>
                <a:off x="1920" y="2736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20513" name="Oval 18"/>
              <p:cNvSpPr>
                <a:spLocks noChangeArrowheads="1"/>
              </p:cNvSpPr>
              <p:nvPr/>
            </p:nvSpPr>
            <p:spPr bwMode="auto">
              <a:xfrm>
                <a:off x="1776" y="2736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20514" name="Oval 19"/>
              <p:cNvSpPr>
                <a:spLocks noChangeArrowheads="1"/>
              </p:cNvSpPr>
              <p:nvPr/>
            </p:nvSpPr>
            <p:spPr bwMode="auto">
              <a:xfrm>
                <a:off x="2208" y="2736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20515" name="Oval 20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20516" name="Oval 21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20517" name="Oval 23"/>
              <p:cNvSpPr>
                <a:spLocks noChangeArrowheads="1"/>
              </p:cNvSpPr>
              <p:nvPr/>
            </p:nvSpPr>
            <p:spPr bwMode="auto">
              <a:xfrm>
                <a:off x="2448" y="364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20518" name="Line 24"/>
              <p:cNvSpPr>
                <a:spLocks noChangeShapeType="1"/>
              </p:cNvSpPr>
              <p:nvPr/>
            </p:nvSpPr>
            <p:spPr bwMode="auto">
              <a:xfrm flipH="1">
                <a:off x="2208" y="2832"/>
                <a:ext cx="432" cy="86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519" name="Line 26"/>
              <p:cNvSpPr>
                <a:spLocks noChangeShapeType="1"/>
              </p:cNvSpPr>
              <p:nvPr/>
            </p:nvSpPr>
            <p:spPr bwMode="auto">
              <a:xfrm>
                <a:off x="2640" y="2832"/>
                <a:ext cx="480" cy="86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520" name="Line 27"/>
              <p:cNvSpPr>
                <a:spLocks noChangeShapeType="1"/>
              </p:cNvSpPr>
              <p:nvPr/>
            </p:nvSpPr>
            <p:spPr bwMode="auto">
              <a:xfrm>
                <a:off x="2640" y="2832"/>
                <a:ext cx="336" cy="91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521" name="Line 28"/>
              <p:cNvSpPr>
                <a:spLocks noChangeShapeType="1"/>
              </p:cNvSpPr>
              <p:nvPr/>
            </p:nvSpPr>
            <p:spPr bwMode="auto">
              <a:xfrm flipH="1">
                <a:off x="2496" y="2832"/>
                <a:ext cx="144" cy="81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sk-SK"/>
              </a:p>
            </p:txBody>
          </p:sp>
          <p:sp>
            <p:nvSpPr>
              <p:cNvPr id="20522" name="Oval 29"/>
              <p:cNvSpPr>
                <a:spLocks noChangeArrowheads="1"/>
              </p:cNvSpPr>
              <p:nvPr/>
            </p:nvSpPr>
            <p:spPr bwMode="auto">
              <a:xfrm>
                <a:off x="2160" y="364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20523" name="Oval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sp>
            <p:nvSpPr>
              <p:cNvPr id="20524" name="Oval 31"/>
              <p:cNvSpPr>
                <a:spLocks noChangeArrowheads="1"/>
              </p:cNvSpPr>
              <p:nvPr/>
            </p:nvSpPr>
            <p:spPr bwMode="auto">
              <a:xfrm>
                <a:off x="3072" y="364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/>
                <a:endParaRPr lang="sk-SK" altLang="sk-SK"/>
              </a:p>
            </p:txBody>
          </p:sp>
          <p:graphicFrame>
            <p:nvGraphicFramePr>
              <p:cNvPr id="20488" name="Object 32"/>
              <p:cNvGraphicFramePr>
                <a:graphicFrameLocks noChangeAspect="1"/>
              </p:cNvGraphicFramePr>
              <p:nvPr/>
            </p:nvGraphicFramePr>
            <p:xfrm>
              <a:off x="2523" y="3504"/>
              <a:ext cx="33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84" name="Equation" r:id="rId15" imgW="203040" imgH="228600" progId="Equation.3">
                      <p:embed/>
                    </p:oleObj>
                  </mc:Choice>
                  <mc:Fallback>
                    <p:oleObj name="Equation" r:id="rId15" imgW="2030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23" y="3504"/>
                            <a:ext cx="336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89" name="Object 33"/>
              <p:cNvGraphicFramePr>
                <a:graphicFrameLocks noChangeAspect="1"/>
              </p:cNvGraphicFramePr>
              <p:nvPr/>
            </p:nvGraphicFramePr>
            <p:xfrm>
              <a:off x="3471" y="3504"/>
              <a:ext cx="465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85" name="Equation" r:id="rId17" imgW="380880" imgH="253800" progId="Equation.3">
                      <p:embed/>
                    </p:oleObj>
                  </mc:Choice>
                  <mc:Fallback>
                    <p:oleObj name="Equation" r:id="rId17" imgW="380880" imgH="253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1" y="3504"/>
                            <a:ext cx="465" cy="3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497" name="Oval 35"/>
            <p:cNvSpPr>
              <a:spLocks noChangeArrowheads="1"/>
            </p:cNvSpPr>
            <p:nvPr/>
          </p:nvSpPr>
          <p:spPr bwMode="auto">
            <a:xfrm flipV="1">
              <a:off x="2640" y="4224"/>
              <a:ext cx="48" cy="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20498" name="Oval 38"/>
            <p:cNvSpPr>
              <a:spLocks noChangeArrowheads="1"/>
            </p:cNvSpPr>
            <p:nvPr/>
          </p:nvSpPr>
          <p:spPr bwMode="auto">
            <a:xfrm>
              <a:off x="2640" y="4080"/>
              <a:ext cx="48" cy="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20499" name="Oval 39"/>
            <p:cNvSpPr>
              <a:spLocks noChangeArrowheads="1"/>
            </p:cNvSpPr>
            <p:nvPr/>
          </p:nvSpPr>
          <p:spPr bwMode="auto">
            <a:xfrm>
              <a:off x="2640" y="3936"/>
              <a:ext cx="48" cy="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20500" name="Text Box 40"/>
            <p:cNvSpPr txBox="1">
              <a:spLocks noChangeArrowheads="1"/>
            </p:cNvSpPr>
            <p:nvPr/>
          </p:nvSpPr>
          <p:spPr bwMode="auto">
            <a:xfrm>
              <a:off x="240" y="2544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000"/>
                <a:t>1. krok</a:t>
              </a:r>
              <a:endParaRPr lang="en-US" altLang="sk-SK" sz="2000"/>
            </a:p>
          </p:txBody>
        </p:sp>
        <p:sp>
          <p:nvSpPr>
            <p:cNvPr id="20501" name="Text Box 41"/>
            <p:cNvSpPr txBox="1">
              <a:spLocks noChangeArrowheads="1"/>
            </p:cNvSpPr>
            <p:nvPr/>
          </p:nvSpPr>
          <p:spPr bwMode="auto">
            <a:xfrm>
              <a:off x="288" y="3504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sk-SK" altLang="sk-SK" sz="2000"/>
                <a:t>2. krok</a:t>
              </a:r>
              <a:endParaRPr lang="en-US" altLang="sk-SK" sz="2000"/>
            </a:p>
          </p:txBody>
        </p:sp>
        <p:sp>
          <p:nvSpPr>
            <p:cNvPr id="20502" name="Oval 44"/>
            <p:cNvSpPr>
              <a:spLocks noChangeArrowheads="1"/>
            </p:cNvSpPr>
            <p:nvPr/>
          </p:nvSpPr>
          <p:spPr bwMode="auto">
            <a:xfrm>
              <a:off x="528" y="3840"/>
              <a:ext cx="48" cy="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20503" name="Oval 45"/>
            <p:cNvSpPr>
              <a:spLocks noChangeArrowheads="1"/>
            </p:cNvSpPr>
            <p:nvPr/>
          </p:nvSpPr>
          <p:spPr bwMode="auto">
            <a:xfrm>
              <a:off x="528" y="4032"/>
              <a:ext cx="48" cy="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  <p:sp>
          <p:nvSpPr>
            <p:cNvPr id="20504" name="Oval 46"/>
            <p:cNvSpPr>
              <a:spLocks noChangeArrowheads="1"/>
            </p:cNvSpPr>
            <p:nvPr/>
          </p:nvSpPr>
          <p:spPr bwMode="auto">
            <a:xfrm>
              <a:off x="528" y="4176"/>
              <a:ext cx="48" cy="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sk-SK" altLang="sk-SK"/>
            </a:p>
          </p:txBody>
        </p:sp>
      </p:grpSp>
      <p:cxnSp>
        <p:nvCxnSpPr>
          <p:cNvPr id="20494" name="Straight Arrow Connector 43"/>
          <p:cNvCxnSpPr>
            <a:cxnSpLocks noChangeShapeType="1"/>
          </p:cNvCxnSpPr>
          <p:nvPr/>
        </p:nvCxnSpPr>
        <p:spPr bwMode="auto">
          <a:xfrm flipH="1" flipV="1">
            <a:off x="3924300" y="1557338"/>
            <a:ext cx="287338" cy="431800"/>
          </a:xfrm>
          <a:prstGeom prst="straightConnector1">
            <a:avLst/>
          </a:prstGeom>
          <a:noFill/>
          <a:ln w="28575" algn="ctr">
            <a:solidFill>
              <a:srgbClr val="FFFF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5" name="TextBox 44"/>
          <p:cNvSpPr txBox="1">
            <a:spLocks noChangeArrowheads="1"/>
          </p:cNvSpPr>
          <p:nvPr/>
        </p:nvSpPr>
        <p:spPr bwMode="auto">
          <a:xfrm>
            <a:off x="4067175" y="1916113"/>
            <a:ext cx="3600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sk-SK" altLang="sk-SK" sz="2000"/>
              <a:t>Binárny ekvivalent oblasti D </a:t>
            </a:r>
          </a:p>
        </p:txBody>
      </p:sp>
    </p:spTree>
    <p:extLst>
      <p:ext uri="{BB962C8B-B14F-4D97-AF65-F5344CB8AC3E}">
        <p14:creationId xmlns:p14="http://schemas.microsoft.com/office/powerpoint/2010/main" val="191244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53600" cy="682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1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1"/>
          <p:cNvSpPr txBox="1">
            <a:spLocks noChangeArrowheads="1"/>
          </p:cNvSpPr>
          <p:nvPr/>
        </p:nvSpPr>
        <p:spPr bwMode="auto">
          <a:xfrm>
            <a:off x="179388" y="333375"/>
            <a:ext cx="8496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sk-SK"/>
              <a:t>Bin</a:t>
            </a:r>
            <a:r>
              <a:rPr lang="sk-SK" altLang="sk-SK"/>
              <a:t>árne a grayovo kódovanie</a:t>
            </a:r>
          </a:p>
        </p:txBody>
      </p:sp>
      <p:sp>
        <p:nvSpPr>
          <p:cNvPr id="52227" name="TextBox 2"/>
          <p:cNvSpPr txBox="1">
            <a:spLocks noChangeArrowheads="1"/>
          </p:cNvSpPr>
          <p:nvPr/>
        </p:nvSpPr>
        <p:spPr bwMode="auto">
          <a:xfrm>
            <a:off x="179388" y="1412875"/>
            <a:ext cx="87852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sk-SK" altLang="sk-SK" sz="2000"/>
              <a:t>Horolezecký algoritmus sa málokedy implementuje ako binárny optimalizačný problém. </a:t>
            </a:r>
          </a:p>
          <a:p>
            <a:pPr eaLnBrk="1" hangingPunct="1"/>
            <a:r>
              <a:rPr lang="sk-SK" altLang="sk-SK" sz="2000"/>
              <a:t>Pokiaľ áno, skúsenosť hovorí, že je vhodnejšie Grayovo kódovanie ako obyčajné kódovanie.</a:t>
            </a:r>
          </a:p>
          <a:p>
            <a:pPr eaLnBrk="1" hangingPunct="1"/>
            <a:endParaRPr lang="sk-SK" altLang="sk-SK" sz="2000"/>
          </a:p>
          <a:p>
            <a:pPr eaLnBrk="1" hangingPunct="1"/>
            <a:endParaRPr lang="sk-SK" altLang="sk-SK" sz="2000"/>
          </a:p>
          <a:p>
            <a:pPr eaLnBrk="1" hangingPunct="1"/>
            <a:r>
              <a:rPr lang="sk-SK" altLang="sk-SK" sz="2000"/>
              <a:t>Dôvod.  Ak mutujeme vektory v štandardnom kódovaní, novovytvorené  okolie je pokryté nimi nerovnomerne, mutácia vytvára diery v pokrytí okolia.</a:t>
            </a:r>
          </a:p>
          <a:p>
            <a:pPr eaLnBrk="1" hangingPunct="1"/>
            <a:endParaRPr lang="sk-SK" altLang="sk-SK" sz="2000"/>
          </a:p>
          <a:p>
            <a:pPr eaLnBrk="1" hangingPunct="1"/>
            <a:endParaRPr lang="sk-SK" altLang="sk-SK" sz="2000"/>
          </a:p>
          <a:p>
            <a:pPr eaLnBrk="1" hangingPunct="1"/>
            <a:r>
              <a:rPr lang="sk-SK" altLang="sk-SK" sz="2000"/>
              <a:t>Preto sa horolezecký algoritmus zväčša </a:t>
            </a:r>
            <a:r>
              <a:rPr lang="sk-SK" altLang="sk-SK" sz="2000" b="1"/>
              <a:t>neimplementuje pre binárne vektory</a:t>
            </a:r>
            <a:r>
              <a:rPr lang="sk-SK" altLang="sk-SK" sz="2000"/>
              <a:t>. Implementuje sa pre reálne vektory, kde sa mutácia realizuje voľbou náhodného kroku.</a:t>
            </a:r>
          </a:p>
          <a:p>
            <a:pPr eaLnBrk="1" hangingPunct="1"/>
            <a:endParaRPr lang="sk-SK" altLang="sk-SK" sz="2000" i="1"/>
          </a:p>
        </p:txBody>
      </p:sp>
    </p:spTree>
    <p:extLst>
      <p:ext uri="{BB962C8B-B14F-4D97-AF65-F5344CB8AC3E}">
        <p14:creationId xmlns:p14="http://schemas.microsoft.com/office/powerpoint/2010/main" val="213754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449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/>
              <a:t>Problémy:</a:t>
            </a:r>
            <a:endParaRPr lang="en-GB" altLang="sk-SK"/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152400" y="1219200"/>
            <a:ext cx="8839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sk-SK" altLang="sk-SK" sz="2000"/>
              <a:t>zaseknutie sa v lokálnom extréme</a:t>
            </a:r>
          </a:p>
          <a:p>
            <a:pPr eaLnBrk="1" hangingPunct="1">
              <a:spcBef>
                <a:spcPct val="50000"/>
              </a:spcBef>
            </a:pPr>
            <a:endParaRPr lang="en-GB" altLang="sk-SK" sz="2000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52400" y="3048000"/>
            <a:ext cx="449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/>
              <a:t>Riešenie:</a:t>
            </a:r>
            <a:endParaRPr lang="en-GB" altLang="sk-SK"/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152400" y="3962400"/>
            <a:ext cx="88392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sk-SK" altLang="sk-SK" sz="2000"/>
              <a:t>voľba náhodného kroku, t.j. ak sa algoritmus pridlho pohybuje v okolí lokálneho extrému, prijmememe náhodný krok s nejakou definovanou dĺžkou</a:t>
            </a:r>
          </a:p>
          <a:p>
            <a:pPr eaLnBrk="1" hangingPunct="1">
              <a:spcBef>
                <a:spcPct val="50000"/>
              </a:spcBef>
              <a:buFontTx/>
              <a:buChar char="-"/>
            </a:pPr>
            <a:r>
              <a:rPr lang="sk-SK" altLang="sk-SK" sz="2000"/>
              <a:t>pokryjeme pries</a:t>
            </a:r>
            <a:r>
              <a:rPr lang="en-US" altLang="sk-SK" sz="2000"/>
              <a:t>t</a:t>
            </a:r>
            <a:r>
              <a:rPr lang="sk-SK" altLang="sk-SK" sz="2000"/>
              <a:t>or D bodmi, a z každého z nich spustíme horolezecký algoritmus</a:t>
            </a:r>
          </a:p>
          <a:p>
            <a:pPr eaLnBrk="1" hangingPunct="1">
              <a:spcBef>
                <a:spcPct val="50000"/>
              </a:spcBef>
            </a:pPr>
            <a:endParaRPr lang="en-GB" altLang="sk-SK" sz="2000"/>
          </a:p>
        </p:txBody>
      </p:sp>
    </p:spTree>
    <p:extLst>
      <p:ext uri="{BB962C8B-B14F-4D97-AF65-F5344CB8AC3E}">
        <p14:creationId xmlns:p14="http://schemas.microsoft.com/office/powerpoint/2010/main" val="330859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2663825" y="1668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  <p:pic>
        <p:nvPicPr>
          <p:cNvPr id="54275" name="Picture 4" descr="Agent stuck on local optim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5"/>
          <p:cNvSpPr>
            <a:spLocks noChangeArrowheads="1"/>
          </p:cNvSpPr>
          <p:nvPr/>
        </p:nvSpPr>
        <p:spPr bwMode="auto">
          <a:xfrm>
            <a:off x="2663825" y="1668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  <p:pic>
        <p:nvPicPr>
          <p:cNvPr id="54277" name="Picture 7" descr="Agent finds local optim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62200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Rectangle 8"/>
          <p:cNvSpPr>
            <a:spLocks noChangeArrowheads="1"/>
          </p:cNvSpPr>
          <p:nvPr/>
        </p:nvSpPr>
        <p:spPr bwMode="auto">
          <a:xfrm>
            <a:off x="2663825" y="1668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sk-SK" altLang="sk-SK"/>
          </a:p>
        </p:txBody>
      </p:sp>
      <p:pic>
        <p:nvPicPr>
          <p:cNvPr id="54279" name="Picture 10" descr="Agent finds local optimum, but spends too much time at lower&#10;  elevati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8200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2743200" y="381000"/>
            <a:ext cx="624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/>
              <a:t>Horolezecký algoritmus sa zasekol v lokálnom extréme.</a:t>
            </a:r>
            <a:endParaRPr lang="en-GB" altLang="sk-SK" sz="2400"/>
          </a:p>
        </p:txBody>
      </p:sp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2743200" y="2438400"/>
            <a:ext cx="6248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/>
              <a:t>Horolezecký algoritmus, ktorý pracuje tak, že ak sa zasekne v lokálnom extréme, zvolí dlhší náhodný krok.</a:t>
            </a:r>
            <a:endParaRPr lang="en-GB" altLang="sk-SK" sz="2400"/>
          </a:p>
        </p:txBody>
      </p:sp>
      <p:sp>
        <p:nvSpPr>
          <p:cNvPr id="123917" name="Text Box 13"/>
          <p:cNvSpPr txBox="1">
            <a:spLocks noChangeArrowheads="1"/>
          </p:cNvSpPr>
          <p:nvPr/>
        </p:nvSpPr>
        <p:spPr bwMode="auto">
          <a:xfrm>
            <a:off x="2743200" y="4572000"/>
            <a:ext cx="6248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sk-SK" altLang="sk-SK" sz="2400"/>
              <a:t>Horolezecký algoritmus s implementovaným veľmi dlhým, a preto riskantným náhodným krokom.</a:t>
            </a:r>
            <a:endParaRPr lang="en-GB" altLang="sk-SK" sz="2400"/>
          </a:p>
        </p:txBody>
      </p:sp>
    </p:spTree>
    <p:extLst>
      <p:ext uri="{BB962C8B-B14F-4D97-AF65-F5344CB8AC3E}">
        <p14:creationId xmlns:p14="http://schemas.microsoft.com/office/powerpoint/2010/main" val="370688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5" grpId="0" autoUpdateAnimBg="0"/>
      <p:bldP spid="123916" grpId="0" autoUpdateAnimBg="0"/>
      <p:bldP spid="12391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2838" y="980728"/>
            <a:ext cx="80648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3200" dirty="0" smtClean="0"/>
              <a:t>Otázka pre vás. </a:t>
            </a:r>
          </a:p>
          <a:p>
            <a:endParaRPr lang="sk-SK" sz="3200" dirty="0" smtClean="0"/>
          </a:p>
          <a:p>
            <a:endParaRPr lang="sk-SK" sz="3200" dirty="0" smtClean="0"/>
          </a:p>
          <a:p>
            <a:r>
              <a:rPr lang="sk-SK" sz="2800" dirty="0" smtClean="0"/>
              <a:t>Ako by sme riešili problém obchodného cestujúceho pomocou horolezeckého algoritmu?</a:t>
            </a:r>
          </a:p>
          <a:p>
            <a:endParaRPr lang="sk-SK" sz="2800" dirty="0"/>
          </a:p>
          <a:p>
            <a:r>
              <a:rPr lang="sk-SK" sz="2800" dirty="0" smtClean="0"/>
              <a:t>Aké kódovanie by sme použili?</a:t>
            </a:r>
          </a:p>
          <a:p>
            <a:endParaRPr lang="sk-SK" sz="2800" dirty="0"/>
          </a:p>
          <a:p>
            <a:r>
              <a:rPr lang="sk-SK" sz="2800" dirty="0" smtClean="0"/>
              <a:t>Aký typ mutácie ? 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2561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 b="1">
                <a:solidFill>
                  <a:schemeClr val="tx2"/>
                </a:solidFill>
              </a:rPr>
              <a:t>Význam mémov</a:t>
            </a:r>
            <a:endParaRPr lang="en-US" altLang="sk-SK" sz="2400" b="1">
              <a:solidFill>
                <a:schemeClr val="tx2"/>
              </a:solidFill>
            </a:endParaRP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152400" y="1447800"/>
            <a:ext cx="87630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sk-SK" altLang="sk-SK" sz="2400" dirty="0"/>
              <a:t>Chromozómy existujú v prírodnom a kultúrnom prostredí, ktoré tvoria </a:t>
            </a:r>
            <a:r>
              <a:rPr lang="sk-SK" altLang="sk-SK" sz="2400" dirty="0" err="1"/>
              <a:t>mémy</a:t>
            </a:r>
            <a:r>
              <a:rPr lang="sk-SK" altLang="sk-SK" sz="2400" dirty="0"/>
              <a:t>. </a:t>
            </a:r>
            <a:r>
              <a:rPr lang="sk-SK" altLang="sk-SK" sz="2400" dirty="0" err="1"/>
              <a:t>Mém</a:t>
            </a:r>
            <a:r>
              <a:rPr lang="sk-SK" altLang="sk-SK" sz="2400" dirty="0"/>
              <a:t> je formálne chápaný ako pravidlo </a:t>
            </a:r>
            <a:r>
              <a:rPr lang="sk-SK" altLang="sk-SK" sz="2400" i="1" dirty="0" err="1"/>
              <a:t>if-then</a:t>
            </a:r>
            <a:r>
              <a:rPr lang="sk-SK" altLang="sk-SK" sz="2400" i="1" dirty="0"/>
              <a:t>. </a:t>
            </a:r>
            <a:r>
              <a:rPr lang="sk-SK" altLang="sk-SK" sz="2400" dirty="0"/>
              <a:t>Vyskytuje sa len vo dvojici s príslušným chromozómom.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sk-SK" altLang="sk-SK" sz="2400" dirty="0" err="1"/>
              <a:t>Mém</a:t>
            </a:r>
            <a:r>
              <a:rPr lang="sk-SK" altLang="sk-SK" sz="2400" dirty="0"/>
              <a:t> </a:t>
            </a:r>
            <a:r>
              <a:rPr lang="sk-SK" altLang="sk-SK" sz="2400" dirty="0" err="1"/>
              <a:t>interaguje</a:t>
            </a:r>
            <a:r>
              <a:rPr lang="sk-SK" altLang="sk-SK" sz="2400" dirty="0"/>
              <a:t> s chromozómom nepriamo. Prostredníctvom učenia kognitívneho orgánu ovplyvňuje jeho </a:t>
            </a:r>
            <a:r>
              <a:rPr lang="sk-SK" altLang="sk-SK" sz="2400" dirty="0" smtClean="0"/>
              <a:t>silu</a:t>
            </a:r>
            <a:r>
              <a:rPr lang="en-US" altLang="sk-SK" sz="2400" dirty="0" smtClean="0"/>
              <a:t> (</a:t>
            </a:r>
            <a:r>
              <a:rPr lang="en-US" altLang="sk-SK" sz="2400" dirty="0" err="1" smtClean="0"/>
              <a:t>fitnes</a:t>
            </a:r>
            <a:r>
              <a:rPr lang="en-US" altLang="sk-SK" sz="2400" dirty="0" smtClean="0"/>
              <a:t>)</a:t>
            </a:r>
            <a:r>
              <a:rPr lang="sk-SK" altLang="sk-SK" sz="2400" dirty="0" smtClean="0"/>
              <a:t>.</a:t>
            </a:r>
            <a:endParaRPr lang="sk-SK" altLang="sk-SK" sz="2400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sk-SK" altLang="sk-SK" sz="2400" dirty="0" err="1"/>
              <a:t>Mém</a:t>
            </a:r>
            <a:r>
              <a:rPr lang="sk-SK" altLang="sk-SK" sz="2400" dirty="0"/>
              <a:t> je suma </a:t>
            </a:r>
            <a:r>
              <a:rPr lang="sk-SK" altLang="sk-SK" sz="2400" dirty="0" err="1"/>
              <a:t>informácíí</a:t>
            </a:r>
            <a:r>
              <a:rPr lang="sk-SK" altLang="sk-SK" sz="2400" dirty="0"/>
              <a:t> - vedomostí, ktoré dostane potomok od rodiča. Je to komplexná informácia, preto nemožno očakávať jej genetickú fixáciu pomocou </a:t>
            </a:r>
            <a:r>
              <a:rPr lang="sk-SK" altLang="sk-SK" sz="2400" dirty="0" err="1"/>
              <a:t>Baldwinovho</a:t>
            </a:r>
            <a:r>
              <a:rPr lang="sk-SK" altLang="sk-SK" sz="2400" dirty="0"/>
              <a:t> efektu. </a:t>
            </a:r>
            <a:r>
              <a:rPr lang="sk-SK" altLang="sk-SK" sz="2400" dirty="0" err="1"/>
              <a:t>Mémy</a:t>
            </a:r>
            <a:r>
              <a:rPr lang="sk-SK" altLang="sk-SK" sz="2400" dirty="0"/>
              <a:t> sú negenetickým transferom informácie z rodičov na potomkov.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endParaRPr lang="en-US" altLang="sk-SK" sz="2400" dirty="0"/>
          </a:p>
        </p:txBody>
      </p:sp>
    </p:spTree>
    <p:extLst>
      <p:ext uri="{BB962C8B-B14F-4D97-AF65-F5344CB8AC3E}">
        <p14:creationId xmlns:p14="http://schemas.microsoft.com/office/powerpoint/2010/main" val="294080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Záver</a:t>
            </a:r>
            <a:endParaRPr lang="sk-SK" dirty="0"/>
          </a:p>
        </p:txBody>
      </p:sp>
      <p:sp>
        <p:nvSpPr>
          <p:cNvPr id="3" name="TextBox 2"/>
          <p:cNvSpPr txBox="1"/>
          <p:nvPr/>
        </p:nvSpPr>
        <p:spPr>
          <a:xfrm>
            <a:off x="82248" y="3093060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sk-SK" dirty="0" smtClean="0"/>
              <a:t>Všeobecná štruktúra evolučného algoritmu.</a:t>
            </a:r>
          </a:p>
          <a:p>
            <a:pPr marL="342900" indent="-342900">
              <a:buAutoNum type="arabicPeriod"/>
            </a:pPr>
            <a:r>
              <a:rPr lang="sk-SK" dirty="0" smtClean="0"/>
              <a:t>Podrobnejší popis všeobecnej štruktúry.</a:t>
            </a:r>
          </a:p>
          <a:p>
            <a:pPr marL="342900" indent="-342900">
              <a:buAutoNum type="arabicPeriod"/>
            </a:pPr>
            <a:r>
              <a:rPr lang="sk-SK" dirty="0" smtClean="0"/>
              <a:t>Binárne kódovanie.</a:t>
            </a:r>
          </a:p>
          <a:p>
            <a:pPr marL="342900" indent="-342900">
              <a:buAutoNum type="arabicPeriod"/>
            </a:pPr>
            <a:r>
              <a:rPr lang="sk-SK" dirty="0" smtClean="0"/>
              <a:t>Horolezecký algoritmus.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2447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z="3200" dirty="0" smtClean="0"/>
              <a:t>Tri </a:t>
            </a:r>
            <a:r>
              <a:rPr lang="en-US" sz="3200" dirty="0" smtClean="0"/>
              <a:t>interpret</a:t>
            </a:r>
            <a:r>
              <a:rPr lang="sk-SK" sz="3200" smtClean="0"/>
              <a:t>ácie  Darwinovej evolúcie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152400" y="2133600"/>
            <a:ext cx="87630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k-SK" altLang="sk-SK" sz="2400"/>
              <a:t>Podľa  spôsobu ohodnotenia chromozómu silou rozlišujeme etapy: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romanUcPeriod"/>
            </a:pPr>
            <a:r>
              <a:rPr lang="sk-SK" altLang="sk-SK" sz="2400"/>
              <a:t>Sila (fitnes) chromozómu je určená len jeho polohou na povrchu sily. Reprezentované štandardnými evolučnými algoritmami.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romanUcPeriod"/>
            </a:pPr>
            <a:r>
              <a:rPr lang="sk-SK" altLang="sk-SK" sz="2400"/>
              <a:t>Na ohodnotení chromozómu silou sa podieľa Baldwinov efekt. Agenti sú schopní učenia, prehľadávajú najbližšie okolie chromozómov na povrchu fitnes. Fitnes chromozómu je ovplyvnená aj najbližším okolím na povrchu fitnes.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romanUcPeriod"/>
            </a:pPr>
            <a:r>
              <a:rPr lang="sk-SK" altLang="sk-SK" sz="2400"/>
              <a:t>Sila (fitnes) chromozómu je určená nielen najbližším okolím na povrchu fitnes, ale aj mémami, nositeľmi informácie dôležitej na prežitie a reprodukciu agentov  populácie.</a:t>
            </a:r>
            <a:endParaRPr lang="en-US" altLang="sk-SK" sz="2400"/>
          </a:p>
        </p:txBody>
      </p:sp>
      <p:sp>
        <p:nvSpPr>
          <p:cNvPr id="2" name="Rectangle 1"/>
          <p:cNvSpPr/>
          <p:nvPr/>
        </p:nvSpPr>
        <p:spPr bwMode="auto">
          <a:xfrm>
            <a:off x="250825" y="2708275"/>
            <a:ext cx="8497888" cy="865188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1" hangingPunct="1">
              <a:defRPr/>
            </a:pP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765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sk-SK" smtClean="0"/>
              <a:t>II. prednáška</a:t>
            </a:r>
            <a:endParaRPr 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 eaLnBrk="1" hangingPunct="1"/>
            <a:r>
              <a:rPr lang="sk-SK" altLang="sk-SK" dirty="0" smtClean="0"/>
              <a:t>- všeobecná schéma evolučného algoritmu</a:t>
            </a:r>
          </a:p>
          <a:p>
            <a:pPr algn="l" eaLnBrk="1" hangingPunct="1"/>
            <a:r>
              <a:rPr lang="sk-SK" altLang="sk-SK" dirty="0" smtClean="0"/>
              <a:t>- popis zložiek tejto schémy</a:t>
            </a:r>
          </a:p>
          <a:p>
            <a:pPr algn="l" eaLnBrk="1" hangingPunct="1"/>
            <a:r>
              <a:rPr lang="sk-SK" altLang="sk-SK" dirty="0" smtClean="0"/>
              <a:t>- binárne kódovanie</a:t>
            </a:r>
            <a:r>
              <a:rPr lang="en-US" altLang="sk-SK" dirty="0" smtClean="0"/>
              <a:t>, </a:t>
            </a:r>
            <a:r>
              <a:rPr lang="en-US" altLang="sk-SK" dirty="0" err="1" smtClean="0"/>
              <a:t>Grayovo</a:t>
            </a:r>
            <a:r>
              <a:rPr lang="en-US" altLang="sk-SK" dirty="0" smtClean="0"/>
              <a:t> </a:t>
            </a:r>
            <a:r>
              <a:rPr lang="en-US" altLang="sk-SK" dirty="0" smtClean="0"/>
              <a:t>k</a:t>
            </a:r>
            <a:r>
              <a:rPr lang="sk-SK" altLang="sk-SK" dirty="0" smtClean="0"/>
              <a:t>ó</a:t>
            </a:r>
            <a:r>
              <a:rPr lang="en-US" altLang="sk-SK" dirty="0" err="1" smtClean="0"/>
              <a:t>dovanie</a:t>
            </a:r>
            <a:endParaRPr lang="sk-SK" altLang="sk-SK" dirty="0" smtClean="0"/>
          </a:p>
          <a:p>
            <a:pPr algn="l" eaLnBrk="1" hangingPunct="1"/>
            <a:r>
              <a:rPr lang="sk-SK" altLang="sk-SK" dirty="0" smtClean="0"/>
              <a:t>- horolezecký algoritmus</a:t>
            </a:r>
            <a:r>
              <a:rPr lang="en-US" altLang="sk-SK" dirty="0" smtClean="0"/>
              <a:t> / </a:t>
            </a:r>
            <a:r>
              <a:rPr lang="sk-SK" altLang="sk-SK" dirty="0" smtClean="0"/>
              <a:t>úvod</a:t>
            </a:r>
            <a:endParaRPr lang="en-US" altLang="sk-SK" dirty="0" smtClean="0"/>
          </a:p>
        </p:txBody>
      </p:sp>
    </p:spTree>
    <p:extLst>
      <p:ext uri="{BB962C8B-B14F-4D97-AF65-F5344CB8AC3E}">
        <p14:creationId xmlns:p14="http://schemas.microsoft.com/office/powerpoint/2010/main" val="198206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63352"/>
          </a:xfrm>
        </p:spPr>
        <p:txBody>
          <a:bodyPr>
            <a:noAutofit/>
          </a:bodyPr>
          <a:lstStyle/>
          <a:p>
            <a:r>
              <a:rPr lang="sk-SK" sz="2000" dirty="0" smtClean="0"/>
              <a:t>Evolučný algoritmus – najúplnejšia štruktúra (Mach: Evolučné algoritmy – prvky a princípy)</a:t>
            </a:r>
            <a:endParaRPr lang="sk-SK" sz="20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2339752" y="1340768"/>
            <a:ext cx="4961660" cy="5400600"/>
            <a:chOff x="2339752" y="1340768"/>
            <a:chExt cx="4961660" cy="5400600"/>
          </a:xfrm>
        </p:grpSpPr>
        <p:sp>
          <p:nvSpPr>
            <p:cNvPr id="3" name="Oval 2"/>
            <p:cNvSpPr/>
            <p:nvPr/>
          </p:nvSpPr>
          <p:spPr>
            <a:xfrm>
              <a:off x="3892756" y="1340768"/>
              <a:ext cx="504056" cy="504056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280688" y="2060848"/>
              <a:ext cx="1728192" cy="936104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6" name="Straight Arrow Connector 5"/>
            <p:cNvCxnSpPr>
              <a:stCxn id="3" idx="4"/>
            </p:cNvCxnSpPr>
            <p:nvPr/>
          </p:nvCxnSpPr>
          <p:spPr>
            <a:xfrm>
              <a:off x="4144784" y="1844824"/>
              <a:ext cx="0" cy="216024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4" idx="1"/>
              <a:endCxn id="4" idx="3"/>
            </p:cNvCxnSpPr>
            <p:nvPr/>
          </p:nvCxnSpPr>
          <p:spPr>
            <a:xfrm>
              <a:off x="3280688" y="2528900"/>
              <a:ext cx="1728192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892756" y="1424340"/>
              <a:ext cx="843678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1000" dirty="0" smtClean="0"/>
                <a:t>Štart</a:t>
              </a:r>
              <a:endParaRPr lang="sk-SK" sz="1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0053" y="2067235"/>
              <a:ext cx="16610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1200" dirty="0" smtClean="0"/>
                <a:t>Generovanie populácie</a:t>
              </a:r>
              <a:endParaRPr lang="sk-SK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68184" y="2572164"/>
              <a:ext cx="16610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1200" dirty="0" smtClean="0"/>
                <a:t>Ohodnotenie členov populácie</a:t>
              </a:r>
              <a:endParaRPr lang="sk-SK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76056" y="2204864"/>
              <a:ext cx="1584176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Inicializácia</a:t>
              </a:r>
              <a:endParaRPr lang="sk-SK" dirty="0"/>
            </a:p>
          </p:txBody>
        </p:sp>
        <p:sp>
          <p:nvSpPr>
            <p:cNvPr id="13" name="Rectangle 12"/>
            <p:cNvSpPr/>
            <p:nvPr/>
          </p:nvSpPr>
          <p:spPr>
            <a:xfrm rot="2716296">
              <a:off x="3871815" y="3369119"/>
              <a:ext cx="601770" cy="580120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54879" y="3420465"/>
              <a:ext cx="86409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1000" dirty="0" smtClean="0"/>
                <a:t>Podmienka</a:t>
              </a:r>
            </a:p>
            <a:p>
              <a:r>
                <a:rPr lang="sk-SK" sz="1000" dirty="0" smtClean="0"/>
                <a:t>ukončenia</a:t>
              </a:r>
              <a:endParaRPr lang="sk-SK" sz="1000" dirty="0"/>
            </a:p>
          </p:txBody>
        </p:sp>
        <p:cxnSp>
          <p:nvCxnSpPr>
            <p:cNvPr id="16" name="Straight Arrow Connector 15"/>
            <p:cNvCxnSpPr>
              <a:stCxn id="4" idx="2"/>
            </p:cNvCxnSpPr>
            <p:nvPr/>
          </p:nvCxnSpPr>
          <p:spPr>
            <a:xfrm>
              <a:off x="4144784" y="2996952"/>
              <a:ext cx="0" cy="244334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590521" y="3662739"/>
              <a:ext cx="601097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213180" y="3430741"/>
              <a:ext cx="100811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1200" dirty="0" smtClean="0"/>
                <a:t>Ak splnená, potom koniec</a:t>
              </a:r>
              <a:endParaRPr lang="sk-SK" sz="12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191618" y="3295524"/>
              <a:ext cx="936104" cy="872631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186927" y="4077072"/>
              <a:ext cx="0" cy="36004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314595" y="4168155"/>
              <a:ext cx="898585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sk-SK" sz="1000" dirty="0" smtClean="0"/>
                <a:t>nesplnená</a:t>
              </a:r>
              <a:endParaRPr lang="sk-SK" sz="1000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178372" y="2389530"/>
              <a:ext cx="8555" cy="247382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732540" y="4509120"/>
              <a:ext cx="2880320" cy="1584176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732540" y="5085184"/>
              <a:ext cx="288032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742489" y="5589240"/>
              <a:ext cx="2880320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410158" y="4571702"/>
              <a:ext cx="17281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1200" dirty="0" smtClean="0"/>
                <a:t>selekcia</a:t>
              </a:r>
              <a:endParaRPr lang="sk-SK" sz="12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4172700" y="4848701"/>
              <a:ext cx="0" cy="308491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368184" y="5116542"/>
              <a:ext cx="17281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1200" dirty="0"/>
                <a:t>g</a:t>
              </a:r>
              <a:r>
                <a:rPr lang="sk-SK" sz="1200" dirty="0" smtClean="0"/>
                <a:t>enetické operátory</a:t>
              </a:r>
              <a:endParaRPr lang="sk-SK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35597" y="5589240"/>
              <a:ext cx="166101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sk-SK" sz="1200" dirty="0" smtClean="0"/>
                <a:t>Ohodnotenie nových členov populácie</a:t>
              </a:r>
              <a:endParaRPr lang="sk-SK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17236" y="4972526"/>
              <a:ext cx="1584176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k-SK" dirty="0" smtClean="0"/>
                <a:t>Reprodukcia</a:t>
              </a:r>
              <a:endParaRPr lang="sk-SK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4144784" y="5341858"/>
              <a:ext cx="0" cy="308491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4144784" y="6093296"/>
              <a:ext cx="0" cy="308491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2339752" y="3731839"/>
              <a:ext cx="0" cy="3009529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2339752" y="3662739"/>
              <a:ext cx="1415127" cy="69100"/>
            </a:xfrm>
            <a:prstGeom prst="straightConnector1">
              <a:avLst/>
            </a:prstGeom>
            <a:ln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93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65A8EC6190AB4FBC7A93A4F7554CD3" ma:contentTypeVersion="4" ma:contentTypeDescription="Create a new document." ma:contentTypeScope="" ma:versionID="7f7814b9015cf9f81796ce7063bef964">
  <xsd:schema xmlns:xsd="http://www.w3.org/2001/XMLSchema" xmlns:xs="http://www.w3.org/2001/XMLSchema" xmlns:p="http://schemas.microsoft.com/office/2006/metadata/properties" xmlns:ns2="aab30ad4-dabb-4d2f-815d-5db595530232" targetNamespace="http://schemas.microsoft.com/office/2006/metadata/properties" ma:root="true" ma:fieldsID="7f75654db28264a954d8795480f11211" ns2:_="">
    <xsd:import namespace="aab30ad4-dabb-4d2f-815d-5db5955302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b30ad4-dabb-4d2f-815d-5db5955302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EFA27A-5E92-4355-85E5-E24F9C2D5D30}"/>
</file>

<file path=customXml/itemProps2.xml><?xml version="1.0" encoding="utf-8"?>
<ds:datastoreItem xmlns:ds="http://schemas.openxmlformats.org/officeDocument/2006/customXml" ds:itemID="{5B0773C2-1C19-4479-80B2-DFCF3E40D8BA}"/>
</file>

<file path=customXml/itemProps3.xml><?xml version="1.0" encoding="utf-8"?>
<ds:datastoreItem xmlns:ds="http://schemas.openxmlformats.org/officeDocument/2006/customXml" ds:itemID="{114D2E31-A000-4D2E-A79F-0DD9ACECD8AC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2080</TotalTime>
  <Words>3111</Words>
  <Application>Microsoft Office PowerPoint</Application>
  <PresentationFormat>On-screen Show (4:3)</PresentationFormat>
  <Paragraphs>498</Paragraphs>
  <Slides>60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Calibri</vt:lpstr>
      <vt:lpstr>Constantia</vt:lpstr>
      <vt:lpstr>Times New Roman</vt:lpstr>
      <vt:lpstr>Wingdings 2</vt:lpstr>
      <vt:lpstr>Flow</vt:lpstr>
      <vt:lpstr>Equation</vt:lpstr>
      <vt:lpstr>Rovnica</vt:lpstr>
      <vt:lpstr>Všeobecná štruktúra  Evolučného algoritmu. Horeolezecký algoritmus.</vt:lpstr>
      <vt:lpstr>Čo už vieme</vt:lpstr>
      <vt:lpstr>Učenie a Baldwinov efekt</vt:lpstr>
      <vt:lpstr>PowerPoint Presentation</vt:lpstr>
      <vt:lpstr>Memetika:  evolúcia informácií</vt:lpstr>
      <vt:lpstr>PowerPoint Presentation</vt:lpstr>
      <vt:lpstr>Tri interpretácie  Darwinovej evolúcie</vt:lpstr>
      <vt:lpstr>II. prednáška</vt:lpstr>
      <vt:lpstr>Evolučný algoritmus – najúplnejšia štruktúra (Mach: Evolučné algoritmy – prvky a princípy)</vt:lpstr>
      <vt:lpstr>PowerPoint Presentation</vt:lpstr>
      <vt:lpstr>PowerPoint Presentation</vt:lpstr>
      <vt:lpstr>PowerPoint Presentation</vt:lpstr>
      <vt:lpstr>PowerPoint Presentation</vt:lpstr>
      <vt:lpstr>Podrobnejší popis jednotlivých krokov - inicializácia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Úprava fitnes</vt:lpstr>
      <vt:lpstr>PowerPoint Presentation</vt:lpstr>
      <vt:lpstr>PowerPoint Presentation</vt:lpstr>
      <vt:lpstr>Ilustračný príklad </vt:lpstr>
      <vt:lpstr>PowerPoint Presentation</vt:lpstr>
      <vt:lpstr>PowerPoint Presentation</vt:lpstr>
      <vt:lpstr>PowerPoint Presentation</vt:lpstr>
      <vt:lpstr>Priestor chromozómov a priestor prehľadávania</vt:lpstr>
      <vt:lpstr>PowerPoint Presentation</vt:lpstr>
      <vt:lpstr>Optimalizačný problém</vt:lpstr>
      <vt:lpstr>Optimalizačný problém</vt:lpstr>
      <vt:lpstr>PowerPoint Presentation</vt:lpstr>
      <vt:lpstr>PowerPoint Presentation</vt:lpstr>
      <vt:lpstr>Ako hľadať extrém</vt:lpstr>
      <vt:lpstr>PowerPoint Presentation</vt:lpstr>
      <vt:lpstr>PowerPoint Presentation</vt:lpstr>
      <vt:lpstr>Súvislosti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XOR - pripomenutie</vt:lpstr>
      <vt:lpstr>PowerPoint Presentation</vt:lpstr>
      <vt:lpstr>PowerPoint Presentation</vt:lpstr>
      <vt:lpstr>PowerPoint Presentation</vt:lpstr>
      <vt:lpstr>PowerPoint Presentation</vt:lpstr>
      <vt:lpstr>Závery</vt:lpstr>
      <vt:lpstr>Horolezecké algoritmy</vt:lpstr>
      <vt:lpstr>Základné stochastické algoritmy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Záver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Všeobecná štruktúra  Evolučného Algoritmu</dc:title>
  <dc:creator>Maria Markosova</dc:creator>
  <cp:lastModifiedBy>Maria Markosova</cp:lastModifiedBy>
  <cp:revision>152</cp:revision>
  <dcterms:created xsi:type="dcterms:W3CDTF">2014-02-26T10:50:29Z</dcterms:created>
  <dcterms:modified xsi:type="dcterms:W3CDTF">2025-02-24T14:36:47Z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0x0101000565A8EC6190AB4FBC7A93A4F7554CD3</vt:lpwstr>
  </property>
</Properties>
</file>