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2.xml" ContentType="application/vnd.openxmlformats-officedocument.presentationml.slide+xml"/>
  <Override PartName="/ppt/slides/slide41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48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9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6"/>
  </p:notesMasterIdLst>
  <p:sldIdLst>
    <p:sldId id="256" r:id="rId2"/>
    <p:sldId id="309" r:id="rId3"/>
    <p:sldId id="352" r:id="rId4"/>
    <p:sldId id="391" r:id="rId5"/>
    <p:sldId id="392" r:id="rId6"/>
    <p:sldId id="393" r:id="rId7"/>
    <p:sldId id="394" r:id="rId8"/>
    <p:sldId id="396" r:id="rId9"/>
    <p:sldId id="397" r:id="rId10"/>
    <p:sldId id="398" r:id="rId11"/>
    <p:sldId id="386" r:id="rId12"/>
    <p:sldId id="381" r:id="rId13"/>
    <p:sldId id="382" r:id="rId14"/>
    <p:sldId id="387" r:id="rId15"/>
    <p:sldId id="388" r:id="rId16"/>
    <p:sldId id="383" r:id="rId17"/>
    <p:sldId id="384" r:id="rId18"/>
    <p:sldId id="385" r:id="rId19"/>
    <p:sldId id="389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9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400" r:id="rId50"/>
    <p:sldId id="401" r:id="rId51"/>
    <p:sldId id="402" r:id="rId52"/>
    <p:sldId id="403" r:id="rId53"/>
    <p:sldId id="404" r:id="rId54"/>
    <p:sldId id="39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49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e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D475-0793-461B-809A-1A2A009E0C06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D7169-1AE8-4447-B67B-16D6924A30B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634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760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38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843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65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09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74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45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70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20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68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3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919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3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0651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1516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698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07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271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3B7C2B8-1EA0-4F69-8644-F96BE6E6FA37}" type="slidenum">
              <a:rPr kumimoji="0" lang="en-US" altLang="sk-SK"/>
              <a:pPr eaLnBrk="1" hangingPunct="1">
                <a:spcBef>
                  <a:spcPct val="0"/>
                </a:spcBef>
              </a:pPr>
              <a:t>45</a:t>
            </a:fld>
            <a:endParaRPr kumimoji="0" lang="en-US" altLang="sk-SK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38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79DAAF-025B-4848-B106-48CA808DF02C}" type="slidenum">
              <a:rPr kumimoji="0" lang="en-US" altLang="sk-SK"/>
              <a:pPr eaLnBrk="1" hangingPunct="1">
                <a:spcBef>
                  <a:spcPct val="0"/>
                </a:spcBef>
              </a:pPr>
              <a:t>46</a:t>
            </a:fld>
            <a:endParaRPr kumimoji="0" lang="en-US" altLang="sk-SK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985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00B05E-922F-47D0-A4EA-BF76F950D2DF}" type="slidenum">
              <a:rPr kumimoji="0" lang="en-US" altLang="sk-SK"/>
              <a:pPr eaLnBrk="1" hangingPunct="1">
                <a:spcBef>
                  <a:spcPct val="0"/>
                </a:spcBef>
              </a:pPr>
              <a:t>47</a:t>
            </a:fld>
            <a:endParaRPr kumimoji="0" lang="en-US" altLang="sk-SK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221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34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68400" y="838200"/>
            <a:ext cx="5283200" cy="3962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5105400"/>
            <a:ext cx="5562600" cy="4800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83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20442-20F0-4F40-A551-80E3414E50A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5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F20442-20F0-4F40-A551-80E3414E50A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02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15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10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6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866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11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813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711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446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881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088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373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045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456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811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C0F6-F4FA-4206-8E62-062F04DAB5FC}" type="datetimeFigureOut">
              <a:rPr lang="sk-SK" smtClean="0"/>
              <a:t>18. 10. 2022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189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9.png"/><Relationship Id="rId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4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5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60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59.wmf"/><Relationship Id="rId5" Type="http://schemas.openxmlformats.org/officeDocument/2006/relationships/image" Target="../media/image56.e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5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2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2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2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69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6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7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4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8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87.e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4.e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86.emf"/><Relationship Id="rId5" Type="http://schemas.openxmlformats.org/officeDocument/2006/relationships/image" Target="../media/image83.emf"/><Relationship Id="rId15" Type="http://schemas.openxmlformats.org/officeDocument/2006/relationships/image" Target="../media/image88.e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85.emf"/><Relationship Id="rId14" Type="http://schemas.openxmlformats.org/officeDocument/2006/relationships/oleObject" Target="../embeddings/oleObject5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9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89.emf"/><Relationship Id="rId4" Type="http://schemas.openxmlformats.org/officeDocument/2006/relationships/oleObject" Target="../embeddings/oleObject5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95.e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92.e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94.emf"/><Relationship Id="rId5" Type="http://schemas.openxmlformats.org/officeDocument/2006/relationships/image" Target="../media/image91.e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93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9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96.e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98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6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10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7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0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107.e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109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110.e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112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11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16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904" y="476672"/>
            <a:ext cx="6858000" cy="3026717"/>
          </a:xfrm>
        </p:spPr>
        <p:txBody>
          <a:bodyPr/>
          <a:lstStyle/>
          <a:p>
            <a:r>
              <a:rPr lang="sk-SK" sz="3600" dirty="0" err="1" smtClean="0"/>
              <a:t>Hill</a:t>
            </a:r>
            <a:r>
              <a:rPr lang="sk-SK" sz="3600" dirty="0" smtClean="0"/>
              <a:t> </a:t>
            </a:r>
            <a:r>
              <a:rPr lang="sk-SK" sz="3600" dirty="0" err="1" smtClean="0"/>
              <a:t>climbing</a:t>
            </a:r>
            <a:r>
              <a:rPr lang="sk-SK" sz="3600" dirty="0" smtClean="0"/>
              <a:t>, t</a:t>
            </a:r>
            <a:r>
              <a:rPr lang="en-US" sz="3600" dirty="0" err="1" smtClean="0"/>
              <a:t>abu</a:t>
            </a:r>
            <a:r>
              <a:rPr lang="en-US" sz="3600" dirty="0" smtClean="0"/>
              <a:t> search, </a:t>
            </a:r>
            <a:r>
              <a:rPr lang="en-US" sz="3600" dirty="0" err="1" smtClean="0"/>
              <a:t>pr</a:t>
            </a:r>
            <a:r>
              <a:rPr lang="sk-SK" sz="3600" dirty="0" err="1" smtClean="0"/>
              <a:t>íklady</a:t>
            </a:r>
            <a:r>
              <a:rPr lang="sk-SK" sz="3600" dirty="0" smtClean="0"/>
              <a:t>,  </a:t>
            </a:r>
            <a:r>
              <a:rPr lang="en-US" sz="3600" dirty="0" err="1" smtClean="0"/>
              <a:t>geneti</a:t>
            </a:r>
            <a:r>
              <a:rPr lang="sk-SK" sz="3600" dirty="0" err="1" smtClean="0"/>
              <a:t>cký</a:t>
            </a:r>
            <a:r>
              <a:rPr lang="sk-SK" sz="3600" dirty="0" smtClean="0"/>
              <a:t> algoritmus</a:t>
            </a:r>
            <a:endParaRPr lang="sk-SK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4067" y="4149080"/>
            <a:ext cx="6858000" cy="1655762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sk-SK" dirty="0" smtClean="0"/>
              <a:t>V</a:t>
            </a:r>
            <a:r>
              <a:rPr lang="en-US" dirty="0" smtClean="0"/>
              <a:t>. </a:t>
            </a:r>
            <a:r>
              <a:rPr lang="en-US" dirty="0" err="1" smtClean="0"/>
              <a:t>predn</a:t>
            </a:r>
            <a:r>
              <a:rPr lang="sk-SK" dirty="0" err="1" smtClean="0"/>
              <a:t>áška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776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91680" y="2564904"/>
                <a:ext cx="1911549" cy="1846659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˅¬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 ˅ 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  ,  </m:t>
                      </m:r>
                    </m:oMath>
                  </m:oMathPara>
                </a14:m>
                <a:endParaRPr lang="sk-SK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˅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˅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sk-SK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˅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˅¬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sk-SK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˅¬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˅¬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sk-SK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˅¬ 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˅ 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sk-SK" sz="2400" b="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564904"/>
                <a:ext cx="1911549" cy="1846659"/>
              </a:xfrm>
              <a:prstGeom prst="rect">
                <a:avLst/>
              </a:prstGeom>
              <a:blipFill>
                <a:blip r:embed="rId2"/>
                <a:stretch>
                  <a:fillRect l="-319" b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55576" y="332656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Na rozmýšľanie:</a:t>
            </a:r>
          </a:p>
          <a:p>
            <a:endParaRPr lang="sk-SK" sz="2400" dirty="0"/>
          </a:p>
          <a:p>
            <a:r>
              <a:rPr lang="sk-SK" sz="2400" dirty="0" smtClean="0"/>
              <a:t>Dal by sa tento príklad riešiť pomocou tabu </a:t>
            </a:r>
            <a:r>
              <a:rPr lang="sk-SK" sz="2400" dirty="0" err="1" smtClean="0"/>
              <a:t>search</a:t>
            </a:r>
            <a:r>
              <a:rPr lang="sk-SK" sz="2400" dirty="0" smtClean="0"/>
              <a:t>?  Ak áno, skúste navrhnúť algoritmus, poprípade aj odskúšať.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98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>
            <a:normAutofit/>
          </a:bodyPr>
          <a:lstStyle/>
          <a:p>
            <a:pPr>
              <a:lnSpc>
                <a:spcPct val="95000"/>
              </a:lnSpc>
            </a:pPr>
            <a:r>
              <a:rPr lang="sk-SK" dirty="0" smtClean="0">
                <a:solidFill>
                  <a:srgbClr val="000000"/>
                </a:solidFill>
                <a:latin typeface="Arial" pitchFamily="34" charset="0"/>
              </a:rPr>
              <a:t>Príklad riešený pomocou Tabu </a:t>
            </a:r>
            <a:r>
              <a:rPr lang="sk-SK" dirty="0" err="1" smtClean="0">
                <a:solidFill>
                  <a:srgbClr val="000000"/>
                </a:solidFill>
                <a:latin typeface="Arial" pitchFamily="34" charset="0"/>
              </a:rPr>
              <a:t>search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lvl="1" indent="-30861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</a:rPr>
              <a:t>Mini</a:t>
            </a:r>
            <a:r>
              <a:rPr lang="sk-SK" sz="2400" dirty="0" err="1" smtClean="0">
                <a:solidFill>
                  <a:srgbClr val="C00000"/>
                </a:solidFill>
                <a:latin typeface="Arial" pitchFamily="34" charset="0"/>
              </a:rPr>
              <a:t>málny</a:t>
            </a:r>
            <a:r>
              <a:rPr lang="sk-SK" sz="2400" dirty="0" smtClean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sk-SK" sz="2400" dirty="0" smtClean="0">
                <a:solidFill>
                  <a:srgbClr val="C00000"/>
                </a:solidFill>
                <a:latin typeface="Arial" pitchFamily="34" charset="0"/>
              </a:rPr>
              <a:t>„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</a:rPr>
              <a:t>spanning tree</a:t>
            </a:r>
            <a:r>
              <a:rPr lang="sk-SK" sz="2400" dirty="0" smtClean="0">
                <a:solidFill>
                  <a:srgbClr val="C00000"/>
                </a:solidFill>
                <a:latin typeface="Arial" pitchFamily="34" charset="0"/>
              </a:rPr>
              <a:t>“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" pitchFamily="34" charset="0"/>
              </a:rPr>
              <a:t>probl</a:t>
            </a:r>
            <a:r>
              <a:rPr lang="sk-SK" sz="2400" dirty="0" err="1" smtClean="0">
                <a:solidFill>
                  <a:srgbClr val="C00000"/>
                </a:solidFill>
                <a:latin typeface="Arial" pitchFamily="34" charset="0"/>
              </a:rPr>
              <a:t>ém</a:t>
            </a:r>
            <a:r>
              <a:rPr lang="sk-SK" sz="2400" dirty="0" smtClean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sk-SK" sz="2400" dirty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sk-SK" sz="2400" dirty="0" smtClean="0">
                <a:solidFill>
                  <a:srgbClr val="C00000"/>
                </a:solidFill>
                <a:latin typeface="Arial" pitchFamily="34" charset="0"/>
              </a:rPr>
              <a:t>s obmedzeniami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</a:rPr>
              <a:t>.</a:t>
            </a:r>
            <a:endParaRPr lang="sk-SK" sz="240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 indent="-30861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sk-SK" dirty="0" smtClean="0"/>
              <a:t>„</a:t>
            </a:r>
            <a:r>
              <a:rPr lang="sk-SK" dirty="0" err="1" smtClean="0"/>
              <a:t>Spanning</a:t>
            </a:r>
            <a:r>
              <a:rPr lang="sk-SK" dirty="0" smtClean="0"/>
              <a:t> </a:t>
            </a:r>
            <a:r>
              <a:rPr lang="sk-SK" dirty="0" err="1" smtClean="0"/>
              <a:t>tree</a:t>
            </a:r>
            <a:r>
              <a:rPr lang="sk-SK" dirty="0" smtClean="0"/>
              <a:t>“ : máme graf G(V, E). Pod pojmom „</a:t>
            </a:r>
            <a:r>
              <a:rPr lang="sk-SK" dirty="0" err="1" smtClean="0"/>
              <a:t>spanning</a:t>
            </a:r>
            <a:r>
              <a:rPr lang="sk-SK" dirty="0" smtClean="0"/>
              <a:t> </a:t>
            </a:r>
            <a:r>
              <a:rPr lang="sk-SK" dirty="0" err="1" smtClean="0"/>
              <a:t>tree</a:t>
            </a:r>
            <a:r>
              <a:rPr lang="sk-SK" dirty="0" smtClean="0"/>
              <a:t>“ rozumieme taký </a:t>
            </a:r>
            <a:r>
              <a:rPr lang="sk-SK" dirty="0" err="1" smtClean="0"/>
              <a:t>podgraf</a:t>
            </a:r>
            <a:r>
              <a:rPr lang="sk-SK" dirty="0" smtClean="0"/>
              <a:t> tohto grafu, ktorý je stromom a spája všetky uzly.  Minimálny „</a:t>
            </a:r>
            <a:r>
              <a:rPr lang="sk-SK" dirty="0" err="1" smtClean="0"/>
              <a:t>spannig</a:t>
            </a:r>
            <a:r>
              <a:rPr lang="sk-SK" dirty="0" smtClean="0"/>
              <a:t> </a:t>
            </a:r>
            <a:r>
              <a:rPr lang="sk-SK" dirty="0" err="1" smtClean="0"/>
              <a:t>tree</a:t>
            </a:r>
            <a:r>
              <a:rPr lang="sk-SK" dirty="0" smtClean="0"/>
              <a:t>“ je strom s touto vlastnosťou, ktorý má čo najmenší   počet hrán. 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314449" y="3695705"/>
            <a:ext cx="6420803" cy="1924525"/>
            <a:chOff x="1132999" y="2504600"/>
            <a:chExt cx="6420803" cy="1924525"/>
          </a:xfrm>
        </p:grpSpPr>
        <p:pic>
          <p:nvPicPr>
            <p:cNvPr id="14341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32999" y="3266123"/>
              <a:ext cx="1153001" cy="401479"/>
            </a:xfrm>
            <a:prstGeom prst="rect">
              <a:avLst/>
            </a:prstGeom>
            <a:noFill/>
          </p:spPr>
        </p:pic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1205865" y="3321845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66048" y="3494723"/>
              <a:ext cx="762953" cy="20003"/>
            </a:xfrm>
            <a:prstGeom prst="rect">
              <a:avLst/>
            </a:prstGeom>
            <a:noFill/>
          </p:spPr>
        </p:pic>
        <p:pic>
          <p:nvPicPr>
            <p:cNvPr id="14344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76000" y="2504600"/>
              <a:ext cx="401478" cy="401478"/>
            </a:xfrm>
            <a:prstGeom prst="rect">
              <a:avLst/>
            </a:prstGeom>
            <a:noFill/>
          </p:spPr>
        </p:pic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2348865" y="2560320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pic>
          <p:nvPicPr>
            <p:cNvPr id="14346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76000" y="4029075"/>
              <a:ext cx="401478" cy="400050"/>
            </a:xfrm>
            <a:prstGeom prst="rect">
              <a:avLst/>
            </a:prstGeom>
            <a:noFill/>
          </p:spPr>
        </p:pic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2348865" y="4083368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  <p:pic>
          <p:nvPicPr>
            <p:cNvPr id="14348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76000" y="3266123"/>
              <a:ext cx="401478" cy="401479"/>
            </a:xfrm>
            <a:prstGeom prst="rect">
              <a:avLst/>
            </a:prstGeom>
            <a:noFill/>
          </p:spPr>
        </p:pic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2348865" y="3321845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pic>
          <p:nvPicPr>
            <p:cNvPr id="14350" name="Picture 1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657475" y="3266123"/>
              <a:ext cx="1163003" cy="858679"/>
            </a:xfrm>
            <a:prstGeom prst="rect">
              <a:avLst/>
            </a:prstGeom>
            <a:noFill/>
          </p:spPr>
        </p:pic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>
              <a:off x="3491865" y="3321845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E</a:t>
              </a:r>
            </a:p>
          </p:txBody>
        </p:sp>
        <p:pic>
          <p:nvPicPr>
            <p:cNvPr id="14352" name="Picture 1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361599" y="3647599"/>
              <a:ext cx="905828" cy="534353"/>
            </a:xfrm>
            <a:prstGeom prst="rect">
              <a:avLst/>
            </a:prstGeom>
            <a:noFill/>
          </p:spPr>
        </p:pic>
        <p:pic>
          <p:nvPicPr>
            <p:cNvPr id="14353" name="Picture 1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657475" y="2733199"/>
              <a:ext cx="905828" cy="534353"/>
            </a:xfrm>
            <a:prstGeom prst="rect">
              <a:avLst/>
            </a:prstGeom>
            <a:noFill/>
          </p:spPr>
        </p:pic>
        <p:pic>
          <p:nvPicPr>
            <p:cNvPr id="14354" name="Picture 1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361599" y="2751773"/>
              <a:ext cx="905828" cy="535782"/>
            </a:xfrm>
            <a:prstGeom prst="rect">
              <a:avLst/>
            </a:prstGeom>
            <a:noFill/>
          </p:spPr>
        </p:pic>
        <p:pic>
          <p:nvPicPr>
            <p:cNvPr id="14355" name="Picture 19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428875" y="3657600"/>
              <a:ext cx="20003" cy="381477"/>
            </a:xfrm>
            <a:prstGeom prst="rect">
              <a:avLst/>
            </a:prstGeom>
            <a:noFill/>
          </p:spPr>
        </p:pic>
        <p:pic>
          <p:nvPicPr>
            <p:cNvPr id="14363" name="Picture 27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866323" y="3266123"/>
              <a:ext cx="1154430" cy="401479"/>
            </a:xfrm>
            <a:prstGeom prst="rect">
              <a:avLst/>
            </a:prstGeom>
            <a:noFill/>
          </p:spPr>
        </p:pic>
        <p:sp>
          <p:nvSpPr>
            <p:cNvPr id="14364" name="Text Box 28"/>
            <p:cNvSpPr txBox="1">
              <a:spLocks noChangeArrowheads="1"/>
            </p:cNvSpPr>
            <p:nvPr/>
          </p:nvSpPr>
          <p:spPr bwMode="auto">
            <a:xfrm>
              <a:off x="4939189" y="3321845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pic>
          <p:nvPicPr>
            <p:cNvPr id="14365" name="Picture 29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6400800" y="3494723"/>
              <a:ext cx="762953" cy="20003"/>
            </a:xfrm>
            <a:prstGeom prst="rect">
              <a:avLst/>
            </a:prstGeom>
            <a:noFill/>
          </p:spPr>
        </p:pic>
        <p:pic>
          <p:nvPicPr>
            <p:cNvPr id="14366" name="Picture 3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09323" y="2504600"/>
              <a:ext cx="401479" cy="401478"/>
            </a:xfrm>
            <a:prstGeom prst="rect">
              <a:avLst/>
            </a:prstGeom>
            <a:noFill/>
          </p:spPr>
        </p:pic>
        <p:sp>
          <p:nvSpPr>
            <p:cNvPr id="14367" name="Text Box 31"/>
            <p:cNvSpPr txBox="1">
              <a:spLocks noChangeArrowheads="1"/>
            </p:cNvSpPr>
            <p:nvPr/>
          </p:nvSpPr>
          <p:spPr bwMode="auto">
            <a:xfrm>
              <a:off x="6082189" y="2560320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pic>
          <p:nvPicPr>
            <p:cNvPr id="14368" name="Picture 3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09323" y="4029075"/>
              <a:ext cx="401479" cy="400050"/>
            </a:xfrm>
            <a:prstGeom prst="rect">
              <a:avLst/>
            </a:prstGeom>
            <a:noFill/>
          </p:spPr>
        </p:pic>
        <p:sp>
          <p:nvSpPr>
            <p:cNvPr id="14369" name="Text Box 33"/>
            <p:cNvSpPr txBox="1">
              <a:spLocks noChangeArrowheads="1"/>
            </p:cNvSpPr>
            <p:nvPr/>
          </p:nvSpPr>
          <p:spPr bwMode="auto">
            <a:xfrm>
              <a:off x="6082189" y="4083368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  <p:pic>
          <p:nvPicPr>
            <p:cNvPr id="14370" name="Picture 3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09323" y="3266123"/>
              <a:ext cx="401479" cy="401479"/>
            </a:xfrm>
            <a:prstGeom prst="rect">
              <a:avLst/>
            </a:prstGeom>
            <a:noFill/>
          </p:spPr>
        </p:pic>
        <p:sp>
          <p:nvSpPr>
            <p:cNvPr id="14371" name="Text Box 35"/>
            <p:cNvSpPr txBox="1">
              <a:spLocks noChangeArrowheads="1"/>
            </p:cNvSpPr>
            <p:nvPr/>
          </p:nvSpPr>
          <p:spPr bwMode="auto">
            <a:xfrm>
              <a:off x="6082189" y="3321845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pic>
          <p:nvPicPr>
            <p:cNvPr id="14372" name="Picture 3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390799" y="3266123"/>
              <a:ext cx="1163003" cy="858679"/>
            </a:xfrm>
            <a:prstGeom prst="rect">
              <a:avLst/>
            </a:prstGeom>
            <a:noFill/>
          </p:spPr>
        </p:pic>
        <p:sp>
          <p:nvSpPr>
            <p:cNvPr id="14373" name="Text Box 37"/>
            <p:cNvSpPr txBox="1">
              <a:spLocks noChangeArrowheads="1"/>
            </p:cNvSpPr>
            <p:nvPr/>
          </p:nvSpPr>
          <p:spPr bwMode="auto">
            <a:xfrm>
              <a:off x="7225189" y="3321845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E</a:t>
              </a:r>
            </a:p>
          </p:txBody>
        </p:sp>
        <p:pic>
          <p:nvPicPr>
            <p:cNvPr id="14374" name="Picture 38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094923" y="3647599"/>
              <a:ext cx="935832" cy="552926"/>
            </a:xfrm>
            <a:prstGeom prst="rect">
              <a:avLst/>
            </a:prstGeom>
            <a:noFill/>
          </p:spPr>
        </p:pic>
        <p:pic>
          <p:nvPicPr>
            <p:cNvPr id="14375" name="Picture 3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390799" y="2733199"/>
              <a:ext cx="905828" cy="534353"/>
            </a:xfrm>
            <a:prstGeom prst="rect">
              <a:avLst/>
            </a:prstGeom>
            <a:noFill/>
          </p:spPr>
        </p:pic>
        <p:pic>
          <p:nvPicPr>
            <p:cNvPr id="14377" name="Picture 4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162199" y="3657600"/>
              <a:ext cx="20003" cy="381477"/>
            </a:xfrm>
            <a:prstGeom prst="rect">
              <a:avLst/>
            </a:prstGeom>
            <a:noFill/>
          </p:spPr>
        </p:pic>
      </p:grp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D34D-2C89-4872-9484-6E5F5D65FE7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7" name="Picture 4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264942" y="3909782"/>
            <a:ext cx="935832" cy="552926"/>
          </a:xfrm>
          <a:prstGeom prst="rect">
            <a:avLst/>
          </a:prstGeom>
          <a:noFill/>
        </p:spPr>
      </p:pic>
      <p:sp>
        <p:nvSpPr>
          <p:cNvPr id="3" name="Freeform 2"/>
          <p:cNvSpPr/>
          <p:nvPr/>
        </p:nvSpPr>
        <p:spPr>
          <a:xfrm>
            <a:off x="5311739" y="3893906"/>
            <a:ext cx="2260502" cy="1460719"/>
          </a:xfrm>
          <a:custGeom>
            <a:avLst/>
            <a:gdLst>
              <a:gd name="connsiteX0" fmla="*/ 1140432 w 2260502"/>
              <a:gd name="connsiteY0" fmla="*/ 0 h 1460719"/>
              <a:gd name="connsiteX1" fmla="*/ 2260315 w 2260502"/>
              <a:gd name="connsiteY1" fmla="*/ 719191 h 1460719"/>
              <a:gd name="connsiteX2" fmla="*/ 1068513 w 2260502"/>
              <a:gd name="connsiteY2" fmla="*/ 1458930 h 1460719"/>
              <a:gd name="connsiteX3" fmla="*/ 1099335 w 2260502"/>
              <a:gd name="connsiteY3" fmla="*/ 924674 h 1460719"/>
              <a:gd name="connsiteX4" fmla="*/ 0 w 2260502"/>
              <a:gd name="connsiteY4" fmla="*/ 852755 h 1460719"/>
              <a:gd name="connsiteX5" fmla="*/ 0 w 2260502"/>
              <a:gd name="connsiteY5" fmla="*/ 852755 h 146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0502" h="1460719">
                <a:moveTo>
                  <a:pt x="1140432" y="0"/>
                </a:moveTo>
                <a:cubicBezTo>
                  <a:pt x="1706367" y="238018"/>
                  <a:pt x="2272302" y="476036"/>
                  <a:pt x="2260315" y="719191"/>
                </a:cubicBezTo>
                <a:cubicBezTo>
                  <a:pt x="2248329" y="962346"/>
                  <a:pt x="1262010" y="1424683"/>
                  <a:pt x="1068513" y="1458930"/>
                </a:cubicBezTo>
                <a:cubicBezTo>
                  <a:pt x="875016" y="1493177"/>
                  <a:pt x="1277420" y="1025703"/>
                  <a:pt x="1099335" y="924674"/>
                </a:cubicBezTo>
                <a:cubicBezTo>
                  <a:pt x="921250" y="823645"/>
                  <a:pt x="0" y="852755"/>
                  <a:pt x="0" y="852755"/>
                </a:cubicBezTo>
                <a:lnTo>
                  <a:pt x="0" y="852755"/>
                </a:ln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651050" y="3975613"/>
            <a:ext cx="2068545" cy="1253933"/>
          </a:xfrm>
          <a:custGeom>
            <a:avLst/>
            <a:gdLst>
              <a:gd name="connsiteX0" fmla="*/ 23638 w 2068545"/>
              <a:gd name="connsiteY0" fmla="*/ 545016 h 1253933"/>
              <a:gd name="connsiteX1" fmla="*/ 126379 w 2068545"/>
              <a:gd name="connsiteY1" fmla="*/ 514194 h 1253933"/>
              <a:gd name="connsiteX2" fmla="*/ 999683 w 2068545"/>
              <a:gd name="connsiteY2" fmla="*/ 486 h 1253933"/>
              <a:gd name="connsiteX3" fmla="*/ 2068195 w 2068545"/>
              <a:gd name="connsiteY3" fmla="*/ 616935 h 1253933"/>
              <a:gd name="connsiteX4" fmla="*/ 1092150 w 2068545"/>
              <a:gd name="connsiteY4" fmla="*/ 1253933 h 125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545" h="1253933">
                <a:moveTo>
                  <a:pt x="23638" y="545016"/>
                </a:moveTo>
                <a:cubicBezTo>
                  <a:pt x="-6329" y="574982"/>
                  <a:pt x="-36295" y="604949"/>
                  <a:pt x="126379" y="514194"/>
                </a:cubicBezTo>
                <a:cubicBezTo>
                  <a:pt x="289053" y="423439"/>
                  <a:pt x="676047" y="-16638"/>
                  <a:pt x="999683" y="486"/>
                </a:cubicBezTo>
                <a:cubicBezTo>
                  <a:pt x="1323319" y="17609"/>
                  <a:pt x="2052784" y="408027"/>
                  <a:pt x="2068195" y="616935"/>
                </a:cubicBezTo>
                <a:cubicBezTo>
                  <a:pt x="2083606" y="825843"/>
                  <a:pt x="1587878" y="1039888"/>
                  <a:pt x="1092150" y="1253933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760225" y="4591390"/>
            <a:ext cx="989842" cy="62803"/>
          </a:xfrm>
          <a:custGeom>
            <a:avLst/>
            <a:gdLst>
              <a:gd name="connsiteX0" fmla="*/ 989842 w 989842"/>
              <a:gd name="connsiteY0" fmla="*/ 11432 h 62803"/>
              <a:gd name="connsiteX1" fmla="*/ 65168 w 989842"/>
              <a:gd name="connsiteY1" fmla="*/ 21707 h 62803"/>
              <a:gd name="connsiteX2" fmla="*/ 75442 w 989842"/>
              <a:gd name="connsiteY2" fmla="*/ 1158 h 62803"/>
              <a:gd name="connsiteX3" fmla="*/ 65168 w 989842"/>
              <a:gd name="connsiteY3" fmla="*/ 62803 h 62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9842" h="62803">
                <a:moveTo>
                  <a:pt x="989842" y="11432"/>
                </a:moveTo>
                <a:lnTo>
                  <a:pt x="65168" y="21707"/>
                </a:lnTo>
                <a:cubicBezTo>
                  <a:pt x="-87232" y="19995"/>
                  <a:pt x="75442" y="-5691"/>
                  <a:pt x="75442" y="1158"/>
                </a:cubicBezTo>
                <a:cubicBezTo>
                  <a:pt x="75442" y="8007"/>
                  <a:pt x="70305" y="35405"/>
                  <a:pt x="65168" y="62803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5805264"/>
            <a:ext cx="761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Praktický príklad na „</a:t>
            </a:r>
            <a:r>
              <a:rPr lang="sk-SK" dirty="0" err="1" smtClean="0"/>
              <a:t>spanning</a:t>
            </a:r>
            <a:r>
              <a:rPr lang="sk-SK" dirty="0" smtClean="0"/>
              <a:t> </a:t>
            </a:r>
            <a:r>
              <a:rPr lang="sk-SK" dirty="0" err="1" smtClean="0"/>
              <a:t>tree</a:t>
            </a:r>
            <a:r>
              <a:rPr lang="sk-SK" dirty="0" smtClean="0"/>
              <a:t>“:  Chceme položiť kábel medzi používateľmi TV v nejakej obci.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4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755576" y="12947"/>
            <a:ext cx="7886700" cy="900486"/>
          </a:xfrm>
        </p:spPr>
        <p:txBody>
          <a:bodyPr lIns="0" tIns="0" rIns="0" bIns="0">
            <a:normAutofit/>
          </a:bodyPr>
          <a:lstStyle/>
          <a:p>
            <a:pPr>
              <a:lnSpc>
                <a:spcPct val="95000"/>
              </a:lnSpc>
            </a:pPr>
            <a:r>
              <a:rPr lang="sk-SK" sz="2400" dirty="0" smtClean="0">
                <a:solidFill>
                  <a:srgbClr val="C00000"/>
                </a:solidFill>
                <a:latin typeface="Arial" pitchFamily="34" charset="0"/>
              </a:rPr>
              <a:t>Minimálny </a:t>
            </a:r>
            <a:r>
              <a:rPr lang="sk-SK" sz="2400" dirty="0" err="1" smtClean="0">
                <a:solidFill>
                  <a:srgbClr val="C00000"/>
                </a:solidFill>
                <a:latin typeface="Arial" pitchFamily="34" charset="0"/>
              </a:rPr>
              <a:t>spanning</a:t>
            </a:r>
            <a:r>
              <a:rPr lang="sk-SK" sz="2400" dirty="0" smtClean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sk-SK" sz="2400" dirty="0" err="1" smtClean="0">
                <a:solidFill>
                  <a:srgbClr val="C00000"/>
                </a:solidFill>
                <a:latin typeface="Arial" pitchFamily="34" charset="0"/>
              </a:rPr>
              <a:t>tree</a:t>
            </a:r>
            <a:r>
              <a:rPr lang="sk-SK" sz="2400" dirty="0" smtClean="0">
                <a:solidFill>
                  <a:srgbClr val="C00000"/>
                </a:solidFill>
                <a:latin typeface="Arial" pitchFamily="34" charset="0"/>
              </a:rPr>
              <a:t> s obmedzeniami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</a:rPr>
              <a:t> </a:t>
            </a:r>
            <a:endParaRPr lang="en-US" sz="2400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628650" y="913434"/>
            <a:ext cx="7886700" cy="5263530"/>
          </a:xfrm>
        </p:spPr>
        <p:txBody>
          <a:bodyPr lIns="0" tIns="0" rIns="0" bIns="0"/>
          <a:lstStyle/>
          <a:p>
            <a:pPr lvl="1" indent="-30861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sk-SK" dirty="0" smtClean="0">
                <a:solidFill>
                  <a:srgbClr val="000000"/>
                </a:solidFill>
                <a:latin typeface="Arial" pitchFamily="34" charset="0"/>
              </a:rPr>
              <a:t>Graf môže mať na hranách váhu, cenu. Napr. pri  kladení </a:t>
            </a:r>
            <a:r>
              <a:rPr lang="sk-SK" dirty="0" err="1" smtClean="0">
                <a:solidFill>
                  <a:srgbClr val="000000"/>
                </a:solidFill>
                <a:latin typeface="Arial" pitchFamily="34" charset="0"/>
              </a:rPr>
              <a:t>tv</a:t>
            </a:r>
            <a:r>
              <a:rPr lang="sk-SK" dirty="0" smtClean="0">
                <a:solidFill>
                  <a:srgbClr val="000000"/>
                </a:solidFill>
                <a:latin typeface="Arial" pitchFamily="34" charset="0"/>
              </a:rPr>
              <a:t> kábla sú niektoré úseky drahšie ako iné, </a:t>
            </a:r>
            <a:r>
              <a:rPr lang="sk-SK" smtClean="0">
                <a:solidFill>
                  <a:srgbClr val="000000"/>
                </a:solidFill>
                <a:latin typeface="Arial" pitchFamily="34" charset="0"/>
              </a:rPr>
              <a:t>kvôli prekážke </a:t>
            </a:r>
            <a:r>
              <a:rPr lang="sk-SK" dirty="0" smtClean="0">
                <a:solidFill>
                  <a:srgbClr val="000000"/>
                </a:solidFill>
                <a:latin typeface="Arial" pitchFamily="34" charset="0"/>
              </a:rPr>
              <a:t>pri výkope, nutnosti zakopať kábel hlbšie apod. </a:t>
            </a:r>
          </a:p>
          <a:p>
            <a:pPr lvl="1" indent="-308610" algn="l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sk-SK" dirty="0" smtClean="0">
                <a:solidFill>
                  <a:srgbClr val="000000"/>
                </a:solidFill>
                <a:latin typeface="Arial" pitchFamily="34" charset="0"/>
              </a:rPr>
              <a:t>Úloha – </a:t>
            </a:r>
            <a:r>
              <a:rPr lang="sk-SK" dirty="0" smtClean="0">
                <a:solidFill>
                  <a:schemeClr val="tx2"/>
                </a:solidFill>
                <a:latin typeface="Arial" pitchFamily="34" charset="0"/>
              </a:rPr>
              <a:t>nájsť „</a:t>
            </a:r>
            <a:r>
              <a:rPr lang="sk-SK" dirty="0" err="1" smtClean="0">
                <a:solidFill>
                  <a:schemeClr val="tx2"/>
                </a:solidFill>
                <a:latin typeface="Arial" pitchFamily="34" charset="0"/>
              </a:rPr>
              <a:t>spanning</a:t>
            </a:r>
            <a:r>
              <a:rPr lang="sk-SK" dirty="0" smtClean="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sk-SK" dirty="0" err="1" smtClean="0">
                <a:solidFill>
                  <a:schemeClr val="tx2"/>
                </a:solidFill>
                <a:latin typeface="Arial" pitchFamily="34" charset="0"/>
              </a:rPr>
              <a:t>tree</a:t>
            </a:r>
            <a:r>
              <a:rPr lang="sk-SK" dirty="0" smtClean="0">
                <a:solidFill>
                  <a:schemeClr val="tx2"/>
                </a:solidFill>
                <a:latin typeface="Arial" pitchFamily="34" charset="0"/>
              </a:rPr>
              <a:t>“, ktorý spája všetky uzly tak, že súčet cien hrán je minimálny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2999" y="3266123"/>
            <a:ext cx="1153001" cy="401479"/>
          </a:xfrm>
          <a:prstGeom prst="rect">
            <a:avLst/>
          </a:prstGeom>
          <a:noFill/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205865" y="3321845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6048" y="3494723"/>
            <a:ext cx="762953" cy="20003"/>
          </a:xfrm>
          <a:prstGeom prst="rect">
            <a:avLst/>
          </a:prstGeom>
          <a:noFill/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76000" y="2504600"/>
            <a:ext cx="401478" cy="401478"/>
          </a:xfrm>
          <a:prstGeom prst="rect">
            <a:avLst/>
          </a:prstGeom>
          <a:noFill/>
        </p:spPr>
      </p:pic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348865" y="2560320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76000" y="4029075"/>
            <a:ext cx="401478" cy="400050"/>
          </a:xfrm>
          <a:prstGeom prst="rect">
            <a:avLst/>
          </a:prstGeom>
          <a:noFill/>
        </p:spPr>
      </p:pic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348865" y="4083368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D</a:t>
            </a:r>
          </a:p>
        </p:txBody>
      </p:sp>
      <p:pic>
        <p:nvPicPr>
          <p:cNvPr id="14348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76000" y="3266123"/>
            <a:ext cx="401478" cy="401479"/>
          </a:xfrm>
          <a:prstGeom prst="rect">
            <a:avLst/>
          </a:prstGeom>
          <a:noFill/>
        </p:spPr>
      </p:pic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2348865" y="3321845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</p:txBody>
      </p:sp>
      <p:pic>
        <p:nvPicPr>
          <p:cNvPr id="14350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57475" y="3266123"/>
            <a:ext cx="1163003" cy="858679"/>
          </a:xfrm>
          <a:prstGeom prst="rect">
            <a:avLst/>
          </a:prstGeom>
          <a:noFill/>
        </p:spPr>
      </p:pic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3491865" y="3321845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E</a:t>
            </a:r>
          </a:p>
        </p:txBody>
      </p:sp>
      <p:pic>
        <p:nvPicPr>
          <p:cNvPr id="14352" name="Picture 1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61599" y="3647599"/>
            <a:ext cx="905828" cy="534353"/>
          </a:xfrm>
          <a:prstGeom prst="rect">
            <a:avLst/>
          </a:prstGeom>
          <a:noFill/>
        </p:spPr>
      </p:pic>
      <p:pic>
        <p:nvPicPr>
          <p:cNvPr id="14353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57475" y="2733199"/>
            <a:ext cx="905828" cy="534353"/>
          </a:xfrm>
          <a:prstGeom prst="rect">
            <a:avLst/>
          </a:prstGeom>
          <a:noFill/>
        </p:spPr>
      </p:pic>
      <p:pic>
        <p:nvPicPr>
          <p:cNvPr id="14354" name="Picture 1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61599" y="2751773"/>
            <a:ext cx="905828" cy="535782"/>
          </a:xfrm>
          <a:prstGeom prst="rect">
            <a:avLst/>
          </a:prstGeom>
          <a:noFill/>
        </p:spPr>
      </p:pic>
      <p:pic>
        <p:nvPicPr>
          <p:cNvPr id="14355" name="Picture 1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28875" y="3657600"/>
            <a:ext cx="20003" cy="381477"/>
          </a:xfrm>
          <a:prstGeom prst="rect">
            <a:avLst/>
          </a:prstGeom>
          <a:noFill/>
        </p:spPr>
      </p:pic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1487329" y="2803208"/>
            <a:ext cx="45434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009900"/>
                </a:solidFill>
                <a:latin typeface="Arial" pitchFamily="34" charset="0"/>
              </a:rPr>
              <a:t>20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3087529" y="2803208"/>
            <a:ext cx="45434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0099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1640205" y="3946208"/>
            <a:ext cx="452914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00990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2858929" y="3946208"/>
            <a:ext cx="45434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009900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1793082" y="3246120"/>
            <a:ext cx="45291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0099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2783205" y="3260408"/>
            <a:ext cx="452914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0099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2097405" y="3707607"/>
            <a:ext cx="452914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009900"/>
                </a:solidFill>
                <a:latin typeface="Arial" pitchFamily="34" charset="0"/>
              </a:rPr>
              <a:t>25</a:t>
            </a:r>
          </a:p>
        </p:txBody>
      </p:sp>
      <p:pic>
        <p:nvPicPr>
          <p:cNvPr id="14363" name="Picture 2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66323" y="3266123"/>
            <a:ext cx="1154430" cy="401479"/>
          </a:xfrm>
          <a:prstGeom prst="rect">
            <a:avLst/>
          </a:prstGeom>
          <a:noFill/>
        </p:spPr>
      </p:pic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939189" y="3321845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pic>
        <p:nvPicPr>
          <p:cNvPr id="14365" name="Picture 2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400800" y="3494723"/>
            <a:ext cx="762953" cy="20003"/>
          </a:xfrm>
          <a:prstGeom prst="rect">
            <a:avLst/>
          </a:prstGeom>
          <a:noFill/>
        </p:spPr>
      </p:pic>
      <p:pic>
        <p:nvPicPr>
          <p:cNvPr id="14366" name="Picture 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9323" y="2504600"/>
            <a:ext cx="401479" cy="401478"/>
          </a:xfrm>
          <a:prstGeom prst="rect">
            <a:avLst/>
          </a:prstGeom>
          <a:noFill/>
        </p:spPr>
      </p:pic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6082189" y="2560320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pic>
        <p:nvPicPr>
          <p:cNvPr id="14368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9323" y="4029075"/>
            <a:ext cx="401479" cy="400050"/>
          </a:xfrm>
          <a:prstGeom prst="rect">
            <a:avLst/>
          </a:prstGeom>
          <a:noFill/>
        </p:spPr>
      </p:pic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6082189" y="4083368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D</a:t>
            </a:r>
          </a:p>
        </p:txBody>
      </p:sp>
      <p:pic>
        <p:nvPicPr>
          <p:cNvPr id="14370" name="Picture 3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9323" y="3266123"/>
            <a:ext cx="401479" cy="401479"/>
          </a:xfrm>
          <a:prstGeom prst="rect">
            <a:avLst/>
          </a:prstGeom>
          <a:noFill/>
        </p:spPr>
      </p:pic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6082189" y="3321845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</p:txBody>
      </p:sp>
      <p:pic>
        <p:nvPicPr>
          <p:cNvPr id="14372" name="Picture 3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90799" y="3266123"/>
            <a:ext cx="1163003" cy="858679"/>
          </a:xfrm>
          <a:prstGeom prst="rect">
            <a:avLst/>
          </a:prstGeom>
          <a:noFill/>
        </p:spPr>
      </p:pic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7225189" y="3321845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E</a:t>
            </a:r>
          </a:p>
        </p:txBody>
      </p:sp>
      <p:pic>
        <p:nvPicPr>
          <p:cNvPr id="14374" name="Picture 3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094923" y="3647599"/>
            <a:ext cx="935832" cy="552926"/>
          </a:xfrm>
          <a:prstGeom prst="rect">
            <a:avLst/>
          </a:prstGeom>
          <a:noFill/>
        </p:spPr>
      </p:pic>
      <p:pic>
        <p:nvPicPr>
          <p:cNvPr id="14375" name="Picture 3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90799" y="2733199"/>
            <a:ext cx="905828" cy="534353"/>
          </a:xfrm>
          <a:prstGeom prst="rect">
            <a:avLst/>
          </a:prstGeom>
          <a:noFill/>
        </p:spPr>
      </p:pic>
      <p:pic>
        <p:nvPicPr>
          <p:cNvPr id="14376" name="Picture 4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094923" y="2733199"/>
            <a:ext cx="935832" cy="552926"/>
          </a:xfrm>
          <a:prstGeom prst="rect">
            <a:avLst/>
          </a:prstGeom>
          <a:noFill/>
        </p:spPr>
      </p:pic>
      <p:pic>
        <p:nvPicPr>
          <p:cNvPr id="14377" name="Picture 4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62199" y="3657600"/>
            <a:ext cx="20003" cy="381477"/>
          </a:xfrm>
          <a:prstGeom prst="rect">
            <a:avLst/>
          </a:prstGeom>
          <a:noFill/>
        </p:spPr>
      </p:pic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5222082" y="2803208"/>
            <a:ext cx="45291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FF0066"/>
                </a:solidFill>
                <a:latin typeface="Arial" pitchFamily="34" charset="0"/>
              </a:rPr>
              <a:t>20</a:t>
            </a:r>
          </a:p>
        </p:txBody>
      </p: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6822282" y="2803208"/>
            <a:ext cx="45291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0099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5373529" y="3946208"/>
            <a:ext cx="45434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FF0066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6593682" y="3946208"/>
            <a:ext cx="45291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009900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5526405" y="3246120"/>
            <a:ext cx="452914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FF0066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516529" y="3260408"/>
            <a:ext cx="45434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FF0066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5859304" y="3737610"/>
            <a:ext cx="45434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009900"/>
                </a:solidFill>
                <a:latin typeface="Arial" pitchFamily="34" charset="0"/>
              </a:rPr>
              <a:t>25</a:t>
            </a:r>
          </a:p>
        </p:txBody>
      </p:sp>
      <p:pic>
        <p:nvPicPr>
          <p:cNvPr id="14385" name="Picture 49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47200" y="2351723"/>
            <a:ext cx="1087278" cy="592932"/>
          </a:xfrm>
          <a:prstGeom prst="rect">
            <a:avLst/>
          </a:prstGeom>
          <a:noFill/>
        </p:spPr>
      </p:pic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524352" y="2421732"/>
            <a:ext cx="704373" cy="46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sk-SK" sz="1600" dirty="0" smtClean="0">
                <a:solidFill>
                  <a:srgbClr val="009900"/>
                </a:solidFill>
                <a:latin typeface="Arial" pitchFamily="34" charset="0"/>
              </a:rPr>
              <a:t>Ceny, váhy</a:t>
            </a:r>
            <a:endParaRPr lang="en-US" sz="1600" dirty="0">
              <a:solidFill>
                <a:srgbClr val="009900"/>
              </a:solidFill>
              <a:latin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5722" y="4562000"/>
            <a:ext cx="9012555" cy="1813004"/>
            <a:chOff x="65722" y="4562000"/>
            <a:chExt cx="9012555" cy="1813004"/>
          </a:xfrm>
        </p:grpSpPr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943475" y="4562000"/>
              <a:ext cx="2991803" cy="630078"/>
            </a:xfrm>
            <a:prstGeom prst="rect">
              <a:avLst/>
            </a:prstGeom>
            <a:noFill/>
          </p:spPr>
        </p:pic>
        <p:pic>
          <p:nvPicPr>
            <p:cNvPr id="14387" name="Picture 51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029200" y="4714875"/>
              <a:ext cx="534353" cy="20003"/>
            </a:xfrm>
            <a:prstGeom prst="rect">
              <a:avLst/>
            </a:prstGeom>
            <a:noFill/>
          </p:spPr>
        </p:pic>
        <p:sp>
          <p:nvSpPr>
            <p:cNvPr id="14388" name="Text Box 52"/>
            <p:cNvSpPr txBox="1">
              <a:spLocks noChangeArrowheads="1"/>
            </p:cNvSpPr>
            <p:nvPr/>
          </p:nvSpPr>
          <p:spPr bwMode="auto">
            <a:xfrm>
              <a:off x="5679282" y="4617720"/>
              <a:ext cx="2526030" cy="409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sk-SK" sz="1400" dirty="0" smtClean="0">
                  <a:solidFill>
                    <a:srgbClr val="000000"/>
                  </a:solidFill>
                  <a:latin typeface="Arial" pitchFamily="34" charset="0"/>
                </a:rPr>
                <a:t>Optimálne riešenie bez zváženia obmedzení</a:t>
              </a:r>
              <a:endParaRPr lang="en-US" sz="1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pic>
          <p:nvPicPr>
            <p:cNvPr id="56" name="Picture 53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65722" y="5264680"/>
              <a:ext cx="9012555" cy="1110324"/>
            </a:xfrm>
            <a:prstGeom prst="rect">
              <a:avLst/>
            </a:prstGeom>
            <a:noFill/>
          </p:spPr>
        </p:pic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65722" y="5257243"/>
              <a:ext cx="8898255" cy="105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Obmedzenie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: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Link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AD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existuje v strome  len ak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DE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tiež existuje v strome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.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(</a:t>
              </a:r>
              <a:r>
                <a:rPr lang="en-US" i="1" dirty="0" err="1" smtClean="0">
                  <a:solidFill>
                    <a:srgbClr val="000000"/>
                  </a:solidFill>
                  <a:latin typeface="Arial" pitchFamily="34" charset="0"/>
                </a:rPr>
                <a:t>penalt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:100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)</a:t>
              </a:r>
              <a:endParaRPr lang="en-US" dirty="0"/>
            </a:p>
            <a:p>
              <a:pPr>
                <a:lnSpc>
                  <a:spcPct val="95000"/>
                </a:lnSpc>
              </a:pP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Obmedzenie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2: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Najviac jedna z liniek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– AD, CD,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AB –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môže byť v strome zahrnutá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.</a:t>
              </a:r>
              <a:endParaRPr lang="en-US" dirty="0"/>
            </a:p>
            <a:p>
              <a:pPr>
                <a:lnSpc>
                  <a:spcPct val="95000"/>
                </a:lnSpc>
              </a:pP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(</a:t>
              </a:r>
              <a:r>
                <a:rPr lang="en-US" i="1" dirty="0" err="1" smtClean="0">
                  <a:solidFill>
                    <a:srgbClr val="000000"/>
                  </a:solidFill>
                  <a:latin typeface="Arial" pitchFamily="34" charset="0"/>
                </a:rPr>
                <a:t>Penalt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100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ak zahrnieme 2 z troch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,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200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ak všetky 3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.)</a:t>
              </a:r>
              <a:endParaRPr lang="en-US" i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9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686800" cy="4525963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Nov</a:t>
            </a:r>
            <a:r>
              <a:rPr lang="sk-SK" sz="1600" dirty="0" smtClean="0">
                <a:solidFill>
                  <a:srgbClr val="000000"/>
                </a:solidFill>
                <a:latin typeface="Arial" pitchFamily="34" charset="0"/>
              </a:rPr>
              <a:t>á cena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= 75 (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</a:rPr>
              <a:t>iter</a:t>
            </a:r>
            <a:r>
              <a:rPr lang="sk-SK" sz="1600" dirty="0" err="1" smtClean="0">
                <a:solidFill>
                  <a:srgbClr val="000000"/>
                </a:solidFill>
                <a:latin typeface="Arial" pitchFamily="34" charset="0"/>
              </a:rPr>
              <a:t>ácia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2)</a:t>
            </a:r>
            <a:endParaRPr lang="en-US" dirty="0"/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( local optimum)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8723" y="3114675"/>
            <a:ext cx="1154430" cy="400050"/>
          </a:xfrm>
          <a:prstGeom prst="rect">
            <a:avLst/>
          </a:prstGeom>
          <a:noFill/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281589" y="3168968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3343275"/>
            <a:ext cx="762953" cy="20003"/>
          </a:xfrm>
          <a:prstGeom prst="rect">
            <a:avLst/>
          </a:prstGeom>
          <a:noFill/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1723" y="2351723"/>
            <a:ext cx="401479" cy="401479"/>
          </a:xfrm>
          <a:prstGeom prst="rect">
            <a:avLst/>
          </a:prstGeom>
          <a:noFill/>
        </p:spPr>
      </p:pic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424589" y="2407445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1723" y="3876200"/>
            <a:ext cx="401479" cy="401478"/>
          </a:xfrm>
          <a:prstGeom prst="rect">
            <a:avLst/>
          </a:prstGeom>
          <a:noFill/>
        </p:spPr>
      </p:pic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2424589" y="3931920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D</a:t>
            </a:r>
          </a:p>
        </p:txBody>
      </p:sp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1723" y="3114675"/>
            <a:ext cx="401479" cy="400050"/>
          </a:xfrm>
          <a:prstGeom prst="rect">
            <a:avLst/>
          </a:prstGeom>
          <a:noFill/>
        </p:spPr>
      </p:pic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424589" y="3168968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</p:txBody>
      </p:sp>
      <p:pic>
        <p:nvPicPr>
          <p:cNvPr id="15373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23198" y="3114675"/>
            <a:ext cx="1173004" cy="867252"/>
          </a:xfrm>
          <a:prstGeom prst="rect">
            <a:avLst/>
          </a:prstGeom>
          <a:noFill/>
        </p:spPr>
      </p:pic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3567589" y="3168968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E</a:t>
            </a:r>
          </a:p>
        </p:txBody>
      </p:sp>
      <p:pic>
        <p:nvPicPr>
          <p:cNvPr id="15375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37323" y="3466148"/>
            <a:ext cx="934403" cy="611505"/>
          </a:xfrm>
          <a:prstGeom prst="rect">
            <a:avLst/>
          </a:prstGeom>
          <a:noFill/>
        </p:spPr>
      </p:pic>
      <p:pic>
        <p:nvPicPr>
          <p:cNvPr id="15376" name="Picture 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33199" y="2580323"/>
            <a:ext cx="905828" cy="535782"/>
          </a:xfrm>
          <a:prstGeom prst="rect">
            <a:avLst/>
          </a:prstGeom>
          <a:noFill/>
        </p:spPr>
      </p:pic>
      <p:pic>
        <p:nvPicPr>
          <p:cNvPr id="15377" name="Picture 1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37323" y="2580323"/>
            <a:ext cx="934403" cy="554355"/>
          </a:xfrm>
          <a:prstGeom prst="rect">
            <a:avLst/>
          </a:prstGeom>
          <a:noFill/>
        </p:spPr>
      </p:pic>
      <p:pic>
        <p:nvPicPr>
          <p:cNvPr id="15378" name="Picture 1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504599" y="3504724"/>
            <a:ext cx="20003" cy="381476"/>
          </a:xfrm>
          <a:prstGeom prst="rect">
            <a:avLst/>
          </a:prstGeom>
          <a:noFill/>
        </p:spPr>
      </p:pic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1564482" y="2650332"/>
            <a:ext cx="45291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FF0066"/>
                </a:solidFill>
                <a:latin typeface="Arial" pitchFamily="34" charset="0"/>
              </a:rPr>
              <a:t>20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3164682" y="2650332"/>
            <a:ext cx="45291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0099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1715929" y="3793332"/>
            <a:ext cx="45434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FF0066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2936082" y="3793332"/>
            <a:ext cx="45291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009900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1868805" y="3093244"/>
            <a:ext cx="452914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FF0066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2858929" y="3107532"/>
            <a:ext cx="45434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FF0066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2173129" y="3594735"/>
            <a:ext cx="45434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009900"/>
                </a:solidFill>
                <a:latin typeface="Arial" pitchFamily="34" charset="0"/>
              </a:rPr>
              <a:t>25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404921" y="217323"/>
            <a:ext cx="855905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Iter</a:t>
            </a:r>
            <a:r>
              <a:rPr lang="sk-SK" dirty="0" err="1" smtClean="0">
                <a:solidFill>
                  <a:srgbClr val="000000"/>
                </a:solidFill>
                <a:latin typeface="Arial" pitchFamily="34" charset="0"/>
              </a:rPr>
              <a:t>ácia</a:t>
            </a:r>
            <a:r>
              <a:rPr lang="sk-SK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sk-SK" dirty="0" smtClean="0">
                <a:solidFill>
                  <a:srgbClr val="000000"/>
                </a:solidFill>
                <a:latin typeface="Arial" pitchFamily="34" charset="0"/>
              </a:rPr>
              <a:t>Cena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=50+200 (</a:t>
            </a:r>
            <a:r>
              <a:rPr lang="sk-SK" dirty="0" smtClean="0">
                <a:solidFill>
                  <a:srgbClr val="000000"/>
                </a:solidFill>
                <a:latin typeface="Arial" pitchFamily="34" charset="0"/>
              </a:rPr>
              <a:t>vďaka penaltám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)</a:t>
            </a:r>
            <a:r>
              <a:rPr lang="sk-SK" dirty="0" smtClean="0">
                <a:solidFill>
                  <a:srgbClr val="000000"/>
                </a:solidFill>
                <a:latin typeface="Arial" pitchFamily="34" charset="0"/>
              </a:rPr>
              <a:t>, 50 </a:t>
            </a:r>
            <a:r>
              <a:rPr lang="sk-SK" dirty="0" smtClean="0">
                <a:solidFill>
                  <a:srgbClr val="C00000"/>
                </a:solidFill>
                <a:latin typeface="Arial" pitchFamily="34" charset="0"/>
              </a:rPr>
              <a:t>červený „</a:t>
            </a:r>
            <a:r>
              <a:rPr lang="sk-SK" dirty="0" err="1" smtClean="0">
                <a:solidFill>
                  <a:srgbClr val="C00000"/>
                </a:solidFill>
                <a:latin typeface="Arial" pitchFamily="34" charset="0"/>
              </a:rPr>
              <a:t>spanning</a:t>
            </a:r>
            <a:r>
              <a:rPr lang="sk-SK" dirty="0" smtClean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sk-SK" dirty="0" err="1" smtClean="0">
                <a:solidFill>
                  <a:srgbClr val="C00000"/>
                </a:solidFill>
                <a:latin typeface="Arial" pitchFamily="34" charset="0"/>
              </a:rPr>
              <a:t>tree</a:t>
            </a:r>
            <a:r>
              <a:rPr lang="sk-SK" dirty="0" smtClean="0">
                <a:solidFill>
                  <a:srgbClr val="C00000"/>
                </a:solidFill>
                <a:latin typeface="Arial" pitchFamily="34" charset="0"/>
              </a:rPr>
              <a:t>“ </a:t>
            </a:r>
            <a:r>
              <a:rPr lang="sk-SK" dirty="0" smtClean="0">
                <a:solidFill>
                  <a:srgbClr val="000000"/>
                </a:solidFill>
                <a:latin typeface="Arial" pitchFamily="34" charset="0"/>
              </a:rPr>
              <a:t>plus penalta 100 vďaka porušeniu 1 lebo AD existuje ale DE nie a penalta 100 kvôli porušeniu 2 v tomto riešení, lebo máme AD a AB linku.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D34D-2C89-4872-9484-6E5F5D65FE7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41" name="Group 140"/>
          <p:cNvGrpSpPr/>
          <p:nvPr/>
        </p:nvGrpSpPr>
        <p:grpSpPr>
          <a:xfrm>
            <a:off x="23215" y="5661868"/>
            <a:ext cx="9012555" cy="1117761"/>
            <a:chOff x="65722" y="5257243"/>
            <a:chExt cx="9012555" cy="1117761"/>
          </a:xfrm>
        </p:grpSpPr>
        <p:pic>
          <p:nvPicPr>
            <p:cNvPr id="145" name="Picture 53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65722" y="5264680"/>
              <a:ext cx="9012555" cy="1110324"/>
            </a:xfrm>
            <a:prstGeom prst="rect">
              <a:avLst/>
            </a:prstGeom>
            <a:noFill/>
          </p:spPr>
        </p:pic>
        <p:sp>
          <p:nvSpPr>
            <p:cNvPr id="146" name="Text Box 54"/>
            <p:cNvSpPr txBox="1">
              <a:spLocks noChangeArrowheads="1"/>
            </p:cNvSpPr>
            <p:nvPr/>
          </p:nvSpPr>
          <p:spPr bwMode="auto">
            <a:xfrm>
              <a:off x="65722" y="5257243"/>
              <a:ext cx="8898255" cy="105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Obmedzenie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: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Link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AD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existuje v strome  len ak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DE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tiež existuje v strome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.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(</a:t>
              </a:r>
              <a:r>
                <a:rPr lang="en-US" i="1" dirty="0" err="1" smtClean="0">
                  <a:solidFill>
                    <a:srgbClr val="000000"/>
                  </a:solidFill>
                  <a:latin typeface="Arial" pitchFamily="34" charset="0"/>
                </a:rPr>
                <a:t>penalt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:100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)</a:t>
              </a:r>
              <a:endParaRPr lang="en-US" dirty="0"/>
            </a:p>
            <a:p>
              <a:pPr>
                <a:lnSpc>
                  <a:spcPct val="95000"/>
                </a:lnSpc>
              </a:pP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Obmedzenie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2: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Najviac jedna z liniek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– AD, CD,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AB –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môže byť v strome zahrnutá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.</a:t>
              </a:r>
              <a:endParaRPr lang="en-US" dirty="0"/>
            </a:p>
            <a:p>
              <a:pPr>
                <a:lnSpc>
                  <a:spcPct val="95000"/>
                </a:lnSpc>
              </a:pP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(</a:t>
              </a:r>
              <a:r>
                <a:rPr lang="en-US" i="1" dirty="0" err="1" smtClean="0">
                  <a:solidFill>
                    <a:srgbClr val="000000"/>
                  </a:solidFill>
                  <a:latin typeface="Arial" pitchFamily="34" charset="0"/>
                </a:rPr>
                <a:t>Penalt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100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ak zahrnieme 2 z troch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,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200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ak všetky 3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.)</a:t>
              </a:r>
              <a:endParaRPr lang="en-US" i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32040" y="2204864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Z tohto stromu pridávaním a zmazávaním hrán (transformácie), vygenerujem potomkov a ohodnotíme ich vzhľadom na ceny aj vzhľadom na penalty.  Najlepší má hodnotu 75, čo je lokálne optimum.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0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686800" cy="4525963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New cost = 75 (iteration 2)</a:t>
            </a:r>
            <a:endParaRPr lang="en-US" dirty="0"/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( local optimum)</a:t>
            </a:r>
          </a:p>
        </p:txBody>
      </p:sp>
      <p:grpSp>
        <p:nvGrpSpPr>
          <p:cNvPr id="15488" name="Group 15487"/>
          <p:cNvGrpSpPr/>
          <p:nvPr/>
        </p:nvGrpSpPr>
        <p:grpSpPr>
          <a:xfrm>
            <a:off x="954406" y="2734836"/>
            <a:ext cx="3120390" cy="1925955"/>
            <a:chOff x="1030129" y="2351723"/>
            <a:chExt cx="3120390" cy="1925955"/>
          </a:xfrm>
        </p:grpSpPr>
        <p:pic>
          <p:nvPicPr>
            <p:cNvPr id="1536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8723" y="3114675"/>
              <a:ext cx="1154430" cy="400050"/>
            </a:xfrm>
            <a:prstGeom prst="rect">
              <a:avLst/>
            </a:prstGeom>
            <a:noFill/>
          </p:spPr>
        </p:pic>
        <p:sp>
          <p:nvSpPr>
            <p:cNvPr id="15365" name="Text Box 5"/>
            <p:cNvSpPr txBox="1">
              <a:spLocks noChangeArrowheads="1"/>
            </p:cNvSpPr>
            <p:nvPr/>
          </p:nvSpPr>
          <p:spPr bwMode="auto">
            <a:xfrm>
              <a:off x="1281589" y="3168968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pic>
          <p:nvPicPr>
            <p:cNvPr id="1536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3200" y="3343275"/>
              <a:ext cx="762953" cy="20003"/>
            </a:xfrm>
            <a:prstGeom prst="rect">
              <a:avLst/>
            </a:prstGeom>
            <a:noFill/>
          </p:spPr>
        </p:pic>
        <p:pic>
          <p:nvPicPr>
            <p:cNvPr id="15367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51723" y="2351723"/>
              <a:ext cx="401479" cy="401479"/>
            </a:xfrm>
            <a:prstGeom prst="rect">
              <a:avLst/>
            </a:prstGeom>
            <a:noFill/>
          </p:spPr>
        </p:pic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2424589" y="2407445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pic>
          <p:nvPicPr>
            <p:cNvPr id="15369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51723" y="3876200"/>
              <a:ext cx="401479" cy="401478"/>
            </a:xfrm>
            <a:prstGeom prst="rect">
              <a:avLst/>
            </a:prstGeom>
            <a:noFill/>
          </p:spPr>
        </p:pic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2424589" y="3931920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  <p:pic>
          <p:nvPicPr>
            <p:cNvPr id="15371" name="Picture 1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51723" y="3114675"/>
              <a:ext cx="401479" cy="400050"/>
            </a:xfrm>
            <a:prstGeom prst="rect">
              <a:avLst/>
            </a:prstGeom>
            <a:noFill/>
          </p:spPr>
        </p:pic>
        <p:sp>
          <p:nvSpPr>
            <p:cNvPr id="15372" name="Text Box 12"/>
            <p:cNvSpPr txBox="1">
              <a:spLocks noChangeArrowheads="1"/>
            </p:cNvSpPr>
            <p:nvPr/>
          </p:nvSpPr>
          <p:spPr bwMode="auto">
            <a:xfrm>
              <a:off x="2424589" y="3168968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pic>
          <p:nvPicPr>
            <p:cNvPr id="15373" name="Picture 1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23198" y="3114675"/>
              <a:ext cx="1173004" cy="867252"/>
            </a:xfrm>
            <a:prstGeom prst="rect">
              <a:avLst/>
            </a:prstGeom>
            <a:noFill/>
          </p:spPr>
        </p:pic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3567589" y="3168968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E</a:t>
              </a:r>
            </a:p>
          </p:txBody>
        </p:sp>
        <p:pic>
          <p:nvPicPr>
            <p:cNvPr id="15375" name="Picture 1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437323" y="3466148"/>
              <a:ext cx="934403" cy="611505"/>
            </a:xfrm>
            <a:prstGeom prst="rect">
              <a:avLst/>
            </a:prstGeom>
            <a:noFill/>
          </p:spPr>
        </p:pic>
        <p:pic>
          <p:nvPicPr>
            <p:cNvPr id="15376" name="Picture 16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733199" y="2580323"/>
              <a:ext cx="905828" cy="535782"/>
            </a:xfrm>
            <a:prstGeom prst="rect">
              <a:avLst/>
            </a:prstGeom>
            <a:noFill/>
          </p:spPr>
        </p:pic>
        <p:pic>
          <p:nvPicPr>
            <p:cNvPr id="15377" name="Picture 17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437323" y="2580323"/>
              <a:ext cx="934403" cy="554355"/>
            </a:xfrm>
            <a:prstGeom prst="rect">
              <a:avLst/>
            </a:prstGeom>
            <a:noFill/>
          </p:spPr>
        </p:pic>
        <p:pic>
          <p:nvPicPr>
            <p:cNvPr id="15378" name="Picture 18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504599" y="3504724"/>
              <a:ext cx="20003" cy="381476"/>
            </a:xfrm>
            <a:prstGeom prst="rect">
              <a:avLst/>
            </a:prstGeom>
            <a:noFill/>
          </p:spPr>
        </p:pic>
        <p:sp>
          <p:nvSpPr>
            <p:cNvPr id="15379" name="Text Box 19"/>
            <p:cNvSpPr txBox="1">
              <a:spLocks noChangeArrowheads="1"/>
            </p:cNvSpPr>
            <p:nvPr/>
          </p:nvSpPr>
          <p:spPr bwMode="auto">
            <a:xfrm>
              <a:off x="1564482" y="2650332"/>
              <a:ext cx="45291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20</a:t>
              </a:r>
            </a:p>
          </p:txBody>
        </p: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3164682" y="2650332"/>
              <a:ext cx="45291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9900"/>
                  </a:solidFill>
                  <a:latin typeface="Arial" pitchFamily="34" charset="0"/>
                </a:rPr>
                <a:t>30</a:t>
              </a:r>
            </a:p>
          </p:txBody>
        </p:sp>
        <p:sp>
          <p:nvSpPr>
            <p:cNvPr id="15381" name="Text Box 21"/>
            <p:cNvSpPr txBox="1">
              <a:spLocks noChangeArrowheads="1"/>
            </p:cNvSpPr>
            <p:nvPr/>
          </p:nvSpPr>
          <p:spPr bwMode="auto">
            <a:xfrm>
              <a:off x="1715929" y="3793332"/>
              <a:ext cx="45434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15</a:t>
              </a:r>
            </a:p>
          </p:txBody>
        </p:sp>
        <p:sp>
          <p:nvSpPr>
            <p:cNvPr id="15382" name="Text Box 22"/>
            <p:cNvSpPr txBox="1">
              <a:spLocks noChangeArrowheads="1"/>
            </p:cNvSpPr>
            <p:nvPr/>
          </p:nvSpPr>
          <p:spPr bwMode="auto">
            <a:xfrm>
              <a:off x="2936082" y="3793332"/>
              <a:ext cx="45291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9900"/>
                  </a:solidFill>
                  <a:latin typeface="Arial" pitchFamily="34" charset="0"/>
                </a:rPr>
                <a:t>40</a:t>
              </a:r>
            </a:p>
          </p:txBody>
        </p:sp>
        <p:sp>
          <p:nvSpPr>
            <p:cNvPr id="15383" name="Text Box 23"/>
            <p:cNvSpPr txBox="1">
              <a:spLocks noChangeArrowheads="1"/>
            </p:cNvSpPr>
            <p:nvPr/>
          </p:nvSpPr>
          <p:spPr bwMode="auto">
            <a:xfrm>
              <a:off x="1868805" y="3093244"/>
              <a:ext cx="452914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10</a:t>
              </a:r>
            </a:p>
          </p:txBody>
        </p:sp>
        <p:sp>
          <p:nvSpPr>
            <p:cNvPr id="15384" name="Text Box 24"/>
            <p:cNvSpPr txBox="1">
              <a:spLocks noChangeArrowheads="1"/>
            </p:cNvSpPr>
            <p:nvPr/>
          </p:nvSpPr>
          <p:spPr bwMode="auto">
            <a:xfrm>
              <a:off x="2858929" y="3107532"/>
              <a:ext cx="45434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5385" name="Text Box 25"/>
            <p:cNvSpPr txBox="1">
              <a:spLocks noChangeArrowheads="1"/>
            </p:cNvSpPr>
            <p:nvPr/>
          </p:nvSpPr>
          <p:spPr bwMode="auto">
            <a:xfrm>
              <a:off x="2173129" y="3594735"/>
              <a:ext cx="45434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9900"/>
                  </a:solidFill>
                  <a:latin typeface="Arial" pitchFamily="34" charset="0"/>
                </a:rPr>
                <a:t>25</a:t>
              </a:r>
            </a:p>
          </p:txBody>
        </p:sp>
        <p:sp>
          <p:nvSpPr>
            <p:cNvPr id="15386" name="Text Box 26"/>
            <p:cNvSpPr txBox="1">
              <a:spLocks noChangeArrowheads="1"/>
            </p:cNvSpPr>
            <p:nvPr/>
          </p:nvSpPr>
          <p:spPr bwMode="auto">
            <a:xfrm>
              <a:off x="1030129" y="3854768"/>
              <a:ext cx="834390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Delete</a:t>
              </a:r>
            </a:p>
          </p:txBody>
        </p:sp>
        <p:pic>
          <p:nvPicPr>
            <p:cNvPr id="15387" name="Picture 27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361599" y="3580448"/>
              <a:ext cx="238601" cy="315754"/>
            </a:xfrm>
            <a:prstGeom prst="rect">
              <a:avLst/>
            </a:prstGeom>
            <a:noFill/>
          </p:spPr>
        </p:pic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3316129" y="3854768"/>
              <a:ext cx="834390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Add</a:t>
              </a:r>
            </a:p>
          </p:txBody>
        </p:sp>
        <p:pic>
          <p:nvPicPr>
            <p:cNvPr id="15389" name="Picture 29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3351848" y="3657600"/>
              <a:ext cx="240030" cy="238602"/>
            </a:xfrm>
            <a:prstGeom prst="rect">
              <a:avLst/>
            </a:prstGeom>
            <a:noFill/>
          </p:spPr>
        </p:pic>
      </p:grp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404921" y="217323"/>
            <a:ext cx="8559055" cy="78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Iter</a:t>
            </a:r>
            <a:r>
              <a:rPr lang="sk-SK" dirty="0" err="1" smtClean="0">
                <a:solidFill>
                  <a:srgbClr val="000000"/>
                </a:solidFill>
                <a:latin typeface="Arial" pitchFamily="34" charset="0"/>
              </a:rPr>
              <a:t>ácia</a:t>
            </a:r>
            <a:r>
              <a:rPr lang="sk-SK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sk-SK" dirty="0" smtClean="0">
                <a:solidFill>
                  <a:srgbClr val="000000"/>
                </a:solidFill>
                <a:latin typeface="Arial" pitchFamily="34" charset="0"/>
              </a:rPr>
              <a:t>Cena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=50+200 (</a:t>
            </a:r>
            <a:r>
              <a:rPr lang="sk-SK" dirty="0" smtClean="0">
                <a:solidFill>
                  <a:srgbClr val="000000"/>
                </a:solidFill>
                <a:latin typeface="Arial" pitchFamily="34" charset="0"/>
              </a:rPr>
              <a:t>vďaka penaltám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)</a:t>
            </a:r>
            <a:r>
              <a:rPr lang="sk-SK" dirty="0" smtClean="0">
                <a:solidFill>
                  <a:srgbClr val="000000"/>
                </a:solidFill>
                <a:latin typeface="Arial" pitchFamily="34" charset="0"/>
              </a:rPr>
              <a:t>, červený „</a:t>
            </a:r>
            <a:r>
              <a:rPr lang="sk-SK" dirty="0" err="1" smtClean="0">
                <a:solidFill>
                  <a:srgbClr val="000000"/>
                </a:solidFill>
                <a:latin typeface="Arial" pitchFamily="34" charset="0"/>
              </a:rPr>
              <a:t>spanning</a:t>
            </a:r>
            <a:r>
              <a:rPr lang="sk-SK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sk-SK" dirty="0" err="1" smtClean="0">
                <a:solidFill>
                  <a:srgbClr val="000000"/>
                </a:solidFill>
                <a:latin typeface="Arial" pitchFamily="34" charset="0"/>
              </a:rPr>
              <a:t>tree</a:t>
            </a:r>
            <a:r>
              <a:rPr lang="sk-SK" dirty="0" smtClean="0">
                <a:solidFill>
                  <a:srgbClr val="000000"/>
                </a:solidFill>
                <a:latin typeface="Arial" pitchFamily="34" charset="0"/>
              </a:rPr>
              <a:t>“ , penalta 100 vďaka porušeniu 1 a penalta 100 kvôli porušeniu 2 v tomto riešení.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2" name="Group 31"/>
          <p:cNvGrpSpPr>
            <a:grpSpLocks noRot="1"/>
          </p:cNvGrpSpPr>
          <p:nvPr/>
        </p:nvGrpSpPr>
        <p:grpSpPr bwMode="auto">
          <a:xfrm>
            <a:off x="4953477" y="1447324"/>
            <a:ext cx="3353276" cy="2848928"/>
            <a:chOff x="2026" y="1580"/>
            <a:chExt cx="2347" cy="1994"/>
          </a:xfrm>
        </p:grpSpPr>
        <p:sp>
          <p:nvSpPr>
            <p:cNvPr id="3" name="Rectangle 32"/>
            <p:cNvSpPr>
              <a:spLocks noChangeArrowheads="1"/>
            </p:cNvSpPr>
            <p:nvPr/>
          </p:nvSpPr>
          <p:spPr bwMode="auto">
            <a:xfrm>
              <a:off x="2026" y="1580"/>
              <a:ext cx="64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sk-SK" sz="1600" dirty="0" smtClean="0">
                  <a:solidFill>
                    <a:srgbClr val="000000"/>
                  </a:solidFill>
                  <a:latin typeface="Arial" pitchFamily="34" charset="0"/>
                </a:rPr>
                <a:t>Pridaj</a:t>
              </a:r>
              <a:endParaRPr lang="en-US" sz="16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>
              <a:off x="2666" y="1580"/>
              <a:ext cx="64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sk-SK" sz="1600" dirty="0" smtClean="0">
                  <a:solidFill>
                    <a:srgbClr val="000000"/>
                  </a:solidFill>
                  <a:latin typeface="Arial" pitchFamily="34" charset="0"/>
                </a:rPr>
                <a:t>Vymaž</a:t>
              </a:r>
              <a:endParaRPr lang="en-US" sz="16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" name="Rectangle 34"/>
            <p:cNvSpPr>
              <a:spLocks noChangeArrowheads="1"/>
            </p:cNvSpPr>
            <p:nvPr/>
          </p:nvSpPr>
          <p:spPr bwMode="auto">
            <a:xfrm>
              <a:off x="3306" y="1580"/>
              <a:ext cx="1067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sk-SK" sz="1600" dirty="0" smtClean="0">
                  <a:solidFill>
                    <a:srgbClr val="000000"/>
                  </a:solidFill>
                  <a:latin typeface="Arial" pitchFamily="34" charset="0"/>
                </a:rPr>
                <a:t>Cena</a:t>
              </a:r>
              <a:endParaRPr lang="en-US" sz="16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" name="Rectangle 35"/>
            <p:cNvSpPr>
              <a:spLocks noChangeArrowheads="1"/>
            </p:cNvSpPr>
            <p:nvPr/>
          </p:nvSpPr>
          <p:spPr bwMode="auto">
            <a:xfrm>
              <a:off x="2026" y="1847"/>
              <a:ext cx="640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BE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BE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BE</a:t>
              </a:r>
            </a:p>
          </p:txBody>
        </p:sp>
        <p:sp>
          <p:nvSpPr>
            <p:cNvPr id="7" name="Rectangle 36"/>
            <p:cNvSpPr>
              <a:spLocks noChangeArrowheads="1"/>
            </p:cNvSpPr>
            <p:nvPr/>
          </p:nvSpPr>
          <p:spPr bwMode="auto">
            <a:xfrm>
              <a:off x="2666" y="1847"/>
              <a:ext cx="640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CE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AC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AB</a:t>
              </a:r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auto">
            <a:xfrm>
              <a:off x="3306" y="1847"/>
              <a:ext cx="1067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75+200=275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sk-SK" sz="1600" dirty="0">
                  <a:solidFill>
                    <a:srgbClr val="000000"/>
                  </a:solidFill>
                  <a:latin typeface="Arial" pitchFamily="34" charset="0"/>
                </a:rPr>
                <a:t>7</a:t>
              </a:r>
              <a:r>
                <a:rPr lang="en-US" sz="1600" dirty="0" smtClean="0">
                  <a:solidFill>
                    <a:srgbClr val="000000"/>
                  </a:solidFill>
                  <a:latin typeface="Arial" pitchFamily="34" charset="0"/>
                </a:rPr>
                <a:t>0+200=270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60+100=160</a:t>
              </a:r>
            </a:p>
          </p:txBody>
        </p:sp>
        <p:sp>
          <p:nvSpPr>
            <p:cNvPr id="9" name="Rectangle 38"/>
            <p:cNvSpPr>
              <a:spLocks noChangeArrowheads="1"/>
            </p:cNvSpPr>
            <p:nvPr/>
          </p:nvSpPr>
          <p:spPr bwMode="auto">
            <a:xfrm>
              <a:off x="2026" y="2491"/>
              <a:ext cx="640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CD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CD</a:t>
              </a:r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2666" y="2491"/>
              <a:ext cx="640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AD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AC</a:t>
              </a:r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3306" y="2491"/>
              <a:ext cx="106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60+100=160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65+300=365</a:t>
              </a:r>
            </a:p>
          </p:txBody>
        </p:sp>
        <p:sp>
          <p:nvSpPr>
            <p:cNvPr id="12" name="Rectangle 41"/>
            <p:cNvSpPr>
              <a:spLocks noChangeArrowheads="1"/>
            </p:cNvSpPr>
            <p:nvPr/>
          </p:nvSpPr>
          <p:spPr bwMode="auto">
            <a:xfrm>
              <a:off x="2026" y="2930"/>
              <a:ext cx="640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DE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DE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DE</a:t>
              </a: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2666" y="2930"/>
              <a:ext cx="640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CE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AC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AD</a:t>
              </a: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3306" y="2930"/>
              <a:ext cx="1067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85+100=185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80+100=180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b="1" dirty="0">
                  <a:solidFill>
                    <a:srgbClr val="FF0066"/>
                  </a:solidFill>
                  <a:latin typeface="Arial" pitchFamily="34" charset="0"/>
                </a:rPr>
                <a:t>75+0=75</a:t>
              </a:r>
            </a:p>
          </p:txBody>
        </p:sp>
        <p:sp>
          <p:nvSpPr>
            <p:cNvPr id="15" name="Line 44"/>
            <p:cNvSpPr>
              <a:spLocks noChangeShapeType="1"/>
            </p:cNvSpPr>
            <p:nvPr/>
          </p:nvSpPr>
          <p:spPr bwMode="auto">
            <a:xfrm>
              <a:off x="3306" y="1580"/>
              <a:ext cx="1067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45"/>
            <p:cNvSpPr>
              <a:spLocks noChangeShapeType="1"/>
            </p:cNvSpPr>
            <p:nvPr/>
          </p:nvSpPr>
          <p:spPr bwMode="auto">
            <a:xfrm>
              <a:off x="3306" y="1847"/>
              <a:ext cx="1067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46"/>
            <p:cNvSpPr>
              <a:spLocks noChangeShapeType="1"/>
            </p:cNvSpPr>
            <p:nvPr/>
          </p:nvSpPr>
          <p:spPr bwMode="auto">
            <a:xfrm>
              <a:off x="3306" y="2491"/>
              <a:ext cx="1067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7"/>
            <p:cNvSpPr>
              <a:spLocks noChangeShapeType="1"/>
            </p:cNvSpPr>
            <p:nvPr/>
          </p:nvSpPr>
          <p:spPr bwMode="auto">
            <a:xfrm>
              <a:off x="3306" y="2930"/>
              <a:ext cx="1067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48"/>
            <p:cNvSpPr>
              <a:spLocks noChangeShapeType="1"/>
            </p:cNvSpPr>
            <p:nvPr/>
          </p:nvSpPr>
          <p:spPr bwMode="auto">
            <a:xfrm>
              <a:off x="3306" y="3574"/>
              <a:ext cx="1067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49"/>
            <p:cNvSpPr>
              <a:spLocks noChangeShapeType="1"/>
            </p:cNvSpPr>
            <p:nvPr/>
          </p:nvSpPr>
          <p:spPr bwMode="auto">
            <a:xfrm>
              <a:off x="2026" y="2930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0"/>
            <p:cNvSpPr>
              <a:spLocks noChangeShapeType="1"/>
            </p:cNvSpPr>
            <p:nvPr/>
          </p:nvSpPr>
          <p:spPr bwMode="auto">
            <a:xfrm>
              <a:off x="2666" y="2930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1"/>
            <p:cNvSpPr>
              <a:spLocks noChangeShapeType="1"/>
            </p:cNvSpPr>
            <p:nvPr/>
          </p:nvSpPr>
          <p:spPr bwMode="auto">
            <a:xfrm>
              <a:off x="3306" y="2930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2"/>
            <p:cNvSpPr>
              <a:spLocks noChangeShapeType="1"/>
            </p:cNvSpPr>
            <p:nvPr/>
          </p:nvSpPr>
          <p:spPr bwMode="auto">
            <a:xfrm>
              <a:off x="4373" y="2930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3"/>
            <p:cNvSpPr>
              <a:spLocks noChangeShapeType="1"/>
            </p:cNvSpPr>
            <p:nvPr/>
          </p:nvSpPr>
          <p:spPr bwMode="auto">
            <a:xfrm>
              <a:off x="2026" y="1580"/>
              <a:ext cx="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54"/>
            <p:cNvSpPr>
              <a:spLocks noChangeShapeType="1"/>
            </p:cNvSpPr>
            <p:nvPr/>
          </p:nvSpPr>
          <p:spPr bwMode="auto">
            <a:xfrm>
              <a:off x="2026" y="1580"/>
              <a:ext cx="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55"/>
            <p:cNvSpPr>
              <a:spLocks noChangeShapeType="1"/>
            </p:cNvSpPr>
            <p:nvPr/>
          </p:nvSpPr>
          <p:spPr bwMode="auto">
            <a:xfrm>
              <a:off x="2026" y="1580"/>
              <a:ext cx="6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6"/>
            <p:cNvSpPr>
              <a:spLocks noChangeShapeType="1"/>
            </p:cNvSpPr>
            <p:nvPr/>
          </p:nvSpPr>
          <p:spPr bwMode="auto">
            <a:xfrm>
              <a:off x="2026" y="1580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7"/>
            <p:cNvSpPr>
              <a:spLocks noChangeShapeType="1"/>
            </p:cNvSpPr>
            <p:nvPr/>
          </p:nvSpPr>
          <p:spPr bwMode="auto">
            <a:xfrm>
              <a:off x="2026" y="1580"/>
              <a:ext cx="0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8"/>
            <p:cNvSpPr>
              <a:spLocks noChangeShapeType="1"/>
            </p:cNvSpPr>
            <p:nvPr/>
          </p:nvSpPr>
          <p:spPr bwMode="auto">
            <a:xfrm>
              <a:off x="2026" y="1580"/>
              <a:ext cx="0" cy="267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9"/>
            <p:cNvSpPr>
              <a:spLocks noChangeShapeType="1"/>
            </p:cNvSpPr>
            <p:nvPr/>
          </p:nvSpPr>
          <p:spPr bwMode="auto">
            <a:xfrm>
              <a:off x="2666" y="1580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0"/>
            <p:cNvSpPr>
              <a:spLocks noChangeShapeType="1"/>
            </p:cNvSpPr>
            <p:nvPr/>
          </p:nvSpPr>
          <p:spPr bwMode="auto">
            <a:xfrm>
              <a:off x="2666" y="1580"/>
              <a:ext cx="0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99" name="Line 61"/>
            <p:cNvSpPr>
              <a:spLocks noChangeShapeType="1"/>
            </p:cNvSpPr>
            <p:nvPr/>
          </p:nvSpPr>
          <p:spPr bwMode="auto">
            <a:xfrm>
              <a:off x="2666" y="1580"/>
              <a:ext cx="0" cy="267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00" name="Line 62"/>
            <p:cNvSpPr>
              <a:spLocks noChangeShapeType="1"/>
            </p:cNvSpPr>
            <p:nvPr/>
          </p:nvSpPr>
          <p:spPr bwMode="auto">
            <a:xfrm>
              <a:off x="2026" y="1847"/>
              <a:ext cx="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01" name="Line 63"/>
            <p:cNvSpPr>
              <a:spLocks noChangeShapeType="1"/>
            </p:cNvSpPr>
            <p:nvPr/>
          </p:nvSpPr>
          <p:spPr bwMode="auto">
            <a:xfrm>
              <a:off x="2026" y="1847"/>
              <a:ext cx="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02" name="Line 64"/>
            <p:cNvSpPr>
              <a:spLocks noChangeShapeType="1"/>
            </p:cNvSpPr>
            <p:nvPr/>
          </p:nvSpPr>
          <p:spPr bwMode="auto">
            <a:xfrm>
              <a:off x="2026" y="1847"/>
              <a:ext cx="6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03" name="Line 65"/>
            <p:cNvSpPr>
              <a:spLocks noChangeShapeType="1"/>
            </p:cNvSpPr>
            <p:nvPr/>
          </p:nvSpPr>
          <p:spPr bwMode="auto">
            <a:xfrm>
              <a:off x="2666" y="1580"/>
              <a:ext cx="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04" name="Line 66"/>
            <p:cNvSpPr>
              <a:spLocks noChangeShapeType="1"/>
            </p:cNvSpPr>
            <p:nvPr/>
          </p:nvSpPr>
          <p:spPr bwMode="auto">
            <a:xfrm>
              <a:off x="2666" y="1580"/>
              <a:ext cx="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05" name="Line 67"/>
            <p:cNvSpPr>
              <a:spLocks noChangeShapeType="1"/>
            </p:cNvSpPr>
            <p:nvPr/>
          </p:nvSpPr>
          <p:spPr bwMode="auto">
            <a:xfrm>
              <a:off x="2666" y="1580"/>
              <a:ext cx="6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06" name="Line 68"/>
            <p:cNvSpPr>
              <a:spLocks noChangeShapeType="1"/>
            </p:cNvSpPr>
            <p:nvPr/>
          </p:nvSpPr>
          <p:spPr bwMode="auto">
            <a:xfrm>
              <a:off x="3306" y="1580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07" name="Line 69"/>
            <p:cNvSpPr>
              <a:spLocks noChangeShapeType="1"/>
            </p:cNvSpPr>
            <p:nvPr/>
          </p:nvSpPr>
          <p:spPr bwMode="auto">
            <a:xfrm>
              <a:off x="3306" y="1580"/>
              <a:ext cx="0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08" name="Line 70"/>
            <p:cNvSpPr>
              <a:spLocks noChangeShapeType="1"/>
            </p:cNvSpPr>
            <p:nvPr/>
          </p:nvSpPr>
          <p:spPr bwMode="auto">
            <a:xfrm>
              <a:off x="3306" y="1580"/>
              <a:ext cx="0" cy="267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09" name="Line 71"/>
            <p:cNvSpPr>
              <a:spLocks noChangeShapeType="1"/>
            </p:cNvSpPr>
            <p:nvPr/>
          </p:nvSpPr>
          <p:spPr bwMode="auto">
            <a:xfrm>
              <a:off x="2666" y="1847"/>
              <a:ext cx="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10" name="Line 72"/>
            <p:cNvSpPr>
              <a:spLocks noChangeShapeType="1"/>
            </p:cNvSpPr>
            <p:nvPr/>
          </p:nvSpPr>
          <p:spPr bwMode="auto">
            <a:xfrm>
              <a:off x="2666" y="1847"/>
              <a:ext cx="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11" name="Line 73"/>
            <p:cNvSpPr>
              <a:spLocks noChangeShapeType="1"/>
            </p:cNvSpPr>
            <p:nvPr/>
          </p:nvSpPr>
          <p:spPr bwMode="auto">
            <a:xfrm>
              <a:off x="2666" y="1847"/>
              <a:ext cx="6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12" name="Line 74"/>
            <p:cNvSpPr>
              <a:spLocks noChangeShapeType="1"/>
            </p:cNvSpPr>
            <p:nvPr/>
          </p:nvSpPr>
          <p:spPr bwMode="auto">
            <a:xfrm>
              <a:off x="3306" y="1580"/>
              <a:ext cx="10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13" name="Line 75"/>
            <p:cNvSpPr>
              <a:spLocks noChangeShapeType="1"/>
            </p:cNvSpPr>
            <p:nvPr/>
          </p:nvSpPr>
          <p:spPr bwMode="auto">
            <a:xfrm>
              <a:off x="3306" y="1580"/>
              <a:ext cx="10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14" name="Line 76"/>
            <p:cNvSpPr>
              <a:spLocks noChangeShapeType="1"/>
            </p:cNvSpPr>
            <p:nvPr/>
          </p:nvSpPr>
          <p:spPr bwMode="auto">
            <a:xfrm>
              <a:off x="4373" y="1580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15" name="Line 77"/>
            <p:cNvSpPr>
              <a:spLocks noChangeShapeType="1"/>
            </p:cNvSpPr>
            <p:nvPr/>
          </p:nvSpPr>
          <p:spPr bwMode="auto">
            <a:xfrm>
              <a:off x="4373" y="1580"/>
              <a:ext cx="0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16" name="Line 78"/>
            <p:cNvSpPr>
              <a:spLocks noChangeShapeType="1"/>
            </p:cNvSpPr>
            <p:nvPr/>
          </p:nvSpPr>
          <p:spPr bwMode="auto">
            <a:xfrm>
              <a:off x="4373" y="1580"/>
              <a:ext cx="0" cy="267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17" name="Line 79"/>
            <p:cNvSpPr>
              <a:spLocks noChangeShapeType="1"/>
            </p:cNvSpPr>
            <p:nvPr/>
          </p:nvSpPr>
          <p:spPr bwMode="auto">
            <a:xfrm>
              <a:off x="3306" y="1847"/>
              <a:ext cx="10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18" name="Line 80"/>
            <p:cNvSpPr>
              <a:spLocks noChangeShapeType="1"/>
            </p:cNvSpPr>
            <p:nvPr/>
          </p:nvSpPr>
          <p:spPr bwMode="auto">
            <a:xfrm>
              <a:off x="3306" y="1847"/>
              <a:ext cx="10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19" name="Line 81"/>
            <p:cNvSpPr>
              <a:spLocks noChangeShapeType="1"/>
            </p:cNvSpPr>
            <p:nvPr/>
          </p:nvSpPr>
          <p:spPr bwMode="auto">
            <a:xfrm>
              <a:off x="2026" y="1847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60" name="Line 82"/>
            <p:cNvSpPr>
              <a:spLocks noChangeShapeType="1"/>
            </p:cNvSpPr>
            <p:nvPr/>
          </p:nvSpPr>
          <p:spPr bwMode="auto">
            <a:xfrm>
              <a:off x="2026" y="1847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63" name="Line 83"/>
            <p:cNvSpPr>
              <a:spLocks noChangeShapeType="1"/>
            </p:cNvSpPr>
            <p:nvPr/>
          </p:nvSpPr>
          <p:spPr bwMode="auto">
            <a:xfrm>
              <a:off x="2026" y="1847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20" name="Line 84"/>
            <p:cNvSpPr>
              <a:spLocks noChangeShapeType="1"/>
            </p:cNvSpPr>
            <p:nvPr/>
          </p:nvSpPr>
          <p:spPr bwMode="auto">
            <a:xfrm>
              <a:off x="2666" y="1847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21" name="Line 85"/>
            <p:cNvSpPr>
              <a:spLocks noChangeShapeType="1"/>
            </p:cNvSpPr>
            <p:nvPr/>
          </p:nvSpPr>
          <p:spPr bwMode="auto">
            <a:xfrm>
              <a:off x="2666" y="1847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22" name="Line 86"/>
            <p:cNvSpPr>
              <a:spLocks noChangeShapeType="1"/>
            </p:cNvSpPr>
            <p:nvPr/>
          </p:nvSpPr>
          <p:spPr bwMode="auto">
            <a:xfrm>
              <a:off x="2666" y="1847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23" name="Line 87"/>
            <p:cNvSpPr>
              <a:spLocks noChangeShapeType="1"/>
            </p:cNvSpPr>
            <p:nvPr/>
          </p:nvSpPr>
          <p:spPr bwMode="auto">
            <a:xfrm>
              <a:off x="2026" y="2491"/>
              <a:ext cx="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24" name="Line 88"/>
            <p:cNvSpPr>
              <a:spLocks noChangeShapeType="1"/>
            </p:cNvSpPr>
            <p:nvPr/>
          </p:nvSpPr>
          <p:spPr bwMode="auto">
            <a:xfrm>
              <a:off x="2026" y="2491"/>
              <a:ext cx="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25" name="Line 89"/>
            <p:cNvSpPr>
              <a:spLocks noChangeShapeType="1"/>
            </p:cNvSpPr>
            <p:nvPr/>
          </p:nvSpPr>
          <p:spPr bwMode="auto">
            <a:xfrm>
              <a:off x="2026" y="2491"/>
              <a:ext cx="6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26" name="Line 90"/>
            <p:cNvSpPr>
              <a:spLocks noChangeShapeType="1"/>
            </p:cNvSpPr>
            <p:nvPr/>
          </p:nvSpPr>
          <p:spPr bwMode="auto">
            <a:xfrm>
              <a:off x="3306" y="1847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27" name="Line 91"/>
            <p:cNvSpPr>
              <a:spLocks noChangeShapeType="1"/>
            </p:cNvSpPr>
            <p:nvPr/>
          </p:nvSpPr>
          <p:spPr bwMode="auto">
            <a:xfrm>
              <a:off x="3306" y="1847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28" name="Line 92"/>
            <p:cNvSpPr>
              <a:spLocks noChangeShapeType="1"/>
            </p:cNvSpPr>
            <p:nvPr/>
          </p:nvSpPr>
          <p:spPr bwMode="auto">
            <a:xfrm>
              <a:off x="3306" y="1847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29" name="Line 93"/>
            <p:cNvSpPr>
              <a:spLocks noChangeShapeType="1"/>
            </p:cNvSpPr>
            <p:nvPr/>
          </p:nvSpPr>
          <p:spPr bwMode="auto">
            <a:xfrm>
              <a:off x="2666" y="2491"/>
              <a:ext cx="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30" name="Line 94"/>
            <p:cNvSpPr>
              <a:spLocks noChangeShapeType="1"/>
            </p:cNvSpPr>
            <p:nvPr/>
          </p:nvSpPr>
          <p:spPr bwMode="auto">
            <a:xfrm>
              <a:off x="2666" y="2491"/>
              <a:ext cx="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31" name="Line 95"/>
            <p:cNvSpPr>
              <a:spLocks noChangeShapeType="1"/>
            </p:cNvSpPr>
            <p:nvPr/>
          </p:nvSpPr>
          <p:spPr bwMode="auto">
            <a:xfrm>
              <a:off x="2666" y="2491"/>
              <a:ext cx="6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32" name="Line 96"/>
            <p:cNvSpPr>
              <a:spLocks noChangeShapeType="1"/>
            </p:cNvSpPr>
            <p:nvPr/>
          </p:nvSpPr>
          <p:spPr bwMode="auto">
            <a:xfrm>
              <a:off x="4373" y="1847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33" name="Line 97"/>
            <p:cNvSpPr>
              <a:spLocks noChangeShapeType="1"/>
            </p:cNvSpPr>
            <p:nvPr/>
          </p:nvSpPr>
          <p:spPr bwMode="auto">
            <a:xfrm>
              <a:off x="4373" y="1847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34" name="Line 98"/>
            <p:cNvSpPr>
              <a:spLocks noChangeShapeType="1"/>
            </p:cNvSpPr>
            <p:nvPr/>
          </p:nvSpPr>
          <p:spPr bwMode="auto">
            <a:xfrm>
              <a:off x="4373" y="1847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35" name="Line 99"/>
            <p:cNvSpPr>
              <a:spLocks noChangeShapeType="1"/>
            </p:cNvSpPr>
            <p:nvPr/>
          </p:nvSpPr>
          <p:spPr bwMode="auto">
            <a:xfrm>
              <a:off x="3306" y="2491"/>
              <a:ext cx="10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36" name="Line 100"/>
            <p:cNvSpPr>
              <a:spLocks noChangeShapeType="1"/>
            </p:cNvSpPr>
            <p:nvPr/>
          </p:nvSpPr>
          <p:spPr bwMode="auto">
            <a:xfrm>
              <a:off x="3306" y="2491"/>
              <a:ext cx="10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37" name="Line 101"/>
            <p:cNvSpPr>
              <a:spLocks noChangeShapeType="1"/>
            </p:cNvSpPr>
            <p:nvPr/>
          </p:nvSpPr>
          <p:spPr bwMode="auto">
            <a:xfrm>
              <a:off x="2026" y="2491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38" name="Line 102"/>
            <p:cNvSpPr>
              <a:spLocks noChangeShapeType="1"/>
            </p:cNvSpPr>
            <p:nvPr/>
          </p:nvSpPr>
          <p:spPr bwMode="auto">
            <a:xfrm>
              <a:off x="2026" y="2491"/>
              <a:ext cx="0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39" name="Line 103"/>
            <p:cNvSpPr>
              <a:spLocks noChangeShapeType="1"/>
            </p:cNvSpPr>
            <p:nvPr/>
          </p:nvSpPr>
          <p:spPr bwMode="auto">
            <a:xfrm>
              <a:off x="2026" y="2491"/>
              <a:ext cx="0" cy="439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40" name="Line 104"/>
            <p:cNvSpPr>
              <a:spLocks noChangeShapeType="1"/>
            </p:cNvSpPr>
            <p:nvPr/>
          </p:nvSpPr>
          <p:spPr bwMode="auto">
            <a:xfrm>
              <a:off x="2666" y="2491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41" name="Line 105"/>
            <p:cNvSpPr>
              <a:spLocks noChangeShapeType="1"/>
            </p:cNvSpPr>
            <p:nvPr/>
          </p:nvSpPr>
          <p:spPr bwMode="auto">
            <a:xfrm>
              <a:off x="2666" y="2491"/>
              <a:ext cx="0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42" name="Line 106"/>
            <p:cNvSpPr>
              <a:spLocks noChangeShapeType="1"/>
            </p:cNvSpPr>
            <p:nvPr/>
          </p:nvSpPr>
          <p:spPr bwMode="auto">
            <a:xfrm>
              <a:off x="2666" y="2491"/>
              <a:ext cx="0" cy="439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43" name="Line 107"/>
            <p:cNvSpPr>
              <a:spLocks noChangeShapeType="1"/>
            </p:cNvSpPr>
            <p:nvPr/>
          </p:nvSpPr>
          <p:spPr bwMode="auto">
            <a:xfrm>
              <a:off x="2026" y="2930"/>
              <a:ext cx="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44" name="Line 108"/>
            <p:cNvSpPr>
              <a:spLocks noChangeShapeType="1"/>
            </p:cNvSpPr>
            <p:nvPr/>
          </p:nvSpPr>
          <p:spPr bwMode="auto">
            <a:xfrm>
              <a:off x="2026" y="2930"/>
              <a:ext cx="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45" name="Line 109"/>
            <p:cNvSpPr>
              <a:spLocks noChangeShapeType="1"/>
            </p:cNvSpPr>
            <p:nvPr/>
          </p:nvSpPr>
          <p:spPr bwMode="auto">
            <a:xfrm>
              <a:off x="2026" y="2930"/>
              <a:ext cx="6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46" name="Line 110"/>
            <p:cNvSpPr>
              <a:spLocks noChangeShapeType="1"/>
            </p:cNvSpPr>
            <p:nvPr/>
          </p:nvSpPr>
          <p:spPr bwMode="auto">
            <a:xfrm>
              <a:off x="3306" y="2491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47" name="Line 111"/>
            <p:cNvSpPr>
              <a:spLocks noChangeShapeType="1"/>
            </p:cNvSpPr>
            <p:nvPr/>
          </p:nvSpPr>
          <p:spPr bwMode="auto">
            <a:xfrm>
              <a:off x="3306" y="2491"/>
              <a:ext cx="0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48" name="Line 112"/>
            <p:cNvSpPr>
              <a:spLocks noChangeShapeType="1"/>
            </p:cNvSpPr>
            <p:nvPr/>
          </p:nvSpPr>
          <p:spPr bwMode="auto">
            <a:xfrm>
              <a:off x="3306" y="2491"/>
              <a:ext cx="0" cy="439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49" name="Line 113"/>
            <p:cNvSpPr>
              <a:spLocks noChangeShapeType="1"/>
            </p:cNvSpPr>
            <p:nvPr/>
          </p:nvSpPr>
          <p:spPr bwMode="auto">
            <a:xfrm>
              <a:off x="2666" y="2930"/>
              <a:ext cx="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50" name="Line 114"/>
            <p:cNvSpPr>
              <a:spLocks noChangeShapeType="1"/>
            </p:cNvSpPr>
            <p:nvPr/>
          </p:nvSpPr>
          <p:spPr bwMode="auto">
            <a:xfrm>
              <a:off x="2666" y="2930"/>
              <a:ext cx="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51" name="Line 115"/>
            <p:cNvSpPr>
              <a:spLocks noChangeShapeType="1"/>
            </p:cNvSpPr>
            <p:nvPr/>
          </p:nvSpPr>
          <p:spPr bwMode="auto">
            <a:xfrm>
              <a:off x="2666" y="2930"/>
              <a:ext cx="6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52" name="Line 116"/>
            <p:cNvSpPr>
              <a:spLocks noChangeShapeType="1"/>
            </p:cNvSpPr>
            <p:nvPr/>
          </p:nvSpPr>
          <p:spPr bwMode="auto">
            <a:xfrm>
              <a:off x="4373" y="2491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53" name="Line 117"/>
            <p:cNvSpPr>
              <a:spLocks noChangeShapeType="1"/>
            </p:cNvSpPr>
            <p:nvPr/>
          </p:nvSpPr>
          <p:spPr bwMode="auto">
            <a:xfrm>
              <a:off x="4373" y="2491"/>
              <a:ext cx="0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54" name="Line 118"/>
            <p:cNvSpPr>
              <a:spLocks noChangeShapeType="1"/>
            </p:cNvSpPr>
            <p:nvPr/>
          </p:nvSpPr>
          <p:spPr bwMode="auto">
            <a:xfrm>
              <a:off x="4373" y="2491"/>
              <a:ext cx="0" cy="439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55" name="Line 119"/>
            <p:cNvSpPr>
              <a:spLocks noChangeShapeType="1"/>
            </p:cNvSpPr>
            <p:nvPr/>
          </p:nvSpPr>
          <p:spPr bwMode="auto">
            <a:xfrm>
              <a:off x="3306" y="2930"/>
              <a:ext cx="10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56" name="Line 120"/>
            <p:cNvSpPr>
              <a:spLocks noChangeShapeType="1"/>
            </p:cNvSpPr>
            <p:nvPr/>
          </p:nvSpPr>
          <p:spPr bwMode="auto">
            <a:xfrm>
              <a:off x="3306" y="2930"/>
              <a:ext cx="10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57" name="Line 121"/>
            <p:cNvSpPr>
              <a:spLocks noChangeShapeType="1"/>
            </p:cNvSpPr>
            <p:nvPr/>
          </p:nvSpPr>
          <p:spPr bwMode="auto">
            <a:xfrm>
              <a:off x="2026" y="2930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58" name="Line 122"/>
            <p:cNvSpPr>
              <a:spLocks noChangeShapeType="1"/>
            </p:cNvSpPr>
            <p:nvPr/>
          </p:nvSpPr>
          <p:spPr bwMode="auto">
            <a:xfrm>
              <a:off x="2026" y="2930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59" name="Line 123"/>
            <p:cNvSpPr>
              <a:spLocks noChangeShapeType="1"/>
            </p:cNvSpPr>
            <p:nvPr/>
          </p:nvSpPr>
          <p:spPr bwMode="auto">
            <a:xfrm>
              <a:off x="2666" y="2930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0" name="Line 124"/>
            <p:cNvSpPr>
              <a:spLocks noChangeShapeType="1"/>
            </p:cNvSpPr>
            <p:nvPr/>
          </p:nvSpPr>
          <p:spPr bwMode="auto">
            <a:xfrm>
              <a:off x="2666" y="2930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1" name="Line 125"/>
            <p:cNvSpPr>
              <a:spLocks noChangeShapeType="1"/>
            </p:cNvSpPr>
            <p:nvPr/>
          </p:nvSpPr>
          <p:spPr bwMode="auto">
            <a:xfrm>
              <a:off x="2026" y="3574"/>
              <a:ext cx="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2" name="Line 126"/>
            <p:cNvSpPr>
              <a:spLocks noChangeShapeType="1"/>
            </p:cNvSpPr>
            <p:nvPr/>
          </p:nvSpPr>
          <p:spPr bwMode="auto">
            <a:xfrm>
              <a:off x="2026" y="3574"/>
              <a:ext cx="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3" name="Line 127"/>
            <p:cNvSpPr>
              <a:spLocks noChangeShapeType="1"/>
            </p:cNvSpPr>
            <p:nvPr/>
          </p:nvSpPr>
          <p:spPr bwMode="auto">
            <a:xfrm>
              <a:off x="2026" y="3574"/>
              <a:ext cx="6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4" name="Line 128"/>
            <p:cNvSpPr>
              <a:spLocks noChangeShapeType="1"/>
            </p:cNvSpPr>
            <p:nvPr/>
          </p:nvSpPr>
          <p:spPr bwMode="auto">
            <a:xfrm>
              <a:off x="3306" y="2930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5" name="Line 129"/>
            <p:cNvSpPr>
              <a:spLocks noChangeShapeType="1"/>
            </p:cNvSpPr>
            <p:nvPr/>
          </p:nvSpPr>
          <p:spPr bwMode="auto">
            <a:xfrm>
              <a:off x="3306" y="2930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6" name="Line 130"/>
            <p:cNvSpPr>
              <a:spLocks noChangeShapeType="1"/>
            </p:cNvSpPr>
            <p:nvPr/>
          </p:nvSpPr>
          <p:spPr bwMode="auto">
            <a:xfrm>
              <a:off x="2666" y="3574"/>
              <a:ext cx="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7" name="Line 131"/>
            <p:cNvSpPr>
              <a:spLocks noChangeShapeType="1"/>
            </p:cNvSpPr>
            <p:nvPr/>
          </p:nvSpPr>
          <p:spPr bwMode="auto">
            <a:xfrm>
              <a:off x="2666" y="3574"/>
              <a:ext cx="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8" name="Line 132"/>
            <p:cNvSpPr>
              <a:spLocks noChangeShapeType="1"/>
            </p:cNvSpPr>
            <p:nvPr/>
          </p:nvSpPr>
          <p:spPr bwMode="auto">
            <a:xfrm>
              <a:off x="2666" y="3574"/>
              <a:ext cx="6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9" name="Line 133"/>
            <p:cNvSpPr>
              <a:spLocks noChangeShapeType="1"/>
            </p:cNvSpPr>
            <p:nvPr/>
          </p:nvSpPr>
          <p:spPr bwMode="auto">
            <a:xfrm>
              <a:off x="4373" y="2930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0" name="Line 134"/>
            <p:cNvSpPr>
              <a:spLocks noChangeShapeType="1"/>
            </p:cNvSpPr>
            <p:nvPr/>
          </p:nvSpPr>
          <p:spPr bwMode="auto">
            <a:xfrm>
              <a:off x="4373" y="2930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1" name="Line 135"/>
            <p:cNvSpPr>
              <a:spLocks noChangeShapeType="1"/>
            </p:cNvSpPr>
            <p:nvPr/>
          </p:nvSpPr>
          <p:spPr bwMode="auto">
            <a:xfrm>
              <a:off x="3306" y="3574"/>
              <a:ext cx="10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2" name="Line 136"/>
            <p:cNvSpPr>
              <a:spLocks noChangeShapeType="1"/>
            </p:cNvSpPr>
            <p:nvPr/>
          </p:nvSpPr>
          <p:spPr bwMode="auto">
            <a:xfrm>
              <a:off x="3306" y="3574"/>
              <a:ext cx="10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D34D-2C89-4872-9484-6E5F5D65FE7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41" name="Group 140"/>
          <p:cNvGrpSpPr/>
          <p:nvPr/>
        </p:nvGrpSpPr>
        <p:grpSpPr>
          <a:xfrm>
            <a:off x="23215" y="5661868"/>
            <a:ext cx="9012555" cy="1117761"/>
            <a:chOff x="65722" y="5257243"/>
            <a:chExt cx="9012555" cy="1117761"/>
          </a:xfrm>
        </p:grpSpPr>
        <p:pic>
          <p:nvPicPr>
            <p:cNvPr id="145" name="Picture 5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65722" y="5264680"/>
              <a:ext cx="9012555" cy="1110324"/>
            </a:xfrm>
            <a:prstGeom prst="rect">
              <a:avLst/>
            </a:prstGeom>
            <a:noFill/>
          </p:spPr>
        </p:pic>
        <p:sp>
          <p:nvSpPr>
            <p:cNvPr id="146" name="Text Box 54"/>
            <p:cNvSpPr txBox="1">
              <a:spLocks noChangeArrowheads="1"/>
            </p:cNvSpPr>
            <p:nvPr/>
          </p:nvSpPr>
          <p:spPr bwMode="auto">
            <a:xfrm>
              <a:off x="65722" y="5257243"/>
              <a:ext cx="8898255" cy="105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Obmedzenie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: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Link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AD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existuje v strome  len ak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DE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tiež existuje v strome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.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(</a:t>
              </a:r>
              <a:r>
                <a:rPr lang="en-US" i="1" dirty="0" err="1" smtClean="0">
                  <a:solidFill>
                    <a:srgbClr val="000000"/>
                  </a:solidFill>
                  <a:latin typeface="Arial" pitchFamily="34" charset="0"/>
                </a:rPr>
                <a:t>penalt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:100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)</a:t>
              </a:r>
              <a:endParaRPr lang="en-US" dirty="0"/>
            </a:p>
            <a:p>
              <a:pPr>
                <a:lnSpc>
                  <a:spcPct val="95000"/>
                </a:lnSpc>
              </a:pP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Obmedzenie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2: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Najviac jedna z liniek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– AD, CD,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AB –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môže byť v strome zahrnutá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.</a:t>
              </a:r>
              <a:endParaRPr lang="en-US" dirty="0"/>
            </a:p>
            <a:p>
              <a:pPr>
                <a:lnSpc>
                  <a:spcPct val="95000"/>
                </a:lnSpc>
              </a:pP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(</a:t>
              </a:r>
              <a:r>
                <a:rPr lang="en-US" i="1" dirty="0" err="1" smtClean="0">
                  <a:solidFill>
                    <a:srgbClr val="000000"/>
                  </a:solidFill>
                  <a:latin typeface="Arial" pitchFamily="34" charset="0"/>
                </a:rPr>
                <a:t>Penalt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100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ak zahrnieme 2 z troch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,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200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ak všetky 3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.)</a:t>
              </a:r>
              <a:endParaRPr lang="en-US" i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15489" name="TextBox 15488"/>
          <p:cNvSpPr txBox="1"/>
          <p:nvPr/>
        </p:nvSpPr>
        <p:spPr>
          <a:xfrm>
            <a:off x="4936307" y="4453581"/>
            <a:ext cx="3290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Porušením počiatočného stromu pridávaním a </a:t>
            </a:r>
            <a:r>
              <a:rPr lang="sk-SK" dirty="0" err="1" smtClean="0"/>
              <a:t>deletovaním</a:t>
            </a:r>
            <a:r>
              <a:rPr lang="sk-SK" dirty="0" smtClean="0"/>
              <a:t> liniek dostaneme okolie </a:t>
            </a:r>
            <a:r>
              <a:rPr lang="sk-SK" dirty="0" err="1" smtClean="0"/>
              <a:t>poč</a:t>
            </a:r>
            <a:r>
              <a:rPr lang="sk-SK" dirty="0" smtClean="0"/>
              <a:t>. riešenia.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 noRot="1"/>
          </p:cNvGrpSpPr>
          <p:nvPr/>
        </p:nvGrpSpPr>
        <p:grpSpPr bwMode="auto">
          <a:xfrm>
            <a:off x="5365421" y="1484784"/>
            <a:ext cx="3353276" cy="2848928"/>
            <a:chOff x="2026" y="1580"/>
            <a:chExt cx="2347" cy="1994"/>
          </a:xfrm>
        </p:grpSpPr>
        <p:sp>
          <p:nvSpPr>
            <p:cNvPr id="3" name="Rectangle 32"/>
            <p:cNvSpPr>
              <a:spLocks noChangeArrowheads="1"/>
            </p:cNvSpPr>
            <p:nvPr/>
          </p:nvSpPr>
          <p:spPr bwMode="auto">
            <a:xfrm>
              <a:off x="2026" y="1580"/>
              <a:ext cx="64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sk-SK" sz="1600" dirty="0" smtClean="0">
                  <a:solidFill>
                    <a:srgbClr val="000000"/>
                  </a:solidFill>
                  <a:latin typeface="Arial" pitchFamily="34" charset="0"/>
                </a:rPr>
                <a:t>Pridaj</a:t>
              </a:r>
              <a:endParaRPr lang="en-US" sz="16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" name="Rectangle 33"/>
            <p:cNvSpPr>
              <a:spLocks noChangeArrowheads="1"/>
            </p:cNvSpPr>
            <p:nvPr/>
          </p:nvSpPr>
          <p:spPr bwMode="auto">
            <a:xfrm>
              <a:off x="2666" y="1580"/>
              <a:ext cx="64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sk-SK" sz="1600" dirty="0" smtClean="0">
                  <a:solidFill>
                    <a:srgbClr val="000000"/>
                  </a:solidFill>
                  <a:latin typeface="Arial" pitchFamily="34" charset="0"/>
                </a:rPr>
                <a:t>Vymaž</a:t>
              </a:r>
              <a:endParaRPr lang="en-US" sz="16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" name="Rectangle 34"/>
            <p:cNvSpPr>
              <a:spLocks noChangeArrowheads="1"/>
            </p:cNvSpPr>
            <p:nvPr/>
          </p:nvSpPr>
          <p:spPr bwMode="auto">
            <a:xfrm>
              <a:off x="3306" y="1580"/>
              <a:ext cx="1067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sk-SK" sz="1600" dirty="0" smtClean="0">
                  <a:solidFill>
                    <a:srgbClr val="000000"/>
                  </a:solidFill>
                  <a:latin typeface="Arial" pitchFamily="34" charset="0"/>
                </a:rPr>
                <a:t>Cena</a:t>
              </a:r>
              <a:endParaRPr lang="en-US" sz="16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" name="Rectangle 35"/>
            <p:cNvSpPr>
              <a:spLocks noChangeArrowheads="1"/>
            </p:cNvSpPr>
            <p:nvPr/>
          </p:nvSpPr>
          <p:spPr bwMode="auto">
            <a:xfrm>
              <a:off x="2026" y="1847"/>
              <a:ext cx="640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BE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BE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BE</a:t>
              </a:r>
            </a:p>
          </p:txBody>
        </p:sp>
        <p:sp>
          <p:nvSpPr>
            <p:cNvPr id="7" name="Rectangle 36"/>
            <p:cNvSpPr>
              <a:spLocks noChangeArrowheads="1"/>
            </p:cNvSpPr>
            <p:nvPr/>
          </p:nvSpPr>
          <p:spPr bwMode="auto">
            <a:xfrm>
              <a:off x="2666" y="1847"/>
              <a:ext cx="640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CE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AC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AB</a:t>
              </a:r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auto">
            <a:xfrm>
              <a:off x="3306" y="1847"/>
              <a:ext cx="1067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75+200=275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sk-SK" sz="1600" dirty="0">
                  <a:solidFill>
                    <a:srgbClr val="000000"/>
                  </a:solidFill>
                  <a:latin typeface="Arial" pitchFamily="34" charset="0"/>
                </a:rPr>
                <a:t>7</a:t>
              </a:r>
              <a:r>
                <a:rPr lang="en-US" sz="1600" dirty="0" smtClean="0">
                  <a:solidFill>
                    <a:srgbClr val="000000"/>
                  </a:solidFill>
                  <a:latin typeface="Arial" pitchFamily="34" charset="0"/>
                </a:rPr>
                <a:t>0+200=270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60+100=160</a:t>
              </a:r>
            </a:p>
          </p:txBody>
        </p:sp>
        <p:sp>
          <p:nvSpPr>
            <p:cNvPr id="9" name="Rectangle 38"/>
            <p:cNvSpPr>
              <a:spLocks noChangeArrowheads="1"/>
            </p:cNvSpPr>
            <p:nvPr/>
          </p:nvSpPr>
          <p:spPr bwMode="auto">
            <a:xfrm>
              <a:off x="2026" y="2491"/>
              <a:ext cx="640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CD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CD</a:t>
              </a:r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2666" y="2491"/>
              <a:ext cx="640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AD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AC</a:t>
              </a:r>
            </a:p>
          </p:txBody>
        </p:sp>
        <p:sp>
          <p:nvSpPr>
            <p:cNvPr id="11" name="Rectangle 40"/>
            <p:cNvSpPr>
              <a:spLocks noChangeArrowheads="1"/>
            </p:cNvSpPr>
            <p:nvPr/>
          </p:nvSpPr>
          <p:spPr bwMode="auto">
            <a:xfrm>
              <a:off x="3306" y="2491"/>
              <a:ext cx="106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60+100=160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65+300=365</a:t>
              </a:r>
            </a:p>
          </p:txBody>
        </p:sp>
        <p:sp>
          <p:nvSpPr>
            <p:cNvPr id="12" name="Rectangle 41"/>
            <p:cNvSpPr>
              <a:spLocks noChangeArrowheads="1"/>
            </p:cNvSpPr>
            <p:nvPr/>
          </p:nvSpPr>
          <p:spPr bwMode="auto">
            <a:xfrm>
              <a:off x="2026" y="2930"/>
              <a:ext cx="640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DE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DE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DE</a:t>
              </a: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2666" y="2930"/>
              <a:ext cx="640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CE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AC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AD</a:t>
              </a: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3306" y="2930"/>
              <a:ext cx="1067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85+100=185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80+100=180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b="1" dirty="0">
                  <a:solidFill>
                    <a:srgbClr val="FF0066"/>
                  </a:solidFill>
                  <a:latin typeface="Arial" pitchFamily="34" charset="0"/>
                </a:rPr>
                <a:t>75+0=75</a:t>
              </a:r>
            </a:p>
          </p:txBody>
        </p:sp>
        <p:sp>
          <p:nvSpPr>
            <p:cNvPr id="15" name="Line 44"/>
            <p:cNvSpPr>
              <a:spLocks noChangeShapeType="1"/>
            </p:cNvSpPr>
            <p:nvPr/>
          </p:nvSpPr>
          <p:spPr bwMode="auto">
            <a:xfrm>
              <a:off x="3306" y="1580"/>
              <a:ext cx="1067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45"/>
            <p:cNvSpPr>
              <a:spLocks noChangeShapeType="1"/>
            </p:cNvSpPr>
            <p:nvPr/>
          </p:nvSpPr>
          <p:spPr bwMode="auto">
            <a:xfrm>
              <a:off x="3306" y="1847"/>
              <a:ext cx="1067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46"/>
            <p:cNvSpPr>
              <a:spLocks noChangeShapeType="1"/>
            </p:cNvSpPr>
            <p:nvPr/>
          </p:nvSpPr>
          <p:spPr bwMode="auto">
            <a:xfrm>
              <a:off x="3306" y="2491"/>
              <a:ext cx="1067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7"/>
            <p:cNvSpPr>
              <a:spLocks noChangeShapeType="1"/>
            </p:cNvSpPr>
            <p:nvPr/>
          </p:nvSpPr>
          <p:spPr bwMode="auto">
            <a:xfrm>
              <a:off x="3306" y="2930"/>
              <a:ext cx="1067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48"/>
            <p:cNvSpPr>
              <a:spLocks noChangeShapeType="1"/>
            </p:cNvSpPr>
            <p:nvPr/>
          </p:nvSpPr>
          <p:spPr bwMode="auto">
            <a:xfrm>
              <a:off x="3306" y="3574"/>
              <a:ext cx="1067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49"/>
            <p:cNvSpPr>
              <a:spLocks noChangeShapeType="1"/>
            </p:cNvSpPr>
            <p:nvPr/>
          </p:nvSpPr>
          <p:spPr bwMode="auto">
            <a:xfrm>
              <a:off x="2026" y="2930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0"/>
            <p:cNvSpPr>
              <a:spLocks noChangeShapeType="1"/>
            </p:cNvSpPr>
            <p:nvPr/>
          </p:nvSpPr>
          <p:spPr bwMode="auto">
            <a:xfrm>
              <a:off x="2666" y="2930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1"/>
            <p:cNvSpPr>
              <a:spLocks noChangeShapeType="1"/>
            </p:cNvSpPr>
            <p:nvPr/>
          </p:nvSpPr>
          <p:spPr bwMode="auto">
            <a:xfrm>
              <a:off x="3306" y="2930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2"/>
            <p:cNvSpPr>
              <a:spLocks noChangeShapeType="1"/>
            </p:cNvSpPr>
            <p:nvPr/>
          </p:nvSpPr>
          <p:spPr bwMode="auto">
            <a:xfrm>
              <a:off x="4373" y="2930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3"/>
            <p:cNvSpPr>
              <a:spLocks noChangeShapeType="1"/>
            </p:cNvSpPr>
            <p:nvPr/>
          </p:nvSpPr>
          <p:spPr bwMode="auto">
            <a:xfrm>
              <a:off x="2026" y="1580"/>
              <a:ext cx="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54"/>
            <p:cNvSpPr>
              <a:spLocks noChangeShapeType="1"/>
            </p:cNvSpPr>
            <p:nvPr/>
          </p:nvSpPr>
          <p:spPr bwMode="auto">
            <a:xfrm>
              <a:off x="2026" y="1580"/>
              <a:ext cx="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55"/>
            <p:cNvSpPr>
              <a:spLocks noChangeShapeType="1"/>
            </p:cNvSpPr>
            <p:nvPr/>
          </p:nvSpPr>
          <p:spPr bwMode="auto">
            <a:xfrm>
              <a:off x="2026" y="1580"/>
              <a:ext cx="6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6"/>
            <p:cNvSpPr>
              <a:spLocks noChangeShapeType="1"/>
            </p:cNvSpPr>
            <p:nvPr/>
          </p:nvSpPr>
          <p:spPr bwMode="auto">
            <a:xfrm>
              <a:off x="2026" y="1580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7"/>
            <p:cNvSpPr>
              <a:spLocks noChangeShapeType="1"/>
            </p:cNvSpPr>
            <p:nvPr/>
          </p:nvSpPr>
          <p:spPr bwMode="auto">
            <a:xfrm>
              <a:off x="2026" y="1580"/>
              <a:ext cx="0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8"/>
            <p:cNvSpPr>
              <a:spLocks noChangeShapeType="1"/>
            </p:cNvSpPr>
            <p:nvPr/>
          </p:nvSpPr>
          <p:spPr bwMode="auto">
            <a:xfrm>
              <a:off x="2026" y="1580"/>
              <a:ext cx="0" cy="267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9"/>
            <p:cNvSpPr>
              <a:spLocks noChangeShapeType="1"/>
            </p:cNvSpPr>
            <p:nvPr/>
          </p:nvSpPr>
          <p:spPr bwMode="auto">
            <a:xfrm>
              <a:off x="2666" y="1580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0"/>
            <p:cNvSpPr>
              <a:spLocks noChangeShapeType="1"/>
            </p:cNvSpPr>
            <p:nvPr/>
          </p:nvSpPr>
          <p:spPr bwMode="auto">
            <a:xfrm>
              <a:off x="2666" y="1580"/>
              <a:ext cx="0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61"/>
            <p:cNvSpPr>
              <a:spLocks noChangeShapeType="1"/>
            </p:cNvSpPr>
            <p:nvPr/>
          </p:nvSpPr>
          <p:spPr bwMode="auto">
            <a:xfrm>
              <a:off x="2666" y="1580"/>
              <a:ext cx="0" cy="267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62"/>
            <p:cNvSpPr>
              <a:spLocks noChangeShapeType="1"/>
            </p:cNvSpPr>
            <p:nvPr/>
          </p:nvSpPr>
          <p:spPr bwMode="auto">
            <a:xfrm>
              <a:off x="2026" y="1847"/>
              <a:ext cx="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63"/>
            <p:cNvSpPr>
              <a:spLocks noChangeShapeType="1"/>
            </p:cNvSpPr>
            <p:nvPr/>
          </p:nvSpPr>
          <p:spPr bwMode="auto">
            <a:xfrm>
              <a:off x="2026" y="1847"/>
              <a:ext cx="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64"/>
            <p:cNvSpPr>
              <a:spLocks noChangeShapeType="1"/>
            </p:cNvSpPr>
            <p:nvPr/>
          </p:nvSpPr>
          <p:spPr bwMode="auto">
            <a:xfrm>
              <a:off x="2026" y="1847"/>
              <a:ext cx="6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65"/>
            <p:cNvSpPr>
              <a:spLocks noChangeShapeType="1"/>
            </p:cNvSpPr>
            <p:nvPr/>
          </p:nvSpPr>
          <p:spPr bwMode="auto">
            <a:xfrm>
              <a:off x="2666" y="1580"/>
              <a:ext cx="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66"/>
            <p:cNvSpPr>
              <a:spLocks noChangeShapeType="1"/>
            </p:cNvSpPr>
            <p:nvPr/>
          </p:nvSpPr>
          <p:spPr bwMode="auto">
            <a:xfrm>
              <a:off x="2666" y="1580"/>
              <a:ext cx="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67"/>
            <p:cNvSpPr>
              <a:spLocks noChangeShapeType="1"/>
            </p:cNvSpPr>
            <p:nvPr/>
          </p:nvSpPr>
          <p:spPr bwMode="auto">
            <a:xfrm>
              <a:off x="2666" y="1580"/>
              <a:ext cx="6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68"/>
            <p:cNvSpPr>
              <a:spLocks noChangeShapeType="1"/>
            </p:cNvSpPr>
            <p:nvPr/>
          </p:nvSpPr>
          <p:spPr bwMode="auto">
            <a:xfrm>
              <a:off x="3306" y="1580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69"/>
            <p:cNvSpPr>
              <a:spLocks noChangeShapeType="1"/>
            </p:cNvSpPr>
            <p:nvPr/>
          </p:nvSpPr>
          <p:spPr bwMode="auto">
            <a:xfrm>
              <a:off x="3306" y="1580"/>
              <a:ext cx="0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70"/>
            <p:cNvSpPr>
              <a:spLocks noChangeShapeType="1"/>
            </p:cNvSpPr>
            <p:nvPr/>
          </p:nvSpPr>
          <p:spPr bwMode="auto">
            <a:xfrm>
              <a:off x="3306" y="1580"/>
              <a:ext cx="0" cy="267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71"/>
            <p:cNvSpPr>
              <a:spLocks noChangeShapeType="1"/>
            </p:cNvSpPr>
            <p:nvPr/>
          </p:nvSpPr>
          <p:spPr bwMode="auto">
            <a:xfrm>
              <a:off x="2666" y="1847"/>
              <a:ext cx="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72"/>
            <p:cNvSpPr>
              <a:spLocks noChangeShapeType="1"/>
            </p:cNvSpPr>
            <p:nvPr/>
          </p:nvSpPr>
          <p:spPr bwMode="auto">
            <a:xfrm>
              <a:off x="2666" y="1847"/>
              <a:ext cx="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73"/>
            <p:cNvSpPr>
              <a:spLocks noChangeShapeType="1"/>
            </p:cNvSpPr>
            <p:nvPr/>
          </p:nvSpPr>
          <p:spPr bwMode="auto">
            <a:xfrm>
              <a:off x="2666" y="1847"/>
              <a:ext cx="6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74"/>
            <p:cNvSpPr>
              <a:spLocks noChangeShapeType="1"/>
            </p:cNvSpPr>
            <p:nvPr/>
          </p:nvSpPr>
          <p:spPr bwMode="auto">
            <a:xfrm>
              <a:off x="3306" y="1580"/>
              <a:ext cx="10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75"/>
            <p:cNvSpPr>
              <a:spLocks noChangeShapeType="1"/>
            </p:cNvSpPr>
            <p:nvPr/>
          </p:nvSpPr>
          <p:spPr bwMode="auto">
            <a:xfrm>
              <a:off x="3306" y="1580"/>
              <a:ext cx="10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76"/>
            <p:cNvSpPr>
              <a:spLocks noChangeShapeType="1"/>
            </p:cNvSpPr>
            <p:nvPr/>
          </p:nvSpPr>
          <p:spPr bwMode="auto">
            <a:xfrm>
              <a:off x="4373" y="1580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77"/>
            <p:cNvSpPr>
              <a:spLocks noChangeShapeType="1"/>
            </p:cNvSpPr>
            <p:nvPr/>
          </p:nvSpPr>
          <p:spPr bwMode="auto">
            <a:xfrm>
              <a:off x="4373" y="1580"/>
              <a:ext cx="0" cy="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78"/>
            <p:cNvSpPr>
              <a:spLocks noChangeShapeType="1"/>
            </p:cNvSpPr>
            <p:nvPr/>
          </p:nvSpPr>
          <p:spPr bwMode="auto">
            <a:xfrm>
              <a:off x="4373" y="1580"/>
              <a:ext cx="0" cy="267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79"/>
            <p:cNvSpPr>
              <a:spLocks noChangeShapeType="1"/>
            </p:cNvSpPr>
            <p:nvPr/>
          </p:nvSpPr>
          <p:spPr bwMode="auto">
            <a:xfrm>
              <a:off x="3306" y="1847"/>
              <a:ext cx="10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80"/>
            <p:cNvSpPr>
              <a:spLocks noChangeShapeType="1"/>
            </p:cNvSpPr>
            <p:nvPr/>
          </p:nvSpPr>
          <p:spPr bwMode="auto">
            <a:xfrm>
              <a:off x="3306" y="1847"/>
              <a:ext cx="10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81"/>
            <p:cNvSpPr>
              <a:spLocks noChangeShapeType="1"/>
            </p:cNvSpPr>
            <p:nvPr/>
          </p:nvSpPr>
          <p:spPr bwMode="auto">
            <a:xfrm>
              <a:off x="2026" y="1847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82"/>
            <p:cNvSpPr>
              <a:spLocks noChangeShapeType="1"/>
            </p:cNvSpPr>
            <p:nvPr/>
          </p:nvSpPr>
          <p:spPr bwMode="auto">
            <a:xfrm>
              <a:off x="2026" y="1847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83"/>
            <p:cNvSpPr>
              <a:spLocks noChangeShapeType="1"/>
            </p:cNvSpPr>
            <p:nvPr/>
          </p:nvSpPr>
          <p:spPr bwMode="auto">
            <a:xfrm>
              <a:off x="2026" y="1847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84"/>
            <p:cNvSpPr>
              <a:spLocks noChangeShapeType="1"/>
            </p:cNvSpPr>
            <p:nvPr/>
          </p:nvSpPr>
          <p:spPr bwMode="auto">
            <a:xfrm>
              <a:off x="2666" y="1847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85"/>
            <p:cNvSpPr>
              <a:spLocks noChangeShapeType="1"/>
            </p:cNvSpPr>
            <p:nvPr/>
          </p:nvSpPr>
          <p:spPr bwMode="auto">
            <a:xfrm>
              <a:off x="2666" y="1847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86"/>
            <p:cNvSpPr>
              <a:spLocks noChangeShapeType="1"/>
            </p:cNvSpPr>
            <p:nvPr/>
          </p:nvSpPr>
          <p:spPr bwMode="auto">
            <a:xfrm>
              <a:off x="2666" y="1847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87"/>
            <p:cNvSpPr>
              <a:spLocks noChangeShapeType="1"/>
            </p:cNvSpPr>
            <p:nvPr/>
          </p:nvSpPr>
          <p:spPr bwMode="auto">
            <a:xfrm>
              <a:off x="2026" y="2491"/>
              <a:ext cx="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88"/>
            <p:cNvSpPr>
              <a:spLocks noChangeShapeType="1"/>
            </p:cNvSpPr>
            <p:nvPr/>
          </p:nvSpPr>
          <p:spPr bwMode="auto">
            <a:xfrm>
              <a:off x="2026" y="2491"/>
              <a:ext cx="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89"/>
            <p:cNvSpPr>
              <a:spLocks noChangeShapeType="1"/>
            </p:cNvSpPr>
            <p:nvPr/>
          </p:nvSpPr>
          <p:spPr bwMode="auto">
            <a:xfrm>
              <a:off x="2026" y="2491"/>
              <a:ext cx="6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90"/>
            <p:cNvSpPr>
              <a:spLocks noChangeShapeType="1"/>
            </p:cNvSpPr>
            <p:nvPr/>
          </p:nvSpPr>
          <p:spPr bwMode="auto">
            <a:xfrm>
              <a:off x="3306" y="1847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91"/>
            <p:cNvSpPr>
              <a:spLocks noChangeShapeType="1"/>
            </p:cNvSpPr>
            <p:nvPr/>
          </p:nvSpPr>
          <p:spPr bwMode="auto">
            <a:xfrm>
              <a:off x="3306" y="1847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92"/>
            <p:cNvSpPr>
              <a:spLocks noChangeShapeType="1"/>
            </p:cNvSpPr>
            <p:nvPr/>
          </p:nvSpPr>
          <p:spPr bwMode="auto">
            <a:xfrm>
              <a:off x="3306" y="1847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93"/>
            <p:cNvSpPr>
              <a:spLocks noChangeShapeType="1"/>
            </p:cNvSpPr>
            <p:nvPr/>
          </p:nvSpPr>
          <p:spPr bwMode="auto">
            <a:xfrm>
              <a:off x="2666" y="2491"/>
              <a:ext cx="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94"/>
            <p:cNvSpPr>
              <a:spLocks noChangeShapeType="1"/>
            </p:cNvSpPr>
            <p:nvPr/>
          </p:nvSpPr>
          <p:spPr bwMode="auto">
            <a:xfrm>
              <a:off x="2666" y="2491"/>
              <a:ext cx="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95"/>
            <p:cNvSpPr>
              <a:spLocks noChangeShapeType="1"/>
            </p:cNvSpPr>
            <p:nvPr/>
          </p:nvSpPr>
          <p:spPr bwMode="auto">
            <a:xfrm>
              <a:off x="2666" y="2491"/>
              <a:ext cx="6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96"/>
            <p:cNvSpPr>
              <a:spLocks noChangeShapeType="1"/>
            </p:cNvSpPr>
            <p:nvPr/>
          </p:nvSpPr>
          <p:spPr bwMode="auto">
            <a:xfrm>
              <a:off x="4373" y="1847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97"/>
            <p:cNvSpPr>
              <a:spLocks noChangeShapeType="1"/>
            </p:cNvSpPr>
            <p:nvPr/>
          </p:nvSpPr>
          <p:spPr bwMode="auto">
            <a:xfrm>
              <a:off x="4373" y="1847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98"/>
            <p:cNvSpPr>
              <a:spLocks noChangeShapeType="1"/>
            </p:cNvSpPr>
            <p:nvPr/>
          </p:nvSpPr>
          <p:spPr bwMode="auto">
            <a:xfrm>
              <a:off x="4373" y="1847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99"/>
            <p:cNvSpPr>
              <a:spLocks noChangeShapeType="1"/>
            </p:cNvSpPr>
            <p:nvPr/>
          </p:nvSpPr>
          <p:spPr bwMode="auto">
            <a:xfrm>
              <a:off x="3306" y="2491"/>
              <a:ext cx="10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00"/>
            <p:cNvSpPr>
              <a:spLocks noChangeShapeType="1"/>
            </p:cNvSpPr>
            <p:nvPr/>
          </p:nvSpPr>
          <p:spPr bwMode="auto">
            <a:xfrm>
              <a:off x="3306" y="2491"/>
              <a:ext cx="10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01"/>
            <p:cNvSpPr>
              <a:spLocks noChangeShapeType="1"/>
            </p:cNvSpPr>
            <p:nvPr/>
          </p:nvSpPr>
          <p:spPr bwMode="auto">
            <a:xfrm>
              <a:off x="2026" y="2491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02"/>
            <p:cNvSpPr>
              <a:spLocks noChangeShapeType="1"/>
            </p:cNvSpPr>
            <p:nvPr/>
          </p:nvSpPr>
          <p:spPr bwMode="auto">
            <a:xfrm>
              <a:off x="2026" y="2491"/>
              <a:ext cx="0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03"/>
            <p:cNvSpPr>
              <a:spLocks noChangeShapeType="1"/>
            </p:cNvSpPr>
            <p:nvPr/>
          </p:nvSpPr>
          <p:spPr bwMode="auto">
            <a:xfrm>
              <a:off x="2026" y="2491"/>
              <a:ext cx="0" cy="439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04"/>
            <p:cNvSpPr>
              <a:spLocks noChangeShapeType="1"/>
            </p:cNvSpPr>
            <p:nvPr/>
          </p:nvSpPr>
          <p:spPr bwMode="auto">
            <a:xfrm>
              <a:off x="2666" y="2491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05"/>
            <p:cNvSpPr>
              <a:spLocks noChangeShapeType="1"/>
            </p:cNvSpPr>
            <p:nvPr/>
          </p:nvSpPr>
          <p:spPr bwMode="auto">
            <a:xfrm>
              <a:off x="2666" y="2491"/>
              <a:ext cx="0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06"/>
            <p:cNvSpPr>
              <a:spLocks noChangeShapeType="1"/>
            </p:cNvSpPr>
            <p:nvPr/>
          </p:nvSpPr>
          <p:spPr bwMode="auto">
            <a:xfrm>
              <a:off x="2666" y="2491"/>
              <a:ext cx="0" cy="439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07"/>
            <p:cNvSpPr>
              <a:spLocks noChangeShapeType="1"/>
            </p:cNvSpPr>
            <p:nvPr/>
          </p:nvSpPr>
          <p:spPr bwMode="auto">
            <a:xfrm>
              <a:off x="2026" y="2930"/>
              <a:ext cx="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8"/>
            <p:cNvSpPr>
              <a:spLocks noChangeShapeType="1"/>
            </p:cNvSpPr>
            <p:nvPr/>
          </p:nvSpPr>
          <p:spPr bwMode="auto">
            <a:xfrm>
              <a:off x="2026" y="2930"/>
              <a:ext cx="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9"/>
            <p:cNvSpPr>
              <a:spLocks noChangeShapeType="1"/>
            </p:cNvSpPr>
            <p:nvPr/>
          </p:nvSpPr>
          <p:spPr bwMode="auto">
            <a:xfrm>
              <a:off x="2026" y="2930"/>
              <a:ext cx="6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10"/>
            <p:cNvSpPr>
              <a:spLocks noChangeShapeType="1"/>
            </p:cNvSpPr>
            <p:nvPr/>
          </p:nvSpPr>
          <p:spPr bwMode="auto">
            <a:xfrm>
              <a:off x="3306" y="2491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11"/>
            <p:cNvSpPr>
              <a:spLocks noChangeShapeType="1"/>
            </p:cNvSpPr>
            <p:nvPr/>
          </p:nvSpPr>
          <p:spPr bwMode="auto">
            <a:xfrm>
              <a:off x="3306" y="2491"/>
              <a:ext cx="0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12"/>
            <p:cNvSpPr>
              <a:spLocks noChangeShapeType="1"/>
            </p:cNvSpPr>
            <p:nvPr/>
          </p:nvSpPr>
          <p:spPr bwMode="auto">
            <a:xfrm>
              <a:off x="3306" y="2491"/>
              <a:ext cx="0" cy="439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13"/>
            <p:cNvSpPr>
              <a:spLocks noChangeShapeType="1"/>
            </p:cNvSpPr>
            <p:nvPr/>
          </p:nvSpPr>
          <p:spPr bwMode="auto">
            <a:xfrm>
              <a:off x="2666" y="2930"/>
              <a:ext cx="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14"/>
            <p:cNvSpPr>
              <a:spLocks noChangeShapeType="1"/>
            </p:cNvSpPr>
            <p:nvPr/>
          </p:nvSpPr>
          <p:spPr bwMode="auto">
            <a:xfrm>
              <a:off x="2666" y="2930"/>
              <a:ext cx="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15"/>
            <p:cNvSpPr>
              <a:spLocks noChangeShapeType="1"/>
            </p:cNvSpPr>
            <p:nvPr/>
          </p:nvSpPr>
          <p:spPr bwMode="auto">
            <a:xfrm>
              <a:off x="2666" y="2930"/>
              <a:ext cx="6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16"/>
            <p:cNvSpPr>
              <a:spLocks noChangeShapeType="1"/>
            </p:cNvSpPr>
            <p:nvPr/>
          </p:nvSpPr>
          <p:spPr bwMode="auto">
            <a:xfrm>
              <a:off x="4373" y="2491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17"/>
            <p:cNvSpPr>
              <a:spLocks noChangeShapeType="1"/>
            </p:cNvSpPr>
            <p:nvPr/>
          </p:nvSpPr>
          <p:spPr bwMode="auto">
            <a:xfrm>
              <a:off x="4373" y="2491"/>
              <a:ext cx="0" cy="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18"/>
            <p:cNvSpPr>
              <a:spLocks noChangeShapeType="1"/>
            </p:cNvSpPr>
            <p:nvPr/>
          </p:nvSpPr>
          <p:spPr bwMode="auto">
            <a:xfrm>
              <a:off x="4373" y="2491"/>
              <a:ext cx="0" cy="439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19"/>
            <p:cNvSpPr>
              <a:spLocks noChangeShapeType="1"/>
            </p:cNvSpPr>
            <p:nvPr/>
          </p:nvSpPr>
          <p:spPr bwMode="auto">
            <a:xfrm>
              <a:off x="3306" y="2930"/>
              <a:ext cx="10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20"/>
            <p:cNvSpPr>
              <a:spLocks noChangeShapeType="1"/>
            </p:cNvSpPr>
            <p:nvPr/>
          </p:nvSpPr>
          <p:spPr bwMode="auto">
            <a:xfrm>
              <a:off x="3306" y="2930"/>
              <a:ext cx="10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21"/>
            <p:cNvSpPr>
              <a:spLocks noChangeShapeType="1"/>
            </p:cNvSpPr>
            <p:nvPr/>
          </p:nvSpPr>
          <p:spPr bwMode="auto">
            <a:xfrm>
              <a:off x="2026" y="2930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22"/>
            <p:cNvSpPr>
              <a:spLocks noChangeShapeType="1"/>
            </p:cNvSpPr>
            <p:nvPr/>
          </p:nvSpPr>
          <p:spPr bwMode="auto">
            <a:xfrm>
              <a:off x="2026" y="2930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23"/>
            <p:cNvSpPr>
              <a:spLocks noChangeShapeType="1"/>
            </p:cNvSpPr>
            <p:nvPr/>
          </p:nvSpPr>
          <p:spPr bwMode="auto">
            <a:xfrm>
              <a:off x="2666" y="2930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24"/>
            <p:cNvSpPr>
              <a:spLocks noChangeShapeType="1"/>
            </p:cNvSpPr>
            <p:nvPr/>
          </p:nvSpPr>
          <p:spPr bwMode="auto">
            <a:xfrm>
              <a:off x="2666" y="2930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25"/>
            <p:cNvSpPr>
              <a:spLocks noChangeShapeType="1"/>
            </p:cNvSpPr>
            <p:nvPr/>
          </p:nvSpPr>
          <p:spPr bwMode="auto">
            <a:xfrm>
              <a:off x="2026" y="3574"/>
              <a:ext cx="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26"/>
            <p:cNvSpPr>
              <a:spLocks noChangeShapeType="1"/>
            </p:cNvSpPr>
            <p:nvPr/>
          </p:nvSpPr>
          <p:spPr bwMode="auto">
            <a:xfrm>
              <a:off x="2026" y="3574"/>
              <a:ext cx="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27"/>
            <p:cNvSpPr>
              <a:spLocks noChangeShapeType="1"/>
            </p:cNvSpPr>
            <p:nvPr/>
          </p:nvSpPr>
          <p:spPr bwMode="auto">
            <a:xfrm>
              <a:off x="2026" y="3574"/>
              <a:ext cx="6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28"/>
            <p:cNvSpPr>
              <a:spLocks noChangeShapeType="1"/>
            </p:cNvSpPr>
            <p:nvPr/>
          </p:nvSpPr>
          <p:spPr bwMode="auto">
            <a:xfrm>
              <a:off x="3306" y="2930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29"/>
            <p:cNvSpPr>
              <a:spLocks noChangeShapeType="1"/>
            </p:cNvSpPr>
            <p:nvPr/>
          </p:nvSpPr>
          <p:spPr bwMode="auto">
            <a:xfrm>
              <a:off x="3306" y="2930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30"/>
            <p:cNvSpPr>
              <a:spLocks noChangeShapeType="1"/>
            </p:cNvSpPr>
            <p:nvPr/>
          </p:nvSpPr>
          <p:spPr bwMode="auto">
            <a:xfrm>
              <a:off x="2666" y="3574"/>
              <a:ext cx="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31"/>
            <p:cNvSpPr>
              <a:spLocks noChangeShapeType="1"/>
            </p:cNvSpPr>
            <p:nvPr/>
          </p:nvSpPr>
          <p:spPr bwMode="auto">
            <a:xfrm>
              <a:off x="2666" y="3574"/>
              <a:ext cx="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32"/>
            <p:cNvSpPr>
              <a:spLocks noChangeShapeType="1"/>
            </p:cNvSpPr>
            <p:nvPr/>
          </p:nvSpPr>
          <p:spPr bwMode="auto">
            <a:xfrm>
              <a:off x="2666" y="3574"/>
              <a:ext cx="64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33"/>
            <p:cNvSpPr>
              <a:spLocks noChangeShapeType="1"/>
            </p:cNvSpPr>
            <p:nvPr/>
          </p:nvSpPr>
          <p:spPr bwMode="auto">
            <a:xfrm>
              <a:off x="4373" y="2930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34"/>
            <p:cNvSpPr>
              <a:spLocks noChangeShapeType="1"/>
            </p:cNvSpPr>
            <p:nvPr/>
          </p:nvSpPr>
          <p:spPr bwMode="auto">
            <a:xfrm>
              <a:off x="4373" y="2930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35"/>
            <p:cNvSpPr>
              <a:spLocks noChangeShapeType="1"/>
            </p:cNvSpPr>
            <p:nvPr/>
          </p:nvSpPr>
          <p:spPr bwMode="auto">
            <a:xfrm>
              <a:off x="3306" y="3574"/>
              <a:ext cx="10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36"/>
            <p:cNvSpPr>
              <a:spLocks noChangeShapeType="1"/>
            </p:cNvSpPr>
            <p:nvPr/>
          </p:nvSpPr>
          <p:spPr bwMode="auto">
            <a:xfrm>
              <a:off x="3306" y="3574"/>
              <a:ext cx="10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395535" y="260648"/>
            <a:ext cx="679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Ako vznikli porušené konfigurácie z počiatočnej </a:t>
            </a:r>
            <a:r>
              <a:rPr lang="sk-SK" dirty="0" smtClean="0">
                <a:solidFill>
                  <a:srgbClr val="C00000"/>
                </a:solidFill>
              </a:rPr>
              <a:t>(červený s.t.) 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15" name="Group 214"/>
          <p:cNvGrpSpPr/>
          <p:nvPr/>
        </p:nvGrpSpPr>
        <p:grpSpPr>
          <a:xfrm>
            <a:off x="899149" y="847792"/>
            <a:ext cx="2687479" cy="1925955"/>
            <a:chOff x="1208723" y="2351723"/>
            <a:chExt cx="2687479" cy="1925955"/>
          </a:xfrm>
        </p:grpSpPr>
        <p:pic>
          <p:nvPicPr>
            <p:cNvPr id="21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8723" y="3114675"/>
              <a:ext cx="1154430" cy="400050"/>
            </a:xfrm>
            <a:prstGeom prst="rect">
              <a:avLst/>
            </a:prstGeom>
            <a:noFill/>
          </p:spPr>
        </p:pic>
        <p:sp>
          <p:nvSpPr>
            <p:cNvPr id="217" name="Text Box 5"/>
            <p:cNvSpPr txBox="1">
              <a:spLocks noChangeArrowheads="1"/>
            </p:cNvSpPr>
            <p:nvPr/>
          </p:nvSpPr>
          <p:spPr bwMode="auto">
            <a:xfrm>
              <a:off x="1281589" y="3168968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pic>
          <p:nvPicPr>
            <p:cNvPr id="218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43200" y="3343275"/>
              <a:ext cx="762953" cy="20003"/>
            </a:xfrm>
            <a:prstGeom prst="rect">
              <a:avLst/>
            </a:prstGeom>
            <a:noFill/>
          </p:spPr>
        </p:pic>
        <p:pic>
          <p:nvPicPr>
            <p:cNvPr id="219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51723" y="2351723"/>
              <a:ext cx="401479" cy="401479"/>
            </a:xfrm>
            <a:prstGeom prst="rect">
              <a:avLst/>
            </a:prstGeom>
            <a:noFill/>
          </p:spPr>
        </p:pic>
        <p:sp>
          <p:nvSpPr>
            <p:cNvPr id="220" name="Text Box 8"/>
            <p:cNvSpPr txBox="1">
              <a:spLocks noChangeArrowheads="1"/>
            </p:cNvSpPr>
            <p:nvPr/>
          </p:nvSpPr>
          <p:spPr bwMode="auto">
            <a:xfrm>
              <a:off x="2424589" y="2407445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pic>
          <p:nvPicPr>
            <p:cNvPr id="221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51723" y="3876200"/>
              <a:ext cx="401479" cy="401478"/>
            </a:xfrm>
            <a:prstGeom prst="rect">
              <a:avLst/>
            </a:prstGeom>
            <a:noFill/>
          </p:spPr>
        </p:pic>
        <p:sp>
          <p:nvSpPr>
            <p:cNvPr id="222" name="Text Box 10"/>
            <p:cNvSpPr txBox="1">
              <a:spLocks noChangeArrowheads="1"/>
            </p:cNvSpPr>
            <p:nvPr/>
          </p:nvSpPr>
          <p:spPr bwMode="auto">
            <a:xfrm>
              <a:off x="2424589" y="3931920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  <p:pic>
          <p:nvPicPr>
            <p:cNvPr id="223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51723" y="3114675"/>
              <a:ext cx="401479" cy="400050"/>
            </a:xfrm>
            <a:prstGeom prst="rect">
              <a:avLst/>
            </a:prstGeom>
            <a:noFill/>
          </p:spPr>
        </p:pic>
        <p:sp>
          <p:nvSpPr>
            <p:cNvPr id="224" name="Text Box 12"/>
            <p:cNvSpPr txBox="1">
              <a:spLocks noChangeArrowheads="1"/>
            </p:cNvSpPr>
            <p:nvPr/>
          </p:nvSpPr>
          <p:spPr bwMode="auto">
            <a:xfrm>
              <a:off x="2424589" y="3168968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pic>
          <p:nvPicPr>
            <p:cNvPr id="225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23198" y="3114675"/>
              <a:ext cx="1173004" cy="867252"/>
            </a:xfrm>
            <a:prstGeom prst="rect">
              <a:avLst/>
            </a:prstGeom>
            <a:noFill/>
          </p:spPr>
        </p:pic>
        <p:sp>
          <p:nvSpPr>
            <p:cNvPr id="226" name="Text Box 14"/>
            <p:cNvSpPr txBox="1">
              <a:spLocks noChangeArrowheads="1"/>
            </p:cNvSpPr>
            <p:nvPr/>
          </p:nvSpPr>
          <p:spPr bwMode="auto">
            <a:xfrm>
              <a:off x="3567589" y="3168968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E</a:t>
              </a:r>
            </a:p>
          </p:txBody>
        </p:sp>
        <p:pic>
          <p:nvPicPr>
            <p:cNvPr id="227" name="Picture 1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437323" y="3466148"/>
              <a:ext cx="934403" cy="611505"/>
            </a:xfrm>
            <a:prstGeom prst="rect">
              <a:avLst/>
            </a:prstGeom>
            <a:noFill/>
          </p:spPr>
        </p:pic>
        <p:pic>
          <p:nvPicPr>
            <p:cNvPr id="228" name="Picture 1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733199" y="2580323"/>
              <a:ext cx="905828" cy="535782"/>
            </a:xfrm>
            <a:prstGeom prst="rect">
              <a:avLst/>
            </a:prstGeom>
            <a:noFill/>
          </p:spPr>
        </p:pic>
        <p:pic>
          <p:nvPicPr>
            <p:cNvPr id="229" name="Picture 1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437323" y="2580323"/>
              <a:ext cx="934403" cy="554355"/>
            </a:xfrm>
            <a:prstGeom prst="rect">
              <a:avLst/>
            </a:prstGeom>
            <a:noFill/>
          </p:spPr>
        </p:pic>
        <p:pic>
          <p:nvPicPr>
            <p:cNvPr id="230" name="Picture 1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504599" y="3504724"/>
              <a:ext cx="20003" cy="381476"/>
            </a:xfrm>
            <a:prstGeom prst="rect">
              <a:avLst/>
            </a:prstGeom>
            <a:noFill/>
          </p:spPr>
        </p:pic>
        <p:sp>
          <p:nvSpPr>
            <p:cNvPr id="231" name="Text Box 19"/>
            <p:cNvSpPr txBox="1">
              <a:spLocks noChangeArrowheads="1"/>
            </p:cNvSpPr>
            <p:nvPr/>
          </p:nvSpPr>
          <p:spPr bwMode="auto">
            <a:xfrm>
              <a:off x="1564482" y="2650332"/>
              <a:ext cx="45291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20</a:t>
              </a:r>
            </a:p>
          </p:txBody>
        </p:sp>
        <p:sp>
          <p:nvSpPr>
            <p:cNvPr id="232" name="Text Box 20"/>
            <p:cNvSpPr txBox="1">
              <a:spLocks noChangeArrowheads="1"/>
            </p:cNvSpPr>
            <p:nvPr/>
          </p:nvSpPr>
          <p:spPr bwMode="auto">
            <a:xfrm>
              <a:off x="3164682" y="2650332"/>
              <a:ext cx="45291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9900"/>
                  </a:solidFill>
                  <a:latin typeface="Arial" pitchFamily="34" charset="0"/>
                </a:rPr>
                <a:t>30</a:t>
              </a:r>
            </a:p>
          </p:txBody>
        </p:sp>
        <p:sp>
          <p:nvSpPr>
            <p:cNvPr id="233" name="Text Box 21"/>
            <p:cNvSpPr txBox="1">
              <a:spLocks noChangeArrowheads="1"/>
            </p:cNvSpPr>
            <p:nvPr/>
          </p:nvSpPr>
          <p:spPr bwMode="auto">
            <a:xfrm>
              <a:off x="1715929" y="3793332"/>
              <a:ext cx="45434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15</a:t>
              </a:r>
            </a:p>
          </p:txBody>
        </p:sp>
        <p:sp>
          <p:nvSpPr>
            <p:cNvPr id="234" name="Text Box 22"/>
            <p:cNvSpPr txBox="1">
              <a:spLocks noChangeArrowheads="1"/>
            </p:cNvSpPr>
            <p:nvPr/>
          </p:nvSpPr>
          <p:spPr bwMode="auto">
            <a:xfrm>
              <a:off x="2936082" y="3793332"/>
              <a:ext cx="45291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9900"/>
                  </a:solidFill>
                  <a:latin typeface="Arial" pitchFamily="34" charset="0"/>
                </a:rPr>
                <a:t>40</a:t>
              </a:r>
            </a:p>
          </p:txBody>
        </p:sp>
        <p:sp>
          <p:nvSpPr>
            <p:cNvPr id="235" name="Text Box 23"/>
            <p:cNvSpPr txBox="1">
              <a:spLocks noChangeArrowheads="1"/>
            </p:cNvSpPr>
            <p:nvPr/>
          </p:nvSpPr>
          <p:spPr bwMode="auto">
            <a:xfrm>
              <a:off x="1868805" y="3093244"/>
              <a:ext cx="452914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10</a:t>
              </a:r>
            </a:p>
          </p:txBody>
        </p:sp>
        <p:sp>
          <p:nvSpPr>
            <p:cNvPr id="236" name="Text Box 24"/>
            <p:cNvSpPr txBox="1">
              <a:spLocks noChangeArrowheads="1"/>
            </p:cNvSpPr>
            <p:nvPr/>
          </p:nvSpPr>
          <p:spPr bwMode="auto">
            <a:xfrm>
              <a:off x="2858929" y="3107532"/>
              <a:ext cx="45434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237" name="Text Box 25"/>
            <p:cNvSpPr txBox="1">
              <a:spLocks noChangeArrowheads="1"/>
            </p:cNvSpPr>
            <p:nvPr/>
          </p:nvSpPr>
          <p:spPr bwMode="auto">
            <a:xfrm>
              <a:off x="2173129" y="3594735"/>
              <a:ext cx="45434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9900"/>
                  </a:solidFill>
                  <a:latin typeface="Arial" pitchFamily="34" charset="0"/>
                </a:rPr>
                <a:t>25</a:t>
              </a:r>
            </a:p>
          </p:txBody>
        </p:sp>
      </p:grpSp>
      <p:sp>
        <p:nvSpPr>
          <p:cNvPr id="242" name="Oval 241"/>
          <p:cNvSpPr/>
          <p:nvPr/>
        </p:nvSpPr>
        <p:spPr>
          <a:xfrm>
            <a:off x="5580112" y="1801279"/>
            <a:ext cx="3240360" cy="3259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3" name="Group 242"/>
          <p:cNvGrpSpPr/>
          <p:nvPr/>
        </p:nvGrpSpPr>
        <p:grpSpPr>
          <a:xfrm>
            <a:off x="944868" y="3105052"/>
            <a:ext cx="2687479" cy="1925955"/>
            <a:chOff x="1208723" y="2351723"/>
            <a:chExt cx="2687479" cy="1925955"/>
          </a:xfrm>
        </p:grpSpPr>
        <p:pic>
          <p:nvPicPr>
            <p:cNvPr id="244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8723" y="3114675"/>
              <a:ext cx="1154430" cy="400050"/>
            </a:xfrm>
            <a:prstGeom prst="rect">
              <a:avLst/>
            </a:prstGeom>
            <a:noFill/>
          </p:spPr>
        </p:pic>
        <p:sp>
          <p:nvSpPr>
            <p:cNvPr id="245" name="Text Box 5"/>
            <p:cNvSpPr txBox="1">
              <a:spLocks noChangeArrowheads="1"/>
            </p:cNvSpPr>
            <p:nvPr/>
          </p:nvSpPr>
          <p:spPr bwMode="auto">
            <a:xfrm>
              <a:off x="1281589" y="3168968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pic>
          <p:nvPicPr>
            <p:cNvPr id="246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43200" y="3343275"/>
              <a:ext cx="762953" cy="20003"/>
            </a:xfrm>
            <a:prstGeom prst="rect">
              <a:avLst/>
            </a:prstGeom>
            <a:noFill/>
          </p:spPr>
        </p:pic>
        <p:pic>
          <p:nvPicPr>
            <p:cNvPr id="247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51723" y="2351723"/>
              <a:ext cx="401479" cy="401479"/>
            </a:xfrm>
            <a:prstGeom prst="rect">
              <a:avLst/>
            </a:prstGeom>
            <a:noFill/>
          </p:spPr>
        </p:pic>
        <p:sp>
          <p:nvSpPr>
            <p:cNvPr id="248" name="Text Box 8"/>
            <p:cNvSpPr txBox="1">
              <a:spLocks noChangeArrowheads="1"/>
            </p:cNvSpPr>
            <p:nvPr/>
          </p:nvSpPr>
          <p:spPr bwMode="auto">
            <a:xfrm>
              <a:off x="2424589" y="2407445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pic>
          <p:nvPicPr>
            <p:cNvPr id="249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51723" y="3876200"/>
              <a:ext cx="401479" cy="401478"/>
            </a:xfrm>
            <a:prstGeom prst="rect">
              <a:avLst/>
            </a:prstGeom>
            <a:noFill/>
          </p:spPr>
        </p:pic>
        <p:sp>
          <p:nvSpPr>
            <p:cNvPr id="250" name="Text Box 10"/>
            <p:cNvSpPr txBox="1">
              <a:spLocks noChangeArrowheads="1"/>
            </p:cNvSpPr>
            <p:nvPr/>
          </p:nvSpPr>
          <p:spPr bwMode="auto">
            <a:xfrm>
              <a:off x="2424589" y="3931920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  <p:pic>
          <p:nvPicPr>
            <p:cNvPr id="251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51723" y="3114675"/>
              <a:ext cx="401479" cy="400050"/>
            </a:xfrm>
            <a:prstGeom prst="rect">
              <a:avLst/>
            </a:prstGeom>
            <a:noFill/>
          </p:spPr>
        </p:pic>
        <p:sp>
          <p:nvSpPr>
            <p:cNvPr id="252" name="Text Box 12"/>
            <p:cNvSpPr txBox="1">
              <a:spLocks noChangeArrowheads="1"/>
            </p:cNvSpPr>
            <p:nvPr/>
          </p:nvSpPr>
          <p:spPr bwMode="auto">
            <a:xfrm>
              <a:off x="2424589" y="3168968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pic>
          <p:nvPicPr>
            <p:cNvPr id="253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23198" y="3114675"/>
              <a:ext cx="1173004" cy="867252"/>
            </a:xfrm>
            <a:prstGeom prst="rect">
              <a:avLst/>
            </a:prstGeom>
            <a:noFill/>
          </p:spPr>
        </p:pic>
        <p:sp>
          <p:nvSpPr>
            <p:cNvPr id="254" name="Text Box 14"/>
            <p:cNvSpPr txBox="1">
              <a:spLocks noChangeArrowheads="1"/>
            </p:cNvSpPr>
            <p:nvPr/>
          </p:nvSpPr>
          <p:spPr bwMode="auto">
            <a:xfrm>
              <a:off x="3567589" y="3168968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E</a:t>
              </a:r>
            </a:p>
          </p:txBody>
        </p:sp>
        <p:pic>
          <p:nvPicPr>
            <p:cNvPr id="255" name="Picture 1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437323" y="3466148"/>
              <a:ext cx="934403" cy="611505"/>
            </a:xfrm>
            <a:prstGeom prst="rect">
              <a:avLst/>
            </a:prstGeom>
            <a:noFill/>
          </p:spPr>
        </p:pic>
        <p:pic>
          <p:nvPicPr>
            <p:cNvPr id="256" name="Picture 1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733199" y="2580323"/>
              <a:ext cx="905828" cy="535782"/>
            </a:xfrm>
            <a:prstGeom prst="rect">
              <a:avLst/>
            </a:prstGeom>
            <a:noFill/>
          </p:spPr>
        </p:pic>
        <p:pic>
          <p:nvPicPr>
            <p:cNvPr id="257" name="Picture 1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437323" y="2580323"/>
              <a:ext cx="934403" cy="554355"/>
            </a:xfrm>
            <a:prstGeom prst="rect">
              <a:avLst/>
            </a:prstGeom>
            <a:noFill/>
          </p:spPr>
        </p:pic>
        <p:pic>
          <p:nvPicPr>
            <p:cNvPr id="258" name="Picture 1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504599" y="3504724"/>
              <a:ext cx="20003" cy="381476"/>
            </a:xfrm>
            <a:prstGeom prst="rect">
              <a:avLst/>
            </a:prstGeom>
            <a:noFill/>
          </p:spPr>
        </p:pic>
        <p:sp>
          <p:nvSpPr>
            <p:cNvPr id="259" name="Text Box 19"/>
            <p:cNvSpPr txBox="1">
              <a:spLocks noChangeArrowheads="1"/>
            </p:cNvSpPr>
            <p:nvPr/>
          </p:nvSpPr>
          <p:spPr bwMode="auto">
            <a:xfrm>
              <a:off x="1564482" y="2650332"/>
              <a:ext cx="45291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20</a:t>
              </a:r>
            </a:p>
          </p:txBody>
        </p:sp>
        <p:sp>
          <p:nvSpPr>
            <p:cNvPr id="260" name="Text Box 20"/>
            <p:cNvSpPr txBox="1">
              <a:spLocks noChangeArrowheads="1"/>
            </p:cNvSpPr>
            <p:nvPr/>
          </p:nvSpPr>
          <p:spPr bwMode="auto">
            <a:xfrm>
              <a:off x="3164682" y="2650332"/>
              <a:ext cx="45291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9900"/>
                  </a:solidFill>
                  <a:latin typeface="Arial" pitchFamily="34" charset="0"/>
                </a:rPr>
                <a:t>30</a:t>
              </a:r>
            </a:p>
          </p:txBody>
        </p:sp>
        <p:sp>
          <p:nvSpPr>
            <p:cNvPr id="261" name="Text Box 21"/>
            <p:cNvSpPr txBox="1">
              <a:spLocks noChangeArrowheads="1"/>
            </p:cNvSpPr>
            <p:nvPr/>
          </p:nvSpPr>
          <p:spPr bwMode="auto">
            <a:xfrm>
              <a:off x="1715929" y="3793332"/>
              <a:ext cx="45434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15</a:t>
              </a:r>
            </a:p>
          </p:txBody>
        </p:sp>
        <p:sp>
          <p:nvSpPr>
            <p:cNvPr id="262" name="Text Box 22"/>
            <p:cNvSpPr txBox="1">
              <a:spLocks noChangeArrowheads="1"/>
            </p:cNvSpPr>
            <p:nvPr/>
          </p:nvSpPr>
          <p:spPr bwMode="auto">
            <a:xfrm>
              <a:off x="2936082" y="3793332"/>
              <a:ext cx="45291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9900"/>
                  </a:solidFill>
                  <a:latin typeface="Arial" pitchFamily="34" charset="0"/>
                </a:rPr>
                <a:t>40</a:t>
              </a:r>
            </a:p>
          </p:txBody>
        </p:sp>
        <p:sp>
          <p:nvSpPr>
            <p:cNvPr id="263" name="Text Box 23"/>
            <p:cNvSpPr txBox="1">
              <a:spLocks noChangeArrowheads="1"/>
            </p:cNvSpPr>
            <p:nvPr/>
          </p:nvSpPr>
          <p:spPr bwMode="auto">
            <a:xfrm>
              <a:off x="1868805" y="3093244"/>
              <a:ext cx="452914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10</a:t>
              </a:r>
            </a:p>
          </p:txBody>
        </p:sp>
        <p:sp>
          <p:nvSpPr>
            <p:cNvPr id="264" name="Text Box 24"/>
            <p:cNvSpPr txBox="1">
              <a:spLocks noChangeArrowheads="1"/>
            </p:cNvSpPr>
            <p:nvPr/>
          </p:nvSpPr>
          <p:spPr bwMode="auto">
            <a:xfrm>
              <a:off x="2858929" y="3107532"/>
              <a:ext cx="45434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265" name="Text Box 25"/>
            <p:cNvSpPr txBox="1">
              <a:spLocks noChangeArrowheads="1"/>
            </p:cNvSpPr>
            <p:nvPr/>
          </p:nvSpPr>
          <p:spPr bwMode="auto">
            <a:xfrm>
              <a:off x="2173129" y="3594735"/>
              <a:ext cx="45434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9900"/>
                  </a:solidFill>
                  <a:latin typeface="Arial" pitchFamily="34" charset="0"/>
                </a:rPr>
                <a:t>25</a:t>
              </a:r>
            </a:p>
          </p:txBody>
        </p:sp>
      </p:grpSp>
      <p:cxnSp>
        <p:nvCxnSpPr>
          <p:cNvPr id="271" name="Straight Connector 270"/>
          <p:cNvCxnSpPr/>
          <p:nvPr/>
        </p:nvCxnSpPr>
        <p:spPr>
          <a:xfrm>
            <a:off x="2443628" y="3324840"/>
            <a:ext cx="980122" cy="54881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Group 275"/>
          <p:cNvGrpSpPr/>
          <p:nvPr/>
        </p:nvGrpSpPr>
        <p:grpSpPr>
          <a:xfrm>
            <a:off x="2726521" y="3892340"/>
            <a:ext cx="440055" cy="351381"/>
            <a:chOff x="4658189" y="4949827"/>
            <a:chExt cx="440055" cy="351381"/>
          </a:xfrm>
        </p:grpSpPr>
        <p:cxnSp>
          <p:nvCxnSpPr>
            <p:cNvPr id="273" name="Straight Connector 272"/>
            <p:cNvCxnSpPr/>
            <p:nvPr/>
          </p:nvCxnSpPr>
          <p:spPr>
            <a:xfrm>
              <a:off x="4658189" y="5039579"/>
              <a:ext cx="440055" cy="2314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flipH="1">
              <a:off x="4716016" y="4949827"/>
              <a:ext cx="360040" cy="35138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7" name="Straight Connector 276"/>
          <p:cNvCxnSpPr>
            <a:endCxn id="244" idx="3"/>
          </p:cNvCxnSpPr>
          <p:nvPr/>
        </p:nvCxnSpPr>
        <p:spPr>
          <a:xfrm flipV="1">
            <a:off x="1330631" y="4068029"/>
            <a:ext cx="768667" cy="4463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147752" y="4258294"/>
            <a:ext cx="931544" cy="52370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V="1">
            <a:off x="1167049" y="3402232"/>
            <a:ext cx="900480" cy="457249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/>
          <p:nvPr/>
        </p:nvSpPr>
        <p:spPr>
          <a:xfrm>
            <a:off x="5483582" y="2728575"/>
            <a:ext cx="3240360" cy="3259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5" name="Group 284"/>
          <p:cNvGrpSpPr/>
          <p:nvPr/>
        </p:nvGrpSpPr>
        <p:grpSpPr>
          <a:xfrm>
            <a:off x="3258015" y="4818427"/>
            <a:ext cx="2687479" cy="1925955"/>
            <a:chOff x="1208723" y="2351723"/>
            <a:chExt cx="2687479" cy="1925955"/>
          </a:xfrm>
        </p:grpSpPr>
        <p:pic>
          <p:nvPicPr>
            <p:cNvPr id="28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8723" y="3114675"/>
              <a:ext cx="1154430" cy="400050"/>
            </a:xfrm>
            <a:prstGeom prst="rect">
              <a:avLst/>
            </a:prstGeom>
            <a:noFill/>
          </p:spPr>
        </p:pic>
        <p:sp>
          <p:nvSpPr>
            <p:cNvPr id="287" name="Text Box 5"/>
            <p:cNvSpPr txBox="1">
              <a:spLocks noChangeArrowheads="1"/>
            </p:cNvSpPr>
            <p:nvPr/>
          </p:nvSpPr>
          <p:spPr bwMode="auto">
            <a:xfrm>
              <a:off x="1281589" y="3168968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pic>
          <p:nvPicPr>
            <p:cNvPr id="288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43200" y="3343275"/>
              <a:ext cx="762953" cy="20003"/>
            </a:xfrm>
            <a:prstGeom prst="rect">
              <a:avLst/>
            </a:prstGeom>
            <a:noFill/>
          </p:spPr>
        </p:pic>
        <p:pic>
          <p:nvPicPr>
            <p:cNvPr id="289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51723" y="2351723"/>
              <a:ext cx="401479" cy="401479"/>
            </a:xfrm>
            <a:prstGeom prst="rect">
              <a:avLst/>
            </a:prstGeom>
            <a:noFill/>
          </p:spPr>
        </p:pic>
        <p:sp>
          <p:nvSpPr>
            <p:cNvPr id="290" name="Text Box 8"/>
            <p:cNvSpPr txBox="1">
              <a:spLocks noChangeArrowheads="1"/>
            </p:cNvSpPr>
            <p:nvPr/>
          </p:nvSpPr>
          <p:spPr bwMode="auto">
            <a:xfrm>
              <a:off x="2424589" y="2407445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pic>
          <p:nvPicPr>
            <p:cNvPr id="291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51723" y="3876200"/>
              <a:ext cx="401479" cy="401478"/>
            </a:xfrm>
            <a:prstGeom prst="rect">
              <a:avLst/>
            </a:prstGeom>
            <a:noFill/>
          </p:spPr>
        </p:pic>
        <p:sp>
          <p:nvSpPr>
            <p:cNvPr id="292" name="Text Box 10"/>
            <p:cNvSpPr txBox="1">
              <a:spLocks noChangeArrowheads="1"/>
            </p:cNvSpPr>
            <p:nvPr/>
          </p:nvSpPr>
          <p:spPr bwMode="auto">
            <a:xfrm>
              <a:off x="2424589" y="3931920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  <p:pic>
          <p:nvPicPr>
            <p:cNvPr id="293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51723" y="3114675"/>
              <a:ext cx="401479" cy="400050"/>
            </a:xfrm>
            <a:prstGeom prst="rect">
              <a:avLst/>
            </a:prstGeom>
            <a:noFill/>
          </p:spPr>
        </p:pic>
        <p:sp>
          <p:nvSpPr>
            <p:cNvPr id="294" name="Text Box 12"/>
            <p:cNvSpPr txBox="1">
              <a:spLocks noChangeArrowheads="1"/>
            </p:cNvSpPr>
            <p:nvPr/>
          </p:nvSpPr>
          <p:spPr bwMode="auto">
            <a:xfrm>
              <a:off x="2424589" y="3168968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pic>
          <p:nvPicPr>
            <p:cNvPr id="295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23198" y="3114675"/>
              <a:ext cx="1173004" cy="867252"/>
            </a:xfrm>
            <a:prstGeom prst="rect">
              <a:avLst/>
            </a:prstGeom>
            <a:noFill/>
          </p:spPr>
        </p:pic>
        <p:sp>
          <p:nvSpPr>
            <p:cNvPr id="296" name="Text Box 14"/>
            <p:cNvSpPr txBox="1">
              <a:spLocks noChangeArrowheads="1"/>
            </p:cNvSpPr>
            <p:nvPr/>
          </p:nvSpPr>
          <p:spPr bwMode="auto">
            <a:xfrm>
              <a:off x="3567589" y="3168968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E</a:t>
              </a:r>
            </a:p>
          </p:txBody>
        </p:sp>
        <p:pic>
          <p:nvPicPr>
            <p:cNvPr id="297" name="Picture 1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437323" y="3466148"/>
              <a:ext cx="934403" cy="611505"/>
            </a:xfrm>
            <a:prstGeom prst="rect">
              <a:avLst/>
            </a:prstGeom>
            <a:noFill/>
          </p:spPr>
        </p:pic>
        <p:pic>
          <p:nvPicPr>
            <p:cNvPr id="298" name="Picture 1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733199" y="2580323"/>
              <a:ext cx="905828" cy="535782"/>
            </a:xfrm>
            <a:prstGeom prst="rect">
              <a:avLst/>
            </a:prstGeom>
            <a:noFill/>
          </p:spPr>
        </p:pic>
        <p:pic>
          <p:nvPicPr>
            <p:cNvPr id="299" name="Picture 1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437323" y="2580323"/>
              <a:ext cx="934403" cy="554355"/>
            </a:xfrm>
            <a:prstGeom prst="rect">
              <a:avLst/>
            </a:prstGeom>
            <a:noFill/>
          </p:spPr>
        </p:pic>
        <p:pic>
          <p:nvPicPr>
            <p:cNvPr id="300" name="Picture 1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504599" y="3504724"/>
              <a:ext cx="20003" cy="381476"/>
            </a:xfrm>
            <a:prstGeom prst="rect">
              <a:avLst/>
            </a:prstGeom>
            <a:noFill/>
          </p:spPr>
        </p:pic>
        <p:sp>
          <p:nvSpPr>
            <p:cNvPr id="301" name="Text Box 19"/>
            <p:cNvSpPr txBox="1">
              <a:spLocks noChangeArrowheads="1"/>
            </p:cNvSpPr>
            <p:nvPr/>
          </p:nvSpPr>
          <p:spPr bwMode="auto">
            <a:xfrm>
              <a:off x="1564482" y="2650332"/>
              <a:ext cx="45291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20</a:t>
              </a:r>
            </a:p>
          </p:txBody>
        </p:sp>
        <p:sp>
          <p:nvSpPr>
            <p:cNvPr id="302" name="Text Box 20"/>
            <p:cNvSpPr txBox="1">
              <a:spLocks noChangeArrowheads="1"/>
            </p:cNvSpPr>
            <p:nvPr/>
          </p:nvSpPr>
          <p:spPr bwMode="auto">
            <a:xfrm>
              <a:off x="3164682" y="2650332"/>
              <a:ext cx="45291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9900"/>
                  </a:solidFill>
                  <a:latin typeface="Arial" pitchFamily="34" charset="0"/>
                </a:rPr>
                <a:t>30</a:t>
              </a:r>
            </a:p>
          </p:txBody>
        </p:sp>
        <p:sp>
          <p:nvSpPr>
            <p:cNvPr id="303" name="Text Box 21"/>
            <p:cNvSpPr txBox="1">
              <a:spLocks noChangeArrowheads="1"/>
            </p:cNvSpPr>
            <p:nvPr/>
          </p:nvSpPr>
          <p:spPr bwMode="auto">
            <a:xfrm>
              <a:off x="1715929" y="3793332"/>
              <a:ext cx="45434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15</a:t>
              </a:r>
            </a:p>
          </p:txBody>
        </p:sp>
        <p:sp>
          <p:nvSpPr>
            <p:cNvPr id="304" name="Text Box 22"/>
            <p:cNvSpPr txBox="1">
              <a:spLocks noChangeArrowheads="1"/>
            </p:cNvSpPr>
            <p:nvPr/>
          </p:nvSpPr>
          <p:spPr bwMode="auto">
            <a:xfrm>
              <a:off x="2936082" y="3793332"/>
              <a:ext cx="45291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9900"/>
                  </a:solidFill>
                  <a:latin typeface="Arial" pitchFamily="34" charset="0"/>
                </a:rPr>
                <a:t>40</a:t>
              </a:r>
            </a:p>
          </p:txBody>
        </p:sp>
        <p:sp>
          <p:nvSpPr>
            <p:cNvPr id="305" name="Text Box 23"/>
            <p:cNvSpPr txBox="1">
              <a:spLocks noChangeArrowheads="1"/>
            </p:cNvSpPr>
            <p:nvPr/>
          </p:nvSpPr>
          <p:spPr bwMode="auto">
            <a:xfrm>
              <a:off x="1868805" y="3093244"/>
              <a:ext cx="452914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10</a:t>
              </a:r>
            </a:p>
          </p:txBody>
        </p:sp>
        <p:sp>
          <p:nvSpPr>
            <p:cNvPr id="306" name="Text Box 24"/>
            <p:cNvSpPr txBox="1">
              <a:spLocks noChangeArrowheads="1"/>
            </p:cNvSpPr>
            <p:nvPr/>
          </p:nvSpPr>
          <p:spPr bwMode="auto">
            <a:xfrm>
              <a:off x="2858929" y="3107532"/>
              <a:ext cx="45434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307" name="Text Box 25"/>
            <p:cNvSpPr txBox="1">
              <a:spLocks noChangeArrowheads="1"/>
            </p:cNvSpPr>
            <p:nvPr/>
          </p:nvSpPr>
          <p:spPr bwMode="auto">
            <a:xfrm>
              <a:off x="2173129" y="3594735"/>
              <a:ext cx="45434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9900"/>
                  </a:solidFill>
                  <a:latin typeface="Arial" pitchFamily="34" charset="0"/>
                </a:rPr>
                <a:t>25</a:t>
              </a:r>
            </a:p>
          </p:txBody>
        </p:sp>
      </p:grpSp>
      <p:cxnSp>
        <p:nvCxnSpPr>
          <p:cNvPr id="308" name="Straight Connector 307"/>
          <p:cNvCxnSpPr>
            <a:endCxn id="291" idx="0"/>
          </p:cNvCxnSpPr>
          <p:nvPr/>
        </p:nvCxnSpPr>
        <p:spPr>
          <a:xfrm>
            <a:off x="4571036" y="5975541"/>
            <a:ext cx="30719" cy="367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V="1">
            <a:off x="4755625" y="5781000"/>
            <a:ext cx="819822" cy="7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1">
            <a:off x="3672493" y="5804876"/>
            <a:ext cx="770221" cy="104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endCxn id="289" idx="1"/>
          </p:cNvCxnSpPr>
          <p:nvPr/>
        </p:nvCxnSpPr>
        <p:spPr>
          <a:xfrm flipV="1">
            <a:off x="3482468" y="5019167"/>
            <a:ext cx="918547" cy="5541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Group 317"/>
          <p:cNvGrpSpPr/>
          <p:nvPr/>
        </p:nvGrpSpPr>
        <p:grpSpPr>
          <a:xfrm>
            <a:off x="3630091" y="5945743"/>
            <a:ext cx="440055" cy="351381"/>
            <a:chOff x="4658189" y="4949827"/>
            <a:chExt cx="440055" cy="351381"/>
          </a:xfrm>
        </p:grpSpPr>
        <p:cxnSp>
          <p:nvCxnSpPr>
            <p:cNvPr id="319" name="Straight Connector 318"/>
            <p:cNvCxnSpPr/>
            <p:nvPr/>
          </p:nvCxnSpPr>
          <p:spPr>
            <a:xfrm>
              <a:off x="4658189" y="5039579"/>
              <a:ext cx="440055" cy="2314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flipH="1">
              <a:off x="4716016" y="4949827"/>
              <a:ext cx="360040" cy="3513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1" name="Oval 320"/>
          <p:cNvSpPr/>
          <p:nvPr/>
        </p:nvSpPr>
        <p:spPr>
          <a:xfrm>
            <a:off x="5483582" y="3846573"/>
            <a:ext cx="3240360" cy="3259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2" name="Group 321"/>
          <p:cNvGrpSpPr/>
          <p:nvPr/>
        </p:nvGrpSpPr>
        <p:grpSpPr>
          <a:xfrm>
            <a:off x="6294092" y="4841898"/>
            <a:ext cx="2687479" cy="1925955"/>
            <a:chOff x="1208723" y="2351723"/>
            <a:chExt cx="2687479" cy="1925955"/>
          </a:xfrm>
        </p:grpSpPr>
        <p:pic>
          <p:nvPicPr>
            <p:cNvPr id="323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08723" y="3114675"/>
              <a:ext cx="1154430" cy="400050"/>
            </a:xfrm>
            <a:prstGeom prst="rect">
              <a:avLst/>
            </a:prstGeom>
            <a:noFill/>
          </p:spPr>
        </p:pic>
        <p:sp>
          <p:nvSpPr>
            <p:cNvPr id="324" name="Text Box 5"/>
            <p:cNvSpPr txBox="1">
              <a:spLocks noChangeArrowheads="1"/>
            </p:cNvSpPr>
            <p:nvPr/>
          </p:nvSpPr>
          <p:spPr bwMode="auto">
            <a:xfrm>
              <a:off x="1281589" y="3168968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pic>
          <p:nvPicPr>
            <p:cNvPr id="325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43200" y="3343275"/>
              <a:ext cx="762953" cy="20003"/>
            </a:xfrm>
            <a:prstGeom prst="rect">
              <a:avLst/>
            </a:prstGeom>
            <a:noFill/>
          </p:spPr>
        </p:pic>
        <p:pic>
          <p:nvPicPr>
            <p:cNvPr id="326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51723" y="2351723"/>
              <a:ext cx="401479" cy="401479"/>
            </a:xfrm>
            <a:prstGeom prst="rect">
              <a:avLst/>
            </a:prstGeom>
            <a:noFill/>
          </p:spPr>
        </p:pic>
        <p:sp>
          <p:nvSpPr>
            <p:cNvPr id="327" name="Text Box 8"/>
            <p:cNvSpPr txBox="1">
              <a:spLocks noChangeArrowheads="1"/>
            </p:cNvSpPr>
            <p:nvPr/>
          </p:nvSpPr>
          <p:spPr bwMode="auto">
            <a:xfrm>
              <a:off x="2424589" y="2407445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pic>
          <p:nvPicPr>
            <p:cNvPr id="328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51723" y="3876200"/>
              <a:ext cx="401479" cy="401478"/>
            </a:xfrm>
            <a:prstGeom prst="rect">
              <a:avLst/>
            </a:prstGeom>
            <a:noFill/>
          </p:spPr>
        </p:pic>
        <p:sp>
          <p:nvSpPr>
            <p:cNvPr id="329" name="Text Box 10"/>
            <p:cNvSpPr txBox="1">
              <a:spLocks noChangeArrowheads="1"/>
            </p:cNvSpPr>
            <p:nvPr/>
          </p:nvSpPr>
          <p:spPr bwMode="auto">
            <a:xfrm>
              <a:off x="2424589" y="3931920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  <p:pic>
          <p:nvPicPr>
            <p:cNvPr id="330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51723" y="3114675"/>
              <a:ext cx="401479" cy="400050"/>
            </a:xfrm>
            <a:prstGeom prst="rect">
              <a:avLst/>
            </a:prstGeom>
            <a:noFill/>
          </p:spPr>
        </p:pic>
        <p:sp>
          <p:nvSpPr>
            <p:cNvPr id="331" name="Text Box 12"/>
            <p:cNvSpPr txBox="1">
              <a:spLocks noChangeArrowheads="1"/>
            </p:cNvSpPr>
            <p:nvPr/>
          </p:nvSpPr>
          <p:spPr bwMode="auto">
            <a:xfrm>
              <a:off x="2424589" y="3168968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pic>
          <p:nvPicPr>
            <p:cNvPr id="332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23198" y="3114675"/>
              <a:ext cx="1173004" cy="867252"/>
            </a:xfrm>
            <a:prstGeom prst="rect">
              <a:avLst/>
            </a:prstGeom>
            <a:noFill/>
          </p:spPr>
        </p:pic>
        <p:sp>
          <p:nvSpPr>
            <p:cNvPr id="333" name="Text Box 14"/>
            <p:cNvSpPr txBox="1">
              <a:spLocks noChangeArrowheads="1"/>
            </p:cNvSpPr>
            <p:nvPr/>
          </p:nvSpPr>
          <p:spPr bwMode="auto">
            <a:xfrm>
              <a:off x="3567589" y="3168968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E</a:t>
              </a:r>
            </a:p>
          </p:txBody>
        </p:sp>
        <p:pic>
          <p:nvPicPr>
            <p:cNvPr id="334" name="Picture 1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437323" y="3466148"/>
              <a:ext cx="934403" cy="611505"/>
            </a:xfrm>
            <a:prstGeom prst="rect">
              <a:avLst/>
            </a:prstGeom>
            <a:noFill/>
          </p:spPr>
        </p:pic>
        <p:pic>
          <p:nvPicPr>
            <p:cNvPr id="335" name="Picture 1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733199" y="2580323"/>
              <a:ext cx="905828" cy="535782"/>
            </a:xfrm>
            <a:prstGeom prst="rect">
              <a:avLst/>
            </a:prstGeom>
            <a:noFill/>
          </p:spPr>
        </p:pic>
        <p:pic>
          <p:nvPicPr>
            <p:cNvPr id="336" name="Picture 1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437323" y="2580323"/>
              <a:ext cx="934403" cy="554355"/>
            </a:xfrm>
            <a:prstGeom prst="rect">
              <a:avLst/>
            </a:prstGeom>
            <a:noFill/>
          </p:spPr>
        </p:pic>
        <p:pic>
          <p:nvPicPr>
            <p:cNvPr id="337" name="Picture 1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504599" y="3504724"/>
              <a:ext cx="20003" cy="381476"/>
            </a:xfrm>
            <a:prstGeom prst="rect">
              <a:avLst/>
            </a:prstGeom>
            <a:noFill/>
          </p:spPr>
        </p:pic>
        <p:sp>
          <p:nvSpPr>
            <p:cNvPr id="338" name="Text Box 19"/>
            <p:cNvSpPr txBox="1">
              <a:spLocks noChangeArrowheads="1"/>
            </p:cNvSpPr>
            <p:nvPr/>
          </p:nvSpPr>
          <p:spPr bwMode="auto">
            <a:xfrm>
              <a:off x="1564482" y="2650332"/>
              <a:ext cx="45291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20</a:t>
              </a:r>
            </a:p>
          </p:txBody>
        </p:sp>
        <p:sp>
          <p:nvSpPr>
            <p:cNvPr id="339" name="Text Box 20"/>
            <p:cNvSpPr txBox="1">
              <a:spLocks noChangeArrowheads="1"/>
            </p:cNvSpPr>
            <p:nvPr/>
          </p:nvSpPr>
          <p:spPr bwMode="auto">
            <a:xfrm>
              <a:off x="3164682" y="2650332"/>
              <a:ext cx="45291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9900"/>
                  </a:solidFill>
                  <a:latin typeface="Arial" pitchFamily="34" charset="0"/>
                </a:rPr>
                <a:t>30</a:t>
              </a:r>
            </a:p>
          </p:txBody>
        </p:sp>
        <p:sp>
          <p:nvSpPr>
            <p:cNvPr id="340" name="Text Box 21"/>
            <p:cNvSpPr txBox="1">
              <a:spLocks noChangeArrowheads="1"/>
            </p:cNvSpPr>
            <p:nvPr/>
          </p:nvSpPr>
          <p:spPr bwMode="auto">
            <a:xfrm>
              <a:off x="1715929" y="3793332"/>
              <a:ext cx="45434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15</a:t>
              </a:r>
            </a:p>
          </p:txBody>
        </p:sp>
        <p:sp>
          <p:nvSpPr>
            <p:cNvPr id="341" name="Text Box 22"/>
            <p:cNvSpPr txBox="1">
              <a:spLocks noChangeArrowheads="1"/>
            </p:cNvSpPr>
            <p:nvPr/>
          </p:nvSpPr>
          <p:spPr bwMode="auto">
            <a:xfrm>
              <a:off x="2936082" y="3793332"/>
              <a:ext cx="45291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9900"/>
                  </a:solidFill>
                  <a:latin typeface="Arial" pitchFamily="34" charset="0"/>
                </a:rPr>
                <a:t>40</a:t>
              </a:r>
            </a:p>
          </p:txBody>
        </p:sp>
        <p:sp>
          <p:nvSpPr>
            <p:cNvPr id="342" name="Text Box 23"/>
            <p:cNvSpPr txBox="1">
              <a:spLocks noChangeArrowheads="1"/>
            </p:cNvSpPr>
            <p:nvPr/>
          </p:nvSpPr>
          <p:spPr bwMode="auto">
            <a:xfrm>
              <a:off x="1868805" y="3093244"/>
              <a:ext cx="452914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10</a:t>
              </a:r>
            </a:p>
          </p:txBody>
        </p:sp>
        <p:sp>
          <p:nvSpPr>
            <p:cNvPr id="343" name="Text Box 24"/>
            <p:cNvSpPr txBox="1">
              <a:spLocks noChangeArrowheads="1"/>
            </p:cNvSpPr>
            <p:nvPr/>
          </p:nvSpPr>
          <p:spPr bwMode="auto">
            <a:xfrm>
              <a:off x="2858929" y="3107532"/>
              <a:ext cx="45434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344" name="Text Box 25"/>
            <p:cNvSpPr txBox="1">
              <a:spLocks noChangeArrowheads="1"/>
            </p:cNvSpPr>
            <p:nvPr/>
          </p:nvSpPr>
          <p:spPr bwMode="auto">
            <a:xfrm>
              <a:off x="2173129" y="3594735"/>
              <a:ext cx="45434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9900"/>
                  </a:solidFill>
                  <a:latin typeface="Arial" pitchFamily="34" charset="0"/>
                </a:rPr>
                <a:t>25</a:t>
              </a:r>
            </a:p>
          </p:txBody>
        </p:sp>
      </p:grpSp>
      <p:cxnSp>
        <p:nvCxnSpPr>
          <p:cNvPr id="345" name="Straight Connector 344"/>
          <p:cNvCxnSpPr/>
          <p:nvPr/>
        </p:nvCxnSpPr>
        <p:spPr>
          <a:xfrm flipV="1">
            <a:off x="7765704" y="5991487"/>
            <a:ext cx="907117" cy="46516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330" idx="3"/>
          </p:cNvCxnSpPr>
          <p:nvPr/>
        </p:nvCxnSpPr>
        <p:spPr>
          <a:xfrm>
            <a:off x="7838571" y="5804875"/>
            <a:ext cx="752951" cy="185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>
            <a:endCxn id="330" idx="1"/>
          </p:cNvCxnSpPr>
          <p:nvPr/>
        </p:nvCxnSpPr>
        <p:spPr>
          <a:xfrm flipV="1">
            <a:off x="6714144" y="5804875"/>
            <a:ext cx="722948" cy="1854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endCxn id="326" idx="1"/>
          </p:cNvCxnSpPr>
          <p:nvPr/>
        </p:nvCxnSpPr>
        <p:spPr>
          <a:xfrm flipV="1">
            <a:off x="6541405" y="5042638"/>
            <a:ext cx="895687" cy="58899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5" name="Group 354"/>
          <p:cNvGrpSpPr/>
          <p:nvPr/>
        </p:nvGrpSpPr>
        <p:grpSpPr>
          <a:xfrm>
            <a:off x="6651279" y="5943968"/>
            <a:ext cx="440055" cy="351381"/>
            <a:chOff x="4658189" y="4949827"/>
            <a:chExt cx="440055" cy="351381"/>
          </a:xfrm>
        </p:grpSpPr>
        <p:cxnSp>
          <p:nvCxnSpPr>
            <p:cNvPr id="356" name="Straight Connector 355"/>
            <p:cNvCxnSpPr/>
            <p:nvPr/>
          </p:nvCxnSpPr>
          <p:spPr>
            <a:xfrm>
              <a:off x="4658189" y="5039579"/>
              <a:ext cx="440055" cy="23145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H="1">
              <a:off x="4716016" y="4949827"/>
              <a:ext cx="360040" cy="351381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2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84" grpId="0" animBg="1"/>
      <p:bldP spid="3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686800" cy="5086003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1600" b="1" i="1" dirty="0">
                <a:solidFill>
                  <a:srgbClr val="000000"/>
                </a:solidFill>
                <a:latin typeface="Arial" pitchFamily="34" charset="0"/>
              </a:rPr>
              <a:t>* </a:t>
            </a:r>
            <a:r>
              <a:rPr lang="sk-SK" sz="1600" b="1" i="1" dirty="0">
                <a:solidFill>
                  <a:srgbClr val="000000"/>
                </a:solidFill>
                <a:latin typeface="Arial" pitchFamily="34" charset="0"/>
              </a:rPr>
              <a:t>T</a:t>
            </a:r>
            <a:r>
              <a:rPr lang="en-US" sz="1600" b="1" i="1" dirty="0" err="1" smtClean="0">
                <a:solidFill>
                  <a:srgbClr val="000000"/>
                </a:solidFill>
                <a:latin typeface="Arial" pitchFamily="34" charset="0"/>
              </a:rPr>
              <a:t>abu</a:t>
            </a:r>
            <a:r>
              <a:rPr lang="en-US" sz="1600" b="1" i="1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sk-SK" sz="1600" b="1" i="1" dirty="0" smtClean="0">
                <a:solidFill>
                  <a:srgbClr val="000000"/>
                </a:solidFill>
                <a:latin typeface="Arial" pitchFamily="34" charset="0"/>
              </a:rPr>
              <a:t>transformácia</a:t>
            </a:r>
            <a:r>
              <a:rPr lang="en-US" sz="1600" b="1" i="1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sk-SK" sz="1600" b="1" i="1" dirty="0" smtClean="0">
                <a:solidFill>
                  <a:srgbClr val="000000"/>
                </a:solidFill>
                <a:latin typeface="Arial" pitchFamily="34" charset="0"/>
              </a:rPr>
              <a:t>sa berie do úvahy, len ak dáva lepší výsledok ako doteraz nájdený </a:t>
            </a:r>
            <a:r>
              <a:rPr lang="en-US" sz="1600" b="1" i="1" dirty="0" smtClean="0">
                <a:solidFill>
                  <a:srgbClr val="000000"/>
                </a:solidFill>
                <a:latin typeface="Arial" pitchFamily="34" charset="0"/>
              </a:rPr>
              <a:t>  </a:t>
            </a:r>
            <a:r>
              <a:rPr lang="en-US" sz="1600" b="1" i="1" dirty="0">
                <a:solidFill>
                  <a:srgbClr val="000000"/>
                </a:solidFill>
                <a:latin typeface="Arial" pitchFamily="34" charset="0"/>
              </a:rPr>
              <a:t>(</a:t>
            </a:r>
            <a:r>
              <a:rPr lang="en-US" sz="1600" b="1" i="1" dirty="0" err="1" smtClean="0">
                <a:solidFill>
                  <a:srgbClr val="000000"/>
                </a:solidFill>
                <a:latin typeface="Arial" pitchFamily="34" charset="0"/>
              </a:rPr>
              <a:t>Aspira</a:t>
            </a:r>
            <a:r>
              <a:rPr lang="sk-SK" sz="1600" b="1" i="1" dirty="0" err="1" smtClean="0">
                <a:solidFill>
                  <a:srgbClr val="000000"/>
                </a:solidFill>
                <a:latin typeface="Arial" pitchFamily="34" charset="0"/>
              </a:rPr>
              <a:t>čná</a:t>
            </a:r>
            <a:r>
              <a:rPr lang="sk-SK" sz="1600" b="1" i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sk-SK" sz="1600" b="1" i="1" dirty="0" smtClean="0">
                <a:solidFill>
                  <a:srgbClr val="000000"/>
                </a:solidFill>
                <a:latin typeface="Arial" pitchFamily="34" charset="0"/>
              </a:rPr>
              <a:t>podmienka</a:t>
            </a:r>
            <a:r>
              <a:rPr lang="en-US" sz="1600" b="1" i="1" dirty="0" smtClean="0">
                <a:solidFill>
                  <a:srgbClr val="000000"/>
                </a:solidFill>
                <a:latin typeface="Arial" pitchFamily="34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n-US" dirty="0"/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</a:rPr>
              <a:t>Iter</a:t>
            </a:r>
            <a:r>
              <a:rPr lang="sk-SK" sz="1600" dirty="0" err="1" smtClean="0">
                <a:solidFill>
                  <a:srgbClr val="000000"/>
                </a:solidFill>
                <a:latin typeface="Arial" pitchFamily="34" charset="0"/>
              </a:rPr>
              <a:t>ácia</a:t>
            </a:r>
            <a:r>
              <a:rPr lang="sk-SK" sz="16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3</a:t>
            </a:r>
            <a:r>
              <a:rPr lang="sk-SK" sz="1600" dirty="0" smtClean="0">
                <a:solidFill>
                  <a:srgbClr val="000000"/>
                </a:solidFill>
                <a:latin typeface="Arial" pitchFamily="34" charset="0"/>
              </a:rPr>
              <a:t>, nový najlepší má cenu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= </a:t>
            </a:r>
            <a:r>
              <a:rPr lang="en-US" sz="1600" dirty="0">
                <a:solidFill>
                  <a:srgbClr val="FF0066"/>
                </a:solidFill>
                <a:latin typeface="Arial" pitchFamily="34" charset="0"/>
              </a:rPr>
              <a:t>85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sk-SK" sz="16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sk-SK" sz="1600" dirty="0" smtClean="0">
                <a:solidFill>
                  <a:srgbClr val="000000"/>
                </a:solidFill>
                <a:latin typeface="Arial" pitchFamily="34" charset="0"/>
              </a:rPr>
              <a:t>- odišli sme s lokálneho optima</a:t>
            </a: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399" y="3343275"/>
            <a:ext cx="1153001" cy="400050"/>
          </a:xfrm>
          <a:prstGeom prst="rect">
            <a:avLst/>
          </a:prstGeom>
          <a:noFill/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977265" y="3397568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7448" y="3571875"/>
            <a:ext cx="762953" cy="20003"/>
          </a:xfrm>
          <a:prstGeom prst="rect">
            <a:avLst/>
          </a:prstGeom>
          <a:noFill/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47400" y="2580323"/>
            <a:ext cx="401478" cy="401479"/>
          </a:xfrm>
          <a:prstGeom prst="rect">
            <a:avLst/>
          </a:prstGeom>
          <a:noFill/>
        </p:spPr>
      </p:pic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120265" y="2636045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47400" y="4104800"/>
            <a:ext cx="401478" cy="401478"/>
          </a:xfrm>
          <a:prstGeom prst="rect">
            <a:avLst/>
          </a:prstGeom>
          <a:noFill/>
        </p:spPr>
      </p:pic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120265" y="4160520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D</a:t>
            </a:r>
          </a:p>
        </p:txBody>
      </p:sp>
      <p:pic>
        <p:nvPicPr>
          <p:cNvPr id="1639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47400" y="3343275"/>
            <a:ext cx="401478" cy="400050"/>
          </a:xfrm>
          <a:prstGeom prst="rect">
            <a:avLst/>
          </a:prstGeom>
          <a:noFill/>
        </p:spPr>
      </p:pic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120265" y="3397568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</p:txBody>
      </p:sp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75" y="3343275"/>
            <a:ext cx="1163003" cy="857250"/>
          </a:xfrm>
          <a:prstGeom prst="rect">
            <a:avLst/>
          </a:prstGeom>
          <a:noFill/>
        </p:spPr>
      </p:pic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3263265" y="3397568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E</a:t>
            </a:r>
          </a:p>
        </p:txBody>
      </p:sp>
      <p:pic>
        <p:nvPicPr>
          <p:cNvPr id="16399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32999" y="3723323"/>
            <a:ext cx="905828" cy="535782"/>
          </a:xfrm>
          <a:prstGeom prst="rect">
            <a:avLst/>
          </a:prstGeom>
          <a:noFill/>
        </p:spPr>
      </p:pic>
      <p:pic>
        <p:nvPicPr>
          <p:cNvPr id="16400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18874" y="2800350"/>
            <a:ext cx="925830" cy="562928"/>
          </a:xfrm>
          <a:prstGeom prst="rect">
            <a:avLst/>
          </a:prstGeom>
          <a:noFill/>
        </p:spPr>
      </p:pic>
      <p:pic>
        <p:nvPicPr>
          <p:cNvPr id="16401" name="Picture 1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22998" y="2800350"/>
            <a:ext cx="954405" cy="571500"/>
          </a:xfrm>
          <a:prstGeom prst="rect">
            <a:avLst/>
          </a:prstGeom>
          <a:noFill/>
        </p:spPr>
      </p:pic>
      <p:pic>
        <p:nvPicPr>
          <p:cNvPr id="16402" name="Picture 1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00275" y="3733324"/>
            <a:ext cx="20003" cy="381476"/>
          </a:xfrm>
          <a:prstGeom prst="rect">
            <a:avLst/>
          </a:prstGeom>
          <a:noFill/>
        </p:spPr>
      </p:pic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1258729" y="2878932"/>
            <a:ext cx="45434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FF0066"/>
                </a:solidFill>
                <a:latin typeface="Arial" pitchFamily="34" charset="0"/>
              </a:rPr>
              <a:t>20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2858929" y="2878932"/>
            <a:ext cx="45434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009900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1411605" y="4021932"/>
            <a:ext cx="452914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00990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2630329" y="4021932"/>
            <a:ext cx="45434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FF0066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1564482" y="3321844"/>
            <a:ext cx="45291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FF0066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554605" y="3336132"/>
            <a:ext cx="452914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FF0066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1887379" y="3823335"/>
            <a:ext cx="45434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009900"/>
                </a:solidFill>
                <a:latin typeface="Arial" pitchFamily="34" charset="0"/>
              </a:rPr>
              <a:t>25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3164682" y="4007644"/>
            <a:ext cx="834390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 err="1">
                <a:solidFill>
                  <a:srgbClr val="000000"/>
                </a:solidFill>
                <a:latin typeface="Arial" pitchFamily="34" charset="0"/>
              </a:rPr>
              <a:t>Tabu</a:t>
            </a: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6413" name="Picture 2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123248" y="3809047"/>
            <a:ext cx="164307" cy="240030"/>
          </a:xfrm>
          <a:prstGeom prst="rect">
            <a:avLst/>
          </a:prstGeom>
          <a:noFill/>
        </p:spPr>
      </p:pic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516493" y="446620"/>
            <a:ext cx="6503779" cy="52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Tabu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list: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DE</a:t>
            </a:r>
            <a:r>
              <a:rPr lang="sk-SK" dirty="0" smtClean="0">
                <a:solidFill>
                  <a:srgbClr val="000000"/>
                </a:solidFill>
                <a:latin typeface="Arial" pitchFamily="34" charset="0"/>
              </a:rPr>
              <a:t>  zabraňujeme vymazaniu DE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Iter</a:t>
            </a:r>
            <a:r>
              <a:rPr lang="sk-SK" dirty="0" err="1" smtClean="0">
                <a:solidFill>
                  <a:srgbClr val="000000"/>
                </a:solidFill>
                <a:latin typeface="Arial" pitchFamily="34" charset="0"/>
              </a:rPr>
              <a:t>ácia</a:t>
            </a:r>
            <a:r>
              <a:rPr lang="sk-SK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2 </a:t>
            </a:r>
            <a:r>
              <a:rPr lang="sk-SK" dirty="0" smtClean="0">
                <a:solidFill>
                  <a:srgbClr val="000000"/>
                </a:solidFill>
                <a:latin typeface="Arial" pitchFamily="34" charset="0"/>
              </a:rPr>
              <a:t>Cena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=</a:t>
            </a:r>
            <a:r>
              <a:rPr lang="en-US" dirty="0" smtClean="0">
                <a:solidFill>
                  <a:srgbClr val="FF0066"/>
                </a:solidFill>
                <a:latin typeface="Arial" pitchFamily="34" charset="0"/>
              </a:rPr>
              <a:t>75</a:t>
            </a:r>
            <a:r>
              <a:rPr lang="sk-SK" dirty="0" smtClean="0">
                <a:solidFill>
                  <a:srgbClr val="FF0066"/>
                </a:solidFill>
                <a:latin typeface="Arial" pitchFamily="34" charset="0"/>
              </a:rPr>
              <a:t>,   červený strom</a:t>
            </a:r>
            <a:endParaRPr lang="en-US" dirty="0">
              <a:solidFill>
                <a:srgbClr val="FF0066"/>
              </a:solidFill>
              <a:latin typeface="Arial" pitchFamily="34" charset="0"/>
            </a:endParaRPr>
          </a:p>
        </p:txBody>
      </p:sp>
      <p:grpSp>
        <p:nvGrpSpPr>
          <p:cNvPr id="2" name="Group 33"/>
          <p:cNvGrpSpPr>
            <a:grpSpLocks noRot="1"/>
          </p:cNvGrpSpPr>
          <p:nvPr/>
        </p:nvGrpSpPr>
        <p:grpSpPr bwMode="auto">
          <a:xfrm>
            <a:off x="5334000" y="2514600"/>
            <a:ext cx="3429000" cy="2890361"/>
            <a:chOff x="2000" y="1560"/>
            <a:chExt cx="2400" cy="2023"/>
          </a:xfrm>
        </p:grpSpPr>
        <p:sp>
          <p:nvSpPr>
            <p:cNvPr id="3" name="Rectangle 34"/>
            <p:cNvSpPr>
              <a:spLocks noChangeArrowheads="1"/>
            </p:cNvSpPr>
            <p:nvPr/>
          </p:nvSpPr>
          <p:spPr bwMode="auto">
            <a:xfrm>
              <a:off x="2000" y="1560"/>
              <a:ext cx="626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sk-SK" sz="1600" dirty="0" smtClean="0">
                  <a:solidFill>
                    <a:srgbClr val="000000"/>
                  </a:solidFill>
                  <a:latin typeface="Arial" pitchFamily="34" charset="0"/>
                </a:rPr>
                <a:t>Pridaj</a:t>
              </a:r>
              <a:endParaRPr lang="en-US" sz="16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" name="Rectangle 35"/>
            <p:cNvSpPr>
              <a:spLocks noChangeArrowheads="1"/>
            </p:cNvSpPr>
            <p:nvPr/>
          </p:nvSpPr>
          <p:spPr bwMode="auto">
            <a:xfrm>
              <a:off x="2626" y="1560"/>
              <a:ext cx="654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sk-SK" sz="1600" dirty="0" smtClean="0">
                  <a:solidFill>
                    <a:srgbClr val="000000"/>
                  </a:solidFill>
                  <a:latin typeface="Arial" pitchFamily="34" charset="0"/>
                </a:rPr>
                <a:t>Vymaž</a:t>
              </a:r>
              <a:endParaRPr lang="en-US" sz="16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" name="Rectangle 36"/>
            <p:cNvSpPr>
              <a:spLocks noChangeArrowheads="1"/>
            </p:cNvSpPr>
            <p:nvPr/>
          </p:nvSpPr>
          <p:spPr bwMode="auto">
            <a:xfrm>
              <a:off x="3280" y="1560"/>
              <a:ext cx="1120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 smtClean="0">
                  <a:solidFill>
                    <a:srgbClr val="000000"/>
                  </a:solidFill>
                  <a:latin typeface="Arial" pitchFamily="34" charset="0"/>
                </a:rPr>
                <a:t>C</a:t>
              </a:r>
              <a:r>
                <a:rPr lang="sk-SK" sz="1600" dirty="0" err="1" smtClean="0">
                  <a:solidFill>
                    <a:srgbClr val="000000"/>
                  </a:solidFill>
                  <a:latin typeface="Arial" pitchFamily="34" charset="0"/>
                </a:rPr>
                <a:t>ena</a:t>
              </a:r>
              <a:endParaRPr lang="en-US" sz="16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" name="Rectangle 37"/>
            <p:cNvSpPr>
              <a:spLocks noChangeArrowheads="1"/>
            </p:cNvSpPr>
            <p:nvPr/>
          </p:nvSpPr>
          <p:spPr bwMode="auto">
            <a:xfrm>
              <a:off x="2000" y="1794"/>
              <a:ext cx="626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AD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AD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AD</a:t>
              </a:r>
            </a:p>
          </p:txBody>
        </p:sp>
        <p:sp>
          <p:nvSpPr>
            <p:cNvPr id="7" name="Rectangle 38"/>
            <p:cNvSpPr>
              <a:spLocks noChangeArrowheads="1"/>
            </p:cNvSpPr>
            <p:nvPr/>
          </p:nvSpPr>
          <p:spPr bwMode="auto">
            <a:xfrm>
              <a:off x="2626" y="1794"/>
              <a:ext cx="654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DE*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CE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AC</a:t>
              </a:r>
            </a:p>
          </p:txBody>
        </p:sp>
        <p:sp>
          <p:nvSpPr>
            <p:cNvPr id="8" name="Rectangle 39"/>
            <p:cNvSpPr>
              <a:spLocks noChangeArrowheads="1"/>
            </p:cNvSpPr>
            <p:nvPr/>
          </p:nvSpPr>
          <p:spPr bwMode="auto">
            <a:xfrm>
              <a:off x="3280" y="1794"/>
              <a:ext cx="1120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 err="1">
                  <a:solidFill>
                    <a:srgbClr val="000000"/>
                  </a:solidFill>
                  <a:latin typeface="Arial" pitchFamily="34" charset="0"/>
                </a:rPr>
                <a:t>Tabu</a:t>
              </a: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 move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85+100=185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80+100=180</a:t>
              </a:r>
            </a:p>
          </p:txBody>
        </p:sp>
        <p:sp>
          <p:nvSpPr>
            <p:cNvPr id="9" name="Rectangle 40"/>
            <p:cNvSpPr>
              <a:spLocks noChangeArrowheads="1"/>
            </p:cNvSpPr>
            <p:nvPr/>
          </p:nvSpPr>
          <p:spPr bwMode="auto">
            <a:xfrm>
              <a:off x="2000" y="2438"/>
              <a:ext cx="626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BE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BE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BE</a:t>
              </a:r>
            </a:p>
          </p:txBody>
        </p:sp>
        <p:sp>
          <p:nvSpPr>
            <p:cNvPr id="10" name="Rectangle 41"/>
            <p:cNvSpPr>
              <a:spLocks noChangeArrowheads="1"/>
            </p:cNvSpPr>
            <p:nvPr/>
          </p:nvSpPr>
          <p:spPr bwMode="auto">
            <a:xfrm>
              <a:off x="2626" y="2438"/>
              <a:ext cx="654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CE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AC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AB</a:t>
              </a:r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auto">
            <a:xfrm>
              <a:off x="3280" y="2438"/>
              <a:ext cx="1120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100+0=100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95+0=95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b="1" dirty="0">
                  <a:solidFill>
                    <a:srgbClr val="FF0066"/>
                  </a:solidFill>
                  <a:latin typeface="Arial" pitchFamily="34" charset="0"/>
                </a:rPr>
                <a:t>85+0=85</a:t>
              </a:r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auto">
            <a:xfrm>
              <a:off x="2000" y="3082"/>
              <a:ext cx="626" cy="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CD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CD</a:t>
              </a:r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auto">
            <a:xfrm>
              <a:off x="2626" y="3082"/>
              <a:ext cx="654" cy="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DE*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CE</a:t>
              </a:r>
            </a:p>
          </p:txBody>
        </p:sp>
        <p:sp>
          <p:nvSpPr>
            <p:cNvPr id="14" name="Rectangle 45"/>
            <p:cNvSpPr>
              <a:spLocks noChangeArrowheads="1"/>
            </p:cNvSpPr>
            <p:nvPr/>
          </p:nvSpPr>
          <p:spPr bwMode="auto">
            <a:xfrm>
              <a:off x="3280" y="3082"/>
              <a:ext cx="1120" cy="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60+100=160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95+100=195</a:t>
              </a:r>
            </a:p>
          </p:txBody>
        </p:sp>
        <p:sp>
          <p:nvSpPr>
            <p:cNvPr id="15" name="Line 46"/>
            <p:cNvSpPr>
              <a:spLocks noChangeShapeType="1"/>
            </p:cNvSpPr>
            <p:nvPr/>
          </p:nvSpPr>
          <p:spPr bwMode="auto">
            <a:xfrm>
              <a:off x="3280" y="1560"/>
              <a:ext cx="112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47"/>
            <p:cNvSpPr>
              <a:spLocks noChangeShapeType="1"/>
            </p:cNvSpPr>
            <p:nvPr/>
          </p:nvSpPr>
          <p:spPr bwMode="auto">
            <a:xfrm>
              <a:off x="3280" y="1794"/>
              <a:ext cx="112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48"/>
            <p:cNvSpPr>
              <a:spLocks noChangeShapeType="1"/>
            </p:cNvSpPr>
            <p:nvPr/>
          </p:nvSpPr>
          <p:spPr bwMode="auto">
            <a:xfrm>
              <a:off x="3280" y="2438"/>
              <a:ext cx="112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9"/>
            <p:cNvSpPr>
              <a:spLocks noChangeShapeType="1"/>
            </p:cNvSpPr>
            <p:nvPr/>
          </p:nvSpPr>
          <p:spPr bwMode="auto">
            <a:xfrm>
              <a:off x="3280" y="3082"/>
              <a:ext cx="112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50"/>
            <p:cNvSpPr>
              <a:spLocks noChangeShapeType="1"/>
            </p:cNvSpPr>
            <p:nvPr/>
          </p:nvSpPr>
          <p:spPr bwMode="auto">
            <a:xfrm>
              <a:off x="3280" y="3583"/>
              <a:ext cx="112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51"/>
            <p:cNvSpPr>
              <a:spLocks noChangeShapeType="1"/>
            </p:cNvSpPr>
            <p:nvPr/>
          </p:nvSpPr>
          <p:spPr bwMode="auto">
            <a:xfrm>
              <a:off x="2000" y="3082"/>
              <a:ext cx="0" cy="50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2"/>
            <p:cNvSpPr>
              <a:spLocks noChangeShapeType="1"/>
            </p:cNvSpPr>
            <p:nvPr/>
          </p:nvSpPr>
          <p:spPr bwMode="auto">
            <a:xfrm>
              <a:off x="2626" y="3082"/>
              <a:ext cx="0" cy="50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3"/>
            <p:cNvSpPr>
              <a:spLocks noChangeShapeType="1"/>
            </p:cNvSpPr>
            <p:nvPr/>
          </p:nvSpPr>
          <p:spPr bwMode="auto">
            <a:xfrm>
              <a:off x="3280" y="3082"/>
              <a:ext cx="0" cy="50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4"/>
            <p:cNvSpPr>
              <a:spLocks noChangeShapeType="1"/>
            </p:cNvSpPr>
            <p:nvPr/>
          </p:nvSpPr>
          <p:spPr bwMode="auto">
            <a:xfrm>
              <a:off x="4400" y="3082"/>
              <a:ext cx="0" cy="501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5"/>
            <p:cNvSpPr>
              <a:spLocks noChangeShapeType="1"/>
            </p:cNvSpPr>
            <p:nvPr/>
          </p:nvSpPr>
          <p:spPr bwMode="auto">
            <a:xfrm>
              <a:off x="2000" y="1560"/>
              <a:ext cx="6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56"/>
            <p:cNvSpPr>
              <a:spLocks noChangeShapeType="1"/>
            </p:cNvSpPr>
            <p:nvPr/>
          </p:nvSpPr>
          <p:spPr bwMode="auto">
            <a:xfrm>
              <a:off x="2000" y="1560"/>
              <a:ext cx="6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57"/>
            <p:cNvSpPr>
              <a:spLocks noChangeShapeType="1"/>
            </p:cNvSpPr>
            <p:nvPr/>
          </p:nvSpPr>
          <p:spPr bwMode="auto">
            <a:xfrm>
              <a:off x="2000" y="1560"/>
              <a:ext cx="626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8"/>
            <p:cNvSpPr>
              <a:spLocks noChangeShapeType="1"/>
            </p:cNvSpPr>
            <p:nvPr/>
          </p:nvSpPr>
          <p:spPr bwMode="auto">
            <a:xfrm>
              <a:off x="2000" y="1560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9"/>
            <p:cNvSpPr>
              <a:spLocks noChangeShapeType="1"/>
            </p:cNvSpPr>
            <p:nvPr/>
          </p:nvSpPr>
          <p:spPr bwMode="auto">
            <a:xfrm>
              <a:off x="2000" y="1560"/>
              <a:ext cx="0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0"/>
            <p:cNvSpPr>
              <a:spLocks noChangeShapeType="1"/>
            </p:cNvSpPr>
            <p:nvPr/>
          </p:nvSpPr>
          <p:spPr bwMode="auto">
            <a:xfrm>
              <a:off x="2000" y="1560"/>
              <a:ext cx="0" cy="23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61"/>
            <p:cNvSpPr>
              <a:spLocks noChangeShapeType="1"/>
            </p:cNvSpPr>
            <p:nvPr/>
          </p:nvSpPr>
          <p:spPr bwMode="auto">
            <a:xfrm>
              <a:off x="2626" y="1560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2"/>
            <p:cNvSpPr>
              <a:spLocks noChangeShapeType="1"/>
            </p:cNvSpPr>
            <p:nvPr/>
          </p:nvSpPr>
          <p:spPr bwMode="auto">
            <a:xfrm>
              <a:off x="2626" y="1560"/>
              <a:ext cx="0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4" name="Line 63"/>
            <p:cNvSpPr>
              <a:spLocks noChangeShapeType="1"/>
            </p:cNvSpPr>
            <p:nvPr/>
          </p:nvSpPr>
          <p:spPr bwMode="auto">
            <a:xfrm>
              <a:off x="2626" y="1560"/>
              <a:ext cx="0" cy="23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87" name="Line 64"/>
            <p:cNvSpPr>
              <a:spLocks noChangeShapeType="1"/>
            </p:cNvSpPr>
            <p:nvPr/>
          </p:nvSpPr>
          <p:spPr bwMode="auto">
            <a:xfrm>
              <a:off x="2000" y="1794"/>
              <a:ext cx="6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25" name="Line 65"/>
            <p:cNvSpPr>
              <a:spLocks noChangeShapeType="1"/>
            </p:cNvSpPr>
            <p:nvPr/>
          </p:nvSpPr>
          <p:spPr bwMode="auto">
            <a:xfrm>
              <a:off x="2000" y="1794"/>
              <a:ext cx="6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26" name="Line 66"/>
            <p:cNvSpPr>
              <a:spLocks noChangeShapeType="1"/>
            </p:cNvSpPr>
            <p:nvPr/>
          </p:nvSpPr>
          <p:spPr bwMode="auto">
            <a:xfrm>
              <a:off x="2000" y="1794"/>
              <a:ext cx="626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27" name="Line 67"/>
            <p:cNvSpPr>
              <a:spLocks noChangeShapeType="1"/>
            </p:cNvSpPr>
            <p:nvPr/>
          </p:nvSpPr>
          <p:spPr bwMode="auto">
            <a:xfrm>
              <a:off x="2626" y="1560"/>
              <a:ext cx="6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28" name="Line 68"/>
            <p:cNvSpPr>
              <a:spLocks noChangeShapeType="1"/>
            </p:cNvSpPr>
            <p:nvPr/>
          </p:nvSpPr>
          <p:spPr bwMode="auto">
            <a:xfrm>
              <a:off x="2626" y="1560"/>
              <a:ext cx="6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29" name="Line 69"/>
            <p:cNvSpPr>
              <a:spLocks noChangeShapeType="1"/>
            </p:cNvSpPr>
            <p:nvPr/>
          </p:nvSpPr>
          <p:spPr bwMode="auto">
            <a:xfrm>
              <a:off x="2626" y="1560"/>
              <a:ext cx="654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30" name="Line 70"/>
            <p:cNvSpPr>
              <a:spLocks noChangeShapeType="1"/>
            </p:cNvSpPr>
            <p:nvPr/>
          </p:nvSpPr>
          <p:spPr bwMode="auto">
            <a:xfrm>
              <a:off x="3280" y="1560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31" name="Line 71"/>
            <p:cNvSpPr>
              <a:spLocks noChangeShapeType="1"/>
            </p:cNvSpPr>
            <p:nvPr/>
          </p:nvSpPr>
          <p:spPr bwMode="auto">
            <a:xfrm>
              <a:off x="3280" y="1560"/>
              <a:ext cx="0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32" name="Line 72"/>
            <p:cNvSpPr>
              <a:spLocks noChangeShapeType="1"/>
            </p:cNvSpPr>
            <p:nvPr/>
          </p:nvSpPr>
          <p:spPr bwMode="auto">
            <a:xfrm>
              <a:off x="3280" y="1560"/>
              <a:ext cx="0" cy="23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33" name="Line 73"/>
            <p:cNvSpPr>
              <a:spLocks noChangeShapeType="1"/>
            </p:cNvSpPr>
            <p:nvPr/>
          </p:nvSpPr>
          <p:spPr bwMode="auto">
            <a:xfrm>
              <a:off x="2626" y="1794"/>
              <a:ext cx="6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34" name="Line 74"/>
            <p:cNvSpPr>
              <a:spLocks noChangeShapeType="1"/>
            </p:cNvSpPr>
            <p:nvPr/>
          </p:nvSpPr>
          <p:spPr bwMode="auto">
            <a:xfrm>
              <a:off x="2626" y="1794"/>
              <a:ext cx="6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35" name="Line 75"/>
            <p:cNvSpPr>
              <a:spLocks noChangeShapeType="1"/>
            </p:cNvSpPr>
            <p:nvPr/>
          </p:nvSpPr>
          <p:spPr bwMode="auto">
            <a:xfrm>
              <a:off x="2626" y="1794"/>
              <a:ext cx="654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36" name="Line 76"/>
            <p:cNvSpPr>
              <a:spLocks noChangeShapeType="1"/>
            </p:cNvSpPr>
            <p:nvPr/>
          </p:nvSpPr>
          <p:spPr bwMode="auto">
            <a:xfrm>
              <a:off x="3280" y="1560"/>
              <a:ext cx="1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37" name="Line 77"/>
            <p:cNvSpPr>
              <a:spLocks noChangeShapeType="1"/>
            </p:cNvSpPr>
            <p:nvPr/>
          </p:nvSpPr>
          <p:spPr bwMode="auto">
            <a:xfrm>
              <a:off x="3280" y="1560"/>
              <a:ext cx="1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38" name="Line 78"/>
            <p:cNvSpPr>
              <a:spLocks noChangeShapeType="1"/>
            </p:cNvSpPr>
            <p:nvPr/>
          </p:nvSpPr>
          <p:spPr bwMode="auto">
            <a:xfrm>
              <a:off x="4400" y="1560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39" name="Line 79"/>
            <p:cNvSpPr>
              <a:spLocks noChangeShapeType="1"/>
            </p:cNvSpPr>
            <p:nvPr/>
          </p:nvSpPr>
          <p:spPr bwMode="auto">
            <a:xfrm>
              <a:off x="4400" y="1560"/>
              <a:ext cx="0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40" name="Line 80"/>
            <p:cNvSpPr>
              <a:spLocks noChangeShapeType="1"/>
            </p:cNvSpPr>
            <p:nvPr/>
          </p:nvSpPr>
          <p:spPr bwMode="auto">
            <a:xfrm>
              <a:off x="4400" y="1560"/>
              <a:ext cx="0" cy="23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41" name="Line 81"/>
            <p:cNvSpPr>
              <a:spLocks noChangeShapeType="1"/>
            </p:cNvSpPr>
            <p:nvPr/>
          </p:nvSpPr>
          <p:spPr bwMode="auto">
            <a:xfrm>
              <a:off x="3280" y="1794"/>
              <a:ext cx="1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42" name="Line 82"/>
            <p:cNvSpPr>
              <a:spLocks noChangeShapeType="1"/>
            </p:cNvSpPr>
            <p:nvPr/>
          </p:nvSpPr>
          <p:spPr bwMode="auto">
            <a:xfrm>
              <a:off x="3280" y="1794"/>
              <a:ext cx="1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43" name="Line 83"/>
            <p:cNvSpPr>
              <a:spLocks noChangeShapeType="1"/>
            </p:cNvSpPr>
            <p:nvPr/>
          </p:nvSpPr>
          <p:spPr bwMode="auto">
            <a:xfrm>
              <a:off x="2000" y="1794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44" name="Line 84"/>
            <p:cNvSpPr>
              <a:spLocks noChangeShapeType="1"/>
            </p:cNvSpPr>
            <p:nvPr/>
          </p:nvSpPr>
          <p:spPr bwMode="auto">
            <a:xfrm>
              <a:off x="2000" y="1794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45" name="Line 85"/>
            <p:cNvSpPr>
              <a:spLocks noChangeShapeType="1"/>
            </p:cNvSpPr>
            <p:nvPr/>
          </p:nvSpPr>
          <p:spPr bwMode="auto">
            <a:xfrm>
              <a:off x="2000" y="1794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46" name="Line 86"/>
            <p:cNvSpPr>
              <a:spLocks noChangeShapeType="1"/>
            </p:cNvSpPr>
            <p:nvPr/>
          </p:nvSpPr>
          <p:spPr bwMode="auto">
            <a:xfrm>
              <a:off x="2626" y="1794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47" name="Line 87"/>
            <p:cNvSpPr>
              <a:spLocks noChangeShapeType="1"/>
            </p:cNvSpPr>
            <p:nvPr/>
          </p:nvSpPr>
          <p:spPr bwMode="auto">
            <a:xfrm>
              <a:off x="2626" y="1794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48" name="Line 88"/>
            <p:cNvSpPr>
              <a:spLocks noChangeShapeType="1"/>
            </p:cNvSpPr>
            <p:nvPr/>
          </p:nvSpPr>
          <p:spPr bwMode="auto">
            <a:xfrm>
              <a:off x="2626" y="1794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49" name="Line 89"/>
            <p:cNvSpPr>
              <a:spLocks noChangeShapeType="1"/>
            </p:cNvSpPr>
            <p:nvPr/>
          </p:nvSpPr>
          <p:spPr bwMode="auto">
            <a:xfrm>
              <a:off x="2000" y="2438"/>
              <a:ext cx="6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50" name="Line 90"/>
            <p:cNvSpPr>
              <a:spLocks noChangeShapeType="1"/>
            </p:cNvSpPr>
            <p:nvPr/>
          </p:nvSpPr>
          <p:spPr bwMode="auto">
            <a:xfrm>
              <a:off x="2000" y="2438"/>
              <a:ext cx="6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51" name="Line 91"/>
            <p:cNvSpPr>
              <a:spLocks noChangeShapeType="1"/>
            </p:cNvSpPr>
            <p:nvPr/>
          </p:nvSpPr>
          <p:spPr bwMode="auto">
            <a:xfrm>
              <a:off x="2000" y="2438"/>
              <a:ext cx="626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52" name="Line 92"/>
            <p:cNvSpPr>
              <a:spLocks noChangeShapeType="1"/>
            </p:cNvSpPr>
            <p:nvPr/>
          </p:nvSpPr>
          <p:spPr bwMode="auto">
            <a:xfrm>
              <a:off x="3280" y="1794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53" name="Line 93"/>
            <p:cNvSpPr>
              <a:spLocks noChangeShapeType="1"/>
            </p:cNvSpPr>
            <p:nvPr/>
          </p:nvSpPr>
          <p:spPr bwMode="auto">
            <a:xfrm>
              <a:off x="3280" y="1794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54" name="Line 94"/>
            <p:cNvSpPr>
              <a:spLocks noChangeShapeType="1"/>
            </p:cNvSpPr>
            <p:nvPr/>
          </p:nvSpPr>
          <p:spPr bwMode="auto">
            <a:xfrm>
              <a:off x="3280" y="1794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55" name="Line 95"/>
            <p:cNvSpPr>
              <a:spLocks noChangeShapeType="1"/>
            </p:cNvSpPr>
            <p:nvPr/>
          </p:nvSpPr>
          <p:spPr bwMode="auto">
            <a:xfrm>
              <a:off x="2626" y="2438"/>
              <a:ext cx="6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56" name="Line 96"/>
            <p:cNvSpPr>
              <a:spLocks noChangeShapeType="1"/>
            </p:cNvSpPr>
            <p:nvPr/>
          </p:nvSpPr>
          <p:spPr bwMode="auto">
            <a:xfrm>
              <a:off x="2626" y="2438"/>
              <a:ext cx="6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57" name="Line 97"/>
            <p:cNvSpPr>
              <a:spLocks noChangeShapeType="1"/>
            </p:cNvSpPr>
            <p:nvPr/>
          </p:nvSpPr>
          <p:spPr bwMode="auto">
            <a:xfrm>
              <a:off x="2626" y="2438"/>
              <a:ext cx="654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58" name="Line 98"/>
            <p:cNvSpPr>
              <a:spLocks noChangeShapeType="1"/>
            </p:cNvSpPr>
            <p:nvPr/>
          </p:nvSpPr>
          <p:spPr bwMode="auto">
            <a:xfrm>
              <a:off x="4400" y="1794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59" name="Line 99"/>
            <p:cNvSpPr>
              <a:spLocks noChangeShapeType="1"/>
            </p:cNvSpPr>
            <p:nvPr/>
          </p:nvSpPr>
          <p:spPr bwMode="auto">
            <a:xfrm>
              <a:off x="4400" y="1794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60" name="Line 100"/>
            <p:cNvSpPr>
              <a:spLocks noChangeShapeType="1"/>
            </p:cNvSpPr>
            <p:nvPr/>
          </p:nvSpPr>
          <p:spPr bwMode="auto">
            <a:xfrm>
              <a:off x="4400" y="1794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61" name="Line 101"/>
            <p:cNvSpPr>
              <a:spLocks noChangeShapeType="1"/>
            </p:cNvSpPr>
            <p:nvPr/>
          </p:nvSpPr>
          <p:spPr bwMode="auto">
            <a:xfrm>
              <a:off x="3280" y="2438"/>
              <a:ext cx="1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62" name="Line 102"/>
            <p:cNvSpPr>
              <a:spLocks noChangeShapeType="1"/>
            </p:cNvSpPr>
            <p:nvPr/>
          </p:nvSpPr>
          <p:spPr bwMode="auto">
            <a:xfrm>
              <a:off x="3280" y="2438"/>
              <a:ext cx="1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63" name="Line 103"/>
            <p:cNvSpPr>
              <a:spLocks noChangeShapeType="1"/>
            </p:cNvSpPr>
            <p:nvPr/>
          </p:nvSpPr>
          <p:spPr bwMode="auto">
            <a:xfrm>
              <a:off x="2000" y="2438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64" name="Line 104"/>
            <p:cNvSpPr>
              <a:spLocks noChangeShapeType="1"/>
            </p:cNvSpPr>
            <p:nvPr/>
          </p:nvSpPr>
          <p:spPr bwMode="auto">
            <a:xfrm>
              <a:off x="2000" y="2438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65" name="Line 105"/>
            <p:cNvSpPr>
              <a:spLocks noChangeShapeType="1"/>
            </p:cNvSpPr>
            <p:nvPr/>
          </p:nvSpPr>
          <p:spPr bwMode="auto">
            <a:xfrm>
              <a:off x="2000" y="2438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66" name="Line 106"/>
            <p:cNvSpPr>
              <a:spLocks noChangeShapeType="1"/>
            </p:cNvSpPr>
            <p:nvPr/>
          </p:nvSpPr>
          <p:spPr bwMode="auto">
            <a:xfrm>
              <a:off x="2626" y="2438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67" name="Line 107"/>
            <p:cNvSpPr>
              <a:spLocks noChangeShapeType="1"/>
            </p:cNvSpPr>
            <p:nvPr/>
          </p:nvSpPr>
          <p:spPr bwMode="auto">
            <a:xfrm>
              <a:off x="2626" y="2438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68" name="Line 108"/>
            <p:cNvSpPr>
              <a:spLocks noChangeShapeType="1"/>
            </p:cNvSpPr>
            <p:nvPr/>
          </p:nvSpPr>
          <p:spPr bwMode="auto">
            <a:xfrm>
              <a:off x="2626" y="2438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69" name="Line 109"/>
            <p:cNvSpPr>
              <a:spLocks noChangeShapeType="1"/>
            </p:cNvSpPr>
            <p:nvPr/>
          </p:nvSpPr>
          <p:spPr bwMode="auto">
            <a:xfrm>
              <a:off x="2000" y="3082"/>
              <a:ext cx="6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70" name="Line 110"/>
            <p:cNvSpPr>
              <a:spLocks noChangeShapeType="1"/>
            </p:cNvSpPr>
            <p:nvPr/>
          </p:nvSpPr>
          <p:spPr bwMode="auto">
            <a:xfrm>
              <a:off x="2000" y="3082"/>
              <a:ext cx="6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71" name="Line 111"/>
            <p:cNvSpPr>
              <a:spLocks noChangeShapeType="1"/>
            </p:cNvSpPr>
            <p:nvPr/>
          </p:nvSpPr>
          <p:spPr bwMode="auto">
            <a:xfrm>
              <a:off x="2000" y="3082"/>
              <a:ext cx="626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72" name="Line 112"/>
            <p:cNvSpPr>
              <a:spLocks noChangeShapeType="1"/>
            </p:cNvSpPr>
            <p:nvPr/>
          </p:nvSpPr>
          <p:spPr bwMode="auto">
            <a:xfrm>
              <a:off x="3280" y="2438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73" name="Line 113"/>
            <p:cNvSpPr>
              <a:spLocks noChangeShapeType="1"/>
            </p:cNvSpPr>
            <p:nvPr/>
          </p:nvSpPr>
          <p:spPr bwMode="auto">
            <a:xfrm>
              <a:off x="3280" y="2438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74" name="Line 114"/>
            <p:cNvSpPr>
              <a:spLocks noChangeShapeType="1"/>
            </p:cNvSpPr>
            <p:nvPr/>
          </p:nvSpPr>
          <p:spPr bwMode="auto">
            <a:xfrm>
              <a:off x="3280" y="2438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75" name="Line 115"/>
            <p:cNvSpPr>
              <a:spLocks noChangeShapeType="1"/>
            </p:cNvSpPr>
            <p:nvPr/>
          </p:nvSpPr>
          <p:spPr bwMode="auto">
            <a:xfrm>
              <a:off x="2626" y="3082"/>
              <a:ext cx="6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76" name="Line 116"/>
            <p:cNvSpPr>
              <a:spLocks noChangeShapeType="1"/>
            </p:cNvSpPr>
            <p:nvPr/>
          </p:nvSpPr>
          <p:spPr bwMode="auto">
            <a:xfrm>
              <a:off x="2626" y="3082"/>
              <a:ext cx="6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77" name="Line 117"/>
            <p:cNvSpPr>
              <a:spLocks noChangeShapeType="1"/>
            </p:cNvSpPr>
            <p:nvPr/>
          </p:nvSpPr>
          <p:spPr bwMode="auto">
            <a:xfrm>
              <a:off x="2626" y="3082"/>
              <a:ext cx="654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78" name="Line 118"/>
            <p:cNvSpPr>
              <a:spLocks noChangeShapeType="1"/>
            </p:cNvSpPr>
            <p:nvPr/>
          </p:nvSpPr>
          <p:spPr bwMode="auto">
            <a:xfrm>
              <a:off x="4400" y="2438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79" name="Line 119"/>
            <p:cNvSpPr>
              <a:spLocks noChangeShapeType="1"/>
            </p:cNvSpPr>
            <p:nvPr/>
          </p:nvSpPr>
          <p:spPr bwMode="auto">
            <a:xfrm>
              <a:off x="4400" y="2438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80" name="Line 120"/>
            <p:cNvSpPr>
              <a:spLocks noChangeShapeType="1"/>
            </p:cNvSpPr>
            <p:nvPr/>
          </p:nvSpPr>
          <p:spPr bwMode="auto">
            <a:xfrm>
              <a:off x="4400" y="2438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81" name="Line 121"/>
            <p:cNvSpPr>
              <a:spLocks noChangeShapeType="1"/>
            </p:cNvSpPr>
            <p:nvPr/>
          </p:nvSpPr>
          <p:spPr bwMode="auto">
            <a:xfrm>
              <a:off x="3280" y="3082"/>
              <a:ext cx="1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82" name="Line 122"/>
            <p:cNvSpPr>
              <a:spLocks noChangeShapeType="1"/>
            </p:cNvSpPr>
            <p:nvPr/>
          </p:nvSpPr>
          <p:spPr bwMode="auto">
            <a:xfrm>
              <a:off x="3280" y="3082"/>
              <a:ext cx="1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83" name="Line 123"/>
            <p:cNvSpPr>
              <a:spLocks noChangeShapeType="1"/>
            </p:cNvSpPr>
            <p:nvPr/>
          </p:nvSpPr>
          <p:spPr bwMode="auto">
            <a:xfrm>
              <a:off x="2000" y="3082"/>
              <a:ext cx="0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84" name="Line 124"/>
            <p:cNvSpPr>
              <a:spLocks noChangeShapeType="1"/>
            </p:cNvSpPr>
            <p:nvPr/>
          </p:nvSpPr>
          <p:spPr bwMode="auto">
            <a:xfrm>
              <a:off x="2000" y="3082"/>
              <a:ext cx="0" cy="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85" name="Line 125"/>
            <p:cNvSpPr>
              <a:spLocks noChangeShapeType="1"/>
            </p:cNvSpPr>
            <p:nvPr/>
          </p:nvSpPr>
          <p:spPr bwMode="auto">
            <a:xfrm>
              <a:off x="2626" y="3082"/>
              <a:ext cx="0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86" name="Line 126"/>
            <p:cNvSpPr>
              <a:spLocks noChangeShapeType="1"/>
            </p:cNvSpPr>
            <p:nvPr/>
          </p:nvSpPr>
          <p:spPr bwMode="auto">
            <a:xfrm>
              <a:off x="2626" y="3082"/>
              <a:ext cx="0" cy="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87" name="Line 127"/>
            <p:cNvSpPr>
              <a:spLocks noChangeShapeType="1"/>
            </p:cNvSpPr>
            <p:nvPr/>
          </p:nvSpPr>
          <p:spPr bwMode="auto">
            <a:xfrm>
              <a:off x="2000" y="3583"/>
              <a:ext cx="6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88" name="Line 128"/>
            <p:cNvSpPr>
              <a:spLocks noChangeShapeType="1"/>
            </p:cNvSpPr>
            <p:nvPr/>
          </p:nvSpPr>
          <p:spPr bwMode="auto">
            <a:xfrm>
              <a:off x="2000" y="3583"/>
              <a:ext cx="6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89" name="Line 129"/>
            <p:cNvSpPr>
              <a:spLocks noChangeShapeType="1"/>
            </p:cNvSpPr>
            <p:nvPr/>
          </p:nvSpPr>
          <p:spPr bwMode="auto">
            <a:xfrm>
              <a:off x="2000" y="3583"/>
              <a:ext cx="626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90" name="Line 130"/>
            <p:cNvSpPr>
              <a:spLocks noChangeShapeType="1"/>
            </p:cNvSpPr>
            <p:nvPr/>
          </p:nvSpPr>
          <p:spPr bwMode="auto">
            <a:xfrm>
              <a:off x="3280" y="3082"/>
              <a:ext cx="0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91" name="Line 131"/>
            <p:cNvSpPr>
              <a:spLocks noChangeShapeType="1"/>
            </p:cNvSpPr>
            <p:nvPr/>
          </p:nvSpPr>
          <p:spPr bwMode="auto">
            <a:xfrm>
              <a:off x="3280" y="3082"/>
              <a:ext cx="0" cy="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92" name="Line 132"/>
            <p:cNvSpPr>
              <a:spLocks noChangeShapeType="1"/>
            </p:cNvSpPr>
            <p:nvPr/>
          </p:nvSpPr>
          <p:spPr bwMode="auto">
            <a:xfrm>
              <a:off x="2626" y="3583"/>
              <a:ext cx="6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93" name="Line 133"/>
            <p:cNvSpPr>
              <a:spLocks noChangeShapeType="1"/>
            </p:cNvSpPr>
            <p:nvPr/>
          </p:nvSpPr>
          <p:spPr bwMode="auto">
            <a:xfrm>
              <a:off x="2626" y="3583"/>
              <a:ext cx="6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94" name="Line 134"/>
            <p:cNvSpPr>
              <a:spLocks noChangeShapeType="1"/>
            </p:cNvSpPr>
            <p:nvPr/>
          </p:nvSpPr>
          <p:spPr bwMode="auto">
            <a:xfrm>
              <a:off x="2626" y="3583"/>
              <a:ext cx="654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95" name="Line 135"/>
            <p:cNvSpPr>
              <a:spLocks noChangeShapeType="1"/>
            </p:cNvSpPr>
            <p:nvPr/>
          </p:nvSpPr>
          <p:spPr bwMode="auto">
            <a:xfrm>
              <a:off x="4400" y="3082"/>
              <a:ext cx="0" cy="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96" name="Line 136"/>
            <p:cNvSpPr>
              <a:spLocks noChangeShapeType="1"/>
            </p:cNvSpPr>
            <p:nvPr/>
          </p:nvSpPr>
          <p:spPr bwMode="auto">
            <a:xfrm>
              <a:off x="4400" y="3082"/>
              <a:ext cx="0" cy="5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97" name="Line 137"/>
            <p:cNvSpPr>
              <a:spLocks noChangeShapeType="1"/>
            </p:cNvSpPr>
            <p:nvPr/>
          </p:nvSpPr>
          <p:spPr bwMode="auto">
            <a:xfrm>
              <a:off x="3280" y="3583"/>
              <a:ext cx="1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98" name="Line 138"/>
            <p:cNvSpPr>
              <a:spLocks noChangeShapeType="1"/>
            </p:cNvSpPr>
            <p:nvPr/>
          </p:nvSpPr>
          <p:spPr bwMode="auto">
            <a:xfrm>
              <a:off x="3280" y="3583"/>
              <a:ext cx="1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" name="Slide Number Placeholder 1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D34D-2C89-4872-9484-6E5F5D65FE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3" name="Slide Number Placeholder 138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9C3D34D-2C89-4872-9484-6E5F5D65FE7F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44" name="Group 143"/>
          <p:cNvGrpSpPr/>
          <p:nvPr/>
        </p:nvGrpSpPr>
        <p:grpSpPr>
          <a:xfrm>
            <a:off x="23215" y="5661868"/>
            <a:ext cx="9012555" cy="1117761"/>
            <a:chOff x="65722" y="5257243"/>
            <a:chExt cx="9012555" cy="1117761"/>
          </a:xfrm>
        </p:grpSpPr>
        <p:pic>
          <p:nvPicPr>
            <p:cNvPr id="145" name="Picture 53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65722" y="5264680"/>
              <a:ext cx="9012555" cy="1110324"/>
            </a:xfrm>
            <a:prstGeom prst="rect">
              <a:avLst/>
            </a:prstGeom>
            <a:noFill/>
          </p:spPr>
        </p:pic>
        <p:sp>
          <p:nvSpPr>
            <p:cNvPr id="146" name="Text Box 54"/>
            <p:cNvSpPr txBox="1">
              <a:spLocks noChangeArrowheads="1"/>
            </p:cNvSpPr>
            <p:nvPr/>
          </p:nvSpPr>
          <p:spPr bwMode="auto">
            <a:xfrm>
              <a:off x="65722" y="5257243"/>
              <a:ext cx="8898255" cy="105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Obmedzenie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: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Link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AD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existuje v strome  len ak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DE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tiež existuje v strome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.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(</a:t>
              </a:r>
              <a:r>
                <a:rPr lang="en-US" i="1" dirty="0" err="1" smtClean="0">
                  <a:solidFill>
                    <a:srgbClr val="000000"/>
                  </a:solidFill>
                  <a:latin typeface="Arial" pitchFamily="34" charset="0"/>
                </a:rPr>
                <a:t>penalt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:100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)</a:t>
              </a:r>
              <a:endParaRPr lang="en-US" dirty="0"/>
            </a:p>
            <a:p>
              <a:pPr>
                <a:lnSpc>
                  <a:spcPct val="95000"/>
                </a:lnSpc>
              </a:pP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Obmedzenie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2: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Najviac jedna z liniek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– AD, CD,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AB –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môže byť v strome zahrnutá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.</a:t>
              </a:r>
              <a:endParaRPr lang="en-US" dirty="0"/>
            </a:p>
            <a:p>
              <a:pPr>
                <a:lnSpc>
                  <a:spcPct val="95000"/>
                </a:lnSpc>
              </a:pP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(</a:t>
              </a:r>
              <a:r>
                <a:rPr lang="en-US" i="1" dirty="0" err="1" smtClean="0">
                  <a:solidFill>
                    <a:srgbClr val="000000"/>
                  </a:solidFill>
                  <a:latin typeface="Arial" pitchFamily="34" charset="0"/>
                </a:rPr>
                <a:t>Penalt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100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ak zahrnieme 2 z troch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,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200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ak všetky 3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.)</a:t>
              </a:r>
              <a:endParaRPr lang="en-US" i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37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928813" y="3965662"/>
            <a:ext cx="485775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Add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471613" y="3981379"/>
            <a:ext cx="40862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009900"/>
                </a:solidFill>
                <a:latin typeface="Arial" pitchFamily="34" charset="0"/>
              </a:rPr>
              <a:t>25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391478" y="1245481"/>
            <a:ext cx="8686800" cy="4525963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1600" b="1" i="1" dirty="0">
                <a:solidFill>
                  <a:srgbClr val="000000"/>
                </a:solidFill>
                <a:latin typeface="Arial" pitchFamily="34" charset="0"/>
              </a:rPr>
              <a:t>* </a:t>
            </a:r>
            <a:r>
              <a:rPr lang="sk-SK" sz="1600" b="1" i="1" dirty="0" smtClean="0">
                <a:solidFill>
                  <a:srgbClr val="000000"/>
                </a:solidFill>
                <a:latin typeface="Arial" pitchFamily="34" charset="0"/>
              </a:rPr>
              <a:t>Opäť zohľadňujeme aspiračné kritérium, teda tabu hrany môžeme zmazať, ak dávajú doteraz najlepší výsledok</a:t>
            </a:r>
            <a:endParaRPr lang="en-US" dirty="0"/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</a:rPr>
              <a:t>Iter</a:t>
            </a:r>
            <a:r>
              <a:rPr lang="sk-SK" sz="1600" dirty="0" err="1" smtClean="0">
                <a:solidFill>
                  <a:srgbClr val="000000"/>
                </a:solidFill>
                <a:latin typeface="Arial" pitchFamily="34" charset="0"/>
              </a:rPr>
              <a:t>ácia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4 </a:t>
            </a:r>
            <a:r>
              <a:rPr lang="sk-SK" sz="1600" dirty="0" smtClean="0">
                <a:solidFill>
                  <a:srgbClr val="000000"/>
                </a:solidFill>
                <a:latin typeface="Arial" pitchFamily="34" charset="0"/>
              </a:rPr>
              <a:t>nová cena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= </a:t>
            </a:r>
            <a:r>
              <a:rPr lang="en-US" sz="1600" b="1" dirty="0">
                <a:solidFill>
                  <a:srgbClr val="FF0066"/>
                </a:solidFill>
                <a:latin typeface="Arial" pitchFamily="34" charset="0"/>
              </a:rPr>
              <a:t>70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sk-SK" sz="1600" dirty="0" smtClean="0">
                <a:solidFill>
                  <a:srgbClr val="000000"/>
                </a:solidFill>
                <a:latin typeface="Arial" pitchFamily="34" charset="0"/>
              </a:rPr>
              <a:t>Porušili sme tabu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</a:rPr>
              <a:t> status</a:t>
            </a:r>
            <a:r>
              <a:rPr lang="sk-SK" sz="1600" dirty="0" smtClean="0">
                <a:solidFill>
                  <a:srgbClr val="000000"/>
                </a:solidFill>
                <a:latin typeface="Arial" pitchFamily="34" charset="0"/>
              </a:rPr>
              <a:t> na základe aspiračného kritéria</a:t>
            </a: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3514178"/>
            <a:ext cx="1153002" cy="401479"/>
          </a:xfrm>
          <a:prstGeom prst="rect">
            <a:avLst/>
          </a:prstGeom>
          <a:noFill/>
        </p:spPr>
      </p:pic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71513" y="3569900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124" y="3742778"/>
            <a:ext cx="762953" cy="21432"/>
          </a:xfrm>
          <a:prstGeom prst="rect">
            <a:avLst/>
          </a:prstGeom>
          <a:noFill/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3075" y="2752655"/>
            <a:ext cx="400050" cy="401478"/>
          </a:xfrm>
          <a:prstGeom prst="rect">
            <a:avLst/>
          </a:prstGeom>
          <a:noFill/>
        </p:spPr>
      </p:pic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1814513" y="2808375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3075" y="4277130"/>
            <a:ext cx="400050" cy="400050"/>
          </a:xfrm>
          <a:prstGeom prst="rect">
            <a:avLst/>
          </a:prstGeom>
          <a:noFill/>
        </p:spPr>
      </p:pic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1814513" y="4331423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D</a:t>
            </a:r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3075" y="3514178"/>
            <a:ext cx="400050" cy="401479"/>
          </a:xfrm>
          <a:prstGeom prst="rect">
            <a:avLst/>
          </a:prstGeom>
          <a:noFill/>
        </p:spPr>
      </p:pic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1814513" y="3569900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</p:txBody>
      </p:sp>
      <p:pic>
        <p:nvPicPr>
          <p:cNvPr id="17423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14550" y="3514178"/>
            <a:ext cx="1171575" cy="868680"/>
          </a:xfrm>
          <a:prstGeom prst="rect">
            <a:avLst/>
          </a:prstGeom>
          <a:noFill/>
        </p:spPr>
      </p:pic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2957513" y="3569900"/>
            <a:ext cx="148590" cy="26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E</a:t>
            </a:r>
          </a:p>
        </p:txBody>
      </p:sp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8675" y="3895654"/>
            <a:ext cx="905828" cy="534353"/>
          </a:xfrm>
          <a:prstGeom prst="rect">
            <a:avLst/>
          </a:prstGeom>
          <a:noFill/>
        </p:spPr>
      </p:pic>
      <p:pic>
        <p:nvPicPr>
          <p:cNvPr id="17426" name="Picture 1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23123" y="2981254"/>
            <a:ext cx="934403" cy="554355"/>
          </a:xfrm>
          <a:prstGeom prst="rect">
            <a:avLst/>
          </a:prstGeom>
          <a:noFill/>
        </p:spPr>
      </p:pic>
      <p:pic>
        <p:nvPicPr>
          <p:cNvPr id="17427" name="Picture 1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8675" y="2999828"/>
            <a:ext cx="905828" cy="535782"/>
          </a:xfrm>
          <a:prstGeom prst="rect">
            <a:avLst/>
          </a:prstGeom>
          <a:noFill/>
        </p:spPr>
      </p:pic>
      <p:pic>
        <p:nvPicPr>
          <p:cNvPr id="17428" name="Picture 2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75950" y="3905655"/>
            <a:ext cx="58578" cy="381477"/>
          </a:xfrm>
          <a:prstGeom prst="rect">
            <a:avLst/>
          </a:prstGeom>
          <a:noFill/>
        </p:spPr>
      </p:pic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954405" y="3051263"/>
            <a:ext cx="452914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009900"/>
                </a:solidFill>
                <a:latin typeface="Arial" pitchFamily="34" charset="0"/>
              </a:rPr>
              <a:t>20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2554605" y="3051263"/>
            <a:ext cx="452914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FF0066"/>
                </a:solidFill>
                <a:latin typeface="Arial" pitchFamily="34" charset="0"/>
              </a:rPr>
              <a:t>30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107282" y="4194263"/>
            <a:ext cx="45291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00990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2326005" y="4194263"/>
            <a:ext cx="452914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FF0066"/>
                </a:solidFill>
                <a:latin typeface="Arial" pitchFamily="34" charset="0"/>
              </a:rPr>
              <a:t>40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1258729" y="3494175"/>
            <a:ext cx="45434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FF0066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2250282" y="3508463"/>
            <a:ext cx="452913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solidFill>
                  <a:srgbClr val="FF0066"/>
                </a:solidFill>
                <a:latin typeface="Arial" pitchFamily="34" charset="0"/>
              </a:rPr>
              <a:t>5</a:t>
            </a:r>
          </a:p>
        </p:txBody>
      </p:sp>
      <p:pic>
        <p:nvPicPr>
          <p:cNvPr id="17435" name="Picture 2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894648" y="3056978"/>
            <a:ext cx="315754" cy="315754"/>
          </a:xfrm>
          <a:prstGeom prst="rect">
            <a:avLst/>
          </a:prstGeom>
          <a:noFill/>
        </p:spPr>
      </p:pic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2858929" y="4179975"/>
            <a:ext cx="834390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 err="1">
                <a:solidFill>
                  <a:srgbClr val="000000"/>
                </a:solidFill>
                <a:latin typeface="Arial" pitchFamily="34" charset="0"/>
              </a:rPr>
              <a:t>Tabu</a:t>
            </a: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7437" name="Picture 2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18924" y="3981379"/>
            <a:ext cx="162878" cy="238601"/>
          </a:xfrm>
          <a:prstGeom prst="rect">
            <a:avLst/>
          </a:prstGeom>
          <a:noFill/>
        </p:spPr>
      </p:pic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3011805" y="2852667"/>
            <a:ext cx="605790" cy="2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 err="1">
                <a:solidFill>
                  <a:srgbClr val="000000"/>
                </a:solidFill>
                <a:latin typeface="Arial" pitchFamily="34" charset="0"/>
              </a:rPr>
              <a:t>Tabu</a:t>
            </a:r>
            <a:endParaRPr lang="en-US" sz="16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600075" y="553508"/>
            <a:ext cx="2968943" cy="52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Tabu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list: DE &amp; BE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Iter</a:t>
            </a:r>
            <a:r>
              <a:rPr lang="sk-SK" dirty="0" err="1" smtClean="0">
                <a:solidFill>
                  <a:srgbClr val="000000"/>
                </a:solidFill>
                <a:latin typeface="Arial" pitchFamily="34" charset="0"/>
              </a:rPr>
              <a:t>ácia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3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C</a:t>
            </a:r>
            <a:r>
              <a:rPr lang="sk-SK" dirty="0" err="1" smtClean="0">
                <a:solidFill>
                  <a:srgbClr val="000000"/>
                </a:solidFill>
                <a:latin typeface="Arial" pitchFamily="34" charset="0"/>
              </a:rPr>
              <a:t>ena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=</a:t>
            </a:r>
            <a:r>
              <a:rPr lang="en-US" dirty="0" smtClean="0">
                <a:solidFill>
                  <a:srgbClr val="FF0066"/>
                </a:solidFill>
                <a:latin typeface="Arial" pitchFamily="34" charset="0"/>
              </a:rPr>
              <a:t>85</a:t>
            </a:r>
            <a:endParaRPr lang="en-US" dirty="0">
              <a:solidFill>
                <a:srgbClr val="FF0066"/>
              </a:solidFill>
              <a:latin typeface="Arial" pitchFamily="34" charset="0"/>
            </a:endParaRPr>
          </a:p>
        </p:txBody>
      </p:sp>
      <p:grpSp>
        <p:nvGrpSpPr>
          <p:cNvPr id="2" name="Group 34"/>
          <p:cNvGrpSpPr>
            <a:grpSpLocks noRot="1"/>
          </p:cNvGrpSpPr>
          <p:nvPr/>
        </p:nvGrpSpPr>
        <p:grpSpPr bwMode="auto">
          <a:xfrm>
            <a:off x="5181600" y="2438400"/>
            <a:ext cx="3733324" cy="2816066"/>
            <a:chOff x="1893" y="1486"/>
            <a:chExt cx="2613" cy="1971"/>
          </a:xfrm>
        </p:grpSpPr>
        <p:sp>
          <p:nvSpPr>
            <p:cNvPr id="3" name="Rectangle 35"/>
            <p:cNvSpPr>
              <a:spLocks noChangeArrowheads="1"/>
            </p:cNvSpPr>
            <p:nvPr/>
          </p:nvSpPr>
          <p:spPr bwMode="auto">
            <a:xfrm>
              <a:off x="1893" y="1486"/>
              <a:ext cx="681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Add</a:t>
              </a:r>
            </a:p>
          </p:txBody>
        </p:sp>
        <p:sp>
          <p:nvSpPr>
            <p:cNvPr id="4" name="Rectangle 36"/>
            <p:cNvSpPr>
              <a:spLocks noChangeArrowheads="1"/>
            </p:cNvSpPr>
            <p:nvPr/>
          </p:nvSpPr>
          <p:spPr bwMode="auto">
            <a:xfrm>
              <a:off x="2574" y="1486"/>
              <a:ext cx="712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Delete</a:t>
              </a:r>
            </a:p>
          </p:txBody>
        </p:sp>
        <p:sp>
          <p:nvSpPr>
            <p:cNvPr id="5" name="Rectangle 37"/>
            <p:cNvSpPr>
              <a:spLocks noChangeArrowheads="1"/>
            </p:cNvSpPr>
            <p:nvPr/>
          </p:nvSpPr>
          <p:spPr bwMode="auto">
            <a:xfrm>
              <a:off x="3286" y="1486"/>
              <a:ext cx="1220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Cost</a:t>
              </a:r>
            </a:p>
          </p:txBody>
        </p:sp>
        <p:sp>
          <p:nvSpPr>
            <p:cNvPr id="6" name="Rectangle 38"/>
            <p:cNvSpPr>
              <a:spLocks noChangeArrowheads="1"/>
            </p:cNvSpPr>
            <p:nvPr/>
          </p:nvSpPr>
          <p:spPr bwMode="auto">
            <a:xfrm>
              <a:off x="1893" y="1720"/>
              <a:ext cx="681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AB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AB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AB</a:t>
              </a:r>
            </a:p>
          </p:txBody>
        </p:sp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2574" y="1720"/>
              <a:ext cx="712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BE*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CE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AC</a:t>
              </a:r>
            </a:p>
          </p:txBody>
        </p:sp>
        <p:sp>
          <p:nvSpPr>
            <p:cNvPr id="8" name="Rectangle 40"/>
            <p:cNvSpPr>
              <a:spLocks noChangeArrowheads="1"/>
            </p:cNvSpPr>
            <p:nvPr/>
          </p:nvSpPr>
          <p:spPr bwMode="auto">
            <a:xfrm>
              <a:off x="3286" y="1720"/>
              <a:ext cx="1220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 err="1">
                  <a:solidFill>
                    <a:srgbClr val="000000"/>
                  </a:solidFill>
                  <a:latin typeface="Arial" pitchFamily="34" charset="0"/>
                </a:rPr>
                <a:t>Tabu</a:t>
              </a: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 move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100+0=100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95+0=95</a:t>
              </a:r>
            </a:p>
          </p:txBody>
        </p:sp>
        <p:sp>
          <p:nvSpPr>
            <p:cNvPr id="9" name="Rectangle 41"/>
            <p:cNvSpPr>
              <a:spLocks noChangeArrowheads="1"/>
            </p:cNvSpPr>
            <p:nvPr/>
          </p:nvSpPr>
          <p:spPr bwMode="auto">
            <a:xfrm>
              <a:off x="1893" y="2364"/>
              <a:ext cx="681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AD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AD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AD</a:t>
              </a:r>
            </a:p>
          </p:txBody>
        </p:sp>
        <p:sp>
          <p:nvSpPr>
            <p:cNvPr id="10" name="Rectangle 42"/>
            <p:cNvSpPr>
              <a:spLocks noChangeArrowheads="1"/>
            </p:cNvSpPr>
            <p:nvPr/>
          </p:nvSpPr>
          <p:spPr bwMode="auto">
            <a:xfrm>
              <a:off x="2574" y="2364"/>
              <a:ext cx="712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DE*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CE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AC</a:t>
              </a:r>
            </a:p>
          </p:txBody>
        </p:sp>
        <p:sp>
          <p:nvSpPr>
            <p:cNvPr id="11" name="Rectangle 43"/>
            <p:cNvSpPr>
              <a:spLocks noChangeArrowheads="1"/>
            </p:cNvSpPr>
            <p:nvPr/>
          </p:nvSpPr>
          <p:spPr bwMode="auto">
            <a:xfrm>
              <a:off x="3286" y="2364"/>
              <a:ext cx="1220" cy="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60+100=160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95+0=95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90+0=90 </a:t>
              </a:r>
            </a:p>
          </p:txBody>
        </p:sp>
        <p:sp>
          <p:nvSpPr>
            <p:cNvPr id="12" name="Rectangle 44"/>
            <p:cNvSpPr>
              <a:spLocks noChangeArrowheads="1"/>
            </p:cNvSpPr>
            <p:nvPr/>
          </p:nvSpPr>
          <p:spPr bwMode="auto">
            <a:xfrm>
              <a:off x="1893" y="3008"/>
              <a:ext cx="681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CD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CD</a:t>
              </a:r>
            </a:p>
          </p:txBody>
        </p:sp>
        <p:sp>
          <p:nvSpPr>
            <p:cNvPr id="13" name="Rectangle 45"/>
            <p:cNvSpPr>
              <a:spLocks noChangeArrowheads="1"/>
            </p:cNvSpPr>
            <p:nvPr/>
          </p:nvSpPr>
          <p:spPr bwMode="auto">
            <a:xfrm>
              <a:off x="2574" y="3008"/>
              <a:ext cx="712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DE*</a:t>
              </a:r>
              <a:endParaRPr lang="en-US" sz="2500" dirty="0"/>
            </a:p>
            <a:p>
              <a:pPr algn="ctr">
                <a:lnSpc>
                  <a:spcPct val="95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CE</a:t>
              </a:r>
            </a:p>
          </p:txBody>
        </p:sp>
        <p:sp>
          <p:nvSpPr>
            <p:cNvPr id="14" name="Rectangle 46"/>
            <p:cNvSpPr>
              <a:spLocks noChangeArrowheads="1"/>
            </p:cNvSpPr>
            <p:nvPr/>
          </p:nvSpPr>
          <p:spPr bwMode="auto">
            <a:xfrm>
              <a:off x="3286" y="3008"/>
              <a:ext cx="1220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95000"/>
                </a:lnSpc>
              </a:pPr>
              <a:r>
                <a:rPr lang="en-US" sz="1600" b="1" dirty="0">
                  <a:solidFill>
                    <a:srgbClr val="FF0066"/>
                  </a:solidFill>
                  <a:latin typeface="Arial" pitchFamily="34" charset="0"/>
                </a:rPr>
                <a:t>70+0=70</a:t>
              </a: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</a:rPr>
                <a:t> 105+0=105</a:t>
              </a:r>
            </a:p>
          </p:txBody>
        </p:sp>
        <p:sp>
          <p:nvSpPr>
            <p:cNvPr id="15" name="Line 47"/>
            <p:cNvSpPr>
              <a:spLocks noChangeShapeType="1"/>
            </p:cNvSpPr>
            <p:nvPr/>
          </p:nvSpPr>
          <p:spPr bwMode="auto">
            <a:xfrm>
              <a:off x="3286" y="1486"/>
              <a:ext cx="122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48"/>
            <p:cNvSpPr>
              <a:spLocks noChangeShapeType="1"/>
            </p:cNvSpPr>
            <p:nvPr/>
          </p:nvSpPr>
          <p:spPr bwMode="auto">
            <a:xfrm>
              <a:off x="3286" y="1720"/>
              <a:ext cx="122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49"/>
            <p:cNvSpPr>
              <a:spLocks noChangeShapeType="1"/>
            </p:cNvSpPr>
            <p:nvPr/>
          </p:nvSpPr>
          <p:spPr bwMode="auto">
            <a:xfrm>
              <a:off x="3286" y="2364"/>
              <a:ext cx="122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50"/>
            <p:cNvSpPr>
              <a:spLocks noChangeShapeType="1"/>
            </p:cNvSpPr>
            <p:nvPr/>
          </p:nvSpPr>
          <p:spPr bwMode="auto">
            <a:xfrm>
              <a:off x="3286" y="3008"/>
              <a:ext cx="122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51"/>
            <p:cNvSpPr>
              <a:spLocks noChangeShapeType="1"/>
            </p:cNvSpPr>
            <p:nvPr/>
          </p:nvSpPr>
          <p:spPr bwMode="auto">
            <a:xfrm>
              <a:off x="3286" y="3457"/>
              <a:ext cx="1220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52"/>
            <p:cNvSpPr>
              <a:spLocks noChangeShapeType="1"/>
            </p:cNvSpPr>
            <p:nvPr/>
          </p:nvSpPr>
          <p:spPr bwMode="auto">
            <a:xfrm>
              <a:off x="1893" y="3008"/>
              <a:ext cx="0" cy="449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>
              <a:off x="2574" y="3008"/>
              <a:ext cx="0" cy="449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4"/>
            <p:cNvSpPr>
              <a:spLocks noChangeShapeType="1"/>
            </p:cNvSpPr>
            <p:nvPr/>
          </p:nvSpPr>
          <p:spPr bwMode="auto">
            <a:xfrm>
              <a:off x="3286" y="3008"/>
              <a:ext cx="0" cy="449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5"/>
            <p:cNvSpPr>
              <a:spLocks noChangeShapeType="1"/>
            </p:cNvSpPr>
            <p:nvPr/>
          </p:nvSpPr>
          <p:spPr bwMode="auto">
            <a:xfrm>
              <a:off x="4506" y="3008"/>
              <a:ext cx="0" cy="449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6"/>
            <p:cNvSpPr>
              <a:spLocks noChangeShapeType="1"/>
            </p:cNvSpPr>
            <p:nvPr/>
          </p:nvSpPr>
          <p:spPr bwMode="auto">
            <a:xfrm>
              <a:off x="1893" y="1486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57"/>
            <p:cNvSpPr>
              <a:spLocks noChangeShapeType="1"/>
            </p:cNvSpPr>
            <p:nvPr/>
          </p:nvSpPr>
          <p:spPr bwMode="auto">
            <a:xfrm>
              <a:off x="1893" y="1486"/>
              <a:ext cx="6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58"/>
            <p:cNvSpPr>
              <a:spLocks noChangeShapeType="1"/>
            </p:cNvSpPr>
            <p:nvPr/>
          </p:nvSpPr>
          <p:spPr bwMode="auto">
            <a:xfrm>
              <a:off x="1893" y="1486"/>
              <a:ext cx="681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9"/>
            <p:cNvSpPr>
              <a:spLocks noChangeShapeType="1"/>
            </p:cNvSpPr>
            <p:nvPr/>
          </p:nvSpPr>
          <p:spPr bwMode="auto">
            <a:xfrm>
              <a:off x="1893" y="148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60"/>
            <p:cNvSpPr>
              <a:spLocks noChangeShapeType="1"/>
            </p:cNvSpPr>
            <p:nvPr/>
          </p:nvSpPr>
          <p:spPr bwMode="auto">
            <a:xfrm>
              <a:off x="1893" y="1486"/>
              <a:ext cx="0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1"/>
            <p:cNvSpPr>
              <a:spLocks noChangeShapeType="1"/>
            </p:cNvSpPr>
            <p:nvPr/>
          </p:nvSpPr>
          <p:spPr bwMode="auto">
            <a:xfrm>
              <a:off x="1893" y="1486"/>
              <a:ext cx="0" cy="23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62"/>
            <p:cNvSpPr>
              <a:spLocks noChangeShapeType="1"/>
            </p:cNvSpPr>
            <p:nvPr/>
          </p:nvSpPr>
          <p:spPr bwMode="auto">
            <a:xfrm>
              <a:off x="2574" y="148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3"/>
            <p:cNvSpPr>
              <a:spLocks noChangeShapeType="1"/>
            </p:cNvSpPr>
            <p:nvPr/>
          </p:nvSpPr>
          <p:spPr bwMode="auto">
            <a:xfrm>
              <a:off x="2574" y="1486"/>
              <a:ext cx="0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50" name="Line 64"/>
            <p:cNvSpPr>
              <a:spLocks noChangeShapeType="1"/>
            </p:cNvSpPr>
            <p:nvPr/>
          </p:nvSpPr>
          <p:spPr bwMode="auto">
            <a:xfrm>
              <a:off x="2574" y="1486"/>
              <a:ext cx="0" cy="23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51" name="Line 65"/>
            <p:cNvSpPr>
              <a:spLocks noChangeShapeType="1"/>
            </p:cNvSpPr>
            <p:nvPr/>
          </p:nvSpPr>
          <p:spPr bwMode="auto">
            <a:xfrm>
              <a:off x="1893" y="1720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52" name="Line 66"/>
            <p:cNvSpPr>
              <a:spLocks noChangeShapeType="1"/>
            </p:cNvSpPr>
            <p:nvPr/>
          </p:nvSpPr>
          <p:spPr bwMode="auto">
            <a:xfrm>
              <a:off x="1893" y="1720"/>
              <a:ext cx="6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53" name="Line 67"/>
            <p:cNvSpPr>
              <a:spLocks noChangeShapeType="1"/>
            </p:cNvSpPr>
            <p:nvPr/>
          </p:nvSpPr>
          <p:spPr bwMode="auto">
            <a:xfrm>
              <a:off x="1893" y="1720"/>
              <a:ext cx="681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54" name="Line 68"/>
            <p:cNvSpPr>
              <a:spLocks noChangeShapeType="1"/>
            </p:cNvSpPr>
            <p:nvPr/>
          </p:nvSpPr>
          <p:spPr bwMode="auto">
            <a:xfrm>
              <a:off x="2574" y="1486"/>
              <a:ext cx="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55" name="Line 69"/>
            <p:cNvSpPr>
              <a:spLocks noChangeShapeType="1"/>
            </p:cNvSpPr>
            <p:nvPr/>
          </p:nvSpPr>
          <p:spPr bwMode="auto">
            <a:xfrm>
              <a:off x="2574" y="1486"/>
              <a:ext cx="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56" name="Line 70"/>
            <p:cNvSpPr>
              <a:spLocks noChangeShapeType="1"/>
            </p:cNvSpPr>
            <p:nvPr/>
          </p:nvSpPr>
          <p:spPr bwMode="auto">
            <a:xfrm>
              <a:off x="2574" y="1486"/>
              <a:ext cx="712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57" name="Line 71"/>
            <p:cNvSpPr>
              <a:spLocks noChangeShapeType="1"/>
            </p:cNvSpPr>
            <p:nvPr/>
          </p:nvSpPr>
          <p:spPr bwMode="auto">
            <a:xfrm>
              <a:off x="3286" y="148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58" name="Line 72"/>
            <p:cNvSpPr>
              <a:spLocks noChangeShapeType="1"/>
            </p:cNvSpPr>
            <p:nvPr/>
          </p:nvSpPr>
          <p:spPr bwMode="auto">
            <a:xfrm>
              <a:off x="3286" y="1486"/>
              <a:ext cx="0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59" name="Line 73"/>
            <p:cNvSpPr>
              <a:spLocks noChangeShapeType="1"/>
            </p:cNvSpPr>
            <p:nvPr/>
          </p:nvSpPr>
          <p:spPr bwMode="auto">
            <a:xfrm>
              <a:off x="3286" y="1486"/>
              <a:ext cx="0" cy="23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60" name="Line 74"/>
            <p:cNvSpPr>
              <a:spLocks noChangeShapeType="1"/>
            </p:cNvSpPr>
            <p:nvPr/>
          </p:nvSpPr>
          <p:spPr bwMode="auto">
            <a:xfrm>
              <a:off x="2574" y="1720"/>
              <a:ext cx="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61" name="Line 75"/>
            <p:cNvSpPr>
              <a:spLocks noChangeShapeType="1"/>
            </p:cNvSpPr>
            <p:nvPr/>
          </p:nvSpPr>
          <p:spPr bwMode="auto">
            <a:xfrm>
              <a:off x="2574" y="1720"/>
              <a:ext cx="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62" name="Line 76"/>
            <p:cNvSpPr>
              <a:spLocks noChangeShapeType="1"/>
            </p:cNvSpPr>
            <p:nvPr/>
          </p:nvSpPr>
          <p:spPr bwMode="auto">
            <a:xfrm>
              <a:off x="2574" y="1720"/>
              <a:ext cx="712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63" name="Line 77"/>
            <p:cNvSpPr>
              <a:spLocks noChangeShapeType="1"/>
            </p:cNvSpPr>
            <p:nvPr/>
          </p:nvSpPr>
          <p:spPr bwMode="auto">
            <a:xfrm>
              <a:off x="3286" y="1486"/>
              <a:ext cx="1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64" name="Line 78"/>
            <p:cNvSpPr>
              <a:spLocks noChangeShapeType="1"/>
            </p:cNvSpPr>
            <p:nvPr/>
          </p:nvSpPr>
          <p:spPr bwMode="auto">
            <a:xfrm>
              <a:off x="3286" y="1486"/>
              <a:ext cx="12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65" name="Line 79"/>
            <p:cNvSpPr>
              <a:spLocks noChangeShapeType="1"/>
            </p:cNvSpPr>
            <p:nvPr/>
          </p:nvSpPr>
          <p:spPr bwMode="auto">
            <a:xfrm>
              <a:off x="4506" y="1486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66" name="Line 80"/>
            <p:cNvSpPr>
              <a:spLocks noChangeShapeType="1"/>
            </p:cNvSpPr>
            <p:nvPr/>
          </p:nvSpPr>
          <p:spPr bwMode="auto">
            <a:xfrm>
              <a:off x="4506" y="1486"/>
              <a:ext cx="0" cy="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67" name="Line 81"/>
            <p:cNvSpPr>
              <a:spLocks noChangeShapeType="1"/>
            </p:cNvSpPr>
            <p:nvPr/>
          </p:nvSpPr>
          <p:spPr bwMode="auto">
            <a:xfrm>
              <a:off x="4506" y="1486"/>
              <a:ext cx="0" cy="23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08" name="Line 82"/>
            <p:cNvSpPr>
              <a:spLocks noChangeShapeType="1"/>
            </p:cNvSpPr>
            <p:nvPr/>
          </p:nvSpPr>
          <p:spPr bwMode="auto">
            <a:xfrm>
              <a:off x="3286" y="1720"/>
              <a:ext cx="1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11" name="Line 83"/>
            <p:cNvSpPr>
              <a:spLocks noChangeShapeType="1"/>
            </p:cNvSpPr>
            <p:nvPr/>
          </p:nvSpPr>
          <p:spPr bwMode="auto">
            <a:xfrm>
              <a:off x="3286" y="1720"/>
              <a:ext cx="12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68" name="Line 84"/>
            <p:cNvSpPr>
              <a:spLocks noChangeShapeType="1"/>
            </p:cNvSpPr>
            <p:nvPr/>
          </p:nvSpPr>
          <p:spPr bwMode="auto">
            <a:xfrm>
              <a:off x="1893" y="1720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69" name="Line 85"/>
            <p:cNvSpPr>
              <a:spLocks noChangeShapeType="1"/>
            </p:cNvSpPr>
            <p:nvPr/>
          </p:nvSpPr>
          <p:spPr bwMode="auto">
            <a:xfrm>
              <a:off x="1893" y="1720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70" name="Line 86"/>
            <p:cNvSpPr>
              <a:spLocks noChangeShapeType="1"/>
            </p:cNvSpPr>
            <p:nvPr/>
          </p:nvSpPr>
          <p:spPr bwMode="auto">
            <a:xfrm>
              <a:off x="1893" y="1720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71" name="Line 87"/>
            <p:cNvSpPr>
              <a:spLocks noChangeShapeType="1"/>
            </p:cNvSpPr>
            <p:nvPr/>
          </p:nvSpPr>
          <p:spPr bwMode="auto">
            <a:xfrm>
              <a:off x="2574" y="1720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72" name="Line 88"/>
            <p:cNvSpPr>
              <a:spLocks noChangeShapeType="1"/>
            </p:cNvSpPr>
            <p:nvPr/>
          </p:nvSpPr>
          <p:spPr bwMode="auto">
            <a:xfrm>
              <a:off x="2574" y="1720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73" name="Line 89"/>
            <p:cNvSpPr>
              <a:spLocks noChangeShapeType="1"/>
            </p:cNvSpPr>
            <p:nvPr/>
          </p:nvSpPr>
          <p:spPr bwMode="auto">
            <a:xfrm>
              <a:off x="2574" y="1720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74" name="Line 90"/>
            <p:cNvSpPr>
              <a:spLocks noChangeShapeType="1"/>
            </p:cNvSpPr>
            <p:nvPr/>
          </p:nvSpPr>
          <p:spPr bwMode="auto">
            <a:xfrm>
              <a:off x="1893" y="2364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75" name="Line 91"/>
            <p:cNvSpPr>
              <a:spLocks noChangeShapeType="1"/>
            </p:cNvSpPr>
            <p:nvPr/>
          </p:nvSpPr>
          <p:spPr bwMode="auto">
            <a:xfrm>
              <a:off x="1893" y="2364"/>
              <a:ext cx="6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76" name="Line 92"/>
            <p:cNvSpPr>
              <a:spLocks noChangeShapeType="1"/>
            </p:cNvSpPr>
            <p:nvPr/>
          </p:nvSpPr>
          <p:spPr bwMode="auto">
            <a:xfrm>
              <a:off x="1893" y="2364"/>
              <a:ext cx="681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77" name="Line 93"/>
            <p:cNvSpPr>
              <a:spLocks noChangeShapeType="1"/>
            </p:cNvSpPr>
            <p:nvPr/>
          </p:nvSpPr>
          <p:spPr bwMode="auto">
            <a:xfrm>
              <a:off x="3286" y="1720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78" name="Line 94"/>
            <p:cNvSpPr>
              <a:spLocks noChangeShapeType="1"/>
            </p:cNvSpPr>
            <p:nvPr/>
          </p:nvSpPr>
          <p:spPr bwMode="auto">
            <a:xfrm>
              <a:off x="3286" y="1720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79" name="Line 95"/>
            <p:cNvSpPr>
              <a:spLocks noChangeShapeType="1"/>
            </p:cNvSpPr>
            <p:nvPr/>
          </p:nvSpPr>
          <p:spPr bwMode="auto">
            <a:xfrm>
              <a:off x="3286" y="1720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80" name="Line 96"/>
            <p:cNvSpPr>
              <a:spLocks noChangeShapeType="1"/>
            </p:cNvSpPr>
            <p:nvPr/>
          </p:nvSpPr>
          <p:spPr bwMode="auto">
            <a:xfrm>
              <a:off x="2574" y="2364"/>
              <a:ext cx="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81" name="Line 97"/>
            <p:cNvSpPr>
              <a:spLocks noChangeShapeType="1"/>
            </p:cNvSpPr>
            <p:nvPr/>
          </p:nvSpPr>
          <p:spPr bwMode="auto">
            <a:xfrm>
              <a:off x="2574" y="2364"/>
              <a:ext cx="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82" name="Line 98"/>
            <p:cNvSpPr>
              <a:spLocks noChangeShapeType="1"/>
            </p:cNvSpPr>
            <p:nvPr/>
          </p:nvSpPr>
          <p:spPr bwMode="auto">
            <a:xfrm>
              <a:off x="2574" y="2364"/>
              <a:ext cx="712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83" name="Line 99"/>
            <p:cNvSpPr>
              <a:spLocks noChangeShapeType="1"/>
            </p:cNvSpPr>
            <p:nvPr/>
          </p:nvSpPr>
          <p:spPr bwMode="auto">
            <a:xfrm>
              <a:off x="4506" y="1720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84" name="Line 100"/>
            <p:cNvSpPr>
              <a:spLocks noChangeShapeType="1"/>
            </p:cNvSpPr>
            <p:nvPr/>
          </p:nvSpPr>
          <p:spPr bwMode="auto">
            <a:xfrm>
              <a:off x="4506" y="1720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85" name="Line 101"/>
            <p:cNvSpPr>
              <a:spLocks noChangeShapeType="1"/>
            </p:cNvSpPr>
            <p:nvPr/>
          </p:nvSpPr>
          <p:spPr bwMode="auto">
            <a:xfrm>
              <a:off x="4506" y="1720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86" name="Line 102"/>
            <p:cNvSpPr>
              <a:spLocks noChangeShapeType="1"/>
            </p:cNvSpPr>
            <p:nvPr/>
          </p:nvSpPr>
          <p:spPr bwMode="auto">
            <a:xfrm>
              <a:off x="3286" y="2364"/>
              <a:ext cx="1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87" name="Line 103"/>
            <p:cNvSpPr>
              <a:spLocks noChangeShapeType="1"/>
            </p:cNvSpPr>
            <p:nvPr/>
          </p:nvSpPr>
          <p:spPr bwMode="auto">
            <a:xfrm>
              <a:off x="3286" y="2364"/>
              <a:ext cx="12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88" name="Line 104"/>
            <p:cNvSpPr>
              <a:spLocks noChangeShapeType="1"/>
            </p:cNvSpPr>
            <p:nvPr/>
          </p:nvSpPr>
          <p:spPr bwMode="auto">
            <a:xfrm>
              <a:off x="1893" y="2364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89" name="Line 105"/>
            <p:cNvSpPr>
              <a:spLocks noChangeShapeType="1"/>
            </p:cNvSpPr>
            <p:nvPr/>
          </p:nvSpPr>
          <p:spPr bwMode="auto">
            <a:xfrm>
              <a:off x="1893" y="2364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90" name="Line 106"/>
            <p:cNvSpPr>
              <a:spLocks noChangeShapeType="1"/>
            </p:cNvSpPr>
            <p:nvPr/>
          </p:nvSpPr>
          <p:spPr bwMode="auto">
            <a:xfrm>
              <a:off x="1893" y="2364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91" name="Line 107"/>
            <p:cNvSpPr>
              <a:spLocks noChangeShapeType="1"/>
            </p:cNvSpPr>
            <p:nvPr/>
          </p:nvSpPr>
          <p:spPr bwMode="auto">
            <a:xfrm>
              <a:off x="2574" y="2364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92" name="Line 108"/>
            <p:cNvSpPr>
              <a:spLocks noChangeShapeType="1"/>
            </p:cNvSpPr>
            <p:nvPr/>
          </p:nvSpPr>
          <p:spPr bwMode="auto">
            <a:xfrm>
              <a:off x="2574" y="2364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93" name="Line 109"/>
            <p:cNvSpPr>
              <a:spLocks noChangeShapeType="1"/>
            </p:cNvSpPr>
            <p:nvPr/>
          </p:nvSpPr>
          <p:spPr bwMode="auto">
            <a:xfrm>
              <a:off x="2574" y="2364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94" name="Line 110"/>
            <p:cNvSpPr>
              <a:spLocks noChangeShapeType="1"/>
            </p:cNvSpPr>
            <p:nvPr/>
          </p:nvSpPr>
          <p:spPr bwMode="auto">
            <a:xfrm>
              <a:off x="1893" y="3008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95" name="Line 111"/>
            <p:cNvSpPr>
              <a:spLocks noChangeShapeType="1"/>
            </p:cNvSpPr>
            <p:nvPr/>
          </p:nvSpPr>
          <p:spPr bwMode="auto">
            <a:xfrm>
              <a:off x="1893" y="3008"/>
              <a:ext cx="6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96" name="Line 112"/>
            <p:cNvSpPr>
              <a:spLocks noChangeShapeType="1"/>
            </p:cNvSpPr>
            <p:nvPr/>
          </p:nvSpPr>
          <p:spPr bwMode="auto">
            <a:xfrm>
              <a:off x="1893" y="3008"/>
              <a:ext cx="681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97" name="Line 113"/>
            <p:cNvSpPr>
              <a:spLocks noChangeShapeType="1"/>
            </p:cNvSpPr>
            <p:nvPr/>
          </p:nvSpPr>
          <p:spPr bwMode="auto">
            <a:xfrm>
              <a:off x="3286" y="2364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98" name="Line 114"/>
            <p:cNvSpPr>
              <a:spLocks noChangeShapeType="1"/>
            </p:cNvSpPr>
            <p:nvPr/>
          </p:nvSpPr>
          <p:spPr bwMode="auto">
            <a:xfrm>
              <a:off x="3286" y="2364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99" name="Line 115"/>
            <p:cNvSpPr>
              <a:spLocks noChangeShapeType="1"/>
            </p:cNvSpPr>
            <p:nvPr/>
          </p:nvSpPr>
          <p:spPr bwMode="auto">
            <a:xfrm>
              <a:off x="3286" y="2364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00" name="Line 116"/>
            <p:cNvSpPr>
              <a:spLocks noChangeShapeType="1"/>
            </p:cNvSpPr>
            <p:nvPr/>
          </p:nvSpPr>
          <p:spPr bwMode="auto">
            <a:xfrm>
              <a:off x="2574" y="3008"/>
              <a:ext cx="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01" name="Line 117"/>
            <p:cNvSpPr>
              <a:spLocks noChangeShapeType="1"/>
            </p:cNvSpPr>
            <p:nvPr/>
          </p:nvSpPr>
          <p:spPr bwMode="auto">
            <a:xfrm>
              <a:off x="2574" y="3008"/>
              <a:ext cx="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02" name="Line 118"/>
            <p:cNvSpPr>
              <a:spLocks noChangeShapeType="1"/>
            </p:cNvSpPr>
            <p:nvPr/>
          </p:nvSpPr>
          <p:spPr bwMode="auto">
            <a:xfrm>
              <a:off x="2574" y="3008"/>
              <a:ext cx="712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03" name="Line 119"/>
            <p:cNvSpPr>
              <a:spLocks noChangeShapeType="1"/>
            </p:cNvSpPr>
            <p:nvPr/>
          </p:nvSpPr>
          <p:spPr bwMode="auto">
            <a:xfrm>
              <a:off x="4506" y="2364"/>
              <a:ext cx="0" cy="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04" name="Line 120"/>
            <p:cNvSpPr>
              <a:spLocks noChangeShapeType="1"/>
            </p:cNvSpPr>
            <p:nvPr/>
          </p:nvSpPr>
          <p:spPr bwMode="auto">
            <a:xfrm>
              <a:off x="4506" y="2364"/>
              <a:ext cx="0" cy="6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05" name="Line 121"/>
            <p:cNvSpPr>
              <a:spLocks noChangeShapeType="1"/>
            </p:cNvSpPr>
            <p:nvPr/>
          </p:nvSpPr>
          <p:spPr bwMode="auto">
            <a:xfrm>
              <a:off x="4506" y="2364"/>
              <a:ext cx="0" cy="644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06" name="Line 122"/>
            <p:cNvSpPr>
              <a:spLocks noChangeShapeType="1"/>
            </p:cNvSpPr>
            <p:nvPr/>
          </p:nvSpPr>
          <p:spPr bwMode="auto">
            <a:xfrm>
              <a:off x="3286" y="3008"/>
              <a:ext cx="1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07" name="Line 123"/>
            <p:cNvSpPr>
              <a:spLocks noChangeShapeType="1"/>
            </p:cNvSpPr>
            <p:nvPr/>
          </p:nvSpPr>
          <p:spPr bwMode="auto">
            <a:xfrm>
              <a:off x="3286" y="3008"/>
              <a:ext cx="12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08" name="Line 124"/>
            <p:cNvSpPr>
              <a:spLocks noChangeShapeType="1"/>
            </p:cNvSpPr>
            <p:nvPr/>
          </p:nvSpPr>
          <p:spPr bwMode="auto">
            <a:xfrm>
              <a:off x="1893" y="3008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09" name="Line 125"/>
            <p:cNvSpPr>
              <a:spLocks noChangeShapeType="1"/>
            </p:cNvSpPr>
            <p:nvPr/>
          </p:nvSpPr>
          <p:spPr bwMode="auto">
            <a:xfrm>
              <a:off x="1893" y="3008"/>
              <a:ext cx="0" cy="4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10" name="Line 126"/>
            <p:cNvSpPr>
              <a:spLocks noChangeShapeType="1"/>
            </p:cNvSpPr>
            <p:nvPr/>
          </p:nvSpPr>
          <p:spPr bwMode="auto">
            <a:xfrm>
              <a:off x="2574" y="3008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11" name="Line 127"/>
            <p:cNvSpPr>
              <a:spLocks noChangeShapeType="1"/>
            </p:cNvSpPr>
            <p:nvPr/>
          </p:nvSpPr>
          <p:spPr bwMode="auto">
            <a:xfrm>
              <a:off x="2574" y="3008"/>
              <a:ext cx="0" cy="4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12" name="Line 128"/>
            <p:cNvSpPr>
              <a:spLocks noChangeShapeType="1"/>
            </p:cNvSpPr>
            <p:nvPr/>
          </p:nvSpPr>
          <p:spPr bwMode="auto">
            <a:xfrm>
              <a:off x="1893" y="3457"/>
              <a:ext cx="6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13" name="Line 129"/>
            <p:cNvSpPr>
              <a:spLocks noChangeShapeType="1"/>
            </p:cNvSpPr>
            <p:nvPr/>
          </p:nvSpPr>
          <p:spPr bwMode="auto">
            <a:xfrm>
              <a:off x="1893" y="3457"/>
              <a:ext cx="6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14" name="Line 130"/>
            <p:cNvSpPr>
              <a:spLocks noChangeShapeType="1"/>
            </p:cNvSpPr>
            <p:nvPr/>
          </p:nvSpPr>
          <p:spPr bwMode="auto">
            <a:xfrm>
              <a:off x="1893" y="3457"/>
              <a:ext cx="681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15" name="Line 131"/>
            <p:cNvSpPr>
              <a:spLocks noChangeShapeType="1"/>
            </p:cNvSpPr>
            <p:nvPr/>
          </p:nvSpPr>
          <p:spPr bwMode="auto">
            <a:xfrm>
              <a:off x="3286" y="3008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16" name="Line 132"/>
            <p:cNvSpPr>
              <a:spLocks noChangeShapeType="1"/>
            </p:cNvSpPr>
            <p:nvPr/>
          </p:nvSpPr>
          <p:spPr bwMode="auto">
            <a:xfrm>
              <a:off x="3286" y="3008"/>
              <a:ext cx="0" cy="4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17" name="Line 133"/>
            <p:cNvSpPr>
              <a:spLocks noChangeShapeType="1"/>
            </p:cNvSpPr>
            <p:nvPr/>
          </p:nvSpPr>
          <p:spPr bwMode="auto">
            <a:xfrm>
              <a:off x="2574" y="3457"/>
              <a:ext cx="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18" name="Line 134"/>
            <p:cNvSpPr>
              <a:spLocks noChangeShapeType="1"/>
            </p:cNvSpPr>
            <p:nvPr/>
          </p:nvSpPr>
          <p:spPr bwMode="auto">
            <a:xfrm>
              <a:off x="2574" y="3457"/>
              <a:ext cx="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19" name="Line 135"/>
            <p:cNvSpPr>
              <a:spLocks noChangeShapeType="1"/>
            </p:cNvSpPr>
            <p:nvPr/>
          </p:nvSpPr>
          <p:spPr bwMode="auto">
            <a:xfrm>
              <a:off x="2574" y="3457"/>
              <a:ext cx="712" cy="0"/>
            </a:xfrm>
            <a:prstGeom prst="line">
              <a:avLst/>
            </a:prstGeom>
            <a:noFill/>
            <a:ln w="1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20" name="Line 136"/>
            <p:cNvSpPr>
              <a:spLocks noChangeShapeType="1"/>
            </p:cNvSpPr>
            <p:nvPr/>
          </p:nvSpPr>
          <p:spPr bwMode="auto">
            <a:xfrm>
              <a:off x="4506" y="3008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21" name="Line 137"/>
            <p:cNvSpPr>
              <a:spLocks noChangeShapeType="1"/>
            </p:cNvSpPr>
            <p:nvPr/>
          </p:nvSpPr>
          <p:spPr bwMode="auto">
            <a:xfrm>
              <a:off x="4506" y="3008"/>
              <a:ext cx="0" cy="4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22" name="Line 138"/>
            <p:cNvSpPr>
              <a:spLocks noChangeShapeType="1"/>
            </p:cNvSpPr>
            <p:nvPr/>
          </p:nvSpPr>
          <p:spPr bwMode="auto">
            <a:xfrm>
              <a:off x="3286" y="3457"/>
              <a:ext cx="1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23" name="Line 139"/>
            <p:cNvSpPr>
              <a:spLocks noChangeShapeType="1"/>
            </p:cNvSpPr>
            <p:nvPr/>
          </p:nvSpPr>
          <p:spPr bwMode="auto">
            <a:xfrm>
              <a:off x="3286" y="3457"/>
              <a:ext cx="12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" name="Slide Number Placeholder 1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D34D-2C89-4872-9484-6E5F5D65FE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4" name="Slide Number Placeholder 138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9C3D34D-2C89-4872-9484-6E5F5D65FE7F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45" name="Group 144"/>
          <p:cNvGrpSpPr/>
          <p:nvPr/>
        </p:nvGrpSpPr>
        <p:grpSpPr>
          <a:xfrm>
            <a:off x="23215" y="5661868"/>
            <a:ext cx="9012555" cy="1117761"/>
            <a:chOff x="65722" y="5257243"/>
            <a:chExt cx="9012555" cy="1117761"/>
          </a:xfrm>
        </p:grpSpPr>
        <p:pic>
          <p:nvPicPr>
            <p:cNvPr id="146" name="Picture 5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65722" y="5264680"/>
              <a:ext cx="9012555" cy="1110324"/>
            </a:xfrm>
            <a:prstGeom prst="rect">
              <a:avLst/>
            </a:prstGeom>
            <a:noFill/>
          </p:spPr>
        </p:pic>
        <p:sp>
          <p:nvSpPr>
            <p:cNvPr id="147" name="Text Box 54"/>
            <p:cNvSpPr txBox="1">
              <a:spLocks noChangeArrowheads="1"/>
            </p:cNvSpPr>
            <p:nvPr/>
          </p:nvSpPr>
          <p:spPr bwMode="auto">
            <a:xfrm>
              <a:off x="65722" y="5257243"/>
              <a:ext cx="8898255" cy="105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Obmedzenie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: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Link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AD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existuje v strome  len ak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DE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tiež existuje v strome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.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(</a:t>
              </a:r>
              <a:r>
                <a:rPr lang="en-US" i="1" dirty="0" err="1" smtClean="0">
                  <a:solidFill>
                    <a:srgbClr val="000000"/>
                  </a:solidFill>
                  <a:latin typeface="Arial" pitchFamily="34" charset="0"/>
                </a:rPr>
                <a:t>penalt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:100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)</a:t>
              </a:r>
              <a:endParaRPr lang="en-US" dirty="0"/>
            </a:p>
            <a:p>
              <a:pPr>
                <a:lnSpc>
                  <a:spcPct val="95000"/>
                </a:lnSpc>
              </a:pP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Obmedzenie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2: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Najviac jedna z liniek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– AD, CD, 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a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AB –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môže byť v strome zahrnutá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.</a:t>
              </a:r>
              <a:endParaRPr lang="en-US" dirty="0"/>
            </a:p>
            <a:p>
              <a:pPr>
                <a:lnSpc>
                  <a:spcPct val="95000"/>
                </a:lnSpc>
              </a:pP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(</a:t>
              </a:r>
              <a:r>
                <a:rPr lang="en-US" i="1" dirty="0" err="1" smtClean="0">
                  <a:solidFill>
                    <a:srgbClr val="000000"/>
                  </a:solidFill>
                  <a:latin typeface="Arial" pitchFamily="34" charset="0"/>
                </a:rPr>
                <a:t>Penalt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100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ak zahrnieme 2 z troch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, </a:t>
              </a:r>
              <a:r>
                <a:rPr lang="en-US" i="1" dirty="0">
                  <a:solidFill>
                    <a:srgbClr val="000000"/>
                  </a:solidFill>
                  <a:latin typeface="Arial" pitchFamily="34" charset="0"/>
                </a:rPr>
                <a:t>200 </a:t>
              </a:r>
              <a:r>
                <a:rPr lang="sk-SK" i="1" dirty="0" smtClean="0">
                  <a:solidFill>
                    <a:srgbClr val="000000"/>
                  </a:solidFill>
                  <a:latin typeface="Arial" pitchFamily="34" charset="0"/>
                </a:rPr>
                <a:t>ak všetky 3</a:t>
              </a:r>
              <a:r>
                <a:rPr lang="en-US" i="1" dirty="0" smtClean="0">
                  <a:solidFill>
                    <a:srgbClr val="000000"/>
                  </a:solidFill>
                  <a:latin typeface="Arial" pitchFamily="34" charset="0"/>
                </a:rPr>
                <a:t>.)</a:t>
              </a:r>
              <a:endParaRPr lang="en-US" i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17537" name="Oval 17536"/>
          <p:cNvSpPr/>
          <p:nvPr/>
        </p:nvSpPr>
        <p:spPr>
          <a:xfrm>
            <a:off x="6372200" y="4428173"/>
            <a:ext cx="648072" cy="51299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5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805417"/>
            <a:ext cx="8686800" cy="4525963"/>
          </a:xfrm>
        </p:spPr>
        <p:txBody>
          <a:bodyPr lIns="0" tIns="0" rIns="0" bIns="0"/>
          <a:lstStyle/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sk-SK" dirty="0" smtClean="0">
                <a:solidFill>
                  <a:srgbClr val="000000"/>
                </a:solidFill>
                <a:latin typeface="Arial" pitchFamily="34" charset="0"/>
              </a:rPr>
              <a:t>Našli sme optimálne riešenie</a:t>
            </a:r>
            <a:endParaRPr lang="en-US" dirty="0"/>
          </a:p>
          <a:p>
            <a:pPr algn="l">
              <a:lnSpc>
                <a:spcPct val="95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C</a:t>
            </a:r>
            <a:r>
              <a:rPr lang="sk-SK" dirty="0" err="1" smtClean="0">
                <a:solidFill>
                  <a:srgbClr val="000000"/>
                </a:solidFill>
                <a:latin typeface="Arial" pitchFamily="34" charset="0"/>
              </a:rPr>
              <a:t>ena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= 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</a:rPr>
              <a:t>70</a:t>
            </a:r>
            <a:r>
              <a:rPr lang="sk-SK" dirty="0" smtClean="0">
                <a:solidFill>
                  <a:srgbClr val="C00000"/>
                </a:solidFill>
                <a:latin typeface="Arial" pitchFamily="34" charset="0"/>
              </a:rPr>
              <a:t>   červený strom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79912" y="2060848"/>
            <a:ext cx="3744416" cy="2716615"/>
            <a:chOff x="1057275" y="4019073"/>
            <a:chExt cx="2686051" cy="1924527"/>
          </a:xfrm>
        </p:grpSpPr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7275" y="4780598"/>
              <a:ext cx="1153002" cy="401478"/>
            </a:xfrm>
            <a:prstGeom prst="rect">
              <a:avLst/>
            </a:prstGeom>
            <a:noFill/>
          </p:spPr>
        </p:pic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1128713" y="4836318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pic>
          <p:nvPicPr>
            <p:cNvPr id="18438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90324" y="5009197"/>
              <a:ext cx="762953" cy="20003"/>
            </a:xfrm>
            <a:prstGeom prst="rect">
              <a:avLst/>
            </a:prstGeom>
            <a:noFill/>
          </p:spPr>
        </p:pic>
        <p:pic>
          <p:nvPicPr>
            <p:cNvPr id="18439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00275" y="4019073"/>
              <a:ext cx="400050" cy="400050"/>
            </a:xfrm>
            <a:prstGeom prst="rect">
              <a:avLst/>
            </a:prstGeom>
            <a:noFill/>
          </p:spPr>
        </p:pic>
        <p:sp>
          <p:nvSpPr>
            <p:cNvPr id="18440" name="Text Box 8"/>
            <p:cNvSpPr txBox="1">
              <a:spLocks noChangeArrowheads="1"/>
            </p:cNvSpPr>
            <p:nvPr/>
          </p:nvSpPr>
          <p:spPr bwMode="auto">
            <a:xfrm>
              <a:off x="2271713" y="4073366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pic>
          <p:nvPicPr>
            <p:cNvPr id="18441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00275" y="5542121"/>
              <a:ext cx="400050" cy="401479"/>
            </a:xfrm>
            <a:prstGeom prst="rect">
              <a:avLst/>
            </a:prstGeom>
            <a:noFill/>
          </p:spPr>
        </p:pic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2271713" y="5597843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  <p:pic>
          <p:nvPicPr>
            <p:cNvPr id="18443" name="Picture 1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00275" y="4780598"/>
              <a:ext cx="400050" cy="401478"/>
            </a:xfrm>
            <a:prstGeom prst="rect">
              <a:avLst/>
            </a:prstGeom>
            <a:noFill/>
          </p:spPr>
        </p:pic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2271713" y="4836318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pic>
          <p:nvPicPr>
            <p:cNvPr id="18445" name="Picture 1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80323" y="4780598"/>
              <a:ext cx="1163003" cy="858678"/>
            </a:xfrm>
            <a:prstGeom prst="rect">
              <a:avLst/>
            </a:prstGeom>
            <a:noFill/>
          </p:spPr>
        </p:pic>
        <p:sp>
          <p:nvSpPr>
            <p:cNvPr id="18446" name="Text Box 14"/>
            <p:cNvSpPr txBox="1">
              <a:spLocks noChangeArrowheads="1"/>
            </p:cNvSpPr>
            <p:nvPr/>
          </p:nvSpPr>
          <p:spPr bwMode="auto">
            <a:xfrm>
              <a:off x="3414713" y="4836318"/>
              <a:ext cx="148590" cy="263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</a:rPr>
                <a:t>E</a:t>
              </a:r>
            </a:p>
          </p:txBody>
        </p:sp>
        <p:pic>
          <p:nvPicPr>
            <p:cNvPr id="18447" name="Picture 1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285875" y="5162073"/>
              <a:ext cx="905828" cy="534353"/>
            </a:xfrm>
            <a:prstGeom prst="rect">
              <a:avLst/>
            </a:prstGeom>
            <a:noFill/>
          </p:spPr>
        </p:pic>
        <p:pic>
          <p:nvPicPr>
            <p:cNvPr id="18448" name="Picture 1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580323" y="4247673"/>
              <a:ext cx="934403" cy="552927"/>
            </a:xfrm>
            <a:prstGeom prst="rect">
              <a:avLst/>
            </a:prstGeom>
            <a:noFill/>
          </p:spPr>
        </p:pic>
        <p:pic>
          <p:nvPicPr>
            <p:cNvPr id="18449" name="Picture 1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285875" y="4266247"/>
              <a:ext cx="905828" cy="534353"/>
            </a:xfrm>
            <a:prstGeom prst="rect">
              <a:avLst/>
            </a:prstGeom>
            <a:noFill/>
          </p:spPr>
        </p:pic>
        <p:pic>
          <p:nvPicPr>
            <p:cNvPr id="18450" name="Picture 1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351723" y="5170646"/>
              <a:ext cx="20003" cy="382905"/>
            </a:xfrm>
            <a:prstGeom prst="rect">
              <a:avLst/>
            </a:prstGeom>
            <a:noFill/>
          </p:spPr>
        </p:pic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1411605" y="4316253"/>
              <a:ext cx="452914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9900"/>
                  </a:solidFill>
                  <a:latin typeface="Arial" pitchFamily="34" charset="0"/>
                </a:rPr>
                <a:t>20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3011805" y="4316253"/>
              <a:ext cx="452914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30</a:t>
              </a:r>
            </a:p>
          </p:txBody>
        </p:sp>
        <p:sp>
          <p:nvSpPr>
            <p:cNvPr id="18453" name="Text Box 21"/>
            <p:cNvSpPr txBox="1">
              <a:spLocks noChangeArrowheads="1"/>
            </p:cNvSpPr>
            <p:nvPr/>
          </p:nvSpPr>
          <p:spPr bwMode="auto">
            <a:xfrm>
              <a:off x="1564482" y="5459253"/>
              <a:ext cx="45291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9900"/>
                  </a:solidFill>
                  <a:latin typeface="Arial" pitchFamily="34" charset="0"/>
                </a:rPr>
                <a:t>15</a:t>
              </a:r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2783205" y="5459253"/>
              <a:ext cx="452914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009900"/>
                  </a:solidFill>
                  <a:latin typeface="Arial" pitchFamily="34" charset="0"/>
                </a:rPr>
                <a:t>40</a:t>
              </a:r>
            </a:p>
          </p:txBody>
        </p:sp>
        <p:sp>
          <p:nvSpPr>
            <p:cNvPr id="18455" name="Text Box 23"/>
            <p:cNvSpPr txBox="1">
              <a:spLocks noChangeArrowheads="1"/>
            </p:cNvSpPr>
            <p:nvPr/>
          </p:nvSpPr>
          <p:spPr bwMode="auto">
            <a:xfrm>
              <a:off x="1715929" y="4759166"/>
              <a:ext cx="45434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10</a:t>
              </a:r>
            </a:p>
          </p:txBody>
        </p:sp>
        <p:sp>
          <p:nvSpPr>
            <p:cNvPr id="18456" name="Text Box 24"/>
            <p:cNvSpPr txBox="1">
              <a:spLocks noChangeArrowheads="1"/>
            </p:cNvSpPr>
            <p:nvPr/>
          </p:nvSpPr>
          <p:spPr bwMode="auto">
            <a:xfrm>
              <a:off x="2707482" y="4773453"/>
              <a:ext cx="45291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8457" name="Text Box 25"/>
            <p:cNvSpPr txBox="1">
              <a:spLocks noChangeArrowheads="1"/>
            </p:cNvSpPr>
            <p:nvPr/>
          </p:nvSpPr>
          <p:spPr bwMode="auto">
            <a:xfrm>
              <a:off x="2021682" y="5140642"/>
              <a:ext cx="452913" cy="233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600" dirty="0">
                  <a:solidFill>
                    <a:srgbClr val="FF0066"/>
                  </a:solidFill>
                  <a:latin typeface="Arial" pitchFamily="34" charset="0"/>
                </a:rPr>
                <a:t>25</a:t>
              </a:r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D34D-2C89-4872-9484-6E5F5D65FE7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Ďalšie využitie Tabu </a:t>
            </a:r>
            <a:r>
              <a:rPr lang="sk-SK" dirty="0" err="1" smtClean="0"/>
              <a:t>search</a:t>
            </a:r>
            <a:r>
              <a:rPr lang="sk-SK" dirty="0" smtClean="0"/>
              <a:t> – zoraďovanie filtrov tak, aby dávali požadované spektrum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Podobné riešeniu TSP problému, len namiesto miest máme filtre a prvý a posledný filter nemusí byť ten istý.</a:t>
            </a:r>
          </a:p>
          <a:p>
            <a:r>
              <a:rPr lang="sk-SK" dirty="0" smtClean="0"/>
              <a:t>Na rozdiel od TSP vyberáme z dostupných filtrov len niektoré, nie všetky. </a:t>
            </a:r>
          </a:p>
          <a:p>
            <a:r>
              <a:rPr lang="sk-SK" dirty="0" smtClean="0"/>
              <a:t>Každé zoradenie ohodnotíme podľa toho, ako ďaleko je požadované spektrum od skutočného výstupu. </a:t>
            </a:r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/>
              <a:t>Podobný problém je aj vytvárania izolačného materiálu z izolačných vrstiev, tak, aby mal požadovanú izolačnú schopnosť.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600" dirty="0" smtClean="0"/>
              <a:t>Opakovanie</a:t>
            </a:r>
            <a:endParaRPr lang="sk-SK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924944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sk-SK" sz="2400" dirty="0" err="1" smtClean="0"/>
              <a:t>Stochastický</a:t>
            </a:r>
            <a:r>
              <a:rPr lang="sk-SK" sz="2400" dirty="0" smtClean="0"/>
              <a:t> algoritmus.</a:t>
            </a:r>
          </a:p>
          <a:p>
            <a:pPr marL="457200" indent="-457200">
              <a:buAutoNum type="arabicPeriod"/>
            </a:pPr>
            <a:r>
              <a:rPr lang="sk-SK" sz="2400" dirty="0" smtClean="0"/>
              <a:t>Klasický horolezecký algoritmus.</a:t>
            </a:r>
          </a:p>
          <a:p>
            <a:pPr marL="457200" indent="-457200">
              <a:buAutoNum type="arabicPeriod"/>
            </a:pPr>
            <a:r>
              <a:rPr lang="sk-SK" sz="2400" dirty="0" smtClean="0"/>
              <a:t>Horolezecký algoritmus s učením.</a:t>
            </a:r>
          </a:p>
          <a:p>
            <a:pPr marL="457200" indent="-457200">
              <a:buAutoNum type="arabicPeriod"/>
            </a:pPr>
            <a:r>
              <a:rPr lang="sk-SK" sz="2400" dirty="0" smtClean="0"/>
              <a:t>Tabu </a:t>
            </a:r>
            <a:r>
              <a:rPr lang="sk-SK" sz="2400" dirty="0" err="1" smtClean="0"/>
              <a:t>search</a:t>
            </a:r>
            <a:r>
              <a:rPr lang="sk-SK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sk-SK" sz="2400" dirty="0" smtClean="0"/>
              <a:t>Evolučné programovanie. </a:t>
            </a:r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78437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z="3200" b="1" dirty="0" smtClean="0">
                <a:solidFill>
                  <a:srgbClr val="C00000"/>
                </a:solidFill>
              </a:rPr>
              <a:t>Genetický algoritmus (GA)</a:t>
            </a:r>
            <a:endParaRPr lang="en-GB" altLang="sk-SK" sz="3200" b="1" dirty="0" smtClean="0">
              <a:solidFill>
                <a:srgbClr val="C00000"/>
              </a:solidFill>
            </a:endParaRPr>
          </a:p>
        </p:txBody>
      </p:sp>
      <p:grpSp>
        <p:nvGrpSpPr>
          <p:cNvPr id="5123" name="Group 1"/>
          <p:cNvGrpSpPr>
            <a:grpSpLocks/>
          </p:cNvGrpSpPr>
          <p:nvPr/>
        </p:nvGrpSpPr>
        <p:grpSpPr bwMode="auto">
          <a:xfrm>
            <a:off x="323850" y="2514600"/>
            <a:ext cx="8591550" cy="3600450"/>
            <a:chOff x="323528" y="2514600"/>
            <a:chExt cx="8591872" cy="3600986"/>
          </a:xfrm>
          <a:noFill/>
        </p:grpSpPr>
        <p:sp>
          <p:nvSpPr>
            <p:cNvPr id="5124" name="Text Box 3"/>
            <p:cNvSpPr txBox="1">
              <a:spLocks noChangeArrowheads="1"/>
            </p:cNvSpPr>
            <p:nvPr/>
          </p:nvSpPr>
          <p:spPr bwMode="auto">
            <a:xfrm>
              <a:off x="323528" y="2514600"/>
              <a:ext cx="8591872" cy="360098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 dirty="0">
                  <a:latin typeface="Times New Roman" panose="02020603050405020304" pitchFamily="18" charset="0"/>
                </a:rPr>
                <a:t>GA vynašiel v polovici 70 – </a:t>
              </a:r>
              <a:r>
                <a:rPr lang="sk-SK" altLang="sk-SK" sz="2400" dirty="0" err="1">
                  <a:latin typeface="Times New Roman" panose="02020603050405020304" pitchFamily="18" charset="0"/>
                </a:rPr>
                <a:t>tych</a:t>
              </a:r>
              <a:r>
                <a:rPr lang="sk-SK" altLang="sk-SK" sz="2400" dirty="0">
                  <a:latin typeface="Times New Roman" panose="02020603050405020304" pitchFamily="18" charset="0"/>
                </a:rPr>
                <a:t> rokov Holland. Je to algoritmus, ktorý </a:t>
              </a:r>
              <a:r>
                <a:rPr lang="sk-SK" altLang="sk-SK" sz="2400" b="1" dirty="0">
                  <a:latin typeface="Times New Roman" panose="02020603050405020304" pitchFamily="18" charset="0"/>
                </a:rPr>
                <a:t>plne využíva optimalizačné princípy inšpirované prírodou</a:t>
              </a:r>
              <a:r>
                <a:rPr lang="sk-SK" altLang="sk-SK" sz="2400" dirty="0">
                  <a:latin typeface="Times New Roman" panose="02020603050405020304" pitchFamily="18" charset="0"/>
                </a:rPr>
                <a:t>.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Základné </a:t>
              </a:r>
              <a:r>
                <a:rPr lang="sk-SK" altLang="sk-SK" sz="2400" b="1" dirty="0" smtClean="0">
                  <a:solidFill>
                    <a:srgbClr val="C00000"/>
                  </a:solidFill>
                  <a:latin typeface="Times New Roman" panose="02020603050405020304" pitchFamily="18" charset="0"/>
                </a:rPr>
                <a:t>pojmy v binárnom kódovaní</a:t>
              </a:r>
              <a:r>
                <a:rPr lang="sk-SK" altLang="sk-SK" sz="2400" dirty="0" smtClean="0">
                  <a:solidFill>
                    <a:srgbClr val="C00000"/>
                  </a:solidFill>
                  <a:latin typeface="Times New Roman" panose="02020603050405020304" pitchFamily="18" charset="0"/>
                </a:rPr>
                <a:t>:</a:t>
              </a:r>
              <a:endParaRPr lang="sk-SK" altLang="sk-SK" sz="240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Chromozóm:  </a:t>
              </a:r>
              <a:r>
                <a:rPr lang="sk-SK" altLang="sk-SK" sz="2400" dirty="0">
                  <a:latin typeface="Times New Roman" panose="02020603050405020304" pitchFamily="18" charset="0"/>
                </a:rPr>
                <a:t>binárny vektor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Populácia: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 dirty="0" err="1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Kardinalita</a:t>
              </a:r>
              <a:r>
                <a:rPr lang="sk-SK" altLang="sk-SK" sz="2400" dirty="0">
                  <a:latin typeface="Times New Roman" panose="02020603050405020304" pitchFamily="18" charset="0"/>
                </a:rPr>
                <a:t> (veľkosť, počet členov) populácie:  </a:t>
              </a:r>
              <a:r>
                <a:rPr lang="sk-SK" altLang="sk-SK" sz="2400" i="1" dirty="0">
                  <a:latin typeface="Times New Roman" panose="02020603050405020304" pitchFamily="18" charset="0"/>
                </a:rPr>
                <a:t>p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</a:rPr>
                <a:t>Účelová funkcia: </a:t>
              </a:r>
              <a:endParaRPr lang="en-GB" altLang="sk-SK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2808944"/>
                </p:ext>
              </p:extLst>
            </p:nvPr>
          </p:nvGraphicFramePr>
          <p:xfrm>
            <a:off x="4090013" y="3802668"/>
            <a:ext cx="3379914" cy="573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9" name="Rovnica" r:id="rId4" imgW="1574640" imgH="266400" progId="Equation.3">
                    <p:embed/>
                  </p:oleObj>
                </mc:Choice>
                <mc:Fallback>
                  <p:oleObj name="Rovnica" r:id="rId4" imgW="1574640" imgH="266400" progId="Equation.3">
                    <p:embed/>
                    <p:pic>
                      <p:nvPicPr>
                        <p:cNvPr id="512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0013" y="3802668"/>
                          <a:ext cx="3379914" cy="573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470263"/>
                </p:ext>
              </p:extLst>
            </p:nvPr>
          </p:nvGraphicFramePr>
          <p:xfrm>
            <a:off x="1850760" y="4423059"/>
            <a:ext cx="3929210" cy="665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40" name="Rovnica" r:id="rId6" imgW="1650960" imgH="279360" progId="Equation.3">
                    <p:embed/>
                  </p:oleObj>
                </mc:Choice>
                <mc:Fallback>
                  <p:oleObj name="Rovnica" r:id="rId6" imgW="1650960" imgH="279360" progId="Equation.3">
                    <p:embed/>
                    <p:pic>
                      <p:nvPicPr>
                        <p:cNvPr id="512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760" y="4423059"/>
                          <a:ext cx="3929210" cy="665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1972249"/>
                </p:ext>
              </p:extLst>
            </p:nvPr>
          </p:nvGraphicFramePr>
          <p:xfrm>
            <a:off x="2915816" y="5596473"/>
            <a:ext cx="185420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41" name="Rovnica" r:id="rId8" imgW="863280" imgH="241200" progId="Equation.3">
                    <p:embed/>
                  </p:oleObj>
                </mc:Choice>
                <mc:Fallback>
                  <p:oleObj name="Rovnica" r:id="rId8" imgW="863280" imgH="241200" progId="Equation.3">
                    <p:embed/>
                    <p:pic>
                      <p:nvPicPr>
                        <p:cNvPr id="512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5596473"/>
                          <a:ext cx="1854200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323850" y="6115050"/>
            <a:ext cx="842461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sk-SK" dirty="0" smtClean="0"/>
              <a:t>Toto je v jednorozmernom prípade, ak máme</a:t>
            </a:r>
            <a:r>
              <a:rPr lang="sk-SK" i="1" dirty="0" smtClean="0"/>
              <a:t> n </a:t>
            </a:r>
            <a:r>
              <a:rPr lang="sk-SK" dirty="0" err="1" smtClean="0"/>
              <a:t>dimenzionály</a:t>
            </a:r>
            <a:r>
              <a:rPr lang="sk-SK" dirty="0" smtClean="0"/>
              <a:t> problém, vektor alfa má </a:t>
            </a:r>
            <a:r>
              <a:rPr lang="sk-SK" dirty="0" err="1" smtClean="0"/>
              <a:t>velkosť</a:t>
            </a:r>
            <a:r>
              <a:rPr lang="sk-SK" dirty="0" smtClean="0"/>
              <a:t> </a:t>
            </a:r>
            <a:r>
              <a:rPr lang="sk-SK" i="1" dirty="0" err="1" smtClean="0"/>
              <a:t>kn</a:t>
            </a:r>
            <a:r>
              <a:rPr lang="sk-SK" dirty="0" smtClean="0"/>
              <a:t>.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850" y="1690689"/>
            <a:ext cx="8424614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GA využíva selekciu, kríženie, mutáciu, dokonca niekedy aj migráciu.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35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3400" y="2209800"/>
            <a:ext cx="80772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000" b="1" i="1" dirty="0">
                <a:latin typeface="Times New Roman" panose="02020603050405020304" pitchFamily="18" charset="0"/>
              </a:rPr>
              <a:t>Účelová funkcia f: reprezentuje riešený problém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i="1" dirty="0">
                <a:latin typeface="Times New Roman" panose="02020603050405020304" pitchFamily="18" charset="0"/>
              </a:rPr>
              <a:t>Fitness:   F</a:t>
            </a:r>
            <a:r>
              <a:rPr lang="sk-SK" altLang="sk-SK" sz="2000" b="1" i="1" dirty="0">
                <a:latin typeface="Times New Roman" panose="02020603050405020304" pitchFamily="18" charset="0"/>
              </a:rPr>
              <a:t> : reprezentuje silu organizmu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000" dirty="0">
                <a:latin typeface="Times New Roman" panose="02020603050405020304" pitchFamily="18" charset="0"/>
              </a:rPr>
              <a:t>Aby bola fitness z intervalu </a:t>
            </a:r>
            <a:r>
              <a:rPr lang="sk-SK" altLang="sk-SK" sz="2000" i="1" dirty="0">
                <a:latin typeface="Times New Roman" panose="02020603050405020304" pitchFamily="18" charset="0"/>
              </a:rPr>
              <a:t>(0,1), </a:t>
            </a:r>
            <a:r>
              <a:rPr lang="sk-SK" altLang="sk-SK" sz="2000" dirty="0">
                <a:latin typeface="Times New Roman" panose="02020603050405020304" pitchFamily="18" charset="0"/>
              </a:rPr>
              <a:t>čo je často výhodné, treba ju prenormovať</a:t>
            </a:r>
            <a:r>
              <a:rPr lang="sk-SK" altLang="sk-SK" sz="2000" b="1" i="1" dirty="0">
                <a:latin typeface="Times New Roman" panose="02020603050405020304" pitchFamily="18" charset="0"/>
              </a:rPr>
              <a:t> </a:t>
            </a:r>
            <a:endParaRPr lang="en-US" altLang="sk-SK" sz="20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sk-SK" sz="20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0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0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747713" y="3733800"/>
          <a:ext cx="73072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6" name="Rovnica" r:id="rId4" imgW="3098800" imgH="254000" progId="Equation.3">
                  <p:embed/>
                </p:oleObj>
              </mc:Choice>
              <mc:Fallback>
                <p:oleObj name="Rovnica" r:id="rId4" imgW="3098800" imgH="254000" progId="Equation.3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3733800"/>
                        <a:ext cx="730726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09600" y="5257800"/>
          <a:ext cx="480060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7" name="Rovnica" r:id="rId6" imgW="2006600" imgH="609600" progId="Equation.3">
                  <p:embed/>
                </p:oleObj>
              </mc:Choice>
              <mc:Fallback>
                <p:oleObj name="Rovnica" r:id="rId6" imgW="2006600" imgH="609600" progId="Equation.3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57800"/>
                        <a:ext cx="4800600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85800" y="6858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 dirty="0">
                <a:latin typeface="Times New Roman" panose="02020603050405020304" pitchFamily="18" charset="0"/>
              </a:rPr>
              <a:t>Fitness </a:t>
            </a:r>
            <a:r>
              <a:rPr lang="sk-SK" altLang="sk-SK" sz="2400" b="1" dirty="0" smtClean="0">
                <a:latin typeface="Times New Roman" panose="02020603050405020304" pitchFamily="18" charset="0"/>
              </a:rPr>
              <a:t>funkcia a účelová funkcia:</a:t>
            </a:r>
            <a:endParaRPr lang="en-GB" altLang="sk-SK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3400" y="5157788"/>
            <a:ext cx="5407025" cy="1584325"/>
          </a:xfrm>
          <a:prstGeom prst="rect">
            <a:avLst/>
          </a:prstGeom>
          <a:noFill/>
          <a:ln w="38100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2400"/>
          </a:p>
        </p:txBody>
      </p:sp>
      <p:sp>
        <p:nvSpPr>
          <p:cNvPr id="3" name="TextBox 2"/>
          <p:cNvSpPr txBox="1"/>
          <p:nvPr/>
        </p:nvSpPr>
        <p:spPr>
          <a:xfrm>
            <a:off x="533400" y="1340768"/>
            <a:ext cx="7927032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sk-SK" sz="2000" dirty="0" smtClean="0"/>
              <a:t>GA obyčajne používa oba typy ohodnotenia, fitness aj účelovú funkciu. Fitness sa používa pri selekcii a účelová funkcia pri hľadaní optima.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962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34925" y="533400"/>
            <a:ext cx="9109075" cy="6029325"/>
            <a:chOff x="35496" y="533400"/>
            <a:chExt cx="9108504" cy="6029737"/>
          </a:xfrm>
        </p:grpSpPr>
        <p:sp>
          <p:nvSpPr>
            <p:cNvPr id="7171" name="Text Box 2"/>
            <p:cNvSpPr txBox="1">
              <a:spLocks noChangeArrowheads="1"/>
            </p:cNvSpPr>
            <p:nvPr/>
          </p:nvSpPr>
          <p:spPr bwMode="auto">
            <a:xfrm>
              <a:off x="35496" y="533400"/>
              <a:ext cx="9108504" cy="6005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800" b="1" i="1" dirty="0">
                  <a:latin typeface="Times New Roman" panose="02020603050405020304" pitchFamily="18" charset="0"/>
                </a:rPr>
                <a:t>Zobrazenie f (účelovej funkcie) na F :  </a:t>
              </a:r>
              <a:r>
                <a:rPr lang="sk-SK" altLang="sk-SK" sz="2800" dirty="0">
                  <a:latin typeface="Times New Roman" panose="02020603050405020304" pitchFamily="18" charset="0"/>
                </a:rPr>
                <a:t>možné spôsoby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000" dirty="0">
                  <a:latin typeface="Times New Roman" panose="02020603050405020304" pitchFamily="18" charset="0"/>
                </a:rPr>
                <a:t>                </a:t>
              </a:r>
              <a:r>
                <a:rPr lang="sk-SK" altLang="sk-SK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sk-SK" altLang="sk-SK" sz="2000" b="1" dirty="0">
                  <a:latin typeface="Times New Roman" panose="02020603050405020304" pitchFamily="18" charset="0"/>
                </a:rPr>
                <a:t>.</a:t>
              </a:r>
              <a:r>
                <a:rPr lang="sk-SK" altLang="sk-SK" sz="2000" dirty="0">
                  <a:latin typeface="Times New Roman" panose="02020603050405020304" pitchFamily="18" charset="0"/>
                </a:rPr>
                <a:t>  </a:t>
              </a:r>
              <a:r>
                <a:rPr lang="sk-SK" altLang="sk-SK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Lineárna interpolácia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k-SK" altLang="sk-SK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k-SK" altLang="sk-SK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k-SK" altLang="sk-SK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k-SK" altLang="sk-SK" sz="2000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k-SK" altLang="sk-SK" sz="20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k-SK" altLang="sk-SK" sz="20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k-SK" altLang="sk-SK" sz="20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k-SK" altLang="sk-SK" sz="20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000" b="1" i="1" dirty="0">
                  <a:latin typeface="Times New Roman" panose="02020603050405020304" pitchFamily="18" charset="0"/>
                </a:rPr>
                <a:t>                   </a:t>
              </a:r>
              <a:r>
                <a:rPr lang="sk-SK" altLang="sk-SK" sz="2000" dirty="0">
                  <a:latin typeface="Times New Roman" panose="02020603050405020304" pitchFamily="18" charset="0"/>
                </a:rPr>
                <a:t>Ak </a:t>
              </a:r>
              <a:r>
                <a:rPr lang="sk-SK" altLang="sk-SK" sz="2000" b="1" i="1" dirty="0">
                  <a:latin typeface="Times New Roman" panose="02020603050405020304" pitchFamily="18" charset="0"/>
                </a:rPr>
                <a:t>                 </a:t>
              </a:r>
              <a:endParaRPr lang="en-US" altLang="sk-SK" sz="2000" b="1" i="1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k-SK" altLang="sk-SK" sz="2000" b="1" i="1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k-SK" altLang="sk-SK" sz="2000" b="1" i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7172" name="Group 1"/>
            <p:cNvGrpSpPr>
              <a:grpSpLocks/>
            </p:cNvGrpSpPr>
            <p:nvPr/>
          </p:nvGrpSpPr>
          <p:grpSpPr bwMode="auto">
            <a:xfrm>
              <a:off x="1763688" y="2172493"/>
              <a:ext cx="6455593" cy="4390644"/>
              <a:chOff x="1721620" y="2209800"/>
              <a:chExt cx="6455593" cy="4390644"/>
            </a:xfrm>
          </p:grpSpPr>
          <p:graphicFrame>
            <p:nvGraphicFramePr>
              <p:cNvPr id="7173" name="Object 3"/>
              <p:cNvGraphicFramePr>
                <a:graphicFrameLocks noChangeAspect="1"/>
              </p:cNvGraphicFramePr>
              <p:nvPr/>
            </p:nvGraphicFramePr>
            <p:xfrm>
              <a:off x="1738313" y="2209800"/>
              <a:ext cx="6438900" cy="10207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78" name="Rovnica" r:id="rId4" imgW="2730500" imgH="431800" progId="Equation.3">
                      <p:embed/>
                    </p:oleObj>
                  </mc:Choice>
                  <mc:Fallback>
                    <p:oleObj name="Rovnica" r:id="rId4" imgW="2730500" imgH="431800" progId="Equation.3">
                      <p:embed/>
                      <p:pic>
                        <p:nvPicPr>
                          <p:cNvPr id="7173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38313" y="2209800"/>
                            <a:ext cx="6438900" cy="10207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74" name="Line 4"/>
              <p:cNvSpPr>
                <a:spLocks noChangeShapeType="1"/>
              </p:cNvSpPr>
              <p:nvPr/>
            </p:nvSpPr>
            <p:spPr bwMode="auto">
              <a:xfrm>
                <a:off x="3200400" y="3200400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75" name="Text Box 5"/>
              <p:cNvSpPr txBox="1">
                <a:spLocks noChangeArrowheads="1"/>
              </p:cNvSpPr>
              <p:nvPr/>
            </p:nvSpPr>
            <p:spPr bwMode="auto">
              <a:xfrm>
                <a:off x="2971800" y="3886200"/>
                <a:ext cx="4038600" cy="1006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sk-SK" sz="2000">
                    <a:latin typeface="Times New Roman" panose="02020603050405020304" pitchFamily="18" charset="0"/>
                  </a:rPr>
                  <a:t>Min.  (max.) hodnota účelovej funkcie pre chromozóm z populácie </a:t>
                </a:r>
                <a:r>
                  <a:rPr lang="sk-SK" altLang="sk-SK" sz="2000" i="1">
                    <a:latin typeface="Times New Roman" panose="02020603050405020304" pitchFamily="18" charset="0"/>
                  </a:rPr>
                  <a:t>P</a:t>
                </a:r>
                <a:r>
                  <a:rPr lang="sk-SK" altLang="sk-SK" sz="2000">
                    <a:latin typeface="Times New Roman" panose="02020603050405020304" pitchFamily="18" charset="0"/>
                  </a:rPr>
                  <a:t>.</a:t>
                </a:r>
                <a:endParaRPr lang="en-US" altLang="sk-SK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76" name="Line 6"/>
              <p:cNvSpPr>
                <a:spLocks noChangeShapeType="1"/>
              </p:cNvSpPr>
              <p:nvPr/>
            </p:nvSpPr>
            <p:spPr bwMode="auto">
              <a:xfrm>
                <a:off x="4038600" y="3200400"/>
                <a:ext cx="0" cy="609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aphicFrame>
            <p:nvGraphicFramePr>
              <p:cNvPr id="7177" name="Object 7"/>
              <p:cNvGraphicFramePr>
                <a:graphicFrameLocks noChangeAspect="1"/>
              </p:cNvGraphicFramePr>
              <p:nvPr/>
            </p:nvGraphicFramePr>
            <p:xfrm>
              <a:off x="2274888" y="5257800"/>
              <a:ext cx="2155825" cy="404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79" name="Rovnica" r:id="rId6" imgW="1219200" imgH="228600" progId="Equation.3">
                      <p:embed/>
                    </p:oleObj>
                  </mc:Choice>
                  <mc:Fallback>
                    <p:oleObj name="Rovnica" r:id="rId6" imgW="1219200" imgH="228600" progId="Equation.3">
                      <p:embed/>
                      <p:pic>
                        <p:nvPicPr>
                          <p:cNvPr id="7177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4888" y="5257800"/>
                            <a:ext cx="2155825" cy="4048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8" name="Object 8"/>
              <p:cNvGraphicFramePr>
                <a:graphicFrameLocks noChangeAspect="1"/>
              </p:cNvGraphicFramePr>
              <p:nvPr/>
            </p:nvGraphicFramePr>
            <p:xfrm>
              <a:off x="1721620" y="5595556"/>
              <a:ext cx="6219825" cy="1004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80" name="Rovnica" r:id="rId8" imgW="2679700" imgH="431800" progId="Equation.3">
                      <p:embed/>
                    </p:oleObj>
                  </mc:Choice>
                  <mc:Fallback>
                    <p:oleObj name="Rovnica" r:id="rId8" imgW="2679700" imgH="431800" progId="Equation.3">
                      <p:embed/>
                      <p:pic>
                        <p:nvPicPr>
                          <p:cNvPr id="7178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1620" y="5595556"/>
                            <a:ext cx="6219825" cy="1004888"/>
                          </a:xfrm>
                          <a:prstGeom prst="rect">
                            <a:avLst/>
                          </a:prstGeom>
                          <a:solidFill>
                            <a:srgbClr val="C7FFF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4436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534988" y="620713"/>
            <a:ext cx="8382000" cy="6048375"/>
            <a:chOff x="384" y="432"/>
            <a:chExt cx="5376" cy="3810"/>
          </a:xfrm>
        </p:grpSpPr>
        <p:sp>
          <p:nvSpPr>
            <p:cNvPr id="8195" name="Text Box 3"/>
            <p:cNvSpPr txBox="1">
              <a:spLocks noChangeArrowheads="1"/>
            </p:cNvSpPr>
            <p:nvPr/>
          </p:nvSpPr>
          <p:spPr bwMode="auto">
            <a:xfrm>
              <a:off x="432" y="432"/>
              <a:ext cx="5328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>
                  <a:latin typeface="Times New Roman" panose="02020603050405020304" pitchFamily="18" charset="0"/>
                </a:rPr>
                <a:t>Lineárna interpolácia je dobrá, ak sa hodnoty účelovej funkcie príliš nemenia (napr. cez niekoľko rádov).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k-SK" altLang="sk-SK" sz="2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>
                  <a:latin typeface="Times New Roman" panose="02020603050405020304" pitchFamily="18" charset="0"/>
                </a:rPr>
                <a:t>Čo sa stane ak           je o niekoľko rádov väčšia ako          ?</a:t>
              </a:r>
              <a:endParaRPr lang="en-GB" altLang="sk-SK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6" name="Object 4"/>
            <p:cNvGraphicFramePr>
              <a:graphicFrameLocks noChangeAspect="1"/>
            </p:cNvGraphicFramePr>
            <p:nvPr/>
          </p:nvGraphicFramePr>
          <p:xfrm>
            <a:off x="1632" y="1344"/>
            <a:ext cx="42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42" name="Rovnica" r:id="rId4" imgW="291973" imgH="228501" progId="Equation.3">
                    <p:embed/>
                  </p:oleObj>
                </mc:Choice>
                <mc:Fallback>
                  <p:oleObj name="Rovnica" r:id="rId4" imgW="291973" imgH="228501" progId="Equation.3">
                    <p:embed/>
                    <p:pic>
                      <p:nvPicPr>
                        <p:cNvPr id="819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344"/>
                          <a:ext cx="42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5"/>
            <p:cNvGraphicFramePr>
              <a:graphicFrameLocks noChangeAspect="1"/>
            </p:cNvGraphicFramePr>
            <p:nvPr/>
          </p:nvGraphicFramePr>
          <p:xfrm>
            <a:off x="4558" y="1312"/>
            <a:ext cx="39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43" name="Rovnica" r:id="rId6" imgW="266353" imgH="215619" progId="Equation.3">
                    <p:embed/>
                  </p:oleObj>
                </mc:Choice>
                <mc:Fallback>
                  <p:oleObj name="Rovnica" r:id="rId6" imgW="266353" imgH="215619" progId="Equation.3">
                    <p:embed/>
                    <p:pic>
                      <p:nvPicPr>
                        <p:cNvPr id="819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1312"/>
                          <a:ext cx="39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6"/>
            <p:cNvGraphicFramePr>
              <a:graphicFrameLocks noChangeAspect="1"/>
            </p:cNvGraphicFramePr>
            <p:nvPr/>
          </p:nvGraphicFramePr>
          <p:xfrm>
            <a:off x="572" y="1747"/>
            <a:ext cx="4085" cy="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44" name="Rovnica" r:id="rId8" imgW="2794000" imgH="1117600" progId="Equation.3">
                    <p:embed/>
                  </p:oleObj>
                </mc:Choice>
                <mc:Fallback>
                  <p:oleObj name="Rovnica" r:id="rId8" imgW="2794000" imgH="1117600" progId="Equation.3">
                    <p:embed/>
                    <p:pic>
                      <p:nvPicPr>
                        <p:cNvPr id="819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" y="1747"/>
                          <a:ext cx="4085" cy="1638"/>
                        </a:xfrm>
                        <a:prstGeom prst="rect">
                          <a:avLst/>
                        </a:prstGeom>
                        <a:solidFill>
                          <a:srgbClr val="C7FFF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384" y="3600"/>
              <a:ext cx="528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>
                  <a:latin typeface="Times New Roman" panose="02020603050405020304" pitchFamily="18" charset="0"/>
                </a:rPr>
                <a:t>Ak             je blízke         , tento vzorec priradí prakticky nulovú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>
                  <a:latin typeface="Times New Roman" panose="02020603050405020304" pitchFamily="18" charset="0"/>
                </a:rPr>
                <a:t> hodnotu pre           .</a:t>
              </a:r>
              <a:endParaRPr lang="en-GB" altLang="sk-SK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00" name="Object 8"/>
            <p:cNvGraphicFramePr>
              <a:graphicFrameLocks noChangeAspect="1"/>
            </p:cNvGraphicFramePr>
            <p:nvPr/>
          </p:nvGraphicFramePr>
          <p:xfrm>
            <a:off x="672" y="3600"/>
            <a:ext cx="50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45" name="Rovnica" r:id="rId10" imgW="342603" imgH="215713" progId="Equation.3">
                    <p:embed/>
                  </p:oleObj>
                </mc:Choice>
                <mc:Fallback>
                  <p:oleObj name="Rovnica" r:id="rId10" imgW="342603" imgH="215713" progId="Equation.3">
                    <p:embed/>
                    <p:pic>
                      <p:nvPicPr>
                        <p:cNvPr id="820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600"/>
                          <a:ext cx="503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9"/>
            <p:cNvGraphicFramePr>
              <a:graphicFrameLocks noChangeAspect="1"/>
            </p:cNvGraphicFramePr>
            <p:nvPr/>
          </p:nvGraphicFramePr>
          <p:xfrm>
            <a:off x="1968" y="3552"/>
            <a:ext cx="42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46" name="Rovnica" r:id="rId12" imgW="291973" imgH="228501" progId="Equation.3">
                    <p:embed/>
                  </p:oleObj>
                </mc:Choice>
                <mc:Fallback>
                  <p:oleObj name="Rovnica" r:id="rId12" imgW="291973" imgH="228501" progId="Equation.3">
                    <p:embed/>
                    <p:pic>
                      <p:nvPicPr>
                        <p:cNvPr id="820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552"/>
                          <a:ext cx="428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10"/>
            <p:cNvGraphicFramePr>
              <a:graphicFrameLocks noChangeAspect="1"/>
            </p:cNvGraphicFramePr>
            <p:nvPr/>
          </p:nvGraphicFramePr>
          <p:xfrm>
            <a:off x="1449" y="3870"/>
            <a:ext cx="48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47" name="Rovnica" r:id="rId14" imgW="330057" imgH="253890" progId="Equation.3">
                    <p:embed/>
                  </p:oleObj>
                </mc:Choice>
                <mc:Fallback>
                  <p:oleObj name="Rovnica" r:id="rId14" imgW="330057" imgH="253890" progId="Equation.3">
                    <p:embed/>
                    <p:pic>
                      <p:nvPicPr>
                        <p:cNvPr id="820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9" y="3870"/>
                          <a:ext cx="48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1022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838200" y="620713"/>
            <a:ext cx="76962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 startAt="2"/>
            </a:pPr>
            <a:r>
              <a:rPr lang="sk-SK" altLang="sk-SK" sz="2400">
                <a:solidFill>
                  <a:schemeClr val="folHlink"/>
                </a:solidFill>
                <a:latin typeface="Times New Roman" panose="02020603050405020304" pitchFamily="18" charset="0"/>
              </a:rPr>
              <a:t>Iná možnosť:  </a:t>
            </a:r>
            <a:r>
              <a:rPr lang="sk-SK" altLang="sk-SK" sz="2400">
                <a:latin typeface="Times New Roman" panose="02020603050405020304" pitchFamily="18" charset="0"/>
              </a:rPr>
              <a:t>Zoradíme chromozómy podľa veľkosti       účelovej funkcie, chromozómu s jej najmenšou hodnotou priradíme maximálnu fitness (              ), chromozómu s najväčšou hodnotou </a:t>
            </a:r>
            <a:r>
              <a:rPr lang="sk-SK" altLang="sk-SK" sz="2400" i="1">
                <a:latin typeface="Times New Roman" panose="02020603050405020304" pitchFamily="18" charset="0"/>
              </a:rPr>
              <a:t>f</a:t>
            </a:r>
            <a:r>
              <a:rPr lang="sk-SK" altLang="sk-SK" sz="2400">
                <a:latin typeface="Times New Roman" panose="02020603050405020304" pitchFamily="18" charset="0"/>
              </a:rPr>
              <a:t> priradíme minimálnu fitness (teda    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sk-SK" altLang="sk-SK" sz="2400">
                <a:latin typeface="Times New Roman" panose="02020603050405020304" pitchFamily="18" charset="0"/>
              </a:rPr>
              <a:t>)</a:t>
            </a:r>
            <a:endParaRPr lang="en-US" altLang="sk-SK" sz="2400" i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331913" y="2279650"/>
          <a:ext cx="10937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6" name="Rovnica" r:id="rId4" imgW="532937" imgH="215713" progId="Equation.3">
                  <p:embed/>
                </p:oleObj>
              </mc:Choice>
              <mc:Fallback>
                <p:oleObj name="Rovnica" r:id="rId4" imgW="532937" imgH="215713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79650"/>
                        <a:ext cx="10937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5148263" y="1468438"/>
          <a:ext cx="8985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7" name="Rovnica" r:id="rId6" imgW="508000" imgH="228600" progId="Equation.3">
                  <p:embed/>
                </p:oleObj>
              </mc:Choice>
              <mc:Fallback>
                <p:oleObj name="Rovnica" r:id="rId6" imgW="508000" imgH="228600" progId="Equation.3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468438"/>
                        <a:ext cx="8985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281113" y="3200400"/>
          <a:ext cx="4521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8" name="Rovnica" r:id="rId8" imgW="1853396" imgH="266584" progId="Equation.3">
                  <p:embed/>
                </p:oleObj>
              </mc:Choice>
              <mc:Fallback>
                <p:oleObj name="Rovnica" r:id="rId8" imgW="1853396" imgH="266584" progId="Equation.3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3200400"/>
                        <a:ext cx="45212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235075" y="4038600"/>
          <a:ext cx="6596063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9" name="Rovnica" r:id="rId10" imgW="2705100" imgH="901700" progId="Equation.3">
                  <p:embed/>
                </p:oleObj>
              </mc:Choice>
              <mc:Fallback>
                <p:oleObj name="Rovnica" r:id="rId10" imgW="2705100" imgH="901700" progId="Equation.3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4038600"/>
                        <a:ext cx="6596063" cy="2200275"/>
                      </a:xfrm>
                      <a:prstGeom prst="rect">
                        <a:avLst/>
                      </a:prstGeom>
                      <a:solidFill>
                        <a:srgbClr val="C7FF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84582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dirty="0">
                <a:latin typeface="Times New Roman" panose="02020603050405020304" pitchFamily="18" charset="0"/>
              </a:rPr>
              <a:t>Teraz je fitness  rovnomerne rozložená v intervale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dirty="0">
                <a:latin typeface="Times New Roman" panose="02020603050405020304" pitchFamily="18" charset="0"/>
              </a:rPr>
              <a:t>Nedostatok: Vzorec priraďuje rôznu fitness chromozómom s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dirty="0">
                <a:latin typeface="Times New Roman" panose="02020603050405020304" pitchFamily="18" charset="0"/>
              </a:rPr>
              <a:t>                     rovnakou </a:t>
            </a:r>
            <a:r>
              <a:rPr lang="sk-SK" altLang="sk-SK" sz="2400" dirty="0" smtClean="0">
                <a:latin typeface="Times New Roman" panose="02020603050405020304" pitchFamily="18" charset="0"/>
              </a:rPr>
              <a:t>hodnotou účelovej  funkcie.</a:t>
            </a:r>
            <a:endParaRPr lang="sk-SK" altLang="sk-SK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dirty="0">
                <a:latin typeface="Times New Roman" panose="02020603050405020304" pitchFamily="18" charset="0"/>
              </a:rPr>
              <a:t>Odstránenie nedostatku: Upravíme fitness podľa tohto vzťahu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dirty="0">
                <a:latin typeface="Times New Roman" panose="02020603050405020304" pitchFamily="18" charset="0"/>
              </a:rPr>
              <a:t>                     </a:t>
            </a:r>
            <a:endParaRPr lang="en-GB" altLang="sk-SK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7164388" y="620713"/>
          <a:ext cx="73818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0" name="Rovnica" r:id="rId4" imgW="317225" imgH="253780" progId="Equation.3">
                  <p:embed/>
                </p:oleObj>
              </mc:Choice>
              <mc:Fallback>
                <p:oleObj name="Rovnica" r:id="rId4" imgW="317225" imgH="253780" progId="Equation.3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620713"/>
                        <a:ext cx="738187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118682"/>
              </p:ext>
            </p:extLst>
          </p:nvPr>
        </p:nvGraphicFramePr>
        <p:xfrm>
          <a:off x="2455030" y="4725144"/>
          <a:ext cx="51101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1" name="Rovnica" r:id="rId6" imgW="2197100" imgH="508000" progId="Equation.3">
                  <p:embed/>
                </p:oleObj>
              </mc:Choice>
              <mc:Fallback>
                <p:oleObj name="Rovnica" r:id="rId6" imgW="2197100" imgH="50800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030" y="4725144"/>
                        <a:ext cx="511016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9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675"/>
            <a:ext cx="8815388" cy="1140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1447800"/>
            <a:ext cx="91440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>
              <a:latin typeface="Times New Roman" panose="02020603050405020304" pitchFamily="18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52400" y="5562600"/>
            <a:ext cx="9144000" cy="7010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>
              <a:latin typeface="Times New Roman" panose="02020603050405020304" pitchFamily="18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28600" y="990600"/>
            <a:ext cx="891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>
                <a:latin typeface="Times New Roman" panose="02020603050405020304" pitchFamily="18" charset="0"/>
              </a:rPr>
              <a:t>Kvázináhodný výber chromozómov:  Pomocou rulety</a:t>
            </a:r>
            <a:endParaRPr lang="en-GB" altLang="sk-SK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23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1752600"/>
            <a:ext cx="8534400" cy="995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-1828800"/>
            <a:ext cx="89154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>
              <a:latin typeface="Times New Roman" panose="02020603050405020304" pitchFamily="18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52400" y="5562600"/>
            <a:ext cx="9296400" cy="304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8600" y="6858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latin typeface="Times New Roman" panose="02020603050405020304" pitchFamily="18" charset="0"/>
              </a:rPr>
              <a:t>Ďalšie operácie nad populáciou chromozómov: </a:t>
            </a:r>
            <a:endParaRPr lang="en-GB" altLang="sk-SK" sz="2400" b="1">
              <a:latin typeface="Times New Roman" panose="02020603050405020304" pitchFamily="18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09600" y="2590800"/>
            <a:ext cx="8229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alphaLcParenR"/>
            </a:pPr>
            <a:r>
              <a:rPr lang="sk-SK" altLang="sk-SK" sz="2400">
                <a:latin typeface="Times New Roman" panose="02020603050405020304" pitchFamily="18" charset="0"/>
              </a:rPr>
              <a:t>Kríženie – jednobodové, viacbodové. Ak chromozóm kóduje </a:t>
            </a:r>
            <a:r>
              <a:rPr lang="sk-SK" altLang="sk-SK" sz="2400" i="1">
                <a:latin typeface="Times New Roman" panose="02020603050405020304" pitchFamily="18" charset="0"/>
              </a:rPr>
              <a:t>n</a:t>
            </a:r>
            <a:r>
              <a:rPr lang="sk-SK" altLang="sk-SK" sz="2400">
                <a:latin typeface="Times New Roman" panose="02020603050405020304" pitchFamily="18" charset="0"/>
              </a:rPr>
              <a:t> reálnych premenných pomocou binárnych reťazcov dĺžky </a:t>
            </a:r>
            <a:r>
              <a:rPr lang="sk-SK" altLang="sk-SK" sz="2400" i="1">
                <a:latin typeface="Times New Roman" panose="02020603050405020304" pitchFamily="18" charset="0"/>
              </a:rPr>
              <a:t>k</a:t>
            </a:r>
            <a:r>
              <a:rPr lang="sk-SK" altLang="sk-SK" sz="2400">
                <a:latin typeface="Times New Roman" panose="02020603050405020304" pitchFamily="18" charset="0"/>
              </a:rPr>
              <a:t>, teda celková dĺžka chromozómu je </a:t>
            </a:r>
            <a:r>
              <a:rPr lang="sk-SK" altLang="sk-SK" sz="2400" i="1">
                <a:latin typeface="Times New Roman" panose="02020603050405020304" pitchFamily="18" charset="0"/>
              </a:rPr>
              <a:t>kn</a:t>
            </a:r>
            <a:r>
              <a:rPr lang="sk-SK" altLang="sk-SK" sz="2400">
                <a:latin typeface="Times New Roman" panose="02020603050405020304" pitchFamily="18" charset="0"/>
              </a:rPr>
              <a:t>, potom môžeme krížiť zvlášť každý podreťazec.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lphaLcParenR"/>
            </a:pPr>
            <a:r>
              <a:rPr lang="sk-SK" altLang="sk-SK" sz="2400">
                <a:latin typeface="Times New Roman" panose="02020603050405020304" pitchFamily="18" charset="0"/>
              </a:rPr>
              <a:t>Mutácia.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lphaLcParenR"/>
            </a:pPr>
            <a:r>
              <a:rPr lang="sk-SK" altLang="sk-SK" sz="2400">
                <a:latin typeface="Times New Roman" panose="02020603050405020304" pitchFamily="18" charset="0"/>
              </a:rPr>
              <a:t>Návrat populácie potomkov do rodičovskej populácie podľa zvolenej stratégie.</a:t>
            </a:r>
            <a:endParaRPr lang="en-GB" altLang="sk-SK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latin typeface="Times New Roman" panose="02020603050405020304" pitchFamily="18" charset="0"/>
              </a:rPr>
              <a:t>Problém zastavenia genetického algoritmu:</a:t>
            </a:r>
            <a:endParaRPr lang="en-GB" altLang="sk-SK" sz="2400" b="1">
              <a:latin typeface="Times New Roman" panose="02020603050405020304" pitchFamily="18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09600" y="2362200"/>
            <a:ext cx="838200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sk-SK" altLang="sk-SK" sz="2400">
                <a:solidFill>
                  <a:schemeClr val="folHlink"/>
                </a:solidFill>
                <a:latin typeface="Times New Roman" panose="02020603050405020304" pitchFamily="18" charset="0"/>
              </a:rPr>
              <a:t>Definovaním podielu optimálnych chromozómov v populácii</a:t>
            </a:r>
            <a:r>
              <a:rPr lang="sk-SK" altLang="sk-SK" sz="240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>
                <a:latin typeface="Times New Roman" panose="02020603050405020304" pitchFamily="18" charset="0"/>
              </a:rPr>
              <a:t>      - </a:t>
            </a:r>
            <a:r>
              <a:rPr lang="sk-SK" altLang="sk-SK" sz="1800">
                <a:latin typeface="Times New Roman" panose="02020603050405020304" pitchFamily="18" charset="0"/>
              </a:rPr>
              <a:t>v každom iteračnom kroku nájdeme chromozóm s najväčšou hodnotou fitnes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>
                <a:latin typeface="Times New Roman" panose="02020603050405020304" pitchFamily="18" charset="0"/>
              </a:rPr>
              <a:t>        - nech                                    je podiel najlepších chromozómov                v populácii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>
                <a:latin typeface="Times New Roman" panose="02020603050405020304" pitchFamily="18" charset="0"/>
              </a:rPr>
              <a:t>        - potom algoritmus zastavíme ak podiel                                       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 startAt="2"/>
            </a:pPr>
            <a:r>
              <a:rPr lang="sk-SK" altLang="sk-SK" sz="2400">
                <a:solidFill>
                  <a:schemeClr val="folHlink"/>
                </a:solidFill>
                <a:latin typeface="Times New Roman" panose="02020603050405020304" pitchFamily="18" charset="0"/>
              </a:rPr>
              <a:t>Výpočtom analógu pravdepodobnostného vektora.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>
                <a:latin typeface="Times New Roman" panose="02020603050405020304" pitchFamily="18" charset="0"/>
              </a:rPr>
              <a:t>      - </a:t>
            </a:r>
            <a:r>
              <a:rPr lang="sk-SK" altLang="sk-SK" sz="1800">
                <a:latin typeface="Times New Roman" panose="02020603050405020304" pitchFamily="18" charset="0"/>
              </a:rPr>
              <a:t>vypočítame pravdepodobnosť výskytu jednotky v j - tej polohe vo všetkých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>
                <a:latin typeface="Times New Roman" panose="02020603050405020304" pitchFamily="18" charset="0"/>
              </a:rPr>
              <a:t>           chromozómoch. Potom spočítame parameter usporiadania </a:t>
            </a:r>
            <a:endParaRPr lang="en-GB" altLang="sk-SK" sz="2400">
              <a:latin typeface="Times New Roman" panose="02020603050405020304" pitchFamily="18" charset="0"/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8553450" y="2895600"/>
          <a:ext cx="5905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4" name="Equation" r:id="rId4" imgW="257165" imgH="228677" progId="Equation.3">
                  <p:embed/>
                </p:oleObj>
              </mc:Choice>
              <mc:Fallback>
                <p:oleObj name="Equation" r:id="rId4" imgW="257165" imgH="228677" progId="Equation.3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3450" y="2895600"/>
                        <a:ext cx="5905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816100" y="3352800"/>
          <a:ext cx="19669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5" name="Rovnica" r:id="rId6" imgW="888614" imgH="241195" progId="Equation.3">
                  <p:embed/>
                </p:oleObj>
              </mc:Choice>
              <mc:Fallback>
                <p:oleObj name="Rovnica" r:id="rId6" imgW="888614" imgH="241195" progId="Equation.3">
                  <p:embed/>
                  <p:pic>
                    <p:nvPicPr>
                      <p:cNvPr id="14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3352800"/>
                        <a:ext cx="196691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7010400" y="3276600"/>
          <a:ext cx="5905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6" name="Rovnica" r:id="rId8" imgW="266469" imgH="241091" progId="Equation.3">
                  <p:embed/>
                </p:oleObj>
              </mc:Choice>
              <mc:Fallback>
                <p:oleObj name="Rovnica" r:id="rId8" imgW="266469" imgH="241091" progId="Equation.3">
                  <p:embed/>
                  <p:pic>
                    <p:nvPicPr>
                      <p:cNvPr id="14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276600"/>
                        <a:ext cx="5905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4953000" y="3733800"/>
          <a:ext cx="19399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7" name="Rovnica" r:id="rId10" imgW="876300" imgH="241300" progId="Equation.3">
                  <p:embed/>
                </p:oleObj>
              </mc:Choice>
              <mc:Fallback>
                <p:oleObj name="Rovnica" r:id="rId10" imgW="876300" imgH="241300" progId="Equation.3">
                  <p:embed/>
                  <p:pic>
                    <p:nvPicPr>
                      <p:cNvPr id="143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33800"/>
                        <a:ext cx="19399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1371600" y="5815013"/>
          <a:ext cx="31496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38" name="Rovnica" r:id="rId12" imgW="1422400" imgH="469900" progId="Equation.3">
                  <p:embed/>
                </p:oleObj>
              </mc:Choice>
              <mc:Fallback>
                <p:oleObj name="Rovnica" r:id="rId12" imgW="1422400" imgH="469900" progId="Equation.3">
                  <p:embed/>
                  <p:pic>
                    <p:nvPicPr>
                      <p:cNvPr id="14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815013"/>
                        <a:ext cx="314960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75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 dnešnej prednášky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636912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 smtClean="0">
              <a:latin typeface="+mj-lt"/>
            </a:endParaRPr>
          </a:p>
          <a:p>
            <a:pPr marL="457200" indent="-457200">
              <a:buAutoNum type="arabicPeriod"/>
            </a:pPr>
            <a:r>
              <a:rPr lang="sk-SK" sz="2400" dirty="0" err="1" smtClean="0">
                <a:latin typeface="+mj-lt"/>
              </a:rPr>
              <a:t>Hill</a:t>
            </a:r>
            <a:r>
              <a:rPr lang="sk-SK" sz="2400" dirty="0" smtClean="0">
                <a:latin typeface="+mj-lt"/>
              </a:rPr>
              <a:t> </a:t>
            </a:r>
            <a:r>
              <a:rPr lang="sk-SK" sz="2400" dirty="0" err="1" smtClean="0">
                <a:latin typeface="+mj-lt"/>
              </a:rPr>
              <a:t>climbing</a:t>
            </a:r>
            <a:r>
              <a:rPr lang="sk-SK" sz="2400" dirty="0" smtClean="0">
                <a:latin typeface="+mj-lt"/>
              </a:rPr>
              <a:t>, zaujímavé príklady</a:t>
            </a:r>
          </a:p>
          <a:p>
            <a:pPr marL="457200" indent="-457200">
              <a:buFontTx/>
              <a:buAutoNum type="arabicPeriod"/>
            </a:pPr>
            <a:r>
              <a:rPr lang="sk-SK" sz="2400" dirty="0"/>
              <a:t>Tabu </a:t>
            </a:r>
            <a:r>
              <a:rPr lang="sk-SK" sz="2400" dirty="0" err="1"/>
              <a:t>search</a:t>
            </a:r>
            <a:r>
              <a:rPr lang="sk-SK" sz="2400" dirty="0"/>
              <a:t> – príklady</a:t>
            </a:r>
          </a:p>
          <a:p>
            <a:pPr marL="457200" indent="-457200">
              <a:buAutoNum type="arabicPeriod"/>
            </a:pPr>
            <a:r>
              <a:rPr lang="sk-SK" sz="2400" dirty="0" smtClean="0">
                <a:latin typeface="+mj-lt"/>
              </a:rPr>
              <a:t>Genetický algoritmus</a:t>
            </a:r>
          </a:p>
          <a:p>
            <a:pPr marL="457200" indent="-457200">
              <a:buAutoNum type="arabicPeriod"/>
            </a:pPr>
            <a:r>
              <a:rPr lang="sk-SK" sz="2400" dirty="0" smtClean="0">
                <a:latin typeface="+mj-lt"/>
              </a:rPr>
              <a:t>Vzťah účelovej funkcie a fitness </a:t>
            </a:r>
            <a:r>
              <a:rPr lang="sk-SK" sz="2400" dirty="0" err="1" smtClean="0">
                <a:latin typeface="+mj-lt"/>
              </a:rPr>
              <a:t>funkci</a:t>
            </a:r>
            <a:r>
              <a:rPr lang="en-GB" sz="2400" dirty="0" smtClean="0">
                <a:latin typeface="+mj-lt"/>
              </a:rPr>
              <a:t>e</a:t>
            </a:r>
            <a:r>
              <a:rPr lang="sk-SK" sz="2400" dirty="0" smtClean="0">
                <a:latin typeface="+mj-lt"/>
              </a:rPr>
              <a:t>, techniky </a:t>
            </a:r>
            <a:r>
              <a:rPr lang="sk-SK" sz="2400" dirty="0" err="1" smtClean="0">
                <a:latin typeface="+mj-lt"/>
              </a:rPr>
              <a:t>premapovania</a:t>
            </a:r>
            <a:r>
              <a:rPr lang="sk-SK" sz="2400" dirty="0" smtClean="0"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r>
              <a:rPr lang="sk-SK" sz="2400" dirty="0" smtClean="0">
                <a:latin typeface="+mj-lt"/>
              </a:rPr>
              <a:t>Teória genetického algoritmu a schéma. </a:t>
            </a:r>
          </a:p>
        </p:txBody>
      </p:sp>
    </p:spTree>
    <p:extLst>
      <p:ext uri="{BB962C8B-B14F-4D97-AF65-F5344CB8AC3E}">
        <p14:creationId xmlns:p14="http://schemas.microsoft.com/office/powerpoint/2010/main" val="407185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84582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-"/>
            </a:pPr>
            <a:r>
              <a:rPr lang="sk-SK" altLang="sk-SK" sz="1800">
                <a:latin typeface="Times New Roman" panose="02020603050405020304" pitchFamily="18" charset="0"/>
              </a:rPr>
              <a:t>parameter usporiadania má hodnoty z intervalu   0,1  a pre náhodne generovanú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>
                <a:latin typeface="Times New Roman" panose="02020603050405020304" pitchFamily="18" charset="0"/>
              </a:rPr>
              <a:t> populáciu sa blíži k nule.  Algoritmus zastavíme, ak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GB" altLang="sk-SK" sz="1800">
              <a:latin typeface="Times New Roman" panose="02020603050405020304" pitchFamily="18" charset="0"/>
            </a:endParaRPr>
          </a:p>
        </p:txBody>
      </p:sp>
      <p:sp>
        <p:nvSpPr>
          <p:cNvPr id="15363" name="Freeform 3"/>
          <p:cNvSpPr>
            <a:spLocks/>
          </p:cNvSpPr>
          <p:nvPr/>
        </p:nvSpPr>
        <p:spPr bwMode="auto">
          <a:xfrm>
            <a:off x="5219700" y="1989138"/>
            <a:ext cx="76200" cy="304800"/>
          </a:xfrm>
          <a:custGeom>
            <a:avLst/>
            <a:gdLst>
              <a:gd name="T0" fmla="*/ 2147483647 w 48"/>
              <a:gd name="T1" fmla="*/ 0 h 192"/>
              <a:gd name="T2" fmla="*/ 0 w 48"/>
              <a:gd name="T3" fmla="*/ 2147483647 h 192"/>
              <a:gd name="T4" fmla="*/ 2147483647 w 48"/>
              <a:gd name="T5" fmla="*/ 2147483647 h 192"/>
              <a:gd name="T6" fmla="*/ 0 60000 65536"/>
              <a:gd name="T7" fmla="*/ 0 60000 65536"/>
              <a:gd name="T8" fmla="*/ 0 60000 65536"/>
              <a:gd name="T9" fmla="*/ 0 w 48"/>
              <a:gd name="T10" fmla="*/ 0 h 192"/>
              <a:gd name="T11" fmla="*/ 48 w 4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92">
                <a:moveTo>
                  <a:pt x="48" y="0"/>
                </a:moveTo>
                <a:lnTo>
                  <a:pt x="0" y="96"/>
                </a:lnTo>
                <a:lnTo>
                  <a:pt x="48" y="192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4" name="Freeform 4"/>
          <p:cNvSpPr>
            <a:spLocks/>
          </p:cNvSpPr>
          <p:nvPr/>
        </p:nvSpPr>
        <p:spPr bwMode="auto">
          <a:xfrm rot="10445631">
            <a:off x="5595938" y="1992313"/>
            <a:ext cx="76200" cy="304800"/>
          </a:xfrm>
          <a:custGeom>
            <a:avLst/>
            <a:gdLst>
              <a:gd name="T0" fmla="*/ 2147483647 w 48"/>
              <a:gd name="T1" fmla="*/ 0 h 192"/>
              <a:gd name="T2" fmla="*/ 0 w 48"/>
              <a:gd name="T3" fmla="*/ 2147483647 h 192"/>
              <a:gd name="T4" fmla="*/ 2147483647 w 48"/>
              <a:gd name="T5" fmla="*/ 2147483647 h 192"/>
              <a:gd name="T6" fmla="*/ 0 60000 65536"/>
              <a:gd name="T7" fmla="*/ 0 60000 65536"/>
              <a:gd name="T8" fmla="*/ 0 60000 65536"/>
              <a:gd name="T9" fmla="*/ 0 w 48"/>
              <a:gd name="T10" fmla="*/ 0 h 192"/>
              <a:gd name="T11" fmla="*/ 48 w 4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192">
                <a:moveTo>
                  <a:pt x="48" y="0"/>
                </a:moveTo>
                <a:lnTo>
                  <a:pt x="0" y="96"/>
                </a:lnTo>
                <a:lnTo>
                  <a:pt x="48" y="192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914400" y="2895600"/>
          <a:ext cx="1685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8" name="Rovnica" r:id="rId4" imgW="761669" imgH="228501" progId="Equation.3">
                  <p:embed/>
                </p:oleObj>
              </mc:Choice>
              <mc:Fallback>
                <p:oleObj name="Rovnica" r:id="rId4" imgW="761669" imgH="228501" progId="Equation.3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16859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58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7696200" cy="1170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04800" y="6324600"/>
            <a:ext cx="7162800" cy="6019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0" y="762000"/>
            <a:ext cx="9144000" cy="5638800"/>
            <a:chOff x="0" y="480"/>
            <a:chExt cx="5760" cy="3552"/>
          </a:xfrm>
        </p:grpSpPr>
        <p:sp>
          <p:nvSpPr>
            <p:cNvPr id="17411" name="Text Box 3"/>
            <p:cNvSpPr txBox="1">
              <a:spLocks noChangeArrowheads="1"/>
            </p:cNvSpPr>
            <p:nvPr/>
          </p:nvSpPr>
          <p:spPr bwMode="auto">
            <a:xfrm>
              <a:off x="0" y="2256"/>
              <a:ext cx="96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1600" b="1">
                  <a:latin typeface="Times New Roman" panose="02020603050405020304" pitchFamily="18" charset="0"/>
                </a:rPr>
                <a:t>Výber rodičov ruletou</a:t>
              </a:r>
              <a:endParaRPr lang="en-US" altLang="sk-SK" sz="1600" b="1">
                <a:latin typeface="Times New Roman" panose="02020603050405020304" pitchFamily="18" charset="0"/>
              </a:endParaRPr>
            </a:p>
          </p:txBody>
        </p:sp>
        <p:grpSp>
          <p:nvGrpSpPr>
            <p:cNvPr id="17412" name="Group 4"/>
            <p:cNvGrpSpPr>
              <a:grpSpLocks/>
            </p:cNvGrpSpPr>
            <p:nvPr/>
          </p:nvGrpSpPr>
          <p:grpSpPr bwMode="auto">
            <a:xfrm>
              <a:off x="864" y="480"/>
              <a:ext cx="4896" cy="3552"/>
              <a:chOff x="864" y="480"/>
              <a:chExt cx="4896" cy="3552"/>
            </a:xfrm>
          </p:grpSpPr>
          <p:sp>
            <p:nvSpPr>
              <p:cNvPr id="17413" name="Text Box 5"/>
              <p:cNvSpPr txBox="1">
                <a:spLocks noChangeArrowheads="1"/>
              </p:cNvSpPr>
              <p:nvPr/>
            </p:nvSpPr>
            <p:spPr bwMode="auto">
              <a:xfrm>
                <a:off x="864" y="480"/>
                <a:ext cx="3648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sk-SK" altLang="sk-SK" sz="2000" b="1" i="1">
                    <a:latin typeface="Times New Roman" panose="02020603050405020304" pitchFamily="18" charset="0"/>
                  </a:rPr>
                  <a:t>Grafické znázornenie genetického algoritmu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sk-SK" sz="2000" b="1" i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7414" name="Group 6"/>
              <p:cNvGrpSpPr>
                <a:grpSpLocks/>
              </p:cNvGrpSpPr>
              <p:nvPr/>
            </p:nvGrpSpPr>
            <p:grpSpPr bwMode="auto">
              <a:xfrm>
                <a:off x="912" y="1344"/>
                <a:ext cx="4848" cy="2688"/>
                <a:chOff x="912" y="1344"/>
                <a:chExt cx="4848" cy="2688"/>
              </a:xfrm>
            </p:grpSpPr>
            <p:sp>
              <p:nvSpPr>
                <p:cNvPr id="17415" name="Oval 7"/>
                <p:cNvSpPr>
                  <a:spLocks noChangeArrowheads="1"/>
                </p:cNvSpPr>
                <p:nvPr/>
              </p:nvSpPr>
              <p:spPr bwMode="auto">
                <a:xfrm>
                  <a:off x="1536" y="1536"/>
                  <a:ext cx="2208" cy="76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sk-SK" altLang="sk-SK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16" name="Rectangle 8"/>
                <p:cNvSpPr>
                  <a:spLocks noChangeArrowheads="1"/>
                </p:cNvSpPr>
                <p:nvPr/>
              </p:nvSpPr>
              <p:spPr bwMode="auto">
                <a:xfrm>
                  <a:off x="1824" y="1728"/>
                  <a:ext cx="816" cy="4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sk-SK" altLang="sk-SK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17" name="Rectangle 9"/>
                <p:cNvSpPr>
                  <a:spLocks noChangeArrowheads="1"/>
                </p:cNvSpPr>
                <p:nvPr/>
              </p:nvSpPr>
              <p:spPr bwMode="auto">
                <a:xfrm>
                  <a:off x="1632" y="1872"/>
                  <a:ext cx="816" cy="48"/>
                </a:xfrm>
                <a:prstGeom prst="rect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sk-SK" altLang="sk-SK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18" name="Rectangle 10"/>
                <p:cNvSpPr>
                  <a:spLocks noChangeArrowheads="1"/>
                </p:cNvSpPr>
                <p:nvPr/>
              </p:nvSpPr>
              <p:spPr bwMode="auto">
                <a:xfrm>
                  <a:off x="2640" y="1872"/>
                  <a:ext cx="816" cy="48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rgbClr val="FF33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GB" altLang="sk-SK" sz="2400" b="1">
                    <a:solidFill>
                      <a:srgbClr val="FF33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19" name="Rectangle 11"/>
                <p:cNvSpPr>
                  <a:spLocks noChangeArrowheads="1"/>
                </p:cNvSpPr>
                <p:nvPr/>
              </p:nvSpPr>
              <p:spPr bwMode="auto">
                <a:xfrm>
                  <a:off x="2640" y="2064"/>
                  <a:ext cx="816" cy="4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sk-SK" altLang="sk-SK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20" name="Rectangle 12"/>
                <p:cNvSpPr>
                  <a:spLocks noChangeArrowheads="1"/>
                </p:cNvSpPr>
                <p:nvPr/>
              </p:nvSpPr>
              <p:spPr bwMode="auto">
                <a:xfrm>
                  <a:off x="1824" y="2016"/>
                  <a:ext cx="816" cy="4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sk-SK" altLang="sk-SK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21" name="Oval 13"/>
                <p:cNvSpPr>
                  <a:spLocks noChangeArrowheads="1"/>
                </p:cNvSpPr>
                <p:nvPr/>
              </p:nvSpPr>
              <p:spPr bwMode="auto">
                <a:xfrm>
                  <a:off x="912" y="2304"/>
                  <a:ext cx="480" cy="480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sk-SK" altLang="sk-SK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22" name="Oval 14"/>
                <p:cNvSpPr>
                  <a:spLocks noChangeArrowheads="1"/>
                </p:cNvSpPr>
                <p:nvPr/>
              </p:nvSpPr>
              <p:spPr bwMode="auto">
                <a:xfrm>
                  <a:off x="1008" y="2400"/>
                  <a:ext cx="288" cy="288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sk-SK" altLang="sk-SK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23" name="Line 15"/>
                <p:cNvSpPr>
                  <a:spLocks noChangeShapeType="1"/>
                </p:cNvSpPr>
                <p:nvPr/>
              </p:nvSpPr>
              <p:spPr bwMode="auto">
                <a:xfrm rot="-388336">
                  <a:off x="1152" y="2304"/>
                  <a:ext cx="1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424" name="Line 16"/>
                <p:cNvSpPr>
                  <a:spLocks noChangeShapeType="1"/>
                </p:cNvSpPr>
                <p:nvPr/>
              </p:nvSpPr>
              <p:spPr bwMode="auto">
                <a:xfrm>
                  <a:off x="912" y="254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425" name="Line 17"/>
                <p:cNvSpPr>
                  <a:spLocks noChangeShapeType="1"/>
                </p:cNvSpPr>
                <p:nvPr/>
              </p:nvSpPr>
              <p:spPr bwMode="auto">
                <a:xfrm rot="20746014" flipH="1">
                  <a:off x="960" y="2400"/>
                  <a:ext cx="38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426" name="Line 18"/>
                <p:cNvSpPr>
                  <a:spLocks noChangeShapeType="1"/>
                </p:cNvSpPr>
                <p:nvPr/>
              </p:nvSpPr>
              <p:spPr bwMode="auto">
                <a:xfrm rot="304904">
                  <a:off x="960" y="2400"/>
                  <a:ext cx="384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427" name="Oval 19"/>
                <p:cNvSpPr>
                  <a:spLocks noChangeArrowheads="1"/>
                </p:cNvSpPr>
                <p:nvPr/>
              </p:nvSpPr>
              <p:spPr bwMode="auto">
                <a:xfrm>
                  <a:off x="1008" y="3216"/>
                  <a:ext cx="576" cy="24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sk-SK" altLang="sk-SK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7428" name="Group 20"/>
                <p:cNvGrpSpPr>
                  <a:grpSpLocks/>
                </p:cNvGrpSpPr>
                <p:nvPr/>
              </p:nvGrpSpPr>
              <p:grpSpPr bwMode="auto">
                <a:xfrm>
                  <a:off x="1920" y="2928"/>
                  <a:ext cx="2640" cy="672"/>
                  <a:chOff x="1920" y="2928"/>
                  <a:chExt cx="2640" cy="672"/>
                </a:xfrm>
              </p:grpSpPr>
              <p:sp>
                <p:nvSpPr>
                  <p:cNvPr id="17444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3072"/>
                    <a:ext cx="624" cy="96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sk-SK" altLang="sk-SK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45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3312"/>
                    <a:ext cx="624" cy="96"/>
                  </a:xfrm>
                  <a:prstGeom prst="rect">
                    <a:avLst/>
                  </a:prstGeom>
                  <a:solidFill>
                    <a:srgbClr val="003366"/>
                  </a:solidFill>
                  <a:ln w="9525">
                    <a:solidFill>
                      <a:srgbClr val="003366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sk-SK" altLang="sk-SK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4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2928"/>
                    <a:ext cx="0" cy="6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grpSp>
                <p:nvGrpSpPr>
                  <p:cNvPr id="17447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976" y="3072"/>
                    <a:ext cx="624" cy="96"/>
                    <a:chOff x="2976" y="3072"/>
                    <a:chExt cx="624" cy="96"/>
                  </a:xfrm>
                </p:grpSpPr>
                <p:sp>
                  <p:nvSpPr>
                    <p:cNvPr id="17461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3072"/>
                      <a:ext cx="432" cy="96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sk-SK" altLang="sk-SK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462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072"/>
                      <a:ext cx="192" cy="96"/>
                    </a:xfrm>
                    <a:prstGeom prst="rect">
                      <a:avLst/>
                    </a:prstGeom>
                    <a:solidFill>
                      <a:srgbClr val="003366"/>
                    </a:solidFill>
                    <a:ln w="9525">
                      <a:solidFill>
                        <a:srgbClr val="00336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sk-SK" altLang="sk-SK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7448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2976" y="3312"/>
                    <a:ext cx="624" cy="96"/>
                    <a:chOff x="2976" y="3312"/>
                    <a:chExt cx="624" cy="96"/>
                  </a:xfrm>
                </p:grpSpPr>
                <p:sp>
                  <p:nvSpPr>
                    <p:cNvPr id="17459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3312"/>
                      <a:ext cx="432" cy="96"/>
                    </a:xfrm>
                    <a:prstGeom prst="rect">
                      <a:avLst/>
                    </a:prstGeom>
                    <a:solidFill>
                      <a:srgbClr val="0033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sk-SK" altLang="sk-SK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460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312"/>
                      <a:ext cx="192" cy="96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rgbClr val="00336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sk-SK" altLang="sk-SK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7449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688" y="3264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grpSp>
                <p:nvGrpSpPr>
                  <p:cNvPr id="17450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3936" y="3072"/>
                    <a:ext cx="624" cy="96"/>
                    <a:chOff x="2976" y="3072"/>
                    <a:chExt cx="624" cy="96"/>
                  </a:xfrm>
                </p:grpSpPr>
                <p:sp>
                  <p:nvSpPr>
                    <p:cNvPr id="17457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3072"/>
                      <a:ext cx="432" cy="96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sk-SK" altLang="sk-SK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458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072"/>
                      <a:ext cx="192" cy="96"/>
                    </a:xfrm>
                    <a:prstGeom prst="rect">
                      <a:avLst/>
                    </a:prstGeom>
                    <a:solidFill>
                      <a:srgbClr val="003366"/>
                    </a:solidFill>
                    <a:ln w="9525">
                      <a:solidFill>
                        <a:srgbClr val="00336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sk-SK" altLang="sk-SK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7451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3936" y="3312"/>
                    <a:ext cx="624" cy="96"/>
                    <a:chOff x="2976" y="3312"/>
                    <a:chExt cx="624" cy="96"/>
                  </a:xfrm>
                </p:grpSpPr>
                <p:sp>
                  <p:nvSpPr>
                    <p:cNvPr id="17455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6" y="3312"/>
                      <a:ext cx="432" cy="96"/>
                    </a:xfrm>
                    <a:prstGeom prst="rect">
                      <a:avLst/>
                    </a:prstGeom>
                    <a:solidFill>
                      <a:srgbClr val="00336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sk-SK" altLang="sk-SK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456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312"/>
                      <a:ext cx="192" cy="96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rgbClr val="00336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sk-SK" altLang="sk-SK"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7452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3072"/>
                    <a:ext cx="48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sk-SK" altLang="sk-SK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53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312"/>
                    <a:ext cx="48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sk-SK" altLang="sk-SK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54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3264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429" name="Freeform 40"/>
                <p:cNvSpPr>
                  <a:spLocks/>
                </p:cNvSpPr>
                <p:nvPr/>
              </p:nvSpPr>
              <p:spPr bwMode="auto">
                <a:xfrm>
                  <a:off x="3907" y="2137"/>
                  <a:ext cx="1013" cy="1028"/>
                </a:xfrm>
                <a:custGeom>
                  <a:avLst/>
                  <a:gdLst>
                    <a:gd name="T0" fmla="*/ 729 w 1013"/>
                    <a:gd name="T1" fmla="*/ 1028 h 1028"/>
                    <a:gd name="T2" fmla="*/ 1013 w 1013"/>
                    <a:gd name="T3" fmla="*/ 729 h 1028"/>
                    <a:gd name="T4" fmla="*/ 1006 w 1013"/>
                    <a:gd name="T5" fmla="*/ 570 h 1028"/>
                    <a:gd name="T6" fmla="*/ 888 w 1013"/>
                    <a:gd name="T7" fmla="*/ 368 h 1028"/>
                    <a:gd name="T8" fmla="*/ 757 w 1013"/>
                    <a:gd name="T9" fmla="*/ 264 h 1028"/>
                    <a:gd name="T10" fmla="*/ 673 w 1013"/>
                    <a:gd name="T11" fmla="*/ 216 h 1028"/>
                    <a:gd name="T12" fmla="*/ 576 w 1013"/>
                    <a:gd name="T13" fmla="*/ 167 h 1028"/>
                    <a:gd name="T14" fmla="*/ 514 w 1013"/>
                    <a:gd name="T15" fmla="*/ 146 h 1028"/>
                    <a:gd name="T16" fmla="*/ 423 w 1013"/>
                    <a:gd name="T17" fmla="*/ 105 h 1028"/>
                    <a:gd name="T18" fmla="*/ 368 w 1013"/>
                    <a:gd name="T19" fmla="*/ 77 h 1028"/>
                    <a:gd name="T20" fmla="*/ 146 w 1013"/>
                    <a:gd name="T21" fmla="*/ 28 h 1028"/>
                    <a:gd name="T22" fmla="*/ 0 w 1013"/>
                    <a:gd name="T23" fmla="*/ 0 h 102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013"/>
                    <a:gd name="T37" fmla="*/ 0 h 1028"/>
                    <a:gd name="T38" fmla="*/ 1013 w 1013"/>
                    <a:gd name="T39" fmla="*/ 1028 h 102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013" h="1028">
                      <a:moveTo>
                        <a:pt x="729" y="1028"/>
                      </a:moveTo>
                      <a:cubicBezTo>
                        <a:pt x="871" y="1004"/>
                        <a:pt x="971" y="856"/>
                        <a:pt x="1013" y="729"/>
                      </a:cubicBezTo>
                      <a:cubicBezTo>
                        <a:pt x="1011" y="676"/>
                        <a:pt x="1011" y="623"/>
                        <a:pt x="1006" y="570"/>
                      </a:cubicBezTo>
                      <a:cubicBezTo>
                        <a:pt x="998" y="485"/>
                        <a:pt x="939" y="429"/>
                        <a:pt x="888" y="368"/>
                      </a:cubicBezTo>
                      <a:cubicBezTo>
                        <a:pt x="852" y="325"/>
                        <a:pt x="813" y="279"/>
                        <a:pt x="757" y="264"/>
                      </a:cubicBezTo>
                      <a:cubicBezTo>
                        <a:pt x="732" y="239"/>
                        <a:pt x="704" y="232"/>
                        <a:pt x="673" y="216"/>
                      </a:cubicBezTo>
                      <a:cubicBezTo>
                        <a:pt x="640" y="200"/>
                        <a:pt x="610" y="181"/>
                        <a:pt x="576" y="167"/>
                      </a:cubicBezTo>
                      <a:cubicBezTo>
                        <a:pt x="556" y="159"/>
                        <a:pt x="532" y="158"/>
                        <a:pt x="514" y="146"/>
                      </a:cubicBezTo>
                      <a:cubicBezTo>
                        <a:pt x="484" y="126"/>
                        <a:pt x="455" y="119"/>
                        <a:pt x="423" y="105"/>
                      </a:cubicBezTo>
                      <a:cubicBezTo>
                        <a:pt x="404" y="97"/>
                        <a:pt x="388" y="82"/>
                        <a:pt x="368" y="77"/>
                      </a:cubicBezTo>
                      <a:cubicBezTo>
                        <a:pt x="295" y="59"/>
                        <a:pt x="220" y="40"/>
                        <a:pt x="146" y="28"/>
                      </a:cubicBezTo>
                      <a:cubicBezTo>
                        <a:pt x="99" y="21"/>
                        <a:pt x="48" y="0"/>
                        <a:pt x="0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430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3792" y="2112"/>
                  <a:ext cx="192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431" name="Freeform 42"/>
                <p:cNvSpPr>
                  <a:spLocks/>
                </p:cNvSpPr>
                <p:nvPr/>
              </p:nvSpPr>
              <p:spPr bwMode="auto">
                <a:xfrm>
                  <a:off x="1096" y="1872"/>
                  <a:ext cx="440" cy="384"/>
                </a:xfrm>
                <a:custGeom>
                  <a:avLst/>
                  <a:gdLst>
                    <a:gd name="T0" fmla="*/ 440 w 440"/>
                    <a:gd name="T1" fmla="*/ 0 h 384"/>
                    <a:gd name="T2" fmla="*/ 200 w 440"/>
                    <a:gd name="T3" fmla="*/ 48 h 384"/>
                    <a:gd name="T4" fmla="*/ 56 w 440"/>
                    <a:gd name="T5" fmla="*/ 144 h 384"/>
                    <a:gd name="T6" fmla="*/ 8 w 440"/>
                    <a:gd name="T7" fmla="*/ 288 h 384"/>
                    <a:gd name="T8" fmla="*/ 8 w 440"/>
                    <a:gd name="T9" fmla="*/ 384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40"/>
                    <a:gd name="T16" fmla="*/ 0 h 384"/>
                    <a:gd name="T17" fmla="*/ 440 w 440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40" h="384">
                      <a:moveTo>
                        <a:pt x="440" y="0"/>
                      </a:moveTo>
                      <a:cubicBezTo>
                        <a:pt x="352" y="12"/>
                        <a:pt x="264" y="24"/>
                        <a:pt x="200" y="48"/>
                      </a:cubicBezTo>
                      <a:cubicBezTo>
                        <a:pt x="136" y="72"/>
                        <a:pt x="88" y="104"/>
                        <a:pt x="56" y="144"/>
                      </a:cubicBezTo>
                      <a:cubicBezTo>
                        <a:pt x="24" y="184"/>
                        <a:pt x="16" y="248"/>
                        <a:pt x="8" y="288"/>
                      </a:cubicBezTo>
                      <a:cubicBezTo>
                        <a:pt x="0" y="328"/>
                        <a:pt x="8" y="368"/>
                        <a:pt x="8" y="384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432" name="Line 43"/>
                <p:cNvSpPr>
                  <a:spLocks noChangeShapeType="1"/>
                </p:cNvSpPr>
                <p:nvPr/>
              </p:nvSpPr>
              <p:spPr bwMode="auto">
                <a:xfrm>
                  <a:off x="1104" y="2160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433" name="Freeform 44"/>
                <p:cNvSpPr>
                  <a:spLocks/>
                </p:cNvSpPr>
                <p:nvPr/>
              </p:nvSpPr>
              <p:spPr bwMode="auto">
                <a:xfrm>
                  <a:off x="1144" y="2784"/>
                  <a:ext cx="56" cy="384"/>
                </a:xfrm>
                <a:custGeom>
                  <a:avLst/>
                  <a:gdLst>
                    <a:gd name="T0" fmla="*/ 8 w 56"/>
                    <a:gd name="T1" fmla="*/ 0 h 384"/>
                    <a:gd name="T2" fmla="*/ 8 w 56"/>
                    <a:gd name="T3" fmla="*/ 240 h 384"/>
                    <a:gd name="T4" fmla="*/ 56 w 56"/>
                    <a:gd name="T5" fmla="*/ 384 h 384"/>
                    <a:gd name="T6" fmla="*/ 0 60000 65536"/>
                    <a:gd name="T7" fmla="*/ 0 60000 65536"/>
                    <a:gd name="T8" fmla="*/ 0 60000 65536"/>
                    <a:gd name="T9" fmla="*/ 0 w 56"/>
                    <a:gd name="T10" fmla="*/ 0 h 384"/>
                    <a:gd name="T11" fmla="*/ 56 w 56"/>
                    <a:gd name="T12" fmla="*/ 384 h 38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6" h="384">
                      <a:moveTo>
                        <a:pt x="8" y="0"/>
                      </a:moveTo>
                      <a:cubicBezTo>
                        <a:pt x="4" y="88"/>
                        <a:pt x="0" y="176"/>
                        <a:pt x="8" y="240"/>
                      </a:cubicBezTo>
                      <a:cubicBezTo>
                        <a:pt x="16" y="304"/>
                        <a:pt x="36" y="344"/>
                        <a:pt x="56" y="384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434" name="Freeform 45"/>
                <p:cNvSpPr>
                  <a:spLocks/>
                </p:cNvSpPr>
                <p:nvPr/>
              </p:nvSpPr>
              <p:spPr bwMode="auto">
                <a:xfrm>
                  <a:off x="1344" y="2928"/>
                  <a:ext cx="3552" cy="1104"/>
                </a:xfrm>
                <a:custGeom>
                  <a:avLst/>
                  <a:gdLst>
                    <a:gd name="T0" fmla="*/ 0 w 3552"/>
                    <a:gd name="T1" fmla="*/ 576 h 1104"/>
                    <a:gd name="T2" fmla="*/ 192 w 3552"/>
                    <a:gd name="T3" fmla="*/ 864 h 1104"/>
                    <a:gd name="T4" fmla="*/ 672 w 3552"/>
                    <a:gd name="T5" fmla="*/ 1056 h 1104"/>
                    <a:gd name="T6" fmla="*/ 1392 w 3552"/>
                    <a:gd name="T7" fmla="*/ 1104 h 1104"/>
                    <a:gd name="T8" fmla="*/ 2496 w 3552"/>
                    <a:gd name="T9" fmla="*/ 1056 h 1104"/>
                    <a:gd name="T10" fmla="*/ 2976 w 3552"/>
                    <a:gd name="T11" fmla="*/ 864 h 1104"/>
                    <a:gd name="T12" fmla="*/ 3360 w 3552"/>
                    <a:gd name="T13" fmla="*/ 576 h 1104"/>
                    <a:gd name="T14" fmla="*/ 3552 w 3552"/>
                    <a:gd name="T15" fmla="*/ 0 h 110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552"/>
                    <a:gd name="T25" fmla="*/ 0 h 1104"/>
                    <a:gd name="T26" fmla="*/ 3552 w 3552"/>
                    <a:gd name="T27" fmla="*/ 1104 h 110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552" h="1104">
                      <a:moveTo>
                        <a:pt x="0" y="576"/>
                      </a:moveTo>
                      <a:cubicBezTo>
                        <a:pt x="40" y="680"/>
                        <a:pt x="80" y="784"/>
                        <a:pt x="192" y="864"/>
                      </a:cubicBezTo>
                      <a:cubicBezTo>
                        <a:pt x="304" y="944"/>
                        <a:pt x="472" y="1016"/>
                        <a:pt x="672" y="1056"/>
                      </a:cubicBezTo>
                      <a:cubicBezTo>
                        <a:pt x="872" y="1096"/>
                        <a:pt x="1088" y="1104"/>
                        <a:pt x="1392" y="1104"/>
                      </a:cubicBezTo>
                      <a:cubicBezTo>
                        <a:pt x="1696" y="1104"/>
                        <a:pt x="2232" y="1096"/>
                        <a:pt x="2496" y="1056"/>
                      </a:cubicBezTo>
                      <a:cubicBezTo>
                        <a:pt x="2760" y="1016"/>
                        <a:pt x="2832" y="944"/>
                        <a:pt x="2976" y="864"/>
                      </a:cubicBezTo>
                      <a:cubicBezTo>
                        <a:pt x="3120" y="784"/>
                        <a:pt x="3264" y="720"/>
                        <a:pt x="3360" y="576"/>
                      </a:cubicBezTo>
                      <a:cubicBezTo>
                        <a:pt x="3456" y="432"/>
                        <a:pt x="3520" y="96"/>
                        <a:pt x="3552" y="0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435" name="Line 46"/>
                <p:cNvSpPr>
                  <a:spLocks noChangeShapeType="1"/>
                </p:cNvSpPr>
                <p:nvPr/>
              </p:nvSpPr>
              <p:spPr bwMode="auto">
                <a:xfrm>
                  <a:off x="2880" y="4032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436" name="Line 47"/>
                <p:cNvSpPr>
                  <a:spLocks noChangeShapeType="1"/>
                </p:cNvSpPr>
                <p:nvPr/>
              </p:nvSpPr>
              <p:spPr bwMode="auto">
                <a:xfrm>
                  <a:off x="1632" y="331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aphicFrame>
              <p:nvGraphicFramePr>
                <p:cNvPr id="17437" name="Object 48"/>
                <p:cNvGraphicFramePr>
                  <a:graphicFrameLocks noChangeAspect="1"/>
                </p:cNvGraphicFramePr>
                <p:nvPr/>
              </p:nvGraphicFramePr>
              <p:xfrm>
                <a:off x="1008" y="3216"/>
                <a:ext cx="528" cy="2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762" name="Equation" r:id="rId4" imgW="330057" imgH="241195" progId="Equation.3">
                        <p:embed/>
                      </p:oleObj>
                    </mc:Choice>
                    <mc:Fallback>
                      <p:oleObj name="Equation" r:id="rId4" imgW="330057" imgH="241195" progId="Equation.3">
                        <p:embed/>
                        <p:pic>
                          <p:nvPicPr>
                            <p:cNvPr id="17437" name="Object 4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8" y="3216"/>
                              <a:ext cx="528" cy="22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43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832" y="1344"/>
                  <a:ext cx="177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en-GB" altLang="sk-SK" sz="16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39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544" y="1344"/>
                  <a:ext cx="163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sk-SK" sz="1600" b="1">
                      <a:latin typeface="Times New Roman" panose="02020603050405020304" pitchFamily="18" charset="0"/>
                    </a:rPr>
                    <a:t>Populácia chromozómov</a:t>
                  </a:r>
                  <a:endParaRPr lang="en-US" altLang="sk-SK" sz="16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4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968" y="2640"/>
                  <a:ext cx="249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sk-SK" sz="1600" b="1">
                      <a:latin typeface="Times New Roman" panose="02020603050405020304" pitchFamily="18" charset="0"/>
                    </a:rPr>
                    <a:t>Reprodukčný proces</a:t>
                  </a:r>
                  <a:endParaRPr lang="en-US" altLang="sk-SK" sz="16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41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064" y="3552"/>
                  <a:ext cx="144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sk-SK" sz="1600" b="1">
                      <a:latin typeface="Times New Roman" panose="02020603050405020304" pitchFamily="18" charset="0"/>
                    </a:rPr>
                    <a:t>kríženie</a:t>
                  </a:r>
                  <a:endParaRPr lang="en-US" altLang="sk-SK" sz="16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42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216" y="3552"/>
                  <a:ext cx="120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sk-SK" sz="1600" b="1">
                      <a:latin typeface="Times New Roman" panose="02020603050405020304" pitchFamily="18" charset="0"/>
                    </a:rPr>
                    <a:t>mutácia</a:t>
                  </a:r>
                  <a:endParaRPr lang="en-US" altLang="sk-SK" sz="16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43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840" y="1728"/>
                  <a:ext cx="192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sk-SK" altLang="sk-SK" sz="1600" b="1">
                      <a:latin typeface="Times New Roman" panose="02020603050405020304" pitchFamily="18" charset="0"/>
                    </a:rPr>
                    <a:t>Návrat potomkov do populácie</a:t>
                  </a:r>
                  <a:endParaRPr lang="en-US" altLang="sk-SK" sz="1600" b="1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437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38200" y="2286000"/>
            <a:ext cx="8001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>
                <a:latin typeface="Times New Roman" panose="02020603050405020304" pitchFamily="18" charset="0"/>
              </a:rPr>
              <a:t>Teória genetického algoritmu bola vypracovaná  J. H. Hollandom v roku 1975.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>
                <a:latin typeface="Times New Roman" panose="02020603050405020304" pitchFamily="18" charset="0"/>
              </a:rPr>
              <a:t>Jej kľúčovým pojmom je „</a:t>
            </a:r>
            <a:r>
              <a:rPr lang="sk-SK" altLang="sk-SK" sz="2400">
                <a:solidFill>
                  <a:schemeClr val="folHlink"/>
                </a:solidFill>
                <a:latin typeface="Times New Roman" panose="02020603050405020304" pitchFamily="18" charset="0"/>
              </a:rPr>
              <a:t>schéma</a:t>
            </a:r>
            <a:r>
              <a:rPr lang="sk-SK" altLang="sk-SK" sz="2400">
                <a:latin typeface="Times New Roman" panose="02020603050405020304" pitchFamily="18" charset="0"/>
              </a:rPr>
              <a:t>“, t. j. reťazec dĺžky </a:t>
            </a:r>
            <a:r>
              <a:rPr lang="sk-SK" altLang="sk-SK" sz="2400" i="1">
                <a:latin typeface="Times New Roman" panose="02020603050405020304" pitchFamily="18" charset="0"/>
              </a:rPr>
              <a:t>k </a:t>
            </a:r>
            <a:r>
              <a:rPr lang="sk-SK" altLang="sk-SK" sz="2400">
                <a:latin typeface="Times New Roman" panose="02020603050405020304" pitchFamily="18" charset="0"/>
              </a:rPr>
              <a:t>zostrojený nad množinou symbolov              ,   kde symbol * je tzv. divoká karta, alebo voľný symbol.</a:t>
            </a:r>
            <a:endParaRPr lang="en-US" altLang="sk-SK" sz="2400"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5434013" y="4089400"/>
          <a:ext cx="9429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6" name="Rovnica" r:id="rId4" imgW="457200" imgH="241300" progId="Equation.3">
                  <p:embed/>
                </p:oleObj>
              </mc:Choice>
              <mc:Fallback>
                <p:oleObj name="Rovnica" r:id="rId4" imgW="457200" imgH="241300" progId="Equation.3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4089400"/>
                        <a:ext cx="9429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85800" y="6858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latin typeface="Times New Roman" panose="02020603050405020304" pitchFamily="18" charset="0"/>
              </a:rPr>
              <a:t>Teória genetického algoritmu</a:t>
            </a:r>
            <a:endParaRPr lang="en-US" altLang="sk-SK" sz="24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z="2800" b="1" smtClean="0"/>
              <a:t>Te</a:t>
            </a:r>
            <a:r>
              <a:rPr lang="sk-SK" altLang="sk-SK" sz="2800" b="1" smtClean="0"/>
              <a:t>ória genetického algoritmu</a:t>
            </a:r>
            <a:endParaRPr lang="en-US" altLang="sk-SK" sz="2800" b="1" smtClean="0"/>
          </a:p>
        </p:txBody>
      </p:sp>
      <p:grpSp>
        <p:nvGrpSpPr>
          <p:cNvPr id="19459" name="Group 1"/>
          <p:cNvGrpSpPr>
            <a:grpSpLocks/>
          </p:cNvGrpSpPr>
          <p:nvPr/>
        </p:nvGrpSpPr>
        <p:grpSpPr bwMode="auto">
          <a:xfrm>
            <a:off x="685800" y="2362200"/>
            <a:ext cx="8077200" cy="3371850"/>
            <a:chOff x="685800" y="2362200"/>
            <a:chExt cx="8077200" cy="3371850"/>
          </a:xfrm>
        </p:grpSpPr>
        <p:sp>
          <p:nvSpPr>
            <p:cNvPr id="19460" name="Text Box 3"/>
            <p:cNvSpPr txBox="1">
              <a:spLocks noChangeArrowheads="1"/>
            </p:cNvSpPr>
            <p:nvPr/>
          </p:nvSpPr>
          <p:spPr bwMode="auto">
            <a:xfrm>
              <a:off x="685800" y="2362200"/>
              <a:ext cx="8077200" cy="3140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000" b="1" i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Schéma</a:t>
              </a:r>
              <a:r>
                <a:rPr lang="sk-SK" altLang="sk-SK" sz="2000" b="1" i="1" dirty="0">
                  <a:latin typeface="Times New Roman" panose="02020603050405020304" pitchFamily="18" charset="0"/>
                </a:rPr>
                <a:t>:  </a:t>
              </a:r>
              <a:r>
                <a:rPr lang="sk-SK" altLang="sk-SK" sz="2000" dirty="0">
                  <a:latin typeface="Times New Roman" panose="02020603050405020304" pitchFamily="18" charset="0"/>
                </a:rPr>
                <a:t>Reťazec dĺžky </a:t>
              </a:r>
              <a:r>
                <a:rPr lang="sk-SK" altLang="sk-SK" sz="2000" i="1" dirty="0">
                  <a:latin typeface="Times New Roman" panose="02020603050405020304" pitchFamily="18" charset="0"/>
                </a:rPr>
                <a:t>k </a:t>
              </a:r>
              <a:r>
                <a:rPr lang="sk-SK" altLang="sk-SK" sz="2000" dirty="0">
                  <a:latin typeface="Times New Roman" panose="02020603050405020304" pitchFamily="18" charset="0"/>
                </a:rPr>
                <a:t>v ktorom sú špecifikované len niektoré bity,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000" dirty="0">
                  <a:latin typeface="Times New Roman" panose="02020603050405020304" pitchFamily="18" charset="0"/>
                </a:rPr>
                <a:t>                                          , kde * je voľný symbol .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000" dirty="0">
                  <a:latin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000" dirty="0">
                  <a:latin typeface="Times New Roman" panose="02020603050405020304" pitchFamily="18" charset="0"/>
                </a:rPr>
                <a:t>                Reťazec                          je </a:t>
              </a:r>
              <a:r>
                <a:rPr lang="sk-SK" altLang="sk-SK" sz="2000" i="1" dirty="0">
                  <a:latin typeface="Times New Roman" panose="02020603050405020304" pitchFamily="18" charset="0"/>
                </a:rPr>
                <a:t>príkladom schémy</a:t>
              </a:r>
              <a:r>
                <a:rPr lang="sk-SK" altLang="sk-SK" sz="2000" dirty="0">
                  <a:latin typeface="Times New Roman" panose="02020603050405020304" pitchFamily="18" charset="0"/>
                </a:rPr>
                <a:t>                          .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k-SK" altLang="sk-SK" sz="20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000" i="1" dirty="0">
                  <a:latin typeface="Times New Roman" panose="02020603050405020304" pitchFamily="18" charset="0"/>
                </a:rPr>
                <a:t>Príklad:                                       </a:t>
              </a:r>
              <a:r>
                <a:rPr lang="sk-SK" altLang="sk-SK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je schéma</a:t>
              </a:r>
              <a:r>
                <a:rPr lang="sk-SK" altLang="sk-SK" sz="2000" i="1" dirty="0">
                  <a:latin typeface="Times New Roman" panose="02020603050405020304" pitchFamily="18" charset="0"/>
                </a:rPr>
                <a:t>  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000" dirty="0">
                  <a:latin typeface="Times New Roman" panose="02020603050405020304" pitchFamily="18" charset="0"/>
                </a:rPr>
                <a:t>                                                    </a:t>
              </a:r>
              <a:r>
                <a:rPr lang="sk-SK" altLang="sk-SK" sz="2000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je príklad schémy</a:t>
              </a:r>
              <a:endParaRPr lang="en-US" altLang="sk-SK" sz="2000" b="1" i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61" name="Object 4"/>
            <p:cNvGraphicFramePr>
              <a:graphicFrameLocks noChangeAspect="1"/>
            </p:cNvGraphicFramePr>
            <p:nvPr/>
          </p:nvGraphicFramePr>
          <p:xfrm>
            <a:off x="1828800" y="2743200"/>
            <a:ext cx="1651000" cy="560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30" name="Rovnica" r:id="rId4" imgW="710891" imgH="241195" progId="Equation.3">
                    <p:embed/>
                  </p:oleObj>
                </mc:Choice>
                <mc:Fallback>
                  <p:oleObj name="Rovnica" r:id="rId4" imgW="710891" imgH="241195" progId="Equation.3">
                    <p:embed/>
                    <p:pic>
                      <p:nvPicPr>
                        <p:cNvPr id="1946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2743200"/>
                          <a:ext cx="1651000" cy="560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5"/>
            <p:cNvGraphicFramePr>
              <a:graphicFrameLocks noChangeAspect="1"/>
            </p:cNvGraphicFramePr>
            <p:nvPr/>
          </p:nvGraphicFramePr>
          <p:xfrm>
            <a:off x="2819400" y="3657600"/>
            <a:ext cx="129540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31" name="Equation" r:id="rId6" imgW="596900" imgH="241300" progId="Equation.3">
                    <p:embed/>
                  </p:oleObj>
                </mc:Choice>
                <mc:Fallback>
                  <p:oleObj name="Equation" r:id="rId6" imgW="596900" imgH="241300" progId="Equation.3">
                    <p:embed/>
                    <p:pic>
                      <p:nvPicPr>
                        <p:cNvPr id="1946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3657600"/>
                          <a:ext cx="1295400" cy="523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6"/>
            <p:cNvGraphicFramePr>
              <a:graphicFrameLocks noChangeAspect="1"/>
            </p:cNvGraphicFramePr>
            <p:nvPr/>
          </p:nvGraphicFramePr>
          <p:xfrm>
            <a:off x="6553200" y="3581400"/>
            <a:ext cx="1651000" cy="560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32" name="Equation" r:id="rId8" imgW="710891" imgH="241195" progId="Equation.3">
                    <p:embed/>
                  </p:oleObj>
                </mc:Choice>
                <mc:Fallback>
                  <p:oleObj name="Equation" r:id="rId8" imgW="710891" imgH="241195" progId="Equation.3">
                    <p:embed/>
                    <p:pic>
                      <p:nvPicPr>
                        <p:cNvPr id="1946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3200" y="3581400"/>
                          <a:ext cx="1651000" cy="560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4" name="Object 7"/>
            <p:cNvGraphicFramePr>
              <a:graphicFrameLocks noChangeAspect="1"/>
            </p:cNvGraphicFramePr>
            <p:nvPr/>
          </p:nvGraphicFramePr>
          <p:xfrm>
            <a:off x="2057400" y="4572000"/>
            <a:ext cx="190500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33" name="Rovnica" r:id="rId10" imgW="863225" imgH="215806" progId="Equation.3">
                    <p:embed/>
                  </p:oleObj>
                </mc:Choice>
                <mc:Fallback>
                  <p:oleObj name="Rovnica" r:id="rId10" imgW="863225" imgH="215806" progId="Equation.3">
                    <p:embed/>
                    <p:pic>
                      <p:nvPicPr>
                        <p:cNvPr id="1946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400" y="4572000"/>
                          <a:ext cx="190500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8"/>
            <p:cNvGraphicFramePr>
              <a:graphicFrameLocks noChangeAspect="1"/>
            </p:cNvGraphicFramePr>
            <p:nvPr/>
          </p:nvGraphicFramePr>
          <p:xfrm>
            <a:off x="2057400" y="5257800"/>
            <a:ext cx="1820863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34" name="Rovnica" r:id="rId12" imgW="825142" imgH="215806" progId="Equation.3">
                    <p:embed/>
                  </p:oleObj>
                </mc:Choice>
                <mc:Fallback>
                  <p:oleObj name="Rovnica" r:id="rId12" imgW="825142" imgH="215806" progId="Equation.3">
                    <p:embed/>
                    <p:pic>
                      <p:nvPicPr>
                        <p:cNvPr id="1946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400" y="5257800"/>
                          <a:ext cx="1820863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6" name="Line 9"/>
            <p:cNvSpPr>
              <a:spLocks noChangeShapeType="1"/>
            </p:cNvSpPr>
            <p:nvPr/>
          </p:nvSpPr>
          <p:spPr bwMode="auto">
            <a:xfrm>
              <a:off x="3124200" y="4800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3505200" y="4800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>
              <a:off x="3733800" y="4800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75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7"/>
          <p:cNvGrpSpPr>
            <a:grpSpLocks/>
          </p:cNvGrpSpPr>
          <p:nvPr/>
        </p:nvGrpSpPr>
        <p:grpSpPr bwMode="auto">
          <a:xfrm>
            <a:off x="466600" y="871499"/>
            <a:ext cx="8497888" cy="2677656"/>
            <a:chOff x="251520" y="2204864"/>
            <a:chExt cx="8496944" cy="2678788"/>
          </a:xfrm>
        </p:grpSpPr>
        <p:sp>
          <p:nvSpPr>
            <p:cNvPr id="20491" name="TextBox 2"/>
            <p:cNvSpPr txBox="1">
              <a:spLocks noChangeArrowheads="1"/>
            </p:cNvSpPr>
            <p:nvPr/>
          </p:nvSpPr>
          <p:spPr bwMode="auto">
            <a:xfrm>
              <a:off x="251520" y="2204864"/>
              <a:ext cx="8496944" cy="267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sk-SK" sz="2400" dirty="0"/>
                <a:t>        - </a:t>
              </a:r>
              <a:r>
                <a:rPr lang="en-US" altLang="sk-SK" sz="2400" dirty="0" err="1"/>
                <a:t>mno</a:t>
              </a:r>
              <a:r>
                <a:rPr lang="sk-SK" altLang="sk-SK" sz="2400" dirty="0"/>
                <a:t>ž</a:t>
              </a:r>
              <a:r>
                <a:rPr lang="en-US" altLang="sk-SK" sz="2400" dirty="0" err="1"/>
                <a:t>ina</a:t>
              </a:r>
              <a:r>
                <a:rPr lang="en-US" altLang="sk-SK" sz="2400" dirty="0"/>
                <a:t>, </a:t>
              </a:r>
              <a:r>
                <a:rPr lang="en-US" altLang="sk-SK" sz="2400" dirty="0" err="1"/>
                <a:t>ktor</a:t>
              </a:r>
              <a:r>
                <a:rPr lang="sk-SK" altLang="sk-SK" sz="2400" dirty="0"/>
                <a:t>á</a:t>
              </a:r>
              <a:r>
                <a:rPr lang="en-US" altLang="sk-SK" sz="2400" dirty="0"/>
                <a:t> </a:t>
              </a:r>
              <a:r>
                <a:rPr lang="en-US" altLang="sk-SK" sz="2400" dirty="0" err="1"/>
                <a:t>obsahuje</a:t>
              </a:r>
              <a:r>
                <a:rPr lang="sk-SK" altLang="sk-SK" sz="2400" dirty="0"/>
                <a:t> všetky príklady schémy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2400" dirty="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 dirty="0"/>
                <a:t> </a:t>
              </a:r>
              <a:r>
                <a:rPr lang="en-US" altLang="sk-SK" sz="2400" dirty="0"/>
                <a:t> </a:t>
              </a:r>
              <a:r>
                <a:rPr lang="sk-SK" altLang="sk-SK" sz="2400" dirty="0"/>
                <a:t>      -  rád schémy: počet symbolov </a:t>
              </a:r>
              <a:r>
                <a:rPr lang="sk-SK" altLang="sk-SK" sz="2400" i="1" dirty="0"/>
                <a:t>0</a:t>
              </a:r>
              <a:r>
                <a:rPr lang="sk-SK" altLang="sk-SK" sz="2400" dirty="0"/>
                <a:t> alebo </a:t>
              </a:r>
              <a:r>
                <a:rPr lang="sk-SK" altLang="sk-SK" sz="2400" i="1" dirty="0"/>
                <a:t>1</a:t>
              </a:r>
              <a:r>
                <a:rPr lang="sk-SK" altLang="sk-SK" sz="2400" dirty="0"/>
                <a:t> v schéme,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 dirty="0"/>
                <a:t>            teda počet špecifikovaných bitov v schéme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2400" dirty="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 dirty="0"/>
                <a:t>        - dĺžka schémy, rozdiel medzi indexom posledného a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 dirty="0"/>
                <a:t>          prvého </a:t>
              </a:r>
              <a:r>
                <a:rPr lang="sk-SK" altLang="sk-SK" sz="2400" dirty="0" smtClean="0"/>
                <a:t> </a:t>
              </a:r>
              <a:r>
                <a:rPr lang="sk-SK" altLang="sk-SK" sz="2400" dirty="0"/>
                <a:t>š</a:t>
              </a:r>
              <a:r>
                <a:rPr lang="sk-SK" altLang="sk-SK" sz="2400" dirty="0" smtClean="0"/>
                <a:t>pecifikovaného symbolu </a:t>
              </a:r>
              <a:r>
                <a:rPr lang="sk-SK" altLang="sk-SK" sz="2400" dirty="0"/>
                <a:t>v </a:t>
              </a:r>
              <a:r>
                <a:rPr lang="sk-SK" altLang="sk-SK" sz="2400" dirty="0" smtClean="0"/>
                <a:t>sch</a:t>
              </a:r>
              <a:r>
                <a:rPr lang="sk-SK" altLang="sk-SK" sz="2400" dirty="0" smtClean="0"/>
                <a:t>é</a:t>
              </a:r>
              <a:r>
                <a:rPr lang="sk-SK" altLang="sk-SK" sz="2400" dirty="0" smtClean="0"/>
                <a:t>me</a:t>
              </a:r>
              <a:r>
                <a:rPr lang="sk-SK" altLang="sk-SK" sz="2400" dirty="0"/>
                <a:t>.</a:t>
              </a:r>
              <a:endParaRPr lang="sk-SK" altLang="sk-SK" sz="2400" dirty="0"/>
            </a:p>
          </p:txBody>
        </p:sp>
        <p:graphicFrame>
          <p:nvGraphicFramePr>
            <p:cNvPr id="20492" name="Object 3"/>
            <p:cNvGraphicFramePr>
              <a:graphicFrameLocks noChangeAspect="1"/>
            </p:cNvGraphicFramePr>
            <p:nvPr/>
          </p:nvGraphicFramePr>
          <p:xfrm>
            <a:off x="252304" y="2224167"/>
            <a:ext cx="701675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94" name="Rovnica" r:id="rId3" imgW="317087" imgH="215619" progId="Equation.3">
                    <p:embed/>
                  </p:oleObj>
                </mc:Choice>
                <mc:Fallback>
                  <p:oleObj name="Rovnica" r:id="rId3" imgW="317087" imgH="215619" progId="Equation.3">
                    <p:embed/>
                    <p:pic>
                      <p:nvPicPr>
                        <p:cNvPr id="2049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304" y="2224167"/>
                          <a:ext cx="701675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3" name="Object 4"/>
            <p:cNvGraphicFramePr>
              <a:graphicFrameLocks noChangeAspect="1"/>
            </p:cNvGraphicFramePr>
            <p:nvPr/>
          </p:nvGraphicFramePr>
          <p:xfrm>
            <a:off x="7884368" y="2325370"/>
            <a:ext cx="33655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95" name="Rovnica" r:id="rId5" imgW="152334" imgH="139639" progId="Equation.3">
                    <p:embed/>
                  </p:oleObj>
                </mc:Choice>
                <mc:Fallback>
                  <p:oleObj name="Rovnica" r:id="rId5" imgW="152334" imgH="139639" progId="Equation.3">
                    <p:embed/>
                    <p:pic>
                      <p:nvPicPr>
                        <p:cNvPr id="2049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4368" y="2325370"/>
                          <a:ext cx="336550" cy="307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Object 5"/>
            <p:cNvGraphicFramePr>
              <a:graphicFrameLocks noChangeAspect="1"/>
            </p:cNvGraphicFramePr>
            <p:nvPr/>
          </p:nvGraphicFramePr>
          <p:xfrm>
            <a:off x="251520" y="2928943"/>
            <a:ext cx="701675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96" name="Rovnica" r:id="rId7" imgW="317087" imgH="215619" progId="Equation.3">
                    <p:embed/>
                  </p:oleObj>
                </mc:Choice>
                <mc:Fallback>
                  <p:oleObj name="Rovnica" r:id="rId7" imgW="317087" imgH="215619" progId="Equation.3">
                    <p:embed/>
                    <p:pic>
                      <p:nvPicPr>
                        <p:cNvPr id="2049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2928943"/>
                          <a:ext cx="701675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232524"/>
              </p:ext>
            </p:extLst>
          </p:nvPr>
        </p:nvGraphicFramePr>
        <p:xfrm>
          <a:off x="430212" y="2795094"/>
          <a:ext cx="7572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97" name="Rovnica" r:id="rId9" imgW="342603" imgH="215713" progId="Equation.3">
                  <p:embed/>
                </p:oleObj>
              </mc:Choice>
              <mc:Fallback>
                <p:oleObj name="Rovnica" r:id="rId9" imgW="342603" imgH="215713" progId="Equation.3">
                  <p:embed/>
                  <p:pic>
                    <p:nvPicPr>
                      <p:cNvPr id="204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" y="2795094"/>
                        <a:ext cx="7572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50825" y="4621213"/>
            <a:ext cx="8497888" cy="2132012"/>
            <a:chOff x="251416" y="4653136"/>
            <a:chExt cx="8496944" cy="2132410"/>
          </a:xfrm>
        </p:grpSpPr>
        <p:grpSp>
          <p:nvGrpSpPr>
            <p:cNvPr id="20485" name="Group 12"/>
            <p:cNvGrpSpPr>
              <a:grpSpLocks/>
            </p:cNvGrpSpPr>
            <p:nvPr/>
          </p:nvGrpSpPr>
          <p:grpSpPr bwMode="auto">
            <a:xfrm>
              <a:off x="251416" y="4653136"/>
              <a:ext cx="8496944" cy="1598761"/>
              <a:chOff x="107504" y="4365104"/>
              <a:chExt cx="8496944" cy="1598761"/>
            </a:xfrm>
          </p:grpSpPr>
          <p:sp>
            <p:nvSpPr>
              <p:cNvPr id="20487" name="TextBox 8"/>
              <p:cNvSpPr txBox="1">
                <a:spLocks noChangeArrowheads="1"/>
              </p:cNvSpPr>
              <p:nvPr/>
            </p:nvSpPr>
            <p:spPr bwMode="auto">
              <a:xfrm>
                <a:off x="107504" y="4365104"/>
                <a:ext cx="849694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sk-SK" altLang="sk-SK" sz="2400"/>
                  <a:t>Príklady:</a:t>
                </a:r>
              </a:p>
            </p:txBody>
          </p:sp>
          <p:graphicFrame>
            <p:nvGraphicFramePr>
              <p:cNvPr id="20488" name="Object 6"/>
              <p:cNvGraphicFramePr>
                <a:graphicFrameLocks noChangeAspect="1"/>
              </p:cNvGraphicFramePr>
              <p:nvPr/>
            </p:nvGraphicFramePr>
            <p:xfrm>
              <a:off x="1691680" y="4365104"/>
              <a:ext cx="1684338" cy="476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98" name="Rovnica" r:id="rId11" imgW="761669" imgH="215806" progId="Equation.3">
                      <p:embed/>
                    </p:oleObj>
                  </mc:Choice>
                  <mc:Fallback>
                    <p:oleObj name="Rovnica" r:id="rId11" imgW="761669" imgH="215806" progId="Equation.3">
                      <p:embed/>
                      <p:pic>
                        <p:nvPicPr>
                          <p:cNvPr id="20488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1680" y="4365104"/>
                            <a:ext cx="1684338" cy="476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89" name="Object 9"/>
              <p:cNvGraphicFramePr>
                <a:graphicFrameLocks noChangeAspect="1"/>
              </p:cNvGraphicFramePr>
              <p:nvPr/>
            </p:nvGraphicFramePr>
            <p:xfrm>
              <a:off x="1691680" y="5487615"/>
              <a:ext cx="1206500" cy="476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399" name="Rovnica" r:id="rId13" imgW="545626" imgH="215713" progId="Equation.3">
                      <p:embed/>
                    </p:oleObj>
                  </mc:Choice>
                  <mc:Fallback>
                    <p:oleObj name="Rovnica" r:id="rId13" imgW="545626" imgH="215713" progId="Equation.3">
                      <p:embed/>
                      <p:pic>
                        <p:nvPicPr>
                          <p:cNvPr id="20489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1680" y="5487615"/>
                            <a:ext cx="1206500" cy="476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0" name="Object 10"/>
              <p:cNvGraphicFramePr>
                <a:graphicFrameLocks noChangeAspect="1"/>
              </p:cNvGraphicFramePr>
              <p:nvPr/>
            </p:nvGraphicFramePr>
            <p:xfrm>
              <a:off x="1691680" y="4941168"/>
              <a:ext cx="3424237" cy="476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400" name="Rovnica" r:id="rId15" imgW="1548728" imgH="215806" progId="Equation.3">
                      <p:embed/>
                    </p:oleObj>
                  </mc:Choice>
                  <mc:Fallback>
                    <p:oleObj name="Rovnica" r:id="rId15" imgW="1548728" imgH="215806" progId="Equation.3">
                      <p:embed/>
                      <p:pic>
                        <p:nvPicPr>
                          <p:cNvPr id="2049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1680" y="4941168"/>
                            <a:ext cx="3424237" cy="476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486" name="Object 13"/>
            <p:cNvGraphicFramePr>
              <a:graphicFrameLocks noChangeAspect="1"/>
            </p:cNvGraphicFramePr>
            <p:nvPr/>
          </p:nvGraphicFramePr>
          <p:xfrm>
            <a:off x="1835696" y="6237312"/>
            <a:ext cx="2160588" cy="548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01" name="Rovnica" r:id="rId17" imgW="977476" imgH="215806" progId="Equation.3">
                    <p:embed/>
                  </p:oleObj>
                </mc:Choice>
                <mc:Fallback>
                  <p:oleObj name="Rovnica" r:id="rId17" imgW="977476" imgH="215806" progId="Equation.3">
                    <p:embed/>
                    <p:pic>
                      <p:nvPicPr>
                        <p:cNvPr id="2048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6237312"/>
                          <a:ext cx="2160588" cy="548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1187450" y="548680"/>
            <a:ext cx="7777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4228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75928" y="1052736"/>
            <a:ext cx="8496300" cy="2132013"/>
            <a:chOff x="251416" y="4653136"/>
            <a:chExt cx="8496944" cy="2132391"/>
          </a:xfrm>
        </p:grpSpPr>
        <p:grpSp>
          <p:nvGrpSpPr>
            <p:cNvPr id="21508" name="Group 3"/>
            <p:cNvGrpSpPr>
              <a:grpSpLocks/>
            </p:cNvGrpSpPr>
            <p:nvPr/>
          </p:nvGrpSpPr>
          <p:grpSpPr bwMode="auto">
            <a:xfrm>
              <a:off x="251416" y="4653136"/>
              <a:ext cx="8496944" cy="1598991"/>
              <a:chOff x="107504" y="4365104"/>
              <a:chExt cx="8496944" cy="1598991"/>
            </a:xfrm>
          </p:grpSpPr>
          <p:sp>
            <p:nvSpPr>
              <p:cNvPr id="21510" name="TextBox 5"/>
              <p:cNvSpPr txBox="1">
                <a:spLocks noChangeArrowheads="1"/>
              </p:cNvSpPr>
              <p:nvPr/>
            </p:nvSpPr>
            <p:spPr bwMode="auto">
              <a:xfrm>
                <a:off x="107504" y="4365104"/>
                <a:ext cx="849694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sk-SK" altLang="sk-SK" sz="2400"/>
                  <a:t>Príklady:</a:t>
                </a:r>
              </a:p>
            </p:txBody>
          </p:sp>
          <p:graphicFrame>
            <p:nvGraphicFramePr>
              <p:cNvPr id="21511" name="Object 6"/>
              <p:cNvGraphicFramePr>
                <a:graphicFrameLocks noChangeAspect="1"/>
              </p:cNvGraphicFramePr>
              <p:nvPr/>
            </p:nvGraphicFramePr>
            <p:xfrm>
              <a:off x="1665040" y="4365482"/>
              <a:ext cx="1739900" cy="476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98" name="Rovnica" r:id="rId3" imgW="787058" imgH="215806" progId="Equation.3">
                      <p:embed/>
                    </p:oleObj>
                  </mc:Choice>
                  <mc:Fallback>
                    <p:oleObj name="Rovnica" r:id="rId3" imgW="787058" imgH="215806" progId="Equation.3">
                      <p:embed/>
                      <p:pic>
                        <p:nvPicPr>
                          <p:cNvPr id="21511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5040" y="4365482"/>
                            <a:ext cx="1739900" cy="476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2" name="Object 7"/>
              <p:cNvGraphicFramePr>
                <a:graphicFrameLocks noChangeAspect="1"/>
              </p:cNvGraphicFramePr>
              <p:nvPr/>
            </p:nvGraphicFramePr>
            <p:xfrm>
              <a:off x="1706315" y="5487845"/>
              <a:ext cx="1177925" cy="476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099" name="Rovnica" r:id="rId5" imgW="532937" imgH="215713" progId="Equation.3">
                      <p:embed/>
                    </p:oleObj>
                  </mc:Choice>
                  <mc:Fallback>
                    <p:oleObj name="Rovnica" r:id="rId5" imgW="532937" imgH="215713" progId="Equation.3">
                      <p:embed/>
                      <p:pic>
                        <p:nvPicPr>
                          <p:cNvPr id="21512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6315" y="5487845"/>
                            <a:ext cx="1177925" cy="476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3" name="Object 8"/>
              <p:cNvGraphicFramePr>
                <a:graphicFrameLocks noChangeAspect="1"/>
              </p:cNvGraphicFramePr>
              <p:nvPr/>
            </p:nvGraphicFramePr>
            <p:xfrm>
              <a:off x="1691680" y="4851281"/>
              <a:ext cx="5781675" cy="476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100" name="Rovnica" r:id="rId7" imgW="2616200" imgH="215900" progId="Equation.3">
                      <p:embed/>
                    </p:oleObj>
                  </mc:Choice>
                  <mc:Fallback>
                    <p:oleObj name="Rovnica" r:id="rId7" imgW="2616200" imgH="215900" progId="Equation.3">
                      <p:embed/>
                      <p:pic>
                        <p:nvPicPr>
                          <p:cNvPr id="21513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1680" y="4851281"/>
                            <a:ext cx="5781675" cy="476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09" name="Object 4"/>
            <p:cNvGraphicFramePr>
              <a:graphicFrameLocks noChangeAspect="1"/>
            </p:cNvGraphicFramePr>
            <p:nvPr/>
          </p:nvGraphicFramePr>
          <p:xfrm>
            <a:off x="1850227" y="6237839"/>
            <a:ext cx="2132012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01" name="Rovnica" r:id="rId9" imgW="964781" imgH="215806" progId="Equation.3">
                    <p:embed/>
                  </p:oleObj>
                </mc:Choice>
                <mc:Fallback>
                  <p:oleObj name="Rovnica" r:id="rId9" imgW="964781" imgH="215806" progId="Equation.3">
                    <p:embed/>
                    <p:pic>
                      <p:nvPicPr>
                        <p:cNvPr id="2150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227" y="6237839"/>
                          <a:ext cx="2132012" cy="547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1465" y="4365104"/>
            <a:ext cx="8640763" cy="12001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/>
              <a:t>Ako sa dobrá schéma zachová a prejde do ďalšej generácie?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/>
              <a:t>Tak, že bude chromozóm zo schémou vybratý a schéma nebude narušená pri mutácii a krížení.</a:t>
            </a:r>
          </a:p>
        </p:txBody>
      </p:sp>
    </p:spTree>
    <p:extLst>
      <p:ext uri="{BB962C8B-B14F-4D97-AF65-F5344CB8AC3E}">
        <p14:creationId xmlns:p14="http://schemas.microsoft.com/office/powerpoint/2010/main" val="337227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6"/>
          <p:cNvGrpSpPr>
            <a:grpSpLocks/>
          </p:cNvGrpSpPr>
          <p:nvPr/>
        </p:nvGrpSpPr>
        <p:grpSpPr bwMode="auto">
          <a:xfrm>
            <a:off x="1547813" y="1844675"/>
            <a:ext cx="5111750" cy="3744913"/>
            <a:chOff x="1619672" y="1196752"/>
            <a:chExt cx="5112568" cy="3744416"/>
          </a:xfrm>
        </p:grpSpPr>
        <p:cxnSp>
          <p:nvCxnSpPr>
            <p:cNvPr id="19513" name="Straight Arrow Connector 2"/>
            <p:cNvCxnSpPr>
              <a:cxnSpLocks noChangeShapeType="1"/>
            </p:cNvCxnSpPr>
            <p:nvPr/>
          </p:nvCxnSpPr>
          <p:spPr bwMode="auto">
            <a:xfrm flipH="1" flipV="1">
              <a:off x="1619672" y="1196752"/>
              <a:ext cx="72008" cy="37444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4" name="Straight Arrow Connector 4"/>
            <p:cNvCxnSpPr>
              <a:cxnSpLocks noChangeShapeType="1"/>
            </p:cNvCxnSpPr>
            <p:nvPr/>
          </p:nvCxnSpPr>
          <p:spPr bwMode="auto">
            <a:xfrm>
              <a:off x="1691680" y="4941168"/>
              <a:ext cx="504056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9459" name="Straight Connector 8"/>
          <p:cNvCxnSpPr>
            <a:cxnSpLocks noChangeShapeType="1"/>
          </p:cNvCxnSpPr>
          <p:nvPr/>
        </p:nvCxnSpPr>
        <p:spPr bwMode="auto">
          <a:xfrm>
            <a:off x="6227763" y="5373688"/>
            <a:ext cx="0" cy="2159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0" name="Freeform 9"/>
          <p:cNvSpPr>
            <a:spLocks/>
          </p:cNvSpPr>
          <p:nvPr/>
        </p:nvSpPr>
        <p:spPr bwMode="auto">
          <a:xfrm>
            <a:off x="1525588" y="2852738"/>
            <a:ext cx="4554537" cy="1957387"/>
          </a:xfrm>
          <a:custGeom>
            <a:avLst/>
            <a:gdLst>
              <a:gd name="T0" fmla="*/ 0 w 4254366"/>
              <a:gd name="T1" fmla="*/ 0 h 1979596"/>
              <a:gd name="T2" fmla="*/ 1377866 w 4254366"/>
              <a:gd name="T3" fmla="*/ 257561 h 1979596"/>
              <a:gd name="T4" fmla="*/ 1774882 w 4254366"/>
              <a:gd name="T5" fmla="*/ 797601 h 1979596"/>
              <a:gd name="T6" fmla="*/ 3736590 w 4254366"/>
              <a:gd name="T7" fmla="*/ 456958 h 1979596"/>
              <a:gd name="T8" fmla="*/ 5628239 w 4254366"/>
              <a:gd name="T9" fmla="*/ 1694901 h 1979596"/>
              <a:gd name="T10" fmla="*/ 10322320 w 4254366"/>
              <a:gd name="T11" fmla="*/ 540045 h 19795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54366"/>
              <a:gd name="T19" fmla="*/ 0 h 1979596"/>
              <a:gd name="T20" fmla="*/ 4254366 w 4254366"/>
              <a:gd name="T21" fmla="*/ 1979596 h 19795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54366" h="1979596">
                <a:moveTo>
                  <a:pt x="0" y="0"/>
                </a:moveTo>
                <a:cubicBezTo>
                  <a:pt x="222985" y="72190"/>
                  <a:pt x="445970" y="144380"/>
                  <a:pt x="567890" y="298384"/>
                </a:cubicBezTo>
                <a:cubicBezTo>
                  <a:pt x="689810" y="452388"/>
                  <a:pt x="569495" y="885525"/>
                  <a:pt x="731520" y="924026"/>
                </a:cubicBezTo>
                <a:cubicBezTo>
                  <a:pt x="893545" y="962527"/>
                  <a:pt x="1275347" y="356135"/>
                  <a:pt x="1540042" y="529390"/>
                </a:cubicBezTo>
                <a:cubicBezTo>
                  <a:pt x="1804737" y="702645"/>
                  <a:pt x="1867301" y="1947512"/>
                  <a:pt x="2319688" y="1963554"/>
                </a:cubicBezTo>
                <a:cubicBezTo>
                  <a:pt x="2772075" y="1979596"/>
                  <a:pt x="4254366" y="625642"/>
                  <a:pt x="4254366" y="625642"/>
                </a:cubicBez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1" name="TextBox 10"/>
          <p:cNvSpPr txBox="1">
            <a:spLocks noChangeArrowheads="1"/>
          </p:cNvSpPr>
          <p:nvPr/>
        </p:nvSpPr>
        <p:spPr bwMode="auto">
          <a:xfrm>
            <a:off x="6659563" y="5876925"/>
            <a:ext cx="433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 i="1"/>
              <a:t>x</a:t>
            </a:r>
          </a:p>
        </p:txBody>
      </p:sp>
      <p:sp>
        <p:nvSpPr>
          <p:cNvPr id="19462" name="TextBox 11"/>
          <p:cNvSpPr txBox="1">
            <a:spLocks noChangeArrowheads="1"/>
          </p:cNvSpPr>
          <p:nvPr/>
        </p:nvSpPr>
        <p:spPr bwMode="auto">
          <a:xfrm>
            <a:off x="539750" y="2133600"/>
            <a:ext cx="86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 i="1"/>
              <a:t>f(x)</a:t>
            </a:r>
          </a:p>
        </p:txBody>
      </p:sp>
      <p:cxnSp>
        <p:nvCxnSpPr>
          <p:cNvPr id="19463" name="Straight Connector 14"/>
          <p:cNvCxnSpPr>
            <a:cxnSpLocks noChangeShapeType="1"/>
          </p:cNvCxnSpPr>
          <p:nvPr/>
        </p:nvCxnSpPr>
        <p:spPr bwMode="auto">
          <a:xfrm>
            <a:off x="4284663" y="5373688"/>
            <a:ext cx="0" cy="2159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4" name="Straight Connector 15"/>
          <p:cNvCxnSpPr>
            <a:cxnSpLocks noChangeShapeType="1"/>
          </p:cNvCxnSpPr>
          <p:nvPr/>
        </p:nvCxnSpPr>
        <p:spPr bwMode="auto">
          <a:xfrm>
            <a:off x="2195513" y="5373688"/>
            <a:ext cx="0" cy="2159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Straight Connector 16"/>
          <p:cNvCxnSpPr>
            <a:cxnSpLocks noChangeShapeType="1"/>
          </p:cNvCxnSpPr>
          <p:nvPr/>
        </p:nvCxnSpPr>
        <p:spPr bwMode="auto">
          <a:xfrm>
            <a:off x="2916238" y="5373688"/>
            <a:ext cx="0" cy="2159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Straight Connector 17"/>
          <p:cNvCxnSpPr>
            <a:cxnSpLocks noChangeShapeType="1"/>
          </p:cNvCxnSpPr>
          <p:nvPr/>
        </p:nvCxnSpPr>
        <p:spPr bwMode="auto">
          <a:xfrm>
            <a:off x="3563938" y="5373688"/>
            <a:ext cx="0" cy="2159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7" name="Straight Connector 18"/>
          <p:cNvCxnSpPr>
            <a:cxnSpLocks noChangeShapeType="1"/>
          </p:cNvCxnSpPr>
          <p:nvPr/>
        </p:nvCxnSpPr>
        <p:spPr bwMode="auto">
          <a:xfrm>
            <a:off x="4932363" y="5373688"/>
            <a:ext cx="0" cy="2159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Straight Connector 19"/>
          <p:cNvCxnSpPr>
            <a:cxnSpLocks noChangeShapeType="1"/>
          </p:cNvCxnSpPr>
          <p:nvPr/>
        </p:nvCxnSpPr>
        <p:spPr bwMode="auto">
          <a:xfrm>
            <a:off x="5580063" y="5373688"/>
            <a:ext cx="0" cy="2159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9" name="TextBox 20"/>
          <p:cNvSpPr txBox="1">
            <a:spLocks noChangeArrowheads="1"/>
          </p:cNvSpPr>
          <p:nvPr/>
        </p:nvSpPr>
        <p:spPr bwMode="auto">
          <a:xfrm>
            <a:off x="1547813" y="5661025"/>
            <a:ext cx="215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600"/>
              <a:t>0</a:t>
            </a:r>
          </a:p>
        </p:txBody>
      </p:sp>
      <p:sp>
        <p:nvSpPr>
          <p:cNvPr id="19470" name="TextBox 21"/>
          <p:cNvSpPr txBox="1">
            <a:spLocks noChangeArrowheads="1"/>
          </p:cNvSpPr>
          <p:nvPr/>
        </p:nvSpPr>
        <p:spPr bwMode="auto">
          <a:xfrm>
            <a:off x="1835150" y="5661025"/>
            <a:ext cx="792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600"/>
              <a:t>1/7</a:t>
            </a:r>
          </a:p>
        </p:txBody>
      </p:sp>
      <p:sp>
        <p:nvSpPr>
          <p:cNvPr id="19471" name="TextBox 22"/>
          <p:cNvSpPr txBox="1">
            <a:spLocks noChangeArrowheads="1"/>
          </p:cNvSpPr>
          <p:nvPr/>
        </p:nvSpPr>
        <p:spPr bwMode="auto">
          <a:xfrm>
            <a:off x="2484438" y="5661025"/>
            <a:ext cx="7921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600"/>
              <a:t>2/7</a:t>
            </a:r>
          </a:p>
        </p:txBody>
      </p:sp>
      <p:sp>
        <p:nvSpPr>
          <p:cNvPr id="19472" name="TextBox 23"/>
          <p:cNvSpPr txBox="1">
            <a:spLocks noChangeArrowheads="1"/>
          </p:cNvSpPr>
          <p:nvPr/>
        </p:nvSpPr>
        <p:spPr bwMode="auto">
          <a:xfrm>
            <a:off x="4572000" y="5661025"/>
            <a:ext cx="792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600"/>
              <a:t>5/7</a:t>
            </a:r>
          </a:p>
        </p:txBody>
      </p:sp>
      <p:sp>
        <p:nvSpPr>
          <p:cNvPr id="19473" name="TextBox 24"/>
          <p:cNvSpPr txBox="1">
            <a:spLocks noChangeArrowheads="1"/>
          </p:cNvSpPr>
          <p:nvPr/>
        </p:nvSpPr>
        <p:spPr bwMode="auto">
          <a:xfrm>
            <a:off x="3924300" y="5661025"/>
            <a:ext cx="792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600"/>
              <a:t>4/7</a:t>
            </a:r>
          </a:p>
        </p:txBody>
      </p:sp>
      <p:sp>
        <p:nvSpPr>
          <p:cNvPr id="19474" name="TextBox 25"/>
          <p:cNvSpPr txBox="1">
            <a:spLocks noChangeArrowheads="1"/>
          </p:cNvSpPr>
          <p:nvPr/>
        </p:nvSpPr>
        <p:spPr bwMode="auto">
          <a:xfrm>
            <a:off x="3203575" y="5661025"/>
            <a:ext cx="792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600"/>
              <a:t>3/7</a:t>
            </a:r>
          </a:p>
        </p:txBody>
      </p:sp>
      <p:sp>
        <p:nvSpPr>
          <p:cNvPr id="19475" name="TextBox 26"/>
          <p:cNvSpPr txBox="1">
            <a:spLocks noChangeArrowheads="1"/>
          </p:cNvSpPr>
          <p:nvPr/>
        </p:nvSpPr>
        <p:spPr bwMode="auto">
          <a:xfrm>
            <a:off x="5219700" y="5661025"/>
            <a:ext cx="792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600"/>
              <a:t>6/7</a:t>
            </a:r>
          </a:p>
        </p:txBody>
      </p:sp>
      <p:sp>
        <p:nvSpPr>
          <p:cNvPr id="19476" name="TextBox 27"/>
          <p:cNvSpPr txBox="1">
            <a:spLocks noChangeArrowheads="1"/>
          </p:cNvSpPr>
          <p:nvPr/>
        </p:nvSpPr>
        <p:spPr bwMode="auto">
          <a:xfrm>
            <a:off x="5867400" y="5589588"/>
            <a:ext cx="792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600"/>
              <a:t>1.0</a:t>
            </a:r>
          </a:p>
        </p:txBody>
      </p:sp>
      <p:sp>
        <p:nvSpPr>
          <p:cNvPr id="19477" name="TextBox 28"/>
          <p:cNvSpPr txBox="1">
            <a:spLocks noChangeArrowheads="1"/>
          </p:cNvSpPr>
          <p:nvPr/>
        </p:nvSpPr>
        <p:spPr bwMode="auto">
          <a:xfrm>
            <a:off x="1258888" y="6021388"/>
            <a:ext cx="7921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600"/>
              <a:t>000</a:t>
            </a:r>
          </a:p>
        </p:txBody>
      </p:sp>
      <p:sp>
        <p:nvSpPr>
          <p:cNvPr id="19478" name="TextBox 29"/>
          <p:cNvSpPr txBox="1">
            <a:spLocks noChangeArrowheads="1"/>
          </p:cNvSpPr>
          <p:nvPr/>
        </p:nvSpPr>
        <p:spPr bwMode="auto">
          <a:xfrm>
            <a:off x="1835150" y="6021388"/>
            <a:ext cx="792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600"/>
              <a:t>001</a:t>
            </a:r>
          </a:p>
        </p:txBody>
      </p:sp>
      <p:sp>
        <p:nvSpPr>
          <p:cNvPr id="19479" name="TextBox 30"/>
          <p:cNvSpPr txBox="1">
            <a:spLocks noChangeArrowheads="1"/>
          </p:cNvSpPr>
          <p:nvPr/>
        </p:nvSpPr>
        <p:spPr bwMode="auto">
          <a:xfrm>
            <a:off x="3924300" y="6021388"/>
            <a:ext cx="792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600"/>
              <a:t>100</a:t>
            </a:r>
          </a:p>
        </p:txBody>
      </p:sp>
      <p:sp>
        <p:nvSpPr>
          <p:cNvPr id="19480" name="TextBox 31"/>
          <p:cNvSpPr txBox="1">
            <a:spLocks noChangeArrowheads="1"/>
          </p:cNvSpPr>
          <p:nvPr/>
        </p:nvSpPr>
        <p:spPr bwMode="auto">
          <a:xfrm>
            <a:off x="4572000" y="6021388"/>
            <a:ext cx="792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600"/>
              <a:t>101</a:t>
            </a:r>
          </a:p>
        </p:txBody>
      </p:sp>
      <p:sp>
        <p:nvSpPr>
          <p:cNvPr id="19481" name="TextBox 33"/>
          <p:cNvSpPr txBox="1">
            <a:spLocks noChangeArrowheads="1"/>
          </p:cNvSpPr>
          <p:nvPr/>
        </p:nvSpPr>
        <p:spPr bwMode="auto">
          <a:xfrm>
            <a:off x="3203575" y="6021388"/>
            <a:ext cx="792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600"/>
              <a:t>011</a:t>
            </a:r>
          </a:p>
        </p:txBody>
      </p:sp>
      <p:sp>
        <p:nvSpPr>
          <p:cNvPr id="19482" name="TextBox 34"/>
          <p:cNvSpPr txBox="1">
            <a:spLocks noChangeArrowheads="1"/>
          </p:cNvSpPr>
          <p:nvPr/>
        </p:nvSpPr>
        <p:spPr bwMode="auto">
          <a:xfrm>
            <a:off x="2484438" y="6021388"/>
            <a:ext cx="7921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600"/>
              <a:t>010</a:t>
            </a:r>
          </a:p>
        </p:txBody>
      </p:sp>
      <p:sp>
        <p:nvSpPr>
          <p:cNvPr id="19483" name="TextBox 35"/>
          <p:cNvSpPr txBox="1">
            <a:spLocks noChangeArrowheads="1"/>
          </p:cNvSpPr>
          <p:nvPr/>
        </p:nvSpPr>
        <p:spPr bwMode="auto">
          <a:xfrm>
            <a:off x="5219700" y="6021388"/>
            <a:ext cx="792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600"/>
              <a:t>110</a:t>
            </a:r>
          </a:p>
        </p:txBody>
      </p:sp>
      <p:sp>
        <p:nvSpPr>
          <p:cNvPr id="19484" name="TextBox 36"/>
          <p:cNvSpPr txBox="1">
            <a:spLocks noChangeArrowheads="1"/>
          </p:cNvSpPr>
          <p:nvPr/>
        </p:nvSpPr>
        <p:spPr bwMode="auto">
          <a:xfrm>
            <a:off x="5867400" y="6021388"/>
            <a:ext cx="792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600"/>
              <a:t>111</a:t>
            </a:r>
          </a:p>
        </p:txBody>
      </p:sp>
      <p:graphicFrame>
        <p:nvGraphicFramePr>
          <p:cNvPr id="19485" name="Object 2"/>
          <p:cNvGraphicFramePr>
            <a:graphicFrameLocks noChangeAspect="1"/>
          </p:cNvGraphicFramePr>
          <p:nvPr/>
        </p:nvGraphicFramePr>
        <p:xfrm>
          <a:off x="179388" y="115888"/>
          <a:ext cx="28082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2" name="Equation" r:id="rId3" imgW="1231366" imgH="393529" progId="Equation.3">
                  <p:embed/>
                </p:oleObj>
              </mc:Choice>
              <mc:Fallback>
                <p:oleObj name="Equation" r:id="rId3" imgW="1231366" imgH="393529" progId="Equation.3">
                  <p:embed/>
                  <p:pic>
                    <p:nvPicPr>
                      <p:cNvPr id="1948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280828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6" name="TextBox 38"/>
          <p:cNvSpPr txBox="1">
            <a:spLocks noChangeArrowheads="1"/>
          </p:cNvSpPr>
          <p:nvPr/>
        </p:nvSpPr>
        <p:spPr bwMode="auto">
          <a:xfrm>
            <a:off x="3635375" y="188913"/>
            <a:ext cx="5508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Ak použijeme schému 1**, tak hľadáme minimum tak, že sa k nemu blížime sprava, ak 0** tak zľava.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403350" y="6381750"/>
            <a:ext cx="6553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1600"/>
              <a:t>000    001     011      010      110     111     101     100     Gray kód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260975" y="3789363"/>
            <a:ext cx="493713" cy="411162"/>
            <a:chOff x="5260689" y="3789040"/>
            <a:chExt cx="493735" cy="412148"/>
          </a:xfrm>
        </p:grpSpPr>
        <p:sp>
          <p:nvSpPr>
            <p:cNvPr id="19509" name="Oval 1"/>
            <p:cNvSpPr>
              <a:spLocks noChangeArrowheads="1"/>
            </p:cNvSpPr>
            <p:nvPr/>
          </p:nvSpPr>
          <p:spPr bwMode="auto">
            <a:xfrm>
              <a:off x="5419976" y="3933056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en-US" sz="2400"/>
            </a:p>
          </p:txBody>
        </p:sp>
        <p:sp>
          <p:nvSpPr>
            <p:cNvPr id="19510" name="Oval 34"/>
            <p:cNvSpPr>
              <a:spLocks noChangeArrowheads="1"/>
            </p:cNvSpPr>
            <p:nvPr/>
          </p:nvSpPr>
          <p:spPr bwMode="auto">
            <a:xfrm>
              <a:off x="5260689" y="4057172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en-US" sz="2400"/>
            </a:p>
          </p:txBody>
        </p:sp>
        <p:sp>
          <p:nvSpPr>
            <p:cNvPr id="19511" name="Oval 35"/>
            <p:cNvSpPr>
              <a:spLocks noChangeArrowheads="1"/>
            </p:cNvSpPr>
            <p:nvPr/>
          </p:nvSpPr>
          <p:spPr bwMode="auto">
            <a:xfrm>
              <a:off x="5610408" y="3789040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en-US" sz="2400"/>
            </a:p>
          </p:txBody>
        </p:sp>
        <p:sp>
          <p:nvSpPr>
            <p:cNvPr id="19512" name="Oval 36"/>
            <p:cNvSpPr>
              <a:spLocks noChangeArrowheads="1"/>
            </p:cNvSpPr>
            <p:nvPr/>
          </p:nvSpPr>
          <p:spPr bwMode="auto">
            <a:xfrm>
              <a:off x="5508055" y="3875247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en-US" sz="2400"/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341813" y="4248150"/>
            <a:ext cx="730250" cy="555625"/>
            <a:chOff x="5126298" y="3672830"/>
            <a:chExt cx="730317" cy="555801"/>
          </a:xfrm>
        </p:grpSpPr>
        <p:sp>
          <p:nvSpPr>
            <p:cNvPr id="19505" name="Oval 39"/>
            <p:cNvSpPr>
              <a:spLocks noChangeArrowheads="1"/>
            </p:cNvSpPr>
            <p:nvPr/>
          </p:nvSpPr>
          <p:spPr bwMode="auto">
            <a:xfrm>
              <a:off x="5419976" y="3933056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en-US" sz="2400"/>
            </a:p>
          </p:txBody>
        </p:sp>
        <p:sp>
          <p:nvSpPr>
            <p:cNvPr id="19506" name="Oval 41"/>
            <p:cNvSpPr>
              <a:spLocks noChangeArrowheads="1"/>
            </p:cNvSpPr>
            <p:nvPr/>
          </p:nvSpPr>
          <p:spPr bwMode="auto">
            <a:xfrm>
              <a:off x="5126298" y="4084615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en-US" sz="2400"/>
            </a:p>
          </p:txBody>
        </p:sp>
        <p:sp>
          <p:nvSpPr>
            <p:cNvPr id="19507" name="Oval 42"/>
            <p:cNvSpPr>
              <a:spLocks noChangeArrowheads="1"/>
            </p:cNvSpPr>
            <p:nvPr/>
          </p:nvSpPr>
          <p:spPr bwMode="auto">
            <a:xfrm>
              <a:off x="5610408" y="3789040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en-US" sz="2400"/>
            </a:p>
          </p:txBody>
        </p:sp>
        <p:sp>
          <p:nvSpPr>
            <p:cNvPr id="19508" name="Oval 43"/>
            <p:cNvSpPr>
              <a:spLocks noChangeArrowheads="1"/>
            </p:cNvSpPr>
            <p:nvPr/>
          </p:nvSpPr>
          <p:spPr bwMode="auto">
            <a:xfrm>
              <a:off x="5712599" y="3672830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en-US" sz="2400"/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3730625" y="4552950"/>
            <a:ext cx="544513" cy="315913"/>
            <a:chOff x="5180585" y="3880555"/>
            <a:chExt cx="543494" cy="316879"/>
          </a:xfrm>
        </p:grpSpPr>
        <p:sp>
          <p:nvSpPr>
            <p:cNvPr id="19501" name="Oval 45"/>
            <p:cNvSpPr>
              <a:spLocks noChangeArrowheads="1"/>
            </p:cNvSpPr>
            <p:nvPr/>
          </p:nvSpPr>
          <p:spPr bwMode="auto">
            <a:xfrm>
              <a:off x="5372604" y="4053418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en-US" sz="2400"/>
            </a:p>
          </p:txBody>
        </p:sp>
        <p:sp>
          <p:nvSpPr>
            <p:cNvPr id="19502" name="Oval 46"/>
            <p:cNvSpPr>
              <a:spLocks noChangeArrowheads="1"/>
            </p:cNvSpPr>
            <p:nvPr/>
          </p:nvSpPr>
          <p:spPr bwMode="auto">
            <a:xfrm>
              <a:off x="5180585" y="3880555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en-US" sz="2400"/>
            </a:p>
          </p:txBody>
        </p:sp>
        <p:sp>
          <p:nvSpPr>
            <p:cNvPr id="19503" name="Oval 47"/>
            <p:cNvSpPr>
              <a:spLocks noChangeArrowheads="1"/>
            </p:cNvSpPr>
            <p:nvPr/>
          </p:nvSpPr>
          <p:spPr bwMode="auto">
            <a:xfrm>
              <a:off x="5580063" y="3999954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en-US" sz="2400"/>
            </a:p>
          </p:txBody>
        </p:sp>
        <p:sp>
          <p:nvSpPr>
            <p:cNvPr id="19504" name="Oval 48"/>
            <p:cNvSpPr>
              <a:spLocks noChangeArrowheads="1"/>
            </p:cNvSpPr>
            <p:nvPr/>
          </p:nvSpPr>
          <p:spPr bwMode="auto">
            <a:xfrm>
              <a:off x="5508055" y="4034014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en-US" sz="2400"/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 rot="6161016">
            <a:off x="3228975" y="3670300"/>
            <a:ext cx="493713" cy="411163"/>
            <a:chOff x="5260689" y="3789040"/>
            <a:chExt cx="493735" cy="412148"/>
          </a:xfrm>
        </p:grpSpPr>
        <p:sp>
          <p:nvSpPr>
            <p:cNvPr id="51" name="Oval 50"/>
            <p:cNvSpPr/>
            <p:nvPr/>
          </p:nvSpPr>
          <p:spPr bwMode="auto">
            <a:xfrm>
              <a:off x="5405371" y="3927815"/>
              <a:ext cx="144468" cy="14321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sk-SK"/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5260387" y="4056777"/>
              <a:ext cx="144469" cy="14480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sk-SK"/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599610" y="3799200"/>
              <a:ext cx="144469" cy="14480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sk-SK"/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330857" y="4001892"/>
              <a:ext cx="142881" cy="14321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sk-SK"/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3741738" y="4573588"/>
            <a:ext cx="542925" cy="317500"/>
            <a:chOff x="5180585" y="3880555"/>
            <a:chExt cx="543494" cy="316879"/>
          </a:xfrm>
        </p:grpSpPr>
        <p:sp>
          <p:nvSpPr>
            <p:cNvPr id="56" name="Oval 55"/>
            <p:cNvSpPr/>
            <p:nvPr/>
          </p:nvSpPr>
          <p:spPr bwMode="auto">
            <a:xfrm>
              <a:off x="5372873" y="4053254"/>
              <a:ext cx="143025" cy="1441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sk-SK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180585" y="3880555"/>
              <a:ext cx="144613" cy="14417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sk-SK"/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5579465" y="3999384"/>
              <a:ext cx="144614" cy="1441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sk-SK"/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5507953" y="4034241"/>
              <a:ext cx="144613" cy="1441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6601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835900" cy="1143000"/>
          </a:xfrm>
          <a:noFill/>
        </p:spPr>
        <p:txBody>
          <a:bodyPr/>
          <a:lstStyle/>
          <a:p>
            <a:r>
              <a:rPr lang="sk-SK" altLang="sk-SK" sz="2400" smtClean="0">
                <a:solidFill>
                  <a:schemeClr val="folHlink"/>
                </a:solidFill>
              </a:rPr>
              <a:t>Pravdepodobnosť prežitia schémy  po mutácii</a:t>
            </a:r>
            <a:endParaRPr lang="en-US" altLang="sk-SK" sz="2400" smtClean="0">
              <a:solidFill>
                <a:schemeClr val="folHlink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841500"/>
            <a:ext cx="8763000" cy="3970338"/>
            <a:chOff x="0" y="1387"/>
            <a:chExt cx="5520" cy="2501"/>
          </a:xfrm>
        </p:grpSpPr>
        <p:graphicFrame>
          <p:nvGraphicFramePr>
            <p:cNvPr id="22533" name="Object 4"/>
            <p:cNvGraphicFramePr>
              <a:graphicFrameLocks noChangeAspect="1"/>
            </p:cNvGraphicFramePr>
            <p:nvPr/>
          </p:nvGraphicFramePr>
          <p:xfrm>
            <a:off x="7" y="1387"/>
            <a:ext cx="480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82" name="Equation" r:id="rId4" imgW="209672" imgH="171373" progId="Equation.3">
                    <p:embed/>
                  </p:oleObj>
                </mc:Choice>
                <mc:Fallback>
                  <p:oleObj name="Equation" r:id="rId4" imgW="209672" imgH="171373" progId="Equation.3">
                    <p:embed/>
                    <p:pic>
                      <p:nvPicPr>
                        <p:cNvPr id="2253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" y="1387"/>
                          <a:ext cx="480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4" name="Text Box 5"/>
            <p:cNvSpPr txBox="1">
              <a:spLocks noChangeArrowheads="1"/>
            </p:cNvSpPr>
            <p:nvPr/>
          </p:nvSpPr>
          <p:spPr bwMode="auto">
            <a:xfrm>
              <a:off x="1296" y="1387"/>
              <a:ext cx="4224" cy="2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Char char="-"/>
              </a:pPr>
              <a:r>
                <a:rPr lang="sk-SK" altLang="sk-SK" sz="2400"/>
                <a:t>pravdepodobnosť jednobitovej mutácie v schéme</a:t>
              </a:r>
              <a:endParaRPr lang="sk-SK" altLang="sk-SK" sz="2400" b="1"/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Char char="-"/>
              </a:pPr>
              <a:r>
                <a:rPr lang="sk-SK" altLang="sk-SK" sz="2400"/>
                <a:t>pravdepodobnosť prežitia jedného bitu schémy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sk-SK" altLang="sk-SK" sz="2400"/>
                <a:t>     -pravdepodobnosť prežitia schémy rádu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k-SK" altLang="sk-SK" sz="2400">
                <a:solidFill>
                  <a:schemeClr val="folHlink"/>
                </a:solidFill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Char char="-"/>
              </a:pPr>
              <a:endParaRPr lang="sk-SK" altLang="sk-SK" sz="2400"/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Char char="-"/>
              </a:pPr>
              <a:r>
                <a:rPr lang="sk-SK" altLang="sk-SK" sz="2400"/>
                <a:t>Ak je         veľmi malá môžeme vzťah </a:t>
              </a:r>
              <a:r>
                <a:rPr lang="sk-SK" altLang="sk-SK" sz="2400">
                  <a:solidFill>
                    <a:schemeClr val="folHlink"/>
                  </a:solidFill>
                </a:rPr>
                <a:t>* </a:t>
              </a:r>
              <a:r>
                <a:rPr lang="sk-SK" altLang="sk-SK" sz="2400"/>
                <a:t>zjednodušiť na </a:t>
              </a:r>
              <a:r>
                <a:rPr lang="sk-SK" altLang="sk-SK" sz="2400">
                  <a:solidFill>
                    <a:schemeClr val="folHlink"/>
                  </a:solidFill>
                </a:rPr>
                <a:t>  ** </a:t>
              </a:r>
              <a:r>
                <a:rPr lang="sk-SK" altLang="sk-SK" sz="2400"/>
                <a:t>.</a:t>
              </a:r>
            </a:p>
          </p:txBody>
        </p:sp>
        <p:graphicFrame>
          <p:nvGraphicFramePr>
            <p:cNvPr id="22535" name="Object 6"/>
            <p:cNvGraphicFramePr>
              <a:graphicFrameLocks noChangeAspect="1"/>
            </p:cNvGraphicFramePr>
            <p:nvPr/>
          </p:nvGraphicFramePr>
          <p:xfrm>
            <a:off x="68" y="1888"/>
            <a:ext cx="812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83" name="Rovnica" r:id="rId6" imgW="409630" imgH="190564" progId="Equation.3">
                    <p:embed/>
                  </p:oleObj>
                </mc:Choice>
                <mc:Fallback>
                  <p:oleObj name="Rovnica" r:id="rId6" imgW="409630" imgH="190564" progId="Equation.3">
                    <p:embed/>
                    <p:pic>
                      <p:nvPicPr>
                        <p:cNvPr id="2253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1888"/>
                          <a:ext cx="812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6" name="Object 7"/>
            <p:cNvGraphicFramePr>
              <a:graphicFrameLocks noChangeAspect="1"/>
            </p:cNvGraphicFramePr>
            <p:nvPr/>
          </p:nvGraphicFramePr>
          <p:xfrm>
            <a:off x="0" y="2342"/>
            <a:ext cx="1349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84" name="Equation" r:id="rId8" imgW="695399" imgH="200025" progId="Equation.3">
                    <p:embed/>
                  </p:oleObj>
                </mc:Choice>
                <mc:Fallback>
                  <p:oleObj name="Equation" r:id="rId8" imgW="695399" imgH="200025" progId="Equation.3">
                    <p:embed/>
                    <p:pic>
                      <p:nvPicPr>
                        <p:cNvPr id="2253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42"/>
                          <a:ext cx="1349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7" name="Object 8"/>
            <p:cNvGraphicFramePr>
              <a:graphicFrameLocks noChangeAspect="1"/>
            </p:cNvGraphicFramePr>
            <p:nvPr/>
          </p:nvGraphicFramePr>
          <p:xfrm>
            <a:off x="5086" y="2251"/>
            <a:ext cx="43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85" name="Equation" r:id="rId10" imgW="257165" imgH="161912" progId="Equation.3">
                    <p:embed/>
                  </p:oleObj>
                </mc:Choice>
                <mc:Fallback>
                  <p:oleObj name="Equation" r:id="rId10" imgW="257165" imgH="161912" progId="Equation.3">
                    <p:embed/>
                    <p:pic>
                      <p:nvPicPr>
                        <p:cNvPr id="2253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6" y="2251"/>
                          <a:ext cx="432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8" name="Object 9"/>
            <p:cNvGraphicFramePr>
              <a:graphicFrameLocks noChangeAspect="1"/>
            </p:cNvGraphicFramePr>
            <p:nvPr/>
          </p:nvGraphicFramePr>
          <p:xfrm>
            <a:off x="12" y="2892"/>
            <a:ext cx="1578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86" name="Equation" r:id="rId12" imgW="819259" imgH="200025" progId="Equation.3">
                    <p:embed/>
                  </p:oleObj>
                </mc:Choice>
                <mc:Fallback>
                  <p:oleObj name="Equation" r:id="rId12" imgW="819259" imgH="200025" progId="Equation.3">
                    <p:embed/>
                    <p:pic>
                      <p:nvPicPr>
                        <p:cNvPr id="2253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" y="2892"/>
                          <a:ext cx="1578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10"/>
            <p:cNvGraphicFramePr>
              <a:graphicFrameLocks noChangeAspect="1"/>
            </p:cNvGraphicFramePr>
            <p:nvPr/>
          </p:nvGraphicFramePr>
          <p:xfrm>
            <a:off x="1927" y="3340"/>
            <a:ext cx="33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87" name="Equation" r:id="rId14" imgW="209672" imgH="171373" progId="Equation.3">
                    <p:embed/>
                  </p:oleObj>
                </mc:Choice>
                <mc:Fallback>
                  <p:oleObj name="Equation" r:id="rId14" imgW="209672" imgH="171373" progId="Equation.3">
                    <p:embed/>
                    <p:pic>
                      <p:nvPicPr>
                        <p:cNvPr id="2253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3340"/>
                          <a:ext cx="33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0" name="Text Box 11"/>
            <p:cNvSpPr txBox="1">
              <a:spLocks noChangeArrowheads="1"/>
            </p:cNvSpPr>
            <p:nvPr/>
          </p:nvSpPr>
          <p:spPr bwMode="auto">
            <a:xfrm>
              <a:off x="1565" y="2977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 b="1">
                  <a:solidFill>
                    <a:schemeClr val="folHlink"/>
                  </a:solidFill>
                </a:rPr>
                <a:t>**</a:t>
              </a:r>
              <a:endParaRPr lang="en-US" altLang="sk-SK" sz="2400" b="1">
                <a:solidFill>
                  <a:schemeClr val="folHlink"/>
                </a:solidFill>
              </a:endParaRPr>
            </a:p>
          </p:txBody>
        </p:sp>
      </p:grp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2058988" y="3365500"/>
            <a:ext cx="35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folHlink"/>
                </a:solidFill>
              </a:rPr>
              <a:t>*</a:t>
            </a:r>
            <a:endParaRPr lang="sk-SK" altLang="sk-SK" sz="2400"/>
          </a:p>
        </p:txBody>
      </p:sp>
    </p:spTree>
    <p:extLst>
      <p:ext uri="{BB962C8B-B14F-4D97-AF65-F5344CB8AC3E}">
        <p14:creationId xmlns:p14="http://schemas.microsoft.com/office/powerpoint/2010/main" val="4632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09600"/>
            <a:ext cx="7835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chemeClr val="folHlink"/>
                </a:solidFill>
              </a:rPr>
              <a:t>Pravdepodobnosť prežitia schémy v populácii </a:t>
            </a:r>
            <a:r>
              <a:rPr lang="sk-SK" altLang="sk-SK" sz="2400" i="1">
                <a:solidFill>
                  <a:schemeClr val="folHlink"/>
                </a:solidFill>
              </a:rPr>
              <a:t>P</a:t>
            </a:r>
            <a:r>
              <a:rPr lang="sk-SK" altLang="sk-SK" sz="2400">
                <a:solidFill>
                  <a:schemeClr val="folHlink"/>
                </a:solidFill>
              </a:rPr>
              <a:t> po krížení: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sk-SK" sz="2400">
              <a:solidFill>
                <a:schemeClr val="folHlink"/>
              </a:solidFill>
            </a:endParaRPr>
          </a:p>
        </p:txBody>
      </p:sp>
      <p:grpSp>
        <p:nvGrpSpPr>
          <p:cNvPr id="23555" name="Group 7"/>
          <p:cNvGrpSpPr>
            <a:grpSpLocks/>
          </p:cNvGrpSpPr>
          <p:nvPr/>
        </p:nvGrpSpPr>
        <p:grpSpPr bwMode="auto">
          <a:xfrm>
            <a:off x="323850" y="2276475"/>
            <a:ext cx="8820150" cy="2678113"/>
            <a:chOff x="684213" y="2286000"/>
            <a:chExt cx="8820149" cy="2678113"/>
          </a:xfrm>
        </p:grpSpPr>
        <p:grpSp>
          <p:nvGrpSpPr>
            <p:cNvPr id="23556" name="Group 3"/>
            <p:cNvGrpSpPr>
              <a:grpSpLocks/>
            </p:cNvGrpSpPr>
            <p:nvPr/>
          </p:nvGrpSpPr>
          <p:grpSpPr bwMode="auto">
            <a:xfrm>
              <a:off x="684213" y="2286000"/>
              <a:ext cx="8820149" cy="2678113"/>
              <a:chOff x="431" y="1440"/>
              <a:chExt cx="5556" cy="1687"/>
            </a:xfrm>
          </p:grpSpPr>
          <p:sp>
            <p:nvSpPr>
              <p:cNvPr id="23558" name="Text Box 4"/>
              <p:cNvSpPr txBox="1">
                <a:spLocks noChangeArrowheads="1"/>
              </p:cNvSpPr>
              <p:nvPr/>
            </p:nvSpPr>
            <p:spPr bwMode="auto">
              <a:xfrm>
                <a:off x="432" y="1536"/>
                <a:ext cx="5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GB" altLang="sk-SK" sz="2400" b="1"/>
              </a:p>
            </p:txBody>
          </p:sp>
          <p:graphicFrame>
            <p:nvGraphicFramePr>
              <p:cNvPr id="23559" name="Object 5"/>
              <p:cNvGraphicFramePr>
                <a:graphicFrameLocks noChangeAspect="1"/>
              </p:cNvGraphicFramePr>
              <p:nvPr/>
            </p:nvGraphicFramePr>
            <p:xfrm>
              <a:off x="431" y="1480"/>
              <a:ext cx="583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986" name="Equation" r:id="rId4" imgW="314373" imgH="161912" progId="Equation.3">
                      <p:embed/>
                    </p:oleObj>
                  </mc:Choice>
                  <mc:Fallback>
                    <p:oleObj name="Equation" r:id="rId4" imgW="314373" imgH="161912" progId="Equation.3">
                      <p:embed/>
                      <p:pic>
                        <p:nvPicPr>
                          <p:cNvPr id="23559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" y="1480"/>
                            <a:ext cx="583" cy="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0" name="Text Box 6"/>
              <p:cNvSpPr txBox="1">
                <a:spLocks noChangeArrowheads="1"/>
              </p:cNvSpPr>
              <p:nvPr/>
            </p:nvSpPr>
            <p:spPr bwMode="auto">
              <a:xfrm>
                <a:off x="1292" y="1440"/>
                <a:ext cx="4695" cy="1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Char char="-"/>
                </a:pPr>
                <a:r>
                  <a:rPr lang="sk-SK" altLang="sk-SK" sz="2400" dirty="0"/>
                  <a:t>dĺžka schémy, nech </a:t>
                </a:r>
                <a:r>
                  <a:rPr lang="sk-SK" altLang="sk-SK" sz="2400" dirty="0" smtClean="0"/>
                  <a:t>je</a:t>
                </a:r>
                <a:r>
                  <a:rPr lang="sk-SK" altLang="sk-SK" sz="2400" i="1" dirty="0" smtClean="0"/>
                  <a:t>=</a:t>
                </a:r>
                <a:r>
                  <a:rPr lang="en-GB" altLang="sk-SK" sz="2400" i="1" dirty="0" smtClean="0"/>
                  <a:t>4</a:t>
                </a:r>
                <a:r>
                  <a:rPr lang="sk-SK" altLang="sk-SK" sz="2400" i="1" dirty="0" smtClean="0"/>
                  <a:t> </a:t>
                </a:r>
                <a:r>
                  <a:rPr lang="sk-SK" altLang="sk-SK" sz="2400" dirty="0" err="1"/>
                  <a:t>napr</a:t>
                </a:r>
                <a:r>
                  <a:rPr lang="sk-SK" altLang="sk-SK" sz="2400" dirty="0"/>
                  <a:t> nech schéma je  </a:t>
                </a:r>
                <a:r>
                  <a:rPr lang="sk-SK" altLang="sk-SK" sz="2400" i="1" dirty="0"/>
                  <a:t>10**1.  </a:t>
                </a:r>
                <a:r>
                  <a:rPr lang="sk-SK" altLang="sk-SK" sz="2400" dirty="0"/>
                  <a:t>Vo vektore dĺžky </a:t>
                </a:r>
                <a:r>
                  <a:rPr lang="sk-SK" altLang="sk-SK" sz="2400" i="1" dirty="0"/>
                  <a:t>k</a:t>
                </a:r>
                <a:r>
                  <a:rPr lang="sk-SK" altLang="sk-SK" sz="2400" dirty="0"/>
                  <a:t>  je </a:t>
                </a:r>
                <a:r>
                  <a:rPr lang="sk-SK" altLang="sk-SK" sz="2400" i="1" dirty="0"/>
                  <a:t>k-1</a:t>
                </a:r>
                <a:r>
                  <a:rPr lang="sk-SK" altLang="sk-SK" sz="2400" dirty="0"/>
                  <a:t> medzier, ktoré môžu byť vybraté na kríženie s pravdepodobnosťou </a:t>
                </a:r>
                <a:r>
                  <a:rPr lang="sk-SK" altLang="sk-SK" sz="2400" i="1" dirty="0"/>
                  <a:t>1/(k-1).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Char char="-"/>
                </a:pPr>
                <a:endParaRPr lang="sk-SK" altLang="sk-SK" sz="2400" i="1" dirty="0"/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Char char="-"/>
                </a:pPr>
                <a:r>
                  <a:rPr lang="sk-SK" altLang="sk-SK" sz="2400" dirty="0"/>
                  <a:t>pravdepodobnosť kríženia </a:t>
                </a:r>
              </a:p>
            </p:txBody>
          </p:sp>
        </p:grpSp>
        <p:graphicFrame>
          <p:nvGraphicFramePr>
            <p:cNvPr id="23557" name="Object 5"/>
            <p:cNvGraphicFramePr>
              <a:graphicFrameLocks noChangeAspect="1"/>
            </p:cNvGraphicFramePr>
            <p:nvPr/>
          </p:nvGraphicFramePr>
          <p:xfrm>
            <a:off x="827907" y="4302621"/>
            <a:ext cx="862012" cy="57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87" name="Equation" r:id="rId6" imgW="285769" imgH="171373" progId="Equation.3">
                    <p:embed/>
                  </p:oleObj>
                </mc:Choice>
                <mc:Fallback>
                  <p:oleObj name="Equation" r:id="rId6" imgW="285769" imgH="171373" progId="Equation.3">
                    <p:embed/>
                    <p:pic>
                      <p:nvPicPr>
                        <p:cNvPr id="2355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907" y="4302621"/>
                          <a:ext cx="862012" cy="574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076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92696"/>
            <a:ext cx="6984776" cy="850840"/>
          </a:xfrm>
        </p:spPr>
        <p:txBody>
          <a:bodyPr>
            <a:normAutofit fontScale="90000"/>
          </a:bodyPr>
          <a:lstStyle/>
          <a:p>
            <a:r>
              <a:rPr lang="sk-SK" altLang="en-US" sz="2903" b="1" dirty="0"/>
              <a:t>H</a:t>
            </a:r>
            <a:r>
              <a:rPr lang="en-US" altLang="en-US" sz="2903" b="1" dirty="0" smtClean="0"/>
              <a:t>ill </a:t>
            </a:r>
            <a:r>
              <a:rPr lang="en-US" altLang="en-US" sz="2903" b="1" dirty="0"/>
              <a:t>climbing </a:t>
            </a:r>
            <a:r>
              <a:rPr lang="sk-SK" altLang="en-US" sz="2903" b="1" dirty="0" smtClean="0"/>
              <a:t>, príklad na užitočnú zmenu </a:t>
            </a:r>
            <a:r>
              <a:rPr lang="sk-SK" altLang="en-US" sz="2903" b="1" dirty="0" err="1" smtClean="0"/>
              <a:t>evaluačnej</a:t>
            </a:r>
            <a:r>
              <a:rPr lang="sk-SK" altLang="en-US" sz="2903" b="1" dirty="0" smtClean="0"/>
              <a:t> funkcie </a:t>
            </a:r>
            <a:endParaRPr lang="en-US" altLang="en-US" sz="2903" b="1" dirty="0"/>
          </a:p>
        </p:txBody>
      </p:sp>
      <p:graphicFrame>
        <p:nvGraphicFramePr>
          <p:cNvPr id="237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887616"/>
              </p:ext>
            </p:extLst>
          </p:nvPr>
        </p:nvGraphicFramePr>
        <p:xfrm>
          <a:off x="933596" y="1916832"/>
          <a:ext cx="6861715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5" name="Document" r:id="rId4" imgW="5550408" imgH="3087624" progId="Word.Document.8">
                  <p:embed/>
                </p:oleObj>
              </mc:Choice>
              <mc:Fallback>
                <p:oleObj name="Document" r:id="rId4" imgW="5550408" imgH="3087624" progId="Word.Document.8">
                  <p:embed/>
                  <p:pic>
                    <p:nvPicPr>
                      <p:cNvPr id="2375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596" y="1916832"/>
                        <a:ext cx="6861715" cy="3816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3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73088" y="2286000"/>
            <a:ext cx="8570912" cy="3970338"/>
            <a:chOff x="361" y="1440"/>
            <a:chExt cx="5399" cy="2501"/>
          </a:xfrm>
        </p:grpSpPr>
        <p:sp>
          <p:nvSpPr>
            <p:cNvPr id="24579" name="Text Box 4"/>
            <p:cNvSpPr txBox="1">
              <a:spLocks noChangeArrowheads="1"/>
            </p:cNvSpPr>
            <p:nvPr/>
          </p:nvSpPr>
          <p:spPr bwMode="auto">
            <a:xfrm>
              <a:off x="432" y="1536"/>
              <a:ext cx="5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GB" altLang="sk-SK" sz="2400" b="1"/>
            </a:p>
          </p:txBody>
        </p:sp>
        <p:graphicFrame>
          <p:nvGraphicFramePr>
            <p:cNvPr id="24580" name="Object 5"/>
            <p:cNvGraphicFramePr>
              <a:graphicFrameLocks noChangeAspect="1"/>
            </p:cNvGraphicFramePr>
            <p:nvPr/>
          </p:nvGraphicFramePr>
          <p:xfrm>
            <a:off x="384" y="1488"/>
            <a:ext cx="1728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50" name="Equation" r:id="rId4" imgW="1038106" imgH="171373" progId="Equation.3">
                    <p:embed/>
                  </p:oleObj>
                </mc:Choice>
                <mc:Fallback>
                  <p:oleObj name="Equation" r:id="rId4" imgW="1038106" imgH="171373" progId="Equation.3">
                    <p:embed/>
                    <p:pic>
                      <p:nvPicPr>
                        <p:cNvPr id="2458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488"/>
                          <a:ext cx="1728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1" name="Text Box 6"/>
            <p:cNvSpPr txBox="1">
              <a:spLocks noChangeArrowheads="1"/>
            </p:cNvSpPr>
            <p:nvPr/>
          </p:nvSpPr>
          <p:spPr bwMode="auto">
            <a:xfrm>
              <a:off x="2352" y="1440"/>
              <a:ext cx="2928" cy="2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Char char="-"/>
              </a:pPr>
              <a:r>
                <a:rPr lang="sk-SK" altLang="sk-SK" sz="2400"/>
                <a:t>pravdepodobnosť zániku schémy na chromozóme</a:t>
              </a:r>
              <a:r>
                <a:rPr lang="sk-SK" altLang="sk-SK" sz="2400" i="1"/>
                <a:t> </a:t>
              </a:r>
              <a:r>
                <a:rPr lang="sk-SK" altLang="sk-SK" sz="2400"/>
                <a:t>po krížení</a:t>
              </a:r>
              <a:r>
                <a:rPr lang="sk-SK" altLang="sk-SK" sz="2400" i="1"/>
                <a:t>.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Char char="-"/>
              </a:pPr>
              <a:r>
                <a:rPr lang="sk-SK" altLang="sk-SK" sz="2400"/>
                <a:t>počet príkladov schémy         v populácii </a:t>
              </a:r>
              <a:r>
                <a:rPr lang="sk-SK" altLang="sk-SK" sz="2400" i="1"/>
                <a:t>P</a:t>
              </a:r>
              <a:r>
                <a:rPr lang="sk-SK" altLang="sk-SK" sz="2400"/>
                <a:t>.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Char char="-"/>
              </a:pPr>
              <a:endParaRPr lang="sk-SK" altLang="sk-SK" sz="2400"/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Char char="-"/>
              </a:pPr>
              <a:r>
                <a:rPr lang="sk-SK" altLang="sk-SK" sz="2400"/>
                <a:t>Zlomok reťazcov, ktoré môžu krížením spôsobiť deštrukciu schémy     .  </a:t>
              </a:r>
              <a:endParaRPr lang="en-US" altLang="sk-SK" sz="2400"/>
            </a:p>
          </p:txBody>
        </p:sp>
        <p:graphicFrame>
          <p:nvGraphicFramePr>
            <p:cNvPr id="24582" name="Object 7"/>
            <p:cNvGraphicFramePr>
              <a:graphicFrameLocks noChangeAspect="1"/>
            </p:cNvGraphicFramePr>
            <p:nvPr/>
          </p:nvGraphicFramePr>
          <p:xfrm>
            <a:off x="361" y="2330"/>
            <a:ext cx="1795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51" name="Rovnica" r:id="rId6" imgW="1085869" imgH="238138" progId="Equation.3">
                    <p:embed/>
                  </p:oleObj>
                </mc:Choice>
                <mc:Fallback>
                  <p:oleObj name="Rovnica" r:id="rId6" imgW="1085869" imgH="238138" progId="Equation.3">
                    <p:embed/>
                    <p:pic>
                      <p:nvPicPr>
                        <p:cNvPr id="2458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" y="2330"/>
                          <a:ext cx="1795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3" name="Object 8"/>
            <p:cNvGraphicFramePr>
              <a:graphicFrameLocks noChangeAspect="1"/>
            </p:cNvGraphicFramePr>
            <p:nvPr/>
          </p:nvGraphicFramePr>
          <p:xfrm>
            <a:off x="4649" y="2296"/>
            <a:ext cx="241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52" name="Equation" r:id="rId8" imgW="95256" imgH="85686" progId="Equation.3">
                    <p:embed/>
                  </p:oleObj>
                </mc:Choice>
                <mc:Fallback>
                  <p:oleObj name="Equation" r:id="rId8" imgW="95256" imgH="85686" progId="Equation.3">
                    <p:embed/>
                    <p:pic>
                      <p:nvPicPr>
                        <p:cNvPr id="2458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2296"/>
                          <a:ext cx="241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" name="Object 9"/>
            <p:cNvGraphicFramePr>
              <a:graphicFrameLocks noChangeAspect="1"/>
            </p:cNvGraphicFramePr>
            <p:nvPr/>
          </p:nvGraphicFramePr>
          <p:xfrm>
            <a:off x="480" y="3120"/>
            <a:ext cx="1226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53" name="Equation" r:id="rId10" imgW="714288" imgH="200025" progId="Equation.3">
                    <p:embed/>
                  </p:oleObj>
                </mc:Choice>
                <mc:Fallback>
                  <p:oleObj name="Equation" r:id="rId10" imgW="714288" imgH="200025" progId="Equation.3">
                    <p:embed/>
                    <p:pic>
                      <p:nvPicPr>
                        <p:cNvPr id="2458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120"/>
                          <a:ext cx="1226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10"/>
            <p:cNvGraphicFramePr>
              <a:graphicFrameLocks noChangeAspect="1"/>
            </p:cNvGraphicFramePr>
            <p:nvPr/>
          </p:nvGraphicFramePr>
          <p:xfrm>
            <a:off x="3107" y="3657"/>
            <a:ext cx="241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54" name="Equation" r:id="rId12" imgW="95256" imgH="85686" progId="Equation.3">
                    <p:embed/>
                  </p:oleObj>
                </mc:Choice>
                <mc:Fallback>
                  <p:oleObj name="Equation" r:id="rId12" imgW="95256" imgH="85686" progId="Equation.3">
                    <p:embed/>
                    <p:pic>
                      <p:nvPicPr>
                        <p:cNvPr id="2458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657"/>
                          <a:ext cx="241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543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3400" y="68580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/>
              <a:t>Pri krížení môžu schému narušiť len tie chromozómy, ktoré ju nemajú.</a:t>
            </a:r>
            <a:endParaRPr lang="en-US" altLang="sk-SK" sz="2400" b="1"/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1371600" y="2743200"/>
            <a:ext cx="3657600" cy="533400"/>
            <a:chOff x="864" y="1728"/>
            <a:chExt cx="2304" cy="336"/>
          </a:xfrm>
        </p:grpSpPr>
        <p:grpSp>
          <p:nvGrpSpPr>
            <p:cNvPr id="25621" name="Group 4"/>
            <p:cNvGrpSpPr>
              <a:grpSpLocks/>
            </p:cNvGrpSpPr>
            <p:nvPr/>
          </p:nvGrpSpPr>
          <p:grpSpPr bwMode="auto">
            <a:xfrm>
              <a:off x="864" y="1728"/>
              <a:ext cx="1536" cy="336"/>
              <a:chOff x="864" y="1728"/>
              <a:chExt cx="1536" cy="336"/>
            </a:xfrm>
          </p:grpSpPr>
          <p:sp>
            <p:nvSpPr>
              <p:cNvPr id="25626" name="Rectangle 5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1536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sk-SK" altLang="sk-SK" sz="2400"/>
              </a:p>
            </p:txBody>
          </p:sp>
          <p:sp>
            <p:nvSpPr>
              <p:cNvPr id="25627" name="Rectangle 6"/>
              <p:cNvSpPr>
                <a:spLocks noChangeArrowheads="1"/>
              </p:cNvSpPr>
              <p:nvPr/>
            </p:nvSpPr>
            <p:spPr bwMode="auto">
              <a:xfrm>
                <a:off x="1536" y="1728"/>
                <a:ext cx="288" cy="33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sk-SK" altLang="sk-SK" sz="2400"/>
              </a:p>
            </p:txBody>
          </p:sp>
        </p:grpSp>
        <p:grpSp>
          <p:nvGrpSpPr>
            <p:cNvPr id="25622" name="Group 7"/>
            <p:cNvGrpSpPr>
              <a:grpSpLocks/>
            </p:cNvGrpSpPr>
            <p:nvPr/>
          </p:nvGrpSpPr>
          <p:grpSpPr bwMode="auto">
            <a:xfrm>
              <a:off x="2400" y="1728"/>
              <a:ext cx="768" cy="336"/>
              <a:chOff x="2400" y="1728"/>
              <a:chExt cx="768" cy="336"/>
            </a:xfrm>
          </p:grpSpPr>
          <p:sp>
            <p:nvSpPr>
              <p:cNvPr id="25623" name="Rectangle 8"/>
              <p:cNvSpPr>
                <a:spLocks noChangeArrowheads="1"/>
              </p:cNvSpPr>
              <p:nvPr/>
            </p:nvSpPr>
            <p:spPr bwMode="auto">
              <a:xfrm>
                <a:off x="2400" y="1728"/>
                <a:ext cx="76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sk-SK" altLang="sk-SK" sz="2400"/>
              </a:p>
            </p:txBody>
          </p:sp>
          <p:sp>
            <p:nvSpPr>
              <p:cNvPr id="25624" name="Rectangle 9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192" cy="33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sk-SK" altLang="sk-SK" sz="2400"/>
              </a:p>
            </p:txBody>
          </p:sp>
          <p:sp>
            <p:nvSpPr>
              <p:cNvPr id="25625" name="Rectangle 10"/>
              <p:cNvSpPr>
                <a:spLocks noChangeArrowheads="1"/>
              </p:cNvSpPr>
              <p:nvPr/>
            </p:nvSpPr>
            <p:spPr bwMode="auto">
              <a:xfrm>
                <a:off x="2928" y="1728"/>
                <a:ext cx="96" cy="33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sk-SK" altLang="sk-SK" sz="2400"/>
              </a:p>
            </p:txBody>
          </p:sp>
        </p:grpSp>
      </p:grpSp>
      <p:grpSp>
        <p:nvGrpSpPr>
          <p:cNvPr id="25604" name="Group 11"/>
          <p:cNvGrpSpPr>
            <a:grpSpLocks/>
          </p:cNvGrpSpPr>
          <p:nvPr/>
        </p:nvGrpSpPr>
        <p:grpSpPr bwMode="auto">
          <a:xfrm>
            <a:off x="1371600" y="3810000"/>
            <a:ext cx="3657600" cy="533400"/>
            <a:chOff x="864" y="2400"/>
            <a:chExt cx="2304" cy="336"/>
          </a:xfrm>
        </p:grpSpPr>
        <p:grpSp>
          <p:nvGrpSpPr>
            <p:cNvPr id="25614" name="Group 12"/>
            <p:cNvGrpSpPr>
              <a:grpSpLocks/>
            </p:cNvGrpSpPr>
            <p:nvPr/>
          </p:nvGrpSpPr>
          <p:grpSpPr bwMode="auto">
            <a:xfrm>
              <a:off x="864" y="2400"/>
              <a:ext cx="1536" cy="336"/>
              <a:chOff x="864" y="2400"/>
              <a:chExt cx="1536" cy="336"/>
            </a:xfrm>
          </p:grpSpPr>
          <p:sp>
            <p:nvSpPr>
              <p:cNvPr id="25619" name="Rectangle 13"/>
              <p:cNvSpPr>
                <a:spLocks noChangeArrowheads="1"/>
              </p:cNvSpPr>
              <p:nvPr/>
            </p:nvSpPr>
            <p:spPr bwMode="auto">
              <a:xfrm>
                <a:off x="864" y="2400"/>
                <a:ext cx="1536" cy="33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sk-SK" altLang="sk-SK" sz="2400"/>
              </a:p>
            </p:txBody>
          </p:sp>
          <p:sp>
            <p:nvSpPr>
              <p:cNvPr id="25620" name="Rectangle 14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288" cy="33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sk-SK" altLang="sk-SK" sz="2400"/>
              </a:p>
            </p:txBody>
          </p:sp>
        </p:grpSp>
        <p:grpSp>
          <p:nvGrpSpPr>
            <p:cNvPr id="25615" name="Group 15"/>
            <p:cNvGrpSpPr>
              <a:grpSpLocks/>
            </p:cNvGrpSpPr>
            <p:nvPr/>
          </p:nvGrpSpPr>
          <p:grpSpPr bwMode="auto">
            <a:xfrm>
              <a:off x="2400" y="2400"/>
              <a:ext cx="768" cy="336"/>
              <a:chOff x="2400" y="2400"/>
              <a:chExt cx="768" cy="336"/>
            </a:xfrm>
          </p:grpSpPr>
          <p:sp>
            <p:nvSpPr>
              <p:cNvPr id="25616" name="Rectangle 16"/>
              <p:cNvSpPr>
                <a:spLocks noChangeArrowheads="1"/>
              </p:cNvSpPr>
              <p:nvPr/>
            </p:nvSpPr>
            <p:spPr bwMode="auto">
              <a:xfrm>
                <a:off x="2400" y="2400"/>
                <a:ext cx="768" cy="33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sk-SK" altLang="sk-SK" sz="2400"/>
              </a:p>
            </p:txBody>
          </p:sp>
          <p:sp>
            <p:nvSpPr>
              <p:cNvPr id="25617" name="Rectangle 17"/>
              <p:cNvSpPr>
                <a:spLocks noChangeArrowheads="1"/>
              </p:cNvSpPr>
              <p:nvPr/>
            </p:nvSpPr>
            <p:spPr bwMode="auto">
              <a:xfrm>
                <a:off x="2928" y="2400"/>
                <a:ext cx="96" cy="33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sk-SK" altLang="sk-SK" sz="2400"/>
              </a:p>
            </p:txBody>
          </p:sp>
          <p:sp>
            <p:nvSpPr>
              <p:cNvPr id="25618" name="Rectangle 18"/>
              <p:cNvSpPr>
                <a:spLocks noChangeArrowheads="1"/>
              </p:cNvSpPr>
              <p:nvPr/>
            </p:nvSpPr>
            <p:spPr bwMode="auto">
              <a:xfrm>
                <a:off x="2592" y="2400"/>
                <a:ext cx="192" cy="33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sk-SK" altLang="sk-SK" sz="2400"/>
              </a:p>
            </p:txBody>
          </p:sp>
        </p:grpSp>
      </p:grpSp>
      <p:sp>
        <p:nvSpPr>
          <p:cNvPr id="25605" name="Line 19"/>
          <p:cNvSpPr>
            <a:spLocks noChangeShapeType="1"/>
          </p:cNvSpPr>
          <p:nvPr/>
        </p:nvSpPr>
        <p:spPr bwMode="auto">
          <a:xfrm>
            <a:off x="3810000" y="23622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3810000" y="2743200"/>
            <a:ext cx="1219200" cy="533400"/>
            <a:chOff x="2400" y="2400"/>
            <a:chExt cx="768" cy="336"/>
          </a:xfrm>
        </p:grpSpPr>
        <p:sp>
          <p:nvSpPr>
            <p:cNvPr id="25611" name="Rectangle 21"/>
            <p:cNvSpPr>
              <a:spLocks noChangeArrowheads="1"/>
            </p:cNvSpPr>
            <p:nvPr/>
          </p:nvSpPr>
          <p:spPr bwMode="auto">
            <a:xfrm>
              <a:off x="2400" y="2400"/>
              <a:ext cx="768" cy="33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2400"/>
            </a:p>
          </p:txBody>
        </p:sp>
        <p:sp>
          <p:nvSpPr>
            <p:cNvPr id="25612" name="Rectangle 22"/>
            <p:cNvSpPr>
              <a:spLocks noChangeArrowheads="1"/>
            </p:cNvSpPr>
            <p:nvPr/>
          </p:nvSpPr>
          <p:spPr bwMode="auto">
            <a:xfrm>
              <a:off x="2928" y="2400"/>
              <a:ext cx="96" cy="33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2400"/>
            </a:p>
          </p:txBody>
        </p:sp>
        <p:sp>
          <p:nvSpPr>
            <p:cNvPr id="25613" name="Rectangle 23"/>
            <p:cNvSpPr>
              <a:spLocks noChangeArrowheads="1"/>
            </p:cNvSpPr>
            <p:nvPr/>
          </p:nvSpPr>
          <p:spPr bwMode="auto">
            <a:xfrm>
              <a:off x="2592" y="2400"/>
              <a:ext cx="192" cy="33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2400"/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3810000" y="3810000"/>
            <a:ext cx="1219200" cy="533400"/>
            <a:chOff x="2400" y="1728"/>
            <a:chExt cx="768" cy="336"/>
          </a:xfrm>
        </p:grpSpPr>
        <p:sp>
          <p:nvSpPr>
            <p:cNvPr id="25608" name="Rectangle 25"/>
            <p:cNvSpPr>
              <a:spLocks noChangeArrowheads="1"/>
            </p:cNvSpPr>
            <p:nvPr/>
          </p:nvSpPr>
          <p:spPr bwMode="auto">
            <a:xfrm>
              <a:off x="2400" y="1728"/>
              <a:ext cx="76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2400"/>
            </a:p>
          </p:txBody>
        </p:sp>
        <p:sp>
          <p:nvSpPr>
            <p:cNvPr id="25609" name="Rectangle 26"/>
            <p:cNvSpPr>
              <a:spLocks noChangeArrowheads="1"/>
            </p:cNvSpPr>
            <p:nvPr/>
          </p:nvSpPr>
          <p:spPr bwMode="auto">
            <a:xfrm>
              <a:off x="2592" y="1728"/>
              <a:ext cx="192" cy="33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2400"/>
            </a:p>
          </p:txBody>
        </p:sp>
        <p:sp>
          <p:nvSpPr>
            <p:cNvPr id="25610" name="Rectangle 27"/>
            <p:cNvSpPr>
              <a:spLocks noChangeArrowheads="1"/>
            </p:cNvSpPr>
            <p:nvPr/>
          </p:nvSpPr>
          <p:spPr bwMode="auto">
            <a:xfrm>
              <a:off x="2928" y="1728"/>
              <a:ext cx="96" cy="33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2400"/>
            </a:p>
          </p:txBody>
        </p:sp>
      </p:grpSp>
    </p:spTree>
    <p:extLst>
      <p:ext uri="{BB962C8B-B14F-4D97-AF65-F5344CB8AC3E}">
        <p14:creationId xmlns:p14="http://schemas.microsoft.com/office/powerpoint/2010/main" val="307291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250825" y="549275"/>
            <a:ext cx="8153400" cy="5903913"/>
            <a:chOff x="249" y="339"/>
            <a:chExt cx="5136" cy="3719"/>
          </a:xfrm>
        </p:grpSpPr>
        <p:sp>
          <p:nvSpPr>
            <p:cNvPr id="26627" name="Text Box 4"/>
            <p:cNvSpPr txBox="1">
              <a:spLocks noChangeArrowheads="1"/>
            </p:cNvSpPr>
            <p:nvPr/>
          </p:nvSpPr>
          <p:spPr bwMode="auto">
            <a:xfrm>
              <a:off x="249" y="2115"/>
              <a:ext cx="5136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 b="1"/>
                <a:t>                                                                         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/>
                <a:t>minimálna pravdepodobnosť prežitia schémy       v populácii </a:t>
              </a:r>
              <a:r>
                <a:rPr lang="sk-SK" altLang="sk-SK" sz="2400" i="1"/>
                <a:t>P.</a:t>
              </a:r>
              <a:r>
                <a:rPr lang="sk-SK" altLang="sk-SK" sz="2400"/>
                <a:t> 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/>
                <a:t>Ak člen </a:t>
              </a:r>
              <a:r>
                <a:rPr lang="sk-SK" altLang="sk-SK" sz="2400">
                  <a:solidFill>
                    <a:schemeClr val="folHlink"/>
                  </a:solidFill>
                </a:rPr>
                <a:t>*</a:t>
              </a:r>
              <a:r>
                <a:rPr lang="sk-SK" altLang="sk-SK" sz="2400"/>
                <a:t> je blízky k jednej máme: </a:t>
              </a:r>
              <a:endParaRPr lang="en-US" altLang="sk-SK" sz="2400" b="1"/>
            </a:p>
          </p:txBody>
        </p:sp>
        <p:graphicFrame>
          <p:nvGraphicFramePr>
            <p:cNvPr id="26628" name="Object 3"/>
            <p:cNvGraphicFramePr>
              <a:graphicFrameLocks noChangeAspect="1"/>
            </p:cNvGraphicFramePr>
            <p:nvPr/>
          </p:nvGraphicFramePr>
          <p:xfrm>
            <a:off x="340" y="1609"/>
            <a:ext cx="3235" cy="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14" name="Equation" r:id="rId4" imgW="1990670" imgH="447624" progId="Equation.3">
                    <p:embed/>
                  </p:oleObj>
                </mc:Choice>
                <mc:Fallback>
                  <p:oleObj name="Equation" r:id="rId4" imgW="1990670" imgH="447624" progId="Equation.3">
                    <p:embed/>
                    <p:pic>
                      <p:nvPicPr>
                        <p:cNvPr id="2662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609"/>
                          <a:ext cx="3235" cy="8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" name="Object 5"/>
            <p:cNvGraphicFramePr>
              <a:graphicFrameLocks noChangeAspect="1"/>
            </p:cNvGraphicFramePr>
            <p:nvPr/>
          </p:nvGraphicFramePr>
          <p:xfrm>
            <a:off x="4150" y="2471"/>
            <a:ext cx="24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15" name="Equation" r:id="rId6" imgW="95256" imgH="85686" progId="Equation.3">
                    <p:embed/>
                  </p:oleObj>
                </mc:Choice>
                <mc:Fallback>
                  <p:oleObj name="Equation" r:id="rId6" imgW="95256" imgH="85686" progId="Equation.3">
                    <p:embed/>
                    <p:pic>
                      <p:nvPicPr>
                        <p:cNvPr id="2662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471"/>
                          <a:ext cx="24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0" name="AutoShape 6"/>
            <p:cNvSpPr>
              <a:spLocks/>
            </p:cNvSpPr>
            <p:nvPr/>
          </p:nvSpPr>
          <p:spPr bwMode="auto">
            <a:xfrm rot="-5457274">
              <a:off x="2826" y="1127"/>
              <a:ext cx="336" cy="768"/>
            </a:xfrm>
            <a:prstGeom prst="rightBrace">
              <a:avLst>
                <a:gd name="adj1" fmla="val 1904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2400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2789" y="1019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 b="1">
                  <a:solidFill>
                    <a:schemeClr val="folHlink"/>
                  </a:solidFill>
                </a:rPr>
                <a:t>  *</a:t>
              </a:r>
              <a:endParaRPr lang="en-US" altLang="sk-SK" sz="2400" b="1">
                <a:solidFill>
                  <a:schemeClr val="folHlink"/>
                </a:solidFill>
              </a:endParaRPr>
            </a:p>
          </p:txBody>
        </p:sp>
        <p:graphicFrame>
          <p:nvGraphicFramePr>
            <p:cNvPr id="26632" name="Object 8"/>
            <p:cNvGraphicFramePr>
              <a:graphicFrameLocks noChangeAspect="1"/>
            </p:cNvGraphicFramePr>
            <p:nvPr/>
          </p:nvGraphicFramePr>
          <p:xfrm>
            <a:off x="336" y="3696"/>
            <a:ext cx="203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16" name="Equation" r:id="rId8" imgW="1228619" imgH="171373" progId="Equation.3">
                    <p:embed/>
                  </p:oleObj>
                </mc:Choice>
                <mc:Fallback>
                  <p:oleObj name="Equation" r:id="rId8" imgW="1228619" imgH="171373" progId="Equation.3">
                    <p:embed/>
                    <p:pic>
                      <p:nvPicPr>
                        <p:cNvPr id="2663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3696"/>
                          <a:ext cx="2030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839" y="339"/>
              <a:ext cx="422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 b="1"/>
                <a:t>Minimálna pravd. prežitia schémy v populácii</a:t>
              </a:r>
              <a:r>
                <a:rPr lang="en-US" altLang="sk-SK" sz="2400" b="1"/>
                <a:t> po kr</a:t>
              </a:r>
              <a:r>
                <a:rPr lang="sk-SK" altLang="sk-SK" sz="2400" b="1"/>
                <a:t>ížení</a:t>
              </a:r>
              <a:endParaRPr lang="en-US" altLang="sk-SK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7085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/>
          <p:cNvSpPr txBox="1">
            <a:spLocks noChangeArrowheads="1"/>
          </p:cNvSpPr>
          <p:nvPr/>
        </p:nvSpPr>
        <p:spPr bwMode="auto">
          <a:xfrm>
            <a:off x="827088" y="836613"/>
            <a:ext cx="83169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 b="1" dirty="0"/>
              <a:t>Schéma a výber chromozómov vstupujúcich do </a:t>
            </a:r>
            <a:r>
              <a:rPr lang="sk-SK" altLang="sk-SK" sz="2400" b="1" dirty="0" smtClean="0"/>
              <a:t>reprodukcie </a:t>
            </a:r>
            <a:endParaRPr lang="sk-SK" altLang="sk-SK" sz="2400" b="1" dirty="0"/>
          </a:p>
        </p:txBody>
      </p:sp>
      <p:grpSp>
        <p:nvGrpSpPr>
          <p:cNvPr id="27651" name="Group 5"/>
          <p:cNvGrpSpPr>
            <a:grpSpLocks/>
          </p:cNvGrpSpPr>
          <p:nvPr/>
        </p:nvGrpSpPr>
        <p:grpSpPr bwMode="auto">
          <a:xfrm>
            <a:off x="179388" y="2060575"/>
            <a:ext cx="7200900" cy="2259013"/>
            <a:chOff x="179512" y="2060983"/>
            <a:chExt cx="7200873" cy="2258541"/>
          </a:xfrm>
        </p:grpSpPr>
        <p:sp>
          <p:nvSpPr>
            <p:cNvPr id="27656" name="TextBox 1"/>
            <p:cNvSpPr txBox="1">
              <a:spLocks noChangeArrowheads="1"/>
            </p:cNvSpPr>
            <p:nvPr/>
          </p:nvSpPr>
          <p:spPr bwMode="auto">
            <a:xfrm>
              <a:off x="179512" y="2348880"/>
              <a:ext cx="3816424" cy="1938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/>
                <a:t>Stredná fitness č</a:t>
              </a:r>
              <a:r>
                <a:rPr lang="en-US" altLang="sk-SK" sz="2400"/>
                <a:t>lenov so </a:t>
              </a:r>
              <a:r>
                <a:rPr lang="sk-SK" altLang="sk-SK" sz="2400"/>
                <a:t>schém</a:t>
              </a:r>
              <a:r>
                <a:rPr lang="en-US" altLang="sk-SK" sz="2400"/>
                <a:t>o</a:t>
              </a:r>
              <a:r>
                <a:rPr lang="sk-SK" altLang="sk-SK" sz="2400"/>
                <a:t>u: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24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/>
                <a:t>Stredná fitness chromozómov populácie P</a:t>
              </a:r>
            </a:p>
          </p:txBody>
        </p:sp>
        <p:graphicFrame>
          <p:nvGraphicFramePr>
            <p:cNvPr id="27657" name="Object 2"/>
            <p:cNvGraphicFramePr>
              <a:graphicFrameLocks noChangeAspect="1"/>
            </p:cNvGraphicFramePr>
            <p:nvPr/>
          </p:nvGraphicFramePr>
          <p:xfrm>
            <a:off x="3851993" y="2060983"/>
            <a:ext cx="3528392" cy="1076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22" name="Equation" r:id="rId3" imgW="1498600" imgH="457200" progId="Equation.3">
                    <p:embed/>
                  </p:oleObj>
                </mc:Choice>
                <mc:Fallback>
                  <p:oleObj name="Equation" r:id="rId3" imgW="1498600" imgH="457200" progId="Equation.3">
                    <p:embed/>
                    <p:pic>
                      <p:nvPicPr>
                        <p:cNvPr id="2765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993" y="2060983"/>
                          <a:ext cx="3528392" cy="1076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3"/>
            <p:cNvGraphicFramePr>
              <a:graphicFrameLocks noChangeAspect="1"/>
            </p:cNvGraphicFramePr>
            <p:nvPr/>
          </p:nvGraphicFramePr>
          <p:xfrm>
            <a:off x="4572063" y="3213037"/>
            <a:ext cx="2360613" cy="1106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23" name="Equation" r:id="rId5" imgW="1002865" imgH="469696" progId="Equation.3">
                    <p:embed/>
                  </p:oleObj>
                </mc:Choice>
                <mc:Fallback>
                  <p:oleObj name="Equation" r:id="rId5" imgW="1002865" imgH="469696" progId="Equation.3">
                    <p:embed/>
                    <p:pic>
                      <p:nvPicPr>
                        <p:cNvPr id="2765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63" y="3213037"/>
                          <a:ext cx="2360613" cy="1106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79388" y="4508500"/>
            <a:ext cx="8713787" cy="831850"/>
            <a:chOff x="179512" y="4509120"/>
            <a:chExt cx="8712968" cy="830997"/>
          </a:xfrm>
        </p:grpSpPr>
        <p:sp>
          <p:nvSpPr>
            <p:cNvPr id="27654" name="TextBox 6"/>
            <p:cNvSpPr txBox="1">
              <a:spLocks noChangeArrowheads="1"/>
            </p:cNvSpPr>
            <p:nvPr/>
          </p:nvSpPr>
          <p:spPr bwMode="auto">
            <a:xfrm>
              <a:off x="179512" y="4509120"/>
              <a:ext cx="871296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2400"/>
                <a:t>Ako sa mení počet členov populácie so schémou        z generácie na generáciu pri výbere (ignorujeme reprodukciu)</a:t>
              </a:r>
            </a:p>
          </p:txBody>
        </p:sp>
        <p:graphicFrame>
          <p:nvGraphicFramePr>
            <p:cNvPr id="27655" name="Object 4"/>
            <p:cNvGraphicFramePr>
              <a:graphicFrameLocks noChangeAspect="1"/>
            </p:cNvGraphicFramePr>
            <p:nvPr/>
          </p:nvGraphicFramePr>
          <p:xfrm>
            <a:off x="6948264" y="4581128"/>
            <a:ext cx="358775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24" name="Equation" r:id="rId7" imgW="152334" imgH="139639" progId="Equation.3">
                    <p:embed/>
                  </p:oleObj>
                </mc:Choice>
                <mc:Fallback>
                  <p:oleObj name="Equation" r:id="rId7" imgW="152334" imgH="139639" progId="Equation.3">
                    <p:embed/>
                    <p:pic>
                      <p:nvPicPr>
                        <p:cNvPr id="2765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264" y="4581128"/>
                          <a:ext cx="358775" cy="328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4332288" y="5516563"/>
          <a:ext cx="3259137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5" name="Equation" r:id="rId9" imgW="1384300" imgH="444500" progId="Equation.3">
                  <p:embed/>
                </p:oleObj>
              </mc:Choice>
              <mc:Fallback>
                <p:oleObj name="Equation" r:id="rId9" imgW="1384300" imgH="444500" progId="Equation.3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5516563"/>
                        <a:ext cx="3259137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931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>
            <a:spLocks noChangeArrowheads="1"/>
          </p:cNvSpPr>
          <p:nvPr/>
        </p:nvSpPr>
        <p:spPr bwMode="auto">
          <a:xfrm>
            <a:off x="250825" y="2276475"/>
            <a:ext cx="88931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/>
              <a:t>Nech platí:                                  kde c je malé kladné, alebo záporné číslo.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/>
              <a:t>Potom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/>
              <a:t>a tiež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/>
              <a:t>čo znamená, že počet členov populácie so schémou pri výbere sa mení exponenciálne.</a:t>
            </a:r>
          </a:p>
        </p:txBody>
      </p:sp>
      <p:graphicFrame>
        <p:nvGraphicFramePr>
          <p:cNvPr id="28675" name="Object 2"/>
          <p:cNvGraphicFramePr>
            <a:graphicFrameLocks noChangeAspect="1"/>
          </p:cNvGraphicFramePr>
          <p:nvPr/>
        </p:nvGraphicFramePr>
        <p:xfrm>
          <a:off x="2124075" y="2205038"/>
          <a:ext cx="277653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2" name="Equation" r:id="rId3" imgW="1117115" imgH="253890" progId="Equation.3">
                  <p:embed/>
                </p:oleObj>
              </mc:Choice>
              <mc:Fallback>
                <p:oleObj name="Equation" r:id="rId3" imgW="1117115" imgH="253890" progId="Equation.3">
                  <p:embed/>
                  <p:pic>
                    <p:nvPicPr>
                      <p:cNvPr id="286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05038"/>
                        <a:ext cx="2776538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3"/>
          <p:cNvGraphicFramePr>
            <a:graphicFrameLocks noChangeAspect="1"/>
          </p:cNvGraphicFramePr>
          <p:nvPr/>
        </p:nvGraphicFramePr>
        <p:xfrm>
          <a:off x="2051050" y="3141663"/>
          <a:ext cx="526256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3" name="Equation" r:id="rId5" imgW="2235200" imgH="444500" progId="Equation.3">
                  <p:embed/>
                </p:oleObj>
              </mc:Choice>
              <mc:Fallback>
                <p:oleObj name="Equation" r:id="rId5" imgW="2235200" imgH="444500" progId="Equation.3">
                  <p:embed/>
                  <p:pic>
                    <p:nvPicPr>
                      <p:cNvPr id="2867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41663"/>
                        <a:ext cx="5262563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1658938" y="4365625"/>
          <a:ext cx="356393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4" name="Equation" r:id="rId7" imgW="1435100" imgH="254000" progId="Equation.3">
                  <p:embed/>
                </p:oleObj>
              </mc:Choice>
              <mc:Fallback>
                <p:oleObj name="Equation" r:id="rId7" imgW="1435100" imgH="254000" progId="Equation.3">
                  <p:embed/>
                  <p:pic>
                    <p:nvPicPr>
                      <p:cNvPr id="286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365625"/>
                        <a:ext cx="3563937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4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1116013" y="765175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/>
              <a:t>Čo doteraz vieme:</a:t>
            </a:r>
            <a:endParaRPr lang="en-US" altLang="sk-SK" sz="2400"/>
          </a:p>
        </p:txBody>
      </p:sp>
      <p:graphicFrame>
        <p:nvGraphicFramePr>
          <p:cNvPr id="29699" name="Object 5"/>
          <p:cNvGraphicFramePr>
            <a:graphicFrameLocks noChangeAspect="1"/>
          </p:cNvGraphicFramePr>
          <p:nvPr/>
        </p:nvGraphicFramePr>
        <p:xfrm>
          <a:off x="0" y="1843088"/>
          <a:ext cx="6551613" cy="501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6" name="Rovnice" r:id="rId4" imgW="2489200" imgH="1905000" progId="Equation.3">
                  <p:embed/>
                </p:oleObj>
              </mc:Choice>
              <mc:Fallback>
                <p:oleObj name="Rovnice" r:id="rId4" imgW="2489200" imgH="1905000" progId="Equation.3">
                  <p:embed/>
                  <p:pic>
                    <p:nvPicPr>
                      <p:cNvPr id="296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43088"/>
                        <a:ext cx="6551613" cy="501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5003800" y="1916113"/>
            <a:ext cx="3744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/>
              <a:t>Pravdepodobnosť prežitia malej schémy pri mutácii.</a:t>
            </a:r>
            <a:endParaRPr lang="en-US" altLang="sk-SK" sz="1800"/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5148263" y="4292600"/>
            <a:ext cx="37449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/>
              <a:t>Pravdepodobnosť prežitia  schémy pri kríženíi.</a:t>
            </a:r>
            <a:endParaRPr lang="en-US" altLang="sk-SK" sz="1800"/>
          </a:p>
        </p:txBody>
      </p:sp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5148263" y="6021388"/>
            <a:ext cx="37449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800"/>
              <a:t>Zmena počtu členov populácie so schémou v jednom kroku.</a:t>
            </a:r>
            <a:endParaRPr lang="en-US" altLang="sk-SK" sz="1800"/>
          </a:p>
        </p:txBody>
      </p:sp>
    </p:spTree>
    <p:extLst>
      <p:ext uri="{BB962C8B-B14F-4D97-AF65-F5344CB8AC3E}">
        <p14:creationId xmlns:p14="http://schemas.microsoft.com/office/powerpoint/2010/main" val="31410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87325" y="3989388"/>
            <a:ext cx="8804275" cy="2232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sk-SK"/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8077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latin typeface="Times New Roman" panose="02020603050405020304" pitchFamily="18" charset="0"/>
              </a:rPr>
              <a:t>Ako sa teda mení počet chromozómov so schémou           vplyvom výberu, kríženia a mutácie?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k-SK" altLang="sk-SK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>
                <a:latin typeface="Times New Roman" panose="02020603050405020304" pitchFamily="18" charset="0"/>
              </a:rPr>
              <a:t>Počet chromozómov obsahujúcich schému         v čase </a:t>
            </a:r>
            <a:r>
              <a:rPr lang="sk-SK" altLang="sk-SK" sz="2400" i="1">
                <a:latin typeface="Times New Roman" panose="02020603050405020304" pitchFamily="18" charset="0"/>
              </a:rPr>
              <a:t>t+1</a:t>
            </a:r>
            <a:r>
              <a:rPr lang="sk-SK" altLang="sk-SK" sz="2400">
                <a:latin typeface="Times New Roman" panose="02020603050405020304" pitchFamily="18" charset="0"/>
              </a:rPr>
              <a:t>= zmena tohto počtu vplyvom výberu </a:t>
            </a:r>
            <a:r>
              <a:rPr lang="sk-SK" altLang="sk-SK" sz="2400" i="1">
                <a:latin typeface="Times New Roman" panose="02020603050405020304" pitchFamily="18" charset="0"/>
              </a:rPr>
              <a:t> krát   </a:t>
            </a:r>
            <a:r>
              <a:rPr lang="sk-SK" altLang="sk-SK" sz="2400">
                <a:latin typeface="Times New Roman" panose="02020603050405020304" pitchFamily="18" charset="0"/>
              </a:rPr>
              <a:t>pravdepodobnosť prežitia schémy pri krížení</a:t>
            </a:r>
            <a:r>
              <a:rPr lang="sk-SK" altLang="sk-SK" sz="2400" i="1">
                <a:latin typeface="Times New Roman" panose="02020603050405020304" pitchFamily="18" charset="0"/>
              </a:rPr>
              <a:t> krát </a:t>
            </a:r>
            <a:r>
              <a:rPr lang="sk-SK" altLang="sk-SK" sz="2400">
                <a:latin typeface="Times New Roman" panose="02020603050405020304" pitchFamily="18" charset="0"/>
              </a:rPr>
              <a:t>pravdepodobnosť prežitia schémy pri mutácii.</a:t>
            </a:r>
            <a:endParaRPr lang="en-US" altLang="sk-SK" sz="2400">
              <a:latin typeface="Times New Roman" panose="02020603050405020304" pitchFamily="18" charset="0"/>
            </a:endParaRPr>
          </a:p>
        </p:txBody>
      </p:sp>
      <p:graphicFrame>
        <p:nvGraphicFramePr>
          <p:cNvPr id="30724" name="Object 3"/>
          <p:cNvGraphicFramePr>
            <a:graphicFrameLocks noChangeAspect="1"/>
          </p:cNvGraphicFramePr>
          <p:nvPr/>
        </p:nvGraphicFramePr>
        <p:xfrm>
          <a:off x="7315200" y="838200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0" name="Equation" r:id="rId4" imgW="95256" imgH="85686" progId="Equation.3">
                  <p:embed/>
                </p:oleObj>
              </mc:Choice>
              <mc:Fallback>
                <p:oleObj name="Equation" r:id="rId4" imgW="95256" imgH="85686" progId="Equation.3">
                  <p:embed/>
                  <p:pic>
                    <p:nvPicPr>
                      <p:cNvPr id="3072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838200"/>
                        <a:ext cx="3810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6096000" y="2286000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1" name="Equation" r:id="rId6" imgW="95256" imgH="85686" progId="Equation.3">
                  <p:embed/>
                </p:oleObj>
              </mc:Choice>
              <mc:Fallback>
                <p:oleObj name="Equation" r:id="rId6" imgW="95256" imgH="85686" progId="Equation.3">
                  <p:embed/>
                  <p:pic>
                    <p:nvPicPr>
                      <p:cNvPr id="307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286000"/>
                        <a:ext cx="3810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5"/>
          <p:cNvGraphicFramePr>
            <a:graphicFrameLocks noChangeAspect="1"/>
          </p:cNvGraphicFramePr>
          <p:nvPr/>
        </p:nvGraphicFramePr>
        <p:xfrm>
          <a:off x="381000" y="4267200"/>
          <a:ext cx="84582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2" name="Equation" r:id="rId8" imgW="4047993" imgH="476276" progId="Equation.3">
                  <p:embed/>
                </p:oleObj>
              </mc:Choice>
              <mc:Fallback>
                <p:oleObj name="Equation" r:id="rId8" imgW="4047993" imgH="476276" progId="Equation.3">
                  <p:embed/>
                  <p:pic>
                    <p:nvPicPr>
                      <p:cNvPr id="307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67200"/>
                        <a:ext cx="84582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Freeform 6"/>
          <p:cNvSpPr>
            <a:spLocks/>
          </p:cNvSpPr>
          <p:nvPr/>
        </p:nvSpPr>
        <p:spPr bwMode="auto">
          <a:xfrm>
            <a:off x="187325" y="2835275"/>
            <a:ext cx="2043113" cy="1624013"/>
          </a:xfrm>
          <a:custGeom>
            <a:avLst/>
            <a:gdLst>
              <a:gd name="T0" fmla="*/ 2147483647 w 1287"/>
              <a:gd name="T1" fmla="*/ 0 h 1023"/>
              <a:gd name="T2" fmla="*/ 2147483647 w 1287"/>
              <a:gd name="T3" fmla="*/ 2147483647 h 1023"/>
              <a:gd name="T4" fmla="*/ 2147483647 w 1287"/>
              <a:gd name="T5" fmla="*/ 2147483647 h 1023"/>
              <a:gd name="T6" fmla="*/ 2147483647 w 1287"/>
              <a:gd name="T7" fmla="*/ 2147483647 h 1023"/>
              <a:gd name="T8" fmla="*/ 2147483647 w 1287"/>
              <a:gd name="T9" fmla="*/ 2147483647 h 1023"/>
              <a:gd name="T10" fmla="*/ 2147483647 w 1287"/>
              <a:gd name="T11" fmla="*/ 2147483647 h 1023"/>
              <a:gd name="T12" fmla="*/ 2147483647 w 1287"/>
              <a:gd name="T13" fmla="*/ 2147483647 h 1023"/>
              <a:gd name="T14" fmla="*/ 2147483647 w 1287"/>
              <a:gd name="T15" fmla="*/ 2147483647 h 1023"/>
              <a:gd name="T16" fmla="*/ 2147483647 w 1287"/>
              <a:gd name="T17" fmla="*/ 2147483647 h 1023"/>
              <a:gd name="T18" fmla="*/ 2147483647 w 1287"/>
              <a:gd name="T19" fmla="*/ 2147483647 h 1023"/>
              <a:gd name="T20" fmla="*/ 2147483647 w 1287"/>
              <a:gd name="T21" fmla="*/ 2147483647 h 1023"/>
              <a:gd name="T22" fmla="*/ 2147483647 w 1287"/>
              <a:gd name="T23" fmla="*/ 2147483647 h 1023"/>
              <a:gd name="T24" fmla="*/ 2147483647 w 1287"/>
              <a:gd name="T25" fmla="*/ 2147483647 h 1023"/>
              <a:gd name="T26" fmla="*/ 2147483647 w 1287"/>
              <a:gd name="T27" fmla="*/ 2147483647 h 1023"/>
              <a:gd name="T28" fmla="*/ 2147483647 w 1287"/>
              <a:gd name="T29" fmla="*/ 2147483647 h 1023"/>
              <a:gd name="T30" fmla="*/ 2147483647 w 1287"/>
              <a:gd name="T31" fmla="*/ 2147483647 h 1023"/>
              <a:gd name="T32" fmla="*/ 2147483647 w 1287"/>
              <a:gd name="T33" fmla="*/ 2147483647 h 1023"/>
              <a:gd name="T34" fmla="*/ 2147483647 w 1287"/>
              <a:gd name="T35" fmla="*/ 2147483647 h 102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287"/>
              <a:gd name="T55" fmla="*/ 0 h 1023"/>
              <a:gd name="T56" fmla="*/ 1287 w 1287"/>
              <a:gd name="T57" fmla="*/ 1023 h 102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287" h="1023">
                <a:moveTo>
                  <a:pt x="316" y="0"/>
                </a:moveTo>
                <a:cubicBezTo>
                  <a:pt x="270" y="4"/>
                  <a:pt x="230" y="8"/>
                  <a:pt x="186" y="20"/>
                </a:cubicBezTo>
                <a:cubicBezTo>
                  <a:pt x="167" y="33"/>
                  <a:pt x="146" y="37"/>
                  <a:pt x="128" y="52"/>
                </a:cubicBezTo>
                <a:cubicBezTo>
                  <a:pt x="72" y="100"/>
                  <a:pt x="55" y="165"/>
                  <a:pt x="24" y="227"/>
                </a:cubicBezTo>
                <a:cubicBezTo>
                  <a:pt x="17" y="266"/>
                  <a:pt x="10" y="303"/>
                  <a:pt x="5" y="343"/>
                </a:cubicBezTo>
                <a:cubicBezTo>
                  <a:pt x="8" y="405"/>
                  <a:pt x="0" y="492"/>
                  <a:pt x="37" y="550"/>
                </a:cubicBezTo>
                <a:cubicBezTo>
                  <a:pt x="51" y="572"/>
                  <a:pt x="66" y="602"/>
                  <a:pt x="83" y="622"/>
                </a:cubicBezTo>
                <a:cubicBezTo>
                  <a:pt x="95" y="635"/>
                  <a:pt x="121" y="660"/>
                  <a:pt x="121" y="660"/>
                </a:cubicBezTo>
                <a:cubicBezTo>
                  <a:pt x="134" y="698"/>
                  <a:pt x="168" y="732"/>
                  <a:pt x="206" y="745"/>
                </a:cubicBezTo>
                <a:cubicBezTo>
                  <a:pt x="249" y="808"/>
                  <a:pt x="355" y="828"/>
                  <a:pt x="426" y="835"/>
                </a:cubicBezTo>
                <a:cubicBezTo>
                  <a:pt x="458" y="844"/>
                  <a:pt x="491" y="846"/>
                  <a:pt x="523" y="855"/>
                </a:cubicBezTo>
                <a:cubicBezTo>
                  <a:pt x="619" y="849"/>
                  <a:pt x="719" y="848"/>
                  <a:pt x="814" y="829"/>
                </a:cubicBezTo>
                <a:cubicBezTo>
                  <a:pt x="869" y="818"/>
                  <a:pt x="922" y="793"/>
                  <a:pt x="976" y="783"/>
                </a:cubicBezTo>
                <a:cubicBezTo>
                  <a:pt x="1020" y="775"/>
                  <a:pt x="1067" y="769"/>
                  <a:pt x="1112" y="764"/>
                </a:cubicBezTo>
                <a:cubicBezTo>
                  <a:pt x="1220" y="770"/>
                  <a:pt x="1223" y="755"/>
                  <a:pt x="1273" y="835"/>
                </a:cubicBezTo>
                <a:cubicBezTo>
                  <a:pt x="1287" y="885"/>
                  <a:pt x="1282" y="855"/>
                  <a:pt x="1273" y="939"/>
                </a:cubicBezTo>
                <a:cubicBezTo>
                  <a:pt x="1271" y="956"/>
                  <a:pt x="1269" y="973"/>
                  <a:pt x="1267" y="990"/>
                </a:cubicBezTo>
                <a:cubicBezTo>
                  <a:pt x="1265" y="1001"/>
                  <a:pt x="1261" y="1023"/>
                  <a:pt x="1261" y="1023"/>
                </a:cubicBezTo>
              </a:path>
            </a:pathLst>
          </a:custGeom>
          <a:noFill/>
          <a:ln w="28575" cmpd="sng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 flipH="1">
            <a:off x="2133600" y="4419600"/>
            <a:ext cx="762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29" name="Freeform 8"/>
          <p:cNvSpPr>
            <a:spLocks/>
          </p:cNvSpPr>
          <p:nvPr/>
        </p:nvSpPr>
        <p:spPr bwMode="auto">
          <a:xfrm>
            <a:off x="3473450" y="3308350"/>
            <a:ext cx="1323975" cy="1027113"/>
          </a:xfrm>
          <a:custGeom>
            <a:avLst/>
            <a:gdLst>
              <a:gd name="T0" fmla="*/ 0 w 834"/>
              <a:gd name="T1" fmla="*/ 0 h 647"/>
              <a:gd name="T2" fmla="*/ 2147483647 w 834"/>
              <a:gd name="T3" fmla="*/ 2147483647 h 647"/>
              <a:gd name="T4" fmla="*/ 2147483647 w 834"/>
              <a:gd name="T5" fmla="*/ 2147483647 h 647"/>
              <a:gd name="T6" fmla="*/ 2147483647 w 834"/>
              <a:gd name="T7" fmla="*/ 2147483647 h 647"/>
              <a:gd name="T8" fmla="*/ 2147483647 w 834"/>
              <a:gd name="T9" fmla="*/ 2147483647 h 647"/>
              <a:gd name="T10" fmla="*/ 2147483647 w 834"/>
              <a:gd name="T11" fmla="*/ 2147483647 h 6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4"/>
              <a:gd name="T19" fmla="*/ 0 h 647"/>
              <a:gd name="T20" fmla="*/ 834 w 834"/>
              <a:gd name="T21" fmla="*/ 647 h 64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4" h="647">
                <a:moveTo>
                  <a:pt x="0" y="0"/>
                </a:moveTo>
                <a:cubicBezTo>
                  <a:pt x="33" y="141"/>
                  <a:pt x="12" y="296"/>
                  <a:pt x="187" y="336"/>
                </a:cubicBezTo>
                <a:cubicBezTo>
                  <a:pt x="226" y="355"/>
                  <a:pt x="622" y="349"/>
                  <a:pt x="634" y="349"/>
                </a:cubicBezTo>
                <a:cubicBezTo>
                  <a:pt x="684" y="354"/>
                  <a:pt x="733" y="358"/>
                  <a:pt x="783" y="369"/>
                </a:cubicBezTo>
                <a:cubicBezTo>
                  <a:pt x="819" y="419"/>
                  <a:pt x="816" y="429"/>
                  <a:pt x="834" y="485"/>
                </a:cubicBezTo>
                <a:cubicBezTo>
                  <a:pt x="826" y="540"/>
                  <a:pt x="815" y="592"/>
                  <a:pt x="815" y="647"/>
                </a:cubicBezTo>
              </a:path>
            </a:pathLst>
          </a:custGeom>
          <a:noFill/>
          <a:ln w="28575" cmpd="sng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>
            <a:off x="4800600" y="42672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1" name="Freeform 10"/>
          <p:cNvSpPr>
            <a:spLocks/>
          </p:cNvSpPr>
          <p:nvPr/>
        </p:nvSpPr>
        <p:spPr bwMode="auto">
          <a:xfrm>
            <a:off x="7007225" y="3338513"/>
            <a:ext cx="965200" cy="1150937"/>
          </a:xfrm>
          <a:custGeom>
            <a:avLst/>
            <a:gdLst>
              <a:gd name="T0" fmla="*/ 2147483647 w 608"/>
              <a:gd name="T1" fmla="*/ 0 h 725"/>
              <a:gd name="T2" fmla="*/ 2147483647 w 608"/>
              <a:gd name="T3" fmla="*/ 2147483647 h 725"/>
              <a:gd name="T4" fmla="*/ 2147483647 w 608"/>
              <a:gd name="T5" fmla="*/ 2147483647 h 725"/>
              <a:gd name="T6" fmla="*/ 2147483647 w 608"/>
              <a:gd name="T7" fmla="*/ 2147483647 h 725"/>
              <a:gd name="T8" fmla="*/ 2147483647 w 608"/>
              <a:gd name="T9" fmla="*/ 2147483647 h 725"/>
              <a:gd name="T10" fmla="*/ 2147483647 w 608"/>
              <a:gd name="T11" fmla="*/ 2147483647 h 725"/>
              <a:gd name="T12" fmla="*/ 2147483647 w 608"/>
              <a:gd name="T13" fmla="*/ 2147483647 h 725"/>
              <a:gd name="T14" fmla="*/ 2147483647 w 608"/>
              <a:gd name="T15" fmla="*/ 2147483647 h 725"/>
              <a:gd name="T16" fmla="*/ 2147483647 w 608"/>
              <a:gd name="T17" fmla="*/ 2147483647 h 725"/>
              <a:gd name="T18" fmla="*/ 2147483647 w 608"/>
              <a:gd name="T19" fmla="*/ 2147483647 h 725"/>
              <a:gd name="T20" fmla="*/ 2147483647 w 608"/>
              <a:gd name="T21" fmla="*/ 2147483647 h 725"/>
              <a:gd name="T22" fmla="*/ 2147483647 w 608"/>
              <a:gd name="T23" fmla="*/ 2147483647 h 7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08"/>
              <a:gd name="T37" fmla="*/ 0 h 725"/>
              <a:gd name="T38" fmla="*/ 608 w 608"/>
              <a:gd name="T39" fmla="*/ 725 h 7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08" h="725">
                <a:moveTo>
                  <a:pt x="13" y="0"/>
                </a:moveTo>
                <a:cubicBezTo>
                  <a:pt x="16" y="81"/>
                  <a:pt x="0" y="182"/>
                  <a:pt x="78" y="233"/>
                </a:cubicBezTo>
                <a:cubicBezTo>
                  <a:pt x="84" y="242"/>
                  <a:pt x="89" y="252"/>
                  <a:pt x="97" y="259"/>
                </a:cubicBezTo>
                <a:cubicBezTo>
                  <a:pt x="103" y="264"/>
                  <a:pt x="137" y="271"/>
                  <a:pt x="142" y="272"/>
                </a:cubicBezTo>
                <a:cubicBezTo>
                  <a:pt x="162" y="278"/>
                  <a:pt x="180" y="287"/>
                  <a:pt x="200" y="292"/>
                </a:cubicBezTo>
                <a:cubicBezTo>
                  <a:pt x="220" y="297"/>
                  <a:pt x="259" y="305"/>
                  <a:pt x="259" y="305"/>
                </a:cubicBezTo>
                <a:cubicBezTo>
                  <a:pt x="320" y="301"/>
                  <a:pt x="422" y="280"/>
                  <a:pt x="479" y="317"/>
                </a:cubicBezTo>
                <a:cubicBezTo>
                  <a:pt x="509" y="336"/>
                  <a:pt x="502" y="334"/>
                  <a:pt x="537" y="369"/>
                </a:cubicBezTo>
                <a:cubicBezTo>
                  <a:pt x="548" y="380"/>
                  <a:pt x="554" y="395"/>
                  <a:pt x="563" y="408"/>
                </a:cubicBezTo>
                <a:cubicBezTo>
                  <a:pt x="567" y="415"/>
                  <a:pt x="576" y="428"/>
                  <a:pt x="576" y="428"/>
                </a:cubicBezTo>
                <a:cubicBezTo>
                  <a:pt x="597" y="494"/>
                  <a:pt x="602" y="566"/>
                  <a:pt x="608" y="635"/>
                </a:cubicBezTo>
                <a:cubicBezTo>
                  <a:pt x="601" y="712"/>
                  <a:pt x="602" y="682"/>
                  <a:pt x="602" y="725"/>
                </a:cubicBezTo>
              </a:path>
            </a:pathLst>
          </a:custGeom>
          <a:noFill/>
          <a:ln w="28575" cmpd="sng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>
            <a:off x="8001000" y="4343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33" name="AutoShape 12"/>
          <p:cNvSpPr>
            <a:spLocks/>
          </p:cNvSpPr>
          <p:nvPr/>
        </p:nvSpPr>
        <p:spPr bwMode="auto">
          <a:xfrm rot="-5400000">
            <a:off x="2209800" y="48006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2400"/>
          </a:p>
        </p:txBody>
      </p:sp>
      <p:sp>
        <p:nvSpPr>
          <p:cNvPr id="30734" name="Text Box 13"/>
          <p:cNvSpPr txBox="1">
            <a:spLocks noChangeArrowheads="1"/>
          </p:cNvSpPr>
          <p:nvPr/>
        </p:nvSpPr>
        <p:spPr bwMode="auto">
          <a:xfrm>
            <a:off x="1676400" y="571500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600" b="1">
                <a:latin typeface="Times New Roman" panose="02020603050405020304" pitchFamily="18" charset="0"/>
              </a:rPr>
              <a:t>zmena výberom</a:t>
            </a:r>
            <a:endParaRPr lang="en-US" altLang="sk-SK" sz="1600" b="1">
              <a:latin typeface="Times New Roman" panose="02020603050405020304" pitchFamily="18" charset="0"/>
            </a:endParaRPr>
          </a:p>
        </p:txBody>
      </p:sp>
      <p:sp>
        <p:nvSpPr>
          <p:cNvPr id="30735" name="AutoShape 14"/>
          <p:cNvSpPr>
            <a:spLocks/>
          </p:cNvSpPr>
          <p:nvPr/>
        </p:nvSpPr>
        <p:spPr bwMode="auto">
          <a:xfrm rot="-5400000">
            <a:off x="5029200" y="3733800"/>
            <a:ext cx="457200" cy="3352800"/>
          </a:xfrm>
          <a:prstGeom prst="leftBrace">
            <a:avLst>
              <a:gd name="adj1" fmla="val 6111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2400"/>
          </a:p>
        </p:txBody>
      </p:sp>
      <p:sp>
        <p:nvSpPr>
          <p:cNvPr id="30736" name="Text Box 15"/>
          <p:cNvSpPr txBox="1">
            <a:spLocks noChangeArrowheads="1"/>
          </p:cNvSpPr>
          <p:nvPr/>
        </p:nvSpPr>
        <p:spPr bwMode="auto">
          <a:xfrm>
            <a:off x="4419600" y="571500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600" b="1">
                <a:latin typeface="Times New Roman" panose="02020603050405020304" pitchFamily="18" charset="0"/>
              </a:rPr>
              <a:t>zmena krížením</a:t>
            </a:r>
            <a:endParaRPr lang="en-US" altLang="sk-SK" sz="1600" b="1">
              <a:latin typeface="Times New Roman" panose="02020603050405020304" pitchFamily="18" charset="0"/>
            </a:endParaRPr>
          </a:p>
        </p:txBody>
      </p:sp>
      <p:sp>
        <p:nvSpPr>
          <p:cNvPr id="30737" name="AutoShape 16"/>
          <p:cNvSpPr>
            <a:spLocks/>
          </p:cNvSpPr>
          <p:nvPr/>
        </p:nvSpPr>
        <p:spPr bwMode="auto">
          <a:xfrm rot="-5400000">
            <a:off x="7848600" y="46482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2400"/>
          </a:p>
        </p:txBody>
      </p:sp>
      <p:sp>
        <p:nvSpPr>
          <p:cNvPr id="30738" name="Text Box 17"/>
          <p:cNvSpPr txBox="1">
            <a:spLocks noChangeArrowheads="1"/>
          </p:cNvSpPr>
          <p:nvPr/>
        </p:nvSpPr>
        <p:spPr bwMode="auto">
          <a:xfrm>
            <a:off x="7086600" y="556260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1600" b="1">
                <a:latin typeface="Times New Roman" panose="02020603050405020304" pitchFamily="18" charset="0"/>
              </a:rPr>
              <a:t>zmena mutáciou</a:t>
            </a:r>
            <a:endParaRPr lang="en-US" altLang="sk-SK" sz="16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228600" y="685800"/>
            <a:ext cx="8685213" cy="5640388"/>
            <a:chOff x="144" y="432"/>
            <a:chExt cx="5471" cy="3553"/>
          </a:xfrm>
        </p:grpSpPr>
        <p:sp>
          <p:nvSpPr>
            <p:cNvPr id="31747" name="Text Box 3"/>
            <p:cNvSpPr txBox="1">
              <a:spLocks noChangeArrowheads="1"/>
            </p:cNvSpPr>
            <p:nvPr/>
          </p:nvSpPr>
          <p:spPr bwMode="auto">
            <a:xfrm>
              <a:off x="432" y="432"/>
              <a:ext cx="44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>
                  <a:latin typeface="Times New Roman" panose="02020603050405020304" pitchFamily="18" charset="0"/>
                </a:rPr>
                <a:t>Upravíme, zanedbáme malé členy a dostaneme</a:t>
              </a:r>
              <a:endParaRPr lang="en-US" altLang="sk-SK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1748" name="Object 4"/>
            <p:cNvGraphicFramePr>
              <a:graphicFrameLocks noChangeAspect="1"/>
            </p:cNvGraphicFramePr>
            <p:nvPr/>
          </p:nvGraphicFramePr>
          <p:xfrm>
            <a:off x="144" y="1632"/>
            <a:ext cx="5424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34" name="Equation" r:id="rId4" imgW="3067095" imgH="371398" progId="Equation.3">
                    <p:embed/>
                  </p:oleObj>
                </mc:Choice>
                <mc:Fallback>
                  <p:oleObj name="Equation" r:id="rId4" imgW="3067095" imgH="371398" progId="Equation.3">
                    <p:embed/>
                    <p:pic>
                      <p:nvPicPr>
                        <p:cNvPr id="3174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632"/>
                          <a:ext cx="5424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49" name="AutoShape 5"/>
            <p:cNvSpPr>
              <a:spLocks/>
            </p:cNvSpPr>
            <p:nvPr/>
          </p:nvSpPr>
          <p:spPr bwMode="auto">
            <a:xfrm rot="5500540" flipV="1">
              <a:off x="4172" y="1340"/>
              <a:ext cx="196" cy="2210"/>
            </a:xfrm>
            <a:prstGeom prst="rightBrace">
              <a:avLst>
                <a:gd name="adj1" fmla="val 9396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2400"/>
            </a:p>
          </p:txBody>
        </p:sp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3072" y="2736"/>
              <a:ext cx="235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>
                  <a:latin typeface="Times New Roman" panose="02020603050405020304" pitchFamily="18" charset="0"/>
                </a:rPr>
                <a:t>pravdepodobnosť zániku schémy </a:t>
              </a:r>
              <a:endParaRPr lang="en-US" altLang="sk-SK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1751" name="Object 7"/>
            <p:cNvGraphicFramePr>
              <a:graphicFrameLocks noChangeAspect="1"/>
            </p:cNvGraphicFramePr>
            <p:nvPr/>
          </p:nvGraphicFramePr>
          <p:xfrm>
            <a:off x="3792" y="2976"/>
            <a:ext cx="24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35" name="Equation" r:id="rId6" imgW="95256" imgH="85686" progId="Equation.3">
                    <p:embed/>
                  </p:oleObj>
                </mc:Choice>
                <mc:Fallback>
                  <p:oleObj name="Equation" r:id="rId6" imgW="95256" imgH="85686" progId="Equation.3">
                    <p:embed/>
                    <p:pic>
                      <p:nvPicPr>
                        <p:cNvPr id="3175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976"/>
                          <a:ext cx="24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2" name="AutoShape 8"/>
            <p:cNvSpPr>
              <a:spLocks/>
            </p:cNvSpPr>
            <p:nvPr/>
          </p:nvSpPr>
          <p:spPr bwMode="auto">
            <a:xfrm rot="-5463451">
              <a:off x="4237" y="2143"/>
              <a:ext cx="308" cy="2448"/>
            </a:xfrm>
            <a:prstGeom prst="leftBrace">
              <a:avLst>
                <a:gd name="adj1" fmla="val 6623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 sz="2400"/>
            </a:p>
          </p:txBody>
        </p:sp>
        <p:graphicFrame>
          <p:nvGraphicFramePr>
            <p:cNvPr id="31753" name="Object 9"/>
            <p:cNvGraphicFramePr>
              <a:graphicFrameLocks noChangeAspect="1"/>
            </p:cNvGraphicFramePr>
            <p:nvPr/>
          </p:nvGraphicFramePr>
          <p:xfrm>
            <a:off x="4128" y="3552"/>
            <a:ext cx="624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36" name="Equation" r:id="rId8" imgW="276325" imgH="171373" progId="Equation.3">
                    <p:embed/>
                  </p:oleObj>
                </mc:Choice>
                <mc:Fallback>
                  <p:oleObj name="Equation" r:id="rId8" imgW="276325" imgH="171373" progId="Equation.3">
                    <p:embed/>
                    <p:pic>
                      <p:nvPicPr>
                        <p:cNvPr id="3175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552"/>
                          <a:ext cx="624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597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z="2800" smtClean="0"/>
              <a:t>“Building block” hypot</a:t>
            </a:r>
            <a:r>
              <a:rPr lang="sk-SK" altLang="sk-SK" sz="2800" smtClean="0"/>
              <a:t>éza</a:t>
            </a:r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179388" y="2565400"/>
            <a:ext cx="88566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/>
              <a:t>„Building blocks“ – krátke schémy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/>
              <a:t>Konvergenciu GA zaručuje fakt, že dobré BB zvyšujú fitness a tým </a:t>
            </a:r>
            <a:r>
              <a:rPr lang="en-US" altLang="sk-SK" sz="2400"/>
              <a:t>zabezpe</a:t>
            </a:r>
            <a:r>
              <a:rPr lang="sk-SK" altLang="sk-SK" sz="2400"/>
              <a:t>čujú aj väčšiu pravdepodobnosť výberu daného chromozómu do ďalšej generácie. Toto umocňuje skladanie BB vďaka kríženiu.</a:t>
            </a:r>
          </a:p>
        </p:txBody>
      </p:sp>
    </p:spTree>
    <p:extLst>
      <p:ext uri="{BB962C8B-B14F-4D97-AF65-F5344CB8AC3E}">
        <p14:creationId xmlns:p14="http://schemas.microsoft.com/office/powerpoint/2010/main" val="33300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sz="2800" smtClean="0"/>
              <a:t>Decept</a:t>
            </a:r>
            <a:r>
              <a:rPr lang="sk-SK" altLang="sk-SK" sz="2800" smtClean="0"/>
              <a:t>ívne funkcie a GA hľadajúci optimum funkcie (GAFO)</a:t>
            </a:r>
          </a:p>
        </p:txBody>
      </p:sp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107950" y="2420938"/>
            <a:ext cx="89281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/>
              <a:t>Teória schém v GA si konvergenciu GA k riešeniu predstavuje ako skladanie schém, ktoré vedú k lepšej fitness. Skladanie schém teda vedie k nájdeniu optimálneho binárneho reťazca, ktorý kóduje extrém.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/>
              <a:t>V tejto predstave schéma môže hrať úlohu akéhosi smeru, v ktorom hľadáme riešenia.</a:t>
            </a:r>
          </a:p>
        </p:txBody>
      </p:sp>
    </p:spTree>
    <p:extLst>
      <p:ext uri="{BB962C8B-B14F-4D97-AF65-F5344CB8AC3E}">
        <p14:creationId xmlns:p14="http://schemas.microsoft.com/office/powerpoint/2010/main" val="30253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0"/>
            <a:ext cx="8424936" cy="387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altLang="en-US" sz="2177" b="1" dirty="0" smtClean="0"/>
              <a:t>Jeden spôsob ako ohodnotiť konfiguráciu</a:t>
            </a:r>
          </a:p>
          <a:p>
            <a:pPr marL="0" indent="0">
              <a:buNone/>
            </a:pPr>
            <a:endParaRPr lang="en-US" altLang="en-US" sz="2177" dirty="0"/>
          </a:p>
          <a:p>
            <a:pPr marL="0" indent="0">
              <a:buNone/>
            </a:pPr>
            <a:r>
              <a:rPr lang="sk-SK" altLang="en-US" sz="2177" dirty="0" smtClean="0">
                <a:solidFill>
                  <a:srgbClr val="007F5F"/>
                </a:solidFill>
              </a:rPr>
              <a:t>Pripočítame </a:t>
            </a:r>
            <a:r>
              <a:rPr lang="en-US" altLang="en-US" sz="2177" dirty="0" smtClean="0">
                <a:solidFill>
                  <a:srgbClr val="007F5F"/>
                </a:solidFill>
              </a:rPr>
              <a:t> </a:t>
            </a:r>
            <a:r>
              <a:rPr lang="en-US" altLang="en-US" sz="2177" dirty="0">
                <a:solidFill>
                  <a:srgbClr val="007F5F"/>
                </a:solidFill>
              </a:rPr>
              <a:t>+1 </a:t>
            </a:r>
            <a:r>
              <a:rPr lang="sk-SK" altLang="en-US" sz="2177" dirty="0" smtClean="0">
                <a:solidFill>
                  <a:srgbClr val="007F5F"/>
                </a:solidFill>
              </a:rPr>
              <a:t>pre každý blok, ktorý sedí na správnej podložke. </a:t>
            </a:r>
          </a:p>
          <a:p>
            <a:pPr marL="0" indent="0">
              <a:buNone/>
            </a:pPr>
            <a:r>
              <a:rPr lang="sk-SK" altLang="en-US" sz="2177" dirty="0" smtClean="0"/>
              <a:t> Cieľový stav má tak hodnotu </a:t>
            </a:r>
            <a:r>
              <a:rPr lang="en-US" altLang="en-US" sz="2177" dirty="0" smtClean="0"/>
              <a:t>+8</a:t>
            </a:r>
            <a:r>
              <a:rPr lang="sk-SK" altLang="en-US" sz="2177" dirty="0" smtClean="0"/>
              <a:t>.</a:t>
            </a:r>
            <a:endParaRPr lang="en-US" altLang="en-US" sz="2177" dirty="0"/>
          </a:p>
          <a:p>
            <a:pPr marL="0" indent="0">
              <a:buNone/>
            </a:pPr>
            <a:r>
              <a:rPr lang="sk-SK" altLang="en-US" sz="2177" dirty="0" smtClean="0">
                <a:solidFill>
                  <a:srgbClr val="007F5F"/>
                </a:solidFill>
              </a:rPr>
              <a:t>Pripočítame </a:t>
            </a:r>
            <a:r>
              <a:rPr lang="en-US" altLang="en-US" sz="2177" dirty="0" smtClean="0">
                <a:solidFill>
                  <a:srgbClr val="007F5F"/>
                </a:solidFill>
              </a:rPr>
              <a:t> </a:t>
            </a:r>
            <a:r>
              <a:rPr lang="en-US" altLang="en-US" sz="2177" dirty="0">
                <a:solidFill>
                  <a:srgbClr val="007F5F"/>
                </a:solidFill>
              </a:rPr>
              <a:t>-1 </a:t>
            </a:r>
            <a:r>
              <a:rPr lang="sk-SK" altLang="en-US" sz="2177" dirty="0" smtClean="0">
                <a:solidFill>
                  <a:srgbClr val="007F5F"/>
                </a:solidFill>
              </a:rPr>
              <a:t>pre každý </a:t>
            </a:r>
            <a:r>
              <a:rPr lang="en-US" altLang="en-US" sz="2177" dirty="0" err="1" smtClean="0">
                <a:solidFill>
                  <a:srgbClr val="007F5F"/>
                </a:solidFill>
              </a:rPr>
              <a:t>blok</a:t>
            </a:r>
            <a:r>
              <a:rPr lang="sk-SK" altLang="en-US" sz="2177" dirty="0" smtClean="0">
                <a:solidFill>
                  <a:srgbClr val="007F5F"/>
                </a:solidFill>
              </a:rPr>
              <a:t>, ktorý sedí na nesprávnej podložke</a:t>
            </a:r>
            <a:r>
              <a:rPr lang="en-US" altLang="en-US" sz="2177" dirty="0" smtClean="0">
                <a:solidFill>
                  <a:srgbClr val="007F5F"/>
                </a:solidFill>
              </a:rPr>
              <a:t>. </a:t>
            </a:r>
            <a:endParaRPr lang="sk-SK" altLang="en-US" sz="2177" dirty="0" smtClean="0">
              <a:solidFill>
                <a:srgbClr val="007F5F"/>
              </a:solidFill>
            </a:endParaRPr>
          </a:p>
          <a:p>
            <a:pPr marL="0" indent="0">
              <a:buNone/>
            </a:pPr>
            <a:r>
              <a:rPr lang="sk-SK" altLang="en-US" sz="2177" dirty="0" smtClean="0"/>
              <a:t>V počiatočnom stave </a:t>
            </a:r>
            <a:r>
              <a:rPr lang="en-US" altLang="en-US" sz="2177" dirty="0" smtClean="0"/>
              <a:t> </a:t>
            </a:r>
            <a:r>
              <a:rPr lang="sk-SK" altLang="en-US" sz="2177" dirty="0" smtClean="0"/>
              <a:t>bloky</a:t>
            </a:r>
            <a:r>
              <a:rPr lang="en-US" altLang="en-US" sz="2177" dirty="0" smtClean="0"/>
              <a:t> </a:t>
            </a:r>
            <a:r>
              <a:rPr lang="en-US" altLang="en-US" sz="2177" dirty="0"/>
              <a:t>C, D, E, F, G, H </a:t>
            </a:r>
            <a:r>
              <a:rPr lang="sk-SK" altLang="en-US" sz="2177" dirty="0" smtClean="0"/>
              <a:t>pripočítavajú  </a:t>
            </a:r>
            <a:r>
              <a:rPr lang="en-US" altLang="en-US" sz="2177" dirty="0" smtClean="0"/>
              <a:t> </a:t>
            </a:r>
            <a:r>
              <a:rPr lang="en-US" altLang="en-US" sz="2177" dirty="0"/>
              <a:t>+1 </a:t>
            </a:r>
            <a:r>
              <a:rPr lang="sk-SK" altLang="en-US" sz="2177" dirty="0" smtClean="0"/>
              <a:t> každý</a:t>
            </a:r>
            <a:r>
              <a:rPr lang="en-US" altLang="en-US" sz="2177" dirty="0" smtClean="0"/>
              <a:t>. </a:t>
            </a:r>
            <a:r>
              <a:rPr lang="en-US" altLang="en-US" sz="2177" dirty="0" err="1" smtClean="0"/>
              <a:t>Bl</a:t>
            </a:r>
            <a:r>
              <a:rPr lang="sk-SK" altLang="en-US" sz="2177" dirty="0" err="1" smtClean="0"/>
              <a:t>oky</a:t>
            </a:r>
            <a:r>
              <a:rPr lang="en-US" altLang="en-US" sz="2177" dirty="0" smtClean="0"/>
              <a:t> </a:t>
            </a:r>
            <a:r>
              <a:rPr lang="en-US" altLang="en-US" sz="2177" dirty="0"/>
              <a:t>A, B </a:t>
            </a:r>
            <a:r>
              <a:rPr lang="sk-SK" altLang="en-US" sz="2177" dirty="0" smtClean="0"/>
              <a:t>pripočítavajú </a:t>
            </a:r>
            <a:r>
              <a:rPr lang="en-US" altLang="en-US" sz="2177" dirty="0" smtClean="0"/>
              <a:t> </a:t>
            </a:r>
            <a:r>
              <a:rPr lang="en-US" altLang="en-US" sz="2177" dirty="0"/>
              <a:t>-1 </a:t>
            </a:r>
            <a:r>
              <a:rPr lang="sk-SK" altLang="en-US" sz="2177" dirty="0" smtClean="0"/>
              <a:t>každý</a:t>
            </a:r>
            <a:r>
              <a:rPr lang="en-US" altLang="en-US" sz="2177" dirty="0" smtClean="0"/>
              <a:t>, </a:t>
            </a:r>
            <a:r>
              <a:rPr lang="sk-SK" altLang="en-US" sz="2177" dirty="0" smtClean="0"/>
              <a:t>celková hodnota stavu je </a:t>
            </a:r>
            <a:r>
              <a:rPr lang="en-US" altLang="en-US" sz="2177" dirty="0" smtClean="0"/>
              <a:t>+4.</a:t>
            </a:r>
            <a:endParaRPr lang="sk-SK" altLang="en-US" sz="2177" dirty="0" smtClean="0"/>
          </a:p>
          <a:p>
            <a:pPr marL="0" indent="0">
              <a:buNone/>
            </a:pPr>
            <a:r>
              <a:rPr lang="sk-SK" altLang="en-US" sz="2177" dirty="0" smtClean="0"/>
              <a:t>Ťah</a:t>
            </a:r>
            <a:r>
              <a:rPr lang="en-US" altLang="en-US" sz="2177" dirty="0" smtClean="0"/>
              <a:t> </a:t>
            </a:r>
            <a:r>
              <a:rPr lang="en-US" altLang="en-US" sz="2177" dirty="0"/>
              <a:t>1 </a:t>
            </a:r>
            <a:r>
              <a:rPr lang="sk-SK" altLang="en-US" sz="2177" dirty="0" smtClean="0"/>
              <a:t>dáva hodnotu stavu </a:t>
            </a:r>
            <a:r>
              <a:rPr lang="sk-SK" altLang="en-US" sz="2177" dirty="0" smtClean="0"/>
              <a:t>6</a:t>
            </a:r>
            <a:r>
              <a:rPr lang="en-US" altLang="en-US" sz="2177" dirty="0" smtClean="0"/>
              <a:t> </a:t>
            </a:r>
            <a:r>
              <a:rPr lang="en-US" altLang="en-US" sz="2177" dirty="0"/>
              <a:t>(A </a:t>
            </a:r>
            <a:r>
              <a:rPr lang="sk-SK" altLang="en-US" sz="2177" dirty="0" smtClean="0"/>
              <a:t>je na správnej podložke, B nie</a:t>
            </a:r>
            <a:r>
              <a:rPr lang="en-US" altLang="en-US" sz="2177" dirty="0" smtClean="0"/>
              <a:t>). </a:t>
            </a:r>
            <a:endParaRPr lang="sk-SK" altLang="en-US" sz="2177" dirty="0" smtClean="0"/>
          </a:p>
          <a:p>
            <a:pPr marL="0" indent="0">
              <a:buNone/>
            </a:pPr>
            <a:r>
              <a:rPr lang="sk-SK" altLang="en-US" sz="2177" dirty="0" smtClean="0"/>
              <a:t>Ťahy</a:t>
            </a:r>
            <a:r>
              <a:rPr lang="en-US" altLang="en-US" sz="2177" dirty="0" smtClean="0"/>
              <a:t> </a:t>
            </a:r>
            <a:r>
              <a:rPr lang="en-US" altLang="en-US" sz="2177" dirty="0"/>
              <a:t>2a </a:t>
            </a:r>
            <a:r>
              <a:rPr lang="en-US" altLang="en-US" sz="2177" dirty="0" smtClean="0"/>
              <a:t>a </a:t>
            </a:r>
            <a:r>
              <a:rPr lang="en-US" altLang="en-US" sz="2177" dirty="0"/>
              <a:t>2b </a:t>
            </a:r>
            <a:r>
              <a:rPr lang="sk-SK" altLang="en-US" sz="2177" dirty="0" smtClean="0"/>
              <a:t>dávajú oba hodnoty stavov</a:t>
            </a:r>
            <a:r>
              <a:rPr lang="en-US" altLang="en-US" sz="2177" dirty="0" smtClean="0"/>
              <a:t> </a:t>
            </a:r>
            <a:r>
              <a:rPr lang="en-US" altLang="en-US" sz="2177" dirty="0"/>
              <a:t>+4 (B </a:t>
            </a:r>
            <a:r>
              <a:rPr lang="en-US" altLang="en-US" sz="2177" dirty="0" smtClean="0"/>
              <a:t>a</a:t>
            </a:r>
            <a:r>
              <a:rPr lang="sk-SK" altLang="en-US" sz="2177" dirty="0" smtClean="0"/>
              <a:t> </a:t>
            </a:r>
            <a:r>
              <a:rPr lang="en-US" altLang="en-US" sz="2177" dirty="0" smtClean="0"/>
              <a:t>H </a:t>
            </a:r>
            <a:r>
              <a:rPr lang="sk-SK" altLang="en-US" sz="2177" dirty="0" smtClean="0"/>
              <a:t>sú na zlom mieste</a:t>
            </a:r>
            <a:r>
              <a:rPr lang="en-US" altLang="en-US" sz="2177" dirty="0" smtClean="0"/>
              <a:t>). </a:t>
            </a:r>
            <a:r>
              <a:rPr lang="sk-SK" altLang="en-US" sz="2177" dirty="0" smtClean="0"/>
              <a:t>Lokálne maximum  je </a:t>
            </a:r>
            <a:r>
              <a:rPr lang="en-US" altLang="en-US" sz="2177" dirty="0" smtClean="0"/>
              <a:t> </a:t>
            </a:r>
            <a:r>
              <a:rPr lang="en-US" altLang="en-US" sz="2177" dirty="0" smtClean="0"/>
              <a:t>+</a:t>
            </a:r>
            <a:r>
              <a:rPr lang="sk-SK" altLang="en-US" sz="2177" dirty="0" smtClean="0"/>
              <a:t>6</a:t>
            </a:r>
            <a:r>
              <a:rPr lang="en-US" altLang="en-US" sz="2177" dirty="0" smtClean="0"/>
              <a:t>.</a:t>
            </a:r>
            <a:endParaRPr lang="en-US" altLang="en-US" sz="145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250944"/>
              </p:ext>
            </p:extLst>
          </p:nvPr>
        </p:nvGraphicFramePr>
        <p:xfrm>
          <a:off x="1907704" y="3717032"/>
          <a:ext cx="5383551" cy="2994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0" name="Document" r:id="rId4" imgW="5550408" imgH="3087624" progId="Word.Document.8">
                  <p:embed/>
                </p:oleObj>
              </mc:Choice>
              <mc:Fallback>
                <p:oleObj name="Document" r:id="rId4" imgW="5550408" imgH="3087624" progId="Word.Document.8">
                  <p:embed/>
                  <p:pic>
                    <p:nvPicPr>
                      <p:cNvPr id="2375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717032"/>
                        <a:ext cx="5383551" cy="2994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08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38"/>
          <p:cNvGrpSpPr>
            <a:grpSpLocks/>
          </p:cNvGrpSpPr>
          <p:nvPr/>
        </p:nvGrpSpPr>
        <p:grpSpPr bwMode="auto">
          <a:xfrm>
            <a:off x="1763713" y="2349500"/>
            <a:ext cx="5832475" cy="3732213"/>
            <a:chOff x="1763688" y="2348880"/>
            <a:chExt cx="5832475" cy="3732609"/>
          </a:xfrm>
        </p:grpSpPr>
        <p:grpSp>
          <p:nvGrpSpPr>
            <p:cNvPr id="40983" name="Group 9"/>
            <p:cNvGrpSpPr>
              <a:grpSpLocks/>
            </p:cNvGrpSpPr>
            <p:nvPr/>
          </p:nvGrpSpPr>
          <p:grpSpPr bwMode="auto">
            <a:xfrm>
              <a:off x="1907704" y="2348880"/>
              <a:ext cx="5616624" cy="3312368"/>
              <a:chOff x="2195736" y="1124744"/>
              <a:chExt cx="5616624" cy="3312368"/>
            </a:xfrm>
          </p:grpSpPr>
          <p:cxnSp>
            <p:nvCxnSpPr>
              <p:cNvPr id="41004" name="Straight Arrow Connector 2"/>
              <p:cNvCxnSpPr>
                <a:cxnSpLocks noChangeShapeType="1"/>
              </p:cNvCxnSpPr>
              <p:nvPr/>
            </p:nvCxnSpPr>
            <p:spPr bwMode="auto">
              <a:xfrm flipH="1" flipV="1">
                <a:off x="2195736" y="1124744"/>
                <a:ext cx="72008" cy="331236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005" name="Straight Arrow Connector 4"/>
              <p:cNvCxnSpPr>
                <a:cxnSpLocks noChangeShapeType="1"/>
              </p:cNvCxnSpPr>
              <p:nvPr/>
            </p:nvCxnSpPr>
            <p:spPr bwMode="auto">
              <a:xfrm>
                <a:off x="2267744" y="4437112"/>
                <a:ext cx="5544616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006" name="Straight Arrow Connector 6"/>
              <p:cNvCxnSpPr>
                <a:cxnSpLocks noChangeShapeType="1"/>
              </p:cNvCxnSpPr>
              <p:nvPr/>
            </p:nvCxnSpPr>
            <p:spPr bwMode="auto">
              <a:xfrm flipV="1">
                <a:off x="2267744" y="2564904"/>
                <a:ext cx="1440160" cy="187220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0984" name="TextBox 10"/>
            <p:cNvSpPr txBox="1">
              <a:spLocks noChangeArrowheads="1"/>
            </p:cNvSpPr>
            <p:nvPr/>
          </p:nvSpPr>
          <p:spPr bwMode="auto">
            <a:xfrm>
              <a:off x="1763688" y="5805264"/>
              <a:ext cx="58324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1200"/>
                <a:t> 0000  0001  0011  001</a:t>
              </a:r>
              <a:r>
                <a:rPr lang="en-US" altLang="sk-SK" sz="1200"/>
                <a:t>0</a:t>
              </a:r>
              <a:r>
                <a:rPr lang="sk-SK" altLang="sk-SK" sz="1200"/>
                <a:t>   0</a:t>
              </a:r>
              <a:r>
                <a:rPr lang="en-US" altLang="sk-SK" sz="1200"/>
                <a:t>1</a:t>
              </a:r>
              <a:r>
                <a:rPr lang="sk-SK" altLang="sk-SK" sz="1200"/>
                <a:t>10  011</a:t>
              </a:r>
              <a:r>
                <a:rPr lang="en-US" altLang="sk-SK" sz="1200"/>
                <a:t>1</a:t>
              </a:r>
              <a:r>
                <a:rPr lang="sk-SK" altLang="sk-SK" sz="1200"/>
                <a:t>   01</a:t>
              </a:r>
              <a:r>
                <a:rPr lang="en-US" altLang="sk-SK" sz="1200"/>
                <a:t>0</a:t>
              </a:r>
              <a:r>
                <a:rPr lang="sk-SK" altLang="sk-SK" sz="1200"/>
                <a:t>1  010</a:t>
              </a:r>
              <a:r>
                <a:rPr lang="en-US" altLang="sk-SK" sz="1200"/>
                <a:t>0</a:t>
              </a:r>
              <a:r>
                <a:rPr lang="sk-SK" altLang="sk-SK" sz="1200"/>
                <a:t> </a:t>
              </a:r>
              <a:r>
                <a:rPr lang="en-US" altLang="sk-SK" sz="1200"/>
                <a:t>1</a:t>
              </a:r>
              <a:r>
                <a:rPr lang="sk-SK" altLang="sk-SK" sz="1200"/>
                <a:t>100 110</a:t>
              </a:r>
              <a:r>
                <a:rPr lang="en-US" altLang="sk-SK" sz="1200"/>
                <a:t>1</a:t>
              </a:r>
              <a:r>
                <a:rPr lang="sk-SK" altLang="sk-SK" sz="1200"/>
                <a:t>   11</a:t>
              </a:r>
              <a:r>
                <a:rPr lang="en-US" altLang="sk-SK" sz="1200"/>
                <a:t>1</a:t>
              </a:r>
              <a:r>
                <a:rPr lang="sk-SK" altLang="sk-SK" sz="1200"/>
                <a:t>1  111</a:t>
              </a:r>
              <a:r>
                <a:rPr lang="en-US" altLang="sk-SK" sz="1200"/>
                <a:t>0</a:t>
              </a:r>
              <a:r>
                <a:rPr lang="sk-SK" altLang="sk-SK" sz="1200"/>
                <a:t>  1</a:t>
              </a:r>
              <a:r>
                <a:rPr lang="en-US" altLang="sk-SK" sz="1200"/>
                <a:t>0</a:t>
              </a:r>
              <a:r>
                <a:rPr lang="sk-SK" altLang="sk-SK" sz="1200"/>
                <a:t>10     </a:t>
              </a:r>
            </a:p>
          </p:txBody>
        </p:sp>
        <p:cxnSp>
          <p:nvCxnSpPr>
            <p:cNvPr id="40985" name="Straight Connector 13"/>
            <p:cNvCxnSpPr>
              <a:cxnSpLocks noChangeShapeType="1"/>
            </p:cNvCxnSpPr>
            <p:nvPr/>
          </p:nvCxnSpPr>
          <p:spPr bwMode="auto">
            <a:xfrm>
              <a:off x="2411760" y="5517232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6" name="Straight Connector 16"/>
            <p:cNvCxnSpPr>
              <a:cxnSpLocks noChangeShapeType="1"/>
            </p:cNvCxnSpPr>
            <p:nvPr/>
          </p:nvCxnSpPr>
          <p:spPr bwMode="auto">
            <a:xfrm>
              <a:off x="2915816" y="5517232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7" name="Straight Connector 17"/>
            <p:cNvCxnSpPr>
              <a:cxnSpLocks noChangeShapeType="1"/>
            </p:cNvCxnSpPr>
            <p:nvPr/>
          </p:nvCxnSpPr>
          <p:spPr bwMode="auto">
            <a:xfrm>
              <a:off x="3347864" y="5517232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8" name="Straight Connector 18"/>
            <p:cNvCxnSpPr>
              <a:cxnSpLocks noChangeShapeType="1"/>
            </p:cNvCxnSpPr>
            <p:nvPr/>
          </p:nvCxnSpPr>
          <p:spPr bwMode="auto">
            <a:xfrm>
              <a:off x="3779912" y="5517232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9" name="Straight Connector 19"/>
            <p:cNvCxnSpPr>
              <a:cxnSpLocks noChangeShapeType="1"/>
            </p:cNvCxnSpPr>
            <p:nvPr/>
          </p:nvCxnSpPr>
          <p:spPr bwMode="auto">
            <a:xfrm>
              <a:off x="4211960" y="5517232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0" name="Straight Connector 20"/>
            <p:cNvCxnSpPr>
              <a:cxnSpLocks noChangeShapeType="1"/>
            </p:cNvCxnSpPr>
            <p:nvPr/>
          </p:nvCxnSpPr>
          <p:spPr bwMode="auto">
            <a:xfrm>
              <a:off x="4716016" y="5517232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1" name="Straight Connector 21"/>
            <p:cNvCxnSpPr>
              <a:cxnSpLocks noChangeShapeType="1"/>
            </p:cNvCxnSpPr>
            <p:nvPr/>
          </p:nvCxnSpPr>
          <p:spPr bwMode="auto">
            <a:xfrm>
              <a:off x="5148064" y="5517232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2" name="Straight Connector 22"/>
            <p:cNvCxnSpPr>
              <a:cxnSpLocks noChangeShapeType="1"/>
            </p:cNvCxnSpPr>
            <p:nvPr/>
          </p:nvCxnSpPr>
          <p:spPr bwMode="auto">
            <a:xfrm>
              <a:off x="5508104" y="5517232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3" name="Straight Connector 23"/>
            <p:cNvCxnSpPr>
              <a:cxnSpLocks noChangeShapeType="1"/>
            </p:cNvCxnSpPr>
            <p:nvPr/>
          </p:nvCxnSpPr>
          <p:spPr bwMode="auto">
            <a:xfrm>
              <a:off x="5868144" y="5517232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4" name="Straight Connector 24"/>
            <p:cNvCxnSpPr>
              <a:cxnSpLocks noChangeShapeType="1"/>
            </p:cNvCxnSpPr>
            <p:nvPr/>
          </p:nvCxnSpPr>
          <p:spPr bwMode="auto">
            <a:xfrm>
              <a:off x="6300192" y="5517232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5" name="Straight Connector 25"/>
            <p:cNvCxnSpPr>
              <a:cxnSpLocks noChangeShapeType="1"/>
            </p:cNvCxnSpPr>
            <p:nvPr/>
          </p:nvCxnSpPr>
          <p:spPr bwMode="auto">
            <a:xfrm>
              <a:off x="6732240" y="5517232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6" name="Straight Connector 26"/>
            <p:cNvCxnSpPr>
              <a:cxnSpLocks noChangeShapeType="1"/>
            </p:cNvCxnSpPr>
            <p:nvPr/>
          </p:nvCxnSpPr>
          <p:spPr bwMode="auto">
            <a:xfrm>
              <a:off x="7164288" y="5517232"/>
              <a:ext cx="0" cy="1440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97" name="TextBox 27"/>
            <p:cNvSpPr txBox="1">
              <a:spLocks noChangeArrowheads="1"/>
            </p:cNvSpPr>
            <p:nvPr/>
          </p:nvSpPr>
          <p:spPr bwMode="auto">
            <a:xfrm rot="-3169247">
              <a:off x="1267786" y="4352547"/>
              <a:ext cx="26223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sk-SK" altLang="sk-SK" sz="1200"/>
                <a:t> </a:t>
              </a:r>
              <a:r>
                <a:rPr lang="sk-SK" altLang="sk-SK" sz="1000"/>
                <a:t>0000  0001  0011  001</a:t>
              </a:r>
              <a:r>
                <a:rPr lang="en-US" altLang="sk-SK" sz="1000"/>
                <a:t>0</a:t>
              </a:r>
              <a:r>
                <a:rPr lang="sk-SK" altLang="sk-SK" sz="1000"/>
                <a:t>   0</a:t>
              </a:r>
              <a:r>
                <a:rPr lang="en-US" altLang="sk-SK" sz="1000"/>
                <a:t>1</a:t>
              </a:r>
              <a:r>
                <a:rPr lang="sk-SK" altLang="sk-SK" sz="1000"/>
                <a:t>10  011</a:t>
              </a:r>
              <a:r>
                <a:rPr lang="en-US" altLang="sk-SK" sz="1000"/>
                <a:t>1</a:t>
              </a:r>
              <a:r>
                <a:rPr lang="sk-SK" altLang="sk-SK" sz="1000"/>
                <a:t> </a:t>
              </a:r>
            </a:p>
          </p:txBody>
        </p:sp>
        <p:cxnSp>
          <p:nvCxnSpPr>
            <p:cNvPr id="40998" name="Straight Connector 29"/>
            <p:cNvCxnSpPr>
              <a:cxnSpLocks noChangeShapeType="1"/>
            </p:cNvCxnSpPr>
            <p:nvPr/>
          </p:nvCxnSpPr>
          <p:spPr bwMode="auto">
            <a:xfrm>
              <a:off x="2123728" y="5517232"/>
              <a:ext cx="14401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99" name="Straight Connector 32"/>
            <p:cNvCxnSpPr>
              <a:cxnSpLocks noChangeShapeType="1"/>
            </p:cNvCxnSpPr>
            <p:nvPr/>
          </p:nvCxnSpPr>
          <p:spPr bwMode="auto">
            <a:xfrm>
              <a:off x="2339752" y="5229200"/>
              <a:ext cx="14401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0" name="Straight Connector 33"/>
            <p:cNvCxnSpPr>
              <a:cxnSpLocks noChangeShapeType="1"/>
            </p:cNvCxnSpPr>
            <p:nvPr/>
          </p:nvCxnSpPr>
          <p:spPr bwMode="auto">
            <a:xfrm>
              <a:off x="2771800" y="4653136"/>
              <a:ext cx="14401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1" name="Straight Connector 34"/>
            <p:cNvCxnSpPr>
              <a:cxnSpLocks noChangeShapeType="1"/>
            </p:cNvCxnSpPr>
            <p:nvPr/>
          </p:nvCxnSpPr>
          <p:spPr bwMode="auto">
            <a:xfrm>
              <a:off x="2555776" y="4941168"/>
              <a:ext cx="14401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2" name="Straight Connector 35"/>
            <p:cNvCxnSpPr>
              <a:cxnSpLocks noChangeShapeType="1"/>
            </p:cNvCxnSpPr>
            <p:nvPr/>
          </p:nvCxnSpPr>
          <p:spPr bwMode="auto">
            <a:xfrm>
              <a:off x="2987824" y="4365104"/>
              <a:ext cx="14401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3" name="Straight Connector 37"/>
            <p:cNvCxnSpPr>
              <a:cxnSpLocks noChangeShapeType="1"/>
            </p:cNvCxnSpPr>
            <p:nvPr/>
          </p:nvCxnSpPr>
          <p:spPr bwMode="auto">
            <a:xfrm>
              <a:off x="3203848" y="4077072"/>
              <a:ext cx="14401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Freeform 41"/>
          <p:cNvSpPr/>
          <p:nvPr/>
        </p:nvSpPr>
        <p:spPr bwMode="auto">
          <a:xfrm>
            <a:off x="1916113" y="2759075"/>
            <a:ext cx="5238750" cy="1924050"/>
          </a:xfrm>
          <a:custGeom>
            <a:avLst/>
            <a:gdLst>
              <a:gd name="connsiteX0" fmla="*/ 35169 w 5237425"/>
              <a:gd name="connsiteY0" fmla="*/ 977721 h 1923624"/>
              <a:gd name="connsiteX1" fmla="*/ 123092 w 5237425"/>
              <a:gd name="connsiteY1" fmla="*/ 968928 h 1923624"/>
              <a:gd name="connsiteX2" fmla="*/ 193431 w 5237425"/>
              <a:gd name="connsiteY2" fmla="*/ 951344 h 1923624"/>
              <a:gd name="connsiteX3" fmla="*/ 263769 w 5237425"/>
              <a:gd name="connsiteY3" fmla="*/ 942552 h 1923624"/>
              <a:gd name="connsiteX4" fmla="*/ 325315 w 5237425"/>
              <a:gd name="connsiteY4" fmla="*/ 924967 h 1923624"/>
              <a:gd name="connsiteX5" fmla="*/ 395654 w 5237425"/>
              <a:gd name="connsiteY5" fmla="*/ 916175 h 1923624"/>
              <a:gd name="connsiteX6" fmla="*/ 492369 w 5237425"/>
              <a:gd name="connsiteY6" fmla="*/ 898590 h 1923624"/>
              <a:gd name="connsiteX7" fmla="*/ 562708 w 5237425"/>
              <a:gd name="connsiteY7" fmla="*/ 872213 h 1923624"/>
              <a:gd name="connsiteX8" fmla="*/ 615462 w 5237425"/>
              <a:gd name="connsiteY8" fmla="*/ 854628 h 1923624"/>
              <a:gd name="connsiteX9" fmla="*/ 685800 w 5237425"/>
              <a:gd name="connsiteY9" fmla="*/ 810667 h 1923624"/>
              <a:gd name="connsiteX10" fmla="*/ 747346 w 5237425"/>
              <a:gd name="connsiteY10" fmla="*/ 775498 h 1923624"/>
              <a:gd name="connsiteX11" fmla="*/ 773723 w 5237425"/>
              <a:gd name="connsiteY11" fmla="*/ 749121 h 1923624"/>
              <a:gd name="connsiteX12" fmla="*/ 800100 w 5237425"/>
              <a:gd name="connsiteY12" fmla="*/ 740328 h 1923624"/>
              <a:gd name="connsiteX13" fmla="*/ 861646 w 5237425"/>
              <a:gd name="connsiteY13" fmla="*/ 696367 h 1923624"/>
              <a:gd name="connsiteX14" fmla="*/ 923192 w 5237425"/>
              <a:gd name="connsiteY14" fmla="*/ 634821 h 1923624"/>
              <a:gd name="connsiteX15" fmla="*/ 958362 w 5237425"/>
              <a:gd name="connsiteY15" fmla="*/ 599652 h 1923624"/>
              <a:gd name="connsiteX16" fmla="*/ 1011115 w 5237425"/>
              <a:gd name="connsiteY16" fmla="*/ 538105 h 1923624"/>
              <a:gd name="connsiteX17" fmla="*/ 1055077 w 5237425"/>
              <a:gd name="connsiteY17" fmla="*/ 494144 h 1923624"/>
              <a:gd name="connsiteX18" fmla="*/ 1072662 w 5237425"/>
              <a:gd name="connsiteY18" fmla="*/ 467767 h 1923624"/>
              <a:gd name="connsiteX19" fmla="*/ 1107831 w 5237425"/>
              <a:gd name="connsiteY19" fmla="*/ 406221 h 1923624"/>
              <a:gd name="connsiteX20" fmla="*/ 1134208 w 5237425"/>
              <a:gd name="connsiteY20" fmla="*/ 388636 h 1923624"/>
              <a:gd name="connsiteX21" fmla="*/ 1143000 w 5237425"/>
              <a:gd name="connsiteY21" fmla="*/ 362259 h 1923624"/>
              <a:gd name="connsiteX22" fmla="*/ 1160585 w 5237425"/>
              <a:gd name="connsiteY22" fmla="*/ 335882 h 1923624"/>
              <a:gd name="connsiteX23" fmla="*/ 1186962 w 5237425"/>
              <a:gd name="connsiteY23" fmla="*/ 274336 h 1923624"/>
              <a:gd name="connsiteX24" fmla="*/ 1213339 w 5237425"/>
              <a:gd name="connsiteY24" fmla="*/ 212790 h 1923624"/>
              <a:gd name="connsiteX25" fmla="*/ 1222131 w 5237425"/>
              <a:gd name="connsiteY25" fmla="*/ 186413 h 1923624"/>
              <a:gd name="connsiteX26" fmla="*/ 1239715 w 5237425"/>
              <a:gd name="connsiteY26" fmla="*/ 160036 h 1923624"/>
              <a:gd name="connsiteX27" fmla="*/ 1266092 w 5237425"/>
              <a:gd name="connsiteY27" fmla="*/ 80905 h 1923624"/>
              <a:gd name="connsiteX28" fmla="*/ 1274885 w 5237425"/>
              <a:gd name="connsiteY28" fmla="*/ 54528 h 1923624"/>
              <a:gd name="connsiteX29" fmla="*/ 1301262 w 5237425"/>
              <a:gd name="connsiteY29" fmla="*/ 28152 h 1923624"/>
              <a:gd name="connsiteX30" fmla="*/ 1327639 w 5237425"/>
              <a:gd name="connsiteY30" fmla="*/ 10567 h 1923624"/>
              <a:gd name="connsiteX31" fmla="*/ 1362808 w 5237425"/>
              <a:gd name="connsiteY31" fmla="*/ 1775 h 1923624"/>
              <a:gd name="connsiteX32" fmla="*/ 1485900 w 5237425"/>
              <a:gd name="connsiteY32" fmla="*/ 19359 h 1923624"/>
              <a:gd name="connsiteX33" fmla="*/ 1512277 w 5237425"/>
              <a:gd name="connsiteY33" fmla="*/ 28152 h 1923624"/>
              <a:gd name="connsiteX34" fmla="*/ 1538654 w 5237425"/>
              <a:gd name="connsiteY34" fmla="*/ 45736 h 1923624"/>
              <a:gd name="connsiteX35" fmla="*/ 1617785 w 5237425"/>
              <a:gd name="connsiteY35" fmla="*/ 72113 h 1923624"/>
              <a:gd name="connsiteX36" fmla="*/ 1644162 w 5237425"/>
              <a:gd name="connsiteY36" fmla="*/ 80905 h 1923624"/>
              <a:gd name="connsiteX37" fmla="*/ 1696915 w 5237425"/>
              <a:gd name="connsiteY37" fmla="*/ 116075 h 1923624"/>
              <a:gd name="connsiteX38" fmla="*/ 1723292 w 5237425"/>
              <a:gd name="connsiteY38" fmla="*/ 133659 h 1923624"/>
              <a:gd name="connsiteX39" fmla="*/ 1749669 w 5237425"/>
              <a:gd name="connsiteY39" fmla="*/ 160036 h 1923624"/>
              <a:gd name="connsiteX40" fmla="*/ 1793631 w 5237425"/>
              <a:gd name="connsiteY40" fmla="*/ 186413 h 1923624"/>
              <a:gd name="connsiteX41" fmla="*/ 1820008 w 5237425"/>
              <a:gd name="connsiteY41" fmla="*/ 203998 h 1923624"/>
              <a:gd name="connsiteX42" fmla="*/ 1855177 w 5237425"/>
              <a:gd name="connsiteY42" fmla="*/ 230375 h 1923624"/>
              <a:gd name="connsiteX43" fmla="*/ 1881554 w 5237425"/>
              <a:gd name="connsiteY43" fmla="*/ 256752 h 1923624"/>
              <a:gd name="connsiteX44" fmla="*/ 1907931 w 5237425"/>
              <a:gd name="connsiteY44" fmla="*/ 265544 h 1923624"/>
              <a:gd name="connsiteX45" fmla="*/ 1934308 w 5237425"/>
              <a:gd name="connsiteY45" fmla="*/ 291921 h 1923624"/>
              <a:gd name="connsiteX46" fmla="*/ 1987062 w 5237425"/>
              <a:gd name="connsiteY46" fmla="*/ 327090 h 1923624"/>
              <a:gd name="connsiteX47" fmla="*/ 2022231 w 5237425"/>
              <a:gd name="connsiteY47" fmla="*/ 353467 h 1923624"/>
              <a:gd name="connsiteX48" fmla="*/ 2048608 w 5237425"/>
              <a:gd name="connsiteY48" fmla="*/ 371052 h 1923624"/>
              <a:gd name="connsiteX49" fmla="*/ 2110154 w 5237425"/>
              <a:gd name="connsiteY49" fmla="*/ 423805 h 1923624"/>
              <a:gd name="connsiteX50" fmla="*/ 2136531 w 5237425"/>
              <a:gd name="connsiteY50" fmla="*/ 432598 h 1923624"/>
              <a:gd name="connsiteX51" fmla="*/ 2154115 w 5237425"/>
              <a:gd name="connsiteY51" fmla="*/ 458975 h 1923624"/>
              <a:gd name="connsiteX52" fmla="*/ 2206869 w 5237425"/>
              <a:gd name="connsiteY52" fmla="*/ 494144 h 1923624"/>
              <a:gd name="connsiteX53" fmla="*/ 2233246 w 5237425"/>
              <a:gd name="connsiteY53" fmla="*/ 511728 h 1923624"/>
              <a:gd name="connsiteX54" fmla="*/ 2259623 w 5237425"/>
              <a:gd name="connsiteY54" fmla="*/ 520521 h 1923624"/>
              <a:gd name="connsiteX55" fmla="*/ 2365131 w 5237425"/>
              <a:gd name="connsiteY55" fmla="*/ 564482 h 1923624"/>
              <a:gd name="connsiteX56" fmla="*/ 2488223 w 5237425"/>
              <a:gd name="connsiteY56" fmla="*/ 617236 h 1923624"/>
              <a:gd name="connsiteX57" fmla="*/ 2523392 w 5237425"/>
              <a:gd name="connsiteY57" fmla="*/ 634821 h 1923624"/>
              <a:gd name="connsiteX58" fmla="*/ 2584939 w 5237425"/>
              <a:gd name="connsiteY58" fmla="*/ 652405 h 1923624"/>
              <a:gd name="connsiteX59" fmla="*/ 2611315 w 5237425"/>
              <a:gd name="connsiteY59" fmla="*/ 661198 h 1923624"/>
              <a:gd name="connsiteX60" fmla="*/ 2637692 w 5237425"/>
              <a:gd name="connsiteY60" fmla="*/ 678782 h 1923624"/>
              <a:gd name="connsiteX61" fmla="*/ 2725615 w 5237425"/>
              <a:gd name="connsiteY61" fmla="*/ 713952 h 1923624"/>
              <a:gd name="connsiteX62" fmla="*/ 2813539 w 5237425"/>
              <a:gd name="connsiteY62" fmla="*/ 740328 h 1923624"/>
              <a:gd name="connsiteX63" fmla="*/ 2919046 w 5237425"/>
              <a:gd name="connsiteY63" fmla="*/ 749121 h 1923624"/>
              <a:gd name="connsiteX64" fmla="*/ 2963008 w 5237425"/>
              <a:gd name="connsiteY64" fmla="*/ 757913 h 1923624"/>
              <a:gd name="connsiteX65" fmla="*/ 2989385 w 5237425"/>
              <a:gd name="connsiteY65" fmla="*/ 766705 h 1923624"/>
              <a:gd name="connsiteX66" fmla="*/ 3130062 w 5237425"/>
              <a:gd name="connsiteY66" fmla="*/ 784290 h 1923624"/>
              <a:gd name="connsiteX67" fmla="*/ 3156439 w 5237425"/>
              <a:gd name="connsiteY67" fmla="*/ 793082 h 1923624"/>
              <a:gd name="connsiteX68" fmla="*/ 3279531 w 5237425"/>
              <a:gd name="connsiteY68" fmla="*/ 810667 h 1923624"/>
              <a:gd name="connsiteX69" fmla="*/ 3367454 w 5237425"/>
              <a:gd name="connsiteY69" fmla="*/ 828252 h 1923624"/>
              <a:gd name="connsiteX70" fmla="*/ 3402623 w 5237425"/>
              <a:gd name="connsiteY70" fmla="*/ 837044 h 1923624"/>
              <a:gd name="connsiteX71" fmla="*/ 3516923 w 5237425"/>
              <a:gd name="connsiteY71" fmla="*/ 845836 h 1923624"/>
              <a:gd name="connsiteX72" fmla="*/ 3956539 w 5237425"/>
              <a:gd name="connsiteY72" fmla="*/ 837044 h 1923624"/>
              <a:gd name="connsiteX73" fmla="*/ 4035669 w 5237425"/>
              <a:gd name="connsiteY73" fmla="*/ 819459 h 1923624"/>
              <a:gd name="connsiteX74" fmla="*/ 4088423 w 5237425"/>
              <a:gd name="connsiteY74" fmla="*/ 810667 h 1923624"/>
              <a:gd name="connsiteX75" fmla="*/ 4132385 w 5237425"/>
              <a:gd name="connsiteY75" fmla="*/ 793082 h 1923624"/>
              <a:gd name="connsiteX76" fmla="*/ 4167554 w 5237425"/>
              <a:gd name="connsiteY76" fmla="*/ 775498 h 1923624"/>
              <a:gd name="connsiteX77" fmla="*/ 4246685 w 5237425"/>
              <a:gd name="connsiteY77" fmla="*/ 749121 h 1923624"/>
              <a:gd name="connsiteX78" fmla="*/ 4334608 w 5237425"/>
              <a:gd name="connsiteY78" fmla="*/ 713952 h 1923624"/>
              <a:gd name="connsiteX79" fmla="*/ 4404946 w 5237425"/>
              <a:gd name="connsiteY79" fmla="*/ 652405 h 1923624"/>
              <a:gd name="connsiteX80" fmla="*/ 4466492 w 5237425"/>
              <a:gd name="connsiteY80" fmla="*/ 608444 h 1923624"/>
              <a:gd name="connsiteX81" fmla="*/ 4492869 w 5237425"/>
              <a:gd name="connsiteY81" fmla="*/ 582067 h 1923624"/>
              <a:gd name="connsiteX82" fmla="*/ 4519246 w 5237425"/>
              <a:gd name="connsiteY82" fmla="*/ 564482 h 1923624"/>
              <a:gd name="connsiteX83" fmla="*/ 4563208 w 5237425"/>
              <a:gd name="connsiteY83" fmla="*/ 529313 h 1923624"/>
              <a:gd name="connsiteX84" fmla="*/ 4598377 w 5237425"/>
              <a:gd name="connsiteY84" fmla="*/ 511728 h 1923624"/>
              <a:gd name="connsiteX85" fmla="*/ 4677508 w 5237425"/>
              <a:gd name="connsiteY85" fmla="*/ 450182 h 1923624"/>
              <a:gd name="connsiteX86" fmla="*/ 4730262 w 5237425"/>
              <a:gd name="connsiteY86" fmla="*/ 415013 h 1923624"/>
              <a:gd name="connsiteX87" fmla="*/ 4783015 w 5237425"/>
              <a:gd name="connsiteY87" fmla="*/ 371052 h 1923624"/>
              <a:gd name="connsiteX88" fmla="*/ 4835769 w 5237425"/>
              <a:gd name="connsiteY88" fmla="*/ 335882 h 1923624"/>
              <a:gd name="connsiteX89" fmla="*/ 4888523 w 5237425"/>
              <a:gd name="connsiteY89" fmla="*/ 300713 h 1923624"/>
              <a:gd name="connsiteX90" fmla="*/ 4923692 w 5237425"/>
              <a:gd name="connsiteY90" fmla="*/ 274336 h 1923624"/>
              <a:gd name="connsiteX91" fmla="*/ 4950069 w 5237425"/>
              <a:gd name="connsiteY91" fmla="*/ 247959 h 1923624"/>
              <a:gd name="connsiteX92" fmla="*/ 4994031 w 5237425"/>
              <a:gd name="connsiteY92" fmla="*/ 212790 h 1923624"/>
              <a:gd name="connsiteX93" fmla="*/ 5020408 w 5237425"/>
              <a:gd name="connsiteY93" fmla="*/ 186413 h 1923624"/>
              <a:gd name="connsiteX94" fmla="*/ 5055577 w 5237425"/>
              <a:gd name="connsiteY94" fmla="*/ 160036 h 1923624"/>
              <a:gd name="connsiteX95" fmla="*/ 5117123 w 5237425"/>
              <a:gd name="connsiteY95" fmla="*/ 98490 h 1923624"/>
              <a:gd name="connsiteX96" fmla="*/ 5134708 w 5237425"/>
              <a:gd name="connsiteY96" fmla="*/ 72113 h 1923624"/>
              <a:gd name="connsiteX97" fmla="*/ 5161085 w 5237425"/>
              <a:gd name="connsiteY97" fmla="*/ 54528 h 1923624"/>
              <a:gd name="connsiteX98" fmla="*/ 5222631 w 5237425"/>
              <a:gd name="connsiteY98" fmla="*/ 10567 h 1923624"/>
              <a:gd name="connsiteX99" fmla="*/ 5205046 w 5237425"/>
              <a:gd name="connsiteY99" fmla="*/ 72113 h 1923624"/>
              <a:gd name="connsiteX100" fmla="*/ 5169877 w 5237425"/>
              <a:gd name="connsiteY100" fmla="*/ 151244 h 1923624"/>
              <a:gd name="connsiteX101" fmla="*/ 5161085 w 5237425"/>
              <a:gd name="connsiteY101" fmla="*/ 186413 h 1923624"/>
              <a:gd name="connsiteX102" fmla="*/ 5143500 w 5237425"/>
              <a:gd name="connsiteY102" fmla="*/ 247959 h 1923624"/>
              <a:gd name="connsiteX103" fmla="*/ 5125915 w 5237425"/>
              <a:gd name="connsiteY103" fmla="*/ 327090 h 1923624"/>
              <a:gd name="connsiteX104" fmla="*/ 5108331 w 5237425"/>
              <a:gd name="connsiteY104" fmla="*/ 362259 h 1923624"/>
              <a:gd name="connsiteX105" fmla="*/ 5090746 w 5237425"/>
              <a:gd name="connsiteY105" fmla="*/ 415013 h 1923624"/>
              <a:gd name="connsiteX106" fmla="*/ 5081954 w 5237425"/>
              <a:gd name="connsiteY106" fmla="*/ 441390 h 1923624"/>
              <a:gd name="connsiteX107" fmla="*/ 5064369 w 5237425"/>
              <a:gd name="connsiteY107" fmla="*/ 476559 h 1923624"/>
              <a:gd name="connsiteX108" fmla="*/ 5055577 w 5237425"/>
              <a:gd name="connsiteY108" fmla="*/ 511728 h 1923624"/>
              <a:gd name="connsiteX109" fmla="*/ 5029200 w 5237425"/>
              <a:gd name="connsiteY109" fmla="*/ 546898 h 1923624"/>
              <a:gd name="connsiteX110" fmla="*/ 5011615 w 5237425"/>
              <a:gd name="connsiteY110" fmla="*/ 573275 h 1923624"/>
              <a:gd name="connsiteX111" fmla="*/ 4985239 w 5237425"/>
              <a:gd name="connsiteY111" fmla="*/ 599652 h 1923624"/>
              <a:gd name="connsiteX112" fmla="*/ 4950069 w 5237425"/>
              <a:gd name="connsiteY112" fmla="*/ 669990 h 1923624"/>
              <a:gd name="connsiteX113" fmla="*/ 4941277 w 5237425"/>
              <a:gd name="connsiteY113" fmla="*/ 713952 h 1923624"/>
              <a:gd name="connsiteX114" fmla="*/ 4888523 w 5237425"/>
              <a:gd name="connsiteY114" fmla="*/ 784290 h 1923624"/>
              <a:gd name="connsiteX115" fmla="*/ 4853354 w 5237425"/>
              <a:gd name="connsiteY115" fmla="*/ 819459 h 1923624"/>
              <a:gd name="connsiteX116" fmla="*/ 4818185 w 5237425"/>
              <a:gd name="connsiteY116" fmla="*/ 889798 h 1923624"/>
              <a:gd name="connsiteX117" fmla="*/ 4791808 w 5237425"/>
              <a:gd name="connsiteY117" fmla="*/ 916175 h 1923624"/>
              <a:gd name="connsiteX118" fmla="*/ 4712677 w 5237425"/>
              <a:gd name="connsiteY118" fmla="*/ 1021682 h 1923624"/>
              <a:gd name="connsiteX119" fmla="*/ 4677508 w 5237425"/>
              <a:gd name="connsiteY119" fmla="*/ 1065644 h 1923624"/>
              <a:gd name="connsiteX120" fmla="*/ 4651131 w 5237425"/>
              <a:gd name="connsiteY120" fmla="*/ 1092021 h 1923624"/>
              <a:gd name="connsiteX121" fmla="*/ 4589585 w 5237425"/>
              <a:gd name="connsiteY121" fmla="*/ 1171152 h 1923624"/>
              <a:gd name="connsiteX122" fmla="*/ 4572000 w 5237425"/>
              <a:gd name="connsiteY122" fmla="*/ 1197528 h 1923624"/>
              <a:gd name="connsiteX123" fmla="*/ 4545623 w 5237425"/>
              <a:gd name="connsiteY123" fmla="*/ 1223905 h 1923624"/>
              <a:gd name="connsiteX124" fmla="*/ 4492869 w 5237425"/>
              <a:gd name="connsiteY124" fmla="*/ 1294244 h 1923624"/>
              <a:gd name="connsiteX125" fmla="*/ 4484077 w 5237425"/>
              <a:gd name="connsiteY125" fmla="*/ 1320621 h 1923624"/>
              <a:gd name="connsiteX126" fmla="*/ 4457700 w 5237425"/>
              <a:gd name="connsiteY126" fmla="*/ 1346998 h 1923624"/>
              <a:gd name="connsiteX127" fmla="*/ 4440115 w 5237425"/>
              <a:gd name="connsiteY127" fmla="*/ 1373375 h 1923624"/>
              <a:gd name="connsiteX128" fmla="*/ 4387362 w 5237425"/>
              <a:gd name="connsiteY128" fmla="*/ 1443713 h 1923624"/>
              <a:gd name="connsiteX129" fmla="*/ 4369777 w 5237425"/>
              <a:gd name="connsiteY129" fmla="*/ 1478882 h 1923624"/>
              <a:gd name="connsiteX130" fmla="*/ 4343400 w 5237425"/>
              <a:gd name="connsiteY130" fmla="*/ 1505259 h 1923624"/>
              <a:gd name="connsiteX131" fmla="*/ 4299439 w 5237425"/>
              <a:gd name="connsiteY131" fmla="*/ 1558013 h 1923624"/>
              <a:gd name="connsiteX132" fmla="*/ 4290646 w 5237425"/>
              <a:gd name="connsiteY132" fmla="*/ 1584390 h 1923624"/>
              <a:gd name="connsiteX133" fmla="*/ 4264269 w 5237425"/>
              <a:gd name="connsiteY133" fmla="*/ 1601975 h 1923624"/>
              <a:gd name="connsiteX134" fmla="*/ 4237892 w 5237425"/>
              <a:gd name="connsiteY134" fmla="*/ 1637144 h 1923624"/>
              <a:gd name="connsiteX135" fmla="*/ 4202723 w 5237425"/>
              <a:gd name="connsiteY135" fmla="*/ 1689898 h 1923624"/>
              <a:gd name="connsiteX136" fmla="*/ 4167554 w 5237425"/>
              <a:gd name="connsiteY136" fmla="*/ 1742652 h 1923624"/>
              <a:gd name="connsiteX137" fmla="*/ 4149969 w 5237425"/>
              <a:gd name="connsiteY137" fmla="*/ 1769028 h 1923624"/>
              <a:gd name="connsiteX138" fmla="*/ 4123592 w 5237425"/>
              <a:gd name="connsiteY138" fmla="*/ 1786613 h 1923624"/>
              <a:gd name="connsiteX139" fmla="*/ 4062046 w 5237425"/>
              <a:gd name="connsiteY139" fmla="*/ 1830575 h 1923624"/>
              <a:gd name="connsiteX140" fmla="*/ 4044462 w 5237425"/>
              <a:gd name="connsiteY140" fmla="*/ 1856952 h 1923624"/>
              <a:gd name="connsiteX141" fmla="*/ 3991708 w 5237425"/>
              <a:gd name="connsiteY141" fmla="*/ 1883328 h 1923624"/>
              <a:gd name="connsiteX142" fmla="*/ 3938954 w 5237425"/>
              <a:gd name="connsiteY142" fmla="*/ 1918498 h 1923624"/>
              <a:gd name="connsiteX143" fmla="*/ 3903785 w 5237425"/>
              <a:gd name="connsiteY143" fmla="*/ 1909705 h 1923624"/>
              <a:gd name="connsiteX144" fmla="*/ 3851031 w 5237425"/>
              <a:gd name="connsiteY144" fmla="*/ 1892121 h 1923624"/>
              <a:gd name="connsiteX145" fmla="*/ 3771900 w 5237425"/>
              <a:gd name="connsiteY145" fmla="*/ 1874536 h 1923624"/>
              <a:gd name="connsiteX146" fmla="*/ 3710354 w 5237425"/>
              <a:gd name="connsiteY146" fmla="*/ 1856952 h 1923624"/>
              <a:gd name="connsiteX147" fmla="*/ 3569677 w 5237425"/>
              <a:gd name="connsiteY147" fmla="*/ 1830575 h 1923624"/>
              <a:gd name="connsiteX148" fmla="*/ 3516923 w 5237425"/>
              <a:gd name="connsiteY148" fmla="*/ 1821782 h 1923624"/>
              <a:gd name="connsiteX149" fmla="*/ 3420208 w 5237425"/>
              <a:gd name="connsiteY149" fmla="*/ 1804198 h 1923624"/>
              <a:gd name="connsiteX150" fmla="*/ 3288323 w 5237425"/>
              <a:gd name="connsiteY150" fmla="*/ 1786613 h 1923624"/>
              <a:gd name="connsiteX151" fmla="*/ 3261946 w 5237425"/>
              <a:gd name="connsiteY151" fmla="*/ 1777821 h 1923624"/>
              <a:gd name="connsiteX152" fmla="*/ 3165231 w 5237425"/>
              <a:gd name="connsiteY152" fmla="*/ 1760236 h 1923624"/>
              <a:gd name="connsiteX153" fmla="*/ 2980592 w 5237425"/>
              <a:gd name="connsiteY153" fmla="*/ 1769028 h 1923624"/>
              <a:gd name="connsiteX154" fmla="*/ 2910254 w 5237425"/>
              <a:gd name="connsiteY154" fmla="*/ 1777821 h 1923624"/>
              <a:gd name="connsiteX155" fmla="*/ 2760785 w 5237425"/>
              <a:gd name="connsiteY155" fmla="*/ 1795405 h 1923624"/>
              <a:gd name="connsiteX156" fmla="*/ 2611315 w 5237425"/>
              <a:gd name="connsiteY156" fmla="*/ 1812990 h 1923624"/>
              <a:gd name="connsiteX157" fmla="*/ 2567354 w 5237425"/>
              <a:gd name="connsiteY157" fmla="*/ 1821782 h 1923624"/>
              <a:gd name="connsiteX158" fmla="*/ 2470639 w 5237425"/>
              <a:gd name="connsiteY158" fmla="*/ 1830575 h 1923624"/>
              <a:gd name="connsiteX159" fmla="*/ 2409092 w 5237425"/>
              <a:gd name="connsiteY159" fmla="*/ 1839367 h 1923624"/>
              <a:gd name="connsiteX160" fmla="*/ 2224454 w 5237425"/>
              <a:gd name="connsiteY160" fmla="*/ 1821782 h 1923624"/>
              <a:gd name="connsiteX161" fmla="*/ 2136531 w 5237425"/>
              <a:gd name="connsiteY161" fmla="*/ 1804198 h 1923624"/>
              <a:gd name="connsiteX162" fmla="*/ 2101362 w 5237425"/>
              <a:gd name="connsiteY162" fmla="*/ 1786613 h 1923624"/>
              <a:gd name="connsiteX163" fmla="*/ 2048608 w 5237425"/>
              <a:gd name="connsiteY163" fmla="*/ 1769028 h 1923624"/>
              <a:gd name="connsiteX164" fmla="*/ 1987062 w 5237425"/>
              <a:gd name="connsiteY164" fmla="*/ 1742652 h 1923624"/>
              <a:gd name="connsiteX165" fmla="*/ 1951892 w 5237425"/>
              <a:gd name="connsiteY165" fmla="*/ 1725067 h 1923624"/>
              <a:gd name="connsiteX166" fmla="*/ 1907931 w 5237425"/>
              <a:gd name="connsiteY166" fmla="*/ 1716275 h 1923624"/>
              <a:gd name="connsiteX167" fmla="*/ 1872762 w 5237425"/>
              <a:gd name="connsiteY167" fmla="*/ 1689898 h 1923624"/>
              <a:gd name="connsiteX168" fmla="*/ 1828800 w 5237425"/>
              <a:gd name="connsiteY168" fmla="*/ 1672313 h 1923624"/>
              <a:gd name="connsiteX169" fmla="*/ 1732085 w 5237425"/>
              <a:gd name="connsiteY169" fmla="*/ 1645936 h 1923624"/>
              <a:gd name="connsiteX170" fmla="*/ 1688123 w 5237425"/>
              <a:gd name="connsiteY170" fmla="*/ 1619559 h 1923624"/>
              <a:gd name="connsiteX171" fmla="*/ 1661746 w 5237425"/>
              <a:gd name="connsiteY171" fmla="*/ 1610767 h 1923624"/>
              <a:gd name="connsiteX172" fmla="*/ 1626577 w 5237425"/>
              <a:gd name="connsiteY172" fmla="*/ 1593182 h 1923624"/>
              <a:gd name="connsiteX173" fmla="*/ 1582615 w 5237425"/>
              <a:gd name="connsiteY173" fmla="*/ 1575598 h 1923624"/>
              <a:gd name="connsiteX174" fmla="*/ 1547446 w 5237425"/>
              <a:gd name="connsiteY174" fmla="*/ 1558013 h 1923624"/>
              <a:gd name="connsiteX175" fmla="*/ 1494692 w 5237425"/>
              <a:gd name="connsiteY175" fmla="*/ 1540428 h 1923624"/>
              <a:gd name="connsiteX176" fmla="*/ 1459523 w 5237425"/>
              <a:gd name="connsiteY176" fmla="*/ 1522844 h 1923624"/>
              <a:gd name="connsiteX177" fmla="*/ 1406769 w 5237425"/>
              <a:gd name="connsiteY177" fmla="*/ 1505259 h 1923624"/>
              <a:gd name="connsiteX178" fmla="*/ 1354015 w 5237425"/>
              <a:gd name="connsiteY178" fmla="*/ 1470090 h 1923624"/>
              <a:gd name="connsiteX179" fmla="*/ 1239715 w 5237425"/>
              <a:gd name="connsiteY179" fmla="*/ 1417336 h 1923624"/>
              <a:gd name="connsiteX180" fmla="*/ 1178169 w 5237425"/>
              <a:gd name="connsiteY180" fmla="*/ 1399752 h 1923624"/>
              <a:gd name="connsiteX181" fmla="*/ 1143000 w 5237425"/>
              <a:gd name="connsiteY181" fmla="*/ 1382167 h 1923624"/>
              <a:gd name="connsiteX182" fmla="*/ 1072662 w 5237425"/>
              <a:gd name="connsiteY182" fmla="*/ 1355790 h 1923624"/>
              <a:gd name="connsiteX183" fmla="*/ 1028700 w 5237425"/>
              <a:gd name="connsiteY183" fmla="*/ 1338205 h 1923624"/>
              <a:gd name="connsiteX184" fmla="*/ 975946 w 5237425"/>
              <a:gd name="connsiteY184" fmla="*/ 1329413 h 1923624"/>
              <a:gd name="connsiteX185" fmla="*/ 949569 w 5237425"/>
              <a:gd name="connsiteY185" fmla="*/ 1320621 h 1923624"/>
              <a:gd name="connsiteX186" fmla="*/ 870439 w 5237425"/>
              <a:gd name="connsiteY186" fmla="*/ 1303036 h 1923624"/>
              <a:gd name="connsiteX187" fmla="*/ 518746 w 5237425"/>
              <a:gd name="connsiteY187" fmla="*/ 1285452 h 1923624"/>
              <a:gd name="connsiteX188" fmla="*/ 386862 w 5237425"/>
              <a:gd name="connsiteY188" fmla="*/ 1267867 h 1923624"/>
              <a:gd name="connsiteX189" fmla="*/ 360485 w 5237425"/>
              <a:gd name="connsiteY189" fmla="*/ 1259075 h 1923624"/>
              <a:gd name="connsiteX190" fmla="*/ 307731 w 5237425"/>
              <a:gd name="connsiteY190" fmla="*/ 1250282 h 1923624"/>
              <a:gd name="connsiteX191" fmla="*/ 263769 w 5237425"/>
              <a:gd name="connsiteY191" fmla="*/ 1241490 h 1923624"/>
              <a:gd name="connsiteX192" fmla="*/ 193431 w 5237425"/>
              <a:gd name="connsiteY192" fmla="*/ 1223905 h 1923624"/>
              <a:gd name="connsiteX193" fmla="*/ 140677 w 5237425"/>
              <a:gd name="connsiteY193" fmla="*/ 1197528 h 1923624"/>
              <a:gd name="connsiteX194" fmla="*/ 79131 w 5237425"/>
              <a:gd name="connsiteY194" fmla="*/ 1179944 h 1923624"/>
              <a:gd name="connsiteX195" fmla="*/ 26377 w 5237425"/>
              <a:gd name="connsiteY195" fmla="*/ 1100813 h 1923624"/>
              <a:gd name="connsiteX196" fmla="*/ 8792 w 5237425"/>
              <a:gd name="connsiteY196" fmla="*/ 1074436 h 1923624"/>
              <a:gd name="connsiteX197" fmla="*/ 0 w 5237425"/>
              <a:gd name="connsiteY197" fmla="*/ 1048059 h 192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5237425" h="1923624">
                <a:moveTo>
                  <a:pt x="35169" y="977721"/>
                </a:moveTo>
                <a:cubicBezTo>
                  <a:pt x="64477" y="974790"/>
                  <a:pt x="94039" y="973770"/>
                  <a:pt x="123092" y="968928"/>
                </a:cubicBezTo>
                <a:cubicBezTo>
                  <a:pt x="146931" y="964955"/>
                  <a:pt x="169450" y="954342"/>
                  <a:pt x="193431" y="951344"/>
                </a:cubicBezTo>
                <a:lnTo>
                  <a:pt x="263769" y="942552"/>
                </a:lnTo>
                <a:cubicBezTo>
                  <a:pt x="284678" y="935582"/>
                  <a:pt x="303230" y="928648"/>
                  <a:pt x="325315" y="924967"/>
                </a:cubicBezTo>
                <a:cubicBezTo>
                  <a:pt x="348622" y="921083"/>
                  <a:pt x="372208" y="919106"/>
                  <a:pt x="395654" y="916175"/>
                </a:cubicBezTo>
                <a:cubicBezTo>
                  <a:pt x="499884" y="890115"/>
                  <a:pt x="334901" y="930082"/>
                  <a:pt x="492369" y="898590"/>
                </a:cubicBezTo>
                <a:cubicBezTo>
                  <a:pt x="506889" y="895686"/>
                  <a:pt x="555831" y="874714"/>
                  <a:pt x="562708" y="872213"/>
                </a:cubicBezTo>
                <a:cubicBezTo>
                  <a:pt x="580128" y="865878"/>
                  <a:pt x="598588" y="862298"/>
                  <a:pt x="615462" y="854628"/>
                </a:cubicBezTo>
                <a:cubicBezTo>
                  <a:pt x="655999" y="836202"/>
                  <a:pt x="652924" y="829453"/>
                  <a:pt x="685800" y="810667"/>
                </a:cubicBezTo>
                <a:cubicBezTo>
                  <a:pt x="713158" y="795034"/>
                  <a:pt x="723981" y="794969"/>
                  <a:pt x="747346" y="775498"/>
                </a:cubicBezTo>
                <a:cubicBezTo>
                  <a:pt x="756898" y="767538"/>
                  <a:pt x="763377" y="756018"/>
                  <a:pt x="773723" y="749121"/>
                </a:cubicBezTo>
                <a:cubicBezTo>
                  <a:pt x="781434" y="743980"/>
                  <a:pt x="791810" y="744473"/>
                  <a:pt x="800100" y="740328"/>
                </a:cubicBezTo>
                <a:cubicBezTo>
                  <a:pt x="810726" y="735015"/>
                  <a:pt x="856775" y="700795"/>
                  <a:pt x="861646" y="696367"/>
                </a:cubicBezTo>
                <a:cubicBezTo>
                  <a:pt x="883114" y="676851"/>
                  <a:pt x="902677" y="655336"/>
                  <a:pt x="923192" y="634821"/>
                </a:cubicBezTo>
                <a:cubicBezTo>
                  <a:pt x="934915" y="623098"/>
                  <a:pt x="948415" y="612915"/>
                  <a:pt x="958362" y="599652"/>
                </a:cubicBezTo>
                <a:cubicBezTo>
                  <a:pt x="1057135" y="467952"/>
                  <a:pt x="919279" y="648310"/>
                  <a:pt x="1011115" y="538105"/>
                </a:cubicBezTo>
                <a:cubicBezTo>
                  <a:pt x="1047747" y="494146"/>
                  <a:pt x="1006722" y="526379"/>
                  <a:pt x="1055077" y="494144"/>
                </a:cubicBezTo>
                <a:cubicBezTo>
                  <a:pt x="1060939" y="485352"/>
                  <a:pt x="1067419" y="476942"/>
                  <a:pt x="1072662" y="467767"/>
                </a:cubicBezTo>
                <a:cubicBezTo>
                  <a:pt x="1081859" y="451673"/>
                  <a:pt x="1093548" y="420504"/>
                  <a:pt x="1107831" y="406221"/>
                </a:cubicBezTo>
                <a:cubicBezTo>
                  <a:pt x="1115303" y="398749"/>
                  <a:pt x="1125416" y="394498"/>
                  <a:pt x="1134208" y="388636"/>
                </a:cubicBezTo>
                <a:cubicBezTo>
                  <a:pt x="1137139" y="379844"/>
                  <a:pt x="1138855" y="370548"/>
                  <a:pt x="1143000" y="362259"/>
                </a:cubicBezTo>
                <a:cubicBezTo>
                  <a:pt x="1147726" y="352807"/>
                  <a:pt x="1156422" y="345595"/>
                  <a:pt x="1160585" y="335882"/>
                </a:cubicBezTo>
                <a:cubicBezTo>
                  <a:pt x="1194651" y="256396"/>
                  <a:pt x="1142814" y="340557"/>
                  <a:pt x="1186962" y="274336"/>
                </a:cubicBezTo>
                <a:cubicBezTo>
                  <a:pt x="1207581" y="212477"/>
                  <a:pt x="1180745" y="288843"/>
                  <a:pt x="1213339" y="212790"/>
                </a:cubicBezTo>
                <a:cubicBezTo>
                  <a:pt x="1216990" y="204271"/>
                  <a:pt x="1217986" y="194703"/>
                  <a:pt x="1222131" y="186413"/>
                </a:cubicBezTo>
                <a:cubicBezTo>
                  <a:pt x="1226857" y="176962"/>
                  <a:pt x="1235423" y="169692"/>
                  <a:pt x="1239715" y="160036"/>
                </a:cubicBezTo>
                <a:cubicBezTo>
                  <a:pt x="1239722" y="160021"/>
                  <a:pt x="1261693" y="94101"/>
                  <a:pt x="1266092" y="80905"/>
                </a:cubicBezTo>
                <a:cubicBezTo>
                  <a:pt x="1269023" y="72113"/>
                  <a:pt x="1268331" y="61081"/>
                  <a:pt x="1274885" y="54528"/>
                </a:cubicBezTo>
                <a:cubicBezTo>
                  <a:pt x="1283677" y="45736"/>
                  <a:pt x="1291710" y="36112"/>
                  <a:pt x="1301262" y="28152"/>
                </a:cubicBezTo>
                <a:cubicBezTo>
                  <a:pt x="1309380" y="21387"/>
                  <a:pt x="1317926" y="14730"/>
                  <a:pt x="1327639" y="10567"/>
                </a:cubicBezTo>
                <a:cubicBezTo>
                  <a:pt x="1338746" y="5807"/>
                  <a:pt x="1351085" y="4706"/>
                  <a:pt x="1362808" y="1775"/>
                </a:cubicBezTo>
                <a:cubicBezTo>
                  <a:pt x="1412041" y="7245"/>
                  <a:pt x="1441113" y="8162"/>
                  <a:pt x="1485900" y="19359"/>
                </a:cubicBezTo>
                <a:cubicBezTo>
                  <a:pt x="1494891" y="21607"/>
                  <a:pt x="1503987" y="24007"/>
                  <a:pt x="1512277" y="28152"/>
                </a:cubicBezTo>
                <a:cubicBezTo>
                  <a:pt x="1521728" y="32878"/>
                  <a:pt x="1528998" y="41444"/>
                  <a:pt x="1538654" y="45736"/>
                </a:cubicBezTo>
                <a:cubicBezTo>
                  <a:pt x="1538664" y="45741"/>
                  <a:pt x="1604591" y="67715"/>
                  <a:pt x="1617785" y="72113"/>
                </a:cubicBezTo>
                <a:lnTo>
                  <a:pt x="1644162" y="80905"/>
                </a:lnTo>
                <a:lnTo>
                  <a:pt x="1696915" y="116075"/>
                </a:lnTo>
                <a:cubicBezTo>
                  <a:pt x="1705707" y="121937"/>
                  <a:pt x="1715820" y="126187"/>
                  <a:pt x="1723292" y="133659"/>
                </a:cubicBezTo>
                <a:cubicBezTo>
                  <a:pt x="1732084" y="142451"/>
                  <a:pt x="1739722" y="152575"/>
                  <a:pt x="1749669" y="160036"/>
                </a:cubicBezTo>
                <a:cubicBezTo>
                  <a:pt x="1763340" y="170290"/>
                  <a:pt x="1779139" y="177356"/>
                  <a:pt x="1793631" y="186413"/>
                </a:cubicBezTo>
                <a:cubicBezTo>
                  <a:pt x="1802592" y="192014"/>
                  <a:pt x="1811409" y="197856"/>
                  <a:pt x="1820008" y="203998"/>
                </a:cubicBezTo>
                <a:cubicBezTo>
                  <a:pt x="1831932" y="212515"/>
                  <a:pt x="1844051" y="220838"/>
                  <a:pt x="1855177" y="230375"/>
                </a:cubicBezTo>
                <a:cubicBezTo>
                  <a:pt x="1864618" y="238467"/>
                  <a:pt x="1871208" y="249855"/>
                  <a:pt x="1881554" y="256752"/>
                </a:cubicBezTo>
                <a:cubicBezTo>
                  <a:pt x="1889265" y="261893"/>
                  <a:pt x="1899139" y="262613"/>
                  <a:pt x="1907931" y="265544"/>
                </a:cubicBezTo>
                <a:cubicBezTo>
                  <a:pt x="1916723" y="274336"/>
                  <a:pt x="1924493" y="284287"/>
                  <a:pt x="1934308" y="291921"/>
                </a:cubicBezTo>
                <a:cubicBezTo>
                  <a:pt x="1950990" y="304896"/>
                  <a:pt x="1970155" y="314409"/>
                  <a:pt x="1987062" y="327090"/>
                </a:cubicBezTo>
                <a:cubicBezTo>
                  <a:pt x="1998785" y="335882"/>
                  <a:pt x="2010307" y="344950"/>
                  <a:pt x="2022231" y="353467"/>
                </a:cubicBezTo>
                <a:cubicBezTo>
                  <a:pt x="2030830" y="359609"/>
                  <a:pt x="2040490" y="364287"/>
                  <a:pt x="2048608" y="371052"/>
                </a:cubicBezTo>
                <a:cubicBezTo>
                  <a:pt x="2082622" y="399397"/>
                  <a:pt x="2068249" y="399859"/>
                  <a:pt x="2110154" y="423805"/>
                </a:cubicBezTo>
                <a:cubicBezTo>
                  <a:pt x="2118201" y="428403"/>
                  <a:pt x="2127739" y="429667"/>
                  <a:pt x="2136531" y="432598"/>
                </a:cubicBezTo>
                <a:cubicBezTo>
                  <a:pt x="2142392" y="441390"/>
                  <a:pt x="2146163" y="452017"/>
                  <a:pt x="2154115" y="458975"/>
                </a:cubicBezTo>
                <a:cubicBezTo>
                  <a:pt x="2170020" y="472892"/>
                  <a:pt x="2189284" y="482421"/>
                  <a:pt x="2206869" y="494144"/>
                </a:cubicBezTo>
                <a:cubicBezTo>
                  <a:pt x="2215661" y="500005"/>
                  <a:pt x="2223221" y="508386"/>
                  <a:pt x="2233246" y="511728"/>
                </a:cubicBezTo>
                <a:cubicBezTo>
                  <a:pt x="2242038" y="514659"/>
                  <a:pt x="2251186" y="516686"/>
                  <a:pt x="2259623" y="520521"/>
                </a:cubicBezTo>
                <a:cubicBezTo>
                  <a:pt x="2358798" y="565601"/>
                  <a:pt x="2296220" y="547255"/>
                  <a:pt x="2365131" y="564482"/>
                </a:cubicBezTo>
                <a:cubicBezTo>
                  <a:pt x="2463862" y="613848"/>
                  <a:pt x="2421265" y="600497"/>
                  <a:pt x="2488223" y="617236"/>
                </a:cubicBezTo>
                <a:cubicBezTo>
                  <a:pt x="2499946" y="623098"/>
                  <a:pt x="2511074" y="630342"/>
                  <a:pt x="2523392" y="634821"/>
                </a:cubicBezTo>
                <a:cubicBezTo>
                  <a:pt x="2543444" y="642113"/>
                  <a:pt x="2564502" y="646274"/>
                  <a:pt x="2584939" y="652405"/>
                </a:cubicBezTo>
                <a:cubicBezTo>
                  <a:pt x="2593816" y="655068"/>
                  <a:pt x="2603026" y="657053"/>
                  <a:pt x="2611315" y="661198"/>
                </a:cubicBezTo>
                <a:cubicBezTo>
                  <a:pt x="2620766" y="665924"/>
                  <a:pt x="2628098" y="674354"/>
                  <a:pt x="2637692" y="678782"/>
                </a:cubicBezTo>
                <a:cubicBezTo>
                  <a:pt x="2666352" y="692010"/>
                  <a:pt x="2696307" y="702229"/>
                  <a:pt x="2725615" y="713952"/>
                </a:cubicBezTo>
                <a:cubicBezTo>
                  <a:pt x="2765142" y="729763"/>
                  <a:pt x="2771438" y="735375"/>
                  <a:pt x="2813539" y="740328"/>
                </a:cubicBezTo>
                <a:cubicBezTo>
                  <a:pt x="2848588" y="744452"/>
                  <a:pt x="2883877" y="746190"/>
                  <a:pt x="2919046" y="749121"/>
                </a:cubicBezTo>
                <a:cubicBezTo>
                  <a:pt x="2933700" y="752052"/>
                  <a:pt x="2948510" y="754289"/>
                  <a:pt x="2963008" y="757913"/>
                </a:cubicBezTo>
                <a:cubicBezTo>
                  <a:pt x="2971999" y="760161"/>
                  <a:pt x="2980297" y="764887"/>
                  <a:pt x="2989385" y="766705"/>
                </a:cubicBezTo>
                <a:cubicBezTo>
                  <a:pt x="3020761" y="772980"/>
                  <a:pt x="3102616" y="781241"/>
                  <a:pt x="3130062" y="784290"/>
                </a:cubicBezTo>
                <a:cubicBezTo>
                  <a:pt x="3138854" y="787221"/>
                  <a:pt x="3147448" y="790834"/>
                  <a:pt x="3156439" y="793082"/>
                </a:cubicBezTo>
                <a:cubicBezTo>
                  <a:pt x="3201237" y="804282"/>
                  <a:pt x="3230278" y="805195"/>
                  <a:pt x="3279531" y="810667"/>
                </a:cubicBezTo>
                <a:cubicBezTo>
                  <a:pt x="3361220" y="831089"/>
                  <a:pt x="3259666" y="806694"/>
                  <a:pt x="3367454" y="828252"/>
                </a:cubicBezTo>
                <a:cubicBezTo>
                  <a:pt x="3379303" y="830622"/>
                  <a:pt x="3390622" y="835632"/>
                  <a:pt x="3402623" y="837044"/>
                </a:cubicBezTo>
                <a:cubicBezTo>
                  <a:pt x="3440574" y="841509"/>
                  <a:pt x="3478823" y="842905"/>
                  <a:pt x="3516923" y="845836"/>
                </a:cubicBezTo>
                <a:lnTo>
                  <a:pt x="3956539" y="837044"/>
                </a:lnTo>
                <a:cubicBezTo>
                  <a:pt x="4024591" y="834614"/>
                  <a:pt x="3989179" y="829790"/>
                  <a:pt x="4035669" y="819459"/>
                </a:cubicBezTo>
                <a:cubicBezTo>
                  <a:pt x="4053072" y="815592"/>
                  <a:pt x="4070838" y="813598"/>
                  <a:pt x="4088423" y="810667"/>
                </a:cubicBezTo>
                <a:cubicBezTo>
                  <a:pt x="4103077" y="804805"/>
                  <a:pt x="4117962" y="799492"/>
                  <a:pt x="4132385" y="793082"/>
                </a:cubicBezTo>
                <a:cubicBezTo>
                  <a:pt x="4144362" y="787759"/>
                  <a:pt x="4155321" y="780203"/>
                  <a:pt x="4167554" y="775498"/>
                </a:cubicBezTo>
                <a:cubicBezTo>
                  <a:pt x="4193505" y="765517"/>
                  <a:pt x="4222844" y="763426"/>
                  <a:pt x="4246685" y="749121"/>
                </a:cubicBezTo>
                <a:cubicBezTo>
                  <a:pt x="4303460" y="715055"/>
                  <a:pt x="4273889" y="726095"/>
                  <a:pt x="4334608" y="713952"/>
                </a:cubicBezTo>
                <a:cubicBezTo>
                  <a:pt x="4423284" y="647445"/>
                  <a:pt x="4313885" y="732085"/>
                  <a:pt x="4404946" y="652405"/>
                </a:cubicBezTo>
                <a:cubicBezTo>
                  <a:pt x="4531594" y="541586"/>
                  <a:pt x="4368052" y="690476"/>
                  <a:pt x="4466492" y="608444"/>
                </a:cubicBezTo>
                <a:cubicBezTo>
                  <a:pt x="4476044" y="600484"/>
                  <a:pt x="4483317" y="590027"/>
                  <a:pt x="4492869" y="582067"/>
                </a:cubicBezTo>
                <a:cubicBezTo>
                  <a:pt x="4500987" y="575302"/>
                  <a:pt x="4510792" y="570822"/>
                  <a:pt x="4519246" y="564482"/>
                </a:cubicBezTo>
                <a:cubicBezTo>
                  <a:pt x="4534259" y="553222"/>
                  <a:pt x="4547594" y="539723"/>
                  <a:pt x="4563208" y="529313"/>
                </a:cubicBezTo>
                <a:cubicBezTo>
                  <a:pt x="4574114" y="522043"/>
                  <a:pt x="4587601" y="519189"/>
                  <a:pt x="4598377" y="511728"/>
                </a:cubicBezTo>
                <a:cubicBezTo>
                  <a:pt x="4625851" y="492707"/>
                  <a:pt x="4649704" y="468718"/>
                  <a:pt x="4677508" y="450182"/>
                </a:cubicBezTo>
                <a:lnTo>
                  <a:pt x="4730262" y="415013"/>
                </a:lnTo>
                <a:cubicBezTo>
                  <a:pt x="4759114" y="371734"/>
                  <a:pt x="4733436" y="400799"/>
                  <a:pt x="4783015" y="371052"/>
                </a:cubicBezTo>
                <a:cubicBezTo>
                  <a:pt x="4801137" y="360178"/>
                  <a:pt x="4818184" y="347605"/>
                  <a:pt x="4835769" y="335882"/>
                </a:cubicBezTo>
                <a:cubicBezTo>
                  <a:pt x="4835786" y="335871"/>
                  <a:pt x="4888507" y="300725"/>
                  <a:pt x="4888523" y="300713"/>
                </a:cubicBezTo>
                <a:cubicBezTo>
                  <a:pt x="4900246" y="291921"/>
                  <a:pt x="4912566" y="283873"/>
                  <a:pt x="4923692" y="274336"/>
                </a:cubicBezTo>
                <a:cubicBezTo>
                  <a:pt x="4933133" y="266244"/>
                  <a:pt x="4940711" y="256147"/>
                  <a:pt x="4950069" y="247959"/>
                </a:cubicBezTo>
                <a:cubicBezTo>
                  <a:pt x="4964192" y="235601"/>
                  <a:pt x="4979908" y="225148"/>
                  <a:pt x="4994031" y="212790"/>
                </a:cubicBezTo>
                <a:cubicBezTo>
                  <a:pt x="5003389" y="204602"/>
                  <a:pt x="5010967" y="194505"/>
                  <a:pt x="5020408" y="186413"/>
                </a:cubicBezTo>
                <a:cubicBezTo>
                  <a:pt x="5031534" y="176876"/>
                  <a:pt x="5044734" y="169893"/>
                  <a:pt x="5055577" y="160036"/>
                </a:cubicBezTo>
                <a:cubicBezTo>
                  <a:pt x="5077045" y="140520"/>
                  <a:pt x="5101029" y="122630"/>
                  <a:pt x="5117123" y="98490"/>
                </a:cubicBezTo>
                <a:cubicBezTo>
                  <a:pt x="5122985" y="89698"/>
                  <a:pt x="5127236" y="79585"/>
                  <a:pt x="5134708" y="72113"/>
                </a:cubicBezTo>
                <a:cubicBezTo>
                  <a:pt x="5142180" y="64641"/>
                  <a:pt x="5152486" y="60670"/>
                  <a:pt x="5161085" y="54528"/>
                </a:cubicBezTo>
                <a:cubicBezTo>
                  <a:pt x="5237425" y="0"/>
                  <a:pt x="5160468" y="52010"/>
                  <a:pt x="5222631" y="10567"/>
                </a:cubicBezTo>
                <a:cubicBezTo>
                  <a:pt x="5219812" y="21842"/>
                  <a:pt x="5211355" y="59495"/>
                  <a:pt x="5205046" y="72113"/>
                </a:cubicBezTo>
                <a:cubicBezTo>
                  <a:pt x="5176181" y="129843"/>
                  <a:pt x="5192557" y="60521"/>
                  <a:pt x="5169877" y="151244"/>
                </a:cubicBezTo>
                <a:cubicBezTo>
                  <a:pt x="5166946" y="162967"/>
                  <a:pt x="5164405" y="174794"/>
                  <a:pt x="5161085" y="186413"/>
                </a:cubicBezTo>
                <a:cubicBezTo>
                  <a:pt x="5146396" y="237823"/>
                  <a:pt x="5157244" y="186107"/>
                  <a:pt x="5143500" y="247959"/>
                </a:cubicBezTo>
                <a:cubicBezTo>
                  <a:pt x="5140459" y="261643"/>
                  <a:pt x="5131766" y="311487"/>
                  <a:pt x="5125915" y="327090"/>
                </a:cubicBezTo>
                <a:cubicBezTo>
                  <a:pt x="5121313" y="339362"/>
                  <a:pt x="5113199" y="350090"/>
                  <a:pt x="5108331" y="362259"/>
                </a:cubicBezTo>
                <a:cubicBezTo>
                  <a:pt x="5101447" y="379469"/>
                  <a:pt x="5096608" y="397428"/>
                  <a:pt x="5090746" y="415013"/>
                </a:cubicBezTo>
                <a:cubicBezTo>
                  <a:pt x="5087815" y="423805"/>
                  <a:pt x="5086099" y="433101"/>
                  <a:pt x="5081954" y="441390"/>
                </a:cubicBezTo>
                <a:lnTo>
                  <a:pt x="5064369" y="476559"/>
                </a:lnTo>
                <a:cubicBezTo>
                  <a:pt x="5061438" y="488282"/>
                  <a:pt x="5060981" y="500920"/>
                  <a:pt x="5055577" y="511728"/>
                </a:cubicBezTo>
                <a:cubicBezTo>
                  <a:pt x="5049024" y="524835"/>
                  <a:pt x="5037717" y="534973"/>
                  <a:pt x="5029200" y="546898"/>
                </a:cubicBezTo>
                <a:cubicBezTo>
                  <a:pt x="5023058" y="555497"/>
                  <a:pt x="5018380" y="565157"/>
                  <a:pt x="5011615" y="573275"/>
                </a:cubicBezTo>
                <a:cubicBezTo>
                  <a:pt x="5003655" y="582827"/>
                  <a:pt x="4991915" y="589162"/>
                  <a:pt x="4985239" y="599652"/>
                </a:cubicBezTo>
                <a:cubicBezTo>
                  <a:pt x="4971166" y="621767"/>
                  <a:pt x="4950069" y="669990"/>
                  <a:pt x="4950069" y="669990"/>
                </a:cubicBezTo>
                <a:cubicBezTo>
                  <a:pt x="4947138" y="684644"/>
                  <a:pt x="4948362" y="700794"/>
                  <a:pt x="4941277" y="713952"/>
                </a:cubicBezTo>
                <a:cubicBezTo>
                  <a:pt x="4927382" y="739757"/>
                  <a:pt x="4909247" y="763566"/>
                  <a:pt x="4888523" y="784290"/>
                </a:cubicBezTo>
                <a:cubicBezTo>
                  <a:pt x="4876800" y="796013"/>
                  <a:pt x="4862550" y="805665"/>
                  <a:pt x="4853354" y="819459"/>
                </a:cubicBezTo>
                <a:cubicBezTo>
                  <a:pt x="4838813" y="841270"/>
                  <a:pt x="4836721" y="871262"/>
                  <a:pt x="4818185" y="889798"/>
                </a:cubicBezTo>
                <a:cubicBezTo>
                  <a:pt x="4809393" y="898590"/>
                  <a:pt x="4799682" y="906551"/>
                  <a:pt x="4791808" y="916175"/>
                </a:cubicBezTo>
                <a:cubicBezTo>
                  <a:pt x="4772038" y="940338"/>
                  <a:pt x="4735750" y="992016"/>
                  <a:pt x="4712677" y="1021682"/>
                </a:cubicBezTo>
                <a:cubicBezTo>
                  <a:pt x="4701156" y="1036495"/>
                  <a:pt x="4690778" y="1052374"/>
                  <a:pt x="4677508" y="1065644"/>
                </a:cubicBezTo>
                <a:cubicBezTo>
                  <a:pt x="4668716" y="1074436"/>
                  <a:pt x="4659091" y="1082469"/>
                  <a:pt x="4651131" y="1092021"/>
                </a:cubicBezTo>
                <a:cubicBezTo>
                  <a:pt x="4629739" y="1117692"/>
                  <a:pt x="4608122" y="1143349"/>
                  <a:pt x="4589585" y="1171152"/>
                </a:cubicBezTo>
                <a:cubicBezTo>
                  <a:pt x="4583723" y="1179944"/>
                  <a:pt x="4578765" y="1189410"/>
                  <a:pt x="4572000" y="1197528"/>
                </a:cubicBezTo>
                <a:cubicBezTo>
                  <a:pt x="4564040" y="1207080"/>
                  <a:pt x="4553084" y="1213958"/>
                  <a:pt x="4545623" y="1223905"/>
                </a:cubicBezTo>
                <a:cubicBezTo>
                  <a:pt x="4480074" y="1311304"/>
                  <a:pt x="4555177" y="1231936"/>
                  <a:pt x="4492869" y="1294244"/>
                </a:cubicBezTo>
                <a:cubicBezTo>
                  <a:pt x="4489938" y="1303036"/>
                  <a:pt x="4489218" y="1312910"/>
                  <a:pt x="4484077" y="1320621"/>
                </a:cubicBezTo>
                <a:cubicBezTo>
                  <a:pt x="4477180" y="1330967"/>
                  <a:pt x="4465660" y="1337446"/>
                  <a:pt x="4457700" y="1346998"/>
                </a:cubicBezTo>
                <a:cubicBezTo>
                  <a:pt x="4450935" y="1355116"/>
                  <a:pt x="4446330" y="1364829"/>
                  <a:pt x="4440115" y="1373375"/>
                </a:cubicBezTo>
                <a:cubicBezTo>
                  <a:pt x="4422877" y="1397077"/>
                  <a:pt x="4400469" y="1417500"/>
                  <a:pt x="4387362" y="1443713"/>
                </a:cubicBezTo>
                <a:cubicBezTo>
                  <a:pt x="4381500" y="1455436"/>
                  <a:pt x="4377395" y="1468217"/>
                  <a:pt x="4369777" y="1478882"/>
                </a:cubicBezTo>
                <a:cubicBezTo>
                  <a:pt x="4362550" y="1489000"/>
                  <a:pt x="4351360" y="1495707"/>
                  <a:pt x="4343400" y="1505259"/>
                </a:cubicBezTo>
                <a:cubicBezTo>
                  <a:pt x="4282188" y="1578713"/>
                  <a:pt x="4376506" y="1480944"/>
                  <a:pt x="4299439" y="1558013"/>
                </a:cubicBezTo>
                <a:cubicBezTo>
                  <a:pt x="4296508" y="1566805"/>
                  <a:pt x="4296436" y="1577153"/>
                  <a:pt x="4290646" y="1584390"/>
                </a:cubicBezTo>
                <a:cubicBezTo>
                  <a:pt x="4284045" y="1592642"/>
                  <a:pt x="4271741" y="1594503"/>
                  <a:pt x="4264269" y="1601975"/>
                </a:cubicBezTo>
                <a:cubicBezTo>
                  <a:pt x="4253907" y="1612337"/>
                  <a:pt x="4246295" y="1625139"/>
                  <a:pt x="4237892" y="1637144"/>
                </a:cubicBezTo>
                <a:cubicBezTo>
                  <a:pt x="4225772" y="1654458"/>
                  <a:pt x="4214446" y="1672313"/>
                  <a:pt x="4202723" y="1689898"/>
                </a:cubicBezTo>
                <a:lnTo>
                  <a:pt x="4167554" y="1742652"/>
                </a:lnTo>
                <a:cubicBezTo>
                  <a:pt x="4161692" y="1751444"/>
                  <a:pt x="4158761" y="1763166"/>
                  <a:pt x="4149969" y="1769028"/>
                </a:cubicBezTo>
                <a:cubicBezTo>
                  <a:pt x="4141177" y="1774890"/>
                  <a:pt x="4132191" y="1780471"/>
                  <a:pt x="4123592" y="1786613"/>
                </a:cubicBezTo>
                <a:cubicBezTo>
                  <a:pt x="4047252" y="1841142"/>
                  <a:pt x="4124209" y="1789132"/>
                  <a:pt x="4062046" y="1830575"/>
                </a:cubicBezTo>
                <a:cubicBezTo>
                  <a:pt x="4056185" y="1839367"/>
                  <a:pt x="4051934" y="1849480"/>
                  <a:pt x="4044462" y="1856952"/>
                </a:cubicBezTo>
                <a:cubicBezTo>
                  <a:pt x="4027419" y="1873995"/>
                  <a:pt x="4013160" y="1876178"/>
                  <a:pt x="3991708" y="1883328"/>
                </a:cubicBezTo>
                <a:cubicBezTo>
                  <a:pt x="3974123" y="1895051"/>
                  <a:pt x="3959457" y="1923624"/>
                  <a:pt x="3938954" y="1918498"/>
                </a:cubicBezTo>
                <a:cubicBezTo>
                  <a:pt x="3927231" y="1915567"/>
                  <a:pt x="3915359" y="1913177"/>
                  <a:pt x="3903785" y="1909705"/>
                </a:cubicBezTo>
                <a:cubicBezTo>
                  <a:pt x="3886031" y="1904379"/>
                  <a:pt x="3869207" y="1895756"/>
                  <a:pt x="3851031" y="1892121"/>
                </a:cubicBezTo>
                <a:cubicBezTo>
                  <a:pt x="3814420" y="1884798"/>
                  <a:pt x="3806042" y="1883847"/>
                  <a:pt x="3771900" y="1874536"/>
                </a:cubicBezTo>
                <a:cubicBezTo>
                  <a:pt x="3751316" y="1868922"/>
                  <a:pt x="3730970" y="1862449"/>
                  <a:pt x="3710354" y="1856952"/>
                </a:cubicBezTo>
                <a:cubicBezTo>
                  <a:pt x="3615722" y="1831717"/>
                  <a:pt x="3665336" y="1844241"/>
                  <a:pt x="3569677" y="1830575"/>
                </a:cubicBezTo>
                <a:cubicBezTo>
                  <a:pt x="3552029" y="1828054"/>
                  <a:pt x="3534463" y="1824971"/>
                  <a:pt x="3516923" y="1821782"/>
                </a:cubicBezTo>
                <a:cubicBezTo>
                  <a:pt x="3471338" y="1813494"/>
                  <a:pt x="3468786" y="1810675"/>
                  <a:pt x="3420208" y="1804198"/>
                </a:cubicBezTo>
                <a:cubicBezTo>
                  <a:pt x="3372598" y="1797850"/>
                  <a:pt x="3334180" y="1796803"/>
                  <a:pt x="3288323" y="1786613"/>
                </a:cubicBezTo>
                <a:cubicBezTo>
                  <a:pt x="3279276" y="1784603"/>
                  <a:pt x="3271034" y="1779639"/>
                  <a:pt x="3261946" y="1777821"/>
                </a:cubicBezTo>
                <a:cubicBezTo>
                  <a:pt x="3104419" y="1746315"/>
                  <a:pt x="3269495" y="1786301"/>
                  <a:pt x="3165231" y="1760236"/>
                </a:cubicBezTo>
                <a:cubicBezTo>
                  <a:pt x="3103685" y="1763167"/>
                  <a:pt x="3042062" y="1764789"/>
                  <a:pt x="2980592" y="1769028"/>
                </a:cubicBezTo>
                <a:cubicBezTo>
                  <a:pt x="2957020" y="1770654"/>
                  <a:pt x="2933721" y="1775060"/>
                  <a:pt x="2910254" y="1777821"/>
                </a:cubicBezTo>
                <a:cubicBezTo>
                  <a:pt x="2716250" y="1800646"/>
                  <a:pt x="2938823" y="1773151"/>
                  <a:pt x="2760785" y="1795405"/>
                </a:cubicBezTo>
                <a:cubicBezTo>
                  <a:pt x="2678710" y="1815925"/>
                  <a:pt x="2768760" y="1795497"/>
                  <a:pt x="2611315" y="1812990"/>
                </a:cubicBezTo>
                <a:cubicBezTo>
                  <a:pt x="2596463" y="1814640"/>
                  <a:pt x="2582182" y="1819928"/>
                  <a:pt x="2567354" y="1821782"/>
                </a:cubicBezTo>
                <a:cubicBezTo>
                  <a:pt x="2535233" y="1825797"/>
                  <a:pt x="2502812" y="1827000"/>
                  <a:pt x="2470639" y="1830575"/>
                </a:cubicBezTo>
                <a:cubicBezTo>
                  <a:pt x="2450042" y="1832864"/>
                  <a:pt x="2429608" y="1836436"/>
                  <a:pt x="2409092" y="1839367"/>
                </a:cubicBezTo>
                <a:cubicBezTo>
                  <a:pt x="2168206" y="1825198"/>
                  <a:pt x="2327255" y="1843811"/>
                  <a:pt x="2224454" y="1821782"/>
                </a:cubicBezTo>
                <a:cubicBezTo>
                  <a:pt x="2195229" y="1815520"/>
                  <a:pt x="2136531" y="1804198"/>
                  <a:pt x="2136531" y="1804198"/>
                </a:cubicBezTo>
                <a:cubicBezTo>
                  <a:pt x="2124808" y="1798336"/>
                  <a:pt x="2113531" y="1791481"/>
                  <a:pt x="2101362" y="1786613"/>
                </a:cubicBezTo>
                <a:cubicBezTo>
                  <a:pt x="2084152" y="1779729"/>
                  <a:pt x="2064031" y="1779310"/>
                  <a:pt x="2048608" y="1769028"/>
                </a:cubicBezTo>
                <a:cubicBezTo>
                  <a:pt x="2012177" y="1744741"/>
                  <a:pt x="2032482" y="1754007"/>
                  <a:pt x="1987062" y="1742652"/>
                </a:cubicBezTo>
                <a:cubicBezTo>
                  <a:pt x="1975339" y="1736790"/>
                  <a:pt x="1964326" y="1729212"/>
                  <a:pt x="1951892" y="1725067"/>
                </a:cubicBezTo>
                <a:cubicBezTo>
                  <a:pt x="1937715" y="1720341"/>
                  <a:pt x="1921587" y="1722344"/>
                  <a:pt x="1907931" y="1716275"/>
                </a:cubicBezTo>
                <a:cubicBezTo>
                  <a:pt x="1894540" y="1710324"/>
                  <a:pt x="1885572" y="1697015"/>
                  <a:pt x="1872762" y="1689898"/>
                </a:cubicBezTo>
                <a:cubicBezTo>
                  <a:pt x="1858965" y="1682233"/>
                  <a:pt x="1843633" y="1677707"/>
                  <a:pt x="1828800" y="1672313"/>
                </a:cubicBezTo>
                <a:cubicBezTo>
                  <a:pt x="1774263" y="1652481"/>
                  <a:pt x="1784230" y="1656365"/>
                  <a:pt x="1732085" y="1645936"/>
                </a:cubicBezTo>
                <a:cubicBezTo>
                  <a:pt x="1717431" y="1637144"/>
                  <a:pt x="1703408" y="1627201"/>
                  <a:pt x="1688123" y="1619559"/>
                </a:cubicBezTo>
                <a:cubicBezTo>
                  <a:pt x="1679834" y="1615414"/>
                  <a:pt x="1670265" y="1614418"/>
                  <a:pt x="1661746" y="1610767"/>
                </a:cubicBezTo>
                <a:cubicBezTo>
                  <a:pt x="1649699" y="1605604"/>
                  <a:pt x="1638554" y="1598505"/>
                  <a:pt x="1626577" y="1593182"/>
                </a:cubicBezTo>
                <a:cubicBezTo>
                  <a:pt x="1612155" y="1586772"/>
                  <a:pt x="1597037" y="1582008"/>
                  <a:pt x="1582615" y="1575598"/>
                </a:cubicBezTo>
                <a:cubicBezTo>
                  <a:pt x="1570638" y="1570275"/>
                  <a:pt x="1559615" y="1562881"/>
                  <a:pt x="1547446" y="1558013"/>
                </a:cubicBezTo>
                <a:cubicBezTo>
                  <a:pt x="1530236" y="1551129"/>
                  <a:pt x="1511271" y="1548717"/>
                  <a:pt x="1494692" y="1540428"/>
                </a:cubicBezTo>
                <a:cubicBezTo>
                  <a:pt x="1482969" y="1534567"/>
                  <a:pt x="1471692" y="1527712"/>
                  <a:pt x="1459523" y="1522844"/>
                </a:cubicBezTo>
                <a:cubicBezTo>
                  <a:pt x="1442313" y="1515960"/>
                  <a:pt x="1422192" y="1515541"/>
                  <a:pt x="1406769" y="1505259"/>
                </a:cubicBezTo>
                <a:cubicBezTo>
                  <a:pt x="1389184" y="1493536"/>
                  <a:pt x="1372918" y="1479541"/>
                  <a:pt x="1354015" y="1470090"/>
                </a:cubicBezTo>
                <a:cubicBezTo>
                  <a:pt x="1314940" y="1450553"/>
                  <a:pt x="1280693" y="1430995"/>
                  <a:pt x="1239715" y="1417336"/>
                </a:cubicBezTo>
                <a:cubicBezTo>
                  <a:pt x="1219474" y="1410589"/>
                  <a:pt x="1198221" y="1407043"/>
                  <a:pt x="1178169" y="1399752"/>
                </a:cubicBezTo>
                <a:cubicBezTo>
                  <a:pt x="1165851" y="1395273"/>
                  <a:pt x="1154977" y="1387490"/>
                  <a:pt x="1143000" y="1382167"/>
                </a:cubicBezTo>
                <a:cubicBezTo>
                  <a:pt x="1081818" y="1354974"/>
                  <a:pt x="1119071" y="1373193"/>
                  <a:pt x="1072662" y="1355790"/>
                </a:cubicBezTo>
                <a:cubicBezTo>
                  <a:pt x="1057884" y="1350248"/>
                  <a:pt x="1043927" y="1342358"/>
                  <a:pt x="1028700" y="1338205"/>
                </a:cubicBezTo>
                <a:cubicBezTo>
                  <a:pt x="1011501" y="1333514"/>
                  <a:pt x="993349" y="1333280"/>
                  <a:pt x="975946" y="1329413"/>
                </a:cubicBezTo>
                <a:cubicBezTo>
                  <a:pt x="966899" y="1327403"/>
                  <a:pt x="958480" y="1323167"/>
                  <a:pt x="949569" y="1320621"/>
                </a:cubicBezTo>
                <a:cubicBezTo>
                  <a:pt x="930363" y="1315134"/>
                  <a:pt x="888579" y="1305627"/>
                  <a:pt x="870439" y="1303036"/>
                </a:cubicBezTo>
                <a:cubicBezTo>
                  <a:pt x="749610" y="1285775"/>
                  <a:pt x="651211" y="1289725"/>
                  <a:pt x="518746" y="1285452"/>
                </a:cubicBezTo>
                <a:cubicBezTo>
                  <a:pt x="432495" y="1263888"/>
                  <a:pt x="548324" y="1290932"/>
                  <a:pt x="386862" y="1267867"/>
                </a:cubicBezTo>
                <a:cubicBezTo>
                  <a:pt x="377687" y="1266556"/>
                  <a:pt x="369532" y="1261086"/>
                  <a:pt x="360485" y="1259075"/>
                </a:cubicBezTo>
                <a:cubicBezTo>
                  <a:pt x="343082" y="1255208"/>
                  <a:pt x="325271" y="1253471"/>
                  <a:pt x="307731" y="1250282"/>
                </a:cubicBezTo>
                <a:cubicBezTo>
                  <a:pt x="293028" y="1247609"/>
                  <a:pt x="278330" y="1244850"/>
                  <a:pt x="263769" y="1241490"/>
                </a:cubicBezTo>
                <a:cubicBezTo>
                  <a:pt x="240220" y="1236056"/>
                  <a:pt x="215047" y="1234713"/>
                  <a:pt x="193431" y="1223905"/>
                </a:cubicBezTo>
                <a:cubicBezTo>
                  <a:pt x="175846" y="1215113"/>
                  <a:pt x="158643" y="1205513"/>
                  <a:pt x="140677" y="1197528"/>
                </a:cubicBezTo>
                <a:cubicBezTo>
                  <a:pt x="124461" y="1190321"/>
                  <a:pt x="95096" y="1183935"/>
                  <a:pt x="79131" y="1179944"/>
                </a:cubicBezTo>
                <a:lnTo>
                  <a:pt x="26377" y="1100813"/>
                </a:lnTo>
                <a:lnTo>
                  <a:pt x="8792" y="1074436"/>
                </a:lnTo>
                <a:lnTo>
                  <a:pt x="0" y="1048059"/>
                </a:lnTo>
              </a:path>
            </a:pathLst>
          </a:custGeom>
          <a:blipFill dpi="0" rotWithShape="1">
            <a:blip r:embed="rId2" cstate="print">
              <a:alphaModFix amt="41000"/>
            </a:blip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46100" sx="1000" sy="1000" algn="ctr" rotWithShape="0">
              <a:srgbClr val="000000">
                <a:alpha val="42000"/>
              </a:srgb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sk-SK"/>
          </a:p>
        </p:txBody>
      </p:sp>
      <p:cxnSp>
        <p:nvCxnSpPr>
          <p:cNvPr id="40964" name="Straight Connector 43"/>
          <p:cNvCxnSpPr>
            <a:cxnSpLocks noChangeShapeType="1"/>
          </p:cNvCxnSpPr>
          <p:nvPr/>
        </p:nvCxnSpPr>
        <p:spPr bwMode="auto">
          <a:xfrm flipV="1">
            <a:off x="3779838" y="4149725"/>
            <a:ext cx="1008062" cy="15113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5" name="Straight Connector 45"/>
          <p:cNvCxnSpPr>
            <a:cxnSpLocks noChangeShapeType="1"/>
          </p:cNvCxnSpPr>
          <p:nvPr/>
        </p:nvCxnSpPr>
        <p:spPr bwMode="auto">
          <a:xfrm flipV="1">
            <a:off x="3203575" y="4076700"/>
            <a:ext cx="1560513" cy="2698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6" name="Oval 46"/>
          <p:cNvSpPr>
            <a:spLocks noChangeArrowheads="1"/>
          </p:cNvSpPr>
          <p:nvPr/>
        </p:nvSpPr>
        <p:spPr bwMode="auto">
          <a:xfrm>
            <a:off x="4716463" y="4076700"/>
            <a:ext cx="142875" cy="1444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2400"/>
          </a:p>
        </p:txBody>
      </p:sp>
      <p:sp>
        <p:nvSpPr>
          <p:cNvPr id="40967" name="TextBox 48"/>
          <p:cNvSpPr txBox="1">
            <a:spLocks noChangeArrowheads="1"/>
          </p:cNvSpPr>
          <p:nvPr/>
        </p:nvSpPr>
        <p:spPr bwMode="auto">
          <a:xfrm>
            <a:off x="4859338" y="4005263"/>
            <a:ext cx="11525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k-SK" sz="1100"/>
              <a:t>01100111</a:t>
            </a:r>
            <a:endParaRPr lang="sk-SK" altLang="sk-SK" sz="1100"/>
          </a:p>
        </p:txBody>
      </p:sp>
      <p:cxnSp>
        <p:nvCxnSpPr>
          <p:cNvPr id="40968" name="Straight Connector 50"/>
          <p:cNvCxnSpPr>
            <a:cxnSpLocks noChangeShapeType="1"/>
          </p:cNvCxnSpPr>
          <p:nvPr/>
        </p:nvCxnSpPr>
        <p:spPr bwMode="auto">
          <a:xfrm flipV="1">
            <a:off x="3348038" y="4365625"/>
            <a:ext cx="863600" cy="12954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" name="Straight Connector 52"/>
          <p:cNvCxnSpPr>
            <a:cxnSpLocks noChangeShapeType="1"/>
          </p:cNvCxnSpPr>
          <p:nvPr/>
        </p:nvCxnSpPr>
        <p:spPr bwMode="auto">
          <a:xfrm>
            <a:off x="3132138" y="4365625"/>
            <a:ext cx="10795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TextBox 53"/>
          <p:cNvSpPr txBox="1">
            <a:spLocks noChangeArrowheads="1"/>
          </p:cNvSpPr>
          <p:nvPr/>
        </p:nvSpPr>
        <p:spPr bwMode="auto">
          <a:xfrm>
            <a:off x="3708400" y="4365625"/>
            <a:ext cx="11509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k-SK" sz="1100"/>
              <a:t>00100110</a:t>
            </a:r>
            <a:endParaRPr lang="sk-SK" altLang="sk-SK" sz="1100"/>
          </a:p>
        </p:txBody>
      </p:sp>
      <p:cxnSp>
        <p:nvCxnSpPr>
          <p:cNvPr id="40971" name="Straight Connector 55"/>
          <p:cNvCxnSpPr>
            <a:cxnSpLocks noChangeShapeType="1"/>
          </p:cNvCxnSpPr>
          <p:nvPr/>
        </p:nvCxnSpPr>
        <p:spPr bwMode="auto">
          <a:xfrm flipV="1">
            <a:off x="2916238" y="4652963"/>
            <a:ext cx="719137" cy="1008062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2" name="Straight Connector 57"/>
          <p:cNvCxnSpPr>
            <a:cxnSpLocks noChangeShapeType="1"/>
          </p:cNvCxnSpPr>
          <p:nvPr/>
        </p:nvCxnSpPr>
        <p:spPr bwMode="auto">
          <a:xfrm>
            <a:off x="2843213" y="4652963"/>
            <a:ext cx="7921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3" name="TextBox 59"/>
          <p:cNvSpPr txBox="1">
            <a:spLocks noChangeArrowheads="1"/>
          </p:cNvSpPr>
          <p:nvPr/>
        </p:nvSpPr>
        <p:spPr bwMode="auto">
          <a:xfrm>
            <a:off x="2916238" y="4652963"/>
            <a:ext cx="11509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k-SK" sz="1100"/>
              <a:t>00110010</a:t>
            </a:r>
            <a:endParaRPr lang="sk-SK" altLang="sk-SK" sz="1100"/>
          </a:p>
        </p:txBody>
      </p:sp>
      <p:cxnSp>
        <p:nvCxnSpPr>
          <p:cNvPr id="40974" name="Straight Connector 61"/>
          <p:cNvCxnSpPr>
            <a:cxnSpLocks noChangeShapeType="1"/>
          </p:cNvCxnSpPr>
          <p:nvPr/>
        </p:nvCxnSpPr>
        <p:spPr bwMode="auto">
          <a:xfrm flipV="1">
            <a:off x="2411413" y="4941888"/>
            <a:ext cx="576262" cy="71913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5" name="Straight Connector 63"/>
          <p:cNvCxnSpPr>
            <a:cxnSpLocks noChangeShapeType="1"/>
          </p:cNvCxnSpPr>
          <p:nvPr/>
        </p:nvCxnSpPr>
        <p:spPr bwMode="auto">
          <a:xfrm>
            <a:off x="2555875" y="4941888"/>
            <a:ext cx="43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6" name="TextBox 65"/>
          <p:cNvSpPr txBox="1">
            <a:spLocks noChangeArrowheads="1"/>
          </p:cNvSpPr>
          <p:nvPr/>
        </p:nvSpPr>
        <p:spPr bwMode="auto">
          <a:xfrm>
            <a:off x="2555875" y="4941888"/>
            <a:ext cx="11525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k-SK" sz="1100"/>
              <a:t>00010011</a:t>
            </a:r>
            <a:endParaRPr lang="sk-SK" altLang="sk-SK" sz="1100"/>
          </a:p>
        </p:txBody>
      </p:sp>
      <p:sp>
        <p:nvSpPr>
          <p:cNvPr id="68" name="Freeform 67"/>
          <p:cNvSpPr>
            <a:spLocks/>
          </p:cNvSpPr>
          <p:nvPr/>
        </p:nvSpPr>
        <p:spPr bwMode="auto">
          <a:xfrm>
            <a:off x="5238750" y="4024313"/>
            <a:ext cx="255588" cy="268287"/>
          </a:xfrm>
          <a:custGeom>
            <a:avLst/>
            <a:gdLst>
              <a:gd name="T0" fmla="*/ 182322 w 256374"/>
              <a:gd name="T1" fmla="*/ 102986 h 290557"/>
              <a:gd name="T2" fmla="*/ 207185 w 256374"/>
              <a:gd name="T3" fmla="*/ 95885 h 290557"/>
              <a:gd name="T4" fmla="*/ 223760 w 256374"/>
              <a:gd name="T5" fmla="*/ 74577 h 290557"/>
              <a:gd name="T6" fmla="*/ 232046 w 256374"/>
              <a:gd name="T7" fmla="*/ 63922 h 290557"/>
              <a:gd name="T8" fmla="*/ 240334 w 256374"/>
              <a:gd name="T9" fmla="*/ 53268 h 290557"/>
              <a:gd name="T10" fmla="*/ 248621 w 256374"/>
              <a:gd name="T11" fmla="*/ 42616 h 290557"/>
              <a:gd name="T12" fmla="*/ 215471 w 256374"/>
              <a:gd name="T13" fmla="*/ 21307 h 290557"/>
              <a:gd name="T14" fmla="*/ 174035 w 256374"/>
              <a:gd name="T15" fmla="*/ 3551 h 290557"/>
              <a:gd name="T16" fmla="*/ 149172 w 256374"/>
              <a:gd name="T17" fmla="*/ 0 h 290557"/>
              <a:gd name="T18" fmla="*/ 91162 w 256374"/>
              <a:gd name="T19" fmla="*/ 3551 h 290557"/>
              <a:gd name="T20" fmla="*/ 66298 w 256374"/>
              <a:gd name="T21" fmla="*/ 7102 h 290557"/>
              <a:gd name="T22" fmla="*/ 49725 w 256374"/>
              <a:gd name="T23" fmla="*/ 17756 h 290557"/>
              <a:gd name="T24" fmla="*/ 24862 w 256374"/>
              <a:gd name="T25" fmla="*/ 24859 h 290557"/>
              <a:gd name="T26" fmla="*/ 8287 w 256374"/>
              <a:gd name="T27" fmla="*/ 46166 h 290557"/>
              <a:gd name="T28" fmla="*/ 0 w 256374"/>
              <a:gd name="T29" fmla="*/ 56821 h 290557"/>
              <a:gd name="T30" fmla="*/ 16576 w 256374"/>
              <a:gd name="T31" fmla="*/ 88782 h 290557"/>
              <a:gd name="T32" fmla="*/ 49725 w 256374"/>
              <a:gd name="T33" fmla="*/ 110090 h 290557"/>
              <a:gd name="T34" fmla="*/ 99447 w 256374"/>
              <a:gd name="T35" fmla="*/ 120742 h 290557"/>
              <a:gd name="T36" fmla="*/ 198897 w 256374"/>
              <a:gd name="T37" fmla="*/ 99435 h 290557"/>
              <a:gd name="T38" fmla="*/ 182322 w 256374"/>
              <a:gd name="T39" fmla="*/ 102986 h 29055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56374" h="290557">
                <a:moveTo>
                  <a:pt x="188007" y="247828"/>
                </a:moveTo>
                <a:cubicBezTo>
                  <a:pt x="196553" y="242131"/>
                  <a:pt x="208201" y="239447"/>
                  <a:pt x="213645" y="230737"/>
                </a:cubicBezTo>
                <a:cubicBezTo>
                  <a:pt x="223194" y="215459"/>
                  <a:pt x="225039" y="196554"/>
                  <a:pt x="230736" y="179462"/>
                </a:cubicBezTo>
                <a:lnTo>
                  <a:pt x="239282" y="153824"/>
                </a:lnTo>
                <a:lnTo>
                  <a:pt x="247828" y="128187"/>
                </a:lnTo>
                <a:lnTo>
                  <a:pt x="256374" y="102550"/>
                </a:lnTo>
                <a:lnTo>
                  <a:pt x="222191" y="51275"/>
                </a:lnTo>
                <a:cubicBezTo>
                  <a:pt x="205101" y="25640"/>
                  <a:pt x="207946" y="22788"/>
                  <a:pt x="179462" y="8546"/>
                </a:cubicBezTo>
                <a:cubicBezTo>
                  <a:pt x="171405" y="4517"/>
                  <a:pt x="162370" y="2849"/>
                  <a:pt x="153824" y="0"/>
                </a:cubicBezTo>
                <a:cubicBezTo>
                  <a:pt x="133884" y="2849"/>
                  <a:pt x="113755" y="4596"/>
                  <a:pt x="94004" y="8546"/>
                </a:cubicBezTo>
                <a:cubicBezTo>
                  <a:pt x="85171" y="10313"/>
                  <a:pt x="75400" y="11465"/>
                  <a:pt x="68366" y="17092"/>
                </a:cubicBezTo>
                <a:cubicBezTo>
                  <a:pt x="60346" y="23508"/>
                  <a:pt x="58537" y="35467"/>
                  <a:pt x="51275" y="42729"/>
                </a:cubicBezTo>
                <a:cubicBezTo>
                  <a:pt x="44012" y="49992"/>
                  <a:pt x="34183" y="54124"/>
                  <a:pt x="25637" y="59821"/>
                </a:cubicBezTo>
                <a:lnTo>
                  <a:pt x="8546" y="111095"/>
                </a:lnTo>
                <a:lnTo>
                  <a:pt x="0" y="136733"/>
                </a:lnTo>
                <a:cubicBezTo>
                  <a:pt x="2319" y="150647"/>
                  <a:pt x="7073" y="195612"/>
                  <a:pt x="17092" y="213645"/>
                </a:cubicBezTo>
                <a:cubicBezTo>
                  <a:pt x="27068" y="231602"/>
                  <a:pt x="34183" y="253526"/>
                  <a:pt x="51275" y="264920"/>
                </a:cubicBezTo>
                <a:cubicBezTo>
                  <a:pt x="84407" y="287008"/>
                  <a:pt x="67169" y="278763"/>
                  <a:pt x="102549" y="290557"/>
                </a:cubicBezTo>
                <a:cubicBezTo>
                  <a:pt x="115194" y="286342"/>
                  <a:pt x="205099" y="261372"/>
                  <a:pt x="205099" y="239282"/>
                </a:cubicBezTo>
                <a:lnTo>
                  <a:pt x="188007" y="247828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" name="Freeform 68"/>
          <p:cNvSpPr>
            <a:spLocks/>
          </p:cNvSpPr>
          <p:nvPr/>
        </p:nvSpPr>
        <p:spPr bwMode="auto">
          <a:xfrm>
            <a:off x="4090988" y="4367213"/>
            <a:ext cx="282575" cy="292100"/>
          </a:xfrm>
          <a:custGeom>
            <a:avLst/>
            <a:gdLst>
              <a:gd name="T0" fmla="*/ 256325 w 281543"/>
              <a:gd name="T1" fmla="*/ 245451 h 291830"/>
              <a:gd name="T2" fmla="*/ 286595 w 281543"/>
              <a:gd name="T3" fmla="*/ 215997 h 291830"/>
              <a:gd name="T4" fmla="*/ 276505 w 281543"/>
              <a:gd name="T5" fmla="*/ 88362 h 291830"/>
              <a:gd name="T6" fmla="*/ 226058 w 281543"/>
              <a:gd name="T7" fmla="*/ 39271 h 291830"/>
              <a:gd name="T8" fmla="*/ 195784 w 281543"/>
              <a:gd name="T9" fmla="*/ 19635 h 291830"/>
              <a:gd name="T10" fmla="*/ 125153 w 281543"/>
              <a:gd name="T11" fmla="*/ 9818 h 291830"/>
              <a:gd name="T12" fmla="*/ 84793 w 281543"/>
              <a:gd name="T13" fmla="*/ 0 h 291830"/>
              <a:gd name="T14" fmla="*/ 54522 w 281543"/>
              <a:gd name="T15" fmla="*/ 9818 h 291830"/>
              <a:gd name="T16" fmla="*/ 14161 w 281543"/>
              <a:gd name="T17" fmla="*/ 117816 h 291830"/>
              <a:gd name="T18" fmla="*/ 24252 w 281543"/>
              <a:gd name="T19" fmla="*/ 206179 h 291830"/>
              <a:gd name="T20" fmla="*/ 44431 w 281543"/>
              <a:gd name="T21" fmla="*/ 235633 h 291830"/>
              <a:gd name="T22" fmla="*/ 115064 w 281543"/>
              <a:gd name="T23" fmla="*/ 294541 h 291830"/>
              <a:gd name="T24" fmla="*/ 236145 w 281543"/>
              <a:gd name="T25" fmla="*/ 284722 h 291830"/>
              <a:gd name="T26" fmla="*/ 266414 w 281543"/>
              <a:gd name="T27" fmla="*/ 274905 h 291830"/>
              <a:gd name="T28" fmla="*/ 286595 w 281543"/>
              <a:gd name="T29" fmla="*/ 255269 h 291830"/>
              <a:gd name="T30" fmla="*/ 256325 w 281543"/>
              <a:gd name="T31" fmla="*/ 245451 h 29183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1543" h="291830">
                <a:moveTo>
                  <a:pt x="247116" y="243192"/>
                </a:moveTo>
                <a:cubicBezTo>
                  <a:pt x="247116" y="236707"/>
                  <a:pt x="274593" y="227660"/>
                  <a:pt x="276299" y="214009"/>
                </a:cubicBezTo>
                <a:cubicBezTo>
                  <a:pt x="281543" y="172058"/>
                  <a:pt x="279940" y="127657"/>
                  <a:pt x="266571" y="87549"/>
                </a:cubicBezTo>
                <a:cubicBezTo>
                  <a:pt x="259320" y="65797"/>
                  <a:pt x="237010" y="51630"/>
                  <a:pt x="217933" y="38911"/>
                </a:cubicBezTo>
                <a:cubicBezTo>
                  <a:pt x="208205" y="32426"/>
                  <a:pt x="199948" y="22814"/>
                  <a:pt x="188750" y="19455"/>
                </a:cubicBezTo>
                <a:cubicBezTo>
                  <a:pt x="166789" y="12867"/>
                  <a:pt x="143215" y="13829"/>
                  <a:pt x="120657" y="9728"/>
                </a:cubicBezTo>
                <a:cubicBezTo>
                  <a:pt x="107503" y="7336"/>
                  <a:pt x="94716" y="3243"/>
                  <a:pt x="81746" y="0"/>
                </a:cubicBezTo>
                <a:cubicBezTo>
                  <a:pt x="72018" y="3243"/>
                  <a:pt x="61734" y="5142"/>
                  <a:pt x="52563" y="9728"/>
                </a:cubicBezTo>
                <a:cubicBezTo>
                  <a:pt x="0" y="36010"/>
                  <a:pt x="22031" y="41324"/>
                  <a:pt x="13652" y="116732"/>
                </a:cubicBezTo>
                <a:cubicBezTo>
                  <a:pt x="16895" y="145915"/>
                  <a:pt x="16259" y="175795"/>
                  <a:pt x="23380" y="204281"/>
                </a:cubicBezTo>
                <a:cubicBezTo>
                  <a:pt x="26216" y="215623"/>
                  <a:pt x="35227" y="224587"/>
                  <a:pt x="42835" y="233464"/>
                </a:cubicBezTo>
                <a:cubicBezTo>
                  <a:pt x="74287" y="270158"/>
                  <a:pt x="76507" y="268882"/>
                  <a:pt x="110929" y="291830"/>
                </a:cubicBezTo>
                <a:cubicBezTo>
                  <a:pt x="149840" y="288587"/>
                  <a:pt x="188958" y="287262"/>
                  <a:pt x="227661" y="282102"/>
                </a:cubicBezTo>
                <a:cubicBezTo>
                  <a:pt x="237825" y="280747"/>
                  <a:pt x="248051" y="277651"/>
                  <a:pt x="256844" y="272375"/>
                </a:cubicBezTo>
                <a:cubicBezTo>
                  <a:pt x="264708" y="267656"/>
                  <a:pt x="269814" y="259404"/>
                  <a:pt x="276299" y="252919"/>
                </a:cubicBezTo>
                <a:cubicBezTo>
                  <a:pt x="264520" y="217584"/>
                  <a:pt x="247116" y="249677"/>
                  <a:pt x="247116" y="243192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" name="Freeform 69"/>
          <p:cNvSpPr>
            <a:spLocks/>
          </p:cNvSpPr>
          <p:nvPr/>
        </p:nvSpPr>
        <p:spPr bwMode="auto">
          <a:xfrm>
            <a:off x="3276600" y="4652963"/>
            <a:ext cx="280988" cy="292100"/>
          </a:xfrm>
          <a:custGeom>
            <a:avLst/>
            <a:gdLst>
              <a:gd name="T0" fmla="*/ 242289 w 281543"/>
              <a:gd name="T1" fmla="*/ 245451 h 291830"/>
              <a:gd name="T2" fmla="*/ 270901 w 281543"/>
              <a:gd name="T3" fmla="*/ 215997 h 291830"/>
              <a:gd name="T4" fmla="*/ 261366 w 281543"/>
              <a:gd name="T5" fmla="*/ 88362 h 291830"/>
              <a:gd name="T6" fmla="*/ 213674 w 281543"/>
              <a:gd name="T7" fmla="*/ 39271 h 291830"/>
              <a:gd name="T8" fmla="*/ 185062 w 281543"/>
              <a:gd name="T9" fmla="*/ 19635 h 291830"/>
              <a:gd name="T10" fmla="*/ 118299 w 281543"/>
              <a:gd name="T11" fmla="*/ 9818 h 291830"/>
              <a:gd name="T12" fmla="*/ 80148 w 281543"/>
              <a:gd name="T13" fmla="*/ 0 h 291830"/>
              <a:gd name="T14" fmla="*/ 51536 w 281543"/>
              <a:gd name="T15" fmla="*/ 9818 h 291830"/>
              <a:gd name="T16" fmla="*/ 13384 w 281543"/>
              <a:gd name="T17" fmla="*/ 117816 h 291830"/>
              <a:gd name="T18" fmla="*/ 22923 w 281543"/>
              <a:gd name="T19" fmla="*/ 206179 h 291830"/>
              <a:gd name="T20" fmla="*/ 41999 w 281543"/>
              <a:gd name="T21" fmla="*/ 235633 h 291830"/>
              <a:gd name="T22" fmla="*/ 108761 w 281543"/>
              <a:gd name="T23" fmla="*/ 294541 h 291830"/>
              <a:gd name="T24" fmla="*/ 223212 w 281543"/>
              <a:gd name="T25" fmla="*/ 284722 h 291830"/>
              <a:gd name="T26" fmla="*/ 251829 w 281543"/>
              <a:gd name="T27" fmla="*/ 274905 h 291830"/>
              <a:gd name="T28" fmla="*/ 270901 w 281543"/>
              <a:gd name="T29" fmla="*/ 255269 h 291830"/>
              <a:gd name="T30" fmla="*/ 242289 w 281543"/>
              <a:gd name="T31" fmla="*/ 245451 h 29183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1543" h="291830">
                <a:moveTo>
                  <a:pt x="247116" y="243192"/>
                </a:moveTo>
                <a:cubicBezTo>
                  <a:pt x="247116" y="236707"/>
                  <a:pt x="274593" y="227660"/>
                  <a:pt x="276299" y="214009"/>
                </a:cubicBezTo>
                <a:cubicBezTo>
                  <a:pt x="281543" y="172058"/>
                  <a:pt x="279940" y="127657"/>
                  <a:pt x="266571" y="87549"/>
                </a:cubicBezTo>
                <a:cubicBezTo>
                  <a:pt x="259320" y="65797"/>
                  <a:pt x="237010" y="51630"/>
                  <a:pt x="217933" y="38911"/>
                </a:cubicBezTo>
                <a:cubicBezTo>
                  <a:pt x="208205" y="32426"/>
                  <a:pt x="199948" y="22814"/>
                  <a:pt x="188750" y="19455"/>
                </a:cubicBezTo>
                <a:cubicBezTo>
                  <a:pt x="166789" y="12867"/>
                  <a:pt x="143215" y="13829"/>
                  <a:pt x="120657" y="9728"/>
                </a:cubicBezTo>
                <a:cubicBezTo>
                  <a:pt x="107503" y="7336"/>
                  <a:pt x="94716" y="3243"/>
                  <a:pt x="81746" y="0"/>
                </a:cubicBezTo>
                <a:cubicBezTo>
                  <a:pt x="72018" y="3243"/>
                  <a:pt x="61734" y="5142"/>
                  <a:pt x="52563" y="9728"/>
                </a:cubicBezTo>
                <a:cubicBezTo>
                  <a:pt x="0" y="36010"/>
                  <a:pt x="22031" y="41324"/>
                  <a:pt x="13652" y="116732"/>
                </a:cubicBezTo>
                <a:cubicBezTo>
                  <a:pt x="16895" y="145915"/>
                  <a:pt x="16259" y="175795"/>
                  <a:pt x="23380" y="204281"/>
                </a:cubicBezTo>
                <a:cubicBezTo>
                  <a:pt x="26216" y="215623"/>
                  <a:pt x="35227" y="224587"/>
                  <a:pt x="42835" y="233464"/>
                </a:cubicBezTo>
                <a:cubicBezTo>
                  <a:pt x="74287" y="270158"/>
                  <a:pt x="76507" y="268882"/>
                  <a:pt x="110929" y="291830"/>
                </a:cubicBezTo>
                <a:cubicBezTo>
                  <a:pt x="149840" y="288587"/>
                  <a:pt x="188958" y="287262"/>
                  <a:pt x="227661" y="282102"/>
                </a:cubicBezTo>
                <a:cubicBezTo>
                  <a:pt x="237825" y="280747"/>
                  <a:pt x="248051" y="277651"/>
                  <a:pt x="256844" y="272375"/>
                </a:cubicBezTo>
                <a:cubicBezTo>
                  <a:pt x="264708" y="267656"/>
                  <a:pt x="269814" y="259404"/>
                  <a:pt x="276299" y="252919"/>
                </a:cubicBezTo>
                <a:cubicBezTo>
                  <a:pt x="264520" y="217584"/>
                  <a:pt x="247116" y="249677"/>
                  <a:pt x="247116" y="243192"/>
                </a:cubicBezTo>
                <a:close/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" name="Freeform 70"/>
          <p:cNvSpPr>
            <a:spLocks/>
          </p:cNvSpPr>
          <p:nvPr/>
        </p:nvSpPr>
        <p:spPr bwMode="auto">
          <a:xfrm>
            <a:off x="2916238" y="4941888"/>
            <a:ext cx="280987" cy="290512"/>
          </a:xfrm>
          <a:custGeom>
            <a:avLst/>
            <a:gdLst>
              <a:gd name="T0" fmla="*/ 242281 w 281543"/>
              <a:gd name="T1" fmla="*/ 232430 h 291830"/>
              <a:gd name="T2" fmla="*/ 270892 w 281543"/>
              <a:gd name="T3" fmla="*/ 204538 h 291830"/>
              <a:gd name="T4" fmla="*/ 261356 w 281543"/>
              <a:gd name="T5" fmla="*/ 83674 h 291830"/>
              <a:gd name="T6" fmla="*/ 213667 w 281543"/>
              <a:gd name="T7" fmla="*/ 37189 h 291830"/>
              <a:gd name="T8" fmla="*/ 185055 w 281543"/>
              <a:gd name="T9" fmla="*/ 18594 h 291830"/>
              <a:gd name="T10" fmla="*/ 118296 w 281543"/>
              <a:gd name="T11" fmla="*/ 9297 h 291830"/>
              <a:gd name="T12" fmla="*/ 80146 w 281543"/>
              <a:gd name="T13" fmla="*/ 0 h 291830"/>
              <a:gd name="T14" fmla="*/ 51534 w 281543"/>
              <a:gd name="T15" fmla="*/ 9297 h 291830"/>
              <a:gd name="T16" fmla="*/ 13383 w 281543"/>
              <a:gd name="T17" fmla="*/ 111567 h 291830"/>
              <a:gd name="T18" fmla="*/ 22922 w 281543"/>
              <a:gd name="T19" fmla="*/ 195240 h 291830"/>
              <a:gd name="T20" fmla="*/ 41997 w 281543"/>
              <a:gd name="T21" fmla="*/ 223132 h 291830"/>
              <a:gd name="T22" fmla="*/ 108758 w 281543"/>
              <a:gd name="T23" fmla="*/ 278915 h 291830"/>
              <a:gd name="T24" fmla="*/ 223204 w 281543"/>
              <a:gd name="T25" fmla="*/ 269617 h 291830"/>
              <a:gd name="T26" fmla="*/ 251819 w 281543"/>
              <a:gd name="T27" fmla="*/ 260320 h 291830"/>
              <a:gd name="T28" fmla="*/ 270892 w 281543"/>
              <a:gd name="T29" fmla="*/ 241724 h 291830"/>
              <a:gd name="T30" fmla="*/ 242281 w 281543"/>
              <a:gd name="T31" fmla="*/ 232430 h 29183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1543" h="291830">
                <a:moveTo>
                  <a:pt x="247116" y="243192"/>
                </a:moveTo>
                <a:cubicBezTo>
                  <a:pt x="247116" y="236707"/>
                  <a:pt x="274593" y="227660"/>
                  <a:pt x="276299" y="214009"/>
                </a:cubicBezTo>
                <a:cubicBezTo>
                  <a:pt x="281543" y="172058"/>
                  <a:pt x="279940" y="127657"/>
                  <a:pt x="266571" y="87549"/>
                </a:cubicBezTo>
                <a:cubicBezTo>
                  <a:pt x="259320" y="65797"/>
                  <a:pt x="237010" y="51630"/>
                  <a:pt x="217933" y="38911"/>
                </a:cubicBezTo>
                <a:cubicBezTo>
                  <a:pt x="208205" y="32426"/>
                  <a:pt x="199948" y="22814"/>
                  <a:pt x="188750" y="19455"/>
                </a:cubicBezTo>
                <a:cubicBezTo>
                  <a:pt x="166789" y="12867"/>
                  <a:pt x="143215" y="13829"/>
                  <a:pt x="120657" y="9728"/>
                </a:cubicBezTo>
                <a:cubicBezTo>
                  <a:pt x="107503" y="7336"/>
                  <a:pt x="94716" y="3243"/>
                  <a:pt x="81746" y="0"/>
                </a:cubicBezTo>
                <a:cubicBezTo>
                  <a:pt x="72018" y="3243"/>
                  <a:pt x="61734" y="5142"/>
                  <a:pt x="52563" y="9728"/>
                </a:cubicBezTo>
                <a:cubicBezTo>
                  <a:pt x="0" y="36010"/>
                  <a:pt x="22031" y="41324"/>
                  <a:pt x="13652" y="116732"/>
                </a:cubicBezTo>
                <a:cubicBezTo>
                  <a:pt x="16895" y="145915"/>
                  <a:pt x="16259" y="175795"/>
                  <a:pt x="23380" y="204281"/>
                </a:cubicBezTo>
                <a:cubicBezTo>
                  <a:pt x="26216" y="215623"/>
                  <a:pt x="35227" y="224587"/>
                  <a:pt x="42835" y="233464"/>
                </a:cubicBezTo>
                <a:cubicBezTo>
                  <a:pt x="74287" y="270158"/>
                  <a:pt x="76507" y="268882"/>
                  <a:pt x="110929" y="291830"/>
                </a:cubicBezTo>
                <a:cubicBezTo>
                  <a:pt x="149840" y="288587"/>
                  <a:pt x="188958" y="287262"/>
                  <a:pt x="227661" y="282102"/>
                </a:cubicBezTo>
                <a:cubicBezTo>
                  <a:pt x="237825" y="280747"/>
                  <a:pt x="248051" y="277651"/>
                  <a:pt x="256844" y="272375"/>
                </a:cubicBezTo>
                <a:cubicBezTo>
                  <a:pt x="264708" y="267656"/>
                  <a:pt x="269814" y="259404"/>
                  <a:pt x="276299" y="252919"/>
                </a:cubicBezTo>
                <a:cubicBezTo>
                  <a:pt x="264520" y="217584"/>
                  <a:pt x="247116" y="249677"/>
                  <a:pt x="247116" y="243192"/>
                </a:cubicBezTo>
                <a:close/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81" name="TextBox 71"/>
          <p:cNvSpPr txBox="1">
            <a:spLocks noChangeArrowheads="1"/>
          </p:cNvSpPr>
          <p:nvPr/>
        </p:nvSpPr>
        <p:spPr bwMode="auto">
          <a:xfrm>
            <a:off x="1979613" y="981075"/>
            <a:ext cx="67325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k-SK" sz="2400"/>
              <a:t>V danom smere m</a:t>
            </a:r>
            <a:r>
              <a:rPr lang="sk-SK" altLang="sk-SK" sz="2400"/>
              <a:t>ôž</a:t>
            </a:r>
            <a:r>
              <a:rPr lang="en-US" altLang="sk-SK" sz="2400"/>
              <a:t>e by</a:t>
            </a:r>
            <a:r>
              <a:rPr lang="sk-SK" altLang="sk-SK" sz="2400"/>
              <a:t>ť</a:t>
            </a:r>
            <a:r>
              <a:rPr lang="en-US" altLang="sk-SK" sz="2400"/>
              <a:t> d</a:t>
            </a:r>
            <a:r>
              <a:rPr lang="sk-SK" altLang="sk-SK" sz="2400"/>
              <a:t>ô</a:t>
            </a:r>
            <a:r>
              <a:rPr lang="en-US" altLang="sk-SK" sz="2400"/>
              <a:t>le</a:t>
            </a:r>
            <a:r>
              <a:rPr lang="sk-SK" altLang="sk-SK" sz="2400"/>
              <a:t>ž</a:t>
            </a:r>
            <a:r>
              <a:rPr lang="en-US" altLang="sk-SK" sz="2400"/>
              <a:t>it</a:t>
            </a:r>
            <a:r>
              <a:rPr lang="sk-SK" altLang="sk-SK" sz="2400"/>
              <a:t>á</a:t>
            </a:r>
            <a:r>
              <a:rPr lang="en-US" altLang="sk-SK" sz="2400"/>
              <a:t> sch</a:t>
            </a:r>
            <a:r>
              <a:rPr lang="sk-SK" altLang="sk-SK" sz="2400"/>
              <a:t>éma 0*1</a:t>
            </a:r>
            <a:r>
              <a:rPr lang="en-US" altLang="sk-SK" sz="2400"/>
              <a:t>*</a:t>
            </a:r>
            <a:r>
              <a:rPr lang="sk-SK" altLang="sk-SK" sz="2400"/>
              <a:t>.</a:t>
            </a:r>
            <a:r>
              <a:rPr lang="en-US" altLang="sk-SK" sz="2400"/>
              <a:t> </a:t>
            </a:r>
            <a:endParaRPr lang="sk-SK" altLang="sk-SK" sz="2400"/>
          </a:p>
        </p:txBody>
      </p:sp>
      <p:sp>
        <p:nvSpPr>
          <p:cNvPr id="40982" name="TextBox 1"/>
          <p:cNvSpPr txBox="1">
            <a:spLocks noChangeArrowheads="1"/>
          </p:cNvSpPr>
          <p:nvPr/>
        </p:nvSpPr>
        <p:spPr bwMode="auto">
          <a:xfrm>
            <a:off x="1079500" y="2360613"/>
            <a:ext cx="64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8093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1187450" y="981075"/>
            <a:ext cx="73453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Fitnes schémy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priemerná fitnes reťazcov, s príkladmi  schémy na danom mieste. </a:t>
            </a:r>
          </a:p>
        </p:txBody>
      </p:sp>
      <p:sp>
        <p:nvSpPr>
          <p:cNvPr id="41987" name="TextBox 2"/>
          <p:cNvSpPr txBox="1">
            <a:spLocks noChangeArrowheads="1"/>
          </p:cNvSpPr>
          <p:nvPr/>
        </p:nvSpPr>
        <p:spPr bwMode="auto">
          <a:xfrm>
            <a:off x="0" y="2276475"/>
            <a:ext cx="9144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 ľahké účelové</a:t>
            </a:r>
            <a:r>
              <a:rPr lang="en-US" altLang="sk-SK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altLang="sk-SK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funkcie</a:t>
            </a: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funkcie v ktorých GA nájde optimum ľahko.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 ťažké účelové funkcie</a:t>
            </a: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sk-SK" altLang="sk-S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deceptívne</a:t>
            </a: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funkcie, v ktorých schémy zvedú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riešenie do nepravého optima</a:t>
            </a:r>
            <a:r>
              <a:rPr lang="sk-SK" alt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Súťaž schém</a:t>
            </a: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Súťaž schém istého rádu je definovaná  ako porovnanie fitnes reťazcov majúcich schémy daného rádu na tom istom mieste.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 pracuje dobre, ak skladá schémy s dobrou fitnes tak, aby sme dostali optimálny reťazec, kódujúci minimum alebo maximum. Toto je možné vtedy, ak optimum je kódované reťazcami majúcimi schémy, ktoré vyhrajú súťaž schém.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9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1"/>
          <p:cNvSpPr txBox="1">
            <a:spLocks noChangeArrowheads="1"/>
          </p:cNvSpPr>
          <p:nvPr/>
        </p:nvSpPr>
        <p:spPr bwMode="auto">
          <a:xfrm>
            <a:off x="1258888" y="1052513"/>
            <a:ext cx="6481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 b="1"/>
              <a:t>GA ľahký problém: Onemax problém</a:t>
            </a: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79388" y="2205038"/>
            <a:ext cx="87852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sk-SK" altLang="sk-SK" sz="2400" dirty="0" err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Onemax</a:t>
            </a:r>
            <a:r>
              <a:rPr lang="sk-SK" altLang="sk-SK" sz="24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problém</a:t>
            </a:r>
            <a:r>
              <a:rPr lang="sk-SK" altLang="sk-SK" sz="2400" dirty="0" smtClean="0">
                <a:latin typeface="Times New Roman" pitchFamily="18" charset="0"/>
                <a:cs typeface="Times New Roman" pitchFamily="18" charset="0"/>
              </a:rPr>
              <a:t>: Nazýva sa aj </a:t>
            </a:r>
            <a:r>
              <a:rPr lang="sk-SK" altLang="sk-SK" sz="2400" dirty="0" err="1" smtClean="0">
                <a:latin typeface="Times New Roman" pitchFamily="18" charset="0"/>
                <a:cs typeface="Times New Roman" pitchFamily="18" charset="0"/>
              </a:rPr>
              <a:t>Bitcounting</a:t>
            </a:r>
            <a:r>
              <a:rPr lang="sk-SK" altLang="sk-SK" sz="2400" dirty="0" smtClean="0">
                <a:latin typeface="Times New Roman" pitchFamily="18" charset="0"/>
                <a:cs typeface="Times New Roman" pitchFamily="18" charset="0"/>
              </a:rPr>
              <a:t> problém.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sk-SK" altLang="sk-SK" sz="2400" dirty="0" smtClean="0">
                <a:latin typeface="Times New Roman" pitchFamily="18" charset="0"/>
                <a:cs typeface="Times New Roman" pitchFamily="18" charset="0"/>
              </a:rPr>
              <a:t>                      Nájsť binárny reťazec                           obsahujúci čo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sk-SK" altLang="sk-SK" sz="2400" dirty="0" smtClean="0">
                <a:latin typeface="Times New Roman" pitchFamily="18" charset="0"/>
                <a:cs typeface="Times New Roman" pitchFamily="18" charset="0"/>
              </a:rPr>
              <a:t>                      najviac jednotiek, teda hľadáme maximum funkcie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sk-SK" alt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sk-SK" alt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sk-SK" altLang="sk-SK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sk-SK" altLang="sk-SK" sz="2400" dirty="0" smtClean="0">
                <a:latin typeface="Times New Roman" pitchFamily="18" charset="0"/>
                <a:cs typeface="Times New Roman" pitchFamily="18" charset="0"/>
              </a:rPr>
              <a:t>Keby sme urobili súťaž reťazcov veľkosti </a:t>
            </a:r>
            <a:r>
              <a:rPr lang="sk-SK" altLang="sk-SK" sz="2400" i="1" dirty="0" smtClean="0">
                <a:latin typeface="Times New Roman" pitchFamily="18" charset="0"/>
                <a:cs typeface="Times New Roman" pitchFamily="18" charset="0"/>
              </a:rPr>
              <a:t>n=3</a:t>
            </a:r>
            <a:r>
              <a:rPr lang="sk-SK" altLang="sk-SK" sz="2400" dirty="0" smtClean="0">
                <a:latin typeface="Times New Roman" pitchFamily="18" charset="0"/>
                <a:cs typeface="Times New Roman" pitchFamily="18" charset="0"/>
              </a:rPr>
              <a:t> so schémami typu: (0**),(*0*),(**0) a typu (1**),(*1*),(**1) tak schémy s jednotkou vyhrajú. Lebo dané reťazce budú bližšie k optimu.   </a:t>
            </a:r>
          </a:p>
        </p:txBody>
      </p:sp>
      <p:graphicFrame>
        <p:nvGraphicFramePr>
          <p:cNvPr id="43012" name="Object 2"/>
          <p:cNvGraphicFramePr>
            <a:graphicFrameLocks noChangeAspect="1"/>
          </p:cNvGraphicFramePr>
          <p:nvPr/>
        </p:nvGraphicFramePr>
        <p:xfrm>
          <a:off x="4621213" y="2565400"/>
          <a:ext cx="19669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4" name="Rovnica" r:id="rId3" imgW="1117115" imgH="266584" progId="Equation.3">
                  <p:embed/>
                </p:oleObj>
              </mc:Choice>
              <mc:Fallback>
                <p:oleObj name="Rovnica" r:id="rId3" imgW="1117115" imgH="266584" progId="Equation.3">
                  <p:embed/>
                  <p:pic>
                    <p:nvPicPr>
                      <p:cNvPr id="430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2565400"/>
                        <a:ext cx="196691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3"/>
          <p:cNvGraphicFramePr>
            <a:graphicFrameLocks noChangeAspect="1"/>
          </p:cNvGraphicFramePr>
          <p:nvPr/>
        </p:nvGraphicFramePr>
        <p:xfrm>
          <a:off x="1930400" y="3429000"/>
          <a:ext cx="15382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5" name="Rovnica" r:id="rId5" imgW="812447" imgH="431613" progId="Equation.3">
                  <p:embed/>
                </p:oleObj>
              </mc:Choice>
              <mc:Fallback>
                <p:oleObj name="Rovnica" r:id="rId5" imgW="812447" imgH="431613" progId="Equation.3">
                  <p:embed/>
                  <p:pic>
                    <p:nvPicPr>
                      <p:cNvPr id="430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429000"/>
                        <a:ext cx="153828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Box 5"/>
          <p:cNvSpPr txBox="1">
            <a:spLocks noChangeArrowheads="1"/>
          </p:cNvSpPr>
          <p:nvPr/>
        </p:nvSpPr>
        <p:spPr bwMode="auto">
          <a:xfrm>
            <a:off x="3851275" y="3573463"/>
            <a:ext cx="5148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Optimum – reťazec s </a:t>
            </a:r>
            <a:r>
              <a:rPr lang="sk-SK" altLang="sk-SK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jednotkami</a:t>
            </a:r>
          </a:p>
        </p:txBody>
      </p:sp>
    </p:spTree>
    <p:extLst>
      <p:ext uri="{BB962C8B-B14F-4D97-AF65-F5344CB8AC3E}">
        <p14:creationId xmlns:p14="http://schemas.microsoft.com/office/powerpoint/2010/main" val="41073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1187450" y="1125538"/>
            <a:ext cx="6480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 b="1"/>
              <a:t>GA ťažký problém: Whitley 1990</a:t>
            </a:r>
          </a:p>
        </p:txBody>
      </p:sp>
      <p:sp>
        <p:nvSpPr>
          <p:cNvPr id="44035" name="TextBox 2"/>
          <p:cNvSpPr txBox="1">
            <a:spLocks noChangeArrowheads="1"/>
          </p:cNvSpPr>
          <p:nvPr/>
        </p:nvSpPr>
        <p:spPr bwMode="auto">
          <a:xfrm>
            <a:off x="250825" y="2205038"/>
            <a:ext cx="8713788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Máme</a:t>
            </a:r>
            <a:r>
              <a:rPr lang="en-US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funkciu</a:t>
            </a:r>
            <a:r>
              <a:rPr lang="en-US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sk-SK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kde platí:</a:t>
            </a:r>
            <a:endParaRPr lang="en-US" alt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Nech jej hodnota je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rovn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n-US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fitnes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k-SK" alt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Keby sme v takomto prípade robili súťaž reťazcov so schémami typu (0**), (*0*), (**0) a typu (1**), (*1*), (**1) tak reťazce s prvými schémami majú vyššiu fitnes. Boli by častejšie vyberané do nasledujúcej populácie a odviedli by riešenie od globálneho optima. </a:t>
            </a: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4116388" y="2349500"/>
          <a:ext cx="463232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0" name="Rovnica" r:id="rId3" imgW="2451100" imgH="673100" progId="Equation.3">
                  <p:embed/>
                </p:oleObj>
              </mc:Choice>
              <mc:Fallback>
                <p:oleObj name="Rovnica" r:id="rId3" imgW="2451100" imgH="673100" progId="Equation.3">
                  <p:embed/>
                  <p:pic>
                    <p:nvPicPr>
                      <p:cNvPr id="4403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2349500"/>
                        <a:ext cx="4632325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99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Zhrnutie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348880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sz="2400" dirty="0" smtClean="0"/>
              <a:t>Príklad na ´Tabu </a:t>
            </a:r>
            <a:r>
              <a:rPr lang="sk-SK" sz="2400" dirty="0" err="1" smtClean="0"/>
              <a:t>search</a:t>
            </a:r>
            <a:r>
              <a:rPr lang="sk-SK" sz="2400" dirty="0" smtClean="0"/>
              <a:t>´</a:t>
            </a:r>
          </a:p>
          <a:p>
            <a:pPr marL="342900" indent="-342900">
              <a:buAutoNum type="arabicPeriod"/>
            </a:pPr>
            <a:r>
              <a:rPr lang="sk-SK" sz="2400" dirty="0" smtClean="0"/>
              <a:t>Základné vlastnosti genetického algoritmu</a:t>
            </a:r>
          </a:p>
          <a:p>
            <a:pPr marL="342900" indent="-342900">
              <a:buAutoNum type="arabicPeriod"/>
            </a:pPr>
            <a:r>
              <a:rPr lang="sk-SK" sz="2400" dirty="0" smtClean="0"/>
              <a:t>Fitnes funkcia a účelová funkcia, ako ich na seba </a:t>
            </a:r>
            <a:r>
              <a:rPr lang="sk-SK" sz="2400" dirty="0" err="1" smtClean="0"/>
              <a:t>premapovať</a:t>
            </a:r>
            <a:endParaRPr lang="sk-SK" sz="2400" dirty="0" smtClean="0"/>
          </a:p>
          <a:p>
            <a:pPr marL="342900" indent="-342900">
              <a:buAutoNum type="arabicPeriod"/>
            </a:pPr>
            <a:r>
              <a:rPr lang="sk-SK" sz="2400" dirty="0" err="1" smtClean="0"/>
              <a:t>Hollandova</a:t>
            </a:r>
            <a:r>
              <a:rPr lang="sk-SK" sz="2400" dirty="0" smtClean="0"/>
              <a:t> teória schémy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7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88640"/>
            <a:ext cx="7920880" cy="35251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altLang="en-US" sz="2177" b="1" dirty="0" smtClean="0"/>
              <a:t>Iná </a:t>
            </a:r>
            <a:r>
              <a:rPr lang="sk-SK" altLang="en-US" sz="2177" b="1" dirty="0" err="1" smtClean="0"/>
              <a:t>ohodnocovacia</a:t>
            </a:r>
            <a:r>
              <a:rPr lang="sk-SK" altLang="en-US" sz="2177" b="1" dirty="0" smtClean="0"/>
              <a:t> funkcia</a:t>
            </a:r>
          </a:p>
          <a:p>
            <a:pPr marL="0" indent="0">
              <a:buNone/>
            </a:pPr>
            <a:endParaRPr lang="en-US" altLang="en-US" sz="2177" dirty="0"/>
          </a:p>
          <a:p>
            <a:pPr marL="0" indent="0">
              <a:buNone/>
            </a:pPr>
            <a:r>
              <a:rPr lang="sk-SK" altLang="en-US" sz="2177" dirty="0" smtClean="0">
                <a:solidFill>
                  <a:srgbClr val="007F5F"/>
                </a:solidFill>
              </a:rPr>
              <a:t>Pripočítame </a:t>
            </a:r>
            <a:r>
              <a:rPr lang="en-US" altLang="en-US" sz="2177" dirty="0" smtClean="0">
                <a:solidFill>
                  <a:srgbClr val="007F5F"/>
                </a:solidFill>
              </a:rPr>
              <a:t> </a:t>
            </a:r>
            <a:r>
              <a:rPr lang="en-US" altLang="en-US" sz="2177" dirty="0">
                <a:solidFill>
                  <a:srgbClr val="007F5F"/>
                </a:solidFill>
              </a:rPr>
              <a:t>+N </a:t>
            </a:r>
            <a:r>
              <a:rPr lang="sk-SK" altLang="en-US" sz="2177" dirty="0" smtClean="0">
                <a:solidFill>
                  <a:srgbClr val="007F5F"/>
                </a:solidFill>
              </a:rPr>
              <a:t>za každý blok , ktorý sedí na správne zoradených  </a:t>
            </a:r>
            <a:r>
              <a:rPr lang="en-US" altLang="en-US" sz="2177" dirty="0" smtClean="0">
                <a:solidFill>
                  <a:srgbClr val="007F5F"/>
                </a:solidFill>
              </a:rPr>
              <a:t> N </a:t>
            </a:r>
            <a:r>
              <a:rPr lang="sk-SK" altLang="en-US" sz="2177" dirty="0">
                <a:solidFill>
                  <a:srgbClr val="007F5F"/>
                </a:solidFill>
              </a:rPr>
              <a:t> </a:t>
            </a:r>
            <a:r>
              <a:rPr lang="sk-SK" altLang="en-US" sz="2177" dirty="0" smtClean="0">
                <a:solidFill>
                  <a:srgbClr val="007F5F"/>
                </a:solidFill>
              </a:rPr>
              <a:t>blokoch</a:t>
            </a:r>
            <a:r>
              <a:rPr lang="en-US" altLang="en-US" sz="2177" dirty="0" smtClean="0">
                <a:solidFill>
                  <a:srgbClr val="007F5F"/>
                </a:solidFill>
              </a:rPr>
              <a:t>.</a:t>
            </a:r>
            <a:r>
              <a:rPr lang="en-US" altLang="en-US" sz="2177" dirty="0" smtClean="0"/>
              <a:t> </a:t>
            </a:r>
            <a:r>
              <a:rPr lang="sk-SK" altLang="en-US" sz="2177" dirty="0" smtClean="0"/>
              <a:t>Cieľový stav má tak hodnotu </a:t>
            </a:r>
            <a:r>
              <a:rPr lang="en-US" altLang="en-US" sz="2177" dirty="0" smtClean="0"/>
              <a:t> </a:t>
            </a:r>
            <a:r>
              <a:rPr lang="en-US" altLang="en-US" sz="2177" dirty="0"/>
              <a:t>+</a:t>
            </a:r>
            <a:r>
              <a:rPr lang="en-US" altLang="en-US" sz="2177" dirty="0" smtClean="0"/>
              <a:t>28.</a:t>
            </a:r>
            <a:r>
              <a:rPr lang="sk-SK" altLang="en-US" sz="2177" dirty="0"/>
              <a:t> </a:t>
            </a:r>
            <a:r>
              <a:rPr lang="sk-SK" altLang="en-US" sz="2177" dirty="0" smtClean="0"/>
              <a:t>Lebo </a:t>
            </a:r>
            <a:r>
              <a:rPr lang="sk-SK" altLang="en-US" sz="2177" dirty="0" smtClean="0"/>
              <a:t> </a:t>
            </a:r>
            <a:r>
              <a:rPr lang="sk-SK" altLang="en-US" sz="2177" dirty="0" smtClean="0"/>
              <a:t>B </a:t>
            </a:r>
            <a:r>
              <a:rPr lang="en-GB" altLang="en-US" sz="2177" dirty="0" err="1" smtClean="0"/>
              <a:t>sed</a:t>
            </a:r>
            <a:r>
              <a:rPr lang="sk-SK" altLang="en-US" sz="2177" dirty="0" smtClean="0"/>
              <a:t>í</a:t>
            </a:r>
            <a:r>
              <a:rPr lang="en-GB" altLang="en-US" sz="2177" dirty="0" smtClean="0"/>
              <a:t> </a:t>
            </a:r>
            <a:r>
              <a:rPr lang="sk-SK" altLang="en-US" sz="2177" dirty="0" smtClean="0"/>
              <a:t>na jed</a:t>
            </a:r>
            <a:r>
              <a:rPr lang="en-GB" altLang="en-US" sz="2177" dirty="0" smtClean="0"/>
              <a:t>n</a:t>
            </a:r>
            <a:r>
              <a:rPr lang="sk-SK" altLang="en-US" sz="2177" dirty="0" err="1" smtClean="0"/>
              <a:t>om</a:t>
            </a:r>
            <a:r>
              <a:rPr lang="sk-SK" altLang="en-US" sz="2177" dirty="0" smtClean="0"/>
              <a:t> </a:t>
            </a:r>
            <a:r>
              <a:rPr lang="en-GB" altLang="en-US" sz="2177" dirty="0" err="1" smtClean="0"/>
              <a:t>spr</a:t>
            </a:r>
            <a:r>
              <a:rPr lang="sk-SK" altLang="en-US" sz="2177" dirty="0" smtClean="0"/>
              <a:t>á</a:t>
            </a:r>
            <a:r>
              <a:rPr lang="en-GB" altLang="en-US" sz="2177" dirty="0" err="1" smtClean="0"/>
              <a:t>vnom</a:t>
            </a:r>
            <a:r>
              <a:rPr lang="en-GB" altLang="en-US" sz="2177" dirty="0" smtClean="0"/>
              <a:t> </a:t>
            </a:r>
            <a:r>
              <a:rPr lang="en-GB" altLang="en-US" sz="2177" dirty="0" err="1" smtClean="0"/>
              <a:t>bloku</a:t>
            </a:r>
            <a:r>
              <a:rPr lang="en-GB" altLang="en-US" sz="2177" dirty="0" smtClean="0"/>
              <a:t>, C </a:t>
            </a:r>
            <a:r>
              <a:rPr lang="en-GB" altLang="en-US" sz="2177" dirty="0" err="1" smtClean="0"/>
              <a:t>na</a:t>
            </a:r>
            <a:r>
              <a:rPr lang="en-GB" altLang="en-US" sz="2177" dirty="0" smtClean="0"/>
              <a:t> </a:t>
            </a:r>
            <a:r>
              <a:rPr lang="en-GB" altLang="en-US" sz="2177" dirty="0" err="1" smtClean="0"/>
              <a:t>dvoch</a:t>
            </a:r>
            <a:r>
              <a:rPr lang="en-GB" altLang="en-US" sz="2177" dirty="0" smtClean="0"/>
              <a:t> …. </a:t>
            </a:r>
            <a:r>
              <a:rPr lang="sk-SK" altLang="en-US" sz="2177" dirty="0" smtClean="0"/>
              <a:t>Atď. A sediace na podložke pripočítava 0.</a:t>
            </a:r>
            <a:endParaRPr lang="en-US" altLang="en-US" sz="2177" dirty="0"/>
          </a:p>
          <a:p>
            <a:pPr marL="0" indent="0">
              <a:buNone/>
            </a:pPr>
            <a:r>
              <a:rPr lang="sk-SK" altLang="en-US" sz="2177" dirty="0" smtClean="0">
                <a:solidFill>
                  <a:srgbClr val="007F5F"/>
                </a:solidFill>
              </a:rPr>
              <a:t>Pripočítame </a:t>
            </a:r>
            <a:r>
              <a:rPr lang="en-US" altLang="en-US" sz="2177" dirty="0" smtClean="0">
                <a:solidFill>
                  <a:srgbClr val="007F5F"/>
                </a:solidFill>
              </a:rPr>
              <a:t> </a:t>
            </a:r>
            <a:r>
              <a:rPr lang="en-US" altLang="en-US" sz="2177" dirty="0">
                <a:solidFill>
                  <a:srgbClr val="007F5F"/>
                </a:solidFill>
              </a:rPr>
              <a:t>-N </a:t>
            </a:r>
            <a:r>
              <a:rPr lang="sk-SK" altLang="en-US" sz="2177" dirty="0" smtClean="0">
                <a:solidFill>
                  <a:srgbClr val="007F5F"/>
                </a:solidFill>
              </a:rPr>
              <a:t>za každý blok sediaci na N nesprávne zoradených blokoch. </a:t>
            </a:r>
            <a:r>
              <a:rPr lang="en-US" altLang="en-US" sz="2177" dirty="0" smtClean="0"/>
              <a:t> </a:t>
            </a:r>
            <a:r>
              <a:rPr lang="sk-SK" altLang="en-US" sz="2177" dirty="0" smtClean="0"/>
              <a:t>Toto dáva väčšiu penaltu blokom, ktoré sú uzavreté v nesprávnych štruktúrach. </a:t>
            </a:r>
            <a:endParaRPr lang="en-US" altLang="en-US" sz="2177" dirty="0"/>
          </a:p>
          <a:p>
            <a:pPr marL="0" indent="0">
              <a:buNone/>
            </a:pPr>
            <a:r>
              <a:rPr lang="sk-SK" altLang="en-US" sz="2177" dirty="0" smtClean="0"/>
              <a:t>V počiatočnom stave </a:t>
            </a:r>
            <a:r>
              <a:rPr lang="en-US" altLang="en-US" sz="2177" dirty="0" smtClean="0"/>
              <a:t> </a:t>
            </a:r>
            <a:r>
              <a:rPr lang="en-US" altLang="en-US" sz="2177" dirty="0"/>
              <a:t>C, D, E, F, G, H </a:t>
            </a:r>
            <a:r>
              <a:rPr lang="sk-SK" altLang="en-US" sz="2177" dirty="0"/>
              <a:t> </a:t>
            </a:r>
            <a:r>
              <a:rPr lang="sk-SK" altLang="en-US" sz="2177" dirty="0" smtClean="0"/>
              <a:t>pripočítavajú- </a:t>
            </a:r>
            <a:r>
              <a:rPr lang="en-US" altLang="en-US" sz="2177" dirty="0" smtClean="0"/>
              <a:t>1,</a:t>
            </a:r>
            <a:r>
              <a:rPr lang="sk-SK" altLang="en-US" sz="2177" dirty="0" smtClean="0"/>
              <a:t>-</a:t>
            </a:r>
            <a:r>
              <a:rPr lang="en-US" altLang="en-US" sz="2177" dirty="0" smtClean="0"/>
              <a:t> 2</a:t>
            </a:r>
            <a:r>
              <a:rPr lang="en-US" altLang="en-US" sz="2177" dirty="0"/>
              <a:t>,</a:t>
            </a:r>
            <a:br>
              <a:rPr lang="en-US" altLang="en-US" sz="2177" dirty="0"/>
            </a:br>
            <a:r>
              <a:rPr lang="sk-SK" altLang="en-US" sz="2177" dirty="0" smtClean="0"/>
              <a:t>-</a:t>
            </a:r>
            <a:r>
              <a:rPr lang="en-US" altLang="en-US" sz="2177" dirty="0" smtClean="0"/>
              <a:t>3,</a:t>
            </a:r>
            <a:r>
              <a:rPr lang="sk-SK" altLang="en-US" sz="2177" dirty="0" smtClean="0"/>
              <a:t>-</a:t>
            </a:r>
            <a:r>
              <a:rPr lang="en-US" altLang="en-US" sz="2177" dirty="0" smtClean="0"/>
              <a:t> 4</a:t>
            </a:r>
            <a:r>
              <a:rPr lang="en-US" altLang="en-US" sz="2177" dirty="0"/>
              <a:t>, </a:t>
            </a:r>
            <a:r>
              <a:rPr lang="sk-SK" altLang="en-US" sz="2177" dirty="0" smtClean="0"/>
              <a:t>-</a:t>
            </a:r>
            <a:r>
              <a:rPr lang="en-US" altLang="en-US" sz="2177" dirty="0" smtClean="0"/>
              <a:t>5</a:t>
            </a:r>
            <a:r>
              <a:rPr lang="en-US" altLang="en-US" sz="2177" dirty="0"/>
              <a:t>, </a:t>
            </a:r>
            <a:r>
              <a:rPr lang="sk-SK" altLang="en-US" sz="2177" dirty="0" smtClean="0"/>
              <a:t>-</a:t>
            </a:r>
            <a:r>
              <a:rPr lang="en-US" altLang="en-US" sz="2177" dirty="0" smtClean="0"/>
              <a:t>6</a:t>
            </a:r>
            <a:r>
              <a:rPr lang="sk-SK" altLang="en-US" sz="2177" dirty="0" smtClean="0"/>
              <a:t>,lebo chýba A na spodku</a:t>
            </a:r>
            <a:r>
              <a:rPr lang="en-US" altLang="en-US" sz="2177" dirty="0" smtClean="0"/>
              <a:t>. </a:t>
            </a:r>
            <a:r>
              <a:rPr lang="en-US" altLang="en-US" sz="2177" dirty="0"/>
              <a:t>A </a:t>
            </a:r>
            <a:r>
              <a:rPr lang="sk-SK" altLang="en-US" sz="2177" dirty="0"/>
              <a:t> </a:t>
            </a:r>
            <a:r>
              <a:rPr lang="sk-SK" altLang="en-US" sz="2177" dirty="0" smtClean="0"/>
              <a:t>pripočítava </a:t>
            </a:r>
            <a:r>
              <a:rPr lang="en-US" altLang="en-US" sz="2177" dirty="0" smtClean="0"/>
              <a:t> </a:t>
            </a:r>
            <a:r>
              <a:rPr lang="sk-SK" altLang="en-US" sz="2177" dirty="0"/>
              <a:t>-</a:t>
            </a:r>
            <a:r>
              <a:rPr lang="en-US" altLang="en-US" sz="2177" dirty="0" smtClean="0"/>
              <a:t>7 </a:t>
            </a:r>
            <a:r>
              <a:rPr lang="en-US" altLang="en-US" sz="2177" dirty="0"/>
              <a:t>, </a:t>
            </a:r>
            <a:r>
              <a:rPr lang="sk-SK" altLang="en-US" sz="2177" dirty="0"/>
              <a:t> </a:t>
            </a:r>
            <a:r>
              <a:rPr lang="sk-SK" altLang="en-US" sz="2177" dirty="0" smtClean="0"/>
              <a:t>cena počiatočného stavu je </a:t>
            </a:r>
            <a:r>
              <a:rPr lang="en-US" altLang="en-US" sz="2177" dirty="0" smtClean="0"/>
              <a:t> </a:t>
            </a:r>
            <a:r>
              <a:rPr lang="sk-SK" altLang="en-US" sz="2177" dirty="0" smtClean="0"/>
              <a:t>-28</a:t>
            </a:r>
            <a:r>
              <a:rPr lang="en-US" altLang="en-US" sz="2177" dirty="0" smtClean="0"/>
              <a:t>.</a:t>
            </a:r>
            <a:endParaRPr lang="en-US" altLang="en-US" sz="2177" dirty="0"/>
          </a:p>
          <a:p>
            <a:pPr marL="0" indent="0">
              <a:buNone/>
            </a:pPr>
            <a:endParaRPr lang="en-US" altLang="en-US" sz="2177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263442"/>
              </p:ext>
            </p:extLst>
          </p:nvPr>
        </p:nvGraphicFramePr>
        <p:xfrm>
          <a:off x="1988236" y="3789040"/>
          <a:ext cx="5531352" cy="30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5" name="Document" r:id="rId4" imgW="5550408" imgH="3087624" progId="Word.Document.8">
                  <p:embed/>
                </p:oleObj>
              </mc:Choice>
              <mc:Fallback>
                <p:oleObj name="Document" r:id="rId4" imgW="5550408" imgH="3087624" progId="Word.Document.8">
                  <p:embed/>
                  <p:pic>
                    <p:nvPicPr>
                      <p:cNvPr id="2375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236" y="3789040"/>
                        <a:ext cx="5531352" cy="30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978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6632"/>
            <a:ext cx="8640960" cy="3456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altLang="en-US" sz="2177" dirty="0" smtClean="0"/>
          </a:p>
          <a:p>
            <a:pPr marL="0" indent="0">
              <a:buNone/>
            </a:pPr>
            <a:r>
              <a:rPr lang="sk-SK" altLang="en-US" sz="2177" dirty="0" smtClean="0"/>
              <a:t>Ťah 1 dáva hodnotu stavu </a:t>
            </a:r>
            <a:r>
              <a:rPr lang="sk-SK" altLang="en-US" sz="2177" dirty="0" smtClean="0"/>
              <a:t>-21</a:t>
            </a:r>
            <a:r>
              <a:rPr lang="sk-SK" altLang="en-US" sz="2177" dirty="0" smtClean="0"/>
              <a:t>, A je teraz na správnej podložke)</a:t>
            </a:r>
            <a:endParaRPr lang="en-US" altLang="en-US" sz="2177" dirty="0"/>
          </a:p>
          <a:p>
            <a:pPr marL="0" indent="0">
              <a:buNone/>
            </a:pPr>
            <a:r>
              <a:rPr lang="sk-SK" altLang="en-US" sz="2177" dirty="0" smtClean="0"/>
              <a:t>Ťah</a:t>
            </a:r>
            <a:r>
              <a:rPr lang="en-US" altLang="en-US" sz="2177" dirty="0" smtClean="0"/>
              <a:t> </a:t>
            </a:r>
            <a:r>
              <a:rPr lang="en-US" altLang="en-US" sz="2177" dirty="0"/>
              <a:t>2a </a:t>
            </a:r>
            <a:r>
              <a:rPr lang="sk-SK" altLang="en-US" sz="2177" dirty="0" smtClean="0"/>
              <a:t>dáva </a:t>
            </a:r>
            <a:r>
              <a:rPr lang="sk-SK" altLang="en-US" sz="2177" dirty="0" smtClean="0"/>
              <a:t>hodnotu </a:t>
            </a:r>
            <a:r>
              <a:rPr lang="sk-SK" altLang="en-US" sz="2177" dirty="0" smtClean="0"/>
              <a:t>stavu </a:t>
            </a:r>
            <a:r>
              <a:rPr lang="en-US" altLang="en-US" sz="2177" dirty="0" smtClean="0"/>
              <a:t> </a:t>
            </a:r>
            <a:r>
              <a:rPr lang="sk-SK" altLang="en-US" sz="2177" dirty="0" smtClean="0"/>
              <a:t>-16</a:t>
            </a:r>
            <a:r>
              <a:rPr lang="en-US" altLang="en-US" sz="2177" dirty="0" smtClean="0"/>
              <a:t>, </a:t>
            </a:r>
            <a:r>
              <a:rPr lang="sk-SK" altLang="en-US" sz="2177" dirty="0" smtClean="0"/>
              <a:t>pretože </a:t>
            </a:r>
            <a:r>
              <a:rPr lang="en-US" altLang="en-US" sz="2177" dirty="0" smtClean="0"/>
              <a:t> </a:t>
            </a:r>
            <a:r>
              <a:rPr lang="en-US" altLang="en-US" sz="2177" dirty="0"/>
              <a:t>C, D, E, F, G, </a:t>
            </a:r>
            <a:r>
              <a:rPr lang="en-US" altLang="en-US" sz="2177" dirty="0" smtClean="0"/>
              <a:t>H</a:t>
            </a:r>
            <a:r>
              <a:rPr lang="sk-SK" altLang="en-US" sz="2177" dirty="0" smtClean="0"/>
              <a:t> pripočítavajú </a:t>
            </a:r>
            <a:r>
              <a:rPr lang="en-US" altLang="en-US" sz="2177" dirty="0" smtClean="0"/>
              <a:t> </a:t>
            </a:r>
            <a:r>
              <a:rPr lang="sk-SK" altLang="en-US" sz="2177" dirty="0" smtClean="0"/>
              <a:t>-</a:t>
            </a:r>
            <a:r>
              <a:rPr lang="en-US" altLang="en-US" sz="2177" dirty="0" smtClean="0"/>
              <a:t>1,</a:t>
            </a:r>
            <a:r>
              <a:rPr lang="sk-SK" altLang="en-US" sz="2177" dirty="0" smtClean="0"/>
              <a:t>-</a:t>
            </a:r>
            <a:r>
              <a:rPr lang="en-US" altLang="en-US" sz="2177" dirty="0" smtClean="0"/>
              <a:t> 2</a:t>
            </a:r>
            <a:r>
              <a:rPr lang="en-US" altLang="en-US" sz="2177" dirty="0"/>
              <a:t>, </a:t>
            </a:r>
            <a:r>
              <a:rPr lang="sk-SK" altLang="en-US" sz="2177" dirty="0" smtClean="0"/>
              <a:t>-</a:t>
            </a:r>
            <a:r>
              <a:rPr lang="en-US" altLang="en-US" sz="2177" dirty="0" smtClean="0"/>
              <a:t>3</a:t>
            </a:r>
            <a:r>
              <a:rPr lang="en-US" altLang="en-US" sz="2177" dirty="0"/>
              <a:t>, </a:t>
            </a:r>
            <a:r>
              <a:rPr lang="sk-SK" altLang="en-US" sz="2177" dirty="0" smtClean="0"/>
              <a:t>-</a:t>
            </a:r>
            <a:r>
              <a:rPr lang="en-US" altLang="en-US" sz="2177" dirty="0" smtClean="0"/>
              <a:t>4,</a:t>
            </a:r>
            <a:r>
              <a:rPr lang="sk-SK" altLang="en-US" sz="2177" dirty="0"/>
              <a:t>-</a:t>
            </a:r>
            <a:r>
              <a:rPr lang="en-US" altLang="en-US" sz="2177" dirty="0" smtClean="0"/>
              <a:t> 5</a:t>
            </a:r>
            <a:r>
              <a:rPr lang="sk-SK" altLang="en-US" sz="2177" dirty="0" smtClean="0"/>
              <a:t> ,-1.  </a:t>
            </a:r>
            <a:r>
              <a:rPr lang="sk-SK" altLang="en-US" sz="2177" dirty="0" smtClean="0"/>
              <a:t>Chýba A na spodku. </a:t>
            </a:r>
            <a:endParaRPr lang="en-US" altLang="en-US" sz="2177" dirty="0"/>
          </a:p>
          <a:p>
            <a:pPr marL="0" indent="0">
              <a:buNone/>
            </a:pPr>
            <a:r>
              <a:rPr lang="sk-SK" altLang="en-US" sz="2177" dirty="0" smtClean="0"/>
              <a:t>Ťah</a:t>
            </a:r>
            <a:r>
              <a:rPr lang="en-US" altLang="en-US" sz="2177" dirty="0" smtClean="0"/>
              <a:t> </a:t>
            </a:r>
            <a:r>
              <a:rPr lang="en-US" altLang="en-US" sz="2177" dirty="0"/>
              <a:t>2b </a:t>
            </a:r>
            <a:r>
              <a:rPr lang="sk-SK" altLang="en-US" sz="2177" dirty="0" smtClean="0"/>
              <a:t>dáva hodnotu stavu </a:t>
            </a:r>
            <a:r>
              <a:rPr lang="en-US" altLang="en-US" sz="2177" dirty="0" smtClean="0"/>
              <a:t>-15</a:t>
            </a:r>
            <a:r>
              <a:rPr lang="en-US" altLang="en-US" sz="2177" dirty="0"/>
              <a:t>, </a:t>
            </a:r>
            <a:r>
              <a:rPr lang="sk-SK" altLang="en-US" sz="2177" dirty="0" smtClean="0"/>
              <a:t>pretože </a:t>
            </a:r>
            <a:r>
              <a:rPr lang="en-US" altLang="en-US" sz="2177" dirty="0" smtClean="0"/>
              <a:t> </a:t>
            </a:r>
            <a:r>
              <a:rPr lang="en-US" altLang="en-US" sz="2177" dirty="0"/>
              <a:t>C, D, E, F, </a:t>
            </a:r>
            <a:r>
              <a:rPr lang="en-US" altLang="en-US" sz="2177" dirty="0" smtClean="0"/>
              <a:t>G</a:t>
            </a:r>
            <a:r>
              <a:rPr lang="sk-SK" altLang="en-US" sz="2177" dirty="0" smtClean="0"/>
              <a:t> </a:t>
            </a:r>
            <a:r>
              <a:rPr lang="sk-SK" altLang="en-US" sz="2177" dirty="0"/>
              <a:t> </a:t>
            </a:r>
            <a:r>
              <a:rPr lang="sk-SK" altLang="en-US" sz="2177" dirty="0" smtClean="0"/>
              <a:t> pripočítavajú</a:t>
            </a:r>
            <a:r>
              <a:rPr lang="en-US" altLang="en-US" sz="2177" dirty="0" smtClean="0"/>
              <a:t> </a:t>
            </a:r>
            <a:r>
              <a:rPr lang="en-US" altLang="en-US" sz="2177" dirty="0"/>
              <a:t>-1, -2, -3, -4, -5.</a:t>
            </a:r>
          </a:p>
          <a:p>
            <a:pPr marL="0" indent="0">
              <a:buNone/>
            </a:pPr>
            <a:r>
              <a:rPr lang="sk-SK" altLang="en-US" sz="2177" dirty="0" smtClean="0"/>
              <a:t>Vyhli sme sa lokálnemu maximu</a:t>
            </a:r>
            <a:r>
              <a:rPr lang="en-US" altLang="en-US" sz="2177" dirty="0" smtClean="0"/>
              <a:t>!</a:t>
            </a:r>
            <a:endParaRPr lang="en-US" altLang="en-US" sz="2177" dirty="0"/>
          </a:p>
          <a:p>
            <a:pPr marL="0" indent="0">
              <a:buNone/>
            </a:pPr>
            <a:r>
              <a:rPr lang="sk-SK" altLang="en-US" sz="2177" dirty="0" smtClean="0"/>
              <a:t>Poučenie</a:t>
            </a:r>
            <a:r>
              <a:rPr lang="en-US" altLang="en-US" sz="2177" dirty="0" smtClean="0"/>
              <a:t>: </a:t>
            </a:r>
            <a:r>
              <a:rPr lang="sk-SK" altLang="en-US" sz="2177" b="1" dirty="0" smtClean="0"/>
              <a:t>Niekedy je dobré zmeniť </a:t>
            </a:r>
            <a:r>
              <a:rPr lang="sk-SK" altLang="en-US" sz="2177" b="1" dirty="0" err="1" smtClean="0"/>
              <a:t>ohodnocovaciu</a:t>
            </a:r>
            <a:r>
              <a:rPr lang="sk-SK" altLang="en-US" sz="2177" b="1" dirty="0" smtClean="0"/>
              <a:t> funkciu tak, že vystihuje globálnejšie vlastnosti, štruktúru, problému. </a:t>
            </a:r>
            <a:endParaRPr lang="en-US" altLang="en-US" sz="1089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309870"/>
              </p:ext>
            </p:extLst>
          </p:nvPr>
        </p:nvGraphicFramePr>
        <p:xfrm>
          <a:off x="1475656" y="3833098"/>
          <a:ext cx="5438604" cy="3024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8" name="Document" r:id="rId4" imgW="5550408" imgH="3087624" progId="Word.Document.8">
                  <p:embed/>
                </p:oleObj>
              </mc:Choice>
              <mc:Fallback>
                <p:oleObj name="Document" r:id="rId4" imgW="5550408" imgH="3087624" progId="Word.Document.8">
                  <p:embed/>
                  <p:pic>
                    <p:nvPicPr>
                      <p:cNvPr id="2375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833098"/>
                        <a:ext cx="5438604" cy="3024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6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92696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Riešenie logického príkladu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00808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Máme logické vety, ktoré opisujú problém a potrebujeme priradiť týmto vetám </a:t>
            </a:r>
            <a:r>
              <a:rPr lang="sk-SK" sz="2400" dirty="0" err="1" smtClean="0"/>
              <a:t>pravdivostné</a:t>
            </a:r>
            <a:r>
              <a:rPr lang="sk-SK" sz="2400" dirty="0" smtClean="0"/>
              <a:t> hodnoty tak, aby boli splniteľné.</a:t>
            </a:r>
          </a:p>
          <a:p>
            <a:endParaRPr lang="sk-SK" sz="2400" dirty="0"/>
          </a:p>
          <a:p>
            <a:endParaRPr lang="sk-SK" sz="2400" dirty="0" smtClean="0"/>
          </a:p>
          <a:p>
            <a:endParaRPr lang="sk-SK" sz="2400" dirty="0"/>
          </a:p>
          <a:p>
            <a:r>
              <a:rPr lang="sk-SK" sz="2400" dirty="0" smtClean="0"/>
              <a:t>Stav:  vektor </a:t>
            </a:r>
            <a:r>
              <a:rPr lang="sk-SK" sz="2400" dirty="0" err="1" smtClean="0"/>
              <a:t>pravdivostných</a:t>
            </a:r>
            <a:r>
              <a:rPr lang="sk-SK" sz="2400" dirty="0" smtClean="0"/>
              <a:t> hodnôt priradených jednotlivým  premenným</a:t>
            </a:r>
          </a:p>
          <a:p>
            <a:endParaRPr lang="sk-SK" sz="2400" dirty="0"/>
          </a:p>
          <a:p>
            <a:r>
              <a:rPr lang="sk-SK" sz="2400" dirty="0" err="1" smtClean="0"/>
              <a:t>Ohodnocovacia</a:t>
            </a:r>
            <a:r>
              <a:rPr lang="sk-SK" sz="2400" dirty="0" smtClean="0"/>
              <a:t> funkcia dáva počet splniteľných </a:t>
            </a:r>
            <a:r>
              <a:rPr lang="sk-SK" sz="2400" dirty="0" err="1" smtClean="0"/>
              <a:t>kláuz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5576" y="3247529"/>
                <a:ext cx="7480766" cy="276999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   ˅¬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 ˅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  ,  ¬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˅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˅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˅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˅¬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,  ¬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˅¬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˅¬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,  ¬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˅¬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˅ 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sk-SK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247529"/>
                <a:ext cx="7480766" cy="276999"/>
              </a:xfrm>
              <a:prstGeom prst="rect">
                <a:avLst/>
              </a:prstGeom>
              <a:blipFill>
                <a:blip r:embed="rId2"/>
                <a:stretch>
                  <a:fillRect l="-326" r="-1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17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4564577"/>
            <a:ext cx="3600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sz="2400" dirty="0">
                <a:solidFill>
                  <a:srgbClr val="C00000"/>
                </a:solidFill>
              </a:rPr>
              <a:t>A=F</a:t>
            </a:r>
            <a:r>
              <a:rPr lang="en-US" sz="2400" dirty="0"/>
              <a:t>, B=F, C=T, D=T, E=T</a:t>
            </a:r>
            <a:r>
              <a:rPr lang="en-US" sz="2400" dirty="0" smtClean="0"/>
              <a:t>)</a:t>
            </a:r>
            <a:endParaRPr lang="sk-SK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A=T, </a:t>
            </a:r>
            <a:r>
              <a:rPr lang="en-US" sz="2400" dirty="0">
                <a:solidFill>
                  <a:srgbClr val="C00000"/>
                </a:solidFill>
              </a:rPr>
              <a:t>B=T</a:t>
            </a:r>
            <a:r>
              <a:rPr lang="en-US" sz="2400" dirty="0"/>
              <a:t>, C=T, D=T, E=T</a:t>
            </a:r>
            <a:r>
              <a:rPr lang="en-US" sz="2400" dirty="0" smtClean="0"/>
              <a:t>)</a:t>
            </a:r>
            <a:endParaRPr lang="sk-SK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A=T, B=F, </a:t>
            </a:r>
            <a:r>
              <a:rPr lang="en-US" sz="2400" dirty="0">
                <a:solidFill>
                  <a:srgbClr val="C00000"/>
                </a:solidFill>
              </a:rPr>
              <a:t>C=F</a:t>
            </a:r>
            <a:r>
              <a:rPr lang="en-US" sz="2400" dirty="0"/>
              <a:t>, D=T, E=T</a:t>
            </a:r>
            <a:r>
              <a:rPr lang="en-US" sz="2400" dirty="0" smtClean="0"/>
              <a:t>)</a:t>
            </a:r>
            <a:endParaRPr lang="sk-SK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A=T, B=F, C=T, </a:t>
            </a:r>
            <a:r>
              <a:rPr lang="en-US" sz="2400" dirty="0">
                <a:solidFill>
                  <a:srgbClr val="C00000"/>
                </a:solidFill>
              </a:rPr>
              <a:t>D=F</a:t>
            </a:r>
            <a:r>
              <a:rPr lang="en-US" sz="2400" dirty="0"/>
              <a:t>, E=T</a:t>
            </a:r>
            <a:r>
              <a:rPr lang="en-US" sz="2400" dirty="0" smtClean="0"/>
              <a:t>)</a:t>
            </a:r>
            <a:endParaRPr lang="sk-SK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A=T, B=F, C=T, D=T, </a:t>
            </a:r>
            <a:r>
              <a:rPr lang="en-US" sz="2400" dirty="0">
                <a:solidFill>
                  <a:srgbClr val="C00000"/>
                </a:solidFill>
              </a:rPr>
              <a:t>E=F</a:t>
            </a:r>
            <a:r>
              <a:rPr lang="en-US" dirty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87824" y="1124744"/>
                <a:ext cx="1911549" cy="1846659"/>
              </a:xfrm>
              <a:prstGeom prst="rect">
                <a:avLst/>
              </a:prstGeom>
              <a:solidFill>
                <a:schemeClr val="accent4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˅¬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 ˅ 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  ,  </m:t>
                      </m:r>
                    </m:oMath>
                  </m:oMathPara>
                </a14:m>
                <a:endParaRPr lang="sk-SK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˅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˅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sk-SK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˅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˅¬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sk-SK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˅¬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˅¬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sk-SK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˅¬ 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˅ </m:t>
                      </m:r>
                      <m:r>
                        <a:rPr lang="sk-S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sk-SK" sz="2400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124744"/>
                <a:ext cx="1911549" cy="1846659"/>
              </a:xfrm>
              <a:prstGeom prst="rect">
                <a:avLst/>
              </a:prstGeom>
              <a:blipFill>
                <a:blip r:embed="rId2"/>
                <a:stretch>
                  <a:fillRect l="-318" b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9552" y="476672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Stav:  (A=T, B=F, C=T, D=T, E=T) má  hodnotu 4, pretože 4 </a:t>
            </a:r>
            <a:r>
              <a:rPr lang="sk-SK" sz="2400" dirty="0" err="1" smtClean="0"/>
              <a:t>klauzy</a:t>
            </a:r>
            <a:r>
              <a:rPr lang="sk-SK" sz="2400" dirty="0" smtClean="0"/>
              <a:t> sú splnené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50100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Potomkov počiatočného stavu zvolíme tak, že vždy preklopíme  hodnotu jednej premennej na opačnú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4586352"/>
            <a:ext cx="45236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Ďalej ohodnotíme stavy , vyberieme najlepší, porušíme  ho  a pokračujeme, kým všetky </a:t>
            </a:r>
            <a:r>
              <a:rPr lang="sk-SK" sz="2400" dirty="0" err="1" smtClean="0"/>
              <a:t>klauzy</a:t>
            </a:r>
            <a:r>
              <a:rPr lang="sk-SK" sz="2400" dirty="0" smtClean="0"/>
              <a:t> nie sú splnené, alebo sa splní ukončovacia podmienka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88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65A8EC6190AB4FBC7A93A4F7554CD3" ma:contentTypeVersion="4" ma:contentTypeDescription="Create a new document." ma:contentTypeScope="" ma:versionID="7f7814b9015cf9f81796ce7063bef964">
  <xsd:schema xmlns:xsd="http://www.w3.org/2001/XMLSchema" xmlns:xs="http://www.w3.org/2001/XMLSchema" xmlns:p="http://schemas.microsoft.com/office/2006/metadata/properties" xmlns:ns2="aab30ad4-dabb-4d2f-815d-5db595530232" targetNamespace="http://schemas.microsoft.com/office/2006/metadata/properties" ma:root="true" ma:fieldsID="7f75654db28264a954d8795480f11211" ns2:_="">
    <xsd:import namespace="aab30ad4-dabb-4d2f-815d-5db5955302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30ad4-dabb-4d2f-815d-5db5955302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BC4C9F-15DF-4ED1-AE8B-B6FFA22C6495}"/>
</file>

<file path=customXml/itemProps2.xml><?xml version="1.0" encoding="utf-8"?>
<ds:datastoreItem xmlns:ds="http://schemas.openxmlformats.org/officeDocument/2006/customXml" ds:itemID="{C049354B-A61D-496C-B312-A4EE46226CFC}"/>
</file>

<file path=customXml/itemProps3.xml><?xml version="1.0" encoding="utf-8"?>
<ds:datastoreItem xmlns:ds="http://schemas.openxmlformats.org/officeDocument/2006/customXml" ds:itemID="{7E597612-A08E-4723-B75C-FFA65083068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11258</TotalTime>
  <Words>3209</Words>
  <Application>Microsoft Office PowerPoint</Application>
  <PresentationFormat>On-screen Show (4:3)</PresentationFormat>
  <Paragraphs>589</Paragraphs>
  <Slides>54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Document</vt:lpstr>
      <vt:lpstr>Rovnica</vt:lpstr>
      <vt:lpstr>Equation</vt:lpstr>
      <vt:lpstr>Rovnice</vt:lpstr>
      <vt:lpstr>Hill climbing, tabu search, príklady,  genetický algoritmus</vt:lpstr>
      <vt:lpstr>Opakovanie</vt:lpstr>
      <vt:lpstr>Obsah dnešnej prednášky</vt:lpstr>
      <vt:lpstr>Hill climbing , príklad na užitočnú zmenu evaluačnej funkcie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Príklad riešený pomocou Tabu search </vt:lpstr>
      <vt:lpstr>Minimálny spanning tree s obmedzeniami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Ďalšie využitie Tabu search – zoraďovanie filtrov tak, aby dávali požadované spektrum </vt:lpstr>
      <vt:lpstr>Genetický algoritmus (GA)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Teória genetického algoritmu</vt:lpstr>
      <vt:lpstr>PowerPoint Presentation</vt:lpstr>
      <vt:lpstr>PowerPoint Presentation</vt:lpstr>
      <vt:lpstr>PowerPoint Presentation</vt:lpstr>
      <vt:lpstr>Pravdepodobnosť prežitia schémy  po mutácii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“Building block” hypotéza</vt:lpstr>
      <vt:lpstr>Deceptívne funkcie a GA hľadajúci optimum funkcie (GAFO)</vt:lpstr>
      <vt:lpstr>PowerPoint Presentation</vt:lpstr>
      <vt:lpstr>PowerPoint Presentation</vt:lpstr>
      <vt:lpstr>PowerPoint Presentation</vt:lpstr>
      <vt:lpstr>PowerPoint Presentation</vt:lpstr>
      <vt:lpstr>Zhrnutie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Všeobecná štruktúra  Evolučného Algoritmu</dc:title>
  <dc:creator>Maria Markosova</dc:creator>
  <cp:lastModifiedBy>Mária Markošová</cp:lastModifiedBy>
  <cp:revision>274</cp:revision>
  <dcterms:created xsi:type="dcterms:W3CDTF">2014-02-26T10:50:29Z</dcterms:created>
  <dcterms:modified xsi:type="dcterms:W3CDTF">2022-10-19T11:41:59Z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0x0101000565A8EC6190AB4FBC7A93A4F7554CD3</vt:lpwstr>
  </property>
</Properties>
</file>