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044E49-9168-4D01-B50C-E6D9D72188C1}">
          <p14:sldIdLst>
            <p14:sldId id="256"/>
            <p14:sldId id="257"/>
            <p14:sldId id="258"/>
            <p14:sldId id="259"/>
            <p14:sldId id="260"/>
            <p14:sldId id="261"/>
            <p14:sldId id="262"/>
            <p14:sldId id="263"/>
            <p14:sldId id="264"/>
            <p14:sldId id="265"/>
            <p14:sldId id="266"/>
            <p14:sldId id="267"/>
            <p14:sldId id="268"/>
            <p14:sldId id="269"/>
            <p14:sldId id="270"/>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6C9F66AB-0826-4A3F-A067-D463451C7135}" type="datetimeFigureOut">
              <a:rPr lang="en-GB" smtClean="0"/>
              <a:t>24/04/2023</a:t>
            </a:fld>
            <a:endParaRPr lang="en-GB"/>
          </a:p>
        </p:txBody>
      </p:sp>
      <p:sp>
        <p:nvSpPr>
          <p:cNvPr id="17" name="Footer Placeholder 16"/>
          <p:cNvSpPr>
            <a:spLocks noGrp="1"/>
          </p:cNvSpPr>
          <p:nvPr>
            <p:ph type="ftr" sz="quarter" idx="11"/>
          </p:nvPr>
        </p:nvSpPr>
        <p:spPr>
          <a:xfrm>
            <a:off x="5410200" y="4205288"/>
            <a:ext cx="1295400" cy="457200"/>
          </a:xfrm>
        </p:spPr>
        <p:txBody>
          <a:bodyPr/>
          <a:lstStyle/>
          <a:p>
            <a:endParaRPr lang="en-GB"/>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AB833F5-7891-4037-A2E1-6BF72AB54B5D}"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9F66AB-0826-4A3F-A067-D463451C7135}" type="datetimeFigureOut">
              <a:rPr lang="en-GB" smtClean="0"/>
              <a:t>24/04/2023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B833F5-7891-4037-A2E1-6BF72AB54B5D}"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9F66AB-0826-4A3F-A067-D463451C7135}" type="datetimeFigureOut">
              <a:rPr lang="en-GB" smtClean="0"/>
              <a:t>24/04/2023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B833F5-7891-4037-A2E1-6BF72AB54B5D}"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C9F66AB-0826-4A3F-A067-D463451C7135}" type="datetimeFigureOut">
              <a:rPr lang="en-GB" smtClean="0"/>
              <a:t>24/04/2023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B833F5-7891-4037-A2E1-6BF72AB54B5D}"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C9F66AB-0826-4A3F-A067-D463451C7135}" type="datetimeFigureOut">
              <a:rPr lang="en-GB" smtClean="0"/>
              <a:t>24/04/2023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B833F5-7891-4037-A2E1-6BF72AB54B5D}"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C9F66AB-0826-4A3F-A067-D463451C7135}" type="datetimeFigureOut">
              <a:rPr lang="en-GB" smtClean="0"/>
              <a:t>24/04/2023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B833F5-7891-4037-A2E1-6BF72AB54B5D}"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6C9F66AB-0826-4A3F-A067-D463451C7135}" type="datetimeFigureOut">
              <a:rPr lang="en-GB" smtClean="0"/>
              <a:t>24/04/2023</a:t>
            </a:fld>
            <a:endParaRPr lang="en-GB"/>
          </a:p>
        </p:txBody>
      </p:sp>
      <p:sp>
        <p:nvSpPr>
          <p:cNvPr id="27" name="Slide Number Placeholder 26"/>
          <p:cNvSpPr>
            <a:spLocks noGrp="1"/>
          </p:cNvSpPr>
          <p:nvPr>
            <p:ph type="sldNum" sz="quarter" idx="11"/>
          </p:nvPr>
        </p:nvSpPr>
        <p:spPr/>
        <p:txBody>
          <a:bodyPr rtlCol="0"/>
          <a:lstStyle/>
          <a:p>
            <a:fld id="{8AB833F5-7891-4037-A2E1-6BF72AB54B5D}" type="slidenum">
              <a:rPr lang="en-GB" smtClean="0"/>
              <a:t>‹#›</a:t>
            </a:fld>
            <a:endParaRPr lang="en-GB"/>
          </a:p>
        </p:txBody>
      </p:sp>
      <p:sp>
        <p:nvSpPr>
          <p:cNvPr id="28" name="Footer Placeholder 27"/>
          <p:cNvSpPr>
            <a:spLocks noGrp="1"/>
          </p:cNvSpPr>
          <p:nvPr>
            <p:ph type="ftr" sz="quarter" idx="12"/>
          </p:nvPr>
        </p:nvSpPr>
        <p:spPr/>
        <p:txBody>
          <a:bodyPr rtlCol="0"/>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6C9F66AB-0826-4A3F-A067-D463451C7135}" type="datetimeFigureOut">
              <a:rPr lang="en-GB" smtClean="0"/>
              <a:t>24/04/2023</a:t>
            </a:fld>
            <a:endParaRPr lang="en-GB"/>
          </a:p>
        </p:txBody>
      </p:sp>
      <p:sp>
        <p:nvSpPr>
          <p:cNvPr id="4" name="Footer Placeholder 3"/>
          <p:cNvSpPr>
            <a:spLocks noGrp="1"/>
          </p:cNvSpPr>
          <p:nvPr>
            <p:ph type="ftr" sz="quarter" idx="11"/>
          </p:nvPr>
        </p:nvSpPr>
        <p:spPr>
          <a:xfrm>
            <a:off x="5257800" y="612648"/>
            <a:ext cx="1325880" cy="457200"/>
          </a:xfrm>
        </p:spPr>
        <p:txBody>
          <a:bodyPr/>
          <a:lstStyle/>
          <a:p>
            <a:endParaRPr lang="en-GB"/>
          </a:p>
        </p:txBody>
      </p:sp>
      <p:sp>
        <p:nvSpPr>
          <p:cNvPr id="5" name="Slide Number Placeholder 4"/>
          <p:cNvSpPr>
            <a:spLocks noGrp="1"/>
          </p:cNvSpPr>
          <p:nvPr>
            <p:ph type="sldNum" sz="quarter" idx="12"/>
          </p:nvPr>
        </p:nvSpPr>
        <p:spPr>
          <a:xfrm>
            <a:off x="8174736" y="2272"/>
            <a:ext cx="762000" cy="365760"/>
          </a:xfrm>
        </p:spPr>
        <p:txBody>
          <a:bodyPr/>
          <a:lstStyle/>
          <a:p>
            <a:fld id="{8AB833F5-7891-4037-A2E1-6BF72AB54B5D}"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9F66AB-0826-4A3F-A067-D463451C7135}" type="datetimeFigureOut">
              <a:rPr lang="en-GB" smtClean="0"/>
              <a:t>24/04/2023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AB833F5-7891-4037-A2E1-6BF72AB54B5D}"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C9F66AB-0826-4A3F-A067-D463451C7135}" type="datetimeFigureOut">
              <a:rPr lang="en-GB" smtClean="0"/>
              <a:t>24/04/2023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B833F5-7891-4037-A2E1-6BF72AB54B5D}"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C9F66AB-0826-4A3F-A067-D463451C7135}" type="datetimeFigureOut">
              <a:rPr lang="en-GB" smtClean="0"/>
              <a:t>24/04/2023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B833F5-7891-4037-A2E1-6BF72AB54B5D}"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6C9F66AB-0826-4A3F-A067-D463451C7135}" type="datetimeFigureOut">
              <a:rPr lang="en-GB" smtClean="0"/>
              <a:t>24/04/2023</a:t>
            </a:fld>
            <a:endParaRPr lang="en-GB"/>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GB"/>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8AB833F5-7891-4037-A2E1-6BF72AB54B5D}"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www.researchgate.net/publication/361460064_CNN_Based_Multiclass_Brain_Tumor_Detection_Using_Medical_Imag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7240" y="533400"/>
            <a:ext cx="7604760" cy="2838450"/>
          </a:xfrm>
        </p:spPr>
        <p:txBody>
          <a:bodyPr/>
          <a:lstStyle/>
          <a:p>
            <a:pPr algn="ctr"/>
            <a:r>
              <a:rPr lang="en-US" dirty="0" smtClean="0"/>
              <a:t>Brain tumor detection using multi-classification</a:t>
            </a:r>
            <a:endParaRPr lang="en-GB" dirty="0"/>
          </a:p>
        </p:txBody>
      </p:sp>
      <p:sp>
        <p:nvSpPr>
          <p:cNvPr id="3" name="Subtitle 2"/>
          <p:cNvSpPr>
            <a:spLocks noGrp="1"/>
          </p:cNvSpPr>
          <p:nvPr>
            <p:ph type="subTitle" idx="1"/>
          </p:nvPr>
        </p:nvSpPr>
        <p:spPr>
          <a:xfrm>
            <a:off x="457200" y="3810000"/>
            <a:ext cx="4953000" cy="2514600"/>
          </a:xfrm>
        </p:spPr>
        <p:txBody>
          <a:bodyPr>
            <a:normAutofit/>
          </a:bodyPr>
          <a:lstStyle/>
          <a:p>
            <a:r>
              <a:rPr lang="en-US" dirty="0" smtClean="0"/>
              <a:t>Paper by:</a:t>
            </a:r>
            <a:r>
              <a:rPr lang="en-GB" dirty="0" err="1"/>
              <a:t>Pallavi</a:t>
            </a:r>
            <a:r>
              <a:rPr lang="en-GB" dirty="0"/>
              <a:t> Tiwari, </a:t>
            </a:r>
            <a:r>
              <a:rPr lang="en-GB" dirty="0" err="1"/>
              <a:t>Bhaskar</a:t>
            </a:r>
            <a:r>
              <a:rPr lang="en-GB" dirty="0"/>
              <a:t> Pant, Mahmoud M. </a:t>
            </a:r>
            <a:r>
              <a:rPr lang="en-GB" dirty="0" err="1" smtClean="0"/>
              <a:t>Elarabawy</a:t>
            </a:r>
            <a:r>
              <a:rPr lang="en-GB" dirty="0"/>
              <a:t>, Mohammed </a:t>
            </a:r>
            <a:r>
              <a:rPr lang="en-GB" dirty="0" err="1" smtClean="0"/>
              <a:t>Abd-Elnaby</a:t>
            </a:r>
            <a:r>
              <a:rPr lang="en-GB" dirty="0"/>
              <a:t>, Noor </a:t>
            </a:r>
            <a:r>
              <a:rPr lang="en-GB" dirty="0" err="1" smtClean="0"/>
              <a:t>Mohd</a:t>
            </a:r>
            <a:r>
              <a:rPr lang="en-GB" dirty="0"/>
              <a:t>, 1 Gaurav </a:t>
            </a:r>
            <a:r>
              <a:rPr lang="en-GB" dirty="0" err="1" smtClean="0"/>
              <a:t>Dhiman</a:t>
            </a:r>
            <a:r>
              <a:rPr lang="en-GB" dirty="0"/>
              <a:t>, 1 and </a:t>
            </a:r>
            <a:r>
              <a:rPr lang="en-GB" dirty="0" err="1"/>
              <a:t>Subhash</a:t>
            </a:r>
            <a:r>
              <a:rPr lang="en-GB" dirty="0"/>
              <a:t> </a:t>
            </a:r>
            <a:r>
              <a:rPr lang="en-GB" dirty="0" smtClean="0"/>
              <a:t>Sharma.</a:t>
            </a:r>
          </a:p>
          <a:p>
            <a:r>
              <a:rPr lang="en-US" dirty="0" smtClean="0"/>
              <a:t>Published 21 </a:t>
            </a:r>
            <a:r>
              <a:rPr lang="en-US" dirty="0" err="1" smtClean="0"/>
              <a:t>june</a:t>
            </a:r>
            <a:r>
              <a:rPr lang="en-US" dirty="0" smtClean="0"/>
              <a:t> 2020;</a:t>
            </a:r>
            <a:endParaRPr lang="en-GB" dirty="0"/>
          </a:p>
        </p:txBody>
      </p:sp>
    </p:spTree>
    <p:extLst>
      <p:ext uri="{BB962C8B-B14F-4D97-AF65-F5344CB8AC3E}">
        <p14:creationId xmlns:p14="http://schemas.microsoft.com/office/powerpoint/2010/main" val="1710243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 evaluation</a:t>
            </a:r>
            <a:endParaRPr lang="en-GB" dirty="0"/>
          </a:p>
        </p:txBody>
      </p:sp>
      <p:sp>
        <p:nvSpPr>
          <p:cNvPr id="4" name="TextBox 3"/>
          <p:cNvSpPr txBox="1"/>
          <p:nvPr/>
        </p:nvSpPr>
        <p:spPr>
          <a:xfrm>
            <a:off x="838200" y="2590800"/>
            <a:ext cx="32004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The accuracy for our model  is 99% </a:t>
            </a:r>
            <a:endParaRPr lang="en-GB" sz="24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0" y="2057400"/>
            <a:ext cx="5742241" cy="438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573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983733"/>
            <a:ext cx="350520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The loss</a:t>
            </a:r>
            <a:endParaRPr lang="en-GB"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359933"/>
            <a:ext cx="6553200" cy="5117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9647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710" y="762000"/>
            <a:ext cx="8229600" cy="685800"/>
          </a:xfrm>
        </p:spPr>
        <p:txBody>
          <a:bodyPr>
            <a:normAutofit fontScale="90000"/>
          </a:bodyPr>
          <a:lstStyle/>
          <a:p>
            <a:r>
              <a:rPr lang="en-US" dirty="0" smtClean="0"/>
              <a:t>Prediction results:</a:t>
            </a:r>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47801"/>
            <a:ext cx="8458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4112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229600" cy="1069848"/>
          </a:xfrm>
        </p:spPr>
        <p:txBody>
          <a:bodyPr/>
          <a:lstStyle/>
          <a:p>
            <a:r>
              <a:rPr lang="en-US" dirty="0" smtClean="0"/>
              <a:t>Our confusion matrix:</a:t>
            </a:r>
            <a:endParaRPr lang="en-GB"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86868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8804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9848"/>
          </a:xfrm>
        </p:spPr>
        <p:txBody>
          <a:bodyPr/>
          <a:lstStyle/>
          <a:p>
            <a:r>
              <a:rPr lang="en-US" dirty="0" smtClean="0"/>
              <a:t>Our classification report:</a:t>
            </a:r>
            <a:endParaRPr lang="en-GB"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13" y="1752600"/>
            <a:ext cx="8844887"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32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069848"/>
          </a:xfrm>
        </p:spPr>
        <p:txBody>
          <a:bodyPr/>
          <a:lstStyle/>
          <a:p>
            <a:r>
              <a:rPr lang="en-US" dirty="0" smtClean="0"/>
              <a:t>Comparison with previous work:</a:t>
            </a:r>
            <a:endParaRPr lang="en-GB"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1600200"/>
            <a:ext cx="78486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2590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5050536"/>
          </a:xfrm>
        </p:spPr>
        <p:txBody>
          <a:bodyPr/>
          <a:lstStyle/>
          <a:p>
            <a:r>
              <a:rPr lang="en-US" dirty="0" smtClean="0"/>
              <a:t>If you want to read more about our model follow the link of the paper below:</a:t>
            </a:r>
            <a:endParaRPr lang="en-GB" dirty="0" smtClean="0"/>
          </a:p>
          <a:p>
            <a:pPr marL="109728" indent="0">
              <a:buNone/>
            </a:pPr>
            <a:r>
              <a:rPr lang="en-US">
                <a:hlinkClick r:id="rId2"/>
              </a:rPr>
              <a:t>https</a:t>
            </a:r>
            <a:r>
              <a:rPr lang="en-US">
                <a:hlinkClick r:id="rId2"/>
              </a:rPr>
              <a:t>://</a:t>
            </a:r>
            <a:r>
              <a:rPr lang="en-US" smtClean="0">
                <a:hlinkClick r:id="rId2"/>
              </a:rPr>
              <a:t>www.researchgate.net/publication/361460064_CNN_Based_Multiclass_Brain_Tumor_Detection_Using_Medical_Imaging</a:t>
            </a:r>
            <a:r>
              <a:rPr lang="en-US" smtClean="0"/>
              <a:t> </a:t>
            </a:r>
            <a:endParaRPr lang="en-US" dirty="0" smtClean="0"/>
          </a:p>
        </p:txBody>
      </p:sp>
    </p:spTree>
    <p:extLst>
      <p:ext uri="{BB962C8B-B14F-4D97-AF65-F5344CB8AC3E}">
        <p14:creationId xmlns:p14="http://schemas.microsoft.com/office/powerpoint/2010/main" val="226493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GB" dirty="0"/>
          </a:p>
        </p:txBody>
      </p:sp>
      <p:sp>
        <p:nvSpPr>
          <p:cNvPr id="3" name="Content Placeholder 2"/>
          <p:cNvSpPr>
            <a:spLocks noGrp="1"/>
          </p:cNvSpPr>
          <p:nvPr>
            <p:ph idx="1"/>
          </p:nvPr>
        </p:nvSpPr>
        <p:spPr/>
        <p:txBody>
          <a:bodyPr/>
          <a:lstStyle/>
          <a:p>
            <a:r>
              <a:rPr lang="en-US" dirty="0"/>
              <a:t>Brain tumors are the 10th leading reason for the death which is common among the adults and </a:t>
            </a:r>
            <a:r>
              <a:rPr lang="en-US" dirty="0" smtClean="0"/>
              <a:t>children.</a:t>
            </a:r>
          </a:p>
          <a:p>
            <a:r>
              <a:rPr lang="en-US" dirty="0" smtClean="0"/>
              <a:t>For that we are going to discuss CNN model for classifying brain tumor using MRI pictures.</a:t>
            </a:r>
          </a:p>
          <a:p>
            <a:r>
              <a:rPr lang="en-US" dirty="0" smtClean="0"/>
              <a:t>Our model classifies brain tumor into four classes: no tumor,</a:t>
            </a:r>
            <a:r>
              <a:rPr lang="en-GB" dirty="0"/>
              <a:t> glioma, meningioma, and pituitary </a:t>
            </a:r>
            <a:r>
              <a:rPr lang="en-GB" dirty="0" err="1"/>
              <a:t>tumor</a:t>
            </a:r>
            <a:r>
              <a:rPr lang="en-GB" dirty="0"/>
              <a:t>.</a:t>
            </a:r>
          </a:p>
        </p:txBody>
      </p:sp>
    </p:spTree>
    <p:extLst>
      <p:ext uri="{BB962C8B-B14F-4D97-AF65-F5344CB8AC3E}">
        <p14:creationId xmlns:p14="http://schemas.microsoft.com/office/powerpoint/2010/main" val="2257286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3276600"/>
          </a:xfrm>
        </p:spPr>
        <p:txBody>
          <a:bodyPr/>
          <a:lstStyle/>
          <a:p>
            <a:r>
              <a:rPr lang="en-US" dirty="0" smtClean="0"/>
              <a:t>The data set we used </a:t>
            </a:r>
            <a:r>
              <a:rPr lang="en-US" dirty="0"/>
              <a:t>in our model </a:t>
            </a:r>
            <a:r>
              <a:rPr lang="en-US" dirty="0" smtClean="0"/>
              <a:t>is Brain </a:t>
            </a:r>
            <a:r>
              <a:rPr lang="en-US" dirty="0"/>
              <a:t>Tumor Classification (MRI) from the </a:t>
            </a:r>
            <a:r>
              <a:rPr lang="en-US" dirty="0" err="1"/>
              <a:t>Kaggle</a:t>
            </a:r>
            <a:r>
              <a:rPr lang="en-US" dirty="0"/>
              <a:t> licensed CCO: Public Domain</a:t>
            </a:r>
            <a:r>
              <a:rPr lang="en-US" dirty="0" smtClean="0"/>
              <a:t>.</a:t>
            </a:r>
          </a:p>
          <a:p>
            <a:r>
              <a:rPr lang="en-US" dirty="0"/>
              <a:t>It contains a total of 3264 MRIs.</a:t>
            </a:r>
            <a:endParaRPr lang="en-US" dirty="0" smtClean="0"/>
          </a:p>
          <a:p>
            <a:endParaRPr lang="en-GB" dirty="0"/>
          </a:p>
        </p:txBody>
      </p:sp>
    </p:spTree>
    <p:extLst>
      <p:ext uri="{BB962C8B-B14F-4D97-AF65-F5344CB8AC3E}">
        <p14:creationId xmlns:p14="http://schemas.microsoft.com/office/powerpoint/2010/main" val="70150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191000" y="1067001"/>
            <a:ext cx="3878643" cy="4647797"/>
          </a:xfrm>
        </p:spPr>
        <p:txBody>
          <a:bodyPr>
            <a:normAutofit/>
          </a:bodyPr>
          <a:lstStyle/>
          <a:p>
            <a:r>
              <a:rPr lang="en-US" sz="2000" dirty="0" smtClean="0"/>
              <a:t>The dataset  is </a:t>
            </a:r>
            <a:r>
              <a:rPr lang="en-US" sz="2000" dirty="0"/>
              <a:t>categorized into two different </a:t>
            </a:r>
            <a:r>
              <a:rPr lang="en-US" sz="2000" dirty="0" smtClean="0"/>
              <a:t> parts </a:t>
            </a:r>
            <a:r>
              <a:rPr lang="en-US" sz="2000" dirty="0"/>
              <a:t>training </a:t>
            </a:r>
            <a:r>
              <a:rPr lang="en-US" sz="2000" dirty="0" smtClean="0"/>
              <a:t> and  testing dataset.</a:t>
            </a:r>
          </a:p>
          <a:p>
            <a:r>
              <a:rPr lang="en-US" sz="2000" dirty="0"/>
              <a:t>In the training dataset, the MRIs are distributed into four classes having 826, 822, 395, and 827 brain MRIs of glioma, meningioma, no tumor, and pituitary </a:t>
            </a:r>
            <a:r>
              <a:rPr lang="en-US" sz="2000" dirty="0" smtClean="0"/>
              <a:t> tumors</a:t>
            </a:r>
            <a:r>
              <a:rPr lang="en-US" sz="2000" dirty="0"/>
              <a:t>, </a:t>
            </a:r>
            <a:r>
              <a:rPr lang="en-US" sz="2000" dirty="0" smtClean="0"/>
              <a:t>respectively.</a:t>
            </a:r>
          </a:p>
          <a:p>
            <a:r>
              <a:rPr lang="en-US" sz="2000" dirty="0"/>
              <a:t>Similarly, in the testing dataset, there are 100, 115, 105, and 74 brain MRIs of glioma, meningioma, no tumor, and pituitary </a:t>
            </a:r>
            <a:r>
              <a:rPr lang="en-US" sz="2000" dirty="0" smtClean="0"/>
              <a:t>  tumor</a:t>
            </a:r>
            <a:r>
              <a:rPr lang="en-US" sz="2000" dirty="0"/>
              <a:t>, </a:t>
            </a:r>
            <a:r>
              <a:rPr lang="en-US" sz="2000" dirty="0" smtClean="0"/>
              <a:t>respectively .</a:t>
            </a:r>
            <a:endParaRPr lang="en-GB" sz="2000"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3694421"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1266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CNN?</a:t>
            </a:r>
            <a:endParaRPr lang="en-GB" dirty="0"/>
          </a:p>
        </p:txBody>
      </p:sp>
      <p:sp>
        <p:nvSpPr>
          <p:cNvPr id="3" name="Content Placeholder 2"/>
          <p:cNvSpPr>
            <a:spLocks noGrp="1"/>
          </p:cNvSpPr>
          <p:nvPr>
            <p:ph idx="1"/>
          </p:nvPr>
        </p:nvSpPr>
        <p:spPr/>
        <p:txBody>
          <a:bodyPr/>
          <a:lstStyle/>
          <a:p>
            <a:r>
              <a:rPr lang="en-US" dirty="0"/>
              <a:t>Because CNN has shown to be the most successful DL technique for analyzing medical </a:t>
            </a:r>
            <a:r>
              <a:rPr lang="en-US" dirty="0" smtClean="0"/>
              <a:t>images.</a:t>
            </a:r>
          </a:p>
          <a:p>
            <a:r>
              <a:rPr lang="en-US" dirty="0"/>
              <a:t>It has </a:t>
            </a:r>
            <a:r>
              <a:rPr lang="en-US" dirty="0" smtClean="0"/>
              <a:t>a </a:t>
            </a:r>
            <a:r>
              <a:rPr lang="en-US" dirty="0"/>
              <a:t>convolutional layer, activation layer, a batch normalization layer, a pooling layer, and a classification </a:t>
            </a:r>
            <a:r>
              <a:rPr lang="en-US" dirty="0" smtClean="0"/>
              <a:t>layer.</a:t>
            </a:r>
            <a:endParaRPr lang="ar-EG" dirty="0" smtClean="0"/>
          </a:p>
          <a:p>
            <a:r>
              <a:rPr lang="en-US" dirty="0"/>
              <a:t>we will briefly talk about each of </a:t>
            </a:r>
            <a:r>
              <a:rPr lang="en-US" dirty="0" smtClean="0"/>
              <a:t>them:</a:t>
            </a:r>
            <a:endParaRPr lang="en-GB" dirty="0"/>
          </a:p>
        </p:txBody>
      </p:sp>
    </p:spTree>
    <p:extLst>
      <p:ext uri="{BB962C8B-B14F-4D97-AF65-F5344CB8AC3E}">
        <p14:creationId xmlns:p14="http://schemas.microsoft.com/office/powerpoint/2010/main" val="3379569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8229600" cy="5029200"/>
          </a:xfrm>
        </p:spPr>
        <p:txBody>
          <a:bodyPr>
            <a:normAutofit/>
          </a:bodyPr>
          <a:lstStyle/>
          <a:p>
            <a:r>
              <a:rPr lang="en-US" dirty="0"/>
              <a:t>A convolutional layer is responsible for recognizing features in pixels.</a:t>
            </a:r>
          </a:p>
          <a:p>
            <a:r>
              <a:rPr lang="en-US" dirty="0" smtClean="0"/>
              <a:t>Batch </a:t>
            </a:r>
            <a:r>
              <a:rPr lang="en-US" dirty="0"/>
              <a:t>Normalization </a:t>
            </a:r>
            <a:r>
              <a:rPr lang="en-US" dirty="0" smtClean="0"/>
              <a:t>Layer this </a:t>
            </a:r>
            <a:r>
              <a:rPr lang="en-US" dirty="0"/>
              <a:t>layer’s primary function is to normalize the output of the layer previously. It may be utilized to prevent the problem of </a:t>
            </a:r>
            <a:r>
              <a:rPr lang="en-US" dirty="0" smtClean="0"/>
              <a:t>overfitting.</a:t>
            </a:r>
          </a:p>
          <a:p>
            <a:r>
              <a:rPr lang="en-GB" dirty="0"/>
              <a:t>Activation </a:t>
            </a:r>
            <a:r>
              <a:rPr lang="en-GB" dirty="0" smtClean="0"/>
              <a:t>Layer .</a:t>
            </a:r>
            <a:r>
              <a:rPr lang="en-US" dirty="0"/>
              <a:t> one of the most essential parameters of the CNN model is the activation function. It defines which model information should be sent forward and which should not at the network’s end</a:t>
            </a:r>
            <a:r>
              <a:rPr lang="en-US" dirty="0" smtClean="0"/>
              <a:t>.</a:t>
            </a:r>
          </a:p>
          <a:p>
            <a:endParaRPr lang="en-GB" dirty="0"/>
          </a:p>
        </p:txBody>
      </p:sp>
    </p:spTree>
    <p:extLst>
      <p:ext uri="{BB962C8B-B14F-4D97-AF65-F5344CB8AC3E}">
        <p14:creationId xmlns:p14="http://schemas.microsoft.com/office/powerpoint/2010/main" val="3876709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507736"/>
          </a:xfrm>
        </p:spPr>
        <p:txBody>
          <a:bodyPr/>
          <a:lstStyle/>
          <a:p>
            <a:r>
              <a:rPr lang="en-GB" dirty="0"/>
              <a:t>Pooling </a:t>
            </a:r>
            <a:r>
              <a:rPr lang="en-GB" dirty="0" smtClean="0"/>
              <a:t>Layer</a:t>
            </a:r>
            <a:r>
              <a:rPr lang="en-US" dirty="0" smtClean="0"/>
              <a:t>:  the </a:t>
            </a:r>
            <a:r>
              <a:rPr lang="en-US" dirty="0"/>
              <a:t>work of this layer is to reduce the size of the feature map that means lowering the number of parameters and calculations needed to run the network</a:t>
            </a:r>
            <a:r>
              <a:rPr lang="en-US" dirty="0" smtClean="0"/>
              <a:t>.(the feature map is the output of the convolutional layer).</a:t>
            </a:r>
          </a:p>
          <a:p>
            <a:r>
              <a:rPr lang="en-GB" dirty="0"/>
              <a:t>Classification </a:t>
            </a:r>
            <a:r>
              <a:rPr lang="en-GB" dirty="0" smtClean="0"/>
              <a:t>Layer:  </a:t>
            </a:r>
            <a:r>
              <a:rPr lang="en-US" dirty="0" smtClean="0"/>
              <a:t>the </a:t>
            </a:r>
            <a:r>
              <a:rPr lang="en-US" dirty="0"/>
              <a:t>classification layer is the last layer in a CNN architecture. It is a fully connected </a:t>
            </a:r>
            <a:r>
              <a:rPr lang="en-US" dirty="0" err="1"/>
              <a:t>feedforward</a:t>
            </a:r>
            <a:r>
              <a:rPr lang="en-US" dirty="0"/>
              <a:t> network that’s frequently utilized as a </a:t>
            </a:r>
            <a:r>
              <a:rPr lang="en-US" dirty="0" smtClean="0"/>
              <a:t>classifier.</a:t>
            </a:r>
            <a:endParaRPr lang="en-GB" dirty="0"/>
          </a:p>
        </p:txBody>
      </p:sp>
    </p:spTree>
    <p:extLst>
      <p:ext uri="{BB962C8B-B14F-4D97-AF65-F5344CB8AC3E}">
        <p14:creationId xmlns:p14="http://schemas.microsoft.com/office/powerpoint/2010/main" val="2538556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CNN model:</a:t>
            </a:r>
            <a:endParaRPr lang="en-GB" dirty="0"/>
          </a:p>
        </p:txBody>
      </p:sp>
      <p:sp>
        <p:nvSpPr>
          <p:cNvPr id="3" name="Content Placeholder 2"/>
          <p:cNvSpPr>
            <a:spLocks noGrp="1"/>
          </p:cNvSpPr>
          <p:nvPr>
            <p:ph idx="1"/>
          </p:nvPr>
        </p:nvSpPr>
        <p:spPr/>
        <p:txBody>
          <a:bodyPr/>
          <a:lstStyle/>
          <a:p>
            <a:r>
              <a:rPr lang="en-US" dirty="0" smtClean="0"/>
              <a:t>The </a:t>
            </a:r>
            <a:r>
              <a:rPr lang="en-US" dirty="0"/>
              <a:t>CNN model compromises of 6 layers with weight, four convolution layers, 1 fully connected, and one output layer or classification layer. It also has six BN, activation (</a:t>
            </a:r>
            <a:r>
              <a:rPr lang="en-US" dirty="0" err="1"/>
              <a:t>ReLU</a:t>
            </a:r>
            <a:r>
              <a:rPr lang="en-US" dirty="0"/>
              <a:t>), three dropouts, one flatten, and one max-pooling layers in addition to these.</a:t>
            </a:r>
            <a:endParaRPr lang="en-GB" dirty="0"/>
          </a:p>
        </p:txBody>
      </p:sp>
    </p:spTree>
    <p:extLst>
      <p:ext uri="{BB962C8B-B14F-4D97-AF65-F5344CB8AC3E}">
        <p14:creationId xmlns:p14="http://schemas.microsoft.com/office/powerpoint/2010/main" val="3707452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457200"/>
            <a:ext cx="7924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80716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243</TotalTime>
  <Words>515</Words>
  <Application>Microsoft Office PowerPoint</Application>
  <PresentationFormat>On-screen Show (4:3)</PresentationFormat>
  <Paragraphs>32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Urban</vt:lpstr>
      <vt:lpstr>Brain tumor detection using multi-classification</vt:lpstr>
      <vt:lpstr>intro:</vt:lpstr>
      <vt:lpstr>PowerPoint Presentation</vt:lpstr>
      <vt:lpstr>PowerPoint Presentation</vt:lpstr>
      <vt:lpstr>Why CNN?</vt:lpstr>
      <vt:lpstr>PowerPoint Presentation</vt:lpstr>
      <vt:lpstr>PowerPoint Presentation</vt:lpstr>
      <vt:lpstr>Our CNN model:</vt:lpstr>
      <vt:lpstr>PowerPoint Presentation</vt:lpstr>
      <vt:lpstr>The model evaluation</vt:lpstr>
      <vt:lpstr>PowerPoint Presentation</vt:lpstr>
      <vt:lpstr>Prediction results:</vt:lpstr>
      <vt:lpstr>Our confusion matrix:</vt:lpstr>
      <vt:lpstr>Our classification report:</vt:lpstr>
      <vt:lpstr>Comparison with previous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using multi-classification</dc:title>
  <dc:creator>Windows User</dc:creator>
  <cp:lastModifiedBy>Windows User</cp:lastModifiedBy>
  <cp:revision>15</cp:revision>
  <dcterms:created xsi:type="dcterms:W3CDTF">2023-04-24T13:26:08Z</dcterms:created>
  <dcterms:modified xsi:type="dcterms:W3CDTF">2023-04-24T17:29:44Z</dcterms:modified>
</cp:coreProperties>
</file>