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73" r:id="rId9"/>
    <p:sldId id="267" r:id="rId10"/>
    <p:sldId id="263" r:id="rId11"/>
    <p:sldId id="272" r:id="rId12"/>
    <p:sldId id="265" r:id="rId13"/>
    <p:sldId id="266"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044E49-9168-4D01-B50C-E6D9D72188C1}">
          <p14:sldIdLst>
            <p14:sldId id="256"/>
            <p14:sldId id="257"/>
            <p14:sldId id="258"/>
            <p14:sldId id="259"/>
            <p14:sldId id="260"/>
            <p14:sldId id="261"/>
            <p14:sldId id="262"/>
            <p14:sldId id="273"/>
            <p14:sldId id="267"/>
            <p14:sldId id="263"/>
            <p14:sldId id="272"/>
            <p14:sldId id="265"/>
            <p14:sldId id="266"/>
            <p14:sldId id="270"/>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9DAC27-37B8-A04F-F620-916E896630CA}" v="276" dt="2023-05-06T12:06:29.6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6C9F66AB-0826-4A3F-A067-D463451C7135}" type="datetimeFigureOut">
              <a:rPr lang="en-GB" smtClean="0"/>
              <a:t>06/05/2023</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AB833F5-7891-4037-A2E1-6BF72AB54B5D}"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C9F66AB-0826-4A3F-A067-D463451C7135}" type="datetimeFigureOut">
              <a:rPr lang="en-GB" smtClean="0"/>
              <a:t>06/05/2023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B833F5-7891-4037-A2E1-6BF72AB54B5D}"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C9F66AB-0826-4A3F-A067-D463451C7135}" type="datetimeFigureOut">
              <a:rPr lang="en-GB" smtClean="0"/>
              <a:t>06/05/2023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B833F5-7891-4037-A2E1-6BF72AB54B5D}"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C9F66AB-0826-4A3F-A067-D463451C7135}" type="datetimeFigureOut">
              <a:rPr lang="en-GB" smtClean="0"/>
              <a:t>06/05/2023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B833F5-7891-4037-A2E1-6BF72AB54B5D}"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C9F66AB-0826-4A3F-A067-D463451C7135}" type="datetimeFigureOut">
              <a:rPr lang="en-GB" smtClean="0"/>
              <a:t>06/05/2023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B833F5-7891-4037-A2E1-6BF72AB54B5D}"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9F66AB-0826-4A3F-A067-D463451C7135}" type="datetimeFigureOut">
              <a:rPr lang="en-GB" smtClean="0"/>
              <a:t>06/05/2023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B833F5-7891-4037-A2E1-6BF72AB54B5D}"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6C9F66AB-0826-4A3F-A067-D463451C7135}" type="datetimeFigureOut">
              <a:rPr lang="en-GB" smtClean="0"/>
              <a:t>06/05/2023</a:t>
            </a:fld>
            <a:endParaRPr lang="en-GB"/>
          </a:p>
        </p:txBody>
      </p:sp>
      <p:sp>
        <p:nvSpPr>
          <p:cNvPr id="27" name="Slide Number Placeholder 26"/>
          <p:cNvSpPr>
            <a:spLocks noGrp="1"/>
          </p:cNvSpPr>
          <p:nvPr>
            <p:ph type="sldNum" sz="quarter" idx="11"/>
          </p:nvPr>
        </p:nvSpPr>
        <p:spPr/>
        <p:txBody>
          <a:bodyPr rtlCol="0"/>
          <a:lstStyle/>
          <a:p>
            <a:fld id="{8AB833F5-7891-4037-A2E1-6BF72AB54B5D}" type="slidenum">
              <a:rPr lang="en-GB" smtClean="0"/>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6C9F66AB-0826-4A3F-A067-D463451C7135}" type="datetimeFigureOut">
              <a:rPr lang="en-GB" smtClean="0"/>
              <a:t>06/05/2023</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8AB833F5-7891-4037-A2E1-6BF72AB54B5D}"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F66AB-0826-4A3F-A067-D463451C7135}" type="datetimeFigureOut">
              <a:rPr lang="en-GB" smtClean="0"/>
              <a:t>06/05/2023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AB833F5-7891-4037-A2E1-6BF72AB54B5D}"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9F66AB-0826-4A3F-A067-D463451C7135}" type="datetimeFigureOut">
              <a:rPr lang="en-GB" smtClean="0"/>
              <a:t>06/05/2023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B833F5-7891-4037-A2E1-6BF72AB54B5D}"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C9F66AB-0826-4A3F-A067-D463451C7135}" type="datetimeFigureOut">
              <a:rPr lang="en-GB" smtClean="0"/>
              <a:t>06/05/2023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B833F5-7891-4037-A2E1-6BF72AB54B5D}"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6C9F66AB-0826-4A3F-A067-D463451C7135}" type="datetimeFigureOut">
              <a:rPr lang="en-GB" smtClean="0"/>
              <a:t>06/05/2023</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AB833F5-7891-4037-A2E1-6BF72AB54B5D}"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hyperlink" Target="https://www.researchgate.net/publication/361460064_CNN_Based_Multiclass_Brain_Tumor_Detection_Using_Medical_Imag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7240" y="533400"/>
            <a:ext cx="7604760" cy="2838450"/>
          </a:xfrm>
        </p:spPr>
        <p:txBody>
          <a:bodyPr/>
          <a:lstStyle/>
          <a:p>
            <a:pPr algn="ctr"/>
            <a:r>
              <a:rPr lang="en-US" dirty="0"/>
              <a:t>Brain tumor detection using multi-classification</a:t>
            </a:r>
            <a:endParaRPr lang="en-GB" dirty="0"/>
          </a:p>
        </p:txBody>
      </p:sp>
      <p:sp>
        <p:nvSpPr>
          <p:cNvPr id="3" name="Subtitle 2"/>
          <p:cNvSpPr>
            <a:spLocks noGrp="1"/>
          </p:cNvSpPr>
          <p:nvPr>
            <p:ph type="subTitle" idx="1"/>
          </p:nvPr>
        </p:nvSpPr>
        <p:spPr>
          <a:xfrm>
            <a:off x="457200" y="3810000"/>
            <a:ext cx="4953000" cy="2514600"/>
          </a:xfrm>
        </p:spPr>
        <p:txBody>
          <a:bodyPr>
            <a:normAutofit/>
          </a:bodyPr>
          <a:lstStyle/>
          <a:p>
            <a:r>
              <a:rPr lang="en-US" dirty="0"/>
              <a:t>Paper by:</a:t>
            </a:r>
            <a:r>
              <a:rPr lang="en-GB" dirty="0" err="1"/>
              <a:t>Pallavi</a:t>
            </a:r>
            <a:r>
              <a:rPr lang="en-GB" dirty="0"/>
              <a:t> Tiwari, </a:t>
            </a:r>
            <a:r>
              <a:rPr lang="en-GB" dirty="0" err="1"/>
              <a:t>Bhaskar</a:t>
            </a:r>
            <a:r>
              <a:rPr lang="en-GB" dirty="0"/>
              <a:t> Pant, Mahmoud M. </a:t>
            </a:r>
            <a:r>
              <a:rPr lang="en-GB" dirty="0" err="1"/>
              <a:t>Elarabawy</a:t>
            </a:r>
            <a:r>
              <a:rPr lang="en-GB" dirty="0"/>
              <a:t>, Mohammed </a:t>
            </a:r>
            <a:r>
              <a:rPr lang="en-GB" dirty="0" err="1"/>
              <a:t>Abd-Elnaby</a:t>
            </a:r>
            <a:r>
              <a:rPr lang="en-GB" dirty="0"/>
              <a:t>, Noor </a:t>
            </a:r>
            <a:r>
              <a:rPr lang="en-GB" dirty="0" err="1"/>
              <a:t>Mohd</a:t>
            </a:r>
            <a:r>
              <a:rPr lang="en-GB" dirty="0"/>
              <a:t>, 1 Gaurav </a:t>
            </a:r>
            <a:r>
              <a:rPr lang="en-GB" dirty="0" err="1"/>
              <a:t>Dhiman</a:t>
            </a:r>
            <a:r>
              <a:rPr lang="en-GB" dirty="0"/>
              <a:t>, 1 and </a:t>
            </a:r>
            <a:r>
              <a:rPr lang="en-GB" dirty="0" err="1"/>
              <a:t>Subhash</a:t>
            </a:r>
            <a:r>
              <a:rPr lang="en-GB" dirty="0"/>
              <a:t> Sharma.</a:t>
            </a:r>
          </a:p>
          <a:p>
            <a:r>
              <a:rPr lang="en-US" dirty="0"/>
              <a:t>Published 21 </a:t>
            </a:r>
            <a:r>
              <a:rPr lang="en-US" dirty="0" err="1"/>
              <a:t>june</a:t>
            </a:r>
            <a:r>
              <a:rPr lang="en-US" dirty="0"/>
              <a:t> 2020;</a:t>
            </a:r>
            <a:endParaRPr lang="en-GB" dirty="0"/>
          </a:p>
        </p:txBody>
      </p:sp>
    </p:spTree>
    <p:extLst>
      <p:ext uri="{BB962C8B-B14F-4D97-AF65-F5344CB8AC3E}">
        <p14:creationId xmlns:p14="http://schemas.microsoft.com/office/powerpoint/2010/main" val="1710243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CNN model:</a:t>
            </a:r>
            <a:endParaRPr lang="en-GB" dirty="0"/>
          </a:p>
        </p:txBody>
      </p:sp>
      <p:sp>
        <p:nvSpPr>
          <p:cNvPr id="3" name="Content Placeholder 2"/>
          <p:cNvSpPr>
            <a:spLocks noGrp="1"/>
          </p:cNvSpPr>
          <p:nvPr>
            <p:ph idx="1"/>
          </p:nvPr>
        </p:nvSpPr>
        <p:spPr/>
        <p:txBody>
          <a:bodyPr vert="horz" lIns="91440" tIns="45720" rIns="91440" bIns="45720" anchor="t">
            <a:normAutofit/>
          </a:bodyPr>
          <a:lstStyle/>
          <a:p>
            <a:pPr indent="-255905"/>
            <a:r>
              <a:rPr lang="en-US" dirty="0"/>
              <a:t>The CNN model compromises of 24 layers with weight, five conv2D layers, 1 fully connected, and one output layer or classification layer. It also has  activation (</a:t>
            </a:r>
            <a:r>
              <a:rPr lang="en-US" dirty="0" err="1"/>
              <a:t>ReLU</a:t>
            </a:r>
            <a:r>
              <a:rPr lang="en-US" dirty="0"/>
              <a:t>), 4 dropouts, 5 </a:t>
            </a:r>
            <a:r>
              <a:rPr lang="en-US" dirty="0" err="1">
                <a:latin typeface="Consolas"/>
              </a:rPr>
              <a:t>batch_normalization</a:t>
            </a:r>
            <a:r>
              <a:rPr lang="en-US" dirty="0">
                <a:latin typeface="Consolas"/>
              </a:rPr>
              <a:t>,</a:t>
            </a:r>
            <a:r>
              <a:rPr lang="en-US" dirty="0"/>
              <a:t> one flatten, and 2 max-pooling layers in addition to these.</a:t>
            </a:r>
            <a:endParaRPr lang="en-GB" dirty="0"/>
          </a:p>
        </p:txBody>
      </p:sp>
    </p:spTree>
    <p:extLst>
      <p:ext uri="{BB962C8B-B14F-4D97-AF65-F5344CB8AC3E}">
        <p14:creationId xmlns:p14="http://schemas.microsoft.com/office/powerpoint/2010/main" val="3707452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5D366-5C90-FD2D-03AB-2FF385AB6E99}"/>
              </a:ext>
            </a:extLst>
          </p:cNvPr>
          <p:cNvSpPr>
            <a:spLocks noGrp="1"/>
          </p:cNvSpPr>
          <p:nvPr>
            <p:ph type="title"/>
          </p:nvPr>
        </p:nvSpPr>
        <p:spPr/>
        <p:txBody>
          <a:bodyPr vert="horz" lIns="91440" tIns="45720" rIns="91440" bIns="45720" anchor="ctr">
            <a:normAutofit/>
          </a:bodyPr>
          <a:lstStyle/>
          <a:p>
            <a:r>
              <a:rPr lang="en-US" dirty="0"/>
              <a:t>Our Model's Summary</a:t>
            </a:r>
          </a:p>
        </p:txBody>
      </p:sp>
      <p:sp>
        <p:nvSpPr>
          <p:cNvPr id="3" name="Content Placeholder 2">
            <a:extLst>
              <a:ext uri="{FF2B5EF4-FFF2-40B4-BE49-F238E27FC236}">
                <a16:creationId xmlns:a16="http://schemas.microsoft.com/office/drawing/2014/main" id="{A177E8DE-736C-801E-7707-F681B2B19B00}"/>
              </a:ext>
            </a:extLst>
          </p:cNvPr>
          <p:cNvSpPr>
            <a:spLocks noGrp="1"/>
          </p:cNvSpPr>
          <p:nvPr>
            <p:ph sz="half" idx="1"/>
          </p:nvPr>
        </p:nvSpPr>
        <p:spPr/>
        <p:txBody>
          <a:bodyPr vert="horz" lIns="91440" tIns="45720" rIns="91440" bIns="45720" anchor="t">
            <a:normAutofit fontScale="70000" lnSpcReduction="20000"/>
          </a:bodyPr>
          <a:lstStyle/>
          <a:p>
            <a:pPr indent="-255905"/>
            <a:r>
              <a:rPr lang="en-US" sz="1000" b="1" dirty="0">
                <a:latin typeface="Consolas"/>
              </a:rPr>
              <a:t>Model: "sequential"</a:t>
            </a:r>
            <a:br>
              <a:rPr lang="en-US" sz="1000" b="1" dirty="0">
                <a:latin typeface="Consolas"/>
              </a:rPr>
            </a:br>
            <a:r>
              <a:rPr lang="en-US" sz="1000" b="1" dirty="0">
                <a:latin typeface="Consolas"/>
              </a:rPr>
              <a:t>_________________________________________________________________</a:t>
            </a:r>
            <a:br>
              <a:rPr lang="en-US" sz="1000" b="1" dirty="0">
                <a:latin typeface="Consolas"/>
              </a:rPr>
            </a:br>
            <a:r>
              <a:rPr lang="en-US" sz="1000" b="1" dirty="0">
                <a:latin typeface="Consolas"/>
              </a:rPr>
              <a:t>Layer (type)                Output Shape              Param #   </a:t>
            </a:r>
            <a:br>
              <a:rPr lang="en-US" sz="1000" b="1" dirty="0">
                <a:latin typeface="Consolas"/>
              </a:rPr>
            </a:br>
            <a:r>
              <a:rPr lang="en-US" sz="1000" b="1" dirty="0">
                <a:latin typeface="Consolas"/>
              </a:rPr>
              <a:t>=================================================================</a:t>
            </a:r>
            <a:br>
              <a:rPr lang="en-US" sz="1000" b="1" dirty="0">
                <a:latin typeface="Consolas"/>
              </a:rPr>
            </a:br>
            <a:r>
              <a:rPr lang="en-US" sz="1000" b="1" dirty="0">
                <a:latin typeface="Consolas"/>
              </a:rPr>
              <a:t>rescaling (Rescaling)       (None, 224, 224, 3)       0         </a:t>
            </a:r>
            <a:br>
              <a:rPr lang="en-US" sz="1000" b="1" dirty="0">
                <a:latin typeface="Consolas"/>
              </a:rPr>
            </a:br>
            <a:r>
              <a:rPr lang="en-US" sz="1000" b="1" dirty="0">
                <a:latin typeface="Consolas"/>
              </a:rPr>
              <a:t>                                                                 </a:t>
            </a:r>
            <a:br>
              <a:rPr lang="en-US" sz="1000" b="1" dirty="0">
                <a:latin typeface="Consolas"/>
              </a:rPr>
            </a:br>
            <a:r>
              <a:rPr lang="en-US" sz="1000" b="1" dirty="0">
                <a:latin typeface="Consolas"/>
              </a:rPr>
              <a:t>conv2d (Conv2D)             (None, 224, 224, 64)      1792      </a:t>
            </a:r>
            <a:br>
              <a:rPr lang="en-US" sz="1000" b="1" dirty="0">
                <a:latin typeface="Consolas"/>
              </a:rPr>
            </a:br>
            <a:r>
              <a:rPr lang="en-US" sz="1000" b="1" dirty="0">
                <a:latin typeface="Consolas"/>
              </a:rPr>
              <a:t>                                                                 </a:t>
            </a:r>
            <a:br>
              <a:rPr lang="en-US" sz="1000" b="1" dirty="0">
                <a:latin typeface="Consolas"/>
              </a:rPr>
            </a:br>
            <a:r>
              <a:rPr lang="en-US" sz="1000" b="1" dirty="0">
                <a:latin typeface="Consolas"/>
              </a:rPr>
              <a:t>activation (Activation)     (None, 224, 224, 64)      0         </a:t>
            </a:r>
            <a:br>
              <a:rPr lang="en-US" sz="1000" b="1" dirty="0">
                <a:latin typeface="Consolas"/>
              </a:rPr>
            </a:br>
            <a:r>
              <a:rPr lang="en-US" sz="1000" b="1" dirty="0">
                <a:latin typeface="Consolas"/>
              </a:rPr>
              <a:t>                                                                 </a:t>
            </a:r>
            <a:br>
              <a:rPr lang="en-US" sz="1000" b="1" dirty="0">
                <a:latin typeface="Consolas"/>
              </a:rPr>
            </a:br>
            <a:r>
              <a:rPr lang="en-US" sz="1000" b="1" dirty="0">
                <a:latin typeface="Consolas"/>
              </a:rPr>
              <a:t>conv2d_1 (Conv2D)           (None, 222, 222, 64)      36928     </a:t>
            </a:r>
            <a:br>
              <a:rPr lang="en-US" sz="1000" b="1" dirty="0">
                <a:latin typeface="Consolas"/>
              </a:rPr>
            </a:br>
            <a:r>
              <a:rPr lang="en-US" sz="1000" b="1" dirty="0">
                <a:latin typeface="Consolas"/>
              </a:rPr>
              <a:t>                                                                 </a:t>
            </a:r>
            <a:br>
              <a:rPr lang="en-US" sz="1000" b="1" dirty="0">
                <a:latin typeface="Consolas"/>
              </a:rPr>
            </a:br>
            <a:r>
              <a:rPr lang="en-US" sz="1000" b="1" err="1">
                <a:latin typeface="Consolas"/>
              </a:rPr>
              <a:t>batch_normalization</a:t>
            </a:r>
            <a:r>
              <a:rPr lang="en-US" sz="1000" b="1" dirty="0">
                <a:latin typeface="Consolas"/>
              </a:rPr>
              <a:t> (</a:t>
            </a:r>
            <a:r>
              <a:rPr lang="en-US" sz="1000" b="1" err="1">
                <a:latin typeface="Consolas"/>
              </a:rPr>
              <a:t>BatchN</a:t>
            </a:r>
            <a:r>
              <a:rPr lang="en-US" sz="1000" b="1" dirty="0">
                <a:latin typeface="Consolas"/>
              </a:rPr>
              <a:t>  (None, 222, 222, 64)     256       </a:t>
            </a:r>
            <a:br>
              <a:rPr lang="en-US" sz="1000" b="1" dirty="0">
                <a:latin typeface="Consolas"/>
              </a:rPr>
            </a:br>
            <a:r>
              <a:rPr lang="en-US" sz="1000" b="1" err="1">
                <a:latin typeface="Consolas"/>
              </a:rPr>
              <a:t>ormalization</a:t>
            </a:r>
            <a:r>
              <a:rPr lang="en-US" sz="1000" b="1" dirty="0">
                <a:latin typeface="Consolas"/>
              </a:rPr>
              <a:t>)                                                   </a:t>
            </a:r>
            <a:br>
              <a:rPr lang="en-US" sz="1000" b="1" dirty="0">
                <a:latin typeface="Consolas"/>
              </a:rPr>
            </a:br>
            <a:r>
              <a:rPr lang="en-US" sz="1000" b="1" dirty="0">
                <a:latin typeface="Consolas"/>
              </a:rPr>
              <a:t>                                                                 </a:t>
            </a:r>
            <a:br>
              <a:rPr lang="en-US" sz="1000" b="1" dirty="0">
                <a:latin typeface="Consolas"/>
              </a:rPr>
            </a:br>
            <a:r>
              <a:rPr lang="en-US" sz="1000" b="1" dirty="0">
                <a:latin typeface="Consolas"/>
              </a:rPr>
              <a:t>conv2d_2 (Conv2D)           (None, 222, 222, 64)      36928     </a:t>
            </a:r>
            <a:br>
              <a:rPr lang="en-US" sz="1000" b="1" dirty="0">
                <a:latin typeface="Consolas"/>
              </a:rPr>
            </a:br>
            <a:r>
              <a:rPr lang="en-US" sz="1000" b="1" dirty="0">
                <a:latin typeface="Consolas"/>
              </a:rPr>
              <a:t>                                                                 </a:t>
            </a:r>
            <a:br>
              <a:rPr lang="en-US" sz="1000" b="1" dirty="0">
                <a:latin typeface="Consolas"/>
              </a:rPr>
            </a:br>
            <a:r>
              <a:rPr lang="en-US" sz="1000" b="1" dirty="0">
                <a:latin typeface="Consolas"/>
              </a:rPr>
              <a:t>activation_1 (Activation)   (None, 222, 222, 64)      0         </a:t>
            </a:r>
            <a:br>
              <a:rPr lang="en-US" sz="1000" b="1" dirty="0">
                <a:latin typeface="Consolas"/>
              </a:rPr>
            </a:br>
            <a:r>
              <a:rPr lang="en-US" sz="1000" b="1" dirty="0">
                <a:latin typeface="Consolas"/>
              </a:rPr>
              <a:t>                                                                 </a:t>
            </a:r>
            <a:br>
              <a:rPr lang="en-US" sz="1000" b="1" dirty="0">
                <a:latin typeface="Consolas"/>
              </a:rPr>
            </a:br>
            <a:r>
              <a:rPr lang="en-US" sz="1000" b="1" dirty="0">
                <a:latin typeface="Consolas"/>
              </a:rPr>
              <a:t>max_pooling2d (MaxPooling2D  (None, 111, 111, 64)     0         </a:t>
            </a:r>
            <a:br>
              <a:rPr lang="en-US" sz="1000" b="1" dirty="0">
                <a:latin typeface="Consolas"/>
              </a:rPr>
            </a:br>
            <a:r>
              <a:rPr lang="en-US" sz="1000" b="1" dirty="0">
                <a:latin typeface="Consolas"/>
              </a:rPr>
              <a:t>)                                                               </a:t>
            </a:r>
            <a:br>
              <a:rPr lang="en-US" sz="1000" b="1" dirty="0">
                <a:latin typeface="Consolas"/>
              </a:rPr>
            </a:br>
            <a:r>
              <a:rPr lang="en-US" sz="1000" b="1" dirty="0">
                <a:latin typeface="Consolas"/>
              </a:rPr>
              <a:t>                                                                 </a:t>
            </a:r>
            <a:br>
              <a:rPr lang="en-US" sz="1000" b="1" dirty="0">
                <a:latin typeface="Consolas"/>
              </a:rPr>
            </a:br>
            <a:r>
              <a:rPr lang="en-US" sz="1000" b="1" dirty="0">
                <a:latin typeface="Consolas"/>
              </a:rPr>
              <a:t>batch_normalization_1 (</a:t>
            </a:r>
            <a:r>
              <a:rPr lang="en-US" sz="1000" b="1" err="1">
                <a:latin typeface="Consolas"/>
              </a:rPr>
              <a:t>Batc</a:t>
            </a:r>
            <a:r>
              <a:rPr lang="en-US" sz="1000" b="1" dirty="0">
                <a:latin typeface="Consolas"/>
              </a:rPr>
              <a:t>  (None, 111, 111, 64)     256       </a:t>
            </a:r>
            <a:br>
              <a:rPr lang="en-US" sz="1000" b="1" dirty="0">
                <a:latin typeface="Consolas"/>
              </a:rPr>
            </a:br>
            <a:r>
              <a:rPr lang="en-US" sz="1000" b="1" err="1">
                <a:latin typeface="Consolas"/>
              </a:rPr>
              <a:t>hNormalization</a:t>
            </a:r>
            <a:r>
              <a:rPr lang="en-US" sz="1000" b="1" dirty="0">
                <a:latin typeface="Consolas"/>
              </a:rPr>
              <a:t>)                                                 </a:t>
            </a:r>
            <a:br>
              <a:rPr lang="en-US" sz="1000" b="1" dirty="0">
                <a:latin typeface="Consolas"/>
              </a:rPr>
            </a:br>
            <a:r>
              <a:rPr lang="en-US" sz="1000" b="1" dirty="0">
                <a:latin typeface="Consolas"/>
              </a:rPr>
              <a:t>                                                                 </a:t>
            </a:r>
            <a:br>
              <a:rPr lang="en-US" sz="1000" b="1" dirty="0">
                <a:latin typeface="Consolas"/>
              </a:rPr>
            </a:br>
            <a:r>
              <a:rPr lang="en-US" sz="1000" b="1" dirty="0">
                <a:latin typeface="Consolas"/>
              </a:rPr>
              <a:t>dropout (Dropout)           (None, 111, 111, 64)      0         </a:t>
            </a:r>
            <a:br>
              <a:rPr lang="en-US" sz="1000" b="1" dirty="0">
                <a:latin typeface="Consolas"/>
              </a:rPr>
            </a:br>
            <a:r>
              <a:rPr lang="en-US" sz="1000" b="1" dirty="0">
                <a:latin typeface="Consolas"/>
              </a:rPr>
              <a:t>                                                                 </a:t>
            </a:r>
            <a:br>
              <a:rPr lang="en-US" sz="1000" b="1" dirty="0">
                <a:latin typeface="Consolas"/>
              </a:rPr>
            </a:br>
            <a:r>
              <a:rPr lang="en-US" sz="1000" b="1" dirty="0">
                <a:latin typeface="Consolas"/>
              </a:rPr>
              <a:t>conv2d_3 (Conv2D)           (None, 109, 109, 64)      36928     </a:t>
            </a:r>
            <a:br>
              <a:rPr lang="en-US" sz="1000" b="1" dirty="0">
                <a:latin typeface="Consolas"/>
              </a:rPr>
            </a:br>
            <a:r>
              <a:rPr lang="en-US" sz="1000" b="1" dirty="0">
                <a:latin typeface="Consolas"/>
              </a:rPr>
              <a:t>                                                                 </a:t>
            </a:r>
            <a:br>
              <a:rPr lang="en-US" sz="1000" b="1" dirty="0">
                <a:latin typeface="Consolas"/>
              </a:rPr>
            </a:br>
            <a:r>
              <a:rPr lang="en-US" sz="1000" b="1" dirty="0">
                <a:latin typeface="Consolas"/>
              </a:rPr>
              <a:t>activation_2 (Activation)   (None, 109, 109, 64)      0         </a:t>
            </a:r>
            <a:br>
              <a:rPr lang="en-US" sz="1000" b="1" dirty="0">
                <a:latin typeface="Consolas"/>
              </a:rPr>
            </a:br>
            <a:r>
              <a:rPr lang="en-US" sz="1000" b="1" dirty="0">
                <a:latin typeface="Consolas"/>
              </a:rPr>
              <a:t>                                                                 </a:t>
            </a:r>
            <a:br>
              <a:rPr lang="en-US" sz="1000" b="1" dirty="0">
                <a:latin typeface="Consolas"/>
              </a:rPr>
            </a:br>
            <a:r>
              <a:rPr lang="en-US" sz="1000" b="1" dirty="0">
                <a:latin typeface="Consolas"/>
              </a:rPr>
              <a:t>max_pooling2d_1 (</a:t>
            </a:r>
            <a:r>
              <a:rPr lang="en-US" sz="1000" b="1" err="1">
                <a:latin typeface="Consolas"/>
              </a:rPr>
              <a:t>MaxPooling</a:t>
            </a:r>
            <a:r>
              <a:rPr lang="en-US" sz="1000" b="1" dirty="0">
                <a:latin typeface="Consolas"/>
              </a:rPr>
              <a:t>  (None, 54, 54, 64)       0         </a:t>
            </a:r>
            <a:br>
              <a:rPr lang="en-US" sz="1000" b="1" dirty="0">
                <a:latin typeface="Consolas"/>
              </a:rPr>
            </a:br>
            <a:r>
              <a:rPr lang="en-US" sz="1000" b="1" dirty="0">
                <a:latin typeface="Consolas"/>
              </a:rPr>
              <a:t>2D)                                                             </a:t>
            </a:r>
            <a:br>
              <a:rPr lang="en-US" sz="1000" b="1" dirty="0">
                <a:latin typeface="Consolas"/>
              </a:rPr>
            </a:br>
            <a:r>
              <a:rPr lang="en-US" sz="1000" b="1" dirty="0">
                <a:latin typeface="Consolas"/>
              </a:rPr>
              <a:t>                               </a:t>
            </a:r>
            <a:r>
              <a:rPr lang="en-US" sz="800" b="1" dirty="0">
                <a:latin typeface="Consolas"/>
              </a:rPr>
              <a:t>                                  </a:t>
            </a:r>
            <a:br>
              <a:rPr lang="en-US" sz="800" b="1" dirty="0">
                <a:latin typeface="Consolas"/>
              </a:rPr>
            </a:br>
            <a:r>
              <a:rPr lang="en-US" sz="800" b="1" dirty="0">
                <a:latin typeface="Consolas"/>
              </a:rPr>
              <a:t>           </a:t>
            </a:r>
            <a:br>
              <a:rPr lang="en-US" sz="800" b="1" dirty="0">
                <a:latin typeface="Consolas"/>
              </a:rPr>
            </a:br>
            <a:r>
              <a:rPr lang="en-US" sz="800" b="1" dirty="0">
                <a:latin typeface="Consolas"/>
              </a:rPr>
              <a:t>                                                                 </a:t>
            </a:r>
            <a:br>
              <a:rPr lang="en-US" sz="800" b="1" dirty="0">
                <a:latin typeface="Consolas"/>
              </a:rPr>
            </a:br>
            <a:endParaRPr lang="en-US" sz="800" b="1" dirty="0">
              <a:latin typeface="Consolas"/>
            </a:endParaRPr>
          </a:p>
        </p:txBody>
      </p:sp>
      <p:sp>
        <p:nvSpPr>
          <p:cNvPr id="4" name="Content Placeholder 3">
            <a:extLst>
              <a:ext uri="{FF2B5EF4-FFF2-40B4-BE49-F238E27FC236}">
                <a16:creationId xmlns:a16="http://schemas.microsoft.com/office/drawing/2014/main" id="{EBD0E722-F11B-0D53-0388-029247CADB66}"/>
              </a:ext>
            </a:extLst>
          </p:cNvPr>
          <p:cNvSpPr>
            <a:spLocks noGrp="1"/>
          </p:cNvSpPr>
          <p:nvPr>
            <p:ph sz="half" idx="2"/>
          </p:nvPr>
        </p:nvSpPr>
        <p:spPr/>
        <p:txBody>
          <a:bodyPr vert="horz" lIns="91440" tIns="45720" rIns="91440" bIns="45720" anchor="t">
            <a:normAutofit fontScale="70000" lnSpcReduction="20000"/>
          </a:bodyPr>
          <a:lstStyle/>
          <a:p>
            <a:pPr indent="-255905"/>
            <a:r>
              <a:rPr lang="en-US" sz="800" b="1" dirty="0">
                <a:latin typeface="Consolas"/>
              </a:rPr>
              <a:t>batch_normalization_2 (</a:t>
            </a:r>
            <a:r>
              <a:rPr lang="en-US" sz="800" b="1" dirty="0" err="1">
                <a:latin typeface="Consolas"/>
              </a:rPr>
              <a:t>Batc</a:t>
            </a:r>
            <a:r>
              <a:rPr lang="en-US" sz="800" b="1" dirty="0">
                <a:latin typeface="Consolas"/>
              </a:rPr>
              <a:t>  (None, 54, 54, 64)       256       </a:t>
            </a:r>
            <a:br>
              <a:rPr lang="en-US" sz="800" b="1" dirty="0">
                <a:latin typeface="Consolas"/>
              </a:rPr>
            </a:br>
            <a:r>
              <a:rPr lang="en-US" sz="800" b="1" dirty="0" err="1">
                <a:latin typeface="Consolas"/>
              </a:rPr>
              <a:t>hNormalization</a:t>
            </a:r>
            <a:r>
              <a:rPr lang="en-US" sz="800" b="1" dirty="0">
                <a:latin typeface="Consolas"/>
              </a:rPr>
              <a:t>)                                      </a:t>
            </a:r>
          </a:p>
          <a:p>
            <a:pPr indent="-255905"/>
            <a:r>
              <a:rPr lang="en-US" sz="800" b="1" dirty="0">
                <a:latin typeface="Consolas"/>
              </a:rPr>
              <a:t>dropout_1 (Dropout)         (None, 54, 54, 64)        0         </a:t>
            </a:r>
            <a:br>
              <a:rPr lang="en-US" sz="800" b="1" dirty="0">
                <a:latin typeface="Consolas"/>
              </a:rPr>
            </a:br>
            <a:r>
              <a:rPr lang="en-US" sz="800" b="1" dirty="0">
                <a:latin typeface="Consolas"/>
              </a:rPr>
              <a:t>                                                                 </a:t>
            </a:r>
            <a:br>
              <a:rPr lang="en-US" sz="800" b="1" dirty="0">
                <a:latin typeface="Consolas"/>
              </a:rPr>
            </a:br>
            <a:r>
              <a:rPr lang="en-US" sz="800" b="1" dirty="0">
                <a:latin typeface="Consolas"/>
              </a:rPr>
              <a:t>conv2d_4 (Conv2D)           (None, 52, 52, 64)        3692</a:t>
            </a:r>
            <a:endParaRPr lang="en-US" sz="800">
              <a:latin typeface="Consolas"/>
            </a:endParaRPr>
          </a:p>
          <a:p>
            <a:pPr indent="-255905"/>
            <a:endParaRPr lang="en-US" sz="800" b="1" dirty="0">
              <a:latin typeface="Consolas"/>
            </a:endParaRPr>
          </a:p>
          <a:p>
            <a:pPr indent="-255905"/>
            <a:r>
              <a:rPr lang="en-US" sz="800" b="1" dirty="0">
                <a:latin typeface="Consolas"/>
              </a:rPr>
              <a:t>activation_3 (Activation)   (None, 52, 52, 64)        0         </a:t>
            </a:r>
            <a:br>
              <a:rPr lang="en-US" sz="800" b="1" dirty="0">
                <a:latin typeface="Consolas"/>
              </a:rPr>
            </a:br>
            <a:r>
              <a:rPr lang="en-US" sz="800" b="1" dirty="0">
                <a:latin typeface="Consolas"/>
              </a:rPr>
              <a:t>                                                                 </a:t>
            </a:r>
            <a:br>
              <a:rPr lang="en-US" sz="800" b="1" dirty="0">
                <a:latin typeface="Consolas"/>
              </a:rPr>
            </a:br>
            <a:r>
              <a:rPr lang="en-US" sz="800" b="1" dirty="0">
                <a:latin typeface="Consolas"/>
              </a:rPr>
              <a:t>batch_normalization_3 (</a:t>
            </a:r>
            <a:r>
              <a:rPr lang="en-US" sz="800" b="1" dirty="0" err="1">
                <a:latin typeface="Consolas"/>
              </a:rPr>
              <a:t>Batc</a:t>
            </a:r>
            <a:r>
              <a:rPr lang="en-US" sz="800" b="1" dirty="0">
                <a:latin typeface="Consolas"/>
              </a:rPr>
              <a:t>  (None, 52, 52, 64)       256       </a:t>
            </a:r>
            <a:br>
              <a:rPr lang="en-US" sz="800" b="1" dirty="0">
                <a:latin typeface="Consolas"/>
              </a:rPr>
            </a:br>
            <a:r>
              <a:rPr lang="en-US" sz="800" b="1" dirty="0" err="1">
                <a:latin typeface="Consolas"/>
              </a:rPr>
              <a:t>hNormalization</a:t>
            </a:r>
            <a:r>
              <a:rPr lang="en-US" sz="800" b="1" dirty="0">
                <a:latin typeface="Consolas"/>
              </a:rPr>
              <a:t>)                                                 </a:t>
            </a:r>
            <a:br>
              <a:rPr lang="en-US" sz="800" b="1" dirty="0">
                <a:latin typeface="Consolas"/>
              </a:rPr>
            </a:br>
            <a:r>
              <a:rPr lang="en-US" sz="800" b="1" dirty="0">
                <a:latin typeface="Consolas"/>
              </a:rPr>
              <a:t>                                                                 </a:t>
            </a:r>
            <a:br>
              <a:rPr lang="en-US" sz="800" b="1" dirty="0">
                <a:latin typeface="Consolas"/>
              </a:rPr>
            </a:br>
            <a:r>
              <a:rPr lang="en-US" sz="800" b="1" dirty="0">
                <a:latin typeface="Consolas"/>
              </a:rPr>
              <a:t>flatten (Flatten)           (None, 173056)            0         </a:t>
            </a:r>
            <a:br>
              <a:rPr lang="en-US" sz="800" b="1" dirty="0">
                <a:latin typeface="Consolas"/>
              </a:rPr>
            </a:br>
            <a:r>
              <a:rPr lang="en-US" sz="800" b="1" dirty="0">
                <a:latin typeface="Consolas"/>
              </a:rPr>
              <a:t>                                                                 </a:t>
            </a:r>
            <a:br>
              <a:rPr lang="en-US" sz="800" b="1" dirty="0">
                <a:latin typeface="Consolas"/>
              </a:rPr>
            </a:br>
            <a:r>
              <a:rPr lang="en-US" sz="800" b="1" dirty="0">
                <a:latin typeface="Consolas"/>
              </a:rPr>
              <a:t>dropout_2 (Dropout)         (None, 173056)            0         </a:t>
            </a:r>
            <a:br>
              <a:rPr lang="en-US" sz="800" b="1" dirty="0">
                <a:latin typeface="Consolas"/>
              </a:rPr>
            </a:br>
            <a:r>
              <a:rPr lang="en-US" sz="800" b="1" dirty="0">
                <a:latin typeface="Consolas"/>
              </a:rPr>
              <a:t>                                                                 </a:t>
            </a:r>
            <a:br>
              <a:rPr lang="en-US" sz="800" b="1" dirty="0">
                <a:latin typeface="Consolas"/>
              </a:rPr>
            </a:br>
            <a:r>
              <a:rPr lang="en-US" sz="800" b="1" dirty="0">
                <a:latin typeface="Consolas"/>
              </a:rPr>
              <a:t>dense (Dense)               (None, 512)               88605184  </a:t>
            </a:r>
            <a:br>
              <a:rPr lang="en-US" sz="800" b="1" dirty="0">
                <a:latin typeface="Consolas"/>
              </a:rPr>
            </a:br>
            <a:r>
              <a:rPr lang="en-US" sz="800" b="1" dirty="0">
                <a:latin typeface="Consolas"/>
              </a:rPr>
              <a:t>                                                                 </a:t>
            </a:r>
            <a:br>
              <a:rPr lang="en-US" sz="800" b="1" dirty="0">
                <a:latin typeface="Consolas"/>
              </a:rPr>
            </a:br>
            <a:r>
              <a:rPr lang="en-US" sz="800" b="1" dirty="0">
                <a:latin typeface="Consolas"/>
              </a:rPr>
              <a:t>activation_4 (Activation)   (None, 512)               0         </a:t>
            </a:r>
            <a:br>
              <a:rPr lang="en-US" sz="800" b="1" dirty="0">
                <a:latin typeface="Consolas"/>
              </a:rPr>
            </a:br>
            <a:r>
              <a:rPr lang="en-US" sz="800" b="1" dirty="0">
                <a:latin typeface="Consolas"/>
              </a:rPr>
              <a:t>                                                                 </a:t>
            </a:r>
            <a:br>
              <a:rPr lang="en-US" sz="800" b="1" dirty="0">
                <a:latin typeface="Consolas"/>
              </a:rPr>
            </a:br>
            <a:r>
              <a:rPr lang="en-US" sz="800" b="1" dirty="0">
                <a:latin typeface="Consolas"/>
              </a:rPr>
              <a:t>batch_normalization_4 (</a:t>
            </a:r>
            <a:r>
              <a:rPr lang="en-US" sz="800" b="1" dirty="0" err="1">
                <a:latin typeface="Consolas"/>
              </a:rPr>
              <a:t>Batc</a:t>
            </a:r>
            <a:r>
              <a:rPr lang="en-US" sz="800" b="1" dirty="0">
                <a:latin typeface="Consolas"/>
              </a:rPr>
              <a:t>  (None, 512)              2048      </a:t>
            </a:r>
            <a:br>
              <a:rPr lang="en-US" sz="800" b="1" dirty="0">
                <a:latin typeface="Consolas"/>
              </a:rPr>
            </a:br>
            <a:r>
              <a:rPr lang="en-US" sz="800" b="1" dirty="0" err="1">
                <a:latin typeface="Consolas"/>
              </a:rPr>
              <a:t>hNormalization</a:t>
            </a:r>
            <a:r>
              <a:rPr lang="en-US" sz="800" b="1" dirty="0">
                <a:latin typeface="Consolas"/>
              </a:rPr>
              <a:t>)                                                 </a:t>
            </a:r>
            <a:br>
              <a:rPr lang="en-US" sz="800" b="1" dirty="0">
                <a:latin typeface="Consolas"/>
              </a:rPr>
            </a:br>
            <a:r>
              <a:rPr lang="en-US" sz="800" b="1" dirty="0">
                <a:latin typeface="Consolas"/>
              </a:rPr>
              <a:t>                                                                 </a:t>
            </a:r>
            <a:br>
              <a:rPr lang="en-US" sz="800" b="1" dirty="0">
                <a:latin typeface="Consolas"/>
              </a:rPr>
            </a:br>
            <a:r>
              <a:rPr lang="en-US" sz="800" b="1" dirty="0">
                <a:latin typeface="Consolas"/>
              </a:rPr>
              <a:t>outputs (Dense)             (None, 4)                 2052      </a:t>
            </a:r>
            <a:br>
              <a:rPr lang="en-US" sz="800" b="1" dirty="0">
                <a:latin typeface="Consolas"/>
              </a:rPr>
            </a:br>
            <a:r>
              <a:rPr lang="en-US" sz="800" b="1" dirty="0">
                <a:latin typeface="Consolas"/>
              </a:rPr>
              <a:t>                                                                 </a:t>
            </a:r>
            <a:br>
              <a:rPr lang="en-US" sz="800" b="1" dirty="0">
                <a:latin typeface="Consolas"/>
              </a:rPr>
            </a:br>
            <a:r>
              <a:rPr lang="en-US" sz="800" b="1" dirty="0">
                <a:latin typeface="Consolas"/>
              </a:rPr>
              <a:t>=================================================================</a:t>
            </a:r>
            <a:br>
              <a:rPr lang="en-US" sz="800" b="1" dirty="0">
                <a:latin typeface="Consolas"/>
              </a:rPr>
            </a:br>
            <a:r>
              <a:rPr lang="en-US" sz="800" b="1" dirty="0">
                <a:latin typeface="Consolas"/>
              </a:rPr>
              <a:t>Total params: 88,759,812</a:t>
            </a:r>
            <a:br>
              <a:rPr lang="en-US" sz="800" b="1" dirty="0">
                <a:latin typeface="Consolas"/>
              </a:rPr>
            </a:br>
            <a:r>
              <a:rPr lang="en-US" sz="800" b="1" dirty="0">
                <a:latin typeface="Consolas"/>
              </a:rPr>
              <a:t>Trainable params: 88,758,276</a:t>
            </a:r>
            <a:br>
              <a:rPr lang="en-US" sz="800" b="1" dirty="0">
                <a:latin typeface="Consolas"/>
              </a:rPr>
            </a:br>
            <a:r>
              <a:rPr lang="en-US" sz="800" b="1" dirty="0">
                <a:latin typeface="Consolas"/>
              </a:rPr>
              <a:t>Non-trainable params: 1,536</a:t>
            </a:r>
            <a:endParaRPr lang="en-US" b="1"/>
          </a:p>
        </p:txBody>
      </p:sp>
    </p:spTree>
    <p:extLst>
      <p:ext uri="{BB962C8B-B14F-4D97-AF65-F5344CB8AC3E}">
        <p14:creationId xmlns:p14="http://schemas.microsoft.com/office/powerpoint/2010/main" val="523250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 evaluation</a:t>
            </a:r>
            <a:endParaRPr lang="en-GB" dirty="0"/>
          </a:p>
        </p:txBody>
      </p:sp>
      <p:sp>
        <p:nvSpPr>
          <p:cNvPr id="4" name="TextBox 3"/>
          <p:cNvSpPr txBox="1"/>
          <p:nvPr/>
        </p:nvSpPr>
        <p:spPr>
          <a:xfrm>
            <a:off x="838200" y="2590800"/>
            <a:ext cx="3200400" cy="830997"/>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dirty="0"/>
              <a:t>The accuracy for our model   </a:t>
            </a:r>
            <a:endParaRPr lang="en-GB" sz="24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0" y="2057400"/>
            <a:ext cx="5238777" cy="438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573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983733"/>
            <a:ext cx="350520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loss</a:t>
            </a:r>
            <a:endParaRPr lang="en-GB"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359933"/>
            <a:ext cx="6553200" cy="5117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9647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3793970" y="-2428697"/>
            <a:ext cx="586803" cy="7375851"/>
          </a:xfrm>
        </p:spPr>
        <p:txBody>
          <a:bodyPr/>
          <a:lstStyle/>
          <a:p>
            <a:r>
              <a:rPr lang="en-US" dirty="0"/>
              <a:t>Comparison with previous work:</a:t>
            </a:r>
            <a:endParaRPr lang="en-GB" dirty="0"/>
          </a:p>
        </p:txBody>
      </p:sp>
      <p:sp>
        <p:nvSpPr>
          <p:cNvPr id="3" name="Picture Placeholder 2">
            <a:extLst>
              <a:ext uri="{FF2B5EF4-FFF2-40B4-BE49-F238E27FC236}">
                <a16:creationId xmlns:a16="http://schemas.microsoft.com/office/drawing/2014/main" id="{0DB09216-CB93-FE50-B6A4-48150F295A95}"/>
              </a:ext>
            </a:extLst>
          </p:cNvPr>
          <p:cNvSpPr>
            <a:spLocks noGrp="1"/>
          </p:cNvSpPr>
          <p:nvPr>
            <p:ph type="pic" idx="1"/>
          </p:nvPr>
        </p:nvSpPr>
        <p:spPr>
          <a:xfrm>
            <a:off x="703027" y="1592036"/>
            <a:ext cx="8014606" cy="4259036"/>
          </a:xfrm>
        </p:spPr>
      </p:sp>
      <p:sp>
        <p:nvSpPr>
          <p:cNvPr id="4" name="Text Placeholder 3">
            <a:extLst>
              <a:ext uri="{FF2B5EF4-FFF2-40B4-BE49-F238E27FC236}">
                <a16:creationId xmlns:a16="http://schemas.microsoft.com/office/drawing/2014/main" id="{C0A3F9C6-173B-E3DF-8EA1-06E59C9FDB30}"/>
              </a:ext>
            </a:extLst>
          </p:cNvPr>
          <p:cNvSpPr>
            <a:spLocks noGrp="1"/>
          </p:cNvSpPr>
          <p:nvPr>
            <p:ph type="body" sz="half" idx="2"/>
          </p:nvPr>
        </p:nvSpPr>
        <p:spPr>
          <a:xfrm>
            <a:off x="700014" y="6036558"/>
            <a:ext cx="8006442" cy="448204"/>
          </a:xfrm>
        </p:spPr>
        <p:txBody>
          <a:bodyPr vert="horz" lIns="0" tIns="0" rIns="45720" bIns="45720" anchor="t">
            <a:normAutofit/>
          </a:bodyPr>
          <a:lstStyle/>
          <a:p>
            <a:r>
              <a:rPr lang="en-US" b="1" dirty="0"/>
              <a:t>Our Model                           4                                                         CNN  </a:t>
            </a:r>
            <a:r>
              <a:rPr lang="en-US" dirty="0"/>
              <a:t>                                                               </a:t>
            </a:r>
            <a:r>
              <a:rPr lang="en-US" b="1" dirty="0"/>
              <a:t>91</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408" y="1586593"/>
            <a:ext cx="8011885" cy="4261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2590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5050536"/>
          </a:xfrm>
        </p:spPr>
        <p:txBody>
          <a:bodyPr/>
          <a:lstStyle/>
          <a:p>
            <a:r>
              <a:rPr lang="en-US" dirty="0"/>
              <a:t>If you want to read more about our model follow the link of the paper below:</a:t>
            </a:r>
            <a:endParaRPr lang="en-GB" dirty="0"/>
          </a:p>
          <a:p>
            <a:pPr marL="109728" indent="0">
              <a:buNone/>
            </a:pPr>
            <a:r>
              <a:rPr lang="en-US">
                <a:hlinkClick r:id="rId2"/>
              </a:rPr>
              <a:t>https://www.researchgate.net/publication/361460064_CNN_Based_Multiclass_Brain_Tumor_Detection_Using_Medical_Imaging</a:t>
            </a:r>
            <a:r>
              <a:rPr lang="en-US"/>
              <a:t> </a:t>
            </a:r>
            <a:endParaRPr lang="en-US" dirty="0"/>
          </a:p>
        </p:txBody>
      </p:sp>
    </p:spTree>
    <p:extLst>
      <p:ext uri="{BB962C8B-B14F-4D97-AF65-F5344CB8AC3E}">
        <p14:creationId xmlns:p14="http://schemas.microsoft.com/office/powerpoint/2010/main" val="226493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a:t>
            </a:r>
            <a:endParaRPr lang="en-GB" dirty="0"/>
          </a:p>
        </p:txBody>
      </p:sp>
      <p:sp>
        <p:nvSpPr>
          <p:cNvPr id="3" name="Content Placeholder 2"/>
          <p:cNvSpPr>
            <a:spLocks noGrp="1"/>
          </p:cNvSpPr>
          <p:nvPr>
            <p:ph idx="1"/>
          </p:nvPr>
        </p:nvSpPr>
        <p:spPr/>
        <p:txBody>
          <a:bodyPr/>
          <a:lstStyle/>
          <a:p>
            <a:r>
              <a:rPr lang="en-US" dirty="0"/>
              <a:t>Brain tumors are the 10th leading reason for the death which is common among the adults and children.</a:t>
            </a:r>
          </a:p>
          <a:p>
            <a:r>
              <a:rPr lang="en-US" dirty="0"/>
              <a:t>For that we are going to discuss CNN model for classifying brain tumor using MRI pictures.</a:t>
            </a:r>
          </a:p>
          <a:p>
            <a:r>
              <a:rPr lang="en-US" dirty="0"/>
              <a:t>Our model classifies brain tumor into four classes: no tumor,</a:t>
            </a:r>
            <a:r>
              <a:rPr lang="en-GB" dirty="0"/>
              <a:t> glioma, meningioma, and pituitary </a:t>
            </a:r>
            <a:r>
              <a:rPr lang="en-GB" dirty="0" err="1"/>
              <a:t>tumor</a:t>
            </a:r>
            <a:r>
              <a:rPr lang="en-GB" dirty="0"/>
              <a:t>.</a:t>
            </a:r>
          </a:p>
        </p:txBody>
      </p:sp>
    </p:spTree>
    <p:extLst>
      <p:ext uri="{BB962C8B-B14F-4D97-AF65-F5344CB8AC3E}">
        <p14:creationId xmlns:p14="http://schemas.microsoft.com/office/powerpoint/2010/main" val="2257286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3276600"/>
          </a:xfrm>
        </p:spPr>
        <p:txBody>
          <a:bodyPr vert="horz" lIns="91440" tIns="45720" rIns="91440" bIns="45720" anchor="t">
            <a:normAutofit/>
          </a:bodyPr>
          <a:lstStyle/>
          <a:p>
            <a:pPr indent="-255905"/>
            <a:r>
              <a:rPr lang="en-US" dirty="0"/>
              <a:t>The data set we used in our model is Brain Tumor Classification (MRI) from the Kaggle licensed CCO: Public Domain.</a:t>
            </a:r>
            <a:endParaRPr lang="en-US"/>
          </a:p>
          <a:p>
            <a:pPr indent="-255905"/>
            <a:r>
              <a:rPr lang="en-US" dirty="0"/>
              <a:t>It contains a total of </a:t>
            </a:r>
            <a:r>
              <a:rPr lang="en-US" sz="3200" dirty="0">
                <a:latin typeface="Calibri"/>
                <a:cs typeface="Calibri"/>
              </a:rPr>
              <a:t>8165 </a:t>
            </a:r>
            <a:r>
              <a:rPr lang="en-US" dirty="0"/>
              <a:t>MRIs.</a:t>
            </a:r>
          </a:p>
          <a:p>
            <a:pPr indent="-255905"/>
            <a:endParaRPr lang="en-GB" dirty="0"/>
          </a:p>
        </p:txBody>
      </p:sp>
    </p:spTree>
    <p:extLst>
      <p:ext uri="{BB962C8B-B14F-4D97-AF65-F5344CB8AC3E}">
        <p14:creationId xmlns:p14="http://schemas.microsoft.com/office/powerpoint/2010/main" val="70150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191000" y="1067001"/>
            <a:ext cx="3878643" cy="4647797"/>
          </a:xfrm>
        </p:spPr>
        <p:txBody>
          <a:bodyPr vert="horz" lIns="0" tIns="0" rIns="45720" bIns="45720" anchor="t">
            <a:normAutofit/>
          </a:bodyPr>
          <a:lstStyle/>
          <a:p>
            <a:r>
              <a:rPr lang="en-US" sz="2000" dirty="0"/>
              <a:t>The dataset  is categorized into two different  parts training  and  testing dataset.</a:t>
            </a:r>
          </a:p>
          <a:p>
            <a:r>
              <a:rPr lang="en-US" sz="2000" dirty="0"/>
              <a:t>In the training dataset, the MRIs are distributed into four classes having </a:t>
            </a:r>
            <a:r>
              <a:rPr lang="en-US" sz="2000" dirty="0">
                <a:ea typeface="+mn-lt"/>
                <a:cs typeface="+mn-lt"/>
              </a:rPr>
              <a:t>1,321</a:t>
            </a:r>
            <a:r>
              <a:rPr lang="en-US" sz="2000" dirty="0"/>
              <a:t>, </a:t>
            </a:r>
            <a:r>
              <a:rPr lang="en-US" sz="2000" dirty="0">
                <a:ea typeface="+mn-lt"/>
                <a:cs typeface="+mn-lt"/>
              </a:rPr>
              <a:t>1,339</a:t>
            </a:r>
            <a:r>
              <a:rPr lang="en-US" sz="2000" dirty="0"/>
              <a:t>, </a:t>
            </a:r>
            <a:r>
              <a:rPr lang="en-US" sz="2000" dirty="0">
                <a:ea typeface="+mn-lt"/>
                <a:cs typeface="+mn-lt"/>
              </a:rPr>
              <a:t>1,595</a:t>
            </a:r>
            <a:r>
              <a:rPr lang="en-US" sz="2000" dirty="0"/>
              <a:t>, and </a:t>
            </a:r>
            <a:r>
              <a:rPr lang="en-US" sz="2000" dirty="0">
                <a:ea typeface="+mn-lt"/>
                <a:cs typeface="+mn-lt"/>
              </a:rPr>
              <a:t>1,457</a:t>
            </a:r>
            <a:r>
              <a:rPr lang="en-US" sz="2000" dirty="0"/>
              <a:t>brain MRIs of glioma, meningioma, no tumor, and pituitary  tumors, respectively.</a:t>
            </a:r>
          </a:p>
          <a:p>
            <a:r>
              <a:rPr lang="en-US" sz="2000" dirty="0"/>
              <a:t>Similarly, in the testing dataset, there are </a:t>
            </a:r>
            <a:r>
              <a:rPr lang="en-US" sz="2000" dirty="0">
                <a:ea typeface="+mn-lt"/>
                <a:cs typeface="+mn-lt"/>
              </a:rPr>
              <a:t>300</a:t>
            </a:r>
            <a:r>
              <a:rPr lang="en-US" sz="2000" dirty="0"/>
              <a:t>, </a:t>
            </a:r>
            <a:r>
              <a:rPr lang="en-US" sz="2000" dirty="0">
                <a:ea typeface="+mn-lt"/>
                <a:cs typeface="+mn-lt"/>
              </a:rPr>
              <a:t>306</a:t>
            </a:r>
            <a:r>
              <a:rPr lang="en-US" sz="2000" dirty="0"/>
              <a:t>, 105, and 74 brain MRIs of glioma, meningioma, no tumor, and pituitary   tumor, respectively .</a:t>
            </a:r>
            <a:endParaRPr lang="en-GB" sz="2000" dirty="0"/>
          </a:p>
        </p:txBody>
      </p:sp>
      <p:pic>
        <p:nvPicPr>
          <p:cNvPr id="2" name="Picture 2" descr="Chart, pie chart&#10;&#10;Description automatically generated">
            <a:extLst>
              <a:ext uri="{FF2B5EF4-FFF2-40B4-BE49-F238E27FC236}">
                <a16:creationId xmlns:a16="http://schemas.microsoft.com/office/drawing/2014/main" id="{C44FAAED-AD64-CACC-DF06-2528E4D39E43}"/>
              </a:ext>
            </a:extLst>
          </p:cNvPr>
          <p:cNvPicPr>
            <a:picLocks noChangeAspect="1"/>
          </p:cNvPicPr>
          <p:nvPr/>
        </p:nvPicPr>
        <p:blipFill>
          <a:blip r:embed="rId2"/>
          <a:stretch>
            <a:fillRect/>
          </a:stretch>
        </p:blipFill>
        <p:spPr>
          <a:xfrm>
            <a:off x="465364" y="1542294"/>
            <a:ext cx="3491592" cy="3596517"/>
          </a:xfrm>
          <a:prstGeom prst="rect">
            <a:avLst/>
          </a:prstGeom>
        </p:spPr>
      </p:pic>
    </p:spTree>
    <p:extLst>
      <p:ext uri="{BB962C8B-B14F-4D97-AF65-F5344CB8AC3E}">
        <p14:creationId xmlns:p14="http://schemas.microsoft.com/office/powerpoint/2010/main" val="3741266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CNN?</a:t>
            </a:r>
            <a:endParaRPr lang="en-GB" dirty="0"/>
          </a:p>
        </p:txBody>
      </p:sp>
      <p:sp>
        <p:nvSpPr>
          <p:cNvPr id="3" name="Content Placeholder 2"/>
          <p:cNvSpPr>
            <a:spLocks noGrp="1"/>
          </p:cNvSpPr>
          <p:nvPr>
            <p:ph idx="1"/>
          </p:nvPr>
        </p:nvSpPr>
        <p:spPr/>
        <p:txBody>
          <a:bodyPr/>
          <a:lstStyle/>
          <a:p>
            <a:r>
              <a:rPr lang="en-US" dirty="0"/>
              <a:t>Because CNN has shown to be the most successful DL technique for analyzing medical images.</a:t>
            </a:r>
          </a:p>
          <a:p>
            <a:r>
              <a:rPr lang="en-US" dirty="0"/>
              <a:t>It has a convolutional layer, activation layer, a batch normalization layer, a pooling layer, and a classification layer.</a:t>
            </a:r>
            <a:endParaRPr lang="ar-EG" dirty="0"/>
          </a:p>
          <a:p>
            <a:r>
              <a:rPr lang="en-US" dirty="0"/>
              <a:t>we will briefly talk about each of them:</a:t>
            </a:r>
            <a:endParaRPr lang="en-GB" dirty="0"/>
          </a:p>
        </p:txBody>
      </p:sp>
    </p:spTree>
    <p:extLst>
      <p:ext uri="{BB962C8B-B14F-4D97-AF65-F5344CB8AC3E}">
        <p14:creationId xmlns:p14="http://schemas.microsoft.com/office/powerpoint/2010/main" val="3379569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5029200"/>
          </a:xfrm>
        </p:spPr>
        <p:txBody>
          <a:bodyPr>
            <a:normAutofit/>
          </a:bodyPr>
          <a:lstStyle/>
          <a:p>
            <a:r>
              <a:rPr lang="en-US" dirty="0"/>
              <a:t>A convolutional layer is responsible for recognizing features in pixels.</a:t>
            </a:r>
          </a:p>
          <a:p>
            <a:r>
              <a:rPr lang="en-US" dirty="0"/>
              <a:t>Batch Normalization Layer this layer’s primary function is to normalize the output of the layer previously. It may be utilized to prevent the problem of overfitting.</a:t>
            </a:r>
          </a:p>
          <a:p>
            <a:r>
              <a:rPr lang="en-GB" dirty="0"/>
              <a:t>Activation Layer .</a:t>
            </a:r>
            <a:r>
              <a:rPr lang="en-US" dirty="0"/>
              <a:t> one of the most essential parameters of the CNN model is the activation function. It defines which model information should be sent forward and which should not at the network’s end.</a:t>
            </a:r>
          </a:p>
          <a:p>
            <a:endParaRPr lang="en-GB" dirty="0"/>
          </a:p>
        </p:txBody>
      </p:sp>
    </p:spTree>
    <p:extLst>
      <p:ext uri="{BB962C8B-B14F-4D97-AF65-F5344CB8AC3E}">
        <p14:creationId xmlns:p14="http://schemas.microsoft.com/office/powerpoint/2010/main" val="3876709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507736"/>
          </a:xfrm>
        </p:spPr>
        <p:txBody>
          <a:bodyPr/>
          <a:lstStyle/>
          <a:p>
            <a:r>
              <a:rPr lang="en-GB" dirty="0"/>
              <a:t>Pooling Layer</a:t>
            </a:r>
            <a:r>
              <a:rPr lang="en-US" dirty="0"/>
              <a:t>:  the work of this layer is to reduce the size of the feature map that means lowering the number of parameters and calculations needed to run the network.(the feature map is the output of the convolutional layer).</a:t>
            </a:r>
          </a:p>
          <a:p>
            <a:r>
              <a:rPr lang="en-GB" dirty="0"/>
              <a:t>Classification Layer:  </a:t>
            </a:r>
            <a:r>
              <a:rPr lang="en-US" dirty="0"/>
              <a:t>the classification layer is the last layer in a CNN architecture. It is a fully connected </a:t>
            </a:r>
            <a:r>
              <a:rPr lang="en-US" dirty="0" err="1"/>
              <a:t>feedforward</a:t>
            </a:r>
            <a:r>
              <a:rPr lang="en-US" dirty="0"/>
              <a:t> network that’s frequently utilized as a classifier.</a:t>
            </a:r>
            <a:endParaRPr lang="en-GB" dirty="0"/>
          </a:p>
        </p:txBody>
      </p:sp>
    </p:spTree>
    <p:extLst>
      <p:ext uri="{BB962C8B-B14F-4D97-AF65-F5344CB8AC3E}">
        <p14:creationId xmlns:p14="http://schemas.microsoft.com/office/powerpoint/2010/main" val="253855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pie chart&#10;&#10;Description automatically generated">
            <a:extLst>
              <a:ext uri="{FF2B5EF4-FFF2-40B4-BE49-F238E27FC236}">
                <a16:creationId xmlns:a16="http://schemas.microsoft.com/office/drawing/2014/main" id="{940ACA17-95E5-A301-FDCE-3DCF255F7ED2}"/>
              </a:ext>
            </a:extLst>
          </p:cNvPr>
          <p:cNvPicPr>
            <a:picLocks noChangeAspect="1"/>
          </p:cNvPicPr>
          <p:nvPr/>
        </p:nvPicPr>
        <p:blipFill>
          <a:blip r:embed="rId2"/>
          <a:stretch>
            <a:fillRect/>
          </a:stretch>
        </p:blipFill>
        <p:spPr>
          <a:xfrm>
            <a:off x="1717223" y="1889619"/>
            <a:ext cx="5070020" cy="5010976"/>
          </a:xfrm>
          <a:prstGeom prst="rect">
            <a:avLst/>
          </a:prstGeom>
        </p:spPr>
      </p:pic>
      <p:sp>
        <p:nvSpPr>
          <p:cNvPr id="3" name="Title 2">
            <a:extLst>
              <a:ext uri="{FF2B5EF4-FFF2-40B4-BE49-F238E27FC236}">
                <a16:creationId xmlns:a16="http://schemas.microsoft.com/office/drawing/2014/main" id="{F529D4C3-DF4D-C2F4-6C93-ECCDBDEE5B37}"/>
              </a:ext>
            </a:extLst>
          </p:cNvPr>
          <p:cNvSpPr>
            <a:spLocks noGrp="1"/>
          </p:cNvSpPr>
          <p:nvPr>
            <p:ph type="title"/>
          </p:nvPr>
        </p:nvSpPr>
        <p:spPr/>
        <p:txBody>
          <a:bodyPr vert="horz" lIns="91440" tIns="45720" rIns="91440" bIns="45720" anchor="ctr">
            <a:normAutofit fontScale="90000"/>
          </a:bodyPr>
          <a:lstStyle/>
          <a:p>
            <a:r>
              <a:rPr lang="en-US" dirty="0"/>
              <a:t>We will work on the below data </a:t>
            </a:r>
            <a:r>
              <a:rPr lang="en-US" dirty="0" err="1"/>
              <a:t>precentages</a:t>
            </a:r>
            <a:r>
              <a:rPr lang="en-US" dirty="0"/>
              <a:t> </a:t>
            </a:r>
          </a:p>
        </p:txBody>
      </p:sp>
      <p:sp>
        <p:nvSpPr>
          <p:cNvPr id="4" name="Content Placeholder 3">
            <a:extLst>
              <a:ext uri="{FF2B5EF4-FFF2-40B4-BE49-F238E27FC236}">
                <a16:creationId xmlns:a16="http://schemas.microsoft.com/office/drawing/2014/main" id="{581BF49C-C33F-F6AA-E5A6-D8E1BF56FD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6221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10" y="762000"/>
            <a:ext cx="8229600" cy="685800"/>
          </a:xfrm>
        </p:spPr>
        <p:txBody>
          <a:bodyPr vert="horz" lIns="91440" tIns="45720" rIns="91440" bIns="45720" anchor="ctr">
            <a:normAutofit fontScale="90000"/>
          </a:bodyPr>
          <a:lstStyle/>
          <a:p>
            <a:r>
              <a:rPr lang="en-US" dirty="0"/>
              <a:t>Some Samples</a:t>
            </a:r>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529" y="2223407"/>
            <a:ext cx="4580165" cy="2884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descr="A picture containing background pattern&#10;&#10;Description automatically generated">
            <a:extLst>
              <a:ext uri="{FF2B5EF4-FFF2-40B4-BE49-F238E27FC236}">
                <a16:creationId xmlns:a16="http://schemas.microsoft.com/office/drawing/2014/main" id="{FB4DE713-463F-2851-576E-A0B1B4D893E7}"/>
              </a:ext>
            </a:extLst>
          </p:cNvPr>
          <p:cNvPicPr>
            <a:picLocks noChangeAspect="1"/>
          </p:cNvPicPr>
          <p:nvPr/>
        </p:nvPicPr>
        <p:blipFill>
          <a:blip r:embed="rId3"/>
          <a:stretch>
            <a:fillRect/>
          </a:stretch>
        </p:blipFill>
        <p:spPr>
          <a:xfrm>
            <a:off x="615043" y="1510634"/>
            <a:ext cx="7764235" cy="5115805"/>
          </a:xfrm>
          <a:prstGeom prst="rect">
            <a:avLst/>
          </a:prstGeom>
        </p:spPr>
      </p:pic>
    </p:spTree>
    <p:extLst>
      <p:ext uri="{BB962C8B-B14F-4D97-AF65-F5344CB8AC3E}">
        <p14:creationId xmlns:p14="http://schemas.microsoft.com/office/powerpoint/2010/main" val="1224112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243</TotalTime>
  <Words>515</Words>
  <Application>Microsoft Office PowerPoint</Application>
  <PresentationFormat>On-screen Show (4:3)</PresentationFormat>
  <Paragraphs>32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Urban</vt:lpstr>
      <vt:lpstr>Brain tumor detection using multi-classification</vt:lpstr>
      <vt:lpstr>intro:</vt:lpstr>
      <vt:lpstr>PowerPoint Presentation</vt:lpstr>
      <vt:lpstr>PowerPoint Presentation</vt:lpstr>
      <vt:lpstr>Why CNN?</vt:lpstr>
      <vt:lpstr>PowerPoint Presentation</vt:lpstr>
      <vt:lpstr>PowerPoint Presentation</vt:lpstr>
      <vt:lpstr>We will work on the below data precentages </vt:lpstr>
      <vt:lpstr>Some Samples</vt:lpstr>
      <vt:lpstr>Our CNN model:</vt:lpstr>
      <vt:lpstr>Our Model's Summary</vt:lpstr>
      <vt:lpstr>The model evaluation</vt:lpstr>
      <vt:lpstr>PowerPoint Presentation</vt:lpstr>
      <vt:lpstr>Comparison with previous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multi-classification</dc:title>
  <dc:creator>Windows User</dc:creator>
  <cp:lastModifiedBy>Windows User</cp:lastModifiedBy>
  <cp:revision>166</cp:revision>
  <dcterms:created xsi:type="dcterms:W3CDTF">2023-04-24T13:26:08Z</dcterms:created>
  <dcterms:modified xsi:type="dcterms:W3CDTF">2023-05-06T12:07:45Z</dcterms:modified>
</cp:coreProperties>
</file>