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6DEEE-3EA5-4157-8D5C-1ECEFBEDD2CB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630CF-552A-4AC1-87AB-462EE5342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21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DE08-036B-31C7-8779-A31BD8360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6484C-80FC-723D-03EF-6BACB7CE3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C8F3C-65FE-134A-AD52-C0C38298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B0AE-EBEB-4398-A56E-C2D01D1BCA46}" type="datetime1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DDF31-D6C4-273F-664A-DA230A24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AF8F2-B007-FAD9-D344-AEB2E12B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0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BF65F-9AF8-C8A6-4464-7D1B0AC54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F57FC-4278-FEE1-C5E8-5B58B2533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2A44B-2613-F397-A72E-34B5D9D6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04F0-50F8-48FA-B57B-BE7F80A31FC9}" type="datetime1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735D2-C35C-08CD-B0B0-7E9CCD88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D433F-770C-E513-7A73-14614146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1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AE1CF7-AF9C-CD91-97CA-B9DC02CEA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C8FA2-2B6A-13EE-D409-DDCF78498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8AB1B-22C4-EB96-6779-B4DD15AB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AA49A-D29E-433B-B790-23E0F576D519}" type="datetime1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46C43-ECE3-1B55-A365-E08F763D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686DE-0571-9C88-4380-4472BBAB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2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AA4BA-4497-1CA2-A544-34E072CB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94E4F-D8A2-24AE-E8AC-7089C3946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F9EEB-5D66-A585-D5EA-2DD02BE7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E507-6819-4990-B179-7CB445D23CED}" type="datetime1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34BAB-B7FF-1E76-FEDA-3745632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BCA51-0662-D69A-3B42-62D4A72E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2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2B3BD-F7E6-2D4F-7B40-6023DC9C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E7897-741B-42AC-C3E6-79F1DB08B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40E72-5824-0EF0-862E-5666532A5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32A9-A29F-4F2A-A037-9B7325930E1F}" type="datetime1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244A4-B174-EC38-2E78-C78F71AC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9EDF0-FA25-BDDF-BD5A-E0F3C71D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2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A2AF-10AA-D748-47D4-6DB2D23B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35DCF-464D-FF8A-81F6-B81BADB7D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ED1C8-1F97-9F1A-3543-1A8E3B1B2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13B69-2F06-A09A-3FFE-9AAA541B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A1E3-9436-441E-980A-CC232B7DC8D8}" type="datetime1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B3783-CB0A-8400-E4B3-9A977567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D1677-F335-F4C4-9BEF-05C416B0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5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0D3A-6FE7-10AA-1ADF-17EA069B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72426-ADD1-C887-6D33-C5FBAEE6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A0246-B78D-98D3-0B87-D1E3638DC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4423B-E857-44A2-E1F0-7ECE527C7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B621F9-A96E-8669-2283-CF36D4CDB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4F0E6-E3E7-20CC-8668-EA831FCE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0F27-67B1-4E89-8A7E-7C76EDAC5238}" type="datetime1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4AA97-CE95-4B7B-64A4-2A6411F06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87F234-46EB-D338-29C1-AA501F04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1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CFB5-AD1A-2750-60F4-EEA877FB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F2984-5E27-C483-E55D-1A112CE0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14DF1-129D-4F23-8B1E-972BD1472CF6}" type="datetime1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B8915-8D1D-B0E9-6B86-73699A8A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F6D2E-5437-A391-4F1A-03E77833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2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2756A-9AB7-A730-5C74-E06CBA78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76E7-4D35-46F5-9855-513EF91DBAD2}" type="datetime1">
              <a:rPr lang="en-US" smtClean="0"/>
              <a:t>6/8/2024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74519E-F9FC-B47D-0A7C-E83912BCD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994C9-76DB-4E7E-F2DC-6F93FCC6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2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7BA3-998F-FCC6-08E7-83AE9811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FEE91-CD73-E2DD-FF33-DAD2B440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92879-D11D-B4CE-89E3-0E2B85FF2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A9128-2065-655E-8136-F0E9C9BC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9B3F-2D59-4CE5-B571-F5DDCDBB7F31}" type="datetime1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C8983-9B4D-716C-F976-5C5223D0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578E5-156D-60C2-5028-31318D81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8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1E9B-9969-B96D-167F-DA8A9DBC5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58B9AE-19A0-1576-4A45-0350D3737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2C2C2-74CE-7B6F-1F3C-D467CE99E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8FBDB-DA97-D665-E5D3-34C60886F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2C14-C559-41E4-B45C-846C4EFCF61A}" type="datetime1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88647-B0F1-1770-DD1D-200E8797F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81C72-BC2A-A7D8-174D-2B70E790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2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620A1-C455-589E-6FF8-D374ACCE2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C05A0-04D9-489A-15E6-0B25D55A6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C27F5-F82A-6A16-A937-FAE46A8F1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14AFF-1621-47A2-A7CC-9CAA65BC2729}" type="datetime1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0C4A6-ACC1-22D4-9F68-B779C7B67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June 8th 2024, University of Bucharest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42354-40A4-2F0A-4D30-CEDABFD29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51CB1-AEEB-407B-AEAD-9B000F6B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2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sel_id.php" TargetMode="External"/><Relationship Id="rId2" Type="http://schemas.openxmlformats.org/officeDocument/2006/relationships/hyperlink" Target="https://www.w3schools.com/cssref/sel_class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cssref/sel_element.php" TargetMode="External"/><Relationship Id="rId4" Type="http://schemas.openxmlformats.org/officeDocument/2006/relationships/hyperlink" Target="https://www.w3schools.com/cssref/sel_all.php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0645-ABC4-B79D-C06D-D8DDD0FA1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3883"/>
            <a:ext cx="9144000" cy="88330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Webscraping</a:t>
            </a:r>
            <a:r>
              <a:rPr lang="en-US" dirty="0"/>
              <a:t> workshop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4F7F2-7371-D5E7-8AAA-BD264404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</p:spTree>
    <p:extLst>
      <p:ext uri="{BB962C8B-B14F-4D97-AF65-F5344CB8AC3E}">
        <p14:creationId xmlns:p14="http://schemas.microsoft.com/office/powerpoint/2010/main" val="398761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2FB67-3DCE-FCC6-5971-1073033D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9E510-7548-B31C-2910-55F74BE9F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787588" cy="426141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&lt;table&gt;</a:t>
            </a:r>
          </a:p>
          <a:p>
            <a:r>
              <a:rPr lang="en-US" dirty="0"/>
              <a:t>  &lt;tr&gt;</a:t>
            </a:r>
          </a:p>
          <a:p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&gt;Header 1&lt;/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&gt;Header 2&lt;/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&lt;/tr&gt;</a:t>
            </a:r>
          </a:p>
          <a:p>
            <a:r>
              <a:rPr lang="en-US" dirty="0"/>
              <a:t>  &lt;tr&gt;</a:t>
            </a:r>
          </a:p>
          <a:p>
            <a:r>
              <a:rPr lang="en-US" dirty="0"/>
              <a:t>    &lt;td&gt;Data 1&lt;/td&gt;</a:t>
            </a:r>
          </a:p>
          <a:p>
            <a:r>
              <a:rPr lang="en-US" dirty="0"/>
              <a:t>    &lt;td&gt;Data 2&lt;/td&gt;</a:t>
            </a:r>
          </a:p>
          <a:p>
            <a:r>
              <a:rPr lang="en-US" dirty="0"/>
              <a:t>  &lt;/tr&gt;</a:t>
            </a:r>
          </a:p>
          <a:p>
            <a:r>
              <a:rPr lang="en-US" dirty="0"/>
              <a:t>&lt;/table&gt;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81095-0878-BCEA-51E9-14B2260B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CFC0B-8C4D-26EC-CFDD-3396EAF4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1912C-BBF1-DEAB-67C3-A7AC4C9469C9}"/>
              </a:ext>
            </a:extLst>
          </p:cNvPr>
          <p:cNvSpPr txBox="1"/>
          <p:nvPr/>
        </p:nvSpPr>
        <p:spPr>
          <a:xfrm>
            <a:off x="6096000" y="2440827"/>
            <a:ext cx="51143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Table Elements: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&lt;table&gt;: Defines a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&lt;tr&gt;: Defines a table row.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&lt;td&gt;: Defines a table cell.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&lt;</a:t>
            </a:r>
            <a:r>
              <a:rPr lang="en-US" sz="2800" dirty="0" err="1"/>
              <a:t>th</a:t>
            </a:r>
            <a:r>
              <a:rPr lang="en-US" sz="2800" dirty="0"/>
              <a:t>&gt;: Defines a table header.</a:t>
            </a:r>
          </a:p>
        </p:txBody>
      </p:sp>
    </p:spTree>
    <p:extLst>
      <p:ext uri="{BB962C8B-B14F-4D97-AF65-F5344CB8AC3E}">
        <p14:creationId xmlns:p14="http://schemas.microsoft.com/office/powerpoint/2010/main" val="4200992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12F9-AB2F-DD6E-0408-37C441479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Semantic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CAB75-A60C-A049-7F97-E79E1FE6B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Definition:Elements</a:t>
            </a:r>
            <a:r>
              <a:rPr lang="en-US" dirty="0"/>
              <a:t> that clearly describe their meaning in a human- and machine-readable way.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r>
              <a:rPr lang="en-US" dirty="0"/>
              <a:t>&lt;header&gt;: Defines a header for a document or section.&lt;nav&gt;: Defines a set of navigation links.</a:t>
            </a:r>
          </a:p>
          <a:p>
            <a:r>
              <a:rPr lang="en-US" dirty="0"/>
              <a:t>&lt;section&gt;: Defines a section in a document.</a:t>
            </a:r>
          </a:p>
          <a:p>
            <a:r>
              <a:rPr lang="en-US" dirty="0"/>
              <a:t>&lt;article&gt;: Defines an independent, self-contained content.</a:t>
            </a:r>
          </a:p>
          <a:p>
            <a:r>
              <a:rPr lang="en-US" dirty="0"/>
              <a:t>&lt;footer&gt;: Defines a footer for a document or section.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94F5F-E78B-C60D-E3E1-BEEA4A5A3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0F702-42F2-800E-83D8-13F5E5F2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25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8B70-DA1E-96B8-6061-BC5121B0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7FDFF-3CE7-B6D4-05D1-28F3E7F4F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 tools, commonly referred to as </a:t>
            </a:r>
            <a:r>
              <a:rPr lang="en-US" dirty="0" err="1"/>
              <a:t>DevTools</a:t>
            </a:r>
            <a:r>
              <a:rPr lang="en-US" dirty="0"/>
              <a:t>, are built into modern web browsers and provide a powerful set of utilities for web development and debugging.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Press F12 key when using any mainstream modern browser.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F6B44-DC20-FF85-8300-1ADF9ADC9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B0ED5-70EB-44ED-2A84-B2C2765C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95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57063-B9BE-57DE-C114-418E4E412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0E325-A374-CE5F-9CB1-A310FEA71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(Cascade Style Sheets) selectors are used to target HTML elements based on their attributes and relationships.</a:t>
            </a:r>
          </a:p>
          <a:p>
            <a:endParaRPr lang="en-US" dirty="0"/>
          </a:p>
          <a:p>
            <a:r>
              <a:rPr lang="en-US" dirty="0"/>
              <a:t>Essential for extracting specific data from web pages.</a:t>
            </a:r>
          </a:p>
          <a:p>
            <a:endParaRPr lang="en-US" dirty="0"/>
          </a:p>
          <a:p>
            <a:r>
              <a:rPr lang="en-US" dirty="0"/>
              <a:t>Some examples with the </a:t>
            </a:r>
            <a:r>
              <a:rPr lang="en-US" dirty="0" err="1"/>
              <a:t>rvest</a:t>
            </a:r>
            <a:r>
              <a:rPr lang="en-US" dirty="0"/>
              <a:t> package to navigate and extract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0C689D-5C76-FA37-8781-36D2E9EC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E82BD-B8FE-B79F-A753-A97386014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13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C3B40-2F0E-16BF-AE68-20540092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8D463AF-5360-627F-859E-B1438DFE42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8708885"/>
              </p:ext>
            </p:extLst>
          </p:nvPr>
        </p:nvGraphicFramePr>
        <p:xfrm>
          <a:off x="838200" y="1260849"/>
          <a:ext cx="10515597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91771719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66034716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466706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Selector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Example 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61872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2"/>
                        </a:rPr>
                        <a:t>.</a:t>
                      </a:r>
                      <a:r>
                        <a:rPr lang="en-US" i="1">
                          <a:effectLst/>
                          <a:hlinkClick r:id="rId2"/>
                        </a:rPr>
                        <a:t>class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.intro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Selects all elements with class="intro"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43061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i="1">
                          <a:effectLst/>
                        </a:rPr>
                        <a:t>.class1.class2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.name1.name2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Selects all elements with both </a:t>
                      </a:r>
                      <a:r>
                        <a:rPr lang="en-US" i="1">
                          <a:effectLst/>
                        </a:rPr>
                        <a:t>name1</a:t>
                      </a:r>
                      <a:r>
                        <a:rPr lang="en-US">
                          <a:effectLst/>
                        </a:rPr>
                        <a:t> and </a:t>
                      </a:r>
                      <a:r>
                        <a:rPr lang="en-US" i="1">
                          <a:effectLst/>
                        </a:rPr>
                        <a:t>name2</a:t>
                      </a:r>
                      <a:r>
                        <a:rPr lang="en-US">
                          <a:effectLst/>
                        </a:rPr>
                        <a:t> set within its class attribute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12304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i="1">
                          <a:effectLst/>
                        </a:rPr>
                        <a:t>.class1 .class2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.name1 .name2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Selects all elements with </a:t>
                      </a:r>
                      <a:r>
                        <a:rPr lang="en-US" i="1">
                          <a:effectLst/>
                        </a:rPr>
                        <a:t>name2</a:t>
                      </a:r>
                      <a:r>
                        <a:rPr lang="en-US">
                          <a:effectLst/>
                        </a:rPr>
                        <a:t> that is a descendant of an element with </a:t>
                      </a:r>
                      <a:r>
                        <a:rPr lang="en-US" i="1">
                          <a:effectLst/>
                        </a:rPr>
                        <a:t>name1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648014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3"/>
                        </a:rPr>
                        <a:t>#</a:t>
                      </a:r>
                      <a:r>
                        <a:rPr lang="en-US" i="1">
                          <a:effectLst/>
                          <a:hlinkClick r:id="rId3"/>
                        </a:rPr>
                        <a:t>id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#firstname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Selects the element with id="firstname"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3189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4"/>
                        </a:rPr>
                        <a:t>*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*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Selects all elements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75228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i="1">
                          <a:effectLst/>
                          <a:hlinkClick r:id="rId5"/>
                        </a:rPr>
                        <a:t>element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Selects all &lt;p&gt; elements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5222299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B7F1A-EBB1-DA83-4623-F495C2FA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0F63F-F8DA-18C9-855A-96C68153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86140-E69A-B6A5-321A-46B1253D8936}"/>
              </a:ext>
            </a:extLst>
          </p:cNvPr>
          <p:cNvSpPr txBox="1"/>
          <p:nvPr/>
        </p:nvSpPr>
        <p:spPr>
          <a:xfrm>
            <a:off x="8355106" y="5893809"/>
            <a:ext cx="2998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 W3Schools.com https://www.w3schools.com/cssref/css_selectors.php</a:t>
            </a:r>
          </a:p>
        </p:txBody>
      </p:sp>
    </p:spTree>
    <p:extLst>
      <p:ext uri="{BB962C8B-B14F-4D97-AF65-F5344CB8AC3E}">
        <p14:creationId xmlns:p14="http://schemas.microsoft.com/office/powerpoint/2010/main" val="2751095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1E89-B3D2-499A-3DEE-102568D8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Xpath</a:t>
            </a:r>
            <a:r>
              <a:rPr lang="en-US" dirty="0"/>
              <a:t>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0CB66-A169-6AA1-17AA-271314FFB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XPath (XML Path Language) is a query language for selecting nodes from an XML document, which can also be used to navigate HTML documents.</a:t>
            </a:r>
          </a:p>
          <a:p>
            <a:endParaRPr lang="en-US" dirty="0"/>
          </a:p>
          <a:p>
            <a:r>
              <a:rPr lang="en-US" dirty="0"/>
              <a:t>XPath expressions use a path-like syntax to navigate through the </a:t>
            </a:r>
            <a:r>
              <a:rPr lang="en-US" dirty="0" err="1"/>
              <a:t>document.Example</a:t>
            </a:r>
            <a:r>
              <a:rPr lang="en-US" dirty="0"/>
              <a:t>: //</a:t>
            </a:r>
            <a:r>
              <a:rPr lang="en-US" dirty="0" err="1"/>
              <a:t>tagname</a:t>
            </a:r>
            <a:r>
              <a:rPr lang="en-US" dirty="0"/>
              <a:t>[@attribute='value’]</a:t>
            </a:r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tagname</a:t>
            </a:r>
            <a:r>
              <a:rPr lang="en-US" dirty="0"/>
              <a:t>: Selects all elements with the specified tag name.</a:t>
            </a:r>
          </a:p>
          <a:p>
            <a:r>
              <a:rPr lang="en-US" dirty="0"/>
              <a:t>//</a:t>
            </a:r>
            <a:r>
              <a:rPr lang="en-US" dirty="0" err="1"/>
              <a:t>tagname</a:t>
            </a:r>
            <a:r>
              <a:rPr lang="en-US" dirty="0"/>
              <a:t>[@attribute='value']: Selects all elements with the specified tag name and attribute value.</a:t>
            </a:r>
          </a:p>
          <a:p>
            <a:r>
              <a:rPr lang="en-US" dirty="0"/>
              <a:t>//</a:t>
            </a:r>
            <a:r>
              <a:rPr lang="en-US" dirty="0" err="1"/>
              <a:t>tagname</a:t>
            </a:r>
            <a:r>
              <a:rPr lang="en-US" dirty="0"/>
              <a:t>[text()]: Selects all elements with the specified tag name containing text.</a:t>
            </a:r>
          </a:p>
          <a:p>
            <a:r>
              <a:rPr lang="en-US" dirty="0"/>
              <a:t>//</a:t>
            </a:r>
            <a:r>
              <a:rPr lang="en-US" dirty="0" err="1"/>
              <a:t>tagname</a:t>
            </a:r>
            <a:r>
              <a:rPr lang="en-US" dirty="0"/>
              <a:t>[contains(text(),'substring')]: Selects all elements with the specified tag name containing the specified substring in the text.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37F97-4D91-02EC-B921-DF1FE31AD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6A413-4086-FAD4-2C51-279B3CAB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11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51DC-62DD-7116-8168-228BBED7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Xpath</a:t>
            </a:r>
            <a:r>
              <a:rPr lang="en-US" dirty="0"/>
              <a:t> selectors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FDCF4-A70A-D181-B60A-9316B2ED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82771-85BE-7762-F82C-2CC9AF73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A545222-DA40-1B87-10C0-715B96C6C1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177885"/>
              </p:ext>
            </p:extLst>
          </p:nvPr>
        </p:nvGraphicFramePr>
        <p:xfrm>
          <a:off x="804582" y="1690688"/>
          <a:ext cx="10582836" cy="4103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418">
                  <a:extLst>
                    <a:ext uri="{9D8B030D-6E8A-4147-A177-3AD203B41FA5}">
                      <a16:colId xmlns:a16="http://schemas.microsoft.com/office/drawing/2014/main" val="2351141781"/>
                    </a:ext>
                  </a:extLst>
                </a:gridCol>
                <a:gridCol w="5291418">
                  <a:extLst>
                    <a:ext uri="{9D8B030D-6E8A-4147-A177-3AD203B41FA5}">
                      <a16:colId xmlns:a16="http://schemas.microsoft.com/office/drawing/2014/main" val="209619719"/>
                    </a:ext>
                  </a:extLst>
                </a:gridCol>
              </a:tblGrid>
              <a:tr h="51991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Expression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48771631"/>
                  </a:ext>
                </a:extLst>
              </a:tr>
              <a:tr h="608982">
                <a:tc>
                  <a:txBody>
                    <a:bodyPr/>
                    <a:lstStyle/>
                    <a:p>
                      <a:pPr algn="l" fontAlgn="t"/>
                      <a:r>
                        <a:rPr lang="en-US" i="1">
                          <a:effectLst/>
                        </a:rPr>
                        <a:t>nodename</a:t>
                      </a:r>
                      <a:endParaRPr lang="en-US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Selects all nodes with the name "</a:t>
                      </a:r>
                      <a:r>
                        <a:rPr lang="en-US" i="1">
                          <a:effectLst/>
                        </a:rPr>
                        <a:t>nodename</a:t>
                      </a:r>
                      <a:r>
                        <a:rPr lang="en-US">
                          <a:effectLst/>
                        </a:rPr>
                        <a:t>"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11016083"/>
                  </a:ext>
                </a:extLst>
              </a:tr>
              <a:tr h="37068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/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Selects from the root node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75382221"/>
                  </a:ext>
                </a:extLst>
              </a:tr>
              <a:tr h="108557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//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Selects nodes in the document from the current node that match the selection no matter where they are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02314122"/>
                  </a:ext>
                </a:extLst>
              </a:tr>
              <a:tr h="37068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Selects the current node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62748188"/>
                  </a:ext>
                </a:extLst>
              </a:tr>
              <a:tr h="60898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..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Selects the parent of the current node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25902331"/>
                  </a:ext>
                </a:extLst>
              </a:tr>
              <a:tr h="37068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@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Selects attributes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3272965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19C984-BC75-3ED6-3673-4F49DA6CE0F5}"/>
              </a:ext>
            </a:extLst>
          </p:cNvPr>
          <p:cNvSpPr txBox="1"/>
          <p:nvPr/>
        </p:nvSpPr>
        <p:spPr>
          <a:xfrm>
            <a:off x="8355106" y="5893809"/>
            <a:ext cx="2998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 W3Schools.com</a:t>
            </a:r>
          </a:p>
          <a:p>
            <a:r>
              <a:rPr lang="en-US" sz="1000" dirty="0"/>
              <a:t>https://www.w3schools.com/xml/xpath_syntax.asp</a:t>
            </a:r>
          </a:p>
        </p:txBody>
      </p:sp>
    </p:spTree>
    <p:extLst>
      <p:ext uri="{BB962C8B-B14F-4D97-AF65-F5344CB8AC3E}">
        <p14:creationId xmlns:p14="http://schemas.microsoft.com/office/powerpoint/2010/main" val="1587749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6A7A1-9352-501F-2145-6A2D4AA23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HTTP/HTTPS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37B92-A64E-6CEB-3C4C-EC6CAA5AF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HTTP(S) (</a:t>
            </a:r>
            <a:r>
              <a:rPr lang="en-US" dirty="0" err="1"/>
              <a:t>HyperText</a:t>
            </a:r>
            <a:r>
              <a:rPr lang="en-US" dirty="0"/>
              <a:t> Transfer Protocol Secure) verbs (or methods) are standardized methods used by web clients to communicate with web servers.</a:t>
            </a:r>
          </a:p>
          <a:p>
            <a:r>
              <a:rPr lang="en-US" dirty="0"/>
              <a:t>They define the type of action to be performed on the server.</a:t>
            </a:r>
          </a:p>
          <a:p>
            <a:r>
              <a:rPr lang="en-US" dirty="0"/>
              <a:t>GET, POST, PUT, DELETE, PATCH, HEAD, OPTIONS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B85EC-7DD9-57DC-DAEA-852A8D71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C6091-50A3-8C40-7067-C37C50C9A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77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A68C-83DA-0F83-B6EE-3C858CEE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Verb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D38EF-FF04-AF5B-941B-EAD140B5E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Retrieve data from the server.</a:t>
            </a:r>
          </a:p>
          <a:p>
            <a:r>
              <a:rPr lang="en-US" dirty="0"/>
              <a:t>Does not modify the resource.</a:t>
            </a:r>
          </a:p>
          <a:p>
            <a:r>
              <a:rPr lang="en-US" dirty="0"/>
              <a:t>Multiple identical requests have the same effect as a single request.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F0E4C-5CE9-8714-92B4-67E047AE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CACF0-EBC3-953B-4C15-DADF5257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08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E62D-7695-50F0-C1F7-47A8F76B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Verb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A3CE9-01E7-46EC-B9D3-F96F8EB81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 data to be processed to the server.</a:t>
            </a:r>
          </a:p>
          <a:p>
            <a:r>
              <a:rPr lang="en-US" dirty="0"/>
              <a:t>Modifies the resource.</a:t>
            </a:r>
          </a:p>
          <a:p>
            <a:r>
              <a:rPr lang="en-US" dirty="0"/>
              <a:t>Multiple identical requests can have different effects.</a:t>
            </a:r>
          </a:p>
          <a:p>
            <a:r>
              <a:rPr lang="en-US" dirty="0"/>
              <a:t>Responses are not typically cached.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A3511-44E1-E5DB-6947-7461C6FD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C6414-F320-31D5-D9B0-46878E96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4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90218-7607-C7B1-AEC5-69D2785B9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set of minimal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F5A27-7B86-3581-F9D4-601DE3724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Duration: approximately 3 hours;</a:t>
            </a:r>
          </a:p>
          <a:p>
            <a:r>
              <a:rPr lang="en-US" dirty="0"/>
              <a:t>Ask questions/clarifications at any time during the workshop;</a:t>
            </a:r>
          </a:p>
          <a:p>
            <a:r>
              <a:rPr lang="en-US" dirty="0"/>
              <a:t>Enjoy!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7C91B-14F8-F056-254C-ACE664E82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4BEEC-D60F-1369-22AA-232A14A6C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55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0494D-672C-E6D9-5B5A-CF807341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and DELETE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D2910-6582-8C8D-4316-0948C8DE3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Update/create or delete a resource on the server.</a:t>
            </a:r>
          </a:p>
          <a:p>
            <a:r>
              <a:rPr lang="en-US" dirty="0"/>
              <a:t>Multiple identical requests have the same effect as a single request.</a:t>
            </a:r>
          </a:p>
          <a:p>
            <a:r>
              <a:rPr lang="en-US" dirty="0"/>
              <a:t>Modifies the resource.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CA4F5-6062-5E0F-72BB-7618E562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4C0F8-80B6-C636-80BC-8292C8067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71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245AE-545A-6399-AC25-7A3B92C23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8899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storing collected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7BE7A-47C0-F5DD-0C1F-4893AF898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type of storage – text files.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But for larger projects a database storage system is recommended.</a:t>
            </a:r>
          </a:p>
          <a:p>
            <a:endParaRPr lang="en-US" dirty="0"/>
          </a:p>
          <a:p>
            <a:r>
              <a:rPr lang="en-US" dirty="0"/>
              <a:t>SQL databases: MySQL, </a:t>
            </a:r>
            <a:r>
              <a:rPr lang="en-US" dirty="0" err="1"/>
              <a:t>sqlite</a:t>
            </a:r>
            <a:r>
              <a:rPr lang="en-US" dirty="0"/>
              <a:t>, etc.</a:t>
            </a:r>
          </a:p>
          <a:p>
            <a:endParaRPr lang="en-US" dirty="0"/>
          </a:p>
          <a:p>
            <a:r>
              <a:rPr lang="en-US" dirty="0"/>
              <a:t>NoSQL databases: MongoDB, Couchbase,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70B51-C1CE-E88E-9066-3E93FCFC9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A588E-E3F2-C19E-DD37-4FB39A38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89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097E-3B19-06D3-1862-DF79DA56E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About logging 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05D29-A961-571C-FAE1-4AA3F95F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represent the action of recording each step from a process.</a:t>
            </a:r>
          </a:p>
          <a:p>
            <a:r>
              <a:rPr lang="en-US" dirty="0"/>
              <a:t>Debugging: Helps identify and fix issues in the scraping process.</a:t>
            </a:r>
          </a:p>
          <a:p>
            <a:r>
              <a:rPr lang="en-US" dirty="0"/>
              <a:t>Monitoring: Tracks the progress and performance of the scraper.</a:t>
            </a:r>
          </a:p>
          <a:p>
            <a:r>
              <a:rPr lang="en-US" dirty="0"/>
              <a:t>Error Handling: Captures errors and exceptions for later analysis.</a:t>
            </a:r>
          </a:p>
          <a:p>
            <a:r>
              <a:rPr lang="en-US" dirty="0"/>
              <a:t>Compliance: Maintains records of requests and responses for legal or ethical compliance.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B2540-4BC4-134E-9668-5B08E722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FCBEE-62CB-0F9C-57AE-CE4CB89A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4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501D-706C-FEB1-916B-3565C74B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About some legal and ethical aspects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C93C9-01C3-FB7D-FAC8-090808C4F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Legal Considerations: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Terms of Service of websites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Copyright and data privacy laws</a:t>
            </a:r>
          </a:p>
          <a:p>
            <a:pPr marL="457200" lvl="1" indent="0">
              <a:buNone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Ethical Practices: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Respecting website terms (check robots.txt)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Avoiding overload on servers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4E087-027F-5CB5-5507-B754B375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9A017-3DEA-09E7-6D1F-D0C1F623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D4FD7-A2EC-5092-4A77-59889A3C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Practical application 1.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66F7B-C1C7-80F8-00E5-6BD1AC74A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006" y="3246437"/>
            <a:ext cx="5009029" cy="3651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Romanian MPs activity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DB4AD-979D-3CF5-D81D-821DC858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556F9-67C7-39A5-4A97-1070971B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60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9A2B-1734-1290-B31E-E7A8DD03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application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FF961-A4DE-9201-5D7E-FEA2B7F54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9070" y="3198486"/>
            <a:ext cx="7498976" cy="550022"/>
          </a:xfrm>
        </p:spPr>
        <p:txBody>
          <a:bodyPr>
            <a:normAutofit fontScale="92500"/>
          </a:bodyPr>
          <a:lstStyle/>
          <a:p>
            <a:r>
              <a:rPr lang="en-US" dirty="0"/>
              <a:t>Pupils results at Romanian National Evaluation 2023.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33221-4CB7-3C81-89ED-48A84FD0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7B296-8785-1E6D-8F2B-2AFF3022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05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51EFB-753C-F1C5-528D-B8A79430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28412" cy="970616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Think about your own project.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7" name="Content Placeholder 6" descr="Brain in head with solid fill">
            <a:extLst>
              <a:ext uri="{FF2B5EF4-FFF2-40B4-BE49-F238E27FC236}">
                <a16:creationId xmlns:a16="http://schemas.microsoft.com/office/drawing/2014/main" id="{A8910DA0-3A4D-2F91-64F6-CF418837A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0488" y="1757082"/>
            <a:ext cx="3343835" cy="33438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F7C58-ABD1-D5A8-857D-5F4CB8CA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C6384-8EAF-7106-E806-268B41B0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66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DD02-8779-0959-1308-D44C20055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Wrap-up and final remarks.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3AC7F-8899-3031-56A9-CBE3291C8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Webscraping</a:t>
            </a:r>
            <a:r>
              <a:rPr lang="en-US" dirty="0"/>
              <a:t> is a useful tool for data collection.</a:t>
            </a:r>
          </a:p>
          <a:p>
            <a:endParaRPr lang="en-US" dirty="0"/>
          </a:p>
          <a:p>
            <a:r>
              <a:rPr lang="en-US" dirty="0"/>
              <a:t>Data selectivity!!! (representativity???)</a:t>
            </a:r>
          </a:p>
          <a:p>
            <a:endParaRPr lang="en-US" dirty="0"/>
          </a:p>
          <a:p>
            <a:r>
              <a:rPr lang="en-US" dirty="0"/>
              <a:t>No need to do yourself the </a:t>
            </a:r>
            <a:r>
              <a:rPr lang="en-US" dirty="0" err="1"/>
              <a:t>webscraping</a:t>
            </a:r>
            <a:r>
              <a:rPr lang="en-US" dirty="0"/>
              <a:t> (can be very cumbersome.)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E8DB1-FD06-4341-7804-9B74AB8B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995C3-E90C-34D9-CA4F-E108CC69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60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A1964-3B14-5839-C275-F3963F29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264" y="2682502"/>
            <a:ext cx="2801471" cy="746498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0439E-1093-05ED-CC20-F2B0ADFB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87F91-3679-2153-E9FD-90129CA3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7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83719-CE4B-A370-382A-22CBDCBC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CC86E-8E70-FAEE-4730-2B9A0704B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182035" cy="413637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HTML</a:t>
            </a:r>
          </a:p>
          <a:p>
            <a:r>
              <a:rPr lang="en-US" dirty="0" err="1"/>
              <a:t>DevTools</a:t>
            </a:r>
            <a:endParaRPr lang="en-US" dirty="0"/>
          </a:p>
          <a:p>
            <a:r>
              <a:rPr lang="en-US" dirty="0"/>
              <a:t>CSS selectors</a:t>
            </a:r>
          </a:p>
          <a:p>
            <a:r>
              <a:rPr lang="en-US" dirty="0"/>
              <a:t>XPATH selectors</a:t>
            </a:r>
          </a:p>
          <a:p>
            <a:r>
              <a:rPr lang="en-US" dirty="0"/>
              <a:t>HTTP/HTTPS Verbs</a:t>
            </a:r>
          </a:p>
          <a:p>
            <a:r>
              <a:rPr lang="en-US" dirty="0"/>
              <a:t>About storing collected data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79FD14-33DF-FA97-3D6E-CD83AD9A8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51D4D-98BD-1243-6EF6-F102AF78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418F1-12FA-0CED-6D72-632F46741110}"/>
              </a:ext>
            </a:extLst>
          </p:cNvPr>
          <p:cNvSpPr txBox="1"/>
          <p:nvPr/>
        </p:nvSpPr>
        <p:spPr>
          <a:xfrm>
            <a:off x="6096000" y="2219979"/>
            <a:ext cx="470198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About logging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About some legal and ethical aspects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Practical application 1.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Practical application 2.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Think about your own project.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Wrap-up and final remarks.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63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16C48-F558-AAEA-D6EE-F3607718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HTML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1FDB62-D3B3-F5CF-6C3A-483D1A05A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2F664-1B21-BB58-A12F-597DC20F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EA716E8-E8F6-5F44-7656-6E416D789A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131660"/>
            <a:ext cx="10233212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What is HTML?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HTML (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HyperText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Markup Language) is the standard language for creating web pages.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 describes the structure of web (content) pages using markup.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 get static (easy) and dynamic (harder)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History: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Developed by Tim Berners-Lee in 1991.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Continuously evolving; currently at HTML5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686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DE540-A92B-BAC1-F483-72049CA8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 of an HTML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5E002-C018-6750-19A6-357B71BD6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433047" cy="43510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  &lt;head&gt;</a:t>
            </a:r>
          </a:p>
          <a:p>
            <a:pPr marL="0" indent="0">
              <a:buNone/>
            </a:pPr>
            <a:r>
              <a:rPr lang="en-US" dirty="0"/>
              <a:t>    &lt;title&gt;Page Title&lt;/title&gt;</a:t>
            </a:r>
          </a:p>
          <a:p>
            <a:pPr marL="0" indent="0">
              <a:buNone/>
            </a:pPr>
            <a:r>
              <a:rPr lang="en-US" dirty="0"/>
              <a:t>  &lt;/head&gt;</a:t>
            </a:r>
          </a:p>
          <a:p>
            <a:pPr marL="0" indent="0">
              <a:buNone/>
            </a:pPr>
            <a:r>
              <a:rPr lang="en-US" dirty="0"/>
              <a:t>  &lt;body&gt;</a:t>
            </a:r>
          </a:p>
          <a:p>
            <a:pPr marL="0" indent="0">
              <a:buNone/>
            </a:pPr>
            <a:r>
              <a:rPr lang="en-US" dirty="0"/>
              <a:t>    &lt;h1&gt;This is a Heading&lt;/h1&gt;</a:t>
            </a:r>
          </a:p>
          <a:p>
            <a:pPr marL="0" indent="0">
              <a:buNone/>
            </a:pPr>
            <a:r>
              <a:rPr lang="en-US" dirty="0"/>
              <a:t>    &lt;p&gt;This is a paragraph.&lt;/p&gt;</a:t>
            </a:r>
          </a:p>
          <a:p>
            <a:pPr marL="0" indent="0">
              <a:buNone/>
            </a:pPr>
            <a:r>
              <a:rPr lang="en-US" dirty="0"/>
              <a:t>  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F6919-FF1A-9351-A926-B52BC5778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B8B85-4955-38C9-DFFD-65488B3E6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E0B84F-AC26-118E-EDDE-A2B07AAC0C9A}"/>
              </a:ext>
            </a:extLst>
          </p:cNvPr>
          <p:cNvSpPr txBox="1"/>
          <p:nvPr/>
        </p:nvSpPr>
        <p:spPr>
          <a:xfrm>
            <a:off x="5338482" y="2143685"/>
            <a:ext cx="65442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&lt;!DOCTYPE html&gt;: Declares the document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&lt;html&gt;: Root element.&lt;head&gt;: Contains meta-information about the document.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&lt;title&gt;: Specifies the title of the document.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&lt;body&gt;: Contains the content of the document.</a:t>
            </a:r>
          </a:p>
        </p:txBody>
      </p:sp>
    </p:spTree>
    <p:extLst>
      <p:ext uri="{BB962C8B-B14F-4D97-AF65-F5344CB8AC3E}">
        <p14:creationId xmlns:p14="http://schemas.microsoft.com/office/powerpoint/2010/main" val="2406378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891B-F5C5-B3C4-561F-47C6255C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Elements and Tags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7771A-2196-9509-A90C-BA64974FF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1F052-A222-C254-F76C-70094051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715B126-63EF-D3EE-E71D-C703F0A5CA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11138"/>
            <a:ext cx="8960224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Elements: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Consist of a start tag, content, and an end tag.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Example: &lt;p&gt;This is a paragraph.&lt;/p&gt;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Tags: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Tags are the building blocks of HTML.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Example: &lt;h1&gt;, &lt;p&gt;, &lt;a&gt;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98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2FD3-388F-4653-4D60-53F309F6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HTML Tags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26183-1C18-28E5-2975-A879DEF6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C4477-3D9C-29EF-652F-DD64348C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35D32EA-9CAC-99CE-A58B-F39D3E5AB0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31620"/>
            <a:ext cx="10188388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Headings: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&lt;h1&gt; to &lt;h6&gt;: Define headings, &lt;h1&gt; being the highest and &lt;h6&gt; the lowest.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Paragraph: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&lt;p&gt;: Defines a paragraph.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Links: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&lt;a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href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="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url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"&gt;: Defines a hyperlink.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Images: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img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src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="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url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 alt="description"&gt;: Embeds an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Lists: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ul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&gt;: Unordered list, &lt;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ol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&gt;: Ordered list, &lt;li&gt;: List item.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856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212C-4BFF-7220-73E0-389016F2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BCA15-FC6C-82B6-F753-E198BC78F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are Attributes?</a:t>
            </a:r>
          </a:p>
          <a:p>
            <a:pPr marL="0" indent="0">
              <a:buNone/>
            </a:pPr>
            <a:r>
              <a:rPr lang="en-US" dirty="0"/>
              <a:t>Provide additional information about </a:t>
            </a:r>
            <a:r>
              <a:rPr lang="en-US" dirty="0" err="1"/>
              <a:t>elements.Always</a:t>
            </a:r>
            <a:r>
              <a:rPr lang="en-US" dirty="0"/>
              <a:t> included in the opening tag.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Common Attributes:</a:t>
            </a:r>
          </a:p>
          <a:p>
            <a:r>
              <a:rPr lang="en-US" dirty="0" err="1"/>
              <a:t>href</a:t>
            </a:r>
            <a:r>
              <a:rPr lang="en-US" dirty="0"/>
              <a:t>: Specifies the URL for a link.</a:t>
            </a:r>
          </a:p>
          <a:p>
            <a:r>
              <a:rPr lang="en-US" dirty="0" err="1"/>
              <a:t>src</a:t>
            </a:r>
            <a:r>
              <a:rPr lang="en-US" dirty="0"/>
              <a:t>: Specifies the URL for an image.</a:t>
            </a:r>
          </a:p>
          <a:p>
            <a:r>
              <a:rPr lang="en-US" dirty="0"/>
              <a:t>alt: Provides alternative text for an image.</a:t>
            </a:r>
          </a:p>
          <a:p>
            <a:r>
              <a:rPr lang="en-US" dirty="0"/>
              <a:t>class: Assigns one or more class names for CSS styling.</a:t>
            </a:r>
          </a:p>
          <a:p>
            <a:r>
              <a:rPr lang="en-US" dirty="0"/>
              <a:t>id: Specifies a unique id for an element.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AC523D-7ED9-4087-9126-1CBD25AF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C8771-A2E8-18A1-DF96-4531F015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62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F674-511B-3C69-370E-B9B13733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5A173-275F-058D-901A-A0A754E8E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June 8th 2024, University of Bucharest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68939-FBC7-3463-72D3-8F604D29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1CB1-AEEB-407B-AEAD-9B000F6B9208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44C62EF-EEF8-8279-5BD9-A0C29232FF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19671"/>
            <a:ext cx="7086600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Used to collect user input.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Form Elements: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&lt;form&gt;: Container for form elements.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&lt;input&gt;: Defines an input field.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&lt;label&gt;: Defines a label for an input element.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&lt;button&gt;: Defines a clickable button.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56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1615</Words>
  <Application>Microsoft Office PowerPoint</Application>
  <PresentationFormat>Widescreen</PresentationFormat>
  <Paragraphs>279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Webscraping workshop</vt:lpstr>
      <vt:lpstr>A set of minimal rules</vt:lpstr>
      <vt:lpstr>Outline</vt:lpstr>
      <vt:lpstr>Introduction to HTML</vt:lpstr>
      <vt:lpstr>Basic Structure of an HTML Document</vt:lpstr>
      <vt:lpstr>HTML Elements and Tags</vt:lpstr>
      <vt:lpstr>Common HTML Tags</vt:lpstr>
      <vt:lpstr>HTML Attributes</vt:lpstr>
      <vt:lpstr>HTML Forms</vt:lpstr>
      <vt:lpstr>HTML Tables</vt:lpstr>
      <vt:lpstr>HTML Semantic Elements</vt:lpstr>
      <vt:lpstr>DevTools</vt:lpstr>
      <vt:lpstr>CSS selectors</vt:lpstr>
      <vt:lpstr>CSS Selectors </vt:lpstr>
      <vt:lpstr>Xpath selectors</vt:lpstr>
      <vt:lpstr>Xpath selectors</vt:lpstr>
      <vt:lpstr>Introduction to HTTP/HTTPS Verbs</vt:lpstr>
      <vt:lpstr>GET Verb</vt:lpstr>
      <vt:lpstr>POST Verb</vt:lpstr>
      <vt:lpstr>PUT and DELETE Verbs</vt:lpstr>
      <vt:lpstr>About storing collected data </vt:lpstr>
      <vt:lpstr>About logging  </vt:lpstr>
      <vt:lpstr>About some legal and ethical aspects </vt:lpstr>
      <vt:lpstr>Practical application 1.</vt:lpstr>
      <vt:lpstr>Practical application 2</vt:lpstr>
      <vt:lpstr>Think about your own project. </vt:lpstr>
      <vt:lpstr>Wrap-up and final remarks.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Marian Necula</dc:creator>
  <cp:lastModifiedBy>Marian Necula</cp:lastModifiedBy>
  <cp:revision>4</cp:revision>
  <dcterms:created xsi:type="dcterms:W3CDTF">2024-06-08T03:12:21Z</dcterms:created>
  <dcterms:modified xsi:type="dcterms:W3CDTF">2024-06-08T06:14:42Z</dcterms:modified>
</cp:coreProperties>
</file>