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ef9b736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eef9b736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ef9b7364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ef9b736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ddf14bac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ddf14bac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ddf14bac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ddf14bac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e25ddd8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e25ddd8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e25ddd82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e25ddd82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ef9b736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ef9b73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e25ddd82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e25ddd82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e25ddd82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e25ddd82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ef9b736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ef9b736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603607"/>
            <a:ext cx="4255500" cy="28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Customer Call 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Cleaning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Index problem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186375" y="1179075"/>
            <a:ext cx="70305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ar" sz="1207">
                <a:solidFill>
                  <a:schemeClr val="accent1"/>
                </a:solidFill>
              </a:rPr>
              <a:t>During the data cleaning process, the original index was lost, leading to an unstructured or inconsistent index.</a:t>
            </a:r>
            <a:endParaRPr sz="1207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6175"/>
            <a:ext cx="8640874" cy="32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349975" y="164400"/>
            <a:ext cx="77376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020"/>
              <a:t>Reset index &amp; Save the cleaned data into an excel file</a:t>
            </a:r>
            <a:endParaRPr sz="2020"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75" y="803100"/>
            <a:ext cx="8173226" cy="7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82150"/>
            <a:ext cx="8676099" cy="31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/>
        </p:nvSpPr>
        <p:spPr>
          <a:xfrm>
            <a:off x="349975" y="1582850"/>
            <a:ext cx="39339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Final result</a:t>
            </a:r>
            <a:endParaRPr b="1"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Row Data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75" y="1225225"/>
            <a:ext cx="8725150" cy="35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311700" y="0"/>
            <a:ext cx="83913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objective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11700" y="831300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ar" sz="1400">
                <a:latin typeface="Arial"/>
                <a:ea typeface="Arial"/>
                <a:cs typeface="Arial"/>
                <a:sym typeface="Arial"/>
              </a:rPr>
              <a:t>Filter Contactable Customers: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ar" sz="1300">
                <a:latin typeface="Arial"/>
                <a:ea typeface="Arial"/>
                <a:cs typeface="Arial"/>
                <a:sym typeface="Arial"/>
              </a:rPr>
              <a:t>Exclude Non-Contactable Records:</a:t>
            </a:r>
            <a:r>
              <a:rPr lang="ar" sz="1300">
                <a:latin typeface="Arial"/>
                <a:ea typeface="Arial"/>
                <a:cs typeface="Arial"/>
                <a:sym typeface="Arial"/>
              </a:rPr>
              <a:t> We will focus on customers who have a "No" in the "Don’t Contact" column. This will ensure we are only working with individuals who are eligible for contact.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ar" sz="1300">
                <a:latin typeface="Arial"/>
                <a:ea typeface="Arial"/>
                <a:cs typeface="Arial"/>
                <a:sym typeface="Arial"/>
              </a:rPr>
              <a:t>Ensure Valid Phone Numbers:</a:t>
            </a:r>
            <a:r>
              <a:rPr lang="ar" sz="1300">
                <a:latin typeface="Arial"/>
                <a:ea typeface="Arial"/>
                <a:cs typeface="Arial"/>
                <a:sym typeface="Arial"/>
              </a:rPr>
              <a:t> Records must have a non-null phone number to be retained. This step is crucial to avoid attempting to contact customers without valid phone numbers.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ar" sz="1600">
                <a:latin typeface="Arial"/>
                <a:ea typeface="Arial"/>
                <a:cs typeface="Arial"/>
                <a:sym typeface="Arial"/>
              </a:rPr>
              <a:t>Clean and Standardize Data: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ar" sz="1300">
                <a:latin typeface="Arial"/>
                <a:ea typeface="Arial"/>
                <a:cs typeface="Arial"/>
                <a:sym typeface="Arial"/>
              </a:rPr>
              <a:t>Standardize Contact Information:</a:t>
            </a:r>
            <a:r>
              <a:rPr lang="ar" sz="1300">
                <a:latin typeface="Arial"/>
                <a:ea typeface="Arial"/>
                <a:cs typeface="Arial"/>
                <a:sym typeface="Arial"/>
              </a:rPr>
              <a:t> Review and standardize the format of phone numbers to ensure consistency across the dataset. This might involve removing formatting characters or standardizing international codes.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ar" sz="1300">
                <a:latin typeface="Arial"/>
                <a:ea typeface="Arial"/>
                <a:cs typeface="Arial"/>
                <a:sym typeface="Arial"/>
              </a:rPr>
              <a:t>Remove Unnecessary Columns:</a:t>
            </a:r>
            <a:r>
              <a:rPr lang="ar" sz="1300">
                <a:latin typeface="Arial"/>
                <a:ea typeface="Arial"/>
                <a:cs typeface="Arial"/>
                <a:sym typeface="Arial"/>
              </a:rPr>
              <a:t> Identify and eliminate columns that do not contribute to the objective of customer outreach, streamlining the dataset for more efficient use.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r" sz="1600">
                <a:latin typeface="Arial"/>
                <a:ea typeface="Arial"/>
                <a:cs typeface="Arial"/>
                <a:sym typeface="Arial"/>
              </a:rPr>
              <a:t>By focusing on these objectives, we aim to create a targeted, clean dataset that enhances our ability to reach out to customers effectively and efficiently.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246600" y="74000"/>
            <a:ext cx="70305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Load the Data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709300"/>
            <a:ext cx="9050050" cy="39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Check data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18147" l="0" r="0" t="13704"/>
          <a:stretch/>
        </p:blipFill>
        <p:spPr>
          <a:xfrm>
            <a:off x="643525" y="1597875"/>
            <a:ext cx="7633050" cy="2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Remove unnecessary data 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432075" y="2114550"/>
            <a:ext cx="7030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200">
                <a:solidFill>
                  <a:schemeClr val="accent1"/>
                </a:solidFill>
              </a:rPr>
              <a:t>duplicate row was identified and removed, reducing the row count from 20 to 19</a:t>
            </a:r>
            <a:endParaRPr sz="12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063" y="1132800"/>
            <a:ext cx="37433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50" y="2506000"/>
            <a:ext cx="8513799" cy="27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493525" y="81875"/>
            <a:ext cx="70305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Standardize Data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2012775"/>
            <a:ext cx="7030500" cy="25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50" y="1824875"/>
            <a:ext cx="7573351" cy="30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198125" y="756275"/>
            <a:ext cx="76305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ar" sz="1200">
                <a:solidFill>
                  <a:schemeClr val="accent1"/>
                </a:solidFill>
              </a:rPr>
              <a:t>Removed or replaced special characters in the </a:t>
            </a:r>
            <a:r>
              <a:rPr lang="ar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Last Name</a:t>
            </a:r>
            <a:r>
              <a:rPr lang="ar" sz="1200">
                <a:solidFill>
                  <a:schemeClr val="accent1"/>
                </a:solidFill>
              </a:rPr>
              <a:t> column to ensure consistency and correctness.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ar" sz="1200">
                <a:solidFill>
                  <a:schemeClr val="accent1"/>
                </a:solidFill>
              </a:rPr>
              <a:t>Standardized phone numbers to a consistent format (</a:t>
            </a:r>
            <a:r>
              <a:rPr lang="ar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XXX-XXX-XXXX</a:t>
            </a:r>
            <a:r>
              <a:rPr lang="ar" sz="1200">
                <a:solidFill>
                  <a:schemeClr val="accent1"/>
                </a:solidFill>
              </a:rPr>
              <a:t>).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ar" sz="1200">
                <a:solidFill>
                  <a:schemeClr val="accent1"/>
                </a:solidFill>
              </a:rPr>
              <a:t>Standardized the values in the </a:t>
            </a:r>
            <a:r>
              <a:rPr lang="ar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Paying Customer</a:t>
            </a:r>
            <a:r>
              <a:rPr lang="ar" sz="1200">
                <a:solidFill>
                  <a:schemeClr val="accent1"/>
                </a:solidFill>
              </a:rPr>
              <a:t> column to </a:t>
            </a:r>
            <a:r>
              <a:rPr lang="ar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r>
              <a:rPr lang="ar" sz="1200">
                <a:solidFill>
                  <a:schemeClr val="accent1"/>
                </a:solidFill>
              </a:rPr>
              <a:t> or </a:t>
            </a:r>
            <a:r>
              <a:rPr lang="ar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No</a:t>
            </a:r>
            <a:r>
              <a:rPr lang="ar" sz="1200">
                <a:solidFill>
                  <a:schemeClr val="accent1"/>
                </a:solidFill>
              </a:rPr>
              <a:t>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ar" sz="1200">
                <a:solidFill>
                  <a:schemeClr val="accent1"/>
                </a:solidFill>
              </a:rPr>
              <a:t>Standardized the values in the </a:t>
            </a:r>
            <a:r>
              <a:rPr lang="ar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Do Not Contact</a:t>
            </a:r>
            <a:r>
              <a:rPr lang="ar" sz="1200">
                <a:solidFill>
                  <a:schemeClr val="accent1"/>
                </a:solidFill>
              </a:rPr>
              <a:t> column to </a:t>
            </a:r>
            <a:r>
              <a:rPr lang="ar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r>
              <a:rPr lang="ar" sz="1200">
                <a:solidFill>
                  <a:schemeClr val="accent1"/>
                </a:solidFill>
              </a:rPr>
              <a:t> or </a:t>
            </a:r>
            <a:r>
              <a:rPr lang="ar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No</a:t>
            </a:r>
            <a:r>
              <a:rPr lang="ar" sz="1200">
                <a:solidFill>
                  <a:schemeClr val="accent1"/>
                </a:solidFill>
              </a:rPr>
              <a:t>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Address Splitting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056750" y="1496850"/>
            <a:ext cx="703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By splitting the </a:t>
            </a:r>
            <a:r>
              <a:rPr lang="ar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ar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column into </a:t>
            </a:r>
            <a:r>
              <a:rPr lang="ar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Street_Address</a:t>
            </a:r>
            <a:r>
              <a:rPr lang="ar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ar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ar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ar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State_Zip</a:t>
            </a:r>
            <a:r>
              <a:rPr lang="ar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the dataset is now more granular</a:t>
            </a:r>
            <a:endParaRPr sz="1400">
              <a:solidFill>
                <a:schemeClr val="accent1"/>
              </a:solidFill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0950"/>
            <a:ext cx="8839201" cy="2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ar" sz="2518"/>
              <a:t>Handle null values &amp; drop rows with no phone number</a:t>
            </a:r>
            <a:endParaRPr sz="2518"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0" y="1802550"/>
            <a:ext cx="7840950" cy="9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50" y="2940469"/>
            <a:ext cx="7596825" cy="15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