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95" r:id="rId2"/>
    <p:sldId id="328" r:id="rId3"/>
    <p:sldId id="321" r:id="rId4"/>
    <p:sldId id="323" r:id="rId5"/>
    <p:sldId id="303" r:id="rId6"/>
    <p:sldId id="322" r:id="rId7"/>
    <p:sldId id="320" r:id="rId8"/>
    <p:sldId id="317" r:id="rId9"/>
    <p:sldId id="318" r:id="rId10"/>
    <p:sldId id="324" r:id="rId11"/>
    <p:sldId id="325" r:id="rId12"/>
    <p:sldId id="326" r:id="rId13"/>
    <p:sldId id="327" r:id="rId14"/>
    <p:sldId id="329" r:id="rId15"/>
    <p:sldId id="331" r:id="rId16"/>
    <p:sldId id="330" r:id="rId17"/>
    <p:sldId id="332" r:id="rId18"/>
    <p:sldId id="333" r:id="rId19"/>
    <p:sldId id="337" r:id="rId20"/>
    <p:sldId id="334" r:id="rId21"/>
    <p:sldId id="338" r:id="rId22"/>
    <p:sldId id="335" r:id="rId23"/>
    <p:sldId id="341" r:id="rId24"/>
    <p:sldId id="344" r:id="rId25"/>
    <p:sldId id="348" r:id="rId26"/>
    <p:sldId id="346" r:id="rId27"/>
    <p:sldId id="343" r:id="rId28"/>
    <p:sldId id="347" r:id="rId29"/>
    <p:sldId id="349" r:id="rId30"/>
    <p:sldId id="352" r:id="rId31"/>
    <p:sldId id="353" r:id="rId32"/>
    <p:sldId id="354" r:id="rId33"/>
    <p:sldId id="355" r:id="rId34"/>
    <p:sldId id="356" r:id="rId35"/>
    <p:sldId id="315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56">
          <p15:clr>
            <a:srgbClr val="A4A3A4"/>
          </p15:clr>
        </p15:guide>
        <p15:guide id="2" pos="7417">
          <p15:clr>
            <a:srgbClr val="A4A3A4"/>
          </p15:clr>
        </p15:guide>
        <p15:guide id="3" pos="264">
          <p15:clr>
            <a:srgbClr val="A4A3A4"/>
          </p15:clr>
        </p15:guide>
        <p15:guide id="4" orient="horz" pos="264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217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iPHzEWvhGdVarvJI5N0DVzwor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726"/>
    <a:srgbClr val="DEA900"/>
    <a:srgbClr val="FFC000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0B761-CB15-48B7-B344-B4B64FC1471A}">
  <a:tblStyle styleId="{1DA0B761-CB15-48B7-B344-B4B64FC1471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8E924F8-31EF-43CD-A5B5-CCEEF1245DF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>
        <p:guide orient="horz" pos="4056"/>
        <p:guide pos="7417"/>
        <p:guide pos="264"/>
        <p:guide orient="horz" pos="264"/>
        <p:guide pos="3840"/>
        <p:guide orient="horz" pos="2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;p1">
            <a:extLst>
              <a:ext uri="{FF2B5EF4-FFF2-40B4-BE49-F238E27FC236}">
                <a16:creationId xmlns:a16="http://schemas.microsoft.com/office/drawing/2014/main" id="{B11B5AFC-2B3C-A228-3F5A-501CA317EEB6}"/>
              </a:ext>
            </a:extLst>
          </p:cNvPr>
          <p:cNvSpPr/>
          <p:nvPr userDrawn="1"/>
        </p:nvSpPr>
        <p:spPr>
          <a:xfrm>
            <a:off x="6074664" y="0"/>
            <a:ext cx="6117336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;p1">
            <a:extLst>
              <a:ext uri="{FF2B5EF4-FFF2-40B4-BE49-F238E27FC236}">
                <a16:creationId xmlns:a16="http://schemas.microsoft.com/office/drawing/2014/main" id="{D211AFB4-40FF-EEF9-E14D-0C7A11BA260D}"/>
              </a:ext>
            </a:extLst>
          </p:cNvPr>
          <p:cNvSpPr/>
          <p:nvPr userDrawn="1"/>
        </p:nvSpPr>
        <p:spPr>
          <a:xfrm>
            <a:off x="1402684" y="966929"/>
            <a:ext cx="10789316" cy="2918292"/>
          </a:xfrm>
          <a:prstGeom prst="rect">
            <a:avLst/>
          </a:prstGeom>
          <a:solidFill>
            <a:srgbClr val="AE8726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;p1">
            <a:extLst>
              <a:ext uri="{FF2B5EF4-FFF2-40B4-BE49-F238E27FC236}">
                <a16:creationId xmlns:a16="http://schemas.microsoft.com/office/drawing/2014/main" id="{E85A2256-7F4B-3165-44C9-D959AFB0CADB}"/>
              </a:ext>
            </a:extLst>
          </p:cNvPr>
          <p:cNvSpPr txBox="1"/>
          <p:nvPr/>
        </p:nvSpPr>
        <p:spPr>
          <a:xfrm>
            <a:off x="4836313" y="3354848"/>
            <a:ext cx="6223564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Dr. Luiz Fernando Puttow Southier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40;p1">
            <a:extLst>
              <a:ext uri="{FF2B5EF4-FFF2-40B4-BE49-F238E27FC236}">
                <a16:creationId xmlns:a16="http://schemas.microsoft.com/office/drawing/2014/main" id="{8633BD31-3A9F-57E7-2EF4-5B9235621A36}"/>
              </a:ext>
            </a:extLst>
          </p:cNvPr>
          <p:cNvSpPr txBox="1"/>
          <p:nvPr userDrawn="1"/>
        </p:nvSpPr>
        <p:spPr>
          <a:xfrm>
            <a:off x="1402684" y="5765329"/>
            <a:ext cx="3973913" cy="50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algn="l">
              <a:buSzPts val="1600"/>
            </a:pPr>
            <a:r>
              <a:rPr lang="pt-BR" sz="1500" b="1" dirty="0">
                <a:solidFill>
                  <a:srgbClr val="595959"/>
                </a:solidFill>
                <a:latin typeface="Lato"/>
              </a:rPr>
              <a:t>Grupo de pesquisa em Aprendizagem de Máquinas</a:t>
            </a:r>
            <a:endParaRPr lang="pt-BR" sz="1500" b="1" dirty="0">
              <a:solidFill>
                <a:srgbClr val="595959"/>
              </a:solidFill>
              <a:latin typeface="Lato"/>
              <a:sym typeface="Lato"/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68AE752-ACEF-6B5F-6894-9D1D456BC4D2}"/>
              </a:ext>
            </a:extLst>
          </p:cNvPr>
          <p:cNvSpPr txBox="1"/>
          <p:nvPr userDrawn="1"/>
        </p:nvSpPr>
        <p:spPr>
          <a:xfrm>
            <a:off x="1342302" y="5450563"/>
            <a:ext cx="3738659" cy="314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400" b="0" i="0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Universidade Tecnológica Federal do Paraná</a:t>
            </a:r>
            <a:endParaRPr lang="pt-BR" sz="1400" dirty="0">
              <a:solidFill>
                <a:schemeClr val="bg2"/>
              </a:solidFill>
              <a:latin typeface="Lato"/>
              <a:sym typeface="Lato"/>
            </a:endParaRPr>
          </a:p>
        </p:txBody>
      </p:sp>
      <p:sp>
        <p:nvSpPr>
          <p:cNvPr id="16" name="Google Shape;40;p1">
            <a:extLst>
              <a:ext uri="{FF2B5EF4-FFF2-40B4-BE49-F238E27FC236}">
                <a16:creationId xmlns:a16="http://schemas.microsoft.com/office/drawing/2014/main" id="{606ECF22-FB68-BA40-507F-BBF0C1D08830}"/>
              </a:ext>
            </a:extLst>
          </p:cNvPr>
          <p:cNvSpPr txBox="1"/>
          <p:nvPr userDrawn="1"/>
        </p:nvSpPr>
        <p:spPr>
          <a:xfrm>
            <a:off x="6687127" y="5508245"/>
            <a:ext cx="4397875" cy="3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Semana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Acadêmica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Engenharia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Elétrica</a:t>
            </a:r>
            <a:endParaRPr lang="pt-BR" sz="1800" b="0" i="1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Despertando Jovens Talentos em Redes de Computadores — Páginas Pessoais -  UTFPR">
            <a:extLst>
              <a:ext uri="{FF2B5EF4-FFF2-40B4-BE49-F238E27FC236}">
                <a16:creationId xmlns:a16="http://schemas.microsoft.com/office/drawing/2014/main" id="{778AC241-CC4F-1AEC-6637-2C1A1F8498B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88"/>
          <a:stretch/>
        </p:blipFill>
        <p:spPr bwMode="auto">
          <a:xfrm>
            <a:off x="1402684" y="4739814"/>
            <a:ext cx="2029259" cy="64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1" y="6489519"/>
            <a:ext cx="12192000" cy="373275"/>
          </a:xfrm>
          <a:prstGeom prst="rect">
            <a:avLst/>
          </a:prstGeom>
          <a:solidFill>
            <a:srgbClr val="AE8726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ctr">
              <a:buSzPts val="18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6"/>
          <p:cNvSpPr txBox="1"/>
          <p:nvPr/>
        </p:nvSpPr>
        <p:spPr>
          <a:xfrm>
            <a:off x="215900" y="6568975"/>
            <a:ext cx="2649378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Luiz Fernando Puttow Southier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 txBox="1"/>
          <p:nvPr/>
        </p:nvSpPr>
        <p:spPr>
          <a:xfrm>
            <a:off x="3675808" y="6568975"/>
            <a:ext cx="4840384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Minicurso</a:t>
            </a:r>
            <a:r>
              <a:rPr lang="en-US" sz="1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10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Mineração</a:t>
            </a:r>
            <a:r>
              <a:rPr lang="en-US" sz="1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Dados</a:t>
            </a:r>
            <a:endParaRPr lang="pt-BR"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21;p16"/>
          <p:cNvSpPr txBox="1"/>
          <p:nvPr/>
        </p:nvSpPr>
        <p:spPr>
          <a:xfrm>
            <a:off x="10549599" y="6568975"/>
            <a:ext cx="1029099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r>
              <a:rPr lang="pt-BR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215900" y="232913"/>
            <a:ext cx="11785600" cy="92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215900" y="1311215"/>
            <a:ext cx="11785600" cy="486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>
            <a:extLst>
              <a:ext uri="{FF2B5EF4-FFF2-40B4-BE49-F238E27FC236}">
                <a16:creationId xmlns:a16="http://schemas.microsoft.com/office/drawing/2014/main" id="{6BB2E83A-8733-5E68-F119-9EDFD391C7C6}"/>
              </a:ext>
            </a:extLst>
          </p:cNvPr>
          <p:cNvSpPr txBox="1">
            <a:spLocks/>
          </p:cNvSpPr>
          <p:nvPr/>
        </p:nvSpPr>
        <p:spPr>
          <a:xfrm>
            <a:off x="1720658" y="1649179"/>
            <a:ext cx="9339219" cy="6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pt-BR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700"/>
            </a:pPr>
            <a:r>
              <a:rPr lang="pt-BR" sz="3600" dirty="0"/>
              <a:t>Mineração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5806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nos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Falha humana</a:t>
            </a:r>
          </a:p>
          <a:p>
            <a:r>
              <a:rPr lang="pt-BR" sz="2400" dirty="0"/>
              <a:t>Má fé</a:t>
            </a:r>
          </a:p>
          <a:p>
            <a:r>
              <a:rPr lang="pt-BR" sz="2400" dirty="0"/>
              <a:t>Falha no processo ou dispositivo de coleta ou de medição de dados</a:t>
            </a:r>
          </a:p>
          <a:p>
            <a:r>
              <a:rPr lang="pt-BR" sz="2400" dirty="0"/>
              <a:t>Limitações do dispositivo de coleta ou de medição</a:t>
            </a:r>
          </a:p>
          <a:p>
            <a:r>
              <a:rPr lang="pt-BR" sz="2400" dirty="0"/>
              <a:t>Mudanças (eventos)</a:t>
            </a:r>
          </a:p>
        </p:txBody>
      </p:sp>
    </p:spTree>
    <p:extLst>
      <p:ext uri="{BB962C8B-B14F-4D97-AF65-F5344CB8AC3E}">
        <p14:creationId xmlns:p14="http://schemas.microsoft.com/office/powerpoint/2010/main" val="290793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Ausentes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• Substituir:</a:t>
            </a:r>
          </a:p>
          <a:p>
            <a:r>
              <a:rPr lang="pt-BR" sz="2400" dirty="0"/>
              <a:t>‐ Média dos valores do Atributo</a:t>
            </a:r>
          </a:p>
          <a:p>
            <a:r>
              <a:rPr lang="pt-BR" sz="2400" dirty="0"/>
              <a:t>‐ Média dos valores anterior e posterior</a:t>
            </a:r>
          </a:p>
          <a:p>
            <a:r>
              <a:rPr lang="pt-BR" sz="2400" dirty="0"/>
              <a:t>• Descartar objetos com atributos sem valores</a:t>
            </a:r>
          </a:p>
        </p:txBody>
      </p:sp>
    </p:spTree>
    <p:extLst>
      <p:ext uri="{BB962C8B-B14F-4D97-AF65-F5344CB8AC3E}">
        <p14:creationId xmlns:p14="http://schemas.microsoft.com/office/powerpoint/2010/main" val="210504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Muitos algoritmos suportam apenas dados numéricos</a:t>
            </a:r>
          </a:p>
          <a:p>
            <a:r>
              <a:rPr lang="pt-BR" sz="2400" dirty="0"/>
              <a:t>É necessário manter a ordem quando existe ordem</a:t>
            </a:r>
          </a:p>
          <a:p>
            <a:r>
              <a:rPr lang="pt-BR" sz="2400" dirty="0"/>
              <a:t>É necessário não inserir ordem quando não existe</a:t>
            </a:r>
          </a:p>
        </p:txBody>
      </p:sp>
    </p:spTree>
    <p:extLst>
      <p:ext uri="{BB962C8B-B14F-4D97-AF65-F5344CB8AC3E}">
        <p14:creationId xmlns:p14="http://schemas.microsoft.com/office/powerpoint/2010/main" val="262010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 normalização Min-Max (também conhecida como escalonamento Min-Max) coloca os valores em um intervalo específico, geralmente entre 0 e 1. Isso é útil quando você deseja manter a distribuição dos dados, mas ajustá-la para um intervalo limitado.</a:t>
            </a:r>
          </a:p>
        </p:txBody>
      </p:sp>
    </p:spTree>
    <p:extLst>
      <p:ext uri="{BB962C8B-B14F-4D97-AF65-F5344CB8AC3E}">
        <p14:creationId xmlns:p14="http://schemas.microsoft.com/office/powerpoint/2010/main" val="135419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Padronização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 padronização (também conhecida como normalização Z-score) transforma os dados para que eles tenham média zero e desvio padrão igual a um. Isso é útil quando você deseja que as características tenham a mesma escala e estejam centradas em torno de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A437-A00E-5CE0-A8C1-E680C78EEEB5}"/>
              </a:ext>
            </a:extLst>
          </p:cNvPr>
          <p:cNvSpPr txBox="1"/>
          <p:nvPr/>
        </p:nvSpPr>
        <p:spPr>
          <a:xfrm>
            <a:off x="3723692" y="6008922"/>
            <a:ext cx="4051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Pre-processamento.ipynb</a:t>
            </a:r>
            <a:endParaRPr lang="pt-BR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4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 – </a:t>
            </a:r>
            <a:r>
              <a:rPr lang="pt-BR" dirty="0" err="1"/>
              <a:t>Knowledge</a:t>
            </a:r>
            <a:r>
              <a:rPr lang="pt-BR" dirty="0"/>
              <a:t> Discovery in </a:t>
            </a:r>
            <a:r>
              <a:rPr lang="pt-BR" dirty="0" err="1"/>
              <a:t>Databases</a:t>
            </a:r>
            <a:endParaRPr lang="pt-BR" dirty="0"/>
          </a:p>
        </p:txBody>
      </p:sp>
      <p:pic>
        <p:nvPicPr>
          <p:cNvPr id="2052" name="Picture 4" descr="SciELO - Brasil - Efeitos rendimento escolar, infraestrutura e prática  docente na qualidade do ensino médio no Brasil Efeitos rendimento escolar,  infraestrutura e prática docente na qualidade do ensino médio no Brasil">
            <a:extLst>
              <a:ext uri="{FF2B5EF4-FFF2-40B4-BE49-F238E27FC236}">
                <a16:creationId xmlns:a16="http://schemas.microsoft.com/office/drawing/2014/main" id="{B34DEE5A-8D57-D1E7-4080-9113F244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65" y="1637955"/>
            <a:ext cx="9591869" cy="44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aprendizado?</a:t>
            </a:r>
          </a:p>
        </p:txBody>
      </p:sp>
      <p:pic>
        <p:nvPicPr>
          <p:cNvPr id="1026" name="Picture 2" descr="2. Aprendizado supervisionado para o problema de classificação de... |  Download Scientific Diagram">
            <a:extLst>
              <a:ext uri="{FF2B5EF4-FFF2-40B4-BE49-F238E27FC236}">
                <a16:creationId xmlns:a16="http://schemas.microsoft.com/office/drawing/2014/main" id="{83527C7F-8607-8B16-2665-D4194F9E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61" y="1297343"/>
            <a:ext cx="9680705" cy="4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5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eu posso treinar o modelo?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2800" b="1" dirty="0"/>
              <a:t>Aprendizado supervisionado (com professor)</a:t>
            </a:r>
          </a:p>
          <a:p>
            <a:pPr algn="l"/>
            <a:r>
              <a:rPr lang="pt-BR" sz="2800" dirty="0"/>
              <a:t>Sei as respostas das instâncias de teste</a:t>
            </a:r>
          </a:p>
          <a:p>
            <a:pPr algn="l"/>
            <a:endParaRPr lang="pt-BR" sz="2800" dirty="0"/>
          </a:p>
          <a:p>
            <a:pPr algn="l"/>
            <a:r>
              <a:rPr lang="pt-BR" sz="2800" b="1" dirty="0"/>
              <a:t>Aprendizado não-supervisionado (sem professor)</a:t>
            </a:r>
          </a:p>
          <a:p>
            <a:pPr algn="l"/>
            <a:r>
              <a:rPr lang="pt-BR" sz="2800" dirty="0"/>
              <a:t>Não sei a resposta de nenhuma instância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09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42818-F66D-1BA9-79FC-DE788ED6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3" y="1722217"/>
            <a:ext cx="8948858" cy="43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Supervisionado: Classificação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59758-2947-45A4-B973-E1417893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96" y="1382388"/>
            <a:ext cx="7585204" cy="46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Compartilhamento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dirty="0"/>
              <a:t>luizsouthier.github.io/projects/saee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9780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Supervisionado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42818-F66D-1BA9-79FC-DE788ED6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3" y="1722217"/>
            <a:ext cx="8948858" cy="43279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F09305-64C8-5DFC-CA7E-EBF3D846F480}"/>
              </a:ext>
            </a:extLst>
          </p:cNvPr>
          <p:cNvSpPr/>
          <p:nvPr/>
        </p:nvSpPr>
        <p:spPr>
          <a:xfrm>
            <a:off x="7697755" y="2295331"/>
            <a:ext cx="2239347" cy="386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Supervisionado: agrupamento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09305-64C8-5DFC-CA7E-EBF3D846F480}"/>
              </a:ext>
            </a:extLst>
          </p:cNvPr>
          <p:cNvSpPr/>
          <p:nvPr/>
        </p:nvSpPr>
        <p:spPr>
          <a:xfrm>
            <a:off x="7697755" y="2295331"/>
            <a:ext cx="2239347" cy="386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02F60B-E8B8-A20E-715A-53892378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005012"/>
            <a:ext cx="73152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VS Não supervisionado</a:t>
            </a:r>
          </a:p>
        </p:txBody>
      </p:sp>
      <p:pic>
        <p:nvPicPr>
          <p:cNvPr id="3074" name="Picture 2" descr="Machine learning Unsupervised learning Algorithm, Dog, animals, algorithm  png | PNGEgg">
            <a:extLst>
              <a:ext uri="{FF2B5EF4-FFF2-40B4-BE49-F238E27FC236}">
                <a16:creationId xmlns:a16="http://schemas.microsoft.com/office/drawing/2014/main" id="{81D16C5F-E38A-7A9F-C2B2-509017FB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90688"/>
            <a:ext cx="8572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7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- 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155940"/>
            <a:ext cx="11785600" cy="486574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Atribuir uma classe ou categoria a um ponto de dados com base em suas características. Exemplos: classificação de e-mails como spam ou não spam, diagnóstico médico para determinar se um paciente tem uma determinada doença.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30D32F-A81E-4E42-5DA4-14049584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30" y="2631876"/>
            <a:ext cx="6214739" cy="34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9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- 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155940"/>
            <a:ext cx="11785600" cy="486574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Atribuir uma classe ou categoria a um ponto de dados com base em suas características. Exemplos: classificação de e-mails como spam ou não spam, diagnóstico médico para determinar se um paciente tem uma determinada doença.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8C633B-F744-921C-D5F9-F170B5E4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09010"/>
              </p:ext>
            </p:extLst>
          </p:nvPr>
        </p:nvGraphicFramePr>
        <p:xfrm>
          <a:off x="538311" y="2838031"/>
          <a:ext cx="4975836" cy="3352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58612">
                  <a:extLst>
                    <a:ext uri="{9D8B030D-6E8A-4147-A177-3AD203B41FA5}">
                      <a16:colId xmlns:a16="http://schemas.microsoft.com/office/drawing/2014/main" val="2612671665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2031143787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3526267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Peso (kg)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Altura (cm)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Gênero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229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0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0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44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3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3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56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3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519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77184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E07C9D59-2A91-2CA2-52D5-0B48283B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15" y="2347494"/>
            <a:ext cx="4823178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7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- 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155940"/>
            <a:ext cx="11785600" cy="486574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Atribuir uma classe ou categoria a um ponto de dados com base em suas características. Exemplos: classificação de e-mails como spam ou não spam, diagnóstico médico para determinar se um paciente tem uma determinada doença.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8C633B-F744-921C-D5F9-F170B5E4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31256"/>
              </p:ext>
            </p:extLst>
          </p:nvPr>
        </p:nvGraphicFramePr>
        <p:xfrm>
          <a:off x="538311" y="2838031"/>
          <a:ext cx="4975836" cy="3352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43959">
                  <a:extLst>
                    <a:ext uri="{9D8B030D-6E8A-4147-A177-3AD203B41FA5}">
                      <a16:colId xmlns:a16="http://schemas.microsoft.com/office/drawing/2014/main" val="2612671665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31143787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903877217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3526267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Peso (kg)</a:t>
                      </a:r>
                      <a:endParaRPr lang="pt-BR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 dirty="0">
                          <a:effectLst/>
                        </a:rPr>
                        <a:t>Altura (cm)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 dirty="0">
                          <a:effectLst/>
                        </a:rPr>
                        <a:t>Idade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Gênero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229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70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0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160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0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44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3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3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56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3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Mulher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519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Homem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Mulher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77184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561C0381-BB4A-C3D3-15E8-2A008EEE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38" y="2273073"/>
            <a:ext cx="42576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7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- 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155940"/>
            <a:ext cx="11785600" cy="486574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Atribuir uma classe ou categoria a um ponto de dados com base em suas características. Exemplos: classificação de e-mails como spam ou não spam, diagnóstico médico para determinar se um paciente tem uma determinada doença.</a:t>
            </a:r>
          </a:p>
        </p:txBody>
      </p:sp>
      <p:pic>
        <p:nvPicPr>
          <p:cNvPr id="4" name="Picture 2" descr="machine learning classification regression for Sale,Up To OFF 68%">
            <a:extLst>
              <a:ext uri="{FF2B5EF4-FFF2-40B4-BE49-F238E27FC236}">
                <a16:creationId xmlns:a16="http://schemas.microsoft.com/office/drawing/2014/main" id="{87341014-987E-A710-55EC-085852806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86"/>
          <a:stretch/>
        </p:blipFill>
        <p:spPr bwMode="auto">
          <a:xfrm>
            <a:off x="3956177" y="2547257"/>
            <a:ext cx="3953274" cy="385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79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- Regressão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Prever um valor contínuo com base em entradas. Exemplos: prever o preço de uma casa com base em suas características, prever a temperatura com base em variáveis meteorológicas.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B3BD0-C00D-261E-A390-5C29DCA8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44778"/>
              </p:ext>
            </p:extLst>
          </p:nvPr>
        </p:nvGraphicFramePr>
        <p:xfrm>
          <a:off x="874213" y="2612319"/>
          <a:ext cx="3317224" cy="35661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58612">
                  <a:extLst>
                    <a:ext uri="{9D8B030D-6E8A-4147-A177-3AD203B41FA5}">
                      <a16:colId xmlns:a16="http://schemas.microsoft.com/office/drawing/2014/main" val="3928471577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853317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 dirty="0">
                          <a:effectLst/>
                        </a:rPr>
                        <a:t>Velocidade do Vento (km/h)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Umidade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0187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22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10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2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8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08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7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275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49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77328"/>
                  </a:ext>
                </a:extLst>
              </a:tr>
            </a:tbl>
          </a:graphicData>
        </a:graphic>
      </p:graphicFrame>
      <p:pic>
        <p:nvPicPr>
          <p:cNvPr id="6148" name="Picture 4">
            <a:extLst>
              <a:ext uri="{FF2B5EF4-FFF2-40B4-BE49-F238E27FC236}">
                <a16:creationId xmlns:a16="http://schemas.microsoft.com/office/drawing/2014/main" id="{05DB4A2D-D13D-ED61-7C41-35788EEE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83" y="2437720"/>
            <a:ext cx="4548868" cy="36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5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- Regressão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Prever um valor contínuo com base em entradas. Exemplos: prever o preço de uma casa com base em suas características, prever a temperatura com base em variáveis meteorológicas.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B3BD0-C00D-261E-A390-5C29DCA80158}"/>
              </a:ext>
            </a:extLst>
          </p:cNvPr>
          <p:cNvGraphicFramePr>
            <a:graphicFrameLocks noGrp="1"/>
          </p:cNvGraphicFramePr>
          <p:nvPr/>
        </p:nvGraphicFramePr>
        <p:xfrm>
          <a:off x="874213" y="2612319"/>
          <a:ext cx="4975836" cy="35661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58612">
                  <a:extLst>
                    <a:ext uri="{9D8B030D-6E8A-4147-A177-3AD203B41FA5}">
                      <a16:colId xmlns:a16="http://schemas.microsoft.com/office/drawing/2014/main" val="907928001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3928471577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853317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Temperatura (°C)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Velocidade do Vento (km/h)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Umidade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0187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22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10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2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8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08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7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275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49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77328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71C1D1A9-6919-1DC0-FCDD-BD2BBF54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84" y="2988875"/>
            <a:ext cx="3232182" cy="33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50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Supervisionado - </a:t>
            </a:r>
            <a:r>
              <a:rPr lang="pt-BR" sz="3200" dirty="0"/>
              <a:t>Agrupamento (</a:t>
            </a:r>
            <a:r>
              <a:rPr lang="pt-BR" sz="3200" dirty="0" err="1"/>
              <a:t>Clustering</a:t>
            </a:r>
            <a:r>
              <a:rPr lang="pt-BR" sz="3200" dirty="0"/>
              <a:t>): 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Agrupar pontos de dados em grupos com base em suas similaridades. Exemplos: segmentação de clientes com base em padrões de compra, agrupamento de notícias relacionadas em tópicos.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51B6D6-BA8F-B040-E9F2-5E2D22B7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99" y="2943907"/>
            <a:ext cx="7739402" cy="289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dados nunca dormem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2800" dirty="0"/>
              <a:t>Nossas vidas são cercadas e preenchidas por dados de todos os tipos</a:t>
            </a:r>
          </a:p>
          <a:p>
            <a:pPr algn="l"/>
            <a:r>
              <a:rPr lang="pt-BR" sz="2800" dirty="0"/>
              <a:t>Nós vivemos em um mundo repleto de dados e o montante armazenado diariamente é assustador</a:t>
            </a:r>
          </a:p>
          <a:p>
            <a:pPr algn="l"/>
            <a:r>
              <a:rPr lang="pt-BR" sz="2800" dirty="0"/>
              <a:t>Quantos </a:t>
            </a:r>
            <a:r>
              <a:rPr lang="pt-BR" sz="2800" dirty="0" err="1"/>
              <a:t>emails</a:t>
            </a:r>
            <a:r>
              <a:rPr lang="pt-BR" sz="2800" dirty="0"/>
              <a:t> são enviados por minuto?</a:t>
            </a:r>
          </a:p>
          <a:p>
            <a:pPr algn="l"/>
            <a:r>
              <a:rPr lang="pt-BR" sz="2800" dirty="0"/>
              <a:t>Quantas horas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767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Supervisionado - </a:t>
            </a:r>
            <a:r>
              <a:rPr lang="pt-BR" sz="3200" dirty="0"/>
              <a:t>Agrupamento (</a:t>
            </a:r>
            <a:r>
              <a:rPr lang="pt-BR" sz="3200" dirty="0" err="1"/>
              <a:t>Clustering</a:t>
            </a:r>
            <a:r>
              <a:rPr lang="pt-BR" sz="3200" dirty="0"/>
              <a:t>): 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Agrupar pontos de dados em grupos com base em suas similaridades. Exemplos: segmentação de clientes com base em padrões de compra, agrupamento de notícias relacionadas em tópicos.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6EF19C-1849-57ED-1610-E29F8324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1457"/>
              </p:ext>
            </p:extLst>
          </p:nvPr>
        </p:nvGraphicFramePr>
        <p:xfrm>
          <a:off x="538311" y="2838031"/>
          <a:ext cx="3317224" cy="3352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58612">
                  <a:extLst>
                    <a:ext uri="{9D8B030D-6E8A-4147-A177-3AD203B41FA5}">
                      <a16:colId xmlns:a16="http://schemas.microsoft.com/office/drawing/2014/main" val="2612671665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2031143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Peso (kg)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Altura (cm)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229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0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0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44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3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3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56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3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519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77184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2C7D2DE5-E6A9-151D-DF22-F9177044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33" y="2668555"/>
            <a:ext cx="4485984" cy="374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3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Supervisionado - </a:t>
            </a:r>
            <a:r>
              <a:rPr lang="pt-BR" sz="3200" dirty="0"/>
              <a:t>Agrupamento (</a:t>
            </a:r>
            <a:r>
              <a:rPr lang="pt-BR" sz="3200" dirty="0" err="1"/>
              <a:t>Clustering</a:t>
            </a:r>
            <a:r>
              <a:rPr lang="pt-BR" sz="3200" dirty="0"/>
              <a:t>): 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Agrupar pontos de dados em grupos com base em suas similaridades. Exemplos: segmentação de clientes com base em padrões de compra, agrupamento de notícias relacionadas em tópicos.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6EF19C-1849-57ED-1610-E29F8324957B}"/>
              </a:ext>
            </a:extLst>
          </p:cNvPr>
          <p:cNvGraphicFramePr>
            <a:graphicFrameLocks noGrp="1"/>
          </p:cNvGraphicFramePr>
          <p:nvPr/>
        </p:nvGraphicFramePr>
        <p:xfrm>
          <a:off x="538311" y="2838031"/>
          <a:ext cx="3317224" cy="3352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58612">
                  <a:extLst>
                    <a:ext uri="{9D8B030D-6E8A-4147-A177-3AD203B41FA5}">
                      <a16:colId xmlns:a16="http://schemas.microsoft.com/office/drawing/2014/main" val="2612671665"/>
                    </a:ext>
                  </a:extLst>
                </a:gridCol>
                <a:gridCol w="1658612">
                  <a:extLst>
                    <a:ext uri="{9D8B030D-6E8A-4147-A177-3AD203B41FA5}">
                      <a16:colId xmlns:a16="http://schemas.microsoft.com/office/drawing/2014/main" val="2031143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Peso (kg)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Altura (cm)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229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0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0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44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3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3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56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3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519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77184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57F4D5CC-1BCE-87D1-486A-322FF769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89" y="2403702"/>
            <a:ext cx="39433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31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Detecção de Anomalias (</a:t>
            </a:r>
            <a:r>
              <a:rPr lang="pt-BR" sz="3200" dirty="0" err="1"/>
              <a:t>Anomaly</a:t>
            </a:r>
            <a:r>
              <a:rPr lang="pt-BR" sz="3200" dirty="0"/>
              <a:t> </a:t>
            </a:r>
            <a:r>
              <a:rPr lang="pt-BR" sz="3200" dirty="0" err="1"/>
              <a:t>Detection</a:t>
            </a:r>
            <a:r>
              <a:rPr lang="pt-BR" sz="3200" dirty="0"/>
              <a:t>):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Identificar observações raras ou anômalas que diferem significativamente da maioria dos dados. Exemplos: detecção de fraude em transações financeiras, identificação de falhas em equipamentos industriais.</a:t>
            </a:r>
          </a:p>
        </p:txBody>
      </p:sp>
      <p:pic>
        <p:nvPicPr>
          <p:cNvPr id="16388" name="Picture 4" descr="O que é detecção de anomalias? - ServiceNow">
            <a:extLst>
              <a:ext uri="{FF2B5EF4-FFF2-40B4-BE49-F238E27FC236}">
                <a16:creationId xmlns:a16="http://schemas.microsoft.com/office/drawing/2014/main" id="{F84B2925-D593-7952-103A-2628BE5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83" y="2683969"/>
            <a:ext cx="5918839" cy="33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Detecção de Anomalias (</a:t>
            </a:r>
            <a:r>
              <a:rPr lang="pt-BR" sz="3200" dirty="0" err="1"/>
              <a:t>Anomaly</a:t>
            </a:r>
            <a:r>
              <a:rPr lang="pt-BR" sz="3200" dirty="0"/>
              <a:t> </a:t>
            </a:r>
            <a:r>
              <a:rPr lang="pt-BR" sz="3200" dirty="0" err="1"/>
              <a:t>Detection</a:t>
            </a:r>
            <a:r>
              <a:rPr lang="pt-BR" sz="3200" dirty="0"/>
              <a:t>):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EC0C-8C02-1A2A-0716-EE2F606A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dirty="0"/>
              <a:t>Identificar observações raras ou anômalas que diferem significativamente da maioria dos dados. Exemplos: detecção de fraude em transações financeiras, identificação de falhas em equipamentos industriais.</a:t>
            </a:r>
          </a:p>
        </p:txBody>
      </p:sp>
      <p:pic>
        <p:nvPicPr>
          <p:cNvPr id="18434" name="Picture 2" descr="Anomaly Detection Service - Developer Documentation - Developer  Documentation">
            <a:extLst>
              <a:ext uri="{FF2B5EF4-FFF2-40B4-BE49-F238E27FC236}">
                <a16:creationId xmlns:a16="http://schemas.microsoft.com/office/drawing/2014/main" id="{670E4548-B25A-6ECA-CEBF-6F06C925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1" y="2659225"/>
            <a:ext cx="6382157" cy="32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3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2052" name="Picture 4" descr="SciELO - Brasil - Efeitos rendimento escolar, infraestrutura e prática  docente na qualidade do ensino médio no Brasil Efeitos rendimento escolar,  infraestrutura e prática docente na qualidade do ensino médio no Brasil">
            <a:extLst>
              <a:ext uri="{FF2B5EF4-FFF2-40B4-BE49-F238E27FC236}">
                <a16:creationId xmlns:a16="http://schemas.microsoft.com/office/drawing/2014/main" id="{B34DEE5A-8D57-D1E7-4080-9113F244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83" y="368992"/>
            <a:ext cx="7368074" cy="33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2D5B84-3E88-9D57-C07C-D8DE456F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10" y="3970439"/>
            <a:ext cx="11785600" cy="174922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1800" b="1" dirty="0"/>
              <a:t>Classificação (Supervisionado): </a:t>
            </a:r>
            <a:r>
              <a:rPr lang="pt-BR" sz="1800" dirty="0"/>
              <a:t>Atribuir rótulos a dados com base em exemplos conhecidos.</a:t>
            </a:r>
          </a:p>
          <a:p>
            <a:pPr algn="l"/>
            <a:r>
              <a:rPr lang="pt-BR" sz="1800" b="1" dirty="0"/>
              <a:t>Regressão (Supervisionado): </a:t>
            </a:r>
            <a:r>
              <a:rPr lang="pt-BR" sz="1800" dirty="0"/>
              <a:t>Prever valores contínuos com base em características.</a:t>
            </a:r>
          </a:p>
          <a:p>
            <a:pPr algn="l"/>
            <a:r>
              <a:rPr lang="pt-BR" sz="1800" b="1" dirty="0"/>
              <a:t>Agrupamento (Não Supervisionado): </a:t>
            </a:r>
            <a:r>
              <a:rPr lang="pt-BR" sz="1800" dirty="0"/>
              <a:t>Dividir dados em grupos com base em similaridades.</a:t>
            </a:r>
          </a:p>
          <a:p>
            <a:pPr algn="l"/>
            <a:r>
              <a:rPr lang="pt-BR" sz="1800" b="1" dirty="0"/>
              <a:t>Detecção de Anomalias (Não Supervisionado): </a:t>
            </a:r>
            <a:r>
              <a:rPr lang="pt-BR" sz="1800" dirty="0"/>
              <a:t>Identificar pontos incomuns em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3450227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>
            <a:extLst>
              <a:ext uri="{FF2B5EF4-FFF2-40B4-BE49-F238E27FC236}">
                <a16:creationId xmlns:a16="http://schemas.microsoft.com/office/drawing/2014/main" id="{6BB2E83A-8733-5E68-F119-9EDFD391C7C6}"/>
              </a:ext>
            </a:extLst>
          </p:cNvPr>
          <p:cNvSpPr txBox="1">
            <a:spLocks/>
          </p:cNvSpPr>
          <p:nvPr/>
        </p:nvSpPr>
        <p:spPr>
          <a:xfrm>
            <a:off x="1720658" y="1649179"/>
            <a:ext cx="9339219" cy="6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pt-BR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700"/>
            </a:pPr>
            <a:r>
              <a:rPr lang="pt-BR" sz="3600" dirty="0"/>
              <a:t>Mineração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92917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Happens In An Internet Minute 2020">
            <a:extLst>
              <a:ext uri="{FF2B5EF4-FFF2-40B4-BE49-F238E27FC236}">
                <a16:creationId xmlns:a16="http://schemas.microsoft.com/office/drawing/2014/main" id="{2A15A7BA-29A6-8141-3B87-EFAFEAD3F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7" b="22928"/>
          <a:stretch/>
        </p:blipFill>
        <p:spPr bwMode="auto">
          <a:xfrm>
            <a:off x="3269894" y="111966"/>
            <a:ext cx="6228669" cy="63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B9D-3182-FEE9-8F72-D725832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Ciência</a:t>
            </a:r>
            <a:r>
              <a:rPr lang="en-US" dirty="0"/>
              <a:t> de Dados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FF581-75FE-BF82-EBD1-714D295CD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01"/>
          <a:stretch/>
        </p:blipFill>
        <p:spPr>
          <a:xfrm>
            <a:off x="559835" y="1155940"/>
            <a:ext cx="10879496" cy="50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KDD – </a:t>
            </a:r>
            <a:r>
              <a:rPr lang="pt-BR" dirty="0" err="1"/>
              <a:t>Knowledge</a:t>
            </a:r>
            <a:r>
              <a:rPr lang="pt-BR" dirty="0"/>
              <a:t> Discovery in </a:t>
            </a:r>
            <a:r>
              <a:rPr lang="pt-BR" dirty="0" err="1"/>
              <a:t>Databases</a:t>
            </a:r>
            <a:endParaRPr lang="pt-BR" dirty="0"/>
          </a:p>
        </p:txBody>
      </p:sp>
      <p:pic>
        <p:nvPicPr>
          <p:cNvPr id="2052" name="Picture 4" descr="SciELO - Brasil - Efeitos rendimento escolar, infraestrutura e prática  docente na qualidade do ensino médio no Brasil Efeitos rendimento escolar,  infraestrutura e prática docente na qualidade do ensino médio no Brasil">
            <a:extLst>
              <a:ext uri="{FF2B5EF4-FFF2-40B4-BE49-F238E27FC236}">
                <a16:creationId xmlns:a16="http://schemas.microsoft.com/office/drawing/2014/main" id="{B34DEE5A-8D57-D1E7-4080-9113F244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65" y="1637955"/>
            <a:ext cx="9591869" cy="44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5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atributos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3C0AD-C5B4-3313-5715-636BE74CEF4D}"/>
              </a:ext>
            </a:extLst>
          </p:cNvPr>
          <p:cNvSpPr txBox="1"/>
          <p:nvPr/>
        </p:nvSpPr>
        <p:spPr>
          <a:xfrm>
            <a:off x="1080018" y="1536174"/>
            <a:ext cx="4051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Simbólicos ou qualitativos</a:t>
            </a:r>
          </a:p>
          <a:p>
            <a:pPr algn="ctr"/>
            <a:endParaRPr lang="pt-BR" sz="2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Nominal ou categórico</a:t>
            </a:r>
          </a:p>
          <a:p>
            <a:pPr lvl="8"/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cor, código de identificação, profissão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Ordinal</a:t>
            </a:r>
          </a:p>
          <a:p>
            <a:pPr lvl="8"/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gosto (ruim, médio, bom), dias da semana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B9F1-F2E3-5E4C-84B4-A00E4C42A813}"/>
              </a:ext>
            </a:extLst>
          </p:cNvPr>
          <p:cNvSpPr txBox="1"/>
          <p:nvPr/>
        </p:nvSpPr>
        <p:spPr>
          <a:xfrm>
            <a:off x="6718818" y="1455309"/>
            <a:ext cx="40518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Numéricos, contínuos ou quantitativos</a:t>
            </a:r>
          </a:p>
          <a:p>
            <a:endParaRPr lang="pt-BR" sz="2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latin typeface="Calibri" panose="020F0502020204030204" pitchFamily="34" charset="0"/>
              </a:rPr>
              <a:t>Data e hora</a:t>
            </a:r>
          </a:p>
          <a:p>
            <a:endParaRPr lang="pt-BR" sz="2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</a:t>
            </a:r>
          </a:p>
          <a:p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temperatura em Celsius, peso, tamanho</a:t>
            </a:r>
          </a:p>
          <a:p>
            <a:endParaRPr lang="pt-BR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latin typeface="Calibri" panose="020F0502020204030204" pitchFamily="34" charset="0"/>
              </a:rPr>
              <a:t>Inteiro</a:t>
            </a:r>
          </a:p>
          <a:p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idade</a:t>
            </a:r>
          </a:p>
        </p:txBody>
      </p:sp>
    </p:spTree>
    <p:extLst>
      <p:ext uri="{BB962C8B-B14F-4D97-AF65-F5344CB8AC3E}">
        <p14:creationId xmlns:p14="http://schemas.microsoft.com/office/powerpoint/2010/main" val="211123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estruturados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88900-1601-8482-3369-EDF43C48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1177095"/>
            <a:ext cx="9312447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AC69-72BF-B0D2-33DD-7F9195BC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atributos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3C0AD-C5B4-3313-5715-636BE74CEF4D}"/>
              </a:ext>
            </a:extLst>
          </p:cNvPr>
          <p:cNvSpPr txBox="1"/>
          <p:nvPr/>
        </p:nvSpPr>
        <p:spPr>
          <a:xfrm>
            <a:off x="1080018" y="1536174"/>
            <a:ext cx="4051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Simbólicos ou qualitativos</a:t>
            </a:r>
          </a:p>
          <a:p>
            <a:pPr algn="ctr"/>
            <a:endParaRPr lang="pt-BR" sz="2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Nominal ou categórico</a:t>
            </a:r>
          </a:p>
          <a:p>
            <a:pPr lvl="8"/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cor, código de identificação, profissão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Ordinal</a:t>
            </a:r>
          </a:p>
          <a:p>
            <a:pPr lvl="8"/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gosto (ruim, médio, bom), dias da semana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B9F1-F2E3-5E4C-84B4-A00E4C42A813}"/>
              </a:ext>
            </a:extLst>
          </p:cNvPr>
          <p:cNvSpPr txBox="1"/>
          <p:nvPr/>
        </p:nvSpPr>
        <p:spPr>
          <a:xfrm>
            <a:off x="6718818" y="1455309"/>
            <a:ext cx="40518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Numéricos, contínuos ou quantitativos</a:t>
            </a:r>
          </a:p>
          <a:p>
            <a:endParaRPr lang="pt-BR" sz="2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latin typeface="Calibri" panose="020F0502020204030204" pitchFamily="34" charset="0"/>
              </a:rPr>
              <a:t>Data</a:t>
            </a:r>
          </a:p>
          <a:p>
            <a:endParaRPr lang="pt-BR" sz="24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</a:t>
            </a:r>
          </a:p>
          <a:p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temperatura em Celsius, peso, tamanho</a:t>
            </a:r>
          </a:p>
          <a:p>
            <a:endParaRPr lang="pt-BR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latin typeface="Calibri" panose="020F0502020204030204" pitchFamily="34" charset="0"/>
              </a:rPr>
              <a:t>Inteiro</a:t>
            </a:r>
          </a:p>
          <a:p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Ex.: idade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57999-7B35-8D38-0AA8-2120EBD4F9AB}"/>
              </a:ext>
            </a:extLst>
          </p:cNvPr>
          <p:cNvSpPr txBox="1"/>
          <p:nvPr/>
        </p:nvSpPr>
        <p:spPr>
          <a:xfrm>
            <a:off x="3723692" y="6008922"/>
            <a:ext cx="4051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Exploração dos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dados.ipynb</a:t>
            </a:r>
            <a:endParaRPr lang="pt-BR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323232"/>
      </a:dk2>
      <a:lt2>
        <a:srgbClr val="FEFFFE"/>
      </a:lt2>
      <a:accent1>
        <a:srgbClr val="C76567"/>
      </a:accent1>
      <a:accent2>
        <a:srgbClr val="9C4D4F"/>
      </a:accent2>
      <a:accent3>
        <a:srgbClr val="2C3542"/>
      </a:accent3>
      <a:accent4>
        <a:srgbClr val="406E9D"/>
      </a:accent4>
      <a:accent5>
        <a:srgbClr val="1D232E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1128</Words>
  <Application>Microsoft Office PowerPoint</Application>
  <PresentationFormat>Widescreen</PresentationFormat>
  <Paragraphs>283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Lato</vt:lpstr>
      <vt:lpstr>Calibri</vt:lpstr>
      <vt:lpstr>Office Theme</vt:lpstr>
      <vt:lpstr>PowerPoint Presentation</vt:lpstr>
      <vt:lpstr>Compartilhamento</vt:lpstr>
      <vt:lpstr>Os dados nunca dormem</vt:lpstr>
      <vt:lpstr>PowerPoint Presentation</vt:lpstr>
      <vt:lpstr>Ciência de Dados</vt:lpstr>
      <vt:lpstr>KDD – Knowledge Discovery in Databases</vt:lpstr>
      <vt:lpstr>Tipos de atributos</vt:lpstr>
      <vt:lpstr>Dados estruturados</vt:lpstr>
      <vt:lpstr>Tipos de atributos</vt:lpstr>
      <vt:lpstr>Problemas nos dados</vt:lpstr>
      <vt:lpstr>Valores Ausentes</vt:lpstr>
      <vt:lpstr>Codificação</vt:lpstr>
      <vt:lpstr>Normalização</vt:lpstr>
      <vt:lpstr>Padronização</vt:lpstr>
      <vt:lpstr>KDD – Knowledge Discovery in Databases</vt:lpstr>
      <vt:lpstr>Como funciona o aprendizado?</vt:lpstr>
      <vt:lpstr>Como eu posso treinar o modelo?</vt:lpstr>
      <vt:lpstr>Supervisionado</vt:lpstr>
      <vt:lpstr>Supervisionado: Classificação</vt:lpstr>
      <vt:lpstr>Não Supervisionado</vt:lpstr>
      <vt:lpstr>Não Supervisionado: agrupamento</vt:lpstr>
      <vt:lpstr>Supervisionado VS Não supervisionado</vt:lpstr>
      <vt:lpstr>Supervisionado - Classificação</vt:lpstr>
      <vt:lpstr>Supervisionado - Classificação</vt:lpstr>
      <vt:lpstr>Supervisionado - Classificação</vt:lpstr>
      <vt:lpstr>Supervisionado - Classificação</vt:lpstr>
      <vt:lpstr>Supervisionado - Regressão</vt:lpstr>
      <vt:lpstr>Supervisionado - Regressão</vt:lpstr>
      <vt:lpstr>Não Supervisionado - Agrupamento (Clustering): </vt:lpstr>
      <vt:lpstr>Não Supervisionado - Agrupamento (Clustering): </vt:lpstr>
      <vt:lpstr>Não Supervisionado - Agrupamento (Clustering): </vt:lpstr>
      <vt:lpstr>Detecção de Anomalias (Anomaly Detection):</vt:lpstr>
      <vt:lpstr>Detecção de Anomalias (Anomaly Detection):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Tieppo</dc:creator>
  <cp:lastModifiedBy>Luiz Fernando Puttow Southier</cp:lastModifiedBy>
  <cp:revision>140</cp:revision>
  <dcterms:created xsi:type="dcterms:W3CDTF">2014-11-12T21:47:38Z</dcterms:created>
  <dcterms:modified xsi:type="dcterms:W3CDTF">2023-08-28T14:08:42Z</dcterms:modified>
</cp:coreProperties>
</file>