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9" r:id="rId6"/>
    <p:sldId id="260" r:id="rId7"/>
    <p:sldId id="293" r:id="rId8"/>
    <p:sldId id="294" r:id="rId9"/>
    <p:sldId id="261" r:id="rId10"/>
    <p:sldId id="262" r:id="rId11"/>
    <p:sldId id="264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78" r:id="rId25"/>
    <p:sldId id="276" r:id="rId26"/>
    <p:sldId id="299" r:id="rId27"/>
    <p:sldId id="279" r:id="rId28"/>
    <p:sldId id="280" r:id="rId29"/>
    <p:sldId id="298" r:id="rId30"/>
    <p:sldId id="296" r:id="rId31"/>
    <p:sldId id="281" r:id="rId32"/>
    <p:sldId id="295" r:id="rId33"/>
    <p:sldId id="297" r:id="rId34"/>
    <p:sldId id="282" r:id="rId35"/>
    <p:sldId id="284" r:id="rId36"/>
    <p:sldId id="283" r:id="rId37"/>
    <p:sldId id="285" r:id="rId38"/>
    <p:sldId id="291" r:id="rId39"/>
    <p:sldId id="286" r:id="rId40"/>
    <p:sldId id="287" r:id="rId41"/>
    <p:sldId id="290" r:id="rId42"/>
    <p:sldId id="30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2754" autoAdjust="0"/>
  </p:normalViewPr>
  <p:slideViewPr>
    <p:cSldViewPr>
      <p:cViewPr varScale="1">
        <p:scale>
          <a:sx n="37" d="100"/>
          <a:sy n="37" d="100"/>
        </p:scale>
        <p:origin x="-28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757E-222C-4D06-BB39-758E4281324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8BDC-3DFE-4D83-A806-71F7FCF33D2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Contrabando 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Clandestinas</a:t>
            </a:r>
          </a:p>
          <a:p>
            <a:endParaRPr lang="pt-B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robotica vem cada vez mais comum no nosso dia-a-dia. Com</a:t>
            </a:r>
            <a:r>
              <a:rPr lang="pt-BR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isso vem crescendo também um outro seguimento da robótica, a robótica móvel. Na primeira...</a:t>
            </a:r>
            <a:endParaRPr lang="pt-B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MTGR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robô para 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explorar túneis de contrabando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ligam a cidade mexicana de Tijuana com San Diego.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– Cirurgia com auxílio de robôs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 Diego Task Force Tunnel está usando o MTGR robô para explorar túneis de contrabando que ligam a cidade mexicana de Tijuana com San Diego. Os MTGRs foram fornecidos através da inter-agência Combate à Organização de Apoio Técnico Terrorismo (CTTSO) forneceu 35 desses robôs para agências nacionais e locais de aplicação da lei para avaliação e uso operacional. Foto: Ron Rogers, ICE.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 Tactical Robot-do-chão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Vant faz reconhecimento de pistas clandestinas.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Destruição de pistas clandestinas de pouso, uso de armamento real, ataque noturno e estreia operacional do RQ-450, o primeiro Veículo Aéreo Não Tripulado (VANT) da Força Aérea Brasileira. Lançada pelo Ministério da Defesa para reforçar a proteção das fronteiras no Brasil, a Operação Ágata mostra a capacidade da FAB em combater atividades ilícitas. Destruição de pistas clandestinas de pouso, uso de armamento real, ataque noturno e estreia operacional do RQ-450, o primeiro Veículo Aéreo Não Tripulado (VANT) da Força Aérea Brasileira. Lançada pelo Ministério da Defesa para reforçar a proteção das fronteiras no Brasil, a Operação Ágata mostra a capacidade da FAB em combater atividades ilícitas.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A velocidade linear do robô é dada por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Três robôs em um ponto</a:t>
            </a:r>
            <a:r>
              <a:rPr lang="pt-BR" b="1" baseline="0" dirty="0" smtClean="0"/>
              <a:t> no espaço qualquer separados entre sí no eixo y que se alinham e seguem sincronizados em linha reta.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dos tipos de comunicação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Falar da variação de omega.</a:t>
            </a:r>
          </a:p>
          <a:p>
            <a:endParaRPr lang="pt-BR" b="1" dirty="0" smtClean="0"/>
          </a:p>
          <a:p>
            <a:r>
              <a:rPr lang="pt-BR" b="1" dirty="0" smtClean="0"/>
              <a:t>Falar</a:t>
            </a:r>
            <a:r>
              <a:rPr lang="pt-BR" b="1" baseline="0" dirty="0" smtClean="0"/>
              <a:t> da variação de v.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Simulações como elemento pontual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Mudar vídeo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Mudar vídeo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</a:t>
            </a:r>
            <a:r>
              <a:rPr lang="pt-BR" b="1" dirty="0" smtClean="0"/>
              <a:t>o que é</a:t>
            </a:r>
            <a:r>
              <a:rPr lang="pt-BR" dirty="0" smtClean="0"/>
              <a:t> o método;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-Primeiras 100 amostragem</a:t>
            </a:r>
            <a:r>
              <a:rPr lang="pt-BR" b="1" baseline="0" dirty="0" smtClean="0"/>
              <a:t>: v=0; w=0</a:t>
            </a:r>
            <a:r>
              <a:rPr lang="pt-BR" baseline="0" dirty="0" smtClean="0"/>
              <a:t>;</a:t>
            </a:r>
          </a:p>
          <a:p>
            <a:r>
              <a:rPr lang="pt-BR" dirty="0" smtClean="0"/>
              <a:t>-100&lt;x&lt;500</a:t>
            </a:r>
            <a:r>
              <a:rPr lang="pt-BR" baseline="0" dirty="0" smtClean="0"/>
              <a:t> amostras: </a:t>
            </a:r>
            <a:r>
              <a:rPr lang="pt-BR" b="1" baseline="0" dirty="0" smtClean="0"/>
              <a:t>v=0.189; w=0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-500&lt;x amostras: </a:t>
            </a:r>
            <a:r>
              <a:rPr lang="pt-BR" b="1" baseline="0" dirty="0" smtClean="0"/>
              <a:t>v=0.189; w=0.628</a:t>
            </a:r>
            <a:r>
              <a:rPr lang="pt-BR" baseline="0" dirty="0" smtClean="0"/>
              <a:t>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Lembrar que aqui estou plotando</a:t>
            </a:r>
            <a:r>
              <a:rPr lang="pt-BR" b="1" baseline="0" dirty="0" smtClean="0"/>
              <a:t> toda a trajetória do robô e não a trajetória até aquele  instante.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 sala de 13m²</a:t>
            </a:r>
            <a:r>
              <a:rPr lang="pt-BR" b="1" baseline="0" dirty="0" smtClean="0"/>
              <a:t> filmada por duas câmeras, onde os robôs ficam e podem se movimentar.  Foi então desenvolvida uma interface gráfica de acesso online ao laboratório, através da qual os usuários podem acessar e utilizar o laboratório para o estudo de robótica móvel.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Indivíduos autônomos e independentes que ao receber uma missão, vai reunindo outros robôs para que formem um time e se coordenem-se para cobrir uma dada missão.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da questão da </a:t>
            </a:r>
            <a:r>
              <a:rPr lang="pt-BR" b="1" dirty="0" smtClean="0"/>
              <a:t>variação da velocidade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-explicar </a:t>
            </a:r>
            <a:r>
              <a:rPr lang="pt-BR" b="1" dirty="0" smtClean="0"/>
              <a:t>mudança de omega </a:t>
            </a:r>
            <a:r>
              <a:rPr lang="pt-BR" dirty="0" smtClean="0"/>
              <a:t>e descontinuidade na posição do alvo</a:t>
            </a:r>
          </a:p>
          <a:p>
            <a:r>
              <a:rPr lang="pt-BR" dirty="0" smtClean="0"/>
              <a:t>-e explicar manha da </a:t>
            </a:r>
            <a:r>
              <a:rPr lang="pt-BR" b="1" dirty="0" smtClean="0"/>
              <a:t>velocidade linear </a:t>
            </a:r>
            <a:r>
              <a:rPr lang="pt-BR" dirty="0" smtClean="0"/>
              <a:t>que deve variar para alcançar o ponto.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e o mesmo caso demonstrado no gráfico.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primeira estratégia, a tarefa completa a ser realizada é dividida em três estágios: 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 </a:t>
            </a:r>
            <a:r>
              <a:rPr lang="pt-BR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VANT deve rastrear um círculo paralelo ao plano xy em uma dada altitude (altitudes diferentes</a:t>
            </a:r>
          </a:p>
          <a:p>
            <a:r>
              <a:rPr lang="pt-BR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VANTs diferentes);</a:t>
            </a:r>
          </a:p>
          <a:p>
            <a:endParaRPr lang="pt-BR" sz="14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(ii) os VANTs devem se distribuir de tal forma que suas projeções sobre o plano xy estejam igualmente espaçadas ao longo de um círculo; </a:t>
            </a:r>
          </a:p>
          <a:p>
            <a:endParaRPr lang="pt-BR" sz="14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cada VANT converge para a mesma altitude a fim de rastrear o mesmo círculo.</a:t>
            </a:r>
            <a:endParaRPr lang="pt-BR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-Em</a:t>
            </a:r>
            <a:r>
              <a:rPr lang="pt-BR" b="1" baseline="0" dirty="0" smtClean="0"/>
              <a:t> linha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-Em coluna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-Em losango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-Em V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Sistemas Holonômicos</a:t>
            </a:r>
            <a:r>
              <a:rPr lang="pt-BR" b="1" baseline="0" dirty="0" smtClean="0"/>
              <a:t> se movimentam livre e independentemente em qualquer um de seus eixos.</a:t>
            </a:r>
          </a:p>
          <a:p>
            <a:endParaRPr lang="pt-BR" b="1" baseline="0" dirty="0" smtClean="0"/>
          </a:p>
          <a:p>
            <a:r>
              <a:rPr lang="pt-BR" b="1" baseline="0" dirty="0" smtClean="0"/>
              <a:t>Um sistema não holonômico com uma restrição como o mostrado neste trabalho, o sistema pode chegar a qualquer ponto no espaço. Entretanto, com restrições. O carro não pode se movimentar lateralmente, por exemplo. 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implementa tratamento de colisão!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 velocidade</a:t>
            </a:r>
            <a:r>
              <a:rPr lang="pt-BR" b="1" baseline="0" dirty="0" smtClean="0"/>
              <a:t> do robô é dada pela velocidade de cada uma das rodas.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Distancia percorrida</a:t>
            </a:r>
            <a:r>
              <a:rPr lang="pt-BR" b="1" baseline="0" dirty="0" smtClean="0"/>
              <a:t> pelo</a:t>
            </a:r>
            <a:r>
              <a:rPr lang="pt-BR" b="1" dirty="0" smtClean="0"/>
              <a:t> centro de massa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E8BDC-3DFE-4D83-A806-71F7FCF33D22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374FDE9-9B72-4CFF-B4E3-6AAAE28FD07B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70C2C-64AA-4EAB-911C-FFD74929460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spark-public.s3.amazonaws.com/conrob/lecture_slides/Glue_Lecture_2_slides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iana\Desktop\Simula&#231;&#245;es\Problema%201\Problema%201%20-%20Primeira%20Abordagem_%20Rede%20Centralizada%20(4%20Robos).avi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iana\Desktop\Simula&#231;&#245;es\Problema%201\Problema%201%20-%20Primeira%20Abordagem_%20Rede%20Descentralizada(5%20Robos)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iana\Dropbox\TCC\TCC%20-%20Mariana%20Athayde\tcc\Implementa&#231;&#245;es\TCC2\Simula&#231;&#245;es\Sim_P2_Falha.avi" TargetMode="Externa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iana\Dropbox\TCC\TCC%20-%20Mariana%20Athayde\tcc\Implementa&#231;&#245;es\TCC2\Simula&#231;&#245;es\simulacao_p2_m1.avi" TargetMode="Externa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riana\Dropbox\TCC\TCC%20-%20Mariana%20Athayde\tcc\V&#237;deos\VID-20151122-WA0008.mp4" TargetMode="Externa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8663880" cy="2376264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Calibri" pitchFamily="34" charset="0"/>
              </a:rPr>
              <a:t>Implementação de </a:t>
            </a:r>
            <a:r>
              <a:rPr lang="pt-BR" sz="3600" dirty="0" smtClean="0">
                <a:latin typeface="Calibri" pitchFamily="34" charset="0"/>
              </a:rPr>
              <a:t>Estratégias </a:t>
            </a:r>
            <a:r>
              <a:rPr lang="pt-BR" sz="3600" dirty="0" smtClean="0">
                <a:latin typeface="Calibri" pitchFamily="34" charset="0"/>
              </a:rPr>
              <a:t>de Coordenação de </a:t>
            </a:r>
            <a:r>
              <a:rPr lang="pt-BR" sz="3600" dirty="0" smtClean="0">
                <a:latin typeface="Calibri" pitchFamily="34" charset="0"/>
              </a:rPr>
              <a:t>Múltiplos Robôs Móveis </a:t>
            </a:r>
            <a:r>
              <a:rPr lang="pt-BR" sz="3600" dirty="0" smtClean="0">
                <a:latin typeface="Calibri" pitchFamily="34" charset="0"/>
              </a:rPr>
              <a:t>na </a:t>
            </a:r>
            <a:r>
              <a:rPr lang="pt-BR" sz="3600" dirty="0" smtClean="0">
                <a:latin typeface="Calibri" pitchFamily="34" charset="0"/>
              </a:rPr>
              <a:t>Plataforma </a:t>
            </a:r>
            <a:r>
              <a:rPr lang="pt-BR" sz="3600" i="1" dirty="0" smtClean="0">
                <a:latin typeface="Calibri" pitchFamily="34" charset="0"/>
              </a:rPr>
              <a:t>Lego Mindstorms</a:t>
            </a:r>
            <a:endParaRPr lang="pt-BR" sz="3600" i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4581128"/>
            <a:ext cx="4953000" cy="1752600"/>
          </a:xfrm>
        </p:spPr>
        <p:txBody>
          <a:bodyPr/>
          <a:lstStyle/>
          <a:p>
            <a:pPr algn="ctr"/>
            <a:r>
              <a:rPr lang="pt-BR" dirty="0" smtClean="0">
                <a:latin typeface="Calibri" pitchFamily="34" charset="0"/>
              </a:rPr>
              <a:t>Mariana Athayde Garcia</a:t>
            </a:r>
          </a:p>
          <a:p>
            <a:pPr algn="ctr"/>
            <a:r>
              <a:rPr lang="pt-BR" dirty="0" smtClean="0">
                <a:latin typeface="Calibri" pitchFamily="34" charset="0"/>
              </a:rPr>
              <a:t>Orientador: Prof. Tales Argolo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/>
              <a:t>Varredura em paralelo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r>
              <a:rPr lang="pt-BR" dirty="0" smtClean="0"/>
              <a:t>Localizar e circular um alvo de forma balanceada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r>
              <a:rPr lang="pt-BR" dirty="0" smtClean="0"/>
              <a:t>Reajustar a estrutura de acordo com o número de robôs (falhas)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Diferencial de Duas Rodas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256584" cy="388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11"/>
          <p:cNvSpPr txBox="1"/>
          <p:nvPr/>
        </p:nvSpPr>
        <p:spPr>
          <a:xfrm>
            <a:off x="2124568" y="6309320"/>
            <a:ext cx="449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Fonte: </a:t>
            </a:r>
            <a:r>
              <a:rPr lang="pt-BR" sz="1400" dirty="0" smtClean="0"/>
              <a:t>Manual do Kit Educacional do Lego Mindstorms NXT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07568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pt-BR" dirty="0" smtClean="0"/>
              <a:t>Elemento pontual (Uniciclo):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7022"/>
            <a:ext cx="2520280" cy="345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395600"/>
          </a:xfrm>
        </p:spPr>
        <p:txBody>
          <a:bodyPr/>
          <a:lstStyle/>
          <a:p>
            <a:pPr>
              <a:buClrTx/>
            </a:pPr>
            <a:r>
              <a:rPr lang="pt-BR" dirty="0" smtClean="0"/>
              <a:t>Robô diferêncial de duas rodas com uma restrição holonômica: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356992"/>
            <a:ext cx="1944216" cy="266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923928" y="4005064"/>
            <a:ext cx="864096" cy="50405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212976"/>
            <a:ext cx="2809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869160"/>
            <a:ext cx="2962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4019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1520" y="4365104"/>
            <a:ext cx="4104456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4"/>
              </a:rPr>
              <a:t>https://spark-public.s3.amazonaws.com/conrob/lecture_slides/Glue_Lecture_2_slides.pdf</a:t>
            </a:r>
            <a:r>
              <a:rPr lang="pt-BR" sz="1200" dirty="0" smtClean="0"/>
              <a:t>  – Acessado em 20/11/2015</a:t>
            </a:r>
            <a:endParaRPr lang="pt-BR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564904"/>
            <a:ext cx="3676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Matemático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3676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3"/>
            <a:ext cx="199410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Varredura de Área em Paralelo</a:t>
            </a:r>
            <a:endParaRPr lang="pt-BR" dirty="0"/>
          </a:p>
        </p:txBody>
      </p:sp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564904"/>
            <a:ext cx="8604448" cy="274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2088232"/>
          </a:xfrm>
        </p:spPr>
        <p:txBody>
          <a:bodyPr>
            <a:normAutofit/>
          </a:bodyPr>
          <a:lstStyle/>
          <a:p>
            <a:r>
              <a:rPr lang="pt-BR" dirty="0" smtClean="0"/>
              <a:t>Varredura de Área em Paralelo: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Estrutura de comunicação 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264" y="1997251"/>
            <a:ext cx="5585048" cy="474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2088232"/>
          </a:xfrm>
        </p:spPr>
        <p:txBody>
          <a:bodyPr>
            <a:normAutofit/>
          </a:bodyPr>
          <a:lstStyle/>
          <a:p>
            <a:r>
              <a:rPr lang="pt-BR" dirty="0" smtClean="0"/>
              <a:t>Varredura de Área em Paralelo: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Abordagem local 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492896"/>
            <a:ext cx="38195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21088"/>
            <a:ext cx="866523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3264"/>
            <a:ext cx="8229600" cy="1395536"/>
          </a:xfrm>
        </p:spPr>
        <p:txBody>
          <a:bodyPr>
            <a:normAutofit/>
          </a:bodyPr>
          <a:lstStyle/>
          <a:p>
            <a:r>
              <a:rPr lang="pt-BR" dirty="0" smtClean="0"/>
              <a:t>Varredura de Área em Paralelo: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Abordagem Global 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229200"/>
            <a:ext cx="7181028" cy="12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705043"/>
            <a:ext cx="5112568" cy="33081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BR" dirty="0" smtClean="0">
                <a:latin typeface="Calibri" pitchFamily="34" charset="0"/>
              </a:rPr>
              <a:t>Etapas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07600"/>
            <a:ext cx="8229600" cy="5305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Contextualização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Trabalhos Relacionados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Funtamentação Teórica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Objetivo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Definição do Problema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Modelo Matemático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Simulação 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Resultados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pt-BR" dirty="0" smtClean="0"/>
              <a:t>Conclusão</a:t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5497413"/>
            <a:ext cx="309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45976"/>
            <a:ext cx="8229600" cy="1066800"/>
          </a:xfrm>
        </p:spPr>
        <p:txBody>
          <a:bodyPr/>
          <a:lstStyle/>
          <a:p>
            <a:r>
              <a:rPr lang="pt-BR" dirty="0" smtClean="0"/>
              <a:t>Localizar e Circular um Alvo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6048672" cy="42305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6093296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1520" y="233264"/>
            <a:ext cx="8229600" cy="13955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Localizar e Circular um Alvo:</a:t>
            </a:r>
            <a:b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Reajustando Formação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814885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5085184"/>
            <a:ext cx="3222020" cy="200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BR" dirty="0" smtClean="0"/>
              <a:t>Malha de Controle de Velocidade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300192" cy="41147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BR" dirty="0" smtClean="0"/>
              <a:t>Malha de Controle de Posição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508104" cy="361846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roblema 1 - Primeira Abordagem_ Rede Centralizada (4 Robos)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7931" y="1556792"/>
            <a:ext cx="8828565" cy="4320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96" y="356463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Varredura de Área em Paralelo:</a:t>
            </a:r>
            <a:br>
              <a:rPr lang="pt-BR" sz="3600" dirty="0" smtClean="0"/>
            </a:b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Abordagem Global 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356463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Varredura de Área em Paralelo:</a:t>
            </a:r>
            <a:br>
              <a:rPr lang="pt-BR" sz="3600" dirty="0" smtClean="0"/>
            </a:b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Abordagem Local </a:t>
            </a:r>
            <a:endParaRPr lang="pt-BR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6876" r="51572" b="13660"/>
          <a:stretch>
            <a:fillRect/>
          </a:stretch>
        </p:blipFill>
        <p:spPr bwMode="auto">
          <a:xfrm>
            <a:off x="1835696" y="2348880"/>
            <a:ext cx="49933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blema 1 - Primeira Abordagem_ Rede Descentralizada(5 Robos)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9144000" cy="50251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3550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Varredura de Área em Paralelo:</a:t>
            </a:r>
            <a:br>
              <a:rPr lang="pt-BR" sz="3600" dirty="0" smtClean="0"/>
            </a:b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Abordagem Local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260648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Localizando e Circulando um Alvo:</a:t>
            </a:r>
            <a:br>
              <a:rPr lang="pt-BR" sz="3600" dirty="0" smtClean="0"/>
            </a:b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Apenas falha de 2 robôs</a:t>
            </a:r>
            <a:endParaRPr lang="pt-BR" sz="3600" dirty="0"/>
          </a:p>
        </p:txBody>
      </p:sp>
      <p:pic>
        <p:nvPicPr>
          <p:cNvPr id="5" name="Sim_P2_Falha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1057" y="1772816"/>
            <a:ext cx="8681423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260648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Localizando e Circulando um Alvo:</a:t>
            </a:r>
            <a:br>
              <a:rPr lang="pt-BR" sz="3600" dirty="0" smtClean="0"/>
            </a:b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Apenas medidas para redução de colisão</a:t>
            </a:r>
            <a:endParaRPr lang="pt-BR" sz="3600" dirty="0"/>
          </a:p>
        </p:txBody>
      </p:sp>
      <p:pic>
        <p:nvPicPr>
          <p:cNvPr id="4" name="simulacao_p2_m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79512" y="1628800"/>
            <a:ext cx="8828566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80928"/>
            <a:ext cx="2294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5" y="3068960"/>
            <a:ext cx="298763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212976"/>
            <a:ext cx="35699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388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Vantagens e Desvantagens</a:t>
            </a:r>
            <a:br>
              <a:rPr lang="pt-BR" dirty="0" smtClean="0"/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100" dirty="0" smtClean="0">
                <a:solidFill>
                  <a:schemeClr val="accent2">
                    <a:lumMod val="75000"/>
                  </a:schemeClr>
                </a:solidFill>
              </a:rPr>
              <a:t>Métodos de redução de colisão</a:t>
            </a:r>
            <a:endParaRPr lang="pt-BR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04456"/>
          </a:xfrm>
        </p:spPr>
        <p:txBody>
          <a:bodyPr/>
          <a:lstStyle/>
          <a:p>
            <a:pPr>
              <a:buClrTx/>
            </a:pPr>
            <a:r>
              <a:rPr lang="pt-BR" dirty="0" smtClean="0"/>
              <a:t>Reduz colisões em 87%;</a:t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r>
              <a:rPr lang="pt-BR" dirty="0" smtClean="0"/>
              <a:t>Reduz o tempo de convergência do sistema;</a:t>
            </a:r>
          </a:p>
          <a:p>
            <a:pPr>
              <a:buClrTx/>
              <a:buNone/>
            </a:pPr>
            <a:endParaRPr lang="pt-BR" dirty="0" smtClean="0"/>
          </a:p>
          <a:p>
            <a:pPr>
              <a:buClrTx/>
            </a:pPr>
            <a:r>
              <a:rPr lang="pt-BR" dirty="0" smtClean="0"/>
              <a:t>Pode reduzir as chances de convergência do sistema, principalmente em sistemas com maior número de robôs em um espaço limitado; 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pt-BR" dirty="0" smtClean="0"/>
              <a:t>Controladores da Malha Interna: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Controle de Velocidade das Rodas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1844824"/>
          <a:ext cx="7560840" cy="2336982"/>
        </p:xfrm>
        <a:graphic>
          <a:graphicData uri="http://schemas.openxmlformats.org/drawingml/2006/table">
            <a:tbl>
              <a:tblPr/>
              <a:tblGrid>
                <a:gridCol w="2437917"/>
                <a:gridCol w="1713132"/>
                <a:gridCol w="2174359"/>
                <a:gridCol w="1235432"/>
              </a:tblGrid>
              <a:tr h="6796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Controlador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Oscilação (</a:t>
                      </a:r>
                      <a:r>
                        <a:rPr lang="pt-BR" sz="2000" b="1" i="1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rad/s)</a:t>
                      </a:r>
                      <a:endParaRPr lang="pt-BR" sz="2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Tempo de Assentamento 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</a:tr>
              <a:tr h="5929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Incremental </a:t>
                      </a:r>
                      <a:endParaRPr lang="pt-BR" sz="18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Incremento = 3)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± 0.6 rad/s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≈ 2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b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(P = 10 - I=15 - D = 0.2)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± 0.6 rad/s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≈ 2.9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Polinomial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± 0.6 rad/s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≈ 0.75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Suave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013176"/>
            <a:ext cx="8316416" cy="37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5536" y="4437112"/>
            <a:ext cx="8229600" cy="936104"/>
          </a:xfrm>
        </p:spPr>
        <p:txBody>
          <a:bodyPr/>
          <a:lstStyle/>
          <a:p>
            <a:pPr>
              <a:buClrTx/>
            </a:pPr>
            <a:r>
              <a:rPr lang="pt-BR" dirty="0" smtClean="0"/>
              <a:t>Controlador “polinomial”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 Polinomial</a:t>
            </a:r>
            <a:endParaRPr lang="pt-B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455" y="2348880"/>
            <a:ext cx="6958929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800"/>
          </a:xfrm>
        </p:spPr>
        <p:txBody>
          <a:bodyPr/>
          <a:lstStyle/>
          <a:p>
            <a:r>
              <a:rPr lang="pt-BR" dirty="0" smtClean="0"/>
              <a:t>Varredura em Paralelo</a:t>
            </a:r>
            <a:endParaRPr lang="pt-BR" dirty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980728"/>
            <a:ext cx="4536504" cy="26642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717032"/>
            <a:ext cx="5092590" cy="303872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1520" y="233264"/>
            <a:ext cx="8229600" cy="13955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Varredura em Paralelo:</a:t>
            </a:r>
            <a:b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Acumulo de erros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460432" cy="452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BR" dirty="0" smtClean="0"/>
              <a:t>Circulando Alvo: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26" y="1490266"/>
            <a:ext cx="8376238" cy="46030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7209728" cy="388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233264"/>
            <a:ext cx="8229600" cy="13955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Circulando um Alvo:</a:t>
            </a:r>
            <a:b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Alteração na Velocidade Angular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188640"/>
            <a:ext cx="8229600" cy="13955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Circulando um Alvo:</a:t>
            </a:r>
            <a:b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Alteração na Velocidade Angular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VID-20151122-WA00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547664" y="1772816"/>
            <a:ext cx="6048672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pt-BR" dirty="0" smtClean="0"/>
              <a:t>A odometria realizada utilizando-se os </a:t>
            </a:r>
            <a:r>
              <a:rPr lang="pt-BR" i="1" dirty="0" smtClean="0"/>
              <a:t>encoders</a:t>
            </a:r>
            <a:r>
              <a:rPr lang="pt-BR" dirty="0" smtClean="0"/>
              <a:t> do </a:t>
            </a:r>
            <a:r>
              <a:rPr lang="pt-BR" i="1" dirty="0" smtClean="0"/>
              <a:t>Lego </a:t>
            </a:r>
            <a:r>
              <a:rPr lang="pt-BR" dirty="0" smtClean="0"/>
              <a:t>Mindstorms são suficientemente precisos </a:t>
            </a:r>
          </a:p>
          <a:p>
            <a:pPr>
              <a:buClrTx/>
            </a:pPr>
            <a:r>
              <a:rPr lang="pt-BR" dirty="0" smtClean="0"/>
              <a:t>Embora precisos, alterações bruscas da velocidade do robô podem ocasionar derrapagem das rodas fazendo com que o sistema perca sua localização</a:t>
            </a:r>
          </a:p>
          <a:p>
            <a:pPr>
              <a:buClrTx/>
            </a:pPr>
            <a:r>
              <a:rPr lang="pt-BR" dirty="0" smtClean="0"/>
              <a:t>A simulação realizada foi suficiente para validar as estratégias adotadas para se alcançar a missão</a:t>
            </a:r>
          </a:p>
          <a:p>
            <a:pPr>
              <a:buClrTx/>
            </a:pPr>
            <a:r>
              <a:rPr lang="pt-BR" dirty="0" smtClean="0"/>
              <a:t>As estratégias adotadas foram suficientes para que o time de robôs </a:t>
            </a:r>
            <a:r>
              <a:rPr lang="pt-BR" smtClean="0"/>
              <a:t>cumprisse o </a:t>
            </a:r>
            <a:r>
              <a:rPr lang="pt-BR" dirty="0" smtClean="0"/>
              <a:t>objetivo proposto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8357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ClrTx/>
            </a:pPr>
            <a:r>
              <a:rPr lang="pt-BR" dirty="0" smtClean="0"/>
              <a:t>Laboratório Remoto. </a:t>
            </a:r>
            <a:r>
              <a:rPr lang="pt-BR" dirty="0" smtClean="0"/>
              <a:t>(Casini </a:t>
            </a:r>
            <a:r>
              <a:rPr lang="pt-BR" dirty="0" smtClean="0"/>
              <a:t>et. </a:t>
            </a:r>
            <a:r>
              <a:rPr lang="pt-BR" dirty="0" smtClean="0"/>
              <a:t>Al, 2011</a:t>
            </a:r>
            <a:r>
              <a:rPr lang="pt-BR" dirty="0" smtClean="0"/>
              <a:t>)</a:t>
            </a:r>
          </a:p>
          <a:p>
            <a:pPr>
              <a:lnSpc>
                <a:spcPct val="200000"/>
              </a:lnSpc>
              <a:buClrTx/>
            </a:pPr>
            <a:r>
              <a:rPr lang="pt-BR" dirty="0" smtClean="0"/>
              <a:t>Sociedade de múltiplos robôs reconfiguráveis. </a:t>
            </a:r>
            <a:r>
              <a:rPr lang="pt-BR" dirty="0" smtClean="0"/>
              <a:t>(Martinez, 2009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933056"/>
            <a:ext cx="4874390" cy="249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/>
              <a:t>Implementação de um tratamento de colisão</a:t>
            </a:r>
          </a:p>
          <a:p>
            <a:pPr>
              <a:buClrTx/>
            </a:pPr>
            <a:r>
              <a:rPr lang="pt-BR" dirty="0" smtClean="0"/>
              <a:t>A inserção de sensores para interação com o ambiente</a:t>
            </a:r>
          </a:p>
          <a:p>
            <a:pPr>
              <a:buClrTx/>
            </a:pPr>
            <a:r>
              <a:rPr lang="pt-BR" dirty="0" smtClean="0"/>
              <a:t>Robôs como indivíduos inteligentes e autônomos que podem se agrupar e definir a melhor estratégia de formação para cumprir o objetivo da missão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8663880" cy="2376264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Calibri" pitchFamily="34" charset="0"/>
              </a:rPr>
              <a:t>Implementação de estratégias de Coordenação de múltiplos robôs móveis na plataforma </a:t>
            </a:r>
            <a:r>
              <a:rPr lang="pt-BR" sz="3600" i="1" dirty="0" smtClean="0">
                <a:latin typeface="Calibri" pitchFamily="34" charset="0"/>
              </a:rPr>
              <a:t>Lego Mindstorms</a:t>
            </a:r>
            <a:endParaRPr lang="pt-BR" sz="3600" i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4581128"/>
            <a:ext cx="4953000" cy="1752600"/>
          </a:xfrm>
        </p:spPr>
        <p:txBody>
          <a:bodyPr/>
          <a:lstStyle/>
          <a:p>
            <a:pPr algn="ctr"/>
            <a:r>
              <a:rPr lang="pt-BR" dirty="0" smtClean="0">
                <a:latin typeface="Calibri" pitchFamily="34" charset="0"/>
              </a:rPr>
              <a:t>Mariana Athayde Garcia</a:t>
            </a:r>
          </a:p>
          <a:p>
            <a:pPr algn="ctr"/>
            <a:r>
              <a:rPr lang="pt-BR" dirty="0" smtClean="0">
                <a:latin typeface="Calibri" pitchFamily="34" charset="0"/>
              </a:rPr>
              <a:t>Orientador: Prof. Tales Argolo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66800"/>
          </a:xfrm>
        </p:spPr>
        <p:txBody>
          <a:bodyPr/>
          <a:lstStyle/>
          <a:p>
            <a:r>
              <a:rPr lang="pt-BR" dirty="0" smtClean="0"/>
              <a:t>Teste da Malha Intermediária: 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698" y="1628800"/>
            <a:ext cx="819376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8357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Tx/>
            </a:pPr>
            <a:r>
              <a:rPr lang="pt-BR" dirty="0" smtClean="0"/>
              <a:t>Estratégias de guiagem e cooperação de robôs aéreos sujeitos a restrição. </a:t>
            </a:r>
            <a:r>
              <a:rPr lang="pt-BR" dirty="0" smtClean="0"/>
              <a:t>(Tales Argolo, 2013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21088"/>
            <a:ext cx="62546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66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Classificação quanto a estrutura </a:t>
            </a: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formação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Estruturasfís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047" y="2373623"/>
            <a:ext cx="8003409" cy="1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66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Sistema Não Holonômico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h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5950" y="2348880"/>
            <a:ext cx="5372100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66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</a:rPr>
              <a:t>Odometria por </a:t>
            </a:r>
            <a:r>
              <a:rPr lang="pt-BR" sz="3200" i="1" dirty="0" smtClean="0">
                <a:solidFill>
                  <a:schemeClr val="accent2">
                    <a:lumMod val="75000"/>
                  </a:schemeClr>
                </a:solidFill>
              </a:rPr>
              <a:t>Encoders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5752565" cy="333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699856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Este trabalho tem como objetivo:</a:t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r>
              <a:rPr lang="pt-BR" dirty="0" smtClean="0"/>
              <a:t>Estudo de estratégias de controle de formação</a:t>
            </a:r>
            <a:br>
              <a:rPr lang="pt-BR" dirty="0" smtClean="0"/>
            </a:br>
            <a:endParaRPr lang="pt-BR" dirty="0" smtClean="0"/>
          </a:p>
          <a:p>
            <a:pPr>
              <a:buClrTx/>
            </a:pPr>
            <a:r>
              <a:rPr lang="pt-BR" dirty="0" smtClean="0"/>
              <a:t>Comportamento com relação a falhas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907</Words>
  <Application>Microsoft Office PowerPoint</Application>
  <PresentationFormat>On-screen Show (4:3)</PresentationFormat>
  <Paragraphs>171</Paragraphs>
  <Slides>42</Slides>
  <Notes>22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Urban</vt:lpstr>
      <vt:lpstr>Implementação de Estratégias de Coordenação de Múltiplos Robôs Móveis na Plataforma Lego Mindstorms</vt:lpstr>
      <vt:lpstr>Etapas</vt:lpstr>
      <vt:lpstr>Contextualização</vt:lpstr>
      <vt:lpstr>Trabalhos Relacionados</vt:lpstr>
      <vt:lpstr>Trabalhos Relacionados</vt:lpstr>
      <vt:lpstr>Fundamentação Teórica Classificação quanto a estrutura de formação</vt:lpstr>
      <vt:lpstr>Fundamentação Teórica Sistema Não Holonômico</vt:lpstr>
      <vt:lpstr>Fundamentação Teórica Odometria por Encoders</vt:lpstr>
      <vt:lpstr>Objetivos</vt:lpstr>
      <vt:lpstr>Definição do Problema</vt:lpstr>
      <vt:lpstr>Robô Diferencial de Duas Rodas</vt:lpstr>
      <vt:lpstr>Modelo Matemático</vt:lpstr>
      <vt:lpstr>Modelo Matemático</vt:lpstr>
      <vt:lpstr>Modelo Matemático</vt:lpstr>
      <vt:lpstr>Modelo Matemático</vt:lpstr>
      <vt:lpstr>Varredura de Área em Paralelo</vt:lpstr>
      <vt:lpstr>Varredura de Área em Paralelo: Estrutura de comunicação </vt:lpstr>
      <vt:lpstr>Varredura de Área em Paralelo: Abordagem local </vt:lpstr>
      <vt:lpstr>Varredura de Área em Paralelo: Abordagem Global </vt:lpstr>
      <vt:lpstr>Localizar e Circular um Alvo</vt:lpstr>
      <vt:lpstr>Slide 21</vt:lpstr>
      <vt:lpstr>Malha de Controle de Velocidade</vt:lpstr>
      <vt:lpstr>Malha de Controle de Posição</vt:lpstr>
      <vt:lpstr>Simulações</vt:lpstr>
      <vt:lpstr>Slide 25</vt:lpstr>
      <vt:lpstr>Slide 26</vt:lpstr>
      <vt:lpstr>Slide 27</vt:lpstr>
      <vt:lpstr>Slide 28</vt:lpstr>
      <vt:lpstr>Slide 29</vt:lpstr>
      <vt:lpstr>Vantagens e Desvantagens  Métodos de redução de colisão</vt:lpstr>
      <vt:lpstr>Resultados</vt:lpstr>
      <vt:lpstr>Controladores da Malha Interna: Controle de Velocidade das Rodas</vt:lpstr>
      <vt:lpstr>Controlador Polinomial</vt:lpstr>
      <vt:lpstr>Varredura em Paralelo</vt:lpstr>
      <vt:lpstr>Slide 35</vt:lpstr>
      <vt:lpstr>Circulando Alvo:</vt:lpstr>
      <vt:lpstr>Slide 37</vt:lpstr>
      <vt:lpstr>Slide 38</vt:lpstr>
      <vt:lpstr>Conclusão</vt:lpstr>
      <vt:lpstr>Trabalhos Futuros</vt:lpstr>
      <vt:lpstr>Implementação de estratégias de Coordenação de múltiplos robôs móveis na plataforma Lego Mindstorms</vt:lpstr>
      <vt:lpstr>Teste da Malha Intermediária: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mariana athayde</dc:creator>
  <cp:lastModifiedBy>mariana athayde</cp:lastModifiedBy>
  <cp:revision>74</cp:revision>
  <dcterms:created xsi:type="dcterms:W3CDTF">2015-11-25T21:48:03Z</dcterms:created>
  <dcterms:modified xsi:type="dcterms:W3CDTF">2015-11-27T16:59:50Z</dcterms:modified>
</cp:coreProperties>
</file>