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0"/>
  </p:notes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87" r:id="rId16"/>
    <p:sldId id="288" r:id="rId17"/>
    <p:sldId id="291" r:id="rId18"/>
    <p:sldId id="289" r:id="rId19"/>
    <p:sldId id="290" r:id="rId20"/>
    <p:sldId id="276" r:id="rId21"/>
    <p:sldId id="277" r:id="rId22"/>
    <p:sldId id="278" r:id="rId23"/>
    <p:sldId id="279" r:id="rId24"/>
    <p:sldId id="283" r:id="rId25"/>
    <p:sldId id="280" r:id="rId26"/>
    <p:sldId id="281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A354E-19AE-4543-BB9B-8E99D82CCC69}" v="1065" dt="2023-06-18T19:26:28.104"/>
    <p1510:client id="{818CFAD7-9A03-42A9-34A4-D663ECA2F3C5}" v="1" dt="2023-06-18T17:56:04.379"/>
    <p1510:client id="{C93D6CA6-2B8B-40EB-8FEA-14AA91EF282D}" v="5296" dt="2023-06-18T21:07:24.902"/>
    <p1510:client id="{E5198096-DBE8-5E45-2912-B0C59A1D5FAD}" v="4633" vWet="4635" dt="2023-06-18T20:56:59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64BB1-9F0E-4A66-A21E-B006F55A5C65}" type="datetimeFigureOut">
              <a:rPr lang="pt-PT" smtClean="0"/>
              <a:t>18/06/2023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51FBE-C659-4385-BBCC-FCB2005F8F2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00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3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4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9" name="Rectangle 105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91" name="Group 1056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2" name="Straight Connector 1057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58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59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60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61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65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67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69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 sz="4800" b="1" err="1"/>
              <a:t>Trabalho</a:t>
            </a:r>
            <a:r>
              <a:rPr lang="en-US" sz="4800" b="1"/>
              <a:t> </a:t>
            </a:r>
            <a:r>
              <a:rPr lang="en-US" sz="4800" b="1" err="1"/>
              <a:t>Prático</a:t>
            </a:r>
            <a:r>
              <a:rPr lang="en-US" sz="4800" b="1"/>
              <a:t> 2</a:t>
            </a:r>
            <a:br>
              <a:rPr lang="en-US" sz="4800" b="1"/>
            </a:br>
            <a:r>
              <a:rPr lang="en-US" sz="1800" err="1"/>
              <a:t>Análise</a:t>
            </a:r>
            <a:r>
              <a:rPr lang="en-US" sz="1800"/>
              <a:t> de Dados </a:t>
            </a:r>
            <a:r>
              <a:rPr lang="en-US" sz="1800" err="1"/>
              <a:t>em</a:t>
            </a:r>
            <a:r>
              <a:rPr lang="en-US" sz="1800"/>
              <a:t> </a:t>
            </a:r>
            <a:r>
              <a:rPr lang="en-US" sz="1800" err="1"/>
              <a:t>Informática</a:t>
            </a:r>
            <a:r>
              <a:rPr lang="en-US" sz="1800"/>
              <a:t> (ANADI)</a:t>
            </a:r>
            <a:endParaRPr lang="en-US" sz="2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err="1"/>
              <a:t>Análise</a:t>
            </a:r>
            <a:r>
              <a:rPr lang="en-US"/>
              <a:t> de </a:t>
            </a:r>
            <a:r>
              <a:rPr lang="en-US" err="1"/>
              <a:t>Desempenho</a:t>
            </a:r>
            <a:r>
              <a:rPr lang="en-US"/>
              <a:t> </a:t>
            </a:r>
            <a:r>
              <a:rPr lang="pt-PT"/>
              <a:t>de técnicas de aprendizagem automática </a:t>
            </a:r>
            <a:endParaRPr lang="en-US"/>
          </a:p>
        </p:txBody>
      </p:sp>
      <p:sp>
        <p:nvSpPr>
          <p:cNvPr id="1090" name="Right Triangle 1089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2" name="Picture 8" descr="Escola Virtual Gov">
            <a:extLst>
              <a:ext uri="{FF2B5EF4-FFF2-40B4-BE49-F238E27FC236}">
                <a16:creationId xmlns:a16="http://schemas.microsoft.com/office/drawing/2014/main" id="{2FE02BC5-D170-115D-4E70-638DBF20A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r="19989" b="-2"/>
          <a:stretch/>
        </p:blipFill>
        <p:spPr bwMode="auto"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AA4158-A1D7-CD49-A5D2-B42E90685DCD}"/>
              </a:ext>
            </a:extLst>
          </p:cNvPr>
          <p:cNvSpPr txBox="1"/>
          <p:nvPr/>
        </p:nvSpPr>
        <p:spPr>
          <a:xfrm>
            <a:off x="185676" y="5729073"/>
            <a:ext cx="2614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Trabalho realizado por: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Mariana Lages, 1200902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Francisco Redol, 1201239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Miguel Jordão, 1201487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F0896B-EA17-4FF6-E649-C85888A27ED0}"/>
              </a:ext>
            </a:extLst>
          </p:cNvPr>
          <p:cNvSpPr txBox="1"/>
          <p:nvPr/>
        </p:nvSpPr>
        <p:spPr>
          <a:xfrm>
            <a:off x="10123302" y="96681"/>
            <a:ext cx="203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/>
              <a:t>18 de junho de 2023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5B675E1A-F291-C97C-AC45-D88261D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1" y="166351"/>
            <a:ext cx="2290176" cy="67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C15CC-A1FA-FE68-2DE1-4DABACA9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7 – Alínea b)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B4FAAD-4CCD-5241-BA83-9DA8FD120A01}"/>
              </a:ext>
            </a:extLst>
          </p:cNvPr>
          <p:cNvSpPr txBox="1"/>
          <p:nvPr/>
        </p:nvSpPr>
        <p:spPr>
          <a:xfrm>
            <a:off x="845411" y="2314505"/>
            <a:ext cx="105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“Árvore de regressão, usando a função </a:t>
            </a:r>
            <a:r>
              <a:rPr lang="pt-PT" i="1" err="1"/>
              <a:t>rpart</a:t>
            </a:r>
            <a:r>
              <a:rPr lang="pt-PT"/>
              <a:t>. Apresente a árvore de regressão obtida.”</a:t>
            </a:r>
            <a:endParaRPr lang="pt-PT" b="1" u="sng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A5E82F-C04A-ABB1-3622-A824CF5FA1B6}"/>
              </a:ext>
            </a:extLst>
          </p:cNvPr>
          <p:cNvSpPr txBox="1"/>
          <p:nvPr/>
        </p:nvSpPr>
        <p:spPr>
          <a:xfrm>
            <a:off x="6711286" y="3082467"/>
            <a:ext cx="448096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pt-PT" sz="1400"/>
              <a:t>A árvore de decisão possui uma </a:t>
            </a:r>
            <a:r>
              <a:rPr lang="pt-PT" sz="1400" b="1"/>
              <a:t>profundidade reduzida</a:t>
            </a:r>
            <a:r>
              <a:rPr lang="pt-PT" sz="1400"/>
              <a:t>, pelo que não possui muitos níveis de ramificação.</a:t>
            </a:r>
          </a:p>
          <a:p>
            <a:endParaRPr lang="pt-PT" sz="1000"/>
          </a:p>
          <a:p>
            <a:pPr marL="285750" indent="-285750">
              <a:buBlip>
                <a:blip r:embed="rId2"/>
              </a:buBlip>
            </a:pPr>
            <a:r>
              <a:rPr lang="pt-PT" sz="1400"/>
              <a:t>A variável </a:t>
            </a:r>
            <a:r>
              <a:rPr lang="pt-PT" sz="1400" b="1"/>
              <a:t>"</a:t>
            </a:r>
            <a:r>
              <a:rPr lang="pt-PT" sz="1400" b="1" err="1"/>
              <a:t>hr_results</a:t>
            </a:r>
            <a:r>
              <a:rPr lang="pt-PT" sz="1400" b="1"/>
              <a:t>" é a que mais influencia as decisões da árvore</a:t>
            </a:r>
            <a:r>
              <a:rPr lang="pt-PT" sz="1400"/>
              <a:t>. Isso significa que essa variável é um fator determinante na previsão do atributo em estudo.</a:t>
            </a:r>
          </a:p>
          <a:p>
            <a:endParaRPr lang="pt-PT" sz="1000"/>
          </a:p>
          <a:p>
            <a:pPr marL="285750" indent="-285750">
              <a:buBlip>
                <a:blip r:embed="rId2"/>
              </a:buBlip>
            </a:pPr>
            <a:r>
              <a:rPr lang="pt-PT" sz="1400"/>
              <a:t>Observa-se uma </a:t>
            </a:r>
            <a:r>
              <a:rPr lang="pt-PT" sz="1400" b="1"/>
              <a:t>maior concentração de valores </a:t>
            </a:r>
            <a:r>
              <a:rPr lang="pt-PT" sz="1400"/>
              <a:t>na faixa entre 0.6325 e 0.7771, representando 29,70% do total de observações (n=210).</a:t>
            </a:r>
          </a:p>
          <a:p>
            <a:endParaRPr lang="pt-PT" sz="1000"/>
          </a:p>
          <a:p>
            <a:pPr marL="285750" indent="-285750">
              <a:buBlip>
                <a:blip r:embed="rId2"/>
              </a:buBlip>
            </a:pPr>
            <a:r>
              <a:rPr lang="pt-PT" sz="1400"/>
              <a:t>Por outro lado, há uma </a:t>
            </a:r>
            <a:r>
              <a:rPr lang="pt-PT" sz="1400" b="1"/>
              <a:t>menor concentração de valores</a:t>
            </a:r>
            <a:r>
              <a:rPr lang="pt-PT" sz="1400"/>
              <a:t> abaixo de 0.3313, representando apenas 5,94% do total de observações (n=42).</a:t>
            </a:r>
          </a:p>
        </p:txBody>
      </p:sp>
      <p:pic>
        <p:nvPicPr>
          <p:cNvPr id="7" name="Imagem 6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7A575C85-302F-7E1A-7F9C-42AAFDAE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11" y="2934886"/>
            <a:ext cx="5573295" cy="36499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17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C15CC-A1FA-FE68-2DE1-4DABACA9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7 – Alínea c)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B4FAAD-4CCD-5241-BA83-9DA8FD120A01}"/>
              </a:ext>
            </a:extLst>
          </p:cNvPr>
          <p:cNvSpPr txBox="1"/>
          <p:nvPr/>
        </p:nvSpPr>
        <p:spPr>
          <a:xfrm>
            <a:off x="845411" y="2314505"/>
            <a:ext cx="105011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“</a:t>
            </a:r>
            <a:r>
              <a:rPr lang="pt-PT" b="1"/>
              <a:t>Rede neuronal</a:t>
            </a:r>
            <a:r>
              <a:rPr lang="pt-PT"/>
              <a:t> usando a função </a:t>
            </a:r>
            <a:r>
              <a:rPr lang="pt-PT" i="1" err="1"/>
              <a:t>neuralnet</a:t>
            </a:r>
            <a:r>
              <a:rPr lang="pt-PT"/>
              <a:t>, </a:t>
            </a:r>
            <a:r>
              <a:rPr lang="pt-PT" b="1"/>
              <a:t>fazendo variar os parâmetros</a:t>
            </a:r>
            <a:r>
              <a:rPr lang="pt-PT"/>
              <a:t>. Apresente a rede obtida.”</a:t>
            </a:r>
          </a:p>
        </p:txBody>
      </p:sp>
      <p:pic>
        <p:nvPicPr>
          <p:cNvPr id="3" name="Picture 6" descr="Seta curva - ícones de setas grátis">
            <a:extLst>
              <a:ext uri="{FF2B5EF4-FFF2-40B4-BE49-F238E27FC236}">
                <a16:creationId xmlns:a16="http://schemas.microsoft.com/office/drawing/2014/main" id="{A4236AAE-A455-1316-0F10-06C6E35A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0989" flipH="1">
            <a:off x="8179836" y="1556729"/>
            <a:ext cx="869474" cy="8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CE0DDF-62BD-3E4C-14C4-D14B4F3D54FF}"/>
              </a:ext>
            </a:extLst>
          </p:cNvPr>
          <p:cNvSpPr txBox="1"/>
          <p:nvPr/>
        </p:nvSpPr>
        <p:spPr>
          <a:xfrm>
            <a:off x="7381876" y="340481"/>
            <a:ext cx="3314700" cy="1169551"/>
          </a:xfrm>
          <a:custGeom>
            <a:avLst/>
            <a:gdLst>
              <a:gd name="connsiteX0" fmla="*/ 0 w 3314700"/>
              <a:gd name="connsiteY0" fmla="*/ 0 h 1169551"/>
              <a:gd name="connsiteX1" fmla="*/ 596646 w 3314700"/>
              <a:gd name="connsiteY1" fmla="*/ 0 h 1169551"/>
              <a:gd name="connsiteX2" fmla="*/ 1259586 w 3314700"/>
              <a:gd name="connsiteY2" fmla="*/ 0 h 1169551"/>
              <a:gd name="connsiteX3" fmla="*/ 1988820 w 3314700"/>
              <a:gd name="connsiteY3" fmla="*/ 0 h 1169551"/>
              <a:gd name="connsiteX4" fmla="*/ 2552319 w 3314700"/>
              <a:gd name="connsiteY4" fmla="*/ 0 h 1169551"/>
              <a:gd name="connsiteX5" fmla="*/ 3314700 w 3314700"/>
              <a:gd name="connsiteY5" fmla="*/ 0 h 1169551"/>
              <a:gd name="connsiteX6" fmla="*/ 3314700 w 3314700"/>
              <a:gd name="connsiteY6" fmla="*/ 573080 h 1169551"/>
              <a:gd name="connsiteX7" fmla="*/ 3314700 w 3314700"/>
              <a:gd name="connsiteY7" fmla="*/ 1169551 h 1169551"/>
              <a:gd name="connsiteX8" fmla="*/ 2684907 w 3314700"/>
              <a:gd name="connsiteY8" fmla="*/ 1169551 h 1169551"/>
              <a:gd name="connsiteX9" fmla="*/ 2121408 w 3314700"/>
              <a:gd name="connsiteY9" fmla="*/ 1169551 h 1169551"/>
              <a:gd name="connsiteX10" fmla="*/ 1557909 w 3314700"/>
              <a:gd name="connsiteY10" fmla="*/ 1169551 h 1169551"/>
              <a:gd name="connsiteX11" fmla="*/ 828675 w 3314700"/>
              <a:gd name="connsiteY11" fmla="*/ 1169551 h 1169551"/>
              <a:gd name="connsiteX12" fmla="*/ 0 w 3314700"/>
              <a:gd name="connsiteY12" fmla="*/ 1169551 h 1169551"/>
              <a:gd name="connsiteX13" fmla="*/ 0 w 3314700"/>
              <a:gd name="connsiteY13" fmla="*/ 573080 h 1169551"/>
              <a:gd name="connsiteX14" fmla="*/ 0 w 3314700"/>
              <a:gd name="connsiteY14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14700" h="1169551" fill="none" extrusionOk="0">
                <a:moveTo>
                  <a:pt x="0" y="0"/>
                </a:moveTo>
                <a:cubicBezTo>
                  <a:pt x="195829" y="29760"/>
                  <a:pt x="415358" y="14661"/>
                  <a:pt x="596646" y="0"/>
                </a:cubicBezTo>
                <a:cubicBezTo>
                  <a:pt x="777934" y="-14661"/>
                  <a:pt x="960796" y="-27683"/>
                  <a:pt x="1259586" y="0"/>
                </a:cubicBezTo>
                <a:cubicBezTo>
                  <a:pt x="1558376" y="27683"/>
                  <a:pt x="1654628" y="-9112"/>
                  <a:pt x="1988820" y="0"/>
                </a:cubicBezTo>
                <a:cubicBezTo>
                  <a:pt x="2323012" y="9112"/>
                  <a:pt x="2373048" y="2539"/>
                  <a:pt x="2552319" y="0"/>
                </a:cubicBezTo>
                <a:cubicBezTo>
                  <a:pt x="2731590" y="-2539"/>
                  <a:pt x="3011656" y="-7299"/>
                  <a:pt x="3314700" y="0"/>
                </a:cubicBezTo>
                <a:cubicBezTo>
                  <a:pt x="3334453" y="183580"/>
                  <a:pt x="3327730" y="304203"/>
                  <a:pt x="3314700" y="573080"/>
                </a:cubicBezTo>
                <a:cubicBezTo>
                  <a:pt x="3301670" y="841957"/>
                  <a:pt x="3307657" y="974383"/>
                  <a:pt x="3314700" y="1169551"/>
                </a:cubicBezTo>
                <a:cubicBezTo>
                  <a:pt x="3179555" y="1164166"/>
                  <a:pt x="2832051" y="1166346"/>
                  <a:pt x="2684907" y="1169551"/>
                </a:cubicBezTo>
                <a:cubicBezTo>
                  <a:pt x="2537763" y="1172756"/>
                  <a:pt x="2288834" y="1149270"/>
                  <a:pt x="2121408" y="1169551"/>
                </a:cubicBezTo>
                <a:cubicBezTo>
                  <a:pt x="1953982" y="1189832"/>
                  <a:pt x="1766722" y="1161642"/>
                  <a:pt x="1557909" y="1169551"/>
                </a:cubicBezTo>
                <a:cubicBezTo>
                  <a:pt x="1349096" y="1177460"/>
                  <a:pt x="1068360" y="1187172"/>
                  <a:pt x="828675" y="1169551"/>
                </a:cubicBezTo>
                <a:cubicBezTo>
                  <a:pt x="588990" y="1151930"/>
                  <a:pt x="402177" y="1195489"/>
                  <a:pt x="0" y="1169551"/>
                </a:cubicBezTo>
                <a:cubicBezTo>
                  <a:pt x="-14426" y="1036659"/>
                  <a:pt x="-20681" y="858247"/>
                  <a:pt x="0" y="573080"/>
                </a:cubicBezTo>
                <a:cubicBezTo>
                  <a:pt x="20681" y="287913"/>
                  <a:pt x="25088" y="285261"/>
                  <a:pt x="0" y="0"/>
                </a:cubicBezTo>
                <a:close/>
              </a:path>
              <a:path w="3314700" h="1169551" stroke="0" extrusionOk="0">
                <a:moveTo>
                  <a:pt x="0" y="0"/>
                </a:moveTo>
                <a:cubicBezTo>
                  <a:pt x="304264" y="23830"/>
                  <a:pt x="500494" y="12806"/>
                  <a:pt x="729234" y="0"/>
                </a:cubicBezTo>
                <a:cubicBezTo>
                  <a:pt x="957974" y="-12806"/>
                  <a:pt x="1036438" y="-16882"/>
                  <a:pt x="1292733" y="0"/>
                </a:cubicBezTo>
                <a:cubicBezTo>
                  <a:pt x="1549028" y="16882"/>
                  <a:pt x="1707275" y="23503"/>
                  <a:pt x="1856232" y="0"/>
                </a:cubicBezTo>
                <a:cubicBezTo>
                  <a:pt x="2005189" y="-23503"/>
                  <a:pt x="2246519" y="-28109"/>
                  <a:pt x="2419731" y="0"/>
                </a:cubicBezTo>
                <a:cubicBezTo>
                  <a:pt x="2592943" y="28109"/>
                  <a:pt x="3064471" y="8494"/>
                  <a:pt x="3314700" y="0"/>
                </a:cubicBezTo>
                <a:cubicBezTo>
                  <a:pt x="3291828" y="253590"/>
                  <a:pt x="3339920" y="311647"/>
                  <a:pt x="3314700" y="573080"/>
                </a:cubicBezTo>
                <a:cubicBezTo>
                  <a:pt x="3289480" y="834513"/>
                  <a:pt x="3303693" y="962151"/>
                  <a:pt x="3314700" y="1169551"/>
                </a:cubicBezTo>
                <a:cubicBezTo>
                  <a:pt x="3110242" y="1199280"/>
                  <a:pt x="2788248" y="1160191"/>
                  <a:pt x="2651760" y="1169551"/>
                </a:cubicBezTo>
                <a:cubicBezTo>
                  <a:pt x="2515272" y="1178911"/>
                  <a:pt x="2285337" y="1185905"/>
                  <a:pt x="1988820" y="1169551"/>
                </a:cubicBezTo>
                <a:cubicBezTo>
                  <a:pt x="1692303" y="1153197"/>
                  <a:pt x="1559490" y="1142107"/>
                  <a:pt x="1259586" y="1169551"/>
                </a:cubicBezTo>
                <a:cubicBezTo>
                  <a:pt x="959682" y="1196995"/>
                  <a:pt x="368904" y="1229990"/>
                  <a:pt x="0" y="1169551"/>
                </a:cubicBezTo>
                <a:cubicBezTo>
                  <a:pt x="24168" y="914843"/>
                  <a:pt x="-22772" y="880643"/>
                  <a:pt x="0" y="596471"/>
                </a:cubicBezTo>
                <a:cubicBezTo>
                  <a:pt x="22772" y="312299"/>
                  <a:pt x="10765" y="180978"/>
                  <a:pt x="0" y="0"/>
                </a:cubicBez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202304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/>
              <a:t>Foram adotados os </a:t>
            </a:r>
            <a:r>
              <a:rPr lang="pt-PT" sz="1400" b="1"/>
              <a:t>parâmetros utilizados nas aulas TP</a:t>
            </a:r>
            <a:r>
              <a:rPr lang="pt-PT" sz="1400"/>
              <a:t>: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1 nó interno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3 nós internos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2 níveis internos: 6 e 2 nós internos</a:t>
            </a:r>
          </a:p>
        </p:txBody>
      </p:sp>
      <p:pic>
        <p:nvPicPr>
          <p:cNvPr id="9" name="Imagem 8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E4EB8B1B-3513-899F-216B-B469A982B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3" y="3475384"/>
            <a:ext cx="3583293" cy="25169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Uma imagem com diagrama, file&#10;&#10;Descrição gerada automaticamente">
            <a:extLst>
              <a:ext uri="{FF2B5EF4-FFF2-40B4-BE49-F238E27FC236}">
                <a16:creationId xmlns:a16="http://schemas.microsoft.com/office/drawing/2014/main" id="{FA3FDC12-5D5D-2589-F41D-0910814A3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65" y="3293350"/>
            <a:ext cx="3654317" cy="28810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Uma imagem com diagrama, mapa, file, texto&#10;&#10;Descrição gerada automaticamente">
            <a:extLst>
              <a:ext uri="{FF2B5EF4-FFF2-40B4-BE49-F238E27FC236}">
                <a16:creationId xmlns:a16="http://schemas.microsoft.com/office/drawing/2014/main" id="{E202A573-860A-B314-BE65-962B09C0B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01" y="3159390"/>
            <a:ext cx="3734063" cy="31489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30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12347" y="2153110"/>
            <a:ext cx="1050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“Compare os resultados obtidos pelos modelos referidos na questão 7, usando o erro médio absoluto (MAE) e a raiz quadrada do erro médio (RMSE).”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7FF257A-E509-598C-D85E-0D2801DDD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63432"/>
              </p:ext>
            </p:extLst>
          </p:nvPr>
        </p:nvGraphicFramePr>
        <p:xfrm>
          <a:off x="878477" y="2916017"/>
          <a:ext cx="103689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830">
                  <a:extLst>
                    <a:ext uri="{9D8B030D-6E8A-4147-A177-3AD203B41FA5}">
                      <a16:colId xmlns:a16="http://schemas.microsoft.com/office/drawing/2014/main" val="837956921"/>
                    </a:ext>
                  </a:extLst>
                </a:gridCol>
                <a:gridCol w="3057843">
                  <a:extLst>
                    <a:ext uri="{9D8B030D-6E8A-4147-A177-3AD203B41FA5}">
                      <a16:colId xmlns:a16="http://schemas.microsoft.com/office/drawing/2014/main" val="3245549270"/>
                    </a:ext>
                  </a:extLst>
                </a:gridCol>
                <a:gridCol w="4099243">
                  <a:extLst>
                    <a:ext uri="{9D8B030D-6E8A-4147-A177-3AD203B41FA5}">
                      <a16:colId xmlns:a16="http://schemas.microsoft.com/office/drawing/2014/main" val="84386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/>
                        <a:t>Erro Médio Absoluto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Raiz Quadrada do Erro Médio (RMSE)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Regressão Linear Múltipla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9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Árvore de regressão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5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Rede neuronal (1 nó interno)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9917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87BCF55-FC4F-559C-3DFC-1687A1C2EBF8}"/>
              </a:ext>
            </a:extLst>
          </p:cNvPr>
          <p:cNvSpPr txBox="1"/>
          <p:nvPr/>
        </p:nvSpPr>
        <p:spPr>
          <a:xfrm>
            <a:off x="878477" y="4638215"/>
            <a:ext cx="10368916" cy="2062103"/>
          </a:xfrm>
          <a:custGeom>
            <a:avLst/>
            <a:gdLst>
              <a:gd name="connsiteX0" fmla="*/ 0 w 10368916"/>
              <a:gd name="connsiteY0" fmla="*/ 0 h 2062103"/>
              <a:gd name="connsiteX1" fmla="*/ 483883 w 10368916"/>
              <a:gd name="connsiteY1" fmla="*/ 0 h 2062103"/>
              <a:gd name="connsiteX2" fmla="*/ 967765 w 10368916"/>
              <a:gd name="connsiteY2" fmla="*/ 0 h 2062103"/>
              <a:gd name="connsiteX3" fmla="*/ 1451648 w 10368916"/>
              <a:gd name="connsiteY3" fmla="*/ 0 h 2062103"/>
              <a:gd name="connsiteX4" fmla="*/ 1935531 w 10368916"/>
              <a:gd name="connsiteY4" fmla="*/ 0 h 2062103"/>
              <a:gd name="connsiteX5" fmla="*/ 2315725 w 10368916"/>
              <a:gd name="connsiteY5" fmla="*/ 0 h 2062103"/>
              <a:gd name="connsiteX6" fmla="*/ 3214364 w 10368916"/>
              <a:gd name="connsiteY6" fmla="*/ 0 h 2062103"/>
              <a:gd name="connsiteX7" fmla="*/ 4113003 w 10368916"/>
              <a:gd name="connsiteY7" fmla="*/ 0 h 2062103"/>
              <a:gd name="connsiteX8" fmla="*/ 5011643 w 10368916"/>
              <a:gd name="connsiteY8" fmla="*/ 0 h 2062103"/>
              <a:gd name="connsiteX9" fmla="*/ 5495525 w 10368916"/>
              <a:gd name="connsiteY9" fmla="*/ 0 h 2062103"/>
              <a:gd name="connsiteX10" fmla="*/ 6186787 w 10368916"/>
              <a:gd name="connsiteY10" fmla="*/ 0 h 2062103"/>
              <a:gd name="connsiteX11" fmla="*/ 6774358 w 10368916"/>
              <a:gd name="connsiteY11" fmla="*/ 0 h 2062103"/>
              <a:gd name="connsiteX12" fmla="*/ 7465620 w 10368916"/>
              <a:gd name="connsiteY12" fmla="*/ 0 h 2062103"/>
              <a:gd name="connsiteX13" fmla="*/ 7949502 w 10368916"/>
              <a:gd name="connsiteY13" fmla="*/ 0 h 2062103"/>
              <a:gd name="connsiteX14" fmla="*/ 8537074 w 10368916"/>
              <a:gd name="connsiteY14" fmla="*/ 0 h 2062103"/>
              <a:gd name="connsiteX15" fmla="*/ 9228335 w 10368916"/>
              <a:gd name="connsiteY15" fmla="*/ 0 h 2062103"/>
              <a:gd name="connsiteX16" fmla="*/ 9712218 w 10368916"/>
              <a:gd name="connsiteY16" fmla="*/ 0 h 2062103"/>
              <a:gd name="connsiteX17" fmla="*/ 10368916 w 10368916"/>
              <a:gd name="connsiteY17" fmla="*/ 0 h 2062103"/>
              <a:gd name="connsiteX18" fmla="*/ 10368916 w 10368916"/>
              <a:gd name="connsiteY18" fmla="*/ 707989 h 2062103"/>
              <a:gd name="connsiteX19" fmla="*/ 10368916 w 10368916"/>
              <a:gd name="connsiteY19" fmla="*/ 1354114 h 2062103"/>
              <a:gd name="connsiteX20" fmla="*/ 10368916 w 10368916"/>
              <a:gd name="connsiteY20" fmla="*/ 2062103 h 2062103"/>
              <a:gd name="connsiteX21" fmla="*/ 9885033 w 10368916"/>
              <a:gd name="connsiteY21" fmla="*/ 2062103 h 2062103"/>
              <a:gd name="connsiteX22" fmla="*/ 8986394 w 10368916"/>
              <a:gd name="connsiteY22" fmla="*/ 2062103 h 2062103"/>
              <a:gd name="connsiteX23" fmla="*/ 8502511 w 10368916"/>
              <a:gd name="connsiteY23" fmla="*/ 2062103 h 2062103"/>
              <a:gd name="connsiteX24" fmla="*/ 7914939 w 10368916"/>
              <a:gd name="connsiteY24" fmla="*/ 2062103 h 2062103"/>
              <a:gd name="connsiteX25" fmla="*/ 7016300 w 10368916"/>
              <a:gd name="connsiteY25" fmla="*/ 2062103 h 2062103"/>
              <a:gd name="connsiteX26" fmla="*/ 6325039 w 10368916"/>
              <a:gd name="connsiteY26" fmla="*/ 2062103 h 2062103"/>
              <a:gd name="connsiteX27" fmla="*/ 5530089 w 10368916"/>
              <a:gd name="connsiteY27" fmla="*/ 2062103 h 2062103"/>
              <a:gd name="connsiteX28" fmla="*/ 4838827 w 10368916"/>
              <a:gd name="connsiteY28" fmla="*/ 2062103 h 2062103"/>
              <a:gd name="connsiteX29" fmla="*/ 4354945 w 10368916"/>
              <a:gd name="connsiteY29" fmla="*/ 2062103 h 2062103"/>
              <a:gd name="connsiteX30" fmla="*/ 3871062 w 10368916"/>
              <a:gd name="connsiteY30" fmla="*/ 2062103 h 2062103"/>
              <a:gd name="connsiteX31" fmla="*/ 2972423 w 10368916"/>
              <a:gd name="connsiteY31" fmla="*/ 2062103 h 2062103"/>
              <a:gd name="connsiteX32" fmla="*/ 2592229 w 10368916"/>
              <a:gd name="connsiteY32" fmla="*/ 2062103 h 2062103"/>
              <a:gd name="connsiteX33" fmla="*/ 1693590 w 10368916"/>
              <a:gd name="connsiteY33" fmla="*/ 2062103 h 2062103"/>
              <a:gd name="connsiteX34" fmla="*/ 1106018 w 10368916"/>
              <a:gd name="connsiteY34" fmla="*/ 2062103 h 2062103"/>
              <a:gd name="connsiteX35" fmla="*/ 0 w 10368916"/>
              <a:gd name="connsiteY35" fmla="*/ 2062103 h 2062103"/>
              <a:gd name="connsiteX36" fmla="*/ 0 w 10368916"/>
              <a:gd name="connsiteY36" fmla="*/ 1333493 h 2062103"/>
              <a:gd name="connsiteX37" fmla="*/ 0 w 10368916"/>
              <a:gd name="connsiteY37" fmla="*/ 646126 h 2062103"/>
              <a:gd name="connsiteX38" fmla="*/ 0 w 10368916"/>
              <a:gd name="connsiteY38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68916" h="2062103" fill="none" extrusionOk="0">
                <a:moveTo>
                  <a:pt x="0" y="0"/>
                </a:moveTo>
                <a:cubicBezTo>
                  <a:pt x="140435" y="-23559"/>
                  <a:pt x="351388" y="8625"/>
                  <a:pt x="483883" y="0"/>
                </a:cubicBezTo>
                <a:cubicBezTo>
                  <a:pt x="616378" y="-8625"/>
                  <a:pt x="840649" y="-20426"/>
                  <a:pt x="967765" y="0"/>
                </a:cubicBezTo>
                <a:cubicBezTo>
                  <a:pt x="1094881" y="20426"/>
                  <a:pt x="1289710" y="-15478"/>
                  <a:pt x="1451648" y="0"/>
                </a:cubicBezTo>
                <a:cubicBezTo>
                  <a:pt x="1613586" y="15478"/>
                  <a:pt x="1775852" y="17792"/>
                  <a:pt x="1935531" y="0"/>
                </a:cubicBezTo>
                <a:cubicBezTo>
                  <a:pt x="2095210" y="-17792"/>
                  <a:pt x="2210346" y="-9603"/>
                  <a:pt x="2315725" y="0"/>
                </a:cubicBezTo>
                <a:cubicBezTo>
                  <a:pt x="2421104" y="9603"/>
                  <a:pt x="2793924" y="3676"/>
                  <a:pt x="3214364" y="0"/>
                </a:cubicBezTo>
                <a:cubicBezTo>
                  <a:pt x="3634804" y="-3676"/>
                  <a:pt x="3694957" y="17483"/>
                  <a:pt x="4113003" y="0"/>
                </a:cubicBezTo>
                <a:cubicBezTo>
                  <a:pt x="4531049" y="-17483"/>
                  <a:pt x="4640024" y="12209"/>
                  <a:pt x="5011643" y="0"/>
                </a:cubicBezTo>
                <a:cubicBezTo>
                  <a:pt x="5383262" y="-12209"/>
                  <a:pt x="5266164" y="19738"/>
                  <a:pt x="5495525" y="0"/>
                </a:cubicBezTo>
                <a:cubicBezTo>
                  <a:pt x="5724886" y="-19738"/>
                  <a:pt x="5985876" y="-22752"/>
                  <a:pt x="6186787" y="0"/>
                </a:cubicBezTo>
                <a:cubicBezTo>
                  <a:pt x="6387698" y="22752"/>
                  <a:pt x="6535165" y="28209"/>
                  <a:pt x="6774358" y="0"/>
                </a:cubicBezTo>
                <a:cubicBezTo>
                  <a:pt x="7013551" y="-28209"/>
                  <a:pt x="7168012" y="1418"/>
                  <a:pt x="7465620" y="0"/>
                </a:cubicBezTo>
                <a:cubicBezTo>
                  <a:pt x="7763228" y="-1418"/>
                  <a:pt x="7773724" y="-1118"/>
                  <a:pt x="7949502" y="0"/>
                </a:cubicBezTo>
                <a:cubicBezTo>
                  <a:pt x="8125280" y="1118"/>
                  <a:pt x="8410161" y="22709"/>
                  <a:pt x="8537074" y="0"/>
                </a:cubicBezTo>
                <a:cubicBezTo>
                  <a:pt x="8663987" y="-22709"/>
                  <a:pt x="9068769" y="-5564"/>
                  <a:pt x="9228335" y="0"/>
                </a:cubicBezTo>
                <a:cubicBezTo>
                  <a:pt x="9387901" y="5564"/>
                  <a:pt x="9589640" y="23213"/>
                  <a:pt x="9712218" y="0"/>
                </a:cubicBezTo>
                <a:cubicBezTo>
                  <a:pt x="9834796" y="-23213"/>
                  <a:pt x="10171560" y="18388"/>
                  <a:pt x="10368916" y="0"/>
                </a:cubicBezTo>
                <a:cubicBezTo>
                  <a:pt x="10374405" y="335642"/>
                  <a:pt x="10343303" y="563211"/>
                  <a:pt x="10368916" y="707989"/>
                </a:cubicBezTo>
                <a:cubicBezTo>
                  <a:pt x="10394529" y="852767"/>
                  <a:pt x="10367528" y="1218011"/>
                  <a:pt x="10368916" y="1354114"/>
                </a:cubicBezTo>
                <a:cubicBezTo>
                  <a:pt x="10370304" y="1490217"/>
                  <a:pt x="10362452" y="1728257"/>
                  <a:pt x="10368916" y="2062103"/>
                </a:cubicBezTo>
                <a:cubicBezTo>
                  <a:pt x="10154674" y="2057844"/>
                  <a:pt x="10035023" y="2058724"/>
                  <a:pt x="9885033" y="2062103"/>
                </a:cubicBezTo>
                <a:cubicBezTo>
                  <a:pt x="9735043" y="2065482"/>
                  <a:pt x="9287744" y="2033333"/>
                  <a:pt x="8986394" y="2062103"/>
                </a:cubicBezTo>
                <a:cubicBezTo>
                  <a:pt x="8685044" y="2090873"/>
                  <a:pt x="8726440" y="2072551"/>
                  <a:pt x="8502511" y="2062103"/>
                </a:cubicBezTo>
                <a:cubicBezTo>
                  <a:pt x="8278582" y="2051655"/>
                  <a:pt x="8174069" y="2045297"/>
                  <a:pt x="7914939" y="2062103"/>
                </a:cubicBezTo>
                <a:cubicBezTo>
                  <a:pt x="7655809" y="2078909"/>
                  <a:pt x="7410935" y="2092756"/>
                  <a:pt x="7016300" y="2062103"/>
                </a:cubicBezTo>
                <a:cubicBezTo>
                  <a:pt x="6621665" y="2031450"/>
                  <a:pt x="6525406" y="2080481"/>
                  <a:pt x="6325039" y="2062103"/>
                </a:cubicBezTo>
                <a:cubicBezTo>
                  <a:pt x="6124672" y="2043725"/>
                  <a:pt x="5696098" y="2057703"/>
                  <a:pt x="5530089" y="2062103"/>
                </a:cubicBezTo>
                <a:cubicBezTo>
                  <a:pt x="5364080" y="2066504"/>
                  <a:pt x="5180339" y="2065374"/>
                  <a:pt x="4838827" y="2062103"/>
                </a:cubicBezTo>
                <a:cubicBezTo>
                  <a:pt x="4497315" y="2058832"/>
                  <a:pt x="4582697" y="2051990"/>
                  <a:pt x="4354945" y="2062103"/>
                </a:cubicBezTo>
                <a:cubicBezTo>
                  <a:pt x="4127193" y="2072216"/>
                  <a:pt x="4039701" y="2085177"/>
                  <a:pt x="3871062" y="2062103"/>
                </a:cubicBezTo>
                <a:cubicBezTo>
                  <a:pt x="3702423" y="2039029"/>
                  <a:pt x="3273735" y="2039323"/>
                  <a:pt x="2972423" y="2062103"/>
                </a:cubicBezTo>
                <a:cubicBezTo>
                  <a:pt x="2671111" y="2084883"/>
                  <a:pt x="2772017" y="2051178"/>
                  <a:pt x="2592229" y="2062103"/>
                </a:cubicBezTo>
                <a:cubicBezTo>
                  <a:pt x="2412441" y="2073028"/>
                  <a:pt x="1938997" y="2019287"/>
                  <a:pt x="1693590" y="2062103"/>
                </a:cubicBezTo>
                <a:cubicBezTo>
                  <a:pt x="1448183" y="2104919"/>
                  <a:pt x="1389435" y="2086206"/>
                  <a:pt x="1106018" y="2062103"/>
                </a:cubicBezTo>
                <a:cubicBezTo>
                  <a:pt x="822601" y="2038000"/>
                  <a:pt x="318157" y="2113607"/>
                  <a:pt x="0" y="2062103"/>
                </a:cubicBezTo>
                <a:cubicBezTo>
                  <a:pt x="-19021" y="1840494"/>
                  <a:pt x="-11958" y="1479751"/>
                  <a:pt x="0" y="1333493"/>
                </a:cubicBezTo>
                <a:cubicBezTo>
                  <a:pt x="11958" y="1187235"/>
                  <a:pt x="-20481" y="948952"/>
                  <a:pt x="0" y="646126"/>
                </a:cubicBezTo>
                <a:cubicBezTo>
                  <a:pt x="20481" y="343300"/>
                  <a:pt x="5160" y="244416"/>
                  <a:pt x="0" y="0"/>
                </a:cubicBezTo>
                <a:close/>
              </a:path>
              <a:path w="10368916" h="2062103" stroke="0" extrusionOk="0">
                <a:moveTo>
                  <a:pt x="0" y="0"/>
                </a:moveTo>
                <a:cubicBezTo>
                  <a:pt x="140133" y="17920"/>
                  <a:pt x="346003" y="13911"/>
                  <a:pt x="691261" y="0"/>
                </a:cubicBezTo>
                <a:cubicBezTo>
                  <a:pt x="1036519" y="-13911"/>
                  <a:pt x="1179845" y="-18729"/>
                  <a:pt x="1589900" y="0"/>
                </a:cubicBezTo>
                <a:cubicBezTo>
                  <a:pt x="1999955" y="18729"/>
                  <a:pt x="1904187" y="9719"/>
                  <a:pt x="2177472" y="0"/>
                </a:cubicBezTo>
                <a:cubicBezTo>
                  <a:pt x="2450757" y="-9719"/>
                  <a:pt x="2424803" y="8262"/>
                  <a:pt x="2661355" y="0"/>
                </a:cubicBezTo>
                <a:cubicBezTo>
                  <a:pt x="2897907" y="-8262"/>
                  <a:pt x="2930337" y="-17017"/>
                  <a:pt x="3041549" y="0"/>
                </a:cubicBezTo>
                <a:cubicBezTo>
                  <a:pt x="3152761" y="17017"/>
                  <a:pt x="3393365" y="885"/>
                  <a:pt x="3629121" y="0"/>
                </a:cubicBezTo>
                <a:cubicBezTo>
                  <a:pt x="3864877" y="-885"/>
                  <a:pt x="4277495" y="-17414"/>
                  <a:pt x="4527760" y="0"/>
                </a:cubicBezTo>
                <a:cubicBezTo>
                  <a:pt x="4778025" y="17414"/>
                  <a:pt x="4732822" y="-3557"/>
                  <a:pt x="4907954" y="0"/>
                </a:cubicBezTo>
                <a:cubicBezTo>
                  <a:pt x="5083086" y="3557"/>
                  <a:pt x="5127513" y="11113"/>
                  <a:pt x="5288147" y="0"/>
                </a:cubicBezTo>
                <a:cubicBezTo>
                  <a:pt x="5448781" y="-11113"/>
                  <a:pt x="5663259" y="-16318"/>
                  <a:pt x="5875719" y="0"/>
                </a:cubicBezTo>
                <a:cubicBezTo>
                  <a:pt x="6088179" y="16318"/>
                  <a:pt x="6411195" y="26753"/>
                  <a:pt x="6774358" y="0"/>
                </a:cubicBezTo>
                <a:cubicBezTo>
                  <a:pt x="7137521" y="-26753"/>
                  <a:pt x="7052516" y="611"/>
                  <a:pt x="7154552" y="0"/>
                </a:cubicBezTo>
                <a:cubicBezTo>
                  <a:pt x="7256588" y="-611"/>
                  <a:pt x="7762942" y="7175"/>
                  <a:pt x="7949502" y="0"/>
                </a:cubicBezTo>
                <a:cubicBezTo>
                  <a:pt x="8136062" y="-7175"/>
                  <a:pt x="8410048" y="27638"/>
                  <a:pt x="8537074" y="0"/>
                </a:cubicBezTo>
                <a:cubicBezTo>
                  <a:pt x="8664100" y="-27638"/>
                  <a:pt x="8897636" y="31589"/>
                  <a:pt x="9228335" y="0"/>
                </a:cubicBezTo>
                <a:cubicBezTo>
                  <a:pt x="9559034" y="-31589"/>
                  <a:pt x="9854501" y="9355"/>
                  <a:pt x="10368916" y="0"/>
                </a:cubicBezTo>
                <a:cubicBezTo>
                  <a:pt x="10352515" y="233542"/>
                  <a:pt x="10370740" y="378460"/>
                  <a:pt x="10368916" y="646126"/>
                </a:cubicBezTo>
                <a:cubicBezTo>
                  <a:pt x="10367092" y="913792"/>
                  <a:pt x="10374075" y="1045581"/>
                  <a:pt x="10368916" y="1374735"/>
                </a:cubicBezTo>
                <a:cubicBezTo>
                  <a:pt x="10363757" y="1703889"/>
                  <a:pt x="10386921" y="1774290"/>
                  <a:pt x="10368916" y="2062103"/>
                </a:cubicBezTo>
                <a:cubicBezTo>
                  <a:pt x="10221842" y="2085694"/>
                  <a:pt x="9931264" y="2055279"/>
                  <a:pt x="9677655" y="2062103"/>
                </a:cubicBezTo>
                <a:cubicBezTo>
                  <a:pt x="9424046" y="2068927"/>
                  <a:pt x="9386622" y="2049566"/>
                  <a:pt x="9297461" y="2062103"/>
                </a:cubicBezTo>
                <a:cubicBezTo>
                  <a:pt x="9208300" y="2074640"/>
                  <a:pt x="9036021" y="2075989"/>
                  <a:pt x="8917268" y="2062103"/>
                </a:cubicBezTo>
                <a:cubicBezTo>
                  <a:pt x="8798515" y="2048217"/>
                  <a:pt x="8714680" y="2045991"/>
                  <a:pt x="8537074" y="2062103"/>
                </a:cubicBezTo>
                <a:cubicBezTo>
                  <a:pt x="8359468" y="2078215"/>
                  <a:pt x="8215240" y="2053018"/>
                  <a:pt x="8053191" y="2062103"/>
                </a:cubicBezTo>
                <a:cubicBezTo>
                  <a:pt x="7891142" y="2071188"/>
                  <a:pt x="7796348" y="2071418"/>
                  <a:pt x="7569309" y="2062103"/>
                </a:cubicBezTo>
                <a:cubicBezTo>
                  <a:pt x="7342270" y="2052788"/>
                  <a:pt x="7190268" y="2056233"/>
                  <a:pt x="6981737" y="2062103"/>
                </a:cubicBezTo>
                <a:cubicBezTo>
                  <a:pt x="6773206" y="2067973"/>
                  <a:pt x="6547243" y="2046688"/>
                  <a:pt x="6290476" y="2062103"/>
                </a:cubicBezTo>
                <a:cubicBezTo>
                  <a:pt x="6033709" y="2077518"/>
                  <a:pt x="5797460" y="2043268"/>
                  <a:pt x="5599215" y="2062103"/>
                </a:cubicBezTo>
                <a:cubicBezTo>
                  <a:pt x="5400970" y="2080938"/>
                  <a:pt x="5018820" y="2023600"/>
                  <a:pt x="4804264" y="2062103"/>
                </a:cubicBezTo>
                <a:cubicBezTo>
                  <a:pt x="4589708" y="2100606"/>
                  <a:pt x="4277958" y="2028881"/>
                  <a:pt x="3905625" y="2062103"/>
                </a:cubicBezTo>
                <a:cubicBezTo>
                  <a:pt x="3533292" y="2095325"/>
                  <a:pt x="3438656" y="2049290"/>
                  <a:pt x="3318053" y="2062103"/>
                </a:cubicBezTo>
                <a:cubicBezTo>
                  <a:pt x="3197450" y="2074916"/>
                  <a:pt x="2967715" y="2060464"/>
                  <a:pt x="2834170" y="2062103"/>
                </a:cubicBezTo>
                <a:cubicBezTo>
                  <a:pt x="2700625" y="2063742"/>
                  <a:pt x="2473282" y="2050342"/>
                  <a:pt x="2246598" y="2062103"/>
                </a:cubicBezTo>
                <a:cubicBezTo>
                  <a:pt x="2019914" y="2073864"/>
                  <a:pt x="1626360" y="2095266"/>
                  <a:pt x="1347959" y="2062103"/>
                </a:cubicBezTo>
                <a:cubicBezTo>
                  <a:pt x="1069558" y="2028940"/>
                  <a:pt x="379771" y="2017796"/>
                  <a:pt x="0" y="2062103"/>
                </a:cubicBezTo>
                <a:cubicBezTo>
                  <a:pt x="18531" y="1724749"/>
                  <a:pt x="-35321" y="1576324"/>
                  <a:pt x="0" y="1354114"/>
                </a:cubicBezTo>
                <a:cubicBezTo>
                  <a:pt x="35321" y="1131904"/>
                  <a:pt x="16517" y="927669"/>
                  <a:pt x="0" y="666747"/>
                </a:cubicBezTo>
                <a:cubicBezTo>
                  <a:pt x="-16517" y="405825"/>
                  <a:pt x="18246" y="224717"/>
                  <a:pt x="0" y="0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14041207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b="1"/>
              <a:t>Conclusão:</a:t>
            </a:r>
          </a:p>
          <a:p>
            <a:r>
              <a:rPr lang="pt-PT" sz="1600"/>
              <a:t>A </a:t>
            </a:r>
            <a:r>
              <a:rPr lang="pt-PT" sz="1600" b="1"/>
              <a:t>regressão linear múltipla</a:t>
            </a:r>
            <a:r>
              <a:rPr lang="pt-PT" sz="1600"/>
              <a:t> apresenta os </a:t>
            </a:r>
            <a:r>
              <a:rPr lang="pt-PT" sz="1600" b="1"/>
              <a:t>valores mais baixos de MAE e RMSE</a:t>
            </a:r>
            <a:r>
              <a:rPr lang="pt-PT" sz="1600"/>
              <a:t>, o que indica um desempenho superior em relação aos outros modelos analisados. Não existe uma diferença significativa entre os valores da regressão linear múltipla e da rede neuronal com 1 nó interno, sugerindo que ambas as abordagens têm um </a:t>
            </a:r>
            <a:r>
              <a:rPr lang="pt-PT" sz="1600" b="1"/>
              <a:t>desempenho semelhante</a:t>
            </a:r>
            <a:r>
              <a:rPr lang="pt-PT" sz="1600"/>
              <a:t>.</a:t>
            </a:r>
          </a:p>
          <a:p>
            <a:r>
              <a:rPr lang="pt-PT" sz="1600"/>
              <a:t>Por outro lado, a </a:t>
            </a:r>
            <a:r>
              <a:rPr lang="pt-PT" sz="1600" b="1"/>
              <a:t>árvore de regressão</a:t>
            </a:r>
            <a:r>
              <a:rPr lang="pt-PT" sz="1600"/>
              <a:t> apresenta os </a:t>
            </a:r>
            <a:r>
              <a:rPr lang="pt-PT" sz="1600" b="1"/>
              <a:t>valores mais altos de MAE e RMSE</a:t>
            </a:r>
            <a:r>
              <a:rPr lang="pt-PT" sz="1600"/>
              <a:t>, o que indica um </a:t>
            </a:r>
            <a:r>
              <a:rPr lang="pt-PT" sz="1600" b="1"/>
              <a:t>desempenho inferior</a:t>
            </a:r>
            <a:r>
              <a:rPr lang="pt-PT" sz="1600"/>
              <a:t> quando comparada aos restantes modelos. Esta abordagem pode ter dificuldade em lidar com relações complexas entre as variáveis, resultando em previsões menos precisas.</a:t>
            </a:r>
          </a:p>
        </p:txBody>
      </p:sp>
    </p:spTree>
    <p:extLst>
      <p:ext uri="{BB962C8B-B14F-4D97-AF65-F5344CB8AC3E}">
        <p14:creationId xmlns:p14="http://schemas.microsoft.com/office/powerpoint/2010/main" val="23828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9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397967"/>
            <a:ext cx="1050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“Justifique se </a:t>
            </a:r>
            <a:r>
              <a:rPr lang="pt-PT" b="1"/>
              <a:t>os resultados obtidos para os dois melhores modelos são estatisticamente significativos</a:t>
            </a:r>
            <a:r>
              <a:rPr lang="pt-PT"/>
              <a:t> (para um </a:t>
            </a:r>
            <a:r>
              <a:rPr lang="pt-PT" b="1"/>
              <a:t>nível de significância de 5%</a:t>
            </a:r>
            <a:r>
              <a:rPr lang="pt-PT"/>
              <a:t>). Identifique o </a:t>
            </a:r>
            <a:r>
              <a:rPr lang="pt-PT" b="1"/>
              <a:t>modelo</a:t>
            </a:r>
            <a:r>
              <a:rPr lang="pt-PT"/>
              <a:t> que apresenta o </a:t>
            </a:r>
            <a:r>
              <a:rPr lang="pt-PT" b="1"/>
              <a:t>melhor desempenho</a:t>
            </a:r>
            <a:r>
              <a:rPr lang="pt-PT"/>
              <a:t>.”</a:t>
            </a:r>
          </a:p>
        </p:txBody>
      </p:sp>
      <p:pic>
        <p:nvPicPr>
          <p:cNvPr id="7" name="Picture 6" descr="Seta curva - ícones de setas grátis">
            <a:extLst>
              <a:ext uri="{FF2B5EF4-FFF2-40B4-BE49-F238E27FC236}">
                <a16:creationId xmlns:a16="http://schemas.microsoft.com/office/drawing/2014/main" id="{4A76C40B-E42E-E6A9-64BB-8FA06B41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0989" flipH="1">
            <a:off x="7522612" y="1674503"/>
            <a:ext cx="869474" cy="8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7D3687D-8BCA-DEE2-7607-2E25D7FEB6EF}"/>
              </a:ext>
            </a:extLst>
          </p:cNvPr>
          <p:cNvSpPr txBox="1"/>
          <p:nvPr/>
        </p:nvSpPr>
        <p:spPr>
          <a:xfrm>
            <a:off x="6240072" y="491896"/>
            <a:ext cx="3301202" cy="1169551"/>
          </a:xfrm>
          <a:custGeom>
            <a:avLst/>
            <a:gdLst>
              <a:gd name="connsiteX0" fmla="*/ 0 w 3301202"/>
              <a:gd name="connsiteY0" fmla="*/ 0 h 1169551"/>
              <a:gd name="connsiteX1" fmla="*/ 594216 w 3301202"/>
              <a:gd name="connsiteY1" fmla="*/ 0 h 1169551"/>
              <a:gd name="connsiteX2" fmla="*/ 1254457 w 3301202"/>
              <a:gd name="connsiteY2" fmla="*/ 0 h 1169551"/>
              <a:gd name="connsiteX3" fmla="*/ 1980721 w 3301202"/>
              <a:gd name="connsiteY3" fmla="*/ 0 h 1169551"/>
              <a:gd name="connsiteX4" fmla="*/ 2541926 w 3301202"/>
              <a:gd name="connsiteY4" fmla="*/ 0 h 1169551"/>
              <a:gd name="connsiteX5" fmla="*/ 3301202 w 3301202"/>
              <a:gd name="connsiteY5" fmla="*/ 0 h 1169551"/>
              <a:gd name="connsiteX6" fmla="*/ 3301202 w 3301202"/>
              <a:gd name="connsiteY6" fmla="*/ 573080 h 1169551"/>
              <a:gd name="connsiteX7" fmla="*/ 3301202 w 3301202"/>
              <a:gd name="connsiteY7" fmla="*/ 1169551 h 1169551"/>
              <a:gd name="connsiteX8" fmla="*/ 2673974 w 3301202"/>
              <a:gd name="connsiteY8" fmla="*/ 1169551 h 1169551"/>
              <a:gd name="connsiteX9" fmla="*/ 2112769 w 3301202"/>
              <a:gd name="connsiteY9" fmla="*/ 1169551 h 1169551"/>
              <a:gd name="connsiteX10" fmla="*/ 1551565 w 3301202"/>
              <a:gd name="connsiteY10" fmla="*/ 1169551 h 1169551"/>
              <a:gd name="connsiteX11" fmla="*/ 825301 w 3301202"/>
              <a:gd name="connsiteY11" fmla="*/ 1169551 h 1169551"/>
              <a:gd name="connsiteX12" fmla="*/ 0 w 3301202"/>
              <a:gd name="connsiteY12" fmla="*/ 1169551 h 1169551"/>
              <a:gd name="connsiteX13" fmla="*/ 0 w 3301202"/>
              <a:gd name="connsiteY13" fmla="*/ 573080 h 1169551"/>
              <a:gd name="connsiteX14" fmla="*/ 0 w 3301202"/>
              <a:gd name="connsiteY14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1202" h="1169551" fill="none" extrusionOk="0">
                <a:moveTo>
                  <a:pt x="0" y="0"/>
                </a:moveTo>
                <a:cubicBezTo>
                  <a:pt x="178126" y="16241"/>
                  <a:pt x="467913" y="-13843"/>
                  <a:pt x="594216" y="0"/>
                </a:cubicBezTo>
                <a:cubicBezTo>
                  <a:pt x="720519" y="13843"/>
                  <a:pt x="949091" y="-11583"/>
                  <a:pt x="1254457" y="0"/>
                </a:cubicBezTo>
                <a:cubicBezTo>
                  <a:pt x="1559823" y="11583"/>
                  <a:pt x="1693302" y="-548"/>
                  <a:pt x="1980721" y="0"/>
                </a:cubicBezTo>
                <a:cubicBezTo>
                  <a:pt x="2268140" y="548"/>
                  <a:pt x="2374525" y="25128"/>
                  <a:pt x="2541926" y="0"/>
                </a:cubicBezTo>
                <a:cubicBezTo>
                  <a:pt x="2709328" y="-25128"/>
                  <a:pt x="3086147" y="33842"/>
                  <a:pt x="3301202" y="0"/>
                </a:cubicBezTo>
                <a:cubicBezTo>
                  <a:pt x="3320955" y="183580"/>
                  <a:pt x="3314232" y="304203"/>
                  <a:pt x="3301202" y="573080"/>
                </a:cubicBezTo>
                <a:cubicBezTo>
                  <a:pt x="3288172" y="841957"/>
                  <a:pt x="3294159" y="974383"/>
                  <a:pt x="3301202" y="1169551"/>
                </a:cubicBezTo>
                <a:cubicBezTo>
                  <a:pt x="3029621" y="1164961"/>
                  <a:pt x="2878765" y="1169005"/>
                  <a:pt x="2673974" y="1169551"/>
                </a:cubicBezTo>
                <a:cubicBezTo>
                  <a:pt x="2469183" y="1170097"/>
                  <a:pt x="2263765" y="1194201"/>
                  <a:pt x="2112769" y="1169551"/>
                </a:cubicBezTo>
                <a:cubicBezTo>
                  <a:pt x="1961774" y="1144901"/>
                  <a:pt x="1766852" y="1183850"/>
                  <a:pt x="1551565" y="1169551"/>
                </a:cubicBezTo>
                <a:cubicBezTo>
                  <a:pt x="1336278" y="1155252"/>
                  <a:pt x="988118" y="1133326"/>
                  <a:pt x="825301" y="1169551"/>
                </a:cubicBezTo>
                <a:cubicBezTo>
                  <a:pt x="662484" y="1205776"/>
                  <a:pt x="240559" y="1158617"/>
                  <a:pt x="0" y="1169551"/>
                </a:cubicBezTo>
                <a:cubicBezTo>
                  <a:pt x="-14426" y="1036659"/>
                  <a:pt x="-20681" y="858247"/>
                  <a:pt x="0" y="573080"/>
                </a:cubicBezTo>
                <a:cubicBezTo>
                  <a:pt x="20681" y="287913"/>
                  <a:pt x="25088" y="285261"/>
                  <a:pt x="0" y="0"/>
                </a:cubicBezTo>
                <a:close/>
              </a:path>
              <a:path w="3301202" h="1169551" stroke="0" extrusionOk="0">
                <a:moveTo>
                  <a:pt x="0" y="0"/>
                </a:moveTo>
                <a:cubicBezTo>
                  <a:pt x="216584" y="-9008"/>
                  <a:pt x="392719" y="8638"/>
                  <a:pt x="726264" y="0"/>
                </a:cubicBezTo>
                <a:cubicBezTo>
                  <a:pt x="1059809" y="-8638"/>
                  <a:pt x="1165441" y="1237"/>
                  <a:pt x="1287469" y="0"/>
                </a:cubicBezTo>
                <a:cubicBezTo>
                  <a:pt x="1409498" y="-1237"/>
                  <a:pt x="1608413" y="2534"/>
                  <a:pt x="1848673" y="0"/>
                </a:cubicBezTo>
                <a:cubicBezTo>
                  <a:pt x="2088933" y="-2534"/>
                  <a:pt x="2284331" y="-23359"/>
                  <a:pt x="2409877" y="0"/>
                </a:cubicBezTo>
                <a:cubicBezTo>
                  <a:pt x="2535423" y="23359"/>
                  <a:pt x="3075859" y="-23554"/>
                  <a:pt x="3301202" y="0"/>
                </a:cubicBezTo>
                <a:cubicBezTo>
                  <a:pt x="3278330" y="253590"/>
                  <a:pt x="3326422" y="311647"/>
                  <a:pt x="3301202" y="573080"/>
                </a:cubicBezTo>
                <a:cubicBezTo>
                  <a:pt x="3275982" y="834513"/>
                  <a:pt x="3290195" y="962151"/>
                  <a:pt x="3301202" y="1169551"/>
                </a:cubicBezTo>
                <a:cubicBezTo>
                  <a:pt x="3164977" y="1136973"/>
                  <a:pt x="2875842" y="1165960"/>
                  <a:pt x="2640962" y="1169551"/>
                </a:cubicBezTo>
                <a:cubicBezTo>
                  <a:pt x="2406082" y="1173142"/>
                  <a:pt x="2221171" y="1148622"/>
                  <a:pt x="1980721" y="1169551"/>
                </a:cubicBezTo>
                <a:cubicBezTo>
                  <a:pt x="1740271" y="1190480"/>
                  <a:pt x="1543719" y="1173856"/>
                  <a:pt x="1254457" y="1169551"/>
                </a:cubicBezTo>
                <a:cubicBezTo>
                  <a:pt x="965195" y="1165246"/>
                  <a:pt x="437290" y="1184940"/>
                  <a:pt x="0" y="1169551"/>
                </a:cubicBezTo>
                <a:cubicBezTo>
                  <a:pt x="24168" y="914843"/>
                  <a:pt x="-22772" y="880643"/>
                  <a:pt x="0" y="596471"/>
                </a:cubicBezTo>
                <a:cubicBezTo>
                  <a:pt x="22772" y="312299"/>
                  <a:pt x="10765" y="180978"/>
                  <a:pt x="0" y="0"/>
                </a:cubicBez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202304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/>
              <a:t>Com base nos valores de MAE e RMSE obtidos anteriormente, </a:t>
            </a:r>
            <a:r>
              <a:rPr lang="pt-PT" sz="1400" b="1"/>
              <a:t>os dois melhores modelos são</a:t>
            </a:r>
            <a:r>
              <a:rPr lang="pt-PT" sz="1400"/>
              <a:t>: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Regressão linear múltipla (RLM)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Rede neuronal (1 nó interno)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22EF30-DC4F-8F64-2CBC-4A0198C09CB4}"/>
              </a:ext>
            </a:extLst>
          </p:cNvPr>
          <p:cNvSpPr txBox="1"/>
          <p:nvPr/>
        </p:nvSpPr>
        <p:spPr>
          <a:xfrm>
            <a:off x="1132781" y="3429000"/>
            <a:ext cx="99264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/>
              <a:t>Formular as hipóteses: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b="1"/>
              <a:t>H0:</a:t>
            </a:r>
            <a:r>
              <a:rPr lang="pt-PT"/>
              <a:t> Os resultados obtidos para os dois modelos </a:t>
            </a:r>
            <a:r>
              <a:rPr lang="pt-PT" b="1"/>
              <a:t>são</a:t>
            </a:r>
            <a:r>
              <a:rPr lang="pt-PT"/>
              <a:t> estatisticamente significativos</a:t>
            </a:r>
          </a:p>
          <a:p>
            <a:pPr marL="742950" lvl="1" indent="-285750">
              <a:buBlip>
                <a:blip r:embed="rId3"/>
              </a:buBlip>
            </a:pPr>
            <a:r>
              <a:rPr lang="pt-PT" b="1"/>
              <a:t>H1:</a:t>
            </a:r>
            <a:r>
              <a:rPr lang="pt-PT"/>
              <a:t> Os resultados obtidos para os dois modelos </a:t>
            </a:r>
            <a:r>
              <a:rPr lang="pt-PT" b="1"/>
              <a:t>não são</a:t>
            </a:r>
            <a:r>
              <a:rPr lang="pt-PT"/>
              <a:t> estatisticamente significativos</a:t>
            </a:r>
          </a:p>
          <a:p>
            <a:pPr lvl="1"/>
            <a:endParaRPr lang="pt-PT"/>
          </a:p>
          <a:p>
            <a:pPr marL="342900" indent="-342900">
              <a:buFont typeface="+mj-lt"/>
              <a:buAutoNum type="arabicPeriod"/>
            </a:pPr>
            <a:r>
              <a:rPr lang="pt-PT"/>
              <a:t>Realizar um </a:t>
            </a:r>
            <a:r>
              <a:rPr lang="pt-PT" b="1"/>
              <a:t>teste t de </a:t>
            </a:r>
            <a:r>
              <a:rPr lang="pt-PT" b="1" err="1"/>
              <a:t>Student</a:t>
            </a:r>
            <a:r>
              <a:rPr lang="pt-PT"/>
              <a:t> com significância de 5%, no qual se obteve um </a:t>
            </a:r>
            <a:r>
              <a:rPr lang="pt-PT" b="1" i="1"/>
              <a:t>p-</a:t>
            </a:r>
            <a:r>
              <a:rPr lang="pt-PT" b="1" i="1" err="1"/>
              <a:t>value</a:t>
            </a:r>
            <a:r>
              <a:rPr lang="pt-PT" b="1"/>
              <a:t> de 0,9324</a:t>
            </a:r>
            <a:r>
              <a:rPr lang="pt-PT"/>
              <a:t>. Como este valor é </a:t>
            </a:r>
            <a:r>
              <a:rPr lang="pt-PT" b="1"/>
              <a:t>maior do que alfa</a:t>
            </a:r>
            <a:r>
              <a:rPr lang="pt-PT"/>
              <a:t> (0,05), não existe evidência estatística suficiente para se rejeitar H0. Logo, conclui-se que os resultados obtidos para os dois modelos </a:t>
            </a:r>
            <a:r>
              <a:rPr lang="pt-PT" b="1"/>
              <a:t>são</a:t>
            </a:r>
            <a:r>
              <a:rPr lang="pt-PT"/>
              <a:t> estatisticamente significativos.</a:t>
            </a:r>
          </a:p>
          <a:p>
            <a:endParaRPr lang="pt-PT"/>
          </a:p>
          <a:p>
            <a:pPr marL="342900" indent="-342900">
              <a:buFont typeface="+mj-lt"/>
              <a:buAutoNum type="arabicPeriod"/>
            </a:pPr>
            <a:r>
              <a:rPr lang="pt-PT"/>
              <a:t>Assim, podemos considerar que o </a:t>
            </a:r>
            <a:r>
              <a:rPr lang="pt-PT" b="1"/>
              <a:t>modelo com melhor desempenho</a:t>
            </a:r>
            <a:r>
              <a:rPr lang="pt-PT"/>
              <a:t> é aquele que apresenta um </a:t>
            </a:r>
            <a:r>
              <a:rPr lang="pt-PT" b="1"/>
              <a:t>MAE e um RMSE menor</a:t>
            </a:r>
            <a:r>
              <a:rPr lang="pt-PT"/>
              <a:t>, ou seja, o modelo da </a:t>
            </a:r>
            <a:r>
              <a:rPr lang="pt-PT" b="1"/>
              <a:t>regressão linear múltipla</a:t>
            </a:r>
            <a:r>
              <a:rPr lang="pt-P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37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5017C-5085-2C90-6D7E-C1BAE9A4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537140"/>
            <a:ext cx="10312571" cy="2781501"/>
          </a:xfrm>
        </p:spPr>
        <p:txBody>
          <a:bodyPr/>
          <a:lstStyle/>
          <a:p>
            <a:r>
              <a:rPr lang="pt-PT" b="1"/>
              <a:t>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71427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“Estude a </a:t>
            </a:r>
            <a:r>
              <a:rPr lang="pt-PT" b="1"/>
              <a:t>capacidade preditiva</a:t>
            </a:r>
            <a:r>
              <a:rPr lang="pt-PT"/>
              <a:t> relativamente ao </a:t>
            </a:r>
            <a:r>
              <a:rPr lang="pt-PT" b="1"/>
              <a:t>atributo “</a:t>
            </a:r>
            <a:r>
              <a:rPr lang="pt-PT" b="1" i="1" err="1"/>
              <a:t>Pro.Level</a:t>
            </a:r>
            <a:r>
              <a:rPr lang="pt-PT" b="1"/>
              <a:t>”</a:t>
            </a:r>
            <a:r>
              <a:rPr lang="pt-PT"/>
              <a:t> usando os seguintes métodos: </a:t>
            </a:r>
            <a:r>
              <a:rPr lang="pt-PT" b="1"/>
              <a:t>árvore de decisão</a:t>
            </a:r>
            <a:r>
              <a:rPr lang="pt-PT"/>
              <a:t>, </a:t>
            </a:r>
            <a:r>
              <a:rPr lang="pt-PT" b="1"/>
              <a:t>rede neuronal</a:t>
            </a:r>
            <a:r>
              <a:rPr lang="pt-PT"/>
              <a:t> e </a:t>
            </a:r>
            <a:r>
              <a:rPr lang="pt-PT" b="1" i="1"/>
              <a:t>KNN</a:t>
            </a:r>
            <a:r>
              <a:rPr lang="pt-PT" b="1"/>
              <a:t> (</a:t>
            </a:r>
            <a:r>
              <a:rPr lang="pt-PT" b="1" i="1"/>
              <a:t>K-</a:t>
            </a:r>
            <a:r>
              <a:rPr lang="pt-PT" b="1" i="1" err="1"/>
              <a:t>Nearest</a:t>
            </a:r>
            <a:r>
              <a:rPr lang="pt-PT" b="1" i="1"/>
              <a:t> </a:t>
            </a:r>
            <a:r>
              <a:rPr lang="pt-PT" b="1" i="1" err="1"/>
              <a:t>Neighbours</a:t>
            </a:r>
            <a:r>
              <a:rPr lang="pt-PT" b="1"/>
              <a:t>)</a:t>
            </a:r>
            <a:r>
              <a:rPr lang="pt-PT"/>
              <a:t>.”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2E9DAD-C962-9A0F-6F86-E69311B26312}"/>
              </a:ext>
            </a:extLst>
          </p:cNvPr>
          <p:cNvSpPr txBox="1"/>
          <p:nvPr/>
        </p:nvSpPr>
        <p:spPr>
          <a:xfrm>
            <a:off x="2786897" y="6203965"/>
            <a:ext cx="2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Árvore de decisão</a:t>
            </a:r>
          </a:p>
        </p:txBody>
      </p:sp>
      <p:pic>
        <p:nvPicPr>
          <p:cNvPr id="11" name="Picture 6" descr="Seta curva - ícones de setas grátis">
            <a:extLst>
              <a:ext uri="{FF2B5EF4-FFF2-40B4-BE49-F238E27FC236}">
                <a16:creationId xmlns:a16="http://schemas.microsoft.com/office/drawing/2014/main" id="{2A3E1E21-CEBE-F6E0-0CBC-3EB67D8E4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0989" flipH="1">
            <a:off x="10335509" y="1607253"/>
            <a:ext cx="656516" cy="67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95F4CF-08B0-9F79-B281-435C71064455}"/>
              </a:ext>
            </a:extLst>
          </p:cNvPr>
          <p:cNvSpPr txBox="1"/>
          <p:nvPr/>
        </p:nvSpPr>
        <p:spPr>
          <a:xfrm>
            <a:off x="7160966" y="6203965"/>
            <a:ext cx="35186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/>
              <a:t>Rede neuronal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9567FF71-36C3-9EF5-C93D-B661F05C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87" y="3029894"/>
            <a:ext cx="3420533" cy="293904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3E482B-219C-1025-693D-93ADFA038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68" y="2874664"/>
            <a:ext cx="3505199" cy="32676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F3A787F-276A-8C6F-6A30-7DA051B66892}"/>
              </a:ext>
            </a:extLst>
          </p:cNvPr>
          <p:cNvSpPr txBox="1"/>
          <p:nvPr/>
        </p:nvSpPr>
        <p:spPr>
          <a:xfrm>
            <a:off x="7723529" y="424767"/>
            <a:ext cx="3332373" cy="1169551"/>
          </a:xfrm>
          <a:custGeom>
            <a:avLst/>
            <a:gdLst>
              <a:gd name="connsiteX0" fmla="*/ 0 w 3332373"/>
              <a:gd name="connsiteY0" fmla="*/ 0 h 1169551"/>
              <a:gd name="connsiteX1" fmla="*/ 699798 w 3332373"/>
              <a:gd name="connsiteY1" fmla="*/ 0 h 1169551"/>
              <a:gd name="connsiteX2" fmla="*/ 1432920 w 3332373"/>
              <a:gd name="connsiteY2" fmla="*/ 0 h 1169551"/>
              <a:gd name="connsiteX3" fmla="*/ 1999424 w 3332373"/>
              <a:gd name="connsiteY3" fmla="*/ 0 h 1169551"/>
              <a:gd name="connsiteX4" fmla="*/ 2699222 w 3332373"/>
              <a:gd name="connsiteY4" fmla="*/ 0 h 1169551"/>
              <a:gd name="connsiteX5" fmla="*/ 3332373 w 3332373"/>
              <a:gd name="connsiteY5" fmla="*/ 0 h 1169551"/>
              <a:gd name="connsiteX6" fmla="*/ 3332373 w 3332373"/>
              <a:gd name="connsiteY6" fmla="*/ 354762 h 1169551"/>
              <a:gd name="connsiteX7" fmla="*/ 3332373 w 3332373"/>
              <a:gd name="connsiteY7" fmla="*/ 768004 h 1169551"/>
              <a:gd name="connsiteX8" fmla="*/ 3332373 w 3332373"/>
              <a:gd name="connsiteY8" fmla="*/ 1169551 h 1169551"/>
              <a:gd name="connsiteX9" fmla="*/ 2632575 w 3332373"/>
              <a:gd name="connsiteY9" fmla="*/ 1169551 h 1169551"/>
              <a:gd name="connsiteX10" fmla="*/ 2066071 w 3332373"/>
              <a:gd name="connsiteY10" fmla="*/ 1169551 h 1169551"/>
              <a:gd name="connsiteX11" fmla="*/ 1499568 w 3332373"/>
              <a:gd name="connsiteY11" fmla="*/ 1169551 h 1169551"/>
              <a:gd name="connsiteX12" fmla="*/ 799770 w 3332373"/>
              <a:gd name="connsiteY12" fmla="*/ 1169551 h 1169551"/>
              <a:gd name="connsiteX13" fmla="*/ 0 w 3332373"/>
              <a:gd name="connsiteY13" fmla="*/ 1169551 h 1169551"/>
              <a:gd name="connsiteX14" fmla="*/ 0 w 3332373"/>
              <a:gd name="connsiteY14" fmla="*/ 756309 h 1169551"/>
              <a:gd name="connsiteX15" fmla="*/ 0 w 3332373"/>
              <a:gd name="connsiteY15" fmla="*/ 389849 h 1169551"/>
              <a:gd name="connsiteX16" fmla="*/ 0 w 3332373"/>
              <a:gd name="connsiteY16" fmla="*/ 0 h 1169551"/>
              <a:gd name="connsiteX0" fmla="*/ 0 w 3332373"/>
              <a:gd name="connsiteY0" fmla="*/ 0 h 1169551"/>
              <a:gd name="connsiteX1" fmla="*/ 699798 w 3332373"/>
              <a:gd name="connsiteY1" fmla="*/ 0 h 1169551"/>
              <a:gd name="connsiteX2" fmla="*/ 1399597 w 3332373"/>
              <a:gd name="connsiteY2" fmla="*/ 0 h 1169551"/>
              <a:gd name="connsiteX3" fmla="*/ 2132719 w 3332373"/>
              <a:gd name="connsiteY3" fmla="*/ 0 h 1169551"/>
              <a:gd name="connsiteX4" fmla="*/ 3332373 w 3332373"/>
              <a:gd name="connsiteY4" fmla="*/ 0 h 1169551"/>
              <a:gd name="connsiteX5" fmla="*/ 3332373 w 3332373"/>
              <a:gd name="connsiteY5" fmla="*/ 366459 h 1169551"/>
              <a:gd name="connsiteX6" fmla="*/ 3332373 w 3332373"/>
              <a:gd name="connsiteY6" fmla="*/ 779700 h 1169551"/>
              <a:gd name="connsiteX7" fmla="*/ 3332373 w 3332373"/>
              <a:gd name="connsiteY7" fmla="*/ 1169551 h 1169551"/>
              <a:gd name="connsiteX8" fmla="*/ 2732546 w 3332373"/>
              <a:gd name="connsiteY8" fmla="*/ 1169551 h 1169551"/>
              <a:gd name="connsiteX9" fmla="*/ 2166042 w 3332373"/>
              <a:gd name="connsiteY9" fmla="*/ 1169551 h 1169551"/>
              <a:gd name="connsiteX10" fmla="*/ 1599539 w 3332373"/>
              <a:gd name="connsiteY10" fmla="*/ 1169551 h 1169551"/>
              <a:gd name="connsiteX11" fmla="*/ 933064 w 3332373"/>
              <a:gd name="connsiteY11" fmla="*/ 1169551 h 1169551"/>
              <a:gd name="connsiteX12" fmla="*/ 0 w 3332373"/>
              <a:gd name="connsiteY12" fmla="*/ 1169551 h 1169551"/>
              <a:gd name="connsiteX13" fmla="*/ 0 w 3332373"/>
              <a:gd name="connsiteY13" fmla="*/ 756309 h 1169551"/>
              <a:gd name="connsiteX14" fmla="*/ 0 w 3332373"/>
              <a:gd name="connsiteY14" fmla="*/ 378154 h 1169551"/>
              <a:gd name="connsiteX15" fmla="*/ 0 w 3332373"/>
              <a:gd name="connsiteY15" fmla="*/ 0 h 1169551"/>
              <a:gd name="connsiteX0" fmla="*/ 0 w 3332373"/>
              <a:gd name="connsiteY0" fmla="*/ 0 h 1169551"/>
              <a:gd name="connsiteX1" fmla="*/ 699798 w 3332373"/>
              <a:gd name="connsiteY1" fmla="*/ 0 h 1169551"/>
              <a:gd name="connsiteX2" fmla="*/ 1432920 w 3332373"/>
              <a:gd name="connsiteY2" fmla="*/ 0 h 1169551"/>
              <a:gd name="connsiteX3" fmla="*/ 1999424 w 3332373"/>
              <a:gd name="connsiteY3" fmla="*/ 0 h 1169551"/>
              <a:gd name="connsiteX4" fmla="*/ 2699222 w 3332373"/>
              <a:gd name="connsiteY4" fmla="*/ 0 h 1169551"/>
              <a:gd name="connsiteX5" fmla="*/ 3332373 w 3332373"/>
              <a:gd name="connsiteY5" fmla="*/ 0 h 1169551"/>
              <a:gd name="connsiteX6" fmla="*/ 3332373 w 3332373"/>
              <a:gd name="connsiteY6" fmla="*/ 354762 h 1169551"/>
              <a:gd name="connsiteX7" fmla="*/ 3332373 w 3332373"/>
              <a:gd name="connsiteY7" fmla="*/ 768004 h 1169551"/>
              <a:gd name="connsiteX8" fmla="*/ 3332373 w 3332373"/>
              <a:gd name="connsiteY8" fmla="*/ 1169551 h 1169551"/>
              <a:gd name="connsiteX9" fmla="*/ 2632575 w 3332373"/>
              <a:gd name="connsiteY9" fmla="*/ 1169551 h 1169551"/>
              <a:gd name="connsiteX10" fmla="*/ 2066071 w 3332373"/>
              <a:gd name="connsiteY10" fmla="*/ 1169551 h 1169551"/>
              <a:gd name="connsiteX11" fmla="*/ 1499568 w 3332373"/>
              <a:gd name="connsiteY11" fmla="*/ 1169551 h 1169551"/>
              <a:gd name="connsiteX12" fmla="*/ 799770 w 3332373"/>
              <a:gd name="connsiteY12" fmla="*/ 1169551 h 1169551"/>
              <a:gd name="connsiteX13" fmla="*/ 0 w 3332373"/>
              <a:gd name="connsiteY13" fmla="*/ 1169551 h 1169551"/>
              <a:gd name="connsiteX14" fmla="*/ 0 w 3332373"/>
              <a:gd name="connsiteY14" fmla="*/ 756309 h 1169551"/>
              <a:gd name="connsiteX15" fmla="*/ 0 w 3332373"/>
              <a:gd name="connsiteY15" fmla="*/ 389849 h 1169551"/>
              <a:gd name="connsiteX16" fmla="*/ 0 w 3332373"/>
              <a:gd name="connsiteY16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32373" h="1169551" fill="none" extrusionOk="0">
                <a:moveTo>
                  <a:pt x="0" y="0"/>
                </a:moveTo>
                <a:cubicBezTo>
                  <a:pt x="218265" y="30463"/>
                  <a:pt x="544899" y="37684"/>
                  <a:pt x="699798" y="0"/>
                </a:cubicBezTo>
                <a:cubicBezTo>
                  <a:pt x="758644" y="-6006"/>
                  <a:pt x="1162973" y="-13023"/>
                  <a:pt x="1432920" y="0"/>
                </a:cubicBezTo>
                <a:cubicBezTo>
                  <a:pt x="1687320" y="-7522"/>
                  <a:pt x="1748035" y="-51552"/>
                  <a:pt x="1999424" y="0"/>
                </a:cubicBezTo>
                <a:cubicBezTo>
                  <a:pt x="2196914" y="39644"/>
                  <a:pt x="2456617" y="-76469"/>
                  <a:pt x="2699222" y="0"/>
                </a:cubicBezTo>
                <a:cubicBezTo>
                  <a:pt x="2934352" y="33470"/>
                  <a:pt x="3083382" y="-18571"/>
                  <a:pt x="3332373" y="0"/>
                </a:cubicBezTo>
                <a:cubicBezTo>
                  <a:pt x="3335418" y="170147"/>
                  <a:pt x="3311251" y="245997"/>
                  <a:pt x="3332373" y="354762"/>
                </a:cubicBezTo>
                <a:cubicBezTo>
                  <a:pt x="3371754" y="477868"/>
                  <a:pt x="3324028" y="558614"/>
                  <a:pt x="3332373" y="768004"/>
                </a:cubicBezTo>
                <a:cubicBezTo>
                  <a:pt x="3307228" y="939973"/>
                  <a:pt x="3343836" y="1071558"/>
                  <a:pt x="3332373" y="1169551"/>
                </a:cubicBezTo>
                <a:cubicBezTo>
                  <a:pt x="3068227" y="1139440"/>
                  <a:pt x="2989679" y="1152762"/>
                  <a:pt x="2632575" y="1169551"/>
                </a:cubicBezTo>
                <a:cubicBezTo>
                  <a:pt x="2324795" y="1164141"/>
                  <a:pt x="2191521" y="1182642"/>
                  <a:pt x="2066071" y="1169551"/>
                </a:cubicBezTo>
                <a:cubicBezTo>
                  <a:pt x="1881470" y="1182586"/>
                  <a:pt x="1768451" y="1205062"/>
                  <a:pt x="1499568" y="1169551"/>
                </a:cubicBezTo>
                <a:cubicBezTo>
                  <a:pt x="1228634" y="1153140"/>
                  <a:pt x="1118886" y="1165971"/>
                  <a:pt x="799770" y="1169551"/>
                </a:cubicBezTo>
                <a:cubicBezTo>
                  <a:pt x="465298" y="1153535"/>
                  <a:pt x="149015" y="1198030"/>
                  <a:pt x="0" y="1169551"/>
                </a:cubicBezTo>
                <a:cubicBezTo>
                  <a:pt x="51215" y="998655"/>
                  <a:pt x="25504" y="857279"/>
                  <a:pt x="0" y="756309"/>
                </a:cubicBezTo>
                <a:cubicBezTo>
                  <a:pt x="-28400" y="718963"/>
                  <a:pt x="11053" y="597700"/>
                  <a:pt x="0" y="389849"/>
                </a:cubicBezTo>
                <a:cubicBezTo>
                  <a:pt x="-16644" y="220142"/>
                  <a:pt x="-14303" y="168650"/>
                  <a:pt x="0" y="0"/>
                </a:cubicBezTo>
                <a:close/>
              </a:path>
              <a:path w="3332373" h="1169551" stroke="0" extrusionOk="0">
                <a:moveTo>
                  <a:pt x="0" y="0"/>
                </a:moveTo>
                <a:cubicBezTo>
                  <a:pt x="215712" y="16758"/>
                  <a:pt x="354625" y="-16010"/>
                  <a:pt x="699798" y="0"/>
                </a:cubicBezTo>
                <a:cubicBezTo>
                  <a:pt x="1006005" y="-52779"/>
                  <a:pt x="1201766" y="8206"/>
                  <a:pt x="1399597" y="0"/>
                </a:cubicBezTo>
                <a:cubicBezTo>
                  <a:pt x="1546793" y="-78064"/>
                  <a:pt x="1931444" y="-32179"/>
                  <a:pt x="2132719" y="0"/>
                </a:cubicBezTo>
                <a:cubicBezTo>
                  <a:pt x="2243063" y="139365"/>
                  <a:pt x="2866145" y="144354"/>
                  <a:pt x="3332373" y="0"/>
                </a:cubicBezTo>
                <a:cubicBezTo>
                  <a:pt x="3334100" y="180015"/>
                  <a:pt x="3334055" y="206860"/>
                  <a:pt x="3332373" y="366459"/>
                </a:cubicBezTo>
                <a:cubicBezTo>
                  <a:pt x="3332275" y="506028"/>
                  <a:pt x="3368987" y="628682"/>
                  <a:pt x="3332373" y="779700"/>
                </a:cubicBezTo>
                <a:cubicBezTo>
                  <a:pt x="3334973" y="926396"/>
                  <a:pt x="3396385" y="1065538"/>
                  <a:pt x="3332373" y="1169551"/>
                </a:cubicBezTo>
                <a:cubicBezTo>
                  <a:pt x="3051442" y="1202354"/>
                  <a:pt x="2945689" y="1192277"/>
                  <a:pt x="2732546" y="1169551"/>
                </a:cubicBezTo>
                <a:cubicBezTo>
                  <a:pt x="2607650" y="1176789"/>
                  <a:pt x="2295959" y="1179466"/>
                  <a:pt x="2166042" y="1169551"/>
                </a:cubicBezTo>
                <a:cubicBezTo>
                  <a:pt x="2006364" y="1128962"/>
                  <a:pt x="1748075" y="1132844"/>
                  <a:pt x="1599539" y="1169551"/>
                </a:cubicBezTo>
                <a:cubicBezTo>
                  <a:pt x="1423074" y="1196589"/>
                  <a:pt x="1218102" y="1167217"/>
                  <a:pt x="933064" y="1169551"/>
                </a:cubicBezTo>
                <a:cubicBezTo>
                  <a:pt x="663715" y="1135588"/>
                  <a:pt x="206362" y="1179088"/>
                  <a:pt x="0" y="1169551"/>
                </a:cubicBezTo>
                <a:cubicBezTo>
                  <a:pt x="-44720" y="1023855"/>
                  <a:pt x="24446" y="962770"/>
                  <a:pt x="0" y="756309"/>
                </a:cubicBezTo>
                <a:cubicBezTo>
                  <a:pt x="6377" y="572777"/>
                  <a:pt x="34719" y="537230"/>
                  <a:pt x="0" y="378154"/>
                </a:cubicBezTo>
                <a:cubicBezTo>
                  <a:pt x="-16602" y="186146"/>
                  <a:pt x="-51450" y="103694"/>
                  <a:pt x="0" y="0"/>
                </a:cubicBezTo>
                <a:close/>
              </a:path>
              <a:path w="3332373" h="1169551" fill="none" stroke="0" extrusionOk="0">
                <a:moveTo>
                  <a:pt x="0" y="0"/>
                </a:moveTo>
                <a:cubicBezTo>
                  <a:pt x="208266" y="-17176"/>
                  <a:pt x="540864" y="-11901"/>
                  <a:pt x="699798" y="0"/>
                </a:cubicBezTo>
                <a:cubicBezTo>
                  <a:pt x="855006" y="1631"/>
                  <a:pt x="1248480" y="-29252"/>
                  <a:pt x="1432920" y="0"/>
                </a:cubicBezTo>
                <a:cubicBezTo>
                  <a:pt x="1643051" y="12324"/>
                  <a:pt x="1780864" y="-18158"/>
                  <a:pt x="1999424" y="0"/>
                </a:cubicBezTo>
                <a:cubicBezTo>
                  <a:pt x="2203939" y="198"/>
                  <a:pt x="2467572" y="-101855"/>
                  <a:pt x="2699222" y="0"/>
                </a:cubicBezTo>
                <a:cubicBezTo>
                  <a:pt x="2976313" y="-12832"/>
                  <a:pt x="3166161" y="41276"/>
                  <a:pt x="3332373" y="0"/>
                </a:cubicBezTo>
                <a:cubicBezTo>
                  <a:pt x="3344704" y="174679"/>
                  <a:pt x="3308563" y="245566"/>
                  <a:pt x="3332373" y="354762"/>
                </a:cubicBezTo>
                <a:cubicBezTo>
                  <a:pt x="3344472" y="432700"/>
                  <a:pt x="3283476" y="628619"/>
                  <a:pt x="3332373" y="768004"/>
                </a:cubicBezTo>
                <a:cubicBezTo>
                  <a:pt x="3339235" y="938344"/>
                  <a:pt x="3358972" y="1042049"/>
                  <a:pt x="3332373" y="1169551"/>
                </a:cubicBezTo>
                <a:cubicBezTo>
                  <a:pt x="3055099" y="1157096"/>
                  <a:pt x="2967659" y="1157623"/>
                  <a:pt x="2632575" y="1169551"/>
                </a:cubicBezTo>
                <a:cubicBezTo>
                  <a:pt x="2321048" y="1167069"/>
                  <a:pt x="2234421" y="1192821"/>
                  <a:pt x="2066071" y="1169551"/>
                </a:cubicBezTo>
                <a:cubicBezTo>
                  <a:pt x="1933241" y="1170012"/>
                  <a:pt x="1713264" y="1177541"/>
                  <a:pt x="1499568" y="1169551"/>
                </a:cubicBezTo>
                <a:cubicBezTo>
                  <a:pt x="1248759" y="1148104"/>
                  <a:pt x="1155024" y="1185999"/>
                  <a:pt x="799770" y="1169551"/>
                </a:cubicBezTo>
                <a:cubicBezTo>
                  <a:pt x="475435" y="1156618"/>
                  <a:pt x="197431" y="1183946"/>
                  <a:pt x="0" y="1169551"/>
                </a:cubicBezTo>
                <a:cubicBezTo>
                  <a:pt x="7927" y="1002783"/>
                  <a:pt x="6134" y="849470"/>
                  <a:pt x="0" y="756309"/>
                </a:cubicBezTo>
                <a:cubicBezTo>
                  <a:pt x="41307" y="650522"/>
                  <a:pt x="21696" y="532693"/>
                  <a:pt x="0" y="389849"/>
                </a:cubicBezTo>
                <a:cubicBezTo>
                  <a:pt x="2985" y="243655"/>
                  <a:pt x="-36897" y="140288"/>
                  <a:pt x="0" y="0"/>
                </a:cubicBezTo>
                <a:close/>
              </a:path>
              <a:path w="3332373" h="1169551" fill="none" stroke="0" extrusionOk="0">
                <a:moveTo>
                  <a:pt x="0" y="0"/>
                </a:moveTo>
                <a:cubicBezTo>
                  <a:pt x="231902" y="-12442"/>
                  <a:pt x="550917" y="61995"/>
                  <a:pt x="699798" y="0"/>
                </a:cubicBezTo>
                <a:cubicBezTo>
                  <a:pt x="810815" y="-50777"/>
                  <a:pt x="1181294" y="-9747"/>
                  <a:pt x="1432920" y="0"/>
                </a:cubicBezTo>
                <a:cubicBezTo>
                  <a:pt x="1666282" y="-19068"/>
                  <a:pt x="1760243" y="-37360"/>
                  <a:pt x="1999424" y="0"/>
                </a:cubicBezTo>
                <a:cubicBezTo>
                  <a:pt x="2153333" y="31502"/>
                  <a:pt x="2448531" y="-43345"/>
                  <a:pt x="2699222" y="0"/>
                </a:cubicBezTo>
                <a:cubicBezTo>
                  <a:pt x="2964353" y="-7839"/>
                  <a:pt x="3121039" y="-433"/>
                  <a:pt x="3332373" y="0"/>
                </a:cubicBezTo>
                <a:cubicBezTo>
                  <a:pt x="3342450" y="172851"/>
                  <a:pt x="3311970" y="242206"/>
                  <a:pt x="3332373" y="354762"/>
                </a:cubicBezTo>
                <a:cubicBezTo>
                  <a:pt x="3365573" y="451111"/>
                  <a:pt x="3317244" y="575571"/>
                  <a:pt x="3332373" y="768004"/>
                </a:cubicBezTo>
                <a:cubicBezTo>
                  <a:pt x="3331648" y="928747"/>
                  <a:pt x="3351980" y="1058025"/>
                  <a:pt x="3332373" y="1169551"/>
                </a:cubicBezTo>
                <a:cubicBezTo>
                  <a:pt x="3063229" y="1146044"/>
                  <a:pt x="2969728" y="1169127"/>
                  <a:pt x="2632575" y="1169551"/>
                </a:cubicBezTo>
                <a:cubicBezTo>
                  <a:pt x="2339745" y="1171214"/>
                  <a:pt x="2197029" y="1186523"/>
                  <a:pt x="2066071" y="1169551"/>
                </a:cubicBezTo>
                <a:cubicBezTo>
                  <a:pt x="1892275" y="1162114"/>
                  <a:pt x="1748170" y="1212541"/>
                  <a:pt x="1499568" y="1169551"/>
                </a:cubicBezTo>
                <a:cubicBezTo>
                  <a:pt x="1238193" y="1146567"/>
                  <a:pt x="1133344" y="1168095"/>
                  <a:pt x="799770" y="1169551"/>
                </a:cubicBezTo>
                <a:cubicBezTo>
                  <a:pt x="481335" y="1195539"/>
                  <a:pt x="187848" y="1219445"/>
                  <a:pt x="0" y="1169551"/>
                </a:cubicBezTo>
                <a:cubicBezTo>
                  <a:pt x="24180" y="1017629"/>
                  <a:pt x="25262" y="857362"/>
                  <a:pt x="0" y="756309"/>
                </a:cubicBezTo>
                <a:cubicBezTo>
                  <a:pt x="-3572" y="676482"/>
                  <a:pt x="8495" y="559779"/>
                  <a:pt x="0" y="389849"/>
                </a:cubicBezTo>
                <a:cubicBezTo>
                  <a:pt x="-10962" y="222500"/>
                  <a:pt x="-27049" y="161711"/>
                  <a:pt x="0" y="0"/>
                </a:cubicBez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43532351">
                  <a:custGeom>
                    <a:avLst/>
                    <a:gdLst>
                      <a:gd name="connsiteX0" fmla="*/ 0 w 3332373"/>
                      <a:gd name="connsiteY0" fmla="*/ 0 h 1384995"/>
                      <a:gd name="connsiteX1" fmla="*/ 699798 w 3332373"/>
                      <a:gd name="connsiteY1" fmla="*/ 0 h 1384995"/>
                      <a:gd name="connsiteX2" fmla="*/ 1432920 w 3332373"/>
                      <a:gd name="connsiteY2" fmla="*/ 0 h 1384995"/>
                      <a:gd name="connsiteX3" fmla="*/ 1999424 w 3332373"/>
                      <a:gd name="connsiteY3" fmla="*/ 0 h 1384995"/>
                      <a:gd name="connsiteX4" fmla="*/ 2699222 w 3332373"/>
                      <a:gd name="connsiteY4" fmla="*/ 0 h 1384995"/>
                      <a:gd name="connsiteX5" fmla="*/ 3332373 w 3332373"/>
                      <a:gd name="connsiteY5" fmla="*/ 0 h 1384995"/>
                      <a:gd name="connsiteX6" fmla="*/ 3332373 w 3332373"/>
                      <a:gd name="connsiteY6" fmla="*/ 420114 h 1384995"/>
                      <a:gd name="connsiteX7" fmla="*/ 3332373 w 3332373"/>
                      <a:gd name="connsiteY7" fmla="*/ 909479 h 1384995"/>
                      <a:gd name="connsiteX8" fmla="*/ 3332373 w 3332373"/>
                      <a:gd name="connsiteY8" fmla="*/ 1384995 h 1384995"/>
                      <a:gd name="connsiteX9" fmla="*/ 2632575 w 3332373"/>
                      <a:gd name="connsiteY9" fmla="*/ 1384995 h 1384995"/>
                      <a:gd name="connsiteX10" fmla="*/ 2066071 w 3332373"/>
                      <a:gd name="connsiteY10" fmla="*/ 1384995 h 1384995"/>
                      <a:gd name="connsiteX11" fmla="*/ 1499568 w 3332373"/>
                      <a:gd name="connsiteY11" fmla="*/ 1384995 h 1384995"/>
                      <a:gd name="connsiteX12" fmla="*/ 799770 w 3332373"/>
                      <a:gd name="connsiteY12" fmla="*/ 1384995 h 1384995"/>
                      <a:gd name="connsiteX13" fmla="*/ 0 w 3332373"/>
                      <a:gd name="connsiteY13" fmla="*/ 1384995 h 1384995"/>
                      <a:gd name="connsiteX14" fmla="*/ 0 w 3332373"/>
                      <a:gd name="connsiteY14" fmla="*/ 895630 h 1384995"/>
                      <a:gd name="connsiteX15" fmla="*/ 0 w 3332373"/>
                      <a:gd name="connsiteY15" fmla="*/ 461664 h 1384995"/>
                      <a:gd name="connsiteX16" fmla="*/ 0 w 3332373"/>
                      <a:gd name="connsiteY16" fmla="*/ 0 h 1384995"/>
                      <a:gd name="connsiteX0" fmla="*/ 0 w 3332373"/>
                      <a:gd name="connsiteY0" fmla="*/ 0 h 1384995"/>
                      <a:gd name="connsiteX1" fmla="*/ 699798 w 3332373"/>
                      <a:gd name="connsiteY1" fmla="*/ 0 h 1384995"/>
                      <a:gd name="connsiteX2" fmla="*/ 1399597 w 3332373"/>
                      <a:gd name="connsiteY2" fmla="*/ 0 h 1384995"/>
                      <a:gd name="connsiteX3" fmla="*/ 2132719 w 3332373"/>
                      <a:gd name="connsiteY3" fmla="*/ 0 h 1384995"/>
                      <a:gd name="connsiteX4" fmla="*/ 3332373 w 3332373"/>
                      <a:gd name="connsiteY4" fmla="*/ 0 h 1384995"/>
                      <a:gd name="connsiteX5" fmla="*/ 3332373 w 3332373"/>
                      <a:gd name="connsiteY5" fmla="*/ 433965 h 1384995"/>
                      <a:gd name="connsiteX6" fmla="*/ 3332373 w 3332373"/>
                      <a:gd name="connsiteY6" fmla="*/ 923330 h 1384995"/>
                      <a:gd name="connsiteX7" fmla="*/ 3332373 w 3332373"/>
                      <a:gd name="connsiteY7" fmla="*/ 1384995 h 1384995"/>
                      <a:gd name="connsiteX8" fmla="*/ 2732546 w 3332373"/>
                      <a:gd name="connsiteY8" fmla="*/ 1384995 h 1384995"/>
                      <a:gd name="connsiteX9" fmla="*/ 2166042 w 3332373"/>
                      <a:gd name="connsiteY9" fmla="*/ 1384995 h 1384995"/>
                      <a:gd name="connsiteX10" fmla="*/ 1599539 w 3332373"/>
                      <a:gd name="connsiteY10" fmla="*/ 1384995 h 1384995"/>
                      <a:gd name="connsiteX11" fmla="*/ 933064 w 3332373"/>
                      <a:gd name="connsiteY11" fmla="*/ 1384995 h 1384995"/>
                      <a:gd name="connsiteX12" fmla="*/ 0 w 3332373"/>
                      <a:gd name="connsiteY12" fmla="*/ 1384995 h 1384995"/>
                      <a:gd name="connsiteX13" fmla="*/ 0 w 3332373"/>
                      <a:gd name="connsiteY13" fmla="*/ 895630 h 1384995"/>
                      <a:gd name="connsiteX14" fmla="*/ 0 w 3332373"/>
                      <a:gd name="connsiteY14" fmla="*/ 447815 h 1384995"/>
                      <a:gd name="connsiteX15" fmla="*/ 0 w 3332373"/>
                      <a:gd name="connsiteY15" fmla="*/ 0 h 1384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332373" h="1384995" fill="none" extrusionOk="0">
                        <a:moveTo>
                          <a:pt x="0" y="0"/>
                        </a:moveTo>
                        <a:cubicBezTo>
                          <a:pt x="231345" y="-3946"/>
                          <a:pt x="548042" y="36432"/>
                          <a:pt x="699798" y="0"/>
                        </a:cubicBezTo>
                        <a:cubicBezTo>
                          <a:pt x="822452" y="-10647"/>
                          <a:pt x="1173893" y="-15787"/>
                          <a:pt x="1432920" y="0"/>
                        </a:cubicBezTo>
                        <a:cubicBezTo>
                          <a:pt x="1675505" y="1375"/>
                          <a:pt x="1757960" y="-42091"/>
                          <a:pt x="1999424" y="0"/>
                        </a:cubicBezTo>
                        <a:cubicBezTo>
                          <a:pt x="2205320" y="36893"/>
                          <a:pt x="2427041" y="-36568"/>
                          <a:pt x="2699222" y="0"/>
                        </a:cubicBezTo>
                        <a:cubicBezTo>
                          <a:pt x="2963335" y="32615"/>
                          <a:pt x="3100805" y="-12474"/>
                          <a:pt x="3332373" y="0"/>
                        </a:cubicBezTo>
                        <a:cubicBezTo>
                          <a:pt x="3332968" y="201010"/>
                          <a:pt x="3313933" y="304764"/>
                          <a:pt x="3332373" y="420114"/>
                        </a:cubicBezTo>
                        <a:cubicBezTo>
                          <a:pt x="3363530" y="551085"/>
                          <a:pt x="3323944" y="669359"/>
                          <a:pt x="3332373" y="909479"/>
                        </a:cubicBezTo>
                        <a:cubicBezTo>
                          <a:pt x="3314501" y="1112748"/>
                          <a:pt x="3346738" y="1253934"/>
                          <a:pt x="3332373" y="1384995"/>
                        </a:cubicBezTo>
                        <a:cubicBezTo>
                          <a:pt x="3065454" y="1357777"/>
                          <a:pt x="2971917" y="1366865"/>
                          <a:pt x="2632575" y="1384995"/>
                        </a:cubicBezTo>
                        <a:cubicBezTo>
                          <a:pt x="2316194" y="1391629"/>
                          <a:pt x="2211621" y="1395867"/>
                          <a:pt x="2066071" y="1384995"/>
                        </a:cubicBezTo>
                        <a:cubicBezTo>
                          <a:pt x="1891335" y="1390397"/>
                          <a:pt x="1765389" y="1418093"/>
                          <a:pt x="1499568" y="1384995"/>
                        </a:cubicBezTo>
                        <a:cubicBezTo>
                          <a:pt x="1233549" y="1363471"/>
                          <a:pt x="1126539" y="1378616"/>
                          <a:pt x="799770" y="1384995"/>
                        </a:cubicBezTo>
                        <a:cubicBezTo>
                          <a:pt x="461961" y="1381820"/>
                          <a:pt x="176213" y="1417937"/>
                          <a:pt x="0" y="1384995"/>
                        </a:cubicBezTo>
                        <a:cubicBezTo>
                          <a:pt x="40142" y="1182769"/>
                          <a:pt x="23920" y="1012188"/>
                          <a:pt x="0" y="895630"/>
                        </a:cubicBezTo>
                        <a:cubicBezTo>
                          <a:pt x="-21145" y="818035"/>
                          <a:pt x="8329" y="683477"/>
                          <a:pt x="0" y="461664"/>
                        </a:cubicBezTo>
                        <a:cubicBezTo>
                          <a:pt x="-14391" y="262596"/>
                          <a:pt x="-16117" y="179495"/>
                          <a:pt x="0" y="0"/>
                        </a:cubicBezTo>
                        <a:close/>
                      </a:path>
                      <a:path w="3332373" h="1384995" stroke="0" extrusionOk="0">
                        <a:moveTo>
                          <a:pt x="0" y="0"/>
                        </a:moveTo>
                        <a:cubicBezTo>
                          <a:pt x="242491" y="14250"/>
                          <a:pt x="375931" y="-20574"/>
                          <a:pt x="699798" y="0"/>
                        </a:cubicBezTo>
                        <a:cubicBezTo>
                          <a:pt x="1006125" y="-9862"/>
                          <a:pt x="1214350" y="13676"/>
                          <a:pt x="1399597" y="0"/>
                        </a:cubicBezTo>
                        <a:cubicBezTo>
                          <a:pt x="1554248" y="-55867"/>
                          <a:pt x="1952460" y="-3233"/>
                          <a:pt x="2132719" y="0"/>
                        </a:cubicBezTo>
                        <a:cubicBezTo>
                          <a:pt x="2271795" y="69724"/>
                          <a:pt x="2899502" y="85396"/>
                          <a:pt x="3332373" y="0"/>
                        </a:cubicBezTo>
                        <a:cubicBezTo>
                          <a:pt x="3331642" y="207974"/>
                          <a:pt x="3337922" y="247505"/>
                          <a:pt x="3332373" y="433965"/>
                        </a:cubicBezTo>
                        <a:cubicBezTo>
                          <a:pt x="3322037" y="611559"/>
                          <a:pt x="3348345" y="737430"/>
                          <a:pt x="3332373" y="923330"/>
                        </a:cubicBezTo>
                        <a:cubicBezTo>
                          <a:pt x="3331671" y="1105027"/>
                          <a:pt x="3373152" y="1270030"/>
                          <a:pt x="3332373" y="1384995"/>
                        </a:cubicBezTo>
                        <a:cubicBezTo>
                          <a:pt x="3074403" y="1407347"/>
                          <a:pt x="2913178" y="1396806"/>
                          <a:pt x="2732546" y="1384995"/>
                        </a:cubicBezTo>
                        <a:cubicBezTo>
                          <a:pt x="2590436" y="1387219"/>
                          <a:pt x="2299283" y="1392284"/>
                          <a:pt x="2166042" y="1384995"/>
                        </a:cubicBezTo>
                        <a:cubicBezTo>
                          <a:pt x="2013541" y="1383600"/>
                          <a:pt x="1768601" y="1351870"/>
                          <a:pt x="1599539" y="1384995"/>
                        </a:cubicBezTo>
                        <a:cubicBezTo>
                          <a:pt x="1396989" y="1403869"/>
                          <a:pt x="1201070" y="1387512"/>
                          <a:pt x="933064" y="1384995"/>
                        </a:cubicBezTo>
                        <a:cubicBezTo>
                          <a:pt x="672312" y="1374034"/>
                          <a:pt x="225532" y="1359647"/>
                          <a:pt x="0" y="1384995"/>
                        </a:cubicBezTo>
                        <a:cubicBezTo>
                          <a:pt x="-41138" y="1212121"/>
                          <a:pt x="10749" y="1121105"/>
                          <a:pt x="0" y="895630"/>
                        </a:cubicBezTo>
                        <a:cubicBezTo>
                          <a:pt x="3174" y="684611"/>
                          <a:pt x="31345" y="636449"/>
                          <a:pt x="0" y="447815"/>
                        </a:cubicBezTo>
                        <a:cubicBezTo>
                          <a:pt x="-18187" y="243755"/>
                          <a:pt x="-39706" y="136318"/>
                          <a:pt x="0" y="0"/>
                        </a:cubicBezTo>
                        <a:close/>
                      </a:path>
                      <a:path w="3332373" h="1384995" fill="none" stroke="0" extrusionOk="0">
                        <a:moveTo>
                          <a:pt x="0" y="0"/>
                        </a:moveTo>
                        <a:cubicBezTo>
                          <a:pt x="233881" y="-17295"/>
                          <a:pt x="559965" y="17871"/>
                          <a:pt x="699798" y="0"/>
                        </a:cubicBezTo>
                        <a:cubicBezTo>
                          <a:pt x="836044" y="-26471"/>
                          <a:pt x="1251481" y="2569"/>
                          <a:pt x="1432920" y="0"/>
                        </a:cubicBezTo>
                        <a:cubicBezTo>
                          <a:pt x="1647945" y="2581"/>
                          <a:pt x="1785521" y="-26258"/>
                          <a:pt x="1999424" y="0"/>
                        </a:cubicBezTo>
                        <a:cubicBezTo>
                          <a:pt x="2202612" y="16955"/>
                          <a:pt x="2464875" y="-54485"/>
                          <a:pt x="2699222" y="0"/>
                        </a:cubicBezTo>
                        <a:cubicBezTo>
                          <a:pt x="2976719" y="-8999"/>
                          <a:pt x="3164791" y="18152"/>
                          <a:pt x="3332373" y="0"/>
                        </a:cubicBezTo>
                        <a:cubicBezTo>
                          <a:pt x="3331787" y="201611"/>
                          <a:pt x="3312380" y="288005"/>
                          <a:pt x="3332373" y="420114"/>
                        </a:cubicBezTo>
                        <a:cubicBezTo>
                          <a:pt x="3350810" y="520115"/>
                          <a:pt x="3308380" y="730649"/>
                          <a:pt x="3332373" y="909479"/>
                        </a:cubicBezTo>
                        <a:cubicBezTo>
                          <a:pt x="3344304" y="1109652"/>
                          <a:pt x="3356156" y="1226080"/>
                          <a:pt x="3332373" y="1384995"/>
                        </a:cubicBezTo>
                        <a:cubicBezTo>
                          <a:pt x="3043873" y="1372269"/>
                          <a:pt x="2953714" y="1390196"/>
                          <a:pt x="2632575" y="1384995"/>
                        </a:cubicBezTo>
                        <a:cubicBezTo>
                          <a:pt x="2323770" y="1399273"/>
                          <a:pt x="2221960" y="1394839"/>
                          <a:pt x="2066071" y="1384995"/>
                        </a:cubicBezTo>
                        <a:cubicBezTo>
                          <a:pt x="1908431" y="1362065"/>
                          <a:pt x="1738639" y="1427864"/>
                          <a:pt x="1499568" y="1384995"/>
                        </a:cubicBezTo>
                        <a:cubicBezTo>
                          <a:pt x="1243118" y="1356448"/>
                          <a:pt x="1151638" y="1381499"/>
                          <a:pt x="799770" y="1384995"/>
                        </a:cubicBezTo>
                        <a:cubicBezTo>
                          <a:pt x="479566" y="1425580"/>
                          <a:pt x="221145" y="1460801"/>
                          <a:pt x="0" y="1384995"/>
                        </a:cubicBezTo>
                        <a:cubicBezTo>
                          <a:pt x="5808" y="1199951"/>
                          <a:pt x="18044" y="1003873"/>
                          <a:pt x="0" y="895630"/>
                        </a:cubicBezTo>
                        <a:cubicBezTo>
                          <a:pt x="12288" y="771526"/>
                          <a:pt x="4678" y="620752"/>
                          <a:pt x="0" y="461664"/>
                        </a:cubicBezTo>
                        <a:cubicBezTo>
                          <a:pt x="5159" y="271830"/>
                          <a:pt x="-28070" y="17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/>
              <a:t>Foram adotados os seguintes </a:t>
            </a:r>
            <a:r>
              <a:rPr lang="pt-PT" sz="1400" b="1"/>
              <a:t>parâmetros para as redes neuronais</a:t>
            </a:r>
            <a:r>
              <a:rPr lang="pt-PT" sz="1400"/>
              <a:t>:</a:t>
            </a:r>
          </a:p>
          <a:p>
            <a:pPr marL="285750" indent="-285750">
              <a:buBlip>
                <a:blip r:embed="rId5"/>
              </a:buBlip>
            </a:pPr>
            <a:r>
              <a:rPr lang="pt-PT" sz="1400"/>
              <a:t>1 nó interno, </a:t>
            </a:r>
            <a:r>
              <a:rPr lang="pt-PT" sz="1400" b="1"/>
              <a:t>decisão adotada</a:t>
            </a:r>
          </a:p>
          <a:p>
            <a:pPr marL="285750" indent="-285750">
              <a:buBlip>
                <a:blip r:embed="rId5"/>
              </a:buBlip>
            </a:pPr>
            <a:r>
              <a:rPr lang="pt-PT" sz="1400"/>
              <a:t>6 nós internos na primeira camada e 2 na segunda</a:t>
            </a:r>
          </a:p>
        </p:txBody>
      </p:sp>
    </p:spTree>
    <p:extLst>
      <p:ext uri="{BB962C8B-B14F-4D97-AF65-F5344CB8AC3E}">
        <p14:creationId xmlns:p14="http://schemas.microsoft.com/office/powerpoint/2010/main" val="219460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1 – Alínea 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"</a:t>
            </a:r>
            <a:r>
              <a:rPr lang="pt-PT">
                <a:ea typeface="+mn-lt"/>
                <a:cs typeface="+mn-lt"/>
              </a:rPr>
              <a:t>Usando o </a:t>
            </a:r>
            <a:r>
              <a:rPr lang="pt-PT" b="1">
                <a:ea typeface="+mn-lt"/>
                <a:cs typeface="+mn-lt"/>
              </a:rPr>
              <a:t>método </a:t>
            </a:r>
            <a:r>
              <a:rPr lang="pt-PT" b="1" i="1">
                <a:ea typeface="+mn-lt"/>
                <a:cs typeface="+mn-lt"/>
              </a:rPr>
              <a:t>k-</a:t>
            </a:r>
            <a:r>
              <a:rPr lang="pt-PT" b="1" i="1" err="1">
                <a:ea typeface="+mn-lt"/>
                <a:cs typeface="+mn-lt"/>
              </a:rPr>
              <a:t>fold</a:t>
            </a:r>
            <a:r>
              <a:rPr lang="pt-PT" b="1" i="1">
                <a:ea typeface="+mn-lt"/>
                <a:cs typeface="+mn-lt"/>
              </a:rPr>
              <a:t> cross </a:t>
            </a:r>
            <a:r>
              <a:rPr lang="pt-PT" b="1" i="1" err="1">
                <a:ea typeface="+mn-lt"/>
                <a:cs typeface="+mn-lt"/>
              </a:rPr>
              <a:t>validation</a:t>
            </a:r>
            <a:r>
              <a:rPr lang="pt-PT">
                <a:ea typeface="+mn-lt"/>
                <a:cs typeface="+mn-lt"/>
              </a:rPr>
              <a:t> obtenha a </a:t>
            </a:r>
            <a:r>
              <a:rPr lang="pt-PT" b="1">
                <a:ea typeface="+mn-lt"/>
                <a:cs typeface="+mn-lt"/>
              </a:rPr>
              <a:t>média</a:t>
            </a:r>
            <a:r>
              <a:rPr lang="pt-PT">
                <a:ea typeface="+mn-lt"/>
                <a:cs typeface="+mn-lt"/>
              </a:rPr>
              <a:t> e o </a:t>
            </a:r>
            <a:r>
              <a:rPr lang="pt-PT" b="1">
                <a:ea typeface="+mn-lt"/>
                <a:cs typeface="+mn-lt"/>
              </a:rPr>
              <a:t>desvio padrão</a:t>
            </a:r>
            <a:r>
              <a:rPr lang="pt-PT">
                <a:ea typeface="+mn-lt"/>
                <a:cs typeface="+mn-lt"/>
              </a:rPr>
              <a:t> da taxa de acerto da previsão do atributo “</a:t>
            </a:r>
            <a:r>
              <a:rPr lang="pt-PT" i="1" err="1">
                <a:ea typeface="+mn-lt"/>
                <a:cs typeface="+mn-lt"/>
              </a:rPr>
              <a:t>Pro_level</a:t>
            </a:r>
            <a:r>
              <a:rPr lang="pt-PT">
                <a:ea typeface="+mn-lt"/>
                <a:cs typeface="+mn-lt"/>
              </a:rPr>
              <a:t>” com os dois melhores modelos obtidos na alínea anterior."</a:t>
            </a:r>
            <a:endParaRPr lang="pt-PT"/>
          </a:p>
        </p:txBody>
      </p:sp>
      <p:pic>
        <p:nvPicPr>
          <p:cNvPr id="11" name="Picture 6" descr="Seta curva - ícones de setas grátis">
            <a:extLst>
              <a:ext uri="{FF2B5EF4-FFF2-40B4-BE49-F238E27FC236}">
                <a16:creationId xmlns:a16="http://schemas.microsoft.com/office/drawing/2014/main" id="{2A3E1E21-CEBE-F6E0-0CBC-3EB67D8E4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64581" flipH="1">
            <a:off x="10863997" y="1819354"/>
            <a:ext cx="656516" cy="67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6">
            <a:extLst>
              <a:ext uri="{FF2B5EF4-FFF2-40B4-BE49-F238E27FC236}">
                <a16:creationId xmlns:a16="http://schemas.microsoft.com/office/drawing/2014/main" id="{29217857-88FE-13BF-314B-006CD30AD4FC}"/>
              </a:ext>
            </a:extLst>
          </p:cNvPr>
          <p:cNvSpPr txBox="1"/>
          <p:nvPr/>
        </p:nvSpPr>
        <p:spPr>
          <a:xfrm>
            <a:off x="1069330" y="3247866"/>
            <a:ext cx="6412637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/>
              <a:t>Em primeiro, definiu-se o número de </a:t>
            </a:r>
            <a:r>
              <a:rPr lang="pt-PT" err="1"/>
              <a:t>folds</a:t>
            </a:r>
            <a:r>
              <a:rPr lang="pt-PT"/>
              <a:t>: </a:t>
            </a:r>
            <a:r>
              <a:rPr lang="pt-PT" b="1"/>
              <a:t>10 </a:t>
            </a:r>
            <a:r>
              <a:rPr lang="pt-PT" b="1" i="1" err="1"/>
              <a:t>folds</a:t>
            </a:r>
            <a:r>
              <a:rPr lang="pt-PT" i="1"/>
              <a:t>.</a:t>
            </a:r>
            <a:r>
              <a:rPr lang="pt-PT"/>
              <a:t> A utilização de 10 </a:t>
            </a:r>
            <a:r>
              <a:rPr lang="pt-PT" i="1" err="1"/>
              <a:t>fold</a:t>
            </a:r>
            <a:r>
              <a:rPr lang="pt-PT" i="1"/>
              <a:t> foi escolhida b</a:t>
            </a:r>
            <a:r>
              <a:rPr lang="pt-PT"/>
              <a:t>aseada em exemplos prévios.</a:t>
            </a:r>
          </a:p>
          <a:p>
            <a:pPr marL="342900" indent="-342900">
              <a:buFont typeface="+mj-lt"/>
              <a:buAutoNum type="arabicPeriod"/>
            </a:pPr>
            <a:endParaRPr lang="pt-PT"/>
          </a:p>
          <a:p>
            <a:pPr marL="342900" indent="-342900">
              <a:buFont typeface="+mj-lt"/>
              <a:buAutoNum type="arabicPeriod"/>
            </a:pPr>
            <a:r>
              <a:rPr lang="pt-PT"/>
              <a:t>Uso do </a:t>
            </a:r>
            <a:r>
              <a:rPr lang="pt-PT" b="1"/>
              <a:t>k </a:t>
            </a:r>
            <a:r>
              <a:rPr lang="pt-PT"/>
              <a:t>previamente definido</a:t>
            </a:r>
          </a:p>
          <a:p>
            <a:pPr marL="342900" indent="-342900">
              <a:buFont typeface="+mj-lt"/>
              <a:buAutoNum type="arabicPeriod"/>
            </a:pPr>
            <a:endParaRPr lang="pt-PT" i="1"/>
          </a:p>
          <a:p>
            <a:pPr marL="342900" indent="-342900">
              <a:buFont typeface="+mj-lt"/>
              <a:buAutoNum type="arabicPeriod"/>
            </a:pPr>
            <a:r>
              <a:rPr lang="pt-PT"/>
              <a:t>Aplicar </a:t>
            </a:r>
            <a:r>
              <a:rPr lang="pt-PT" b="1"/>
              <a:t>método </a:t>
            </a:r>
            <a:r>
              <a:rPr lang="pt-PT" b="1" i="1"/>
              <a:t>k-</a:t>
            </a:r>
            <a:r>
              <a:rPr lang="pt-PT" b="1" i="1" err="1"/>
              <a:t>fold</a:t>
            </a:r>
            <a:r>
              <a:rPr lang="pt-PT" b="1" i="1"/>
              <a:t> cross </a:t>
            </a:r>
            <a:r>
              <a:rPr lang="pt-PT" b="1" i="1" err="1"/>
              <a:t>validation</a:t>
            </a:r>
            <a:r>
              <a:rPr lang="pt-PT" i="1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b="1" i="1"/>
          </a:p>
          <a:p>
            <a:pPr marL="342900" indent="-342900">
              <a:buFont typeface="+mj-lt"/>
              <a:buAutoNum type="arabicPeriod"/>
            </a:pPr>
            <a:r>
              <a:rPr lang="pt-PT"/>
              <a:t>Obter a </a:t>
            </a:r>
            <a:r>
              <a:rPr lang="pt-PT" b="1"/>
              <a:t>média</a:t>
            </a:r>
            <a:r>
              <a:rPr lang="pt-PT"/>
              <a:t> e o </a:t>
            </a:r>
            <a:r>
              <a:rPr lang="pt-PT" b="1"/>
              <a:t>desvio padrão</a:t>
            </a:r>
            <a:r>
              <a:rPr lang="pt-PT"/>
              <a:t> da taxa de acerto da previsão do atributo </a:t>
            </a:r>
            <a:r>
              <a:rPr lang="pt-PT" i="1"/>
              <a:t>"</a:t>
            </a:r>
            <a:r>
              <a:rPr lang="pt-PT" i="1" err="1"/>
              <a:t>Pro.level</a:t>
            </a:r>
            <a:r>
              <a:rPr lang="pt-PT" i="1"/>
              <a:t>"</a:t>
            </a:r>
            <a:r>
              <a:rPr lang="pt-PT"/>
              <a:t> com os modelos selecionados.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CA37CE9-6C32-DB06-D6ED-063D90104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60383"/>
              </p:ext>
            </p:extLst>
          </p:nvPr>
        </p:nvGraphicFramePr>
        <p:xfrm>
          <a:off x="7998852" y="4791927"/>
          <a:ext cx="3864621" cy="13817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4771">
                  <a:extLst>
                    <a:ext uri="{9D8B030D-6E8A-4147-A177-3AD203B41FA5}">
                      <a16:colId xmlns:a16="http://schemas.microsoft.com/office/drawing/2014/main" val="37567908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1889802715"/>
                    </a:ext>
                  </a:extLst>
                </a:gridCol>
                <a:gridCol w="1673545">
                  <a:extLst>
                    <a:ext uri="{9D8B030D-6E8A-4147-A177-3AD203B41FA5}">
                      <a16:colId xmlns:a16="http://schemas.microsoft.com/office/drawing/2014/main" val="319271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Desvio padrão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0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Rede Neuronal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6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0.5981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9465"/>
                  </a:ext>
                </a:extLst>
              </a:tr>
            </a:tbl>
          </a:graphicData>
        </a:graphic>
      </p:graphicFrame>
      <p:pic>
        <p:nvPicPr>
          <p:cNvPr id="16" name="Picture 6" descr="Seta curva - ícones de setas grátis">
            <a:extLst>
              <a:ext uri="{FF2B5EF4-FFF2-40B4-BE49-F238E27FC236}">
                <a16:creationId xmlns:a16="http://schemas.microsoft.com/office/drawing/2014/main" id="{A79C97B1-4A41-40CF-4D52-E076B4F0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352" flipH="1">
            <a:off x="7056417" y="5959131"/>
            <a:ext cx="851101" cy="79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C57DB8-8872-3F37-64F5-41B78F69B411}"/>
              </a:ext>
            </a:extLst>
          </p:cNvPr>
          <p:cNvSpPr txBox="1"/>
          <p:nvPr/>
        </p:nvSpPr>
        <p:spPr>
          <a:xfrm>
            <a:off x="7721448" y="303074"/>
            <a:ext cx="3332373" cy="1600438"/>
          </a:xfrm>
          <a:custGeom>
            <a:avLst/>
            <a:gdLst>
              <a:gd name="connsiteX0" fmla="*/ 0 w 3332373"/>
              <a:gd name="connsiteY0" fmla="*/ 0 h 1600438"/>
              <a:gd name="connsiteX1" fmla="*/ 699798 w 3332373"/>
              <a:gd name="connsiteY1" fmla="*/ 0 h 1600438"/>
              <a:gd name="connsiteX2" fmla="*/ 1432920 w 3332373"/>
              <a:gd name="connsiteY2" fmla="*/ 0 h 1600438"/>
              <a:gd name="connsiteX3" fmla="*/ 1999424 w 3332373"/>
              <a:gd name="connsiteY3" fmla="*/ 0 h 1600438"/>
              <a:gd name="connsiteX4" fmla="*/ 2699222 w 3332373"/>
              <a:gd name="connsiteY4" fmla="*/ 0 h 1600438"/>
              <a:gd name="connsiteX5" fmla="*/ 3332373 w 3332373"/>
              <a:gd name="connsiteY5" fmla="*/ 0 h 1600438"/>
              <a:gd name="connsiteX6" fmla="*/ 3332373 w 3332373"/>
              <a:gd name="connsiteY6" fmla="*/ 485464 h 1600438"/>
              <a:gd name="connsiteX7" fmla="*/ 3332373 w 3332373"/>
              <a:gd name="connsiteY7" fmla="*/ 1050953 h 1600438"/>
              <a:gd name="connsiteX8" fmla="*/ 3332373 w 3332373"/>
              <a:gd name="connsiteY8" fmla="*/ 1600438 h 1600438"/>
              <a:gd name="connsiteX9" fmla="*/ 2632575 w 3332373"/>
              <a:gd name="connsiteY9" fmla="*/ 1600438 h 1600438"/>
              <a:gd name="connsiteX10" fmla="*/ 2066071 w 3332373"/>
              <a:gd name="connsiteY10" fmla="*/ 1600438 h 1600438"/>
              <a:gd name="connsiteX11" fmla="*/ 1499568 w 3332373"/>
              <a:gd name="connsiteY11" fmla="*/ 1600438 h 1600438"/>
              <a:gd name="connsiteX12" fmla="*/ 799770 w 3332373"/>
              <a:gd name="connsiteY12" fmla="*/ 1600438 h 1600438"/>
              <a:gd name="connsiteX13" fmla="*/ 0 w 3332373"/>
              <a:gd name="connsiteY13" fmla="*/ 1600438 h 1600438"/>
              <a:gd name="connsiteX14" fmla="*/ 0 w 3332373"/>
              <a:gd name="connsiteY14" fmla="*/ 1034949 h 1600438"/>
              <a:gd name="connsiteX15" fmla="*/ 0 w 3332373"/>
              <a:gd name="connsiteY15" fmla="*/ 533478 h 1600438"/>
              <a:gd name="connsiteX16" fmla="*/ 0 w 3332373"/>
              <a:gd name="connsiteY16" fmla="*/ 0 h 1600438"/>
              <a:gd name="connsiteX0" fmla="*/ 0 w 3332373"/>
              <a:gd name="connsiteY0" fmla="*/ 0 h 1600438"/>
              <a:gd name="connsiteX1" fmla="*/ 699798 w 3332373"/>
              <a:gd name="connsiteY1" fmla="*/ 0 h 1600438"/>
              <a:gd name="connsiteX2" fmla="*/ 1399597 w 3332373"/>
              <a:gd name="connsiteY2" fmla="*/ 0 h 1600438"/>
              <a:gd name="connsiteX3" fmla="*/ 2132719 w 3332373"/>
              <a:gd name="connsiteY3" fmla="*/ 0 h 1600438"/>
              <a:gd name="connsiteX4" fmla="*/ 3332373 w 3332373"/>
              <a:gd name="connsiteY4" fmla="*/ 0 h 1600438"/>
              <a:gd name="connsiteX5" fmla="*/ 3332373 w 3332373"/>
              <a:gd name="connsiteY5" fmla="*/ 501470 h 1600438"/>
              <a:gd name="connsiteX6" fmla="*/ 3332373 w 3332373"/>
              <a:gd name="connsiteY6" fmla="*/ 1066958 h 1600438"/>
              <a:gd name="connsiteX7" fmla="*/ 3332373 w 3332373"/>
              <a:gd name="connsiteY7" fmla="*/ 1600438 h 1600438"/>
              <a:gd name="connsiteX8" fmla="*/ 2732546 w 3332373"/>
              <a:gd name="connsiteY8" fmla="*/ 1600438 h 1600438"/>
              <a:gd name="connsiteX9" fmla="*/ 2166042 w 3332373"/>
              <a:gd name="connsiteY9" fmla="*/ 1600438 h 1600438"/>
              <a:gd name="connsiteX10" fmla="*/ 1599539 w 3332373"/>
              <a:gd name="connsiteY10" fmla="*/ 1600438 h 1600438"/>
              <a:gd name="connsiteX11" fmla="*/ 933064 w 3332373"/>
              <a:gd name="connsiteY11" fmla="*/ 1600438 h 1600438"/>
              <a:gd name="connsiteX12" fmla="*/ 0 w 3332373"/>
              <a:gd name="connsiteY12" fmla="*/ 1600438 h 1600438"/>
              <a:gd name="connsiteX13" fmla="*/ 0 w 3332373"/>
              <a:gd name="connsiteY13" fmla="*/ 1034949 h 1600438"/>
              <a:gd name="connsiteX14" fmla="*/ 0 w 3332373"/>
              <a:gd name="connsiteY14" fmla="*/ 517474 h 1600438"/>
              <a:gd name="connsiteX15" fmla="*/ 0 w 3332373"/>
              <a:gd name="connsiteY15" fmla="*/ 0 h 1600438"/>
              <a:gd name="connsiteX0" fmla="*/ 0 w 3332373"/>
              <a:gd name="connsiteY0" fmla="*/ 0 h 1600438"/>
              <a:gd name="connsiteX1" fmla="*/ 699798 w 3332373"/>
              <a:gd name="connsiteY1" fmla="*/ 0 h 1600438"/>
              <a:gd name="connsiteX2" fmla="*/ 1432920 w 3332373"/>
              <a:gd name="connsiteY2" fmla="*/ 0 h 1600438"/>
              <a:gd name="connsiteX3" fmla="*/ 1999424 w 3332373"/>
              <a:gd name="connsiteY3" fmla="*/ 0 h 1600438"/>
              <a:gd name="connsiteX4" fmla="*/ 2699222 w 3332373"/>
              <a:gd name="connsiteY4" fmla="*/ 0 h 1600438"/>
              <a:gd name="connsiteX5" fmla="*/ 3332373 w 3332373"/>
              <a:gd name="connsiteY5" fmla="*/ 0 h 1600438"/>
              <a:gd name="connsiteX6" fmla="*/ 3332373 w 3332373"/>
              <a:gd name="connsiteY6" fmla="*/ 485464 h 1600438"/>
              <a:gd name="connsiteX7" fmla="*/ 3332373 w 3332373"/>
              <a:gd name="connsiteY7" fmla="*/ 1050953 h 1600438"/>
              <a:gd name="connsiteX8" fmla="*/ 3332373 w 3332373"/>
              <a:gd name="connsiteY8" fmla="*/ 1600438 h 1600438"/>
              <a:gd name="connsiteX9" fmla="*/ 2632575 w 3332373"/>
              <a:gd name="connsiteY9" fmla="*/ 1600438 h 1600438"/>
              <a:gd name="connsiteX10" fmla="*/ 2066071 w 3332373"/>
              <a:gd name="connsiteY10" fmla="*/ 1600438 h 1600438"/>
              <a:gd name="connsiteX11" fmla="*/ 1499568 w 3332373"/>
              <a:gd name="connsiteY11" fmla="*/ 1600438 h 1600438"/>
              <a:gd name="connsiteX12" fmla="*/ 799770 w 3332373"/>
              <a:gd name="connsiteY12" fmla="*/ 1600438 h 1600438"/>
              <a:gd name="connsiteX13" fmla="*/ 0 w 3332373"/>
              <a:gd name="connsiteY13" fmla="*/ 1600438 h 1600438"/>
              <a:gd name="connsiteX14" fmla="*/ 0 w 3332373"/>
              <a:gd name="connsiteY14" fmla="*/ 1034949 h 1600438"/>
              <a:gd name="connsiteX15" fmla="*/ 0 w 3332373"/>
              <a:gd name="connsiteY15" fmla="*/ 533478 h 1600438"/>
              <a:gd name="connsiteX16" fmla="*/ 0 w 3332373"/>
              <a:gd name="connsiteY16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32373" h="1600438" fill="none" extrusionOk="0">
                <a:moveTo>
                  <a:pt x="0" y="0"/>
                </a:moveTo>
                <a:cubicBezTo>
                  <a:pt x="221834" y="20013"/>
                  <a:pt x="541060" y="57470"/>
                  <a:pt x="699798" y="0"/>
                </a:cubicBezTo>
                <a:cubicBezTo>
                  <a:pt x="770326" y="-9866"/>
                  <a:pt x="1162103" y="-17909"/>
                  <a:pt x="1432920" y="0"/>
                </a:cubicBezTo>
                <a:cubicBezTo>
                  <a:pt x="1691678" y="-10297"/>
                  <a:pt x="1753193" y="-56328"/>
                  <a:pt x="1999424" y="0"/>
                </a:cubicBezTo>
                <a:cubicBezTo>
                  <a:pt x="2198805" y="49210"/>
                  <a:pt x="2450454" y="-78346"/>
                  <a:pt x="2699222" y="0"/>
                </a:cubicBezTo>
                <a:cubicBezTo>
                  <a:pt x="2936164" y="43247"/>
                  <a:pt x="3084908" y="-21749"/>
                  <a:pt x="3332373" y="0"/>
                </a:cubicBezTo>
                <a:cubicBezTo>
                  <a:pt x="3348610" y="234868"/>
                  <a:pt x="3313067" y="348505"/>
                  <a:pt x="3332373" y="485464"/>
                </a:cubicBezTo>
                <a:cubicBezTo>
                  <a:pt x="3367348" y="642616"/>
                  <a:pt x="3324172" y="755557"/>
                  <a:pt x="3332373" y="1050953"/>
                </a:cubicBezTo>
                <a:cubicBezTo>
                  <a:pt x="3286513" y="1287071"/>
                  <a:pt x="3341917" y="1470051"/>
                  <a:pt x="3332373" y="1600438"/>
                </a:cubicBezTo>
                <a:cubicBezTo>
                  <a:pt x="3070536" y="1555928"/>
                  <a:pt x="2979862" y="1578825"/>
                  <a:pt x="2632575" y="1600438"/>
                </a:cubicBezTo>
                <a:cubicBezTo>
                  <a:pt x="2331579" y="1588406"/>
                  <a:pt x="2189740" y="1617258"/>
                  <a:pt x="2066071" y="1600438"/>
                </a:cubicBezTo>
                <a:cubicBezTo>
                  <a:pt x="1878628" y="1617595"/>
                  <a:pt x="1771602" y="1654030"/>
                  <a:pt x="1499568" y="1600438"/>
                </a:cubicBezTo>
                <a:cubicBezTo>
                  <a:pt x="1216418" y="1581716"/>
                  <a:pt x="1100179" y="1599289"/>
                  <a:pt x="799770" y="1600438"/>
                </a:cubicBezTo>
                <a:cubicBezTo>
                  <a:pt x="472482" y="1554723"/>
                  <a:pt x="149548" y="1639153"/>
                  <a:pt x="0" y="1600438"/>
                </a:cubicBezTo>
                <a:cubicBezTo>
                  <a:pt x="49657" y="1366645"/>
                  <a:pt x="41935" y="1198561"/>
                  <a:pt x="0" y="1034949"/>
                </a:cubicBezTo>
                <a:cubicBezTo>
                  <a:pt x="-25224" y="961129"/>
                  <a:pt x="9600" y="799379"/>
                  <a:pt x="0" y="533478"/>
                </a:cubicBezTo>
                <a:cubicBezTo>
                  <a:pt x="-31945" y="290938"/>
                  <a:pt x="-15396" y="214206"/>
                  <a:pt x="0" y="0"/>
                </a:cubicBezTo>
                <a:close/>
              </a:path>
              <a:path w="3332373" h="1600438" stroke="0" extrusionOk="0">
                <a:moveTo>
                  <a:pt x="0" y="0"/>
                </a:moveTo>
                <a:cubicBezTo>
                  <a:pt x="225968" y="19381"/>
                  <a:pt x="370603" y="-23434"/>
                  <a:pt x="699798" y="0"/>
                </a:cubicBezTo>
                <a:cubicBezTo>
                  <a:pt x="1006096" y="-22023"/>
                  <a:pt x="1182954" y="7465"/>
                  <a:pt x="1399597" y="0"/>
                </a:cubicBezTo>
                <a:cubicBezTo>
                  <a:pt x="1547511" y="-92471"/>
                  <a:pt x="1946842" y="-11608"/>
                  <a:pt x="2132719" y="0"/>
                </a:cubicBezTo>
                <a:cubicBezTo>
                  <a:pt x="2236466" y="179535"/>
                  <a:pt x="2868058" y="166777"/>
                  <a:pt x="3332373" y="0"/>
                </a:cubicBezTo>
                <a:cubicBezTo>
                  <a:pt x="3336134" y="248353"/>
                  <a:pt x="3335670" y="284757"/>
                  <a:pt x="3332373" y="501470"/>
                </a:cubicBezTo>
                <a:cubicBezTo>
                  <a:pt x="3325602" y="703069"/>
                  <a:pt x="3357298" y="854727"/>
                  <a:pt x="3332373" y="1066958"/>
                </a:cubicBezTo>
                <a:cubicBezTo>
                  <a:pt x="3343075" y="1253655"/>
                  <a:pt x="3378371" y="1466032"/>
                  <a:pt x="3332373" y="1600438"/>
                </a:cubicBezTo>
                <a:cubicBezTo>
                  <a:pt x="3053515" y="1638937"/>
                  <a:pt x="2928572" y="1620125"/>
                  <a:pt x="2732546" y="1600438"/>
                </a:cubicBezTo>
                <a:cubicBezTo>
                  <a:pt x="2594494" y="1604271"/>
                  <a:pt x="2287260" y="1622460"/>
                  <a:pt x="2166042" y="1600438"/>
                </a:cubicBezTo>
                <a:cubicBezTo>
                  <a:pt x="2010493" y="1582087"/>
                  <a:pt x="1730145" y="1545796"/>
                  <a:pt x="1599539" y="1600438"/>
                </a:cubicBezTo>
                <a:cubicBezTo>
                  <a:pt x="1420095" y="1632080"/>
                  <a:pt x="1239683" y="1593238"/>
                  <a:pt x="933064" y="1600438"/>
                </a:cubicBezTo>
                <a:cubicBezTo>
                  <a:pt x="666058" y="1569799"/>
                  <a:pt x="217938" y="1583403"/>
                  <a:pt x="0" y="1600438"/>
                </a:cubicBezTo>
                <a:cubicBezTo>
                  <a:pt x="-50388" y="1401413"/>
                  <a:pt x="16279" y="1301982"/>
                  <a:pt x="0" y="1034949"/>
                </a:cubicBezTo>
                <a:cubicBezTo>
                  <a:pt x="7462" y="783959"/>
                  <a:pt x="34752" y="735234"/>
                  <a:pt x="0" y="517474"/>
                </a:cubicBezTo>
                <a:cubicBezTo>
                  <a:pt x="-17874" y="277784"/>
                  <a:pt x="-60052" y="137741"/>
                  <a:pt x="0" y="0"/>
                </a:cubicBezTo>
                <a:close/>
              </a:path>
              <a:path w="3332373" h="1600438" fill="none" stroke="0" extrusionOk="0">
                <a:moveTo>
                  <a:pt x="0" y="0"/>
                </a:moveTo>
                <a:cubicBezTo>
                  <a:pt x="215100" y="-21871"/>
                  <a:pt x="552616" y="10264"/>
                  <a:pt x="699798" y="0"/>
                </a:cubicBezTo>
                <a:cubicBezTo>
                  <a:pt x="859506" y="-912"/>
                  <a:pt x="1248965" y="-23375"/>
                  <a:pt x="1432920" y="0"/>
                </a:cubicBezTo>
                <a:cubicBezTo>
                  <a:pt x="1643199" y="12821"/>
                  <a:pt x="1769010" y="-16106"/>
                  <a:pt x="1999424" y="0"/>
                </a:cubicBezTo>
                <a:cubicBezTo>
                  <a:pt x="2206236" y="-18974"/>
                  <a:pt x="2465596" y="-77884"/>
                  <a:pt x="2699222" y="0"/>
                </a:cubicBezTo>
                <a:cubicBezTo>
                  <a:pt x="2975816" y="-22033"/>
                  <a:pt x="3165721" y="38597"/>
                  <a:pt x="3332373" y="0"/>
                </a:cubicBezTo>
                <a:cubicBezTo>
                  <a:pt x="3353456" y="240404"/>
                  <a:pt x="3309577" y="334539"/>
                  <a:pt x="3332373" y="485464"/>
                </a:cubicBezTo>
                <a:cubicBezTo>
                  <a:pt x="3338167" y="588038"/>
                  <a:pt x="3303842" y="846424"/>
                  <a:pt x="3332373" y="1050953"/>
                </a:cubicBezTo>
                <a:cubicBezTo>
                  <a:pt x="3335897" y="1284427"/>
                  <a:pt x="3367791" y="1444456"/>
                  <a:pt x="3332373" y="1600438"/>
                </a:cubicBezTo>
                <a:cubicBezTo>
                  <a:pt x="3065598" y="1582426"/>
                  <a:pt x="2968369" y="1589298"/>
                  <a:pt x="2632575" y="1600438"/>
                </a:cubicBezTo>
                <a:cubicBezTo>
                  <a:pt x="2322968" y="1612650"/>
                  <a:pt x="2235770" y="1628390"/>
                  <a:pt x="2066071" y="1600438"/>
                </a:cubicBezTo>
                <a:cubicBezTo>
                  <a:pt x="1923428" y="1585925"/>
                  <a:pt x="1710595" y="1618797"/>
                  <a:pt x="1499568" y="1600438"/>
                </a:cubicBezTo>
                <a:cubicBezTo>
                  <a:pt x="1259343" y="1575102"/>
                  <a:pt x="1154559" y="1613135"/>
                  <a:pt x="799770" y="1600438"/>
                </a:cubicBezTo>
                <a:cubicBezTo>
                  <a:pt x="476172" y="1608552"/>
                  <a:pt x="199187" y="1642091"/>
                  <a:pt x="0" y="1600438"/>
                </a:cubicBezTo>
                <a:cubicBezTo>
                  <a:pt x="8243" y="1374531"/>
                  <a:pt x="-1603" y="1162926"/>
                  <a:pt x="0" y="1034949"/>
                </a:cubicBezTo>
                <a:cubicBezTo>
                  <a:pt x="32369" y="890856"/>
                  <a:pt x="24330" y="727132"/>
                  <a:pt x="0" y="533478"/>
                </a:cubicBezTo>
                <a:cubicBezTo>
                  <a:pt x="1482" y="337984"/>
                  <a:pt x="-43833" y="189324"/>
                  <a:pt x="0" y="0"/>
                </a:cubicBezTo>
                <a:close/>
              </a:path>
              <a:path w="3332373" h="1600438" fill="none" stroke="0" extrusionOk="0">
                <a:moveTo>
                  <a:pt x="0" y="0"/>
                </a:moveTo>
                <a:cubicBezTo>
                  <a:pt x="232172" y="-18091"/>
                  <a:pt x="550202" y="65562"/>
                  <a:pt x="699798" y="0"/>
                </a:cubicBezTo>
                <a:cubicBezTo>
                  <a:pt x="820243" y="-20234"/>
                  <a:pt x="1206290" y="-2552"/>
                  <a:pt x="1432920" y="0"/>
                </a:cubicBezTo>
                <a:cubicBezTo>
                  <a:pt x="1667074" y="-16902"/>
                  <a:pt x="1765835" y="-54904"/>
                  <a:pt x="1999424" y="0"/>
                </a:cubicBezTo>
                <a:cubicBezTo>
                  <a:pt x="2193890" y="42708"/>
                  <a:pt x="2470780" y="-67628"/>
                  <a:pt x="2699222" y="0"/>
                </a:cubicBezTo>
                <a:cubicBezTo>
                  <a:pt x="2964237" y="6334"/>
                  <a:pt x="3109242" y="-10203"/>
                  <a:pt x="3332373" y="0"/>
                </a:cubicBezTo>
                <a:cubicBezTo>
                  <a:pt x="3347126" y="236922"/>
                  <a:pt x="3311520" y="333549"/>
                  <a:pt x="3332373" y="485464"/>
                </a:cubicBezTo>
                <a:cubicBezTo>
                  <a:pt x="3367707" y="607672"/>
                  <a:pt x="3321132" y="777819"/>
                  <a:pt x="3332373" y="1050953"/>
                </a:cubicBezTo>
                <a:cubicBezTo>
                  <a:pt x="3330991" y="1275352"/>
                  <a:pt x="3372969" y="1444725"/>
                  <a:pt x="3332373" y="1600438"/>
                </a:cubicBezTo>
                <a:cubicBezTo>
                  <a:pt x="3056252" y="1566827"/>
                  <a:pt x="2969567" y="1595463"/>
                  <a:pt x="2632575" y="1600438"/>
                </a:cubicBezTo>
                <a:cubicBezTo>
                  <a:pt x="2323597" y="1606865"/>
                  <a:pt x="2188590" y="1625300"/>
                  <a:pt x="2066071" y="1600438"/>
                </a:cubicBezTo>
                <a:cubicBezTo>
                  <a:pt x="1892984" y="1585637"/>
                  <a:pt x="1742816" y="1658401"/>
                  <a:pt x="1499568" y="1600438"/>
                </a:cubicBezTo>
                <a:cubicBezTo>
                  <a:pt x="1250535" y="1557982"/>
                  <a:pt x="1148017" y="1605472"/>
                  <a:pt x="799770" y="1600438"/>
                </a:cubicBezTo>
                <a:cubicBezTo>
                  <a:pt x="472655" y="1612594"/>
                  <a:pt x="187684" y="1660270"/>
                  <a:pt x="0" y="1600438"/>
                </a:cubicBezTo>
                <a:cubicBezTo>
                  <a:pt x="27151" y="1382093"/>
                  <a:pt x="37874" y="1196940"/>
                  <a:pt x="0" y="1034949"/>
                </a:cubicBezTo>
                <a:cubicBezTo>
                  <a:pt x="-15635" y="940799"/>
                  <a:pt x="8600" y="761428"/>
                  <a:pt x="0" y="533478"/>
                </a:cubicBezTo>
                <a:cubicBezTo>
                  <a:pt x="7988" y="308357"/>
                  <a:pt x="-24961" y="215618"/>
                  <a:pt x="0" y="0"/>
                </a:cubicBez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43532351">
                  <a:custGeom>
                    <a:avLst/>
                    <a:gdLst>
                      <a:gd name="connsiteX0" fmla="*/ 0 w 3332373"/>
                      <a:gd name="connsiteY0" fmla="*/ 0 h 1384995"/>
                      <a:gd name="connsiteX1" fmla="*/ 699798 w 3332373"/>
                      <a:gd name="connsiteY1" fmla="*/ 0 h 1384995"/>
                      <a:gd name="connsiteX2" fmla="*/ 1432920 w 3332373"/>
                      <a:gd name="connsiteY2" fmla="*/ 0 h 1384995"/>
                      <a:gd name="connsiteX3" fmla="*/ 1999424 w 3332373"/>
                      <a:gd name="connsiteY3" fmla="*/ 0 h 1384995"/>
                      <a:gd name="connsiteX4" fmla="*/ 2699222 w 3332373"/>
                      <a:gd name="connsiteY4" fmla="*/ 0 h 1384995"/>
                      <a:gd name="connsiteX5" fmla="*/ 3332373 w 3332373"/>
                      <a:gd name="connsiteY5" fmla="*/ 0 h 1384995"/>
                      <a:gd name="connsiteX6" fmla="*/ 3332373 w 3332373"/>
                      <a:gd name="connsiteY6" fmla="*/ 420114 h 1384995"/>
                      <a:gd name="connsiteX7" fmla="*/ 3332373 w 3332373"/>
                      <a:gd name="connsiteY7" fmla="*/ 909479 h 1384995"/>
                      <a:gd name="connsiteX8" fmla="*/ 3332373 w 3332373"/>
                      <a:gd name="connsiteY8" fmla="*/ 1384995 h 1384995"/>
                      <a:gd name="connsiteX9" fmla="*/ 2632575 w 3332373"/>
                      <a:gd name="connsiteY9" fmla="*/ 1384995 h 1384995"/>
                      <a:gd name="connsiteX10" fmla="*/ 2066071 w 3332373"/>
                      <a:gd name="connsiteY10" fmla="*/ 1384995 h 1384995"/>
                      <a:gd name="connsiteX11" fmla="*/ 1499568 w 3332373"/>
                      <a:gd name="connsiteY11" fmla="*/ 1384995 h 1384995"/>
                      <a:gd name="connsiteX12" fmla="*/ 799770 w 3332373"/>
                      <a:gd name="connsiteY12" fmla="*/ 1384995 h 1384995"/>
                      <a:gd name="connsiteX13" fmla="*/ 0 w 3332373"/>
                      <a:gd name="connsiteY13" fmla="*/ 1384995 h 1384995"/>
                      <a:gd name="connsiteX14" fmla="*/ 0 w 3332373"/>
                      <a:gd name="connsiteY14" fmla="*/ 895630 h 1384995"/>
                      <a:gd name="connsiteX15" fmla="*/ 0 w 3332373"/>
                      <a:gd name="connsiteY15" fmla="*/ 461664 h 1384995"/>
                      <a:gd name="connsiteX16" fmla="*/ 0 w 3332373"/>
                      <a:gd name="connsiteY16" fmla="*/ 0 h 1384995"/>
                      <a:gd name="connsiteX0" fmla="*/ 0 w 3332373"/>
                      <a:gd name="connsiteY0" fmla="*/ 0 h 1384995"/>
                      <a:gd name="connsiteX1" fmla="*/ 699798 w 3332373"/>
                      <a:gd name="connsiteY1" fmla="*/ 0 h 1384995"/>
                      <a:gd name="connsiteX2" fmla="*/ 1399597 w 3332373"/>
                      <a:gd name="connsiteY2" fmla="*/ 0 h 1384995"/>
                      <a:gd name="connsiteX3" fmla="*/ 2132719 w 3332373"/>
                      <a:gd name="connsiteY3" fmla="*/ 0 h 1384995"/>
                      <a:gd name="connsiteX4" fmla="*/ 3332373 w 3332373"/>
                      <a:gd name="connsiteY4" fmla="*/ 0 h 1384995"/>
                      <a:gd name="connsiteX5" fmla="*/ 3332373 w 3332373"/>
                      <a:gd name="connsiteY5" fmla="*/ 433965 h 1384995"/>
                      <a:gd name="connsiteX6" fmla="*/ 3332373 w 3332373"/>
                      <a:gd name="connsiteY6" fmla="*/ 923330 h 1384995"/>
                      <a:gd name="connsiteX7" fmla="*/ 3332373 w 3332373"/>
                      <a:gd name="connsiteY7" fmla="*/ 1384995 h 1384995"/>
                      <a:gd name="connsiteX8" fmla="*/ 2732546 w 3332373"/>
                      <a:gd name="connsiteY8" fmla="*/ 1384995 h 1384995"/>
                      <a:gd name="connsiteX9" fmla="*/ 2166042 w 3332373"/>
                      <a:gd name="connsiteY9" fmla="*/ 1384995 h 1384995"/>
                      <a:gd name="connsiteX10" fmla="*/ 1599539 w 3332373"/>
                      <a:gd name="connsiteY10" fmla="*/ 1384995 h 1384995"/>
                      <a:gd name="connsiteX11" fmla="*/ 933064 w 3332373"/>
                      <a:gd name="connsiteY11" fmla="*/ 1384995 h 1384995"/>
                      <a:gd name="connsiteX12" fmla="*/ 0 w 3332373"/>
                      <a:gd name="connsiteY12" fmla="*/ 1384995 h 1384995"/>
                      <a:gd name="connsiteX13" fmla="*/ 0 w 3332373"/>
                      <a:gd name="connsiteY13" fmla="*/ 895630 h 1384995"/>
                      <a:gd name="connsiteX14" fmla="*/ 0 w 3332373"/>
                      <a:gd name="connsiteY14" fmla="*/ 447815 h 1384995"/>
                      <a:gd name="connsiteX15" fmla="*/ 0 w 3332373"/>
                      <a:gd name="connsiteY15" fmla="*/ 0 h 1384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332373" h="1384995" fill="none" extrusionOk="0">
                        <a:moveTo>
                          <a:pt x="0" y="0"/>
                        </a:moveTo>
                        <a:cubicBezTo>
                          <a:pt x="231345" y="-3946"/>
                          <a:pt x="548042" y="36432"/>
                          <a:pt x="699798" y="0"/>
                        </a:cubicBezTo>
                        <a:cubicBezTo>
                          <a:pt x="822452" y="-10647"/>
                          <a:pt x="1173893" y="-15787"/>
                          <a:pt x="1432920" y="0"/>
                        </a:cubicBezTo>
                        <a:cubicBezTo>
                          <a:pt x="1675505" y="1375"/>
                          <a:pt x="1757960" y="-42091"/>
                          <a:pt x="1999424" y="0"/>
                        </a:cubicBezTo>
                        <a:cubicBezTo>
                          <a:pt x="2205320" y="36893"/>
                          <a:pt x="2427041" y="-36568"/>
                          <a:pt x="2699222" y="0"/>
                        </a:cubicBezTo>
                        <a:cubicBezTo>
                          <a:pt x="2963335" y="32615"/>
                          <a:pt x="3100805" y="-12474"/>
                          <a:pt x="3332373" y="0"/>
                        </a:cubicBezTo>
                        <a:cubicBezTo>
                          <a:pt x="3332968" y="201010"/>
                          <a:pt x="3313933" y="304764"/>
                          <a:pt x="3332373" y="420114"/>
                        </a:cubicBezTo>
                        <a:cubicBezTo>
                          <a:pt x="3363530" y="551085"/>
                          <a:pt x="3323944" y="669359"/>
                          <a:pt x="3332373" y="909479"/>
                        </a:cubicBezTo>
                        <a:cubicBezTo>
                          <a:pt x="3314501" y="1112748"/>
                          <a:pt x="3346738" y="1253934"/>
                          <a:pt x="3332373" y="1384995"/>
                        </a:cubicBezTo>
                        <a:cubicBezTo>
                          <a:pt x="3065454" y="1357777"/>
                          <a:pt x="2971917" y="1366865"/>
                          <a:pt x="2632575" y="1384995"/>
                        </a:cubicBezTo>
                        <a:cubicBezTo>
                          <a:pt x="2316194" y="1391629"/>
                          <a:pt x="2211621" y="1395867"/>
                          <a:pt x="2066071" y="1384995"/>
                        </a:cubicBezTo>
                        <a:cubicBezTo>
                          <a:pt x="1891335" y="1390397"/>
                          <a:pt x="1765389" y="1418093"/>
                          <a:pt x="1499568" y="1384995"/>
                        </a:cubicBezTo>
                        <a:cubicBezTo>
                          <a:pt x="1233549" y="1363471"/>
                          <a:pt x="1126539" y="1378616"/>
                          <a:pt x="799770" y="1384995"/>
                        </a:cubicBezTo>
                        <a:cubicBezTo>
                          <a:pt x="461961" y="1381820"/>
                          <a:pt x="176213" y="1417937"/>
                          <a:pt x="0" y="1384995"/>
                        </a:cubicBezTo>
                        <a:cubicBezTo>
                          <a:pt x="40142" y="1182769"/>
                          <a:pt x="23920" y="1012188"/>
                          <a:pt x="0" y="895630"/>
                        </a:cubicBezTo>
                        <a:cubicBezTo>
                          <a:pt x="-21145" y="818035"/>
                          <a:pt x="8329" y="683477"/>
                          <a:pt x="0" y="461664"/>
                        </a:cubicBezTo>
                        <a:cubicBezTo>
                          <a:pt x="-14391" y="262596"/>
                          <a:pt x="-16117" y="179495"/>
                          <a:pt x="0" y="0"/>
                        </a:cubicBezTo>
                        <a:close/>
                      </a:path>
                      <a:path w="3332373" h="1384995" stroke="0" extrusionOk="0">
                        <a:moveTo>
                          <a:pt x="0" y="0"/>
                        </a:moveTo>
                        <a:cubicBezTo>
                          <a:pt x="242491" y="14250"/>
                          <a:pt x="375931" y="-20574"/>
                          <a:pt x="699798" y="0"/>
                        </a:cubicBezTo>
                        <a:cubicBezTo>
                          <a:pt x="1006125" y="-9862"/>
                          <a:pt x="1214350" y="13676"/>
                          <a:pt x="1399597" y="0"/>
                        </a:cubicBezTo>
                        <a:cubicBezTo>
                          <a:pt x="1554248" y="-55867"/>
                          <a:pt x="1952460" y="-3233"/>
                          <a:pt x="2132719" y="0"/>
                        </a:cubicBezTo>
                        <a:cubicBezTo>
                          <a:pt x="2271795" y="69724"/>
                          <a:pt x="2899502" y="85396"/>
                          <a:pt x="3332373" y="0"/>
                        </a:cubicBezTo>
                        <a:cubicBezTo>
                          <a:pt x="3331642" y="207974"/>
                          <a:pt x="3337922" y="247505"/>
                          <a:pt x="3332373" y="433965"/>
                        </a:cubicBezTo>
                        <a:cubicBezTo>
                          <a:pt x="3322037" y="611559"/>
                          <a:pt x="3348345" y="737430"/>
                          <a:pt x="3332373" y="923330"/>
                        </a:cubicBezTo>
                        <a:cubicBezTo>
                          <a:pt x="3331671" y="1105027"/>
                          <a:pt x="3373152" y="1270030"/>
                          <a:pt x="3332373" y="1384995"/>
                        </a:cubicBezTo>
                        <a:cubicBezTo>
                          <a:pt x="3074403" y="1407347"/>
                          <a:pt x="2913178" y="1396806"/>
                          <a:pt x="2732546" y="1384995"/>
                        </a:cubicBezTo>
                        <a:cubicBezTo>
                          <a:pt x="2590436" y="1387219"/>
                          <a:pt x="2299283" y="1392284"/>
                          <a:pt x="2166042" y="1384995"/>
                        </a:cubicBezTo>
                        <a:cubicBezTo>
                          <a:pt x="2013541" y="1383600"/>
                          <a:pt x="1768601" y="1351870"/>
                          <a:pt x="1599539" y="1384995"/>
                        </a:cubicBezTo>
                        <a:cubicBezTo>
                          <a:pt x="1396989" y="1403869"/>
                          <a:pt x="1201070" y="1387512"/>
                          <a:pt x="933064" y="1384995"/>
                        </a:cubicBezTo>
                        <a:cubicBezTo>
                          <a:pt x="672312" y="1374034"/>
                          <a:pt x="225532" y="1359647"/>
                          <a:pt x="0" y="1384995"/>
                        </a:cubicBezTo>
                        <a:cubicBezTo>
                          <a:pt x="-41138" y="1212121"/>
                          <a:pt x="10749" y="1121105"/>
                          <a:pt x="0" y="895630"/>
                        </a:cubicBezTo>
                        <a:cubicBezTo>
                          <a:pt x="3174" y="684611"/>
                          <a:pt x="31345" y="636449"/>
                          <a:pt x="0" y="447815"/>
                        </a:cubicBezTo>
                        <a:cubicBezTo>
                          <a:pt x="-18187" y="243755"/>
                          <a:pt x="-39706" y="136318"/>
                          <a:pt x="0" y="0"/>
                        </a:cubicBezTo>
                        <a:close/>
                      </a:path>
                      <a:path w="3332373" h="1384995" fill="none" stroke="0" extrusionOk="0">
                        <a:moveTo>
                          <a:pt x="0" y="0"/>
                        </a:moveTo>
                        <a:cubicBezTo>
                          <a:pt x="233881" y="-17295"/>
                          <a:pt x="559965" y="17871"/>
                          <a:pt x="699798" y="0"/>
                        </a:cubicBezTo>
                        <a:cubicBezTo>
                          <a:pt x="836044" y="-26471"/>
                          <a:pt x="1251481" y="2569"/>
                          <a:pt x="1432920" y="0"/>
                        </a:cubicBezTo>
                        <a:cubicBezTo>
                          <a:pt x="1647945" y="2581"/>
                          <a:pt x="1785521" y="-26258"/>
                          <a:pt x="1999424" y="0"/>
                        </a:cubicBezTo>
                        <a:cubicBezTo>
                          <a:pt x="2202612" y="16955"/>
                          <a:pt x="2464875" y="-54485"/>
                          <a:pt x="2699222" y="0"/>
                        </a:cubicBezTo>
                        <a:cubicBezTo>
                          <a:pt x="2976719" y="-8999"/>
                          <a:pt x="3164791" y="18152"/>
                          <a:pt x="3332373" y="0"/>
                        </a:cubicBezTo>
                        <a:cubicBezTo>
                          <a:pt x="3331787" y="201611"/>
                          <a:pt x="3312380" y="288005"/>
                          <a:pt x="3332373" y="420114"/>
                        </a:cubicBezTo>
                        <a:cubicBezTo>
                          <a:pt x="3350810" y="520115"/>
                          <a:pt x="3308380" y="730649"/>
                          <a:pt x="3332373" y="909479"/>
                        </a:cubicBezTo>
                        <a:cubicBezTo>
                          <a:pt x="3344304" y="1109652"/>
                          <a:pt x="3356156" y="1226080"/>
                          <a:pt x="3332373" y="1384995"/>
                        </a:cubicBezTo>
                        <a:cubicBezTo>
                          <a:pt x="3043873" y="1372269"/>
                          <a:pt x="2953714" y="1390196"/>
                          <a:pt x="2632575" y="1384995"/>
                        </a:cubicBezTo>
                        <a:cubicBezTo>
                          <a:pt x="2323770" y="1399273"/>
                          <a:pt x="2221960" y="1394839"/>
                          <a:pt x="2066071" y="1384995"/>
                        </a:cubicBezTo>
                        <a:cubicBezTo>
                          <a:pt x="1908431" y="1362065"/>
                          <a:pt x="1738639" y="1427864"/>
                          <a:pt x="1499568" y="1384995"/>
                        </a:cubicBezTo>
                        <a:cubicBezTo>
                          <a:pt x="1243118" y="1356448"/>
                          <a:pt x="1151638" y="1381499"/>
                          <a:pt x="799770" y="1384995"/>
                        </a:cubicBezTo>
                        <a:cubicBezTo>
                          <a:pt x="479566" y="1425580"/>
                          <a:pt x="221145" y="1460801"/>
                          <a:pt x="0" y="1384995"/>
                        </a:cubicBezTo>
                        <a:cubicBezTo>
                          <a:pt x="5808" y="1199951"/>
                          <a:pt x="18044" y="1003873"/>
                          <a:pt x="0" y="895630"/>
                        </a:cubicBezTo>
                        <a:cubicBezTo>
                          <a:pt x="12288" y="771526"/>
                          <a:pt x="4678" y="620752"/>
                          <a:pt x="0" y="461664"/>
                        </a:cubicBezTo>
                        <a:cubicBezTo>
                          <a:pt x="5159" y="271830"/>
                          <a:pt x="-28070" y="17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>
                <a:cs typeface="Segoe UI"/>
              </a:rPr>
              <a:t>Dois melhores modelos</a:t>
            </a:r>
            <a:r>
              <a:rPr lang="pt-PT" sz="1400">
                <a:cs typeface="Segoe UI"/>
              </a:rPr>
              <a:t> obtidos na alínea anterior:</a:t>
            </a:r>
            <a:endParaRPr lang="en-US" sz="1400">
              <a:cs typeface="Segoe UI"/>
            </a:endParaRPr>
          </a:p>
          <a:p>
            <a:pPr marL="285750" indent="-285750">
              <a:buBlip>
                <a:blip r:embed="rId3"/>
              </a:buBlip>
            </a:pPr>
            <a:r>
              <a:rPr lang="pt-PT" sz="1400" u="sng">
                <a:cs typeface="Arial"/>
              </a:rPr>
              <a:t>Rede Neuronal</a:t>
            </a:r>
            <a:endParaRPr lang="pt-PT" sz="1400">
              <a:cs typeface="Arial"/>
            </a:endParaRPr>
          </a:p>
          <a:p>
            <a:pPr marL="285750" indent="-285750">
              <a:buBlip>
                <a:blip r:embed="rId3"/>
              </a:buBlip>
            </a:pPr>
            <a:r>
              <a:rPr lang="pt-PT" sz="1400" i="1" u="sng">
                <a:cs typeface="Arial"/>
              </a:rPr>
              <a:t>KNN</a:t>
            </a:r>
            <a:r>
              <a:rPr lang="pt-PT" sz="1400" u="sng">
                <a:cs typeface="Arial"/>
              </a:rPr>
              <a:t>, com k=41</a:t>
            </a:r>
          </a:p>
          <a:p>
            <a:r>
              <a:rPr lang="pt-PT" sz="1400">
                <a:cs typeface="Segoe UI"/>
              </a:rPr>
              <a:t>A Rede Neuronal e o </a:t>
            </a:r>
            <a:r>
              <a:rPr lang="pt-PT" sz="1400" i="1">
                <a:cs typeface="Segoe UI"/>
              </a:rPr>
              <a:t>KNN </a:t>
            </a:r>
            <a:r>
              <a:rPr lang="pt-PT" sz="1400" i="1" err="1">
                <a:cs typeface="Segoe UI"/>
              </a:rPr>
              <a:t>Model</a:t>
            </a:r>
            <a:r>
              <a:rPr lang="pt-PT" sz="1400" i="1">
                <a:cs typeface="Segoe UI"/>
              </a:rPr>
              <a:t> </a:t>
            </a:r>
            <a:r>
              <a:rPr lang="pt-PT" sz="1400">
                <a:cs typeface="Segoe UI"/>
              </a:rPr>
              <a:t>obtiveram a maior </a:t>
            </a:r>
            <a:r>
              <a:rPr lang="pt-PT" sz="1400" i="1" err="1">
                <a:cs typeface="Segoe UI"/>
              </a:rPr>
              <a:t>accuracy</a:t>
            </a:r>
            <a:r>
              <a:rPr lang="pt-PT" sz="1400">
                <a:cs typeface="Segoe UI"/>
              </a:rPr>
              <a:t> quando comparados com a árvore de decisão.</a:t>
            </a:r>
          </a:p>
        </p:txBody>
      </p:sp>
    </p:spTree>
    <p:extLst>
      <p:ext uri="{BB962C8B-B14F-4D97-AF65-F5344CB8AC3E}">
        <p14:creationId xmlns:p14="http://schemas.microsoft.com/office/powerpoint/2010/main" val="312305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1 – Alínea b)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1" y="2497505"/>
            <a:ext cx="10501177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/>
              <a:t>"</a:t>
            </a:r>
            <a:r>
              <a:rPr lang="pt-PT" sz="2000">
                <a:ea typeface="+mn-lt"/>
                <a:cs typeface="+mn-lt"/>
              </a:rPr>
              <a:t>Dos três modelos, um é conhecido por ter uma forma de aprendizagem conhecida como “</a:t>
            </a:r>
            <a:r>
              <a:rPr lang="pt-PT" sz="2000" i="1" err="1">
                <a:ea typeface="+mn-lt"/>
                <a:cs typeface="+mn-lt"/>
              </a:rPr>
              <a:t>Lazy</a:t>
            </a:r>
            <a:r>
              <a:rPr lang="pt-PT" sz="2000" i="1">
                <a:ea typeface="+mn-lt"/>
                <a:cs typeface="+mn-lt"/>
              </a:rPr>
              <a:t> </a:t>
            </a:r>
            <a:r>
              <a:rPr lang="pt-PT" sz="2000" i="1" err="1">
                <a:ea typeface="+mn-lt"/>
                <a:cs typeface="+mn-lt"/>
              </a:rPr>
              <a:t>Learning</a:t>
            </a:r>
            <a:r>
              <a:rPr lang="pt-PT" sz="2000">
                <a:ea typeface="+mn-lt"/>
                <a:cs typeface="+mn-lt"/>
              </a:rPr>
              <a:t>”, identifique o modelo e as implicações deste tipo de modelos."</a:t>
            </a:r>
          </a:p>
          <a:p>
            <a:endParaRPr lang="pt-P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forma de </a:t>
            </a:r>
            <a:r>
              <a:rPr lang="en-US" err="1">
                <a:ea typeface="+mn-lt"/>
                <a:cs typeface="+mn-lt"/>
              </a:rPr>
              <a:t>aprendizagem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"</a:t>
            </a:r>
            <a:r>
              <a:rPr lang="en-US" b="1" i="1">
                <a:ea typeface="+mn-lt"/>
                <a:cs typeface="+mn-lt"/>
              </a:rPr>
              <a:t>Lazy Learning</a:t>
            </a:r>
            <a:r>
              <a:rPr lang="en-US" b="1">
                <a:ea typeface="+mn-lt"/>
                <a:cs typeface="+mn-lt"/>
              </a:rPr>
              <a:t>"</a:t>
            </a:r>
            <a:r>
              <a:rPr lang="en-US">
                <a:ea typeface="+mn-lt"/>
                <a:cs typeface="+mn-lt"/>
              </a:rPr>
              <a:t> é </a:t>
            </a:r>
            <a:r>
              <a:rPr lang="en-US" err="1">
                <a:ea typeface="+mn-lt"/>
                <a:cs typeface="+mn-lt"/>
              </a:rPr>
              <a:t>adotada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k-</a:t>
            </a:r>
            <a:r>
              <a:rPr lang="en-US" b="1" err="1">
                <a:ea typeface="+mn-lt"/>
                <a:cs typeface="+mn-lt"/>
              </a:rPr>
              <a:t>vizinhos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mais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próximos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i="1">
                <a:ea typeface="+mn-lt"/>
                <a:cs typeface="+mn-lt"/>
              </a:rPr>
              <a:t>K-Nearest Neighbors, KNN</a:t>
            </a:r>
            <a:r>
              <a:rPr lang="en-US">
                <a:ea typeface="+mn-lt"/>
                <a:cs typeface="+mn-lt"/>
              </a:rPr>
              <a:t>);</a:t>
            </a:r>
            <a:endParaRPr lang="pt-P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Este </a:t>
            </a:r>
            <a:r>
              <a:rPr lang="en-US" err="1">
                <a:ea typeface="+mn-lt"/>
                <a:cs typeface="+mn-lt"/>
              </a:rPr>
              <a:t>modelo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não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realiza</a:t>
            </a:r>
            <a:r>
              <a:rPr lang="en-US">
                <a:ea typeface="+mn-lt"/>
                <a:cs typeface="+mn-lt"/>
              </a:rPr>
              <a:t> um </a:t>
            </a:r>
            <a:r>
              <a:rPr lang="en-US" err="1">
                <a:ea typeface="+mn-lt"/>
                <a:cs typeface="+mn-lt"/>
              </a:rPr>
              <a:t>processo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explícito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treino</a:t>
            </a:r>
            <a:r>
              <a:rPr lang="en-US">
                <a:ea typeface="+mn-lt"/>
                <a:cs typeface="+mn-lt"/>
              </a:rPr>
              <a:t>;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vez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disso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b="1" err="1">
                <a:ea typeface="+mn-lt"/>
                <a:cs typeface="+mn-lt"/>
              </a:rPr>
              <a:t>armazena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os</a:t>
            </a:r>
            <a:r>
              <a:rPr lang="en-US" b="1">
                <a:ea typeface="+mn-lt"/>
                <a:cs typeface="+mn-lt"/>
              </a:rPr>
              <a:t> dados de </a:t>
            </a:r>
            <a:r>
              <a:rPr lang="en-US" b="1" err="1">
                <a:ea typeface="+mn-lt"/>
                <a:cs typeface="+mn-lt"/>
              </a:rPr>
              <a:t>treino</a:t>
            </a:r>
            <a:r>
              <a:rPr lang="en-US">
                <a:ea typeface="+mn-lt"/>
                <a:cs typeface="+mn-lt"/>
              </a:rPr>
              <a:t> e </a:t>
            </a:r>
            <a:r>
              <a:rPr lang="en-US" err="1">
                <a:ea typeface="+mn-lt"/>
                <a:cs typeface="+mn-lt"/>
              </a:rPr>
              <a:t>realiza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cálculos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consoante</a:t>
            </a:r>
            <a:r>
              <a:rPr lang="en-US" b="1">
                <a:ea typeface="+mn-lt"/>
                <a:cs typeface="+mn-lt"/>
              </a:rPr>
              <a:t> a </a:t>
            </a:r>
            <a:r>
              <a:rPr lang="en-US" b="1" err="1">
                <a:ea typeface="+mn-lt"/>
                <a:cs typeface="+mn-lt"/>
              </a:rPr>
              <a:t>necessidade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previsão</a:t>
            </a:r>
            <a:r>
              <a:rPr lang="en-US">
                <a:ea typeface="+mn-lt"/>
                <a:cs typeface="+mn-lt"/>
              </a:rPr>
              <a:t> é </a:t>
            </a:r>
            <a:r>
              <a:rPr lang="en-US" err="1">
                <a:ea typeface="+mn-lt"/>
                <a:cs typeface="+mn-lt"/>
              </a:rPr>
              <a:t>solicitada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Isto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resulta</a:t>
            </a:r>
            <a:r>
              <a:rPr lang="en-US">
                <a:ea typeface="+mn-lt"/>
                <a:cs typeface="+mn-lt"/>
              </a:rPr>
              <a:t> num </a:t>
            </a:r>
            <a:r>
              <a:rPr lang="en-US" err="1">
                <a:ea typeface="+mn-lt"/>
                <a:cs typeface="+mn-lt"/>
              </a:rPr>
              <a:t>menor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período</a:t>
            </a:r>
            <a:r>
              <a:rPr lang="en-US">
                <a:ea typeface="+mn-lt"/>
                <a:cs typeface="+mn-lt"/>
              </a:rPr>
              <a:t> de tempo;</a:t>
            </a:r>
            <a:endParaRPr lang="pt-P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Contudo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resulta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também</a:t>
            </a:r>
            <a:r>
              <a:rPr lang="en-US">
                <a:ea typeface="+mn-lt"/>
                <a:cs typeface="+mn-lt"/>
              </a:rPr>
              <a:t> num </a:t>
            </a:r>
            <a:r>
              <a:rPr lang="en-US" b="1" err="1">
                <a:ea typeface="+mn-lt"/>
                <a:cs typeface="+mn-lt"/>
              </a:rPr>
              <a:t>maior</a:t>
            </a:r>
            <a:r>
              <a:rPr lang="en-US" b="1">
                <a:ea typeface="+mn-lt"/>
                <a:cs typeface="+mn-lt"/>
              </a:rPr>
              <a:t> tempo de </a:t>
            </a:r>
            <a:r>
              <a:rPr lang="en-US" b="1" err="1">
                <a:ea typeface="+mn-lt"/>
                <a:cs typeface="+mn-lt"/>
              </a:rPr>
              <a:t>previsão</a:t>
            </a:r>
            <a:r>
              <a:rPr lang="en-US">
                <a:ea typeface="+mn-lt"/>
                <a:cs typeface="+mn-lt"/>
              </a:rPr>
              <a:t>, pois é </a:t>
            </a:r>
            <a:r>
              <a:rPr lang="en-US" b="1" err="1">
                <a:ea typeface="+mn-lt"/>
                <a:cs typeface="+mn-lt"/>
              </a:rPr>
              <a:t>necessário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calcular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distância</a:t>
            </a:r>
            <a:r>
              <a:rPr lang="en-US">
                <a:ea typeface="+mn-lt"/>
                <a:cs typeface="+mn-lt"/>
              </a:rPr>
              <a:t> entre 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pontos</a:t>
            </a:r>
            <a:r>
              <a:rPr lang="en-US" b="1">
                <a:ea typeface="+mn-lt"/>
                <a:cs typeface="+mn-lt"/>
              </a:rPr>
              <a:t> de </a:t>
            </a:r>
            <a:r>
              <a:rPr lang="en-US" b="1" err="1">
                <a:ea typeface="+mn-lt"/>
                <a:cs typeface="+mn-lt"/>
              </a:rPr>
              <a:t>treino</a:t>
            </a:r>
            <a:r>
              <a:rPr lang="en-US">
                <a:ea typeface="+mn-lt"/>
                <a:cs typeface="+mn-lt"/>
              </a:rPr>
              <a:t> e o novo </a:t>
            </a:r>
            <a:r>
              <a:rPr lang="en-US" b="1" err="1">
                <a:ea typeface="+mn-lt"/>
                <a:cs typeface="+mn-lt"/>
              </a:rPr>
              <a:t>ponto</a:t>
            </a:r>
            <a:r>
              <a:rPr lang="en-US" b="1">
                <a:ea typeface="+mn-lt"/>
                <a:cs typeface="+mn-lt"/>
              </a:rPr>
              <a:t> para </a:t>
            </a:r>
            <a:r>
              <a:rPr lang="en-US" b="1" err="1">
                <a:ea typeface="+mn-lt"/>
                <a:cs typeface="+mn-lt"/>
              </a:rPr>
              <a:t>cada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previsão</a:t>
            </a:r>
            <a:r>
              <a:rPr lang="en-US">
                <a:ea typeface="+mn-lt"/>
                <a:cs typeface="+mn-lt"/>
              </a:rPr>
              <a:t>.</a:t>
            </a:r>
            <a:endParaRPr lang="pt-P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0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1 – Alínea c)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b) Verifique se existe </a:t>
            </a:r>
            <a:r>
              <a:rPr lang="pt-PT" b="1"/>
              <a:t>diferença significativa no desempenho</a:t>
            </a:r>
            <a:r>
              <a:rPr lang="pt-PT"/>
              <a:t> dos </a:t>
            </a:r>
            <a:r>
              <a:rPr lang="pt-PT" b="1"/>
              <a:t>dois melhores modelos</a:t>
            </a:r>
            <a:r>
              <a:rPr lang="pt-PT"/>
              <a:t> obtidos anteriormente (use um </a:t>
            </a:r>
            <a:r>
              <a:rPr lang="pt-PT" b="1"/>
              <a:t>nível de significância de 5%</a:t>
            </a:r>
            <a:r>
              <a:rPr lang="pt-PT"/>
              <a:t>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3E5772-DD81-1874-DACE-3FD9CE0BAD2A}"/>
              </a:ext>
            </a:extLst>
          </p:cNvPr>
          <p:cNvSpPr txBox="1"/>
          <p:nvPr/>
        </p:nvSpPr>
        <p:spPr>
          <a:xfrm>
            <a:off x="1132781" y="3208992"/>
            <a:ext cx="9926438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/>
              <a:t>Formular as hipóteses:</a:t>
            </a:r>
          </a:p>
          <a:p>
            <a:pPr marL="742950" lvl="1" indent="-285750">
              <a:buBlip>
                <a:blip r:embed="rId2"/>
              </a:buBlip>
            </a:pPr>
            <a:r>
              <a:rPr lang="pt-PT" b="1"/>
              <a:t>H0:</a:t>
            </a:r>
            <a:r>
              <a:rPr lang="pt-PT"/>
              <a:t> </a:t>
            </a:r>
            <a:r>
              <a:rPr lang="pt-PT" b="1"/>
              <a:t>Existe</a:t>
            </a:r>
            <a:r>
              <a:rPr lang="pt-PT"/>
              <a:t> diferença significativa no desempenho dos dois modelos</a:t>
            </a:r>
          </a:p>
          <a:p>
            <a:pPr marL="742950" lvl="1" indent="-285750">
              <a:buBlip>
                <a:blip r:embed="rId2"/>
              </a:buBlip>
            </a:pPr>
            <a:r>
              <a:rPr lang="pt-PT" b="1"/>
              <a:t>H1:</a:t>
            </a:r>
            <a:r>
              <a:rPr lang="pt-PT"/>
              <a:t> </a:t>
            </a:r>
            <a:r>
              <a:rPr lang="pt-PT" b="1"/>
              <a:t>Não existe</a:t>
            </a:r>
            <a:r>
              <a:rPr lang="pt-PT"/>
              <a:t> diferença significativa no desempenho dos dois modelos</a:t>
            </a:r>
          </a:p>
          <a:p>
            <a:pPr lvl="1"/>
            <a:endParaRPr lang="pt-PT"/>
          </a:p>
          <a:p>
            <a:pPr marL="342900" indent="-342900">
              <a:buFont typeface="+mj-lt"/>
              <a:buAutoNum type="arabicPeriod"/>
            </a:pPr>
            <a:r>
              <a:rPr lang="pt-PT"/>
              <a:t>Realizar um </a:t>
            </a:r>
            <a:r>
              <a:rPr lang="pt-PT" b="1"/>
              <a:t>teste t de </a:t>
            </a:r>
            <a:r>
              <a:rPr lang="pt-PT" b="1" err="1"/>
              <a:t>Student</a:t>
            </a:r>
            <a:r>
              <a:rPr lang="pt-PT"/>
              <a:t> com significância de 5%, no qual se obteve um </a:t>
            </a:r>
            <a:r>
              <a:rPr lang="pt-PT" b="1" i="1"/>
              <a:t>p-</a:t>
            </a:r>
            <a:r>
              <a:rPr lang="pt-PT" b="1" i="1" err="1"/>
              <a:t>value</a:t>
            </a:r>
            <a:r>
              <a:rPr lang="pt-PT" b="1"/>
              <a:t> de 3,17*10^-3</a:t>
            </a:r>
            <a:r>
              <a:rPr lang="pt-PT"/>
              <a:t>. Como este valor é </a:t>
            </a:r>
            <a:r>
              <a:rPr lang="pt-PT" b="1"/>
              <a:t>inferior a alfa</a:t>
            </a:r>
            <a:r>
              <a:rPr lang="pt-PT"/>
              <a:t> (0,05), existe evidência estatística para se </a:t>
            </a:r>
            <a:r>
              <a:rPr lang="pt-PT" b="1"/>
              <a:t>rejeitar</a:t>
            </a:r>
            <a:r>
              <a:rPr lang="pt-PT"/>
              <a:t> </a:t>
            </a:r>
            <a:r>
              <a:rPr lang="pt-PT" b="1"/>
              <a:t>H0</a:t>
            </a:r>
            <a:r>
              <a:rPr lang="pt-PT"/>
              <a:t>. Logo, conclui-se que </a:t>
            </a:r>
            <a:r>
              <a:rPr lang="pt-PT" b="1"/>
              <a:t>não existe</a:t>
            </a:r>
            <a:r>
              <a:rPr lang="pt-PT"/>
              <a:t> diferença significativa no desempenho dos dois modelos.</a:t>
            </a:r>
          </a:p>
          <a:p>
            <a:pPr marL="342900" indent="-342900">
              <a:buAutoNum type="arabicPeriod"/>
            </a:pPr>
            <a:endParaRPr lang="pt-PT"/>
          </a:p>
          <a:p>
            <a:pPr marL="342900" indent="-342900">
              <a:buAutoNum type="arabicPeriod"/>
            </a:pPr>
            <a:r>
              <a:rPr lang="pt-PT"/>
              <a:t>Os resultados deste teste são comprovados pelos dados obtidos previamente, o que fidedigna o desempenho do teste.</a:t>
            </a:r>
          </a:p>
        </p:txBody>
      </p:sp>
    </p:spTree>
    <p:extLst>
      <p:ext uri="{BB962C8B-B14F-4D97-AF65-F5344CB8AC3E}">
        <p14:creationId xmlns:p14="http://schemas.microsoft.com/office/powerpoint/2010/main" val="383066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1 – Alínea d)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ea typeface="+mn-lt"/>
                <a:cs typeface="+mn-lt"/>
              </a:rPr>
              <a:t>"Compare os resultados dos modelos. Discuta em detalhe qual o modelo que apresentou melhor e pior desempenho de acordo com os critérios: </a:t>
            </a:r>
            <a:r>
              <a:rPr lang="pt-PT" i="1" err="1">
                <a:ea typeface="+mn-lt"/>
                <a:cs typeface="+mn-lt"/>
              </a:rPr>
              <a:t>Accuracy</a:t>
            </a:r>
            <a:r>
              <a:rPr lang="pt-PT">
                <a:ea typeface="+mn-lt"/>
                <a:cs typeface="+mn-lt"/>
              </a:rPr>
              <a:t>; </a:t>
            </a:r>
            <a:r>
              <a:rPr lang="pt-PT" i="1" err="1">
                <a:ea typeface="+mn-lt"/>
                <a:cs typeface="+mn-lt"/>
              </a:rPr>
              <a:t>Sensitivity</a:t>
            </a:r>
            <a:r>
              <a:rPr lang="pt-PT">
                <a:ea typeface="+mn-lt"/>
                <a:cs typeface="+mn-lt"/>
              </a:rPr>
              <a:t>; </a:t>
            </a:r>
            <a:r>
              <a:rPr lang="pt-PT" i="1" err="1">
                <a:ea typeface="+mn-lt"/>
                <a:cs typeface="+mn-lt"/>
              </a:rPr>
              <a:t>Specificity</a:t>
            </a:r>
            <a:r>
              <a:rPr lang="pt-PT">
                <a:ea typeface="+mn-lt"/>
                <a:cs typeface="+mn-lt"/>
              </a:rPr>
              <a:t> e </a:t>
            </a:r>
            <a:r>
              <a:rPr lang="pt-PT" i="1">
                <a:ea typeface="+mn-lt"/>
                <a:cs typeface="+mn-lt"/>
              </a:rPr>
              <a:t>F1</a:t>
            </a:r>
            <a:r>
              <a:rPr lang="pt-PT">
                <a:ea typeface="+mn-lt"/>
                <a:cs typeface="+mn-lt"/>
              </a:rPr>
              <a:t>."</a:t>
            </a:r>
            <a:endParaRPr lang="en-US">
              <a:ea typeface="+mn-lt"/>
              <a:cs typeface="+mn-lt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E477A10-1828-F16E-D462-D7F0E9E1F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48430"/>
              </p:ext>
            </p:extLst>
          </p:nvPr>
        </p:nvGraphicFramePr>
        <p:xfrm>
          <a:off x="1655073" y="3042017"/>
          <a:ext cx="8881853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518">
                  <a:extLst>
                    <a:ext uri="{9D8B030D-6E8A-4147-A177-3AD203B41FA5}">
                      <a16:colId xmlns:a16="http://schemas.microsoft.com/office/drawing/2014/main" val="39728365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21282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99974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5257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79046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629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Accuracy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Precision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Sensitivity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Specificity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Árvore de Decisão</a:t>
                      </a:r>
                      <a:endParaRPr lang="pt-PT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0.6733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0.7007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0.8900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0.2400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0.7841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3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"/>
                        </a:rPr>
                        <a:t>Rede Neuronal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0.7000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0.7182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0.9050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0.8008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406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"/>
                        </a:rPr>
                        <a:t>KNN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0.6977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0.7041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0.9400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0.2100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0.8051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6113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56BCA5C-9BDD-F2CF-A8E9-A3A2FE0369CC}"/>
              </a:ext>
            </a:extLst>
          </p:cNvPr>
          <p:cNvSpPr txBox="1"/>
          <p:nvPr/>
        </p:nvSpPr>
        <p:spPr>
          <a:xfrm>
            <a:off x="768244" y="4965967"/>
            <a:ext cx="10346843" cy="1600438"/>
          </a:xfrm>
          <a:custGeom>
            <a:avLst/>
            <a:gdLst>
              <a:gd name="connsiteX0" fmla="*/ 0 w 10346843"/>
              <a:gd name="connsiteY0" fmla="*/ 0 h 1600438"/>
              <a:gd name="connsiteX1" fmla="*/ 2172836 w 10346843"/>
              <a:gd name="connsiteY1" fmla="*/ 0 h 1600438"/>
              <a:gd name="connsiteX2" fmla="*/ 4449141 w 10346843"/>
              <a:gd name="connsiteY2" fmla="*/ 0 h 1600438"/>
              <a:gd name="connsiteX3" fmla="*/ 6208106 w 10346843"/>
              <a:gd name="connsiteY3" fmla="*/ 0 h 1600438"/>
              <a:gd name="connsiteX4" fmla="*/ 8380942 w 10346843"/>
              <a:gd name="connsiteY4" fmla="*/ 0 h 1600438"/>
              <a:gd name="connsiteX5" fmla="*/ 10346843 w 10346843"/>
              <a:gd name="connsiteY5" fmla="*/ 0 h 1600438"/>
              <a:gd name="connsiteX6" fmla="*/ 10346843 w 10346843"/>
              <a:gd name="connsiteY6" fmla="*/ 485464 h 1600438"/>
              <a:gd name="connsiteX7" fmla="*/ 10346843 w 10346843"/>
              <a:gd name="connsiteY7" fmla="*/ 1050953 h 1600438"/>
              <a:gd name="connsiteX8" fmla="*/ 10346843 w 10346843"/>
              <a:gd name="connsiteY8" fmla="*/ 1600438 h 1600438"/>
              <a:gd name="connsiteX9" fmla="*/ 8174006 w 10346843"/>
              <a:gd name="connsiteY9" fmla="*/ 1600438 h 1600438"/>
              <a:gd name="connsiteX10" fmla="*/ 7605274 w 10346843"/>
              <a:gd name="connsiteY10" fmla="*/ 1600438 h 1600438"/>
              <a:gd name="connsiteX11" fmla="*/ 7054132 w 10346843"/>
              <a:gd name="connsiteY11" fmla="*/ 1600438 h 1600438"/>
              <a:gd name="connsiteX12" fmla="*/ 6415041 w 10346843"/>
              <a:gd name="connsiteY12" fmla="*/ 1600438 h 1600438"/>
              <a:gd name="connsiteX13" fmla="*/ 4656079 w 10346843"/>
              <a:gd name="connsiteY13" fmla="*/ 1600438 h 1600438"/>
              <a:gd name="connsiteX14" fmla="*/ 2483243 w 10346843"/>
              <a:gd name="connsiteY14" fmla="*/ 1600438 h 1600438"/>
              <a:gd name="connsiteX15" fmla="*/ 0 w 10346843"/>
              <a:gd name="connsiteY15" fmla="*/ 1600438 h 1600438"/>
              <a:gd name="connsiteX16" fmla="*/ 0 w 10346843"/>
              <a:gd name="connsiteY16" fmla="*/ 1034949 h 1600438"/>
              <a:gd name="connsiteX17" fmla="*/ 0 w 10346843"/>
              <a:gd name="connsiteY17" fmla="*/ 533478 h 1600438"/>
              <a:gd name="connsiteX18" fmla="*/ 0 w 10346843"/>
              <a:gd name="connsiteY18" fmla="*/ 0 h 1600438"/>
              <a:gd name="connsiteX0" fmla="*/ 0 w 10346843"/>
              <a:gd name="connsiteY0" fmla="*/ 0 h 1600438"/>
              <a:gd name="connsiteX1" fmla="*/ 2172836 w 10346843"/>
              <a:gd name="connsiteY1" fmla="*/ 0 h 1600438"/>
              <a:gd name="connsiteX2" fmla="*/ 4345675 w 10346843"/>
              <a:gd name="connsiteY2" fmla="*/ 0 h 1600438"/>
              <a:gd name="connsiteX3" fmla="*/ 6621980 w 10346843"/>
              <a:gd name="connsiteY3" fmla="*/ 0 h 1600438"/>
              <a:gd name="connsiteX4" fmla="*/ 10346843 w 10346843"/>
              <a:gd name="connsiteY4" fmla="*/ 0 h 1600438"/>
              <a:gd name="connsiteX5" fmla="*/ 10346843 w 10346843"/>
              <a:gd name="connsiteY5" fmla="*/ 501470 h 1600438"/>
              <a:gd name="connsiteX6" fmla="*/ 10346843 w 10346843"/>
              <a:gd name="connsiteY6" fmla="*/ 1066958 h 1600438"/>
              <a:gd name="connsiteX7" fmla="*/ 10346843 w 10346843"/>
              <a:gd name="connsiteY7" fmla="*/ 1600438 h 1600438"/>
              <a:gd name="connsiteX8" fmla="*/ 8484411 w 10346843"/>
              <a:gd name="connsiteY8" fmla="*/ 1600438 h 1600438"/>
              <a:gd name="connsiteX9" fmla="*/ 7933269 w 10346843"/>
              <a:gd name="connsiteY9" fmla="*/ 1600438 h 1600438"/>
              <a:gd name="connsiteX10" fmla="*/ 7364537 w 10346843"/>
              <a:gd name="connsiteY10" fmla="*/ 1600438 h 1600438"/>
              <a:gd name="connsiteX11" fmla="*/ 6725446 w 10346843"/>
              <a:gd name="connsiteY11" fmla="*/ 1600438 h 1600438"/>
              <a:gd name="connsiteX12" fmla="*/ 4966484 w 10346843"/>
              <a:gd name="connsiteY12" fmla="*/ 1600438 h 1600438"/>
              <a:gd name="connsiteX13" fmla="*/ 2897114 w 10346843"/>
              <a:gd name="connsiteY13" fmla="*/ 1600438 h 1600438"/>
              <a:gd name="connsiteX14" fmla="*/ 0 w 10346843"/>
              <a:gd name="connsiteY14" fmla="*/ 1600438 h 1600438"/>
              <a:gd name="connsiteX15" fmla="*/ 0 w 10346843"/>
              <a:gd name="connsiteY15" fmla="*/ 1034949 h 1600438"/>
              <a:gd name="connsiteX16" fmla="*/ 0 w 10346843"/>
              <a:gd name="connsiteY16" fmla="*/ 517474 h 1600438"/>
              <a:gd name="connsiteX17" fmla="*/ 0 w 10346843"/>
              <a:gd name="connsiteY17" fmla="*/ 0 h 1600438"/>
              <a:gd name="connsiteX0" fmla="*/ 0 w 10346843"/>
              <a:gd name="connsiteY0" fmla="*/ 0 h 1600438"/>
              <a:gd name="connsiteX1" fmla="*/ 2172836 w 10346843"/>
              <a:gd name="connsiteY1" fmla="*/ 0 h 1600438"/>
              <a:gd name="connsiteX2" fmla="*/ 4449141 w 10346843"/>
              <a:gd name="connsiteY2" fmla="*/ 0 h 1600438"/>
              <a:gd name="connsiteX3" fmla="*/ 6208106 w 10346843"/>
              <a:gd name="connsiteY3" fmla="*/ 0 h 1600438"/>
              <a:gd name="connsiteX4" fmla="*/ 8380942 w 10346843"/>
              <a:gd name="connsiteY4" fmla="*/ 0 h 1600438"/>
              <a:gd name="connsiteX5" fmla="*/ 10346843 w 10346843"/>
              <a:gd name="connsiteY5" fmla="*/ 0 h 1600438"/>
              <a:gd name="connsiteX6" fmla="*/ 10346843 w 10346843"/>
              <a:gd name="connsiteY6" fmla="*/ 485464 h 1600438"/>
              <a:gd name="connsiteX7" fmla="*/ 10346843 w 10346843"/>
              <a:gd name="connsiteY7" fmla="*/ 1050953 h 1600438"/>
              <a:gd name="connsiteX8" fmla="*/ 10346843 w 10346843"/>
              <a:gd name="connsiteY8" fmla="*/ 1600438 h 1600438"/>
              <a:gd name="connsiteX9" fmla="*/ 8174006 w 10346843"/>
              <a:gd name="connsiteY9" fmla="*/ 1600438 h 1600438"/>
              <a:gd name="connsiteX10" fmla="*/ 6415041 w 10346843"/>
              <a:gd name="connsiteY10" fmla="*/ 1600438 h 1600438"/>
              <a:gd name="connsiteX11" fmla="*/ 4656079 w 10346843"/>
              <a:gd name="connsiteY11" fmla="*/ 1600438 h 1600438"/>
              <a:gd name="connsiteX12" fmla="*/ 2483243 w 10346843"/>
              <a:gd name="connsiteY12" fmla="*/ 1600438 h 1600438"/>
              <a:gd name="connsiteX13" fmla="*/ 0 w 10346843"/>
              <a:gd name="connsiteY13" fmla="*/ 1600438 h 1600438"/>
              <a:gd name="connsiteX14" fmla="*/ 0 w 10346843"/>
              <a:gd name="connsiteY14" fmla="*/ 1034949 h 1600438"/>
              <a:gd name="connsiteX15" fmla="*/ 0 w 10346843"/>
              <a:gd name="connsiteY15" fmla="*/ 533478 h 1600438"/>
              <a:gd name="connsiteX16" fmla="*/ 0 w 10346843"/>
              <a:gd name="connsiteY16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46843" h="1600438" fill="none" extrusionOk="0">
                <a:moveTo>
                  <a:pt x="0" y="0"/>
                </a:moveTo>
                <a:cubicBezTo>
                  <a:pt x="658283" y="-10591"/>
                  <a:pt x="1718444" y="34242"/>
                  <a:pt x="2172836" y="0"/>
                </a:cubicBezTo>
                <a:cubicBezTo>
                  <a:pt x="2618200" y="-46812"/>
                  <a:pt x="3600452" y="28437"/>
                  <a:pt x="4449141" y="0"/>
                </a:cubicBezTo>
                <a:cubicBezTo>
                  <a:pt x="5184522" y="-6391"/>
                  <a:pt x="5412772" y="-9738"/>
                  <a:pt x="6208106" y="0"/>
                </a:cubicBezTo>
                <a:cubicBezTo>
                  <a:pt x="6976649" y="118594"/>
                  <a:pt x="7439208" y="-124350"/>
                  <a:pt x="8380942" y="0"/>
                </a:cubicBezTo>
                <a:cubicBezTo>
                  <a:pt x="9249093" y="16906"/>
                  <a:pt x="9586608" y="-104336"/>
                  <a:pt x="10346843" y="0"/>
                </a:cubicBezTo>
                <a:cubicBezTo>
                  <a:pt x="10339569" y="241210"/>
                  <a:pt x="10308567" y="365694"/>
                  <a:pt x="10346843" y="485464"/>
                </a:cubicBezTo>
                <a:cubicBezTo>
                  <a:pt x="10448174" y="631228"/>
                  <a:pt x="10338044" y="755137"/>
                  <a:pt x="10346843" y="1050953"/>
                </a:cubicBezTo>
                <a:cubicBezTo>
                  <a:pt x="10268305" y="1308260"/>
                  <a:pt x="10382938" y="1442249"/>
                  <a:pt x="10346843" y="1600438"/>
                </a:cubicBezTo>
                <a:cubicBezTo>
                  <a:pt x="9481717" y="1622561"/>
                  <a:pt x="9263961" y="1543068"/>
                  <a:pt x="8174006" y="1600438"/>
                </a:cubicBezTo>
                <a:cubicBezTo>
                  <a:pt x="7995107" y="1620603"/>
                  <a:pt x="7765885" y="1587262"/>
                  <a:pt x="7605274" y="1600438"/>
                </a:cubicBezTo>
                <a:cubicBezTo>
                  <a:pt x="7444663" y="1613614"/>
                  <a:pt x="7212022" y="1620187"/>
                  <a:pt x="7054132" y="1600438"/>
                </a:cubicBezTo>
                <a:cubicBezTo>
                  <a:pt x="6896242" y="1580689"/>
                  <a:pt x="6684531" y="1588665"/>
                  <a:pt x="6415041" y="1600438"/>
                </a:cubicBezTo>
                <a:cubicBezTo>
                  <a:pt x="5900913" y="1652304"/>
                  <a:pt x="5470333" y="1681826"/>
                  <a:pt x="4656079" y="1600438"/>
                </a:cubicBezTo>
                <a:cubicBezTo>
                  <a:pt x="3837922" y="1634513"/>
                  <a:pt x="3464476" y="1569294"/>
                  <a:pt x="2483243" y="1600438"/>
                </a:cubicBezTo>
                <a:cubicBezTo>
                  <a:pt x="1447475" y="1720160"/>
                  <a:pt x="416869" y="1661488"/>
                  <a:pt x="0" y="1600438"/>
                </a:cubicBezTo>
                <a:cubicBezTo>
                  <a:pt x="87848" y="1369110"/>
                  <a:pt x="74249" y="1161769"/>
                  <a:pt x="0" y="1034949"/>
                </a:cubicBezTo>
                <a:cubicBezTo>
                  <a:pt x="-97410" y="936850"/>
                  <a:pt x="24062" y="782342"/>
                  <a:pt x="0" y="533478"/>
                </a:cubicBezTo>
                <a:cubicBezTo>
                  <a:pt x="-57839" y="285011"/>
                  <a:pt x="-54535" y="220000"/>
                  <a:pt x="0" y="0"/>
                </a:cubicBezTo>
                <a:close/>
              </a:path>
              <a:path w="10346843" h="1600438" stroke="0" extrusionOk="0">
                <a:moveTo>
                  <a:pt x="0" y="0"/>
                </a:moveTo>
                <a:cubicBezTo>
                  <a:pt x="743338" y="37221"/>
                  <a:pt x="1177682" y="-5123"/>
                  <a:pt x="2172836" y="0"/>
                </a:cubicBezTo>
                <a:cubicBezTo>
                  <a:pt x="3052730" y="-50886"/>
                  <a:pt x="3866023" y="-81237"/>
                  <a:pt x="4345675" y="0"/>
                </a:cubicBezTo>
                <a:cubicBezTo>
                  <a:pt x="4936131" y="-32694"/>
                  <a:pt x="6118008" y="-117405"/>
                  <a:pt x="6621980" y="0"/>
                </a:cubicBezTo>
                <a:cubicBezTo>
                  <a:pt x="7095351" y="68175"/>
                  <a:pt x="8806704" y="217633"/>
                  <a:pt x="10346843" y="0"/>
                </a:cubicBezTo>
                <a:cubicBezTo>
                  <a:pt x="10347235" y="241369"/>
                  <a:pt x="10374933" y="289387"/>
                  <a:pt x="10346843" y="501470"/>
                </a:cubicBezTo>
                <a:cubicBezTo>
                  <a:pt x="10294354" y="729760"/>
                  <a:pt x="10390779" y="821081"/>
                  <a:pt x="10346843" y="1066958"/>
                </a:cubicBezTo>
                <a:cubicBezTo>
                  <a:pt x="10302676" y="1259053"/>
                  <a:pt x="10496690" y="1477475"/>
                  <a:pt x="10346843" y="1600438"/>
                </a:cubicBezTo>
                <a:cubicBezTo>
                  <a:pt x="9610957" y="1609225"/>
                  <a:pt x="9034453" y="1583018"/>
                  <a:pt x="8484411" y="1600438"/>
                </a:cubicBezTo>
                <a:cubicBezTo>
                  <a:pt x="8257594" y="1586749"/>
                  <a:pt x="8100312" y="1576414"/>
                  <a:pt x="7933269" y="1600438"/>
                </a:cubicBezTo>
                <a:cubicBezTo>
                  <a:pt x="7766226" y="1624462"/>
                  <a:pt x="7646514" y="1591463"/>
                  <a:pt x="7364537" y="1600438"/>
                </a:cubicBezTo>
                <a:cubicBezTo>
                  <a:pt x="7082560" y="1609413"/>
                  <a:pt x="6915332" y="1619008"/>
                  <a:pt x="6725446" y="1600438"/>
                </a:cubicBezTo>
                <a:cubicBezTo>
                  <a:pt x="6277569" y="1616266"/>
                  <a:pt x="5410289" y="1621598"/>
                  <a:pt x="4966484" y="1600438"/>
                </a:cubicBezTo>
                <a:cubicBezTo>
                  <a:pt x="4340064" y="1694126"/>
                  <a:pt x="3756726" y="1655323"/>
                  <a:pt x="2897114" y="1600438"/>
                </a:cubicBezTo>
                <a:cubicBezTo>
                  <a:pt x="2151891" y="1437384"/>
                  <a:pt x="592351" y="1679318"/>
                  <a:pt x="0" y="1600438"/>
                </a:cubicBezTo>
                <a:cubicBezTo>
                  <a:pt x="-156683" y="1375777"/>
                  <a:pt x="23051" y="1314444"/>
                  <a:pt x="0" y="1034949"/>
                </a:cubicBezTo>
                <a:cubicBezTo>
                  <a:pt x="9845" y="801055"/>
                  <a:pt x="81753" y="726896"/>
                  <a:pt x="0" y="517474"/>
                </a:cubicBezTo>
                <a:cubicBezTo>
                  <a:pt x="-48682" y="289815"/>
                  <a:pt x="-123988" y="179450"/>
                  <a:pt x="0" y="0"/>
                </a:cubicBezTo>
                <a:close/>
              </a:path>
              <a:path w="10346843" h="1600438" fill="none" stroke="0" extrusionOk="0">
                <a:moveTo>
                  <a:pt x="0" y="0"/>
                </a:moveTo>
                <a:cubicBezTo>
                  <a:pt x="750943" y="-7624"/>
                  <a:pt x="1636277" y="28994"/>
                  <a:pt x="2172836" y="0"/>
                </a:cubicBezTo>
                <a:cubicBezTo>
                  <a:pt x="2611072" y="-38024"/>
                  <a:pt x="3906410" y="30371"/>
                  <a:pt x="4449141" y="0"/>
                </a:cubicBezTo>
                <a:cubicBezTo>
                  <a:pt x="5179393" y="34121"/>
                  <a:pt x="5528370" y="46"/>
                  <a:pt x="6208106" y="0"/>
                </a:cubicBezTo>
                <a:cubicBezTo>
                  <a:pt x="6813910" y="176584"/>
                  <a:pt x="7660741" y="-103133"/>
                  <a:pt x="8380942" y="0"/>
                </a:cubicBezTo>
                <a:cubicBezTo>
                  <a:pt x="9249434" y="14724"/>
                  <a:pt x="9804077" y="63596"/>
                  <a:pt x="10346843" y="0"/>
                </a:cubicBezTo>
                <a:cubicBezTo>
                  <a:pt x="10337021" y="214967"/>
                  <a:pt x="10290758" y="331390"/>
                  <a:pt x="10346843" y="485464"/>
                </a:cubicBezTo>
                <a:cubicBezTo>
                  <a:pt x="10440166" y="600732"/>
                  <a:pt x="10263817" y="883072"/>
                  <a:pt x="10346843" y="1050953"/>
                </a:cubicBezTo>
                <a:cubicBezTo>
                  <a:pt x="10395822" y="1294774"/>
                  <a:pt x="10410203" y="1417233"/>
                  <a:pt x="10346843" y="1600438"/>
                </a:cubicBezTo>
                <a:cubicBezTo>
                  <a:pt x="9442172" y="1610353"/>
                  <a:pt x="9141291" y="1596653"/>
                  <a:pt x="8174006" y="1600438"/>
                </a:cubicBezTo>
                <a:cubicBezTo>
                  <a:pt x="7204440" y="1604426"/>
                  <a:pt x="6936301" y="1635361"/>
                  <a:pt x="6415041" y="1600438"/>
                </a:cubicBezTo>
                <a:cubicBezTo>
                  <a:pt x="6016187" y="1640714"/>
                  <a:pt x="5368802" y="1668167"/>
                  <a:pt x="4656079" y="1600438"/>
                </a:cubicBezTo>
                <a:cubicBezTo>
                  <a:pt x="3878302" y="1572523"/>
                  <a:pt x="3582500" y="1596704"/>
                  <a:pt x="2483243" y="1600438"/>
                </a:cubicBezTo>
                <a:cubicBezTo>
                  <a:pt x="1561884" y="1506603"/>
                  <a:pt x="623104" y="1572215"/>
                  <a:pt x="0" y="1600438"/>
                </a:cubicBezTo>
                <a:cubicBezTo>
                  <a:pt x="7038" y="1390001"/>
                  <a:pt x="43901" y="1155061"/>
                  <a:pt x="0" y="1034949"/>
                </a:cubicBezTo>
                <a:cubicBezTo>
                  <a:pt x="45854" y="920229"/>
                  <a:pt x="19176" y="714330"/>
                  <a:pt x="0" y="533478"/>
                </a:cubicBezTo>
                <a:cubicBezTo>
                  <a:pt x="44002" y="326343"/>
                  <a:pt x="-82662" y="205600"/>
                  <a:pt x="0" y="0"/>
                </a:cubicBezTo>
                <a:close/>
              </a:path>
              <a:path w="10346843" h="1600438" fill="none" stroke="0" extrusionOk="0">
                <a:moveTo>
                  <a:pt x="0" y="0"/>
                </a:moveTo>
                <a:cubicBezTo>
                  <a:pt x="723869" y="-95469"/>
                  <a:pt x="1702936" y="56169"/>
                  <a:pt x="2172836" y="0"/>
                </a:cubicBezTo>
                <a:cubicBezTo>
                  <a:pt x="2543157" y="-50051"/>
                  <a:pt x="3793698" y="53838"/>
                  <a:pt x="4449141" y="0"/>
                </a:cubicBezTo>
                <a:cubicBezTo>
                  <a:pt x="5195590" y="-13247"/>
                  <a:pt x="5484007" y="-69031"/>
                  <a:pt x="6208106" y="0"/>
                </a:cubicBezTo>
                <a:cubicBezTo>
                  <a:pt x="6810041" y="42881"/>
                  <a:pt x="7650338" y="-108676"/>
                  <a:pt x="8380942" y="0"/>
                </a:cubicBezTo>
                <a:cubicBezTo>
                  <a:pt x="9201520" y="19577"/>
                  <a:pt x="9712693" y="27945"/>
                  <a:pt x="10346843" y="0"/>
                </a:cubicBezTo>
                <a:cubicBezTo>
                  <a:pt x="10374598" y="240775"/>
                  <a:pt x="10286389" y="327486"/>
                  <a:pt x="10346843" y="485464"/>
                </a:cubicBezTo>
                <a:cubicBezTo>
                  <a:pt x="10444688" y="629100"/>
                  <a:pt x="10299743" y="805764"/>
                  <a:pt x="10346843" y="1050953"/>
                </a:cubicBezTo>
                <a:cubicBezTo>
                  <a:pt x="10299912" y="1280396"/>
                  <a:pt x="10415563" y="1445069"/>
                  <a:pt x="10346843" y="1600438"/>
                </a:cubicBezTo>
                <a:cubicBezTo>
                  <a:pt x="9463619" y="1556209"/>
                  <a:pt x="9221880" y="1618697"/>
                  <a:pt x="8174006" y="1600438"/>
                </a:cubicBezTo>
                <a:cubicBezTo>
                  <a:pt x="7954387" y="1600458"/>
                  <a:pt x="7864380" y="1574038"/>
                  <a:pt x="7587684" y="1600438"/>
                </a:cubicBezTo>
                <a:cubicBezTo>
                  <a:pt x="7310988" y="1626838"/>
                  <a:pt x="7204230" y="1624090"/>
                  <a:pt x="7036542" y="1600438"/>
                </a:cubicBezTo>
                <a:cubicBezTo>
                  <a:pt x="6868854" y="1576786"/>
                  <a:pt x="6550817" y="1617971"/>
                  <a:pt x="6415041" y="1600438"/>
                </a:cubicBezTo>
                <a:cubicBezTo>
                  <a:pt x="5809194" y="1638072"/>
                  <a:pt x="5480618" y="1626012"/>
                  <a:pt x="4656079" y="1600438"/>
                </a:cubicBezTo>
                <a:cubicBezTo>
                  <a:pt x="3789907" y="1517749"/>
                  <a:pt x="3481727" y="1625393"/>
                  <a:pt x="2483243" y="1600438"/>
                </a:cubicBezTo>
                <a:cubicBezTo>
                  <a:pt x="1486499" y="1673418"/>
                  <a:pt x="594865" y="1671511"/>
                  <a:pt x="0" y="1600438"/>
                </a:cubicBezTo>
                <a:cubicBezTo>
                  <a:pt x="135212" y="1365829"/>
                  <a:pt x="68859" y="1163128"/>
                  <a:pt x="0" y="1034949"/>
                </a:cubicBezTo>
                <a:cubicBezTo>
                  <a:pt x="-99396" y="951465"/>
                  <a:pt x="43534" y="770555"/>
                  <a:pt x="0" y="533478"/>
                </a:cubicBezTo>
                <a:cubicBezTo>
                  <a:pt x="-29043" y="309494"/>
                  <a:pt x="-35236" y="21370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43532351">
                  <a:custGeom>
                    <a:avLst/>
                    <a:gdLst>
                      <a:gd name="connsiteX0" fmla="*/ 0 w 3332373"/>
                      <a:gd name="connsiteY0" fmla="*/ 0 h 1384995"/>
                      <a:gd name="connsiteX1" fmla="*/ 699798 w 3332373"/>
                      <a:gd name="connsiteY1" fmla="*/ 0 h 1384995"/>
                      <a:gd name="connsiteX2" fmla="*/ 1432920 w 3332373"/>
                      <a:gd name="connsiteY2" fmla="*/ 0 h 1384995"/>
                      <a:gd name="connsiteX3" fmla="*/ 1999424 w 3332373"/>
                      <a:gd name="connsiteY3" fmla="*/ 0 h 1384995"/>
                      <a:gd name="connsiteX4" fmla="*/ 2699222 w 3332373"/>
                      <a:gd name="connsiteY4" fmla="*/ 0 h 1384995"/>
                      <a:gd name="connsiteX5" fmla="*/ 3332373 w 3332373"/>
                      <a:gd name="connsiteY5" fmla="*/ 0 h 1384995"/>
                      <a:gd name="connsiteX6" fmla="*/ 3332373 w 3332373"/>
                      <a:gd name="connsiteY6" fmla="*/ 420114 h 1384995"/>
                      <a:gd name="connsiteX7" fmla="*/ 3332373 w 3332373"/>
                      <a:gd name="connsiteY7" fmla="*/ 909479 h 1384995"/>
                      <a:gd name="connsiteX8" fmla="*/ 3332373 w 3332373"/>
                      <a:gd name="connsiteY8" fmla="*/ 1384995 h 1384995"/>
                      <a:gd name="connsiteX9" fmla="*/ 2632575 w 3332373"/>
                      <a:gd name="connsiteY9" fmla="*/ 1384995 h 1384995"/>
                      <a:gd name="connsiteX10" fmla="*/ 2066071 w 3332373"/>
                      <a:gd name="connsiteY10" fmla="*/ 1384995 h 1384995"/>
                      <a:gd name="connsiteX11" fmla="*/ 1499568 w 3332373"/>
                      <a:gd name="connsiteY11" fmla="*/ 1384995 h 1384995"/>
                      <a:gd name="connsiteX12" fmla="*/ 799770 w 3332373"/>
                      <a:gd name="connsiteY12" fmla="*/ 1384995 h 1384995"/>
                      <a:gd name="connsiteX13" fmla="*/ 0 w 3332373"/>
                      <a:gd name="connsiteY13" fmla="*/ 1384995 h 1384995"/>
                      <a:gd name="connsiteX14" fmla="*/ 0 w 3332373"/>
                      <a:gd name="connsiteY14" fmla="*/ 895630 h 1384995"/>
                      <a:gd name="connsiteX15" fmla="*/ 0 w 3332373"/>
                      <a:gd name="connsiteY15" fmla="*/ 461664 h 1384995"/>
                      <a:gd name="connsiteX16" fmla="*/ 0 w 3332373"/>
                      <a:gd name="connsiteY16" fmla="*/ 0 h 1384995"/>
                      <a:gd name="connsiteX0" fmla="*/ 0 w 3332373"/>
                      <a:gd name="connsiteY0" fmla="*/ 0 h 1384995"/>
                      <a:gd name="connsiteX1" fmla="*/ 699798 w 3332373"/>
                      <a:gd name="connsiteY1" fmla="*/ 0 h 1384995"/>
                      <a:gd name="connsiteX2" fmla="*/ 1399597 w 3332373"/>
                      <a:gd name="connsiteY2" fmla="*/ 0 h 1384995"/>
                      <a:gd name="connsiteX3" fmla="*/ 2132719 w 3332373"/>
                      <a:gd name="connsiteY3" fmla="*/ 0 h 1384995"/>
                      <a:gd name="connsiteX4" fmla="*/ 3332373 w 3332373"/>
                      <a:gd name="connsiteY4" fmla="*/ 0 h 1384995"/>
                      <a:gd name="connsiteX5" fmla="*/ 3332373 w 3332373"/>
                      <a:gd name="connsiteY5" fmla="*/ 433965 h 1384995"/>
                      <a:gd name="connsiteX6" fmla="*/ 3332373 w 3332373"/>
                      <a:gd name="connsiteY6" fmla="*/ 923330 h 1384995"/>
                      <a:gd name="connsiteX7" fmla="*/ 3332373 w 3332373"/>
                      <a:gd name="connsiteY7" fmla="*/ 1384995 h 1384995"/>
                      <a:gd name="connsiteX8" fmla="*/ 2732546 w 3332373"/>
                      <a:gd name="connsiteY8" fmla="*/ 1384995 h 1384995"/>
                      <a:gd name="connsiteX9" fmla="*/ 2166042 w 3332373"/>
                      <a:gd name="connsiteY9" fmla="*/ 1384995 h 1384995"/>
                      <a:gd name="connsiteX10" fmla="*/ 1599539 w 3332373"/>
                      <a:gd name="connsiteY10" fmla="*/ 1384995 h 1384995"/>
                      <a:gd name="connsiteX11" fmla="*/ 933064 w 3332373"/>
                      <a:gd name="connsiteY11" fmla="*/ 1384995 h 1384995"/>
                      <a:gd name="connsiteX12" fmla="*/ 0 w 3332373"/>
                      <a:gd name="connsiteY12" fmla="*/ 1384995 h 1384995"/>
                      <a:gd name="connsiteX13" fmla="*/ 0 w 3332373"/>
                      <a:gd name="connsiteY13" fmla="*/ 895630 h 1384995"/>
                      <a:gd name="connsiteX14" fmla="*/ 0 w 3332373"/>
                      <a:gd name="connsiteY14" fmla="*/ 447815 h 1384995"/>
                      <a:gd name="connsiteX15" fmla="*/ 0 w 3332373"/>
                      <a:gd name="connsiteY15" fmla="*/ 0 h 1384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332373" h="1384995" fill="none" extrusionOk="0">
                        <a:moveTo>
                          <a:pt x="0" y="0"/>
                        </a:moveTo>
                        <a:cubicBezTo>
                          <a:pt x="231345" y="-3946"/>
                          <a:pt x="548042" y="36432"/>
                          <a:pt x="699798" y="0"/>
                        </a:cubicBezTo>
                        <a:cubicBezTo>
                          <a:pt x="822452" y="-10647"/>
                          <a:pt x="1173893" y="-15787"/>
                          <a:pt x="1432920" y="0"/>
                        </a:cubicBezTo>
                        <a:cubicBezTo>
                          <a:pt x="1675505" y="1375"/>
                          <a:pt x="1757960" y="-42091"/>
                          <a:pt x="1999424" y="0"/>
                        </a:cubicBezTo>
                        <a:cubicBezTo>
                          <a:pt x="2205320" y="36893"/>
                          <a:pt x="2427041" y="-36568"/>
                          <a:pt x="2699222" y="0"/>
                        </a:cubicBezTo>
                        <a:cubicBezTo>
                          <a:pt x="2963335" y="32615"/>
                          <a:pt x="3100805" y="-12474"/>
                          <a:pt x="3332373" y="0"/>
                        </a:cubicBezTo>
                        <a:cubicBezTo>
                          <a:pt x="3332968" y="201010"/>
                          <a:pt x="3313933" y="304764"/>
                          <a:pt x="3332373" y="420114"/>
                        </a:cubicBezTo>
                        <a:cubicBezTo>
                          <a:pt x="3363530" y="551085"/>
                          <a:pt x="3323944" y="669359"/>
                          <a:pt x="3332373" y="909479"/>
                        </a:cubicBezTo>
                        <a:cubicBezTo>
                          <a:pt x="3314501" y="1112748"/>
                          <a:pt x="3346738" y="1253934"/>
                          <a:pt x="3332373" y="1384995"/>
                        </a:cubicBezTo>
                        <a:cubicBezTo>
                          <a:pt x="3065454" y="1357777"/>
                          <a:pt x="2971917" y="1366865"/>
                          <a:pt x="2632575" y="1384995"/>
                        </a:cubicBezTo>
                        <a:cubicBezTo>
                          <a:pt x="2316194" y="1391629"/>
                          <a:pt x="2211621" y="1395867"/>
                          <a:pt x="2066071" y="1384995"/>
                        </a:cubicBezTo>
                        <a:cubicBezTo>
                          <a:pt x="1891335" y="1390397"/>
                          <a:pt x="1765389" y="1418093"/>
                          <a:pt x="1499568" y="1384995"/>
                        </a:cubicBezTo>
                        <a:cubicBezTo>
                          <a:pt x="1233549" y="1363471"/>
                          <a:pt x="1126539" y="1378616"/>
                          <a:pt x="799770" y="1384995"/>
                        </a:cubicBezTo>
                        <a:cubicBezTo>
                          <a:pt x="461961" y="1381820"/>
                          <a:pt x="176213" y="1417937"/>
                          <a:pt x="0" y="1384995"/>
                        </a:cubicBezTo>
                        <a:cubicBezTo>
                          <a:pt x="40142" y="1182769"/>
                          <a:pt x="23920" y="1012188"/>
                          <a:pt x="0" y="895630"/>
                        </a:cubicBezTo>
                        <a:cubicBezTo>
                          <a:pt x="-21145" y="818035"/>
                          <a:pt x="8329" y="683477"/>
                          <a:pt x="0" y="461664"/>
                        </a:cubicBezTo>
                        <a:cubicBezTo>
                          <a:pt x="-14391" y="262596"/>
                          <a:pt x="-16117" y="179495"/>
                          <a:pt x="0" y="0"/>
                        </a:cubicBezTo>
                        <a:close/>
                      </a:path>
                      <a:path w="3332373" h="1384995" stroke="0" extrusionOk="0">
                        <a:moveTo>
                          <a:pt x="0" y="0"/>
                        </a:moveTo>
                        <a:cubicBezTo>
                          <a:pt x="242491" y="14250"/>
                          <a:pt x="375931" y="-20574"/>
                          <a:pt x="699798" y="0"/>
                        </a:cubicBezTo>
                        <a:cubicBezTo>
                          <a:pt x="1006125" y="-9862"/>
                          <a:pt x="1214350" y="13676"/>
                          <a:pt x="1399597" y="0"/>
                        </a:cubicBezTo>
                        <a:cubicBezTo>
                          <a:pt x="1554248" y="-55867"/>
                          <a:pt x="1952460" y="-3233"/>
                          <a:pt x="2132719" y="0"/>
                        </a:cubicBezTo>
                        <a:cubicBezTo>
                          <a:pt x="2271795" y="69724"/>
                          <a:pt x="2899502" y="85396"/>
                          <a:pt x="3332373" y="0"/>
                        </a:cubicBezTo>
                        <a:cubicBezTo>
                          <a:pt x="3331642" y="207974"/>
                          <a:pt x="3337922" y="247505"/>
                          <a:pt x="3332373" y="433965"/>
                        </a:cubicBezTo>
                        <a:cubicBezTo>
                          <a:pt x="3322037" y="611559"/>
                          <a:pt x="3348345" y="737430"/>
                          <a:pt x="3332373" y="923330"/>
                        </a:cubicBezTo>
                        <a:cubicBezTo>
                          <a:pt x="3331671" y="1105027"/>
                          <a:pt x="3373152" y="1270030"/>
                          <a:pt x="3332373" y="1384995"/>
                        </a:cubicBezTo>
                        <a:cubicBezTo>
                          <a:pt x="3074403" y="1407347"/>
                          <a:pt x="2913178" y="1396806"/>
                          <a:pt x="2732546" y="1384995"/>
                        </a:cubicBezTo>
                        <a:cubicBezTo>
                          <a:pt x="2590436" y="1387219"/>
                          <a:pt x="2299283" y="1392284"/>
                          <a:pt x="2166042" y="1384995"/>
                        </a:cubicBezTo>
                        <a:cubicBezTo>
                          <a:pt x="2013541" y="1383600"/>
                          <a:pt x="1768601" y="1351870"/>
                          <a:pt x="1599539" y="1384995"/>
                        </a:cubicBezTo>
                        <a:cubicBezTo>
                          <a:pt x="1396989" y="1403869"/>
                          <a:pt x="1201070" y="1387512"/>
                          <a:pt x="933064" y="1384995"/>
                        </a:cubicBezTo>
                        <a:cubicBezTo>
                          <a:pt x="672312" y="1374034"/>
                          <a:pt x="225532" y="1359647"/>
                          <a:pt x="0" y="1384995"/>
                        </a:cubicBezTo>
                        <a:cubicBezTo>
                          <a:pt x="-41138" y="1212121"/>
                          <a:pt x="10749" y="1121105"/>
                          <a:pt x="0" y="895630"/>
                        </a:cubicBezTo>
                        <a:cubicBezTo>
                          <a:pt x="3174" y="684611"/>
                          <a:pt x="31345" y="636449"/>
                          <a:pt x="0" y="447815"/>
                        </a:cubicBezTo>
                        <a:cubicBezTo>
                          <a:pt x="-18187" y="243755"/>
                          <a:pt x="-39706" y="136318"/>
                          <a:pt x="0" y="0"/>
                        </a:cubicBezTo>
                        <a:close/>
                      </a:path>
                      <a:path w="3332373" h="1384995" fill="none" stroke="0" extrusionOk="0">
                        <a:moveTo>
                          <a:pt x="0" y="0"/>
                        </a:moveTo>
                        <a:cubicBezTo>
                          <a:pt x="233881" y="-17295"/>
                          <a:pt x="559965" y="17871"/>
                          <a:pt x="699798" y="0"/>
                        </a:cubicBezTo>
                        <a:cubicBezTo>
                          <a:pt x="836044" y="-26471"/>
                          <a:pt x="1251481" y="2569"/>
                          <a:pt x="1432920" y="0"/>
                        </a:cubicBezTo>
                        <a:cubicBezTo>
                          <a:pt x="1647945" y="2581"/>
                          <a:pt x="1785521" y="-26258"/>
                          <a:pt x="1999424" y="0"/>
                        </a:cubicBezTo>
                        <a:cubicBezTo>
                          <a:pt x="2202612" y="16955"/>
                          <a:pt x="2464875" y="-54485"/>
                          <a:pt x="2699222" y="0"/>
                        </a:cubicBezTo>
                        <a:cubicBezTo>
                          <a:pt x="2976719" y="-8999"/>
                          <a:pt x="3164791" y="18152"/>
                          <a:pt x="3332373" y="0"/>
                        </a:cubicBezTo>
                        <a:cubicBezTo>
                          <a:pt x="3331787" y="201611"/>
                          <a:pt x="3312380" y="288005"/>
                          <a:pt x="3332373" y="420114"/>
                        </a:cubicBezTo>
                        <a:cubicBezTo>
                          <a:pt x="3350810" y="520115"/>
                          <a:pt x="3308380" y="730649"/>
                          <a:pt x="3332373" y="909479"/>
                        </a:cubicBezTo>
                        <a:cubicBezTo>
                          <a:pt x="3344304" y="1109652"/>
                          <a:pt x="3356156" y="1226080"/>
                          <a:pt x="3332373" y="1384995"/>
                        </a:cubicBezTo>
                        <a:cubicBezTo>
                          <a:pt x="3043873" y="1372269"/>
                          <a:pt x="2953714" y="1390196"/>
                          <a:pt x="2632575" y="1384995"/>
                        </a:cubicBezTo>
                        <a:cubicBezTo>
                          <a:pt x="2323770" y="1399273"/>
                          <a:pt x="2221960" y="1394839"/>
                          <a:pt x="2066071" y="1384995"/>
                        </a:cubicBezTo>
                        <a:cubicBezTo>
                          <a:pt x="1908431" y="1362065"/>
                          <a:pt x="1738639" y="1427864"/>
                          <a:pt x="1499568" y="1384995"/>
                        </a:cubicBezTo>
                        <a:cubicBezTo>
                          <a:pt x="1243118" y="1356448"/>
                          <a:pt x="1151638" y="1381499"/>
                          <a:pt x="799770" y="1384995"/>
                        </a:cubicBezTo>
                        <a:cubicBezTo>
                          <a:pt x="479566" y="1425580"/>
                          <a:pt x="221145" y="1460801"/>
                          <a:pt x="0" y="1384995"/>
                        </a:cubicBezTo>
                        <a:cubicBezTo>
                          <a:pt x="5808" y="1199951"/>
                          <a:pt x="18044" y="1003873"/>
                          <a:pt x="0" y="895630"/>
                        </a:cubicBezTo>
                        <a:cubicBezTo>
                          <a:pt x="12288" y="771526"/>
                          <a:pt x="4678" y="620752"/>
                          <a:pt x="0" y="461664"/>
                        </a:cubicBezTo>
                        <a:cubicBezTo>
                          <a:pt x="5159" y="271830"/>
                          <a:pt x="-28070" y="1736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/>
              <a:t>Conclusão:</a:t>
            </a:r>
          </a:p>
          <a:p>
            <a:r>
              <a:rPr lang="pt-PT" sz="1400"/>
              <a:t>A rede neuronal</a:t>
            </a:r>
            <a:r>
              <a:rPr lang="pt-PT" sz="1400">
                <a:ea typeface="+mn-lt"/>
                <a:cs typeface="+mn-lt"/>
              </a:rPr>
              <a:t> teve a </a:t>
            </a:r>
            <a:r>
              <a:rPr lang="pt-PT" sz="1400" b="1">
                <a:ea typeface="+mn-lt"/>
                <a:cs typeface="+mn-lt"/>
              </a:rPr>
              <a:t>maior </a:t>
            </a:r>
            <a:r>
              <a:rPr lang="pt-PT" sz="1400" b="1" i="1" err="1">
                <a:ea typeface="+mn-lt"/>
                <a:cs typeface="+mn-lt"/>
              </a:rPr>
              <a:t>accuracy</a:t>
            </a:r>
            <a:r>
              <a:rPr lang="pt-PT" sz="1400">
                <a:ea typeface="+mn-lt"/>
                <a:cs typeface="+mn-lt"/>
              </a:rPr>
              <a:t>, sendo mais precisa que o </a:t>
            </a:r>
            <a:r>
              <a:rPr lang="pt-PT" sz="1400" b="1" i="1">
                <a:ea typeface="+mn-lt"/>
                <a:cs typeface="+mn-lt"/>
              </a:rPr>
              <a:t>KNN</a:t>
            </a:r>
            <a:r>
              <a:rPr lang="pt-PT" sz="1400">
                <a:ea typeface="+mn-lt"/>
                <a:cs typeface="+mn-lt"/>
              </a:rPr>
              <a:t> e a </a:t>
            </a:r>
            <a:r>
              <a:rPr lang="pt-PT" sz="1400" b="1">
                <a:ea typeface="+mn-lt"/>
                <a:cs typeface="+mn-lt"/>
              </a:rPr>
              <a:t>árvore de decisão</a:t>
            </a:r>
            <a:r>
              <a:rPr lang="pt-PT" sz="1400">
                <a:ea typeface="+mn-lt"/>
                <a:cs typeface="+mn-lt"/>
              </a:rPr>
              <a:t>. </a:t>
            </a:r>
            <a:br>
              <a:rPr lang="pt-PT" sz="1400">
                <a:ea typeface="+mn-lt"/>
                <a:cs typeface="+mn-lt"/>
              </a:rPr>
            </a:br>
            <a:r>
              <a:rPr lang="pt-PT" sz="1400">
                <a:ea typeface="+mn-lt"/>
                <a:cs typeface="+mn-lt"/>
              </a:rPr>
              <a:t>No entanto, as </a:t>
            </a:r>
            <a:r>
              <a:rPr lang="pt-PT" sz="1400" b="1">
                <a:ea typeface="+mn-lt"/>
                <a:cs typeface="+mn-lt"/>
              </a:rPr>
              <a:t>margens</a:t>
            </a:r>
            <a:r>
              <a:rPr lang="pt-PT" sz="1400">
                <a:ea typeface="+mn-lt"/>
                <a:cs typeface="+mn-lt"/>
              </a:rPr>
              <a:t> entre os diferentes modelos são </a:t>
            </a:r>
            <a:r>
              <a:rPr lang="pt-PT" sz="1400" b="1">
                <a:ea typeface="+mn-lt"/>
                <a:cs typeface="+mn-lt"/>
              </a:rPr>
              <a:t>muito finas</a:t>
            </a:r>
            <a:r>
              <a:rPr lang="pt-PT" sz="1400">
                <a:ea typeface="+mn-lt"/>
                <a:cs typeface="+mn-lt"/>
              </a:rPr>
              <a:t>. </a:t>
            </a:r>
            <a:endParaRPr lang="pt-PT" sz="1400" b="1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Surpreendentemente, o </a:t>
            </a:r>
            <a:r>
              <a:rPr lang="pt-PT" sz="1400" i="1">
                <a:ea typeface="+mn-lt"/>
                <a:cs typeface="+mn-lt"/>
              </a:rPr>
              <a:t>KNN</a:t>
            </a:r>
            <a:r>
              <a:rPr lang="pt-PT" sz="1400">
                <a:ea typeface="+mn-lt"/>
                <a:cs typeface="+mn-lt"/>
              </a:rPr>
              <a:t> teve a maior </a:t>
            </a:r>
            <a:r>
              <a:rPr lang="pt-PT" sz="1400" b="1" i="1" err="1">
                <a:ea typeface="+mn-lt"/>
                <a:cs typeface="+mn-lt"/>
              </a:rPr>
              <a:t>sensitivity</a:t>
            </a:r>
            <a:r>
              <a:rPr lang="pt-PT" sz="1400" b="1">
                <a:ea typeface="+mn-lt"/>
                <a:cs typeface="+mn-lt"/>
              </a:rPr>
              <a:t>/</a:t>
            </a:r>
            <a:r>
              <a:rPr lang="pt-PT" sz="1400" b="1" i="1" err="1">
                <a:ea typeface="+mn-lt"/>
                <a:cs typeface="+mn-lt"/>
              </a:rPr>
              <a:t>recall</a:t>
            </a:r>
            <a:r>
              <a:rPr lang="pt-PT" sz="1400">
                <a:ea typeface="+mn-lt"/>
                <a:cs typeface="+mn-lt"/>
              </a:rPr>
              <a:t>, o que significa que identificou o </a:t>
            </a:r>
            <a:r>
              <a:rPr lang="pt-PT" sz="1400" b="1">
                <a:ea typeface="+mn-lt"/>
                <a:cs typeface="+mn-lt"/>
              </a:rPr>
              <a:t>maior número de ciclistas</a:t>
            </a:r>
            <a:r>
              <a:rPr lang="pt-PT" sz="1400">
                <a:ea typeface="+mn-lt"/>
                <a:cs typeface="+mn-lt"/>
              </a:rPr>
              <a:t> que poderiam ser </a:t>
            </a:r>
            <a:r>
              <a:rPr lang="pt-PT" sz="1400" b="1">
                <a:ea typeface="+mn-lt"/>
                <a:cs typeface="+mn-lt"/>
              </a:rPr>
              <a:t>distinguidos com um nível </a:t>
            </a:r>
            <a:r>
              <a:rPr lang="pt-PT" sz="1400" b="1" i="1" err="1">
                <a:ea typeface="+mn-lt"/>
                <a:cs typeface="+mn-lt"/>
              </a:rPr>
              <a:t>Pro.Level</a:t>
            </a:r>
            <a:r>
              <a:rPr lang="pt-PT" sz="1400">
                <a:ea typeface="+mn-lt"/>
                <a:cs typeface="+mn-lt"/>
              </a:rPr>
              <a:t>. </a:t>
            </a:r>
            <a:endParaRPr lang="pt-PT" sz="1400" b="1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A </a:t>
            </a:r>
            <a:r>
              <a:rPr lang="pt-PT" sz="1400" b="1">
                <a:ea typeface="+mn-lt"/>
                <a:cs typeface="+mn-lt"/>
              </a:rPr>
              <a:t>rede neuronal</a:t>
            </a:r>
            <a:r>
              <a:rPr lang="pt-PT" sz="1400">
                <a:ea typeface="+mn-lt"/>
                <a:cs typeface="+mn-lt"/>
              </a:rPr>
              <a:t> também tem </a:t>
            </a:r>
            <a:r>
              <a:rPr lang="pt-PT" sz="1400" b="1">
                <a:ea typeface="+mn-lt"/>
                <a:cs typeface="+mn-lt"/>
              </a:rPr>
              <a:t>precisão superior</a:t>
            </a:r>
            <a:r>
              <a:rPr lang="pt-PT" sz="1400">
                <a:ea typeface="+mn-lt"/>
                <a:cs typeface="+mn-lt"/>
              </a:rPr>
              <a:t>, embora o </a:t>
            </a:r>
            <a:r>
              <a:rPr lang="pt-PT" sz="1400" i="1">
                <a:ea typeface="+mn-lt"/>
                <a:cs typeface="+mn-lt"/>
              </a:rPr>
              <a:t>KNN</a:t>
            </a:r>
            <a:r>
              <a:rPr lang="pt-PT" sz="1400">
                <a:ea typeface="+mn-lt"/>
                <a:cs typeface="+mn-lt"/>
              </a:rPr>
              <a:t> leve a coroa com o </a:t>
            </a:r>
            <a:r>
              <a:rPr lang="pt-PT" sz="1400" b="1" i="1">
                <a:ea typeface="+mn-lt"/>
                <a:cs typeface="+mn-lt"/>
              </a:rPr>
              <a:t>F1-Score</a:t>
            </a:r>
            <a:r>
              <a:rPr lang="pt-PT" sz="1400" b="1">
                <a:ea typeface="+mn-lt"/>
                <a:cs typeface="+mn-lt"/>
              </a:rPr>
              <a:t> mais alto</a:t>
            </a:r>
            <a:r>
              <a:rPr lang="pt-PT" sz="1400">
                <a:ea typeface="+mn-lt"/>
                <a:cs typeface="+mn-lt"/>
              </a:rPr>
              <a:t>.</a:t>
            </a:r>
            <a:endParaRPr lang="pt-PT" sz="1400" b="1"/>
          </a:p>
          <a:p>
            <a:r>
              <a:rPr lang="pt-PT" sz="1400"/>
              <a:t>A árvore de decisão </a:t>
            </a:r>
            <a:r>
              <a:rPr lang="pt-PT" sz="1400" b="1"/>
              <a:t>não se destacou</a:t>
            </a:r>
            <a:r>
              <a:rPr lang="pt-PT" sz="1400"/>
              <a:t> em nenhum campo particular.</a:t>
            </a:r>
          </a:p>
        </p:txBody>
      </p:sp>
    </p:spTree>
    <p:extLst>
      <p:ext uri="{BB962C8B-B14F-4D97-AF65-F5344CB8AC3E}">
        <p14:creationId xmlns:p14="http://schemas.microsoft.com/office/powerpoint/2010/main" val="291231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90557-A9F0-A23B-D983-35A5FC7B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Contextualização do trabalho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38AFAA-0738-1A18-90D8-8039A45BE3AE}"/>
              </a:ext>
            </a:extLst>
          </p:cNvPr>
          <p:cNvSpPr txBox="1"/>
          <p:nvPr/>
        </p:nvSpPr>
        <p:spPr>
          <a:xfrm>
            <a:off x="845411" y="2425543"/>
            <a:ext cx="10501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Foi realizada uma recolha de informação em </a:t>
            </a:r>
            <a:r>
              <a:rPr lang="pt-PT" b="1"/>
              <a:t>ciclistas</a:t>
            </a:r>
            <a:r>
              <a:rPr lang="pt-PT"/>
              <a:t> profissionais. Este conjunto de dados inclui elementos relativos aos treinos no período de pré-temporada. Pretende-se validar </a:t>
            </a:r>
            <a:r>
              <a:rPr lang="pt-PT" b="1"/>
              <a:t>possíveis relações entre os dados recolhidos</a:t>
            </a:r>
            <a:r>
              <a:rPr lang="pt-PT"/>
              <a:t> e as </a:t>
            </a:r>
            <a:r>
              <a:rPr lang="pt-PT" b="1"/>
              <a:t>medições obtidas para diferentes métricas indicadoras do desempenho</a:t>
            </a:r>
            <a:r>
              <a:rPr lang="pt-PT"/>
              <a:t> do atleta.</a:t>
            </a:r>
          </a:p>
          <a:p>
            <a:endParaRPr lang="pt-PT"/>
          </a:p>
          <a:p>
            <a:r>
              <a:rPr lang="pt-PT"/>
              <a:t>Foram disponibilizados dados estruturados referentes à preparação de ciclistas para uma nova temporada de competições, após o seu treino de inverno. O data set consistia em </a:t>
            </a:r>
            <a:r>
              <a:rPr lang="pt-PT" b="1"/>
              <a:t>1000 observações</a:t>
            </a:r>
            <a:r>
              <a:rPr lang="pt-PT"/>
              <a:t> de </a:t>
            </a:r>
            <a:r>
              <a:rPr lang="pt-PT" b="1"/>
              <a:t>11 variáveis</a:t>
            </a:r>
            <a:r>
              <a:rPr lang="pt-PT"/>
              <a:t>. </a:t>
            </a:r>
          </a:p>
        </p:txBody>
      </p:sp>
      <p:pic>
        <p:nvPicPr>
          <p:cNvPr id="2050" name="Picture 2" descr="Vetores de Pedalando Na Natureza Ciclistas Perseguem O Líder Da Corrida Ele  Ciclista Olha Para Trás Para Os Perseguidores Atividade Esportiva e mais  imagens de Ciclismo - iStock">
            <a:extLst>
              <a:ext uri="{FF2B5EF4-FFF2-40B4-BE49-F238E27FC236}">
                <a16:creationId xmlns:a16="http://schemas.microsoft.com/office/drawing/2014/main" id="{FCE5BF86-40B4-2F8B-607D-BC9B68BD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6" y="4599992"/>
            <a:ext cx="5468302" cy="196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3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“Estude a </a:t>
            </a:r>
            <a:r>
              <a:rPr lang="pt-PT" b="1"/>
              <a:t>capacidade preditiva</a:t>
            </a:r>
            <a:r>
              <a:rPr lang="pt-PT"/>
              <a:t> relativamente ao </a:t>
            </a:r>
            <a:r>
              <a:rPr lang="pt-PT" b="1"/>
              <a:t>atributo </a:t>
            </a:r>
            <a:r>
              <a:rPr lang="pt-PT" b="1" i="1"/>
              <a:t>“</a:t>
            </a:r>
            <a:r>
              <a:rPr lang="pt-PT" b="1" i="1" err="1"/>
              <a:t>Winter_training_camp</a:t>
            </a:r>
            <a:r>
              <a:rPr lang="pt-PT" b="1" i="1"/>
              <a:t>”</a:t>
            </a:r>
            <a:r>
              <a:rPr lang="pt-PT"/>
              <a:t> usando os seguintes métodos: </a:t>
            </a:r>
            <a:r>
              <a:rPr lang="pt-PT" b="1"/>
              <a:t>árvore de decisão</a:t>
            </a:r>
            <a:r>
              <a:rPr lang="pt-PT"/>
              <a:t> e </a:t>
            </a:r>
            <a:r>
              <a:rPr lang="pt-PT" b="1"/>
              <a:t>rede neuronal</a:t>
            </a:r>
            <a:r>
              <a:rPr lang="pt-PT"/>
              <a:t>.”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2E9DAD-C962-9A0F-6F86-E69311B26312}"/>
              </a:ext>
            </a:extLst>
          </p:cNvPr>
          <p:cNvSpPr txBox="1"/>
          <p:nvPr/>
        </p:nvSpPr>
        <p:spPr>
          <a:xfrm>
            <a:off x="2786897" y="6203965"/>
            <a:ext cx="20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Árvore de decisão</a:t>
            </a:r>
          </a:p>
        </p:txBody>
      </p:sp>
      <p:pic>
        <p:nvPicPr>
          <p:cNvPr id="8" name="Imagem 7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6C213C93-2C1F-D7D6-750B-0653F1C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7" y="3124200"/>
            <a:ext cx="5696968" cy="30108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 descr="Seta curva - ícones de setas grátis">
            <a:extLst>
              <a:ext uri="{FF2B5EF4-FFF2-40B4-BE49-F238E27FC236}">
                <a16:creationId xmlns:a16="http://schemas.microsoft.com/office/drawing/2014/main" id="{2A3E1E21-CEBE-F6E0-0CBC-3EB67D8E4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0989" flipH="1">
            <a:off x="10184991" y="1700386"/>
            <a:ext cx="656516" cy="67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B80CFD-5CA6-C819-5CD6-DD7775AD2477}"/>
              </a:ext>
            </a:extLst>
          </p:cNvPr>
          <p:cNvSpPr txBox="1"/>
          <p:nvPr/>
        </p:nvSpPr>
        <p:spPr>
          <a:xfrm>
            <a:off x="7776118" y="220457"/>
            <a:ext cx="3196682" cy="1384995"/>
          </a:xfrm>
          <a:custGeom>
            <a:avLst/>
            <a:gdLst>
              <a:gd name="connsiteX0" fmla="*/ 0 w 3196682"/>
              <a:gd name="connsiteY0" fmla="*/ 0 h 1384995"/>
              <a:gd name="connsiteX1" fmla="*/ 575403 w 3196682"/>
              <a:gd name="connsiteY1" fmla="*/ 0 h 1384995"/>
              <a:gd name="connsiteX2" fmla="*/ 1214739 w 3196682"/>
              <a:gd name="connsiteY2" fmla="*/ 0 h 1384995"/>
              <a:gd name="connsiteX3" fmla="*/ 1918009 w 3196682"/>
              <a:gd name="connsiteY3" fmla="*/ 0 h 1384995"/>
              <a:gd name="connsiteX4" fmla="*/ 2461445 w 3196682"/>
              <a:gd name="connsiteY4" fmla="*/ 0 h 1384995"/>
              <a:gd name="connsiteX5" fmla="*/ 3196682 w 3196682"/>
              <a:gd name="connsiteY5" fmla="*/ 0 h 1384995"/>
              <a:gd name="connsiteX6" fmla="*/ 3196682 w 3196682"/>
              <a:gd name="connsiteY6" fmla="*/ 678648 h 1384995"/>
              <a:gd name="connsiteX7" fmla="*/ 3196682 w 3196682"/>
              <a:gd name="connsiteY7" fmla="*/ 1384995 h 1384995"/>
              <a:gd name="connsiteX8" fmla="*/ 2589312 w 3196682"/>
              <a:gd name="connsiteY8" fmla="*/ 1384995 h 1384995"/>
              <a:gd name="connsiteX9" fmla="*/ 2045876 w 3196682"/>
              <a:gd name="connsiteY9" fmla="*/ 1384995 h 1384995"/>
              <a:gd name="connsiteX10" fmla="*/ 1502441 w 3196682"/>
              <a:gd name="connsiteY10" fmla="*/ 1384995 h 1384995"/>
              <a:gd name="connsiteX11" fmla="*/ 799171 w 3196682"/>
              <a:gd name="connsiteY11" fmla="*/ 1384995 h 1384995"/>
              <a:gd name="connsiteX12" fmla="*/ 0 w 3196682"/>
              <a:gd name="connsiteY12" fmla="*/ 1384995 h 1384995"/>
              <a:gd name="connsiteX13" fmla="*/ 0 w 3196682"/>
              <a:gd name="connsiteY13" fmla="*/ 678648 h 1384995"/>
              <a:gd name="connsiteX14" fmla="*/ 0 w 3196682"/>
              <a:gd name="connsiteY1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6682" h="1384995" fill="none" extrusionOk="0">
                <a:moveTo>
                  <a:pt x="0" y="0"/>
                </a:moveTo>
                <a:cubicBezTo>
                  <a:pt x="161135" y="23702"/>
                  <a:pt x="390733" y="681"/>
                  <a:pt x="575403" y="0"/>
                </a:cubicBezTo>
                <a:cubicBezTo>
                  <a:pt x="760073" y="-681"/>
                  <a:pt x="896670" y="-28384"/>
                  <a:pt x="1214739" y="0"/>
                </a:cubicBezTo>
                <a:cubicBezTo>
                  <a:pt x="1532808" y="28384"/>
                  <a:pt x="1771001" y="29862"/>
                  <a:pt x="1918009" y="0"/>
                </a:cubicBezTo>
                <a:cubicBezTo>
                  <a:pt x="2065017" y="-29862"/>
                  <a:pt x="2296395" y="17690"/>
                  <a:pt x="2461445" y="0"/>
                </a:cubicBezTo>
                <a:cubicBezTo>
                  <a:pt x="2626495" y="-17690"/>
                  <a:pt x="3037992" y="34095"/>
                  <a:pt x="3196682" y="0"/>
                </a:cubicBezTo>
                <a:cubicBezTo>
                  <a:pt x="3210677" y="299656"/>
                  <a:pt x="3169044" y="411217"/>
                  <a:pt x="3196682" y="678648"/>
                </a:cubicBezTo>
                <a:cubicBezTo>
                  <a:pt x="3224320" y="946079"/>
                  <a:pt x="3207521" y="1050866"/>
                  <a:pt x="3196682" y="1384995"/>
                </a:cubicBezTo>
                <a:cubicBezTo>
                  <a:pt x="2957722" y="1356796"/>
                  <a:pt x="2790776" y="1361797"/>
                  <a:pt x="2589312" y="1384995"/>
                </a:cubicBezTo>
                <a:cubicBezTo>
                  <a:pt x="2387848" y="1408194"/>
                  <a:pt x="2237019" y="1365063"/>
                  <a:pt x="2045876" y="1384995"/>
                </a:cubicBezTo>
                <a:cubicBezTo>
                  <a:pt x="1854733" y="1404927"/>
                  <a:pt x="1758612" y="1365958"/>
                  <a:pt x="1502441" y="1384995"/>
                </a:cubicBezTo>
                <a:cubicBezTo>
                  <a:pt x="1246271" y="1404032"/>
                  <a:pt x="1097841" y="1412398"/>
                  <a:pt x="799171" y="1384995"/>
                </a:cubicBezTo>
                <a:cubicBezTo>
                  <a:pt x="500501" y="1357593"/>
                  <a:pt x="258623" y="1401963"/>
                  <a:pt x="0" y="1384995"/>
                </a:cubicBezTo>
                <a:cubicBezTo>
                  <a:pt x="9754" y="1195972"/>
                  <a:pt x="-22501" y="943211"/>
                  <a:pt x="0" y="678648"/>
                </a:cubicBezTo>
                <a:cubicBezTo>
                  <a:pt x="22501" y="414085"/>
                  <a:pt x="2737" y="301921"/>
                  <a:pt x="0" y="0"/>
                </a:cubicBezTo>
                <a:close/>
              </a:path>
              <a:path w="3196682" h="1384995" stroke="0" extrusionOk="0">
                <a:moveTo>
                  <a:pt x="0" y="0"/>
                </a:moveTo>
                <a:cubicBezTo>
                  <a:pt x="342558" y="-28547"/>
                  <a:pt x="537712" y="-33094"/>
                  <a:pt x="703270" y="0"/>
                </a:cubicBezTo>
                <a:cubicBezTo>
                  <a:pt x="868828" y="33094"/>
                  <a:pt x="1065777" y="25631"/>
                  <a:pt x="1246706" y="0"/>
                </a:cubicBezTo>
                <a:cubicBezTo>
                  <a:pt x="1427635" y="-25631"/>
                  <a:pt x="1531490" y="11940"/>
                  <a:pt x="1790142" y="0"/>
                </a:cubicBezTo>
                <a:cubicBezTo>
                  <a:pt x="2048794" y="-11940"/>
                  <a:pt x="2080001" y="-13466"/>
                  <a:pt x="2333578" y="0"/>
                </a:cubicBezTo>
                <a:cubicBezTo>
                  <a:pt x="2587155" y="13466"/>
                  <a:pt x="2883676" y="-4212"/>
                  <a:pt x="3196682" y="0"/>
                </a:cubicBezTo>
                <a:cubicBezTo>
                  <a:pt x="3206051" y="175095"/>
                  <a:pt x="3227669" y="414195"/>
                  <a:pt x="3196682" y="678648"/>
                </a:cubicBezTo>
                <a:cubicBezTo>
                  <a:pt x="3165695" y="943101"/>
                  <a:pt x="3224879" y="1130778"/>
                  <a:pt x="3196682" y="1384995"/>
                </a:cubicBezTo>
                <a:cubicBezTo>
                  <a:pt x="3038287" y="1392577"/>
                  <a:pt x="2765264" y="1403068"/>
                  <a:pt x="2557346" y="1384995"/>
                </a:cubicBezTo>
                <a:cubicBezTo>
                  <a:pt x="2349428" y="1366922"/>
                  <a:pt x="2165564" y="1389821"/>
                  <a:pt x="1918009" y="1384995"/>
                </a:cubicBezTo>
                <a:cubicBezTo>
                  <a:pt x="1670454" y="1380169"/>
                  <a:pt x="1549085" y="1380774"/>
                  <a:pt x="1214739" y="1384995"/>
                </a:cubicBezTo>
                <a:cubicBezTo>
                  <a:pt x="880393" y="1389217"/>
                  <a:pt x="555527" y="1396704"/>
                  <a:pt x="0" y="1384995"/>
                </a:cubicBezTo>
                <a:cubicBezTo>
                  <a:pt x="10463" y="1154517"/>
                  <a:pt x="30383" y="912186"/>
                  <a:pt x="0" y="706347"/>
                </a:cubicBezTo>
                <a:cubicBezTo>
                  <a:pt x="-30383" y="500508"/>
                  <a:pt x="23463" y="321192"/>
                  <a:pt x="0" y="0"/>
                </a:cubicBez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202304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/>
              <a:t>Foram adotados os seguintes </a:t>
            </a:r>
            <a:r>
              <a:rPr lang="pt-PT" sz="1400" b="1"/>
              <a:t>parâmetros para as redes neuronais</a:t>
            </a:r>
            <a:r>
              <a:rPr lang="pt-PT" sz="1400"/>
              <a:t>:</a:t>
            </a:r>
          </a:p>
          <a:p>
            <a:pPr marL="285750" indent="-285750">
              <a:buBlip>
                <a:blip r:embed="rId4"/>
              </a:buBlip>
            </a:pPr>
            <a:r>
              <a:rPr lang="pt-PT" sz="1400"/>
              <a:t>1 nó interno</a:t>
            </a:r>
          </a:p>
          <a:p>
            <a:pPr marL="285750" indent="-285750">
              <a:buBlip>
                <a:blip r:embed="rId4"/>
              </a:buBlip>
            </a:pPr>
            <a:r>
              <a:rPr lang="pt-PT" sz="1400"/>
              <a:t>2 nós internos</a:t>
            </a:r>
          </a:p>
          <a:p>
            <a:pPr marL="285750" indent="-285750">
              <a:buBlip>
                <a:blip r:embed="rId4"/>
              </a:buBlip>
            </a:pPr>
            <a:r>
              <a:rPr lang="pt-PT" sz="1400"/>
              <a:t>3 nós internos</a:t>
            </a:r>
          </a:p>
          <a:p>
            <a:pPr marL="285750" indent="-285750">
              <a:buBlip>
                <a:blip r:embed="rId4"/>
              </a:buBlip>
            </a:pPr>
            <a:r>
              <a:rPr lang="pt-PT" sz="1400"/>
              <a:t>4 nós internos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D06A612-90A8-418A-D419-18CD9F8B1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861" y="2871367"/>
            <a:ext cx="3666864" cy="3263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95F4CF-08B0-9F79-B281-435C71064455}"/>
              </a:ext>
            </a:extLst>
          </p:cNvPr>
          <p:cNvSpPr txBox="1"/>
          <p:nvPr/>
        </p:nvSpPr>
        <p:spPr>
          <a:xfrm>
            <a:off x="7160966" y="6203965"/>
            <a:ext cx="3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Rede neuronal com 1 nó interno</a:t>
            </a:r>
          </a:p>
        </p:txBody>
      </p:sp>
    </p:spTree>
    <p:extLst>
      <p:ext uri="{BB962C8B-B14F-4D97-AF65-F5344CB8AC3E}">
        <p14:creationId xmlns:p14="http://schemas.microsoft.com/office/powerpoint/2010/main" val="225114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2 – Alínea 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“Usando o </a:t>
            </a:r>
            <a:r>
              <a:rPr lang="pt-PT" b="1"/>
              <a:t>método </a:t>
            </a:r>
            <a:r>
              <a:rPr lang="pt-PT" b="1" i="1"/>
              <a:t>k-</a:t>
            </a:r>
            <a:r>
              <a:rPr lang="pt-PT" b="1" i="1" err="1"/>
              <a:t>fold</a:t>
            </a:r>
            <a:r>
              <a:rPr lang="pt-PT" b="1" i="1"/>
              <a:t> cross </a:t>
            </a:r>
            <a:r>
              <a:rPr lang="pt-PT" b="1" i="1" err="1"/>
              <a:t>validation</a:t>
            </a:r>
            <a:r>
              <a:rPr lang="pt-PT"/>
              <a:t> obtenha a </a:t>
            </a:r>
            <a:r>
              <a:rPr lang="pt-PT" b="1"/>
              <a:t>média e o desvio padrão</a:t>
            </a:r>
            <a:r>
              <a:rPr lang="pt-PT"/>
              <a:t> da </a:t>
            </a:r>
            <a:r>
              <a:rPr lang="pt-PT" b="1"/>
              <a:t>taxa de acerto da previsão</a:t>
            </a:r>
            <a:r>
              <a:rPr lang="pt-PT"/>
              <a:t> do atributo </a:t>
            </a:r>
            <a:r>
              <a:rPr lang="pt-PT" b="1" i="1"/>
              <a:t>“</a:t>
            </a:r>
            <a:r>
              <a:rPr lang="pt-PT" b="1" i="1" err="1"/>
              <a:t>Winter_training_camp</a:t>
            </a:r>
            <a:r>
              <a:rPr lang="pt-PT" b="1" i="1"/>
              <a:t>”</a:t>
            </a:r>
            <a:r>
              <a:rPr lang="pt-PT" b="1"/>
              <a:t> </a:t>
            </a:r>
            <a:r>
              <a:rPr lang="pt-PT"/>
              <a:t>com os </a:t>
            </a:r>
            <a:r>
              <a:rPr lang="pt-PT" b="1"/>
              <a:t>dois melhores modelos</a:t>
            </a:r>
            <a:r>
              <a:rPr lang="pt-PT"/>
              <a:t> obtidos na alínea anterior.”</a:t>
            </a:r>
          </a:p>
        </p:txBody>
      </p:sp>
      <p:pic>
        <p:nvPicPr>
          <p:cNvPr id="4" name="Picture 6" descr="Seta curva - ícones de setas grátis">
            <a:extLst>
              <a:ext uri="{FF2B5EF4-FFF2-40B4-BE49-F238E27FC236}">
                <a16:creationId xmlns:a16="http://schemas.microsoft.com/office/drawing/2014/main" id="{1DBA9D42-E3D4-A3B7-1013-39ABB111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0989" flipH="1">
            <a:off x="10294718" y="1652761"/>
            <a:ext cx="656516" cy="67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A6A6AF-DC77-9D1D-F110-A03BF1C74C16}"/>
              </a:ext>
            </a:extLst>
          </p:cNvPr>
          <p:cNvSpPr txBox="1"/>
          <p:nvPr/>
        </p:nvSpPr>
        <p:spPr>
          <a:xfrm>
            <a:off x="6686550" y="220457"/>
            <a:ext cx="4286250" cy="1384995"/>
          </a:xfrm>
          <a:custGeom>
            <a:avLst/>
            <a:gdLst>
              <a:gd name="connsiteX0" fmla="*/ 0 w 4286250"/>
              <a:gd name="connsiteY0" fmla="*/ 0 h 1384995"/>
              <a:gd name="connsiteX1" fmla="*/ 569459 w 4286250"/>
              <a:gd name="connsiteY1" fmla="*/ 0 h 1384995"/>
              <a:gd name="connsiteX2" fmla="*/ 1267505 w 4286250"/>
              <a:gd name="connsiteY2" fmla="*/ 0 h 1384995"/>
              <a:gd name="connsiteX3" fmla="*/ 1836964 w 4286250"/>
              <a:gd name="connsiteY3" fmla="*/ 0 h 1384995"/>
              <a:gd name="connsiteX4" fmla="*/ 2492148 w 4286250"/>
              <a:gd name="connsiteY4" fmla="*/ 0 h 1384995"/>
              <a:gd name="connsiteX5" fmla="*/ 3018745 w 4286250"/>
              <a:gd name="connsiteY5" fmla="*/ 0 h 1384995"/>
              <a:gd name="connsiteX6" fmla="*/ 3502479 w 4286250"/>
              <a:gd name="connsiteY6" fmla="*/ 0 h 1384995"/>
              <a:gd name="connsiteX7" fmla="*/ 4286250 w 4286250"/>
              <a:gd name="connsiteY7" fmla="*/ 0 h 1384995"/>
              <a:gd name="connsiteX8" fmla="*/ 4286250 w 4286250"/>
              <a:gd name="connsiteY8" fmla="*/ 678648 h 1384995"/>
              <a:gd name="connsiteX9" fmla="*/ 4286250 w 4286250"/>
              <a:gd name="connsiteY9" fmla="*/ 1384995 h 1384995"/>
              <a:gd name="connsiteX10" fmla="*/ 3673929 w 4286250"/>
              <a:gd name="connsiteY10" fmla="*/ 1384995 h 1384995"/>
              <a:gd name="connsiteX11" fmla="*/ 3018745 w 4286250"/>
              <a:gd name="connsiteY11" fmla="*/ 1384995 h 1384995"/>
              <a:gd name="connsiteX12" fmla="*/ 2492148 w 4286250"/>
              <a:gd name="connsiteY12" fmla="*/ 1384995 h 1384995"/>
              <a:gd name="connsiteX13" fmla="*/ 1922689 w 4286250"/>
              <a:gd name="connsiteY13" fmla="*/ 1384995 h 1384995"/>
              <a:gd name="connsiteX14" fmla="*/ 1396093 w 4286250"/>
              <a:gd name="connsiteY14" fmla="*/ 1384995 h 1384995"/>
              <a:gd name="connsiteX15" fmla="*/ 826634 w 4286250"/>
              <a:gd name="connsiteY15" fmla="*/ 1384995 h 1384995"/>
              <a:gd name="connsiteX16" fmla="*/ 0 w 4286250"/>
              <a:gd name="connsiteY16" fmla="*/ 1384995 h 1384995"/>
              <a:gd name="connsiteX17" fmla="*/ 0 w 4286250"/>
              <a:gd name="connsiteY17" fmla="*/ 664798 h 1384995"/>
              <a:gd name="connsiteX18" fmla="*/ 0 w 4286250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6250" h="1384995" fill="none" extrusionOk="0">
                <a:moveTo>
                  <a:pt x="0" y="0"/>
                </a:moveTo>
                <a:cubicBezTo>
                  <a:pt x="213092" y="-14990"/>
                  <a:pt x="441255" y="18299"/>
                  <a:pt x="569459" y="0"/>
                </a:cubicBezTo>
                <a:cubicBezTo>
                  <a:pt x="697663" y="-18299"/>
                  <a:pt x="989912" y="-4306"/>
                  <a:pt x="1267505" y="0"/>
                </a:cubicBezTo>
                <a:cubicBezTo>
                  <a:pt x="1545098" y="4306"/>
                  <a:pt x="1697752" y="26271"/>
                  <a:pt x="1836964" y="0"/>
                </a:cubicBezTo>
                <a:cubicBezTo>
                  <a:pt x="1976176" y="-26271"/>
                  <a:pt x="2301487" y="1145"/>
                  <a:pt x="2492148" y="0"/>
                </a:cubicBezTo>
                <a:cubicBezTo>
                  <a:pt x="2682809" y="-1145"/>
                  <a:pt x="2859811" y="17857"/>
                  <a:pt x="3018745" y="0"/>
                </a:cubicBezTo>
                <a:cubicBezTo>
                  <a:pt x="3177679" y="-17857"/>
                  <a:pt x="3366810" y="23033"/>
                  <a:pt x="3502479" y="0"/>
                </a:cubicBezTo>
                <a:cubicBezTo>
                  <a:pt x="3638148" y="-23033"/>
                  <a:pt x="3988550" y="5081"/>
                  <a:pt x="4286250" y="0"/>
                </a:cubicBezTo>
                <a:cubicBezTo>
                  <a:pt x="4271579" y="197713"/>
                  <a:pt x="4271656" y="410996"/>
                  <a:pt x="4286250" y="678648"/>
                </a:cubicBezTo>
                <a:cubicBezTo>
                  <a:pt x="4300844" y="946300"/>
                  <a:pt x="4302817" y="1127543"/>
                  <a:pt x="4286250" y="1384995"/>
                </a:cubicBezTo>
                <a:cubicBezTo>
                  <a:pt x="4159121" y="1414588"/>
                  <a:pt x="3832632" y="1387048"/>
                  <a:pt x="3673929" y="1384995"/>
                </a:cubicBezTo>
                <a:cubicBezTo>
                  <a:pt x="3515226" y="1382942"/>
                  <a:pt x="3251146" y="1410971"/>
                  <a:pt x="3018745" y="1384995"/>
                </a:cubicBezTo>
                <a:cubicBezTo>
                  <a:pt x="2786344" y="1359019"/>
                  <a:pt x="2723465" y="1385936"/>
                  <a:pt x="2492148" y="1384995"/>
                </a:cubicBezTo>
                <a:cubicBezTo>
                  <a:pt x="2260831" y="1384054"/>
                  <a:pt x="2062260" y="1372054"/>
                  <a:pt x="1922689" y="1384995"/>
                </a:cubicBezTo>
                <a:cubicBezTo>
                  <a:pt x="1783118" y="1397936"/>
                  <a:pt x="1631281" y="1370640"/>
                  <a:pt x="1396093" y="1384995"/>
                </a:cubicBezTo>
                <a:cubicBezTo>
                  <a:pt x="1160905" y="1399350"/>
                  <a:pt x="999122" y="1373063"/>
                  <a:pt x="826634" y="1384995"/>
                </a:cubicBezTo>
                <a:cubicBezTo>
                  <a:pt x="654146" y="1396927"/>
                  <a:pt x="317859" y="1353703"/>
                  <a:pt x="0" y="1384995"/>
                </a:cubicBezTo>
                <a:cubicBezTo>
                  <a:pt x="26784" y="1223783"/>
                  <a:pt x="-14804" y="945709"/>
                  <a:pt x="0" y="664798"/>
                </a:cubicBezTo>
                <a:cubicBezTo>
                  <a:pt x="14804" y="383887"/>
                  <a:pt x="-21151" y="194167"/>
                  <a:pt x="0" y="0"/>
                </a:cubicBezTo>
                <a:close/>
              </a:path>
              <a:path w="4286250" h="1384995" stroke="0" extrusionOk="0">
                <a:moveTo>
                  <a:pt x="0" y="0"/>
                </a:moveTo>
                <a:cubicBezTo>
                  <a:pt x="254229" y="34287"/>
                  <a:pt x="475841" y="17251"/>
                  <a:pt x="698046" y="0"/>
                </a:cubicBezTo>
                <a:cubicBezTo>
                  <a:pt x="920251" y="-17251"/>
                  <a:pt x="968181" y="835"/>
                  <a:pt x="1181780" y="0"/>
                </a:cubicBezTo>
                <a:cubicBezTo>
                  <a:pt x="1395379" y="-835"/>
                  <a:pt x="1474507" y="-18474"/>
                  <a:pt x="1665514" y="0"/>
                </a:cubicBezTo>
                <a:cubicBezTo>
                  <a:pt x="1856521" y="18474"/>
                  <a:pt x="1970895" y="11079"/>
                  <a:pt x="2149248" y="0"/>
                </a:cubicBezTo>
                <a:cubicBezTo>
                  <a:pt x="2327601" y="-11079"/>
                  <a:pt x="2473533" y="17959"/>
                  <a:pt x="2632982" y="0"/>
                </a:cubicBezTo>
                <a:cubicBezTo>
                  <a:pt x="2792431" y="-17959"/>
                  <a:pt x="2978480" y="18716"/>
                  <a:pt x="3202441" y="0"/>
                </a:cubicBezTo>
                <a:cubicBezTo>
                  <a:pt x="3426402" y="-18716"/>
                  <a:pt x="3832754" y="-42841"/>
                  <a:pt x="4286250" y="0"/>
                </a:cubicBezTo>
                <a:cubicBezTo>
                  <a:pt x="4268362" y="258975"/>
                  <a:pt x="4310061" y="419166"/>
                  <a:pt x="4286250" y="650948"/>
                </a:cubicBezTo>
                <a:cubicBezTo>
                  <a:pt x="4262439" y="882730"/>
                  <a:pt x="4320732" y="1026559"/>
                  <a:pt x="4286250" y="1384995"/>
                </a:cubicBezTo>
                <a:cubicBezTo>
                  <a:pt x="3951823" y="1400788"/>
                  <a:pt x="3928143" y="1387659"/>
                  <a:pt x="3588204" y="1384995"/>
                </a:cubicBezTo>
                <a:cubicBezTo>
                  <a:pt x="3248265" y="1382331"/>
                  <a:pt x="3164313" y="1355722"/>
                  <a:pt x="2933020" y="1384995"/>
                </a:cubicBezTo>
                <a:cubicBezTo>
                  <a:pt x="2701727" y="1414268"/>
                  <a:pt x="2574886" y="1404751"/>
                  <a:pt x="2363561" y="1384995"/>
                </a:cubicBezTo>
                <a:cubicBezTo>
                  <a:pt x="2152236" y="1365239"/>
                  <a:pt x="2024923" y="1374599"/>
                  <a:pt x="1794102" y="1384995"/>
                </a:cubicBezTo>
                <a:cubicBezTo>
                  <a:pt x="1563281" y="1395391"/>
                  <a:pt x="1294519" y="1353389"/>
                  <a:pt x="1138918" y="1384995"/>
                </a:cubicBezTo>
                <a:cubicBezTo>
                  <a:pt x="983317" y="1416601"/>
                  <a:pt x="874988" y="1403422"/>
                  <a:pt x="655184" y="1384995"/>
                </a:cubicBezTo>
                <a:cubicBezTo>
                  <a:pt x="435380" y="1366568"/>
                  <a:pt x="282203" y="1382292"/>
                  <a:pt x="0" y="1384995"/>
                </a:cubicBezTo>
                <a:cubicBezTo>
                  <a:pt x="12388" y="1230785"/>
                  <a:pt x="27582" y="849941"/>
                  <a:pt x="0" y="678648"/>
                </a:cubicBezTo>
                <a:cubicBezTo>
                  <a:pt x="-27582" y="507355"/>
                  <a:pt x="18415" y="253934"/>
                  <a:pt x="0" y="0"/>
                </a:cubicBez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202304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/>
              <a:t>Dois melhores modelos</a:t>
            </a:r>
            <a:r>
              <a:rPr lang="pt-PT" sz="1400"/>
              <a:t> obtidos na alínea anterior: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 u="sng"/>
              <a:t>Árvore de decisão</a:t>
            </a:r>
            <a:r>
              <a:rPr lang="pt-PT" sz="1400"/>
              <a:t> (selecionada para possibilitar a avaliação de modelos diferentes)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 u="sng"/>
              <a:t>Rede neuronal com 1 nó interno</a:t>
            </a:r>
          </a:p>
          <a:p>
            <a:r>
              <a:rPr lang="pt-PT" sz="1400"/>
              <a:t>A seleção da melhor rede neuronal teve por base a comparação dos valores de MAE e RMSE.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A7975A-7248-1754-792F-A3A35227B530}"/>
              </a:ext>
            </a:extLst>
          </p:cNvPr>
          <p:cNvSpPr txBox="1"/>
          <p:nvPr/>
        </p:nvSpPr>
        <p:spPr>
          <a:xfrm>
            <a:off x="1069330" y="3247866"/>
            <a:ext cx="6412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/>
              <a:t>Definir número de </a:t>
            </a:r>
            <a:r>
              <a:rPr lang="pt-PT" i="1" err="1"/>
              <a:t>folds</a:t>
            </a:r>
            <a:r>
              <a:rPr lang="pt-PT"/>
              <a:t>: foram usados </a:t>
            </a:r>
            <a:r>
              <a:rPr lang="pt-PT" b="1"/>
              <a:t>11 </a:t>
            </a:r>
            <a:r>
              <a:rPr lang="pt-PT" b="1" i="1" err="1"/>
              <a:t>folds</a:t>
            </a:r>
            <a:r>
              <a:rPr lang="pt-PT"/>
              <a:t>, uma vez que a utilização de 12 </a:t>
            </a:r>
            <a:r>
              <a:rPr lang="pt-PT" i="1" err="1"/>
              <a:t>folds</a:t>
            </a:r>
            <a:r>
              <a:rPr lang="pt-PT"/>
              <a:t> ocasionalmente resultava em erros.</a:t>
            </a:r>
          </a:p>
          <a:p>
            <a:pPr marL="342900" indent="-342900">
              <a:buFont typeface="+mj-lt"/>
              <a:buAutoNum type="arabicPeriod"/>
            </a:pPr>
            <a:endParaRPr lang="pt-PT"/>
          </a:p>
          <a:p>
            <a:pPr marL="342900" indent="-342900">
              <a:buFont typeface="+mj-lt"/>
              <a:buAutoNum type="arabicPeriod"/>
            </a:pPr>
            <a:r>
              <a:rPr lang="pt-PT"/>
              <a:t>Gerar </a:t>
            </a:r>
            <a:r>
              <a:rPr lang="pt-PT" b="1"/>
              <a:t>amostras aleatórias</a:t>
            </a:r>
            <a:r>
              <a:rPr lang="pt-PT"/>
              <a:t> de números de 1 a 11 para atribuir um </a:t>
            </a:r>
            <a:r>
              <a:rPr lang="pt-PT" i="1" err="1"/>
              <a:t>fold</a:t>
            </a:r>
            <a:r>
              <a:rPr lang="pt-PT"/>
              <a:t> a cada observação do </a:t>
            </a:r>
            <a:r>
              <a:rPr lang="pt-PT" i="1"/>
              <a:t>data set.</a:t>
            </a:r>
          </a:p>
          <a:p>
            <a:pPr marL="342900" indent="-342900">
              <a:buFont typeface="+mj-lt"/>
              <a:buAutoNum type="arabicPeriod"/>
            </a:pPr>
            <a:endParaRPr lang="pt-PT" i="1"/>
          </a:p>
          <a:p>
            <a:pPr marL="342900" indent="-342900">
              <a:buFont typeface="+mj-lt"/>
              <a:buAutoNum type="arabicPeriod"/>
            </a:pPr>
            <a:r>
              <a:rPr lang="pt-PT"/>
              <a:t>Aplicar </a:t>
            </a:r>
            <a:r>
              <a:rPr lang="pt-PT" b="1"/>
              <a:t>método </a:t>
            </a:r>
            <a:r>
              <a:rPr lang="pt-PT" b="1" i="1"/>
              <a:t>k-</a:t>
            </a:r>
            <a:r>
              <a:rPr lang="pt-PT" b="1" i="1" err="1"/>
              <a:t>fold</a:t>
            </a:r>
            <a:r>
              <a:rPr lang="pt-PT" b="1" i="1"/>
              <a:t> cross </a:t>
            </a:r>
            <a:r>
              <a:rPr lang="pt-PT" b="1" i="1" err="1"/>
              <a:t>validation</a:t>
            </a:r>
            <a:r>
              <a:rPr lang="pt-PT" i="1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b="1" i="1"/>
          </a:p>
          <a:p>
            <a:pPr marL="342900" indent="-342900">
              <a:buFont typeface="+mj-lt"/>
              <a:buAutoNum type="arabicPeriod"/>
            </a:pPr>
            <a:r>
              <a:rPr lang="pt-PT"/>
              <a:t>Obter a </a:t>
            </a:r>
            <a:r>
              <a:rPr lang="pt-PT" b="1"/>
              <a:t>média</a:t>
            </a:r>
            <a:r>
              <a:rPr lang="pt-PT"/>
              <a:t> e o </a:t>
            </a:r>
            <a:r>
              <a:rPr lang="pt-PT" b="1"/>
              <a:t>desvio padrão</a:t>
            </a:r>
            <a:r>
              <a:rPr lang="pt-PT"/>
              <a:t> da taxa de acerto da previsão do atributo </a:t>
            </a:r>
            <a:r>
              <a:rPr lang="pt-PT" i="1"/>
              <a:t>"</a:t>
            </a:r>
            <a:r>
              <a:rPr lang="pt-PT" i="1" err="1"/>
              <a:t>Winter.Training.Camp</a:t>
            </a:r>
            <a:r>
              <a:rPr lang="pt-PT" i="1"/>
              <a:t>"</a:t>
            </a:r>
            <a:r>
              <a:rPr lang="pt-PT"/>
              <a:t> com os modelos selecionados.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7BC72B00-AB96-7860-F1ED-A797FAD88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45837"/>
              </p:ext>
            </p:extLst>
          </p:nvPr>
        </p:nvGraphicFramePr>
        <p:xfrm>
          <a:off x="8062992" y="4484097"/>
          <a:ext cx="3864621" cy="16510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74771">
                  <a:extLst>
                    <a:ext uri="{9D8B030D-6E8A-4147-A177-3AD203B41FA5}">
                      <a16:colId xmlns:a16="http://schemas.microsoft.com/office/drawing/2014/main" val="37567908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1889802715"/>
                    </a:ext>
                  </a:extLst>
                </a:gridCol>
                <a:gridCol w="1673545">
                  <a:extLst>
                    <a:ext uri="{9D8B030D-6E8A-4147-A177-3AD203B41FA5}">
                      <a16:colId xmlns:a16="http://schemas.microsoft.com/office/drawing/2014/main" val="319271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Desvio padrão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0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/>
                        <a:t>Árvore de decisão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6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Rede neuronal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0.6710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9465"/>
                  </a:ext>
                </a:extLst>
              </a:tr>
            </a:tbl>
          </a:graphicData>
        </a:graphic>
      </p:graphicFrame>
      <p:pic>
        <p:nvPicPr>
          <p:cNvPr id="10" name="Picture 6" descr="Seta curva - ícones de setas grátis">
            <a:extLst>
              <a:ext uri="{FF2B5EF4-FFF2-40B4-BE49-F238E27FC236}">
                <a16:creationId xmlns:a16="http://schemas.microsoft.com/office/drawing/2014/main" id="{5262924F-30A6-857B-7F71-C78A5297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352" flipH="1">
            <a:off x="7056417" y="5959131"/>
            <a:ext cx="851101" cy="79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9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2 – Alínea b)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“Verifique se existe </a:t>
            </a:r>
            <a:r>
              <a:rPr lang="pt-PT" b="1"/>
              <a:t>diferença significativa no desempenho</a:t>
            </a:r>
            <a:r>
              <a:rPr lang="pt-PT"/>
              <a:t> dos </a:t>
            </a:r>
            <a:r>
              <a:rPr lang="pt-PT" b="1"/>
              <a:t>dois melhores modelos</a:t>
            </a:r>
            <a:r>
              <a:rPr lang="pt-PT"/>
              <a:t> obtidos anteriormente (use um </a:t>
            </a:r>
            <a:r>
              <a:rPr lang="pt-PT" b="1"/>
              <a:t>nível de significância de 5%</a:t>
            </a:r>
            <a:r>
              <a:rPr lang="pt-PT"/>
              <a:t>).”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3E5772-DD81-1874-DACE-3FD9CE0BAD2A}"/>
              </a:ext>
            </a:extLst>
          </p:cNvPr>
          <p:cNvSpPr txBox="1"/>
          <p:nvPr/>
        </p:nvSpPr>
        <p:spPr>
          <a:xfrm>
            <a:off x="1132781" y="3304242"/>
            <a:ext cx="9926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/>
              <a:t>Formular as hipóteses:</a:t>
            </a:r>
          </a:p>
          <a:p>
            <a:pPr marL="742950" lvl="1" indent="-285750">
              <a:buBlip>
                <a:blip r:embed="rId2"/>
              </a:buBlip>
            </a:pPr>
            <a:r>
              <a:rPr lang="pt-PT" b="1"/>
              <a:t>H0:</a:t>
            </a:r>
            <a:r>
              <a:rPr lang="pt-PT"/>
              <a:t> </a:t>
            </a:r>
            <a:r>
              <a:rPr lang="pt-PT" b="1"/>
              <a:t>Existe</a:t>
            </a:r>
            <a:r>
              <a:rPr lang="pt-PT"/>
              <a:t> diferença significativa no desempenho dos dois modelos</a:t>
            </a:r>
          </a:p>
          <a:p>
            <a:pPr marL="742950" lvl="1" indent="-285750">
              <a:buBlip>
                <a:blip r:embed="rId2"/>
              </a:buBlip>
            </a:pPr>
            <a:r>
              <a:rPr lang="pt-PT" b="1"/>
              <a:t>H1:</a:t>
            </a:r>
            <a:r>
              <a:rPr lang="pt-PT"/>
              <a:t> </a:t>
            </a:r>
            <a:r>
              <a:rPr lang="pt-PT" b="1"/>
              <a:t>Não existe</a:t>
            </a:r>
            <a:r>
              <a:rPr lang="pt-PT"/>
              <a:t> diferença significativa no desempenho dos dois modelos</a:t>
            </a:r>
          </a:p>
          <a:p>
            <a:pPr lvl="1"/>
            <a:endParaRPr lang="pt-PT"/>
          </a:p>
          <a:p>
            <a:pPr marL="342900" indent="-342900">
              <a:buFont typeface="+mj-lt"/>
              <a:buAutoNum type="arabicPeriod"/>
            </a:pPr>
            <a:r>
              <a:rPr lang="pt-PT"/>
              <a:t>Realizar um </a:t>
            </a:r>
            <a:r>
              <a:rPr lang="pt-PT" b="1"/>
              <a:t>teste t de </a:t>
            </a:r>
            <a:r>
              <a:rPr lang="pt-PT" b="1" err="1"/>
              <a:t>Student</a:t>
            </a:r>
            <a:r>
              <a:rPr lang="pt-PT"/>
              <a:t> com significância de 5%, no qual se obteve um </a:t>
            </a:r>
            <a:r>
              <a:rPr lang="pt-PT" b="1" i="1"/>
              <a:t>p-</a:t>
            </a:r>
            <a:r>
              <a:rPr lang="pt-PT" b="1" i="1" err="1"/>
              <a:t>value</a:t>
            </a:r>
            <a:r>
              <a:rPr lang="pt-PT" b="1"/>
              <a:t> de 0,9787</a:t>
            </a:r>
            <a:r>
              <a:rPr lang="pt-PT"/>
              <a:t>. Como este valor é </a:t>
            </a:r>
            <a:r>
              <a:rPr lang="pt-PT" b="1"/>
              <a:t>maior do que alfa</a:t>
            </a:r>
            <a:r>
              <a:rPr lang="pt-PT"/>
              <a:t> (0,05), não existe evidência estatística suficiente para se rejeitar H0. Logo, conclui-se que os </a:t>
            </a:r>
            <a:r>
              <a:rPr lang="pt-PT" b="1"/>
              <a:t>existe</a:t>
            </a:r>
            <a:r>
              <a:rPr lang="pt-PT"/>
              <a:t> diferença significativa no desempenho dos dois modelos.</a:t>
            </a:r>
          </a:p>
        </p:txBody>
      </p:sp>
    </p:spTree>
    <p:extLst>
      <p:ext uri="{BB962C8B-B14F-4D97-AF65-F5344CB8AC3E}">
        <p14:creationId xmlns:p14="http://schemas.microsoft.com/office/powerpoint/2010/main" val="3379011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2 – Alínea c)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“Compare os resultados dos modelos. Identifique o modelo que apresenta o </a:t>
            </a:r>
            <a:r>
              <a:rPr lang="pt-PT" b="1"/>
              <a:t>melhor desempenho</a:t>
            </a:r>
            <a:r>
              <a:rPr lang="pt-PT"/>
              <a:t>, de acordo com os critérios: </a:t>
            </a:r>
            <a:r>
              <a:rPr lang="pt-PT" b="1" i="1" err="1"/>
              <a:t>Accuracy</a:t>
            </a:r>
            <a:r>
              <a:rPr lang="pt-PT"/>
              <a:t>; </a:t>
            </a:r>
            <a:r>
              <a:rPr lang="pt-PT" b="1" i="1" err="1"/>
              <a:t>Sensitivity</a:t>
            </a:r>
            <a:r>
              <a:rPr lang="pt-PT"/>
              <a:t>; </a:t>
            </a:r>
            <a:r>
              <a:rPr lang="pt-PT" b="1" i="1" err="1"/>
              <a:t>Specificity</a:t>
            </a:r>
            <a:r>
              <a:rPr lang="pt-PT"/>
              <a:t> e </a:t>
            </a:r>
            <a:r>
              <a:rPr lang="pt-PT" b="1" i="1"/>
              <a:t>F1</a:t>
            </a:r>
            <a:r>
              <a:rPr lang="pt-PT"/>
              <a:t>.”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E477A10-1828-F16E-D462-D7F0E9E1F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60333"/>
              </p:ext>
            </p:extLst>
          </p:nvPr>
        </p:nvGraphicFramePr>
        <p:xfrm>
          <a:off x="1655072" y="2970867"/>
          <a:ext cx="888185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518">
                  <a:extLst>
                    <a:ext uri="{9D8B030D-6E8A-4147-A177-3AD203B41FA5}">
                      <a16:colId xmlns:a16="http://schemas.microsoft.com/office/drawing/2014/main" val="39728365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21282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99974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5257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79046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629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Accuracy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Sensitivity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Specificity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Árvore de decisão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0.7111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0.6370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0.3398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0.9073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0.4380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3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Rede neuronal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0.6617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0.5151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0.5936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0.6997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0.5463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4062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E5BFD6A-BBD7-EB8B-3B87-69D7F076869D}"/>
              </a:ext>
            </a:extLst>
          </p:cNvPr>
          <p:cNvSpPr txBox="1"/>
          <p:nvPr/>
        </p:nvSpPr>
        <p:spPr>
          <a:xfrm>
            <a:off x="922576" y="4633198"/>
            <a:ext cx="10346843" cy="2062103"/>
          </a:xfrm>
          <a:custGeom>
            <a:avLst/>
            <a:gdLst>
              <a:gd name="connsiteX0" fmla="*/ 0 w 10346843"/>
              <a:gd name="connsiteY0" fmla="*/ 0 h 2062103"/>
              <a:gd name="connsiteX1" fmla="*/ 689790 w 10346843"/>
              <a:gd name="connsiteY1" fmla="*/ 0 h 2062103"/>
              <a:gd name="connsiteX2" fmla="*/ 1276111 w 10346843"/>
              <a:gd name="connsiteY2" fmla="*/ 0 h 2062103"/>
              <a:gd name="connsiteX3" fmla="*/ 2172837 w 10346843"/>
              <a:gd name="connsiteY3" fmla="*/ 0 h 2062103"/>
              <a:gd name="connsiteX4" fmla="*/ 2862627 w 10346843"/>
              <a:gd name="connsiteY4" fmla="*/ 0 h 2062103"/>
              <a:gd name="connsiteX5" fmla="*/ 3345479 w 10346843"/>
              <a:gd name="connsiteY5" fmla="*/ 0 h 2062103"/>
              <a:gd name="connsiteX6" fmla="*/ 3931800 w 10346843"/>
              <a:gd name="connsiteY6" fmla="*/ 0 h 2062103"/>
              <a:gd name="connsiteX7" fmla="*/ 4414653 w 10346843"/>
              <a:gd name="connsiteY7" fmla="*/ 0 h 2062103"/>
              <a:gd name="connsiteX8" fmla="*/ 4794037 w 10346843"/>
              <a:gd name="connsiteY8" fmla="*/ 0 h 2062103"/>
              <a:gd name="connsiteX9" fmla="*/ 5690764 w 10346843"/>
              <a:gd name="connsiteY9" fmla="*/ 0 h 2062103"/>
              <a:gd name="connsiteX10" fmla="*/ 6380553 w 10346843"/>
              <a:gd name="connsiteY10" fmla="*/ 0 h 2062103"/>
              <a:gd name="connsiteX11" fmla="*/ 7070343 w 10346843"/>
              <a:gd name="connsiteY11" fmla="*/ 0 h 2062103"/>
              <a:gd name="connsiteX12" fmla="*/ 7553195 w 10346843"/>
              <a:gd name="connsiteY12" fmla="*/ 0 h 2062103"/>
              <a:gd name="connsiteX13" fmla="*/ 8346453 w 10346843"/>
              <a:gd name="connsiteY13" fmla="*/ 0 h 2062103"/>
              <a:gd name="connsiteX14" fmla="*/ 9243180 w 10346843"/>
              <a:gd name="connsiteY14" fmla="*/ 0 h 2062103"/>
              <a:gd name="connsiteX15" fmla="*/ 10346843 w 10346843"/>
              <a:gd name="connsiteY15" fmla="*/ 0 h 2062103"/>
              <a:gd name="connsiteX16" fmla="*/ 10346843 w 10346843"/>
              <a:gd name="connsiteY16" fmla="*/ 666747 h 2062103"/>
              <a:gd name="connsiteX17" fmla="*/ 10346843 w 10346843"/>
              <a:gd name="connsiteY17" fmla="*/ 1354114 h 2062103"/>
              <a:gd name="connsiteX18" fmla="*/ 10346843 w 10346843"/>
              <a:gd name="connsiteY18" fmla="*/ 2062103 h 2062103"/>
              <a:gd name="connsiteX19" fmla="*/ 9967459 w 10346843"/>
              <a:gd name="connsiteY19" fmla="*/ 2062103 h 2062103"/>
              <a:gd name="connsiteX20" fmla="*/ 9277669 w 10346843"/>
              <a:gd name="connsiteY20" fmla="*/ 2062103 h 2062103"/>
              <a:gd name="connsiteX21" fmla="*/ 8794817 w 10346843"/>
              <a:gd name="connsiteY21" fmla="*/ 2062103 h 2062103"/>
              <a:gd name="connsiteX22" fmla="*/ 8208495 w 10346843"/>
              <a:gd name="connsiteY22" fmla="*/ 2062103 h 2062103"/>
              <a:gd name="connsiteX23" fmla="*/ 7725643 w 10346843"/>
              <a:gd name="connsiteY23" fmla="*/ 2062103 h 2062103"/>
              <a:gd name="connsiteX24" fmla="*/ 7035853 w 10346843"/>
              <a:gd name="connsiteY24" fmla="*/ 2062103 h 2062103"/>
              <a:gd name="connsiteX25" fmla="*/ 6242595 w 10346843"/>
              <a:gd name="connsiteY25" fmla="*/ 2062103 h 2062103"/>
              <a:gd name="connsiteX26" fmla="*/ 5552806 w 10346843"/>
              <a:gd name="connsiteY26" fmla="*/ 2062103 h 2062103"/>
              <a:gd name="connsiteX27" fmla="*/ 4759548 w 10346843"/>
              <a:gd name="connsiteY27" fmla="*/ 2062103 h 2062103"/>
              <a:gd name="connsiteX28" fmla="*/ 4173227 w 10346843"/>
              <a:gd name="connsiteY28" fmla="*/ 2062103 h 2062103"/>
              <a:gd name="connsiteX29" fmla="*/ 3586906 w 10346843"/>
              <a:gd name="connsiteY29" fmla="*/ 2062103 h 2062103"/>
              <a:gd name="connsiteX30" fmla="*/ 3000584 w 10346843"/>
              <a:gd name="connsiteY30" fmla="*/ 2062103 h 2062103"/>
              <a:gd name="connsiteX31" fmla="*/ 2103858 w 10346843"/>
              <a:gd name="connsiteY31" fmla="*/ 2062103 h 2062103"/>
              <a:gd name="connsiteX32" fmla="*/ 1310600 w 10346843"/>
              <a:gd name="connsiteY32" fmla="*/ 2062103 h 2062103"/>
              <a:gd name="connsiteX33" fmla="*/ 620811 w 10346843"/>
              <a:gd name="connsiteY33" fmla="*/ 2062103 h 2062103"/>
              <a:gd name="connsiteX34" fmla="*/ 0 w 10346843"/>
              <a:gd name="connsiteY34" fmla="*/ 2062103 h 2062103"/>
              <a:gd name="connsiteX35" fmla="*/ 0 w 10346843"/>
              <a:gd name="connsiteY35" fmla="*/ 1374735 h 2062103"/>
              <a:gd name="connsiteX36" fmla="*/ 0 w 10346843"/>
              <a:gd name="connsiteY36" fmla="*/ 646126 h 2062103"/>
              <a:gd name="connsiteX37" fmla="*/ 0 w 10346843"/>
              <a:gd name="connsiteY37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346843" h="2062103" fill="none" extrusionOk="0">
                <a:moveTo>
                  <a:pt x="0" y="0"/>
                </a:moveTo>
                <a:cubicBezTo>
                  <a:pt x="241557" y="10754"/>
                  <a:pt x="378177" y="22570"/>
                  <a:pt x="689790" y="0"/>
                </a:cubicBezTo>
                <a:cubicBezTo>
                  <a:pt x="1001403" y="-22570"/>
                  <a:pt x="1074167" y="-2681"/>
                  <a:pt x="1276111" y="0"/>
                </a:cubicBezTo>
                <a:cubicBezTo>
                  <a:pt x="1478055" y="2681"/>
                  <a:pt x="1924245" y="-31820"/>
                  <a:pt x="2172837" y="0"/>
                </a:cubicBezTo>
                <a:cubicBezTo>
                  <a:pt x="2421429" y="31820"/>
                  <a:pt x="2652017" y="-31954"/>
                  <a:pt x="2862627" y="0"/>
                </a:cubicBezTo>
                <a:cubicBezTo>
                  <a:pt x="3073237" y="31954"/>
                  <a:pt x="3242522" y="-5015"/>
                  <a:pt x="3345479" y="0"/>
                </a:cubicBezTo>
                <a:cubicBezTo>
                  <a:pt x="3448436" y="5015"/>
                  <a:pt x="3689454" y="17873"/>
                  <a:pt x="3931800" y="0"/>
                </a:cubicBezTo>
                <a:cubicBezTo>
                  <a:pt x="4174146" y="-17873"/>
                  <a:pt x="4274889" y="-21682"/>
                  <a:pt x="4414653" y="0"/>
                </a:cubicBezTo>
                <a:cubicBezTo>
                  <a:pt x="4554417" y="21682"/>
                  <a:pt x="4686530" y="-3227"/>
                  <a:pt x="4794037" y="0"/>
                </a:cubicBezTo>
                <a:cubicBezTo>
                  <a:pt x="4901544" y="3227"/>
                  <a:pt x="5333630" y="29566"/>
                  <a:pt x="5690764" y="0"/>
                </a:cubicBezTo>
                <a:cubicBezTo>
                  <a:pt x="6047898" y="-29566"/>
                  <a:pt x="6125179" y="25838"/>
                  <a:pt x="6380553" y="0"/>
                </a:cubicBezTo>
                <a:cubicBezTo>
                  <a:pt x="6635927" y="-25838"/>
                  <a:pt x="6839139" y="4088"/>
                  <a:pt x="7070343" y="0"/>
                </a:cubicBezTo>
                <a:cubicBezTo>
                  <a:pt x="7301547" y="-4088"/>
                  <a:pt x="7429443" y="255"/>
                  <a:pt x="7553195" y="0"/>
                </a:cubicBezTo>
                <a:cubicBezTo>
                  <a:pt x="7676947" y="-255"/>
                  <a:pt x="8145283" y="-11852"/>
                  <a:pt x="8346453" y="0"/>
                </a:cubicBezTo>
                <a:cubicBezTo>
                  <a:pt x="8547623" y="11852"/>
                  <a:pt x="9014870" y="12377"/>
                  <a:pt x="9243180" y="0"/>
                </a:cubicBezTo>
                <a:cubicBezTo>
                  <a:pt x="9471490" y="-12377"/>
                  <a:pt x="10063515" y="21497"/>
                  <a:pt x="10346843" y="0"/>
                </a:cubicBezTo>
                <a:cubicBezTo>
                  <a:pt x="10313622" y="145753"/>
                  <a:pt x="10345792" y="423673"/>
                  <a:pt x="10346843" y="666747"/>
                </a:cubicBezTo>
                <a:cubicBezTo>
                  <a:pt x="10347894" y="909821"/>
                  <a:pt x="10318393" y="1203937"/>
                  <a:pt x="10346843" y="1354114"/>
                </a:cubicBezTo>
                <a:cubicBezTo>
                  <a:pt x="10375293" y="1504291"/>
                  <a:pt x="10316815" y="1737871"/>
                  <a:pt x="10346843" y="2062103"/>
                </a:cubicBezTo>
                <a:cubicBezTo>
                  <a:pt x="10210777" y="2063367"/>
                  <a:pt x="10153305" y="2062501"/>
                  <a:pt x="9967459" y="2062103"/>
                </a:cubicBezTo>
                <a:cubicBezTo>
                  <a:pt x="9781613" y="2061705"/>
                  <a:pt x="9450552" y="2053696"/>
                  <a:pt x="9277669" y="2062103"/>
                </a:cubicBezTo>
                <a:cubicBezTo>
                  <a:pt x="9104786" y="2070511"/>
                  <a:pt x="8990775" y="2067986"/>
                  <a:pt x="8794817" y="2062103"/>
                </a:cubicBezTo>
                <a:cubicBezTo>
                  <a:pt x="8598859" y="2056220"/>
                  <a:pt x="8369075" y="2054768"/>
                  <a:pt x="8208495" y="2062103"/>
                </a:cubicBezTo>
                <a:cubicBezTo>
                  <a:pt x="8047915" y="2069438"/>
                  <a:pt x="7850683" y="2045637"/>
                  <a:pt x="7725643" y="2062103"/>
                </a:cubicBezTo>
                <a:cubicBezTo>
                  <a:pt x="7600603" y="2078569"/>
                  <a:pt x="7285008" y="2047310"/>
                  <a:pt x="7035853" y="2062103"/>
                </a:cubicBezTo>
                <a:cubicBezTo>
                  <a:pt x="6786698" y="2076897"/>
                  <a:pt x="6605257" y="2034343"/>
                  <a:pt x="6242595" y="2062103"/>
                </a:cubicBezTo>
                <a:cubicBezTo>
                  <a:pt x="5879933" y="2089863"/>
                  <a:pt x="5697237" y="2055388"/>
                  <a:pt x="5552806" y="2062103"/>
                </a:cubicBezTo>
                <a:cubicBezTo>
                  <a:pt x="5408375" y="2068818"/>
                  <a:pt x="5021687" y="2087742"/>
                  <a:pt x="4759548" y="2062103"/>
                </a:cubicBezTo>
                <a:cubicBezTo>
                  <a:pt x="4497409" y="2036464"/>
                  <a:pt x="4304322" y="2072940"/>
                  <a:pt x="4173227" y="2062103"/>
                </a:cubicBezTo>
                <a:cubicBezTo>
                  <a:pt x="4042132" y="2051266"/>
                  <a:pt x="3724730" y="2056246"/>
                  <a:pt x="3586906" y="2062103"/>
                </a:cubicBezTo>
                <a:cubicBezTo>
                  <a:pt x="3449082" y="2067960"/>
                  <a:pt x="3179517" y="2081192"/>
                  <a:pt x="3000584" y="2062103"/>
                </a:cubicBezTo>
                <a:cubicBezTo>
                  <a:pt x="2821651" y="2043014"/>
                  <a:pt x="2479156" y="2044493"/>
                  <a:pt x="2103858" y="2062103"/>
                </a:cubicBezTo>
                <a:cubicBezTo>
                  <a:pt x="1728560" y="2079713"/>
                  <a:pt x="1592741" y="2077841"/>
                  <a:pt x="1310600" y="2062103"/>
                </a:cubicBezTo>
                <a:cubicBezTo>
                  <a:pt x="1028459" y="2046365"/>
                  <a:pt x="854470" y="2059059"/>
                  <a:pt x="620811" y="2062103"/>
                </a:cubicBezTo>
                <a:cubicBezTo>
                  <a:pt x="387152" y="2065147"/>
                  <a:pt x="232131" y="2076857"/>
                  <a:pt x="0" y="2062103"/>
                </a:cubicBezTo>
                <a:cubicBezTo>
                  <a:pt x="-11327" y="1749997"/>
                  <a:pt x="-11681" y="1650874"/>
                  <a:pt x="0" y="1374735"/>
                </a:cubicBezTo>
                <a:cubicBezTo>
                  <a:pt x="11681" y="1098596"/>
                  <a:pt x="25364" y="946730"/>
                  <a:pt x="0" y="646126"/>
                </a:cubicBezTo>
                <a:cubicBezTo>
                  <a:pt x="-25364" y="345522"/>
                  <a:pt x="-11836" y="276936"/>
                  <a:pt x="0" y="0"/>
                </a:cubicBezTo>
                <a:close/>
              </a:path>
              <a:path w="10346843" h="2062103" stroke="0" extrusionOk="0">
                <a:moveTo>
                  <a:pt x="0" y="0"/>
                </a:moveTo>
                <a:cubicBezTo>
                  <a:pt x="201299" y="-28016"/>
                  <a:pt x="341829" y="25837"/>
                  <a:pt x="586321" y="0"/>
                </a:cubicBezTo>
                <a:cubicBezTo>
                  <a:pt x="830813" y="-25837"/>
                  <a:pt x="1117184" y="-28699"/>
                  <a:pt x="1483047" y="0"/>
                </a:cubicBezTo>
                <a:cubicBezTo>
                  <a:pt x="1848910" y="28699"/>
                  <a:pt x="1814561" y="22851"/>
                  <a:pt x="2069369" y="0"/>
                </a:cubicBezTo>
                <a:cubicBezTo>
                  <a:pt x="2324177" y="-22851"/>
                  <a:pt x="2382508" y="23835"/>
                  <a:pt x="2655690" y="0"/>
                </a:cubicBezTo>
                <a:cubicBezTo>
                  <a:pt x="2928872" y="-23835"/>
                  <a:pt x="3060823" y="-24259"/>
                  <a:pt x="3345479" y="0"/>
                </a:cubicBezTo>
                <a:cubicBezTo>
                  <a:pt x="3630135" y="24259"/>
                  <a:pt x="3718576" y="-17553"/>
                  <a:pt x="3828332" y="0"/>
                </a:cubicBezTo>
                <a:cubicBezTo>
                  <a:pt x="3938088" y="17553"/>
                  <a:pt x="4320301" y="-13415"/>
                  <a:pt x="4518121" y="0"/>
                </a:cubicBezTo>
                <a:cubicBezTo>
                  <a:pt x="4715941" y="13415"/>
                  <a:pt x="4819753" y="-192"/>
                  <a:pt x="5000974" y="0"/>
                </a:cubicBezTo>
                <a:cubicBezTo>
                  <a:pt x="5182195" y="192"/>
                  <a:pt x="5265641" y="3268"/>
                  <a:pt x="5483827" y="0"/>
                </a:cubicBezTo>
                <a:cubicBezTo>
                  <a:pt x="5702013" y="-3268"/>
                  <a:pt x="5938348" y="-21341"/>
                  <a:pt x="6380553" y="0"/>
                </a:cubicBezTo>
                <a:cubicBezTo>
                  <a:pt x="6822758" y="21341"/>
                  <a:pt x="6977324" y="-19795"/>
                  <a:pt x="7173811" y="0"/>
                </a:cubicBezTo>
                <a:cubicBezTo>
                  <a:pt x="7370298" y="19795"/>
                  <a:pt x="7510158" y="27698"/>
                  <a:pt x="7760132" y="0"/>
                </a:cubicBezTo>
                <a:cubicBezTo>
                  <a:pt x="8010106" y="-27698"/>
                  <a:pt x="7979410" y="8253"/>
                  <a:pt x="8139516" y="0"/>
                </a:cubicBezTo>
                <a:cubicBezTo>
                  <a:pt x="8299622" y="-8253"/>
                  <a:pt x="8333035" y="1968"/>
                  <a:pt x="8518901" y="0"/>
                </a:cubicBezTo>
                <a:cubicBezTo>
                  <a:pt x="8704768" y="-1968"/>
                  <a:pt x="9037341" y="-5211"/>
                  <a:pt x="9415627" y="0"/>
                </a:cubicBezTo>
                <a:cubicBezTo>
                  <a:pt x="9793913" y="5211"/>
                  <a:pt x="9939345" y="32481"/>
                  <a:pt x="10346843" y="0"/>
                </a:cubicBezTo>
                <a:cubicBezTo>
                  <a:pt x="10332227" y="277497"/>
                  <a:pt x="10334757" y="474403"/>
                  <a:pt x="10346843" y="625505"/>
                </a:cubicBezTo>
                <a:cubicBezTo>
                  <a:pt x="10358929" y="776607"/>
                  <a:pt x="10336405" y="1070496"/>
                  <a:pt x="10346843" y="1354114"/>
                </a:cubicBezTo>
                <a:cubicBezTo>
                  <a:pt x="10357281" y="1637732"/>
                  <a:pt x="10328715" y="1803573"/>
                  <a:pt x="10346843" y="2062103"/>
                </a:cubicBezTo>
                <a:cubicBezTo>
                  <a:pt x="10200453" y="2058257"/>
                  <a:pt x="9947836" y="2059160"/>
                  <a:pt x="9760522" y="2062103"/>
                </a:cubicBezTo>
                <a:cubicBezTo>
                  <a:pt x="9573208" y="2065046"/>
                  <a:pt x="9391884" y="2049240"/>
                  <a:pt x="9070732" y="2062103"/>
                </a:cubicBezTo>
                <a:cubicBezTo>
                  <a:pt x="8749580" y="2074967"/>
                  <a:pt x="8632864" y="2035272"/>
                  <a:pt x="8484411" y="2062103"/>
                </a:cubicBezTo>
                <a:cubicBezTo>
                  <a:pt x="8335958" y="2088934"/>
                  <a:pt x="8139416" y="2078352"/>
                  <a:pt x="7898090" y="2062103"/>
                </a:cubicBezTo>
                <a:cubicBezTo>
                  <a:pt x="7656764" y="2045854"/>
                  <a:pt x="7638957" y="2084133"/>
                  <a:pt x="7415237" y="2062103"/>
                </a:cubicBezTo>
                <a:cubicBezTo>
                  <a:pt x="7191517" y="2040073"/>
                  <a:pt x="7115527" y="2062416"/>
                  <a:pt x="6828916" y="2062103"/>
                </a:cubicBezTo>
                <a:cubicBezTo>
                  <a:pt x="6542305" y="2061790"/>
                  <a:pt x="6530864" y="2083623"/>
                  <a:pt x="6346064" y="2062103"/>
                </a:cubicBezTo>
                <a:cubicBezTo>
                  <a:pt x="6161264" y="2040583"/>
                  <a:pt x="5994886" y="2080015"/>
                  <a:pt x="5759743" y="2062103"/>
                </a:cubicBezTo>
                <a:cubicBezTo>
                  <a:pt x="5524600" y="2044191"/>
                  <a:pt x="5296252" y="2030907"/>
                  <a:pt x="5069953" y="2062103"/>
                </a:cubicBezTo>
                <a:cubicBezTo>
                  <a:pt x="4843654" y="2093300"/>
                  <a:pt x="4748787" y="2038257"/>
                  <a:pt x="4483632" y="2062103"/>
                </a:cubicBezTo>
                <a:cubicBezTo>
                  <a:pt x="4218477" y="2085949"/>
                  <a:pt x="3974378" y="2054466"/>
                  <a:pt x="3586906" y="2062103"/>
                </a:cubicBezTo>
                <a:cubicBezTo>
                  <a:pt x="3199434" y="2069740"/>
                  <a:pt x="2889220" y="2070915"/>
                  <a:pt x="2690179" y="2062103"/>
                </a:cubicBezTo>
                <a:cubicBezTo>
                  <a:pt x="2491138" y="2053291"/>
                  <a:pt x="2394462" y="2034480"/>
                  <a:pt x="2103858" y="2062103"/>
                </a:cubicBezTo>
                <a:cubicBezTo>
                  <a:pt x="1813254" y="2089726"/>
                  <a:pt x="1884895" y="2079239"/>
                  <a:pt x="1724474" y="2062103"/>
                </a:cubicBezTo>
                <a:cubicBezTo>
                  <a:pt x="1564053" y="2044967"/>
                  <a:pt x="1018985" y="2047696"/>
                  <a:pt x="827747" y="2062103"/>
                </a:cubicBezTo>
                <a:cubicBezTo>
                  <a:pt x="636509" y="2076510"/>
                  <a:pt x="400141" y="2068089"/>
                  <a:pt x="0" y="2062103"/>
                </a:cubicBezTo>
                <a:cubicBezTo>
                  <a:pt x="-32528" y="1771877"/>
                  <a:pt x="14119" y="1554397"/>
                  <a:pt x="0" y="1395356"/>
                </a:cubicBezTo>
                <a:cubicBezTo>
                  <a:pt x="-14119" y="1236315"/>
                  <a:pt x="-11687" y="1028849"/>
                  <a:pt x="0" y="749231"/>
                </a:cubicBezTo>
                <a:cubicBezTo>
                  <a:pt x="11687" y="469614"/>
                  <a:pt x="9817" y="154126"/>
                  <a:pt x="0" y="0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6517464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b="1"/>
              <a:t>Conclusão:</a:t>
            </a:r>
          </a:p>
          <a:p>
            <a:r>
              <a:rPr lang="pt-PT" sz="1600"/>
              <a:t>A </a:t>
            </a:r>
            <a:r>
              <a:rPr lang="pt-PT" sz="1600" b="1"/>
              <a:t>árvore de decisão</a:t>
            </a:r>
            <a:r>
              <a:rPr lang="pt-PT" sz="1600"/>
              <a:t> apresenta uma </a:t>
            </a:r>
            <a:r>
              <a:rPr lang="pt-PT" sz="1600" b="1" i="1" err="1"/>
              <a:t>accuracy</a:t>
            </a:r>
            <a:r>
              <a:rPr lang="pt-PT" sz="1600" b="1"/>
              <a:t> ligeiramente superior</a:t>
            </a:r>
            <a:r>
              <a:rPr lang="pt-PT" sz="1600"/>
              <a:t> e uma </a:t>
            </a:r>
            <a:r>
              <a:rPr lang="pt-PT" sz="1600" b="1" i="1" err="1"/>
              <a:t>specificity</a:t>
            </a:r>
            <a:r>
              <a:rPr lang="pt-PT" sz="1600" b="1"/>
              <a:t> maior</a:t>
            </a:r>
            <a:r>
              <a:rPr lang="pt-PT" sz="1600"/>
              <a:t> em comparação com a rede neuronal com 1 nó interno. No entanto, a </a:t>
            </a:r>
            <a:r>
              <a:rPr lang="pt-PT" sz="1600" b="1"/>
              <a:t>rede neuronal</a:t>
            </a:r>
            <a:r>
              <a:rPr lang="pt-PT" sz="1600"/>
              <a:t> demonstra uma </a:t>
            </a:r>
            <a:r>
              <a:rPr lang="pt-PT" sz="1600" b="1"/>
              <a:t>maior </a:t>
            </a:r>
            <a:r>
              <a:rPr lang="pt-PT" sz="1600" b="1" i="1" err="1"/>
              <a:t>sensitivity</a:t>
            </a:r>
            <a:r>
              <a:rPr lang="pt-PT" sz="1600"/>
              <a:t> e um </a:t>
            </a:r>
            <a:r>
              <a:rPr lang="pt-PT" sz="1600" b="1" i="1"/>
              <a:t>F1-Score</a:t>
            </a:r>
            <a:r>
              <a:rPr lang="pt-PT" sz="1600" b="1"/>
              <a:t> mais elevado</a:t>
            </a:r>
            <a:r>
              <a:rPr lang="pt-PT" sz="1600"/>
              <a:t>.</a:t>
            </a:r>
          </a:p>
          <a:p>
            <a:r>
              <a:rPr lang="pt-PT" sz="1600"/>
              <a:t>Essas diferenças indicam que a árvore de decisão é </a:t>
            </a:r>
            <a:r>
              <a:rPr lang="pt-PT" sz="1600" b="1"/>
              <a:t>mais precisa em identificar corretamente os casos negativos</a:t>
            </a:r>
            <a:r>
              <a:rPr lang="pt-PT" sz="1600"/>
              <a:t>, enquanto a rede neural é </a:t>
            </a:r>
            <a:r>
              <a:rPr lang="pt-PT" sz="1600" b="1"/>
              <a:t>mais sensível na deteção dos casos positivos</a:t>
            </a:r>
            <a:r>
              <a:rPr lang="pt-PT" sz="1600"/>
              <a:t>.</a:t>
            </a:r>
          </a:p>
          <a:p>
            <a:r>
              <a:rPr lang="pt-PT" sz="1600"/>
              <a:t>Assim, a escolha entre esses modelos </a:t>
            </a:r>
            <a:r>
              <a:rPr lang="pt-PT" sz="1600" b="1"/>
              <a:t>depende das necessidades específicas do problema</a:t>
            </a:r>
            <a:r>
              <a:rPr lang="pt-PT" sz="1600"/>
              <a:t>, priorizando a métrica de desempenho que for mais adequada.</a:t>
            </a:r>
          </a:p>
        </p:txBody>
      </p:sp>
    </p:spTree>
    <p:extLst>
      <p:ext uri="{BB962C8B-B14F-4D97-AF65-F5344CB8AC3E}">
        <p14:creationId xmlns:p14="http://schemas.microsoft.com/office/powerpoint/2010/main" val="213190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34684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ea typeface="+mn-lt"/>
                <a:cs typeface="+mn-lt"/>
              </a:rPr>
              <a:t>“Estude a </a:t>
            </a:r>
            <a:r>
              <a:rPr lang="pt-PT" b="1">
                <a:ea typeface="+mn-lt"/>
                <a:cs typeface="+mn-lt"/>
              </a:rPr>
              <a:t>capacidade preditiva</a:t>
            </a:r>
            <a:r>
              <a:rPr lang="pt-PT">
                <a:ea typeface="+mn-lt"/>
                <a:cs typeface="+mn-lt"/>
              </a:rPr>
              <a:t> relativamente ao </a:t>
            </a:r>
            <a:r>
              <a:rPr lang="pt-PT" b="1">
                <a:ea typeface="+mn-lt"/>
                <a:cs typeface="+mn-lt"/>
              </a:rPr>
              <a:t>atributo “Gender”</a:t>
            </a:r>
            <a:r>
              <a:rPr lang="pt-PT">
                <a:ea typeface="+mn-lt"/>
                <a:cs typeface="+mn-lt"/>
              </a:rPr>
              <a:t> usando os seguintes métodos: </a:t>
            </a:r>
            <a:r>
              <a:rPr lang="pt-PT" b="1">
                <a:ea typeface="+mn-lt"/>
                <a:cs typeface="+mn-lt"/>
              </a:rPr>
              <a:t>K-vizinhos-mais-próximos</a:t>
            </a:r>
            <a:r>
              <a:rPr lang="pt-PT">
                <a:ea typeface="+mn-lt"/>
                <a:cs typeface="+mn-lt"/>
              </a:rPr>
              <a:t> e </a:t>
            </a:r>
            <a:r>
              <a:rPr lang="pt-PT" b="1">
                <a:ea typeface="+mn-lt"/>
                <a:cs typeface="+mn-lt"/>
              </a:rPr>
              <a:t>rede neuronal</a:t>
            </a:r>
            <a:r>
              <a:rPr lang="pt-PT">
                <a:ea typeface="+mn-lt"/>
                <a:cs typeface="+mn-lt"/>
              </a:rPr>
              <a:t>.”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2E9DAD-C962-9A0F-6F86-E69311B26312}"/>
              </a:ext>
            </a:extLst>
          </p:cNvPr>
          <p:cNvSpPr txBox="1"/>
          <p:nvPr/>
        </p:nvSpPr>
        <p:spPr>
          <a:xfrm>
            <a:off x="1884849" y="6142953"/>
            <a:ext cx="296620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>
                <a:ea typeface="+mn-lt"/>
                <a:cs typeface="+mn-lt"/>
              </a:rPr>
              <a:t>K-vizinhos-mais-próximos</a:t>
            </a:r>
            <a:endParaRPr lang="en-US"/>
          </a:p>
        </p:txBody>
      </p:sp>
      <p:pic>
        <p:nvPicPr>
          <p:cNvPr id="11" name="Picture 6" descr="Seta curva - ícones de setas grátis">
            <a:extLst>
              <a:ext uri="{FF2B5EF4-FFF2-40B4-BE49-F238E27FC236}">
                <a16:creationId xmlns:a16="http://schemas.microsoft.com/office/drawing/2014/main" id="{2A3E1E21-CEBE-F6E0-0CBC-3EB67D8E4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3543" flipH="1">
            <a:off x="9875137" y="1957417"/>
            <a:ext cx="751506" cy="7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B80CFD-5CA6-C819-5CD6-DD7775AD2477}"/>
              </a:ext>
            </a:extLst>
          </p:cNvPr>
          <p:cNvSpPr txBox="1"/>
          <p:nvPr/>
        </p:nvSpPr>
        <p:spPr>
          <a:xfrm>
            <a:off x="8404768" y="206381"/>
            <a:ext cx="3196682" cy="1815882"/>
          </a:xfrm>
          <a:custGeom>
            <a:avLst/>
            <a:gdLst>
              <a:gd name="connsiteX0" fmla="*/ 0 w 3196682"/>
              <a:gd name="connsiteY0" fmla="*/ 0 h 1815882"/>
              <a:gd name="connsiteX1" fmla="*/ 639336 w 3196682"/>
              <a:gd name="connsiteY1" fmla="*/ 0 h 1815882"/>
              <a:gd name="connsiteX2" fmla="*/ 1246706 w 3196682"/>
              <a:gd name="connsiteY2" fmla="*/ 0 h 1815882"/>
              <a:gd name="connsiteX3" fmla="*/ 1854076 w 3196682"/>
              <a:gd name="connsiteY3" fmla="*/ 0 h 1815882"/>
              <a:gd name="connsiteX4" fmla="*/ 2557346 w 3196682"/>
              <a:gd name="connsiteY4" fmla="*/ 0 h 1815882"/>
              <a:gd name="connsiteX5" fmla="*/ 3196682 w 3196682"/>
              <a:gd name="connsiteY5" fmla="*/ 0 h 1815882"/>
              <a:gd name="connsiteX6" fmla="*/ 3196682 w 3196682"/>
              <a:gd name="connsiteY6" fmla="*/ 623453 h 1815882"/>
              <a:gd name="connsiteX7" fmla="*/ 3196682 w 3196682"/>
              <a:gd name="connsiteY7" fmla="*/ 1192428 h 1815882"/>
              <a:gd name="connsiteX8" fmla="*/ 3196682 w 3196682"/>
              <a:gd name="connsiteY8" fmla="*/ 1815881 h 1815882"/>
              <a:gd name="connsiteX9" fmla="*/ 2557346 w 3196682"/>
              <a:gd name="connsiteY9" fmla="*/ 1815881 h 1815882"/>
              <a:gd name="connsiteX10" fmla="*/ 1886042 w 3196682"/>
              <a:gd name="connsiteY10" fmla="*/ 1815881 h 1815882"/>
              <a:gd name="connsiteX11" fmla="*/ 1278673 w 3196682"/>
              <a:gd name="connsiteY11" fmla="*/ 1815881 h 1815882"/>
              <a:gd name="connsiteX12" fmla="*/ 575403 w 3196682"/>
              <a:gd name="connsiteY12" fmla="*/ 1815881 h 1815882"/>
              <a:gd name="connsiteX13" fmla="*/ 0 w 3196682"/>
              <a:gd name="connsiteY13" fmla="*/ 1815881 h 1815882"/>
              <a:gd name="connsiteX14" fmla="*/ 0 w 3196682"/>
              <a:gd name="connsiteY14" fmla="*/ 1246905 h 1815882"/>
              <a:gd name="connsiteX15" fmla="*/ 0 w 3196682"/>
              <a:gd name="connsiteY15" fmla="*/ 696087 h 1815882"/>
              <a:gd name="connsiteX16" fmla="*/ 0 w 3196682"/>
              <a:gd name="connsiteY16" fmla="*/ 0 h 1815882"/>
              <a:gd name="connsiteX0" fmla="*/ 0 w 3196682"/>
              <a:gd name="connsiteY0" fmla="*/ 0 h 1815882"/>
              <a:gd name="connsiteX1" fmla="*/ 703270 w 3196682"/>
              <a:gd name="connsiteY1" fmla="*/ 0 h 1815882"/>
              <a:gd name="connsiteX2" fmla="*/ 1246706 w 3196682"/>
              <a:gd name="connsiteY2" fmla="*/ 0 h 1815882"/>
              <a:gd name="connsiteX3" fmla="*/ 1790142 w 3196682"/>
              <a:gd name="connsiteY3" fmla="*/ 0 h 1815882"/>
              <a:gd name="connsiteX4" fmla="*/ 2333578 w 3196682"/>
              <a:gd name="connsiteY4" fmla="*/ 0 h 1815882"/>
              <a:gd name="connsiteX5" fmla="*/ 3196682 w 3196682"/>
              <a:gd name="connsiteY5" fmla="*/ 0 h 1815882"/>
              <a:gd name="connsiteX6" fmla="*/ 3196682 w 3196682"/>
              <a:gd name="connsiteY6" fmla="*/ 587135 h 1815882"/>
              <a:gd name="connsiteX7" fmla="*/ 3196682 w 3196682"/>
              <a:gd name="connsiteY7" fmla="*/ 1192428 h 1815882"/>
              <a:gd name="connsiteX8" fmla="*/ 3196682 w 3196682"/>
              <a:gd name="connsiteY8" fmla="*/ 1815881 h 1815882"/>
              <a:gd name="connsiteX9" fmla="*/ 2557346 w 3196682"/>
              <a:gd name="connsiteY9" fmla="*/ 1815881 h 1815882"/>
              <a:gd name="connsiteX10" fmla="*/ 1854076 w 3196682"/>
              <a:gd name="connsiteY10" fmla="*/ 1815881 h 1815882"/>
              <a:gd name="connsiteX11" fmla="*/ 1182772 w 3196682"/>
              <a:gd name="connsiteY11" fmla="*/ 1815881 h 1815882"/>
              <a:gd name="connsiteX12" fmla="*/ 575403 w 3196682"/>
              <a:gd name="connsiteY12" fmla="*/ 1815881 h 1815882"/>
              <a:gd name="connsiteX13" fmla="*/ 0 w 3196682"/>
              <a:gd name="connsiteY13" fmla="*/ 1815881 h 1815882"/>
              <a:gd name="connsiteX14" fmla="*/ 0 w 3196682"/>
              <a:gd name="connsiteY14" fmla="*/ 1192428 h 1815882"/>
              <a:gd name="connsiteX15" fmla="*/ 0 w 3196682"/>
              <a:gd name="connsiteY15" fmla="*/ 587135 h 1815882"/>
              <a:gd name="connsiteX16" fmla="*/ 0 w 3196682"/>
              <a:gd name="connsiteY16" fmla="*/ 0 h 1815882"/>
              <a:gd name="connsiteX0" fmla="*/ 0 w 3196682"/>
              <a:gd name="connsiteY0" fmla="*/ 0 h 1815882"/>
              <a:gd name="connsiteX1" fmla="*/ 639336 w 3196682"/>
              <a:gd name="connsiteY1" fmla="*/ 0 h 1815882"/>
              <a:gd name="connsiteX2" fmla="*/ 1246706 w 3196682"/>
              <a:gd name="connsiteY2" fmla="*/ 0 h 1815882"/>
              <a:gd name="connsiteX3" fmla="*/ 1854076 w 3196682"/>
              <a:gd name="connsiteY3" fmla="*/ 0 h 1815882"/>
              <a:gd name="connsiteX4" fmla="*/ 2557346 w 3196682"/>
              <a:gd name="connsiteY4" fmla="*/ 0 h 1815882"/>
              <a:gd name="connsiteX5" fmla="*/ 3196682 w 3196682"/>
              <a:gd name="connsiteY5" fmla="*/ 0 h 1815882"/>
              <a:gd name="connsiteX6" fmla="*/ 3196682 w 3196682"/>
              <a:gd name="connsiteY6" fmla="*/ 623453 h 1815882"/>
              <a:gd name="connsiteX7" fmla="*/ 3196682 w 3196682"/>
              <a:gd name="connsiteY7" fmla="*/ 1192428 h 1815882"/>
              <a:gd name="connsiteX8" fmla="*/ 3196682 w 3196682"/>
              <a:gd name="connsiteY8" fmla="*/ 1815881 h 1815882"/>
              <a:gd name="connsiteX9" fmla="*/ 2557346 w 3196682"/>
              <a:gd name="connsiteY9" fmla="*/ 1815881 h 1815882"/>
              <a:gd name="connsiteX10" fmla="*/ 1886042 w 3196682"/>
              <a:gd name="connsiteY10" fmla="*/ 1815881 h 1815882"/>
              <a:gd name="connsiteX11" fmla="*/ 1278673 w 3196682"/>
              <a:gd name="connsiteY11" fmla="*/ 1815881 h 1815882"/>
              <a:gd name="connsiteX12" fmla="*/ 575403 w 3196682"/>
              <a:gd name="connsiteY12" fmla="*/ 1815881 h 1815882"/>
              <a:gd name="connsiteX13" fmla="*/ 0 w 3196682"/>
              <a:gd name="connsiteY13" fmla="*/ 1815881 h 1815882"/>
              <a:gd name="connsiteX14" fmla="*/ 0 w 3196682"/>
              <a:gd name="connsiteY14" fmla="*/ 1246905 h 1815882"/>
              <a:gd name="connsiteX15" fmla="*/ 0 w 3196682"/>
              <a:gd name="connsiteY15" fmla="*/ 696087 h 1815882"/>
              <a:gd name="connsiteX16" fmla="*/ 0 w 3196682"/>
              <a:gd name="connsiteY16" fmla="*/ 0 h 1815882"/>
              <a:gd name="connsiteX0" fmla="*/ 0 w 3196682"/>
              <a:gd name="connsiteY0" fmla="*/ 0 h 1815882"/>
              <a:gd name="connsiteX1" fmla="*/ 639336 w 3196682"/>
              <a:gd name="connsiteY1" fmla="*/ 0 h 1815882"/>
              <a:gd name="connsiteX2" fmla="*/ 1246706 w 3196682"/>
              <a:gd name="connsiteY2" fmla="*/ 0 h 1815882"/>
              <a:gd name="connsiteX3" fmla="*/ 1854076 w 3196682"/>
              <a:gd name="connsiteY3" fmla="*/ 0 h 1815882"/>
              <a:gd name="connsiteX4" fmla="*/ 2557346 w 3196682"/>
              <a:gd name="connsiteY4" fmla="*/ 0 h 1815882"/>
              <a:gd name="connsiteX5" fmla="*/ 3196682 w 3196682"/>
              <a:gd name="connsiteY5" fmla="*/ 0 h 1815882"/>
              <a:gd name="connsiteX6" fmla="*/ 3196682 w 3196682"/>
              <a:gd name="connsiteY6" fmla="*/ 623453 h 1815882"/>
              <a:gd name="connsiteX7" fmla="*/ 3196682 w 3196682"/>
              <a:gd name="connsiteY7" fmla="*/ 1192428 h 1815882"/>
              <a:gd name="connsiteX8" fmla="*/ 3196682 w 3196682"/>
              <a:gd name="connsiteY8" fmla="*/ 1815881 h 1815882"/>
              <a:gd name="connsiteX9" fmla="*/ 2557346 w 3196682"/>
              <a:gd name="connsiteY9" fmla="*/ 1815881 h 1815882"/>
              <a:gd name="connsiteX10" fmla="*/ 1886042 w 3196682"/>
              <a:gd name="connsiteY10" fmla="*/ 1815881 h 1815882"/>
              <a:gd name="connsiteX11" fmla="*/ 1278673 w 3196682"/>
              <a:gd name="connsiteY11" fmla="*/ 1815881 h 1815882"/>
              <a:gd name="connsiteX12" fmla="*/ 575403 w 3196682"/>
              <a:gd name="connsiteY12" fmla="*/ 1815881 h 1815882"/>
              <a:gd name="connsiteX13" fmla="*/ 0 w 3196682"/>
              <a:gd name="connsiteY13" fmla="*/ 1815881 h 1815882"/>
              <a:gd name="connsiteX14" fmla="*/ 0 w 3196682"/>
              <a:gd name="connsiteY14" fmla="*/ 1246905 h 1815882"/>
              <a:gd name="connsiteX15" fmla="*/ 0 w 3196682"/>
              <a:gd name="connsiteY15" fmla="*/ 696087 h 1815882"/>
              <a:gd name="connsiteX16" fmla="*/ 0 w 3196682"/>
              <a:gd name="connsiteY16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6682" h="1815882" fill="none" extrusionOk="0">
                <a:moveTo>
                  <a:pt x="0" y="0"/>
                </a:moveTo>
                <a:cubicBezTo>
                  <a:pt x="271690" y="-33563"/>
                  <a:pt x="397117" y="-58662"/>
                  <a:pt x="639336" y="0"/>
                </a:cubicBezTo>
                <a:cubicBezTo>
                  <a:pt x="963615" y="-5691"/>
                  <a:pt x="1090246" y="2204"/>
                  <a:pt x="1246706" y="0"/>
                </a:cubicBezTo>
                <a:cubicBezTo>
                  <a:pt x="1484817" y="-13806"/>
                  <a:pt x="1581562" y="-75654"/>
                  <a:pt x="1854076" y="0"/>
                </a:cubicBezTo>
                <a:cubicBezTo>
                  <a:pt x="2150856" y="92398"/>
                  <a:pt x="2310898" y="24967"/>
                  <a:pt x="2557346" y="0"/>
                </a:cubicBezTo>
                <a:cubicBezTo>
                  <a:pt x="2889651" y="-32758"/>
                  <a:pt x="2936966" y="482"/>
                  <a:pt x="3196682" y="0"/>
                </a:cubicBezTo>
                <a:cubicBezTo>
                  <a:pt x="3175593" y="205912"/>
                  <a:pt x="3147031" y="378451"/>
                  <a:pt x="3196682" y="623453"/>
                </a:cubicBezTo>
                <a:cubicBezTo>
                  <a:pt x="3153331" y="817751"/>
                  <a:pt x="3271315" y="997596"/>
                  <a:pt x="3196682" y="1192428"/>
                </a:cubicBezTo>
                <a:cubicBezTo>
                  <a:pt x="3256657" y="1458595"/>
                  <a:pt x="3171624" y="1712180"/>
                  <a:pt x="3196682" y="1815881"/>
                </a:cubicBezTo>
                <a:cubicBezTo>
                  <a:pt x="2986187" y="1853322"/>
                  <a:pt x="2862238" y="1826575"/>
                  <a:pt x="2557346" y="1815881"/>
                </a:cubicBezTo>
                <a:cubicBezTo>
                  <a:pt x="2355664" y="1724507"/>
                  <a:pt x="2236994" y="1741971"/>
                  <a:pt x="1886042" y="1815881"/>
                </a:cubicBezTo>
                <a:cubicBezTo>
                  <a:pt x="1558514" y="1765693"/>
                  <a:pt x="1498363" y="1861847"/>
                  <a:pt x="1278673" y="1815881"/>
                </a:cubicBezTo>
                <a:cubicBezTo>
                  <a:pt x="1066409" y="1746966"/>
                  <a:pt x="890334" y="1813756"/>
                  <a:pt x="575403" y="1815881"/>
                </a:cubicBezTo>
                <a:cubicBezTo>
                  <a:pt x="260874" y="1777738"/>
                  <a:pt x="287802" y="1828074"/>
                  <a:pt x="0" y="1815881"/>
                </a:cubicBezTo>
                <a:cubicBezTo>
                  <a:pt x="6958" y="1566052"/>
                  <a:pt x="-16753" y="1533301"/>
                  <a:pt x="0" y="1246905"/>
                </a:cubicBezTo>
                <a:cubicBezTo>
                  <a:pt x="20997" y="1015013"/>
                  <a:pt x="41857" y="821330"/>
                  <a:pt x="0" y="696087"/>
                </a:cubicBezTo>
                <a:cubicBezTo>
                  <a:pt x="62628" y="702069"/>
                  <a:pt x="-69069" y="346733"/>
                  <a:pt x="0" y="0"/>
                </a:cubicBezTo>
                <a:close/>
              </a:path>
              <a:path w="3196682" h="1815882" stroke="0" extrusionOk="0">
                <a:moveTo>
                  <a:pt x="0" y="0"/>
                </a:moveTo>
                <a:cubicBezTo>
                  <a:pt x="304341" y="66259"/>
                  <a:pt x="459412" y="-62696"/>
                  <a:pt x="703270" y="0"/>
                </a:cubicBezTo>
                <a:cubicBezTo>
                  <a:pt x="929324" y="68970"/>
                  <a:pt x="1005281" y="11437"/>
                  <a:pt x="1246706" y="0"/>
                </a:cubicBezTo>
                <a:cubicBezTo>
                  <a:pt x="1477692" y="-16125"/>
                  <a:pt x="1564028" y="19121"/>
                  <a:pt x="1790142" y="0"/>
                </a:cubicBezTo>
                <a:cubicBezTo>
                  <a:pt x="2034233" y="-7762"/>
                  <a:pt x="2060978" y="-13175"/>
                  <a:pt x="2333578" y="0"/>
                </a:cubicBezTo>
                <a:cubicBezTo>
                  <a:pt x="2655153" y="86070"/>
                  <a:pt x="2920734" y="-95018"/>
                  <a:pt x="3196682" y="0"/>
                </a:cubicBezTo>
                <a:cubicBezTo>
                  <a:pt x="3139735" y="179805"/>
                  <a:pt x="3126025" y="331201"/>
                  <a:pt x="3196682" y="587135"/>
                </a:cubicBezTo>
                <a:cubicBezTo>
                  <a:pt x="3206845" y="827522"/>
                  <a:pt x="3198627" y="971728"/>
                  <a:pt x="3196682" y="1192428"/>
                </a:cubicBezTo>
                <a:cubicBezTo>
                  <a:pt x="3165204" y="1483896"/>
                  <a:pt x="3157523" y="1533457"/>
                  <a:pt x="3196682" y="1815881"/>
                </a:cubicBezTo>
                <a:cubicBezTo>
                  <a:pt x="2847500" y="1803523"/>
                  <a:pt x="2801912" y="1853919"/>
                  <a:pt x="2557346" y="1815881"/>
                </a:cubicBezTo>
                <a:cubicBezTo>
                  <a:pt x="2299803" y="1731984"/>
                  <a:pt x="2109680" y="1872134"/>
                  <a:pt x="1854076" y="1815881"/>
                </a:cubicBezTo>
                <a:cubicBezTo>
                  <a:pt x="1615865" y="1831930"/>
                  <a:pt x="1338803" y="1808547"/>
                  <a:pt x="1182772" y="1815881"/>
                </a:cubicBezTo>
                <a:cubicBezTo>
                  <a:pt x="1024359" y="1790119"/>
                  <a:pt x="717492" y="1782604"/>
                  <a:pt x="575403" y="1815881"/>
                </a:cubicBezTo>
                <a:cubicBezTo>
                  <a:pt x="355901" y="1741499"/>
                  <a:pt x="131619" y="1837604"/>
                  <a:pt x="0" y="1815881"/>
                </a:cubicBezTo>
                <a:cubicBezTo>
                  <a:pt x="45912" y="1587410"/>
                  <a:pt x="65088" y="1437902"/>
                  <a:pt x="0" y="1192428"/>
                </a:cubicBezTo>
                <a:cubicBezTo>
                  <a:pt x="-13614" y="1060848"/>
                  <a:pt x="-24430" y="710711"/>
                  <a:pt x="0" y="587135"/>
                </a:cubicBezTo>
                <a:cubicBezTo>
                  <a:pt x="2143" y="363306"/>
                  <a:pt x="-30172" y="212008"/>
                  <a:pt x="0" y="0"/>
                </a:cubicBezTo>
                <a:close/>
              </a:path>
              <a:path w="3196682" h="1815882" fill="none" stroke="0" extrusionOk="0">
                <a:moveTo>
                  <a:pt x="0" y="0"/>
                </a:moveTo>
                <a:cubicBezTo>
                  <a:pt x="236461" y="-10285"/>
                  <a:pt x="374861" y="-13235"/>
                  <a:pt x="639336" y="0"/>
                </a:cubicBezTo>
                <a:cubicBezTo>
                  <a:pt x="955461" y="-25418"/>
                  <a:pt x="1064719" y="14143"/>
                  <a:pt x="1246706" y="0"/>
                </a:cubicBezTo>
                <a:cubicBezTo>
                  <a:pt x="1449262" y="7273"/>
                  <a:pt x="1564410" y="-16515"/>
                  <a:pt x="1854076" y="0"/>
                </a:cubicBezTo>
                <a:cubicBezTo>
                  <a:pt x="2118196" y="85493"/>
                  <a:pt x="2242788" y="51857"/>
                  <a:pt x="2557346" y="0"/>
                </a:cubicBezTo>
                <a:cubicBezTo>
                  <a:pt x="2873183" y="-8378"/>
                  <a:pt x="2999093" y="53769"/>
                  <a:pt x="3196682" y="0"/>
                </a:cubicBezTo>
                <a:cubicBezTo>
                  <a:pt x="3204531" y="284145"/>
                  <a:pt x="3210708" y="344440"/>
                  <a:pt x="3196682" y="623453"/>
                </a:cubicBezTo>
                <a:cubicBezTo>
                  <a:pt x="3181744" y="908043"/>
                  <a:pt x="3209189" y="969000"/>
                  <a:pt x="3196682" y="1192428"/>
                </a:cubicBezTo>
                <a:cubicBezTo>
                  <a:pt x="3163372" y="1375731"/>
                  <a:pt x="3197819" y="1619024"/>
                  <a:pt x="3196682" y="1815881"/>
                </a:cubicBezTo>
                <a:cubicBezTo>
                  <a:pt x="2930694" y="1834901"/>
                  <a:pt x="2810733" y="1879285"/>
                  <a:pt x="2557346" y="1815881"/>
                </a:cubicBezTo>
                <a:cubicBezTo>
                  <a:pt x="2355656" y="1848484"/>
                  <a:pt x="2226035" y="1825734"/>
                  <a:pt x="1886042" y="1815881"/>
                </a:cubicBezTo>
                <a:cubicBezTo>
                  <a:pt x="1581212" y="1814828"/>
                  <a:pt x="1468250" y="1812464"/>
                  <a:pt x="1278673" y="1815881"/>
                </a:cubicBezTo>
                <a:cubicBezTo>
                  <a:pt x="1038667" y="1799928"/>
                  <a:pt x="904163" y="1878664"/>
                  <a:pt x="575403" y="1815881"/>
                </a:cubicBezTo>
                <a:cubicBezTo>
                  <a:pt x="257087" y="1780910"/>
                  <a:pt x="282780" y="1834456"/>
                  <a:pt x="0" y="1815881"/>
                </a:cubicBezTo>
                <a:cubicBezTo>
                  <a:pt x="24037" y="1541763"/>
                  <a:pt x="-17524" y="1531554"/>
                  <a:pt x="0" y="1246905"/>
                </a:cubicBezTo>
                <a:cubicBezTo>
                  <a:pt x="32633" y="1019676"/>
                  <a:pt x="18320" y="808223"/>
                  <a:pt x="0" y="696087"/>
                </a:cubicBezTo>
                <a:cubicBezTo>
                  <a:pt x="-34926" y="469362"/>
                  <a:pt x="-196" y="294942"/>
                  <a:pt x="0" y="0"/>
                </a:cubicBezTo>
                <a:close/>
              </a:path>
              <a:path w="3196682" h="1815882" fill="none" stroke="0" extrusionOk="0">
                <a:moveTo>
                  <a:pt x="0" y="0"/>
                </a:moveTo>
                <a:cubicBezTo>
                  <a:pt x="240063" y="-15126"/>
                  <a:pt x="344742" y="-26162"/>
                  <a:pt x="639336" y="0"/>
                </a:cubicBezTo>
                <a:cubicBezTo>
                  <a:pt x="926872" y="3824"/>
                  <a:pt x="1053381" y="-13297"/>
                  <a:pt x="1246706" y="0"/>
                </a:cubicBezTo>
                <a:cubicBezTo>
                  <a:pt x="1440684" y="-8225"/>
                  <a:pt x="1590040" y="-20637"/>
                  <a:pt x="1854076" y="0"/>
                </a:cubicBezTo>
                <a:cubicBezTo>
                  <a:pt x="2148442" y="80506"/>
                  <a:pt x="2261229" y="39883"/>
                  <a:pt x="2557346" y="0"/>
                </a:cubicBezTo>
                <a:cubicBezTo>
                  <a:pt x="2881644" y="-13042"/>
                  <a:pt x="2967967" y="7207"/>
                  <a:pt x="3196682" y="0"/>
                </a:cubicBezTo>
                <a:cubicBezTo>
                  <a:pt x="3239238" y="222751"/>
                  <a:pt x="3136344" y="383362"/>
                  <a:pt x="3196682" y="623453"/>
                </a:cubicBezTo>
                <a:cubicBezTo>
                  <a:pt x="3188098" y="880437"/>
                  <a:pt x="3193678" y="947260"/>
                  <a:pt x="3196682" y="1192428"/>
                </a:cubicBezTo>
                <a:cubicBezTo>
                  <a:pt x="3264199" y="1482846"/>
                  <a:pt x="3208102" y="1667583"/>
                  <a:pt x="3196682" y="1815881"/>
                </a:cubicBezTo>
                <a:cubicBezTo>
                  <a:pt x="2965574" y="1827134"/>
                  <a:pt x="2832976" y="1827942"/>
                  <a:pt x="2557346" y="1815881"/>
                </a:cubicBezTo>
                <a:cubicBezTo>
                  <a:pt x="2312479" y="1778549"/>
                  <a:pt x="2204315" y="1792045"/>
                  <a:pt x="1886042" y="1815881"/>
                </a:cubicBezTo>
                <a:cubicBezTo>
                  <a:pt x="1545489" y="1810694"/>
                  <a:pt x="1475085" y="1861065"/>
                  <a:pt x="1278673" y="1815881"/>
                </a:cubicBezTo>
                <a:cubicBezTo>
                  <a:pt x="1099613" y="1789038"/>
                  <a:pt x="932608" y="1830461"/>
                  <a:pt x="575403" y="1815881"/>
                </a:cubicBezTo>
                <a:cubicBezTo>
                  <a:pt x="244945" y="1780388"/>
                  <a:pt x="269048" y="1843052"/>
                  <a:pt x="0" y="1815881"/>
                </a:cubicBezTo>
                <a:cubicBezTo>
                  <a:pt x="6094" y="1554034"/>
                  <a:pt x="-13933" y="1530933"/>
                  <a:pt x="0" y="1246905"/>
                </a:cubicBezTo>
                <a:cubicBezTo>
                  <a:pt x="24759" y="1014203"/>
                  <a:pt x="21289" y="800039"/>
                  <a:pt x="0" y="696087"/>
                </a:cubicBezTo>
                <a:cubicBezTo>
                  <a:pt x="-12831" y="563279"/>
                  <a:pt x="-25643" y="266563"/>
                  <a:pt x="0" y="0"/>
                </a:cubicBezTo>
                <a:close/>
              </a:path>
              <a:path w="3196682" h="1815882" fill="none" stroke="0" extrusionOk="0">
                <a:moveTo>
                  <a:pt x="0" y="0"/>
                </a:moveTo>
                <a:cubicBezTo>
                  <a:pt x="267185" y="-23983"/>
                  <a:pt x="363842" y="-42995"/>
                  <a:pt x="639336" y="0"/>
                </a:cubicBezTo>
                <a:cubicBezTo>
                  <a:pt x="956288" y="532"/>
                  <a:pt x="1067654" y="-10066"/>
                  <a:pt x="1246706" y="0"/>
                </a:cubicBezTo>
                <a:cubicBezTo>
                  <a:pt x="1450474" y="7035"/>
                  <a:pt x="1584134" y="-61370"/>
                  <a:pt x="1854076" y="0"/>
                </a:cubicBezTo>
                <a:cubicBezTo>
                  <a:pt x="2141762" y="90334"/>
                  <a:pt x="2266160" y="31474"/>
                  <a:pt x="2557346" y="0"/>
                </a:cubicBezTo>
                <a:cubicBezTo>
                  <a:pt x="2876013" y="-35228"/>
                  <a:pt x="2963649" y="3149"/>
                  <a:pt x="3196682" y="0"/>
                </a:cubicBezTo>
                <a:cubicBezTo>
                  <a:pt x="3194952" y="212089"/>
                  <a:pt x="3151941" y="346165"/>
                  <a:pt x="3196682" y="623453"/>
                </a:cubicBezTo>
                <a:cubicBezTo>
                  <a:pt x="3153964" y="857553"/>
                  <a:pt x="3214543" y="967243"/>
                  <a:pt x="3196682" y="1192428"/>
                </a:cubicBezTo>
                <a:cubicBezTo>
                  <a:pt x="3253332" y="1441774"/>
                  <a:pt x="3182129" y="1682626"/>
                  <a:pt x="3196682" y="1815881"/>
                </a:cubicBezTo>
                <a:cubicBezTo>
                  <a:pt x="2985389" y="1857095"/>
                  <a:pt x="2858807" y="1850246"/>
                  <a:pt x="2557346" y="1815881"/>
                </a:cubicBezTo>
                <a:cubicBezTo>
                  <a:pt x="2332255" y="1777579"/>
                  <a:pt x="2200940" y="1774391"/>
                  <a:pt x="1886042" y="1815881"/>
                </a:cubicBezTo>
                <a:cubicBezTo>
                  <a:pt x="1546812" y="1779496"/>
                  <a:pt x="1484690" y="1863980"/>
                  <a:pt x="1278673" y="1815881"/>
                </a:cubicBezTo>
                <a:cubicBezTo>
                  <a:pt x="1091836" y="1721170"/>
                  <a:pt x="900101" y="1820000"/>
                  <a:pt x="575403" y="1815881"/>
                </a:cubicBezTo>
                <a:cubicBezTo>
                  <a:pt x="257182" y="1780291"/>
                  <a:pt x="278330" y="1832009"/>
                  <a:pt x="0" y="1815881"/>
                </a:cubicBezTo>
                <a:cubicBezTo>
                  <a:pt x="11653" y="1556844"/>
                  <a:pt x="-22294" y="1526191"/>
                  <a:pt x="0" y="1246905"/>
                </a:cubicBezTo>
                <a:cubicBezTo>
                  <a:pt x="5907" y="1015271"/>
                  <a:pt x="36118" y="820740"/>
                  <a:pt x="0" y="696087"/>
                </a:cubicBezTo>
                <a:cubicBezTo>
                  <a:pt x="35851" y="639273"/>
                  <a:pt x="-57910" y="267958"/>
                  <a:pt x="0" y="0"/>
                </a:cubicBez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20230492">
                  <a:custGeom>
                    <a:avLst/>
                    <a:gdLst>
                      <a:gd name="connsiteX0" fmla="*/ 0 w 3196682"/>
                      <a:gd name="connsiteY0" fmla="*/ 0 h 1815882"/>
                      <a:gd name="connsiteX1" fmla="*/ 639336 w 3196682"/>
                      <a:gd name="connsiteY1" fmla="*/ 0 h 1815882"/>
                      <a:gd name="connsiteX2" fmla="*/ 1246706 w 3196682"/>
                      <a:gd name="connsiteY2" fmla="*/ 0 h 1815882"/>
                      <a:gd name="connsiteX3" fmla="*/ 1854076 w 3196682"/>
                      <a:gd name="connsiteY3" fmla="*/ 0 h 1815882"/>
                      <a:gd name="connsiteX4" fmla="*/ 2557346 w 3196682"/>
                      <a:gd name="connsiteY4" fmla="*/ 0 h 1815882"/>
                      <a:gd name="connsiteX5" fmla="*/ 3196682 w 3196682"/>
                      <a:gd name="connsiteY5" fmla="*/ 0 h 1815882"/>
                      <a:gd name="connsiteX6" fmla="*/ 3196682 w 3196682"/>
                      <a:gd name="connsiteY6" fmla="*/ 623453 h 1815882"/>
                      <a:gd name="connsiteX7" fmla="*/ 3196682 w 3196682"/>
                      <a:gd name="connsiteY7" fmla="*/ 1192428 h 1815882"/>
                      <a:gd name="connsiteX8" fmla="*/ 3196682 w 3196682"/>
                      <a:gd name="connsiteY8" fmla="*/ 1815881 h 1815882"/>
                      <a:gd name="connsiteX9" fmla="*/ 2557346 w 3196682"/>
                      <a:gd name="connsiteY9" fmla="*/ 1815881 h 1815882"/>
                      <a:gd name="connsiteX10" fmla="*/ 1886042 w 3196682"/>
                      <a:gd name="connsiteY10" fmla="*/ 1815881 h 1815882"/>
                      <a:gd name="connsiteX11" fmla="*/ 1278673 w 3196682"/>
                      <a:gd name="connsiteY11" fmla="*/ 1815881 h 1815882"/>
                      <a:gd name="connsiteX12" fmla="*/ 575403 w 3196682"/>
                      <a:gd name="connsiteY12" fmla="*/ 1815881 h 1815882"/>
                      <a:gd name="connsiteX13" fmla="*/ 0 w 3196682"/>
                      <a:gd name="connsiteY13" fmla="*/ 1815881 h 1815882"/>
                      <a:gd name="connsiteX14" fmla="*/ 0 w 3196682"/>
                      <a:gd name="connsiteY14" fmla="*/ 1246905 h 1815882"/>
                      <a:gd name="connsiteX15" fmla="*/ 0 w 3196682"/>
                      <a:gd name="connsiteY15" fmla="*/ 696087 h 1815882"/>
                      <a:gd name="connsiteX16" fmla="*/ 0 w 3196682"/>
                      <a:gd name="connsiteY16" fmla="*/ 0 h 1815882"/>
                      <a:gd name="connsiteX0" fmla="*/ 0 w 3196682"/>
                      <a:gd name="connsiteY0" fmla="*/ 0 h 1815882"/>
                      <a:gd name="connsiteX1" fmla="*/ 703270 w 3196682"/>
                      <a:gd name="connsiteY1" fmla="*/ 0 h 1815882"/>
                      <a:gd name="connsiteX2" fmla="*/ 1246706 w 3196682"/>
                      <a:gd name="connsiteY2" fmla="*/ 0 h 1815882"/>
                      <a:gd name="connsiteX3" fmla="*/ 1790142 w 3196682"/>
                      <a:gd name="connsiteY3" fmla="*/ 0 h 1815882"/>
                      <a:gd name="connsiteX4" fmla="*/ 2333578 w 3196682"/>
                      <a:gd name="connsiteY4" fmla="*/ 0 h 1815882"/>
                      <a:gd name="connsiteX5" fmla="*/ 3196682 w 3196682"/>
                      <a:gd name="connsiteY5" fmla="*/ 0 h 1815882"/>
                      <a:gd name="connsiteX6" fmla="*/ 3196682 w 3196682"/>
                      <a:gd name="connsiteY6" fmla="*/ 587135 h 1815882"/>
                      <a:gd name="connsiteX7" fmla="*/ 3196682 w 3196682"/>
                      <a:gd name="connsiteY7" fmla="*/ 1192428 h 1815882"/>
                      <a:gd name="connsiteX8" fmla="*/ 3196682 w 3196682"/>
                      <a:gd name="connsiteY8" fmla="*/ 1815881 h 1815882"/>
                      <a:gd name="connsiteX9" fmla="*/ 2557346 w 3196682"/>
                      <a:gd name="connsiteY9" fmla="*/ 1815881 h 1815882"/>
                      <a:gd name="connsiteX10" fmla="*/ 1854076 w 3196682"/>
                      <a:gd name="connsiteY10" fmla="*/ 1815881 h 1815882"/>
                      <a:gd name="connsiteX11" fmla="*/ 1182772 w 3196682"/>
                      <a:gd name="connsiteY11" fmla="*/ 1815881 h 1815882"/>
                      <a:gd name="connsiteX12" fmla="*/ 575403 w 3196682"/>
                      <a:gd name="connsiteY12" fmla="*/ 1815881 h 1815882"/>
                      <a:gd name="connsiteX13" fmla="*/ 0 w 3196682"/>
                      <a:gd name="connsiteY13" fmla="*/ 1815881 h 1815882"/>
                      <a:gd name="connsiteX14" fmla="*/ 0 w 3196682"/>
                      <a:gd name="connsiteY14" fmla="*/ 1192428 h 1815882"/>
                      <a:gd name="connsiteX15" fmla="*/ 0 w 3196682"/>
                      <a:gd name="connsiteY15" fmla="*/ 587135 h 1815882"/>
                      <a:gd name="connsiteX16" fmla="*/ 0 w 3196682"/>
                      <a:gd name="connsiteY16" fmla="*/ 0 h 1815882"/>
                      <a:gd name="connsiteX0" fmla="*/ 0 w 3196682"/>
                      <a:gd name="connsiteY0" fmla="*/ 0 h 1815882"/>
                      <a:gd name="connsiteX1" fmla="*/ 639336 w 3196682"/>
                      <a:gd name="connsiteY1" fmla="*/ 0 h 1815882"/>
                      <a:gd name="connsiteX2" fmla="*/ 1246706 w 3196682"/>
                      <a:gd name="connsiteY2" fmla="*/ 0 h 1815882"/>
                      <a:gd name="connsiteX3" fmla="*/ 1854076 w 3196682"/>
                      <a:gd name="connsiteY3" fmla="*/ 0 h 1815882"/>
                      <a:gd name="connsiteX4" fmla="*/ 2557346 w 3196682"/>
                      <a:gd name="connsiteY4" fmla="*/ 0 h 1815882"/>
                      <a:gd name="connsiteX5" fmla="*/ 3196682 w 3196682"/>
                      <a:gd name="connsiteY5" fmla="*/ 0 h 1815882"/>
                      <a:gd name="connsiteX6" fmla="*/ 3196682 w 3196682"/>
                      <a:gd name="connsiteY6" fmla="*/ 623453 h 1815882"/>
                      <a:gd name="connsiteX7" fmla="*/ 3196682 w 3196682"/>
                      <a:gd name="connsiteY7" fmla="*/ 1192428 h 1815882"/>
                      <a:gd name="connsiteX8" fmla="*/ 3196682 w 3196682"/>
                      <a:gd name="connsiteY8" fmla="*/ 1815881 h 1815882"/>
                      <a:gd name="connsiteX9" fmla="*/ 2557346 w 3196682"/>
                      <a:gd name="connsiteY9" fmla="*/ 1815881 h 1815882"/>
                      <a:gd name="connsiteX10" fmla="*/ 1886042 w 3196682"/>
                      <a:gd name="connsiteY10" fmla="*/ 1815881 h 1815882"/>
                      <a:gd name="connsiteX11" fmla="*/ 1278673 w 3196682"/>
                      <a:gd name="connsiteY11" fmla="*/ 1815881 h 1815882"/>
                      <a:gd name="connsiteX12" fmla="*/ 575403 w 3196682"/>
                      <a:gd name="connsiteY12" fmla="*/ 1815881 h 1815882"/>
                      <a:gd name="connsiteX13" fmla="*/ 0 w 3196682"/>
                      <a:gd name="connsiteY13" fmla="*/ 1815881 h 1815882"/>
                      <a:gd name="connsiteX14" fmla="*/ 0 w 3196682"/>
                      <a:gd name="connsiteY14" fmla="*/ 1246905 h 1815882"/>
                      <a:gd name="connsiteX15" fmla="*/ 0 w 3196682"/>
                      <a:gd name="connsiteY15" fmla="*/ 696087 h 1815882"/>
                      <a:gd name="connsiteX16" fmla="*/ 0 w 3196682"/>
                      <a:gd name="connsiteY16" fmla="*/ 0 h 1815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96682" h="1815882" fill="none" extrusionOk="0">
                        <a:moveTo>
                          <a:pt x="0" y="0"/>
                        </a:moveTo>
                        <a:cubicBezTo>
                          <a:pt x="244946" y="-22802"/>
                          <a:pt x="387586" y="-49182"/>
                          <a:pt x="639336" y="0"/>
                        </a:cubicBezTo>
                        <a:cubicBezTo>
                          <a:pt x="944868" y="5403"/>
                          <a:pt x="1074304" y="7110"/>
                          <a:pt x="1246706" y="0"/>
                        </a:cubicBezTo>
                        <a:cubicBezTo>
                          <a:pt x="1470203" y="-14730"/>
                          <a:pt x="1584230" y="-52918"/>
                          <a:pt x="1854076" y="0"/>
                        </a:cubicBezTo>
                        <a:cubicBezTo>
                          <a:pt x="2140500" y="72212"/>
                          <a:pt x="2280826" y="17729"/>
                          <a:pt x="2557346" y="0"/>
                        </a:cubicBezTo>
                        <a:cubicBezTo>
                          <a:pt x="2880718" y="-21655"/>
                          <a:pt x="2949800" y="8347"/>
                          <a:pt x="3196682" y="0"/>
                        </a:cubicBezTo>
                        <a:cubicBezTo>
                          <a:pt x="3185051" y="222979"/>
                          <a:pt x="3155498" y="377577"/>
                          <a:pt x="3196682" y="623453"/>
                        </a:cubicBezTo>
                        <a:cubicBezTo>
                          <a:pt x="3172413" y="835269"/>
                          <a:pt x="3236592" y="994190"/>
                          <a:pt x="3196682" y="1192428"/>
                        </a:cubicBezTo>
                        <a:cubicBezTo>
                          <a:pt x="3237558" y="1436659"/>
                          <a:pt x="3178219" y="1690934"/>
                          <a:pt x="3196682" y="1815881"/>
                        </a:cubicBezTo>
                        <a:cubicBezTo>
                          <a:pt x="2978162" y="1844339"/>
                          <a:pt x="2843653" y="1825604"/>
                          <a:pt x="2557346" y="1815881"/>
                        </a:cubicBezTo>
                        <a:cubicBezTo>
                          <a:pt x="2347050" y="1753178"/>
                          <a:pt x="2222594" y="1763043"/>
                          <a:pt x="1886042" y="1815881"/>
                        </a:cubicBezTo>
                        <a:cubicBezTo>
                          <a:pt x="1564700" y="1776173"/>
                          <a:pt x="1489831" y="1855051"/>
                          <a:pt x="1278673" y="1815881"/>
                        </a:cubicBezTo>
                        <a:cubicBezTo>
                          <a:pt x="1074065" y="1763634"/>
                          <a:pt x="895207" y="1824279"/>
                          <a:pt x="575403" y="1815881"/>
                        </a:cubicBezTo>
                        <a:cubicBezTo>
                          <a:pt x="259102" y="1777997"/>
                          <a:pt x="279766" y="1835130"/>
                          <a:pt x="0" y="1815881"/>
                        </a:cubicBezTo>
                        <a:cubicBezTo>
                          <a:pt x="12072" y="1558563"/>
                          <a:pt x="-15669" y="1532810"/>
                          <a:pt x="0" y="1246905"/>
                        </a:cubicBezTo>
                        <a:cubicBezTo>
                          <a:pt x="17845" y="998415"/>
                          <a:pt x="31399" y="829178"/>
                          <a:pt x="0" y="696087"/>
                        </a:cubicBezTo>
                        <a:cubicBezTo>
                          <a:pt x="33987" y="652330"/>
                          <a:pt x="-30645" y="330082"/>
                          <a:pt x="0" y="0"/>
                        </a:cubicBezTo>
                        <a:close/>
                      </a:path>
                      <a:path w="3196682" h="1815882" stroke="0" extrusionOk="0">
                        <a:moveTo>
                          <a:pt x="0" y="0"/>
                        </a:moveTo>
                        <a:cubicBezTo>
                          <a:pt x="320050" y="26993"/>
                          <a:pt x="491701" y="-52569"/>
                          <a:pt x="703270" y="0"/>
                        </a:cubicBezTo>
                        <a:cubicBezTo>
                          <a:pt x="920737" y="64672"/>
                          <a:pt x="1032467" y="18951"/>
                          <a:pt x="1246706" y="0"/>
                        </a:cubicBezTo>
                        <a:cubicBezTo>
                          <a:pt x="1473834" y="-17063"/>
                          <a:pt x="1546349" y="16147"/>
                          <a:pt x="1790142" y="0"/>
                        </a:cubicBezTo>
                        <a:cubicBezTo>
                          <a:pt x="2036138" y="-8478"/>
                          <a:pt x="2068466" y="-13979"/>
                          <a:pt x="2333578" y="0"/>
                        </a:cubicBezTo>
                        <a:cubicBezTo>
                          <a:pt x="2633112" y="63926"/>
                          <a:pt x="2906354" y="-60535"/>
                          <a:pt x="3196682" y="0"/>
                        </a:cubicBezTo>
                        <a:cubicBezTo>
                          <a:pt x="3155258" y="190925"/>
                          <a:pt x="3154277" y="327540"/>
                          <a:pt x="3196682" y="587135"/>
                        </a:cubicBezTo>
                        <a:cubicBezTo>
                          <a:pt x="3209420" y="833739"/>
                          <a:pt x="3201076" y="969388"/>
                          <a:pt x="3196682" y="1192428"/>
                        </a:cubicBezTo>
                        <a:cubicBezTo>
                          <a:pt x="3169361" y="1469125"/>
                          <a:pt x="3163190" y="1552959"/>
                          <a:pt x="3196682" y="1815881"/>
                        </a:cubicBezTo>
                        <a:cubicBezTo>
                          <a:pt x="2861166" y="1794735"/>
                          <a:pt x="2800255" y="1837252"/>
                          <a:pt x="2557346" y="1815881"/>
                        </a:cubicBezTo>
                        <a:cubicBezTo>
                          <a:pt x="2303830" y="1751350"/>
                          <a:pt x="2143084" y="1847139"/>
                          <a:pt x="1854076" y="1815881"/>
                        </a:cubicBezTo>
                        <a:cubicBezTo>
                          <a:pt x="1570639" y="1826787"/>
                          <a:pt x="1377412" y="1809790"/>
                          <a:pt x="1182772" y="1815881"/>
                        </a:cubicBezTo>
                        <a:cubicBezTo>
                          <a:pt x="1014980" y="1793977"/>
                          <a:pt x="727117" y="1796188"/>
                          <a:pt x="575403" y="1815881"/>
                        </a:cubicBezTo>
                        <a:cubicBezTo>
                          <a:pt x="361037" y="1747894"/>
                          <a:pt x="151882" y="1837118"/>
                          <a:pt x="0" y="1815881"/>
                        </a:cubicBezTo>
                        <a:cubicBezTo>
                          <a:pt x="24820" y="1564847"/>
                          <a:pt x="52890" y="1422622"/>
                          <a:pt x="0" y="1192428"/>
                        </a:cubicBezTo>
                        <a:cubicBezTo>
                          <a:pt x="-13459" y="1039453"/>
                          <a:pt x="-18319" y="715441"/>
                          <a:pt x="0" y="587135"/>
                        </a:cubicBezTo>
                        <a:cubicBezTo>
                          <a:pt x="-2167" y="384183"/>
                          <a:pt x="-23497" y="222027"/>
                          <a:pt x="0" y="0"/>
                        </a:cubicBezTo>
                        <a:close/>
                      </a:path>
                      <a:path w="3196682" h="1815882" fill="none" stroke="0" extrusionOk="0">
                        <a:moveTo>
                          <a:pt x="0" y="0"/>
                        </a:moveTo>
                        <a:cubicBezTo>
                          <a:pt x="230722" y="-9523"/>
                          <a:pt x="369489" y="-15050"/>
                          <a:pt x="639336" y="0"/>
                        </a:cubicBezTo>
                        <a:cubicBezTo>
                          <a:pt x="943812" y="-1041"/>
                          <a:pt x="1054232" y="5165"/>
                          <a:pt x="1246706" y="0"/>
                        </a:cubicBezTo>
                        <a:cubicBezTo>
                          <a:pt x="1441634" y="-2477"/>
                          <a:pt x="1572095" y="-29830"/>
                          <a:pt x="1854076" y="0"/>
                        </a:cubicBezTo>
                        <a:cubicBezTo>
                          <a:pt x="2120900" y="72072"/>
                          <a:pt x="2241697" y="46828"/>
                          <a:pt x="2557346" y="0"/>
                        </a:cubicBezTo>
                        <a:cubicBezTo>
                          <a:pt x="2868505" y="-18559"/>
                          <a:pt x="2987445" y="38092"/>
                          <a:pt x="3196682" y="0"/>
                        </a:cubicBezTo>
                        <a:cubicBezTo>
                          <a:pt x="3206132" y="277775"/>
                          <a:pt x="3202447" y="346248"/>
                          <a:pt x="3196682" y="623453"/>
                        </a:cubicBezTo>
                        <a:cubicBezTo>
                          <a:pt x="3190112" y="899291"/>
                          <a:pt x="3193003" y="971478"/>
                          <a:pt x="3196682" y="1192428"/>
                        </a:cubicBezTo>
                        <a:cubicBezTo>
                          <a:pt x="3195436" y="1389800"/>
                          <a:pt x="3196333" y="1628751"/>
                          <a:pt x="3196682" y="1815881"/>
                        </a:cubicBezTo>
                        <a:cubicBezTo>
                          <a:pt x="2933145" y="1829011"/>
                          <a:pt x="2807589" y="1871433"/>
                          <a:pt x="2557346" y="1815881"/>
                        </a:cubicBezTo>
                        <a:cubicBezTo>
                          <a:pt x="2341307" y="1839461"/>
                          <a:pt x="2193513" y="1822291"/>
                          <a:pt x="1886042" y="1815881"/>
                        </a:cubicBezTo>
                        <a:cubicBezTo>
                          <a:pt x="1573425" y="1816045"/>
                          <a:pt x="1466988" y="1838070"/>
                          <a:pt x="1278673" y="1815881"/>
                        </a:cubicBezTo>
                        <a:cubicBezTo>
                          <a:pt x="1070565" y="1775661"/>
                          <a:pt x="905974" y="1872199"/>
                          <a:pt x="575403" y="1815881"/>
                        </a:cubicBezTo>
                        <a:cubicBezTo>
                          <a:pt x="247017" y="1785378"/>
                          <a:pt x="280968" y="1835091"/>
                          <a:pt x="0" y="1815881"/>
                        </a:cubicBezTo>
                        <a:cubicBezTo>
                          <a:pt x="21875" y="1541988"/>
                          <a:pt x="-15949" y="1530501"/>
                          <a:pt x="0" y="1246905"/>
                        </a:cubicBezTo>
                        <a:cubicBezTo>
                          <a:pt x="19071" y="997731"/>
                          <a:pt x="23306" y="815522"/>
                          <a:pt x="0" y="696087"/>
                        </a:cubicBezTo>
                        <a:cubicBezTo>
                          <a:pt x="-26354" y="479148"/>
                          <a:pt x="-1197" y="287847"/>
                          <a:pt x="0" y="0"/>
                        </a:cubicBezTo>
                        <a:close/>
                      </a:path>
                      <a:path w="3196682" h="1815882" fill="none" stroke="0" extrusionOk="0">
                        <a:moveTo>
                          <a:pt x="0" y="0"/>
                        </a:moveTo>
                        <a:cubicBezTo>
                          <a:pt x="237553" y="-16306"/>
                          <a:pt x="348332" y="-26391"/>
                          <a:pt x="639336" y="0"/>
                        </a:cubicBezTo>
                        <a:cubicBezTo>
                          <a:pt x="946666" y="5883"/>
                          <a:pt x="1045922" y="-15086"/>
                          <a:pt x="1246706" y="0"/>
                        </a:cubicBezTo>
                        <a:cubicBezTo>
                          <a:pt x="1440700" y="7152"/>
                          <a:pt x="1586041" y="-43671"/>
                          <a:pt x="1854076" y="0"/>
                        </a:cubicBezTo>
                        <a:cubicBezTo>
                          <a:pt x="2136905" y="82242"/>
                          <a:pt x="2239194" y="33158"/>
                          <a:pt x="2557346" y="0"/>
                        </a:cubicBezTo>
                        <a:cubicBezTo>
                          <a:pt x="2869671" y="-32491"/>
                          <a:pt x="2963330" y="12894"/>
                          <a:pt x="3196682" y="0"/>
                        </a:cubicBezTo>
                        <a:cubicBezTo>
                          <a:pt x="3214892" y="219434"/>
                          <a:pt x="3170736" y="370465"/>
                          <a:pt x="3196682" y="623453"/>
                        </a:cubicBezTo>
                        <a:cubicBezTo>
                          <a:pt x="3176877" y="882543"/>
                          <a:pt x="3194474" y="968427"/>
                          <a:pt x="3196682" y="1192428"/>
                        </a:cubicBezTo>
                        <a:cubicBezTo>
                          <a:pt x="3261468" y="1437292"/>
                          <a:pt x="3203453" y="1626734"/>
                          <a:pt x="3196682" y="1815881"/>
                        </a:cubicBezTo>
                        <a:cubicBezTo>
                          <a:pt x="2964901" y="1831046"/>
                          <a:pt x="2827067" y="1836888"/>
                          <a:pt x="2557346" y="1815881"/>
                        </a:cubicBezTo>
                        <a:cubicBezTo>
                          <a:pt x="2338611" y="1777149"/>
                          <a:pt x="2192750" y="1794324"/>
                          <a:pt x="1886042" y="1815881"/>
                        </a:cubicBezTo>
                        <a:cubicBezTo>
                          <a:pt x="1553613" y="1802721"/>
                          <a:pt x="1480357" y="1856606"/>
                          <a:pt x="1278673" y="1815881"/>
                        </a:cubicBezTo>
                        <a:cubicBezTo>
                          <a:pt x="1098713" y="1754268"/>
                          <a:pt x="926738" y="1826843"/>
                          <a:pt x="575403" y="1815881"/>
                        </a:cubicBezTo>
                        <a:cubicBezTo>
                          <a:pt x="238880" y="1790733"/>
                          <a:pt x="272630" y="1831950"/>
                          <a:pt x="0" y="1815881"/>
                        </a:cubicBezTo>
                        <a:cubicBezTo>
                          <a:pt x="11493" y="1549806"/>
                          <a:pt x="-15372" y="1528297"/>
                          <a:pt x="0" y="1246905"/>
                        </a:cubicBezTo>
                        <a:cubicBezTo>
                          <a:pt x="6748" y="996324"/>
                          <a:pt x="39794" y="806889"/>
                          <a:pt x="0" y="696087"/>
                        </a:cubicBezTo>
                        <a:cubicBezTo>
                          <a:pt x="2854" y="579836"/>
                          <a:pt x="-31179" y="2696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/>
              <a:t>Foram adotados os seguintes </a:t>
            </a:r>
            <a:r>
              <a:rPr lang="pt-PT" sz="1400" b="1"/>
              <a:t>parâmetros para as redes neuronais</a:t>
            </a:r>
            <a:r>
              <a:rPr lang="pt-PT" sz="1400"/>
              <a:t>: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1 nó interno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3,1 nós internos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6,2 nós internos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9,2 nós internos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10,6,2 nós internos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/>
              <a:t>16,10,6,2 nós internos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95F4CF-08B0-9F79-B281-435C71064455}"/>
              </a:ext>
            </a:extLst>
          </p:cNvPr>
          <p:cNvSpPr txBox="1"/>
          <p:nvPr/>
        </p:nvSpPr>
        <p:spPr>
          <a:xfrm>
            <a:off x="6304903" y="6142953"/>
            <a:ext cx="45357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/>
              <a:t>Rede neuronal com 16,10,6,2 nós internos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1B2E7A2-8AAB-D742-D236-FE7040575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551" y="3205829"/>
            <a:ext cx="4678438" cy="27986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981831C-9551-37D3-F3D8-132D1B962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61" y="3214294"/>
            <a:ext cx="4823580" cy="2790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32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3 – Alínea 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“Usando o </a:t>
            </a:r>
            <a:r>
              <a:rPr lang="pt-PT" b="1"/>
              <a:t>método </a:t>
            </a:r>
            <a:r>
              <a:rPr lang="pt-PT" b="1" i="1"/>
              <a:t>k-</a:t>
            </a:r>
            <a:r>
              <a:rPr lang="pt-PT" b="1" i="1" err="1"/>
              <a:t>fold</a:t>
            </a:r>
            <a:r>
              <a:rPr lang="pt-PT" b="1" i="1"/>
              <a:t> cross </a:t>
            </a:r>
            <a:r>
              <a:rPr lang="pt-PT" b="1" i="1" err="1"/>
              <a:t>validation</a:t>
            </a:r>
            <a:r>
              <a:rPr lang="pt-PT"/>
              <a:t> obtenha a </a:t>
            </a:r>
            <a:r>
              <a:rPr lang="pt-PT" b="1"/>
              <a:t>média e o desvio padrão</a:t>
            </a:r>
            <a:r>
              <a:rPr lang="pt-PT"/>
              <a:t> da </a:t>
            </a:r>
            <a:r>
              <a:rPr lang="pt-PT" b="1"/>
              <a:t>taxa de acerto da previsão</a:t>
            </a:r>
            <a:r>
              <a:rPr lang="pt-PT"/>
              <a:t> do atributo </a:t>
            </a:r>
            <a:r>
              <a:rPr lang="pt-PT" b="1" i="1"/>
              <a:t>“Gender”</a:t>
            </a:r>
            <a:r>
              <a:rPr lang="pt-PT" b="1"/>
              <a:t> </a:t>
            </a:r>
            <a:r>
              <a:rPr lang="pt-PT"/>
              <a:t>com os </a:t>
            </a:r>
            <a:r>
              <a:rPr lang="pt-PT" b="1"/>
              <a:t>dois melhores modelos</a:t>
            </a:r>
            <a:r>
              <a:rPr lang="pt-PT"/>
              <a:t> obtidos na alínea anterior.”</a:t>
            </a:r>
          </a:p>
        </p:txBody>
      </p:sp>
      <p:pic>
        <p:nvPicPr>
          <p:cNvPr id="4" name="Picture 6" descr="Seta curva - ícones de setas grátis">
            <a:extLst>
              <a:ext uri="{FF2B5EF4-FFF2-40B4-BE49-F238E27FC236}">
                <a16:creationId xmlns:a16="http://schemas.microsoft.com/office/drawing/2014/main" id="{1DBA9D42-E3D4-A3B7-1013-39ABB111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0989" flipH="1">
            <a:off x="10294718" y="1652761"/>
            <a:ext cx="656516" cy="67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A6A6AF-DC77-9D1D-F110-A03BF1C74C16}"/>
              </a:ext>
            </a:extLst>
          </p:cNvPr>
          <p:cNvSpPr txBox="1"/>
          <p:nvPr/>
        </p:nvSpPr>
        <p:spPr>
          <a:xfrm>
            <a:off x="6686550" y="220457"/>
            <a:ext cx="4286250" cy="1384995"/>
          </a:xfrm>
          <a:custGeom>
            <a:avLst/>
            <a:gdLst>
              <a:gd name="connsiteX0" fmla="*/ 0 w 4286250"/>
              <a:gd name="connsiteY0" fmla="*/ 0 h 1384995"/>
              <a:gd name="connsiteX1" fmla="*/ 569459 w 4286250"/>
              <a:gd name="connsiteY1" fmla="*/ 0 h 1384995"/>
              <a:gd name="connsiteX2" fmla="*/ 1267505 w 4286250"/>
              <a:gd name="connsiteY2" fmla="*/ 0 h 1384995"/>
              <a:gd name="connsiteX3" fmla="*/ 1836964 w 4286250"/>
              <a:gd name="connsiteY3" fmla="*/ 0 h 1384995"/>
              <a:gd name="connsiteX4" fmla="*/ 2492148 w 4286250"/>
              <a:gd name="connsiteY4" fmla="*/ 0 h 1384995"/>
              <a:gd name="connsiteX5" fmla="*/ 3018745 w 4286250"/>
              <a:gd name="connsiteY5" fmla="*/ 0 h 1384995"/>
              <a:gd name="connsiteX6" fmla="*/ 3502479 w 4286250"/>
              <a:gd name="connsiteY6" fmla="*/ 0 h 1384995"/>
              <a:gd name="connsiteX7" fmla="*/ 4286250 w 4286250"/>
              <a:gd name="connsiteY7" fmla="*/ 0 h 1384995"/>
              <a:gd name="connsiteX8" fmla="*/ 4286250 w 4286250"/>
              <a:gd name="connsiteY8" fmla="*/ 678648 h 1384995"/>
              <a:gd name="connsiteX9" fmla="*/ 4286250 w 4286250"/>
              <a:gd name="connsiteY9" fmla="*/ 1384995 h 1384995"/>
              <a:gd name="connsiteX10" fmla="*/ 3673929 w 4286250"/>
              <a:gd name="connsiteY10" fmla="*/ 1384995 h 1384995"/>
              <a:gd name="connsiteX11" fmla="*/ 3018745 w 4286250"/>
              <a:gd name="connsiteY11" fmla="*/ 1384995 h 1384995"/>
              <a:gd name="connsiteX12" fmla="*/ 2492148 w 4286250"/>
              <a:gd name="connsiteY12" fmla="*/ 1384995 h 1384995"/>
              <a:gd name="connsiteX13" fmla="*/ 1922689 w 4286250"/>
              <a:gd name="connsiteY13" fmla="*/ 1384995 h 1384995"/>
              <a:gd name="connsiteX14" fmla="*/ 1396093 w 4286250"/>
              <a:gd name="connsiteY14" fmla="*/ 1384995 h 1384995"/>
              <a:gd name="connsiteX15" fmla="*/ 826634 w 4286250"/>
              <a:gd name="connsiteY15" fmla="*/ 1384995 h 1384995"/>
              <a:gd name="connsiteX16" fmla="*/ 0 w 4286250"/>
              <a:gd name="connsiteY16" fmla="*/ 1384995 h 1384995"/>
              <a:gd name="connsiteX17" fmla="*/ 0 w 4286250"/>
              <a:gd name="connsiteY17" fmla="*/ 664798 h 1384995"/>
              <a:gd name="connsiteX18" fmla="*/ 0 w 4286250"/>
              <a:gd name="connsiteY18" fmla="*/ 0 h 1384995"/>
              <a:gd name="connsiteX0" fmla="*/ 0 w 4286250"/>
              <a:gd name="connsiteY0" fmla="*/ 0 h 1384995"/>
              <a:gd name="connsiteX1" fmla="*/ 698046 w 4286250"/>
              <a:gd name="connsiteY1" fmla="*/ 0 h 1384995"/>
              <a:gd name="connsiteX2" fmla="*/ 1181780 w 4286250"/>
              <a:gd name="connsiteY2" fmla="*/ 0 h 1384995"/>
              <a:gd name="connsiteX3" fmla="*/ 1665514 w 4286250"/>
              <a:gd name="connsiteY3" fmla="*/ 0 h 1384995"/>
              <a:gd name="connsiteX4" fmla="*/ 2149248 w 4286250"/>
              <a:gd name="connsiteY4" fmla="*/ 0 h 1384995"/>
              <a:gd name="connsiteX5" fmla="*/ 2632982 w 4286250"/>
              <a:gd name="connsiteY5" fmla="*/ 0 h 1384995"/>
              <a:gd name="connsiteX6" fmla="*/ 3202441 w 4286250"/>
              <a:gd name="connsiteY6" fmla="*/ 0 h 1384995"/>
              <a:gd name="connsiteX7" fmla="*/ 4286250 w 4286250"/>
              <a:gd name="connsiteY7" fmla="*/ 0 h 1384995"/>
              <a:gd name="connsiteX8" fmla="*/ 4286250 w 4286250"/>
              <a:gd name="connsiteY8" fmla="*/ 650948 h 1384995"/>
              <a:gd name="connsiteX9" fmla="*/ 4286250 w 4286250"/>
              <a:gd name="connsiteY9" fmla="*/ 1384995 h 1384995"/>
              <a:gd name="connsiteX10" fmla="*/ 3588204 w 4286250"/>
              <a:gd name="connsiteY10" fmla="*/ 1384995 h 1384995"/>
              <a:gd name="connsiteX11" fmla="*/ 2933020 w 4286250"/>
              <a:gd name="connsiteY11" fmla="*/ 1384995 h 1384995"/>
              <a:gd name="connsiteX12" fmla="*/ 2363561 w 4286250"/>
              <a:gd name="connsiteY12" fmla="*/ 1384995 h 1384995"/>
              <a:gd name="connsiteX13" fmla="*/ 1794102 w 4286250"/>
              <a:gd name="connsiteY13" fmla="*/ 1384995 h 1384995"/>
              <a:gd name="connsiteX14" fmla="*/ 1138918 w 4286250"/>
              <a:gd name="connsiteY14" fmla="*/ 1384995 h 1384995"/>
              <a:gd name="connsiteX15" fmla="*/ 655184 w 4286250"/>
              <a:gd name="connsiteY15" fmla="*/ 1384995 h 1384995"/>
              <a:gd name="connsiteX16" fmla="*/ 0 w 4286250"/>
              <a:gd name="connsiteY16" fmla="*/ 1384995 h 1384995"/>
              <a:gd name="connsiteX17" fmla="*/ 0 w 4286250"/>
              <a:gd name="connsiteY17" fmla="*/ 678648 h 1384995"/>
              <a:gd name="connsiteX18" fmla="*/ 0 w 4286250"/>
              <a:gd name="connsiteY18" fmla="*/ 0 h 1384995"/>
              <a:gd name="connsiteX0" fmla="*/ 0 w 4286250"/>
              <a:gd name="connsiteY0" fmla="*/ 0 h 1384995"/>
              <a:gd name="connsiteX1" fmla="*/ 569459 w 4286250"/>
              <a:gd name="connsiteY1" fmla="*/ 0 h 1384995"/>
              <a:gd name="connsiteX2" fmla="*/ 1267505 w 4286250"/>
              <a:gd name="connsiteY2" fmla="*/ 0 h 1384995"/>
              <a:gd name="connsiteX3" fmla="*/ 1836964 w 4286250"/>
              <a:gd name="connsiteY3" fmla="*/ 0 h 1384995"/>
              <a:gd name="connsiteX4" fmla="*/ 2492148 w 4286250"/>
              <a:gd name="connsiteY4" fmla="*/ 0 h 1384995"/>
              <a:gd name="connsiteX5" fmla="*/ 3018745 w 4286250"/>
              <a:gd name="connsiteY5" fmla="*/ 0 h 1384995"/>
              <a:gd name="connsiteX6" fmla="*/ 3502479 w 4286250"/>
              <a:gd name="connsiteY6" fmla="*/ 0 h 1384995"/>
              <a:gd name="connsiteX7" fmla="*/ 4286250 w 4286250"/>
              <a:gd name="connsiteY7" fmla="*/ 0 h 1384995"/>
              <a:gd name="connsiteX8" fmla="*/ 4286250 w 4286250"/>
              <a:gd name="connsiteY8" fmla="*/ 678648 h 1384995"/>
              <a:gd name="connsiteX9" fmla="*/ 4286250 w 4286250"/>
              <a:gd name="connsiteY9" fmla="*/ 1384995 h 1384995"/>
              <a:gd name="connsiteX10" fmla="*/ 3673929 w 4286250"/>
              <a:gd name="connsiteY10" fmla="*/ 1384995 h 1384995"/>
              <a:gd name="connsiteX11" fmla="*/ 3018745 w 4286250"/>
              <a:gd name="connsiteY11" fmla="*/ 1384995 h 1384995"/>
              <a:gd name="connsiteX12" fmla="*/ 2492148 w 4286250"/>
              <a:gd name="connsiteY12" fmla="*/ 1384995 h 1384995"/>
              <a:gd name="connsiteX13" fmla="*/ 1922689 w 4286250"/>
              <a:gd name="connsiteY13" fmla="*/ 1384995 h 1384995"/>
              <a:gd name="connsiteX14" fmla="*/ 1396093 w 4286250"/>
              <a:gd name="connsiteY14" fmla="*/ 1384995 h 1384995"/>
              <a:gd name="connsiteX15" fmla="*/ 826634 w 4286250"/>
              <a:gd name="connsiteY15" fmla="*/ 1384995 h 1384995"/>
              <a:gd name="connsiteX16" fmla="*/ 0 w 4286250"/>
              <a:gd name="connsiteY16" fmla="*/ 1384995 h 1384995"/>
              <a:gd name="connsiteX17" fmla="*/ 0 w 4286250"/>
              <a:gd name="connsiteY17" fmla="*/ 664798 h 1384995"/>
              <a:gd name="connsiteX18" fmla="*/ 0 w 4286250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6250" h="1384995" fill="none" extrusionOk="0">
                <a:moveTo>
                  <a:pt x="0" y="0"/>
                </a:moveTo>
                <a:cubicBezTo>
                  <a:pt x="234204" y="-13655"/>
                  <a:pt x="435101" y="-34144"/>
                  <a:pt x="569459" y="0"/>
                </a:cubicBezTo>
                <a:cubicBezTo>
                  <a:pt x="732215" y="49051"/>
                  <a:pt x="1099576" y="22089"/>
                  <a:pt x="1267505" y="0"/>
                </a:cubicBezTo>
                <a:cubicBezTo>
                  <a:pt x="1572223" y="-29410"/>
                  <a:pt x="1661374" y="3978"/>
                  <a:pt x="1836964" y="0"/>
                </a:cubicBezTo>
                <a:cubicBezTo>
                  <a:pt x="1963799" y="-48604"/>
                  <a:pt x="2247939" y="6671"/>
                  <a:pt x="2492148" y="0"/>
                </a:cubicBezTo>
                <a:cubicBezTo>
                  <a:pt x="2667809" y="-14916"/>
                  <a:pt x="2886460" y="20471"/>
                  <a:pt x="3018745" y="0"/>
                </a:cubicBezTo>
                <a:cubicBezTo>
                  <a:pt x="3199030" y="6665"/>
                  <a:pt x="3356336" y="56774"/>
                  <a:pt x="3502479" y="0"/>
                </a:cubicBezTo>
                <a:cubicBezTo>
                  <a:pt x="3692351" y="37643"/>
                  <a:pt x="4040865" y="7815"/>
                  <a:pt x="4286250" y="0"/>
                </a:cubicBezTo>
                <a:cubicBezTo>
                  <a:pt x="4285253" y="152198"/>
                  <a:pt x="4293955" y="378366"/>
                  <a:pt x="4286250" y="678648"/>
                </a:cubicBezTo>
                <a:cubicBezTo>
                  <a:pt x="4263251" y="882610"/>
                  <a:pt x="4344390" y="1160661"/>
                  <a:pt x="4286250" y="1384995"/>
                </a:cubicBezTo>
                <a:cubicBezTo>
                  <a:pt x="4147329" y="1388917"/>
                  <a:pt x="3819376" y="1358424"/>
                  <a:pt x="3673929" y="1384995"/>
                </a:cubicBezTo>
                <a:cubicBezTo>
                  <a:pt x="3583117" y="1373030"/>
                  <a:pt x="3325528" y="1345666"/>
                  <a:pt x="3018745" y="1384995"/>
                </a:cubicBezTo>
                <a:cubicBezTo>
                  <a:pt x="2772401" y="1379436"/>
                  <a:pt x="2716867" y="1388926"/>
                  <a:pt x="2492148" y="1384995"/>
                </a:cubicBezTo>
                <a:cubicBezTo>
                  <a:pt x="2270507" y="1435003"/>
                  <a:pt x="2097198" y="1345834"/>
                  <a:pt x="1922689" y="1384995"/>
                </a:cubicBezTo>
                <a:cubicBezTo>
                  <a:pt x="1800973" y="1428945"/>
                  <a:pt x="1587758" y="1389501"/>
                  <a:pt x="1396093" y="1384995"/>
                </a:cubicBezTo>
                <a:cubicBezTo>
                  <a:pt x="1142309" y="1445833"/>
                  <a:pt x="944064" y="1355795"/>
                  <a:pt x="826634" y="1384995"/>
                </a:cubicBezTo>
                <a:cubicBezTo>
                  <a:pt x="757395" y="1448606"/>
                  <a:pt x="270708" y="1340670"/>
                  <a:pt x="0" y="1384995"/>
                </a:cubicBezTo>
                <a:cubicBezTo>
                  <a:pt x="106191" y="1243086"/>
                  <a:pt x="83768" y="962291"/>
                  <a:pt x="0" y="664798"/>
                </a:cubicBezTo>
                <a:cubicBezTo>
                  <a:pt x="-33026" y="401868"/>
                  <a:pt x="-80688" y="200560"/>
                  <a:pt x="0" y="0"/>
                </a:cubicBezTo>
                <a:close/>
              </a:path>
              <a:path w="4286250" h="1384995" stroke="0" extrusionOk="0">
                <a:moveTo>
                  <a:pt x="0" y="0"/>
                </a:moveTo>
                <a:cubicBezTo>
                  <a:pt x="325467" y="105859"/>
                  <a:pt x="497137" y="-33819"/>
                  <a:pt x="698046" y="0"/>
                </a:cubicBezTo>
                <a:cubicBezTo>
                  <a:pt x="907055" y="-26705"/>
                  <a:pt x="957728" y="2189"/>
                  <a:pt x="1181780" y="0"/>
                </a:cubicBezTo>
                <a:cubicBezTo>
                  <a:pt x="1383976" y="-28367"/>
                  <a:pt x="1463153" y="-7627"/>
                  <a:pt x="1665514" y="0"/>
                </a:cubicBezTo>
                <a:cubicBezTo>
                  <a:pt x="1853102" y="30626"/>
                  <a:pt x="1963629" y="-13926"/>
                  <a:pt x="2149248" y="0"/>
                </a:cubicBezTo>
                <a:cubicBezTo>
                  <a:pt x="2302126" y="5303"/>
                  <a:pt x="2479580" y="78786"/>
                  <a:pt x="2632982" y="0"/>
                </a:cubicBezTo>
                <a:cubicBezTo>
                  <a:pt x="2780167" y="-76929"/>
                  <a:pt x="2942171" y="45884"/>
                  <a:pt x="3202441" y="0"/>
                </a:cubicBezTo>
                <a:cubicBezTo>
                  <a:pt x="3548187" y="-4867"/>
                  <a:pt x="3770995" y="-44829"/>
                  <a:pt x="4286250" y="0"/>
                </a:cubicBezTo>
                <a:cubicBezTo>
                  <a:pt x="4308255" y="242567"/>
                  <a:pt x="4290780" y="391955"/>
                  <a:pt x="4286250" y="650948"/>
                </a:cubicBezTo>
                <a:cubicBezTo>
                  <a:pt x="4224263" y="835192"/>
                  <a:pt x="4275368" y="1027647"/>
                  <a:pt x="4286250" y="1384995"/>
                </a:cubicBezTo>
                <a:cubicBezTo>
                  <a:pt x="3957830" y="1407214"/>
                  <a:pt x="3935079" y="1396347"/>
                  <a:pt x="3588204" y="1384995"/>
                </a:cubicBezTo>
                <a:cubicBezTo>
                  <a:pt x="3248135" y="1400351"/>
                  <a:pt x="3130604" y="1329635"/>
                  <a:pt x="2933020" y="1384995"/>
                </a:cubicBezTo>
                <a:cubicBezTo>
                  <a:pt x="2705977" y="1393683"/>
                  <a:pt x="2567954" y="1394348"/>
                  <a:pt x="2363561" y="1384995"/>
                </a:cubicBezTo>
                <a:cubicBezTo>
                  <a:pt x="2198643" y="1359076"/>
                  <a:pt x="2060420" y="1386595"/>
                  <a:pt x="1794102" y="1384995"/>
                </a:cubicBezTo>
                <a:cubicBezTo>
                  <a:pt x="1591932" y="1335433"/>
                  <a:pt x="1338475" y="1391021"/>
                  <a:pt x="1138918" y="1384995"/>
                </a:cubicBezTo>
                <a:cubicBezTo>
                  <a:pt x="1001277" y="1439558"/>
                  <a:pt x="863352" y="1423584"/>
                  <a:pt x="655184" y="1384995"/>
                </a:cubicBezTo>
                <a:cubicBezTo>
                  <a:pt x="423458" y="1425746"/>
                  <a:pt x="290322" y="1419714"/>
                  <a:pt x="0" y="1384995"/>
                </a:cubicBezTo>
                <a:cubicBezTo>
                  <a:pt x="31652" y="1272711"/>
                  <a:pt x="74411" y="912967"/>
                  <a:pt x="0" y="678648"/>
                </a:cubicBezTo>
                <a:cubicBezTo>
                  <a:pt x="-34680" y="535605"/>
                  <a:pt x="62581" y="244269"/>
                  <a:pt x="0" y="0"/>
                </a:cubicBezTo>
                <a:close/>
              </a:path>
              <a:path w="4286250" h="1384995" fill="none" stroke="0" extrusionOk="0">
                <a:moveTo>
                  <a:pt x="0" y="0"/>
                </a:moveTo>
                <a:cubicBezTo>
                  <a:pt x="203850" y="7862"/>
                  <a:pt x="457526" y="16439"/>
                  <a:pt x="569459" y="0"/>
                </a:cubicBezTo>
                <a:cubicBezTo>
                  <a:pt x="660369" y="-50746"/>
                  <a:pt x="969286" y="-80301"/>
                  <a:pt x="1267505" y="0"/>
                </a:cubicBezTo>
                <a:cubicBezTo>
                  <a:pt x="1533166" y="22292"/>
                  <a:pt x="1701586" y="27048"/>
                  <a:pt x="1836964" y="0"/>
                </a:cubicBezTo>
                <a:cubicBezTo>
                  <a:pt x="1985969" y="5155"/>
                  <a:pt x="2298575" y="27225"/>
                  <a:pt x="2492148" y="0"/>
                </a:cubicBezTo>
                <a:cubicBezTo>
                  <a:pt x="2700046" y="-31971"/>
                  <a:pt x="2874228" y="-16610"/>
                  <a:pt x="3018745" y="0"/>
                </a:cubicBezTo>
                <a:cubicBezTo>
                  <a:pt x="3173060" y="-16015"/>
                  <a:pt x="3362683" y="-125"/>
                  <a:pt x="3502479" y="0"/>
                </a:cubicBezTo>
                <a:cubicBezTo>
                  <a:pt x="3679286" y="-30980"/>
                  <a:pt x="4002996" y="-65751"/>
                  <a:pt x="4286250" y="0"/>
                </a:cubicBezTo>
                <a:cubicBezTo>
                  <a:pt x="4331349" y="202401"/>
                  <a:pt x="4262571" y="388738"/>
                  <a:pt x="4286250" y="678648"/>
                </a:cubicBezTo>
                <a:cubicBezTo>
                  <a:pt x="4322200" y="982639"/>
                  <a:pt x="4310683" y="1142423"/>
                  <a:pt x="4286250" y="1384995"/>
                </a:cubicBezTo>
                <a:cubicBezTo>
                  <a:pt x="4128341" y="1419858"/>
                  <a:pt x="3819535" y="1430284"/>
                  <a:pt x="3673929" y="1384995"/>
                </a:cubicBezTo>
                <a:cubicBezTo>
                  <a:pt x="3537648" y="1399677"/>
                  <a:pt x="3221098" y="1447778"/>
                  <a:pt x="3018745" y="1384995"/>
                </a:cubicBezTo>
                <a:cubicBezTo>
                  <a:pt x="2785541" y="1353871"/>
                  <a:pt x="2745679" y="1383223"/>
                  <a:pt x="2492148" y="1384995"/>
                </a:cubicBezTo>
                <a:cubicBezTo>
                  <a:pt x="2251874" y="1381472"/>
                  <a:pt x="2057531" y="1366473"/>
                  <a:pt x="1922689" y="1384995"/>
                </a:cubicBezTo>
                <a:cubicBezTo>
                  <a:pt x="1807700" y="1374780"/>
                  <a:pt x="1622841" y="1357981"/>
                  <a:pt x="1396093" y="1384995"/>
                </a:cubicBezTo>
                <a:cubicBezTo>
                  <a:pt x="1171195" y="1436905"/>
                  <a:pt x="1033419" y="1323449"/>
                  <a:pt x="826634" y="1384995"/>
                </a:cubicBezTo>
                <a:cubicBezTo>
                  <a:pt x="692458" y="1354323"/>
                  <a:pt x="250921" y="1345503"/>
                  <a:pt x="0" y="1384995"/>
                </a:cubicBezTo>
                <a:cubicBezTo>
                  <a:pt x="47331" y="1218569"/>
                  <a:pt x="-6422" y="900346"/>
                  <a:pt x="0" y="664798"/>
                </a:cubicBezTo>
                <a:cubicBezTo>
                  <a:pt x="54219" y="383993"/>
                  <a:pt x="15591" y="205747"/>
                  <a:pt x="0" y="0"/>
                </a:cubicBezTo>
                <a:close/>
              </a:path>
              <a:path w="4286250" h="1384995" fill="none" stroke="0" extrusionOk="0">
                <a:moveTo>
                  <a:pt x="0" y="0"/>
                </a:moveTo>
                <a:cubicBezTo>
                  <a:pt x="232592" y="-14602"/>
                  <a:pt x="417526" y="-7400"/>
                  <a:pt x="569459" y="0"/>
                </a:cubicBezTo>
                <a:cubicBezTo>
                  <a:pt x="758001" y="13009"/>
                  <a:pt x="1048553" y="-6294"/>
                  <a:pt x="1267505" y="0"/>
                </a:cubicBezTo>
                <a:cubicBezTo>
                  <a:pt x="1550394" y="-2787"/>
                  <a:pt x="1678536" y="-12347"/>
                  <a:pt x="1836964" y="0"/>
                </a:cubicBezTo>
                <a:cubicBezTo>
                  <a:pt x="1971286" y="3866"/>
                  <a:pt x="2280122" y="7538"/>
                  <a:pt x="2492148" y="0"/>
                </a:cubicBezTo>
                <a:cubicBezTo>
                  <a:pt x="2670614" y="-28955"/>
                  <a:pt x="2889558" y="9178"/>
                  <a:pt x="3018745" y="0"/>
                </a:cubicBezTo>
                <a:cubicBezTo>
                  <a:pt x="3204324" y="-10354"/>
                  <a:pt x="3360586" y="26371"/>
                  <a:pt x="3502479" y="0"/>
                </a:cubicBezTo>
                <a:cubicBezTo>
                  <a:pt x="3652003" y="54252"/>
                  <a:pt x="3997220" y="-3843"/>
                  <a:pt x="4286250" y="0"/>
                </a:cubicBezTo>
                <a:cubicBezTo>
                  <a:pt x="4308862" y="189785"/>
                  <a:pt x="4288954" y="377945"/>
                  <a:pt x="4286250" y="678648"/>
                </a:cubicBezTo>
                <a:cubicBezTo>
                  <a:pt x="4296060" y="938979"/>
                  <a:pt x="4352183" y="1180843"/>
                  <a:pt x="4286250" y="1384995"/>
                </a:cubicBezTo>
                <a:cubicBezTo>
                  <a:pt x="4149799" y="1417806"/>
                  <a:pt x="3799773" y="1378169"/>
                  <a:pt x="3673929" y="1384995"/>
                </a:cubicBezTo>
                <a:cubicBezTo>
                  <a:pt x="3498583" y="1387381"/>
                  <a:pt x="3255670" y="1434748"/>
                  <a:pt x="3018745" y="1384995"/>
                </a:cubicBezTo>
                <a:cubicBezTo>
                  <a:pt x="2780664" y="1366094"/>
                  <a:pt x="2731920" y="1377626"/>
                  <a:pt x="2492148" y="1384995"/>
                </a:cubicBezTo>
                <a:cubicBezTo>
                  <a:pt x="2245347" y="1431288"/>
                  <a:pt x="2069417" y="1339074"/>
                  <a:pt x="1922689" y="1384995"/>
                </a:cubicBezTo>
                <a:cubicBezTo>
                  <a:pt x="1782202" y="1384983"/>
                  <a:pt x="1591607" y="1355504"/>
                  <a:pt x="1396093" y="1384995"/>
                </a:cubicBezTo>
                <a:cubicBezTo>
                  <a:pt x="1137833" y="1447658"/>
                  <a:pt x="969691" y="1358300"/>
                  <a:pt x="826634" y="1384995"/>
                </a:cubicBezTo>
                <a:cubicBezTo>
                  <a:pt x="715010" y="1410751"/>
                  <a:pt x="272258" y="1323994"/>
                  <a:pt x="0" y="1384995"/>
                </a:cubicBezTo>
                <a:cubicBezTo>
                  <a:pt x="138416" y="1214005"/>
                  <a:pt x="47876" y="945572"/>
                  <a:pt x="0" y="664798"/>
                </a:cubicBezTo>
                <a:cubicBezTo>
                  <a:pt x="25999" y="375173"/>
                  <a:pt x="-14317" y="188758"/>
                  <a:pt x="0" y="0"/>
                </a:cubicBez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20230492">
                  <a:custGeom>
                    <a:avLst/>
                    <a:gdLst>
                      <a:gd name="connsiteX0" fmla="*/ 0 w 4286250"/>
                      <a:gd name="connsiteY0" fmla="*/ 0 h 1384995"/>
                      <a:gd name="connsiteX1" fmla="*/ 569459 w 4286250"/>
                      <a:gd name="connsiteY1" fmla="*/ 0 h 1384995"/>
                      <a:gd name="connsiteX2" fmla="*/ 1267505 w 4286250"/>
                      <a:gd name="connsiteY2" fmla="*/ 0 h 1384995"/>
                      <a:gd name="connsiteX3" fmla="*/ 1836964 w 4286250"/>
                      <a:gd name="connsiteY3" fmla="*/ 0 h 1384995"/>
                      <a:gd name="connsiteX4" fmla="*/ 2492148 w 4286250"/>
                      <a:gd name="connsiteY4" fmla="*/ 0 h 1384995"/>
                      <a:gd name="connsiteX5" fmla="*/ 3018745 w 4286250"/>
                      <a:gd name="connsiteY5" fmla="*/ 0 h 1384995"/>
                      <a:gd name="connsiteX6" fmla="*/ 3502479 w 4286250"/>
                      <a:gd name="connsiteY6" fmla="*/ 0 h 1384995"/>
                      <a:gd name="connsiteX7" fmla="*/ 4286250 w 4286250"/>
                      <a:gd name="connsiteY7" fmla="*/ 0 h 1384995"/>
                      <a:gd name="connsiteX8" fmla="*/ 4286250 w 4286250"/>
                      <a:gd name="connsiteY8" fmla="*/ 678648 h 1384995"/>
                      <a:gd name="connsiteX9" fmla="*/ 4286250 w 4286250"/>
                      <a:gd name="connsiteY9" fmla="*/ 1384995 h 1384995"/>
                      <a:gd name="connsiteX10" fmla="*/ 3673929 w 4286250"/>
                      <a:gd name="connsiteY10" fmla="*/ 1384995 h 1384995"/>
                      <a:gd name="connsiteX11" fmla="*/ 3018745 w 4286250"/>
                      <a:gd name="connsiteY11" fmla="*/ 1384995 h 1384995"/>
                      <a:gd name="connsiteX12" fmla="*/ 2492148 w 4286250"/>
                      <a:gd name="connsiteY12" fmla="*/ 1384995 h 1384995"/>
                      <a:gd name="connsiteX13" fmla="*/ 1922689 w 4286250"/>
                      <a:gd name="connsiteY13" fmla="*/ 1384995 h 1384995"/>
                      <a:gd name="connsiteX14" fmla="*/ 1396093 w 4286250"/>
                      <a:gd name="connsiteY14" fmla="*/ 1384995 h 1384995"/>
                      <a:gd name="connsiteX15" fmla="*/ 826634 w 4286250"/>
                      <a:gd name="connsiteY15" fmla="*/ 1384995 h 1384995"/>
                      <a:gd name="connsiteX16" fmla="*/ 0 w 4286250"/>
                      <a:gd name="connsiteY16" fmla="*/ 1384995 h 1384995"/>
                      <a:gd name="connsiteX17" fmla="*/ 0 w 4286250"/>
                      <a:gd name="connsiteY17" fmla="*/ 664798 h 1384995"/>
                      <a:gd name="connsiteX18" fmla="*/ 0 w 4286250"/>
                      <a:gd name="connsiteY18" fmla="*/ 0 h 1384995"/>
                      <a:gd name="connsiteX0" fmla="*/ 0 w 4286250"/>
                      <a:gd name="connsiteY0" fmla="*/ 0 h 1384995"/>
                      <a:gd name="connsiteX1" fmla="*/ 698046 w 4286250"/>
                      <a:gd name="connsiteY1" fmla="*/ 0 h 1384995"/>
                      <a:gd name="connsiteX2" fmla="*/ 1181780 w 4286250"/>
                      <a:gd name="connsiteY2" fmla="*/ 0 h 1384995"/>
                      <a:gd name="connsiteX3" fmla="*/ 1665514 w 4286250"/>
                      <a:gd name="connsiteY3" fmla="*/ 0 h 1384995"/>
                      <a:gd name="connsiteX4" fmla="*/ 2149248 w 4286250"/>
                      <a:gd name="connsiteY4" fmla="*/ 0 h 1384995"/>
                      <a:gd name="connsiteX5" fmla="*/ 2632982 w 4286250"/>
                      <a:gd name="connsiteY5" fmla="*/ 0 h 1384995"/>
                      <a:gd name="connsiteX6" fmla="*/ 3202441 w 4286250"/>
                      <a:gd name="connsiteY6" fmla="*/ 0 h 1384995"/>
                      <a:gd name="connsiteX7" fmla="*/ 4286250 w 4286250"/>
                      <a:gd name="connsiteY7" fmla="*/ 0 h 1384995"/>
                      <a:gd name="connsiteX8" fmla="*/ 4286250 w 4286250"/>
                      <a:gd name="connsiteY8" fmla="*/ 650948 h 1384995"/>
                      <a:gd name="connsiteX9" fmla="*/ 4286250 w 4286250"/>
                      <a:gd name="connsiteY9" fmla="*/ 1384995 h 1384995"/>
                      <a:gd name="connsiteX10" fmla="*/ 3588204 w 4286250"/>
                      <a:gd name="connsiteY10" fmla="*/ 1384995 h 1384995"/>
                      <a:gd name="connsiteX11" fmla="*/ 2933020 w 4286250"/>
                      <a:gd name="connsiteY11" fmla="*/ 1384995 h 1384995"/>
                      <a:gd name="connsiteX12" fmla="*/ 2363561 w 4286250"/>
                      <a:gd name="connsiteY12" fmla="*/ 1384995 h 1384995"/>
                      <a:gd name="connsiteX13" fmla="*/ 1794102 w 4286250"/>
                      <a:gd name="connsiteY13" fmla="*/ 1384995 h 1384995"/>
                      <a:gd name="connsiteX14" fmla="*/ 1138918 w 4286250"/>
                      <a:gd name="connsiteY14" fmla="*/ 1384995 h 1384995"/>
                      <a:gd name="connsiteX15" fmla="*/ 655184 w 4286250"/>
                      <a:gd name="connsiteY15" fmla="*/ 1384995 h 1384995"/>
                      <a:gd name="connsiteX16" fmla="*/ 0 w 4286250"/>
                      <a:gd name="connsiteY16" fmla="*/ 1384995 h 1384995"/>
                      <a:gd name="connsiteX17" fmla="*/ 0 w 4286250"/>
                      <a:gd name="connsiteY17" fmla="*/ 678648 h 1384995"/>
                      <a:gd name="connsiteX18" fmla="*/ 0 w 4286250"/>
                      <a:gd name="connsiteY18" fmla="*/ 0 h 1384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286250" h="1384995" fill="none" extrusionOk="0">
                        <a:moveTo>
                          <a:pt x="0" y="0"/>
                        </a:moveTo>
                        <a:cubicBezTo>
                          <a:pt x="225329" y="-14216"/>
                          <a:pt x="437625" y="-12637"/>
                          <a:pt x="569459" y="0"/>
                        </a:cubicBezTo>
                        <a:cubicBezTo>
                          <a:pt x="721674" y="28505"/>
                          <a:pt x="1055428" y="11463"/>
                          <a:pt x="1267505" y="0"/>
                        </a:cubicBezTo>
                        <a:cubicBezTo>
                          <a:pt x="1554040" y="-6809"/>
                          <a:pt x="1678843" y="14683"/>
                          <a:pt x="1836964" y="0"/>
                        </a:cubicBezTo>
                        <a:cubicBezTo>
                          <a:pt x="1968182" y="-40695"/>
                          <a:pt x="2285143" y="2832"/>
                          <a:pt x="2492148" y="0"/>
                        </a:cubicBezTo>
                        <a:cubicBezTo>
                          <a:pt x="2679063" y="-4584"/>
                          <a:pt x="2865066" y="18372"/>
                          <a:pt x="3018745" y="0"/>
                        </a:cubicBezTo>
                        <a:cubicBezTo>
                          <a:pt x="3194050" y="946"/>
                          <a:pt x="3361973" y="38616"/>
                          <a:pt x="3502479" y="0"/>
                        </a:cubicBezTo>
                        <a:cubicBezTo>
                          <a:pt x="3678547" y="22191"/>
                          <a:pt x="4005236" y="5953"/>
                          <a:pt x="4286250" y="0"/>
                        </a:cubicBezTo>
                        <a:cubicBezTo>
                          <a:pt x="4277059" y="179471"/>
                          <a:pt x="4277254" y="402805"/>
                          <a:pt x="4286250" y="678648"/>
                        </a:cubicBezTo>
                        <a:cubicBezTo>
                          <a:pt x="4285012" y="919477"/>
                          <a:pt x="4335335" y="1153447"/>
                          <a:pt x="4286250" y="1384995"/>
                        </a:cubicBezTo>
                        <a:cubicBezTo>
                          <a:pt x="4155944" y="1407672"/>
                          <a:pt x="3822906" y="1366046"/>
                          <a:pt x="3673929" y="1384995"/>
                        </a:cubicBezTo>
                        <a:cubicBezTo>
                          <a:pt x="3549089" y="1377998"/>
                          <a:pt x="3287984" y="1378629"/>
                          <a:pt x="3018745" y="1384995"/>
                        </a:cubicBezTo>
                        <a:cubicBezTo>
                          <a:pt x="2779322" y="1369302"/>
                          <a:pt x="2721289" y="1386922"/>
                          <a:pt x="2492148" y="1384995"/>
                        </a:cubicBezTo>
                        <a:cubicBezTo>
                          <a:pt x="2265279" y="1407476"/>
                          <a:pt x="2078859" y="1359597"/>
                          <a:pt x="1922689" y="1384995"/>
                        </a:cubicBezTo>
                        <a:cubicBezTo>
                          <a:pt x="1787002" y="1404682"/>
                          <a:pt x="1614177" y="1378052"/>
                          <a:pt x="1396093" y="1384995"/>
                        </a:cubicBezTo>
                        <a:cubicBezTo>
                          <a:pt x="1146441" y="1435504"/>
                          <a:pt x="967059" y="1363007"/>
                          <a:pt x="826634" y="1384995"/>
                        </a:cubicBezTo>
                        <a:cubicBezTo>
                          <a:pt x="712793" y="1426281"/>
                          <a:pt x="280801" y="1343460"/>
                          <a:pt x="0" y="1384995"/>
                        </a:cubicBezTo>
                        <a:cubicBezTo>
                          <a:pt x="81223" y="1237017"/>
                          <a:pt x="38691" y="954708"/>
                          <a:pt x="0" y="664798"/>
                        </a:cubicBezTo>
                        <a:cubicBezTo>
                          <a:pt x="5125" y="387526"/>
                          <a:pt x="-37653" y="195939"/>
                          <a:pt x="0" y="0"/>
                        </a:cubicBezTo>
                        <a:close/>
                      </a:path>
                      <a:path w="4286250" h="1384995" stroke="0" extrusionOk="0">
                        <a:moveTo>
                          <a:pt x="0" y="0"/>
                        </a:moveTo>
                        <a:cubicBezTo>
                          <a:pt x="292046" y="72282"/>
                          <a:pt x="482898" y="328"/>
                          <a:pt x="698046" y="0"/>
                        </a:cubicBezTo>
                        <a:cubicBezTo>
                          <a:pt x="915832" y="-20417"/>
                          <a:pt x="960517" y="1828"/>
                          <a:pt x="1181780" y="0"/>
                        </a:cubicBezTo>
                        <a:cubicBezTo>
                          <a:pt x="1390919" y="-11603"/>
                          <a:pt x="1472413" y="-16473"/>
                          <a:pt x="1665514" y="0"/>
                        </a:cubicBezTo>
                        <a:cubicBezTo>
                          <a:pt x="1854635" y="25177"/>
                          <a:pt x="1967390" y="-983"/>
                          <a:pt x="2149248" y="0"/>
                        </a:cubicBezTo>
                        <a:cubicBezTo>
                          <a:pt x="2313702" y="-2141"/>
                          <a:pt x="2476491" y="47711"/>
                          <a:pt x="2632982" y="0"/>
                        </a:cubicBezTo>
                        <a:cubicBezTo>
                          <a:pt x="2786695" y="-45541"/>
                          <a:pt x="2955983" y="35549"/>
                          <a:pt x="3202441" y="0"/>
                        </a:cubicBezTo>
                        <a:cubicBezTo>
                          <a:pt x="3527082" y="-7267"/>
                          <a:pt x="3802771" y="-43806"/>
                          <a:pt x="4286250" y="0"/>
                        </a:cubicBezTo>
                        <a:cubicBezTo>
                          <a:pt x="4282143" y="253307"/>
                          <a:pt x="4294520" y="397233"/>
                          <a:pt x="4286250" y="650948"/>
                        </a:cubicBezTo>
                        <a:cubicBezTo>
                          <a:pt x="4240413" y="855303"/>
                          <a:pt x="4296719" y="1027135"/>
                          <a:pt x="4286250" y="1384995"/>
                        </a:cubicBezTo>
                        <a:cubicBezTo>
                          <a:pt x="3956162" y="1405430"/>
                          <a:pt x="3930877" y="1391084"/>
                          <a:pt x="3588204" y="1384995"/>
                        </a:cubicBezTo>
                        <a:cubicBezTo>
                          <a:pt x="3248207" y="1390371"/>
                          <a:pt x="3147351" y="1342595"/>
                          <a:pt x="2933020" y="1384995"/>
                        </a:cubicBezTo>
                        <a:cubicBezTo>
                          <a:pt x="2704341" y="1401607"/>
                          <a:pt x="2571540" y="1399730"/>
                          <a:pt x="2363561" y="1384995"/>
                        </a:cubicBezTo>
                        <a:cubicBezTo>
                          <a:pt x="2179013" y="1361683"/>
                          <a:pt x="2044119" y="1381086"/>
                          <a:pt x="1794102" y="1384995"/>
                        </a:cubicBezTo>
                        <a:cubicBezTo>
                          <a:pt x="1579031" y="1362431"/>
                          <a:pt x="1322581" y="1377414"/>
                          <a:pt x="1138918" y="1384995"/>
                        </a:cubicBezTo>
                        <a:cubicBezTo>
                          <a:pt x="997861" y="1435191"/>
                          <a:pt x="868655" y="1414395"/>
                          <a:pt x="655184" y="1384995"/>
                        </a:cubicBezTo>
                        <a:cubicBezTo>
                          <a:pt x="428922" y="1398624"/>
                          <a:pt x="287599" y="1407164"/>
                          <a:pt x="0" y="1384995"/>
                        </a:cubicBezTo>
                        <a:cubicBezTo>
                          <a:pt x="28273" y="1265357"/>
                          <a:pt x="48723" y="878394"/>
                          <a:pt x="0" y="678648"/>
                        </a:cubicBezTo>
                        <a:cubicBezTo>
                          <a:pt x="-31003" y="520971"/>
                          <a:pt x="28999" y="251618"/>
                          <a:pt x="0" y="0"/>
                        </a:cubicBezTo>
                        <a:close/>
                      </a:path>
                      <a:path w="4286250" h="1384995" fill="none" stroke="0" extrusionOk="0">
                        <a:moveTo>
                          <a:pt x="0" y="0"/>
                        </a:moveTo>
                        <a:cubicBezTo>
                          <a:pt x="226375" y="-15695"/>
                          <a:pt x="435388" y="19828"/>
                          <a:pt x="569459" y="0"/>
                        </a:cubicBezTo>
                        <a:cubicBezTo>
                          <a:pt x="716249" y="-26227"/>
                          <a:pt x="966797" y="-64007"/>
                          <a:pt x="1267505" y="0"/>
                        </a:cubicBezTo>
                        <a:cubicBezTo>
                          <a:pt x="1536876" y="13376"/>
                          <a:pt x="1697649" y="17215"/>
                          <a:pt x="1836964" y="0"/>
                        </a:cubicBezTo>
                        <a:cubicBezTo>
                          <a:pt x="1978017" y="154"/>
                          <a:pt x="2276189" y="24855"/>
                          <a:pt x="2492148" y="0"/>
                        </a:cubicBezTo>
                        <a:cubicBezTo>
                          <a:pt x="2673557" y="-27832"/>
                          <a:pt x="2872769" y="12993"/>
                          <a:pt x="3018745" y="0"/>
                        </a:cubicBezTo>
                        <a:cubicBezTo>
                          <a:pt x="3182609" y="-23279"/>
                          <a:pt x="3363754" y="-3949"/>
                          <a:pt x="3502479" y="0"/>
                        </a:cubicBezTo>
                        <a:cubicBezTo>
                          <a:pt x="3624661" y="-6743"/>
                          <a:pt x="3946723" y="-46036"/>
                          <a:pt x="4286250" y="0"/>
                        </a:cubicBezTo>
                        <a:cubicBezTo>
                          <a:pt x="4297052" y="205974"/>
                          <a:pt x="4291109" y="369662"/>
                          <a:pt x="4286250" y="678648"/>
                        </a:cubicBezTo>
                        <a:cubicBezTo>
                          <a:pt x="4312960" y="967688"/>
                          <a:pt x="4323547" y="1161252"/>
                          <a:pt x="4286250" y="1384995"/>
                        </a:cubicBezTo>
                        <a:cubicBezTo>
                          <a:pt x="4144641" y="1438468"/>
                          <a:pt x="3814756" y="1396416"/>
                          <a:pt x="3673929" y="1384995"/>
                        </a:cubicBezTo>
                        <a:cubicBezTo>
                          <a:pt x="3505788" y="1384695"/>
                          <a:pt x="3230290" y="1447192"/>
                          <a:pt x="3018745" y="1384995"/>
                        </a:cubicBezTo>
                        <a:cubicBezTo>
                          <a:pt x="2788375" y="1354166"/>
                          <a:pt x="2730681" y="1379627"/>
                          <a:pt x="2492148" y="1384995"/>
                        </a:cubicBezTo>
                        <a:cubicBezTo>
                          <a:pt x="2251888" y="1394738"/>
                          <a:pt x="2056221" y="1358928"/>
                          <a:pt x="1922689" y="1384995"/>
                        </a:cubicBezTo>
                        <a:cubicBezTo>
                          <a:pt x="1778545" y="1379167"/>
                          <a:pt x="1616748" y="1356121"/>
                          <a:pt x="1396093" y="1384995"/>
                        </a:cubicBezTo>
                        <a:cubicBezTo>
                          <a:pt x="1154042" y="1409041"/>
                          <a:pt x="1012559" y="1349033"/>
                          <a:pt x="826634" y="1384995"/>
                        </a:cubicBezTo>
                        <a:cubicBezTo>
                          <a:pt x="660844" y="1350015"/>
                          <a:pt x="305309" y="1325109"/>
                          <a:pt x="0" y="1384995"/>
                        </a:cubicBezTo>
                        <a:cubicBezTo>
                          <a:pt x="33107" y="1221239"/>
                          <a:pt x="-5080" y="936038"/>
                          <a:pt x="0" y="664798"/>
                        </a:cubicBezTo>
                        <a:cubicBezTo>
                          <a:pt x="52862" y="361365"/>
                          <a:pt x="13074" y="18363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 b="1"/>
              <a:t>Dois melhores modelos</a:t>
            </a:r>
            <a:r>
              <a:rPr lang="pt-PT" sz="1400"/>
              <a:t> obtidos na alínea anterior: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 u="sng">
                <a:ea typeface="+mn-lt"/>
                <a:cs typeface="+mn-lt"/>
              </a:rPr>
              <a:t>K-vizinhos-mais-próximos</a:t>
            </a:r>
            <a:r>
              <a:rPr lang="pt-PT" sz="1400"/>
              <a:t> (com um valor de k igual 1)</a:t>
            </a:r>
          </a:p>
          <a:p>
            <a:pPr marL="285750" indent="-285750">
              <a:buBlip>
                <a:blip r:embed="rId3"/>
              </a:buBlip>
            </a:pPr>
            <a:r>
              <a:rPr lang="pt-PT" sz="1400" u="sng"/>
              <a:t>Rede neuronal com 16,10,6,2 nós internos</a:t>
            </a:r>
          </a:p>
          <a:p>
            <a:r>
              <a:rPr lang="pt-PT" sz="1400"/>
              <a:t>A seleção da melhor rede neuronal teve por base a comparação dos valores de MAE e RMSE.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A7975A-7248-1754-792F-A3A35227B530}"/>
              </a:ext>
            </a:extLst>
          </p:cNvPr>
          <p:cNvSpPr txBox="1"/>
          <p:nvPr/>
        </p:nvSpPr>
        <p:spPr>
          <a:xfrm>
            <a:off x="1069330" y="3247866"/>
            <a:ext cx="6412637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/>
              <a:t>Definir número de </a:t>
            </a:r>
            <a:r>
              <a:rPr lang="pt-PT" i="1" err="1"/>
              <a:t>folds</a:t>
            </a:r>
            <a:r>
              <a:rPr lang="pt-PT"/>
              <a:t>: foram usados </a:t>
            </a:r>
            <a:r>
              <a:rPr lang="pt-PT" b="1"/>
              <a:t>11 </a:t>
            </a:r>
            <a:r>
              <a:rPr lang="pt-PT" b="1" i="1" err="1"/>
              <a:t>folds</a:t>
            </a:r>
            <a:r>
              <a:rPr lang="pt-PT"/>
              <a:t>, uma vez que a utilização de 12 </a:t>
            </a:r>
            <a:r>
              <a:rPr lang="pt-PT" i="1" err="1"/>
              <a:t>folds</a:t>
            </a:r>
            <a:r>
              <a:rPr lang="pt-PT"/>
              <a:t> ocasionalmente resultava em erros.</a:t>
            </a:r>
          </a:p>
          <a:p>
            <a:pPr marL="342900" indent="-342900">
              <a:buFont typeface="+mj-lt"/>
              <a:buAutoNum type="arabicPeriod"/>
            </a:pPr>
            <a:endParaRPr lang="pt-PT"/>
          </a:p>
          <a:p>
            <a:pPr marL="342900" indent="-342900">
              <a:buFont typeface="+mj-lt"/>
              <a:buAutoNum type="arabicPeriod"/>
            </a:pPr>
            <a:r>
              <a:rPr lang="pt-PT"/>
              <a:t>Gerar </a:t>
            </a:r>
            <a:r>
              <a:rPr lang="pt-PT" b="1"/>
              <a:t>amostras aleatórias</a:t>
            </a:r>
            <a:r>
              <a:rPr lang="pt-PT"/>
              <a:t> de números de 1 a 11 para atribuir um </a:t>
            </a:r>
            <a:r>
              <a:rPr lang="pt-PT" i="1" err="1"/>
              <a:t>fold</a:t>
            </a:r>
            <a:r>
              <a:rPr lang="pt-PT"/>
              <a:t> a cada observação do </a:t>
            </a:r>
            <a:r>
              <a:rPr lang="pt-PT" i="1"/>
              <a:t>data set.</a:t>
            </a:r>
          </a:p>
          <a:p>
            <a:pPr marL="342900" indent="-342900">
              <a:buFont typeface="+mj-lt"/>
              <a:buAutoNum type="arabicPeriod"/>
            </a:pPr>
            <a:endParaRPr lang="pt-PT" i="1"/>
          </a:p>
          <a:p>
            <a:pPr marL="342900" indent="-342900">
              <a:buFont typeface="+mj-lt"/>
              <a:buAutoNum type="arabicPeriod"/>
            </a:pPr>
            <a:r>
              <a:rPr lang="pt-PT"/>
              <a:t>Aplicar </a:t>
            </a:r>
            <a:r>
              <a:rPr lang="pt-PT" b="1"/>
              <a:t>método </a:t>
            </a:r>
            <a:r>
              <a:rPr lang="pt-PT" b="1" i="1"/>
              <a:t>k-</a:t>
            </a:r>
            <a:r>
              <a:rPr lang="pt-PT" b="1" i="1" err="1"/>
              <a:t>fold</a:t>
            </a:r>
            <a:r>
              <a:rPr lang="pt-PT" b="1" i="1"/>
              <a:t> cross </a:t>
            </a:r>
            <a:r>
              <a:rPr lang="pt-PT" b="1" i="1" err="1"/>
              <a:t>validation</a:t>
            </a:r>
            <a:r>
              <a:rPr lang="pt-PT" i="1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b="1" i="1"/>
          </a:p>
          <a:p>
            <a:pPr marL="342900" indent="-342900">
              <a:buFont typeface="+mj-lt"/>
              <a:buAutoNum type="arabicPeriod"/>
            </a:pPr>
            <a:r>
              <a:rPr lang="pt-PT"/>
              <a:t>Obter a </a:t>
            </a:r>
            <a:r>
              <a:rPr lang="pt-PT" b="1"/>
              <a:t>média</a:t>
            </a:r>
            <a:r>
              <a:rPr lang="pt-PT"/>
              <a:t> e o </a:t>
            </a:r>
            <a:r>
              <a:rPr lang="pt-PT" b="1"/>
              <a:t>desvio padrão</a:t>
            </a:r>
            <a:r>
              <a:rPr lang="pt-PT"/>
              <a:t> da taxa de acerto da previsão do atributo </a:t>
            </a:r>
            <a:r>
              <a:rPr lang="pt-PT" i="1"/>
              <a:t>"Gender"</a:t>
            </a:r>
            <a:r>
              <a:rPr lang="pt-PT"/>
              <a:t> com os modelos selecionados.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7BC72B00-AB96-7860-F1ED-A797FAD88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43054"/>
              </p:ext>
            </p:extLst>
          </p:nvPr>
        </p:nvGraphicFramePr>
        <p:xfrm>
          <a:off x="7481967" y="4637809"/>
          <a:ext cx="4499533" cy="13817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09683">
                  <a:extLst>
                    <a:ext uri="{9D8B030D-6E8A-4147-A177-3AD203B41FA5}">
                      <a16:colId xmlns:a16="http://schemas.microsoft.com/office/drawing/2014/main" val="37567908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1889802715"/>
                    </a:ext>
                  </a:extLst>
                </a:gridCol>
                <a:gridCol w="1673545">
                  <a:extLst>
                    <a:ext uri="{9D8B030D-6E8A-4147-A177-3AD203B41FA5}">
                      <a16:colId xmlns:a16="http://schemas.microsoft.com/office/drawing/2014/main" val="319271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Desvio padrão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0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"/>
                        </a:rPr>
                        <a:t>K-vizinhos-mais-próximos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0.5400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0.02296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6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Rede neuronal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0.8016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0.04813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9465"/>
                  </a:ext>
                </a:extLst>
              </a:tr>
            </a:tbl>
          </a:graphicData>
        </a:graphic>
      </p:graphicFrame>
      <p:pic>
        <p:nvPicPr>
          <p:cNvPr id="10" name="Picture 6" descr="Seta curva - ícones de setas grátis">
            <a:extLst>
              <a:ext uri="{FF2B5EF4-FFF2-40B4-BE49-F238E27FC236}">
                <a16:creationId xmlns:a16="http://schemas.microsoft.com/office/drawing/2014/main" id="{5262924F-30A6-857B-7F71-C78A5297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352" flipH="1">
            <a:off x="7056417" y="5959131"/>
            <a:ext cx="851101" cy="79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80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3 – Alínea b)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“Verifique se existe </a:t>
            </a:r>
            <a:r>
              <a:rPr lang="pt-PT" b="1"/>
              <a:t>diferença significativa no desempenho</a:t>
            </a:r>
            <a:r>
              <a:rPr lang="pt-PT"/>
              <a:t> dos </a:t>
            </a:r>
            <a:r>
              <a:rPr lang="pt-PT" b="1"/>
              <a:t>dois melhores modelos</a:t>
            </a:r>
            <a:r>
              <a:rPr lang="pt-PT"/>
              <a:t> obtidos anteriormente (use um </a:t>
            </a:r>
            <a:r>
              <a:rPr lang="pt-PT" b="1"/>
              <a:t>nível de significância de 5%</a:t>
            </a:r>
            <a:r>
              <a:rPr lang="pt-PT"/>
              <a:t>).”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3E5772-DD81-1874-DACE-3FD9CE0BAD2A}"/>
              </a:ext>
            </a:extLst>
          </p:cNvPr>
          <p:cNvSpPr txBox="1"/>
          <p:nvPr/>
        </p:nvSpPr>
        <p:spPr>
          <a:xfrm>
            <a:off x="1132781" y="3304242"/>
            <a:ext cx="992643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/>
              <a:t>Formular as hipóteses:</a:t>
            </a:r>
          </a:p>
          <a:p>
            <a:pPr marL="742950" lvl="1" indent="-285750">
              <a:buBlip>
                <a:blip r:embed="rId2"/>
              </a:buBlip>
            </a:pPr>
            <a:r>
              <a:rPr lang="pt-PT" b="1"/>
              <a:t>H0:</a:t>
            </a:r>
            <a:r>
              <a:rPr lang="pt-PT"/>
              <a:t> </a:t>
            </a:r>
            <a:r>
              <a:rPr lang="pt-PT" b="1"/>
              <a:t>Existe</a:t>
            </a:r>
            <a:r>
              <a:rPr lang="pt-PT"/>
              <a:t> diferença significativa no desempenho dos dois modelos</a:t>
            </a:r>
          </a:p>
          <a:p>
            <a:pPr marL="742950" lvl="1" indent="-285750">
              <a:buBlip>
                <a:blip r:embed="rId2"/>
              </a:buBlip>
            </a:pPr>
            <a:r>
              <a:rPr lang="pt-PT" b="1"/>
              <a:t>H1:</a:t>
            </a:r>
            <a:r>
              <a:rPr lang="pt-PT"/>
              <a:t> </a:t>
            </a:r>
            <a:r>
              <a:rPr lang="pt-PT" b="1"/>
              <a:t>Não existe</a:t>
            </a:r>
            <a:r>
              <a:rPr lang="pt-PT"/>
              <a:t> diferença significativa no desempenho dos dois modelos</a:t>
            </a:r>
          </a:p>
          <a:p>
            <a:pPr lvl="1"/>
            <a:endParaRPr lang="pt-PT"/>
          </a:p>
          <a:p>
            <a:pPr marL="342900" indent="-342900">
              <a:buAutoNum type="arabicPeriod"/>
            </a:pPr>
            <a:r>
              <a:rPr lang="pt-PT"/>
              <a:t>Realizar um </a:t>
            </a:r>
            <a:r>
              <a:rPr lang="pt-PT" b="1"/>
              <a:t>teste t de </a:t>
            </a:r>
            <a:r>
              <a:rPr lang="pt-PT" b="1" err="1"/>
              <a:t>Student</a:t>
            </a:r>
            <a:r>
              <a:rPr lang="pt-PT"/>
              <a:t> com significância de 5%, no qual se obteve um </a:t>
            </a:r>
            <a:r>
              <a:rPr lang="pt-PT" b="1" i="1"/>
              <a:t>p-</a:t>
            </a:r>
            <a:r>
              <a:rPr lang="pt-PT" b="1" i="1" err="1"/>
              <a:t>value</a:t>
            </a:r>
            <a:r>
              <a:rPr lang="pt-PT" b="1"/>
              <a:t> de </a:t>
            </a:r>
            <a:r>
              <a:rPr lang="pt-PT" b="1">
                <a:ea typeface="+mn-lt"/>
                <a:cs typeface="+mn-lt"/>
              </a:rPr>
              <a:t>0.7841</a:t>
            </a:r>
            <a:r>
              <a:rPr lang="pt-PT"/>
              <a:t>. Como este valor é </a:t>
            </a:r>
            <a:r>
              <a:rPr lang="pt-PT" b="1"/>
              <a:t>maior do que alfa</a:t>
            </a:r>
            <a:r>
              <a:rPr lang="pt-PT"/>
              <a:t> (0,05), não existe evidência estatística suficiente para se rejeitar H0. Logo, conclui-se que os </a:t>
            </a:r>
            <a:r>
              <a:rPr lang="pt-PT" b="1"/>
              <a:t>existe</a:t>
            </a:r>
            <a:r>
              <a:rPr lang="pt-PT"/>
              <a:t> diferença significativa no desempenho dos dois modelos.</a:t>
            </a:r>
          </a:p>
        </p:txBody>
      </p:sp>
    </p:spTree>
    <p:extLst>
      <p:ext uri="{BB962C8B-B14F-4D97-AF65-F5344CB8AC3E}">
        <p14:creationId xmlns:p14="http://schemas.microsoft.com/office/powerpoint/2010/main" val="2292714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3 – Alínea c)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224335"/>
            <a:ext cx="105011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“Compare os resultados dos modelos. Identifique o modelo que apresenta o </a:t>
            </a:r>
            <a:r>
              <a:rPr lang="pt-PT" b="1"/>
              <a:t>melhor desempenho</a:t>
            </a:r>
            <a:r>
              <a:rPr lang="pt-PT"/>
              <a:t>, de acordo com os critérios: </a:t>
            </a:r>
            <a:r>
              <a:rPr lang="pt-PT" b="1" i="1" err="1"/>
              <a:t>Accuracy</a:t>
            </a:r>
            <a:r>
              <a:rPr lang="pt-PT"/>
              <a:t>; </a:t>
            </a:r>
            <a:r>
              <a:rPr lang="pt-PT" b="1" i="1" err="1"/>
              <a:t>Sensitivity</a:t>
            </a:r>
            <a:r>
              <a:rPr lang="pt-PT"/>
              <a:t>; </a:t>
            </a:r>
            <a:r>
              <a:rPr lang="pt-PT" b="1" i="1" err="1"/>
              <a:t>Specificity</a:t>
            </a:r>
            <a:r>
              <a:rPr lang="pt-PT"/>
              <a:t> e </a:t>
            </a:r>
            <a:r>
              <a:rPr lang="pt-PT" b="1" i="1"/>
              <a:t>F1</a:t>
            </a:r>
            <a:r>
              <a:rPr lang="pt-PT"/>
              <a:t>.”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E477A10-1828-F16E-D462-D7F0E9E1F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46181"/>
              </p:ext>
            </p:extLst>
          </p:nvPr>
        </p:nvGraphicFramePr>
        <p:xfrm>
          <a:off x="1205809" y="3151842"/>
          <a:ext cx="978037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043">
                  <a:extLst>
                    <a:ext uri="{9D8B030D-6E8A-4147-A177-3AD203B41FA5}">
                      <a16:colId xmlns:a16="http://schemas.microsoft.com/office/drawing/2014/main" val="39728365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21282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99974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5257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79046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629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Accuracy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Sensitivity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</a:t>
                      </a:r>
                      <a:r>
                        <a:rPr lang="pt-PT" err="1"/>
                        <a:t>Specificity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 de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solidFill>
                            <a:srgbClr val="000000"/>
                          </a:solidFill>
                          <a:latin typeface="Grandview"/>
                        </a:rPr>
                        <a:t>K-vizinhos-mais-próximos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Grandvi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0.5276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0.5439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0.5644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0.4872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0.5522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3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Rede neuronal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0.7909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0.7929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0.8149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0.7614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b="0" i="0" u="none" strike="noStrike" noProof="0">
                          <a:latin typeface="Grandview"/>
                        </a:rPr>
                        <a:t>0.8015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4062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415A2CA-9CEF-6289-3512-4147AB9D5FF4}"/>
              </a:ext>
            </a:extLst>
          </p:cNvPr>
          <p:cNvSpPr txBox="1"/>
          <p:nvPr/>
        </p:nvSpPr>
        <p:spPr>
          <a:xfrm>
            <a:off x="1205810" y="4981575"/>
            <a:ext cx="9780377" cy="1323439"/>
          </a:xfrm>
          <a:custGeom>
            <a:avLst/>
            <a:gdLst>
              <a:gd name="connsiteX0" fmla="*/ 0 w 9780377"/>
              <a:gd name="connsiteY0" fmla="*/ 0 h 1323439"/>
              <a:gd name="connsiteX1" fmla="*/ 894206 w 9780377"/>
              <a:gd name="connsiteY1" fmla="*/ 0 h 1323439"/>
              <a:gd name="connsiteX2" fmla="*/ 1299393 w 9780377"/>
              <a:gd name="connsiteY2" fmla="*/ 0 h 1323439"/>
              <a:gd name="connsiteX3" fmla="*/ 1704580 w 9780377"/>
              <a:gd name="connsiteY3" fmla="*/ 0 h 1323439"/>
              <a:gd name="connsiteX4" fmla="*/ 2207571 w 9780377"/>
              <a:gd name="connsiteY4" fmla="*/ 0 h 1323439"/>
              <a:gd name="connsiteX5" fmla="*/ 2612758 w 9780377"/>
              <a:gd name="connsiteY5" fmla="*/ 0 h 1323439"/>
              <a:gd name="connsiteX6" fmla="*/ 3017945 w 9780377"/>
              <a:gd name="connsiteY6" fmla="*/ 0 h 1323439"/>
              <a:gd name="connsiteX7" fmla="*/ 3423132 w 9780377"/>
              <a:gd name="connsiteY7" fmla="*/ 0 h 1323439"/>
              <a:gd name="connsiteX8" fmla="*/ 4121730 w 9780377"/>
              <a:gd name="connsiteY8" fmla="*/ 0 h 1323439"/>
              <a:gd name="connsiteX9" fmla="*/ 4624721 w 9780377"/>
              <a:gd name="connsiteY9" fmla="*/ 0 h 1323439"/>
              <a:gd name="connsiteX10" fmla="*/ 5421123 w 9780377"/>
              <a:gd name="connsiteY10" fmla="*/ 0 h 1323439"/>
              <a:gd name="connsiteX11" fmla="*/ 6217525 w 9780377"/>
              <a:gd name="connsiteY11" fmla="*/ 0 h 1323439"/>
              <a:gd name="connsiteX12" fmla="*/ 6720516 w 9780377"/>
              <a:gd name="connsiteY12" fmla="*/ 0 h 1323439"/>
              <a:gd name="connsiteX13" fmla="*/ 7614722 w 9780377"/>
              <a:gd name="connsiteY13" fmla="*/ 0 h 1323439"/>
              <a:gd name="connsiteX14" fmla="*/ 8117713 w 9780377"/>
              <a:gd name="connsiteY14" fmla="*/ 0 h 1323439"/>
              <a:gd name="connsiteX15" fmla="*/ 8816311 w 9780377"/>
              <a:gd name="connsiteY15" fmla="*/ 0 h 1323439"/>
              <a:gd name="connsiteX16" fmla="*/ 9780377 w 9780377"/>
              <a:gd name="connsiteY16" fmla="*/ 0 h 1323439"/>
              <a:gd name="connsiteX17" fmla="*/ 9780377 w 9780377"/>
              <a:gd name="connsiteY17" fmla="*/ 661720 h 1323439"/>
              <a:gd name="connsiteX18" fmla="*/ 9780377 w 9780377"/>
              <a:gd name="connsiteY18" fmla="*/ 1323439 h 1323439"/>
              <a:gd name="connsiteX19" fmla="*/ 9179582 w 9780377"/>
              <a:gd name="connsiteY19" fmla="*/ 1323439 h 1323439"/>
              <a:gd name="connsiteX20" fmla="*/ 8774395 w 9780377"/>
              <a:gd name="connsiteY20" fmla="*/ 1323439 h 1323439"/>
              <a:gd name="connsiteX21" fmla="*/ 7880189 w 9780377"/>
              <a:gd name="connsiteY21" fmla="*/ 1323439 h 1323439"/>
              <a:gd name="connsiteX22" fmla="*/ 7083787 w 9780377"/>
              <a:gd name="connsiteY22" fmla="*/ 1323439 h 1323439"/>
              <a:gd name="connsiteX23" fmla="*/ 6189581 w 9780377"/>
              <a:gd name="connsiteY23" fmla="*/ 1323439 h 1323439"/>
              <a:gd name="connsiteX24" fmla="*/ 5490983 w 9780377"/>
              <a:gd name="connsiteY24" fmla="*/ 1323439 h 1323439"/>
              <a:gd name="connsiteX25" fmla="*/ 4694581 w 9780377"/>
              <a:gd name="connsiteY25" fmla="*/ 1323439 h 1323439"/>
              <a:gd name="connsiteX26" fmla="*/ 4191590 w 9780377"/>
              <a:gd name="connsiteY26" fmla="*/ 1323439 h 1323439"/>
              <a:gd name="connsiteX27" fmla="*/ 3688599 w 9780377"/>
              <a:gd name="connsiteY27" fmla="*/ 1323439 h 1323439"/>
              <a:gd name="connsiteX28" fmla="*/ 2794393 w 9780377"/>
              <a:gd name="connsiteY28" fmla="*/ 1323439 h 1323439"/>
              <a:gd name="connsiteX29" fmla="*/ 2095795 w 9780377"/>
              <a:gd name="connsiteY29" fmla="*/ 1323439 h 1323439"/>
              <a:gd name="connsiteX30" fmla="*/ 1299393 w 9780377"/>
              <a:gd name="connsiteY30" fmla="*/ 1323439 h 1323439"/>
              <a:gd name="connsiteX31" fmla="*/ 894206 w 9780377"/>
              <a:gd name="connsiteY31" fmla="*/ 1323439 h 1323439"/>
              <a:gd name="connsiteX32" fmla="*/ 0 w 9780377"/>
              <a:gd name="connsiteY32" fmla="*/ 1323439 h 1323439"/>
              <a:gd name="connsiteX33" fmla="*/ 0 w 9780377"/>
              <a:gd name="connsiteY33" fmla="*/ 701423 h 1323439"/>
              <a:gd name="connsiteX34" fmla="*/ 0 w 9780377"/>
              <a:gd name="connsiteY3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780377" h="1323439" fill="none" extrusionOk="0">
                <a:moveTo>
                  <a:pt x="0" y="0"/>
                </a:moveTo>
                <a:cubicBezTo>
                  <a:pt x="417200" y="31609"/>
                  <a:pt x="492068" y="-5978"/>
                  <a:pt x="894206" y="0"/>
                </a:cubicBezTo>
                <a:cubicBezTo>
                  <a:pt x="1296344" y="5978"/>
                  <a:pt x="1112295" y="-11525"/>
                  <a:pt x="1299393" y="0"/>
                </a:cubicBezTo>
                <a:cubicBezTo>
                  <a:pt x="1486491" y="11525"/>
                  <a:pt x="1581517" y="-14256"/>
                  <a:pt x="1704580" y="0"/>
                </a:cubicBezTo>
                <a:cubicBezTo>
                  <a:pt x="1827643" y="14256"/>
                  <a:pt x="2017179" y="-23800"/>
                  <a:pt x="2207571" y="0"/>
                </a:cubicBezTo>
                <a:cubicBezTo>
                  <a:pt x="2397963" y="23800"/>
                  <a:pt x="2514528" y="2457"/>
                  <a:pt x="2612758" y="0"/>
                </a:cubicBezTo>
                <a:cubicBezTo>
                  <a:pt x="2710988" y="-2457"/>
                  <a:pt x="2825642" y="-7592"/>
                  <a:pt x="3017945" y="0"/>
                </a:cubicBezTo>
                <a:cubicBezTo>
                  <a:pt x="3210248" y="7592"/>
                  <a:pt x="3245508" y="11059"/>
                  <a:pt x="3423132" y="0"/>
                </a:cubicBezTo>
                <a:cubicBezTo>
                  <a:pt x="3600756" y="-11059"/>
                  <a:pt x="3822827" y="28200"/>
                  <a:pt x="4121730" y="0"/>
                </a:cubicBezTo>
                <a:cubicBezTo>
                  <a:pt x="4420633" y="-28200"/>
                  <a:pt x="4426293" y="22168"/>
                  <a:pt x="4624721" y="0"/>
                </a:cubicBezTo>
                <a:cubicBezTo>
                  <a:pt x="4823149" y="-22168"/>
                  <a:pt x="5203648" y="25392"/>
                  <a:pt x="5421123" y="0"/>
                </a:cubicBezTo>
                <a:cubicBezTo>
                  <a:pt x="5638598" y="-25392"/>
                  <a:pt x="6049810" y="-11079"/>
                  <a:pt x="6217525" y="0"/>
                </a:cubicBezTo>
                <a:cubicBezTo>
                  <a:pt x="6385240" y="11079"/>
                  <a:pt x="6516196" y="-3209"/>
                  <a:pt x="6720516" y="0"/>
                </a:cubicBezTo>
                <a:cubicBezTo>
                  <a:pt x="6924836" y="3209"/>
                  <a:pt x="7339706" y="-44708"/>
                  <a:pt x="7614722" y="0"/>
                </a:cubicBezTo>
                <a:cubicBezTo>
                  <a:pt x="7889738" y="44708"/>
                  <a:pt x="7876121" y="7296"/>
                  <a:pt x="8117713" y="0"/>
                </a:cubicBezTo>
                <a:cubicBezTo>
                  <a:pt x="8359305" y="-7296"/>
                  <a:pt x="8487583" y="28561"/>
                  <a:pt x="8816311" y="0"/>
                </a:cubicBezTo>
                <a:cubicBezTo>
                  <a:pt x="9145039" y="-28561"/>
                  <a:pt x="9472544" y="-46495"/>
                  <a:pt x="9780377" y="0"/>
                </a:cubicBezTo>
                <a:cubicBezTo>
                  <a:pt x="9803410" y="295822"/>
                  <a:pt x="9780192" y="359067"/>
                  <a:pt x="9780377" y="661720"/>
                </a:cubicBezTo>
                <a:cubicBezTo>
                  <a:pt x="9780562" y="964373"/>
                  <a:pt x="9763743" y="1030847"/>
                  <a:pt x="9780377" y="1323439"/>
                </a:cubicBezTo>
                <a:cubicBezTo>
                  <a:pt x="9649253" y="1331973"/>
                  <a:pt x="9456857" y="1294503"/>
                  <a:pt x="9179582" y="1323439"/>
                </a:cubicBezTo>
                <a:cubicBezTo>
                  <a:pt x="8902308" y="1352375"/>
                  <a:pt x="8922785" y="1328537"/>
                  <a:pt x="8774395" y="1323439"/>
                </a:cubicBezTo>
                <a:cubicBezTo>
                  <a:pt x="8626005" y="1318341"/>
                  <a:pt x="8061196" y="1342099"/>
                  <a:pt x="7880189" y="1323439"/>
                </a:cubicBezTo>
                <a:cubicBezTo>
                  <a:pt x="7699182" y="1304779"/>
                  <a:pt x="7247600" y="1318967"/>
                  <a:pt x="7083787" y="1323439"/>
                </a:cubicBezTo>
                <a:cubicBezTo>
                  <a:pt x="6919974" y="1327911"/>
                  <a:pt x="6527371" y="1344543"/>
                  <a:pt x="6189581" y="1323439"/>
                </a:cubicBezTo>
                <a:cubicBezTo>
                  <a:pt x="5851791" y="1302335"/>
                  <a:pt x="5718590" y="1338318"/>
                  <a:pt x="5490983" y="1323439"/>
                </a:cubicBezTo>
                <a:cubicBezTo>
                  <a:pt x="5263376" y="1308560"/>
                  <a:pt x="4998752" y="1300326"/>
                  <a:pt x="4694581" y="1323439"/>
                </a:cubicBezTo>
                <a:cubicBezTo>
                  <a:pt x="4390410" y="1346552"/>
                  <a:pt x="4429503" y="1321425"/>
                  <a:pt x="4191590" y="1323439"/>
                </a:cubicBezTo>
                <a:cubicBezTo>
                  <a:pt x="3953677" y="1325453"/>
                  <a:pt x="3938902" y="1303701"/>
                  <a:pt x="3688599" y="1323439"/>
                </a:cubicBezTo>
                <a:cubicBezTo>
                  <a:pt x="3438296" y="1343177"/>
                  <a:pt x="2986249" y="1322392"/>
                  <a:pt x="2794393" y="1323439"/>
                </a:cubicBezTo>
                <a:cubicBezTo>
                  <a:pt x="2602537" y="1324486"/>
                  <a:pt x="2358051" y="1315471"/>
                  <a:pt x="2095795" y="1323439"/>
                </a:cubicBezTo>
                <a:cubicBezTo>
                  <a:pt x="1833539" y="1331407"/>
                  <a:pt x="1613625" y="1354127"/>
                  <a:pt x="1299393" y="1323439"/>
                </a:cubicBezTo>
                <a:cubicBezTo>
                  <a:pt x="985161" y="1292751"/>
                  <a:pt x="1096437" y="1336345"/>
                  <a:pt x="894206" y="1323439"/>
                </a:cubicBezTo>
                <a:cubicBezTo>
                  <a:pt x="691975" y="1310533"/>
                  <a:pt x="240595" y="1317043"/>
                  <a:pt x="0" y="1323439"/>
                </a:cubicBezTo>
                <a:cubicBezTo>
                  <a:pt x="-17630" y="1062438"/>
                  <a:pt x="-24580" y="883902"/>
                  <a:pt x="0" y="701423"/>
                </a:cubicBezTo>
                <a:cubicBezTo>
                  <a:pt x="24580" y="518944"/>
                  <a:pt x="-10714" y="301918"/>
                  <a:pt x="0" y="0"/>
                </a:cubicBezTo>
                <a:close/>
              </a:path>
              <a:path w="9780377" h="1323439" stroke="0" extrusionOk="0">
                <a:moveTo>
                  <a:pt x="0" y="0"/>
                </a:moveTo>
                <a:cubicBezTo>
                  <a:pt x="192499" y="11657"/>
                  <a:pt x="282893" y="-1595"/>
                  <a:pt x="405187" y="0"/>
                </a:cubicBezTo>
                <a:cubicBezTo>
                  <a:pt x="527481" y="1595"/>
                  <a:pt x="658376" y="-172"/>
                  <a:pt x="908178" y="0"/>
                </a:cubicBezTo>
                <a:cubicBezTo>
                  <a:pt x="1157980" y="172"/>
                  <a:pt x="1355583" y="-16869"/>
                  <a:pt x="1606776" y="0"/>
                </a:cubicBezTo>
                <a:cubicBezTo>
                  <a:pt x="1857969" y="16869"/>
                  <a:pt x="2098052" y="-30220"/>
                  <a:pt x="2500982" y="0"/>
                </a:cubicBezTo>
                <a:cubicBezTo>
                  <a:pt x="2903912" y="30220"/>
                  <a:pt x="2810392" y="-14357"/>
                  <a:pt x="3003973" y="0"/>
                </a:cubicBezTo>
                <a:cubicBezTo>
                  <a:pt x="3197554" y="14357"/>
                  <a:pt x="3543492" y="32174"/>
                  <a:pt x="3800375" y="0"/>
                </a:cubicBezTo>
                <a:cubicBezTo>
                  <a:pt x="4057258" y="-32174"/>
                  <a:pt x="4242544" y="718"/>
                  <a:pt x="4401170" y="0"/>
                </a:cubicBezTo>
                <a:cubicBezTo>
                  <a:pt x="4559796" y="-718"/>
                  <a:pt x="4950894" y="5107"/>
                  <a:pt x="5099768" y="0"/>
                </a:cubicBezTo>
                <a:cubicBezTo>
                  <a:pt x="5248642" y="-5107"/>
                  <a:pt x="5387118" y="-24862"/>
                  <a:pt x="5602759" y="0"/>
                </a:cubicBezTo>
                <a:cubicBezTo>
                  <a:pt x="5818400" y="24862"/>
                  <a:pt x="5968984" y="592"/>
                  <a:pt x="6105750" y="0"/>
                </a:cubicBezTo>
                <a:cubicBezTo>
                  <a:pt x="6242516" y="-592"/>
                  <a:pt x="6610129" y="-16671"/>
                  <a:pt x="6804348" y="0"/>
                </a:cubicBezTo>
                <a:cubicBezTo>
                  <a:pt x="6998567" y="16671"/>
                  <a:pt x="7382847" y="16298"/>
                  <a:pt x="7600750" y="0"/>
                </a:cubicBezTo>
                <a:cubicBezTo>
                  <a:pt x="7818653" y="-16298"/>
                  <a:pt x="7883037" y="-18078"/>
                  <a:pt x="8005937" y="0"/>
                </a:cubicBezTo>
                <a:cubicBezTo>
                  <a:pt x="8128837" y="18078"/>
                  <a:pt x="8438304" y="-24464"/>
                  <a:pt x="8802339" y="0"/>
                </a:cubicBezTo>
                <a:cubicBezTo>
                  <a:pt x="9166374" y="24464"/>
                  <a:pt x="9500194" y="17927"/>
                  <a:pt x="9780377" y="0"/>
                </a:cubicBezTo>
                <a:cubicBezTo>
                  <a:pt x="9770322" y="188083"/>
                  <a:pt x="9747569" y="430896"/>
                  <a:pt x="9780377" y="688188"/>
                </a:cubicBezTo>
                <a:cubicBezTo>
                  <a:pt x="9813185" y="945480"/>
                  <a:pt x="9772305" y="1163872"/>
                  <a:pt x="9780377" y="1323439"/>
                </a:cubicBezTo>
                <a:cubicBezTo>
                  <a:pt x="9518120" y="1339930"/>
                  <a:pt x="9255619" y="1313320"/>
                  <a:pt x="8886171" y="1323439"/>
                </a:cubicBezTo>
                <a:cubicBezTo>
                  <a:pt x="8516723" y="1333558"/>
                  <a:pt x="8465066" y="1338913"/>
                  <a:pt x="8285377" y="1323439"/>
                </a:cubicBezTo>
                <a:cubicBezTo>
                  <a:pt x="8105688" y="1307965"/>
                  <a:pt x="7820549" y="1305353"/>
                  <a:pt x="7684582" y="1323439"/>
                </a:cubicBezTo>
                <a:cubicBezTo>
                  <a:pt x="7548615" y="1341525"/>
                  <a:pt x="6977455" y="1316321"/>
                  <a:pt x="6790376" y="1323439"/>
                </a:cubicBezTo>
                <a:cubicBezTo>
                  <a:pt x="6603297" y="1330557"/>
                  <a:pt x="6381099" y="1302550"/>
                  <a:pt x="6189581" y="1323439"/>
                </a:cubicBezTo>
                <a:cubicBezTo>
                  <a:pt x="5998064" y="1344328"/>
                  <a:pt x="5934807" y="1316321"/>
                  <a:pt x="5784394" y="1323439"/>
                </a:cubicBezTo>
                <a:cubicBezTo>
                  <a:pt x="5633981" y="1330557"/>
                  <a:pt x="5306560" y="1338761"/>
                  <a:pt x="5085796" y="1323439"/>
                </a:cubicBezTo>
                <a:cubicBezTo>
                  <a:pt x="4865032" y="1308117"/>
                  <a:pt x="4613280" y="1341944"/>
                  <a:pt x="4485001" y="1323439"/>
                </a:cubicBezTo>
                <a:cubicBezTo>
                  <a:pt x="4356723" y="1304934"/>
                  <a:pt x="4009782" y="1335018"/>
                  <a:pt x="3884207" y="1323439"/>
                </a:cubicBezTo>
                <a:cubicBezTo>
                  <a:pt x="3758632" y="1311860"/>
                  <a:pt x="3645921" y="1325913"/>
                  <a:pt x="3479020" y="1323439"/>
                </a:cubicBezTo>
                <a:cubicBezTo>
                  <a:pt x="3312119" y="1320965"/>
                  <a:pt x="3224166" y="1313616"/>
                  <a:pt x="2976029" y="1323439"/>
                </a:cubicBezTo>
                <a:cubicBezTo>
                  <a:pt x="2727892" y="1333262"/>
                  <a:pt x="2350090" y="1295826"/>
                  <a:pt x="2179627" y="1323439"/>
                </a:cubicBezTo>
                <a:cubicBezTo>
                  <a:pt x="2009164" y="1351052"/>
                  <a:pt x="1795224" y="1328197"/>
                  <a:pt x="1676636" y="1323439"/>
                </a:cubicBezTo>
                <a:cubicBezTo>
                  <a:pt x="1558048" y="1318681"/>
                  <a:pt x="1366677" y="1334351"/>
                  <a:pt x="1271449" y="1323439"/>
                </a:cubicBezTo>
                <a:cubicBezTo>
                  <a:pt x="1176221" y="1312527"/>
                  <a:pt x="381928" y="1277618"/>
                  <a:pt x="0" y="1323439"/>
                </a:cubicBezTo>
                <a:cubicBezTo>
                  <a:pt x="-33584" y="1081414"/>
                  <a:pt x="-24528" y="823543"/>
                  <a:pt x="0" y="648485"/>
                </a:cubicBezTo>
                <a:cubicBezTo>
                  <a:pt x="24528" y="473427"/>
                  <a:pt x="-18787" y="145854"/>
                  <a:pt x="0" y="0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31415930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PT" sz="1600" b="1"/>
              <a:t>Conclusão:</a:t>
            </a:r>
          </a:p>
          <a:p>
            <a:r>
              <a:rPr lang="pt-PT" sz="1600"/>
              <a:t>A </a:t>
            </a:r>
            <a:r>
              <a:rPr lang="pt-PT" sz="1600" b="1">
                <a:ea typeface="+mn-lt"/>
                <a:cs typeface="+mn-lt"/>
              </a:rPr>
              <a:t>rede neuronal</a:t>
            </a:r>
            <a:r>
              <a:rPr lang="pt-PT" sz="1600">
                <a:ea typeface="+mn-lt"/>
                <a:cs typeface="+mn-lt"/>
              </a:rPr>
              <a:t> apresenta</a:t>
            </a:r>
            <a:r>
              <a:rPr lang="pt-PT" sz="1600"/>
              <a:t> um valor </a:t>
            </a:r>
            <a:r>
              <a:rPr lang="pt-PT" sz="1600" b="1"/>
              <a:t>superior</a:t>
            </a:r>
            <a:r>
              <a:rPr lang="pt-PT" sz="1600"/>
              <a:t> </a:t>
            </a:r>
            <a:r>
              <a:rPr lang="pt-PT" sz="1600" b="1"/>
              <a:t>em todos os critérios</a:t>
            </a:r>
            <a:r>
              <a:rPr lang="pt-PT" sz="1600"/>
              <a:t> em relação ao k-vizinhos-mais-próximos. </a:t>
            </a:r>
          </a:p>
          <a:p>
            <a:r>
              <a:rPr lang="pt-PT" sz="1600"/>
              <a:t>Essas diferenças indicam que a rede neuronal </a:t>
            </a:r>
            <a:r>
              <a:rPr lang="pt-PT" sz="1600" b="1"/>
              <a:t>é </a:t>
            </a:r>
            <a:r>
              <a:rPr lang="pt-PT" sz="1600" b="1">
                <a:ea typeface="+mn-lt"/>
                <a:cs typeface="+mn-lt"/>
              </a:rPr>
              <a:t>o modelo que possui o melhor desempenho geral</a:t>
            </a:r>
            <a:r>
              <a:rPr lang="pt-PT" sz="1600">
                <a:ea typeface="+mn-lt"/>
                <a:cs typeface="+mn-lt"/>
              </a:rPr>
              <a:t> para prever o atributo "Gender".</a:t>
            </a:r>
          </a:p>
        </p:txBody>
      </p:sp>
    </p:spTree>
    <p:extLst>
      <p:ext uri="{BB962C8B-B14F-4D97-AF65-F5344CB8AC3E}">
        <p14:creationId xmlns:p14="http://schemas.microsoft.com/office/powerpoint/2010/main" val="207778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">
            <a:extLst>
              <a:ext uri="{FF2B5EF4-FFF2-40B4-BE49-F238E27FC236}">
                <a16:creationId xmlns:a16="http://schemas.microsoft.com/office/drawing/2014/main" id="{87077981-6B62-D55F-4CBB-094DBD2CF8F2}"/>
              </a:ext>
            </a:extLst>
          </p:cNvPr>
          <p:cNvSpPr txBox="1"/>
          <p:nvPr/>
        </p:nvSpPr>
        <p:spPr>
          <a:xfrm>
            <a:off x="5122068" y="2767280"/>
            <a:ext cx="1947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79404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5017C-5085-2C90-6D7E-C1BAE9A4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518090"/>
            <a:ext cx="10312571" cy="2781501"/>
          </a:xfrm>
        </p:spPr>
        <p:txBody>
          <a:bodyPr/>
          <a:lstStyle/>
          <a:p>
            <a:r>
              <a:rPr lang="pt-PT" b="1"/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324697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B805F-CE88-A444-602B-3BE132AA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Pré-processamento dos dados</a:t>
            </a:r>
          </a:p>
        </p:txBody>
      </p:sp>
      <p:sp>
        <p:nvSpPr>
          <p:cNvPr id="5" name="CaixaDeTexto 2">
            <a:extLst>
              <a:ext uri="{FF2B5EF4-FFF2-40B4-BE49-F238E27FC236}">
                <a16:creationId xmlns:a16="http://schemas.microsoft.com/office/drawing/2014/main" id="{0BC93630-A7D1-08A6-D358-A676B1E84100}"/>
              </a:ext>
            </a:extLst>
          </p:cNvPr>
          <p:cNvSpPr txBox="1"/>
          <p:nvPr/>
        </p:nvSpPr>
        <p:spPr>
          <a:xfrm>
            <a:off x="845412" y="2435229"/>
            <a:ext cx="1050117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PT" sz="2000"/>
              <a:t>Para que possamos aplicar as ferramentas estatísticas, foi efetuado um pré-processamento dos dados. Como?</a:t>
            </a:r>
          </a:p>
          <a:p>
            <a:pPr>
              <a:spcBef>
                <a:spcPct val="0"/>
              </a:spcBef>
            </a:pPr>
            <a:endParaRPr lang="pt-PT" sz="2000"/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pt-PT"/>
              <a:t>Primeiro, averiguar as características dos diferentes campos. São </a:t>
            </a:r>
            <a:r>
              <a:rPr lang="pt-PT" err="1"/>
              <a:t>númericos</a:t>
            </a:r>
            <a:r>
              <a:rPr lang="pt-PT"/>
              <a:t>? Podem passar por um processo de </a:t>
            </a:r>
            <a:r>
              <a:rPr lang="pt-PT" i="1" err="1"/>
              <a:t>encoding</a:t>
            </a:r>
            <a:r>
              <a:rPr lang="pt-PT"/>
              <a:t>? </a:t>
            </a: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pt-PT"/>
              <a:t>Decidiu-se </a:t>
            </a:r>
            <a:r>
              <a:rPr lang="pt-PT" b="1"/>
              <a:t>não importar </a:t>
            </a:r>
            <a:r>
              <a:rPr lang="pt-PT"/>
              <a:t>o </a:t>
            </a:r>
            <a:r>
              <a:rPr lang="pt-PT" i="1"/>
              <a:t>ID</a:t>
            </a:r>
            <a:r>
              <a:rPr lang="pt-PT"/>
              <a:t> de cada atleta;</a:t>
            </a: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pt-PT"/>
              <a:t>Calcular a idade </a:t>
            </a:r>
            <a:r>
              <a:rPr lang="pt-PT" b="1"/>
              <a:t>tendo por base a data de nascimento</a:t>
            </a:r>
            <a:r>
              <a:rPr lang="pt-PT"/>
              <a:t>, acompanhado de uma remoção da coluna</a:t>
            </a:r>
            <a:r>
              <a:rPr lang="pt-PT" b="1"/>
              <a:t>;</a:t>
            </a: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pt-PT"/>
              <a:t>Aplicar </a:t>
            </a:r>
            <a:r>
              <a:rPr lang="pt-PT" b="1" i="1" err="1"/>
              <a:t>label</a:t>
            </a:r>
            <a:r>
              <a:rPr lang="pt-PT" b="1" i="1"/>
              <a:t> </a:t>
            </a:r>
            <a:r>
              <a:rPr lang="pt-PT" b="1" i="1" err="1"/>
              <a:t>encoding</a:t>
            </a:r>
            <a:r>
              <a:rPr lang="pt-PT" b="1" i="1"/>
              <a:t> </a:t>
            </a:r>
            <a:r>
              <a:rPr lang="pt-PT"/>
              <a:t>para atributos binários não numéricos, como o género e </a:t>
            </a:r>
            <a:r>
              <a:rPr lang="pt-PT" i="1"/>
              <a:t>Pro </a:t>
            </a:r>
            <a:r>
              <a:rPr lang="pt-PT" i="1" err="1"/>
              <a:t>Level</a:t>
            </a:r>
            <a:r>
              <a:rPr lang="pt-PT"/>
              <a:t>;</a:t>
            </a:r>
            <a:endParaRPr lang="pt-PT" b="1"/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pt-PT"/>
              <a:t>Aplicar </a:t>
            </a:r>
            <a:r>
              <a:rPr lang="pt-PT" b="1" i="1" err="1"/>
              <a:t>one</a:t>
            </a:r>
            <a:r>
              <a:rPr lang="pt-PT" b="1" i="1"/>
              <a:t>-hot </a:t>
            </a:r>
            <a:r>
              <a:rPr lang="pt-PT" b="1" i="1" err="1"/>
              <a:t>encoding</a:t>
            </a:r>
            <a:r>
              <a:rPr lang="pt-PT" b="1"/>
              <a:t> </a:t>
            </a:r>
            <a:r>
              <a:rPr lang="pt-PT"/>
              <a:t>para atributos como o Continente e </a:t>
            </a:r>
            <a:r>
              <a:rPr lang="pt-PT" i="1"/>
              <a:t>Background</a:t>
            </a:r>
            <a:r>
              <a:rPr lang="pt-PT"/>
              <a:t>, por exemplo;</a:t>
            </a:r>
            <a:endParaRPr lang="pt-PT" b="1"/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pt-PT"/>
              <a:t>E, por último, realizar </a:t>
            </a:r>
            <a:r>
              <a:rPr lang="pt-PT" b="1" i="1"/>
              <a:t>Min-Max </a:t>
            </a:r>
            <a:r>
              <a:rPr lang="pt-PT" b="1" i="1" err="1"/>
              <a:t>Normalization</a:t>
            </a:r>
            <a:r>
              <a:rPr lang="pt-PT" b="1"/>
              <a:t> </a:t>
            </a:r>
            <a:r>
              <a:rPr lang="pt-PT"/>
              <a:t>como forma de normalização dos dados.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endParaRPr lang="pt-PT"/>
          </a:p>
          <a:p>
            <a:pPr>
              <a:spcBef>
                <a:spcPct val="0"/>
              </a:spcBef>
            </a:pPr>
            <a:r>
              <a:rPr lang="pt-PT"/>
              <a:t>Assim, o </a:t>
            </a:r>
            <a:r>
              <a:rPr lang="pt-PT" i="1"/>
              <a:t>data set</a:t>
            </a:r>
            <a:r>
              <a:rPr lang="pt-PT"/>
              <a:t> fica preparado para análise!</a:t>
            </a:r>
          </a:p>
        </p:txBody>
      </p:sp>
    </p:spTree>
    <p:extLst>
      <p:ext uri="{BB962C8B-B14F-4D97-AF65-F5344CB8AC3E}">
        <p14:creationId xmlns:p14="http://schemas.microsoft.com/office/powerpoint/2010/main" val="182785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6 – Alínea 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397967"/>
            <a:ext cx="1050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“Obtenha um </a:t>
            </a:r>
            <a:r>
              <a:rPr lang="pt-PT" b="1"/>
              <a:t>modelo de regressão linear simples</a:t>
            </a:r>
            <a:r>
              <a:rPr lang="pt-PT"/>
              <a:t> para determinar a variável </a:t>
            </a:r>
            <a:r>
              <a:rPr lang="pt-PT" b="1"/>
              <a:t>“</a:t>
            </a:r>
            <a:r>
              <a:rPr lang="pt-PT" b="1" err="1"/>
              <a:t>Altitude_results</a:t>
            </a:r>
            <a:r>
              <a:rPr lang="pt-PT" b="1"/>
              <a:t> ”</a:t>
            </a:r>
            <a:r>
              <a:rPr lang="pt-PT"/>
              <a:t> usando o valor relativo à componente dos resultados de </a:t>
            </a:r>
            <a:r>
              <a:rPr lang="pt-PT" b="1"/>
              <a:t>frequência cardíaca (“</a:t>
            </a:r>
            <a:r>
              <a:rPr lang="pt-PT" b="1" err="1"/>
              <a:t>hr_results</a:t>
            </a:r>
            <a:r>
              <a:rPr lang="pt-PT" b="1"/>
              <a:t>”)</a:t>
            </a:r>
            <a:r>
              <a:rPr lang="pt-PT"/>
              <a:t>:”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E99D4F-5B2D-D03A-C738-9E6DA6F941DF}"/>
              </a:ext>
            </a:extLst>
          </p:cNvPr>
          <p:cNvSpPr txBox="1"/>
          <p:nvPr/>
        </p:nvSpPr>
        <p:spPr>
          <a:xfrm>
            <a:off x="1121049" y="3587619"/>
            <a:ext cx="4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a) Apresente a </a:t>
            </a:r>
            <a:r>
              <a:rPr lang="pt-PT" b="1"/>
              <a:t>função linear resultante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770DD8-D059-392C-A18E-ECAD11738B58}"/>
              </a:ext>
            </a:extLst>
          </p:cNvPr>
          <p:cNvSpPr txBox="1"/>
          <p:nvPr/>
        </p:nvSpPr>
        <p:spPr>
          <a:xfrm>
            <a:off x="9004041" y="382555"/>
            <a:ext cx="2727257" cy="1107996"/>
          </a:xfrm>
          <a:custGeom>
            <a:avLst/>
            <a:gdLst>
              <a:gd name="connsiteX0" fmla="*/ 0 w 2727257"/>
              <a:gd name="connsiteY0" fmla="*/ 0 h 1107996"/>
              <a:gd name="connsiteX1" fmla="*/ 681814 w 2727257"/>
              <a:gd name="connsiteY1" fmla="*/ 0 h 1107996"/>
              <a:gd name="connsiteX2" fmla="*/ 1309083 w 2727257"/>
              <a:gd name="connsiteY2" fmla="*/ 0 h 1107996"/>
              <a:gd name="connsiteX3" fmla="*/ 1936352 w 2727257"/>
              <a:gd name="connsiteY3" fmla="*/ 0 h 1107996"/>
              <a:gd name="connsiteX4" fmla="*/ 2727257 w 2727257"/>
              <a:gd name="connsiteY4" fmla="*/ 0 h 1107996"/>
              <a:gd name="connsiteX5" fmla="*/ 2727257 w 2727257"/>
              <a:gd name="connsiteY5" fmla="*/ 565078 h 1107996"/>
              <a:gd name="connsiteX6" fmla="*/ 2727257 w 2727257"/>
              <a:gd name="connsiteY6" fmla="*/ 1107996 h 1107996"/>
              <a:gd name="connsiteX7" fmla="*/ 2018170 w 2727257"/>
              <a:gd name="connsiteY7" fmla="*/ 1107996 h 1107996"/>
              <a:gd name="connsiteX8" fmla="*/ 1309083 w 2727257"/>
              <a:gd name="connsiteY8" fmla="*/ 1107996 h 1107996"/>
              <a:gd name="connsiteX9" fmla="*/ 627269 w 2727257"/>
              <a:gd name="connsiteY9" fmla="*/ 1107996 h 1107996"/>
              <a:gd name="connsiteX10" fmla="*/ 0 w 2727257"/>
              <a:gd name="connsiteY10" fmla="*/ 1107996 h 1107996"/>
              <a:gd name="connsiteX11" fmla="*/ 0 w 2727257"/>
              <a:gd name="connsiteY11" fmla="*/ 565078 h 1107996"/>
              <a:gd name="connsiteX12" fmla="*/ 0 w 2727257"/>
              <a:gd name="connsiteY12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7257" h="1107996" fill="none" extrusionOk="0">
                <a:moveTo>
                  <a:pt x="0" y="0"/>
                </a:moveTo>
                <a:cubicBezTo>
                  <a:pt x="261640" y="11012"/>
                  <a:pt x="436530" y="18037"/>
                  <a:pt x="681814" y="0"/>
                </a:cubicBezTo>
                <a:cubicBezTo>
                  <a:pt x="927098" y="-18037"/>
                  <a:pt x="1081164" y="-23629"/>
                  <a:pt x="1309083" y="0"/>
                </a:cubicBezTo>
                <a:cubicBezTo>
                  <a:pt x="1537002" y="23629"/>
                  <a:pt x="1647363" y="-23413"/>
                  <a:pt x="1936352" y="0"/>
                </a:cubicBezTo>
                <a:cubicBezTo>
                  <a:pt x="2225341" y="23413"/>
                  <a:pt x="2529403" y="4285"/>
                  <a:pt x="2727257" y="0"/>
                </a:cubicBezTo>
                <a:cubicBezTo>
                  <a:pt x="2711742" y="250066"/>
                  <a:pt x="2745033" y="350919"/>
                  <a:pt x="2727257" y="565078"/>
                </a:cubicBezTo>
                <a:cubicBezTo>
                  <a:pt x="2709481" y="779237"/>
                  <a:pt x="2711295" y="863143"/>
                  <a:pt x="2727257" y="1107996"/>
                </a:cubicBezTo>
                <a:cubicBezTo>
                  <a:pt x="2546670" y="1104001"/>
                  <a:pt x="2353421" y="1073460"/>
                  <a:pt x="2018170" y="1107996"/>
                </a:cubicBezTo>
                <a:cubicBezTo>
                  <a:pt x="1682919" y="1142532"/>
                  <a:pt x="1556795" y="1131531"/>
                  <a:pt x="1309083" y="1107996"/>
                </a:cubicBezTo>
                <a:cubicBezTo>
                  <a:pt x="1061371" y="1084461"/>
                  <a:pt x="949009" y="1084654"/>
                  <a:pt x="627269" y="1107996"/>
                </a:cubicBezTo>
                <a:cubicBezTo>
                  <a:pt x="305529" y="1131338"/>
                  <a:pt x="288889" y="1112300"/>
                  <a:pt x="0" y="1107996"/>
                </a:cubicBezTo>
                <a:cubicBezTo>
                  <a:pt x="22305" y="889129"/>
                  <a:pt x="9473" y="752193"/>
                  <a:pt x="0" y="565078"/>
                </a:cubicBezTo>
                <a:cubicBezTo>
                  <a:pt x="-9473" y="377963"/>
                  <a:pt x="5208" y="215469"/>
                  <a:pt x="0" y="0"/>
                </a:cubicBezTo>
                <a:close/>
              </a:path>
              <a:path w="2727257" h="1107996" stroke="0" extrusionOk="0">
                <a:moveTo>
                  <a:pt x="0" y="0"/>
                </a:moveTo>
                <a:cubicBezTo>
                  <a:pt x="167309" y="-8407"/>
                  <a:pt x="456158" y="31353"/>
                  <a:pt x="681814" y="0"/>
                </a:cubicBezTo>
                <a:cubicBezTo>
                  <a:pt x="907470" y="-31353"/>
                  <a:pt x="1043595" y="29314"/>
                  <a:pt x="1281811" y="0"/>
                </a:cubicBezTo>
                <a:cubicBezTo>
                  <a:pt x="1520027" y="-29314"/>
                  <a:pt x="1688845" y="7398"/>
                  <a:pt x="1881807" y="0"/>
                </a:cubicBezTo>
                <a:cubicBezTo>
                  <a:pt x="2074769" y="-7398"/>
                  <a:pt x="2427650" y="35860"/>
                  <a:pt x="2727257" y="0"/>
                </a:cubicBezTo>
                <a:cubicBezTo>
                  <a:pt x="2745077" y="207487"/>
                  <a:pt x="2707392" y="434138"/>
                  <a:pt x="2727257" y="576158"/>
                </a:cubicBezTo>
                <a:cubicBezTo>
                  <a:pt x="2747122" y="718178"/>
                  <a:pt x="2720225" y="970582"/>
                  <a:pt x="2727257" y="1107996"/>
                </a:cubicBezTo>
                <a:cubicBezTo>
                  <a:pt x="2466836" y="1104357"/>
                  <a:pt x="2318561" y="1139608"/>
                  <a:pt x="2045443" y="1107996"/>
                </a:cubicBezTo>
                <a:cubicBezTo>
                  <a:pt x="1772325" y="1076384"/>
                  <a:pt x="1554151" y="1078223"/>
                  <a:pt x="1363629" y="1107996"/>
                </a:cubicBezTo>
                <a:cubicBezTo>
                  <a:pt x="1173107" y="1137769"/>
                  <a:pt x="950962" y="1132238"/>
                  <a:pt x="709087" y="1107996"/>
                </a:cubicBezTo>
                <a:cubicBezTo>
                  <a:pt x="467212" y="1083754"/>
                  <a:pt x="255404" y="1129105"/>
                  <a:pt x="0" y="1107996"/>
                </a:cubicBezTo>
                <a:cubicBezTo>
                  <a:pt x="-24470" y="940506"/>
                  <a:pt x="20765" y="692825"/>
                  <a:pt x="0" y="553998"/>
                </a:cubicBezTo>
                <a:cubicBezTo>
                  <a:pt x="-20765" y="415171"/>
                  <a:pt x="10983" y="269915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18899955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400" b="1">
                <a:solidFill>
                  <a:srgbClr val="C00000"/>
                </a:solidFill>
              </a:rPr>
              <a:t>Nota importante!</a:t>
            </a:r>
            <a:br>
              <a:rPr lang="pt-PT" sz="1300">
                <a:solidFill>
                  <a:srgbClr val="C00000"/>
                </a:solidFill>
              </a:rPr>
            </a:br>
            <a:r>
              <a:rPr lang="pt-PT" sz="1300">
                <a:solidFill>
                  <a:srgbClr val="C00000"/>
                </a:solidFill>
              </a:rPr>
              <a:t>O conjunto de dados foi separado em dois subconjuntos treino e teste, segundo o critério </a:t>
            </a:r>
            <a:r>
              <a:rPr lang="pt-PT" sz="1300" i="1" err="1">
                <a:solidFill>
                  <a:srgbClr val="C00000"/>
                </a:solidFill>
              </a:rPr>
              <a:t>holdout</a:t>
            </a:r>
            <a:r>
              <a:rPr lang="pt-PT" sz="1300">
                <a:solidFill>
                  <a:srgbClr val="C00000"/>
                </a:solidFill>
              </a:rPr>
              <a:t> (70% treino/30% teste)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F101CC-9398-5F57-B213-0846016CBD83}"/>
              </a:ext>
            </a:extLst>
          </p:cNvPr>
          <p:cNvSpPr txBox="1"/>
          <p:nvPr/>
        </p:nvSpPr>
        <p:spPr>
          <a:xfrm>
            <a:off x="3528820" y="4500272"/>
            <a:ext cx="513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err="1">
                <a:solidFill>
                  <a:schemeClr val="accent1">
                    <a:lumMod val="75000"/>
                  </a:schemeClr>
                </a:solidFill>
              </a:rPr>
              <a:t>altitude_results</a:t>
            </a:r>
            <a:r>
              <a:rPr lang="pt-PT" i="1">
                <a:solidFill>
                  <a:schemeClr val="accent1">
                    <a:lumMod val="75000"/>
                  </a:schemeClr>
                </a:solidFill>
              </a:rPr>
              <a:t> = 0.02919 + 0.86157 * </a:t>
            </a:r>
            <a:r>
              <a:rPr lang="pt-PT" i="1" err="1">
                <a:solidFill>
                  <a:schemeClr val="accent1">
                    <a:lumMod val="75000"/>
                  </a:schemeClr>
                </a:solidFill>
              </a:rPr>
              <a:t>hr_results</a:t>
            </a:r>
            <a:endParaRPr lang="pt-PT" i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2A9144-013D-6823-21EA-366BFD74FA46}"/>
              </a:ext>
            </a:extLst>
          </p:cNvPr>
          <p:cNvSpPr txBox="1"/>
          <p:nvPr/>
        </p:nvSpPr>
        <p:spPr>
          <a:xfrm>
            <a:off x="1678366" y="5682414"/>
            <a:ext cx="852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A variável dependente é </a:t>
            </a:r>
            <a:r>
              <a:rPr lang="pt-PT" err="1"/>
              <a:t>altitude_results</a:t>
            </a:r>
            <a:r>
              <a:rPr lang="pt-PT"/>
              <a:t> e a variável independente é </a:t>
            </a:r>
            <a:r>
              <a:rPr lang="pt-PT" err="1"/>
              <a:t>hr_results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99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C15CC-A1FA-FE68-2DE1-4DABACA9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6 – Alínea b)</a:t>
            </a:r>
          </a:p>
        </p:txBody>
      </p:sp>
      <p:pic>
        <p:nvPicPr>
          <p:cNvPr id="3" name="Imagem 2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71A95BB8-8A69-3163-C7C0-20405A63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11" y="3151207"/>
            <a:ext cx="5388700" cy="34641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B4FAAD-4CCD-5241-BA83-9DA8FD120A01}"/>
              </a:ext>
            </a:extLst>
          </p:cNvPr>
          <p:cNvSpPr txBox="1"/>
          <p:nvPr/>
        </p:nvSpPr>
        <p:spPr>
          <a:xfrm>
            <a:off x="845411" y="2314505"/>
            <a:ext cx="1050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“Visualize a </a:t>
            </a:r>
            <a:r>
              <a:rPr lang="pt-PT" b="1"/>
              <a:t>reta correspondente</a:t>
            </a:r>
            <a:r>
              <a:rPr lang="pt-PT"/>
              <a:t> ao modelo de regressão linear simples e o respetivo </a:t>
            </a:r>
            <a:r>
              <a:rPr lang="pt-PT" b="1"/>
              <a:t>diagrama de dispersão</a:t>
            </a:r>
            <a:r>
              <a:rPr lang="pt-PT"/>
              <a:t>.”</a:t>
            </a:r>
            <a:endParaRPr lang="pt-PT" u="sng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A5E82F-C04A-ABB1-3622-A824CF5FA1B6}"/>
              </a:ext>
            </a:extLst>
          </p:cNvPr>
          <p:cNvSpPr txBox="1"/>
          <p:nvPr/>
        </p:nvSpPr>
        <p:spPr>
          <a:xfrm>
            <a:off x="6522831" y="3082795"/>
            <a:ext cx="44809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PT" sz="1400" b="1"/>
              <a:t>Tendência de crescimento positiva:</a:t>
            </a:r>
            <a:r>
              <a:rPr lang="pt-PT" sz="1400"/>
              <a:t> Existe uma clara tendência de crescimento positiva na reta, indicando um progresso consistente.</a:t>
            </a:r>
          </a:p>
          <a:p>
            <a:endParaRPr lang="pt-PT" sz="1000"/>
          </a:p>
          <a:p>
            <a:pPr marL="285750" indent="-285750">
              <a:buBlip>
                <a:blip r:embed="rId3"/>
              </a:buBlip>
            </a:pPr>
            <a:r>
              <a:rPr lang="pt-PT" sz="1400" b="1"/>
              <a:t>Pontos maioritariamente próximos à reta: </a:t>
            </a:r>
            <a:r>
              <a:rPr lang="pt-PT" sz="1400"/>
              <a:t>A maioria dos pontos estão próximos da reta, o que sugere uma forte relação entre as variáveis.</a:t>
            </a:r>
          </a:p>
          <a:p>
            <a:endParaRPr lang="pt-PT" sz="1000"/>
          </a:p>
          <a:p>
            <a:pPr marL="285750" indent="-285750">
              <a:buBlip>
                <a:blip r:embed="rId3"/>
              </a:buBlip>
            </a:pPr>
            <a:r>
              <a:rPr lang="pt-PT" sz="1400" b="1"/>
              <a:t>Inclinação positiva da reta: </a:t>
            </a:r>
            <a:r>
              <a:rPr lang="pt-PT" sz="1400"/>
              <a:t>A reta apresenta uma inclinação ascendente, representando um aumento gradual entre as variáveis em estudo.</a:t>
            </a:r>
          </a:p>
          <a:p>
            <a:endParaRPr lang="pt-PT" sz="1000"/>
          </a:p>
          <a:p>
            <a:pPr marL="285750" indent="-285750">
              <a:buBlip>
                <a:blip r:embed="rId3"/>
              </a:buBlip>
            </a:pPr>
            <a:r>
              <a:rPr lang="pt-PT" sz="1400" b="1"/>
              <a:t>Dispersão dos pontos equilibrada dos dois lados da reta:</a:t>
            </a:r>
            <a:r>
              <a:rPr lang="pt-PT" sz="1400"/>
              <a:t> Os pontos estão dispersos de forma equilibrada em ambos os lados da reta, indicando uma distribuição equilibrada e uma relação estável entre as variáveis.</a:t>
            </a:r>
          </a:p>
        </p:txBody>
      </p:sp>
    </p:spTree>
    <p:extLst>
      <p:ext uri="{BB962C8B-B14F-4D97-AF65-F5344CB8AC3E}">
        <p14:creationId xmlns:p14="http://schemas.microsoft.com/office/powerpoint/2010/main" val="209391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C15CC-A1FA-FE68-2DE1-4DABACA9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6 – Alínea c)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B4FAAD-4CCD-5241-BA83-9DA8FD120A01}"/>
              </a:ext>
            </a:extLst>
          </p:cNvPr>
          <p:cNvSpPr txBox="1"/>
          <p:nvPr/>
        </p:nvSpPr>
        <p:spPr>
          <a:xfrm>
            <a:off x="845411" y="2314505"/>
            <a:ext cx="1050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“Calcule o </a:t>
            </a:r>
            <a:r>
              <a:rPr lang="pt-PT" b="1"/>
              <a:t>erro médio absoluto (MAE) </a:t>
            </a:r>
            <a:r>
              <a:rPr lang="pt-PT"/>
              <a:t>e </a:t>
            </a:r>
            <a:r>
              <a:rPr lang="pt-PT" b="1"/>
              <a:t>raiz quadrada do erro médio (RMSE) </a:t>
            </a:r>
            <a:r>
              <a:rPr lang="pt-PT"/>
              <a:t>do modelo sobre os </a:t>
            </a:r>
            <a:r>
              <a:rPr lang="pt-PT" b="1"/>
              <a:t>30% casos de teste</a:t>
            </a:r>
            <a:r>
              <a:rPr lang="pt-PT"/>
              <a:t>.”</a:t>
            </a:r>
            <a:endParaRPr lang="pt-PT" u="sng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6DDA32-3E55-5514-385C-D2744ABC6E3A}"/>
              </a:ext>
            </a:extLst>
          </p:cNvPr>
          <p:cNvSpPr txBox="1"/>
          <p:nvPr/>
        </p:nvSpPr>
        <p:spPr>
          <a:xfrm>
            <a:off x="7924799" y="4325471"/>
            <a:ext cx="2095500" cy="8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b="1">
                <a:solidFill>
                  <a:schemeClr val="accent1">
                    <a:lumMod val="75000"/>
                  </a:schemeClr>
                </a:solidFill>
              </a:rPr>
              <a:t>MAE: 0.09047102</a:t>
            </a:r>
          </a:p>
          <a:p>
            <a:pPr algn="ctr">
              <a:lnSpc>
                <a:spcPct val="150000"/>
              </a:lnSpc>
            </a:pPr>
            <a:r>
              <a:rPr lang="pt-PT" b="1">
                <a:solidFill>
                  <a:schemeClr val="accent1">
                    <a:lumMod val="75000"/>
                  </a:schemeClr>
                </a:solidFill>
              </a:rPr>
              <a:t>RMSE: 0.1088708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23F7C8-FDFE-5F05-9DA7-90BBA883AB75}"/>
              </a:ext>
            </a:extLst>
          </p:cNvPr>
          <p:cNvSpPr txBox="1"/>
          <p:nvPr/>
        </p:nvSpPr>
        <p:spPr>
          <a:xfrm>
            <a:off x="1114424" y="3600450"/>
            <a:ext cx="5705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/>
              <a:t>Fazer previsão dos valores utilizando o modelo de regressão linear simples e os dados de teste</a:t>
            </a:r>
          </a:p>
          <a:p>
            <a:pPr marL="342900" indent="-342900">
              <a:buFont typeface="+mj-lt"/>
              <a:buAutoNum type="arabicPeriod"/>
            </a:pPr>
            <a:endParaRPr lang="pt-PT"/>
          </a:p>
          <a:p>
            <a:pPr marL="342900" indent="-342900">
              <a:buFont typeface="+mj-lt"/>
              <a:buAutoNum type="arabicPeriod"/>
            </a:pPr>
            <a:r>
              <a:rPr lang="pt-PT"/>
              <a:t>Calcular a diferença entre os valores reais e previstos</a:t>
            </a:r>
          </a:p>
          <a:p>
            <a:pPr marL="342900" indent="-342900">
              <a:buFont typeface="+mj-lt"/>
              <a:buAutoNum type="arabicPeriod"/>
            </a:pPr>
            <a:endParaRPr lang="pt-PT"/>
          </a:p>
          <a:p>
            <a:pPr marL="342900" indent="-342900">
              <a:buFont typeface="+mj-lt"/>
              <a:buAutoNum type="arabicPeriod"/>
            </a:pPr>
            <a:r>
              <a:rPr lang="pt-PT"/>
              <a:t>Obter os valores de MAE e RMSE</a:t>
            </a:r>
          </a:p>
        </p:txBody>
      </p:sp>
      <p:pic>
        <p:nvPicPr>
          <p:cNvPr id="4102" name="Picture 6" descr="Seta curva - ícones de setas grátis">
            <a:extLst>
              <a:ext uri="{FF2B5EF4-FFF2-40B4-BE49-F238E27FC236}">
                <a16:creationId xmlns:a16="http://schemas.microsoft.com/office/drawing/2014/main" id="{6BFCED13-6335-ABD4-D886-8F1A28AEC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0366" flipH="1">
            <a:off x="5324473" y="4282142"/>
            <a:ext cx="2609851" cy="2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1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C15CC-A1FA-FE68-2DE1-4DABACA9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6 – Alínea d)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B4FAAD-4CCD-5241-BA83-9DA8FD120A01}"/>
              </a:ext>
            </a:extLst>
          </p:cNvPr>
          <p:cNvSpPr txBox="1"/>
          <p:nvPr/>
        </p:nvSpPr>
        <p:spPr>
          <a:xfrm>
            <a:off x="845411" y="2314505"/>
            <a:ext cx="105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“Teste se é possível obter resultados melhores utilizando um </a:t>
            </a:r>
            <a:r>
              <a:rPr lang="pt-PT" b="1"/>
              <a:t>modelo mais complexo</a:t>
            </a:r>
            <a:r>
              <a:rPr lang="pt-PT"/>
              <a:t>.”</a:t>
            </a:r>
            <a:endParaRPr lang="pt-PT" u="sng"/>
          </a:p>
        </p:txBody>
      </p:sp>
      <p:pic>
        <p:nvPicPr>
          <p:cNvPr id="3" name="Picture 6" descr="Seta curva - ícones de setas grátis">
            <a:extLst>
              <a:ext uri="{FF2B5EF4-FFF2-40B4-BE49-F238E27FC236}">
                <a16:creationId xmlns:a16="http://schemas.microsoft.com/office/drawing/2014/main" id="{D59BC904-FBE8-F998-D185-5DC7B660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2860" flipH="1">
            <a:off x="10013870" y="1954078"/>
            <a:ext cx="757849" cy="7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FADC9AD-3E29-4394-60F1-DF8563221447}"/>
              </a:ext>
            </a:extLst>
          </p:cNvPr>
          <p:cNvSpPr txBox="1"/>
          <p:nvPr/>
        </p:nvSpPr>
        <p:spPr>
          <a:xfrm>
            <a:off x="8839200" y="1679706"/>
            <a:ext cx="3248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/>
              <a:t>Regressão Linear Múltipla (RLM)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11F8D7-8451-B59D-3A1D-6C91F496FBA7}"/>
              </a:ext>
            </a:extLst>
          </p:cNvPr>
          <p:cNvSpPr txBox="1"/>
          <p:nvPr/>
        </p:nvSpPr>
        <p:spPr>
          <a:xfrm>
            <a:off x="1309495" y="2857430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PT"/>
              <a:t>Equação da reta obtida: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939523-AF56-0589-35C5-29CBA5A27C9E}"/>
              </a:ext>
            </a:extLst>
          </p:cNvPr>
          <p:cNvSpPr txBox="1"/>
          <p:nvPr/>
        </p:nvSpPr>
        <p:spPr>
          <a:xfrm>
            <a:off x="1480945" y="3358256"/>
            <a:ext cx="735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err="1">
                <a:solidFill>
                  <a:schemeClr val="accent1">
                    <a:lumMod val="75000"/>
                  </a:schemeClr>
                </a:solidFill>
              </a:rPr>
              <a:t>altitude_results</a:t>
            </a:r>
            <a:r>
              <a:rPr lang="pt-PT" i="1">
                <a:solidFill>
                  <a:schemeClr val="accent1">
                    <a:lumMod val="75000"/>
                  </a:schemeClr>
                </a:solidFill>
              </a:rPr>
              <a:t> = 0.01565 + 0.28762 * </a:t>
            </a:r>
            <a:r>
              <a:rPr lang="pt-PT" i="1" err="1">
                <a:solidFill>
                  <a:schemeClr val="accent1">
                    <a:lumMod val="75000"/>
                  </a:schemeClr>
                </a:solidFill>
              </a:rPr>
              <a:t>hr_results</a:t>
            </a:r>
            <a:r>
              <a:rPr lang="pt-PT" i="1">
                <a:solidFill>
                  <a:schemeClr val="accent1">
                    <a:lumMod val="75000"/>
                  </a:schemeClr>
                </a:solidFill>
              </a:rPr>
              <a:t> + 0.59886 * vo2_results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5829B2-3D7B-8FCB-35F8-B2F277657C22}"/>
              </a:ext>
            </a:extLst>
          </p:cNvPr>
          <p:cNvSpPr txBox="1"/>
          <p:nvPr/>
        </p:nvSpPr>
        <p:spPr>
          <a:xfrm>
            <a:off x="1309495" y="3922033"/>
            <a:ext cx="47720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PT"/>
              <a:t>Valores de MAE e RMSE obtidos: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3060D8-E7A1-8162-2010-CA7C0675739E}"/>
              </a:ext>
            </a:extLst>
          </p:cNvPr>
          <p:cNvSpPr txBox="1"/>
          <p:nvPr/>
        </p:nvSpPr>
        <p:spPr>
          <a:xfrm>
            <a:off x="2000249" y="4291365"/>
            <a:ext cx="2095500" cy="8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>
                <a:solidFill>
                  <a:schemeClr val="accent1">
                    <a:lumMod val="75000"/>
                  </a:schemeClr>
                </a:solidFill>
              </a:rPr>
              <a:t>MAE: 0.08699231</a:t>
            </a:r>
          </a:p>
          <a:p>
            <a:pPr algn="ctr">
              <a:lnSpc>
                <a:spcPct val="150000"/>
              </a:lnSpc>
            </a:pPr>
            <a:r>
              <a:rPr lang="pt-PT">
                <a:solidFill>
                  <a:schemeClr val="accent1">
                    <a:lumMod val="75000"/>
                  </a:schemeClr>
                </a:solidFill>
              </a:rPr>
              <a:t>RMSE: 0.1074573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335AE3-CD2C-755C-98B5-E16AE3DF72C4}"/>
              </a:ext>
            </a:extLst>
          </p:cNvPr>
          <p:cNvSpPr txBox="1"/>
          <p:nvPr/>
        </p:nvSpPr>
        <p:spPr>
          <a:xfrm>
            <a:off x="1480945" y="5373141"/>
            <a:ext cx="5950812" cy="1200329"/>
          </a:xfrm>
          <a:custGeom>
            <a:avLst/>
            <a:gdLst>
              <a:gd name="connsiteX0" fmla="*/ 0 w 5950812"/>
              <a:gd name="connsiteY0" fmla="*/ 0 h 1200329"/>
              <a:gd name="connsiteX1" fmla="*/ 720709 w 5950812"/>
              <a:gd name="connsiteY1" fmla="*/ 0 h 1200329"/>
              <a:gd name="connsiteX2" fmla="*/ 1441419 w 5950812"/>
              <a:gd name="connsiteY2" fmla="*/ 0 h 1200329"/>
              <a:gd name="connsiteX3" fmla="*/ 2221636 w 5950812"/>
              <a:gd name="connsiteY3" fmla="*/ 0 h 1200329"/>
              <a:gd name="connsiteX4" fmla="*/ 2763822 w 5950812"/>
              <a:gd name="connsiteY4" fmla="*/ 0 h 1200329"/>
              <a:gd name="connsiteX5" fmla="*/ 3484531 w 5950812"/>
              <a:gd name="connsiteY5" fmla="*/ 0 h 1200329"/>
              <a:gd name="connsiteX6" fmla="*/ 4264749 w 5950812"/>
              <a:gd name="connsiteY6" fmla="*/ 0 h 1200329"/>
              <a:gd name="connsiteX7" fmla="*/ 4806934 w 5950812"/>
              <a:gd name="connsiteY7" fmla="*/ 0 h 1200329"/>
              <a:gd name="connsiteX8" fmla="*/ 5349119 w 5950812"/>
              <a:gd name="connsiteY8" fmla="*/ 0 h 1200329"/>
              <a:gd name="connsiteX9" fmla="*/ 5950812 w 5950812"/>
              <a:gd name="connsiteY9" fmla="*/ 0 h 1200329"/>
              <a:gd name="connsiteX10" fmla="*/ 5950812 w 5950812"/>
              <a:gd name="connsiteY10" fmla="*/ 612168 h 1200329"/>
              <a:gd name="connsiteX11" fmla="*/ 5950812 w 5950812"/>
              <a:gd name="connsiteY11" fmla="*/ 1200329 h 1200329"/>
              <a:gd name="connsiteX12" fmla="*/ 5230103 w 5950812"/>
              <a:gd name="connsiteY12" fmla="*/ 1200329 h 1200329"/>
              <a:gd name="connsiteX13" fmla="*/ 4568901 w 5950812"/>
              <a:gd name="connsiteY13" fmla="*/ 1200329 h 1200329"/>
              <a:gd name="connsiteX14" fmla="*/ 4026716 w 5950812"/>
              <a:gd name="connsiteY14" fmla="*/ 1200329 h 1200329"/>
              <a:gd name="connsiteX15" fmla="*/ 3484531 w 5950812"/>
              <a:gd name="connsiteY15" fmla="*/ 1200329 h 1200329"/>
              <a:gd name="connsiteX16" fmla="*/ 2704313 w 5950812"/>
              <a:gd name="connsiteY16" fmla="*/ 1200329 h 1200329"/>
              <a:gd name="connsiteX17" fmla="*/ 2102620 w 5950812"/>
              <a:gd name="connsiteY17" fmla="*/ 1200329 h 1200329"/>
              <a:gd name="connsiteX18" fmla="*/ 1381911 w 5950812"/>
              <a:gd name="connsiteY18" fmla="*/ 1200329 h 1200329"/>
              <a:gd name="connsiteX19" fmla="*/ 720709 w 5950812"/>
              <a:gd name="connsiteY19" fmla="*/ 1200329 h 1200329"/>
              <a:gd name="connsiteX20" fmla="*/ 0 w 5950812"/>
              <a:gd name="connsiteY20" fmla="*/ 1200329 h 1200329"/>
              <a:gd name="connsiteX21" fmla="*/ 0 w 5950812"/>
              <a:gd name="connsiteY21" fmla="*/ 636174 h 1200329"/>
              <a:gd name="connsiteX22" fmla="*/ 0 w 5950812"/>
              <a:gd name="connsiteY2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50812" h="1200329" fill="none" extrusionOk="0">
                <a:moveTo>
                  <a:pt x="0" y="0"/>
                </a:moveTo>
                <a:cubicBezTo>
                  <a:pt x="339629" y="2902"/>
                  <a:pt x="395871" y="-3855"/>
                  <a:pt x="720709" y="0"/>
                </a:cubicBezTo>
                <a:cubicBezTo>
                  <a:pt x="1045547" y="3855"/>
                  <a:pt x="1245968" y="-18791"/>
                  <a:pt x="1441419" y="0"/>
                </a:cubicBezTo>
                <a:cubicBezTo>
                  <a:pt x="1636870" y="18791"/>
                  <a:pt x="1906173" y="-1585"/>
                  <a:pt x="2221636" y="0"/>
                </a:cubicBezTo>
                <a:cubicBezTo>
                  <a:pt x="2537099" y="1585"/>
                  <a:pt x="2530426" y="25634"/>
                  <a:pt x="2763822" y="0"/>
                </a:cubicBezTo>
                <a:cubicBezTo>
                  <a:pt x="2997218" y="-25634"/>
                  <a:pt x="3222933" y="9346"/>
                  <a:pt x="3484531" y="0"/>
                </a:cubicBezTo>
                <a:cubicBezTo>
                  <a:pt x="3746129" y="-9346"/>
                  <a:pt x="4001727" y="13978"/>
                  <a:pt x="4264749" y="0"/>
                </a:cubicBezTo>
                <a:cubicBezTo>
                  <a:pt x="4527771" y="-13978"/>
                  <a:pt x="4549285" y="17654"/>
                  <a:pt x="4806934" y="0"/>
                </a:cubicBezTo>
                <a:cubicBezTo>
                  <a:pt x="5064583" y="-17654"/>
                  <a:pt x="5161630" y="15162"/>
                  <a:pt x="5349119" y="0"/>
                </a:cubicBezTo>
                <a:cubicBezTo>
                  <a:pt x="5536608" y="-15162"/>
                  <a:pt x="5787756" y="-28704"/>
                  <a:pt x="5950812" y="0"/>
                </a:cubicBezTo>
                <a:cubicBezTo>
                  <a:pt x="5951258" y="141805"/>
                  <a:pt x="5930841" y="382054"/>
                  <a:pt x="5950812" y="612168"/>
                </a:cubicBezTo>
                <a:cubicBezTo>
                  <a:pt x="5970783" y="842282"/>
                  <a:pt x="5964402" y="972394"/>
                  <a:pt x="5950812" y="1200329"/>
                </a:cubicBezTo>
                <a:cubicBezTo>
                  <a:pt x="5651455" y="1214147"/>
                  <a:pt x="5583561" y="1196672"/>
                  <a:pt x="5230103" y="1200329"/>
                </a:cubicBezTo>
                <a:cubicBezTo>
                  <a:pt x="4876645" y="1203986"/>
                  <a:pt x="4868456" y="1184679"/>
                  <a:pt x="4568901" y="1200329"/>
                </a:cubicBezTo>
                <a:cubicBezTo>
                  <a:pt x="4269346" y="1215979"/>
                  <a:pt x="4293974" y="1223912"/>
                  <a:pt x="4026716" y="1200329"/>
                </a:cubicBezTo>
                <a:cubicBezTo>
                  <a:pt x="3759458" y="1176746"/>
                  <a:pt x="3680381" y="1173858"/>
                  <a:pt x="3484531" y="1200329"/>
                </a:cubicBezTo>
                <a:cubicBezTo>
                  <a:pt x="3288682" y="1226800"/>
                  <a:pt x="3072508" y="1201325"/>
                  <a:pt x="2704313" y="1200329"/>
                </a:cubicBezTo>
                <a:cubicBezTo>
                  <a:pt x="2336118" y="1199333"/>
                  <a:pt x="2282636" y="1215201"/>
                  <a:pt x="2102620" y="1200329"/>
                </a:cubicBezTo>
                <a:cubicBezTo>
                  <a:pt x="1922604" y="1185457"/>
                  <a:pt x="1616134" y="1227452"/>
                  <a:pt x="1381911" y="1200329"/>
                </a:cubicBezTo>
                <a:cubicBezTo>
                  <a:pt x="1147688" y="1173206"/>
                  <a:pt x="1047187" y="1175078"/>
                  <a:pt x="720709" y="1200329"/>
                </a:cubicBezTo>
                <a:cubicBezTo>
                  <a:pt x="394231" y="1225580"/>
                  <a:pt x="284613" y="1230475"/>
                  <a:pt x="0" y="1200329"/>
                </a:cubicBezTo>
                <a:cubicBezTo>
                  <a:pt x="26719" y="982427"/>
                  <a:pt x="-2082" y="909917"/>
                  <a:pt x="0" y="636174"/>
                </a:cubicBezTo>
                <a:cubicBezTo>
                  <a:pt x="2082" y="362431"/>
                  <a:pt x="-27003" y="258201"/>
                  <a:pt x="0" y="0"/>
                </a:cubicBezTo>
                <a:close/>
              </a:path>
              <a:path w="5950812" h="1200329" stroke="0" extrusionOk="0">
                <a:moveTo>
                  <a:pt x="0" y="0"/>
                </a:moveTo>
                <a:cubicBezTo>
                  <a:pt x="317300" y="-28433"/>
                  <a:pt x="422858" y="-21772"/>
                  <a:pt x="661201" y="0"/>
                </a:cubicBezTo>
                <a:cubicBezTo>
                  <a:pt x="899544" y="21772"/>
                  <a:pt x="1109855" y="-1662"/>
                  <a:pt x="1441419" y="0"/>
                </a:cubicBezTo>
                <a:cubicBezTo>
                  <a:pt x="1772983" y="1662"/>
                  <a:pt x="1910626" y="18281"/>
                  <a:pt x="2043112" y="0"/>
                </a:cubicBezTo>
                <a:cubicBezTo>
                  <a:pt x="2175598" y="-18281"/>
                  <a:pt x="2340778" y="-2985"/>
                  <a:pt x="2585297" y="0"/>
                </a:cubicBezTo>
                <a:cubicBezTo>
                  <a:pt x="2829816" y="2985"/>
                  <a:pt x="2962210" y="5906"/>
                  <a:pt x="3067974" y="0"/>
                </a:cubicBezTo>
                <a:cubicBezTo>
                  <a:pt x="3173738" y="-5906"/>
                  <a:pt x="3534801" y="-23395"/>
                  <a:pt x="3669667" y="0"/>
                </a:cubicBezTo>
                <a:cubicBezTo>
                  <a:pt x="3804533" y="23395"/>
                  <a:pt x="4119172" y="-8890"/>
                  <a:pt x="4449885" y="0"/>
                </a:cubicBezTo>
                <a:cubicBezTo>
                  <a:pt x="4780598" y="8890"/>
                  <a:pt x="4829768" y="14264"/>
                  <a:pt x="4932562" y="0"/>
                </a:cubicBezTo>
                <a:cubicBezTo>
                  <a:pt x="5035356" y="-14264"/>
                  <a:pt x="5527686" y="36820"/>
                  <a:pt x="5950812" y="0"/>
                </a:cubicBezTo>
                <a:cubicBezTo>
                  <a:pt x="5972937" y="226889"/>
                  <a:pt x="5957205" y="332148"/>
                  <a:pt x="5950812" y="588161"/>
                </a:cubicBezTo>
                <a:cubicBezTo>
                  <a:pt x="5944419" y="844174"/>
                  <a:pt x="5959207" y="969719"/>
                  <a:pt x="5950812" y="1200329"/>
                </a:cubicBezTo>
                <a:cubicBezTo>
                  <a:pt x="5783573" y="1185705"/>
                  <a:pt x="5553171" y="1190970"/>
                  <a:pt x="5408627" y="1200329"/>
                </a:cubicBezTo>
                <a:cubicBezTo>
                  <a:pt x="5264083" y="1209688"/>
                  <a:pt x="4976307" y="1216383"/>
                  <a:pt x="4687917" y="1200329"/>
                </a:cubicBezTo>
                <a:cubicBezTo>
                  <a:pt x="4399527" y="1184276"/>
                  <a:pt x="4295525" y="1200203"/>
                  <a:pt x="3967208" y="1200329"/>
                </a:cubicBezTo>
                <a:cubicBezTo>
                  <a:pt x="3638891" y="1200455"/>
                  <a:pt x="3486455" y="1181302"/>
                  <a:pt x="3306007" y="1200329"/>
                </a:cubicBezTo>
                <a:cubicBezTo>
                  <a:pt x="3125559" y="1219356"/>
                  <a:pt x="2961517" y="1209724"/>
                  <a:pt x="2763822" y="1200329"/>
                </a:cubicBezTo>
                <a:cubicBezTo>
                  <a:pt x="2566127" y="1190934"/>
                  <a:pt x="2344229" y="1221388"/>
                  <a:pt x="2221636" y="1200329"/>
                </a:cubicBezTo>
                <a:cubicBezTo>
                  <a:pt x="2099043" y="1179270"/>
                  <a:pt x="1752957" y="1179411"/>
                  <a:pt x="1441419" y="1200329"/>
                </a:cubicBezTo>
                <a:cubicBezTo>
                  <a:pt x="1129881" y="1221247"/>
                  <a:pt x="938726" y="1179237"/>
                  <a:pt x="780218" y="1200329"/>
                </a:cubicBezTo>
                <a:cubicBezTo>
                  <a:pt x="621710" y="1221421"/>
                  <a:pt x="288191" y="1231486"/>
                  <a:pt x="0" y="1200329"/>
                </a:cubicBezTo>
                <a:cubicBezTo>
                  <a:pt x="-23987" y="1050913"/>
                  <a:pt x="12426" y="780073"/>
                  <a:pt x="0" y="636174"/>
                </a:cubicBezTo>
                <a:cubicBezTo>
                  <a:pt x="-12426" y="492275"/>
                  <a:pt x="26266" y="229363"/>
                  <a:pt x="0" y="0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14041207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/>
              <a:t>Conclusão:</a:t>
            </a:r>
          </a:p>
          <a:p>
            <a:r>
              <a:rPr lang="pt-PT"/>
              <a:t>Os resultados obtidos para o modelo mais complexo são melhores aos do modelo de regressão linear simples, pois apresenta um MAE e RMSE menores</a:t>
            </a:r>
          </a:p>
        </p:txBody>
      </p:sp>
    </p:spTree>
    <p:extLst>
      <p:ext uri="{BB962C8B-B14F-4D97-AF65-F5344CB8AC3E}">
        <p14:creationId xmlns:p14="http://schemas.microsoft.com/office/powerpoint/2010/main" val="124102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E912-3A1E-97F4-A5E0-487578A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 7 – Alínea 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C223F-9973-4434-C027-436C1F2ED48E}"/>
              </a:ext>
            </a:extLst>
          </p:cNvPr>
          <p:cNvSpPr txBox="1"/>
          <p:nvPr/>
        </p:nvSpPr>
        <p:spPr>
          <a:xfrm>
            <a:off x="845412" y="2397967"/>
            <a:ext cx="1050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“Tendo em conta o conjunto de dados apresentado, pretende-se </a:t>
            </a:r>
            <a:r>
              <a:rPr lang="pt-PT" b="1"/>
              <a:t>prever o atributo “vo2_results” </a:t>
            </a:r>
            <a:r>
              <a:rPr lang="pt-PT"/>
              <a:t>relativo ao resultado do teste de volume de oxigénio máximo, aplicando:”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E99D4F-5B2D-D03A-C738-9E6DA6F941DF}"/>
              </a:ext>
            </a:extLst>
          </p:cNvPr>
          <p:cNvSpPr txBox="1"/>
          <p:nvPr/>
        </p:nvSpPr>
        <p:spPr>
          <a:xfrm>
            <a:off x="1121049" y="3587619"/>
            <a:ext cx="4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a) Regressão linear múltipla</a:t>
            </a:r>
            <a:endParaRPr lang="pt-PT" u="sng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F101CC-9398-5F57-B213-0846016CBD83}"/>
              </a:ext>
            </a:extLst>
          </p:cNvPr>
          <p:cNvSpPr txBox="1"/>
          <p:nvPr/>
        </p:nvSpPr>
        <p:spPr>
          <a:xfrm>
            <a:off x="2394297" y="4594260"/>
            <a:ext cx="74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>
                <a:solidFill>
                  <a:schemeClr val="accent1">
                    <a:lumMod val="75000"/>
                  </a:schemeClr>
                </a:solidFill>
              </a:rPr>
              <a:t>vo2_results = 0.01845 + 0.14254 * </a:t>
            </a:r>
            <a:r>
              <a:rPr lang="pt-PT" i="1" err="1">
                <a:solidFill>
                  <a:schemeClr val="accent1">
                    <a:lumMod val="75000"/>
                  </a:schemeClr>
                </a:solidFill>
              </a:rPr>
              <a:t>altitude_results</a:t>
            </a:r>
            <a:r>
              <a:rPr lang="pt-PT" i="1">
                <a:solidFill>
                  <a:schemeClr val="accent1">
                    <a:lumMod val="75000"/>
                  </a:schemeClr>
                </a:solidFill>
              </a:rPr>
              <a:t> + 0.83559 * </a:t>
            </a:r>
            <a:r>
              <a:rPr lang="pt-PT" i="1" err="1">
                <a:solidFill>
                  <a:schemeClr val="accent1">
                    <a:lumMod val="75000"/>
                  </a:schemeClr>
                </a:solidFill>
              </a:rPr>
              <a:t>hr_results</a:t>
            </a:r>
            <a:endParaRPr lang="pt-PT" i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2A9144-013D-6823-21EA-366BFD74FA46}"/>
              </a:ext>
            </a:extLst>
          </p:cNvPr>
          <p:cNvSpPr txBox="1"/>
          <p:nvPr/>
        </p:nvSpPr>
        <p:spPr>
          <a:xfrm>
            <a:off x="982057" y="5765765"/>
            <a:ext cx="1022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A variável dependente é </a:t>
            </a:r>
            <a:r>
              <a:rPr lang="pt-PT" i="1"/>
              <a:t>vo2_results</a:t>
            </a:r>
            <a:r>
              <a:rPr lang="pt-PT"/>
              <a:t> e as variáveis independentes são </a:t>
            </a:r>
            <a:r>
              <a:rPr lang="pt-PT" i="1" err="1"/>
              <a:t>altitude_results</a:t>
            </a:r>
            <a:r>
              <a:rPr lang="pt-PT"/>
              <a:t> e </a:t>
            </a:r>
            <a:r>
              <a:rPr lang="pt-PT" i="1" err="1"/>
              <a:t>hr_results</a:t>
            </a:r>
            <a:endParaRPr lang="pt-PT" i="1"/>
          </a:p>
        </p:txBody>
      </p:sp>
    </p:spTree>
    <p:extLst>
      <p:ext uri="{BB962C8B-B14F-4D97-AF65-F5344CB8AC3E}">
        <p14:creationId xmlns:p14="http://schemas.microsoft.com/office/powerpoint/2010/main" val="360664318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CosineVTI</vt:lpstr>
      <vt:lpstr>Trabalho Prático 2 Análise de Dados em Informática (ANADI)</vt:lpstr>
      <vt:lpstr>Contextualização do trabalho</vt:lpstr>
      <vt:lpstr>Regressão</vt:lpstr>
      <vt:lpstr>Pré-processamento dos dados</vt:lpstr>
      <vt:lpstr>Exercício 6 – Alínea a)</vt:lpstr>
      <vt:lpstr>Exercício 6 – Alínea b)</vt:lpstr>
      <vt:lpstr>Exercício 6 – Alínea c)</vt:lpstr>
      <vt:lpstr>Exercício 6 – Alínea d)</vt:lpstr>
      <vt:lpstr>Exercício 7 – Alínea a)</vt:lpstr>
      <vt:lpstr>Exercício 7 – Alínea b)</vt:lpstr>
      <vt:lpstr>Exercício 7 – Alínea c)</vt:lpstr>
      <vt:lpstr>Exercício 8</vt:lpstr>
      <vt:lpstr>Exercício 9</vt:lpstr>
      <vt:lpstr>Classificação</vt:lpstr>
      <vt:lpstr>Exercício 1</vt:lpstr>
      <vt:lpstr>Exercício 1 – Alínea a)</vt:lpstr>
      <vt:lpstr>Exercício 1 – Alínea b)</vt:lpstr>
      <vt:lpstr>Exercício 1 – Alínea c)</vt:lpstr>
      <vt:lpstr>Exercício 1 – Alínea d)</vt:lpstr>
      <vt:lpstr>Exercício 2</vt:lpstr>
      <vt:lpstr>Exercício 2 – Alínea a)</vt:lpstr>
      <vt:lpstr>Exercício 2 – Alínea b)</vt:lpstr>
      <vt:lpstr>Exercício 2 – Alínea c)</vt:lpstr>
      <vt:lpstr>Exercício 3</vt:lpstr>
      <vt:lpstr>Exercício 3 – Alínea a)</vt:lpstr>
      <vt:lpstr>Exercício 3 – Alínea b)</vt:lpstr>
      <vt:lpstr>Exercício 3 – Alínea 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2023-06-18T10:20:22Z</dcterms:created>
  <dcterms:modified xsi:type="dcterms:W3CDTF">2023-06-18T21:11:54Z</dcterms:modified>
</cp:coreProperties>
</file>