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7" r:id="rId6"/>
    <p:sldId id="272" r:id="rId7"/>
    <p:sldId id="276" r:id="rId8"/>
    <p:sldId id="282" r:id="rId9"/>
    <p:sldId id="284" r:id="rId10"/>
    <p:sldId id="291" r:id="rId11"/>
    <p:sldId id="285" r:id="rId12"/>
    <p:sldId id="286" r:id="rId13"/>
    <p:sldId id="292" r:id="rId14"/>
    <p:sldId id="283" r:id="rId15"/>
    <p:sldId id="287" r:id="rId16"/>
    <p:sldId id="293" r:id="rId17"/>
    <p:sldId id="288" r:id="rId18"/>
    <p:sldId id="289" r:id="rId19"/>
    <p:sldId id="290" r:id="rId20"/>
    <p:sldId id="275" r:id="rId21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E6B97-8249-47BE-B3A9-B4DEE42BA97D}" v="73" dt="2022-05-01T22:17:10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Projeto Integrador</a:t>
            </a:r>
            <a:br>
              <a:rPr lang="pt-PT" b="1" dirty="0"/>
            </a:br>
            <a:r>
              <a:rPr lang="pt-PT" sz="3600" b="1" dirty="0"/>
              <a:t>Progresso – Sprint B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Data: 01/05/2022</a:t>
            </a:r>
          </a:p>
          <a:p>
            <a:r>
              <a:rPr lang="pt-PT" b="1" cap="none" dirty="0">
                <a:latin typeface="+mj-lt"/>
              </a:rPr>
              <a:t>Equipa 1 – 2DJ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C7D7CE-FF5F-2BD6-89FF-7500B25FDBF3}"/>
              </a:ext>
            </a:extLst>
          </p:cNvPr>
          <p:cNvSpPr txBox="1"/>
          <p:nvPr/>
        </p:nvSpPr>
        <p:spPr>
          <a:xfrm>
            <a:off x="8627706" y="5054025"/>
            <a:ext cx="35642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rgbClr val="92D050"/>
                </a:solidFill>
              </a:rPr>
              <a:t>1200601, Tiago Ferreira</a:t>
            </a:r>
          </a:p>
          <a:p>
            <a:pPr algn="ctr"/>
            <a:r>
              <a:rPr lang="pt-PT" sz="1400" dirty="0">
                <a:solidFill>
                  <a:srgbClr val="92D050"/>
                </a:solidFill>
              </a:rPr>
              <a:t>1200902, Mariana Lages</a:t>
            </a:r>
          </a:p>
          <a:p>
            <a:pPr algn="ctr"/>
            <a:r>
              <a:rPr lang="pt-PT" sz="1400" dirty="0">
                <a:solidFill>
                  <a:srgbClr val="92D050"/>
                </a:solidFill>
              </a:rPr>
              <a:t>1200920, Eduardo Sousa</a:t>
            </a:r>
          </a:p>
          <a:p>
            <a:pPr algn="ctr"/>
            <a:r>
              <a:rPr lang="pt-PT" sz="1400" dirty="0">
                <a:solidFill>
                  <a:srgbClr val="92D050"/>
                </a:solidFill>
              </a:rPr>
              <a:t>1201487, Miguel Jordão</a:t>
            </a:r>
          </a:p>
          <a:p>
            <a:pPr algn="ctr"/>
            <a:r>
              <a:rPr lang="pt-PT" sz="1400" dirty="0">
                <a:solidFill>
                  <a:srgbClr val="92D050"/>
                </a:solidFill>
              </a:rPr>
              <a:t>1201135, Pedro Oliveira</a:t>
            </a:r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31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9" name="Rectangle 40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49BBCB-929E-4ACB-8FCA-BDA6C47E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de Classes</a:t>
            </a:r>
          </a:p>
        </p:txBody>
      </p:sp>
      <p:grpSp>
        <p:nvGrpSpPr>
          <p:cNvPr id="50" name="Group 42">
            <a:extLst>
              <a:ext uri="{FF2B5EF4-FFF2-40B4-BE49-F238E27FC236}">
                <a16:creationId xmlns:a16="http://schemas.microsoft.com/office/drawing/2014/main" id="{2169BF4F-FA69-4E06-93B5-C5B81BD7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0832" y="396837"/>
            <a:ext cx="6451504" cy="6058999"/>
            <a:chOff x="423332" y="396837"/>
            <a:chExt cx="6451504" cy="60589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9C4CA6-15F9-4BC3-936C-F4C75E36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593738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879461D6-F966-4977-B19A-EA3390368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20109CC-85DE-4FEB-89DA-3E04B810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545C206F-5FF2-42F9-AD79-6C02C8017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503" y="1820428"/>
            <a:ext cx="5662039" cy="32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3B092-DE9D-4750-B358-9CDE5506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98387E-CB27-4001-93DB-CDB063FD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635" y="2835389"/>
            <a:ext cx="9630730" cy="3416300"/>
          </a:xfrm>
        </p:spPr>
        <p:txBody>
          <a:bodyPr>
            <a:normAutofit/>
          </a:bodyPr>
          <a:lstStyle/>
          <a:p>
            <a:r>
              <a:rPr lang="pt-PT" sz="2000" dirty="0"/>
              <a:t>Como forma de planeamento, foi utilizado o </a:t>
            </a:r>
            <a:r>
              <a:rPr lang="pt-PT" sz="2000" b="1" dirty="0" err="1"/>
              <a:t>Jira</a:t>
            </a:r>
            <a:r>
              <a:rPr lang="pt-PT" sz="2000" dirty="0"/>
              <a:t> para a gestão do projeto.</a:t>
            </a:r>
          </a:p>
          <a:p>
            <a:pPr marL="0" indent="0">
              <a:buNone/>
            </a:pPr>
            <a:endParaRPr lang="pt-PT" sz="2000" dirty="0"/>
          </a:p>
          <a:p>
            <a:r>
              <a:rPr lang="pt-PT" sz="2000" dirty="0"/>
              <a:t>A </a:t>
            </a:r>
            <a:r>
              <a:rPr lang="pt-PT" sz="2000" b="1" dirty="0"/>
              <a:t>distribuição de tarefas</a:t>
            </a:r>
            <a:r>
              <a:rPr lang="pt-PT" sz="2000" dirty="0"/>
              <a:t> foi realizada tendo em conta as </a:t>
            </a:r>
            <a:r>
              <a:rPr lang="pt-PT" sz="2000" b="1" dirty="0"/>
              <a:t>capacidades</a:t>
            </a:r>
            <a:r>
              <a:rPr lang="pt-PT" sz="2000" dirty="0"/>
              <a:t> de cada elemento da equipa, as </a:t>
            </a:r>
            <a:r>
              <a:rPr lang="pt-PT" sz="2000" b="1" dirty="0"/>
              <a:t>prioridades</a:t>
            </a:r>
            <a:r>
              <a:rPr lang="pt-PT" sz="2000" dirty="0"/>
              <a:t> de cada </a:t>
            </a:r>
            <a:r>
              <a:rPr lang="pt-PT" sz="2000" i="1" dirty="0" err="1"/>
              <a:t>User</a:t>
            </a:r>
            <a:r>
              <a:rPr lang="pt-PT" sz="2000" i="1" dirty="0"/>
              <a:t> </a:t>
            </a:r>
            <a:r>
              <a:rPr lang="pt-PT" sz="2000" i="1" dirty="0" err="1"/>
              <a:t>Story</a:t>
            </a:r>
            <a:r>
              <a:rPr lang="pt-PT" sz="2000" dirty="0"/>
              <a:t> e, também, da </a:t>
            </a:r>
            <a:r>
              <a:rPr lang="pt-PT" sz="2000" b="1" dirty="0"/>
              <a:t>forma mais equitativa</a:t>
            </a:r>
            <a:r>
              <a:rPr lang="pt-PT" sz="2000" dirty="0"/>
              <a:t> possível em relação ao trabalho exigido por cada uma delas.</a:t>
            </a:r>
          </a:p>
        </p:txBody>
      </p:sp>
    </p:spTree>
    <p:extLst>
      <p:ext uri="{BB962C8B-B14F-4D97-AF65-F5344CB8AC3E}">
        <p14:creationId xmlns:p14="http://schemas.microsoft.com/office/powerpoint/2010/main" val="214413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9D1E3-6ACF-455D-932C-E4A115CC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 – </a:t>
            </a:r>
            <a:r>
              <a:rPr lang="pt-PT" dirty="0" err="1"/>
              <a:t>Jira</a:t>
            </a:r>
            <a:r>
              <a:rPr lang="pt-PT" dirty="0"/>
              <a:t> </a:t>
            </a:r>
            <a:r>
              <a:rPr lang="pt-PT" dirty="0" err="1"/>
              <a:t>Board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800A615-2807-48CE-B94B-CF7E635BC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233" y="2729075"/>
            <a:ext cx="8061534" cy="3662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4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373FB-EC8A-4F61-867C-75FC713A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 – </a:t>
            </a:r>
            <a:r>
              <a:rPr lang="pt-PT" dirty="0" err="1"/>
              <a:t>Jira</a:t>
            </a:r>
            <a:r>
              <a:rPr lang="pt-PT" dirty="0"/>
              <a:t> </a:t>
            </a:r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Report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9C35FF-AA32-4D1B-ABFD-44AB9D787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66" y="2463282"/>
            <a:ext cx="5899220" cy="3123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342DF55-5FD2-4F06-8A23-81175468E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2" y="4772598"/>
            <a:ext cx="6687076" cy="1840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C115675F-C319-8383-4A5B-425C86C5C8C6}"/>
              </a:ext>
            </a:extLst>
          </p:cNvPr>
          <p:cNvSpPr/>
          <p:nvPr/>
        </p:nvSpPr>
        <p:spPr>
          <a:xfrm>
            <a:off x="6764694" y="2911151"/>
            <a:ext cx="354563" cy="2239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9BC167-41EB-69D0-A714-5F9D4820DD8D}"/>
              </a:ext>
            </a:extLst>
          </p:cNvPr>
          <p:cNvSpPr txBox="1"/>
          <p:nvPr/>
        </p:nvSpPr>
        <p:spPr>
          <a:xfrm>
            <a:off x="7212563" y="2699952"/>
            <a:ext cx="285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Contribuições de cada elemento da equipa</a:t>
            </a:r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4E0527E3-042E-23E1-B213-5395B71BA385}"/>
              </a:ext>
            </a:extLst>
          </p:cNvPr>
          <p:cNvSpPr/>
          <p:nvPr/>
        </p:nvSpPr>
        <p:spPr>
          <a:xfrm rot="10800000">
            <a:off x="4621763" y="6127128"/>
            <a:ext cx="354563" cy="2239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0CD2D5-3B4E-56BF-0AC6-A9BEE7A0888A}"/>
              </a:ext>
            </a:extLst>
          </p:cNvPr>
          <p:cNvSpPr txBox="1"/>
          <p:nvPr/>
        </p:nvSpPr>
        <p:spPr>
          <a:xfrm>
            <a:off x="2466391" y="6054430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“</a:t>
            </a:r>
            <a:r>
              <a:rPr lang="pt-PT" i="1" dirty="0"/>
              <a:t>Top </a:t>
            </a:r>
            <a:r>
              <a:rPr lang="pt-PT" i="1" dirty="0" err="1"/>
              <a:t>Committers</a:t>
            </a:r>
            <a:r>
              <a:rPr lang="pt-PT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54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448C06-EEC6-4FAC-AF1F-D3711E1D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447" y="2734128"/>
            <a:ext cx="9663106" cy="3416300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 equipa acordou que todas as tarefas que envolvessem uma visão geral do projeto, como, por exemplo, a realização do modelo de domínio, modelo de dados, entre outros, fossem feitas e </a:t>
            </a:r>
            <a:r>
              <a:rPr lang="pt-PT" b="1" dirty="0"/>
              <a:t>discutidas em conjunto</a:t>
            </a:r>
            <a:r>
              <a:rPr lang="pt-PT" dirty="0"/>
              <a:t> e, quando possível (de preferência), </a:t>
            </a:r>
            <a:r>
              <a:rPr lang="pt-PT" b="1" dirty="0"/>
              <a:t>presencialmente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Ao longo deste sprint e após as reuniões realizadas, todos os elementos da equipa foram </a:t>
            </a:r>
            <a:r>
              <a:rPr lang="pt-PT" b="1" dirty="0"/>
              <a:t>registando o seu progresso</a:t>
            </a:r>
            <a:r>
              <a:rPr lang="pt-PT" dirty="0"/>
              <a:t> de trabalho nos </a:t>
            </a:r>
            <a:r>
              <a:rPr lang="pt-PT" b="1" i="1" dirty="0" err="1"/>
              <a:t>daily</a:t>
            </a:r>
            <a:r>
              <a:rPr lang="pt-PT" b="1" i="1" dirty="0"/>
              <a:t> meetings</a:t>
            </a:r>
            <a:r>
              <a:rPr lang="pt-PT" dirty="0"/>
              <a:t> (tarefa criada no </a:t>
            </a:r>
            <a:r>
              <a:rPr lang="pt-PT" dirty="0" err="1"/>
              <a:t>Jira</a:t>
            </a:r>
            <a:r>
              <a:rPr lang="pt-PT" dirty="0"/>
              <a:t> para o efeito)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A estratégia adotada por forma a resolver qualquer possível conflito foi a realização de uma “</a:t>
            </a:r>
            <a:r>
              <a:rPr lang="pt-PT" b="1" dirty="0"/>
              <a:t>reunião de emergência</a:t>
            </a:r>
            <a:r>
              <a:rPr lang="pt-PT" dirty="0"/>
              <a:t>” com todos os elementos da equipa, por forma a ser resolvido o mais rápido possível.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0B6B791-4837-4E80-A3AF-B68DE40B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89691"/>
            <a:ext cx="8761413" cy="706964"/>
          </a:xfrm>
        </p:spPr>
        <p:txBody>
          <a:bodyPr/>
          <a:lstStyle/>
          <a:p>
            <a:r>
              <a:rPr lang="pt-PT" sz="3200" dirty="0"/>
              <a:t>Metodologia de trabalho em equipa e estratégia para resolução de conflitos</a:t>
            </a:r>
          </a:p>
        </p:txBody>
      </p:sp>
    </p:spTree>
    <p:extLst>
      <p:ext uri="{BB962C8B-B14F-4D97-AF65-F5344CB8AC3E}">
        <p14:creationId xmlns:p14="http://schemas.microsoft.com/office/powerpoint/2010/main" val="230442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B78C5-F4AB-4D55-A2C8-126377A2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Qualidade do produto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320356-1CF6-4572-B5F6-4460DDCFB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293" y="2519265"/>
            <a:ext cx="8761413" cy="4114799"/>
          </a:xfrm>
        </p:spPr>
        <p:txBody>
          <a:bodyPr>
            <a:normAutofit fontScale="77500" lnSpcReduction="20000"/>
          </a:bodyPr>
          <a:lstStyle/>
          <a:p>
            <a:pPr marL="400050"/>
            <a:r>
              <a:rPr lang="pt-PT" sz="2000" dirty="0"/>
              <a:t>Registo de um </a:t>
            </a:r>
            <a:r>
              <a:rPr lang="pt-PT" sz="2000" b="1" dirty="0"/>
              <a:t>novo produto</a:t>
            </a:r>
            <a:r>
              <a:rPr lang="pt-PT" sz="2000" dirty="0"/>
              <a:t> para venda</a:t>
            </a:r>
          </a:p>
          <a:p>
            <a:pPr marL="800100" lvl="1">
              <a:buFont typeface="Wingdings" panose="05000000000000000000" pitchFamily="2" charset="2"/>
              <a:buChar char="ü"/>
            </a:pPr>
            <a:r>
              <a:rPr lang="pt-PT" sz="1800" dirty="0"/>
              <a:t>Totalmente implementada sem erros e de acordo com os requisitos do cliente</a:t>
            </a:r>
          </a:p>
          <a:p>
            <a:pPr marL="400050"/>
            <a:r>
              <a:rPr lang="pt-PT" sz="2000" dirty="0"/>
              <a:t>Registo de uma </a:t>
            </a:r>
            <a:r>
              <a:rPr lang="pt-PT" sz="2000" b="1" dirty="0"/>
              <a:t>nova categoria</a:t>
            </a:r>
            <a:r>
              <a:rPr lang="pt-PT" sz="2000" dirty="0"/>
              <a:t> de produtos</a:t>
            </a:r>
          </a:p>
          <a:p>
            <a:pPr marL="800100" lvl="1">
              <a:buFont typeface="Wingdings" panose="05000000000000000000" pitchFamily="2" charset="2"/>
              <a:buChar char="ü"/>
            </a:pPr>
            <a:r>
              <a:rPr lang="pt-PT" sz="1800" dirty="0"/>
              <a:t>Totalmente implementada sem erros e de acordo com os requisitos do cliente</a:t>
            </a:r>
          </a:p>
          <a:p>
            <a:pPr marL="400050"/>
            <a:r>
              <a:rPr lang="pt-PT" sz="2000" dirty="0"/>
              <a:t>Registo de um </a:t>
            </a:r>
            <a:r>
              <a:rPr lang="pt-PT" sz="2000" b="1" dirty="0"/>
              <a:t>novo cliente</a:t>
            </a:r>
          </a:p>
          <a:p>
            <a:pPr marL="800100" lvl="1">
              <a:buFont typeface="Wingdings" panose="05000000000000000000" pitchFamily="2" charset="2"/>
              <a:buChar char="ü"/>
            </a:pPr>
            <a:r>
              <a:rPr lang="pt-PT" sz="1800" dirty="0"/>
              <a:t>Totalmente implementada sem erros e de acordo com os requisitos do cliente</a:t>
            </a:r>
            <a:endParaRPr lang="pt-PT" sz="1800" b="1" dirty="0"/>
          </a:p>
          <a:p>
            <a:pPr marL="400050"/>
            <a:r>
              <a:rPr lang="pt-PT" sz="2000" dirty="0"/>
              <a:t>Pesquisa (filtrada ou não) no </a:t>
            </a:r>
            <a:r>
              <a:rPr lang="pt-PT" sz="2000" b="1" dirty="0"/>
              <a:t>catálogo</a:t>
            </a:r>
            <a:r>
              <a:rPr lang="pt-PT" sz="2000" dirty="0"/>
              <a:t> de produtos</a:t>
            </a:r>
          </a:p>
          <a:p>
            <a:pPr marL="800100" lvl="1">
              <a:buFont typeface="Wingdings" panose="05000000000000000000" pitchFamily="2" charset="2"/>
              <a:buChar char="ü"/>
            </a:pPr>
            <a:r>
              <a:rPr lang="pt-PT" sz="1800" dirty="0"/>
              <a:t>Totalmente implementada sem erros e de acordo com os requisitos do cliente</a:t>
            </a:r>
          </a:p>
          <a:p>
            <a:pPr marL="400050"/>
            <a:r>
              <a:rPr lang="pt-PT" sz="2000" dirty="0"/>
              <a:t>Configuração de </a:t>
            </a:r>
            <a:r>
              <a:rPr lang="pt-PT" sz="2000" b="1" dirty="0" err="1"/>
              <a:t>AGVs</a:t>
            </a:r>
            <a:endParaRPr lang="pt-PT" sz="2000" b="1" dirty="0"/>
          </a:p>
          <a:p>
            <a:pPr marL="800100" lvl="1">
              <a:buFont typeface="Wingdings" panose="05000000000000000000" pitchFamily="2" charset="2"/>
              <a:buChar char="ü"/>
            </a:pPr>
            <a:r>
              <a:rPr lang="pt-PT" sz="1800" dirty="0"/>
              <a:t>Totalmente implementada sem erros e de acordo com os requisitos do cliente</a:t>
            </a:r>
            <a:endParaRPr lang="pt-PT" sz="1800" b="1" dirty="0"/>
          </a:p>
          <a:p>
            <a:pPr marL="400050"/>
            <a:r>
              <a:rPr lang="pt-PT" sz="2000" dirty="0"/>
              <a:t>Importação da </a:t>
            </a:r>
            <a:r>
              <a:rPr lang="pt-PT" sz="2000" b="1" dirty="0"/>
              <a:t>planta do armazém</a:t>
            </a:r>
            <a:r>
              <a:rPr lang="pt-PT" sz="2000" dirty="0"/>
              <a:t> através de um ficheiro JSON</a:t>
            </a:r>
          </a:p>
          <a:p>
            <a:pPr marL="800100" lvl="1">
              <a:buFont typeface="Wingdings" panose="05000000000000000000" pitchFamily="2" charset="2"/>
              <a:buChar char="ü"/>
            </a:pPr>
            <a:r>
              <a:rPr lang="pt-PT" sz="1800" dirty="0"/>
              <a:t>Totalmente implementada </a:t>
            </a:r>
            <a:r>
              <a:rPr lang="pt-PT" sz="1800" u="sng" dirty="0"/>
              <a:t>com 1 erro</a:t>
            </a:r>
            <a:r>
              <a:rPr lang="pt-PT" sz="1800" dirty="0"/>
              <a:t> e de acordo com os requisitos do cliente</a:t>
            </a:r>
          </a:p>
          <a:p>
            <a:pPr marL="1257300" lvl="2" indent="-285750">
              <a:buFont typeface="Wingdings" panose="05000000000000000000" pitchFamily="2" charset="2"/>
              <a:buChar char="q"/>
            </a:pPr>
            <a:r>
              <a:rPr lang="pt-PT" sz="1600" b="1" dirty="0"/>
              <a:t>ERRO:</a:t>
            </a:r>
            <a:r>
              <a:rPr lang="pt-PT" sz="1600" dirty="0"/>
              <a:t> Após configurar </a:t>
            </a:r>
            <a:r>
              <a:rPr lang="pt-PT" sz="1600" dirty="0" err="1"/>
              <a:t>AGVs</a:t>
            </a:r>
            <a:r>
              <a:rPr lang="pt-PT" sz="1600" dirty="0"/>
              <a:t> e associá-los a um AGV </a:t>
            </a:r>
            <a:r>
              <a:rPr lang="pt-PT" sz="1600" dirty="0" err="1"/>
              <a:t>dock</a:t>
            </a:r>
            <a:r>
              <a:rPr lang="pt-PT" sz="1600" dirty="0"/>
              <a:t>, não é possível voltar a importar uma planta de um armazém.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9302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3A42C-D563-468D-A0EA-9278B2A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 esperados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8F449E-77D5-4842-AF66-408341757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55" y="2827434"/>
            <a:ext cx="10354890" cy="3416300"/>
          </a:xfrm>
        </p:spPr>
        <p:txBody>
          <a:bodyPr>
            <a:normAutofit/>
          </a:bodyPr>
          <a:lstStyle/>
          <a:p>
            <a:r>
              <a:rPr lang="pt-PT" sz="2000" dirty="0"/>
              <a:t>As expectativas da equipa para este sprint são:</a:t>
            </a:r>
          </a:p>
          <a:p>
            <a:pPr lvl="1"/>
            <a:r>
              <a:rPr lang="pt-PT" sz="1800" dirty="0"/>
              <a:t>Que o produto final entregue esteja funcional e a par com os objetivos idealizados pelo cliente</a:t>
            </a:r>
          </a:p>
          <a:p>
            <a:pPr lvl="1"/>
            <a:r>
              <a:rPr lang="pt-PT" sz="1800" dirty="0"/>
              <a:t>Que, em todas as situações em que poderia surgir um erro, seja apresentada uma mensagem a alertar o utilizador</a:t>
            </a:r>
          </a:p>
          <a:p>
            <a:pPr lvl="1"/>
            <a:r>
              <a:rPr lang="pt-PT" sz="1800" dirty="0"/>
              <a:t>Que o programa seja possível de executar fora do IDE</a:t>
            </a:r>
          </a:p>
        </p:txBody>
      </p:sp>
    </p:spTree>
    <p:extLst>
      <p:ext uri="{BB962C8B-B14F-4D97-AF65-F5344CB8AC3E}">
        <p14:creationId xmlns:p14="http://schemas.microsoft.com/office/powerpoint/2010/main" val="209697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Projeto Integrador</a:t>
            </a:r>
            <a:br>
              <a:rPr lang="pt-PT" b="1" dirty="0"/>
            </a:br>
            <a:r>
              <a:rPr lang="pt-PT" sz="3600" b="1" dirty="0"/>
              <a:t>Progresso – Sprint B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Data: 01/05/2022</a:t>
            </a:r>
          </a:p>
        </p:txBody>
      </p:sp>
    </p:spTree>
    <p:extLst>
      <p:ext uri="{BB962C8B-B14F-4D97-AF65-F5344CB8AC3E}">
        <p14:creationId xmlns:p14="http://schemas.microsoft.com/office/powerpoint/2010/main" val="421101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95142" y="2935727"/>
            <a:ext cx="4640517" cy="42021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600" b="1" dirty="0"/>
              <a:t>Atividades Concluídas</a:t>
            </a:r>
          </a:p>
          <a:p>
            <a:pPr>
              <a:lnSpc>
                <a:spcPct val="150000"/>
              </a:lnSpc>
            </a:pPr>
            <a:r>
              <a:rPr lang="pt-PT" sz="1600" b="1" dirty="0"/>
              <a:t>Principais objetivos do sistema</a:t>
            </a:r>
          </a:p>
          <a:p>
            <a:pPr>
              <a:lnSpc>
                <a:spcPct val="150000"/>
              </a:lnSpc>
            </a:pPr>
            <a:r>
              <a:rPr lang="pt-PT" sz="1600" b="1" dirty="0"/>
              <a:t>Processo de desenvolvimento adotado</a:t>
            </a:r>
          </a:p>
          <a:p>
            <a:pPr>
              <a:lnSpc>
                <a:spcPct val="150000"/>
              </a:lnSpc>
            </a:pPr>
            <a:r>
              <a:rPr lang="pt-PT" sz="1600" b="1" dirty="0"/>
              <a:t>Diagrama de Casos de Uso</a:t>
            </a:r>
          </a:p>
          <a:p>
            <a:pPr>
              <a:lnSpc>
                <a:spcPct val="150000"/>
              </a:lnSpc>
            </a:pPr>
            <a:r>
              <a:rPr lang="pt-PT" sz="1600" b="1" dirty="0"/>
              <a:t>Modelo de Domínio</a:t>
            </a:r>
          </a:p>
          <a:p>
            <a:pPr>
              <a:lnSpc>
                <a:spcPct val="150000"/>
              </a:lnSpc>
            </a:pPr>
            <a:r>
              <a:rPr lang="pt-PT" sz="1600" b="1" dirty="0"/>
              <a:t>Modelo de Dados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D72E1D-4364-45B0-AB97-87C783131E57}"/>
              </a:ext>
            </a:extLst>
          </p:cNvPr>
          <p:cNvSpPr txBox="1">
            <a:spLocks/>
          </p:cNvSpPr>
          <p:nvPr/>
        </p:nvSpPr>
        <p:spPr>
          <a:xfrm>
            <a:off x="6656343" y="2935727"/>
            <a:ext cx="4640517" cy="4202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1600" b="1" dirty="0"/>
              <a:t>Diagrama de Classes</a:t>
            </a:r>
          </a:p>
          <a:p>
            <a:pPr>
              <a:lnSpc>
                <a:spcPct val="150000"/>
              </a:lnSpc>
            </a:pPr>
            <a:r>
              <a:rPr lang="pt-PT" sz="1600" b="1" dirty="0"/>
              <a:t>Planeamento</a:t>
            </a:r>
          </a:p>
          <a:p>
            <a:pPr>
              <a:lnSpc>
                <a:spcPct val="150000"/>
              </a:lnSpc>
            </a:pPr>
            <a:r>
              <a:rPr lang="pt-PT" sz="1600" b="1" dirty="0"/>
              <a:t>Metodologia de trabalho em equipa e estratégia para resolução de conflitos</a:t>
            </a:r>
          </a:p>
          <a:p>
            <a:pPr>
              <a:lnSpc>
                <a:spcPct val="150000"/>
              </a:lnSpc>
            </a:pPr>
            <a:r>
              <a:rPr lang="pt-PT" sz="1600" b="1" dirty="0"/>
              <a:t>Qualidade do produto</a:t>
            </a:r>
          </a:p>
          <a:p>
            <a:pPr>
              <a:lnSpc>
                <a:spcPct val="150000"/>
              </a:lnSpc>
            </a:pPr>
            <a:r>
              <a:rPr lang="pt-PT" sz="1600" b="1" dirty="0"/>
              <a:t>Resultados esperados</a:t>
            </a:r>
          </a:p>
        </p:txBody>
      </p:sp>
    </p:spTree>
    <p:extLst>
      <p:ext uri="{BB962C8B-B14F-4D97-AF65-F5344CB8AC3E}">
        <p14:creationId xmlns:p14="http://schemas.microsoft.com/office/powerpoint/2010/main" val="1781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Concluídas</a:t>
            </a:r>
          </a:p>
        </p:txBody>
      </p:sp>
      <p:graphicFrame>
        <p:nvGraphicFramePr>
          <p:cNvPr id="5" name="Tabela 8">
            <a:extLst>
              <a:ext uri="{FF2B5EF4-FFF2-40B4-BE49-F238E27FC236}">
                <a16:creationId xmlns:a16="http://schemas.microsoft.com/office/drawing/2014/main" id="{5F1D6354-90EC-4FAB-B540-2CC6FF103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8689"/>
              </p:ext>
            </p:extLst>
          </p:nvPr>
        </p:nvGraphicFramePr>
        <p:xfrm>
          <a:off x="431028" y="3103830"/>
          <a:ext cx="11329943" cy="2549544"/>
        </p:xfrm>
        <a:graphic>
          <a:graphicData uri="http://schemas.openxmlformats.org/drawingml/2006/table">
            <a:tbl>
              <a:tblPr/>
              <a:tblGrid>
                <a:gridCol w="56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89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G004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Configurar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a </a:t>
                      </a: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estrutura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do </a:t>
                      </a: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projeto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para </a:t>
                      </a: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facilitar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acelerar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o </a:t>
                      </a: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desenvolvimento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das </a:t>
                      </a: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próximas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user stories.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1201487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Início: 11-04-2022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Fim: 23-04-2022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13-04-2022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23-04-2022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1001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Registar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um novo </a:t>
                      </a: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produto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para </a:t>
                      </a: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venda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1200902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17-04-2022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30-04-2022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17-04-2022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30-04-2022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1002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Ver/</a:t>
                      </a: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Pesquisar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o </a:t>
                      </a: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catálogo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de </a:t>
                      </a: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produtos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1201487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18-04-2022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29-04-2022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18-04-2022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29-04-2022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1003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Registar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um novo </a:t>
                      </a: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cliente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120601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Início: 14-04-2022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25-04-2022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Início: 14-04-2022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25-04-2022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312305"/>
                  </a:ext>
                </a:extLst>
              </a:tr>
              <a:tr h="454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1004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Criar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uma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nova </a:t>
                      </a: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encomenda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de um </a:t>
                      </a: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cliente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120601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Início: 26-04-2022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29-04-2022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Início: 26-04-2022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29-04-2022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21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8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Concluídas</a:t>
            </a:r>
          </a:p>
        </p:txBody>
      </p:sp>
      <p:graphicFrame>
        <p:nvGraphicFramePr>
          <p:cNvPr id="4" name="Tabela 8">
            <a:extLst>
              <a:ext uri="{FF2B5EF4-FFF2-40B4-BE49-F238E27FC236}">
                <a16:creationId xmlns:a16="http://schemas.microsoft.com/office/drawing/2014/main" id="{A761F50D-9F6E-4530-B3C2-581081BE5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72134"/>
              </p:ext>
            </p:extLst>
          </p:nvPr>
        </p:nvGraphicFramePr>
        <p:xfrm>
          <a:off x="431028" y="3103830"/>
          <a:ext cx="11329943" cy="2844000"/>
        </p:xfrm>
        <a:graphic>
          <a:graphicData uri="http://schemas.openxmlformats.org/drawingml/2006/table">
            <a:tbl>
              <a:tblPr/>
              <a:tblGrid>
                <a:gridCol w="56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1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2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Definir uma nova categoria de produtos.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1201487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xx-04-2022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xx-04-2022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28-09-2020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08-10-2020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1900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Para fins de demonstração, ter o sistema a ser inicializado com informações relacionadas ao catálogo de produtos e outras informações auxiliares (por exemplo, categorias de produtos) -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Bootstrap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1200902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Início: xx-04-2022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xx-04-2022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27-09-2020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2001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Configurar a planta do armazém fazendo upload de um arquivo JSON.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1200920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Início: xx-04-2022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xx-04-2022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27-09-2020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4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2002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Configurar os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AGVs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disponíveis no armazém.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1200920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Início: 29-04-2022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30-04-2022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Início: 29-04-2022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30-04-2022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312305"/>
                  </a:ext>
                </a:extLst>
              </a:tr>
              <a:tr h="40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9001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Preparar uma apresentação.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1200902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Início: 30-04-2022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01-05-2022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Início: 30-04-2022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21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41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E0186-BFB5-4BE4-B5F8-9D8937F1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objetivos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899B0CA-552B-412C-BE10-988B0A983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59485"/>
            <a:ext cx="9883159" cy="3666670"/>
          </a:xfrm>
        </p:spPr>
        <p:txBody>
          <a:bodyPr>
            <a:normAutofit fontScale="92500" lnSpcReduction="10000"/>
          </a:bodyPr>
          <a:lstStyle/>
          <a:p>
            <a:r>
              <a:rPr lang="pt-PT" sz="2000" dirty="0"/>
              <a:t>Elaboração de um </a:t>
            </a:r>
            <a:r>
              <a:rPr lang="pt-PT" sz="2000" b="1" dirty="0"/>
              <a:t>programa funcional</a:t>
            </a:r>
            <a:r>
              <a:rPr lang="pt-PT" sz="2000" dirty="0"/>
              <a:t> e que cumpra com os </a:t>
            </a:r>
            <a:r>
              <a:rPr lang="pt-PT" sz="2000" b="1" dirty="0"/>
              <a:t>requisitos do cliente </a:t>
            </a:r>
            <a:r>
              <a:rPr lang="pt-PT" sz="2000" dirty="0"/>
              <a:t>e que seja possível de executar, também, fora do IDE</a:t>
            </a:r>
          </a:p>
          <a:p>
            <a:pPr marL="0" indent="0">
              <a:buNone/>
            </a:pPr>
            <a:endParaRPr lang="pt-PT" sz="2000" dirty="0"/>
          </a:p>
          <a:p>
            <a:r>
              <a:rPr lang="pt-PT" sz="2000" dirty="0"/>
              <a:t>Objetivos deste sprint: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PT" sz="1800" dirty="0"/>
              <a:t>Registo de um </a:t>
            </a:r>
            <a:r>
              <a:rPr lang="pt-PT" sz="1800" b="1" dirty="0"/>
              <a:t>novo produto</a:t>
            </a:r>
            <a:r>
              <a:rPr lang="pt-PT" sz="1800" dirty="0"/>
              <a:t> para venda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PT" sz="1800" dirty="0"/>
              <a:t>Registo de uma </a:t>
            </a:r>
            <a:r>
              <a:rPr lang="pt-PT" sz="1800" b="1" dirty="0"/>
              <a:t>nova categoria</a:t>
            </a:r>
            <a:r>
              <a:rPr lang="pt-PT" sz="1800" dirty="0"/>
              <a:t> de produtos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PT" sz="1800" dirty="0"/>
              <a:t>Registo de um </a:t>
            </a:r>
            <a:r>
              <a:rPr lang="pt-PT" sz="1800" b="1" dirty="0"/>
              <a:t>novo cliente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PT" sz="1800" dirty="0"/>
              <a:t>Pesquisa (filtrada ou não) no </a:t>
            </a:r>
            <a:r>
              <a:rPr lang="pt-PT" sz="1800" b="1" dirty="0"/>
              <a:t>catálogo</a:t>
            </a:r>
            <a:r>
              <a:rPr lang="pt-PT" sz="1800" dirty="0"/>
              <a:t> de produtos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PT" sz="1800" dirty="0"/>
              <a:t>Configuração de </a:t>
            </a:r>
            <a:r>
              <a:rPr lang="pt-PT" sz="1800" b="1" dirty="0" err="1"/>
              <a:t>AGVs</a:t>
            </a:r>
            <a:endParaRPr lang="pt-PT" sz="18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PT" sz="1800" dirty="0"/>
              <a:t>Importação da </a:t>
            </a:r>
            <a:r>
              <a:rPr lang="pt-PT" sz="1800" b="1" dirty="0"/>
              <a:t>planta do armazém</a:t>
            </a:r>
            <a:r>
              <a:rPr lang="pt-PT" sz="1800" dirty="0"/>
              <a:t> através de um ficheiro JSON</a:t>
            </a:r>
          </a:p>
        </p:txBody>
      </p:sp>
    </p:spTree>
    <p:extLst>
      <p:ext uri="{BB962C8B-B14F-4D97-AF65-F5344CB8AC3E}">
        <p14:creationId xmlns:p14="http://schemas.microsoft.com/office/powerpoint/2010/main" val="198805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C7D6-02CF-417D-9395-836C9B4A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015414" cy="706964"/>
          </a:xfrm>
        </p:spPr>
        <p:txBody>
          <a:bodyPr/>
          <a:lstStyle/>
          <a:p>
            <a:r>
              <a:rPr lang="pt-PT" dirty="0"/>
              <a:t>Processo de desenvolvimento adotado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24128B-7FF5-43BB-ABDF-717DCB3BA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8" y="2799184"/>
            <a:ext cx="10636623" cy="3593840"/>
          </a:xfrm>
        </p:spPr>
        <p:txBody>
          <a:bodyPr>
            <a:normAutofit fontScale="92500" lnSpcReduction="20000"/>
          </a:bodyPr>
          <a:lstStyle/>
          <a:p>
            <a:r>
              <a:rPr lang="pt-PT" sz="2000" dirty="0"/>
              <a:t>Adotamos o processo de engenharia DDD (</a:t>
            </a:r>
            <a:r>
              <a:rPr lang="pt-PT" sz="2000" b="1" i="1" dirty="0" err="1"/>
              <a:t>Domain</a:t>
            </a:r>
            <a:r>
              <a:rPr lang="pt-PT" sz="2000" b="1" i="1" dirty="0"/>
              <a:t> </a:t>
            </a:r>
            <a:r>
              <a:rPr lang="pt-PT" sz="2000" b="1" i="1" dirty="0" err="1"/>
              <a:t>Driven</a:t>
            </a:r>
            <a:r>
              <a:rPr lang="pt-PT" sz="2000" b="1" i="1" dirty="0"/>
              <a:t> </a:t>
            </a:r>
            <a:r>
              <a:rPr lang="pt-PT" sz="2000" b="1" i="1" dirty="0" err="1"/>
              <a:t>Development</a:t>
            </a:r>
            <a:r>
              <a:rPr lang="pt-PT" sz="2000" dirty="0"/>
              <a:t>), o qual inclui as seguintes fases: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800" u="sng" dirty="0"/>
              <a:t>Recolha de informação</a:t>
            </a:r>
            <a:r>
              <a:rPr lang="pt-PT" sz="1800" dirty="0"/>
              <a:t> do cliente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800" u="sng" dirty="0"/>
              <a:t>Análise</a:t>
            </a:r>
            <a:r>
              <a:rPr lang="pt-PT" sz="1800" dirty="0"/>
              <a:t> da informação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800" u="sng" dirty="0"/>
              <a:t>Design</a:t>
            </a:r>
            <a:r>
              <a:rPr lang="pt-PT" sz="1800" dirty="0"/>
              <a:t> como forma de preparação para a implementação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800" u="sng" dirty="0"/>
              <a:t>Implementação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800" u="sng" dirty="0"/>
              <a:t>Revisão</a:t>
            </a:r>
          </a:p>
          <a:p>
            <a:pPr marL="400050"/>
            <a:endParaRPr lang="pt-PT" sz="2000" dirty="0"/>
          </a:p>
          <a:p>
            <a:pPr marL="400050"/>
            <a:r>
              <a:rPr lang="pt-PT" sz="2000" dirty="0"/>
              <a:t>Através das duas primeiras fases, fomos capazes de elaborar, em equipa, o </a:t>
            </a:r>
            <a:r>
              <a:rPr lang="pt-PT" sz="2000" b="1" dirty="0"/>
              <a:t>diagrama de casos de uso</a:t>
            </a:r>
            <a:r>
              <a:rPr lang="pt-PT" sz="2000" dirty="0"/>
              <a:t>, o </a:t>
            </a:r>
            <a:r>
              <a:rPr lang="pt-PT" sz="2000" b="1" dirty="0"/>
              <a:t>modelo de domínio,</a:t>
            </a:r>
            <a:r>
              <a:rPr lang="pt-PT" sz="2000" dirty="0"/>
              <a:t> o </a:t>
            </a:r>
            <a:r>
              <a:rPr lang="pt-PT" sz="2000" b="1" dirty="0"/>
              <a:t>modelo de dados</a:t>
            </a:r>
            <a:r>
              <a:rPr lang="pt-PT" sz="2000" dirty="0"/>
              <a:t> e o </a:t>
            </a:r>
            <a:r>
              <a:rPr lang="pt-PT" sz="2000" b="1" dirty="0"/>
              <a:t>diagrama de classes</a:t>
            </a:r>
            <a:r>
              <a:rPr lang="pt-PT" sz="2000" dirty="0"/>
              <a:t>, os quais auxiliam o desenvolvimento do sistema.</a:t>
            </a:r>
          </a:p>
        </p:txBody>
      </p:sp>
    </p:spTree>
    <p:extLst>
      <p:ext uri="{BB962C8B-B14F-4D97-AF65-F5344CB8AC3E}">
        <p14:creationId xmlns:p14="http://schemas.microsoft.com/office/powerpoint/2010/main" val="165994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1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0EBDD5-27E1-4940-B51C-0FA974B4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Diagrama de Casos de Uso</a:t>
            </a:r>
          </a:p>
        </p:txBody>
      </p:sp>
      <p:grpSp>
        <p:nvGrpSpPr>
          <p:cNvPr id="32" name="Group 20">
            <a:extLst>
              <a:ext uri="{FF2B5EF4-FFF2-40B4-BE49-F238E27FC236}">
                <a16:creationId xmlns:a16="http://schemas.microsoft.com/office/drawing/2014/main" id="{2169BF4F-FA69-4E06-93B5-C5B81BD7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0832" y="396837"/>
            <a:ext cx="6451504" cy="6058999"/>
            <a:chOff x="423332" y="396837"/>
            <a:chExt cx="6451504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9C4CA6-15F9-4BC3-936C-F4C75E36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593738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879461D6-F966-4977-B19A-EA3390368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120109CC-85DE-4FEB-89DA-3E04B810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Gráfico 4">
            <a:extLst>
              <a:ext uri="{FF2B5EF4-FFF2-40B4-BE49-F238E27FC236}">
                <a16:creationId xmlns:a16="http://schemas.microsoft.com/office/drawing/2014/main" id="{CE7D7C24-DC23-4512-ADAA-34DF7720A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523" y="1211350"/>
            <a:ext cx="5444571" cy="44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2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8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37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C5F2A-EE98-410A-B256-9756E050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Modelo de Domínio</a:t>
            </a:r>
          </a:p>
        </p:txBody>
      </p:sp>
      <p:grpSp>
        <p:nvGrpSpPr>
          <p:cNvPr id="28" name="Group 39">
            <a:extLst>
              <a:ext uri="{FF2B5EF4-FFF2-40B4-BE49-F238E27FC236}">
                <a16:creationId xmlns:a16="http://schemas.microsoft.com/office/drawing/2014/main" id="{2169BF4F-FA69-4E06-93B5-C5B81BD7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0832" y="396837"/>
            <a:ext cx="6451504" cy="6058999"/>
            <a:chOff x="423332" y="396837"/>
            <a:chExt cx="6451504" cy="60589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9C4CA6-15F9-4BC3-936C-F4C75E36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593738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879461D6-F966-4977-B19A-EA3390368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20109CC-85DE-4FEB-89DA-3E04B810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Gráfico 6">
            <a:extLst>
              <a:ext uri="{FF2B5EF4-FFF2-40B4-BE49-F238E27FC236}">
                <a16:creationId xmlns:a16="http://schemas.microsoft.com/office/drawing/2014/main" id="{19D49428-F24D-46B7-B0A7-67BBD7E13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942" y="1075196"/>
            <a:ext cx="5526012" cy="52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2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31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9" name="Rectangle 40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49BBCB-929E-4ACB-8FCA-BDA6C47E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Modelo de Dados</a:t>
            </a:r>
          </a:p>
        </p:txBody>
      </p:sp>
      <p:grpSp>
        <p:nvGrpSpPr>
          <p:cNvPr id="50" name="Group 42">
            <a:extLst>
              <a:ext uri="{FF2B5EF4-FFF2-40B4-BE49-F238E27FC236}">
                <a16:creationId xmlns:a16="http://schemas.microsoft.com/office/drawing/2014/main" id="{2169BF4F-FA69-4E06-93B5-C5B81BD7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0832" y="396837"/>
            <a:ext cx="6451504" cy="6058999"/>
            <a:chOff x="423332" y="396837"/>
            <a:chExt cx="6451504" cy="60589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9C4CA6-15F9-4BC3-936C-F4C75E36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593738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879461D6-F966-4977-B19A-EA3390368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20109CC-85DE-4FEB-89DA-3E04B810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Gráfico 4">
            <a:extLst>
              <a:ext uri="{FF2B5EF4-FFF2-40B4-BE49-F238E27FC236}">
                <a16:creationId xmlns:a16="http://schemas.microsoft.com/office/drawing/2014/main" id="{7648EE17-96A6-4A32-895E-CB0A10461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390" y="1697565"/>
            <a:ext cx="5533155" cy="347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189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AEFE7FC9D8B84EBE55524C48F58D03" ma:contentTypeVersion="11" ma:contentTypeDescription="Create a new document." ma:contentTypeScope="" ma:versionID="c5531b01f7244ccfb49f509fa952a9ac">
  <xsd:schema xmlns:xsd="http://www.w3.org/2001/XMLSchema" xmlns:xs="http://www.w3.org/2001/XMLSchema" xmlns:p="http://schemas.microsoft.com/office/2006/metadata/properties" xmlns:ns3="6d3c5dfb-1cc0-4432-86cb-2a9d0e8e17b0" xmlns:ns4="c83fef03-7e53-47dc-8a06-28f89aa017e1" targetNamespace="http://schemas.microsoft.com/office/2006/metadata/properties" ma:root="true" ma:fieldsID="14681660390a7fd22f29e4387645bf94" ns3:_="" ns4:_="">
    <xsd:import namespace="6d3c5dfb-1cc0-4432-86cb-2a9d0e8e17b0"/>
    <xsd:import namespace="c83fef03-7e53-47dc-8a06-28f89aa017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3c5dfb-1cc0-4432-86cb-2a9d0e8e17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fef03-7e53-47dc-8a06-28f89aa017e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3A44E1-A078-42D4-868B-4F0A5F302F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C58C34-6657-49C7-91CA-B8F8ACD8BF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3c5dfb-1cc0-4432-86cb-2a9d0e8e17b0"/>
    <ds:schemaRef ds:uri="c83fef03-7e53-47dc-8a06-28f89aa017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6333E5-B5B4-44D1-8D1A-D78A6BAD2079}">
  <ds:schemaRefs>
    <ds:schemaRef ds:uri="http://purl.org/dc/terms/"/>
    <ds:schemaRef ds:uri="c83fef03-7e53-47dc-8a06-28f89aa017e1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6d3c5dfb-1cc0-4432-86cb-2a9d0e8e17b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3445</TotalTime>
  <Words>977</Words>
  <Application>Microsoft Office PowerPoint</Application>
  <PresentationFormat>Ecrã Panorâmico</PresentationFormat>
  <Paragraphs>174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 Boardroom</vt:lpstr>
      <vt:lpstr>Projeto Integrador Progresso – Sprint B </vt:lpstr>
      <vt:lpstr>Índice</vt:lpstr>
      <vt:lpstr>Atividades Concluídas</vt:lpstr>
      <vt:lpstr>Atividades Concluídas</vt:lpstr>
      <vt:lpstr>Principais objetivos do sistema</vt:lpstr>
      <vt:lpstr>Processo de desenvolvimento adotado</vt:lpstr>
      <vt:lpstr>Diagrama de Casos de Uso</vt:lpstr>
      <vt:lpstr>Modelo de Domínio</vt:lpstr>
      <vt:lpstr>Modelo de Dados</vt:lpstr>
      <vt:lpstr>Diagrama de Classes</vt:lpstr>
      <vt:lpstr>Planeamento</vt:lpstr>
      <vt:lpstr>Planeamento – Jira Board</vt:lpstr>
      <vt:lpstr>Planeamento – Jira Graph and Report</vt:lpstr>
      <vt:lpstr>Metodologia de trabalho em equipa e estratégia para resolução de conflitos</vt:lpstr>
      <vt:lpstr>Qualidade do produto</vt:lpstr>
      <vt:lpstr>Resultados esperados</vt:lpstr>
      <vt:lpstr>Projeto Integrador Progresso – Sprint 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Mariana Lages (1200902)</cp:lastModifiedBy>
  <cp:revision>61</cp:revision>
  <dcterms:created xsi:type="dcterms:W3CDTF">2015-06-02T09:01:30Z</dcterms:created>
  <dcterms:modified xsi:type="dcterms:W3CDTF">2022-05-01T22:19:24Z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0x0101005CAEFE7FC9D8B84EBE55524C48F58D03</vt:lpwstr>
  </property>
</Properties>
</file>