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7" r:id="rId6"/>
    <p:sldId id="272" r:id="rId7"/>
    <p:sldId id="276" r:id="rId8"/>
    <p:sldId id="282" r:id="rId9"/>
    <p:sldId id="284" r:id="rId10"/>
    <p:sldId id="291" r:id="rId11"/>
    <p:sldId id="285" r:id="rId12"/>
    <p:sldId id="286" r:id="rId13"/>
    <p:sldId id="292" r:id="rId14"/>
    <p:sldId id="283" r:id="rId15"/>
    <p:sldId id="287" r:id="rId16"/>
    <p:sldId id="293" r:id="rId17"/>
    <p:sldId id="294" r:id="rId18"/>
    <p:sldId id="288" r:id="rId19"/>
    <p:sldId id="289" r:id="rId20"/>
    <p:sldId id="295" r:id="rId21"/>
    <p:sldId id="290" r:id="rId22"/>
    <p:sldId id="275" r:id="rId23"/>
  </p:sldIdLst>
  <p:sldSz cx="12192000" cy="6858000"/>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1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C5248-8B03-0F70-E041-7B7A9F4A024C}" v="97" dt="2022-05-29T15:11:36.951"/>
    <p1510:client id="{72A69561-7D29-47EC-A4B3-98F3ACF4B42F}" v="42" dt="2022-05-29T19:00:01.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82" d="100"/>
          <a:sy n="82" d="100"/>
        </p:scale>
        <p:origin x="9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5/29/2022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5/29/2022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5/29/2022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5/29/2022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5/29/2022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5/29/2022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5/29/2022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5/29/2022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5/29/2022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5/29/2022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5/29/2022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5/29/2022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5/29/2022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5/29/2022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5/29/2022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5/29/2022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5/29/2022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userDrawn="1"/>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userDrawn="1"/>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userDrawn="1"/>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5/29/2022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PT" b="1" dirty="0"/>
              <a:t>Projeto Integrador</a:t>
            </a:r>
            <a:br>
              <a:rPr lang="pt-PT" b="1" dirty="0"/>
            </a:br>
            <a:r>
              <a:rPr lang="pt-PT" sz="3600" b="1" dirty="0"/>
              <a:t>Progresso – Sprint C</a:t>
            </a:r>
            <a:br>
              <a:rPr lang="pt-PT" sz="3600" b="1" dirty="0"/>
            </a:br>
            <a:endParaRPr lang="pt-PT" sz="1800" b="1" dirty="0"/>
          </a:p>
        </p:txBody>
      </p:sp>
      <p:sp>
        <p:nvSpPr>
          <p:cNvPr id="3" name="Subtitle 2"/>
          <p:cNvSpPr>
            <a:spLocks noGrp="1"/>
          </p:cNvSpPr>
          <p:nvPr>
            <p:ph type="subTitle" idx="1"/>
          </p:nvPr>
        </p:nvSpPr>
        <p:spPr/>
        <p:txBody>
          <a:bodyPr>
            <a:normAutofit fontScale="77500" lnSpcReduction="20000"/>
          </a:bodyPr>
          <a:lstStyle/>
          <a:p>
            <a:endParaRPr lang="pt-PT" b="1" cap="none" dirty="0">
              <a:latin typeface="+mj-lt"/>
            </a:endParaRPr>
          </a:p>
          <a:p>
            <a:r>
              <a:rPr lang="pt-PT" b="1" cap="none" dirty="0">
                <a:latin typeface="+mj-lt"/>
              </a:rPr>
              <a:t>Data: 29/05/2022</a:t>
            </a:r>
          </a:p>
          <a:p>
            <a:r>
              <a:rPr lang="pt-PT" b="1" cap="none" dirty="0">
                <a:latin typeface="+mj-lt"/>
              </a:rPr>
              <a:t>Equipa 1 – 2DJ</a:t>
            </a:r>
          </a:p>
        </p:txBody>
      </p:sp>
      <p:sp>
        <p:nvSpPr>
          <p:cNvPr id="4" name="CaixaDeTexto 3">
            <a:extLst>
              <a:ext uri="{FF2B5EF4-FFF2-40B4-BE49-F238E27FC236}">
                <a16:creationId xmlns:a16="http://schemas.microsoft.com/office/drawing/2014/main" id="{40310FDA-1460-71F0-C542-BE7EF19E581F}"/>
              </a:ext>
            </a:extLst>
          </p:cNvPr>
          <p:cNvSpPr txBox="1"/>
          <p:nvPr/>
        </p:nvSpPr>
        <p:spPr>
          <a:xfrm>
            <a:off x="8627706" y="5315282"/>
            <a:ext cx="3564294" cy="954107"/>
          </a:xfrm>
          <a:prstGeom prst="rect">
            <a:avLst/>
          </a:prstGeom>
          <a:noFill/>
        </p:spPr>
        <p:txBody>
          <a:bodyPr wrap="square" rtlCol="0">
            <a:spAutoFit/>
          </a:bodyPr>
          <a:lstStyle/>
          <a:p>
            <a:pPr algn="ctr"/>
            <a:r>
              <a:rPr lang="pt-PT" sz="1400" dirty="0">
                <a:solidFill>
                  <a:srgbClr val="92D050"/>
                </a:solidFill>
              </a:rPr>
              <a:t>1200601, Tiago Ferreira</a:t>
            </a:r>
          </a:p>
          <a:p>
            <a:pPr algn="ctr"/>
            <a:r>
              <a:rPr lang="pt-PT" sz="1400" dirty="0">
                <a:solidFill>
                  <a:srgbClr val="92D050"/>
                </a:solidFill>
              </a:rPr>
              <a:t>1200902, Mariana Lages</a:t>
            </a:r>
          </a:p>
          <a:p>
            <a:pPr algn="ctr"/>
            <a:r>
              <a:rPr lang="pt-PT" sz="1400" dirty="0">
                <a:solidFill>
                  <a:srgbClr val="92D050"/>
                </a:solidFill>
              </a:rPr>
              <a:t>1200920, Eduardo Sousa</a:t>
            </a:r>
          </a:p>
          <a:p>
            <a:pPr algn="ctr"/>
            <a:r>
              <a:rPr lang="pt-PT" sz="1400" dirty="0">
                <a:solidFill>
                  <a:srgbClr val="92D050"/>
                </a:solidFill>
              </a:rPr>
              <a:t>1201487, Miguel Jordão</a:t>
            </a:r>
          </a:p>
        </p:txBody>
      </p:sp>
    </p:spTree>
    <p:extLst>
      <p:ext uri="{BB962C8B-B14F-4D97-AF65-F5344CB8AC3E}">
        <p14:creationId xmlns:p14="http://schemas.microsoft.com/office/powerpoint/2010/main" val="2125395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31">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33" name="Rectangle 32">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Oval 33">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9" name="Rectangle 40">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249BBCB-929E-4ACB-8FCA-BDA6C47EBC4D}"/>
              </a:ext>
            </a:extLst>
          </p:cNvPr>
          <p:cNvSpPr>
            <a:spLocks noGrp="1"/>
          </p:cNvSpPr>
          <p:nvPr>
            <p:ph type="title"/>
          </p:nvPr>
        </p:nvSpPr>
        <p:spPr>
          <a:xfrm>
            <a:off x="7007145" y="1241266"/>
            <a:ext cx="4535926" cy="3153753"/>
          </a:xfrm>
        </p:spPr>
        <p:txBody>
          <a:bodyPr vert="horz" lIns="91440" tIns="45720" rIns="91440" bIns="45720" rtlCol="0" anchor="b">
            <a:normAutofit/>
          </a:bodyPr>
          <a:lstStyle/>
          <a:p>
            <a:r>
              <a:rPr lang="en-US" sz="5400" b="0" i="0" kern="1200" dirty="0" err="1">
                <a:solidFill>
                  <a:schemeClr val="bg2"/>
                </a:solidFill>
                <a:latin typeface="+mj-lt"/>
                <a:ea typeface="+mj-ea"/>
                <a:cs typeface="+mj-cs"/>
              </a:rPr>
              <a:t>Diagrama</a:t>
            </a:r>
            <a:r>
              <a:rPr lang="en-US" sz="5400" b="0" i="0" kern="1200" dirty="0">
                <a:solidFill>
                  <a:schemeClr val="bg2"/>
                </a:solidFill>
                <a:latin typeface="+mj-lt"/>
                <a:ea typeface="+mj-ea"/>
                <a:cs typeface="+mj-cs"/>
              </a:rPr>
              <a:t> de Classes</a:t>
            </a:r>
          </a:p>
        </p:txBody>
      </p:sp>
      <p:grpSp>
        <p:nvGrpSpPr>
          <p:cNvPr id="50" name="Group 42">
            <a:extLst>
              <a:ext uri="{FF2B5EF4-FFF2-40B4-BE49-F238E27FC236}">
                <a16:creationId xmlns:a16="http://schemas.microsoft.com/office/drawing/2014/main" id="{2169BF4F-FA69-4E06-93B5-C5B81BD762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832" y="396837"/>
            <a:ext cx="6451504" cy="6058999"/>
            <a:chOff x="423332" y="396837"/>
            <a:chExt cx="6451504" cy="6058999"/>
          </a:xfrm>
        </p:grpSpPr>
        <p:sp>
          <p:nvSpPr>
            <p:cNvPr id="44" name="Rectangle 43">
              <a:extLst>
                <a:ext uri="{FF2B5EF4-FFF2-40B4-BE49-F238E27FC236}">
                  <a16:creationId xmlns:a16="http://schemas.microsoft.com/office/drawing/2014/main" id="{5D9C4CA6-15F9-4BC3-936C-F4C75E36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593738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5">
              <a:extLst>
                <a:ext uri="{FF2B5EF4-FFF2-40B4-BE49-F238E27FC236}">
                  <a16:creationId xmlns:a16="http://schemas.microsoft.com/office/drawing/2014/main" id="{879461D6-F966-4977-B19A-EA3390368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6" name="Freeform 5">
              <a:extLst>
                <a:ext uri="{FF2B5EF4-FFF2-40B4-BE49-F238E27FC236}">
                  <a16:creationId xmlns:a16="http://schemas.microsoft.com/office/drawing/2014/main" id="{120109CC-85DE-4FEB-89DA-3E04B8105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Gráfico 4">
            <a:extLst>
              <a:ext uri="{FF2B5EF4-FFF2-40B4-BE49-F238E27FC236}">
                <a16:creationId xmlns:a16="http://schemas.microsoft.com/office/drawing/2014/main" id="{F532C8A5-3498-3CCF-D56C-87C0DE6AA1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0131" y="1772469"/>
            <a:ext cx="5997908" cy="3313061"/>
          </a:xfrm>
          <a:prstGeom prst="rect">
            <a:avLst/>
          </a:prstGeom>
        </p:spPr>
      </p:pic>
    </p:spTree>
    <p:extLst>
      <p:ext uri="{BB962C8B-B14F-4D97-AF65-F5344CB8AC3E}">
        <p14:creationId xmlns:p14="http://schemas.microsoft.com/office/powerpoint/2010/main" val="4549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93B092-DE9D-4750-B358-9CDE550609E6}"/>
              </a:ext>
            </a:extLst>
          </p:cNvPr>
          <p:cNvSpPr>
            <a:spLocks noGrp="1"/>
          </p:cNvSpPr>
          <p:nvPr>
            <p:ph type="title"/>
          </p:nvPr>
        </p:nvSpPr>
        <p:spPr/>
        <p:txBody>
          <a:bodyPr/>
          <a:lstStyle/>
          <a:p>
            <a:r>
              <a:rPr lang="pt-PT" dirty="0"/>
              <a:t>Planeamento</a:t>
            </a:r>
          </a:p>
        </p:txBody>
      </p:sp>
      <p:sp>
        <p:nvSpPr>
          <p:cNvPr id="3" name="Marcador de Posição de Conteúdo 2">
            <a:extLst>
              <a:ext uri="{FF2B5EF4-FFF2-40B4-BE49-F238E27FC236}">
                <a16:creationId xmlns:a16="http://schemas.microsoft.com/office/drawing/2014/main" id="{2098387E-CB27-4001-93DB-CDB063FDD2D0}"/>
              </a:ext>
            </a:extLst>
          </p:cNvPr>
          <p:cNvSpPr>
            <a:spLocks noGrp="1"/>
          </p:cNvSpPr>
          <p:nvPr>
            <p:ph idx="1"/>
          </p:nvPr>
        </p:nvSpPr>
        <p:spPr>
          <a:xfrm>
            <a:off x="1280635" y="2835389"/>
            <a:ext cx="9630730" cy="3416300"/>
          </a:xfrm>
        </p:spPr>
        <p:txBody>
          <a:bodyPr>
            <a:normAutofit/>
          </a:bodyPr>
          <a:lstStyle/>
          <a:p>
            <a:r>
              <a:rPr lang="pt-PT" sz="2000" dirty="0"/>
              <a:t>Como forma de planeamento, foi utilizado o </a:t>
            </a:r>
            <a:r>
              <a:rPr lang="pt-PT" sz="2000" b="1" dirty="0" err="1"/>
              <a:t>Jira</a:t>
            </a:r>
            <a:r>
              <a:rPr lang="pt-PT" sz="2000" dirty="0"/>
              <a:t> para a gestão do projeto. Um outro serviço bastante utilizado pelo grupo é o </a:t>
            </a:r>
            <a:r>
              <a:rPr lang="pt-PT" sz="2000" b="1" dirty="0" err="1"/>
              <a:t>Bitbucket</a:t>
            </a:r>
            <a:r>
              <a:rPr lang="pt-PT" sz="2000" dirty="0"/>
              <a:t>, do qual fazemos uso, principalmente, das </a:t>
            </a:r>
            <a:r>
              <a:rPr lang="pt-PT" sz="2000" u="sng" dirty="0"/>
              <a:t>pipelines</a:t>
            </a:r>
            <a:r>
              <a:rPr lang="pt-PT" sz="2000" dirty="0"/>
              <a:t>. No </a:t>
            </a:r>
            <a:r>
              <a:rPr lang="pt-PT" sz="2000" u="sng" dirty="0"/>
              <a:t>próximo sprint</a:t>
            </a:r>
            <a:r>
              <a:rPr lang="pt-PT" sz="2000" dirty="0"/>
              <a:t>, tencionamos utilizar, também, o </a:t>
            </a:r>
            <a:r>
              <a:rPr lang="pt-PT" sz="2000" b="1" dirty="0" err="1"/>
              <a:t>Jenkins</a:t>
            </a:r>
            <a:r>
              <a:rPr lang="pt-PT" sz="2000" dirty="0"/>
              <a:t>, o qual nos proporcionará o </a:t>
            </a:r>
            <a:r>
              <a:rPr lang="pt-PT" sz="2000" u="sng" dirty="0"/>
              <a:t>melhor </a:t>
            </a:r>
            <a:r>
              <a:rPr lang="pt-PT" sz="2000" i="1" u="sng" dirty="0" err="1"/>
              <a:t>code</a:t>
            </a:r>
            <a:r>
              <a:rPr lang="pt-PT" sz="2000" i="1" u="sng" dirty="0"/>
              <a:t> </a:t>
            </a:r>
            <a:r>
              <a:rPr lang="pt-PT" sz="2000" i="1" u="sng" dirty="0" err="1"/>
              <a:t>review</a:t>
            </a:r>
            <a:r>
              <a:rPr lang="pt-PT" sz="2000" dirty="0"/>
              <a:t> possível.</a:t>
            </a:r>
          </a:p>
          <a:p>
            <a:pPr marL="0" indent="0">
              <a:buNone/>
            </a:pPr>
            <a:endParaRPr lang="pt-PT" sz="2000" dirty="0"/>
          </a:p>
          <a:p>
            <a:r>
              <a:rPr lang="pt-PT" sz="2000" dirty="0"/>
              <a:t>A </a:t>
            </a:r>
            <a:r>
              <a:rPr lang="pt-PT" sz="2000" b="1" dirty="0"/>
              <a:t>distribuição de tarefas</a:t>
            </a:r>
            <a:r>
              <a:rPr lang="pt-PT" sz="2000" dirty="0"/>
              <a:t> foi realizada tendo em conta as </a:t>
            </a:r>
            <a:r>
              <a:rPr lang="pt-PT" sz="2000" b="1" dirty="0"/>
              <a:t>capacidades</a:t>
            </a:r>
            <a:r>
              <a:rPr lang="pt-PT" sz="2000" dirty="0"/>
              <a:t> de cada elemento da equipa, as </a:t>
            </a:r>
            <a:r>
              <a:rPr lang="pt-PT" sz="2000" b="1" dirty="0"/>
              <a:t>prioridades</a:t>
            </a:r>
            <a:r>
              <a:rPr lang="pt-PT" sz="2000" dirty="0"/>
              <a:t> de cada </a:t>
            </a:r>
            <a:r>
              <a:rPr lang="pt-PT" sz="2000" i="1" dirty="0" err="1"/>
              <a:t>User</a:t>
            </a:r>
            <a:r>
              <a:rPr lang="pt-PT" sz="2000" i="1" dirty="0"/>
              <a:t> </a:t>
            </a:r>
            <a:r>
              <a:rPr lang="pt-PT" sz="2000" i="1" dirty="0" err="1"/>
              <a:t>Story</a:t>
            </a:r>
            <a:r>
              <a:rPr lang="pt-PT" sz="2000" dirty="0"/>
              <a:t> e, também, da </a:t>
            </a:r>
            <a:r>
              <a:rPr lang="pt-PT" sz="2000" b="1" dirty="0"/>
              <a:t>forma mais equitativa</a:t>
            </a:r>
            <a:r>
              <a:rPr lang="pt-PT" sz="2000" dirty="0"/>
              <a:t> possível em relação ao trabalho exigido por cada uma delas.</a:t>
            </a:r>
          </a:p>
        </p:txBody>
      </p:sp>
    </p:spTree>
    <p:extLst>
      <p:ext uri="{BB962C8B-B14F-4D97-AF65-F5344CB8AC3E}">
        <p14:creationId xmlns:p14="http://schemas.microsoft.com/office/powerpoint/2010/main" val="2144139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19D1E3-6ACF-455D-932C-E4A115CC41B0}"/>
              </a:ext>
            </a:extLst>
          </p:cNvPr>
          <p:cNvSpPr>
            <a:spLocks noGrp="1"/>
          </p:cNvSpPr>
          <p:nvPr>
            <p:ph type="title"/>
          </p:nvPr>
        </p:nvSpPr>
        <p:spPr/>
        <p:txBody>
          <a:bodyPr/>
          <a:lstStyle/>
          <a:p>
            <a:r>
              <a:rPr lang="pt-PT" dirty="0"/>
              <a:t>Planeamento – </a:t>
            </a:r>
            <a:r>
              <a:rPr lang="pt-PT" dirty="0" err="1"/>
              <a:t>Jira</a:t>
            </a:r>
            <a:r>
              <a:rPr lang="pt-PT" dirty="0"/>
              <a:t> </a:t>
            </a:r>
            <a:r>
              <a:rPr lang="pt-PT" dirty="0" err="1"/>
              <a:t>Board</a:t>
            </a:r>
            <a:endParaRPr lang="pt-PT" dirty="0"/>
          </a:p>
        </p:txBody>
      </p:sp>
      <p:pic>
        <p:nvPicPr>
          <p:cNvPr id="7" name="Marcador de Posição de Conteúdo 6">
            <a:extLst>
              <a:ext uri="{FF2B5EF4-FFF2-40B4-BE49-F238E27FC236}">
                <a16:creationId xmlns:a16="http://schemas.microsoft.com/office/drawing/2014/main" id="{0A6BA5CA-DC3A-FF83-CA2D-05E34EC84792}"/>
              </a:ext>
            </a:extLst>
          </p:cNvPr>
          <p:cNvPicPr>
            <a:picLocks noGrp="1" noChangeAspect="1"/>
          </p:cNvPicPr>
          <p:nvPr>
            <p:ph idx="1"/>
          </p:nvPr>
        </p:nvPicPr>
        <p:blipFill>
          <a:blip r:embed="rId2"/>
          <a:stretch>
            <a:fillRect/>
          </a:stretch>
        </p:blipFill>
        <p:spPr>
          <a:xfrm>
            <a:off x="1356593" y="2776707"/>
            <a:ext cx="9478813" cy="362409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0140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E395EB16-559E-DCC9-A106-C79B022D3E3C}"/>
              </a:ext>
            </a:extLst>
          </p:cNvPr>
          <p:cNvPicPr>
            <a:picLocks noChangeAspect="1"/>
          </p:cNvPicPr>
          <p:nvPr/>
        </p:nvPicPr>
        <p:blipFill>
          <a:blip r:embed="rId2"/>
          <a:stretch>
            <a:fillRect/>
          </a:stretch>
        </p:blipFill>
        <p:spPr>
          <a:xfrm>
            <a:off x="744148" y="2391142"/>
            <a:ext cx="5590530" cy="2960332"/>
          </a:xfrm>
          <a:prstGeom prst="rect">
            <a:avLst/>
          </a:prstGeom>
          <a:ln>
            <a:noFill/>
          </a:ln>
          <a:effectLst>
            <a:outerShdw blurRad="190500" algn="tl" rotWithShape="0">
              <a:srgbClr val="000000">
                <a:alpha val="70000"/>
              </a:srgbClr>
            </a:outerShdw>
          </a:effectLst>
        </p:spPr>
      </p:pic>
      <p:sp>
        <p:nvSpPr>
          <p:cNvPr id="2" name="Título 1">
            <a:extLst>
              <a:ext uri="{FF2B5EF4-FFF2-40B4-BE49-F238E27FC236}">
                <a16:creationId xmlns:a16="http://schemas.microsoft.com/office/drawing/2014/main" id="{DF7373FB-EC8A-4F61-867C-75FC713A8F0C}"/>
              </a:ext>
            </a:extLst>
          </p:cNvPr>
          <p:cNvSpPr>
            <a:spLocks noGrp="1"/>
          </p:cNvSpPr>
          <p:nvPr>
            <p:ph type="title"/>
          </p:nvPr>
        </p:nvSpPr>
        <p:spPr/>
        <p:txBody>
          <a:bodyPr/>
          <a:lstStyle/>
          <a:p>
            <a:r>
              <a:rPr lang="pt-PT" dirty="0"/>
              <a:t>Planeamento – </a:t>
            </a:r>
            <a:r>
              <a:rPr lang="pt-PT" dirty="0" err="1"/>
              <a:t>Bitbucket</a:t>
            </a:r>
            <a:r>
              <a:rPr lang="pt-PT" dirty="0"/>
              <a:t> </a:t>
            </a:r>
            <a:r>
              <a:rPr lang="pt-PT" dirty="0" err="1"/>
              <a:t>Graph</a:t>
            </a:r>
            <a:r>
              <a:rPr lang="pt-PT" dirty="0"/>
              <a:t> </a:t>
            </a:r>
            <a:r>
              <a:rPr lang="pt-PT" dirty="0" err="1"/>
              <a:t>and</a:t>
            </a:r>
            <a:r>
              <a:rPr lang="pt-PT" dirty="0"/>
              <a:t> </a:t>
            </a:r>
            <a:r>
              <a:rPr lang="pt-PT" dirty="0" err="1"/>
              <a:t>Report</a:t>
            </a:r>
            <a:endParaRPr lang="pt-PT" dirty="0"/>
          </a:p>
        </p:txBody>
      </p:sp>
      <p:sp>
        <p:nvSpPr>
          <p:cNvPr id="7" name="CaixaDeTexto 6">
            <a:extLst>
              <a:ext uri="{FF2B5EF4-FFF2-40B4-BE49-F238E27FC236}">
                <a16:creationId xmlns:a16="http://schemas.microsoft.com/office/drawing/2014/main" id="{FD69A7F9-2607-46BB-BA75-A01E2F86E1E3}"/>
              </a:ext>
            </a:extLst>
          </p:cNvPr>
          <p:cNvSpPr txBox="1"/>
          <p:nvPr/>
        </p:nvSpPr>
        <p:spPr>
          <a:xfrm>
            <a:off x="7193902" y="2903449"/>
            <a:ext cx="2948474" cy="646331"/>
          </a:xfrm>
          <a:prstGeom prst="rect">
            <a:avLst/>
          </a:prstGeom>
          <a:noFill/>
        </p:spPr>
        <p:txBody>
          <a:bodyPr wrap="square" rtlCol="0">
            <a:spAutoFit/>
          </a:bodyPr>
          <a:lstStyle/>
          <a:p>
            <a:r>
              <a:rPr lang="pt-PT" dirty="0"/>
              <a:t>Contribuições de cada elemento da equipa</a:t>
            </a:r>
          </a:p>
        </p:txBody>
      </p:sp>
      <p:sp>
        <p:nvSpPr>
          <p:cNvPr id="8" name="Seta: Para a Esquerda 7">
            <a:extLst>
              <a:ext uri="{FF2B5EF4-FFF2-40B4-BE49-F238E27FC236}">
                <a16:creationId xmlns:a16="http://schemas.microsoft.com/office/drawing/2014/main" id="{A1C67629-A603-4AFD-88DB-404CDCAF5601}"/>
              </a:ext>
            </a:extLst>
          </p:cNvPr>
          <p:cNvSpPr/>
          <p:nvPr/>
        </p:nvSpPr>
        <p:spPr>
          <a:xfrm>
            <a:off x="6680719" y="3120009"/>
            <a:ext cx="345233" cy="2132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Seta: Para a Esquerda 8">
            <a:extLst>
              <a:ext uri="{FF2B5EF4-FFF2-40B4-BE49-F238E27FC236}">
                <a16:creationId xmlns:a16="http://schemas.microsoft.com/office/drawing/2014/main" id="{550A189D-B338-42FC-871F-924A962035E9}"/>
              </a:ext>
            </a:extLst>
          </p:cNvPr>
          <p:cNvSpPr/>
          <p:nvPr/>
        </p:nvSpPr>
        <p:spPr>
          <a:xfrm rot="10800000">
            <a:off x="4603103" y="6140043"/>
            <a:ext cx="345233" cy="2132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CaixaDeTexto 9">
            <a:extLst>
              <a:ext uri="{FF2B5EF4-FFF2-40B4-BE49-F238E27FC236}">
                <a16:creationId xmlns:a16="http://schemas.microsoft.com/office/drawing/2014/main" id="{B29127D2-82EC-4E8A-933A-DBB896585E4F}"/>
              </a:ext>
            </a:extLst>
          </p:cNvPr>
          <p:cNvSpPr txBox="1"/>
          <p:nvPr/>
        </p:nvSpPr>
        <p:spPr>
          <a:xfrm>
            <a:off x="2405744" y="6061984"/>
            <a:ext cx="2267339" cy="369332"/>
          </a:xfrm>
          <a:prstGeom prst="rect">
            <a:avLst/>
          </a:prstGeom>
          <a:noFill/>
        </p:spPr>
        <p:txBody>
          <a:bodyPr wrap="square" rtlCol="0">
            <a:spAutoFit/>
          </a:bodyPr>
          <a:lstStyle/>
          <a:p>
            <a:r>
              <a:rPr lang="pt-PT" dirty="0"/>
              <a:t>“</a:t>
            </a:r>
            <a:r>
              <a:rPr lang="pt-PT" i="1" dirty="0"/>
              <a:t>Top </a:t>
            </a:r>
            <a:r>
              <a:rPr lang="pt-PT" i="1" dirty="0" err="1"/>
              <a:t>Commiters</a:t>
            </a:r>
            <a:r>
              <a:rPr lang="pt-PT" dirty="0"/>
              <a:t>”</a:t>
            </a:r>
          </a:p>
        </p:txBody>
      </p:sp>
      <p:pic>
        <p:nvPicPr>
          <p:cNvPr id="12" name="Imagem 11">
            <a:extLst>
              <a:ext uri="{FF2B5EF4-FFF2-40B4-BE49-F238E27FC236}">
                <a16:creationId xmlns:a16="http://schemas.microsoft.com/office/drawing/2014/main" id="{E2762F66-D6D6-B609-928D-AAA52555B19D}"/>
              </a:ext>
            </a:extLst>
          </p:cNvPr>
          <p:cNvPicPr>
            <a:picLocks noChangeAspect="1"/>
          </p:cNvPicPr>
          <p:nvPr/>
        </p:nvPicPr>
        <p:blipFill>
          <a:blip r:embed="rId3"/>
          <a:stretch>
            <a:fillRect/>
          </a:stretch>
        </p:blipFill>
        <p:spPr>
          <a:xfrm>
            <a:off x="5188498" y="4825459"/>
            <a:ext cx="6687075" cy="18406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24540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63DFD-C9DE-4757-C52E-8EAF8F0279DB}"/>
              </a:ext>
            </a:extLst>
          </p:cNvPr>
          <p:cNvSpPr>
            <a:spLocks noGrp="1"/>
          </p:cNvSpPr>
          <p:nvPr>
            <p:ph type="title"/>
          </p:nvPr>
        </p:nvSpPr>
        <p:spPr/>
        <p:txBody>
          <a:bodyPr/>
          <a:lstStyle/>
          <a:p>
            <a:r>
              <a:rPr lang="pt-PT" dirty="0"/>
              <a:t>Planeamento – </a:t>
            </a:r>
            <a:r>
              <a:rPr lang="pt-PT" dirty="0" err="1"/>
              <a:t>Bitbucket</a:t>
            </a:r>
            <a:r>
              <a:rPr lang="pt-PT" dirty="0"/>
              <a:t> Pipelines</a:t>
            </a:r>
          </a:p>
        </p:txBody>
      </p:sp>
      <p:pic>
        <p:nvPicPr>
          <p:cNvPr id="5" name="Marcador de Posição de Conteúdo 4">
            <a:extLst>
              <a:ext uri="{FF2B5EF4-FFF2-40B4-BE49-F238E27FC236}">
                <a16:creationId xmlns:a16="http://schemas.microsoft.com/office/drawing/2014/main" id="{B1CBB9C0-07DC-1879-AF90-255BAEB3DF54}"/>
              </a:ext>
            </a:extLst>
          </p:cNvPr>
          <p:cNvPicPr>
            <a:picLocks noGrp="1" noChangeAspect="1"/>
          </p:cNvPicPr>
          <p:nvPr>
            <p:ph idx="1"/>
          </p:nvPr>
        </p:nvPicPr>
        <p:blipFill>
          <a:blip r:embed="rId2"/>
          <a:stretch>
            <a:fillRect/>
          </a:stretch>
        </p:blipFill>
        <p:spPr>
          <a:xfrm>
            <a:off x="2454220" y="2622160"/>
            <a:ext cx="7283559" cy="38541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1028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FD448C06-EEC6-4FAC-AF1F-D3711E1D4034}"/>
              </a:ext>
            </a:extLst>
          </p:cNvPr>
          <p:cNvSpPr>
            <a:spLocks noGrp="1"/>
          </p:cNvSpPr>
          <p:nvPr>
            <p:ph idx="1"/>
          </p:nvPr>
        </p:nvSpPr>
        <p:spPr>
          <a:xfrm>
            <a:off x="1264447" y="2734128"/>
            <a:ext cx="9663106" cy="3416300"/>
          </a:xfrm>
        </p:spPr>
        <p:txBody>
          <a:bodyPr>
            <a:normAutofit fontScale="92500" lnSpcReduction="10000"/>
          </a:bodyPr>
          <a:lstStyle/>
          <a:p>
            <a:r>
              <a:rPr lang="pt-PT" dirty="0"/>
              <a:t>A equipa acordou que todas as tarefas que envolvessem uma visão geral do projeto, como, por exemplo, a realização do modelo de domínio, modelo de dados, entre outros, fossem feitas e </a:t>
            </a:r>
            <a:r>
              <a:rPr lang="pt-PT" b="1" dirty="0"/>
              <a:t>discutidas em conjunto</a:t>
            </a:r>
            <a:r>
              <a:rPr lang="pt-PT" dirty="0"/>
              <a:t> e, quando possível (de preferência), </a:t>
            </a:r>
            <a:r>
              <a:rPr lang="pt-PT" b="1" dirty="0"/>
              <a:t>presencialmente</a:t>
            </a:r>
            <a:r>
              <a:rPr lang="pt-PT" dirty="0"/>
              <a:t>.</a:t>
            </a:r>
          </a:p>
          <a:p>
            <a:pPr marL="0" indent="0">
              <a:buNone/>
            </a:pPr>
            <a:endParaRPr lang="pt-PT" dirty="0"/>
          </a:p>
          <a:p>
            <a:r>
              <a:rPr lang="pt-PT" dirty="0"/>
              <a:t>Ao longo deste sprint e após as reuniões realizadas, todos os elementos da equipa foram </a:t>
            </a:r>
            <a:r>
              <a:rPr lang="pt-PT" b="1" dirty="0"/>
              <a:t>registando o seu progresso</a:t>
            </a:r>
            <a:r>
              <a:rPr lang="pt-PT" dirty="0"/>
              <a:t> de trabalho nos </a:t>
            </a:r>
            <a:r>
              <a:rPr lang="pt-PT" b="1" i="1" dirty="0" err="1"/>
              <a:t>daily</a:t>
            </a:r>
            <a:r>
              <a:rPr lang="pt-PT" b="1" i="1" dirty="0"/>
              <a:t> meetings</a:t>
            </a:r>
            <a:r>
              <a:rPr lang="pt-PT" dirty="0"/>
              <a:t> (tarefa criada no </a:t>
            </a:r>
            <a:r>
              <a:rPr lang="pt-PT" dirty="0" err="1"/>
              <a:t>Jira</a:t>
            </a:r>
            <a:r>
              <a:rPr lang="pt-PT" dirty="0"/>
              <a:t> para o efeito e </a:t>
            </a:r>
            <a:r>
              <a:rPr lang="pt-PT" dirty="0" err="1"/>
              <a:t>Discord</a:t>
            </a:r>
            <a:r>
              <a:rPr lang="pt-PT" dirty="0"/>
              <a:t>)</a:t>
            </a:r>
          </a:p>
          <a:p>
            <a:pPr marL="0" indent="0">
              <a:buNone/>
            </a:pPr>
            <a:endParaRPr lang="pt-PT" dirty="0"/>
          </a:p>
          <a:p>
            <a:r>
              <a:rPr lang="pt-PT" dirty="0"/>
              <a:t>A estratégia adotada por forma a resolver qualquer possível conflito foi a realização de uma “</a:t>
            </a:r>
            <a:r>
              <a:rPr lang="pt-PT" b="1" dirty="0"/>
              <a:t>reunião de emergência</a:t>
            </a:r>
            <a:r>
              <a:rPr lang="pt-PT" dirty="0"/>
              <a:t>” com todos os elementos da equipa, por forma a ser resolvido o mais rápido possível.</a:t>
            </a:r>
          </a:p>
        </p:txBody>
      </p:sp>
      <p:sp>
        <p:nvSpPr>
          <p:cNvPr id="4" name="Título 1">
            <a:extLst>
              <a:ext uri="{FF2B5EF4-FFF2-40B4-BE49-F238E27FC236}">
                <a16:creationId xmlns:a16="http://schemas.microsoft.com/office/drawing/2014/main" id="{10B6B791-4837-4E80-A3AF-B68DE40BEC04}"/>
              </a:ext>
            </a:extLst>
          </p:cNvPr>
          <p:cNvSpPr>
            <a:spLocks noGrp="1"/>
          </p:cNvSpPr>
          <p:nvPr>
            <p:ph type="title"/>
          </p:nvPr>
        </p:nvSpPr>
        <p:spPr>
          <a:xfrm>
            <a:off x="1154953" y="889691"/>
            <a:ext cx="8761413" cy="706964"/>
          </a:xfrm>
        </p:spPr>
        <p:txBody>
          <a:bodyPr/>
          <a:lstStyle/>
          <a:p>
            <a:r>
              <a:rPr lang="pt-PT" sz="3200" dirty="0"/>
              <a:t>Metodologia de trabalho em equipa e estratégia para resolução de conflitos</a:t>
            </a:r>
          </a:p>
        </p:txBody>
      </p:sp>
    </p:spTree>
    <p:extLst>
      <p:ext uri="{BB962C8B-B14F-4D97-AF65-F5344CB8AC3E}">
        <p14:creationId xmlns:p14="http://schemas.microsoft.com/office/powerpoint/2010/main" val="2304426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B78C5-F4AB-4D55-A2C8-126377A24F52}"/>
              </a:ext>
            </a:extLst>
          </p:cNvPr>
          <p:cNvSpPr>
            <a:spLocks noGrp="1"/>
          </p:cNvSpPr>
          <p:nvPr>
            <p:ph type="title"/>
          </p:nvPr>
        </p:nvSpPr>
        <p:spPr/>
        <p:txBody>
          <a:bodyPr/>
          <a:lstStyle/>
          <a:p>
            <a:r>
              <a:rPr lang="pt-PT" dirty="0"/>
              <a:t>Qualidade do produto</a:t>
            </a:r>
          </a:p>
        </p:txBody>
      </p:sp>
      <p:sp>
        <p:nvSpPr>
          <p:cNvPr id="4" name="Marcador de Posição de Conteúdo 2">
            <a:extLst>
              <a:ext uri="{FF2B5EF4-FFF2-40B4-BE49-F238E27FC236}">
                <a16:creationId xmlns:a16="http://schemas.microsoft.com/office/drawing/2014/main" id="{6F1981BF-3506-BA6E-D95D-AEF463003668}"/>
              </a:ext>
            </a:extLst>
          </p:cNvPr>
          <p:cNvSpPr txBox="1">
            <a:spLocks/>
          </p:cNvSpPr>
          <p:nvPr/>
        </p:nvSpPr>
        <p:spPr>
          <a:xfrm>
            <a:off x="477031" y="2604622"/>
            <a:ext cx="11237937" cy="38708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r>
              <a:rPr lang="pt-PT" sz="1800" dirty="0"/>
              <a:t>Adicionar produtos do catálogo ao </a:t>
            </a:r>
            <a:r>
              <a:rPr lang="pt-PT" sz="1800" b="1" dirty="0"/>
              <a:t>carrinho de compras</a:t>
            </a:r>
          </a:p>
          <a:p>
            <a:pPr marL="1200150" lvl="2">
              <a:buFont typeface="Wingdings" panose="05000000000000000000" pitchFamily="2" charset="2"/>
              <a:buChar char="ü"/>
            </a:pPr>
            <a:r>
              <a:rPr lang="pt-PT" sz="1600" dirty="0"/>
              <a:t>Totalmente implementada sem erros e de acordo com os requisitos do cliente</a:t>
            </a:r>
            <a:endParaRPr lang="pt-PT" sz="1600" b="1" dirty="0"/>
          </a:p>
          <a:p>
            <a:pPr lvl="1"/>
            <a:r>
              <a:rPr lang="pt-PT" sz="1800" dirty="0"/>
              <a:t>Atribuir uma </a:t>
            </a:r>
            <a:r>
              <a:rPr lang="pt-PT" sz="1800" b="1" dirty="0"/>
              <a:t>encomenda a um AGV</a:t>
            </a:r>
            <a:r>
              <a:rPr lang="pt-PT" sz="1800" dirty="0"/>
              <a:t> competente</a:t>
            </a:r>
            <a:endParaRPr lang="pt-PT" sz="1800" b="1" dirty="0"/>
          </a:p>
          <a:p>
            <a:pPr marL="1200150" lvl="2">
              <a:buFont typeface="Wingdings" panose="05000000000000000000" pitchFamily="2" charset="2"/>
              <a:buChar char="ü"/>
            </a:pPr>
            <a:r>
              <a:rPr lang="pt-PT" sz="1600" dirty="0"/>
              <a:t>Totalmente implementada sem erros e de acordo com os requisitos do cliente</a:t>
            </a:r>
          </a:p>
          <a:p>
            <a:pPr lvl="1"/>
            <a:r>
              <a:rPr lang="pt-PT" sz="1800" dirty="0"/>
              <a:t>Atualizar o </a:t>
            </a:r>
            <a:r>
              <a:rPr lang="pt-PT" sz="1800" b="1" dirty="0"/>
              <a:t>estado de uma encomenda</a:t>
            </a:r>
          </a:p>
          <a:p>
            <a:pPr marL="1200150" lvl="2">
              <a:buFont typeface="Wingdings" panose="05000000000000000000" pitchFamily="2" charset="2"/>
              <a:buChar char="ü"/>
            </a:pPr>
            <a:r>
              <a:rPr lang="pt-PT" sz="1600" dirty="0"/>
              <a:t>Totalmente implementada sem erros e de acordo com os requisitos do cliente</a:t>
            </a:r>
          </a:p>
          <a:p>
            <a:pPr lvl="1"/>
            <a:r>
              <a:rPr lang="pt-PT" sz="1800" dirty="0"/>
              <a:t>Criar </a:t>
            </a:r>
            <a:r>
              <a:rPr lang="pt-PT" sz="1800" b="1" dirty="0"/>
              <a:t>servidores</a:t>
            </a:r>
            <a:r>
              <a:rPr lang="pt-PT" sz="1800" dirty="0"/>
              <a:t> por forma a </a:t>
            </a:r>
            <a:r>
              <a:rPr lang="pt-PT" sz="1800" u="sng" dirty="0"/>
              <a:t>facilitar a comunicação entre aplicações</a:t>
            </a:r>
            <a:endParaRPr lang="pt-PT" sz="1800" b="1" dirty="0"/>
          </a:p>
          <a:p>
            <a:pPr marL="1200150" lvl="2">
              <a:buFont typeface="Wingdings" panose="05000000000000000000" pitchFamily="2" charset="2"/>
              <a:buChar char="ü"/>
            </a:pPr>
            <a:r>
              <a:rPr lang="pt-PT" sz="1600" dirty="0"/>
              <a:t>Totalmente implementada sem erros e de acordo com os requisitos do cliente</a:t>
            </a:r>
          </a:p>
          <a:p>
            <a:pPr lvl="1"/>
            <a:r>
              <a:rPr lang="pt-PT" sz="1800" dirty="0"/>
              <a:t>Criar uma “</a:t>
            </a:r>
            <a:r>
              <a:rPr lang="pt-PT" sz="1800" b="1" i="1" dirty="0"/>
              <a:t>web </a:t>
            </a:r>
            <a:r>
              <a:rPr lang="pt-PT" sz="1800" b="1" i="1" dirty="0" err="1"/>
              <a:t>dashboard</a:t>
            </a:r>
            <a:r>
              <a:rPr lang="pt-PT" sz="1800" dirty="0"/>
              <a:t>” com o </a:t>
            </a:r>
            <a:r>
              <a:rPr lang="pt-PT" sz="1800" u="sng" dirty="0"/>
              <a:t>estado dos </a:t>
            </a:r>
            <a:r>
              <a:rPr lang="pt-PT" sz="1800" u="sng" dirty="0" err="1"/>
              <a:t>AGVs</a:t>
            </a:r>
            <a:r>
              <a:rPr lang="pt-PT" sz="1800" dirty="0"/>
              <a:t> e a sua respetiva </a:t>
            </a:r>
            <a:r>
              <a:rPr lang="pt-PT" sz="1800" u="sng" dirty="0"/>
              <a:t>posição no armazém</a:t>
            </a:r>
            <a:endParaRPr lang="pt-PT" sz="1800" b="1" dirty="0"/>
          </a:p>
          <a:p>
            <a:pPr marL="1200150" lvl="2">
              <a:buFont typeface="Wingdings" panose="05000000000000000000" pitchFamily="2" charset="2"/>
              <a:buChar char="ü"/>
            </a:pPr>
            <a:r>
              <a:rPr lang="pt-PT" sz="1600" dirty="0"/>
              <a:t>Totalmente implementada sem erros e de acordo com os requisitos do cliente</a:t>
            </a:r>
          </a:p>
        </p:txBody>
      </p:sp>
    </p:spTree>
    <p:extLst>
      <p:ext uri="{BB962C8B-B14F-4D97-AF65-F5344CB8AC3E}">
        <p14:creationId xmlns:p14="http://schemas.microsoft.com/office/powerpoint/2010/main" val="3993020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B78C5-F4AB-4D55-A2C8-126377A24F52}"/>
              </a:ext>
            </a:extLst>
          </p:cNvPr>
          <p:cNvSpPr>
            <a:spLocks noGrp="1"/>
          </p:cNvSpPr>
          <p:nvPr>
            <p:ph type="title"/>
          </p:nvPr>
        </p:nvSpPr>
        <p:spPr/>
        <p:txBody>
          <a:bodyPr/>
          <a:lstStyle/>
          <a:p>
            <a:r>
              <a:rPr lang="pt-PT" dirty="0"/>
              <a:t>Qualidade do produto</a:t>
            </a:r>
          </a:p>
        </p:txBody>
      </p:sp>
      <p:sp>
        <p:nvSpPr>
          <p:cNvPr id="4" name="Marcador de Posição de Conteúdo 2">
            <a:extLst>
              <a:ext uri="{FF2B5EF4-FFF2-40B4-BE49-F238E27FC236}">
                <a16:creationId xmlns:a16="http://schemas.microsoft.com/office/drawing/2014/main" id="{6F1981BF-3506-BA6E-D95D-AEF463003668}"/>
              </a:ext>
            </a:extLst>
          </p:cNvPr>
          <p:cNvSpPr txBox="1">
            <a:spLocks/>
          </p:cNvSpPr>
          <p:nvPr/>
        </p:nvSpPr>
        <p:spPr>
          <a:xfrm>
            <a:off x="1312898" y="2744581"/>
            <a:ext cx="9566203" cy="366554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r>
              <a:rPr lang="pt-PT" sz="1800" dirty="0"/>
              <a:t>Elaborar uma </a:t>
            </a:r>
            <a:r>
              <a:rPr lang="pt-PT" sz="1800" b="1" dirty="0"/>
              <a:t>gramática</a:t>
            </a:r>
            <a:r>
              <a:rPr lang="pt-PT" sz="1800" dirty="0"/>
              <a:t> capaz de </a:t>
            </a:r>
            <a:r>
              <a:rPr lang="pt-PT" sz="1800" u="sng" dirty="0"/>
              <a:t>validar os questionários e as suas respostas</a:t>
            </a:r>
            <a:endParaRPr lang="pt-PT" sz="1800" b="1" dirty="0"/>
          </a:p>
          <a:p>
            <a:pPr marL="1200150" lvl="2">
              <a:buFont typeface="Wingdings" panose="05000000000000000000" pitchFamily="2" charset="2"/>
              <a:buChar char="ü"/>
            </a:pPr>
            <a:r>
              <a:rPr lang="pt-PT" sz="1600" dirty="0"/>
              <a:t>Totalmente implementada sem erros e de acordo com os requisitos do cliente</a:t>
            </a:r>
          </a:p>
          <a:p>
            <a:pPr lvl="1"/>
            <a:r>
              <a:rPr lang="pt-PT" sz="1800" dirty="0"/>
              <a:t>Criar um </a:t>
            </a:r>
            <a:r>
              <a:rPr lang="pt-PT" sz="1800" b="1" dirty="0"/>
              <a:t>novo questionário</a:t>
            </a:r>
            <a:r>
              <a:rPr lang="pt-PT" sz="1800" dirty="0"/>
              <a:t> a ser respondido pelos clientes</a:t>
            </a:r>
            <a:endParaRPr lang="pt-PT" sz="1800" b="1" dirty="0"/>
          </a:p>
          <a:p>
            <a:pPr marL="1200150" lvl="2">
              <a:buFont typeface="Wingdings" panose="05000000000000000000" pitchFamily="2" charset="2"/>
              <a:buChar char="ü"/>
            </a:pPr>
            <a:r>
              <a:rPr lang="pt-PT" sz="1600" dirty="0"/>
              <a:t>Totalmente implementada sem erros e de acordo com os requisitos do cliente</a:t>
            </a:r>
          </a:p>
          <a:p>
            <a:pPr lvl="1"/>
            <a:r>
              <a:rPr lang="pt-PT" sz="1800" dirty="0"/>
              <a:t>Inicializar o desenvolvimento do </a:t>
            </a:r>
            <a:r>
              <a:rPr lang="pt-PT" sz="1800" b="1" dirty="0"/>
              <a:t>AGV </a:t>
            </a:r>
            <a:r>
              <a:rPr lang="pt-PT" sz="1800" b="1" i="1" dirty="0"/>
              <a:t>digital </a:t>
            </a:r>
            <a:r>
              <a:rPr lang="pt-PT" sz="1800" b="1" i="1" dirty="0" err="1"/>
              <a:t>twin</a:t>
            </a:r>
            <a:endParaRPr lang="pt-PT" sz="1800" b="1" dirty="0"/>
          </a:p>
          <a:p>
            <a:pPr marL="1200150" lvl="2">
              <a:buFont typeface="Wingdings" panose="05000000000000000000" pitchFamily="2" charset="2"/>
              <a:buChar char="ü"/>
            </a:pPr>
            <a:r>
              <a:rPr lang="pt-PT" sz="1600" dirty="0"/>
              <a:t>Totalmente implementada a componente de comunicação</a:t>
            </a:r>
          </a:p>
          <a:p>
            <a:pPr lvl="1"/>
            <a:r>
              <a:rPr lang="pt-PT" sz="1800" dirty="0"/>
              <a:t>Atribuir </a:t>
            </a:r>
            <a:r>
              <a:rPr lang="pt-PT" sz="1800" b="1" dirty="0"/>
              <a:t>tarefas </a:t>
            </a:r>
            <a:r>
              <a:rPr lang="pt-PT" sz="1800" dirty="0"/>
              <a:t>aos </a:t>
            </a:r>
            <a:r>
              <a:rPr lang="pt-PT" sz="1800" dirty="0" err="1"/>
              <a:t>AGVs</a:t>
            </a:r>
            <a:r>
              <a:rPr lang="pt-PT" sz="1800" b="1" dirty="0"/>
              <a:t> automaticamente</a:t>
            </a:r>
            <a:r>
              <a:rPr lang="pt-PT" sz="1800" dirty="0"/>
              <a:t> (</a:t>
            </a:r>
            <a:r>
              <a:rPr lang="pt-PT" sz="1800" i="1" u="sng" dirty="0"/>
              <a:t>FIFO </a:t>
            </a:r>
            <a:r>
              <a:rPr lang="pt-PT" sz="1800" i="1" u="sng" dirty="0" err="1"/>
              <a:t>algorithm</a:t>
            </a:r>
            <a:r>
              <a:rPr lang="pt-PT" sz="1800" dirty="0"/>
              <a:t>)</a:t>
            </a:r>
            <a:endParaRPr lang="pt-PT" sz="1800" b="1" dirty="0"/>
          </a:p>
          <a:p>
            <a:pPr marL="1200150" lvl="2">
              <a:buFont typeface="Wingdings" panose="05000000000000000000" pitchFamily="2" charset="2"/>
              <a:buChar char="ü"/>
            </a:pPr>
            <a:r>
              <a:rPr lang="pt-PT" sz="1600" dirty="0"/>
              <a:t>Totalmente implementado sem erros e de acordo com os requisitos do cliente</a:t>
            </a:r>
          </a:p>
        </p:txBody>
      </p:sp>
    </p:spTree>
    <p:extLst>
      <p:ext uri="{BB962C8B-B14F-4D97-AF65-F5344CB8AC3E}">
        <p14:creationId xmlns:p14="http://schemas.microsoft.com/office/powerpoint/2010/main" val="556692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C3A42C-D563-468D-A0EA-9278B2A9FC2D}"/>
              </a:ext>
            </a:extLst>
          </p:cNvPr>
          <p:cNvSpPr>
            <a:spLocks noGrp="1"/>
          </p:cNvSpPr>
          <p:nvPr>
            <p:ph type="title"/>
          </p:nvPr>
        </p:nvSpPr>
        <p:spPr/>
        <p:txBody>
          <a:bodyPr/>
          <a:lstStyle/>
          <a:p>
            <a:r>
              <a:rPr lang="pt-PT" dirty="0"/>
              <a:t>Resultados esperados</a:t>
            </a:r>
          </a:p>
        </p:txBody>
      </p:sp>
      <p:sp>
        <p:nvSpPr>
          <p:cNvPr id="3" name="Marcador de Posição de Conteúdo 2">
            <a:extLst>
              <a:ext uri="{FF2B5EF4-FFF2-40B4-BE49-F238E27FC236}">
                <a16:creationId xmlns:a16="http://schemas.microsoft.com/office/drawing/2014/main" id="{408F449E-77D5-4842-AF66-408341757CEB}"/>
              </a:ext>
            </a:extLst>
          </p:cNvPr>
          <p:cNvSpPr>
            <a:spLocks noGrp="1"/>
          </p:cNvSpPr>
          <p:nvPr>
            <p:ph idx="1"/>
          </p:nvPr>
        </p:nvSpPr>
        <p:spPr>
          <a:xfrm>
            <a:off x="918555" y="2827434"/>
            <a:ext cx="10354890" cy="3416300"/>
          </a:xfrm>
        </p:spPr>
        <p:txBody>
          <a:bodyPr>
            <a:normAutofit/>
          </a:bodyPr>
          <a:lstStyle/>
          <a:p>
            <a:r>
              <a:rPr lang="pt-PT" sz="2000" dirty="0"/>
              <a:t>As expectativas da equipa para este sprint são:</a:t>
            </a:r>
          </a:p>
          <a:p>
            <a:pPr lvl="1"/>
            <a:r>
              <a:rPr lang="pt-PT" sz="1800" dirty="0"/>
              <a:t>Que o produto final entregue esteja funcional e a par com os objetivos idealizados pelo cliente</a:t>
            </a:r>
          </a:p>
          <a:p>
            <a:pPr lvl="1"/>
            <a:r>
              <a:rPr lang="pt-PT" sz="1800" dirty="0"/>
              <a:t>Que, em todas as situações em que poderia surgir um erro, seja apresentada uma mensagem a alertar o utilizador.</a:t>
            </a:r>
          </a:p>
          <a:p>
            <a:pPr lvl="1"/>
            <a:r>
              <a:rPr lang="pt-PT" sz="1800" dirty="0"/>
              <a:t>Que o programa seja possível de executar fora do IDE</a:t>
            </a:r>
          </a:p>
        </p:txBody>
      </p:sp>
    </p:spTree>
    <p:extLst>
      <p:ext uri="{BB962C8B-B14F-4D97-AF65-F5344CB8AC3E}">
        <p14:creationId xmlns:p14="http://schemas.microsoft.com/office/powerpoint/2010/main" val="2096972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PT" b="1" dirty="0"/>
              <a:t>Projeto Integrador</a:t>
            </a:r>
            <a:br>
              <a:rPr lang="pt-PT" b="1" dirty="0"/>
            </a:br>
            <a:r>
              <a:rPr lang="pt-PT" sz="3600" b="1" dirty="0"/>
              <a:t>Progresso – Sprint C</a:t>
            </a:r>
            <a:br>
              <a:rPr lang="pt-PT" sz="3600" b="1" dirty="0"/>
            </a:br>
            <a:endParaRPr lang="pt-PT" sz="1800" b="1" dirty="0"/>
          </a:p>
        </p:txBody>
      </p:sp>
      <p:sp>
        <p:nvSpPr>
          <p:cNvPr id="3" name="Subtitle 2"/>
          <p:cNvSpPr>
            <a:spLocks noGrp="1"/>
          </p:cNvSpPr>
          <p:nvPr>
            <p:ph type="subTitle" idx="1"/>
          </p:nvPr>
        </p:nvSpPr>
        <p:spPr/>
        <p:txBody>
          <a:bodyPr>
            <a:normAutofit/>
          </a:bodyPr>
          <a:lstStyle/>
          <a:p>
            <a:endParaRPr lang="pt-PT" b="1" cap="none" dirty="0">
              <a:latin typeface="+mj-lt"/>
            </a:endParaRPr>
          </a:p>
          <a:p>
            <a:r>
              <a:rPr lang="pt-PT" b="1" cap="none" dirty="0">
                <a:latin typeface="+mj-lt"/>
              </a:rPr>
              <a:t>Data: 29/05/2022</a:t>
            </a:r>
          </a:p>
        </p:txBody>
      </p:sp>
    </p:spTree>
    <p:extLst>
      <p:ext uri="{BB962C8B-B14F-4D97-AF65-F5344CB8AC3E}">
        <p14:creationId xmlns:p14="http://schemas.microsoft.com/office/powerpoint/2010/main" val="421101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Índice</a:t>
            </a:r>
          </a:p>
        </p:txBody>
      </p:sp>
      <p:sp>
        <p:nvSpPr>
          <p:cNvPr id="7" name="Content Placeholder 2"/>
          <p:cNvSpPr>
            <a:spLocks noGrp="1"/>
          </p:cNvSpPr>
          <p:nvPr>
            <p:ph idx="1"/>
          </p:nvPr>
        </p:nvSpPr>
        <p:spPr>
          <a:xfrm>
            <a:off x="895142" y="2935727"/>
            <a:ext cx="4640517" cy="4202191"/>
          </a:xfrm>
        </p:spPr>
        <p:txBody>
          <a:bodyPr>
            <a:normAutofit/>
          </a:bodyPr>
          <a:lstStyle/>
          <a:p>
            <a:pPr>
              <a:lnSpc>
                <a:spcPct val="150000"/>
              </a:lnSpc>
            </a:pPr>
            <a:r>
              <a:rPr lang="pt-PT" sz="1600" b="1" dirty="0"/>
              <a:t>Atividades Concluídas</a:t>
            </a:r>
          </a:p>
          <a:p>
            <a:pPr>
              <a:lnSpc>
                <a:spcPct val="150000"/>
              </a:lnSpc>
            </a:pPr>
            <a:r>
              <a:rPr lang="pt-PT" sz="1600" b="1" dirty="0"/>
              <a:t>Principais objetivos do sistema</a:t>
            </a:r>
          </a:p>
          <a:p>
            <a:pPr>
              <a:lnSpc>
                <a:spcPct val="150000"/>
              </a:lnSpc>
            </a:pPr>
            <a:r>
              <a:rPr lang="pt-PT" sz="1600" b="1" dirty="0"/>
              <a:t>Processo de desenvolvimento adotado</a:t>
            </a:r>
          </a:p>
          <a:p>
            <a:pPr>
              <a:lnSpc>
                <a:spcPct val="150000"/>
              </a:lnSpc>
            </a:pPr>
            <a:r>
              <a:rPr lang="pt-PT" sz="1600" b="1" dirty="0"/>
              <a:t>Diagrama de Casos de Uso</a:t>
            </a:r>
          </a:p>
          <a:p>
            <a:pPr>
              <a:lnSpc>
                <a:spcPct val="150000"/>
              </a:lnSpc>
            </a:pPr>
            <a:r>
              <a:rPr lang="pt-PT" sz="1600" b="1" dirty="0"/>
              <a:t>Modelo de Domínio</a:t>
            </a:r>
          </a:p>
          <a:p>
            <a:pPr>
              <a:lnSpc>
                <a:spcPct val="150000"/>
              </a:lnSpc>
            </a:pPr>
            <a:r>
              <a:rPr lang="pt-PT" sz="1600" b="1" dirty="0"/>
              <a:t>Modelo de Dados</a:t>
            </a:r>
          </a:p>
        </p:txBody>
      </p:sp>
      <p:sp>
        <p:nvSpPr>
          <p:cNvPr id="8" name="Content Placeholder 2">
            <a:extLst>
              <a:ext uri="{FF2B5EF4-FFF2-40B4-BE49-F238E27FC236}">
                <a16:creationId xmlns:a16="http://schemas.microsoft.com/office/drawing/2014/main" id="{D0D72E1D-4364-45B0-AB97-87C783131E57}"/>
              </a:ext>
            </a:extLst>
          </p:cNvPr>
          <p:cNvSpPr txBox="1">
            <a:spLocks/>
          </p:cNvSpPr>
          <p:nvPr/>
        </p:nvSpPr>
        <p:spPr>
          <a:xfrm>
            <a:off x="6656343" y="2935727"/>
            <a:ext cx="4640517" cy="42021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150000"/>
              </a:lnSpc>
            </a:pPr>
            <a:r>
              <a:rPr lang="pt-PT" sz="1600" b="1" dirty="0"/>
              <a:t>Diagrama de Classes</a:t>
            </a:r>
          </a:p>
          <a:p>
            <a:pPr>
              <a:lnSpc>
                <a:spcPct val="150000"/>
              </a:lnSpc>
            </a:pPr>
            <a:r>
              <a:rPr lang="pt-PT" sz="1600" b="1" dirty="0"/>
              <a:t>Planeamento</a:t>
            </a:r>
          </a:p>
          <a:p>
            <a:pPr>
              <a:lnSpc>
                <a:spcPct val="150000"/>
              </a:lnSpc>
            </a:pPr>
            <a:r>
              <a:rPr lang="pt-PT" sz="1600" b="1" dirty="0"/>
              <a:t>Metodologia de trabalho em equipa e estratégia para resolução de conflitos</a:t>
            </a:r>
          </a:p>
          <a:p>
            <a:pPr>
              <a:lnSpc>
                <a:spcPct val="150000"/>
              </a:lnSpc>
            </a:pPr>
            <a:r>
              <a:rPr lang="pt-PT" sz="1600" b="1" dirty="0"/>
              <a:t>Qualidade do produto</a:t>
            </a:r>
          </a:p>
          <a:p>
            <a:pPr>
              <a:lnSpc>
                <a:spcPct val="150000"/>
              </a:lnSpc>
            </a:pPr>
            <a:r>
              <a:rPr lang="pt-PT" sz="1600" b="1" dirty="0"/>
              <a:t>Resultados esperados</a:t>
            </a:r>
          </a:p>
        </p:txBody>
      </p:sp>
    </p:spTree>
    <p:extLst>
      <p:ext uri="{BB962C8B-B14F-4D97-AF65-F5344CB8AC3E}">
        <p14:creationId xmlns:p14="http://schemas.microsoft.com/office/powerpoint/2010/main" val="17819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Atividades Concluídas</a:t>
            </a:r>
          </a:p>
        </p:txBody>
      </p:sp>
      <p:graphicFrame>
        <p:nvGraphicFramePr>
          <p:cNvPr id="5" name="Tabela 8">
            <a:extLst>
              <a:ext uri="{FF2B5EF4-FFF2-40B4-BE49-F238E27FC236}">
                <a16:creationId xmlns:a16="http://schemas.microsoft.com/office/drawing/2014/main" id="{5F1D6354-90EC-4FAB-B540-2CC6FF103051}"/>
              </a:ext>
            </a:extLst>
          </p:cNvPr>
          <p:cNvGraphicFramePr>
            <a:graphicFrameLocks noGrp="1"/>
          </p:cNvGraphicFramePr>
          <p:nvPr>
            <p:extLst>
              <p:ext uri="{D42A27DB-BD31-4B8C-83A1-F6EECF244321}">
                <p14:modId xmlns:p14="http://schemas.microsoft.com/office/powerpoint/2010/main" val="853475730"/>
              </p:ext>
            </p:extLst>
          </p:nvPr>
        </p:nvGraphicFramePr>
        <p:xfrm>
          <a:off x="431028" y="2711944"/>
          <a:ext cx="11329943" cy="3473176"/>
        </p:xfrm>
        <a:graphic>
          <a:graphicData uri="http://schemas.openxmlformats.org/drawingml/2006/table">
            <a:tbl>
              <a:tblPr/>
              <a:tblGrid>
                <a:gridCol w="565785">
                  <a:extLst>
                    <a:ext uri="{9D8B030D-6E8A-4147-A177-3AD203B41FA5}">
                      <a16:colId xmlns:a16="http://schemas.microsoft.com/office/drawing/2014/main" val="20000"/>
                    </a:ext>
                  </a:extLst>
                </a:gridCol>
                <a:gridCol w="4499834">
                  <a:extLst>
                    <a:ext uri="{9D8B030D-6E8A-4147-A177-3AD203B41FA5}">
                      <a16:colId xmlns:a16="http://schemas.microsoft.com/office/drawing/2014/main" val="20001"/>
                    </a:ext>
                  </a:extLst>
                </a:gridCol>
                <a:gridCol w="2129051">
                  <a:extLst>
                    <a:ext uri="{9D8B030D-6E8A-4147-A177-3AD203B41FA5}">
                      <a16:colId xmlns:a16="http://schemas.microsoft.com/office/drawing/2014/main" val="20002"/>
                    </a:ext>
                  </a:extLst>
                </a:gridCol>
                <a:gridCol w="1637731">
                  <a:extLst>
                    <a:ext uri="{9D8B030D-6E8A-4147-A177-3AD203B41FA5}">
                      <a16:colId xmlns:a16="http://schemas.microsoft.com/office/drawing/2014/main" val="20003"/>
                    </a:ext>
                  </a:extLst>
                </a:gridCol>
                <a:gridCol w="1596788">
                  <a:extLst>
                    <a:ext uri="{9D8B030D-6E8A-4147-A177-3AD203B41FA5}">
                      <a16:colId xmlns:a16="http://schemas.microsoft.com/office/drawing/2014/main" val="20004"/>
                    </a:ext>
                  </a:extLst>
                </a:gridCol>
                <a:gridCol w="900754">
                  <a:extLst>
                    <a:ext uri="{9D8B030D-6E8A-4147-A177-3AD203B41FA5}">
                      <a16:colId xmlns:a16="http://schemas.microsoft.com/office/drawing/2014/main" val="20005"/>
                    </a:ext>
                  </a:extLst>
                </a:gridCol>
              </a:tblGrid>
              <a:tr h="2750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200" b="1" kern="1200" noProof="0" dirty="0">
                          <a:solidFill>
                            <a:schemeClr val="bg1"/>
                          </a:solidFill>
                          <a:latin typeface="+mj-lt"/>
                          <a:ea typeface="+mn-ea"/>
                          <a:cs typeface="Times New Roman" pitchFamily="18" charset="0"/>
                        </a:rPr>
                        <a:t>ID</a:t>
                      </a:r>
                    </a:p>
                  </a:txBody>
                  <a:tcPr marL="90000" marR="9000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200" b="1" kern="1200" noProof="0" dirty="0">
                          <a:solidFill>
                            <a:schemeClr val="bg1"/>
                          </a:solidFill>
                          <a:latin typeface="+mj-lt"/>
                          <a:ea typeface="+mn-ea"/>
                          <a:cs typeface="Times New Roman" pitchFamily="18" charset="0"/>
                        </a:rPr>
                        <a:t>Atividade</a:t>
                      </a:r>
                    </a:p>
                  </a:txBody>
                  <a:tcPr marL="90000" marR="9000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n-lt"/>
                          <a:ea typeface="+mn-ea"/>
                          <a:cs typeface="Times New Roman" pitchFamily="18" charset="0"/>
                        </a:rPr>
                        <a:t>Responsável</a:t>
                      </a:r>
                      <a:endParaRPr lang="pt-PT" sz="1200" b="1" kern="1200" noProof="0" dirty="0">
                        <a:solidFill>
                          <a:schemeClr val="bg1"/>
                        </a:solidFill>
                        <a:latin typeface="+mj-lt"/>
                        <a:ea typeface="+mn-ea"/>
                        <a:cs typeface="Times New Roman" pitchFamily="18" charset="0"/>
                      </a:endParaRPr>
                    </a:p>
                  </a:txBody>
                  <a:tcPr marL="90000" marR="9000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err="1">
                          <a:solidFill>
                            <a:schemeClr val="bg1"/>
                          </a:solidFill>
                          <a:latin typeface="+mj-lt"/>
                          <a:ea typeface="+mn-ea"/>
                          <a:cs typeface="Times New Roman" pitchFamily="18" charset="0"/>
                        </a:rPr>
                        <a:t>Baseline</a:t>
                      </a:r>
                      <a:endParaRPr lang="pt-PT" sz="1200" b="1" kern="1200" noProof="0" dirty="0">
                        <a:solidFill>
                          <a:schemeClr val="bg1"/>
                        </a:solidFill>
                        <a:latin typeface="+mj-lt"/>
                        <a:ea typeface="+mn-ea"/>
                        <a:cs typeface="Times New Roman" pitchFamily="18" charset="0"/>
                      </a:endParaRPr>
                    </a:p>
                  </a:txBody>
                  <a:tcPr marL="90000" marR="9000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j-lt"/>
                          <a:ea typeface="+mn-ea"/>
                          <a:cs typeface="Times New Roman" pitchFamily="18" charset="0"/>
                        </a:rPr>
                        <a:t>Real</a:t>
                      </a:r>
                    </a:p>
                  </a:txBody>
                  <a:tcPr marL="90000" marR="9000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j-lt"/>
                          <a:ea typeface="+mn-ea"/>
                          <a:cs typeface="Times New Roman" pitchFamily="18" charset="0"/>
                        </a:rPr>
                        <a:t>Estado</a:t>
                      </a:r>
                    </a:p>
                  </a:txBody>
                  <a:tcPr marL="90000" marR="9000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extLst>
                  <a:ext uri="{0D108BD9-81ED-4DB2-BD59-A6C34878D82A}">
                    <a16:rowId xmlns:a16="http://schemas.microsoft.com/office/drawing/2014/main" val="10000"/>
                  </a:ext>
                </a:extLst>
              </a:tr>
              <a:tr h="454892">
                <a:tc>
                  <a:txBody>
                    <a:bodyPr/>
                    <a:lstStyle/>
                    <a:p>
                      <a:pPr marL="0" algn="ctr" defTabSz="914400" rtl="0" eaLnBrk="1" latinLnBrk="0" hangingPunct="1">
                        <a:lnSpc>
                          <a:spcPct val="100000"/>
                        </a:lnSpc>
                        <a:spcBef>
                          <a:spcPts val="300"/>
                        </a:spcBef>
                        <a:spcAft>
                          <a:spcPts val="300"/>
                        </a:spcAft>
                      </a:pPr>
                      <a:r>
                        <a:rPr lang="pt-PT" sz="1200" kern="1200" noProof="0" dirty="0">
                          <a:solidFill>
                            <a:schemeClr val="tx1"/>
                          </a:solidFill>
                          <a:latin typeface="+mj-lt"/>
                          <a:ea typeface="+mn-ea"/>
                          <a:cs typeface="Times New Roman"/>
                        </a:rPr>
                        <a:t>1501</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algn="l" defTabSz="914400" rtl="0" eaLnBrk="1" latinLnBrk="0" hangingPunct="1">
                        <a:lnSpc>
                          <a:spcPct val="100000"/>
                        </a:lnSpc>
                        <a:spcBef>
                          <a:spcPts val="300"/>
                        </a:spcBef>
                        <a:spcAft>
                          <a:spcPts val="300"/>
                        </a:spcAft>
                      </a:pPr>
                      <a:r>
                        <a:rPr lang="en-US" sz="1200" dirty="0"/>
                        <a:t>As Customer, I want to view/search the product catalog and be able to add a product to the shopping cart.</a:t>
                      </a:r>
                      <a:endParaRPr lang="en-US" sz="1200" kern="1200" noProof="0" dirty="0">
                        <a:solidFill>
                          <a:schemeClr val="tx1"/>
                        </a:solidFill>
                        <a:latin typeface="+mj-lt"/>
                        <a:ea typeface="+mn-ea"/>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1201487</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Início: 19-05-2022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Fim: 28-05-2022</a:t>
                      </a:r>
                    </a:p>
                  </a:txBody>
                  <a:tcPr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Início: 24-05-2022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  Fim: 28-05-2022</a:t>
                      </a:r>
                    </a:p>
                  </a:txBody>
                  <a:tcPr marL="18000" marR="1800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j-lt"/>
                          <a:ea typeface="+mn-ea"/>
                          <a:cs typeface="Arial" pitchFamily="34" charset="0"/>
                          <a:sym typeface="Wingdings"/>
                        </a:rPr>
                        <a:t></a:t>
                      </a:r>
                      <a:endParaRPr lang="pt-PT" sz="2400" kern="1200" noProof="0" dirty="0">
                        <a:solidFill>
                          <a:schemeClr val="tx1"/>
                        </a:solidFill>
                        <a:latin typeface="+mj-lt"/>
                        <a:ea typeface="+mn-ea"/>
                        <a:cs typeface="Times New Roman" pitchFamily="18" charset="0"/>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54892">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1901</a:t>
                      </a: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200" kern="1200" noProof="0" dirty="0">
                          <a:solidFill>
                            <a:schemeClr val="tx1"/>
                          </a:solidFill>
                          <a:latin typeface="+mj-lt"/>
                          <a:ea typeface="+mn-ea"/>
                          <a:cs typeface="Times New Roman"/>
                        </a:rPr>
                        <a:t>As Project Manager, I want that the "</a:t>
                      </a:r>
                      <a:r>
                        <a:rPr lang="en-US" sz="1200" kern="1200" noProof="0" dirty="0" err="1">
                          <a:solidFill>
                            <a:schemeClr val="tx1"/>
                          </a:solidFill>
                          <a:latin typeface="+mj-lt"/>
                          <a:ea typeface="+mn-ea"/>
                          <a:cs typeface="Times New Roman"/>
                        </a:rPr>
                        <a:t>OrdersServer</a:t>
                      </a:r>
                      <a:r>
                        <a:rPr lang="en-US" sz="1200" kern="1200" noProof="0" dirty="0">
                          <a:solidFill>
                            <a:schemeClr val="tx1"/>
                          </a:solidFill>
                          <a:latin typeface="+mj-lt"/>
                          <a:ea typeface="+mn-ea"/>
                          <a:cs typeface="Times New Roman"/>
                        </a:rPr>
                        <a:t>" component supports properly, at request, the needs of the "</a:t>
                      </a:r>
                      <a:r>
                        <a:rPr lang="en-US" sz="1200" kern="1200" noProof="0" dirty="0" err="1">
                          <a:solidFill>
                            <a:schemeClr val="tx1"/>
                          </a:solidFill>
                          <a:latin typeface="+mj-lt"/>
                          <a:ea typeface="+mn-ea"/>
                          <a:cs typeface="Times New Roman"/>
                        </a:rPr>
                        <a:t>CustomerApp</a:t>
                      </a:r>
                      <a:r>
                        <a:rPr lang="en-US" sz="1200" kern="1200" noProof="0" dirty="0">
                          <a:solidFill>
                            <a:schemeClr val="tx1"/>
                          </a:solidFill>
                          <a:latin typeface="+mj-lt"/>
                          <a:ea typeface="+mn-ea"/>
                          <a:cs typeface="Times New Roman"/>
                        </a:rPr>
                        <a:t>" application.</a:t>
                      </a: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1201487</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Início: 15-05-2022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  Fim: 22-05-2022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Início: 18-05-2022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  Fim: 21-05-2022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54892">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2003</a:t>
                      </a: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200" kern="1200" noProof="0" dirty="0">
                          <a:solidFill>
                            <a:schemeClr val="tx1"/>
                          </a:solidFill>
                          <a:latin typeface="+mj-lt"/>
                          <a:ea typeface="+mn-ea"/>
                          <a:cs typeface="Times New Roman"/>
                        </a:rPr>
                        <a:t>As Warehouse Employee, I want to access the list of orders that need to be prepared by an AGV and be able to ask/force any of those orders to be immediately prepared by an AGV available.</a:t>
                      </a: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1201487</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Início: 15-05-2022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  Fim: 24-05-2022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Início: 14-05-2022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  Fim: 27-05-2022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54892">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2004</a:t>
                      </a: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200" kern="1200" noProof="0" dirty="0">
                          <a:solidFill>
                            <a:schemeClr val="tx1"/>
                          </a:solidFill>
                          <a:latin typeface="+mj-lt"/>
                          <a:ea typeface="+mn-ea"/>
                          <a:cs typeface="Times New Roman"/>
                        </a:rPr>
                        <a:t>As Warehouse Employee, I want to access the list of orders that have already been prepared by the AGVs and be able to update any of those orders as having been dispatched for customer delivery.</a:t>
                      </a: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1200902</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n-lt"/>
                          <a:ea typeface="+mn-ea"/>
                          <a:cs typeface="+mn-cs"/>
                        </a:rPr>
                        <a:t>  Início: 23-05-2022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  Fim: 26-05-2022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n-lt"/>
                          <a:ea typeface="+mn-ea"/>
                          <a:cs typeface="+mn-cs"/>
                        </a:rPr>
                        <a:t>  Início: 27-05-2022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  Fim: 29-05-2022</a:t>
                      </a:r>
                      <a:endParaRPr kumimoji="0" lang="pt-PT" sz="1200" b="0" i="0" u="none" strike="noStrike" kern="1200" cap="none" normalizeH="0" baseline="0" dirty="0">
                        <a:ln>
                          <a:noFill/>
                        </a:ln>
                        <a:solidFill>
                          <a:schemeClr val="tx1"/>
                        </a:solidFill>
                        <a:effectLst/>
                        <a:latin typeface="+mj-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748312305"/>
                  </a:ext>
                </a:extLst>
              </a:tr>
              <a:tr h="454892">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2005</a:t>
                      </a: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200" kern="1200" noProof="0" dirty="0">
                          <a:solidFill>
                            <a:schemeClr val="tx1"/>
                          </a:solidFill>
                          <a:latin typeface="+mj-lt"/>
                          <a:ea typeface="+mn-ea"/>
                          <a:cs typeface="Times New Roman"/>
                        </a:rPr>
                        <a:t>As Warehouse Employee, I want to open a web dashboard presenting the current status of the AGVs as well as their position in the warehouse layout and keeps updated automatically (e.g.: at each minute).</a:t>
                      </a: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1200601 e 1201487</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n-lt"/>
                          <a:ea typeface="+mn-ea"/>
                          <a:cs typeface="+mn-cs"/>
                        </a:rPr>
                        <a:t>  Início: 22-05-2022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  Fim: 29-05-2022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n-lt"/>
                          <a:ea typeface="+mn-ea"/>
                          <a:cs typeface="+mn-cs"/>
                        </a:rPr>
                        <a:t>  Início: 26-05-2022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  Fim: 28-05-2022</a:t>
                      </a:r>
                      <a:endParaRPr kumimoji="0" lang="pt-PT" sz="1200" b="0" i="0" u="none" strike="noStrike" kern="1200" cap="none" normalizeH="0" baseline="0" dirty="0">
                        <a:ln>
                          <a:noFill/>
                        </a:ln>
                        <a:solidFill>
                          <a:schemeClr val="tx1"/>
                        </a:solidFill>
                        <a:effectLst/>
                        <a:latin typeface="+mj-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77214421"/>
                  </a:ext>
                </a:extLst>
              </a:tr>
            </a:tbl>
          </a:graphicData>
        </a:graphic>
      </p:graphicFrame>
    </p:spTree>
    <p:extLst>
      <p:ext uri="{BB962C8B-B14F-4D97-AF65-F5344CB8AC3E}">
        <p14:creationId xmlns:p14="http://schemas.microsoft.com/office/powerpoint/2010/main" val="238488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Atividades Concluídas</a:t>
            </a:r>
          </a:p>
        </p:txBody>
      </p:sp>
      <p:graphicFrame>
        <p:nvGraphicFramePr>
          <p:cNvPr id="4" name="Tabela 8">
            <a:extLst>
              <a:ext uri="{FF2B5EF4-FFF2-40B4-BE49-F238E27FC236}">
                <a16:creationId xmlns:a16="http://schemas.microsoft.com/office/drawing/2014/main" id="{A761F50D-9F6E-4530-B3C2-581081BE5566}"/>
              </a:ext>
            </a:extLst>
          </p:cNvPr>
          <p:cNvGraphicFramePr>
            <a:graphicFrameLocks noGrp="1"/>
          </p:cNvGraphicFramePr>
          <p:nvPr>
            <p:extLst>
              <p:ext uri="{D42A27DB-BD31-4B8C-83A1-F6EECF244321}">
                <p14:modId xmlns:p14="http://schemas.microsoft.com/office/powerpoint/2010/main" val="3500922129"/>
              </p:ext>
            </p:extLst>
          </p:nvPr>
        </p:nvGraphicFramePr>
        <p:xfrm>
          <a:off x="432774" y="2441356"/>
          <a:ext cx="11326451" cy="4185459"/>
        </p:xfrm>
        <a:graphic>
          <a:graphicData uri="http://schemas.openxmlformats.org/drawingml/2006/table">
            <a:tbl>
              <a:tblPr/>
              <a:tblGrid>
                <a:gridCol w="562293">
                  <a:extLst>
                    <a:ext uri="{9D8B030D-6E8A-4147-A177-3AD203B41FA5}">
                      <a16:colId xmlns:a16="http://schemas.microsoft.com/office/drawing/2014/main" val="20000"/>
                    </a:ext>
                  </a:extLst>
                </a:gridCol>
                <a:gridCol w="4499834">
                  <a:extLst>
                    <a:ext uri="{9D8B030D-6E8A-4147-A177-3AD203B41FA5}">
                      <a16:colId xmlns:a16="http://schemas.microsoft.com/office/drawing/2014/main" val="20001"/>
                    </a:ext>
                  </a:extLst>
                </a:gridCol>
                <a:gridCol w="2129051">
                  <a:extLst>
                    <a:ext uri="{9D8B030D-6E8A-4147-A177-3AD203B41FA5}">
                      <a16:colId xmlns:a16="http://schemas.microsoft.com/office/drawing/2014/main" val="20002"/>
                    </a:ext>
                  </a:extLst>
                </a:gridCol>
                <a:gridCol w="1637731">
                  <a:extLst>
                    <a:ext uri="{9D8B030D-6E8A-4147-A177-3AD203B41FA5}">
                      <a16:colId xmlns:a16="http://schemas.microsoft.com/office/drawing/2014/main" val="20003"/>
                    </a:ext>
                  </a:extLst>
                </a:gridCol>
                <a:gridCol w="1596788">
                  <a:extLst>
                    <a:ext uri="{9D8B030D-6E8A-4147-A177-3AD203B41FA5}">
                      <a16:colId xmlns:a16="http://schemas.microsoft.com/office/drawing/2014/main" val="20004"/>
                    </a:ext>
                  </a:extLst>
                </a:gridCol>
                <a:gridCol w="900754">
                  <a:extLst>
                    <a:ext uri="{9D8B030D-6E8A-4147-A177-3AD203B41FA5}">
                      <a16:colId xmlns:a16="http://schemas.microsoft.com/office/drawing/2014/main" val="20005"/>
                    </a:ext>
                  </a:extLst>
                </a:gridCol>
              </a:tblGrid>
              <a:tr h="2031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200" b="1" kern="1200" noProof="0" dirty="0">
                          <a:solidFill>
                            <a:schemeClr val="bg1"/>
                          </a:solidFill>
                          <a:latin typeface="+mj-lt"/>
                          <a:ea typeface="+mn-ea"/>
                          <a:cs typeface="Times New Roman" pitchFamily="18" charset="0"/>
                        </a:rPr>
                        <a:t>ID</a:t>
                      </a:r>
                    </a:p>
                  </a:txBody>
                  <a:tcPr marL="90000" marR="9000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200" b="1" kern="1200" noProof="0" dirty="0">
                          <a:solidFill>
                            <a:schemeClr val="bg1"/>
                          </a:solidFill>
                          <a:latin typeface="+mj-lt"/>
                          <a:ea typeface="+mn-ea"/>
                          <a:cs typeface="Times New Roman" pitchFamily="18" charset="0"/>
                        </a:rPr>
                        <a:t>Atividade</a:t>
                      </a:r>
                    </a:p>
                  </a:txBody>
                  <a:tcPr marL="90000" marR="9000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n-lt"/>
                          <a:ea typeface="+mn-ea"/>
                          <a:cs typeface="Times New Roman" pitchFamily="18" charset="0"/>
                        </a:rPr>
                        <a:t>Responsável</a:t>
                      </a:r>
                      <a:endParaRPr lang="pt-PT" sz="1200" b="1" kern="1200" noProof="0" dirty="0">
                        <a:solidFill>
                          <a:schemeClr val="bg1"/>
                        </a:solidFill>
                        <a:latin typeface="+mj-lt"/>
                        <a:ea typeface="+mn-ea"/>
                        <a:cs typeface="Times New Roman" pitchFamily="18" charset="0"/>
                      </a:endParaRPr>
                    </a:p>
                  </a:txBody>
                  <a:tcPr marL="90000" marR="9000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err="1">
                          <a:solidFill>
                            <a:schemeClr val="bg1"/>
                          </a:solidFill>
                          <a:latin typeface="+mj-lt"/>
                          <a:ea typeface="+mn-ea"/>
                          <a:cs typeface="Times New Roman" pitchFamily="18" charset="0"/>
                        </a:rPr>
                        <a:t>Baseline</a:t>
                      </a:r>
                      <a:endParaRPr lang="pt-PT" sz="1200" b="1" kern="1200" noProof="0" dirty="0">
                        <a:solidFill>
                          <a:schemeClr val="bg1"/>
                        </a:solidFill>
                        <a:latin typeface="+mj-lt"/>
                        <a:ea typeface="+mn-ea"/>
                        <a:cs typeface="Times New Roman" pitchFamily="18" charset="0"/>
                      </a:endParaRPr>
                    </a:p>
                  </a:txBody>
                  <a:tcPr marL="90000" marR="9000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j-lt"/>
                          <a:ea typeface="+mn-ea"/>
                          <a:cs typeface="Times New Roman" pitchFamily="18" charset="0"/>
                        </a:rPr>
                        <a:t>Real</a:t>
                      </a:r>
                    </a:p>
                  </a:txBody>
                  <a:tcPr marL="90000" marR="9000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j-lt"/>
                          <a:ea typeface="+mn-ea"/>
                          <a:cs typeface="Times New Roman" pitchFamily="18" charset="0"/>
                        </a:rPr>
                        <a:t>Estado</a:t>
                      </a:r>
                    </a:p>
                  </a:txBody>
                  <a:tcPr marL="90000" marR="9000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extLst>
                  <a:ext uri="{0D108BD9-81ED-4DB2-BD59-A6C34878D82A}">
                    <a16:rowId xmlns:a16="http://schemas.microsoft.com/office/drawing/2014/main" val="10000"/>
                  </a:ext>
                </a:extLst>
              </a:tr>
              <a:tr h="406287">
                <a:tc>
                  <a:txBody>
                    <a:bodyPr/>
                    <a:lstStyle/>
                    <a:p>
                      <a:pPr marL="0" algn="ctr" defTabSz="914400" rtl="0" eaLnBrk="1" latinLnBrk="0" hangingPunct="1">
                        <a:lnSpc>
                          <a:spcPct val="100000"/>
                        </a:lnSpc>
                        <a:spcBef>
                          <a:spcPts val="300"/>
                        </a:spcBef>
                        <a:spcAft>
                          <a:spcPts val="300"/>
                        </a:spcAft>
                      </a:pPr>
                      <a:r>
                        <a:rPr lang="pt-PT" sz="1200" kern="1200" noProof="0" dirty="0">
                          <a:solidFill>
                            <a:schemeClr val="tx1"/>
                          </a:solidFill>
                          <a:latin typeface="+mj-lt"/>
                          <a:ea typeface="+mn-ea"/>
                          <a:cs typeface="Times New Roman"/>
                        </a:rPr>
                        <a:t>3000</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algn="l" defTabSz="914400" rtl="0" eaLnBrk="1" latinLnBrk="0" hangingPunct="1">
                        <a:lnSpc>
                          <a:spcPct val="100000"/>
                        </a:lnSpc>
                        <a:spcBef>
                          <a:spcPts val="300"/>
                        </a:spcBef>
                        <a:spcAft>
                          <a:spcPts val="300"/>
                        </a:spcAft>
                      </a:pPr>
                      <a:r>
                        <a:rPr lang="en-US" sz="1200" kern="1200" noProof="0" dirty="0">
                          <a:solidFill>
                            <a:schemeClr val="tx1"/>
                          </a:solidFill>
                          <a:latin typeface="+mj-lt"/>
                          <a:ea typeface="+mn-ea"/>
                          <a:cs typeface="Times New Roman"/>
                        </a:rPr>
                        <a:t>As Project Manager, I want the team to specify a grammar allowing to express several kinds of questionnaires.</a:t>
                      </a:r>
                      <a:endParaRPr lang="pt-PT" sz="1200" kern="1200" noProof="0" dirty="0">
                        <a:solidFill>
                          <a:schemeClr val="tx1"/>
                        </a:solidFill>
                        <a:latin typeface="+mj-lt"/>
                        <a:ea typeface="+mn-ea"/>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1200920 e 1200601</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n-lt"/>
                          <a:ea typeface="+mn-ea"/>
                          <a:cs typeface="+mn-cs"/>
                        </a:rPr>
                        <a:t>Início: 10-05-2022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Fim: 19-05-2022</a:t>
                      </a:r>
                      <a:endParaRPr kumimoji="0" lang="pt-PT" sz="1200" b="0" i="0" u="none" strike="noStrike" kern="1200" cap="none" normalizeH="0" baseline="0" dirty="0">
                        <a:ln>
                          <a:noFill/>
                        </a:ln>
                        <a:solidFill>
                          <a:schemeClr val="tx1"/>
                        </a:solidFill>
                        <a:effectLst/>
                        <a:latin typeface="+mj-lt"/>
                        <a:ea typeface="+mn-ea"/>
                        <a:cs typeface="+mn-cs"/>
                      </a:endParaRPr>
                    </a:p>
                  </a:txBody>
                  <a:tcPr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Início: 11-05-2022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  Fim: 28-05-2022</a:t>
                      </a:r>
                    </a:p>
                  </a:txBody>
                  <a:tcPr marL="18000" marR="1800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j-lt"/>
                          <a:ea typeface="+mn-ea"/>
                          <a:cs typeface="Arial" pitchFamily="34" charset="0"/>
                          <a:sym typeface="Wingdings"/>
                        </a:rPr>
                        <a:t></a:t>
                      </a:r>
                      <a:endParaRPr lang="pt-PT" sz="2400" kern="1200" noProof="0" dirty="0">
                        <a:solidFill>
                          <a:schemeClr val="tx1"/>
                        </a:solidFill>
                        <a:latin typeface="+mj-lt"/>
                        <a:ea typeface="+mn-ea"/>
                        <a:cs typeface="Times New Roman" pitchFamily="18" charset="0"/>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12572">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3001</a:t>
                      </a: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200" kern="1200" noProof="0" dirty="0">
                          <a:solidFill>
                            <a:schemeClr val="tx1"/>
                          </a:solidFill>
                          <a:latin typeface="+mj-lt"/>
                          <a:ea typeface="+mn-ea"/>
                          <a:cs typeface="Times New Roman" pitchFamily="18" charset="0"/>
                        </a:rPr>
                        <a:t>As Sales Manager, I want to create a new questionnaire to be further answered by customers meeting the specified criteria (e.g.: have ordered a given product; belong to a given age group).</a:t>
                      </a:r>
                      <a:endParaRPr lang="pt-PT" sz="1200" kern="1200" noProof="0" dirty="0">
                        <a:solidFill>
                          <a:schemeClr val="tx1"/>
                        </a:solidFill>
                        <a:latin typeface="+mj-lt"/>
                        <a:ea typeface="+mn-ea"/>
                        <a:cs typeface="Times New Roman" pitchFamily="18" charset="0"/>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1200902</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n-lt"/>
                          <a:ea typeface="+mn-ea"/>
                          <a:cs typeface="+mn-cs"/>
                        </a:rPr>
                        <a:t>  Início: 14-05-2022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  Fim: 21-05-2022</a:t>
                      </a:r>
                      <a:endParaRPr kumimoji="0" lang="pt-PT" sz="1200" b="0" i="0" u="none" strike="noStrike" kern="1200" cap="none" normalizeH="0" baseline="0" dirty="0">
                        <a:ln>
                          <a:noFill/>
                        </a:ln>
                        <a:solidFill>
                          <a:schemeClr val="tx1"/>
                        </a:solidFill>
                        <a:effectLst/>
                        <a:latin typeface="+mj-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Início: 19-05-2022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  Fim: 25-05-2022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6287">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4001</a:t>
                      </a: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200" kern="1200" noProof="0" dirty="0">
                          <a:solidFill>
                            <a:schemeClr val="tx1"/>
                          </a:solidFill>
                          <a:latin typeface="+mj-lt"/>
                          <a:ea typeface="+mn-ea"/>
                          <a:cs typeface="Times New Roman"/>
                        </a:rPr>
                        <a:t>As Project Manager, I want that the "</a:t>
                      </a:r>
                      <a:r>
                        <a:rPr lang="en-US" sz="1200" kern="1200" noProof="0" dirty="0" err="1">
                          <a:solidFill>
                            <a:schemeClr val="tx1"/>
                          </a:solidFill>
                          <a:latin typeface="+mj-lt"/>
                          <a:ea typeface="+mn-ea"/>
                          <a:cs typeface="Times New Roman"/>
                        </a:rPr>
                        <a:t>AGVManager</a:t>
                      </a:r>
                      <a:r>
                        <a:rPr lang="en-US" sz="1200" kern="1200" noProof="0" dirty="0">
                          <a:solidFill>
                            <a:schemeClr val="tx1"/>
                          </a:solidFill>
                          <a:latin typeface="+mj-lt"/>
                          <a:ea typeface="+mn-ea"/>
                          <a:cs typeface="Times New Roman"/>
                        </a:rPr>
                        <a:t>" component supports properly, at request, the needs of the "</a:t>
                      </a:r>
                      <a:r>
                        <a:rPr lang="en-US" sz="1200" kern="1200" noProof="0" dirty="0" err="1">
                          <a:solidFill>
                            <a:schemeClr val="tx1"/>
                          </a:solidFill>
                          <a:latin typeface="+mj-lt"/>
                          <a:ea typeface="+mn-ea"/>
                          <a:cs typeface="Times New Roman"/>
                        </a:rPr>
                        <a:t>BackOfficeApp</a:t>
                      </a:r>
                      <a:r>
                        <a:rPr lang="en-US" sz="1200" kern="1200" noProof="0" dirty="0">
                          <a:solidFill>
                            <a:schemeClr val="tx1"/>
                          </a:solidFill>
                          <a:latin typeface="+mj-lt"/>
                          <a:ea typeface="+mn-ea"/>
                          <a:cs typeface="Times New Roman"/>
                        </a:rPr>
                        <a:t>" application as well as the needs the AGV digital twin.</a:t>
                      </a:r>
                      <a:endParaRPr lang="pt-PT" sz="1200" kern="1200" noProof="0" dirty="0">
                        <a:solidFill>
                          <a:schemeClr val="tx1"/>
                        </a:solidFill>
                        <a:latin typeface="+mj-lt"/>
                        <a:ea typeface="+mn-ea"/>
                        <a:cs typeface="Times New Roman"/>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1200920 e 1201487</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a:t>
                      </a:r>
                      <a:r>
                        <a:rPr kumimoji="0" lang="pt-PT" sz="1200" b="0" i="0" u="none" strike="noStrike" kern="1200" cap="none" normalizeH="0" baseline="0" dirty="0">
                          <a:ln>
                            <a:noFill/>
                          </a:ln>
                          <a:solidFill>
                            <a:schemeClr val="tx1"/>
                          </a:solidFill>
                          <a:effectLst/>
                          <a:latin typeface="+mn-lt"/>
                          <a:ea typeface="+mn-ea"/>
                          <a:cs typeface="+mn-cs"/>
                        </a:rPr>
                        <a:t> Início: 18-05-2022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  Fim: 23-05-2022</a:t>
                      </a:r>
                      <a:endParaRPr kumimoji="0" lang="pt-PT" sz="1200" b="0" i="0" u="none" strike="noStrike" kern="1200" cap="none" normalizeH="0" baseline="0" dirty="0">
                        <a:ln>
                          <a:noFill/>
                        </a:ln>
                        <a:solidFill>
                          <a:schemeClr val="tx1"/>
                        </a:solidFill>
                        <a:effectLst/>
                        <a:latin typeface="+mj-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Início: 19-05-2022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  Fim: 28-05-2022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09427">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4002</a:t>
                      </a: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200" kern="1200" noProof="0" dirty="0">
                          <a:solidFill>
                            <a:schemeClr val="tx1"/>
                          </a:solidFill>
                          <a:latin typeface="+mj-lt"/>
                          <a:ea typeface="+mn-ea"/>
                          <a:cs typeface="Times New Roman"/>
                        </a:rPr>
                        <a:t>As Project Manager, I want that the "</a:t>
                      </a:r>
                      <a:r>
                        <a:rPr lang="en-US" sz="1200" kern="1200" noProof="0" dirty="0" err="1">
                          <a:solidFill>
                            <a:schemeClr val="tx1"/>
                          </a:solidFill>
                          <a:latin typeface="+mj-lt"/>
                          <a:ea typeface="+mn-ea"/>
                          <a:cs typeface="Times New Roman"/>
                        </a:rPr>
                        <a:t>AGVManager</a:t>
                      </a:r>
                      <a:r>
                        <a:rPr lang="en-US" sz="1200" kern="1200" noProof="0" dirty="0">
                          <a:solidFill>
                            <a:schemeClr val="tx1"/>
                          </a:solidFill>
                          <a:latin typeface="+mj-lt"/>
                          <a:ea typeface="+mn-ea"/>
                          <a:cs typeface="Times New Roman"/>
                        </a:rPr>
                        <a:t>" component is enhanced with a basic FIFO algorithm to automatically assign tasks to AGVs.</a:t>
                      </a:r>
                      <a:endParaRPr lang="pt-PT" sz="1200" kern="1200" noProof="0" dirty="0">
                        <a:solidFill>
                          <a:schemeClr val="tx1"/>
                        </a:solidFill>
                        <a:latin typeface="+mj-lt"/>
                        <a:ea typeface="+mn-ea"/>
                        <a:cs typeface="Times New Roman"/>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1200601 e 1200920</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n-lt"/>
                          <a:ea typeface="+mn-ea"/>
                          <a:cs typeface="+mn-cs"/>
                        </a:rPr>
                        <a:t>  Início: 22-05-2022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  Fim: 27-05-2022</a:t>
                      </a:r>
                      <a:endParaRPr kumimoji="0" lang="pt-PT" sz="1200" b="0" i="0" u="none" strike="noStrike" kern="1200" cap="none" normalizeH="0" baseline="0" dirty="0">
                        <a:ln>
                          <a:noFill/>
                        </a:ln>
                        <a:solidFill>
                          <a:schemeClr val="tx1"/>
                        </a:solidFill>
                        <a:effectLst/>
                        <a:latin typeface="+mj-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n-lt"/>
                          <a:ea typeface="+mn-ea"/>
                          <a:cs typeface="+mn-cs"/>
                        </a:rPr>
                        <a:t>  Início: 25-05-2022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  Fim: 29-05-2022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748312305"/>
                  </a:ext>
                </a:extLst>
              </a:tr>
              <a:tr h="521558">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5001</a:t>
                      </a: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200" kern="1200" noProof="0" dirty="0">
                          <a:solidFill>
                            <a:schemeClr val="tx1"/>
                          </a:solidFill>
                          <a:latin typeface="+mj-lt"/>
                          <a:ea typeface="+mn-ea"/>
                          <a:cs typeface="Times New Roman"/>
                        </a:rPr>
                        <a:t>As Project Manager, I want that the team start developing the input communication module of the AGV digital twin to accept requests from the "</a:t>
                      </a:r>
                      <a:r>
                        <a:rPr lang="en-US" sz="1200" kern="1200" noProof="0" dirty="0" err="1">
                          <a:solidFill>
                            <a:schemeClr val="tx1"/>
                          </a:solidFill>
                          <a:latin typeface="+mj-lt"/>
                          <a:ea typeface="+mn-ea"/>
                          <a:cs typeface="Times New Roman"/>
                        </a:rPr>
                        <a:t>AGVManager</a:t>
                      </a:r>
                      <a:r>
                        <a:rPr lang="en-US" sz="1200" kern="1200" noProof="0" dirty="0">
                          <a:solidFill>
                            <a:schemeClr val="tx1"/>
                          </a:solidFill>
                          <a:latin typeface="+mj-lt"/>
                          <a:ea typeface="+mn-ea"/>
                          <a:cs typeface="Times New Roman"/>
                        </a:rPr>
                        <a:t>".</a:t>
                      </a:r>
                      <a:endParaRPr lang="pt-PT" sz="1200" kern="1200" noProof="0" dirty="0">
                        <a:solidFill>
                          <a:schemeClr val="tx1"/>
                        </a:solidFill>
                        <a:latin typeface="+mj-lt"/>
                        <a:ea typeface="+mn-ea"/>
                        <a:cs typeface="Times New Roman"/>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1200920</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n-lt"/>
                          <a:ea typeface="+mn-ea"/>
                          <a:cs typeface="+mn-cs"/>
                        </a:rPr>
                        <a:t>  Início: 20-05-2022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  Fim: 23-05-2022</a:t>
                      </a:r>
                      <a:endParaRPr kumimoji="0" lang="pt-PT" sz="1200" b="0" i="0" u="none" strike="noStrike" kern="1200" cap="none" normalizeH="0" baseline="0" dirty="0">
                        <a:ln>
                          <a:noFill/>
                        </a:ln>
                        <a:solidFill>
                          <a:schemeClr val="tx1"/>
                        </a:solidFill>
                        <a:effectLst/>
                        <a:latin typeface="+mj-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n-lt"/>
                          <a:ea typeface="+mn-ea"/>
                          <a:cs typeface="+mn-cs"/>
                        </a:rPr>
                        <a:t>  Início: 26-05-2022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  Fim: 29-05-2022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77214421"/>
                  </a:ext>
                </a:extLst>
              </a:tr>
              <a:tr h="406287">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5002</a:t>
                      </a: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200" kern="1200" noProof="0" dirty="0">
                          <a:solidFill>
                            <a:schemeClr val="tx1"/>
                          </a:solidFill>
                          <a:latin typeface="+mj-lt"/>
                          <a:ea typeface="+mn-ea"/>
                          <a:cs typeface="Times New Roman"/>
                        </a:rPr>
                        <a:t>As Project Manager, I want that the team start developing the output communication module of the AGV digital twin to update its status on the "</a:t>
                      </a:r>
                      <a:r>
                        <a:rPr lang="en-US" sz="1200" kern="1200" noProof="0" dirty="0" err="1">
                          <a:solidFill>
                            <a:schemeClr val="tx1"/>
                          </a:solidFill>
                          <a:latin typeface="+mj-lt"/>
                          <a:ea typeface="+mn-ea"/>
                          <a:cs typeface="Times New Roman"/>
                        </a:rPr>
                        <a:t>AGVManager</a:t>
                      </a:r>
                      <a:r>
                        <a:rPr lang="en-US" sz="1200" kern="1200" noProof="0" dirty="0">
                          <a:solidFill>
                            <a:schemeClr val="tx1"/>
                          </a:solidFill>
                          <a:latin typeface="+mj-lt"/>
                          <a:ea typeface="+mn-ea"/>
                          <a:cs typeface="Times New Roman"/>
                        </a:rPr>
                        <a:t>".</a:t>
                      </a:r>
                      <a:endParaRPr lang="pt-PT" sz="1200" kern="1200" noProof="0" dirty="0">
                        <a:solidFill>
                          <a:schemeClr val="tx1"/>
                        </a:solidFill>
                        <a:latin typeface="+mj-lt"/>
                        <a:ea typeface="+mn-ea"/>
                        <a:cs typeface="Times New Roman"/>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a:rPr>
                        <a:t>1200601 e 1200920</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n-lt"/>
                          <a:ea typeface="+mn-ea"/>
                          <a:cs typeface="+mn-cs"/>
                        </a:rPr>
                        <a:t>  Início: 20-05-2022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  Fim: 23-05-2022</a:t>
                      </a:r>
                      <a:endParaRPr kumimoji="0" lang="pt-PT" sz="1200" b="0" i="0" u="none" strike="noStrike" kern="1200" cap="none" normalizeH="0" baseline="0" dirty="0">
                        <a:ln>
                          <a:noFill/>
                        </a:ln>
                        <a:solidFill>
                          <a:schemeClr val="tx1"/>
                        </a:solidFill>
                        <a:effectLst/>
                        <a:latin typeface="+mj-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n-lt"/>
                          <a:ea typeface="+mn-ea"/>
                          <a:cs typeface="+mn-cs"/>
                        </a:rPr>
                        <a:t>  Início: 26-05-2022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  Fim: 29-05-2022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43066335"/>
                  </a:ext>
                </a:extLst>
              </a:tr>
            </a:tbl>
          </a:graphicData>
        </a:graphic>
      </p:graphicFrame>
    </p:spTree>
    <p:extLst>
      <p:ext uri="{BB962C8B-B14F-4D97-AF65-F5344CB8AC3E}">
        <p14:creationId xmlns:p14="http://schemas.microsoft.com/office/powerpoint/2010/main" val="3844412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CE0186-BFB5-4BE4-B5F8-9D8937F142C6}"/>
              </a:ext>
            </a:extLst>
          </p:cNvPr>
          <p:cNvSpPr>
            <a:spLocks noGrp="1"/>
          </p:cNvSpPr>
          <p:nvPr>
            <p:ph type="title"/>
          </p:nvPr>
        </p:nvSpPr>
        <p:spPr/>
        <p:txBody>
          <a:bodyPr/>
          <a:lstStyle/>
          <a:p>
            <a:r>
              <a:rPr lang="pt-PT" dirty="0"/>
              <a:t>Principais objetivos do sistema</a:t>
            </a:r>
          </a:p>
        </p:txBody>
      </p:sp>
      <p:sp>
        <p:nvSpPr>
          <p:cNvPr id="3" name="Marcador de Posição de Conteúdo 2">
            <a:extLst>
              <a:ext uri="{FF2B5EF4-FFF2-40B4-BE49-F238E27FC236}">
                <a16:creationId xmlns:a16="http://schemas.microsoft.com/office/drawing/2014/main" id="{4899B0CA-552B-412C-BE10-988B0A983370}"/>
              </a:ext>
            </a:extLst>
          </p:cNvPr>
          <p:cNvSpPr>
            <a:spLocks noGrp="1"/>
          </p:cNvSpPr>
          <p:nvPr>
            <p:ph idx="1"/>
          </p:nvPr>
        </p:nvSpPr>
        <p:spPr>
          <a:xfrm>
            <a:off x="1288857" y="2407557"/>
            <a:ext cx="9614285" cy="4450443"/>
          </a:xfrm>
        </p:spPr>
        <p:txBody>
          <a:bodyPr>
            <a:noAutofit/>
          </a:bodyPr>
          <a:lstStyle/>
          <a:p>
            <a:r>
              <a:rPr lang="pt-PT" sz="1400" dirty="0"/>
              <a:t>Elaboração de um </a:t>
            </a:r>
            <a:r>
              <a:rPr lang="pt-PT" sz="1400" b="1" dirty="0"/>
              <a:t>programa funcional, </a:t>
            </a:r>
            <a:r>
              <a:rPr lang="pt-PT" sz="1400" dirty="0"/>
              <a:t>que cumpra com os </a:t>
            </a:r>
            <a:r>
              <a:rPr lang="pt-PT" sz="1400" b="1" dirty="0"/>
              <a:t>requisitos do cliente </a:t>
            </a:r>
            <a:r>
              <a:rPr lang="pt-PT" sz="1400" dirty="0"/>
              <a:t>e que seja possível de </a:t>
            </a:r>
            <a:r>
              <a:rPr lang="pt-PT" sz="1400" u="sng" dirty="0"/>
              <a:t>executar, também, fora do IDE</a:t>
            </a:r>
          </a:p>
          <a:p>
            <a:pPr marL="0" indent="0">
              <a:buNone/>
            </a:pPr>
            <a:endParaRPr lang="pt-PT" sz="1000" dirty="0"/>
          </a:p>
          <a:p>
            <a:r>
              <a:rPr lang="pt-PT" sz="1400" u="sng" dirty="0"/>
              <a:t>Objetivos deste sprint:</a:t>
            </a:r>
          </a:p>
          <a:p>
            <a:pPr lvl="1">
              <a:buFont typeface="Wingdings" panose="05000000000000000000" pitchFamily="2" charset="2"/>
              <a:buChar char="ü"/>
            </a:pPr>
            <a:r>
              <a:rPr lang="pt-PT" sz="1400" dirty="0"/>
              <a:t>Adicionar produtos do catálogo ao </a:t>
            </a:r>
            <a:r>
              <a:rPr lang="pt-PT" sz="1400" b="1" dirty="0"/>
              <a:t>carrinho de compras</a:t>
            </a:r>
            <a:endParaRPr lang="pt-PT" sz="1400" dirty="0"/>
          </a:p>
          <a:p>
            <a:pPr lvl="1">
              <a:buFont typeface="Wingdings" panose="05000000000000000000" pitchFamily="2" charset="2"/>
              <a:buChar char="ü"/>
            </a:pPr>
            <a:r>
              <a:rPr lang="pt-PT" sz="1400" dirty="0"/>
              <a:t>Atribuir uma </a:t>
            </a:r>
            <a:r>
              <a:rPr lang="pt-PT" sz="1400" b="1" dirty="0"/>
              <a:t>encomenda a um AGV</a:t>
            </a:r>
            <a:r>
              <a:rPr lang="pt-PT" sz="1400" dirty="0"/>
              <a:t> competente</a:t>
            </a:r>
          </a:p>
          <a:p>
            <a:pPr lvl="1">
              <a:buFont typeface="Wingdings" panose="05000000000000000000" pitchFamily="2" charset="2"/>
              <a:buChar char="ü"/>
            </a:pPr>
            <a:r>
              <a:rPr lang="pt-PT" sz="1400" dirty="0"/>
              <a:t>Atualizar o </a:t>
            </a:r>
            <a:r>
              <a:rPr lang="pt-PT" sz="1400" b="1" dirty="0"/>
              <a:t>estado de uma encomenda</a:t>
            </a:r>
            <a:r>
              <a:rPr lang="pt-PT" sz="1400" dirty="0"/>
              <a:t> (“preparada pelo AGV”     “pronta para envio”)</a:t>
            </a:r>
          </a:p>
          <a:p>
            <a:pPr lvl="1">
              <a:buFont typeface="Wingdings" panose="05000000000000000000" pitchFamily="2" charset="2"/>
              <a:buChar char="ü"/>
            </a:pPr>
            <a:r>
              <a:rPr lang="pt-PT" sz="1400" dirty="0"/>
              <a:t>Criar </a:t>
            </a:r>
            <a:r>
              <a:rPr lang="pt-PT" sz="1400" b="1" dirty="0"/>
              <a:t>servidores</a:t>
            </a:r>
            <a:r>
              <a:rPr lang="pt-PT" sz="1400" dirty="0"/>
              <a:t> por forma a </a:t>
            </a:r>
            <a:r>
              <a:rPr lang="pt-PT" sz="1400" u="sng" dirty="0"/>
              <a:t>facilitar a comunicação entre aplicações</a:t>
            </a:r>
          </a:p>
          <a:p>
            <a:pPr lvl="1">
              <a:buFont typeface="Wingdings" panose="05000000000000000000" pitchFamily="2" charset="2"/>
              <a:buChar char="ü"/>
            </a:pPr>
            <a:r>
              <a:rPr lang="pt-PT" sz="1400" dirty="0"/>
              <a:t>Criar uma “</a:t>
            </a:r>
            <a:r>
              <a:rPr lang="pt-PT" sz="1400" b="1" i="1" dirty="0"/>
              <a:t>web </a:t>
            </a:r>
            <a:r>
              <a:rPr lang="pt-PT" sz="1400" b="1" i="1" dirty="0" err="1"/>
              <a:t>dashboard</a:t>
            </a:r>
            <a:r>
              <a:rPr lang="pt-PT" sz="1400" dirty="0"/>
              <a:t>” com o </a:t>
            </a:r>
            <a:r>
              <a:rPr lang="pt-PT" sz="1400" u="sng" dirty="0"/>
              <a:t>estado dos </a:t>
            </a:r>
            <a:r>
              <a:rPr lang="pt-PT" sz="1400" u="sng" dirty="0" err="1"/>
              <a:t>AGVs</a:t>
            </a:r>
            <a:r>
              <a:rPr lang="pt-PT" sz="1400" dirty="0"/>
              <a:t> e a sua respetiva </a:t>
            </a:r>
            <a:r>
              <a:rPr lang="pt-PT" sz="1400" u="sng" dirty="0"/>
              <a:t>posição no armazém</a:t>
            </a:r>
          </a:p>
          <a:p>
            <a:pPr lvl="1">
              <a:buFont typeface="Wingdings" panose="05000000000000000000" pitchFamily="2" charset="2"/>
              <a:buChar char="ü"/>
            </a:pPr>
            <a:r>
              <a:rPr lang="pt-PT" sz="1400" dirty="0"/>
              <a:t>Elaborar uma </a:t>
            </a:r>
            <a:r>
              <a:rPr lang="pt-PT" sz="1400" b="1" dirty="0"/>
              <a:t>gramática</a:t>
            </a:r>
            <a:r>
              <a:rPr lang="pt-PT" sz="1400" dirty="0"/>
              <a:t> capaz de </a:t>
            </a:r>
            <a:r>
              <a:rPr lang="pt-PT" sz="1400" u="sng" dirty="0"/>
              <a:t>validar os questionários e as suas respostas</a:t>
            </a:r>
          </a:p>
          <a:p>
            <a:pPr lvl="1">
              <a:buFont typeface="Wingdings" panose="05000000000000000000" pitchFamily="2" charset="2"/>
              <a:buChar char="ü"/>
            </a:pPr>
            <a:r>
              <a:rPr lang="pt-PT" sz="1400" dirty="0"/>
              <a:t>Criar um </a:t>
            </a:r>
            <a:r>
              <a:rPr lang="pt-PT" sz="1400" b="1" dirty="0"/>
              <a:t>novo questionário</a:t>
            </a:r>
            <a:r>
              <a:rPr lang="pt-PT" sz="1400" dirty="0"/>
              <a:t> a ser respondido pelos clientes</a:t>
            </a:r>
          </a:p>
          <a:p>
            <a:pPr lvl="1">
              <a:buFont typeface="Wingdings" panose="05000000000000000000" pitchFamily="2" charset="2"/>
              <a:buChar char="ü"/>
            </a:pPr>
            <a:r>
              <a:rPr lang="pt-PT" sz="1400" dirty="0"/>
              <a:t>Inicializar o desenvolvimento do </a:t>
            </a:r>
            <a:r>
              <a:rPr lang="pt-PT" sz="1400" b="1" dirty="0"/>
              <a:t>AGV </a:t>
            </a:r>
            <a:r>
              <a:rPr lang="pt-PT" sz="1400" b="1" i="1" dirty="0"/>
              <a:t>digital </a:t>
            </a:r>
            <a:r>
              <a:rPr lang="pt-PT" sz="1400" b="1" i="1" dirty="0" err="1"/>
              <a:t>twin</a:t>
            </a:r>
            <a:endParaRPr lang="pt-PT" sz="1400" b="1" i="1" dirty="0"/>
          </a:p>
          <a:p>
            <a:pPr lvl="1">
              <a:buFont typeface="Wingdings" panose="05000000000000000000" pitchFamily="2" charset="2"/>
              <a:buChar char="ü"/>
            </a:pPr>
            <a:r>
              <a:rPr lang="pt-PT" sz="1400" dirty="0"/>
              <a:t>Atribuir </a:t>
            </a:r>
            <a:r>
              <a:rPr lang="pt-PT" sz="1400" b="1" dirty="0"/>
              <a:t>tarefas </a:t>
            </a:r>
            <a:r>
              <a:rPr lang="pt-PT" sz="1400" dirty="0"/>
              <a:t>aos </a:t>
            </a:r>
            <a:r>
              <a:rPr lang="pt-PT" sz="1400" dirty="0" err="1"/>
              <a:t>AGVs</a:t>
            </a:r>
            <a:r>
              <a:rPr lang="pt-PT" sz="1400" b="1" dirty="0"/>
              <a:t> automaticamente</a:t>
            </a:r>
            <a:r>
              <a:rPr lang="pt-PT" sz="1400" dirty="0"/>
              <a:t> (</a:t>
            </a:r>
            <a:r>
              <a:rPr lang="pt-PT" sz="1400" i="1" u="sng" dirty="0"/>
              <a:t>FIFO </a:t>
            </a:r>
            <a:r>
              <a:rPr lang="pt-PT" sz="1400" i="1" u="sng" dirty="0" err="1"/>
              <a:t>algorithm</a:t>
            </a:r>
            <a:r>
              <a:rPr lang="pt-PT" sz="1400" dirty="0"/>
              <a:t>)</a:t>
            </a:r>
          </a:p>
        </p:txBody>
      </p:sp>
      <p:sp>
        <p:nvSpPr>
          <p:cNvPr id="4" name="Seta: Para a Direita 3">
            <a:extLst>
              <a:ext uri="{FF2B5EF4-FFF2-40B4-BE49-F238E27FC236}">
                <a16:creationId xmlns:a16="http://schemas.microsoft.com/office/drawing/2014/main" id="{BCF3DCAB-C903-FDAD-A1C0-009D3FF8ECF4}"/>
              </a:ext>
            </a:extLst>
          </p:cNvPr>
          <p:cNvSpPr/>
          <p:nvPr/>
        </p:nvSpPr>
        <p:spPr>
          <a:xfrm>
            <a:off x="7716419" y="4385388"/>
            <a:ext cx="149289" cy="83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98805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EC7D6-02CF-417D-9395-836C9B4A403B}"/>
              </a:ext>
            </a:extLst>
          </p:cNvPr>
          <p:cNvSpPr>
            <a:spLocks noGrp="1"/>
          </p:cNvSpPr>
          <p:nvPr>
            <p:ph type="title"/>
          </p:nvPr>
        </p:nvSpPr>
        <p:spPr>
          <a:xfrm>
            <a:off x="1154953" y="973668"/>
            <a:ext cx="9015414" cy="706964"/>
          </a:xfrm>
        </p:spPr>
        <p:txBody>
          <a:bodyPr/>
          <a:lstStyle/>
          <a:p>
            <a:r>
              <a:rPr lang="pt-PT" dirty="0"/>
              <a:t>Processo de desenvolvimento adotado</a:t>
            </a:r>
          </a:p>
        </p:txBody>
      </p:sp>
      <p:sp>
        <p:nvSpPr>
          <p:cNvPr id="3" name="Marcador de Posição de Conteúdo 2">
            <a:extLst>
              <a:ext uri="{FF2B5EF4-FFF2-40B4-BE49-F238E27FC236}">
                <a16:creationId xmlns:a16="http://schemas.microsoft.com/office/drawing/2014/main" id="{DB24128B-7FF5-43BB-ABDF-717DCB3BA4E5}"/>
              </a:ext>
            </a:extLst>
          </p:cNvPr>
          <p:cNvSpPr>
            <a:spLocks noGrp="1"/>
          </p:cNvSpPr>
          <p:nvPr>
            <p:ph idx="1"/>
          </p:nvPr>
        </p:nvSpPr>
        <p:spPr>
          <a:xfrm>
            <a:off x="777688" y="2761862"/>
            <a:ext cx="10636623" cy="3593840"/>
          </a:xfrm>
        </p:spPr>
        <p:txBody>
          <a:bodyPr>
            <a:normAutofit fontScale="85000" lnSpcReduction="10000"/>
          </a:bodyPr>
          <a:lstStyle/>
          <a:p>
            <a:r>
              <a:rPr lang="pt-PT" sz="2000" dirty="0"/>
              <a:t>Adotamos o processo de engenharia DDD (</a:t>
            </a:r>
            <a:r>
              <a:rPr lang="pt-PT" sz="2000" b="1" i="1" dirty="0" err="1"/>
              <a:t>Domain</a:t>
            </a:r>
            <a:r>
              <a:rPr lang="pt-PT" sz="2000" b="1" i="1" dirty="0"/>
              <a:t> </a:t>
            </a:r>
            <a:r>
              <a:rPr lang="pt-PT" sz="2000" b="1" i="1" dirty="0" err="1"/>
              <a:t>Driven</a:t>
            </a:r>
            <a:r>
              <a:rPr lang="pt-PT" sz="2000" b="1" i="1" dirty="0"/>
              <a:t> </a:t>
            </a:r>
            <a:r>
              <a:rPr lang="pt-PT" sz="2000" b="1" i="1" dirty="0" err="1"/>
              <a:t>Development</a:t>
            </a:r>
            <a:r>
              <a:rPr lang="pt-PT" sz="2000" dirty="0"/>
              <a:t>), o qual inclui as seguintes fases:</a:t>
            </a:r>
          </a:p>
          <a:p>
            <a:pPr marL="800100" lvl="1" indent="-342900">
              <a:buFont typeface="+mj-lt"/>
              <a:buAutoNum type="arabicPeriod"/>
            </a:pPr>
            <a:r>
              <a:rPr lang="pt-PT" sz="1800" u="sng" dirty="0"/>
              <a:t>Recolha de informação</a:t>
            </a:r>
            <a:r>
              <a:rPr lang="pt-PT" sz="1800" dirty="0"/>
              <a:t> do cliente</a:t>
            </a:r>
          </a:p>
          <a:p>
            <a:pPr marL="800100" lvl="1" indent="-342900">
              <a:buFont typeface="+mj-lt"/>
              <a:buAutoNum type="arabicPeriod"/>
            </a:pPr>
            <a:r>
              <a:rPr lang="pt-PT" sz="1800" u="sng" dirty="0"/>
              <a:t>Análise</a:t>
            </a:r>
            <a:r>
              <a:rPr lang="pt-PT" sz="1800" dirty="0"/>
              <a:t> da informação</a:t>
            </a:r>
          </a:p>
          <a:p>
            <a:pPr marL="800100" lvl="1" indent="-342900">
              <a:buFont typeface="+mj-lt"/>
              <a:buAutoNum type="arabicPeriod"/>
            </a:pPr>
            <a:r>
              <a:rPr lang="pt-PT" sz="1800" u="sng" dirty="0"/>
              <a:t>Design</a:t>
            </a:r>
            <a:r>
              <a:rPr lang="pt-PT" sz="1800" dirty="0"/>
              <a:t> como forma de preparação para a implementação</a:t>
            </a:r>
          </a:p>
          <a:p>
            <a:pPr marL="800100" lvl="1" indent="-342900">
              <a:buFont typeface="+mj-lt"/>
              <a:buAutoNum type="arabicPeriod"/>
            </a:pPr>
            <a:r>
              <a:rPr lang="pt-PT" sz="1800" u="sng" dirty="0"/>
              <a:t>Implementação</a:t>
            </a:r>
          </a:p>
          <a:p>
            <a:pPr marL="800100" lvl="1" indent="-342900">
              <a:buFont typeface="+mj-lt"/>
              <a:buAutoNum type="arabicPeriod"/>
            </a:pPr>
            <a:r>
              <a:rPr lang="pt-PT" sz="1800" u="sng" dirty="0"/>
              <a:t>Revisão</a:t>
            </a:r>
          </a:p>
          <a:p>
            <a:pPr marL="400050"/>
            <a:endParaRPr lang="pt-PT" sz="2000" dirty="0"/>
          </a:p>
          <a:p>
            <a:pPr marL="400050"/>
            <a:r>
              <a:rPr lang="pt-PT" sz="2000" dirty="0"/>
              <a:t>Através das duas primeiras fases, fomos capazes de atualizar, em equipa, o </a:t>
            </a:r>
            <a:r>
              <a:rPr lang="pt-PT" sz="2000" b="1" dirty="0"/>
              <a:t>diagrama de casos de uso</a:t>
            </a:r>
            <a:r>
              <a:rPr lang="pt-PT" sz="2000" dirty="0"/>
              <a:t>, o </a:t>
            </a:r>
            <a:r>
              <a:rPr lang="pt-PT" sz="2000" b="1" dirty="0"/>
              <a:t>modelo de domínio,</a:t>
            </a:r>
            <a:r>
              <a:rPr lang="pt-PT" sz="2000" dirty="0"/>
              <a:t> o </a:t>
            </a:r>
            <a:r>
              <a:rPr lang="pt-PT" sz="2000" b="1" dirty="0"/>
              <a:t>modelo de dados</a:t>
            </a:r>
            <a:r>
              <a:rPr lang="pt-PT" sz="2000" dirty="0"/>
              <a:t> e o </a:t>
            </a:r>
            <a:r>
              <a:rPr lang="pt-PT" sz="2000" b="1" dirty="0"/>
              <a:t>diagrama de classes </a:t>
            </a:r>
            <a:r>
              <a:rPr lang="pt-PT" sz="2000" dirty="0"/>
              <a:t>(</a:t>
            </a:r>
            <a:r>
              <a:rPr lang="pt-PT" sz="2000" u="sng" dirty="0"/>
              <a:t>realizados no sprint anterior</a:t>
            </a:r>
            <a:r>
              <a:rPr lang="pt-PT" sz="2000" dirty="0"/>
              <a:t>), os quais auxiliam o desenvolvimento do sistema.</a:t>
            </a:r>
          </a:p>
        </p:txBody>
      </p:sp>
    </p:spTree>
    <p:extLst>
      <p:ext uri="{BB962C8B-B14F-4D97-AF65-F5344CB8AC3E}">
        <p14:creationId xmlns:p14="http://schemas.microsoft.com/office/powerpoint/2010/main" val="165994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9">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1" name="Rectangle 18">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A50EBDD5-27E1-4940-B51C-0FA974B4029C}"/>
              </a:ext>
            </a:extLst>
          </p:cNvPr>
          <p:cNvSpPr>
            <a:spLocks noGrp="1"/>
          </p:cNvSpPr>
          <p:nvPr>
            <p:ph type="title"/>
          </p:nvPr>
        </p:nvSpPr>
        <p:spPr>
          <a:xfrm>
            <a:off x="7007145" y="1241266"/>
            <a:ext cx="4535926" cy="3153753"/>
          </a:xfrm>
        </p:spPr>
        <p:txBody>
          <a:bodyPr vert="horz" lIns="91440" tIns="45720" rIns="91440" bIns="45720" rtlCol="0" anchor="b">
            <a:normAutofit/>
          </a:bodyPr>
          <a:lstStyle/>
          <a:p>
            <a:r>
              <a:rPr lang="en-US" sz="5400" b="0" i="0" kern="1200" dirty="0">
                <a:solidFill>
                  <a:schemeClr val="bg2"/>
                </a:solidFill>
                <a:latin typeface="+mj-lt"/>
                <a:ea typeface="+mj-ea"/>
                <a:cs typeface="+mj-cs"/>
              </a:rPr>
              <a:t>Diagrama de Casos de Uso</a:t>
            </a:r>
          </a:p>
        </p:txBody>
      </p:sp>
      <p:grpSp>
        <p:nvGrpSpPr>
          <p:cNvPr id="32" name="Group 20">
            <a:extLst>
              <a:ext uri="{FF2B5EF4-FFF2-40B4-BE49-F238E27FC236}">
                <a16:creationId xmlns:a16="http://schemas.microsoft.com/office/drawing/2014/main" id="{2169BF4F-FA69-4E06-93B5-C5B81BD762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832" y="396837"/>
            <a:ext cx="6451504" cy="6058999"/>
            <a:chOff x="423332" y="396837"/>
            <a:chExt cx="6451504" cy="6058999"/>
          </a:xfrm>
        </p:grpSpPr>
        <p:sp>
          <p:nvSpPr>
            <p:cNvPr id="22" name="Rectangle 21">
              <a:extLst>
                <a:ext uri="{FF2B5EF4-FFF2-40B4-BE49-F238E27FC236}">
                  <a16:creationId xmlns:a16="http://schemas.microsoft.com/office/drawing/2014/main" id="{5D9C4CA6-15F9-4BC3-936C-F4C75E36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593738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879461D6-F966-4977-B19A-EA3390368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120109CC-85DE-4FEB-89DA-3E04B8105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Gráfico 6">
            <a:extLst>
              <a:ext uri="{FF2B5EF4-FFF2-40B4-BE49-F238E27FC236}">
                <a16:creationId xmlns:a16="http://schemas.microsoft.com/office/drawing/2014/main" id="{556AA175-2D08-020D-F30E-B9856AD37A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7573" y="502182"/>
            <a:ext cx="4725522" cy="5853096"/>
          </a:xfrm>
          <a:prstGeom prst="rect">
            <a:avLst/>
          </a:prstGeom>
        </p:spPr>
      </p:pic>
    </p:spTree>
    <p:extLst>
      <p:ext uri="{BB962C8B-B14F-4D97-AF65-F5344CB8AC3E}">
        <p14:creationId xmlns:p14="http://schemas.microsoft.com/office/powerpoint/2010/main" val="232172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8">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30" name="Rectangle 29">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30">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7" name="Rectangle 37">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A2DC5F2A-EE98-410A-B256-9756E050D360}"/>
              </a:ext>
            </a:extLst>
          </p:cNvPr>
          <p:cNvSpPr>
            <a:spLocks noGrp="1"/>
          </p:cNvSpPr>
          <p:nvPr>
            <p:ph type="title"/>
          </p:nvPr>
        </p:nvSpPr>
        <p:spPr>
          <a:xfrm>
            <a:off x="7007145" y="1241266"/>
            <a:ext cx="4535926" cy="3153753"/>
          </a:xfrm>
        </p:spPr>
        <p:txBody>
          <a:bodyPr vert="horz" lIns="91440" tIns="45720" rIns="91440" bIns="45720" rtlCol="0" anchor="b">
            <a:normAutofit/>
          </a:bodyPr>
          <a:lstStyle/>
          <a:p>
            <a:r>
              <a:rPr lang="en-US" sz="5400" b="0" i="0" kern="1200" dirty="0">
                <a:solidFill>
                  <a:schemeClr val="bg2"/>
                </a:solidFill>
                <a:latin typeface="+mj-lt"/>
                <a:ea typeface="+mj-ea"/>
                <a:cs typeface="+mj-cs"/>
              </a:rPr>
              <a:t>Modelo de Domínio</a:t>
            </a:r>
          </a:p>
        </p:txBody>
      </p:sp>
      <p:grpSp>
        <p:nvGrpSpPr>
          <p:cNvPr id="28" name="Group 39">
            <a:extLst>
              <a:ext uri="{FF2B5EF4-FFF2-40B4-BE49-F238E27FC236}">
                <a16:creationId xmlns:a16="http://schemas.microsoft.com/office/drawing/2014/main" id="{2169BF4F-FA69-4E06-93B5-C5B81BD762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832" y="396837"/>
            <a:ext cx="6451504" cy="6058999"/>
            <a:chOff x="423332" y="396837"/>
            <a:chExt cx="6451504" cy="6058999"/>
          </a:xfrm>
        </p:grpSpPr>
        <p:sp>
          <p:nvSpPr>
            <p:cNvPr id="41" name="Rectangle 40">
              <a:extLst>
                <a:ext uri="{FF2B5EF4-FFF2-40B4-BE49-F238E27FC236}">
                  <a16:creationId xmlns:a16="http://schemas.microsoft.com/office/drawing/2014/main" id="{5D9C4CA6-15F9-4BC3-936C-F4C75E36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593738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5">
              <a:extLst>
                <a:ext uri="{FF2B5EF4-FFF2-40B4-BE49-F238E27FC236}">
                  <a16:creationId xmlns:a16="http://schemas.microsoft.com/office/drawing/2014/main" id="{879461D6-F966-4977-B19A-EA3390368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3" name="Freeform 5">
              <a:extLst>
                <a:ext uri="{FF2B5EF4-FFF2-40B4-BE49-F238E27FC236}">
                  <a16:creationId xmlns:a16="http://schemas.microsoft.com/office/drawing/2014/main" id="{120109CC-85DE-4FEB-89DA-3E04B8105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7" name="Gráfico 16">
            <a:extLst>
              <a:ext uri="{FF2B5EF4-FFF2-40B4-BE49-F238E27FC236}">
                <a16:creationId xmlns:a16="http://schemas.microsoft.com/office/drawing/2014/main" id="{1221505A-B9E7-93EB-18BE-A81E4D8A61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9109" y="615820"/>
            <a:ext cx="5904132" cy="5626360"/>
          </a:xfrm>
          <a:prstGeom prst="rect">
            <a:avLst/>
          </a:prstGeom>
        </p:spPr>
      </p:pic>
    </p:spTree>
    <p:extLst>
      <p:ext uri="{BB962C8B-B14F-4D97-AF65-F5344CB8AC3E}">
        <p14:creationId xmlns:p14="http://schemas.microsoft.com/office/powerpoint/2010/main" val="103012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31">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33" name="Rectangle 32">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Oval 33">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9" name="Rectangle 40">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249BBCB-929E-4ACB-8FCA-BDA6C47EBC4D}"/>
              </a:ext>
            </a:extLst>
          </p:cNvPr>
          <p:cNvSpPr>
            <a:spLocks noGrp="1"/>
          </p:cNvSpPr>
          <p:nvPr>
            <p:ph type="title"/>
          </p:nvPr>
        </p:nvSpPr>
        <p:spPr>
          <a:xfrm>
            <a:off x="7007145" y="1241266"/>
            <a:ext cx="4535926" cy="3153753"/>
          </a:xfrm>
        </p:spPr>
        <p:txBody>
          <a:bodyPr vert="horz" lIns="91440" tIns="45720" rIns="91440" bIns="45720" rtlCol="0" anchor="b">
            <a:normAutofit/>
          </a:bodyPr>
          <a:lstStyle/>
          <a:p>
            <a:r>
              <a:rPr lang="en-US" sz="5400" b="0" i="0" kern="1200" dirty="0">
                <a:solidFill>
                  <a:schemeClr val="bg2"/>
                </a:solidFill>
                <a:latin typeface="+mj-lt"/>
                <a:ea typeface="+mj-ea"/>
                <a:cs typeface="+mj-cs"/>
              </a:rPr>
              <a:t>Modelo de Dados</a:t>
            </a:r>
          </a:p>
        </p:txBody>
      </p:sp>
      <p:grpSp>
        <p:nvGrpSpPr>
          <p:cNvPr id="50" name="Group 42">
            <a:extLst>
              <a:ext uri="{FF2B5EF4-FFF2-40B4-BE49-F238E27FC236}">
                <a16:creationId xmlns:a16="http://schemas.microsoft.com/office/drawing/2014/main" id="{2169BF4F-FA69-4E06-93B5-C5B81BD762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832" y="396837"/>
            <a:ext cx="6451504" cy="6058999"/>
            <a:chOff x="423332" y="396837"/>
            <a:chExt cx="6451504" cy="6058999"/>
          </a:xfrm>
        </p:grpSpPr>
        <p:sp>
          <p:nvSpPr>
            <p:cNvPr id="44" name="Rectangle 43">
              <a:extLst>
                <a:ext uri="{FF2B5EF4-FFF2-40B4-BE49-F238E27FC236}">
                  <a16:creationId xmlns:a16="http://schemas.microsoft.com/office/drawing/2014/main" id="{5D9C4CA6-15F9-4BC3-936C-F4C75E36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593738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5">
              <a:extLst>
                <a:ext uri="{FF2B5EF4-FFF2-40B4-BE49-F238E27FC236}">
                  <a16:creationId xmlns:a16="http://schemas.microsoft.com/office/drawing/2014/main" id="{879461D6-F966-4977-B19A-EA3390368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6" name="Freeform 5">
              <a:extLst>
                <a:ext uri="{FF2B5EF4-FFF2-40B4-BE49-F238E27FC236}">
                  <a16:creationId xmlns:a16="http://schemas.microsoft.com/office/drawing/2014/main" id="{120109CC-85DE-4FEB-89DA-3E04B8105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Gráfico 3">
            <a:extLst>
              <a:ext uri="{FF2B5EF4-FFF2-40B4-BE49-F238E27FC236}">
                <a16:creationId xmlns:a16="http://schemas.microsoft.com/office/drawing/2014/main" id="{44716837-5FE5-CA36-7B1D-25CFA0E313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597" y="1850913"/>
            <a:ext cx="5812864" cy="3715476"/>
          </a:xfrm>
          <a:prstGeom prst="rect">
            <a:avLst/>
          </a:prstGeom>
        </p:spPr>
      </p:pic>
    </p:spTree>
    <p:extLst>
      <p:ext uri="{BB962C8B-B14F-4D97-AF65-F5344CB8AC3E}">
        <p14:creationId xmlns:p14="http://schemas.microsoft.com/office/powerpoint/2010/main" val="20932189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KNOELEADERBOARD" val="89229331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AEFE7FC9D8B84EBE55524C48F58D03" ma:contentTypeVersion="11" ma:contentTypeDescription="Create a new document." ma:contentTypeScope="" ma:versionID="c5531b01f7244ccfb49f509fa952a9ac">
  <xsd:schema xmlns:xsd="http://www.w3.org/2001/XMLSchema" xmlns:xs="http://www.w3.org/2001/XMLSchema" xmlns:p="http://schemas.microsoft.com/office/2006/metadata/properties" xmlns:ns3="6d3c5dfb-1cc0-4432-86cb-2a9d0e8e17b0" xmlns:ns4="c83fef03-7e53-47dc-8a06-28f89aa017e1" targetNamespace="http://schemas.microsoft.com/office/2006/metadata/properties" ma:root="true" ma:fieldsID="14681660390a7fd22f29e4387645bf94" ns3:_="" ns4:_="">
    <xsd:import namespace="6d3c5dfb-1cc0-4432-86cb-2a9d0e8e17b0"/>
    <xsd:import namespace="c83fef03-7e53-47dc-8a06-28f89aa017e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3c5dfb-1cc0-4432-86cb-2a9d0e8e17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3fef03-7e53-47dc-8a06-28f89aa017e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3A44E1-A078-42D4-868B-4F0A5F302FE3}">
  <ds:schemaRefs>
    <ds:schemaRef ds:uri="http://schemas.microsoft.com/sharepoint/v3/contenttype/forms"/>
  </ds:schemaRefs>
</ds:datastoreItem>
</file>

<file path=customXml/itemProps2.xml><?xml version="1.0" encoding="utf-8"?>
<ds:datastoreItem xmlns:ds="http://schemas.openxmlformats.org/officeDocument/2006/customXml" ds:itemID="{006333E5-B5B4-44D1-8D1A-D78A6BAD2079}">
  <ds:schemaRefs>
    <ds:schemaRef ds:uri="http://purl.org/dc/dcmitype/"/>
    <ds:schemaRef ds:uri="http://purl.org/dc/elements/1.1/"/>
    <ds:schemaRef ds:uri="http://www.w3.org/XML/1998/namespac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c83fef03-7e53-47dc-8a06-28f89aa017e1"/>
    <ds:schemaRef ds:uri="6d3c5dfb-1cc0-4432-86cb-2a9d0e8e17b0"/>
    <ds:schemaRef ds:uri="http://schemas.microsoft.com/office/2006/metadata/properties"/>
  </ds:schemaRefs>
</ds:datastoreItem>
</file>

<file path=customXml/itemProps3.xml><?xml version="1.0" encoding="utf-8"?>
<ds:datastoreItem xmlns:ds="http://schemas.openxmlformats.org/officeDocument/2006/customXml" ds:itemID="{FCC58C34-6657-49C7-91CA-B8F8ACD8BF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3c5dfb-1cc0-4432-86cb-2a9d0e8e17b0"/>
    <ds:schemaRef ds:uri="c83fef03-7e53-47dc-8a06-28f89aa01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3691</TotalTime>
  <Words>1405</Words>
  <Application>Microsoft Office PowerPoint</Application>
  <PresentationFormat>Ecrã Panorâmico</PresentationFormat>
  <Paragraphs>191</Paragraphs>
  <Slides>19</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19</vt:i4>
      </vt:variant>
    </vt:vector>
  </HeadingPairs>
  <TitlesOfParts>
    <vt:vector size="24" baseType="lpstr">
      <vt:lpstr>Arial</vt:lpstr>
      <vt:lpstr>Century Gothic</vt:lpstr>
      <vt:lpstr>Wingdings</vt:lpstr>
      <vt:lpstr>Wingdings 3</vt:lpstr>
      <vt:lpstr>Ion Boardroom</vt:lpstr>
      <vt:lpstr>Projeto Integrador Progresso – Sprint C </vt:lpstr>
      <vt:lpstr>Índice</vt:lpstr>
      <vt:lpstr>Atividades Concluídas</vt:lpstr>
      <vt:lpstr>Atividades Concluídas</vt:lpstr>
      <vt:lpstr>Principais objetivos do sistema</vt:lpstr>
      <vt:lpstr>Processo de desenvolvimento adotado</vt:lpstr>
      <vt:lpstr>Diagrama de Casos de Uso</vt:lpstr>
      <vt:lpstr>Modelo de Domínio</vt:lpstr>
      <vt:lpstr>Modelo de Dados</vt:lpstr>
      <vt:lpstr>Diagrama de Classes</vt:lpstr>
      <vt:lpstr>Planeamento</vt:lpstr>
      <vt:lpstr>Planeamento – Jira Board</vt:lpstr>
      <vt:lpstr>Planeamento – Bitbucket Graph and Report</vt:lpstr>
      <vt:lpstr>Planeamento – Bitbucket Pipelines</vt:lpstr>
      <vt:lpstr>Metodologia de trabalho em equipa e estratégia para resolução de conflitos</vt:lpstr>
      <vt:lpstr>Qualidade do produto</vt:lpstr>
      <vt:lpstr>Qualidade do produto</vt:lpstr>
      <vt:lpstr>Resultados esperados</vt:lpstr>
      <vt:lpstr>Projeto Integrador Progresso – Sprint 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Gerir projetos</dc:title>
  <dc:creator>Ana Abreu</dc:creator>
  <cp:lastModifiedBy>Mariana Lages (1200902)</cp:lastModifiedBy>
  <cp:revision>74</cp:revision>
  <dcterms:created xsi:type="dcterms:W3CDTF">2015-06-02T09:01:30Z</dcterms:created>
  <dcterms:modified xsi:type="dcterms:W3CDTF">2022-05-29T19:01:25Z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0x0101005CAEFE7FC9D8B84EBE55524C48F58D03</vt:lpwstr>
  </property>
</Properties>
</file>