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0" t="0" r="r" b="b"/>
            <a:pathLst>
              <a:path w="23" h="137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0" t="0" r="r" b="b"/>
            <a:pathLst>
              <a:path w="141" h="505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0" t="0" r="r" b="b"/>
            <a:pathLst>
              <a:path w="133" h="309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0" t="0" r="r" b="b"/>
            <a:pathLst>
              <a:path w="38" h="8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0" t="0" r="r" b="b"/>
            <a:pathLst>
              <a:path w="179" h="723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0" t="0" r="r" b="b"/>
            <a:pathLst>
              <a:path w="24" h="636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0" t="0" r="r" b="b"/>
            <a:pathLst>
              <a:path w="18" h="108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0" t="0" r="r" b="b"/>
            <a:pathLst>
              <a:path w="42" h="223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0" t="0" r="r" b="b"/>
            <a:pathLst>
              <a:path w="451" h="879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0" t="0" r="r" b="b"/>
            <a:pathLst>
              <a:path w="36" h="74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0" t="0" r="r" b="b"/>
            <a:pathLst>
              <a:path w="9" h="49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0" t="0" r="r" b="b"/>
            <a:pathLst>
              <a:path w="53" h="136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0" t="0" r="r" b="b"/>
            <a:pathLst>
              <a:path w="104" h="921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0" t="0" r="r" b="b"/>
            <a:pathLst>
              <a:path w="89" h="331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0" t="0" r="r" b="b"/>
            <a:pathLst>
              <a:path w="91" h="208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0" t="0" r="r" b="b"/>
            <a:pathLst>
              <a:path w="116" h="468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0" t="0" r="r" b="b"/>
            <a:pathLst>
              <a:path w="37" h="634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0" t="0" r="r" b="b"/>
            <a:pathLst>
              <a:path w="29" h="6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0" t="0" r="r" b="b"/>
            <a:pathLst>
              <a:path w="18" h="108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0" t="0" r="r" b="b"/>
            <a:pathLst>
              <a:path w="295" h="569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0" t="0" r="r" b="b"/>
            <a:pathLst>
              <a:path w="26" h="54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0" t="0" r="r" b="b"/>
            <a:pathLst>
              <a:path w="30" h="142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0" t="0" r="r" b="b"/>
            <a:pathLst>
              <a:path w="9" h="49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0" t="0" r="r" b="b"/>
            <a:pathLst>
              <a:path w="45" h="112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rect l="0" t="0" r="r" b="b"/>
            <a:pathLst>
              <a:path w="373" h="167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0" t="0" r="r" b="b"/>
            <a:pathLst>
              <a:path w="23" h="137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0" t="0" r="r" b="b"/>
            <a:pathLst>
              <a:path w="141" h="505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0" t="0" r="r" b="b"/>
            <a:pathLst>
              <a:path w="133" h="309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0" t="0" r="r" b="b"/>
            <a:pathLst>
              <a:path w="38" h="8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0" t="0" r="r" b="b"/>
            <a:pathLst>
              <a:path w="179" h="723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0" t="0" r="r" b="b"/>
            <a:pathLst>
              <a:path w="24" h="636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0" t="0" r="r" b="b"/>
            <a:pathLst>
              <a:path w="18" h="108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0" t="0" r="r" b="b"/>
            <a:pathLst>
              <a:path w="42" h="223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0" t="0" r="r" b="b"/>
            <a:pathLst>
              <a:path w="451" h="879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0" t="0" r="r" b="b"/>
            <a:pathLst>
              <a:path w="36" h="74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0" t="0" r="r" b="b"/>
            <a:pathLst>
              <a:path w="9" h="49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0" t="0" r="r" b="b"/>
            <a:pathLst>
              <a:path w="53" h="136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0" t="0" r="r" b="b"/>
            <a:pathLst>
              <a:path w="104" h="921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0" t="0" r="r" b="b"/>
            <a:pathLst>
              <a:path w="89" h="331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0" t="0" r="r" b="b"/>
            <a:pathLst>
              <a:path w="91" h="208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0" t="0" r="r" b="b"/>
            <a:pathLst>
              <a:path w="116" h="468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0" t="0" r="r" b="b"/>
            <a:pathLst>
              <a:path w="37" h="634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0" t="0" r="r" b="b"/>
            <a:pathLst>
              <a:path w="29" h="6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0" t="0" r="r" b="b"/>
            <a:pathLst>
              <a:path w="18" h="108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0" t="0" r="r" b="b"/>
            <a:pathLst>
              <a:path w="295" h="569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0" t="0" r="r" b="b"/>
            <a:pathLst>
              <a:path w="26" h="54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0" t="0" r="r" b="b"/>
            <a:pathLst>
              <a:path w="30" h="142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0" t="0" r="r" b="b"/>
            <a:pathLst>
              <a:path w="9" h="49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0" t="0" r="r" b="b"/>
            <a:pathLst>
              <a:path w="45" h="112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26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0" t="0" r="r" b="b"/>
            <a:pathLst>
              <a:path w="9304" h="10001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90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0" t="0" r="r" b="b"/>
            <a:pathLst>
              <a:path w="23" h="137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0" t="0" r="r" b="b"/>
            <a:pathLst>
              <a:path w="141" h="505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0" t="0" r="r" b="b"/>
            <a:pathLst>
              <a:path w="133" h="309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0" t="0" r="r" b="b"/>
            <a:pathLst>
              <a:path w="38" h="8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0" t="0" r="r" b="b"/>
            <a:pathLst>
              <a:path w="179" h="723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0" t="0" r="r" b="b"/>
            <a:pathLst>
              <a:path w="24" h="636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0" t="0" r="r" b="b"/>
            <a:pathLst>
              <a:path w="18" h="108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0" t="0" r="r" b="b"/>
            <a:pathLst>
              <a:path w="42" h="223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0" t="0" r="r" b="b"/>
            <a:pathLst>
              <a:path w="451" h="879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0" t="0" r="r" b="b"/>
            <a:pathLst>
              <a:path w="36" h="74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0" t="0" r="r" b="b"/>
            <a:pathLst>
              <a:path w="9" h="49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0" t="0" r="r" b="b"/>
            <a:pathLst>
              <a:path w="53" h="136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0" t="0" r="r" b="b"/>
            <a:pathLst>
              <a:path w="104" h="921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0" t="0" r="r" b="b"/>
            <a:pathLst>
              <a:path w="89" h="331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0" t="0" r="r" b="b"/>
            <a:pathLst>
              <a:path w="91" h="208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0" t="0" r="r" b="b"/>
            <a:pathLst>
              <a:path w="116" h="468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0" t="0" r="r" b="b"/>
            <a:pathLst>
              <a:path w="37" h="634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0" t="0" r="r" b="b"/>
            <a:pathLst>
              <a:path w="29" h="6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0" t="0" r="r" b="b"/>
            <a:pathLst>
              <a:path w="18" h="108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0" t="0" r="r" b="b"/>
            <a:pathLst>
              <a:path w="295" h="569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0" t="0" r="r" b="b"/>
            <a:pathLst>
              <a:path w="26" h="54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0" t="0" r="r" b="b"/>
            <a:pathLst>
              <a:path w="30" h="142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0" t="0" r="r" b="b"/>
            <a:pathLst>
              <a:path w="9" h="49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0" t="0" r="r" b="b"/>
            <a:pathLst>
              <a:path w="45" h="112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0" name="CustomShape 26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0" t="0" r="r" b="b"/>
            <a:pathLst>
              <a:path w="9304" h="10001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52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2575080"/>
            <a:ext cx="100080" cy="625320"/>
          </a:xfrm>
          <a:custGeom>
            <a:avLst/>
            <a:gdLst/>
            <a:ahLst/>
            <a:rect l="0" t="0" r="r" b="b"/>
            <a:pathLst>
              <a:path w="23" h="137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128520" y="3156480"/>
            <a:ext cx="645840" cy="2321640"/>
          </a:xfrm>
          <a:custGeom>
            <a:avLst/>
            <a:gdLst/>
            <a:ahLst/>
            <a:rect l="0" t="0" r="r" b="b"/>
            <a:pathLst>
              <a:path w="141" h="505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807120" y="5447160"/>
            <a:ext cx="608760" cy="1419480"/>
          </a:xfrm>
          <a:custGeom>
            <a:avLst/>
            <a:gdLst/>
            <a:ahLst/>
            <a:rect l="0" t="0" r="r" b="b"/>
            <a:pathLst>
              <a:path w="133" h="309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>
            <a:off x="959760" y="6503760"/>
            <a:ext cx="170640" cy="362880"/>
          </a:xfrm>
          <a:custGeom>
            <a:avLst/>
            <a:gdLst/>
            <a:ahLst/>
            <a:rect l="0" t="0" r="r" b="b"/>
            <a:pathLst>
              <a:path w="38" h="80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5"/>
          <p:cNvSpPr/>
          <p:nvPr/>
        </p:nvSpPr>
        <p:spPr>
          <a:xfrm>
            <a:off x="100800" y="3201120"/>
            <a:ext cx="821160" cy="3327840"/>
          </a:xfrm>
          <a:custGeom>
            <a:avLst/>
            <a:gdLst/>
            <a:ahLst/>
            <a:rect l="0" t="0" r="r" b="b"/>
            <a:pathLst>
              <a:path w="179" h="723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"/>
          <p:cNvSpPr/>
          <p:nvPr/>
        </p:nvSpPr>
        <p:spPr>
          <a:xfrm>
            <a:off x="22320" y="228600"/>
            <a:ext cx="105480" cy="2927160"/>
          </a:xfrm>
          <a:custGeom>
            <a:avLst/>
            <a:gdLst/>
            <a:ahLst/>
            <a:rect l="0" t="0" r="r" b="b"/>
            <a:pathLst>
              <a:path w="24" h="636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7"/>
          <p:cNvSpPr/>
          <p:nvPr/>
        </p:nvSpPr>
        <p:spPr>
          <a:xfrm>
            <a:off x="78120" y="2944080"/>
            <a:ext cx="77400" cy="493200"/>
          </a:xfrm>
          <a:custGeom>
            <a:avLst/>
            <a:gdLst/>
            <a:ahLst/>
            <a:rect l="0" t="0" r="r" b="b"/>
            <a:pathLst>
              <a:path w="18" h="108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8"/>
          <p:cNvSpPr/>
          <p:nvPr/>
        </p:nvSpPr>
        <p:spPr>
          <a:xfrm>
            <a:off x="769680" y="5478840"/>
            <a:ext cx="189360" cy="1024200"/>
          </a:xfrm>
          <a:custGeom>
            <a:avLst/>
            <a:gdLst/>
            <a:ahLst/>
            <a:rect l="0" t="0" r="r" b="b"/>
            <a:pathLst>
              <a:path w="42" h="223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9"/>
          <p:cNvSpPr/>
          <p:nvPr/>
        </p:nvSpPr>
        <p:spPr>
          <a:xfrm>
            <a:off x="775440" y="1398960"/>
            <a:ext cx="2075400" cy="4047480"/>
          </a:xfrm>
          <a:custGeom>
            <a:avLst/>
            <a:gdLst/>
            <a:ahLst/>
            <a:rect l="0" t="0" r="r" b="b"/>
            <a:pathLst>
              <a:path w="451" h="879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0"/>
          <p:cNvSpPr/>
          <p:nvPr/>
        </p:nvSpPr>
        <p:spPr>
          <a:xfrm>
            <a:off x="922680" y="6530040"/>
            <a:ext cx="161280" cy="336600"/>
          </a:xfrm>
          <a:custGeom>
            <a:avLst/>
            <a:gdLst/>
            <a:ahLst/>
            <a:rect l="0" t="0" r="r" b="b"/>
            <a:pathLst>
              <a:path w="36" h="74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1"/>
          <p:cNvSpPr/>
          <p:nvPr/>
        </p:nvSpPr>
        <p:spPr>
          <a:xfrm>
            <a:off x="769680" y="5359320"/>
            <a:ext cx="36720" cy="221040"/>
          </a:xfrm>
          <a:custGeom>
            <a:avLst/>
            <a:gdLst/>
            <a:ahLst/>
            <a:rect l="0" t="0" r="r" b="b"/>
            <a:pathLst>
              <a:path w="9" h="49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2"/>
          <p:cNvSpPr/>
          <p:nvPr/>
        </p:nvSpPr>
        <p:spPr>
          <a:xfrm>
            <a:off x="849960" y="6244560"/>
            <a:ext cx="237960" cy="621720"/>
          </a:xfrm>
          <a:custGeom>
            <a:avLst/>
            <a:gdLst/>
            <a:ahLst/>
            <a:rect l="0" t="0" r="r" b="b"/>
            <a:pathLst>
              <a:path w="53" h="136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3"/>
          <p:cNvSpPr/>
          <p:nvPr/>
        </p:nvSpPr>
        <p:spPr>
          <a:xfrm>
            <a:off x="27360" y="-720"/>
            <a:ext cx="493560" cy="4400280"/>
          </a:xfrm>
          <a:custGeom>
            <a:avLst/>
            <a:gdLst/>
            <a:ahLst/>
            <a:rect l="0" t="0" r="r" b="b"/>
            <a:pathLst>
              <a:path w="104" h="921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4"/>
          <p:cNvSpPr/>
          <p:nvPr/>
        </p:nvSpPr>
        <p:spPr>
          <a:xfrm>
            <a:off x="550440" y="4316400"/>
            <a:ext cx="422640" cy="1580040"/>
          </a:xfrm>
          <a:custGeom>
            <a:avLst/>
            <a:gdLst/>
            <a:ahLst/>
            <a:rect l="0" t="0" r="r" b="b"/>
            <a:pathLst>
              <a:path w="89" h="331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5"/>
          <p:cNvSpPr/>
          <p:nvPr/>
        </p:nvSpPr>
        <p:spPr>
          <a:xfrm>
            <a:off x="1006200" y="5862600"/>
            <a:ext cx="430200" cy="990000"/>
          </a:xfrm>
          <a:custGeom>
            <a:avLst/>
            <a:gdLst/>
            <a:ahLst/>
            <a:rect l="0" t="0" r="r" b="b"/>
            <a:pathLst>
              <a:path w="91" h="208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6"/>
          <p:cNvSpPr/>
          <p:nvPr/>
        </p:nvSpPr>
        <p:spPr>
          <a:xfrm>
            <a:off x="521640" y="4364280"/>
            <a:ext cx="551160" cy="2235240"/>
          </a:xfrm>
          <a:custGeom>
            <a:avLst/>
            <a:gdLst/>
            <a:ahLst/>
            <a:rect l="0" t="0" r="r" b="b"/>
            <a:pathLst>
              <a:path w="116" h="468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7"/>
          <p:cNvSpPr/>
          <p:nvPr/>
        </p:nvSpPr>
        <p:spPr>
          <a:xfrm>
            <a:off x="468000" y="1289160"/>
            <a:ext cx="173520" cy="3026520"/>
          </a:xfrm>
          <a:custGeom>
            <a:avLst/>
            <a:gdLst/>
            <a:ahLst/>
            <a:rect l="0" t="0" r="r" b="b"/>
            <a:pathLst>
              <a:path w="37" h="634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8"/>
          <p:cNvSpPr/>
          <p:nvPr/>
        </p:nvSpPr>
        <p:spPr>
          <a:xfrm>
            <a:off x="1111680" y="6571440"/>
            <a:ext cx="133560" cy="280800"/>
          </a:xfrm>
          <a:custGeom>
            <a:avLst/>
            <a:gdLst/>
            <a:ahLst/>
            <a:rect l="0" t="0" r="r" b="b"/>
            <a:pathLst>
              <a:path w="29" h="60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9"/>
          <p:cNvSpPr/>
          <p:nvPr/>
        </p:nvSpPr>
        <p:spPr>
          <a:xfrm>
            <a:off x="502560" y="4107600"/>
            <a:ext cx="81720" cy="510840"/>
          </a:xfrm>
          <a:custGeom>
            <a:avLst/>
            <a:gdLst/>
            <a:ahLst/>
            <a:rect l="0" t="0" r="r" b="b"/>
            <a:pathLst>
              <a:path w="18" h="108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0"/>
          <p:cNvSpPr/>
          <p:nvPr/>
        </p:nvSpPr>
        <p:spPr>
          <a:xfrm>
            <a:off x="973800" y="3145680"/>
            <a:ext cx="1409400" cy="2716200"/>
          </a:xfrm>
          <a:custGeom>
            <a:avLst/>
            <a:gdLst/>
            <a:ahLst/>
            <a:rect l="0" t="0" r="r" b="b"/>
            <a:pathLst>
              <a:path w="295" h="569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1"/>
          <p:cNvSpPr/>
          <p:nvPr/>
        </p:nvSpPr>
        <p:spPr>
          <a:xfrm>
            <a:off x="1073520" y="6600240"/>
            <a:ext cx="119880" cy="252360"/>
          </a:xfrm>
          <a:custGeom>
            <a:avLst/>
            <a:gdLst/>
            <a:ahLst/>
            <a:rect l="0" t="0" r="r" b="b"/>
            <a:pathLst>
              <a:path w="26" h="54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2"/>
          <p:cNvSpPr/>
          <p:nvPr/>
        </p:nvSpPr>
        <p:spPr>
          <a:xfrm>
            <a:off x="973800" y="5897160"/>
            <a:ext cx="137160" cy="673560"/>
          </a:xfrm>
          <a:custGeom>
            <a:avLst/>
            <a:gdLst/>
            <a:ahLst/>
            <a:rect l="0" t="0" r="r" b="b"/>
            <a:pathLst>
              <a:path w="30" h="142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3"/>
          <p:cNvSpPr/>
          <p:nvPr/>
        </p:nvSpPr>
        <p:spPr>
          <a:xfrm>
            <a:off x="973800" y="5772600"/>
            <a:ext cx="37440" cy="227160"/>
          </a:xfrm>
          <a:custGeom>
            <a:avLst/>
            <a:gdLst/>
            <a:ahLst/>
            <a:rect l="0" t="0" r="r" b="b"/>
            <a:pathLst>
              <a:path w="9" h="49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4"/>
          <p:cNvSpPr/>
          <p:nvPr/>
        </p:nvSpPr>
        <p:spPr>
          <a:xfrm>
            <a:off x="1006200" y="6322680"/>
            <a:ext cx="209880" cy="529920"/>
          </a:xfrm>
          <a:custGeom>
            <a:avLst/>
            <a:gdLst/>
            <a:ahLst/>
            <a:rect l="0" t="0" r="r" b="b"/>
            <a:pathLst>
              <a:path w="45" h="112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5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2" name="CustomShape 26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0" t="0" r="r" b="b"/>
            <a:pathLst>
              <a:path w="9304" h="10001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214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355120" y="2241000"/>
            <a:ext cx="8914680" cy="18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pt-BR" sz="3500" strike="noStrike">
                <a:solidFill>
                  <a:srgbClr val="262626"/>
                </a:solidFill>
                <a:latin typeface="Century Gothic"/>
              </a:rPr>
              <a:t>COMPLEXIDADE DE ALGORITMOS PARA MÉTODOS DE ACESSO EM DISCO E ORGANIZAÇÃO DE ARQUIVOS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2125440" y="928440"/>
            <a:ext cx="891468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trike="noStrike">
                <a:solidFill>
                  <a:srgbClr val="595959"/>
                </a:solidFill>
                <a:latin typeface="Arial"/>
              </a:rPr>
              <a:t>UNIVERSIDADE FEDERAL DO ESPÍRITO SANTO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z="1500" strike="noStrike">
                <a:solidFill>
                  <a:srgbClr val="595959"/>
                </a:solidFill>
                <a:latin typeface="Arial"/>
              </a:rPr>
              <a:t>CENTRO UNIVERSITÁRIO NORTE DO ESPÍRITO SANTO</a:t>
            </a:r>
            <a:endParaRPr/>
          </a:p>
        </p:txBody>
      </p:sp>
      <p:pic>
        <p:nvPicPr>
          <p:cNvPr id="251" name="Imagem 3" descr=""/>
          <p:cNvPicPr/>
          <p:nvPr/>
        </p:nvPicPr>
        <p:blipFill>
          <a:blip r:embed="rId1"/>
          <a:stretch/>
        </p:blipFill>
        <p:spPr>
          <a:xfrm>
            <a:off x="5888520" y="0"/>
            <a:ext cx="923760" cy="927720"/>
          </a:xfrm>
          <a:prstGeom prst="rect">
            <a:avLst/>
          </a:prstGeom>
          <a:ln>
            <a:noFill/>
          </a:ln>
        </p:spPr>
      </p:pic>
      <p:sp>
        <p:nvSpPr>
          <p:cNvPr id="252" name="CustomShape 3"/>
          <p:cNvSpPr/>
          <p:nvPr/>
        </p:nvSpPr>
        <p:spPr>
          <a:xfrm>
            <a:off x="2355120" y="4686840"/>
            <a:ext cx="891468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trike="noStrike">
                <a:solidFill>
                  <a:srgbClr val="595959"/>
                </a:solidFill>
                <a:latin typeface="Arial"/>
                <a:ea typeface="DejaVu Sans"/>
              </a:rPr>
              <a:t>LEANDRO NOGUEIRA DOS SANTOS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z="1500" strike="noStrike">
                <a:solidFill>
                  <a:srgbClr val="595959"/>
                </a:solidFill>
                <a:latin typeface="Arial"/>
                <a:ea typeface="DejaVu Sans"/>
              </a:rPr>
              <a:t>MARIANA FERREIRA ROCHA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z="1500" strike="noStrike">
                <a:solidFill>
                  <a:srgbClr val="595959"/>
                </a:solidFill>
                <a:latin typeface="Arial"/>
                <a:ea typeface="DejaVu Sans"/>
              </a:rPr>
              <a:t>TIAGO SARDI MENDONCA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2383200" y="6452280"/>
            <a:ext cx="891468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trike="noStrike">
                <a:solidFill>
                  <a:srgbClr val="595959"/>
                </a:solidFill>
                <a:latin typeface="Arial"/>
                <a:ea typeface="DejaVu Sans"/>
              </a:rPr>
              <a:t>Disciplina de Estrutura de Dados 2, ministrada pelo professor Renato Elias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262626"/>
                </a:solidFill>
                <a:latin typeface="Century Gothic"/>
              </a:rPr>
              <a:t>Ordenados sem índice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Shape 3"/>
          <p:cNvSpPr txBox="1"/>
          <p:nvPr/>
        </p:nvSpPr>
        <p:spPr>
          <a:xfrm>
            <a:off x="2664000" y="1738080"/>
            <a:ext cx="6058800" cy="158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Inserção Ordenado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Busca Linear / Busca Binaria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Uso de Marcadores na remoção (-1).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A reorganização é feita com um novo arquivo.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360" y="3960"/>
            <a:ext cx="12191760" cy="685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262626"/>
                </a:solidFill>
                <a:latin typeface="Century Gothic"/>
              </a:rPr>
              <a:t>Desordenados com índice primário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"/>
          <p:cNvSpPr/>
          <p:nvPr/>
        </p:nvSpPr>
        <p:spPr>
          <a:xfrm>
            <a:off x="2589120" y="1399680"/>
            <a:ext cx="8914680" cy="50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O índice é um vetor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Inserção desordenada no arquivo e o índice ordenado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Busca pelo índice, encontra o deslocamento e aponta para o registro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Uso de Marcadores na remoção do registro e na remoção do índice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A reorganização é feita com um novo arquivo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144000" y="0"/>
            <a:ext cx="12191760" cy="6854040"/>
          </a:xfrm>
          <a:prstGeom prst="rect">
            <a:avLst/>
          </a:prstGeom>
          <a:ln>
            <a:noFill/>
          </a:ln>
        </p:spPr>
      </p:pic>
      <p:sp>
        <p:nvSpPr>
          <p:cNvPr id="278" name="TextShape 1"/>
          <p:cNvSpPr txBox="1"/>
          <p:nvPr/>
        </p:nvSpPr>
        <p:spPr>
          <a:xfrm>
            <a:off x="2232000" y="815760"/>
            <a:ext cx="8160480" cy="115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262626"/>
                </a:solidFill>
                <a:latin typeface="Century Gothic"/>
              </a:rPr>
              <a:t>Desordenados com índice primário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600" strike="noStrike">
                <a:solidFill>
                  <a:srgbClr val="262626"/>
                </a:solidFill>
                <a:latin typeface="Century Gothic"/>
              </a:rPr>
              <a:t>5 registros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262626"/>
                </a:solidFill>
                <a:latin typeface="Century Gothic"/>
              </a:rPr>
              <a:t>Ordenados com índice primário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"/>
          <p:cNvSpPr/>
          <p:nvPr/>
        </p:nvSpPr>
        <p:spPr>
          <a:xfrm>
            <a:off x="2589120" y="1399680"/>
            <a:ext cx="8914680" cy="50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"/>
          <p:cNvSpPr/>
          <p:nvPr/>
        </p:nvSpPr>
        <p:spPr>
          <a:xfrm>
            <a:off x="1944000" y="1368000"/>
            <a:ext cx="8914680" cy="50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Inserção ordenada no arquivo e o índice ordenado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O índice é um vetor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Busca pelo índice linearmente ou com busca binária, encontra o deslocamento e aponta para o registro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Uso de Marcadores na remoção do registro e na remoção do índice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A reorganização é feita com um novo arquivo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262626"/>
                </a:solidFill>
                <a:latin typeface="Century Gothic"/>
              </a:rPr>
              <a:t>Ordenados com índice primário</a:t>
            </a:r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"/>
          <p:cNvSpPr/>
          <p:nvPr/>
        </p:nvSpPr>
        <p:spPr>
          <a:xfrm>
            <a:off x="2589120" y="1399680"/>
            <a:ext cx="8914680" cy="50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"/>
          <p:cNvSpPr/>
          <p:nvPr/>
        </p:nvSpPr>
        <p:spPr>
          <a:xfrm>
            <a:off x="1944000" y="1368000"/>
            <a:ext cx="8914680" cy="50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2589120" y="1399680"/>
            <a:ext cx="8914680" cy="50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DESAFIO</a:t>
            </a:r>
            <a:endParaRPr/>
          </a:p>
          <a:p>
            <a:pPr lvl="1"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Desenvolver os algoritmos para inserção, remoção, consulta e organização para arquivo de registros:</a:t>
            </a:r>
            <a:endParaRPr/>
          </a:p>
          <a:p>
            <a:pPr lvl="2"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Desordenados sem índice;</a:t>
            </a:r>
            <a:endParaRPr/>
          </a:p>
          <a:p>
            <a:pPr lvl="2"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Ordenados sem índice;</a:t>
            </a:r>
            <a:endParaRPr/>
          </a:p>
          <a:p>
            <a:pPr lvl="2"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Desordenados com índice primário;</a:t>
            </a:r>
            <a:endParaRPr/>
          </a:p>
          <a:p>
            <a:pPr lvl="2"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Ordenados com índice primário;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262626"/>
                </a:solidFill>
                <a:latin typeface="Century Gothic"/>
              </a:rPr>
              <a:t>Desordenados sem índice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2589120" y="1399680"/>
            <a:ext cx="8914680" cy="50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Inserção no final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Busca Linear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Uso de Marcadores na remoção (-1).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pt-BR" sz="2000" strike="noStrike">
                <a:solidFill>
                  <a:srgbClr val="404040"/>
                </a:solidFill>
                <a:latin typeface="Century Gothic"/>
              </a:rPr>
              <a:t>A reorganização é feita com um novo arquivo.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0" y="3960"/>
            <a:ext cx="12191400" cy="685368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0" y="6552000"/>
            <a:ext cx="12191760" cy="305640"/>
          </a:xfrm>
          <a:prstGeom prst="rect">
            <a:avLst/>
          </a:prstGeom>
          <a:solidFill>
            <a:srgbClr val="2c001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0" y="0"/>
            <a:ext cx="12191760" cy="305640"/>
          </a:xfrm>
          <a:prstGeom prst="rect">
            <a:avLst/>
          </a:prstGeom>
          <a:solidFill>
            <a:srgbClr val="2c001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262626"/>
                </a:solidFill>
                <a:latin typeface="Century Gothic"/>
              </a:rPr>
              <a:t>Desordenados sem índice - INSERÇÃO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262626"/>
                </a:solidFill>
                <a:latin typeface="Century Gothic"/>
              </a:rPr>
              <a:t>Desordenados sem índice – CONSULTA por RA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262626"/>
                </a:solidFill>
                <a:latin typeface="Century Gothic"/>
              </a:rPr>
              <a:t>Desordenados sem índice – REMOVE por RA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262626"/>
                </a:solidFill>
                <a:latin typeface="Century Gothic"/>
              </a:rPr>
              <a:t>Desordenados sem índice – REORGANIZA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Application>LibreOffice/4.4.3.2$Linux_X86_64 LibreOffice_project/40m0$Build-2</Application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2015-10-28T10:13:09Z</dcterms:created>
  <dc:creator>poney</dc:creator>
  <dc:language>pt-BR</dc:language>
  <cp:lastModifiedBy>poney </cp:lastModifiedBy>
  <dcterms:modified xsi:type="dcterms:W3CDTF">2015-10-28T12:24:00Z</dcterms:modified>
  <cp:revision>22</cp:revision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