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Fredoka" charset="1" panose="02000000000000000000"/>
      <p:regular r:id="rId12"/>
    </p:embeddedFont>
    <p:embeddedFont>
      <p:font typeface="Arimo Italics" charset="1" panose="020B0604020202090204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7533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CF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3377" y="4071433"/>
            <a:ext cx="14561245" cy="175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3"/>
              </a:lnSpc>
            </a:pPr>
            <a:r>
              <a:rPr lang="en-US" sz="15324">
                <a:solidFill>
                  <a:srgbClr val="011E44"/>
                </a:solidFill>
                <a:latin typeface="Fredoka"/>
              </a:rPr>
              <a:t>Github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9071" y="5702684"/>
            <a:ext cx="14561245" cy="184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1"/>
              </a:lnSpc>
            </a:pPr>
          </a:p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11E44"/>
                </a:solidFill>
                <a:latin typeface="Arimo Italics"/>
              </a:rPr>
              <a:t>What is it and what is it for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94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94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5835" y="1507758"/>
            <a:ext cx="7677105" cy="76771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CF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69797" y="8846996"/>
            <a:ext cx="8871226" cy="1440004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16709" y="77140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26800" y="0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9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562732" y="1934655"/>
            <a:ext cx="6823311" cy="6823311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35592" t="0" r="-35592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1722287" y="9438587"/>
            <a:ext cx="4112054" cy="667481"/>
            <a:chOff x="0" y="0"/>
            <a:chExt cx="250365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-2517852" y="11477983"/>
            <a:ext cx="6808334" cy="1105149"/>
            <a:chOff x="0" y="0"/>
            <a:chExt cx="250365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94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-3549298" y="-3111388"/>
            <a:ext cx="8871226" cy="1440004"/>
            <a:chOff x="0" y="0"/>
            <a:chExt cx="2503650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2947746">
            <a:off x="2277526" y="1015527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1586069" y="0"/>
                </a:moveTo>
                <a:lnTo>
                  <a:pt x="0" y="0"/>
                </a:lnTo>
                <a:lnTo>
                  <a:pt x="0" y="2057400"/>
                </a:lnTo>
                <a:lnTo>
                  <a:pt x="1586069" y="2057400"/>
                </a:lnTo>
                <a:lnTo>
                  <a:pt x="1586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47562" y="3559542"/>
            <a:ext cx="2070348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2306D"/>
                </a:solidFill>
                <a:latin typeface="Fredoka"/>
              </a:rPr>
              <a:t>C</a:t>
            </a:r>
            <a:r>
              <a:rPr lang="en-US" sz="4899">
                <a:solidFill>
                  <a:srgbClr val="02306D"/>
                </a:solidFill>
                <a:latin typeface="Fredoka"/>
              </a:rPr>
              <a:t>reate</a:t>
            </a:r>
          </a:p>
        </p:txBody>
      </p:sp>
      <p:sp>
        <p:nvSpPr>
          <p:cNvPr name="Freeform 27" id="27"/>
          <p:cNvSpPr/>
          <p:nvPr/>
        </p:nvSpPr>
        <p:spPr>
          <a:xfrm flipH="true" flipV="false" rot="2947746">
            <a:off x="1257242" y="2095589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1586068" y="0"/>
                </a:moveTo>
                <a:lnTo>
                  <a:pt x="0" y="0"/>
                </a:lnTo>
                <a:lnTo>
                  <a:pt x="0" y="2057400"/>
                </a:lnTo>
                <a:lnTo>
                  <a:pt x="1586068" y="2057400"/>
                </a:lnTo>
                <a:lnTo>
                  <a:pt x="15860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2167253">
            <a:off x="453968" y="3394034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1586069" y="0"/>
                </a:moveTo>
                <a:lnTo>
                  <a:pt x="0" y="0"/>
                </a:lnTo>
                <a:lnTo>
                  <a:pt x="0" y="2057400"/>
                </a:lnTo>
                <a:lnTo>
                  <a:pt x="1586069" y="2057400"/>
                </a:lnTo>
                <a:lnTo>
                  <a:pt x="1586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false" rot="674575">
            <a:off x="93281" y="4919346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1586068" y="0"/>
                </a:moveTo>
                <a:lnTo>
                  <a:pt x="0" y="0"/>
                </a:lnTo>
                <a:lnTo>
                  <a:pt x="0" y="2057400"/>
                </a:lnTo>
                <a:lnTo>
                  <a:pt x="1586068" y="2057400"/>
                </a:lnTo>
                <a:lnTo>
                  <a:pt x="15860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4633523">
            <a:off x="15801112" y="2016394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0" y="0"/>
                </a:moveTo>
                <a:lnTo>
                  <a:pt x="1586069" y="0"/>
                </a:lnTo>
                <a:lnTo>
                  <a:pt x="158606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3498740" y="3911650"/>
            <a:ext cx="4374904" cy="203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4"/>
              </a:lnSpc>
              <a:spcBef>
                <a:spcPct val="0"/>
              </a:spcBef>
            </a:pPr>
            <a:r>
              <a:rPr lang="en-US" sz="5853">
                <a:solidFill>
                  <a:srgbClr val="02306D"/>
                </a:solidFill>
                <a:latin typeface="Fredoka"/>
              </a:rPr>
              <a:t>D</a:t>
            </a:r>
            <a:r>
              <a:rPr lang="en-US" sz="5853">
                <a:solidFill>
                  <a:srgbClr val="02306D"/>
                </a:solidFill>
                <a:latin typeface="Fredoka"/>
              </a:rPr>
              <a:t>eveloper platform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79229" y="1839405"/>
            <a:ext cx="165660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2306D"/>
                </a:solidFill>
                <a:latin typeface="Fredoka"/>
              </a:rPr>
              <a:t>Store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50276" y="5474102"/>
            <a:ext cx="2380804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2306D"/>
                </a:solidFill>
                <a:latin typeface="Fredoka"/>
              </a:rPr>
              <a:t>Manage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91034" y="7249893"/>
            <a:ext cx="3976390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2306D"/>
                </a:solidFill>
                <a:latin typeface="Fredoka"/>
              </a:rPr>
              <a:t>Sharing Code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36356" y="134824"/>
            <a:ext cx="7022690" cy="9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4"/>
              </a:lnSpc>
            </a:pPr>
            <a:r>
              <a:rPr lang="en-US" sz="5703">
                <a:solidFill>
                  <a:srgbClr val="011E44"/>
                </a:solidFill>
                <a:latin typeface="Fredoka"/>
              </a:rPr>
              <a:t>It allows us to..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750046" y="2346719"/>
            <a:ext cx="7022690" cy="9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4"/>
              </a:lnSpc>
            </a:pPr>
            <a:r>
              <a:rPr lang="en-US" sz="5703">
                <a:solidFill>
                  <a:srgbClr val="011E44"/>
                </a:solidFill>
                <a:latin typeface="Fredoka"/>
              </a:rPr>
              <a:t>It is a..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47201" y="332113"/>
            <a:ext cx="8273408" cy="125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011E44"/>
                </a:solidFill>
                <a:latin typeface="Fredoka"/>
              </a:rPr>
              <a:t>You can use it to..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84414" y="1096640"/>
            <a:ext cx="8532944" cy="853294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46833" y="1659059"/>
            <a:ext cx="7408106" cy="7408106"/>
            <a:chOff x="0" y="0"/>
            <a:chExt cx="13716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43750" t="0" r="-4375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329700" y="367558"/>
            <a:ext cx="4092541" cy="664314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A78A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2297481" y="660762"/>
            <a:ext cx="6776026" cy="1099905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-3332148" y="10447911"/>
            <a:ext cx="8871226" cy="1440004"/>
            <a:chOff x="0" y="0"/>
            <a:chExt cx="250365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306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22158" y="3616085"/>
            <a:ext cx="6875159" cy="342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3"/>
              </a:lnSpc>
            </a:pPr>
            <a:r>
              <a:rPr lang="en-US" sz="6934" spc="138">
                <a:solidFill>
                  <a:srgbClr val="02306D"/>
                </a:solidFill>
                <a:latin typeface="Fredoka"/>
              </a:rPr>
              <a:t>Collaborate on projects from anywhere.</a:t>
            </a:r>
            <a:r>
              <a:rPr lang="en-US" sz="6934" spc="138">
                <a:solidFill>
                  <a:srgbClr val="02306D"/>
                </a:solidFill>
                <a:latin typeface="Fredoka"/>
              </a:rPr>
              <a:t>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533769">
            <a:off x="15710723" y="706961"/>
            <a:ext cx="1586068" cy="2057400"/>
          </a:xfrm>
          <a:custGeom>
            <a:avLst/>
            <a:gdLst/>
            <a:ahLst/>
            <a:cxnLst/>
            <a:rect r="r" b="b" t="t" l="l"/>
            <a:pathLst>
              <a:path h="2057400" w="1586068">
                <a:moveTo>
                  <a:pt x="0" y="0"/>
                </a:moveTo>
                <a:lnTo>
                  <a:pt x="1586069" y="0"/>
                </a:lnTo>
                <a:lnTo>
                  <a:pt x="158606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900"/>
            <a:ext cx="16230600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11E44"/>
                </a:solidFill>
                <a:latin typeface="Fredoka"/>
              </a:rPr>
              <a:t>It’s History: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33908" y="9258300"/>
            <a:ext cx="2056027" cy="667481"/>
            <a:chOff x="0" y="0"/>
            <a:chExt cx="1251825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6289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55869" y="9258300"/>
            <a:ext cx="20799739" cy="667481"/>
            <a:chOff x="0" y="0"/>
            <a:chExt cx="27732985" cy="88997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3135069" y="0"/>
              <a:ext cx="2741369" cy="889975"/>
              <a:chOff x="0" y="0"/>
              <a:chExt cx="1251825" cy="406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270139" y="0"/>
              <a:ext cx="2741369" cy="889975"/>
              <a:chOff x="0" y="0"/>
              <a:chExt cx="1251825" cy="4064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405208" y="0"/>
              <a:ext cx="2741369" cy="889975"/>
              <a:chOff x="0" y="0"/>
              <a:chExt cx="1251825" cy="4064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2540278" y="0"/>
              <a:ext cx="2741369" cy="889975"/>
              <a:chOff x="0" y="0"/>
              <a:chExt cx="1251825" cy="4064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8810416" y="0"/>
              <a:ext cx="2741369" cy="889975"/>
              <a:chOff x="0" y="0"/>
              <a:chExt cx="1251825" cy="4064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4991616" y="0"/>
              <a:ext cx="2741369" cy="889975"/>
              <a:chOff x="0" y="0"/>
              <a:chExt cx="1251825" cy="4064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741369" cy="889975"/>
              <a:chOff x="0" y="0"/>
              <a:chExt cx="1251825" cy="4064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5136512" y="9258300"/>
            <a:ext cx="2056027" cy="667481"/>
            <a:chOff x="0" y="0"/>
            <a:chExt cx="1251825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6289C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48107" y="3598515"/>
            <a:ext cx="4318168" cy="2735523"/>
            <a:chOff x="0" y="0"/>
            <a:chExt cx="812800" cy="51490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514902"/>
            </a:xfrm>
            <a:custGeom>
              <a:avLst/>
              <a:gdLst/>
              <a:ahLst/>
              <a:cxnLst/>
              <a:rect r="r" b="b" t="t" l="l"/>
              <a:pathLst>
                <a:path h="51490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14902"/>
                  </a:lnTo>
                  <a:lnTo>
                    <a:pt x="0" y="514902"/>
                  </a:lnTo>
                  <a:close/>
                </a:path>
              </a:pathLst>
            </a:custGeom>
            <a:solidFill>
              <a:srgbClr val="00BF63"/>
            </a:solidFill>
            <a:ln w="66675" cap="sq">
              <a:solidFill>
                <a:srgbClr val="008F4A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581577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4519"/>
                </a:lnSpc>
                <a:spcBef>
                  <a:spcPct val="0"/>
                </a:spcBef>
              </a:pPr>
              <a:r>
                <a:rPr lang="en-US" sz="3227">
                  <a:solidFill>
                    <a:srgbClr val="000000"/>
                  </a:solidFill>
                  <a:latin typeface="Open Sans Bold"/>
                </a:rPr>
                <a:t>Developed by Chris Wanstrath, Tom Preston-Werner, and Scott Chacon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114621" y="4045743"/>
            <a:ext cx="3681034" cy="1841066"/>
            <a:chOff x="0" y="0"/>
            <a:chExt cx="2978976" cy="148993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78976" cy="1489932"/>
            </a:xfrm>
            <a:custGeom>
              <a:avLst/>
              <a:gdLst/>
              <a:ahLst/>
              <a:cxnLst/>
              <a:rect r="r" b="b" t="t" l="l"/>
              <a:pathLst>
                <a:path h="1489932" w="2978976">
                  <a:moveTo>
                    <a:pt x="203200" y="0"/>
                  </a:moveTo>
                  <a:lnTo>
                    <a:pt x="2978976" y="0"/>
                  </a:lnTo>
                  <a:lnTo>
                    <a:pt x="2775776" y="1489932"/>
                  </a:lnTo>
                  <a:lnTo>
                    <a:pt x="0" y="14899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C52FF"/>
            </a:solidFill>
            <a:ln w="66675" cap="sq">
              <a:solidFill>
                <a:srgbClr val="7444D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101600" y="-66675"/>
              <a:ext cx="2775776" cy="1556607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4521"/>
                </a:lnSpc>
                <a:spcBef>
                  <a:spcPct val="0"/>
                </a:spcBef>
              </a:pPr>
              <a:r>
                <a:rPr lang="en-US" sz="3229">
                  <a:solidFill>
                    <a:srgbClr val="000000"/>
                  </a:solidFill>
                  <a:latin typeface="Open Sans Bold"/>
                </a:rPr>
                <a:t>Started in February 2009.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795654" y="3598515"/>
            <a:ext cx="4855468" cy="2569154"/>
            <a:chOff x="0" y="0"/>
            <a:chExt cx="1145504" cy="60611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45504" cy="606116"/>
            </a:xfrm>
            <a:custGeom>
              <a:avLst/>
              <a:gdLst/>
              <a:ahLst/>
              <a:cxnLst/>
              <a:rect r="r" b="b" t="t" l="l"/>
              <a:pathLst>
                <a:path h="606116" w="1145504">
                  <a:moveTo>
                    <a:pt x="0" y="0"/>
                  </a:moveTo>
                  <a:lnTo>
                    <a:pt x="942304" y="0"/>
                  </a:lnTo>
                  <a:lnTo>
                    <a:pt x="1145504" y="303058"/>
                  </a:lnTo>
                  <a:lnTo>
                    <a:pt x="942304" y="606116"/>
                  </a:lnTo>
                  <a:lnTo>
                    <a:pt x="0" y="606116"/>
                  </a:lnTo>
                  <a:lnTo>
                    <a:pt x="203200" y="303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E1E6"/>
            </a:solidFill>
            <a:ln w="6667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77800" y="-66675"/>
              <a:ext cx="891504" cy="672791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4519"/>
                </a:lnSpc>
                <a:spcBef>
                  <a:spcPct val="0"/>
                </a:spcBef>
              </a:pPr>
              <a:r>
                <a:rPr lang="en-US" sz="3227">
                  <a:solidFill>
                    <a:srgbClr val="000000"/>
                  </a:solidFill>
                  <a:latin typeface="Open Sans Bold"/>
                </a:rPr>
                <a:t>It has existed since 2007 and is located in San Francisco.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901864" y="2950405"/>
            <a:ext cx="4138212" cy="3865373"/>
            <a:chOff x="0" y="0"/>
            <a:chExt cx="3874220" cy="361878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874220" cy="3618786"/>
            </a:xfrm>
            <a:custGeom>
              <a:avLst/>
              <a:gdLst/>
              <a:ahLst/>
              <a:cxnLst/>
              <a:rect r="r" b="b" t="t" l="l"/>
              <a:pathLst>
                <a:path h="3618786" w="3874220">
                  <a:moveTo>
                    <a:pt x="1937110" y="0"/>
                  </a:moveTo>
                  <a:cubicBezTo>
                    <a:pt x="867274" y="0"/>
                    <a:pt x="0" y="810093"/>
                    <a:pt x="0" y="1809393"/>
                  </a:cubicBezTo>
                  <a:cubicBezTo>
                    <a:pt x="0" y="2808693"/>
                    <a:pt x="867274" y="3618786"/>
                    <a:pt x="1937110" y="3618786"/>
                  </a:cubicBezTo>
                  <a:cubicBezTo>
                    <a:pt x="3006946" y="3618786"/>
                    <a:pt x="3874220" y="2808693"/>
                    <a:pt x="3874220" y="1809393"/>
                  </a:cubicBezTo>
                  <a:cubicBezTo>
                    <a:pt x="3874220" y="810093"/>
                    <a:pt x="3006946" y="0"/>
                    <a:pt x="1937110" y="0"/>
                  </a:cubicBezTo>
                  <a:close/>
                </a:path>
              </a:pathLst>
            </a:custGeom>
            <a:solidFill>
              <a:srgbClr val="FF3131"/>
            </a:solidFill>
            <a:ln w="66675" cap="sq">
              <a:solidFill>
                <a:srgbClr val="A420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363208" y="272586"/>
              <a:ext cx="3147804" cy="3006939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4517"/>
                </a:lnSpc>
                <a:spcBef>
                  <a:spcPct val="0"/>
                </a:spcBef>
              </a:pPr>
              <a:r>
                <a:rPr lang="en-US" sz="3226">
                  <a:solidFill>
                    <a:srgbClr val="000000"/>
                  </a:solidFill>
                  <a:latin typeface="Open Sans Bold"/>
                </a:rPr>
                <a:t>It became  a platform for hosting code and collaboration.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055743" y="856858"/>
            <a:ext cx="20799739" cy="667481"/>
            <a:chOff x="0" y="0"/>
            <a:chExt cx="27732985" cy="88997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3135069" y="0"/>
              <a:ext cx="2741369" cy="889975"/>
              <a:chOff x="0" y="0"/>
              <a:chExt cx="1251825" cy="4064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6270139" y="0"/>
              <a:ext cx="2741369" cy="889975"/>
              <a:chOff x="0" y="0"/>
              <a:chExt cx="1251825" cy="4064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9405208" y="0"/>
              <a:ext cx="2741369" cy="889975"/>
              <a:chOff x="0" y="0"/>
              <a:chExt cx="1251825" cy="4064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12540278" y="0"/>
              <a:ext cx="2741369" cy="889975"/>
              <a:chOff x="0" y="0"/>
              <a:chExt cx="1251825" cy="4064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18810416" y="0"/>
              <a:ext cx="2741369" cy="889975"/>
              <a:chOff x="0" y="0"/>
              <a:chExt cx="1251825" cy="4064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24991616" y="0"/>
              <a:ext cx="2741369" cy="889975"/>
              <a:chOff x="0" y="0"/>
              <a:chExt cx="1251825" cy="4064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0"/>
              <a:ext cx="2741369" cy="889975"/>
              <a:chOff x="0" y="0"/>
              <a:chExt cx="1251825" cy="4064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65" id="65"/>
          <p:cNvGrpSpPr/>
          <p:nvPr/>
        </p:nvGrpSpPr>
        <p:grpSpPr>
          <a:xfrm rot="-10800000">
            <a:off x="-15595251" y="694960"/>
            <a:ext cx="20799739" cy="667481"/>
            <a:chOff x="0" y="0"/>
            <a:chExt cx="27732985" cy="889975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3135069" y="0"/>
              <a:ext cx="2741369" cy="889975"/>
              <a:chOff x="0" y="0"/>
              <a:chExt cx="1251825" cy="4064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6270139" y="0"/>
              <a:ext cx="2741369" cy="889975"/>
              <a:chOff x="0" y="0"/>
              <a:chExt cx="1251825" cy="4064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9405208" y="0"/>
              <a:ext cx="2741369" cy="889975"/>
              <a:chOff x="0" y="0"/>
              <a:chExt cx="1251825" cy="4064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289C4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2540278" y="0"/>
              <a:ext cx="2741369" cy="889975"/>
              <a:chOff x="0" y="0"/>
              <a:chExt cx="1251825" cy="4064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8810416" y="0"/>
              <a:ext cx="2741369" cy="889975"/>
              <a:chOff x="0" y="0"/>
              <a:chExt cx="1251825" cy="406400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0">
              <a:off x="24991616" y="0"/>
              <a:ext cx="2741369" cy="889975"/>
              <a:chOff x="0" y="0"/>
              <a:chExt cx="1251825" cy="4064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0">
              <a:off x="0" y="0"/>
              <a:ext cx="2741369" cy="889975"/>
              <a:chOff x="0" y="0"/>
              <a:chExt cx="1251825" cy="406400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125182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51825">
                    <a:moveTo>
                      <a:pt x="1048625" y="0"/>
                    </a:moveTo>
                    <a:cubicBezTo>
                      <a:pt x="1160849" y="0"/>
                      <a:pt x="1251825" y="90976"/>
                      <a:pt x="1251825" y="203200"/>
                    </a:cubicBezTo>
                    <a:cubicBezTo>
                      <a:pt x="1251825" y="315424"/>
                      <a:pt x="1160849" y="406400"/>
                      <a:pt x="1048625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5CFF8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38100"/>
                <a:ext cx="1251825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AutoShape 87" id="87"/>
          <p:cNvSpPr/>
          <p:nvPr/>
        </p:nvSpPr>
        <p:spPr>
          <a:xfrm flipV="true">
            <a:off x="1028700" y="7622174"/>
            <a:ext cx="16163839" cy="0"/>
          </a:xfrm>
          <a:prstGeom prst="line">
            <a:avLst/>
          </a:prstGeom>
          <a:ln cap="rnd" w="247650">
            <a:solidFill>
              <a:srgbClr val="02306D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11E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9181851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11E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79779" y="2037976"/>
            <a:ext cx="12636864" cy="709325"/>
            <a:chOff x="0" y="0"/>
            <a:chExt cx="5770718" cy="3239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70718" cy="323918"/>
            </a:xfrm>
            <a:custGeom>
              <a:avLst/>
              <a:gdLst/>
              <a:ahLst/>
              <a:cxnLst/>
              <a:rect r="r" b="b" t="t" l="l"/>
              <a:pathLst>
                <a:path h="323918" w="5770718">
                  <a:moveTo>
                    <a:pt x="5567518" y="0"/>
                  </a:moveTo>
                  <a:lnTo>
                    <a:pt x="0" y="0"/>
                  </a:lnTo>
                  <a:lnTo>
                    <a:pt x="0" y="323918"/>
                  </a:lnTo>
                  <a:lnTo>
                    <a:pt x="5567518" y="323918"/>
                  </a:lnTo>
                  <a:lnTo>
                    <a:pt x="5770718" y="161959"/>
                  </a:lnTo>
                  <a:lnTo>
                    <a:pt x="5567518" y="0"/>
                  </a:lnTo>
                  <a:close/>
                </a:path>
              </a:pathLst>
            </a:custGeom>
            <a:solidFill>
              <a:srgbClr val="00BF63"/>
            </a:solidFill>
            <a:ln w="66675" cap="sq">
              <a:solidFill>
                <a:srgbClr val="008F4A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656418" cy="371543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9"/>
                </a:lnSpc>
                <a:spcBef>
                  <a:spcPct val="0"/>
                </a:spcBef>
              </a:pP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Sign up for GitHub. In order to use GitHub, you'll need a GitHub account.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38561" y="2899111"/>
            <a:ext cx="6578082" cy="709325"/>
            <a:chOff x="0" y="0"/>
            <a:chExt cx="3003930" cy="3239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03930" cy="323918"/>
            </a:xfrm>
            <a:custGeom>
              <a:avLst/>
              <a:gdLst/>
              <a:ahLst/>
              <a:cxnLst/>
              <a:rect r="r" b="b" t="t" l="l"/>
              <a:pathLst>
                <a:path h="323918" w="3003930">
                  <a:moveTo>
                    <a:pt x="0" y="0"/>
                  </a:moveTo>
                  <a:lnTo>
                    <a:pt x="2800730" y="0"/>
                  </a:lnTo>
                  <a:lnTo>
                    <a:pt x="3003930" y="161959"/>
                  </a:lnTo>
                  <a:lnTo>
                    <a:pt x="2800730" y="323918"/>
                  </a:lnTo>
                  <a:lnTo>
                    <a:pt x="0" y="323918"/>
                  </a:lnTo>
                  <a:lnTo>
                    <a:pt x="203200" y="161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E1E6"/>
            </a:solidFill>
            <a:ln w="6667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47625"/>
              <a:ext cx="2749930" cy="371543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9"/>
                </a:lnSpc>
                <a:spcBef>
                  <a:spcPct val="0"/>
                </a:spcBef>
              </a:pP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 </a:t>
              </a: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Install Git. GitHub runs on Git.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46343" y="3964221"/>
            <a:ext cx="3770300" cy="709390"/>
            <a:chOff x="0" y="0"/>
            <a:chExt cx="3051217" cy="5740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51217" cy="574093"/>
            </a:xfrm>
            <a:custGeom>
              <a:avLst/>
              <a:gdLst/>
              <a:ahLst/>
              <a:cxnLst/>
              <a:rect r="r" b="b" t="t" l="l"/>
              <a:pathLst>
                <a:path h="574093" w="3051217">
                  <a:moveTo>
                    <a:pt x="203200" y="0"/>
                  </a:moveTo>
                  <a:lnTo>
                    <a:pt x="3051217" y="0"/>
                  </a:lnTo>
                  <a:lnTo>
                    <a:pt x="2848017" y="574093"/>
                  </a:lnTo>
                  <a:lnTo>
                    <a:pt x="0" y="5740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C52FF"/>
            </a:solidFill>
            <a:ln w="66675" cap="sq">
              <a:solidFill>
                <a:srgbClr val="7444D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2848017" cy="621718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41"/>
                </a:lnSpc>
                <a:spcBef>
                  <a:spcPct val="0"/>
                </a:spcBef>
              </a:pPr>
              <a:r>
                <a:rPr lang="en-US" sz="2529">
                  <a:solidFill>
                    <a:srgbClr val="000000"/>
                  </a:solidFill>
                  <a:latin typeface="Open Sans Bold"/>
                </a:rPr>
                <a:t>Create a Repository.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246343" y="5041101"/>
            <a:ext cx="3770300" cy="872968"/>
            <a:chOff x="0" y="0"/>
            <a:chExt cx="3529778" cy="8172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529778" cy="817278"/>
            </a:xfrm>
            <a:custGeom>
              <a:avLst/>
              <a:gdLst/>
              <a:ahLst/>
              <a:cxnLst/>
              <a:rect r="r" b="b" t="t" l="l"/>
              <a:pathLst>
                <a:path h="817278" w="3529778">
                  <a:moveTo>
                    <a:pt x="1764889" y="0"/>
                  </a:moveTo>
                  <a:cubicBezTo>
                    <a:pt x="790168" y="0"/>
                    <a:pt x="0" y="182954"/>
                    <a:pt x="0" y="408639"/>
                  </a:cubicBezTo>
                  <a:cubicBezTo>
                    <a:pt x="0" y="634324"/>
                    <a:pt x="790168" y="817278"/>
                    <a:pt x="1764889" y="817278"/>
                  </a:cubicBezTo>
                  <a:cubicBezTo>
                    <a:pt x="2739610" y="817278"/>
                    <a:pt x="3529778" y="634324"/>
                    <a:pt x="3529778" y="408639"/>
                  </a:cubicBezTo>
                  <a:cubicBezTo>
                    <a:pt x="3529778" y="182954"/>
                    <a:pt x="2739610" y="0"/>
                    <a:pt x="1764889" y="0"/>
                  </a:cubicBezTo>
                  <a:close/>
                </a:path>
              </a:pathLst>
            </a:custGeom>
            <a:solidFill>
              <a:srgbClr val="FF3131"/>
            </a:solidFill>
            <a:ln w="66675" cap="sq">
              <a:solidFill>
                <a:srgbClr val="A420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330917" y="28995"/>
              <a:ext cx="2867945" cy="711664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7"/>
                </a:lnSpc>
                <a:spcBef>
                  <a:spcPct val="0"/>
                </a:spcBef>
              </a:pPr>
              <a:r>
                <a:rPr lang="en-US" sz="2526">
                  <a:solidFill>
                    <a:srgbClr val="000000"/>
                  </a:solidFill>
                  <a:latin typeface="Open Sans Bold"/>
                </a:rPr>
                <a:t> </a:t>
              </a:r>
              <a:r>
                <a:rPr lang="en-US" sz="2526">
                  <a:solidFill>
                    <a:srgbClr val="000000"/>
                  </a:solidFill>
                  <a:latin typeface="Open Sans Bold"/>
                </a:rPr>
                <a:t>Create a Branch.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58985" y="6423636"/>
            <a:ext cx="7357659" cy="1024526"/>
            <a:chOff x="0" y="0"/>
            <a:chExt cx="2964525" cy="41279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64525" cy="412799"/>
            </a:xfrm>
            <a:custGeom>
              <a:avLst/>
              <a:gdLst/>
              <a:ahLst/>
              <a:cxnLst/>
              <a:rect r="r" b="b" t="t" l="l"/>
              <a:pathLst>
                <a:path h="412799" w="2964525">
                  <a:moveTo>
                    <a:pt x="280450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52779"/>
                  </a:lnTo>
                  <a:lnTo>
                    <a:pt x="160020" y="412799"/>
                  </a:lnTo>
                  <a:lnTo>
                    <a:pt x="2804505" y="412799"/>
                  </a:lnTo>
                  <a:lnTo>
                    <a:pt x="2964525" y="252779"/>
                  </a:lnTo>
                  <a:lnTo>
                    <a:pt x="2964525" y="160020"/>
                  </a:lnTo>
                  <a:lnTo>
                    <a:pt x="2804505" y="0"/>
                  </a:lnTo>
                  <a:close/>
                </a:path>
              </a:pathLst>
            </a:custGeom>
            <a:solidFill>
              <a:srgbClr val="FFDE59"/>
            </a:solidFill>
            <a:ln w="666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63500" y="15875"/>
              <a:ext cx="2837525" cy="333424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9"/>
                </a:lnSpc>
                <a:spcBef>
                  <a:spcPct val="0"/>
                </a:spcBef>
              </a:pP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Create and Commit Changes to a Branch.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133867" y="7734536"/>
            <a:ext cx="6882777" cy="709325"/>
            <a:chOff x="0" y="0"/>
            <a:chExt cx="677798" cy="698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77798" cy="69852"/>
            </a:xfrm>
            <a:custGeom>
              <a:avLst/>
              <a:gdLst/>
              <a:ahLst/>
              <a:cxnLst/>
              <a:rect r="r" b="b" t="t" l="l"/>
              <a:pathLst>
                <a:path h="69852" w="677798">
                  <a:moveTo>
                    <a:pt x="474598" y="0"/>
                  </a:moveTo>
                  <a:lnTo>
                    <a:pt x="203200" y="0"/>
                  </a:lnTo>
                  <a:lnTo>
                    <a:pt x="0" y="34926"/>
                  </a:lnTo>
                  <a:lnTo>
                    <a:pt x="203200" y="69852"/>
                  </a:lnTo>
                  <a:lnTo>
                    <a:pt x="474598" y="69852"/>
                  </a:lnTo>
                  <a:lnTo>
                    <a:pt x="677798" y="34926"/>
                  </a:lnTo>
                  <a:lnTo>
                    <a:pt x="474598" y="0"/>
                  </a:lnTo>
                  <a:close/>
                </a:path>
              </a:pathLst>
            </a:custGeom>
            <a:solidFill>
              <a:srgbClr val="FF914D"/>
            </a:solidFill>
            <a:ln w="66675" cap="sq">
              <a:solidFill>
                <a:srgbClr val="AF6334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152400" y="-47625"/>
              <a:ext cx="372998" cy="117477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9"/>
                </a:lnSpc>
                <a:spcBef>
                  <a:spcPct val="0"/>
                </a:spcBef>
              </a:pP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  Open a Pull Request.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438561" y="8671515"/>
            <a:ext cx="6578082" cy="709325"/>
            <a:chOff x="0" y="0"/>
            <a:chExt cx="647793" cy="6985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47793" cy="69852"/>
            </a:xfrm>
            <a:custGeom>
              <a:avLst/>
              <a:gdLst/>
              <a:ahLst/>
              <a:cxnLst/>
              <a:rect r="r" b="b" t="t" l="l"/>
              <a:pathLst>
                <a:path h="69852" w="647793">
                  <a:moveTo>
                    <a:pt x="444593" y="0"/>
                  </a:moveTo>
                  <a:cubicBezTo>
                    <a:pt x="556817" y="0"/>
                    <a:pt x="647793" y="15637"/>
                    <a:pt x="647793" y="34926"/>
                  </a:cubicBezTo>
                  <a:cubicBezTo>
                    <a:pt x="647793" y="54215"/>
                    <a:pt x="556817" y="69852"/>
                    <a:pt x="444593" y="69852"/>
                  </a:cubicBezTo>
                  <a:lnTo>
                    <a:pt x="203200" y="69852"/>
                  </a:lnTo>
                  <a:cubicBezTo>
                    <a:pt x="90976" y="69852"/>
                    <a:pt x="0" y="54215"/>
                    <a:pt x="0" y="34926"/>
                  </a:cubicBezTo>
                  <a:cubicBezTo>
                    <a:pt x="0" y="1563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94FF"/>
            </a:solidFill>
            <a:ln w="66675" cap="sq">
              <a:solidFill>
                <a:srgbClr val="5464A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647793" cy="117477"/>
            </a:xfrm>
            <a:prstGeom prst="rect">
              <a:avLst/>
            </a:prstGeom>
          </p:spPr>
          <p:txBody>
            <a:bodyPr anchor="ctr" rtlCol="false" tIns="33761" lIns="33761" bIns="33761" rIns="33761"/>
            <a:lstStyle/>
            <a:p>
              <a:pPr algn="ctr">
                <a:lnSpc>
                  <a:spcPts val="3539"/>
                </a:lnSpc>
                <a:spcBef>
                  <a:spcPct val="0"/>
                </a:spcBef>
              </a:pPr>
              <a:r>
                <a:rPr lang="en-US" sz="2527">
                  <a:solidFill>
                    <a:srgbClr val="000000"/>
                  </a:solidFill>
                  <a:latin typeface="Open Sans Bold"/>
                </a:rPr>
                <a:t> Merge Your Pull Request.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628764" y="3340864"/>
            <a:ext cx="8328815" cy="5840987"/>
          </a:xfrm>
          <a:custGeom>
            <a:avLst/>
            <a:gdLst/>
            <a:ahLst/>
            <a:cxnLst/>
            <a:rect r="r" b="b" t="t" l="l"/>
            <a:pathLst>
              <a:path h="5840987" w="8328815">
                <a:moveTo>
                  <a:pt x="0" y="0"/>
                </a:moveTo>
                <a:lnTo>
                  <a:pt x="8328816" y="0"/>
                </a:lnTo>
                <a:lnTo>
                  <a:pt x="8328816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36" id="36"/>
          <p:cNvSpPr txBox="true"/>
          <p:nvPr/>
        </p:nvSpPr>
        <p:spPr>
          <a:xfrm rot="0">
            <a:off x="4379779" y="40266"/>
            <a:ext cx="8866564" cy="141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02306D"/>
                </a:solidFill>
                <a:latin typeface="Fredoka"/>
              </a:rPr>
              <a:t>Tutorial: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67422" y="1360195"/>
            <a:ext cx="10117152" cy="6525563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1" t="0" r="-211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77855" y="2219138"/>
            <a:ext cx="9025266" cy="516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54"/>
              </a:lnSpc>
            </a:pPr>
            <a:r>
              <a:rPr lang="en-US" sz="14824">
                <a:solidFill>
                  <a:srgbClr val="02306D"/>
                </a:solidFill>
                <a:latin typeface="Fredoka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DAGBlHj2BVg</dc:identifier>
  <dcterms:modified xsi:type="dcterms:W3CDTF">2011-08-01T06:04:30Z</dcterms:modified>
  <cp:revision>1</cp:revision>
  <dc:title>Github</dc:title>
</cp:coreProperties>
</file>