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IhMyKXZpb7HCL/2rzwCjqr3e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25" spcFirstLastPara="1" rIns="94725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25" spcFirstLastPara="1" rIns="94725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0" y="0"/>
            <a:ext cx="1692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Google Shape;30;p15"/>
          <p:cNvCxnSpPr/>
          <p:nvPr/>
        </p:nvCxnSpPr>
        <p:spPr>
          <a:xfrm flipH="1" rot="10800000">
            <a:off x="1116013" y="2419350"/>
            <a:ext cx="7872412" cy="146050"/>
          </a:xfrm>
          <a:prstGeom prst="straightConnector1">
            <a:avLst/>
          </a:prstGeom>
          <a:noFill/>
          <a:ln cap="flat" cmpd="sng" w="11425">
            <a:solidFill>
              <a:srgbClr val="CBA52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" name="Google Shape;31;p15"/>
          <p:cNvSpPr/>
          <p:nvPr/>
        </p:nvSpPr>
        <p:spPr>
          <a:xfrm>
            <a:off x="2195513" y="152400"/>
            <a:ext cx="6789737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2269331" y="-443706"/>
            <a:ext cx="4598988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 rot="5400000">
            <a:off x="4021137" y="3278188"/>
            <a:ext cx="6245225" cy="0"/>
          </a:xfrm>
          <a:prstGeom prst="straightConnector1">
            <a:avLst/>
          </a:prstGeom>
          <a:noFill/>
          <a:ln cap="flat" cmpd="sng" w="95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3" name="Google Shape;153;p25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a de título">
  <p:cSld name="2_Diapositiva de título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69" name="Google Shape;169;p27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7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a de título">
  <p:cSld name="3_Diapositiva de títul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75" name="Google Shape;175;p28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apositiva de título">
  <p:cSld name="4_Diapositiva de títul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81" name="Google Shape;181;p29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apositiva de título">
  <p:cSld name="5_Diapositiva de título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87" name="Google Shape;187;p30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0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apositiva de título">
  <p:cSld name="6_Diapositiva de título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93" name="Google Shape;193;p31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1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apositiva de título">
  <p:cSld name="7_Diapositiva de título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199" name="Google Shape;199;p32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2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apositiva de título">
  <p:cSld name="8_Diapositiva de título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205" name="Google Shape;205;p33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3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B27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a de título">
  <p:cSld name="9_Diapositiva de título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211" name="Google Shape;211;p34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4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Diapositiva de título">
  <p:cSld name="10_Diapositiva de título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217" name="Google Shape;217;p35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5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Diapositiva de título">
  <p:cSld name="11_Diapositiva de título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75" y="49213"/>
            <a:ext cx="1042988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250825" y="6650038"/>
            <a:ext cx="864235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EN BIOLOGÍA – UNIVERSIDAD DE NAVARRA</a:t>
            </a:r>
            <a:endParaRPr/>
          </a:p>
        </p:txBody>
      </p:sp>
      <p:cxnSp>
        <p:nvCxnSpPr>
          <p:cNvPr id="223" name="Google Shape;223;p36"/>
          <p:cNvCxnSpPr/>
          <p:nvPr/>
        </p:nvCxnSpPr>
        <p:spPr>
          <a:xfrm rot="10800000">
            <a:off x="484189" y="515938"/>
            <a:ext cx="84867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6"/>
          <p:cNvSpPr txBox="1"/>
          <p:nvPr/>
        </p:nvSpPr>
        <p:spPr>
          <a:xfrm>
            <a:off x="8675688" y="115888"/>
            <a:ext cx="288925" cy="3460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0" y="160338"/>
            <a:ext cx="8532813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organización de un artículo científico: sus componentes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155575" y="115888"/>
            <a:ext cx="8832850" cy="430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2" name="Google Shape;52;p17"/>
          <p:cNvCxnSpPr/>
          <p:nvPr/>
        </p:nvCxnSpPr>
        <p:spPr>
          <a:xfrm>
            <a:off x="152400" y="53975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" name="Google Shape;53;p17"/>
          <p:cNvCxnSpPr/>
          <p:nvPr/>
        </p:nvCxnSpPr>
        <p:spPr>
          <a:xfrm>
            <a:off x="152400" y="555625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17"/>
          <p:cNvSpPr/>
          <p:nvPr/>
        </p:nvSpPr>
        <p:spPr>
          <a:xfrm>
            <a:off x="4267200" y="2603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4362450" y="342900"/>
            <a:ext cx="419100" cy="420688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403225" y="6448425"/>
            <a:ext cx="833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NAVARRA – SERVICIO DE BIBLIOTECAS</a:t>
            </a:r>
            <a:endParaRPr b="1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8"/>
          <p:cNvCxnSpPr/>
          <p:nvPr/>
        </p:nvCxnSpPr>
        <p:spPr>
          <a:xfrm flipH="1" rot="10800000">
            <a:off x="4562475" y="1576388"/>
            <a:ext cx="9525" cy="481806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2" name="Google Shape;6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9"/>
          <p:cNvCxnSpPr/>
          <p:nvPr/>
        </p:nvCxnSpPr>
        <p:spPr>
          <a:xfrm rot="10800000">
            <a:off x="4572000" y="2200275"/>
            <a:ext cx="0" cy="41878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" name="Google Shape;70;p19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6" name="Google Shape;76;p19"/>
          <p:cNvCxnSpPr/>
          <p:nvPr/>
        </p:nvCxnSpPr>
        <p:spPr>
          <a:xfrm>
            <a:off x="152400" y="1279525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19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2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3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3" name="Google Shape;123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E7BC29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D092A7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rgbClr val="9C85C0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317F92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3952C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A108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AB2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4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cap="flat" cmpd="sng" w="9525">
            <a:solidFill>
              <a:srgbClr val="AB272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4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AB2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CBA52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E7BC29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D092A7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9C85C0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17F92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3952C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A108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/>
          <p:nvPr/>
        </p:nvSpPr>
        <p:spPr>
          <a:xfrm>
            <a:off x="1888419" y="2469150"/>
            <a:ext cx="6915150" cy="30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80"/>
              <a:buFont typeface="Noto Sans Symbols"/>
              <a:buNone/>
            </a:pPr>
            <a:r>
              <a:rPr b="0" i="0" lang="es-ES" sz="48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ORGANIZACIÓN DE UN ARTÍCULO CIENTÍFICO: </a:t>
            </a:r>
            <a:br>
              <a:rPr b="0" i="0" lang="es-ES" sz="48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s-ES" sz="48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 COMPONENTES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468313" y="3945450"/>
            <a:ext cx="8207375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incluir la referencia de los trabajos citados en el texto, es decir, únicamente los que han sido utilizados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Irán en orden alfabético de la A a la Z.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 debe incluir literatura fácilmente localizable y tratar de evitar </a:t>
            </a:r>
            <a:r>
              <a:rPr b="0" i="1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literatura gris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Todas las referencias deben tener el </a:t>
            </a:r>
            <a:r>
              <a:rPr b="1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mismo estilo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20971" l="13653" r="11781" t="31099"/>
          <a:stretch/>
        </p:blipFill>
        <p:spPr>
          <a:xfrm>
            <a:off x="1763713" y="1268413"/>
            <a:ext cx="5545137" cy="2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1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b="0" lang="es-ES" cap="none"/>
              <a:t>Son las fuentes consultadas, pero no citadas.</a:t>
            </a:r>
            <a:endParaRPr/>
          </a:p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0" lang="es-ES" cap="none"/>
              <a:t>-Irán en orden alfabético de la A a la Z.</a:t>
            </a:r>
            <a:endParaRPr/>
          </a:p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0" lang="es-ES" cap="none"/>
              <a:t>-Con sangría francesa.</a:t>
            </a:r>
            <a:endParaRPr/>
          </a:p>
        </p:txBody>
      </p:sp>
      <p:sp>
        <p:nvSpPr>
          <p:cNvPr id="318" name="Google Shape;318;p12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eorgia"/>
              <a:buNone/>
            </a:pPr>
            <a:r>
              <a:rPr lang="es-ES">
                <a:solidFill>
                  <a:schemeClr val="dk1"/>
                </a:solidFill>
              </a:rPr>
              <a:t>Bibliografía</a:t>
            </a:r>
            <a:endParaRPr/>
          </a:p>
        </p:txBody>
      </p:sp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Autoría y afiliación</a:t>
            </a:r>
            <a:endParaRPr/>
          </a:p>
        </p:txBody>
      </p:sp>
      <p:pic>
        <p:nvPicPr>
          <p:cNvPr id="326" name="Google Shape;326;p4"/>
          <p:cNvPicPr preferRelativeResize="0"/>
          <p:nvPr/>
        </p:nvPicPr>
        <p:blipFill rotWithShape="1">
          <a:blip r:embed="rId3">
            <a:alphaModFix/>
          </a:blip>
          <a:srcRect b="56712" l="22755" r="20859" t="14737"/>
          <a:stretch/>
        </p:blipFill>
        <p:spPr>
          <a:xfrm>
            <a:off x="2427288" y="1341438"/>
            <a:ext cx="4267200" cy="17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"/>
          <p:cNvSpPr/>
          <p:nvPr/>
        </p:nvSpPr>
        <p:spPr>
          <a:xfrm>
            <a:off x="3203575" y="1939925"/>
            <a:ext cx="2736850" cy="696913"/>
          </a:xfrm>
          <a:prstGeom prst="roundRect">
            <a:avLst>
              <a:gd fmla="val 16667" name="adj"/>
            </a:avLst>
          </a:prstGeom>
          <a:noFill/>
          <a:ln cap="flat" cmpd="sng" w="11425">
            <a:solidFill>
              <a:srgbClr val="8798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468313" y="3997463"/>
            <a:ext cx="80645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debe utilizar un único apellido para firmar: en caso de querer utilizar también el apellido materno, se deben unir ambos con “-”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debe utilizar la forma “oficial” de la institución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debe utilizar SIEMPRE la misma forma de firma, tanto para el nombre del autor como para la institución-departamento</a:t>
            </a:r>
            <a:endParaRPr/>
          </a:p>
        </p:txBody>
      </p:sp>
      <p:sp>
        <p:nvSpPr>
          <p:cNvPr id="329" name="Google Shape;329;p4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/>
        </p:nvSpPr>
        <p:spPr>
          <a:xfrm>
            <a:off x="563563" y="1693863"/>
            <a:ext cx="79930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El contenido referido a la estructura del artículo científico se ha basado en: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8422" lvl="1" marL="457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235"/>
              <a:buFont typeface="Arial"/>
              <a:buChar char="•"/>
            </a:pPr>
            <a:r>
              <a:rPr b="1" i="0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SLAFER, G.A. (2009). ¿Cómo escribir un artículo científico?. </a:t>
            </a:r>
            <a:r>
              <a:rPr b="1" i="1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Revista de Investigación en Educación</a:t>
            </a:r>
            <a:r>
              <a:rPr b="1" i="0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nº6, pp. 124-132.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 los ejemplos se han obtenido de: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8422" lvl="1" marL="457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235"/>
              <a:buFont typeface="Arial"/>
              <a:buChar char="•"/>
            </a:pPr>
            <a:r>
              <a:rPr b="1" i="0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MANOUSIS, T., MPARDAKIS, G., PARASKEVOPOULOS, C. &amp; GALINOU-MITSOUDI, S. (2010). The Bivalvia Mollusca of Thessaloniki &amp; Thermaikos Gulfs (North Aegean Sea, Greece) with emphasis on new species for Hellenic waters. </a:t>
            </a:r>
            <a:r>
              <a:rPr b="1" i="1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Journal of Biological Research-Thessaloniki, </a:t>
            </a:r>
            <a:r>
              <a:rPr b="1" i="0" lang="es-E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nº14, pp 161 – 179.</a:t>
            </a:r>
            <a:endParaRPr b="1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/>
        </p:nvSpPr>
        <p:spPr>
          <a:xfrm>
            <a:off x="249238" y="244475"/>
            <a:ext cx="85407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 DE UN ARTÍCULO CIENTÍFICO</a:t>
            </a:r>
            <a:endParaRPr/>
          </a:p>
        </p:txBody>
      </p:sp>
      <p:sp>
        <p:nvSpPr>
          <p:cNvPr id="237" name="Google Shape;237;p2"/>
          <p:cNvSpPr txBox="1"/>
          <p:nvPr/>
        </p:nvSpPr>
        <p:spPr>
          <a:xfrm>
            <a:off x="1535905" y="1824037"/>
            <a:ext cx="6064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906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Calibri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400" u="none" cap="none" strike="noStrike">
                <a:solidFill>
                  <a:srgbClr val="3543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Título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Autoría y afiliación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Resumen y palabras clave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Introducción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Material y métodos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Resultados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Discusión y conclusiones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Reconocimientos</a:t>
            </a:r>
            <a:endParaRPr/>
          </a:p>
          <a:p>
            <a:pPr indent="-9906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Times New Roman"/>
              <a:buChar char="o"/>
            </a:pPr>
            <a:r>
              <a:rPr b="0" i="0" lang="es-E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Referencias bibliográficas (irán por separado)</a:t>
            </a:r>
            <a:endParaRPr/>
          </a:p>
        </p:txBody>
      </p:sp>
      <p:sp>
        <p:nvSpPr>
          <p:cNvPr id="238" name="Google Shape;238;p2"/>
          <p:cNvSpPr txBox="1"/>
          <p:nvPr>
            <p:ph idx="12" type="sldNum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3">
            <a:alphaModFix/>
          </a:blip>
          <a:srcRect b="56711" l="22755" r="20859" t="8795"/>
          <a:stretch/>
        </p:blipFill>
        <p:spPr>
          <a:xfrm>
            <a:off x="2427288" y="836613"/>
            <a:ext cx="4267200" cy="20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"/>
          <p:cNvSpPr/>
          <p:nvPr/>
        </p:nvSpPr>
        <p:spPr>
          <a:xfrm>
            <a:off x="3203575" y="1268413"/>
            <a:ext cx="2736850" cy="504825"/>
          </a:xfrm>
          <a:prstGeom prst="roundRect">
            <a:avLst>
              <a:gd fmla="val 16667" name="adj"/>
            </a:avLst>
          </a:prstGeom>
          <a:noFill/>
          <a:ln cap="flat" cmpd="sng" w="11425">
            <a:solidFill>
              <a:srgbClr val="8798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 txBox="1"/>
          <p:nvPr/>
        </p:nvSpPr>
        <p:spPr>
          <a:xfrm>
            <a:off x="468313" y="3315788"/>
            <a:ext cx="8064500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Debe ser atractivo para despertar el interés de los lectores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Debe ser breve y describir unívocamente el contenido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Debe describir lo más relevante del trabajo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Debe ser suficientemente específico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debe contener:</a:t>
            </a:r>
            <a:endParaRPr/>
          </a:p>
          <a:p>
            <a:pPr indent="-8255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Términos que necesiten aclaración</a:t>
            </a:r>
            <a:endParaRPr/>
          </a:p>
          <a:p>
            <a:pPr indent="-8255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Abreviaturas</a:t>
            </a:r>
            <a:endParaRPr/>
          </a:p>
          <a:p>
            <a:pPr indent="-8255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Fórmulas</a:t>
            </a:r>
            <a:endParaRPr/>
          </a:p>
        </p:txBody>
      </p:sp>
      <p:sp>
        <p:nvSpPr>
          <p:cNvPr id="248" name="Google Shape;248;p3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Resumen y palabras clave</a:t>
            </a:r>
            <a:endParaRPr/>
          </a:p>
        </p:txBody>
      </p:sp>
      <p:pic>
        <p:nvPicPr>
          <p:cNvPr id="255" name="Google Shape;255;p5"/>
          <p:cNvPicPr preferRelativeResize="0"/>
          <p:nvPr/>
        </p:nvPicPr>
        <p:blipFill rotWithShape="1">
          <a:blip r:embed="rId3">
            <a:alphaModFix/>
          </a:blip>
          <a:srcRect b="9682" l="18822" r="16948" t="29840"/>
          <a:stretch/>
        </p:blipFill>
        <p:spPr>
          <a:xfrm>
            <a:off x="2627313" y="1196975"/>
            <a:ext cx="4105275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"/>
          <p:cNvSpPr/>
          <p:nvPr/>
        </p:nvSpPr>
        <p:spPr>
          <a:xfrm>
            <a:off x="2747977" y="2073275"/>
            <a:ext cx="4105200" cy="1487700"/>
          </a:xfrm>
          <a:prstGeom prst="roundRect">
            <a:avLst>
              <a:gd fmla="val 16667" name="adj"/>
            </a:avLst>
          </a:prstGeom>
          <a:noFill/>
          <a:ln cap="flat" cmpd="sng" w="11425">
            <a:solidFill>
              <a:srgbClr val="8798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468313" y="3835400"/>
            <a:ext cx="8207375" cy="232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El resumen debe sintetizar el contenido de todas las secciones del artículo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Algunas revistas obligan incluso a incluir títulos de apartados dentro del resumen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Hay que tener en cuenta que muchos lectores no tienen acceso directo al texto completo del artículo, por lo que el resumen debe ser muy claro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El autor debe identificar entre 4 y 6 palabras clave que describan claramente el contenido, evitando términos muy específicos, términos muy genéricos y palabras vacías</a:t>
            </a:r>
            <a:endParaRPr/>
          </a:p>
        </p:txBody>
      </p:sp>
      <p:sp>
        <p:nvSpPr>
          <p:cNvPr id="258" name="Google Shape;258;p5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265" name="Google Shape;265;p6"/>
          <p:cNvSpPr txBox="1"/>
          <p:nvPr/>
        </p:nvSpPr>
        <p:spPr>
          <a:xfrm>
            <a:off x="496763" y="3707513"/>
            <a:ext cx="80646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responder a la pregunta </a:t>
            </a:r>
            <a:r>
              <a:rPr b="1" i="1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¿Cuál es el problema?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dar testimonio de la </a:t>
            </a:r>
            <a:r>
              <a:rPr b="1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relevancia</a:t>
            </a: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la aportación </a:t>
            </a:r>
            <a:r>
              <a:rPr b="1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hace el artículo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establecer el marco contextual del problema a resolver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indicar qué aportación económica, social, tecnológica y/o científica implica resolver el problema identificado</a:t>
            </a:r>
            <a:endParaRPr/>
          </a:p>
          <a:p>
            <a:pPr indent="-8255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discutir trabajos muy relacionados con la </a:t>
            </a:r>
            <a:r>
              <a:rPr b="1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hipótesis planteada</a:t>
            </a:r>
            <a:endParaRPr/>
          </a:p>
        </p:txBody>
      </p:sp>
      <p:pic>
        <p:nvPicPr>
          <p:cNvPr id="266" name="Google Shape;266;p6"/>
          <p:cNvPicPr preferRelativeResize="0"/>
          <p:nvPr/>
        </p:nvPicPr>
        <p:blipFill rotWithShape="1">
          <a:blip r:embed="rId3">
            <a:alphaModFix/>
          </a:blip>
          <a:srcRect b="17084" l="13653" r="11781" t="32358"/>
          <a:stretch/>
        </p:blipFill>
        <p:spPr>
          <a:xfrm>
            <a:off x="1979613" y="1412875"/>
            <a:ext cx="5256212" cy="20875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Material y método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468313" y="2997200"/>
            <a:ext cx="8064500" cy="314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60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Calibri"/>
              <a:buChar char="–"/>
            </a:pPr>
            <a:r>
              <a:rPr b="0" i="0" lang="es-E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responder a la pregunta </a:t>
            </a:r>
            <a:r>
              <a:rPr b="1" i="1" lang="es-E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¿Cómo se estudia el problema?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que la experiencia se pueda repetir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establecer límites a la universalidad/especificidad de las conclusiones alcanzadas, así como su grado de extrapolabilidad</a:t>
            </a:r>
            <a:endParaRPr/>
          </a:p>
          <a:p>
            <a:pPr indent="-6604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Calibri"/>
              <a:buChar char="–"/>
            </a:pPr>
            <a:r>
              <a:rPr b="0" i="0" lang="es-E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Materiales:  hay que incluir la fuente de los mismos o el método de preparación</a:t>
            </a:r>
            <a:endParaRPr/>
          </a:p>
          <a:p>
            <a:pPr indent="-6604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040"/>
              <a:buFont typeface="Calibri"/>
              <a:buChar char="–"/>
            </a:pPr>
            <a:r>
              <a:rPr b="0" i="0" lang="es-E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Método: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es estándar, sólo mencionarlo </a:t>
            </a:r>
            <a:r>
              <a:rPr b="0" i="1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“Análisis de componentes principales”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el método se ha preparado para el estudio, hay que describirlo claramente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no es estándar, pero ya ha sido utilizado anteriormente, hay que citar el trabajo previo donde se describe, y demostrar su idoneidad</a:t>
            </a:r>
            <a:endParaRPr/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 b="30772" l="13653" r="11781" t="33620"/>
          <a:stretch/>
        </p:blipFill>
        <p:spPr>
          <a:xfrm>
            <a:off x="1763713" y="1301750"/>
            <a:ext cx="5545137" cy="155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323850" y="4032250"/>
            <a:ext cx="8640763" cy="225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responder a la pregunta </a:t>
            </a:r>
            <a:r>
              <a:rPr b="1" i="1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¿Cuáles fueron los hallazgos?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ser objetivo y carecer de elementos interpretativos</a:t>
            </a:r>
            <a:endParaRPr/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No se deben incluir todos los resultados obtenidos en la investigación, sino los que responden al objetivo planteado en el artículo</a:t>
            </a:r>
            <a:endParaRPr/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 deben incluir tablas y gráficos que aclaren los resultados, sin que en ningún caso, repitan lo ya indicado en el texto. Deben </a:t>
            </a:r>
            <a:r>
              <a:rPr b="1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complementar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texto debe enfatizar y remarcar lo más trascendente de las tablas y gráficos</a:t>
            </a:r>
            <a:endParaRPr/>
          </a:p>
        </p:txBody>
      </p:sp>
      <p:pic>
        <p:nvPicPr>
          <p:cNvPr id="284" name="Google Shape;284;p8"/>
          <p:cNvPicPr preferRelativeResize="0"/>
          <p:nvPr/>
        </p:nvPicPr>
        <p:blipFill rotWithShape="1">
          <a:blip r:embed="rId3">
            <a:alphaModFix/>
          </a:blip>
          <a:srcRect b="14720" l="14390" r="11781" t="29840"/>
          <a:stretch/>
        </p:blipFill>
        <p:spPr>
          <a:xfrm>
            <a:off x="1763713" y="1268413"/>
            <a:ext cx="5761037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8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Discusión y conclusiones</a:t>
            </a:r>
            <a:endParaRPr/>
          </a:p>
        </p:txBody>
      </p:sp>
      <p:sp>
        <p:nvSpPr>
          <p:cNvPr id="292" name="Google Shape;292;p9"/>
          <p:cNvSpPr txBox="1"/>
          <p:nvPr/>
        </p:nvSpPr>
        <p:spPr>
          <a:xfrm>
            <a:off x="323850" y="4032250"/>
            <a:ext cx="8640763" cy="265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responder a la pregunta </a:t>
            </a:r>
            <a:r>
              <a:rPr b="1" i="1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significan los hallazgos?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interpretar los resultados obtenidos y colocarlos en un contexto más amplio que el de la investigación llevada a cabo, es decir, identificar los hallazgos y relacionarlos con lo que se sabía hasta antes de hacer la investigación</a:t>
            </a:r>
            <a:endParaRPr/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Es un apartado subjetivo, pero avalado por las evidencias encontradas</a:t>
            </a:r>
            <a:endParaRPr/>
          </a:p>
          <a:p>
            <a:pPr indent="-74295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Debe incluir una sección dedicada a las </a:t>
            </a:r>
            <a:r>
              <a:rPr b="1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 trabajo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 conclusiones deben estar justificadas por los datos presentados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12201" l="14390" r="12520" t="32359"/>
          <a:stretch/>
        </p:blipFill>
        <p:spPr>
          <a:xfrm>
            <a:off x="1692275" y="1323975"/>
            <a:ext cx="5705475" cy="25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/>
        </p:nvSpPr>
        <p:spPr>
          <a:xfrm>
            <a:off x="323850" y="549275"/>
            <a:ext cx="85407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Reconocimientos</a:t>
            </a:r>
            <a:endParaRPr/>
          </a:p>
        </p:txBody>
      </p:sp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29840" l="13653" r="47957" t="32359"/>
          <a:stretch/>
        </p:blipFill>
        <p:spPr>
          <a:xfrm>
            <a:off x="3132138" y="1268413"/>
            <a:ext cx="31686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0"/>
          <p:cNvSpPr txBox="1"/>
          <p:nvPr/>
        </p:nvSpPr>
        <p:spPr>
          <a:xfrm>
            <a:off x="468313" y="3725875"/>
            <a:ext cx="820737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–"/>
            </a:pPr>
            <a:r>
              <a:rPr b="0" i="0" lang="es-E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 debe ser cortés con quien ha colaborado a mejorar el estudio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alguien nos dio acceso a materiales para probar la hipótesis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alguien nos ayudó a discutir las ideas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alguien nos ayudó a tomar datos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alguien leyó el manuscrito y aportó críticas constructivas</a:t>
            </a:r>
            <a:endParaRPr/>
          </a:p>
          <a:p>
            <a:pPr indent="-74295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Calibri"/>
              <a:buChar char="–"/>
            </a:pPr>
            <a:r>
              <a:rPr b="0" i="0" lang="es-E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 alguien dio apoyo financiero para llevar a cabo la investigación</a:t>
            </a:r>
            <a:endParaRPr/>
          </a:p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4343400" y="3317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l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2009-09-20T23:08:09Z</dcterms:created>
  <dc:creator>czorita</dc:creator>
</cp:coreProperties>
</file>