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3" roundtripDataSignature="AMtx7mijQkkffgXDopxmjGIHgDUHgZgO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11766A-EF2F-4748-917D-FF06BD8859C6}">
  <a:tblStyle styleId="{7E11766A-EF2F-4748-917D-FF06BD8859C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84F0A1CC-BC34-472A-B30B-5EF3E08B7A3F}"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b="off" i="off"/>
      <a:tcStyle>
        <a:fill>
          <a:solidFill>
            <a:srgbClr val="D4E2CE"/>
          </a:solidFill>
        </a:fill>
      </a:tcStyle>
    </a:band1H>
    <a:band2H>
      <a:tcTxStyle b="off" i="off"/>
    </a:band2H>
    <a:band1V>
      <a:tcTxStyle b="off" i="off"/>
      <a:tcStyle>
        <a:fill>
          <a:solidFill>
            <a:srgbClr val="D4E2CE"/>
          </a:solidFill>
        </a:fill>
      </a:tcStyle>
    </a:band1V>
    <a:band2V>
      <a:tcTxStyle b="off" i="off"/>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21" Type="http://schemas.openxmlformats.org/officeDocument/2006/relationships/slide" Target="slides/slide14.xml"/><Relationship Id="rId43" Type="http://customschemas.google.com/relationships/presentationmetadata" Target="meta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af909ca2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aaf909ca2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c225134e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ac225134e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c225134e8_5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ac225134e8_5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c225134e8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gac225134e8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c8a767957_1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ac8a767957_1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c8a767957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ac8a767957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4f062c7d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c4f062c7d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ca3ba04c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gaca3ba04c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ca3ba04ca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aca3ba04ca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ca3ba04c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gaca3ba04ca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ca3ba04ca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gaca3ba04ca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ca3ba04ca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gaca3ba04ca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c8a767957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gac8a767957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c8a767957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gac8a767957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1" name="Shape 11"/>
        <p:cNvGrpSpPr/>
        <p:nvPr/>
      </p:nvGrpSpPr>
      <p:grpSpPr>
        <a:xfrm>
          <a:off x="0" y="0"/>
          <a:ext cx="0" cy="0"/>
          <a:chOff x="0" y="0"/>
          <a:chExt cx="0" cy="0"/>
        </a:xfrm>
      </p:grpSpPr>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6" name="Shape 86"/>
        <p:cNvGrpSpPr/>
        <p:nvPr/>
      </p:nvGrpSpPr>
      <p:grpSpPr>
        <a:xfrm>
          <a:off x="0" y="0"/>
          <a:ext cx="0" cy="0"/>
          <a:chOff x="0" y="0"/>
          <a:chExt cx="0" cy="0"/>
        </a:xfrm>
      </p:grpSpPr>
      <p:sp>
        <p:nvSpPr>
          <p:cNvPr id="87" name="Google Shape;87;gac8a767957_1_26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gac8a767957_1_26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gac8a767957_1_26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90" name="Shape 90"/>
        <p:cNvGrpSpPr/>
        <p:nvPr/>
      </p:nvGrpSpPr>
      <p:grpSpPr>
        <a:xfrm>
          <a:off x="0" y="0"/>
          <a:ext cx="0" cy="0"/>
          <a:chOff x="0" y="0"/>
          <a:chExt cx="0" cy="0"/>
        </a:xfrm>
      </p:grpSpPr>
      <p:sp>
        <p:nvSpPr>
          <p:cNvPr id="91" name="Google Shape;91;gac8a767957_1_27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gac8a767957_1_27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3" name="Google Shape;93;gac8a767957_1_27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ac8a767957_1_27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gac8a767957_1_27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96" name="Shape 96"/>
        <p:cNvGrpSpPr/>
        <p:nvPr/>
      </p:nvGrpSpPr>
      <p:grpSpPr>
        <a:xfrm>
          <a:off x="0" y="0"/>
          <a:ext cx="0" cy="0"/>
          <a:chOff x="0" y="0"/>
          <a:chExt cx="0" cy="0"/>
        </a:xfrm>
      </p:grpSpPr>
      <p:sp>
        <p:nvSpPr>
          <p:cNvPr id="97" name="Google Shape;97;gac8a767957_1_27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gac8a767957_1_27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gac8a767957_1_27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gac8a767957_1_27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gac8a767957_1_27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02" name="Shape 102"/>
        <p:cNvGrpSpPr/>
        <p:nvPr/>
      </p:nvGrpSpPr>
      <p:grpSpPr>
        <a:xfrm>
          <a:off x="0" y="0"/>
          <a:ext cx="0" cy="0"/>
          <a:chOff x="0" y="0"/>
          <a:chExt cx="0" cy="0"/>
        </a:xfrm>
      </p:grpSpPr>
      <p:sp>
        <p:nvSpPr>
          <p:cNvPr id="103" name="Google Shape;103;gac8a767957_1_28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gac8a767957_1_28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5" name="Google Shape;105;gac8a767957_1_28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ac8a767957_1_28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gac8a767957_1_28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08" name="Shape 108"/>
        <p:cNvGrpSpPr/>
        <p:nvPr/>
      </p:nvGrpSpPr>
      <p:grpSpPr>
        <a:xfrm>
          <a:off x="0" y="0"/>
          <a:ext cx="0" cy="0"/>
          <a:chOff x="0" y="0"/>
          <a:chExt cx="0" cy="0"/>
        </a:xfrm>
      </p:grpSpPr>
      <p:sp>
        <p:nvSpPr>
          <p:cNvPr id="109" name="Google Shape;109;gac8a767957_1_29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gac8a767957_1_291"/>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gac8a767957_1_291"/>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gac8a767957_1_29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gac8a767957_1_29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ac8a767957_1_29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15" name="Shape 115"/>
        <p:cNvGrpSpPr/>
        <p:nvPr/>
      </p:nvGrpSpPr>
      <p:grpSpPr>
        <a:xfrm>
          <a:off x="0" y="0"/>
          <a:ext cx="0" cy="0"/>
          <a:chOff x="0" y="0"/>
          <a:chExt cx="0" cy="0"/>
        </a:xfrm>
      </p:grpSpPr>
      <p:sp>
        <p:nvSpPr>
          <p:cNvPr id="116" name="Google Shape;116;gac8a767957_1_29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gac8a767957_1_29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gac8a767957_1_29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gac8a767957_1_29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gac8a767957_1_29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gac8a767957_1_29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ac8a767957_1_29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gac8a767957_1_29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24" name="Shape 124"/>
        <p:cNvGrpSpPr/>
        <p:nvPr/>
      </p:nvGrpSpPr>
      <p:grpSpPr>
        <a:xfrm>
          <a:off x="0" y="0"/>
          <a:ext cx="0" cy="0"/>
          <a:chOff x="0" y="0"/>
          <a:chExt cx="0" cy="0"/>
        </a:xfrm>
      </p:grpSpPr>
      <p:sp>
        <p:nvSpPr>
          <p:cNvPr id="125" name="Google Shape;125;gac8a767957_1_30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gac8a767957_1_30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ac8a767957_1_30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ac8a767957_1_30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gac8a767957_1_31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ac8a767957_1_312"/>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2" name="Google Shape;132;gac8a767957_1_312"/>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3" name="Google Shape;133;gac8a767957_1_3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ac8a767957_1_3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gac8a767957_1_3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36" name="Shape 136"/>
        <p:cNvGrpSpPr/>
        <p:nvPr/>
      </p:nvGrpSpPr>
      <p:grpSpPr>
        <a:xfrm>
          <a:off x="0" y="0"/>
          <a:ext cx="0" cy="0"/>
          <a:chOff x="0" y="0"/>
          <a:chExt cx="0" cy="0"/>
        </a:xfrm>
      </p:grpSpPr>
      <p:sp>
        <p:nvSpPr>
          <p:cNvPr id="137" name="Google Shape;137;gac8a767957_1_31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gac8a767957_1_319"/>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39" name="Google Shape;139;gac8a767957_1_319"/>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gac8a767957_1_3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gac8a767957_1_3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gac8a767957_1_3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43" name="Shape 143"/>
        <p:cNvGrpSpPr/>
        <p:nvPr/>
      </p:nvGrpSpPr>
      <p:grpSpPr>
        <a:xfrm>
          <a:off x="0" y="0"/>
          <a:ext cx="0" cy="0"/>
          <a:chOff x="0" y="0"/>
          <a:chExt cx="0" cy="0"/>
        </a:xfrm>
      </p:grpSpPr>
      <p:sp>
        <p:nvSpPr>
          <p:cNvPr id="144" name="Google Shape;144;gac8a767957_1_3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ac8a767957_1_326"/>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gac8a767957_1_3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gac8a767957_1_3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gac8a767957_1_3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gac8a767957_1_33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gac8a767957_1_33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gac8a767957_1_3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gac8a767957_1_3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gac8a767957_1_3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gac8a767957_1_26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gac8a767957_1_26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gac8a767957_1_26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4" name="Google Shape;84;gac8a767957_1_26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5" name="Google Shape;85;gac8a767957_1_26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jp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jp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jp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jp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CC"/>
            </a:gs>
            <a:gs pos="74000">
              <a:srgbClr val="A9BEE4"/>
            </a:gs>
            <a:gs pos="83000">
              <a:srgbClr val="A9BEE4"/>
            </a:gs>
            <a:gs pos="100000">
              <a:srgbClr val="C5D3ED"/>
            </a:gs>
          </a:gsLst>
          <a:lin ang="5400000" scaled="0"/>
        </a:gradFill>
      </p:bgPr>
    </p:bg>
    <p:spTree>
      <p:nvGrpSpPr>
        <p:cNvPr id="158" name="Shape 158"/>
        <p:cNvGrpSpPr/>
        <p:nvPr/>
      </p:nvGrpSpPr>
      <p:grpSpPr>
        <a:xfrm>
          <a:off x="0" y="0"/>
          <a:ext cx="0" cy="0"/>
          <a:chOff x="0" y="0"/>
          <a:chExt cx="0" cy="0"/>
        </a:xfrm>
      </p:grpSpPr>
      <p:sp>
        <p:nvSpPr>
          <p:cNvPr id="159" name="Google Shape;159;p1"/>
          <p:cNvSpPr txBox="1"/>
          <p:nvPr/>
        </p:nvSpPr>
        <p:spPr>
          <a:xfrm>
            <a:off x="367004" y="74645"/>
            <a:ext cx="11457992" cy="640175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MX" sz="2000" u="none" cap="none" strike="noStrike">
                <a:solidFill>
                  <a:schemeClr val="dk1"/>
                </a:solidFill>
                <a:latin typeface="Times New Roman"/>
                <a:ea typeface="Times New Roman"/>
                <a:cs typeface="Times New Roman"/>
                <a:sym typeface="Times New Roman"/>
              </a:rPr>
              <a:t>Oración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800"/>
              <a:buFont typeface="Times New Roman"/>
              <a:buAutoNum type="arabicPeriod"/>
            </a:pPr>
            <a:r>
              <a:rPr b="0" i="0" lang="es-MX" sz="1800" u="none" cap="none" strike="noStrike">
                <a:solidFill>
                  <a:schemeClr val="dk1"/>
                </a:solidFill>
                <a:latin typeface="Times New Roman"/>
                <a:ea typeface="Times New Roman"/>
                <a:cs typeface="Times New Roman"/>
                <a:sym typeface="Times New Roman"/>
              </a:rPr>
              <a:t>Miguel </a:t>
            </a:r>
            <a:r>
              <a:rPr b="0" i="0" lang="es-MX" sz="1800" u="none" cap="none" strike="noStrike">
                <a:solidFill>
                  <a:schemeClr val="dk1"/>
                </a:solidFill>
                <a:highlight>
                  <a:srgbClr val="FFFF00"/>
                </a:highlight>
                <a:latin typeface="Times New Roman"/>
                <a:ea typeface="Times New Roman"/>
                <a:cs typeface="Times New Roman"/>
                <a:sym typeface="Times New Roman"/>
              </a:rPr>
              <a:t>juega</a:t>
            </a:r>
            <a:r>
              <a:rPr b="0" i="0" lang="es-MX" sz="1800" u="none" cap="none" strike="noStrike">
                <a:solidFill>
                  <a:schemeClr val="dk1"/>
                </a:solidFill>
                <a:highlight>
                  <a:srgbClr val="EFEFEF"/>
                </a:highlight>
                <a:latin typeface="Times New Roman"/>
                <a:ea typeface="Times New Roman"/>
                <a:cs typeface="Times New Roman"/>
                <a:sym typeface="Times New Roman"/>
              </a:rPr>
              <a:t> p</a:t>
            </a:r>
            <a:r>
              <a:rPr b="0" i="0" lang="es-MX" sz="1800" u="none" cap="none" strike="noStrike">
                <a:solidFill>
                  <a:schemeClr val="dk1"/>
                </a:solidFill>
                <a:latin typeface="Times New Roman"/>
                <a:ea typeface="Times New Roman"/>
                <a:cs typeface="Times New Roman"/>
                <a:sym typeface="Times New Roman"/>
              </a:rPr>
              <a:t>elota en el patio de su casa</a:t>
            </a:r>
            <a:r>
              <a:rPr b="0" i="0" lang="es-MX" sz="3200" u="none" cap="none" strike="noStrike">
                <a:solidFill>
                  <a:srgbClr val="FF0000"/>
                </a:solidFill>
                <a:latin typeface="Times New Roman"/>
                <a:ea typeface="Times New Roman"/>
                <a:cs typeface="Times New Roman"/>
                <a:sym typeface="Times New Roman"/>
              </a:rPr>
              <a:t>.</a:t>
            </a:r>
            <a:r>
              <a:rPr b="0" i="0" lang="es-MX" sz="1800" u="none" cap="none" strike="noStrike">
                <a:solidFill>
                  <a:schemeClr val="dk1"/>
                </a:solidFill>
                <a:latin typeface="Times New Roman"/>
                <a:ea typeface="Times New Roman"/>
                <a:cs typeface="Times New Roman"/>
                <a:sym typeface="Times New Roman"/>
              </a:rPr>
              <a:t>  Sí           Acción     Verbo: acción, estado, cualidad o proceso</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800"/>
              <a:buFont typeface="Times New Roman"/>
              <a:buAutoNum type="arabicPeriod"/>
            </a:pPr>
            <a:r>
              <a:rPr b="0" i="0" lang="es-MX" sz="1800" u="none" cap="none" strike="noStrike">
                <a:solidFill>
                  <a:schemeClr val="dk1"/>
                </a:solidFill>
                <a:latin typeface="Times New Roman"/>
                <a:ea typeface="Times New Roman"/>
                <a:cs typeface="Times New Roman"/>
                <a:sym typeface="Times New Roman"/>
              </a:rPr>
              <a:t>La </a:t>
            </a:r>
            <a:r>
              <a:rPr b="0" i="0" lang="es-MX" sz="1800" u="none" cap="none" strike="noStrike">
                <a:solidFill>
                  <a:schemeClr val="dk1"/>
                </a:solidFill>
                <a:highlight>
                  <a:srgbClr val="FFFFFF"/>
                </a:highlight>
                <a:latin typeface="Times New Roman"/>
                <a:ea typeface="Times New Roman"/>
                <a:cs typeface="Times New Roman"/>
                <a:sym typeface="Times New Roman"/>
              </a:rPr>
              <a:t>niña </a:t>
            </a:r>
            <a:r>
              <a:rPr b="0" i="0" lang="es-MX" sz="1800" u="none" cap="none" strike="noStrike">
                <a:solidFill>
                  <a:schemeClr val="dk1"/>
                </a:solidFill>
                <a:highlight>
                  <a:srgbClr val="FFFF00"/>
                </a:highlight>
                <a:latin typeface="Times New Roman"/>
                <a:ea typeface="Times New Roman"/>
                <a:cs typeface="Times New Roman"/>
                <a:sym typeface="Times New Roman"/>
              </a:rPr>
              <a:t>está</a:t>
            </a:r>
            <a:r>
              <a:rPr b="0" i="0" lang="es-MX" sz="1800" u="none" cap="none" strike="noStrike">
                <a:solidFill>
                  <a:schemeClr val="dk1"/>
                </a:solidFill>
                <a:highlight>
                  <a:srgbClr val="FFFFFF"/>
                </a:highlight>
                <a:latin typeface="Times New Roman"/>
                <a:ea typeface="Times New Roman"/>
                <a:cs typeface="Times New Roman"/>
                <a:sym typeface="Times New Roman"/>
              </a:rPr>
              <a:t> </a:t>
            </a:r>
            <a:r>
              <a:rPr b="0" i="0" lang="es-MX" sz="1800" u="none" cap="none" strike="noStrike">
                <a:solidFill>
                  <a:schemeClr val="dk1"/>
                </a:solidFill>
                <a:latin typeface="Times New Roman"/>
                <a:ea typeface="Times New Roman"/>
                <a:cs typeface="Times New Roman"/>
                <a:sym typeface="Times New Roman"/>
              </a:rPr>
              <a:t>bonita. (estado)    Sí    estado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800"/>
              <a:buFont typeface="Times New Roman"/>
              <a:buAutoNum type="arabicPeriod"/>
            </a:pPr>
            <a:r>
              <a:rPr b="0" i="0" lang="es-MX" sz="1800" u="none" cap="none" strike="noStrike">
                <a:solidFill>
                  <a:schemeClr val="dk1"/>
                </a:solidFill>
                <a:latin typeface="Times New Roman"/>
                <a:ea typeface="Times New Roman"/>
                <a:cs typeface="Times New Roman"/>
                <a:sym typeface="Times New Roman"/>
              </a:rPr>
              <a:t>La niña bonita </a:t>
            </a:r>
            <a:r>
              <a:rPr b="0" i="0" lang="es-MX" sz="1800" u="none" cap="none" strike="noStrike">
                <a:solidFill>
                  <a:srgbClr val="434343"/>
                </a:solidFill>
                <a:highlight>
                  <a:srgbClr val="FFFF00"/>
                </a:highlight>
                <a:latin typeface="Times New Roman"/>
                <a:ea typeface="Times New Roman"/>
                <a:cs typeface="Times New Roman"/>
                <a:sym typeface="Times New Roman"/>
              </a:rPr>
              <a:t>es</a:t>
            </a:r>
            <a:r>
              <a:rPr b="0" i="0" lang="es-MX" sz="1800" u="none" cap="none" strike="noStrike">
                <a:solidFill>
                  <a:schemeClr val="dk1"/>
                </a:solidFill>
                <a:latin typeface="Times New Roman"/>
                <a:ea typeface="Times New Roman"/>
                <a:cs typeface="Times New Roman"/>
                <a:sym typeface="Times New Roman"/>
              </a:rPr>
              <a:t> bonita. cualidad</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800"/>
              <a:buFont typeface="Times New Roman"/>
              <a:buAutoNum type="arabicPeriod"/>
            </a:pPr>
            <a:r>
              <a:rPr b="0" i="0" lang="es-MX" sz="1800" u="none" cap="none" strike="noStrike">
                <a:solidFill>
                  <a:schemeClr val="dk1"/>
                </a:solidFill>
                <a:latin typeface="Times New Roman"/>
                <a:ea typeface="Times New Roman"/>
                <a:cs typeface="Times New Roman"/>
                <a:sym typeface="Times New Roman"/>
              </a:rPr>
              <a:t>¡</a:t>
            </a:r>
            <a:r>
              <a:rPr b="0" i="0" lang="es-MX" sz="1800" u="none" cap="none" strike="noStrike">
                <a:solidFill>
                  <a:schemeClr val="dk1"/>
                </a:solidFill>
                <a:highlight>
                  <a:srgbClr val="FFFF00"/>
                </a:highlight>
                <a:latin typeface="Times New Roman"/>
                <a:ea typeface="Times New Roman"/>
                <a:cs typeface="Times New Roman"/>
                <a:sym typeface="Times New Roman"/>
              </a:rPr>
              <a:t>Llueve</a:t>
            </a:r>
            <a:r>
              <a:rPr b="0" i="0" lang="es-MX" sz="1800" u="none" cap="none" strike="noStrike">
                <a:solidFill>
                  <a:schemeClr val="dk1"/>
                </a:solidFill>
                <a:latin typeface="Times New Roman"/>
                <a:ea typeface="Times New Roman"/>
                <a:cs typeface="Times New Roman"/>
                <a:sym typeface="Times New Roman"/>
              </a:rPr>
              <a:t> mucho! Sí  truena, neva, relampaguea, graniza (alguien) </a:t>
            </a:r>
            <a:endParaRPr b="0" i="0" sz="1400" u="none" cap="none" strike="noStrike">
              <a:solidFill>
                <a:srgbClr val="000000"/>
              </a:solidFill>
              <a:latin typeface="Arial"/>
              <a:ea typeface="Arial"/>
              <a:cs typeface="Arial"/>
              <a:sym typeface="Arial"/>
            </a:endParaRPr>
          </a:p>
          <a:p>
            <a:pPr indent="-228600" lvl="0" marL="342900" marR="0" rtl="0" algn="just">
              <a:lnSpc>
                <a:spcPct val="1500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800"/>
              <a:buFont typeface="Arial"/>
              <a:buNone/>
            </a:pPr>
            <a:r>
              <a:rPr b="0" i="0" lang="es-MX" sz="1800" u="none" cap="none" strike="noStrike">
                <a:solidFill>
                  <a:schemeClr val="dk1"/>
                </a:solidFill>
                <a:highlight>
                  <a:srgbClr val="FFFF00"/>
                </a:highlight>
                <a:latin typeface="Times New Roman"/>
                <a:ea typeface="Times New Roman"/>
                <a:cs typeface="Times New Roman"/>
                <a:sym typeface="Times New Roman"/>
              </a:rPr>
              <a:t>VERBO (conjugado)</a:t>
            </a:r>
            <a:r>
              <a:rPr b="0" i="0" lang="es-MX" sz="18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Entonces una oración es:  relación entre un sujeto y un predicado (verbo)</a:t>
            </a:r>
            <a:endParaRPr b="0" i="0" sz="1400" u="none" cap="none" strike="noStrike">
              <a:solidFill>
                <a:srgbClr val="000000"/>
              </a:solidFill>
              <a:latin typeface="Arial"/>
              <a:ea typeface="Arial"/>
              <a:cs typeface="Arial"/>
              <a:sym typeface="Arial"/>
            </a:endParaRPr>
          </a:p>
          <a:p>
            <a:pPr indent="-228600" lvl="0" marL="342900" marR="0" rtl="0" algn="just">
              <a:lnSpc>
                <a:spcPct val="1500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28600" lvl="0" marL="342900" marR="0" rtl="0" algn="just">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 name="Google Shape;160;p1"/>
          <p:cNvSpPr txBox="1"/>
          <p:nvPr/>
        </p:nvSpPr>
        <p:spPr>
          <a:xfrm>
            <a:off x="6770700" y="1370025"/>
            <a:ext cx="3174900" cy="167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MX" sz="1400" u="none" cap="none" strike="noStrike">
                <a:solidFill>
                  <a:srgbClr val="000000"/>
                </a:solidFill>
                <a:latin typeface="Calibri"/>
                <a:ea typeface="Calibri"/>
                <a:cs typeface="Calibri"/>
                <a:sym typeface="Calibri"/>
              </a:rPr>
              <a:t>Él/ella neva</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CC"/>
            </a:gs>
            <a:gs pos="74000">
              <a:srgbClr val="A9BEE4"/>
            </a:gs>
            <a:gs pos="83000">
              <a:srgbClr val="A9BEE4"/>
            </a:gs>
            <a:gs pos="100000">
              <a:srgbClr val="C5D3ED"/>
            </a:gs>
          </a:gsLst>
          <a:lin ang="5400000" scaled="0"/>
        </a:gradFill>
      </p:bgPr>
    </p:bg>
    <p:spTree>
      <p:nvGrpSpPr>
        <p:cNvPr id="208" name="Shape 208"/>
        <p:cNvGrpSpPr/>
        <p:nvPr/>
      </p:nvGrpSpPr>
      <p:grpSpPr>
        <a:xfrm>
          <a:off x="0" y="0"/>
          <a:ext cx="0" cy="0"/>
          <a:chOff x="0" y="0"/>
          <a:chExt cx="0" cy="0"/>
        </a:xfrm>
      </p:grpSpPr>
      <p:sp>
        <p:nvSpPr>
          <p:cNvPr id="209" name="Google Shape;209;p10"/>
          <p:cNvSpPr txBox="1"/>
          <p:nvPr/>
        </p:nvSpPr>
        <p:spPr>
          <a:xfrm>
            <a:off x="285136" y="570271"/>
            <a:ext cx="11493910" cy="563231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Pronombres posesivos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Son aquellos que indican la pertenencia: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mío, míos, mí mío       1) </a:t>
            </a:r>
            <a:r>
              <a:rPr b="0" i="0" lang="es-MX" sz="1800" u="none" cap="none" strike="noStrike">
                <a:solidFill>
                  <a:schemeClr val="dk1"/>
                </a:solidFill>
                <a:highlight>
                  <a:srgbClr val="FF0000"/>
                </a:highlight>
                <a:latin typeface="Times New Roman"/>
                <a:ea typeface="Times New Roman"/>
                <a:cs typeface="Times New Roman"/>
                <a:sym typeface="Times New Roman"/>
              </a:rPr>
              <a:t>Mi</a:t>
            </a:r>
            <a:r>
              <a:rPr b="0" i="0" lang="es-MX" sz="1800" u="none" cap="none" strike="noStrike">
                <a:solidFill>
                  <a:schemeClr val="dk1"/>
                </a:solidFill>
                <a:latin typeface="Times New Roman"/>
                <a:ea typeface="Times New Roman"/>
                <a:cs typeface="Times New Roman"/>
                <a:sym typeface="Times New Roman"/>
              </a:rPr>
              <a:t> </a:t>
            </a:r>
            <a:r>
              <a:rPr b="0" i="0" lang="es-MX" sz="1800" u="none" cap="none" strike="noStrike">
                <a:solidFill>
                  <a:schemeClr val="dk1"/>
                </a:solidFill>
                <a:highlight>
                  <a:srgbClr val="FFD966"/>
                </a:highlight>
                <a:latin typeface="Times New Roman"/>
                <a:ea typeface="Times New Roman"/>
                <a:cs typeface="Times New Roman"/>
                <a:sym typeface="Times New Roman"/>
              </a:rPr>
              <a:t>casa</a:t>
            </a:r>
            <a:r>
              <a:rPr b="0" i="0" lang="es-MX" sz="1800" u="none" cap="none" strike="noStrike">
                <a:solidFill>
                  <a:schemeClr val="dk1"/>
                </a:solidFill>
                <a:latin typeface="Times New Roman"/>
                <a:ea typeface="Times New Roman"/>
                <a:cs typeface="Times New Roman"/>
                <a:sym typeface="Times New Roman"/>
              </a:rPr>
              <a:t> está lejos.             2)Lo quiero para </a:t>
            </a:r>
            <a:r>
              <a:rPr b="0" i="0" lang="es-MX" sz="1800" u="none" cap="none" strike="noStrike">
                <a:solidFill>
                  <a:schemeClr val="dk1"/>
                </a:solidFill>
                <a:highlight>
                  <a:srgbClr val="00FF00"/>
                </a:highlight>
                <a:latin typeface="Times New Roman"/>
                <a:ea typeface="Times New Roman"/>
                <a:cs typeface="Times New Roman"/>
                <a:sym typeface="Times New Roman"/>
              </a:rPr>
              <a:t>mí</a:t>
            </a:r>
            <a:r>
              <a:rPr b="0" i="0" lang="es-MX"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tuyo, tuyos,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suya, suyo, suyas, suyos,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nuestra, nuestras, nuestro, nuestros.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Pronombres de número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Son aquellos que indican una cantidad. Los hay cardinales (uno, dos, tres...), ordinales (primero, segundo, tercero), partitivos (medio, tercio, cuarto), múltiplos (doble, triple, cuádruple) y distributivos (ambas, ambos, cada, sendas, sendos).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CC"/>
            </a:gs>
            <a:gs pos="74000">
              <a:srgbClr val="A9BEE4"/>
            </a:gs>
            <a:gs pos="83000">
              <a:srgbClr val="A9BEE4"/>
            </a:gs>
            <a:gs pos="100000">
              <a:srgbClr val="C5D3ED"/>
            </a:gs>
          </a:gsLst>
          <a:lin ang="5400000" scaled="0"/>
        </a:gradFill>
      </p:bgPr>
    </p:bg>
    <p:spTree>
      <p:nvGrpSpPr>
        <p:cNvPr id="213" name="Shape 213"/>
        <p:cNvGrpSpPr/>
        <p:nvPr/>
      </p:nvGrpSpPr>
      <p:grpSpPr>
        <a:xfrm>
          <a:off x="0" y="0"/>
          <a:ext cx="0" cy="0"/>
          <a:chOff x="0" y="0"/>
          <a:chExt cx="0" cy="0"/>
        </a:xfrm>
      </p:grpSpPr>
      <p:sp>
        <p:nvSpPr>
          <p:cNvPr id="214" name="Google Shape;214;p11"/>
          <p:cNvSpPr txBox="1"/>
          <p:nvPr/>
        </p:nvSpPr>
        <p:spPr>
          <a:xfrm>
            <a:off x="285136" y="570271"/>
            <a:ext cx="11493910" cy="53553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Pronombres demostrativos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Son aquellos que se utilizan para indicar dónde se encuentra algo o alguien en relación a quien habla: este, esta, estas, estos, esa, ese, esas, esos, aquella, aquellas, aquello y aquellos.</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AutoNum type="arabicParenR"/>
            </a:pPr>
            <a:r>
              <a:rPr b="0" i="0" lang="es-MX" sz="1800" u="none" cap="none" strike="noStrike">
                <a:solidFill>
                  <a:schemeClr val="dk1"/>
                </a:solidFill>
                <a:highlight>
                  <a:srgbClr val="FFFF00"/>
                </a:highlight>
                <a:latin typeface="Times New Roman"/>
                <a:ea typeface="Times New Roman"/>
                <a:cs typeface="Times New Roman"/>
                <a:sym typeface="Times New Roman"/>
              </a:rPr>
              <a:t>Aquella</a:t>
            </a:r>
            <a:r>
              <a:rPr b="0" i="0" lang="es-MX" sz="1800" u="none" cap="none" strike="noStrike">
                <a:solidFill>
                  <a:schemeClr val="dk1"/>
                </a:solidFill>
                <a:latin typeface="Times New Roman"/>
                <a:ea typeface="Times New Roman"/>
                <a:cs typeface="Times New Roman"/>
                <a:sym typeface="Times New Roman"/>
              </a:rPr>
              <a:t> casa es hermosa.               </a:t>
            </a:r>
            <a:r>
              <a:rPr b="0" i="0" lang="es-MX" sz="1800" u="none" cap="none" strike="noStrike">
                <a:solidFill>
                  <a:schemeClr val="dk1"/>
                </a:solidFill>
                <a:highlight>
                  <a:srgbClr val="00FF00"/>
                </a:highlight>
                <a:latin typeface="Times New Roman"/>
                <a:ea typeface="Times New Roman"/>
                <a:cs typeface="Times New Roman"/>
                <a:sym typeface="Times New Roman"/>
              </a:rPr>
              <a:t>La casa</a:t>
            </a:r>
            <a:r>
              <a:rPr b="0" i="0" lang="es-MX" sz="1800" u="none" cap="none" strike="noStrike">
                <a:solidFill>
                  <a:schemeClr val="dk1"/>
                </a:solidFill>
                <a:latin typeface="Times New Roman"/>
                <a:ea typeface="Times New Roman"/>
                <a:cs typeface="Times New Roman"/>
                <a:sym typeface="Times New Roman"/>
              </a:rPr>
              <a:t> es hermosa, </a:t>
            </a:r>
            <a:r>
              <a:rPr b="0" i="0" lang="es-MX" sz="1800" u="none" cap="none" strike="noStrike">
                <a:solidFill>
                  <a:schemeClr val="dk1"/>
                </a:solidFill>
                <a:highlight>
                  <a:srgbClr val="00FFFF"/>
                </a:highlight>
                <a:latin typeface="Times New Roman"/>
                <a:ea typeface="Times New Roman"/>
                <a:cs typeface="Times New Roman"/>
                <a:sym typeface="Times New Roman"/>
              </a:rPr>
              <a:t>esa</a:t>
            </a:r>
            <a:r>
              <a:rPr b="0" i="0" lang="es-MX" sz="1800" u="none" cap="none" strike="noStrike">
                <a:solidFill>
                  <a:schemeClr val="dk1"/>
                </a:solidFill>
                <a:latin typeface="Times New Roman"/>
                <a:ea typeface="Times New Roman"/>
                <a:cs typeface="Times New Roman"/>
                <a:sym typeface="Times New Roman"/>
              </a:rPr>
              <a:t> es la que quiero.</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AutoNum type="arabicParenR"/>
            </a:pPr>
            <a:r>
              <a:rPr b="0" i="0" lang="es-MX" sz="1800" u="none" cap="none" strike="noStrike">
                <a:solidFill>
                  <a:schemeClr val="dk1"/>
                </a:solidFill>
                <a:highlight>
                  <a:srgbClr val="FFFF00"/>
                </a:highlight>
                <a:latin typeface="Times New Roman"/>
                <a:ea typeface="Times New Roman"/>
                <a:cs typeface="Times New Roman"/>
                <a:sym typeface="Times New Roman"/>
              </a:rPr>
              <a:t>Ese</a:t>
            </a:r>
            <a:r>
              <a:rPr b="0" i="0" lang="es-MX" sz="1800" u="none" cap="none" strike="noStrike">
                <a:solidFill>
                  <a:schemeClr val="dk1"/>
                </a:solidFill>
                <a:latin typeface="Times New Roman"/>
                <a:ea typeface="Times New Roman"/>
                <a:cs typeface="Times New Roman"/>
                <a:sym typeface="Times New Roman"/>
              </a:rPr>
              <a:t> coche es mío.                          ¿</a:t>
            </a:r>
            <a:r>
              <a:rPr b="0" i="0" lang="es-MX" sz="1800" u="none" cap="none" strike="noStrike">
                <a:solidFill>
                  <a:schemeClr val="dk1"/>
                </a:solidFill>
                <a:highlight>
                  <a:srgbClr val="00FF00"/>
                </a:highlight>
                <a:latin typeface="Times New Roman"/>
                <a:ea typeface="Times New Roman"/>
                <a:cs typeface="Times New Roman"/>
                <a:sym typeface="Times New Roman"/>
              </a:rPr>
              <a:t>El coche azul</a:t>
            </a:r>
            <a:r>
              <a:rPr b="0" i="0" lang="es-MX" sz="1800" u="none" cap="none" strike="noStrike">
                <a:solidFill>
                  <a:schemeClr val="dk1"/>
                </a:solidFill>
                <a:latin typeface="Times New Roman"/>
                <a:ea typeface="Times New Roman"/>
                <a:cs typeface="Times New Roman"/>
                <a:sym typeface="Times New Roman"/>
              </a:rPr>
              <a:t> te gusta? </a:t>
            </a:r>
            <a:r>
              <a:rPr b="0" i="0" lang="es-MX" sz="1800" u="none" cap="none" strike="noStrike">
                <a:solidFill>
                  <a:schemeClr val="dk1"/>
                </a:solidFill>
                <a:highlight>
                  <a:srgbClr val="00FFFF"/>
                </a:highlight>
                <a:latin typeface="Times New Roman"/>
                <a:ea typeface="Times New Roman"/>
                <a:cs typeface="Times New Roman"/>
                <a:sym typeface="Times New Roman"/>
              </a:rPr>
              <a:t>Ese</a:t>
            </a:r>
            <a:r>
              <a:rPr b="0" i="0" lang="es-MX" sz="1800" u="none" cap="none" strike="noStrike">
                <a:solidFill>
                  <a:schemeClr val="dk1"/>
                </a:solidFill>
                <a:latin typeface="Times New Roman"/>
                <a:ea typeface="Times New Roman"/>
                <a:cs typeface="Times New Roman"/>
                <a:sym typeface="Times New Roman"/>
              </a:rPr>
              <a:t> es mío.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AutoNum type="arabicParenR"/>
            </a:pPr>
            <a:r>
              <a:rPr b="0" i="0" lang="es-MX" sz="1800" u="none" cap="none" strike="noStrike">
                <a:solidFill>
                  <a:schemeClr val="dk1"/>
                </a:solidFill>
                <a:latin typeface="Times New Roman"/>
                <a:ea typeface="Times New Roman"/>
                <a:cs typeface="Times New Roman"/>
                <a:sym typeface="Times New Roman"/>
              </a:rPr>
              <a:t>Eso es a lo que me refiero*.</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Pronombres indefinidos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Son aquellos que aluden a personas o cosas, o expresan alguna noción que se pueda cuantificar (una, uno, unas, unos, alguna, alguno, algunas, algunos, nada, poco, poca, pocos, pocas, escaso, escasos, escasa, escasas, mucha, muchas, mucho, muchos, demasiado, demasiados, demasiada, demasiadas, toda, todas, todo, todos, otro, otros, otra, otras, vario, varios, varia, varias, tanta, tantas, tanto, tantos, alguien, nadie, cualquiera, quienquiera, tal, tales, demás, bastante y bastantes.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CC"/>
            </a:gs>
            <a:gs pos="74000">
              <a:srgbClr val="A9BEE4"/>
            </a:gs>
            <a:gs pos="83000">
              <a:srgbClr val="A9BEE4"/>
            </a:gs>
            <a:gs pos="100000">
              <a:srgbClr val="C5D3ED"/>
            </a:gs>
          </a:gsLst>
          <a:lin ang="5400000" scaled="0"/>
        </a:gradFill>
      </p:bgPr>
    </p:bg>
    <p:spTree>
      <p:nvGrpSpPr>
        <p:cNvPr id="218" name="Shape 218"/>
        <p:cNvGrpSpPr/>
        <p:nvPr/>
      </p:nvGrpSpPr>
      <p:grpSpPr>
        <a:xfrm>
          <a:off x="0" y="0"/>
          <a:ext cx="0" cy="0"/>
          <a:chOff x="0" y="0"/>
          <a:chExt cx="0" cy="0"/>
        </a:xfrm>
      </p:grpSpPr>
      <p:sp>
        <p:nvSpPr>
          <p:cNvPr id="219" name="Google Shape;219;p12"/>
          <p:cNvSpPr txBox="1"/>
          <p:nvPr/>
        </p:nvSpPr>
        <p:spPr>
          <a:xfrm>
            <a:off x="349049" y="586146"/>
            <a:ext cx="11493900" cy="452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Pronombres relativos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Son aquellos que relacionan dos partes de la oración, el segundo enunciado califica al primero (que, el que, los que; la que, las que, lo que, quien, quienes, el cual, los cuales; la cual, las cuales, lo cual, cuyo, cuyos; cuya, cuyas, donde).</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highlight>
                  <a:srgbClr val="FF9900"/>
                </a:highlight>
                <a:latin typeface="Times New Roman"/>
                <a:ea typeface="Times New Roman"/>
                <a:cs typeface="Times New Roman"/>
                <a:sym typeface="Times New Roman"/>
              </a:rPr>
              <a:t>Las empresas</a:t>
            </a:r>
            <a:r>
              <a:rPr b="0" i="0" lang="es-MX" sz="1800" u="none" cap="none" strike="noStrike">
                <a:solidFill>
                  <a:schemeClr val="dk1"/>
                </a:solidFill>
                <a:highlight>
                  <a:srgbClr val="00FFFF"/>
                </a:highlight>
                <a:latin typeface="Times New Roman"/>
                <a:ea typeface="Times New Roman"/>
                <a:cs typeface="Times New Roman"/>
                <a:sym typeface="Times New Roman"/>
              </a:rPr>
              <a:t> proporcionan el 60% del PIB en México</a:t>
            </a:r>
            <a:r>
              <a:rPr b="0" i="0" lang="es-MX" sz="1800" u="none" cap="none" strike="noStrike">
                <a:solidFill>
                  <a:schemeClr val="dk1"/>
                </a:solidFill>
                <a:highlight>
                  <a:srgbClr val="FF0000"/>
                </a:highlight>
                <a:latin typeface="Times New Roman"/>
                <a:ea typeface="Times New Roman"/>
                <a:cs typeface="Times New Roman"/>
                <a:sym typeface="Times New Roman"/>
              </a:rPr>
              <a:t>, </a:t>
            </a:r>
            <a:r>
              <a:rPr b="0" i="0" lang="es-MX" sz="1800" u="none" cap="none" strike="noStrike">
                <a:solidFill>
                  <a:schemeClr val="dk1"/>
                </a:solidFill>
                <a:highlight>
                  <a:srgbClr val="FF9900"/>
                </a:highlight>
                <a:latin typeface="Times New Roman"/>
                <a:ea typeface="Times New Roman"/>
                <a:cs typeface="Times New Roman"/>
                <a:sym typeface="Times New Roman"/>
              </a:rPr>
              <a:t>estas</a:t>
            </a:r>
            <a:r>
              <a:rPr b="0" i="0" lang="es-MX" sz="1800" u="none" cap="none" strike="noStrike">
                <a:solidFill>
                  <a:schemeClr val="dk1"/>
                </a:solidFill>
                <a:latin typeface="Times New Roman"/>
                <a:ea typeface="Times New Roman"/>
                <a:cs typeface="Times New Roman"/>
                <a:sym typeface="Times New Roman"/>
              </a:rPr>
              <a:t> </a:t>
            </a:r>
            <a:r>
              <a:rPr b="0" i="0" lang="es-MX" sz="1800" u="none" cap="none" strike="noStrike">
                <a:solidFill>
                  <a:schemeClr val="dk1"/>
                </a:solidFill>
                <a:highlight>
                  <a:srgbClr val="FFFF00"/>
                </a:highlight>
                <a:latin typeface="Times New Roman"/>
                <a:ea typeface="Times New Roman"/>
                <a:cs typeface="Times New Roman"/>
                <a:sym typeface="Times New Roman"/>
              </a:rPr>
              <a:t>juegan</a:t>
            </a:r>
            <a:r>
              <a:rPr b="0" i="0" lang="es-MX" sz="1800" u="none" cap="none" strike="noStrike">
                <a:solidFill>
                  <a:schemeClr val="dk1"/>
                </a:solidFill>
                <a:latin typeface="Times New Roman"/>
                <a:ea typeface="Times New Roman"/>
                <a:cs typeface="Times New Roman"/>
                <a:sym typeface="Times New Roman"/>
              </a:rPr>
              <a:t> un </a:t>
            </a:r>
            <a:r>
              <a:rPr b="0" i="0" lang="es-MX" sz="1800" u="none" cap="none" strike="noStrike">
                <a:solidFill>
                  <a:schemeClr val="dk1"/>
                </a:solidFill>
                <a:highlight>
                  <a:srgbClr val="FF9900"/>
                </a:highlight>
                <a:latin typeface="Times New Roman"/>
                <a:ea typeface="Times New Roman"/>
                <a:cs typeface="Times New Roman"/>
                <a:sym typeface="Times New Roman"/>
              </a:rPr>
              <a:t>papel</a:t>
            </a:r>
            <a:r>
              <a:rPr b="0" i="0" lang="es-MX" sz="1800" u="none" cap="none" strike="noStrike">
                <a:solidFill>
                  <a:schemeClr val="dk1"/>
                </a:solidFill>
                <a:latin typeface="Times New Roman"/>
                <a:ea typeface="Times New Roman"/>
                <a:cs typeface="Times New Roman"/>
                <a:sym typeface="Times New Roman"/>
              </a:rPr>
              <a:t> muy importante, </a:t>
            </a:r>
            <a:r>
              <a:rPr b="0" i="0" lang="es-MX" sz="1800" u="none" cap="none" strike="noStrike">
                <a:solidFill>
                  <a:schemeClr val="dk1"/>
                </a:solidFill>
                <a:highlight>
                  <a:srgbClr val="EA9999"/>
                </a:highlight>
                <a:latin typeface="Times New Roman"/>
                <a:ea typeface="Times New Roman"/>
                <a:cs typeface="Times New Roman"/>
                <a:sym typeface="Times New Roman"/>
              </a:rPr>
              <a:t>cuyo</a:t>
            </a:r>
            <a:r>
              <a:rPr b="0" i="0" lang="es-MX" sz="1800" u="none" cap="none" strike="noStrike">
                <a:solidFill>
                  <a:schemeClr val="dk1"/>
                </a:solidFill>
                <a:latin typeface="Times New Roman"/>
                <a:ea typeface="Times New Roman"/>
                <a:cs typeface="Times New Roman"/>
                <a:sym typeface="Times New Roman"/>
              </a:rPr>
              <a:t> uso de recursos </a:t>
            </a:r>
            <a:r>
              <a:rPr b="0" i="0" lang="es-MX" sz="1800" u="none" cap="none" strike="noStrike">
                <a:solidFill>
                  <a:schemeClr val="dk1"/>
                </a:solidFill>
                <a:highlight>
                  <a:srgbClr val="FFFF00"/>
                </a:highlight>
                <a:latin typeface="Times New Roman"/>
                <a:ea typeface="Times New Roman"/>
                <a:cs typeface="Times New Roman"/>
                <a:sym typeface="Times New Roman"/>
              </a:rPr>
              <a:t>es</a:t>
            </a:r>
            <a:r>
              <a:rPr b="0" i="0" lang="es-MX" sz="1800" u="none" cap="none" strike="noStrike">
                <a:solidFill>
                  <a:schemeClr val="dk1"/>
                </a:solidFill>
                <a:latin typeface="Times New Roman"/>
                <a:ea typeface="Times New Roman"/>
                <a:cs typeface="Times New Roman"/>
                <a:sym typeface="Times New Roman"/>
              </a:rPr>
              <a:t> necesario.                                                           (une oraciones)               (antecedente)</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Las empresas </a:t>
            </a:r>
            <a:r>
              <a:rPr b="0" i="0" lang="es-MX" sz="1800" u="none" cap="none" strike="noStrike">
                <a:solidFill>
                  <a:schemeClr val="dk1"/>
                </a:solidFill>
                <a:highlight>
                  <a:srgbClr val="FFFF00"/>
                </a:highlight>
                <a:latin typeface="Times New Roman"/>
                <a:ea typeface="Times New Roman"/>
                <a:cs typeface="Times New Roman"/>
                <a:sym typeface="Times New Roman"/>
              </a:rPr>
              <a:t>proporcionan</a:t>
            </a:r>
            <a:r>
              <a:rPr b="0" i="0" lang="es-MX" sz="1800" u="none" cap="none" strike="noStrike">
                <a:solidFill>
                  <a:schemeClr val="dk1"/>
                </a:solidFill>
                <a:latin typeface="Times New Roman"/>
                <a:ea typeface="Times New Roman"/>
                <a:cs typeface="Times New Roman"/>
                <a:sym typeface="Times New Roman"/>
              </a:rPr>
              <a:t> el 60% del PIB en México</a:t>
            </a:r>
            <a:r>
              <a:rPr b="0" i="0" lang="es-MX" sz="1800" u="none" cap="none" strike="noStrike">
                <a:solidFill>
                  <a:schemeClr val="dk1"/>
                </a:solidFill>
                <a:highlight>
                  <a:srgbClr val="FF0000"/>
                </a:highlight>
                <a:latin typeface="Times New Roman"/>
                <a:ea typeface="Times New Roman"/>
                <a:cs typeface="Times New Roman"/>
                <a:sym typeface="Times New Roman"/>
              </a:rPr>
              <a:t>. </a:t>
            </a:r>
            <a:r>
              <a:rPr b="0" i="0" lang="es-MX" sz="1800" u="none" cap="none" strike="noStrike">
                <a:solidFill>
                  <a:schemeClr val="dk1"/>
                </a:solidFill>
                <a:latin typeface="Times New Roman"/>
                <a:ea typeface="Times New Roman"/>
                <a:cs typeface="Times New Roman"/>
                <a:sym typeface="Times New Roman"/>
              </a:rPr>
              <a:t>Estas </a:t>
            </a:r>
            <a:r>
              <a:rPr b="0" i="0" lang="es-MX" sz="1800" u="none" cap="none" strike="noStrike">
                <a:solidFill>
                  <a:schemeClr val="dk1"/>
                </a:solidFill>
                <a:highlight>
                  <a:srgbClr val="FFFF00"/>
                </a:highlight>
                <a:latin typeface="Times New Roman"/>
                <a:ea typeface="Times New Roman"/>
                <a:cs typeface="Times New Roman"/>
                <a:sym typeface="Times New Roman"/>
              </a:rPr>
              <a:t>juegan</a:t>
            </a:r>
            <a:r>
              <a:rPr b="0" i="0" lang="es-MX" sz="1800" u="none" cap="none" strike="noStrike">
                <a:solidFill>
                  <a:schemeClr val="dk1"/>
                </a:solidFill>
                <a:latin typeface="Times New Roman"/>
                <a:ea typeface="Times New Roman"/>
                <a:cs typeface="Times New Roman"/>
                <a:sym typeface="Times New Roman"/>
              </a:rPr>
              <a:t> un papel muy importante.</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Las empresas </a:t>
            </a:r>
            <a:r>
              <a:rPr b="0" i="0" lang="es-MX" sz="1800" u="none" cap="none" strike="noStrike">
                <a:solidFill>
                  <a:schemeClr val="dk1"/>
                </a:solidFill>
                <a:highlight>
                  <a:srgbClr val="FFFF00"/>
                </a:highlight>
                <a:latin typeface="Times New Roman"/>
                <a:ea typeface="Times New Roman"/>
                <a:cs typeface="Times New Roman"/>
                <a:sym typeface="Times New Roman"/>
              </a:rPr>
              <a:t>proporcionan</a:t>
            </a:r>
            <a:r>
              <a:rPr b="0" i="0" lang="es-MX" sz="1800" u="none" cap="none" strike="noStrike">
                <a:solidFill>
                  <a:schemeClr val="dk1"/>
                </a:solidFill>
                <a:latin typeface="Times New Roman"/>
                <a:ea typeface="Times New Roman"/>
                <a:cs typeface="Times New Roman"/>
                <a:sym typeface="Times New Roman"/>
              </a:rPr>
              <a:t> el 60% del PIB en México</a:t>
            </a:r>
            <a:r>
              <a:rPr b="0" i="0" lang="es-MX" sz="1700" u="none" cap="none" strike="noStrike">
                <a:solidFill>
                  <a:schemeClr val="dk1"/>
                </a:solidFill>
                <a:highlight>
                  <a:srgbClr val="FF0000"/>
                </a:highlight>
                <a:latin typeface="Times New Roman"/>
                <a:ea typeface="Times New Roman"/>
                <a:cs typeface="Times New Roman"/>
                <a:sym typeface="Times New Roman"/>
              </a:rPr>
              <a:t>; </a:t>
            </a:r>
            <a:r>
              <a:rPr b="0" i="0" lang="es-MX" sz="1800" u="none" cap="none" strike="noStrike">
                <a:solidFill>
                  <a:schemeClr val="dk1"/>
                </a:solidFill>
                <a:latin typeface="Times New Roman"/>
                <a:ea typeface="Times New Roman"/>
                <a:cs typeface="Times New Roman"/>
                <a:sym typeface="Times New Roman"/>
              </a:rPr>
              <a:t> estas </a:t>
            </a:r>
            <a:r>
              <a:rPr b="0" i="0" lang="es-MX" sz="1800" u="none" cap="none" strike="noStrike">
                <a:solidFill>
                  <a:schemeClr val="dk1"/>
                </a:solidFill>
                <a:highlight>
                  <a:srgbClr val="FFFF00"/>
                </a:highlight>
                <a:latin typeface="Times New Roman"/>
                <a:ea typeface="Times New Roman"/>
                <a:cs typeface="Times New Roman"/>
                <a:sym typeface="Times New Roman"/>
              </a:rPr>
              <a:t>juegan</a:t>
            </a:r>
            <a:r>
              <a:rPr b="0" i="0" lang="es-MX" sz="1800" u="none" cap="none" strike="noStrike">
                <a:solidFill>
                  <a:schemeClr val="dk1"/>
                </a:solidFill>
                <a:latin typeface="Times New Roman"/>
                <a:ea typeface="Times New Roman"/>
                <a:cs typeface="Times New Roman"/>
                <a:sym typeface="Times New Roman"/>
              </a:rPr>
              <a:t> un papel muy importante.</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                                                                 ( oraciones que comparten el mismo sujeto)</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highlight>
                  <a:srgbClr val="00FFFF"/>
                </a:highlight>
                <a:latin typeface="Times New Roman"/>
                <a:ea typeface="Times New Roman"/>
                <a:cs typeface="Times New Roman"/>
                <a:sym typeface="Times New Roman"/>
              </a:rPr>
              <a:t>papaya, melón, manzana</a:t>
            </a:r>
            <a:r>
              <a:rPr b="0" i="0" lang="es-MX" sz="1800" u="none" cap="none" strike="noStrike">
                <a:solidFill>
                  <a:schemeClr val="dk1"/>
                </a:solidFill>
                <a:latin typeface="Times New Roman"/>
                <a:ea typeface="Times New Roman"/>
                <a:cs typeface="Times New Roman"/>
                <a:sym typeface="Times New Roman"/>
              </a:rPr>
              <a:t>, </a:t>
            </a:r>
            <a:r>
              <a:rPr b="0" i="0" lang="es-MX" sz="1800" u="none" cap="none" strike="noStrike">
                <a:solidFill>
                  <a:schemeClr val="dk1"/>
                </a:solidFill>
                <a:highlight>
                  <a:srgbClr val="00FFFF"/>
                </a:highlight>
                <a:latin typeface="Times New Roman"/>
                <a:ea typeface="Times New Roman"/>
                <a:cs typeface="Times New Roman"/>
                <a:sym typeface="Times New Roman"/>
              </a:rPr>
              <a:t>pera</a:t>
            </a:r>
            <a:r>
              <a:rPr b="0" i="0" lang="es-MX" sz="1800" u="none" cap="none" strike="noStrike">
                <a:solidFill>
                  <a:schemeClr val="dk1"/>
                </a:solidFill>
                <a:highlight>
                  <a:srgbClr val="FF0000"/>
                </a:highlight>
                <a:latin typeface="Times New Roman"/>
                <a:ea typeface="Times New Roman"/>
                <a:cs typeface="Times New Roman"/>
                <a:sym typeface="Times New Roman"/>
              </a:rPr>
              <a:t>s; </a:t>
            </a:r>
            <a:r>
              <a:rPr b="0" i="0" lang="es-MX" sz="1800" u="none" cap="none" strike="noStrike">
                <a:solidFill>
                  <a:schemeClr val="dk1"/>
                </a:solidFill>
                <a:highlight>
                  <a:srgbClr val="4A86E8"/>
                </a:highlight>
                <a:latin typeface="Times New Roman"/>
                <a:ea typeface="Times New Roman"/>
                <a:cs typeface="Times New Roman"/>
                <a:sym typeface="Times New Roman"/>
              </a:rPr>
              <a:t>bistec, molida, puerco</a:t>
            </a:r>
            <a:r>
              <a:rPr b="0" i="0" lang="es-MX" sz="1800" u="none" cap="none" strike="noStrike">
                <a:solidFill>
                  <a:schemeClr val="dk1"/>
                </a:solidFill>
                <a:latin typeface="Times New Roman"/>
                <a:ea typeface="Times New Roman"/>
                <a:cs typeface="Times New Roman"/>
                <a:sym typeface="Times New Roman"/>
              </a:rPr>
              <a:t>.   (Jiménez, 2010; Arteaga, 2013).</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-papaya,</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-melón,</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 -manzana</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-peras</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 -bistec,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-molida</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Pronombre interrogativo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Son aquellos que se utilizan para formular preguntas directas o indirectas y oraciones oraciones exclamativas. Usan la tilde diacrítica para diferenciarse de otros pronombres (qué, quién, quiénes, cuál, cuáles, cuánto, cuántos, cuánta, cuántas).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aaf909ca24_0_0"/>
          <p:cNvSpPr txBox="1"/>
          <p:nvPr/>
        </p:nvSpPr>
        <p:spPr>
          <a:xfrm>
            <a:off x="301625" y="555625"/>
            <a:ext cx="11271300" cy="55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rial"/>
              <a:buNone/>
            </a:pPr>
            <a:r>
              <a:rPr b="0" i="0" lang="es-MX" sz="2600" u="none" cap="none" strike="noStrike">
                <a:solidFill>
                  <a:srgbClr val="000000"/>
                </a:solidFill>
                <a:latin typeface="Times New Roman"/>
                <a:ea typeface="Times New Roman"/>
                <a:cs typeface="Times New Roman"/>
                <a:sym typeface="Times New Roman"/>
              </a:rPr>
              <a:t>Los ríos de México son muchos algunos son: el río Lerma, río Grijalba, etc, dentro </a:t>
            </a:r>
            <a:r>
              <a:rPr b="0" i="0" lang="es-MX" sz="2600" u="none" cap="none" strike="noStrike">
                <a:solidFill>
                  <a:srgbClr val="000000"/>
                </a:solidFill>
                <a:highlight>
                  <a:srgbClr val="00FFFF"/>
                </a:highlight>
                <a:latin typeface="Times New Roman"/>
                <a:ea typeface="Times New Roman"/>
                <a:cs typeface="Times New Roman"/>
                <a:sym typeface="Times New Roman"/>
              </a:rPr>
              <a:t>de los cuales</a:t>
            </a:r>
            <a:r>
              <a:rPr b="0" i="0" lang="es-MX" sz="2600" u="none" cap="none" strike="noStrike">
                <a:solidFill>
                  <a:srgbClr val="000000"/>
                </a:solidFill>
                <a:latin typeface="Times New Roman"/>
                <a:ea typeface="Times New Roman"/>
                <a:cs typeface="Times New Roman"/>
                <a:sym typeface="Times New Roman"/>
              </a:rPr>
              <a:t> existen una gran diversidad de flora y fauna.</a:t>
            </a:r>
            <a:endParaRPr b="0" i="0" sz="2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rial"/>
              <a:buNone/>
            </a:pPr>
            <a:r>
              <a:rPr b="0" i="0" lang="es-MX" sz="2600" u="none" cap="none" strike="noStrike">
                <a:solidFill>
                  <a:srgbClr val="000000"/>
                </a:solidFill>
                <a:latin typeface="Times New Roman"/>
                <a:ea typeface="Times New Roman"/>
                <a:cs typeface="Times New Roman"/>
                <a:sym typeface="Times New Roman"/>
              </a:rPr>
              <a:t>El mito del chocolate tiene su origen en la cultura maya, </a:t>
            </a:r>
            <a:r>
              <a:rPr b="0" i="0" lang="es-MX" sz="2600" u="none" cap="none" strike="noStrike">
                <a:solidFill>
                  <a:srgbClr val="000000"/>
                </a:solidFill>
                <a:highlight>
                  <a:srgbClr val="00FFFF"/>
                </a:highlight>
                <a:latin typeface="Times New Roman"/>
                <a:ea typeface="Times New Roman"/>
                <a:cs typeface="Times New Roman"/>
                <a:sym typeface="Times New Roman"/>
              </a:rPr>
              <a:t>cuyo</a:t>
            </a:r>
            <a:r>
              <a:rPr b="0" i="0" lang="es-MX" sz="2600" u="none" cap="none" strike="noStrike">
                <a:solidFill>
                  <a:srgbClr val="000000"/>
                </a:solidFill>
                <a:latin typeface="Times New Roman"/>
                <a:ea typeface="Times New Roman"/>
                <a:cs typeface="Times New Roman"/>
                <a:sym typeface="Times New Roman"/>
              </a:rPr>
              <a:t> asentamiento se dio en Yucatán.</a:t>
            </a:r>
            <a:endParaRPr b="0" i="0" sz="2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28" name="Shape 228"/>
        <p:cNvGrpSpPr/>
        <p:nvPr/>
      </p:nvGrpSpPr>
      <p:grpSpPr>
        <a:xfrm>
          <a:off x="0" y="0"/>
          <a:ext cx="0" cy="0"/>
          <a:chOff x="0" y="0"/>
          <a:chExt cx="0" cy="0"/>
        </a:xfrm>
      </p:grpSpPr>
      <p:sp>
        <p:nvSpPr>
          <p:cNvPr id="229" name="Google Shape;229;p13"/>
          <p:cNvSpPr txBox="1"/>
          <p:nvPr/>
        </p:nvSpPr>
        <p:spPr>
          <a:xfrm>
            <a:off x="-2300343" y="113071"/>
            <a:ext cx="15301154" cy="757130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s verbosMP" id="230" name="Google Shape;230;p13"/>
          <p:cNvPicPr preferRelativeResize="0"/>
          <p:nvPr/>
        </p:nvPicPr>
        <p:blipFill rotWithShape="1">
          <a:blip r:embed="rId4">
            <a:alphaModFix/>
          </a:blip>
          <a:srcRect b="0" l="0" r="0" t="0"/>
          <a:stretch/>
        </p:blipFill>
        <p:spPr>
          <a:xfrm>
            <a:off x="266700" y="247650"/>
            <a:ext cx="11563349" cy="6362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34" name="Shape 234"/>
        <p:cNvGrpSpPr/>
        <p:nvPr/>
      </p:nvGrpSpPr>
      <p:grpSpPr>
        <a:xfrm>
          <a:off x="0" y="0"/>
          <a:ext cx="0" cy="0"/>
          <a:chOff x="0" y="0"/>
          <a:chExt cx="0" cy="0"/>
        </a:xfrm>
      </p:grpSpPr>
      <p:sp>
        <p:nvSpPr>
          <p:cNvPr id="235" name="Google Shape;235;p14"/>
          <p:cNvSpPr txBox="1"/>
          <p:nvPr/>
        </p:nvSpPr>
        <p:spPr>
          <a:xfrm>
            <a:off x="201160" y="150394"/>
            <a:ext cx="11751353" cy="80175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MX" sz="1700" u="none" cap="none" strike="noStrike">
                <a:solidFill>
                  <a:schemeClr val="dk1"/>
                </a:solidFill>
                <a:latin typeface="Calibri"/>
                <a:ea typeface="Calibri"/>
                <a:cs typeface="Calibri"/>
                <a:sym typeface="Calibri"/>
              </a:rPr>
              <a:t>El </a:t>
            </a:r>
            <a:r>
              <a:rPr b="1" i="0" lang="es-MX" sz="1700" u="none" cap="none" strike="noStrike">
                <a:solidFill>
                  <a:schemeClr val="dk1"/>
                </a:solidFill>
                <a:latin typeface="Calibri"/>
                <a:ea typeface="Calibri"/>
                <a:cs typeface="Calibri"/>
                <a:sym typeface="Calibri"/>
              </a:rPr>
              <a:t>Verbo </a:t>
            </a:r>
            <a:r>
              <a:rPr b="0" i="0" lang="es-MX" sz="1700" u="none" cap="none" strike="noStrike">
                <a:solidFill>
                  <a:schemeClr val="dk1"/>
                </a:solidFill>
                <a:latin typeface="Calibri"/>
                <a:ea typeface="Calibri"/>
                <a:cs typeface="Calibri"/>
                <a:sym typeface="Calibri"/>
              </a:rPr>
              <a:t>es una clase de palabra que: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b="0" i="0" lang="es-MX" sz="1700" u="none" cap="none" strike="noStrike">
                <a:solidFill>
                  <a:schemeClr val="dk1"/>
                </a:solidFill>
                <a:latin typeface="Calibri"/>
                <a:ea typeface="Calibri"/>
                <a:cs typeface="Calibri"/>
                <a:sym typeface="Calibri"/>
              </a:rPr>
              <a:t>-Sintácticamente funciona como </a:t>
            </a:r>
            <a:r>
              <a:rPr b="1" i="0" lang="es-MX" sz="1700" u="none" cap="none" strike="noStrike">
                <a:solidFill>
                  <a:schemeClr val="dk1"/>
                </a:solidFill>
                <a:latin typeface="Calibri"/>
                <a:ea typeface="Calibri"/>
                <a:cs typeface="Calibri"/>
                <a:sym typeface="Calibri"/>
              </a:rPr>
              <a:t>núcleo </a:t>
            </a:r>
            <a:r>
              <a:rPr b="0" i="0" lang="es-MX" sz="1700" u="none" cap="none" strike="noStrike">
                <a:solidFill>
                  <a:schemeClr val="dk1"/>
                </a:solidFill>
                <a:latin typeface="Calibri"/>
                <a:ea typeface="Calibri"/>
                <a:cs typeface="Calibri"/>
                <a:sym typeface="Calibri"/>
              </a:rPr>
              <a:t>del </a:t>
            </a:r>
            <a:r>
              <a:rPr b="1" i="0" lang="es-MX" sz="1700" u="none" cap="none" strike="noStrike">
                <a:solidFill>
                  <a:schemeClr val="dk1"/>
                </a:solidFill>
                <a:latin typeface="Calibri"/>
                <a:ea typeface="Calibri"/>
                <a:cs typeface="Calibri"/>
                <a:sym typeface="Calibri"/>
              </a:rPr>
              <a:t>predicado</a:t>
            </a:r>
            <a:r>
              <a:rPr b="0" i="0" lang="es-MX" sz="1700" u="none" cap="none" strike="noStrike">
                <a:solidFill>
                  <a:schemeClr val="dk1"/>
                </a:solidFill>
                <a:latin typeface="Calibri"/>
                <a:ea typeface="Calibri"/>
                <a:cs typeface="Calibri"/>
                <a:sym typeface="Calibri"/>
              </a:rPr>
              <a:t> de una oración.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b="0" i="0" lang="es-MX" sz="1700" u="none" cap="none" strike="noStrike">
                <a:solidFill>
                  <a:schemeClr val="dk1"/>
                </a:solidFill>
                <a:latin typeface="Calibri"/>
                <a:ea typeface="Calibri"/>
                <a:cs typeface="Calibri"/>
                <a:sym typeface="Calibri"/>
              </a:rPr>
              <a:t>-Morfológicamente se conjuga</a:t>
            </a:r>
            <a:r>
              <a:rPr b="1" i="0" lang="es-MX" sz="1700" u="none" cap="none" strike="noStrike">
                <a:solidFill>
                  <a:schemeClr val="dk1"/>
                </a:solidFill>
                <a:latin typeface="Calibri"/>
                <a:ea typeface="Calibri"/>
                <a:cs typeface="Calibri"/>
                <a:sym typeface="Calibri"/>
              </a:rPr>
              <a:t> </a:t>
            </a:r>
            <a:r>
              <a:rPr b="0" i="0" lang="es-MX" sz="1700" u="none" cap="none" strike="noStrike">
                <a:solidFill>
                  <a:schemeClr val="dk1"/>
                </a:solidFill>
                <a:latin typeface="Calibri"/>
                <a:ea typeface="Calibri"/>
                <a:cs typeface="Calibri"/>
                <a:sym typeface="Calibri"/>
              </a:rPr>
              <a:t>en tiempo, aspecto, modo persona y número.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b="0" i="0" lang="es-MX" sz="1700" u="none" cap="none" strike="noStrike">
                <a:solidFill>
                  <a:schemeClr val="dk1"/>
                </a:solidFill>
                <a:latin typeface="Calibri"/>
                <a:ea typeface="Calibri"/>
                <a:cs typeface="Calibri"/>
                <a:sym typeface="Calibri"/>
              </a:rPr>
              <a:t>-Semánticamente indica </a:t>
            </a:r>
            <a:r>
              <a:rPr b="1" i="0" lang="es-MX" sz="1700" u="none" cap="none" strike="noStrike">
                <a:solidFill>
                  <a:schemeClr val="dk1"/>
                </a:solidFill>
                <a:latin typeface="Calibri"/>
                <a:ea typeface="Calibri"/>
                <a:cs typeface="Calibri"/>
                <a:sym typeface="Calibri"/>
              </a:rPr>
              <a:t>acción</a:t>
            </a:r>
            <a:r>
              <a:rPr b="0" i="0" lang="es-MX" sz="1700" u="none" cap="none" strike="noStrike">
                <a:solidFill>
                  <a:schemeClr val="dk1"/>
                </a:solidFill>
                <a:latin typeface="Calibri"/>
                <a:ea typeface="Calibri"/>
                <a:cs typeface="Calibri"/>
                <a:sym typeface="Calibri"/>
              </a:rPr>
              <a:t>, </a:t>
            </a:r>
            <a:r>
              <a:rPr b="1" i="0" lang="es-MX" sz="1700" u="none" cap="none" strike="noStrike">
                <a:solidFill>
                  <a:schemeClr val="dk1"/>
                </a:solidFill>
                <a:latin typeface="Calibri"/>
                <a:ea typeface="Calibri"/>
                <a:cs typeface="Calibri"/>
                <a:sym typeface="Calibri"/>
              </a:rPr>
              <a:t>proceso, estado o cualidad</a:t>
            </a:r>
            <a:r>
              <a:rPr b="0" i="0" lang="es-MX" sz="1700" u="none" cap="none" strike="noStrike">
                <a:solidFill>
                  <a:schemeClr val="dk1"/>
                </a:solidFill>
                <a:latin typeface="Calibri"/>
                <a:ea typeface="Calibri"/>
                <a:cs typeface="Calibri"/>
                <a:sym typeface="Calibri"/>
              </a:rPr>
              <a:t> que realiza el sujeto (explícito o implícito).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700"/>
              <a:buFont typeface="Arial"/>
              <a:buNone/>
            </a:pPr>
            <a:r>
              <a:rPr b="1" i="0" lang="es-MX" sz="1700" u="none" cap="none" strike="noStrike">
                <a:solidFill>
                  <a:schemeClr val="dk1"/>
                </a:solidFill>
                <a:latin typeface="Calibri"/>
                <a:ea typeface="Calibri"/>
                <a:cs typeface="Calibri"/>
                <a:sym typeface="Calibri"/>
              </a:rPr>
              <a:t>Estructura del Verbo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b="0" i="0" lang="es-MX" sz="1700" u="none" cap="none" strike="noStrike">
                <a:solidFill>
                  <a:schemeClr val="dk1"/>
                </a:solidFill>
                <a:latin typeface="Calibri"/>
                <a:ea typeface="Calibri"/>
                <a:cs typeface="Calibri"/>
                <a:sym typeface="Calibri"/>
              </a:rPr>
              <a:t>La estructura del Verbo es: </a:t>
            </a:r>
            <a:r>
              <a:rPr b="1" i="0" lang="es-MX" sz="1700" u="none" cap="none" strike="noStrike">
                <a:solidFill>
                  <a:schemeClr val="dk1"/>
                </a:solidFill>
                <a:latin typeface="Calibri"/>
                <a:ea typeface="Calibri"/>
                <a:cs typeface="Calibri"/>
                <a:sym typeface="Calibri"/>
              </a:rPr>
              <a:t>lexema</a:t>
            </a:r>
            <a:r>
              <a:rPr b="0" i="0" lang="es-MX" sz="1700" u="none" cap="none" strike="noStrike">
                <a:solidFill>
                  <a:schemeClr val="dk1"/>
                </a:solidFill>
                <a:latin typeface="Calibri"/>
                <a:ea typeface="Calibri"/>
                <a:cs typeface="Calibri"/>
                <a:sym typeface="Calibri"/>
              </a:rPr>
              <a:t> + </a:t>
            </a:r>
            <a:r>
              <a:rPr b="1" i="0" lang="es-MX" sz="1700" u="none" cap="none" strike="noStrike">
                <a:solidFill>
                  <a:schemeClr val="dk1"/>
                </a:solidFill>
                <a:latin typeface="Calibri"/>
                <a:ea typeface="Calibri"/>
                <a:cs typeface="Calibri"/>
                <a:sym typeface="Calibri"/>
              </a:rPr>
              <a:t>vocal temática</a:t>
            </a:r>
            <a:r>
              <a:rPr b="0" i="0" lang="es-MX" sz="1700" u="none" cap="none" strike="noStrike">
                <a:solidFill>
                  <a:schemeClr val="dk1"/>
                </a:solidFill>
                <a:latin typeface="Calibri"/>
                <a:ea typeface="Calibri"/>
                <a:cs typeface="Calibri"/>
                <a:sym typeface="Calibri"/>
              </a:rPr>
              <a:t> + </a:t>
            </a:r>
            <a:r>
              <a:rPr b="1" i="0" lang="es-MX" sz="1700" u="none" cap="none" strike="noStrike">
                <a:solidFill>
                  <a:schemeClr val="dk1"/>
                </a:solidFill>
                <a:latin typeface="Calibri"/>
                <a:ea typeface="Calibri"/>
                <a:cs typeface="Calibri"/>
                <a:sym typeface="Calibri"/>
              </a:rPr>
              <a:t>desinencia verbal</a:t>
            </a:r>
            <a:r>
              <a:rPr b="0" i="0" lang="es-MX" sz="1700" u="none" cap="none" strike="noStrike">
                <a:solidFill>
                  <a:schemeClr val="dk1"/>
                </a:solidFill>
                <a:latin typeface="Calibri"/>
                <a:ea typeface="Calibri"/>
                <a:cs typeface="Calibri"/>
                <a:sym typeface="Calibri"/>
              </a:rPr>
              <a:t> de tiempo, aspecto y modo + </a:t>
            </a:r>
            <a:r>
              <a:rPr b="1" i="0" lang="es-MX" sz="1700" u="none" cap="none" strike="noStrike">
                <a:solidFill>
                  <a:schemeClr val="dk1"/>
                </a:solidFill>
                <a:latin typeface="Calibri"/>
                <a:ea typeface="Calibri"/>
                <a:cs typeface="Calibri"/>
                <a:sym typeface="Calibri"/>
              </a:rPr>
              <a:t>desinencia verbal</a:t>
            </a:r>
            <a:r>
              <a:rPr b="0" i="0" lang="es-MX" sz="1700" u="none" cap="none" strike="noStrike">
                <a:solidFill>
                  <a:schemeClr val="dk1"/>
                </a:solidFill>
                <a:latin typeface="Calibri"/>
                <a:ea typeface="Calibri"/>
                <a:cs typeface="Calibri"/>
                <a:sym typeface="Calibri"/>
              </a:rPr>
              <a:t> de  persona y número: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1"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b="0" i="1" lang="es-MX" sz="1700" u="none" cap="none" strike="noStrike">
                <a:solidFill>
                  <a:schemeClr val="dk1"/>
                </a:solidFill>
                <a:latin typeface="Calibri"/>
                <a:ea typeface="Calibri"/>
                <a:cs typeface="Calibri"/>
                <a:sym typeface="Calibri"/>
              </a:rPr>
              <a:t>cantaban </a:t>
            </a:r>
            <a:r>
              <a:rPr b="0" i="0" lang="es-MX" sz="1700" u="none" cap="none" strike="noStrike">
                <a:solidFill>
                  <a:schemeClr val="dk1"/>
                </a:solidFill>
                <a:latin typeface="Calibri"/>
                <a:ea typeface="Calibri"/>
                <a:cs typeface="Calibri"/>
                <a:sym typeface="Calibri"/>
              </a:rPr>
              <a:t>→ </a:t>
            </a:r>
            <a:r>
              <a:rPr b="0" i="1" lang="es-MX" sz="1700" u="none" cap="none" strike="noStrike">
                <a:solidFill>
                  <a:schemeClr val="dk1"/>
                </a:solidFill>
                <a:latin typeface="Calibri"/>
                <a:ea typeface="Calibri"/>
                <a:cs typeface="Calibri"/>
                <a:sym typeface="Calibri"/>
              </a:rPr>
              <a:t>cant </a:t>
            </a:r>
            <a:r>
              <a:rPr b="0" i="0" lang="es-MX" sz="1700" u="none" cap="none" strike="noStrike">
                <a:solidFill>
                  <a:schemeClr val="dk1"/>
                </a:solidFill>
                <a:latin typeface="Calibri"/>
                <a:ea typeface="Calibri"/>
                <a:cs typeface="Calibri"/>
                <a:sym typeface="Calibri"/>
              </a:rPr>
              <a:t>(lex) + </a:t>
            </a:r>
            <a:r>
              <a:rPr b="0" i="1" lang="es-MX" sz="1700" u="none" cap="none" strike="noStrike">
                <a:solidFill>
                  <a:schemeClr val="dk1"/>
                </a:solidFill>
                <a:latin typeface="Calibri"/>
                <a:ea typeface="Calibri"/>
                <a:cs typeface="Calibri"/>
                <a:sym typeface="Calibri"/>
              </a:rPr>
              <a:t>a </a:t>
            </a:r>
            <a:r>
              <a:rPr b="0" i="0" lang="es-MX" sz="1700" u="none" cap="none" strike="noStrike">
                <a:solidFill>
                  <a:schemeClr val="dk1"/>
                </a:solidFill>
                <a:latin typeface="Calibri"/>
                <a:ea typeface="Calibri"/>
                <a:cs typeface="Calibri"/>
                <a:sym typeface="Calibri"/>
              </a:rPr>
              <a:t>(v. tem) + </a:t>
            </a:r>
            <a:r>
              <a:rPr b="0" i="1" lang="es-MX" sz="1700" u="none" cap="none" strike="noStrike">
                <a:solidFill>
                  <a:schemeClr val="dk1"/>
                </a:solidFill>
                <a:latin typeface="Calibri"/>
                <a:ea typeface="Calibri"/>
                <a:cs typeface="Calibri"/>
                <a:sym typeface="Calibri"/>
              </a:rPr>
              <a:t>ba </a:t>
            </a:r>
            <a:r>
              <a:rPr b="0" i="0" lang="es-MX" sz="1700" u="none" cap="none" strike="noStrike">
                <a:solidFill>
                  <a:schemeClr val="dk1"/>
                </a:solidFill>
                <a:latin typeface="Calibri"/>
                <a:ea typeface="Calibri"/>
                <a:cs typeface="Calibri"/>
                <a:sym typeface="Calibri"/>
              </a:rPr>
              <a:t>(tiempo, asp, modo) + </a:t>
            </a:r>
            <a:r>
              <a:rPr b="0" i="1" lang="es-MX" sz="1700" u="none" cap="none" strike="noStrike">
                <a:solidFill>
                  <a:schemeClr val="dk1"/>
                </a:solidFill>
                <a:latin typeface="Calibri"/>
                <a:ea typeface="Calibri"/>
                <a:cs typeface="Calibri"/>
                <a:sym typeface="Calibri"/>
              </a:rPr>
              <a:t>n </a:t>
            </a:r>
            <a:r>
              <a:rPr b="0" i="0" lang="es-MX" sz="1700" u="none" cap="none" strike="noStrike">
                <a:solidFill>
                  <a:schemeClr val="dk1"/>
                </a:solidFill>
                <a:latin typeface="Calibri"/>
                <a:ea typeface="Calibri"/>
                <a:cs typeface="Calibri"/>
                <a:sym typeface="Calibri"/>
              </a:rPr>
              <a:t>(pers, núm)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b="0" i="0" lang="es-MX" sz="1700" u="none" cap="none" strike="noStrike">
                <a:solidFill>
                  <a:schemeClr val="dk1"/>
                </a:solidFill>
                <a:latin typeface="Calibri"/>
                <a:ea typeface="Calibri"/>
                <a:cs typeface="Calibri"/>
                <a:sym typeface="Calibri"/>
              </a:rPr>
              <a:t>Veamos en que consisten cada una de estas partes: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s-MX" sz="1700" u="none" cap="none" strike="noStrike">
                <a:solidFill>
                  <a:schemeClr val="dk1"/>
                </a:solidFill>
                <a:latin typeface="Calibri"/>
                <a:ea typeface="Calibri"/>
                <a:cs typeface="Calibri"/>
                <a:sym typeface="Calibri"/>
              </a:rPr>
              <a:t>Lexema</a:t>
            </a:r>
            <a:r>
              <a:rPr b="0" i="0" lang="es-MX" sz="1700" u="none" cap="none" strike="noStrike">
                <a:solidFill>
                  <a:schemeClr val="dk1"/>
                </a:solidFill>
                <a:latin typeface="Calibri"/>
                <a:ea typeface="Calibri"/>
                <a:cs typeface="Calibri"/>
                <a:sym typeface="Calibri"/>
              </a:rPr>
              <a:t>: es la parte invariable de la palabra y aporta el significado léxico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s-MX" sz="1700" u="none" cap="none" strike="noStrike">
                <a:solidFill>
                  <a:schemeClr val="dk1"/>
                </a:solidFill>
                <a:latin typeface="Calibri"/>
                <a:ea typeface="Calibri"/>
                <a:cs typeface="Calibri"/>
                <a:sym typeface="Calibri"/>
              </a:rPr>
              <a:t>Desinencia verbal</a:t>
            </a:r>
            <a:r>
              <a:rPr b="0" i="0" lang="es-MX" sz="1700" u="none" cap="none" strike="noStrike">
                <a:solidFill>
                  <a:schemeClr val="dk1"/>
                </a:solidFill>
                <a:latin typeface="Calibri"/>
                <a:ea typeface="Calibri"/>
                <a:cs typeface="Calibri"/>
                <a:sym typeface="Calibri"/>
              </a:rPr>
              <a:t>: son morfemas de </a:t>
            </a:r>
            <a:r>
              <a:rPr b="1" i="0" lang="es-MX" sz="1700" u="none" cap="none" strike="noStrike">
                <a:solidFill>
                  <a:schemeClr val="dk1"/>
                </a:solidFill>
                <a:latin typeface="Calibri"/>
                <a:ea typeface="Calibri"/>
                <a:cs typeface="Calibri"/>
                <a:sym typeface="Calibri"/>
              </a:rPr>
              <a:t>flexión verbal</a:t>
            </a:r>
            <a:r>
              <a:rPr b="0" i="0" lang="es-MX" sz="1700" u="none" cap="none" strike="noStrike">
                <a:solidFill>
                  <a:schemeClr val="dk1"/>
                </a:solidFill>
                <a:latin typeface="Calibri"/>
                <a:ea typeface="Calibri"/>
                <a:cs typeface="Calibri"/>
                <a:sym typeface="Calibri"/>
              </a:rPr>
              <a:t> que aportan significado gramatical de </a:t>
            </a:r>
            <a:r>
              <a:rPr b="1" i="0" lang="es-MX" sz="1700" u="none" cap="none" strike="noStrike">
                <a:solidFill>
                  <a:schemeClr val="dk1"/>
                </a:solidFill>
                <a:latin typeface="Calibri"/>
                <a:ea typeface="Calibri"/>
                <a:cs typeface="Calibri"/>
                <a:sym typeface="Calibri"/>
              </a:rPr>
              <a:t>tiempo</a:t>
            </a:r>
            <a:r>
              <a:rPr b="0" i="0" lang="es-MX" sz="1700" u="none" cap="none" strike="noStrike">
                <a:solidFill>
                  <a:schemeClr val="dk1"/>
                </a:solidFill>
                <a:latin typeface="Calibri"/>
                <a:ea typeface="Calibri"/>
                <a:cs typeface="Calibri"/>
                <a:sym typeface="Calibri"/>
              </a:rPr>
              <a:t>, </a:t>
            </a:r>
            <a:r>
              <a:rPr b="1" i="0" lang="es-MX" sz="1700" u="none" cap="none" strike="noStrike">
                <a:solidFill>
                  <a:schemeClr val="dk1"/>
                </a:solidFill>
                <a:latin typeface="Calibri"/>
                <a:ea typeface="Calibri"/>
                <a:cs typeface="Calibri"/>
                <a:sym typeface="Calibri"/>
              </a:rPr>
              <a:t>aspecto</a:t>
            </a:r>
            <a:r>
              <a:rPr b="0" i="0" lang="es-MX" sz="1700" u="none" cap="none" strike="noStrike">
                <a:solidFill>
                  <a:schemeClr val="dk1"/>
                </a:solidFill>
                <a:latin typeface="Calibri"/>
                <a:ea typeface="Calibri"/>
                <a:cs typeface="Calibri"/>
                <a:sym typeface="Calibri"/>
              </a:rPr>
              <a:t>, </a:t>
            </a:r>
            <a:r>
              <a:rPr b="1" i="0" lang="es-MX" sz="1700" u="none" cap="none" strike="noStrike">
                <a:solidFill>
                  <a:schemeClr val="dk1"/>
                </a:solidFill>
                <a:latin typeface="Calibri"/>
                <a:ea typeface="Calibri"/>
                <a:cs typeface="Calibri"/>
                <a:sym typeface="Calibri"/>
              </a:rPr>
              <a:t>modo</a:t>
            </a:r>
            <a:r>
              <a:rPr b="0" i="0" lang="es-MX" sz="1700" u="none" cap="none" strike="noStrike">
                <a:solidFill>
                  <a:schemeClr val="dk1"/>
                </a:solidFill>
                <a:latin typeface="Calibri"/>
                <a:ea typeface="Calibri"/>
                <a:cs typeface="Calibri"/>
                <a:sym typeface="Calibri"/>
              </a:rPr>
              <a:t> , </a:t>
            </a:r>
            <a:r>
              <a:rPr b="1" i="0" lang="es-MX" sz="1700" u="none" cap="none" strike="noStrike">
                <a:solidFill>
                  <a:schemeClr val="dk1"/>
                </a:solidFill>
                <a:latin typeface="Calibri"/>
                <a:ea typeface="Calibri"/>
                <a:cs typeface="Calibri"/>
                <a:sym typeface="Calibri"/>
              </a:rPr>
              <a:t>persona</a:t>
            </a:r>
            <a:r>
              <a:rPr b="0" i="0" lang="es-MX" sz="1700" u="none" cap="none" strike="noStrike">
                <a:solidFill>
                  <a:schemeClr val="dk1"/>
                </a:solidFill>
                <a:latin typeface="Calibri"/>
                <a:ea typeface="Calibri"/>
                <a:cs typeface="Calibri"/>
                <a:sym typeface="Calibri"/>
              </a:rPr>
              <a:t> y </a:t>
            </a:r>
            <a:r>
              <a:rPr b="1" i="0" lang="es-MX" sz="1700" u="none" cap="none" strike="noStrike">
                <a:solidFill>
                  <a:schemeClr val="dk1"/>
                </a:solidFill>
                <a:latin typeface="Calibri"/>
                <a:ea typeface="Calibri"/>
                <a:cs typeface="Calibri"/>
                <a:sym typeface="Calibri"/>
              </a:rPr>
              <a:t>número</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b="1" i="0" lang="es-MX" sz="1700" u="none" cap="none" strike="noStrike">
                <a:solidFill>
                  <a:schemeClr val="dk1"/>
                </a:solidFill>
                <a:latin typeface="Calibri"/>
                <a:ea typeface="Calibri"/>
                <a:cs typeface="Calibri"/>
                <a:sym typeface="Calibri"/>
              </a:rPr>
              <a:t>Vocal temática</a:t>
            </a:r>
            <a:r>
              <a:rPr b="0" i="0" lang="es-MX" sz="1700" u="none" cap="none" strike="noStrike">
                <a:solidFill>
                  <a:schemeClr val="dk1"/>
                </a:solidFill>
                <a:latin typeface="Calibri"/>
                <a:ea typeface="Calibri"/>
                <a:cs typeface="Calibri"/>
                <a:sym typeface="Calibri"/>
              </a:rPr>
              <a:t>: morfema que une el lexema y las desinencias verbales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ac225134e8_1_0"/>
          <p:cNvSpPr txBox="1"/>
          <p:nvPr/>
        </p:nvSpPr>
        <p:spPr>
          <a:xfrm>
            <a:off x="3568700" y="3627450"/>
            <a:ext cx="4572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1" name="Google Shape;241;gac225134e8_1_0"/>
          <p:cNvSpPr txBox="1"/>
          <p:nvPr/>
        </p:nvSpPr>
        <p:spPr>
          <a:xfrm>
            <a:off x="508000" y="293700"/>
            <a:ext cx="8770800" cy="4778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MX" sz="1400" u="none" cap="none" strike="noStrike">
                <a:solidFill>
                  <a:srgbClr val="000000"/>
                </a:solidFill>
                <a:latin typeface="Calibri"/>
                <a:ea typeface="Calibri"/>
                <a:cs typeface="Calibri"/>
                <a:sym typeface="Calibri"/>
              </a:rPr>
              <a:t>VERBO</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1" i="0" lang="es-MX" sz="1400" u="none" cap="none" strike="noStrike">
                <a:solidFill>
                  <a:srgbClr val="000000"/>
                </a:solidFill>
                <a:latin typeface="Calibri"/>
                <a:ea typeface="Calibri"/>
                <a:cs typeface="Calibri"/>
                <a:sym typeface="Calibri"/>
              </a:rPr>
              <a:t>VERBOIDES</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b="1" i="0" lang="es-MX" sz="1400" u="none" cap="none" strike="noStrike">
                <a:solidFill>
                  <a:schemeClr val="dk1"/>
                </a:solidFill>
                <a:latin typeface="Calibri"/>
                <a:ea typeface="Calibri"/>
                <a:cs typeface="Calibri"/>
                <a:sym typeface="Calibri"/>
              </a:rPr>
              <a:t>    </a:t>
            </a:r>
            <a:endParaRPr b="1"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t/>
            </a:r>
            <a:endParaRPr b="1" i="0" sz="1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b="1" i="0" lang="es-MX" sz="1400" u="none" cap="none" strike="noStrike">
                <a:solidFill>
                  <a:schemeClr val="dk1"/>
                </a:solidFill>
                <a:latin typeface="Calibri"/>
                <a:ea typeface="Calibri"/>
                <a:cs typeface="Calibri"/>
                <a:sym typeface="Calibri"/>
              </a:rPr>
              <a:t> Formas impersonales del verbo</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1" i="0" lang="es-MX" sz="1400" u="none" cap="none" strike="noStrike">
                <a:solidFill>
                  <a:srgbClr val="000000"/>
                </a:solidFill>
                <a:latin typeface="Calibri"/>
                <a:ea typeface="Calibri"/>
                <a:cs typeface="Calibri"/>
                <a:sym typeface="Calibri"/>
              </a:rPr>
              <a:t>Forma base a la forma en </a:t>
            </a:r>
            <a:r>
              <a:rPr b="1" i="0" lang="es-MX" sz="1400" u="none" cap="none" strike="noStrike">
                <a:solidFill>
                  <a:srgbClr val="000000"/>
                </a:solidFill>
                <a:highlight>
                  <a:srgbClr val="00FFFF"/>
                </a:highlight>
                <a:latin typeface="Calibri"/>
                <a:ea typeface="Calibri"/>
                <a:cs typeface="Calibri"/>
                <a:sym typeface="Calibri"/>
              </a:rPr>
              <a:t>infinitivo</a:t>
            </a:r>
            <a:r>
              <a:rPr b="1" i="0" lang="es-MX" sz="1400" u="none" cap="none" strike="noStrike">
                <a:solidFill>
                  <a:srgbClr val="000000"/>
                </a:solidFill>
                <a:latin typeface="Calibri"/>
                <a:ea typeface="Calibri"/>
                <a:cs typeface="Calibri"/>
                <a:sym typeface="Calibri"/>
              </a:rPr>
              <a:t>                                  Formas impersonales del verbo</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800"/>
              <a:buFont typeface="Arial"/>
              <a:buNone/>
            </a:pPr>
            <a:r>
              <a:rPr b="1" i="0" lang="es-MX" sz="2800" u="none" cap="none" strike="noStrike">
                <a:solidFill>
                  <a:srgbClr val="FF00FF"/>
                </a:solidFill>
                <a:latin typeface="Calibri"/>
                <a:ea typeface="Calibri"/>
                <a:cs typeface="Calibri"/>
                <a:sym typeface="Calibri"/>
              </a:rPr>
              <a:t>-</a:t>
            </a:r>
            <a:r>
              <a:rPr b="0" i="0" lang="es-MX" sz="2800" u="none" cap="none" strike="noStrike">
                <a:solidFill>
                  <a:srgbClr val="000000"/>
                </a:solidFill>
                <a:latin typeface="Calibri"/>
                <a:ea typeface="Calibri"/>
                <a:cs typeface="Calibri"/>
                <a:sym typeface="Calibri"/>
              </a:rPr>
              <a:t>ar </a:t>
            </a:r>
            <a:r>
              <a:rPr b="0" i="0" lang="es-MX" sz="1400" u="none" cap="none" strike="noStrike">
                <a:solidFill>
                  <a:srgbClr val="000000"/>
                </a:solidFill>
                <a:latin typeface="Calibri"/>
                <a:ea typeface="Calibri"/>
                <a:cs typeface="Calibri"/>
                <a:sym typeface="Calibri"/>
              </a:rPr>
              <a:t>              </a:t>
            </a:r>
            <a:r>
              <a:rPr b="1" i="0" lang="es-MX" sz="1400" u="none" cap="none" strike="noStrike">
                <a:solidFill>
                  <a:srgbClr val="FF00FF"/>
                </a:solidFill>
                <a:latin typeface="Calibri"/>
                <a:ea typeface="Calibri"/>
                <a:cs typeface="Calibri"/>
                <a:sym typeface="Calibri"/>
              </a:rPr>
              <a:t>-</a:t>
            </a:r>
            <a:r>
              <a:rPr b="0" i="0" lang="es-MX" sz="1400" u="none" cap="none" strike="noStrike">
                <a:solidFill>
                  <a:srgbClr val="000000"/>
                </a:solidFill>
                <a:latin typeface="Calibri"/>
                <a:ea typeface="Calibri"/>
                <a:cs typeface="Calibri"/>
                <a:sym typeface="Calibri"/>
              </a:rPr>
              <a:t>er             </a:t>
            </a:r>
            <a:r>
              <a:rPr b="1" i="0" lang="es-MX" sz="1400" u="none" cap="none" strike="noStrike">
                <a:solidFill>
                  <a:srgbClr val="FF00FF"/>
                </a:solidFill>
                <a:latin typeface="Calibri"/>
                <a:ea typeface="Calibri"/>
                <a:cs typeface="Calibri"/>
                <a:sym typeface="Calibri"/>
              </a:rPr>
              <a:t>-</a:t>
            </a:r>
            <a:r>
              <a:rPr b="0" i="0" lang="es-MX" sz="1400" u="none" cap="none" strike="noStrike">
                <a:solidFill>
                  <a:srgbClr val="000000"/>
                </a:solidFill>
                <a:latin typeface="Calibri"/>
                <a:ea typeface="Calibri"/>
                <a:cs typeface="Calibri"/>
                <a:sym typeface="Calibri"/>
              </a:rPr>
              <a:t>ir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MX" sz="1400" u="none" cap="none" strike="noStrike">
                <a:solidFill>
                  <a:srgbClr val="000000"/>
                </a:solidFill>
                <a:latin typeface="Calibri"/>
                <a:ea typeface="Calibri"/>
                <a:cs typeface="Calibri"/>
                <a:sym typeface="Calibri"/>
              </a:rPr>
              <a:t>                                                                                             </a:t>
            </a:r>
            <a:r>
              <a:rPr b="0" i="0" lang="es-MX" sz="1400" u="none" cap="none" strike="noStrike">
                <a:solidFill>
                  <a:srgbClr val="000000"/>
                </a:solidFill>
                <a:highlight>
                  <a:srgbClr val="00FFFF"/>
                </a:highlight>
                <a:latin typeface="Calibri"/>
                <a:ea typeface="Calibri"/>
                <a:cs typeface="Calibri"/>
                <a:sym typeface="Calibri"/>
              </a:rPr>
              <a:t>Gerundio</a:t>
            </a:r>
            <a:r>
              <a:rPr b="0" i="0" lang="es-MX" sz="1400" u="none" cap="none" strike="noStrike">
                <a:solidFill>
                  <a:srgbClr val="000000"/>
                </a:solidFill>
                <a:latin typeface="Calibri"/>
                <a:ea typeface="Calibri"/>
                <a:cs typeface="Calibri"/>
                <a:sym typeface="Calibri"/>
              </a:rPr>
              <a:t>                              </a:t>
            </a:r>
            <a:r>
              <a:rPr b="0" i="0" lang="es-MX" sz="1400" u="none" cap="none" strike="noStrike">
                <a:solidFill>
                  <a:srgbClr val="000000"/>
                </a:solidFill>
                <a:highlight>
                  <a:srgbClr val="00FFFF"/>
                </a:highlight>
                <a:latin typeface="Calibri"/>
                <a:ea typeface="Calibri"/>
                <a:cs typeface="Calibri"/>
                <a:sym typeface="Calibri"/>
              </a:rPr>
              <a:t>Participio</a:t>
            </a:r>
            <a:endParaRPr b="0" i="0" sz="1400" u="none" cap="none" strike="noStrike">
              <a:solidFill>
                <a:srgbClr val="000000"/>
              </a:solidFill>
              <a:highlight>
                <a:srgbClr val="00FFF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MX" sz="1400" u="none" cap="none" strike="noStrike">
                <a:solidFill>
                  <a:srgbClr val="000000"/>
                </a:solidFill>
                <a:latin typeface="Calibri"/>
                <a:ea typeface="Calibri"/>
                <a:cs typeface="Calibri"/>
                <a:sym typeface="Calibri"/>
              </a:rPr>
              <a:t>camin</a:t>
            </a:r>
            <a:r>
              <a:rPr b="0" i="0" lang="es-MX" sz="1400" u="none" cap="none" strike="noStrike">
                <a:solidFill>
                  <a:srgbClr val="FF00FF"/>
                </a:solidFill>
                <a:latin typeface="Calibri"/>
                <a:ea typeface="Calibri"/>
                <a:cs typeface="Calibri"/>
                <a:sym typeface="Calibri"/>
              </a:rPr>
              <a:t>ar   </a:t>
            </a:r>
            <a:r>
              <a:rPr b="0" i="0" lang="es-MX" sz="1400" u="none" cap="none" strike="noStrike">
                <a:solidFill>
                  <a:srgbClr val="000000"/>
                </a:solidFill>
                <a:latin typeface="Calibri"/>
                <a:ea typeface="Calibri"/>
                <a:cs typeface="Calibri"/>
                <a:sym typeface="Calibri"/>
              </a:rPr>
              <a:t>corr</a:t>
            </a:r>
            <a:r>
              <a:rPr b="0" i="0" lang="es-MX" sz="1400" u="none" cap="none" strike="noStrike">
                <a:solidFill>
                  <a:srgbClr val="FF00FF"/>
                </a:solidFill>
                <a:latin typeface="Calibri"/>
                <a:ea typeface="Calibri"/>
                <a:cs typeface="Calibri"/>
                <a:sym typeface="Calibri"/>
              </a:rPr>
              <a:t>er        </a:t>
            </a:r>
            <a:r>
              <a:rPr b="0" i="0" lang="es-MX" sz="1400" u="none" cap="none" strike="noStrike">
                <a:solidFill>
                  <a:srgbClr val="000000"/>
                </a:solidFill>
                <a:latin typeface="Calibri"/>
                <a:ea typeface="Calibri"/>
                <a:cs typeface="Calibri"/>
                <a:sym typeface="Calibri"/>
              </a:rPr>
              <a:t>dorm</a:t>
            </a:r>
            <a:r>
              <a:rPr b="0" i="0" lang="es-MX" sz="1400" u="none" cap="none" strike="noStrike">
                <a:solidFill>
                  <a:srgbClr val="FF00FF"/>
                </a:solidFill>
                <a:latin typeface="Calibri"/>
                <a:ea typeface="Calibri"/>
                <a:cs typeface="Calibri"/>
                <a:sym typeface="Calibri"/>
              </a:rPr>
              <a:t>ir                                     </a:t>
            </a:r>
            <a:r>
              <a:rPr b="0" i="0" lang="es-MX" sz="1400" u="none" cap="none" strike="noStrike">
                <a:solidFill>
                  <a:srgbClr val="9900FF"/>
                </a:solidFill>
                <a:latin typeface="Calibri"/>
                <a:ea typeface="Calibri"/>
                <a:cs typeface="Calibri"/>
                <a:sym typeface="Calibri"/>
              </a:rPr>
              <a:t>-ANDO/-IENDO             </a:t>
            </a:r>
            <a:r>
              <a:rPr b="0" i="0" lang="es-MX" sz="1400" u="none" cap="none" strike="noStrike">
                <a:solidFill>
                  <a:srgbClr val="0000FF"/>
                </a:solidFill>
                <a:highlight>
                  <a:srgbClr val="EFEFEF"/>
                </a:highlight>
                <a:latin typeface="Calibri"/>
                <a:ea typeface="Calibri"/>
                <a:cs typeface="Calibri"/>
                <a:sym typeface="Calibri"/>
              </a:rPr>
              <a:t>-ADO, -IDO, -TO, -SO, -CHO</a:t>
            </a:r>
            <a:endParaRPr b="0" i="0" sz="1400" u="none" cap="none" strike="noStrike">
              <a:solidFill>
                <a:srgbClr val="0000FF"/>
              </a:solidFill>
              <a:highlight>
                <a:srgbClr val="EFEFE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highlight>
                <a:srgbClr val="EFEFE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MX" sz="1400" u="none" cap="none" strike="noStrike">
                <a:solidFill>
                  <a:srgbClr val="0000FF"/>
                </a:solidFill>
                <a:highlight>
                  <a:srgbClr val="EFEFEF"/>
                </a:highlight>
                <a:latin typeface="Calibri"/>
                <a:ea typeface="Calibri"/>
                <a:cs typeface="Calibri"/>
                <a:sym typeface="Calibri"/>
              </a:rPr>
              <a:t>                                                                                                  CONJUGANDO EL VERBO</a:t>
            </a:r>
            <a:endParaRPr b="0" i="0" sz="1400" u="none" cap="none" strike="noStrike">
              <a:solidFill>
                <a:srgbClr val="0000FF"/>
              </a:solidFill>
              <a:highlight>
                <a:srgbClr val="EFEFE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MX" sz="1400" u="none" cap="none" strike="noStrike">
                <a:solidFill>
                  <a:srgbClr val="000000"/>
                </a:solidFill>
                <a:highlight>
                  <a:srgbClr val="EFEFEF"/>
                </a:highlight>
                <a:latin typeface="Calibri"/>
                <a:ea typeface="Calibri"/>
                <a:cs typeface="Calibri"/>
                <a:sym typeface="Calibri"/>
              </a:rPr>
              <a:t>Yo                camin</a:t>
            </a:r>
            <a:r>
              <a:rPr b="0" i="0" lang="es-MX" sz="1400" u="none" cap="none" strike="noStrike">
                <a:solidFill>
                  <a:srgbClr val="000000"/>
                </a:solidFill>
                <a:highlight>
                  <a:srgbClr val="FF00FF"/>
                </a:highlight>
                <a:latin typeface="Calibri"/>
                <a:ea typeface="Calibri"/>
                <a:cs typeface="Calibri"/>
                <a:sym typeface="Calibri"/>
              </a:rPr>
              <a:t>ar</a:t>
            </a:r>
            <a:r>
              <a:rPr b="0" i="0" lang="es-MX" sz="1400" u="none" cap="none" strike="noStrike">
                <a:solidFill>
                  <a:srgbClr val="000000"/>
                </a:solidFill>
                <a:highlight>
                  <a:srgbClr val="EFEFEF"/>
                </a:highlight>
                <a:latin typeface="Calibri"/>
                <a:ea typeface="Calibri"/>
                <a:cs typeface="Calibri"/>
                <a:sym typeface="Calibri"/>
              </a:rPr>
              <a:t>        camin</a:t>
            </a:r>
            <a:r>
              <a:rPr b="0" i="0" lang="es-MX" sz="1400" u="none" cap="none" strike="noStrike">
                <a:solidFill>
                  <a:srgbClr val="000000"/>
                </a:solidFill>
                <a:highlight>
                  <a:srgbClr val="9900FF"/>
                </a:highlight>
                <a:latin typeface="Calibri"/>
                <a:ea typeface="Calibri"/>
                <a:cs typeface="Calibri"/>
                <a:sym typeface="Calibri"/>
              </a:rPr>
              <a:t>ando</a:t>
            </a:r>
            <a:r>
              <a:rPr b="0" i="0" lang="es-MX" sz="1400" u="none" cap="none" strike="noStrike">
                <a:solidFill>
                  <a:srgbClr val="000000"/>
                </a:solidFill>
                <a:highlight>
                  <a:srgbClr val="EFEFEF"/>
                </a:highlight>
                <a:latin typeface="Calibri"/>
                <a:ea typeface="Calibri"/>
                <a:cs typeface="Calibri"/>
                <a:sym typeface="Calibri"/>
              </a:rPr>
              <a:t>        camin</a:t>
            </a:r>
            <a:r>
              <a:rPr b="0" i="0" lang="es-MX" sz="1400" u="none" cap="none" strike="noStrike">
                <a:solidFill>
                  <a:srgbClr val="000000"/>
                </a:solidFill>
                <a:highlight>
                  <a:srgbClr val="0000FF"/>
                </a:highlight>
                <a:latin typeface="Calibri"/>
                <a:ea typeface="Calibri"/>
                <a:cs typeface="Calibri"/>
                <a:sym typeface="Calibri"/>
              </a:rPr>
              <a:t>ado </a:t>
            </a:r>
            <a:r>
              <a:rPr b="0" i="0" lang="es-MX" sz="1400" u="none" cap="none" strike="noStrike">
                <a:solidFill>
                  <a:srgbClr val="000000"/>
                </a:solidFill>
                <a:highlight>
                  <a:srgbClr val="D9D9D9"/>
                </a:highlight>
                <a:latin typeface="Calibri"/>
                <a:ea typeface="Calibri"/>
                <a:cs typeface="Calibri"/>
                <a:sym typeface="Calibri"/>
              </a:rPr>
              <a:t>       </a:t>
            </a:r>
            <a:r>
              <a:rPr b="0" i="0" lang="es-MX" sz="1400" u="none" cap="none" strike="noStrike">
                <a:solidFill>
                  <a:srgbClr val="000000"/>
                </a:solidFill>
                <a:highlight>
                  <a:srgbClr val="FFFF00"/>
                </a:highlight>
                <a:latin typeface="Calibri"/>
                <a:ea typeface="Calibri"/>
                <a:cs typeface="Calibri"/>
                <a:sym typeface="Calibri"/>
              </a:rPr>
              <a:t>camin</a:t>
            </a:r>
            <a:r>
              <a:rPr b="0" i="0" lang="es-MX" sz="1400" u="none" cap="none" strike="noStrike">
                <a:solidFill>
                  <a:srgbClr val="000000"/>
                </a:solidFill>
                <a:highlight>
                  <a:srgbClr val="EFEFEF"/>
                </a:highlight>
                <a:latin typeface="Calibri"/>
                <a:ea typeface="Calibri"/>
                <a:cs typeface="Calibri"/>
                <a:sym typeface="Calibri"/>
              </a:rPr>
              <a:t>o</a:t>
            </a:r>
            <a:endParaRPr b="0" i="0" sz="1400" u="none" cap="none" strike="noStrike">
              <a:solidFill>
                <a:srgbClr val="000000"/>
              </a:solidFill>
              <a:highlight>
                <a:srgbClr val="EFEFE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MX" sz="1400" u="none" cap="none" strike="noStrike">
                <a:solidFill>
                  <a:srgbClr val="000000"/>
                </a:solidFill>
                <a:highlight>
                  <a:srgbClr val="EFEFEF"/>
                </a:highlight>
                <a:latin typeface="Calibri"/>
                <a:ea typeface="Calibri"/>
                <a:cs typeface="Calibri"/>
                <a:sym typeface="Calibri"/>
              </a:rPr>
              <a:t>Tú                caminar        caminando        caminado       </a:t>
            </a:r>
            <a:r>
              <a:rPr b="0" i="0" lang="es-MX" sz="1400" u="none" cap="none" strike="noStrike">
                <a:solidFill>
                  <a:srgbClr val="000000"/>
                </a:solidFill>
                <a:highlight>
                  <a:srgbClr val="FFFF00"/>
                </a:highlight>
                <a:latin typeface="Calibri"/>
                <a:ea typeface="Calibri"/>
                <a:cs typeface="Calibri"/>
                <a:sym typeface="Calibri"/>
              </a:rPr>
              <a:t>camin</a:t>
            </a:r>
            <a:r>
              <a:rPr b="0" i="0" lang="es-MX" sz="1400" u="none" cap="none" strike="noStrike">
                <a:solidFill>
                  <a:srgbClr val="000000"/>
                </a:solidFill>
                <a:highlight>
                  <a:srgbClr val="EFEFEF"/>
                </a:highlight>
                <a:latin typeface="Calibri"/>
                <a:ea typeface="Calibri"/>
                <a:cs typeface="Calibri"/>
                <a:sym typeface="Calibri"/>
              </a:rPr>
              <a:t>as</a:t>
            </a:r>
            <a:endParaRPr b="0" i="0" sz="1400" u="none" cap="none" strike="noStrike">
              <a:solidFill>
                <a:srgbClr val="000000"/>
              </a:solidFill>
              <a:highlight>
                <a:srgbClr val="EFEFE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MX" sz="1400" u="none" cap="none" strike="noStrike">
                <a:solidFill>
                  <a:srgbClr val="000000"/>
                </a:solidFill>
                <a:highlight>
                  <a:srgbClr val="EFEFEF"/>
                </a:highlight>
                <a:latin typeface="Calibri"/>
                <a:ea typeface="Calibri"/>
                <a:cs typeface="Calibri"/>
                <a:sym typeface="Calibri"/>
              </a:rPr>
              <a:t>Él/ella                                                                                     </a:t>
            </a:r>
            <a:r>
              <a:rPr b="0" i="0" lang="es-MX" sz="1400" u="none" cap="none" strike="noStrike">
                <a:solidFill>
                  <a:srgbClr val="000000"/>
                </a:solidFill>
                <a:highlight>
                  <a:srgbClr val="FFFF00"/>
                </a:highlight>
                <a:latin typeface="Calibri"/>
                <a:ea typeface="Calibri"/>
                <a:cs typeface="Calibri"/>
                <a:sym typeface="Calibri"/>
              </a:rPr>
              <a:t>camin</a:t>
            </a:r>
            <a:r>
              <a:rPr b="0" i="0" lang="es-MX" sz="1400" u="none" cap="none" strike="noStrike">
                <a:solidFill>
                  <a:srgbClr val="000000"/>
                </a:solidFill>
                <a:highlight>
                  <a:srgbClr val="EFEFEF"/>
                </a:highlight>
                <a:latin typeface="Calibri"/>
                <a:ea typeface="Calibri"/>
                <a:cs typeface="Calibri"/>
                <a:sym typeface="Calibri"/>
              </a:rPr>
              <a:t>a</a:t>
            </a:r>
            <a:endParaRPr b="0" i="0" sz="1400" u="none" cap="none" strike="noStrike">
              <a:solidFill>
                <a:srgbClr val="000000"/>
              </a:solidFill>
              <a:highlight>
                <a:srgbClr val="EFEFE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MX" sz="1400" u="none" cap="none" strike="noStrike">
                <a:solidFill>
                  <a:srgbClr val="000000"/>
                </a:solidFill>
                <a:highlight>
                  <a:srgbClr val="EFEFEF"/>
                </a:highlight>
                <a:latin typeface="Calibri"/>
                <a:ea typeface="Calibri"/>
                <a:cs typeface="Calibri"/>
                <a:sym typeface="Calibri"/>
              </a:rPr>
              <a:t>Nosotros/nosotras                                                               </a:t>
            </a:r>
            <a:r>
              <a:rPr b="0" i="0" lang="es-MX" sz="1400" u="none" cap="none" strike="noStrike">
                <a:solidFill>
                  <a:srgbClr val="000000"/>
                </a:solidFill>
                <a:highlight>
                  <a:srgbClr val="FFFF00"/>
                </a:highlight>
                <a:latin typeface="Calibri"/>
                <a:ea typeface="Calibri"/>
                <a:cs typeface="Calibri"/>
                <a:sym typeface="Calibri"/>
              </a:rPr>
              <a:t>camin</a:t>
            </a:r>
            <a:r>
              <a:rPr b="0" i="0" lang="es-MX" sz="1400" u="none" cap="none" strike="noStrike">
                <a:solidFill>
                  <a:srgbClr val="000000"/>
                </a:solidFill>
                <a:highlight>
                  <a:srgbClr val="EFEFEF"/>
                </a:highlight>
                <a:latin typeface="Calibri"/>
                <a:ea typeface="Calibri"/>
                <a:cs typeface="Calibri"/>
                <a:sym typeface="Calibri"/>
              </a:rPr>
              <a:t>amos</a:t>
            </a:r>
            <a:endParaRPr b="0" i="0" sz="1400" u="none" cap="none" strike="noStrike">
              <a:solidFill>
                <a:srgbClr val="000000"/>
              </a:solidFill>
              <a:highlight>
                <a:srgbClr val="EFEFE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MX" sz="1400" u="none" cap="none" strike="noStrike">
                <a:solidFill>
                  <a:srgbClr val="000000"/>
                </a:solidFill>
                <a:highlight>
                  <a:srgbClr val="EFEFEF"/>
                </a:highlight>
                <a:latin typeface="Calibri"/>
                <a:ea typeface="Calibri"/>
                <a:cs typeface="Calibri"/>
                <a:sym typeface="Calibri"/>
              </a:rPr>
              <a:t>Ustedes                                                                                  </a:t>
            </a:r>
            <a:r>
              <a:rPr b="0" i="0" lang="es-MX" sz="1400" u="none" cap="none" strike="noStrike">
                <a:solidFill>
                  <a:srgbClr val="000000"/>
                </a:solidFill>
                <a:highlight>
                  <a:srgbClr val="FFFF00"/>
                </a:highlight>
                <a:latin typeface="Calibri"/>
                <a:ea typeface="Calibri"/>
                <a:cs typeface="Calibri"/>
                <a:sym typeface="Calibri"/>
              </a:rPr>
              <a:t>camin</a:t>
            </a:r>
            <a:r>
              <a:rPr b="0" i="0" lang="es-MX" sz="1400" u="none" cap="none" strike="noStrike">
                <a:solidFill>
                  <a:srgbClr val="000000"/>
                </a:solidFill>
                <a:highlight>
                  <a:srgbClr val="EFEFEF"/>
                </a:highlight>
                <a:latin typeface="Calibri"/>
                <a:ea typeface="Calibri"/>
                <a:cs typeface="Calibri"/>
                <a:sym typeface="Calibri"/>
              </a:rPr>
              <a:t>an</a:t>
            </a:r>
            <a:endParaRPr b="0" i="0" sz="1400" u="none" cap="none" strike="noStrike">
              <a:solidFill>
                <a:srgbClr val="000000"/>
              </a:solidFill>
              <a:highlight>
                <a:srgbClr val="EFEFE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MX" sz="1400" u="none" cap="none" strike="noStrike">
                <a:solidFill>
                  <a:srgbClr val="000000"/>
                </a:solidFill>
                <a:highlight>
                  <a:srgbClr val="EFEFEF"/>
                </a:highlight>
                <a:latin typeface="Calibri"/>
                <a:ea typeface="Calibri"/>
                <a:cs typeface="Calibri"/>
                <a:sym typeface="Calibri"/>
              </a:rPr>
              <a:t>Ellos/ellas                                                                              </a:t>
            </a:r>
            <a:r>
              <a:rPr b="0" i="0" lang="es-MX" sz="1400" u="none" cap="none" strike="noStrike">
                <a:solidFill>
                  <a:srgbClr val="000000"/>
                </a:solidFill>
                <a:highlight>
                  <a:srgbClr val="FFFF00"/>
                </a:highlight>
                <a:latin typeface="Calibri"/>
                <a:ea typeface="Calibri"/>
                <a:cs typeface="Calibri"/>
                <a:sym typeface="Calibri"/>
              </a:rPr>
              <a:t> camin</a:t>
            </a:r>
            <a:r>
              <a:rPr b="0" i="0" lang="es-MX" sz="1400" u="none" cap="none" strike="noStrike">
                <a:solidFill>
                  <a:srgbClr val="000000"/>
                </a:solidFill>
                <a:highlight>
                  <a:srgbClr val="EFEFEF"/>
                </a:highlight>
                <a:latin typeface="Calibri"/>
                <a:ea typeface="Calibri"/>
                <a:cs typeface="Calibri"/>
                <a:sym typeface="Calibri"/>
              </a:rPr>
              <a:t>an</a:t>
            </a:r>
            <a:endParaRPr b="0" i="0" sz="1400" u="none" cap="none" strike="noStrike">
              <a:solidFill>
                <a:srgbClr val="000000"/>
              </a:solidFill>
              <a:highlight>
                <a:srgbClr val="EFEFE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MX" sz="1400" u="none" cap="none" strike="noStrike">
                <a:solidFill>
                  <a:srgbClr val="000000"/>
                </a:solidFill>
                <a:highlight>
                  <a:srgbClr val="EFEFEF"/>
                </a:highlight>
                <a:latin typeface="Calibri"/>
                <a:ea typeface="Calibri"/>
                <a:cs typeface="Calibri"/>
                <a:sym typeface="Calibri"/>
              </a:rPr>
              <a:t>                                                                                                  raíz    gramema</a:t>
            </a:r>
            <a:endParaRPr b="0" i="0" sz="1400" u="none" cap="none" strike="noStrike">
              <a:solidFill>
                <a:srgbClr val="000000"/>
              </a:solidFill>
              <a:highlight>
                <a:srgbClr val="EFEFE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MX" sz="1400" u="none" cap="none" strike="noStrike">
                <a:solidFill>
                  <a:srgbClr val="000000"/>
                </a:solidFill>
                <a:highlight>
                  <a:srgbClr val="EFEFEF"/>
                </a:highlight>
                <a:latin typeface="Calibri"/>
                <a:ea typeface="Calibri"/>
                <a:cs typeface="Calibri"/>
                <a:sym typeface="Calibri"/>
              </a:rPr>
              <a:t>                                                                                             LEXEMA</a:t>
            </a:r>
            <a:endParaRPr b="0" i="0" sz="1400" u="none" cap="none" strike="noStrike">
              <a:solidFill>
                <a:srgbClr val="000000"/>
              </a:solidFill>
              <a:highlight>
                <a:srgbClr val="EFEFE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EFEFE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EFEFE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EFEFE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EFEFE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EFEFEF"/>
              </a:highlight>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ac225134e8_5_5"/>
          <p:cNvSpPr txBox="1"/>
          <p:nvPr/>
        </p:nvSpPr>
        <p:spPr>
          <a:xfrm>
            <a:off x="847725" y="381000"/>
            <a:ext cx="10210800" cy="49245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Calibri"/>
              <a:buAutoNum type="alphaLcParenR"/>
            </a:pPr>
            <a:r>
              <a:rPr b="0" i="0" lang="es-MX" sz="1400" u="none" cap="none" strike="noStrike">
                <a:solidFill>
                  <a:srgbClr val="000000"/>
                </a:solidFill>
                <a:latin typeface="Calibri"/>
                <a:ea typeface="Calibri"/>
                <a:cs typeface="Calibri"/>
                <a:sym typeface="Calibri"/>
              </a:rPr>
              <a:t>comemos (1° persona plural-nosotros; presente; modo indicativo; perfecto; voz activa)</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AutoNum type="alphaLcParenR"/>
            </a:pPr>
            <a:r>
              <a:rPr b="0" i="0" lang="es-MX" sz="1400" u="none" cap="none" strike="noStrike">
                <a:solidFill>
                  <a:srgbClr val="000000"/>
                </a:solidFill>
                <a:latin typeface="Calibri"/>
                <a:ea typeface="Calibri"/>
                <a:cs typeface="Calibri"/>
                <a:sym typeface="Calibri"/>
              </a:rPr>
              <a:t>comen (3° plural-ellos; presente; indicativo; perfecto; voz activa).</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50" name="Shape 250"/>
        <p:cNvGrpSpPr/>
        <p:nvPr/>
      </p:nvGrpSpPr>
      <p:grpSpPr>
        <a:xfrm>
          <a:off x="0" y="0"/>
          <a:ext cx="0" cy="0"/>
          <a:chOff x="0" y="0"/>
          <a:chExt cx="0" cy="0"/>
        </a:xfrm>
      </p:grpSpPr>
      <p:sp>
        <p:nvSpPr>
          <p:cNvPr id="251" name="Google Shape;251;p15"/>
          <p:cNvSpPr txBox="1"/>
          <p:nvPr/>
        </p:nvSpPr>
        <p:spPr>
          <a:xfrm>
            <a:off x="111967" y="150394"/>
            <a:ext cx="11493910" cy="563231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Estructura del Verbo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La estructura del Verbo es: </a:t>
            </a:r>
            <a:r>
              <a:rPr b="1" i="0" lang="es-MX" sz="1800" u="none" cap="none" strike="noStrike">
                <a:solidFill>
                  <a:schemeClr val="dk1"/>
                </a:solidFill>
                <a:latin typeface="Calibri"/>
                <a:ea typeface="Calibri"/>
                <a:cs typeface="Calibri"/>
                <a:sym typeface="Calibri"/>
              </a:rPr>
              <a:t>lexema</a:t>
            </a:r>
            <a:r>
              <a:rPr b="0" i="0" lang="es-MX" sz="1800" u="none" cap="none" strike="noStrike">
                <a:solidFill>
                  <a:schemeClr val="dk1"/>
                </a:solidFill>
                <a:latin typeface="Calibri"/>
                <a:ea typeface="Calibri"/>
                <a:cs typeface="Calibri"/>
                <a:sym typeface="Calibri"/>
              </a:rPr>
              <a:t> + </a:t>
            </a:r>
            <a:r>
              <a:rPr b="1" i="0" lang="es-MX" sz="1800" u="none" cap="none" strike="noStrike">
                <a:solidFill>
                  <a:schemeClr val="dk1"/>
                </a:solidFill>
                <a:latin typeface="Calibri"/>
                <a:ea typeface="Calibri"/>
                <a:cs typeface="Calibri"/>
                <a:sym typeface="Calibri"/>
              </a:rPr>
              <a:t>vocal temática</a:t>
            </a:r>
            <a:r>
              <a:rPr b="0" i="0" lang="es-MX" sz="1800" u="none" cap="none" strike="noStrike">
                <a:solidFill>
                  <a:schemeClr val="dk1"/>
                </a:solidFill>
                <a:latin typeface="Calibri"/>
                <a:ea typeface="Calibri"/>
                <a:cs typeface="Calibri"/>
                <a:sym typeface="Calibri"/>
              </a:rPr>
              <a:t> + </a:t>
            </a:r>
            <a:r>
              <a:rPr b="1" i="0" lang="es-MX" sz="1800" u="none" cap="none" strike="noStrike">
                <a:solidFill>
                  <a:schemeClr val="dk1"/>
                </a:solidFill>
                <a:latin typeface="Calibri"/>
                <a:ea typeface="Calibri"/>
                <a:cs typeface="Calibri"/>
                <a:sym typeface="Calibri"/>
              </a:rPr>
              <a:t>desinencia verbal</a:t>
            </a:r>
            <a:r>
              <a:rPr b="0" i="0" lang="es-MX" sz="1800" u="none" cap="none" strike="noStrike">
                <a:solidFill>
                  <a:schemeClr val="dk1"/>
                </a:solidFill>
                <a:latin typeface="Calibri"/>
                <a:ea typeface="Calibri"/>
                <a:cs typeface="Calibri"/>
                <a:sym typeface="Calibri"/>
              </a:rPr>
              <a:t> de tiempo, aspecto y modo + </a:t>
            </a:r>
            <a:r>
              <a:rPr b="1" i="0" lang="es-MX" sz="1800" u="none" cap="none" strike="noStrike">
                <a:solidFill>
                  <a:schemeClr val="dk1"/>
                </a:solidFill>
                <a:latin typeface="Calibri"/>
                <a:ea typeface="Calibri"/>
                <a:cs typeface="Calibri"/>
                <a:sym typeface="Calibri"/>
              </a:rPr>
              <a:t>desinencia verbal</a:t>
            </a:r>
            <a:r>
              <a:rPr b="0" i="0" lang="es-MX" sz="1800" u="none" cap="none" strike="noStrike">
                <a:solidFill>
                  <a:schemeClr val="dk1"/>
                </a:solidFill>
                <a:latin typeface="Calibri"/>
                <a:ea typeface="Calibri"/>
                <a:cs typeface="Calibri"/>
                <a:sym typeface="Calibri"/>
              </a:rPr>
              <a:t> de  persona y número: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1" lang="es-MX" sz="1800" u="none" cap="none" strike="noStrike">
                <a:solidFill>
                  <a:schemeClr val="dk1"/>
                </a:solidFill>
                <a:latin typeface="Calibri"/>
                <a:ea typeface="Calibri"/>
                <a:cs typeface="Calibri"/>
                <a:sym typeface="Calibri"/>
              </a:rPr>
              <a:t>Ellos </a:t>
            </a:r>
            <a:r>
              <a:rPr b="0" i="1" lang="es-MX" sz="1800" u="none" cap="none" strike="noStrike">
                <a:solidFill>
                  <a:srgbClr val="000000"/>
                </a:solidFill>
                <a:highlight>
                  <a:srgbClr val="FFFF00"/>
                </a:highlight>
                <a:latin typeface="Calibri"/>
                <a:ea typeface="Calibri"/>
                <a:cs typeface="Calibri"/>
                <a:sym typeface="Calibri"/>
              </a:rPr>
              <a:t>cantaba</a:t>
            </a:r>
            <a:r>
              <a:rPr b="0" i="1" lang="es-MX" sz="1800" u="none" cap="none" strike="noStrike">
                <a:solidFill>
                  <a:schemeClr val="dk1"/>
                </a:solidFill>
                <a:latin typeface="Calibri"/>
                <a:ea typeface="Calibri"/>
                <a:cs typeface="Calibri"/>
                <a:sym typeface="Calibri"/>
              </a:rPr>
              <a:t>n </a:t>
            </a:r>
            <a:r>
              <a:rPr b="0" i="0" lang="es-MX" sz="1800" u="none" cap="none" strike="noStrike">
                <a:solidFill>
                  <a:schemeClr val="dk1"/>
                </a:solidFill>
                <a:latin typeface="Calibri"/>
                <a:ea typeface="Calibri"/>
                <a:cs typeface="Calibri"/>
                <a:sym typeface="Calibri"/>
              </a:rPr>
              <a:t>→ </a:t>
            </a:r>
            <a:r>
              <a:rPr b="0" i="1" lang="es-MX" sz="1800" u="none" cap="none" strike="noStrike">
                <a:solidFill>
                  <a:schemeClr val="dk1"/>
                </a:solidFill>
                <a:latin typeface="Calibri"/>
                <a:ea typeface="Calibri"/>
                <a:cs typeface="Calibri"/>
                <a:sym typeface="Calibri"/>
              </a:rPr>
              <a:t>cant </a:t>
            </a:r>
            <a:r>
              <a:rPr b="0" i="0" lang="es-MX" sz="1800" u="none" cap="none" strike="noStrike">
                <a:solidFill>
                  <a:schemeClr val="dk1"/>
                </a:solidFill>
                <a:latin typeface="Calibri"/>
                <a:ea typeface="Calibri"/>
                <a:cs typeface="Calibri"/>
                <a:sym typeface="Calibri"/>
              </a:rPr>
              <a:t>(lex) + </a:t>
            </a:r>
            <a:r>
              <a:rPr b="0" i="1" lang="es-MX" sz="1800" u="none" cap="none" strike="noStrike">
                <a:solidFill>
                  <a:schemeClr val="dk1"/>
                </a:solidFill>
                <a:latin typeface="Calibri"/>
                <a:ea typeface="Calibri"/>
                <a:cs typeface="Calibri"/>
                <a:sym typeface="Calibri"/>
              </a:rPr>
              <a:t>a </a:t>
            </a:r>
            <a:r>
              <a:rPr b="0" i="0" lang="es-MX" sz="1800" u="none" cap="none" strike="noStrike">
                <a:solidFill>
                  <a:schemeClr val="dk1"/>
                </a:solidFill>
                <a:latin typeface="Calibri"/>
                <a:ea typeface="Calibri"/>
                <a:cs typeface="Calibri"/>
                <a:sym typeface="Calibri"/>
              </a:rPr>
              <a:t>(v. tem) + </a:t>
            </a:r>
            <a:r>
              <a:rPr b="0" i="1" lang="es-MX" sz="1800" u="none" cap="none" strike="noStrike">
                <a:solidFill>
                  <a:schemeClr val="dk1"/>
                </a:solidFill>
                <a:latin typeface="Calibri"/>
                <a:ea typeface="Calibri"/>
                <a:cs typeface="Calibri"/>
                <a:sym typeface="Calibri"/>
              </a:rPr>
              <a:t>ba </a:t>
            </a:r>
            <a:r>
              <a:rPr b="0" i="0" lang="es-MX" sz="1800" u="none" cap="none" strike="noStrike">
                <a:solidFill>
                  <a:schemeClr val="dk1"/>
                </a:solidFill>
                <a:latin typeface="Calibri"/>
                <a:ea typeface="Calibri"/>
                <a:cs typeface="Calibri"/>
                <a:sym typeface="Calibri"/>
              </a:rPr>
              <a:t>(tiempo, asp, modo) + </a:t>
            </a:r>
            <a:r>
              <a:rPr b="0" i="1" lang="es-MX" sz="1800" u="none" cap="none" strike="noStrike">
                <a:solidFill>
                  <a:schemeClr val="dk1"/>
                </a:solidFill>
                <a:latin typeface="Calibri"/>
                <a:ea typeface="Calibri"/>
                <a:cs typeface="Calibri"/>
                <a:sym typeface="Calibri"/>
              </a:rPr>
              <a:t>n </a:t>
            </a:r>
            <a:r>
              <a:rPr b="0" i="0" lang="es-MX" sz="1800" u="none" cap="none" strike="noStrike">
                <a:solidFill>
                  <a:schemeClr val="dk1"/>
                </a:solidFill>
                <a:latin typeface="Calibri"/>
                <a:ea typeface="Calibri"/>
                <a:cs typeface="Calibri"/>
                <a:sym typeface="Calibri"/>
              </a:rPr>
              <a:t>(pers, núm)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Veamos en que consisten cada una de estas partes: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Lexema</a:t>
            </a:r>
            <a:r>
              <a:rPr b="0" i="0" lang="es-MX" sz="1800" u="none" cap="none" strike="noStrike">
                <a:solidFill>
                  <a:schemeClr val="dk1"/>
                </a:solidFill>
                <a:latin typeface="Calibri"/>
                <a:ea typeface="Calibri"/>
                <a:cs typeface="Calibri"/>
                <a:sym typeface="Calibri"/>
              </a:rPr>
              <a:t>: es la parte invariable de la palabra y aporta el significado léxico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Desinencia verbal</a:t>
            </a:r>
            <a:r>
              <a:rPr b="0" i="0" lang="es-MX" sz="1800" u="none" cap="none" strike="noStrike">
                <a:solidFill>
                  <a:schemeClr val="dk1"/>
                </a:solidFill>
                <a:latin typeface="Calibri"/>
                <a:ea typeface="Calibri"/>
                <a:cs typeface="Calibri"/>
                <a:sym typeface="Calibri"/>
              </a:rPr>
              <a:t>: son morfemas de </a:t>
            </a:r>
            <a:r>
              <a:rPr b="1" i="0" lang="es-MX" sz="1800" u="none" cap="none" strike="noStrike">
                <a:solidFill>
                  <a:schemeClr val="dk1"/>
                </a:solidFill>
                <a:latin typeface="Calibri"/>
                <a:ea typeface="Calibri"/>
                <a:cs typeface="Calibri"/>
                <a:sym typeface="Calibri"/>
              </a:rPr>
              <a:t>flexión verbal</a:t>
            </a:r>
            <a:r>
              <a:rPr b="0" i="0" lang="es-MX" sz="1800" u="none" cap="none" strike="noStrike">
                <a:solidFill>
                  <a:schemeClr val="dk1"/>
                </a:solidFill>
                <a:latin typeface="Calibri"/>
                <a:ea typeface="Calibri"/>
                <a:cs typeface="Calibri"/>
                <a:sym typeface="Calibri"/>
              </a:rPr>
              <a:t> que aportan significado gramática tiempo, aspecto, modo, persona y número.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Vocal temática</a:t>
            </a:r>
            <a:r>
              <a:rPr b="0" i="0" lang="es-MX" sz="1800" u="none" cap="none" strike="noStrike">
                <a:solidFill>
                  <a:schemeClr val="dk1"/>
                </a:solidFill>
                <a:latin typeface="Calibri"/>
                <a:ea typeface="Calibri"/>
                <a:cs typeface="Calibri"/>
                <a:sym typeface="Calibri"/>
              </a:rPr>
              <a:t>: morfema que une el lexema y las desinencias verbales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Comemos (primera persona del plural-nosotros, género neuro, presente, indicativo, perfecto).</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comen (3° persona, plural, neutro, presente, indicativo, perfecto).</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55" name="Shape 255"/>
        <p:cNvGrpSpPr/>
        <p:nvPr/>
      </p:nvGrpSpPr>
      <p:grpSpPr>
        <a:xfrm>
          <a:off x="0" y="0"/>
          <a:ext cx="0" cy="0"/>
          <a:chOff x="0" y="0"/>
          <a:chExt cx="0" cy="0"/>
        </a:xfrm>
      </p:grpSpPr>
      <p:sp>
        <p:nvSpPr>
          <p:cNvPr id="256" name="Google Shape;256;p16"/>
          <p:cNvSpPr txBox="1"/>
          <p:nvPr/>
        </p:nvSpPr>
        <p:spPr>
          <a:xfrm>
            <a:off x="-5" y="141063"/>
            <a:ext cx="11493900" cy="2585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El Tiempo Verbal: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El </a:t>
            </a:r>
            <a:r>
              <a:rPr b="1" i="0" lang="es-MX" sz="1800" u="none" cap="none" strike="noStrike">
                <a:solidFill>
                  <a:schemeClr val="dk1"/>
                </a:solidFill>
                <a:latin typeface="Calibri"/>
                <a:ea typeface="Calibri"/>
                <a:cs typeface="Calibri"/>
                <a:sym typeface="Calibri"/>
              </a:rPr>
              <a:t>Tiempo Verbal</a:t>
            </a:r>
            <a:r>
              <a:rPr b="0" i="0" lang="es-MX" sz="1800" u="none" cap="none" strike="noStrike">
                <a:solidFill>
                  <a:schemeClr val="dk1"/>
                </a:solidFill>
                <a:latin typeface="Calibri"/>
                <a:ea typeface="Calibri"/>
                <a:cs typeface="Calibri"/>
                <a:sym typeface="Calibri"/>
              </a:rPr>
              <a:t> sitúa la acción en un determinado momento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257" name="Google Shape;257;p16"/>
          <p:cNvGraphicFramePr/>
          <p:nvPr/>
        </p:nvGraphicFramePr>
        <p:xfrm>
          <a:off x="443055" y="1276863"/>
          <a:ext cx="3000000" cy="3000000"/>
        </p:xfrm>
        <a:graphic>
          <a:graphicData uri="http://schemas.openxmlformats.org/drawingml/2006/table">
            <a:tbl>
              <a:tblPr bandRow="1" firstRow="1">
                <a:noFill/>
                <a:tableStyleId>{7E11766A-EF2F-4748-917D-FF06BD8859C6}</a:tableStyleId>
              </a:tblPr>
              <a:tblGrid>
                <a:gridCol w="3704250"/>
                <a:gridCol w="3651375"/>
                <a:gridCol w="37664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t>Pasado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t>Presente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t>Futuro</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La acción se realiza en un momento anterior al que se habla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La acción coincide con el momento en que se habla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La acción se realizará en un momento posterior al que se habla</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Presente de Indicativo</a:t>
                      </a:r>
                      <a:r>
                        <a:rPr b="0" i="0" lang="es-MX" sz="1800" u="none" cap="none" strike="noStrike">
                          <a:solidFill>
                            <a:schemeClr val="dk1"/>
                          </a:solidFill>
                          <a:latin typeface="Calibri"/>
                          <a:ea typeface="Calibri"/>
                          <a:cs typeface="Calibri"/>
                          <a:sym typeface="Calibri"/>
                        </a:rPr>
                        <a:t> → </a:t>
                      </a:r>
                      <a:r>
                        <a:rPr b="1" i="1" lang="es-MX" sz="1800" u="none" cap="none" strike="noStrike">
                          <a:solidFill>
                            <a:schemeClr val="dk1"/>
                          </a:solidFill>
                          <a:latin typeface="Calibri"/>
                          <a:ea typeface="Calibri"/>
                          <a:cs typeface="Calibri"/>
                          <a:sym typeface="Calibri"/>
                        </a:rPr>
                        <a:t>voy</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Presente de Subjuntivo </a:t>
                      </a:r>
                      <a:r>
                        <a:rPr b="0" i="0" lang="es-MX" sz="1800" u="none" cap="none" strike="noStrike">
                          <a:solidFill>
                            <a:schemeClr val="dk1"/>
                          </a:solidFill>
                          <a:latin typeface="Calibri"/>
                          <a:ea typeface="Calibri"/>
                          <a:cs typeface="Calibri"/>
                          <a:sym typeface="Calibri"/>
                        </a:rPr>
                        <a:t>→</a:t>
                      </a:r>
                      <a:r>
                        <a:rPr b="0" i="1" lang="es-MX" sz="1800" u="none" cap="none" strike="noStrike">
                          <a:solidFill>
                            <a:schemeClr val="dk1"/>
                          </a:solidFill>
                          <a:latin typeface="Calibri"/>
                          <a:ea typeface="Calibri"/>
                          <a:cs typeface="Calibri"/>
                          <a:sym typeface="Calibri"/>
                        </a:rPr>
                        <a:t> ¡Ojalá </a:t>
                      </a:r>
                      <a:r>
                        <a:rPr b="1" i="1" lang="es-MX" sz="1800" u="none" cap="none" strike="noStrike">
                          <a:solidFill>
                            <a:schemeClr val="dk1"/>
                          </a:solidFill>
                          <a:latin typeface="Calibri"/>
                          <a:ea typeface="Calibri"/>
                          <a:cs typeface="Calibri"/>
                          <a:sym typeface="Calibri"/>
                        </a:rPr>
                        <a:t>vaya</a:t>
                      </a:r>
                      <a:r>
                        <a:rPr b="0" i="1" lang="es-MX"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Pretérito Perfecto Simple de Indicativo </a:t>
                      </a:r>
                      <a:r>
                        <a:rPr b="0" i="0" lang="es-MX" sz="1800" u="none" cap="none" strike="noStrike">
                          <a:solidFill>
                            <a:schemeClr val="dk1"/>
                          </a:solidFill>
                          <a:latin typeface="Calibri"/>
                          <a:ea typeface="Calibri"/>
                          <a:cs typeface="Calibri"/>
                          <a:sym typeface="Calibri"/>
                        </a:rPr>
                        <a:t>→ </a:t>
                      </a:r>
                      <a:r>
                        <a:rPr b="1" i="1" lang="es-MX" sz="1800" u="none" cap="none" strike="noStrike">
                          <a:solidFill>
                            <a:schemeClr val="dk1"/>
                          </a:solidFill>
                          <a:latin typeface="Calibri"/>
                          <a:ea typeface="Calibri"/>
                          <a:cs typeface="Calibri"/>
                          <a:sym typeface="Calibri"/>
                        </a:rPr>
                        <a:t>fui</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Pretérito Imperfecto de Indicativo </a:t>
                      </a:r>
                      <a:r>
                        <a:rPr b="0" i="0" lang="es-MX" sz="1800" u="none" cap="none" strike="noStrike">
                          <a:solidFill>
                            <a:schemeClr val="dk1"/>
                          </a:solidFill>
                          <a:latin typeface="Calibri"/>
                          <a:ea typeface="Calibri"/>
                          <a:cs typeface="Calibri"/>
                          <a:sym typeface="Calibri"/>
                        </a:rPr>
                        <a:t>→ </a:t>
                      </a:r>
                      <a:r>
                        <a:rPr b="1" i="1" lang="es-MX" sz="1800" u="none" cap="none" strike="noStrike">
                          <a:solidFill>
                            <a:schemeClr val="dk1"/>
                          </a:solidFill>
                          <a:latin typeface="Calibri"/>
                          <a:ea typeface="Calibri"/>
                          <a:cs typeface="Calibri"/>
                          <a:sym typeface="Calibri"/>
                        </a:rPr>
                        <a:t>iba</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Pretérito Perfecto Compuesto de Indicativo </a:t>
                      </a:r>
                      <a:r>
                        <a:rPr b="0" i="0" lang="es-MX" sz="1800" u="none" cap="none" strike="noStrike">
                          <a:solidFill>
                            <a:schemeClr val="dk1"/>
                          </a:solidFill>
                          <a:latin typeface="Calibri"/>
                          <a:ea typeface="Calibri"/>
                          <a:cs typeface="Calibri"/>
                          <a:sym typeface="Calibri"/>
                        </a:rPr>
                        <a:t>→ </a:t>
                      </a:r>
                      <a:r>
                        <a:rPr b="1" i="1" lang="es-MX" sz="1800" u="none" cap="none" strike="noStrike">
                          <a:solidFill>
                            <a:schemeClr val="dk1"/>
                          </a:solidFill>
                          <a:latin typeface="Calibri"/>
                          <a:ea typeface="Calibri"/>
                          <a:cs typeface="Calibri"/>
                          <a:sym typeface="Calibri"/>
                        </a:rPr>
                        <a:t>he ido</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Pretérito Pluscuamperfecto de Indicativo </a:t>
                      </a:r>
                      <a:r>
                        <a:rPr b="0" i="0" lang="es-MX" sz="1800" u="none" cap="none" strike="noStrike">
                          <a:solidFill>
                            <a:schemeClr val="dk1"/>
                          </a:solidFill>
                          <a:latin typeface="Calibri"/>
                          <a:ea typeface="Calibri"/>
                          <a:cs typeface="Calibri"/>
                          <a:sym typeface="Calibri"/>
                        </a:rPr>
                        <a:t>→ </a:t>
                      </a:r>
                      <a:r>
                        <a:rPr b="1" i="1" lang="es-MX" sz="1800" u="none" cap="none" strike="noStrike">
                          <a:solidFill>
                            <a:schemeClr val="dk1"/>
                          </a:solidFill>
                          <a:latin typeface="Calibri"/>
                          <a:ea typeface="Calibri"/>
                          <a:cs typeface="Calibri"/>
                          <a:sym typeface="Calibri"/>
                        </a:rPr>
                        <a:t>había ido</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Pretérito Anterior de Indicativo </a:t>
                      </a:r>
                      <a:r>
                        <a:rPr b="0" i="0" lang="es-MX" sz="1800" u="none" cap="none" strike="noStrike">
                          <a:solidFill>
                            <a:schemeClr val="dk1"/>
                          </a:solidFill>
                          <a:latin typeface="Calibri"/>
                          <a:ea typeface="Calibri"/>
                          <a:cs typeface="Calibri"/>
                          <a:sym typeface="Calibri"/>
                        </a:rPr>
                        <a:t>→ </a:t>
                      </a:r>
                      <a:r>
                        <a:rPr b="1" i="1" lang="es-MX" sz="1800" u="none" cap="none" strike="noStrike">
                          <a:solidFill>
                            <a:schemeClr val="dk1"/>
                          </a:solidFill>
                          <a:latin typeface="Calibri"/>
                          <a:ea typeface="Calibri"/>
                          <a:cs typeface="Calibri"/>
                          <a:sym typeface="Calibri"/>
                        </a:rPr>
                        <a:t>hube ido</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Pretérito Imperfecto de Subjuntivo </a:t>
                      </a:r>
                      <a:r>
                        <a:rPr b="0" i="0" lang="es-MX" sz="1800" u="none" cap="none" strike="noStrike">
                          <a:solidFill>
                            <a:schemeClr val="dk1"/>
                          </a:solidFill>
                          <a:latin typeface="Calibri"/>
                          <a:ea typeface="Calibri"/>
                          <a:cs typeface="Calibri"/>
                          <a:sym typeface="Calibri"/>
                        </a:rPr>
                        <a:t>→ </a:t>
                      </a:r>
                      <a:r>
                        <a:rPr b="1" i="1" lang="es-MX" sz="1800" u="none" cap="none" strike="noStrike">
                          <a:solidFill>
                            <a:schemeClr val="dk1"/>
                          </a:solidFill>
                          <a:latin typeface="Calibri"/>
                          <a:ea typeface="Calibri"/>
                          <a:cs typeface="Calibri"/>
                          <a:sym typeface="Calibri"/>
                        </a:rPr>
                        <a:t>fuera</a:t>
                      </a:r>
                      <a:r>
                        <a:rPr b="0" i="1" lang="es-MX" sz="1800" u="none" cap="none" strike="noStrike">
                          <a:solidFill>
                            <a:schemeClr val="dk1"/>
                          </a:solidFill>
                          <a:latin typeface="Calibri"/>
                          <a:ea typeface="Calibri"/>
                          <a:cs typeface="Calibri"/>
                          <a:sym typeface="Calibri"/>
                        </a:rPr>
                        <a:t> o </a:t>
                      </a:r>
                      <a:r>
                        <a:rPr b="1" i="1" lang="es-MX" sz="1800" u="none" cap="none" strike="noStrike">
                          <a:solidFill>
                            <a:schemeClr val="dk1"/>
                          </a:solidFill>
                          <a:latin typeface="Calibri"/>
                          <a:ea typeface="Calibri"/>
                          <a:cs typeface="Calibri"/>
                          <a:sym typeface="Calibri"/>
                        </a:rPr>
                        <a:t>fuese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Pretérito Pluscuamperfecto de Subjuntivo </a:t>
                      </a:r>
                      <a:r>
                        <a:rPr b="0" i="0" lang="es-MX" sz="1800" u="none" cap="none" strike="noStrike">
                          <a:solidFill>
                            <a:schemeClr val="dk1"/>
                          </a:solidFill>
                          <a:latin typeface="Calibri"/>
                          <a:ea typeface="Calibri"/>
                          <a:cs typeface="Calibri"/>
                          <a:sym typeface="Calibri"/>
                        </a:rPr>
                        <a:t>→ </a:t>
                      </a:r>
                      <a:r>
                        <a:rPr b="1" i="1" lang="es-MX" sz="1800" u="none" cap="none" strike="noStrike">
                          <a:solidFill>
                            <a:schemeClr val="dk1"/>
                          </a:solidFill>
                          <a:latin typeface="Calibri"/>
                          <a:ea typeface="Calibri"/>
                          <a:cs typeface="Calibri"/>
                          <a:sym typeface="Calibri"/>
                        </a:rPr>
                        <a:t>hubiera</a:t>
                      </a:r>
                      <a:r>
                        <a:rPr b="0" i="1" lang="es-MX" sz="1800" u="none" cap="none" strike="noStrike">
                          <a:solidFill>
                            <a:schemeClr val="dk1"/>
                          </a:solidFill>
                          <a:latin typeface="Calibri"/>
                          <a:ea typeface="Calibri"/>
                          <a:cs typeface="Calibri"/>
                          <a:sym typeface="Calibri"/>
                        </a:rPr>
                        <a:t> o </a:t>
                      </a:r>
                      <a:r>
                        <a:rPr b="1" i="1" lang="es-MX" sz="1800" u="none" cap="none" strike="noStrike">
                          <a:solidFill>
                            <a:schemeClr val="dk1"/>
                          </a:solidFill>
                          <a:latin typeface="Calibri"/>
                          <a:ea typeface="Calibri"/>
                          <a:cs typeface="Calibri"/>
                          <a:sym typeface="Calibri"/>
                        </a:rPr>
                        <a:t>hubiese ido</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i="0" lang="es-MX" sz="1800" u="none" cap="none" strike="noStrike">
                          <a:solidFill>
                            <a:schemeClr val="dk1"/>
                          </a:solidFill>
                          <a:latin typeface="Calibri"/>
                          <a:ea typeface="Calibri"/>
                          <a:cs typeface="Calibri"/>
                          <a:sym typeface="Calibri"/>
                        </a:rPr>
                        <a:t>Futuro de Indicativo → </a:t>
                      </a:r>
                      <a:r>
                        <a:rPr b="1" i="1" lang="es-MX" sz="1800" u="none" cap="none" strike="noStrike">
                          <a:solidFill>
                            <a:schemeClr val="dk1"/>
                          </a:solidFill>
                          <a:latin typeface="Calibri"/>
                          <a:ea typeface="Calibri"/>
                          <a:cs typeface="Calibri"/>
                          <a:sym typeface="Calibri"/>
                        </a:rPr>
                        <a:t>iré</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Futuro Perfecto de Indicativo → </a:t>
                      </a:r>
                      <a:r>
                        <a:rPr b="1" i="1" lang="es-MX" sz="1800" u="none" cap="none" strike="noStrike">
                          <a:solidFill>
                            <a:schemeClr val="dk1"/>
                          </a:solidFill>
                          <a:latin typeface="Calibri"/>
                          <a:ea typeface="Calibri"/>
                          <a:cs typeface="Calibri"/>
                          <a:sym typeface="Calibri"/>
                        </a:rPr>
                        <a:t>habré ido</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Condicional de Indicativo → </a:t>
                      </a:r>
                      <a:r>
                        <a:rPr b="1" i="1" lang="es-MX" sz="1800" u="none" cap="none" strike="noStrike">
                          <a:solidFill>
                            <a:schemeClr val="dk1"/>
                          </a:solidFill>
                          <a:latin typeface="Calibri"/>
                          <a:ea typeface="Calibri"/>
                          <a:cs typeface="Calibri"/>
                          <a:sym typeface="Calibri"/>
                        </a:rPr>
                        <a:t>iría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Condicional Perfecto de Indicativo → </a:t>
                      </a:r>
                      <a:r>
                        <a:rPr b="1" i="1" lang="es-MX" sz="1800" u="none" cap="none" strike="noStrike">
                          <a:solidFill>
                            <a:schemeClr val="dk1"/>
                          </a:solidFill>
                          <a:latin typeface="Calibri"/>
                          <a:ea typeface="Calibri"/>
                          <a:cs typeface="Calibri"/>
                          <a:sym typeface="Calibri"/>
                        </a:rPr>
                        <a:t>habría ido</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Futuro de Subjuntivo → </a:t>
                      </a:r>
                      <a:r>
                        <a:rPr b="1" i="1" lang="es-MX" sz="1800" u="none" cap="none" strike="noStrike">
                          <a:solidFill>
                            <a:schemeClr val="dk1"/>
                          </a:solidFill>
                          <a:latin typeface="Calibri"/>
                          <a:ea typeface="Calibri"/>
                          <a:cs typeface="Calibri"/>
                          <a:sym typeface="Calibri"/>
                        </a:rPr>
                        <a:t>fuere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Futuro Perfecto de Subjuntivo → </a:t>
                      </a:r>
                      <a:r>
                        <a:rPr b="1" i="1" lang="es-MX" sz="1800" u="none" cap="none" strike="noStrike">
                          <a:solidFill>
                            <a:schemeClr val="dk1"/>
                          </a:solidFill>
                          <a:latin typeface="Calibri"/>
                          <a:ea typeface="Calibri"/>
                          <a:cs typeface="Calibri"/>
                          <a:sym typeface="Calibri"/>
                        </a:rPr>
                        <a:t>hubiere ido</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2"/>
          <p:cNvSpPr txBox="1"/>
          <p:nvPr/>
        </p:nvSpPr>
        <p:spPr>
          <a:xfrm>
            <a:off x="186613" y="130629"/>
            <a:ext cx="11588620" cy="646331"/>
          </a:xfrm>
          <a:prstGeom prst="rect">
            <a:avLst/>
          </a:prstGeom>
          <a:gradFill>
            <a:gsLst>
              <a:gs pos="0">
                <a:srgbClr val="FFFFCC"/>
              </a:gs>
              <a:gs pos="74000">
                <a:srgbClr val="A9BEE4"/>
              </a:gs>
              <a:gs pos="83000">
                <a:srgbClr val="A9BEE4"/>
              </a:gs>
              <a:gs pos="100000">
                <a:srgbClr val="C5D3ED"/>
              </a:gs>
            </a:gsLst>
            <a:lin ang="5400000" scaled="0"/>
          </a:gra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highlight>
                  <a:srgbClr val="00FFFF"/>
                </a:highlight>
                <a:latin typeface="Times New Roman"/>
                <a:ea typeface="Times New Roman"/>
                <a:cs typeface="Times New Roman"/>
                <a:sym typeface="Times New Roman"/>
              </a:rPr>
              <a:t>La </a:t>
            </a:r>
            <a:r>
              <a:rPr b="0" i="0" lang="es-MX" sz="1800" u="none" cap="none" strike="noStrike">
                <a:solidFill>
                  <a:schemeClr val="dk1"/>
                </a:solidFill>
                <a:highlight>
                  <a:srgbClr val="FF0000"/>
                </a:highlight>
                <a:latin typeface="Times New Roman"/>
                <a:ea typeface="Times New Roman"/>
                <a:cs typeface="Times New Roman"/>
                <a:sym typeface="Times New Roman"/>
              </a:rPr>
              <a:t>niña</a:t>
            </a:r>
            <a:r>
              <a:rPr b="0" i="0" lang="es-MX" sz="1800" u="none" cap="none" strike="noStrike">
                <a:solidFill>
                  <a:schemeClr val="dk1"/>
                </a:solidFill>
                <a:highlight>
                  <a:srgbClr val="00FFFF"/>
                </a:highlight>
                <a:latin typeface="Times New Roman"/>
                <a:ea typeface="Times New Roman"/>
                <a:cs typeface="Times New Roman"/>
                <a:sym typeface="Times New Roman"/>
              </a:rPr>
              <a:t> </a:t>
            </a:r>
            <a:r>
              <a:rPr b="0" i="0" lang="es-MX" sz="1800" u="none" cap="none" strike="noStrike">
                <a:solidFill>
                  <a:schemeClr val="dk1"/>
                </a:solidFill>
                <a:highlight>
                  <a:srgbClr val="FF9900"/>
                </a:highlight>
                <a:latin typeface="Times New Roman"/>
                <a:ea typeface="Times New Roman"/>
                <a:cs typeface="Times New Roman"/>
                <a:sym typeface="Times New Roman"/>
              </a:rPr>
              <a:t>bonita</a:t>
            </a:r>
            <a:r>
              <a:rPr b="0" i="0" lang="es-MX" sz="1800" u="none" cap="none" strike="noStrike">
                <a:solidFill>
                  <a:schemeClr val="dk1"/>
                </a:solidFill>
                <a:highlight>
                  <a:srgbClr val="00FFFF"/>
                </a:highlight>
                <a:latin typeface="Times New Roman"/>
                <a:ea typeface="Times New Roman"/>
                <a:cs typeface="Times New Roman"/>
                <a:sym typeface="Times New Roman"/>
              </a:rPr>
              <a:t> </a:t>
            </a:r>
            <a:r>
              <a:rPr b="0" i="0" lang="es-MX" sz="1800" u="none" cap="none" strike="noStrike">
                <a:solidFill>
                  <a:schemeClr val="dk1"/>
                </a:solidFill>
                <a:highlight>
                  <a:srgbClr val="FFFF00"/>
                </a:highlight>
                <a:latin typeface="Times New Roman"/>
                <a:ea typeface="Times New Roman"/>
                <a:cs typeface="Times New Roman"/>
                <a:sym typeface="Times New Roman"/>
              </a:rPr>
              <a:t>hizo</a:t>
            </a:r>
            <a:r>
              <a:rPr b="0" i="0" lang="es-MX" sz="1800" u="none" cap="none" strike="noStrike">
                <a:solidFill>
                  <a:schemeClr val="dk1"/>
                </a:solidFill>
                <a:highlight>
                  <a:srgbClr val="FF00FF"/>
                </a:highlight>
                <a:latin typeface="Times New Roman"/>
                <a:ea typeface="Times New Roman"/>
                <a:cs typeface="Times New Roman"/>
                <a:sym typeface="Times New Roman"/>
              </a:rPr>
              <a:t> </a:t>
            </a:r>
            <a:r>
              <a:rPr b="0" i="0" lang="es-MX" sz="1800" u="none" cap="none" strike="noStrike">
                <a:solidFill>
                  <a:schemeClr val="dk1"/>
                </a:solidFill>
                <a:highlight>
                  <a:srgbClr val="0000FF"/>
                </a:highlight>
                <a:latin typeface="Times New Roman"/>
                <a:ea typeface="Times New Roman"/>
                <a:cs typeface="Times New Roman"/>
                <a:sym typeface="Times New Roman"/>
              </a:rPr>
              <a:t>un rico pastel </a:t>
            </a:r>
            <a:r>
              <a:rPr b="0" i="0" lang="es-MX" sz="1800" u="none" cap="none" strike="noStrike">
                <a:solidFill>
                  <a:schemeClr val="dk1"/>
                </a:solidFill>
                <a:highlight>
                  <a:srgbClr val="00FF00"/>
                </a:highlight>
                <a:latin typeface="Times New Roman"/>
                <a:ea typeface="Times New Roman"/>
                <a:cs typeface="Times New Roman"/>
                <a:sym typeface="Times New Roman"/>
              </a:rPr>
              <a:t>para su mamá </a:t>
            </a:r>
            <a:r>
              <a:rPr b="0" i="0" lang="es-MX" sz="1800" u="none" cap="none" strike="noStrike">
                <a:solidFill>
                  <a:schemeClr val="dk1"/>
                </a:solidFill>
                <a:highlight>
                  <a:srgbClr val="800080"/>
                </a:highlight>
                <a:latin typeface="Times New Roman"/>
                <a:ea typeface="Times New Roman"/>
                <a:cs typeface="Times New Roman"/>
                <a:sym typeface="Times New Roman"/>
              </a:rPr>
              <a:t>en casa de su abuela </a:t>
            </a:r>
            <a:r>
              <a:rPr b="0" i="0" lang="es-MX" sz="1800" u="none" cap="none" strike="noStrike">
                <a:solidFill>
                  <a:schemeClr val="dk1"/>
                </a:solidFill>
                <a:highlight>
                  <a:srgbClr val="FF0000"/>
                </a:highlight>
                <a:latin typeface="Times New Roman"/>
                <a:ea typeface="Times New Roman"/>
                <a:cs typeface="Times New Roman"/>
                <a:sym typeface="Times New Roman"/>
              </a:rPr>
              <a:t>ayer por la mañana</a:t>
            </a:r>
            <a:r>
              <a:rPr b="0" i="0" lang="es-MX" sz="1800" u="none" cap="none" strike="noStrike">
                <a:solidFill>
                  <a:srgbClr val="FF0000"/>
                </a:solidFill>
                <a:latin typeface="Times New Roman"/>
                <a:ea typeface="Times New Roman"/>
                <a:cs typeface="Times New Roman"/>
                <a:sym typeface="Times New Roman"/>
              </a:rPr>
              <a:t>.</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      S U J E T O                                  P R E D I C A D O (FUNCIÓN)</a:t>
            </a:r>
            <a:endParaRPr b="0" i="0" sz="1400" u="none" cap="none" strike="noStrike">
              <a:solidFill>
                <a:srgbClr val="000000"/>
              </a:solidFill>
              <a:latin typeface="Arial"/>
              <a:ea typeface="Arial"/>
              <a:cs typeface="Arial"/>
              <a:sym typeface="Arial"/>
            </a:endParaRPr>
          </a:p>
        </p:txBody>
      </p:sp>
      <p:graphicFrame>
        <p:nvGraphicFramePr>
          <p:cNvPr id="166" name="Google Shape;166;p2"/>
          <p:cNvGraphicFramePr/>
          <p:nvPr/>
        </p:nvGraphicFramePr>
        <p:xfrm>
          <a:off x="121299" y="873033"/>
          <a:ext cx="3000000" cy="3000000"/>
        </p:xfrm>
        <a:graphic>
          <a:graphicData uri="http://schemas.openxmlformats.org/drawingml/2006/table">
            <a:tbl>
              <a:tblPr bandRow="1" firstRow="1">
                <a:noFill/>
                <a:tableStyleId>{7E11766A-EF2F-4748-917D-FF06BD8859C6}</a:tableStyleId>
              </a:tblPr>
              <a:tblGrid>
                <a:gridCol w="938650"/>
                <a:gridCol w="2355050"/>
              </a:tblGrid>
              <a:tr h="13970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t>Palabra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t>Tipo de palabra</a:t>
                      </a:r>
                      <a:endParaRPr sz="1400" u="none" cap="none" strike="noStrike"/>
                    </a:p>
                  </a:txBody>
                  <a:tcPr marT="45725" marB="45725" marR="91450" marL="91450"/>
                </a:tc>
              </a:tr>
              <a:tr h="29635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La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artículo</a:t>
                      </a:r>
                      <a:endParaRPr sz="1400" u="none" cap="none" strike="noStrike"/>
                    </a:p>
                  </a:txBody>
                  <a:tcPr marT="45725" marB="45725" marR="91450" marL="91450"/>
                </a:tc>
              </a:tr>
              <a:tr h="29635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Niña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sustantivo</a:t>
                      </a:r>
                      <a:endParaRPr sz="1400" u="none" cap="none" strike="noStrike"/>
                    </a:p>
                  </a:txBody>
                  <a:tcPr marT="45725" marB="45725" marR="91450" marL="91450"/>
                </a:tc>
              </a:tr>
              <a:tr h="29635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Bonita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adjetivo</a:t>
                      </a:r>
                      <a:endParaRPr sz="1400" u="none" cap="none" strike="noStrike"/>
                    </a:p>
                  </a:txBody>
                  <a:tcPr marT="45725" marB="45725" marR="91450" marL="91450"/>
                </a:tc>
              </a:tr>
              <a:tr h="29635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Hizo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VERBO</a:t>
                      </a:r>
                      <a:endParaRPr sz="1400" u="none" cap="none" strike="noStrike"/>
                    </a:p>
                  </a:txBody>
                  <a:tcPr marT="45725" marB="45725" marR="91450" marL="91450"/>
                </a:tc>
              </a:tr>
              <a:tr h="29635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Un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artículo</a:t>
                      </a:r>
                      <a:endParaRPr sz="1400" u="none" cap="none" strike="noStrike"/>
                    </a:p>
                  </a:txBody>
                  <a:tcPr marT="45725" marB="45725" marR="91450" marL="91450"/>
                </a:tc>
              </a:tr>
              <a:tr h="29635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Rico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adjetivo</a:t>
                      </a:r>
                      <a:endParaRPr sz="1400" u="none" cap="none" strike="noStrike"/>
                    </a:p>
                  </a:txBody>
                  <a:tcPr marT="45725" marB="45725" marR="91450" marL="91450"/>
                </a:tc>
              </a:tr>
              <a:tr h="29635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Pastel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sustantivo</a:t>
                      </a:r>
                      <a:endParaRPr sz="1400" u="none" cap="none" strike="noStrike"/>
                    </a:p>
                  </a:txBody>
                  <a:tcPr marT="45725" marB="45725" marR="91450" marL="91450"/>
                </a:tc>
              </a:tr>
              <a:tr h="31395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Para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preposición</a:t>
                      </a:r>
                      <a:endParaRPr sz="1400" u="none" cap="none" strike="noStrike"/>
                    </a:p>
                  </a:txBody>
                  <a:tcPr marT="45725" marB="45725" marR="91450" marL="91450"/>
                </a:tc>
              </a:tr>
              <a:tr h="29635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Su</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Pronombre/ adjetivo</a:t>
                      </a:r>
                      <a:endParaRPr sz="1400" u="none" cap="none" strike="noStrike"/>
                    </a:p>
                  </a:txBody>
                  <a:tcPr marT="45725" marB="45725" marR="91450" marL="91450"/>
                </a:tc>
              </a:tr>
              <a:tr h="29635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Mamá</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sustantivo</a:t>
                      </a:r>
                      <a:endParaRPr sz="1400" u="none" cap="none" strike="noStrike"/>
                    </a:p>
                  </a:txBody>
                  <a:tcPr marT="45725" marB="45725" marR="91450" marL="91450"/>
                </a:tc>
              </a:tr>
              <a:tr h="29635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En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preposición</a:t>
                      </a:r>
                      <a:endParaRPr sz="1400" u="none" cap="none" strike="noStrike"/>
                    </a:p>
                  </a:txBody>
                  <a:tcPr marT="45725" marB="45725" marR="91450" marL="91450"/>
                </a:tc>
              </a:tr>
              <a:tr h="29635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Casa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sustantivo</a:t>
                      </a:r>
                      <a:endParaRPr sz="1400" u="none" cap="none" strike="noStrike"/>
                    </a:p>
                  </a:txBody>
                  <a:tcPr marT="45725" marB="45725" marR="91450" marL="91450"/>
                </a:tc>
              </a:tr>
              <a:tr h="29635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De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preposición</a:t>
                      </a:r>
                      <a:endParaRPr sz="1400" u="none" cap="none" strike="noStrike"/>
                    </a:p>
                  </a:txBody>
                  <a:tcPr marT="45725" marB="45725" marR="91450" marL="91450"/>
                </a:tc>
              </a:tr>
              <a:tr h="29635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Su</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Pronombre/adjetivo</a:t>
                      </a:r>
                      <a:endParaRPr sz="1400" u="none" cap="none" strike="noStrike"/>
                    </a:p>
                  </a:txBody>
                  <a:tcPr marT="45725" marB="45725" marR="91450" marL="91450"/>
                </a:tc>
              </a:tr>
              <a:tr h="29635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Abuela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sustantivo</a:t>
                      </a:r>
                      <a:endParaRPr sz="1400" u="none" cap="none" strike="noStrike"/>
                    </a:p>
                  </a:txBody>
                  <a:tcPr marT="45725" marB="45725" marR="91450" marL="91450"/>
                </a:tc>
              </a:tr>
              <a:tr h="29635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Ayer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adverbio</a:t>
                      </a:r>
                      <a:endParaRPr sz="1400" u="none" cap="none" strike="noStrike"/>
                    </a:p>
                  </a:txBody>
                  <a:tcPr marT="45725" marB="45725" marR="91450" marL="91450"/>
                </a:tc>
              </a:tr>
              <a:tr h="29635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Por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preposición</a:t>
                      </a:r>
                      <a:endParaRPr sz="1400" u="none" cap="none" strike="noStrike"/>
                    </a:p>
                  </a:txBody>
                  <a:tcPr marT="45725" marB="45725" marR="91450" marL="91450"/>
                </a:tc>
              </a:tr>
              <a:tr h="35560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La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t>artículo</a:t>
                      </a:r>
                      <a:endParaRPr sz="1400" u="none" cap="none" strike="noStrike"/>
                    </a:p>
                  </a:txBody>
                  <a:tcPr marT="45725" marB="45725" marR="91450" marL="91450"/>
                </a:tc>
              </a:tr>
              <a:tr h="355600">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latin typeface="Times New Roman"/>
                          <a:ea typeface="Times New Roman"/>
                          <a:cs typeface="Times New Roman"/>
                          <a:sym typeface="Times New Roman"/>
                        </a:rPr>
                        <a:t>mañana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s-MX" sz="1100" u="none" cap="none" strike="noStrike"/>
                        <a:t>adverbio</a:t>
                      </a:r>
                      <a:endParaRPr sz="1400" u="none" cap="none" strike="noStrike"/>
                    </a:p>
                  </a:txBody>
                  <a:tcPr marT="45725" marB="45725" marR="91450" marL="91450"/>
                </a:tc>
              </a:tr>
            </a:tbl>
          </a:graphicData>
        </a:graphic>
      </p:graphicFrame>
      <p:graphicFrame>
        <p:nvGraphicFramePr>
          <p:cNvPr id="167" name="Google Shape;167;p2"/>
          <p:cNvGraphicFramePr/>
          <p:nvPr/>
        </p:nvGraphicFramePr>
        <p:xfrm>
          <a:off x="3808561" y="1537039"/>
          <a:ext cx="3000000" cy="3000000"/>
        </p:xfrm>
        <a:graphic>
          <a:graphicData uri="http://schemas.openxmlformats.org/drawingml/2006/table">
            <a:tbl>
              <a:tblPr bandRow="1" firstRow="1">
                <a:noFill/>
                <a:tableStyleId>{84F0A1CC-BC34-472A-B30B-5EF3E08B7A3F}</a:tableStyleId>
              </a:tblPr>
              <a:tblGrid>
                <a:gridCol w="3497300"/>
                <a:gridCol w="46307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Tipos de palabras o categorías gramaticales</a:t>
                      </a:r>
                      <a:endParaRPr sz="1400" u="none" cap="none" strike="noStrike"/>
                    </a:p>
                  </a:txBody>
                  <a:tcPr marT="45725" marB="45725" marR="91450" marL="91450">
                    <a:solidFill>
                      <a:srgbClr val="FF339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Funciones sintácticas</a:t>
                      </a:r>
                      <a:endParaRPr sz="1400" u="none" cap="none" strike="noStrike"/>
                    </a:p>
                  </a:txBody>
                  <a:tcPr marT="45725" marB="45725" marR="91450" marL="91450">
                    <a:solidFill>
                      <a:srgbClr val="CC00CC"/>
                    </a:solidFill>
                  </a:tcPr>
                </a:tc>
              </a:tr>
              <a:tr h="370850">
                <a:tc>
                  <a:txBody>
                    <a:bodyPr/>
                    <a:lstStyle/>
                    <a:p>
                      <a:pPr indent="-342900" lvl="0" marL="342900" marR="0" rtl="0" algn="l">
                        <a:lnSpc>
                          <a:spcPct val="100000"/>
                        </a:lnSpc>
                        <a:spcBef>
                          <a:spcPts val="0"/>
                        </a:spcBef>
                        <a:spcAft>
                          <a:spcPts val="0"/>
                        </a:spcAft>
                        <a:buClr>
                          <a:schemeClr val="dk1"/>
                        </a:buClr>
                        <a:buSzPts val="1800"/>
                        <a:buFont typeface="Times New Roman"/>
                        <a:buAutoNum type="arabicPeriod"/>
                      </a:pPr>
                      <a:r>
                        <a:rPr lang="es-MX" sz="1800" u="none" cap="none" strike="noStrike">
                          <a:latin typeface="Times New Roman"/>
                          <a:ea typeface="Times New Roman"/>
                          <a:cs typeface="Times New Roman"/>
                          <a:sym typeface="Times New Roman"/>
                        </a:rPr>
                        <a:t>Artículo</a:t>
                      </a:r>
                      <a:endParaRPr sz="1400" u="none" cap="none" strike="noStrike"/>
                    </a:p>
                  </a:txBody>
                  <a:tcPr marT="45725" marB="45725" marR="91450" marL="91450">
                    <a:solidFill>
                      <a:srgbClr val="FFCCCC"/>
                    </a:solidFill>
                  </a:tcPr>
                </a:tc>
                <a:tc>
                  <a:txBody>
                    <a:bodyPr/>
                    <a:lstStyle/>
                    <a:p>
                      <a:pPr indent="-342900" lvl="0" marL="342900" marR="0" rtl="0" algn="l">
                        <a:lnSpc>
                          <a:spcPct val="100000"/>
                        </a:lnSpc>
                        <a:spcBef>
                          <a:spcPts val="0"/>
                        </a:spcBef>
                        <a:spcAft>
                          <a:spcPts val="0"/>
                        </a:spcAft>
                        <a:buClr>
                          <a:schemeClr val="dk1"/>
                        </a:buClr>
                        <a:buSzPts val="1800"/>
                        <a:buFont typeface="Times New Roman"/>
                        <a:buAutoNum type="arabicPeriod"/>
                      </a:pPr>
                      <a:r>
                        <a:rPr lang="es-MX" sz="1800" u="none" cap="none" strike="noStrike">
                          <a:latin typeface="Times New Roman"/>
                          <a:ea typeface="Times New Roman"/>
                          <a:cs typeface="Times New Roman"/>
                          <a:sym typeface="Times New Roman"/>
                        </a:rPr>
                        <a:t>Sujeto</a:t>
                      </a:r>
                      <a:endParaRPr sz="1400" u="none" cap="none" strike="noStrike"/>
                    </a:p>
                  </a:txBody>
                  <a:tcPr marT="45725" marB="45725" marR="91450" marL="91450">
                    <a:solidFill>
                      <a:srgbClr val="FF66FF"/>
                    </a:solidFil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2. </a:t>
                      </a:r>
                      <a:r>
                        <a:rPr b="1" lang="es-MX" sz="1800" u="none" cap="none" strike="noStrike">
                          <a:latin typeface="Times New Roman"/>
                          <a:ea typeface="Times New Roman"/>
                          <a:cs typeface="Times New Roman"/>
                          <a:sym typeface="Times New Roman"/>
                        </a:rPr>
                        <a:t>Sustantivo</a:t>
                      </a:r>
                      <a:endParaRPr sz="1400" u="none" cap="none" strike="noStrike"/>
                    </a:p>
                  </a:txBody>
                  <a:tcPr marT="45725" marB="45725" marR="91450" marL="91450">
                    <a:solidFill>
                      <a:srgbClr val="FFCCCC"/>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2. Predicado</a:t>
                      </a:r>
                      <a:endParaRPr sz="1400" u="none" cap="none" strike="noStrike"/>
                    </a:p>
                  </a:txBody>
                  <a:tcPr marT="45725" marB="45725" marR="91450" marL="91450">
                    <a:solidFill>
                      <a:srgbClr val="FF66FF"/>
                    </a:solidFil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3. Adjetivo</a:t>
                      </a:r>
                      <a:endParaRPr sz="1400" u="none" cap="none" strike="noStrike"/>
                    </a:p>
                  </a:txBody>
                  <a:tcPr marT="45725" marB="45725" marR="91450" marL="91450">
                    <a:solidFill>
                      <a:srgbClr val="FFCCCC"/>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3. Complementos: </a:t>
                      </a:r>
                      <a:endParaRPr sz="1400" u="none" cap="none" strike="noStrike"/>
                    </a:p>
                  </a:txBody>
                  <a:tcPr marT="45725" marB="45725" marR="91450" marL="91450">
                    <a:solidFill>
                      <a:srgbClr val="FF66FF"/>
                    </a:solidFil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4. Pronombre</a:t>
                      </a:r>
                      <a:endParaRPr sz="1400" u="none" cap="none" strike="noStrike"/>
                    </a:p>
                  </a:txBody>
                  <a:tcPr marT="45725" marB="45725" marR="91450" marL="91450">
                    <a:solidFill>
                      <a:srgbClr val="FFCCCC"/>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     -Objeto directo o Complemento Directo</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    -Objeto indirecto o Complemento Indirecto</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    -Complemento Circunstancial de Lugar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    -Complemento Circunstancial de Tiempo.</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    -Complemento Circunstancial  Modo</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    -Complemento Circunstancial de Instrumento</a:t>
                      </a:r>
                      <a:endParaRPr sz="1400" u="none" cap="none" strike="noStrike"/>
                    </a:p>
                  </a:txBody>
                  <a:tcPr marT="45725" marB="45725" marR="91450" marL="91450">
                    <a:solidFill>
                      <a:srgbClr val="FF66FF"/>
                    </a:solidFil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5. VERBO</a:t>
                      </a:r>
                      <a:endParaRPr sz="1400" u="none" cap="none" strike="noStrike"/>
                    </a:p>
                  </a:txBody>
                  <a:tcPr marT="45725" marB="45725" marR="91450" marL="91450">
                    <a:solidFill>
                      <a:srgbClr val="FFCCCC"/>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solidFill>
                      <a:srgbClr val="FF66FF"/>
                    </a:solidFil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6. Preposición</a:t>
                      </a:r>
                      <a:endParaRPr sz="1400" u="none" cap="none" strike="noStrike"/>
                    </a:p>
                  </a:txBody>
                  <a:tcPr marT="45725" marB="45725" marR="91450" marL="91450">
                    <a:solidFill>
                      <a:srgbClr val="FFCCCC"/>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solidFill>
                      <a:srgbClr val="FF66FF"/>
                    </a:solidFil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7. Conjunción</a:t>
                      </a:r>
                      <a:endParaRPr sz="1400" u="none" cap="none" strike="noStrike"/>
                    </a:p>
                  </a:txBody>
                  <a:tcPr marT="45725" marB="45725" marR="91450" marL="91450">
                    <a:solidFill>
                      <a:srgbClr val="FFCCCC"/>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solidFill>
                      <a:srgbClr val="FF66FF"/>
                    </a:solidFil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8. Adverbio</a:t>
                      </a:r>
                      <a:endParaRPr sz="1400" u="none" cap="none" strike="noStrike"/>
                    </a:p>
                  </a:txBody>
                  <a:tcPr marT="45725" marB="45725" marR="91450" marL="91450">
                    <a:solidFill>
                      <a:srgbClr val="FFCCCC"/>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solidFill>
                      <a:srgbClr val="FF66FF"/>
                    </a:solidFil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9. Interjección*</a:t>
                      </a:r>
                      <a:endParaRPr sz="1400" u="none" cap="none" strike="noStrike"/>
                    </a:p>
                  </a:txBody>
                  <a:tcPr marT="45725" marB="45725" marR="91450" marL="91450">
                    <a:solidFill>
                      <a:srgbClr val="FFCCCC"/>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solidFill>
                      <a:srgbClr val="FF66FF"/>
                    </a:solidFil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solidFill>
                      <a:srgbClr val="FFCCCC"/>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solidFill>
                      <a:srgbClr val="FF66FF"/>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61" name="Shape 261"/>
        <p:cNvGrpSpPr/>
        <p:nvPr/>
      </p:nvGrpSpPr>
      <p:grpSpPr>
        <a:xfrm>
          <a:off x="0" y="0"/>
          <a:ext cx="0" cy="0"/>
          <a:chOff x="0" y="0"/>
          <a:chExt cx="0" cy="0"/>
        </a:xfrm>
      </p:grpSpPr>
      <p:sp>
        <p:nvSpPr>
          <p:cNvPr id="262" name="Google Shape;262;gac225134e8_5_0"/>
          <p:cNvSpPr txBox="1"/>
          <p:nvPr/>
        </p:nvSpPr>
        <p:spPr>
          <a:xfrm>
            <a:off x="173700" y="120273"/>
            <a:ext cx="11844600" cy="441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Aspecto Verbal: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El </a:t>
            </a:r>
            <a:r>
              <a:rPr b="1" i="0" lang="es-MX" sz="1800" u="none" cap="none" strike="noStrike">
                <a:solidFill>
                  <a:schemeClr val="dk1"/>
                </a:solidFill>
                <a:latin typeface="Calibri"/>
                <a:ea typeface="Calibri"/>
                <a:cs typeface="Calibri"/>
                <a:sym typeface="Calibri"/>
              </a:rPr>
              <a:t>Aspecto</a:t>
            </a:r>
            <a:r>
              <a:rPr b="0" i="0" lang="es-MX" sz="1800" u="none" cap="none" strike="noStrike">
                <a:solidFill>
                  <a:schemeClr val="dk1"/>
                </a:solidFill>
                <a:latin typeface="Calibri"/>
                <a:ea typeface="Calibri"/>
                <a:cs typeface="Calibri"/>
                <a:sym typeface="Calibri"/>
              </a:rPr>
              <a:t> indica si la acción del verbo está concluida o permanece en desarrollo: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              bebió                                                                             bebe                                                       beberá    </a:t>
            </a:r>
            <a:r>
              <a:rPr b="0" i="0" lang="es-MX" sz="1800" u="none" cap="none" strike="noStrike">
                <a:solidFill>
                  <a:schemeClr val="dk1"/>
                </a:solidFill>
                <a:highlight>
                  <a:srgbClr val="0000FF"/>
                </a:highlight>
                <a:latin typeface="Calibri"/>
                <a:ea typeface="Calibri"/>
                <a:cs typeface="Calibri"/>
                <a:sym typeface="Calibri"/>
              </a:rPr>
              <a:t>Tiempos perfectos</a:t>
            </a:r>
            <a:endParaRPr b="0" i="0" sz="1800" u="none" cap="none" strike="noStrike">
              <a:solidFill>
                <a:schemeClr val="dk1"/>
              </a:solidFill>
              <a:highlight>
                <a:srgbClr val="0000F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0000F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Calibri"/>
                <a:ea typeface="Calibri"/>
                <a:cs typeface="Calibri"/>
                <a:sym typeface="Calibri"/>
              </a:rPr>
              <a:t>Copretérito </a:t>
            </a:r>
            <a:r>
              <a:rPr b="0" i="0" lang="es-MX" sz="1800" u="none" cap="none" strike="noStrike">
                <a:solidFill>
                  <a:schemeClr val="dk1"/>
                </a:solidFill>
                <a:latin typeface="Calibri"/>
                <a:ea typeface="Calibri"/>
                <a:cs typeface="Calibri"/>
                <a:sym typeface="Calibri"/>
              </a:rPr>
              <a:t>                    </a:t>
            </a:r>
            <a:r>
              <a:rPr b="1" i="0" lang="es-MX" sz="1800" u="none" cap="none" strike="noStrike">
                <a:solidFill>
                  <a:schemeClr val="dk1"/>
                </a:solidFill>
                <a:latin typeface="Calibri"/>
                <a:ea typeface="Calibri"/>
                <a:cs typeface="Calibri"/>
                <a:sym typeface="Calibri"/>
              </a:rPr>
              <a:t>Pospretérito      (</a:t>
            </a:r>
            <a:r>
              <a:rPr b="1" i="0" lang="es-MX" sz="1800" u="none" cap="none" strike="noStrike">
                <a:solidFill>
                  <a:schemeClr val="dk1"/>
                </a:solidFill>
                <a:highlight>
                  <a:srgbClr val="FF0000"/>
                </a:highlight>
                <a:latin typeface="Calibri"/>
                <a:ea typeface="Calibri"/>
                <a:cs typeface="Calibri"/>
                <a:sym typeface="Calibri"/>
              </a:rPr>
              <a:t>Tiempos imperfectos</a:t>
            </a:r>
            <a:r>
              <a:rPr b="1" i="0" lang="es-MX" sz="1800" u="none" cap="none" strike="noStrike">
                <a:solidFill>
                  <a:schemeClr val="dk1"/>
                </a:solidFill>
                <a:latin typeface="Calibri"/>
                <a:ea typeface="Calibri"/>
                <a:cs typeface="Calibri"/>
                <a:sym typeface="Calibri"/>
              </a:rPr>
              <a:t>)                                   a) </a:t>
            </a:r>
            <a:r>
              <a:rPr b="0" i="0" lang="es-MX" sz="1800" u="none" cap="none" strike="noStrike">
                <a:solidFill>
                  <a:schemeClr val="dk1"/>
                </a:solidFill>
                <a:latin typeface="Calibri"/>
                <a:ea typeface="Calibri"/>
                <a:cs typeface="Calibri"/>
                <a:sym typeface="Calibri"/>
              </a:rPr>
              <a:t>Pierre </a:t>
            </a:r>
            <a:r>
              <a:rPr b="0" i="0" lang="es-MX" sz="1800" u="none" cap="none" strike="noStrike">
                <a:solidFill>
                  <a:schemeClr val="dk1"/>
                </a:solidFill>
                <a:highlight>
                  <a:srgbClr val="FFFF00"/>
                </a:highlight>
                <a:latin typeface="Calibri"/>
                <a:ea typeface="Calibri"/>
                <a:cs typeface="Calibri"/>
                <a:sym typeface="Calibri"/>
              </a:rPr>
              <a:t>bebió</a:t>
            </a:r>
            <a:r>
              <a:rPr b="0" i="0" lang="es-MX" sz="1800" u="none" cap="none" strike="noStrike">
                <a:solidFill>
                  <a:schemeClr val="dk1"/>
                </a:solidFill>
                <a:latin typeface="Calibri"/>
                <a:ea typeface="Calibri"/>
                <a:cs typeface="Calibri"/>
                <a:sym typeface="Calibri"/>
              </a:rPr>
              <a:t> en Copilco el viernes.</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Pretérito imperfecto       Condicional                                            b) Pierre </a:t>
            </a:r>
            <a:r>
              <a:rPr b="0" i="0" lang="es-MX" sz="1800" u="none" cap="none" strike="noStrike">
                <a:solidFill>
                  <a:schemeClr val="dk1"/>
                </a:solidFill>
                <a:highlight>
                  <a:srgbClr val="FFFF00"/>
                </a:highlight>
                <a:latin typeface="Calibri"/>
                <a:ea typeface="Calibri"/>
                <a:cs typeface="Calibri"/>
                <a:sym typeface="Calibri"/>
              </a:rPr>
              <a:t>bebía</a:t>
            </a:r>
            <a:r>
              <a:rPr b="0" i="0" lang="es-MX" sz="1800" u="none" cap="none" strike="noStrike">
                <a:solidFill>
                  <a:schemeClr val="dk1"/>
                </a:solidFill>
                <a:latin typeface="Calibri"/>
                <a:ea typeface="Calibri"/>
                <a:cs typeface="Calibri"/>
                <a:sym typeface="Calibri"/>
              </a:rPr>
              <a:t> en Copilco el viernes.</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-ABA/ÍA                           -RÍA                                                    c) Pierre bebería en Copilco el viernes, si es que le pagan la quincena.</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bebía                                   bebería          (</a:t>
            </a:r>
            <a:r>
              <a:rPr b="0" i="0" lang="es-MX" sz="1800" u="none" cap="none" strike="noStrike">
                <a:solidFill>
                  <a:schemeClr val="dk1"/>
                </a:solidFill>
                <a:highlight>
                  <a:srgbClr val="E06666"/>
                </a:highlight>
                <a:latin typeface="Calibri"/>
                <a:ea typeface="Calibri"/>
                <a:cs typeface="Calibri"/>
                <a:sym typeface="Calibri"/>
              </a:rPr>
              <a:t>TIEMPOS COMPUESTOS  verbo conjugado+verboido (infinitivo, gerundio o participio</a:t>
            </a:r>
            <a:r>
              <a:rPr b="0" i="0" lang="es-MX"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just">
              <a:lnSpc>
                <a:spcPct val="100000"/>
              </a:lnSpc>
              <a:spcBef>
                <a:spcPts val="0"/>
              </a:spcBef>
              <a:spcAft>
                <a:spcPts val="0"/>
              </a:spcAft>
              <a:buClr>
                <a:schemeClr val="dk1"/>
              </a:buClr>
              <a:buSzPts val="1800"/>
              <a:buFont typeface="Calibri"/>
              <a:buAutoNum type="arabicPeriod"/>
            </a:pPr>
            <a:r>
              <a:rPr b="0" i="0" lang="es-MX" sz="1800" u="none" cap="none" strike="noStrike">
                <a:solidFill>
                  <a:schemeClr val="dk1"/>
                </a:solidFill>
                <a:latin typeface="Calibri"/>
                <a:ea typeface="Calibri"/>
                <a:cs typeface="Calibri"/>
                <a:sym typeface="Calibri"/>
              </a:rPr>
              <a:t>Juan camina por el parque.              2. Juan camina por el parque de las 14:00 a las 15:00 horas.</a:t>
            </a:r>
            <a:endParaRPr b="0" i="0" sz="1800" u="none" cap="none" strike="noStrike">
              <a:solidFill>
                <a:schemeClr val="dk1"/>
              </a:solidFill>
              <a:latin typeface="Calibri"/>
              <a:ea typeface="Calibri"/>
              <a:cs typeface="Calibri"/>
              <a:sym typeface="Calibri"/>
            </a:endParaRPr>
          </a:p>
        </p:txBody>
      </p:sp>
      <p:graphicFrame>
        <p:nvGraphicFramePr>
          <p:cNvPr id="263" name="Google Shape;263;gac225134e8_5_0"/>
          <p:cNvGraphicFramePr/>
          <p:nvPr/>
        </p:nvGraphicFramePr>
        <p:xfrm>
          <a:off x="210492" y="1288833"/>
          <a:ext cx="3000000" cy="3000000"/>
        </p:xfrm>
        <a:graphic>
          <a:graphicData uri="http://schemas.openxmlformats.org/drawingml/2006/table">
            <a:tbl>
              <a:tblPr bandRow="1" firstRow="1">
                <a:noFill/>
                <a:tableStyleId>{7E11766A-EF2F-4748-917D-FF06BD8859C6}</a:tableStyleId>
              </a:tblPr>
              <a:tblGrid>
                <a:gridCol w="4398100"/>
                <a:gridCol w="3825125"/>
                <a:gridCol w="29963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t>Pasado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t>Presente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t>Futuro</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67" name="Shape 267"/>
        <p:cNvGrpSpPr/>
        <p:nvPr/>
      </p:nvGrpSpPr>
      <p:grpSpPr>
        <a:xfrm>
          <a:off x="0" y="0"/>
          <a:ext cx="0" cy="0"/>
          <a:chOff x="0" y="0"/>
          <a:chExt cx="0" cy="0"/>
        </a:xfrm>
      </p:grpSpPr>
      <p:sp>
        <p:nvSpPr>
          <p:cNvPr id="268" name="Google Shape;268;p18"/>
          <p:cNvSpPr txBox="1"/>
          <p:nvPr/>
        </p:nvSpPr>
        <p:spPr>
          <a:xfrm>
            <a:off x="285136" y="570271"/>
            <a:ext cx="1149391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9" name="Google Shape;269;p18"/>
          <p:cNvSpPr txBox="1"/>
          <p:nvPr/>
        </p:nvSpPr>
        <p:spPr>
          <a:xfrm>
            <a:off x="666750" y="561975"/>
            <a:ext cx="10848900" cy="486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0" name="Google Shape;270;p18"/>
          <p:cNvSpPr txBox="1"/>
          <p:nvPr/>
        </p:nvSpPr>
        <p:spPr>
          <a:xfrm>
            <a:off x="381000" y="590550"/>
            <a:ext cx="11249100" cy="4610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700"/>
              <a:buFont typeface="Arial"/>
              <a:buNone/>
            </a:pPr>
            <a:r>
              <a:rPr b="0" i="0" lang="es-MX" sz="2700" u="none" cap="none" strike="noStrike">
                <a:solidFill>
                  <a:srgbClr val="000000"/>
                </a:solidFill>
                <a:highlight>
                  <a:srgbClr val="FF9900"/>
                </a:highlight>
                <a:latin typeface="Calibri"/>
                <a:ea typeface="Calibri"/>
                <a:cs typeface="Calibri"/>
                <a:sym typeface="Calibri"/>
              </a:rPr>
              <a:t>Había una vez</a:t>
            </a:r>
            <a:r>
              <a:rPr b="0" i="0" lang="es-MX" sz="2700" u="none" cap="none" strike="noStrike">
                <a:solidFill>
                  <a:srgbClr val="000000"/>
                </a:solidFill>
                <a:latin typeface="Calibri"/>
                <a:ea typeface="Calibri"/>
                <a:cs typeface="Calibri"/>
                <a:sym typeface="Calibri"/>
              </a:rPr>
              <a:t> una señora, que </a:t>
            </a:r>
            <a:r>
              <a:rPr b="0" i="0" lang="es-MX" sz="2700" u="none" cap="none" strike="noStrike">
                <a:solidFill>
                  <a:srgbClr val="000000"/>
                </a:solidFill>
                <a:highlight>
                  <a:srgbClr val="00FFFF"/>
                </a:highlight>
                <a:latin typeface="Calibri"/>
                <a:ea typeface="Calibri"/>
                <a:cs typeface="Calibri"/>
                <a:sym typeface="Calibri"/>
              </a:rPr>
              <a:t>era</a:t>
            </a:r>
            <a:r>
              <a:rPr b="0" i="0" lang="es-MX" sz="2700" u="none" cap="none" strike="noStrike">
                <a:solidFill>
                  <a:srgbClr val="000000"/>
                </a:solidFill>
                <a:latin typeface="Calibri"/>
                <a:ea typeface="Calibri"/>
                <a:cs typeface="Calibri"/>
                <a:sym typeface="Calibri"/>
              </a:rPr>
              <a:t> la peor señora del mundo. </a:t>
            </a:r>
            <a:r>
              <a:rPr b="0" i="0" lang="es-MX" sz="2700" u="none" cap="none" strike="noStrike">
                <a:solidFill>
                  <a:srgbClr val="000000"/>
                </a:solidFill>
                <a:highlight>
                  <a:srgbClr val="00FFFF"/>
                </a:highlight>
                <a:latin typeface="Calibri"/>
                <a:ea typeface="Calibri"/>
                <a:cs typeface="Calibri"/>
                <a:sym typeface="Calibri"/>
              </a:rPr>
              <a:t>Fumaba</a:t>
            </a:r>
            <a:r>
              <a:rPr b="0" i="0" lang="es-MX" sz="2700" u="none" cap="none" strike="noStrike">
                <a:solidFill>
                  <a:srgbClr val="000000"/>
                </a:solidFill>
                <a:latin typeface="Calibri"/>
                <a:ea typeface="Calibri"/>
                <a:cs typeface="Calibri"/>
                <a:sym typeface="Calibri"/>
              </a:rPr>
              <a:t> puro, </a:t>
            </a:r>
            <a:r>
              <a:rPr b="0" i="0" lang="es-MX" sz="2700" u="none" cap="none" strike="noStrike">
                <a:solidFill>
                  <a:srgbClr val="000000"/>
                </a:solidFill>
                <a:highlight>
                  <a:srgbClr val="00FFFF"/>
                </a:highlight>
                <a:latin typeface="Calibri"/>
                <a:ea typeface="Calibri"/>
                <a:cs typeface="Calibri"/>
                <a:sym typeface="Calibri"/>
              </a:rPr>
              <a:t>tenía</a:t>
            </a:r>
            <a:r>
              <a:rPr b="0" i="0" lang="es-MX" sz="2700" u="none" cap="none" strike="noStrike">
                <a:solidFill>
                  <a:srgbClr val="000000"/>
                </a:solidFill>
                <a:latin typeface="Calibri"/>
                <a:ea typeface="Calibri"/>
                <a:cs typeface="Calibri"/>
                <a:sym typeface="Calibri"/>
              </a:rPr>
              <a:t> uñas largas con las que le </a:t>
            </a:r>
            <a:r>
              <a:rPr b="0" i="0" lang="es-MX" sz="2700" u="none" cap="none" strike="noStrike">
                <a:solidFill>
                  <a:srgbClr val="000000"/>
                </a:solidFill>
                <a:highlight>
                  <a:srgbClr val="FFFF00"/>
                </a:highlight>
                <a:latin typeface="Calibri"/>
                <a:ea typeface="Calibri"/>
                <a:cs typeface="Calibri"/>
                <a:sym typeface="Calibri"/>
              </a:rPr>
              <a:t>gustaba rasguñar</a:t>
            </a:r>
            <a:r>
              <a:rPr b="0" i="0" lang="es-MX" sz="2700" u="none" cap="none" strike="noStrike">
                <a:solidFill>
                  <a:srgbClr val="000000"/>
                </a:solidFill>
                <a:latin typeface="Calibri"/>
                <a:ea typeface="Calibri"/>
                <a:cs typeface="Calibri"/>
                <a:sym typeface="Calibri"/>
              </a:rPr>
              <a:t> a la gente.</a:t>
            </a:r>
            <a:endParaRPr b="0" i="0" sz="27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700"/>
              <a:buFont typeface="Arial"/>
              <a:buNone/>
            </a:pPr>
            <a:r>
              <a:rPr b="0" i="0" lang="es-MX" sz="2700" u="none" cap="none" strike="noStrike">
                <a:solidFill>
                  <a:srgbClr val="000000"/>
                </a:solidFill>
                <a:latin typeface="Calibri"/>
                <a:ea typeface="Calibri"/>
                <a:cs typeface="Calibri"/>
                <a:sym typeface="Calibri"/>
              </a:rPr>
              <a:t>                                                         Perífrasis verbal</a:t>
            </a:r>
            <a:endParaRPr b="0" i="0" sz="27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700"/>
              <a:buFont typeface="Arial"/>
              <a:buNone/>
            </a:pPr>
            <a:r>
              <a:rPr b="0" i="0" lang="es-MX" sz="2700" u="none" cap="none" strike="noStrike">
                <a:solidFill>
                  <a:srgbClr val="000000"/>
                </a:solidFill>
                <a:latin typeface="Calibri"/>
                <a:ea typeface="Calibri"/>
                <a:cs typeface="Calibri"/>
                <a:sym typeface="Calibri"/>
              </a:rPr>
              <a:t>Hasta que un día todos los habitantes del pueblo </a:t>
            </a:r>
            <a:r>
              <a:rPr b="0" i="0" lang="es-MX" sz="2700" u="none" cap="none" strike="noStrike">
                <a:solidFill>
                  <a:srgbClr val="000000"/>
                </a:solidFill>
                <a:highlight>
                  <a:srgbClr val="00FF00"/>
                </a:highlight>
                <a:latin typeface="Calibri"/>
                <a:ea typeface="Calibri"/>
                <a:cs typeface="Calibri"/>
                <a:sym typeface="Calibri"/>
              </a:rPr>
              <a:t>se cansaron</a:t>
            </a:r>
            <a:r>
              <a:rPr b="0" i="0" lang="es-MX" sz="2700" u="none" cap="none" strike="noStrike">
                <a:solidFill>
                  <a:srgbClr val="000000"/>
                </a:solidFill>
                <a:latin typeface="Calibri"/>
                <a:ea typeface="Calibri"/>
                <a:cs typeface="Calibri"/>
                <a:sym typeface="Calibri"/>
              </a:rPr>
              <a:t> de ella y </a:t>
            </a:r>
            <a:r>
              <a:rPr b="0" i="0" lang="es-MX" sz="2700" u="none" cap="none" strike="noStrike">
                <a:solidFill>
                  <a:srgbClr val="000000"/>
                </a:solidFill>
                <a:highlight>
                  <a:srgbClr val="00FFFF"/>
                </a:highlight>
                <a:latin typeface="Calibri"/>
                <a:ea typeface="Calibri"/>
                <a:cs typeface="Calibri"/>
                <a:sym typeface="Calibri"/>
              </a:rPr>
              <a:t>huyeron</a:t>
            </a:r>
            <a:r>
              <a:rPr b="0" i="0" lang="es-MX" sz="2700" u="none" cap="none" strike="noStrike">
                <a:solidFill>
                  <a:srgbClr val="000000"/>
                </a:solidFill>
                <a:latin typeface="Calibri"/>
                <a:ea typeface="Calibri"/>
                <a:cs typeface="Calibri"/>
                <a:sym typeface="Calibri"/>
              </a:rPr>
              <a:t>.</a:t>
            </a:r>
            <a:endParaRPr b="0" i="0" sz="27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700"/>
              <a:buFont typeface="Arial"/>
              <a:buNone/>
            </a:pPr>
            <a:r>
              <a:rPr b="0" i="0" lang="es-MX" sz="2700" u="none" cap="none" strike="noStrike">
                <a:solidFill>
                  <a:srgbClr val="000000"/>
                </a:solidFill>
                <a:latin typeface="Calibri"/>
                <a:ea typeface="Calibri"/>
                <a:cs typeface="Calibri"/>
                <a:sym typeface="Calibri"/>
              </a:rPr>
              <a:t>Ellos </a:t>
            </a:r>
            <a:r>
              <a:rPr b="0" i="0" lang="es-MX" sz="2700" u="none" cap="none" strike="noStrike">
                <a:solidFill>
                  <a:srgbClr val="000000"/>
                </a:solidFill>
                <a:highlight>
                  <a:srgbClr val="EA9999"/>
                </a:highlight>
                <a:latin typeface="Calibri"/>
                <a:ea typeface="Calibri"/>
                <a:cs typeface="Calibri"/>
                <a:sym typeface="Calibri"/>
              </a:rPr>
              <a:t>han amado</a:t>
            </a:r>
            <a:r>
              <a:rPr b="0" i="0" lang="es-MX" sz="2700" u="none" cap="none" strike="noStrike">
                <a:solidFill>
                  <a:srgbClr val="000000"/>
                </a:solidFill>
                <a:latin typeface="Calibri"/>
                <a:ea typeface="Calibri"/>
                <a:cs typeface="Calibri"/>
                <a:sym typeface="Calibri"/>
              </a:rPr>
              <a:t> mucho a su cachorro.</a:t>
            </a:r>
            <a:endParaRPr b="0" i="0" sz="27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74" name="Shape 274"/>
        <p:cNvGrpSpPr/>
        <p:nvPr/>
      </p:nvGrpSpPr>
      <p:grpSpPr>
        <a:xfrm>
          <a:off x="0" y="0"/>
          <a:ext cx="0" cy="0"/>
          <a:chOff x="0" y="0"/>
          <a:chExt cx="0" cy="0"/>
        </a:xfrm>
      </p:grpSpPr>
      <p:sp>
        <p:nvSpPr>
          <p:cNvPr id="275" name="Google Shape;275;p17"/>
          <p:cNvSpPr txBox="1"/>
          <p:nvPr/>
        </p:nvSpPr>
        <p:spPr>
          <a:xfrm>
            <a:off x="210500" y="225048"/>
            <a:ext cx="11844600" cy="441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Aspecto Verbal: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El </a:t>
            </a:r>
            <a:r>
              <a:rPr b="1" i="0" lang="es-MX" sz="1800" u="none" cap="none" strike="noStrike">
                <a:solidFill>
                  <a:schemeClr val="dk1"/>
                </a:solidFill>
                <a:latin typeface="Calibri"/>
                <a:ea typeface="Calibri"/>
                <a:cs typeface="Calibri"/>
                <a:sym typeface="Calibri"/>
              </a:rPr>
              <a:t>Aspecto</a:t>
            </a:r>
            <a:r>
              <a:rPr b="0" i="0" lang="es-MX" sz="1800" u="none" cap="none" strike="noStrike">
                <a:solidFill>
                  <a:schemeClr val="dk1"/>
                </a:solidFill>
                <a:latin typeface="Calibri"/>
                <a:ea typeface="Calibri"/>
                <a:cs typeface="Calibri"/>
                <a:sym typeface="Calibri"/>
              </a:rPr>
              <a:t> indica si la acción del verbo está concluida o permanece en desarrollo: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              bebió                                                                             bebe                                                       beberá    </a:t>
            </a:r>
            <a:r>
              <a:rPr b="0" i="0" lang="es-MX" sz="1800" u="none" cap="none" strike="noStrike">
                <a:solidFill>
                  <a:schemeClr val="dk1"/>
                </a:solidFill>
                <a:highlight>
                  <a:srgbClr val="00FFFF"/>
                </a:highlight>
                <a:latin typeface="Calibri"/>
                <a:ea typeface="Calibri"/>
                <a:cs typeface="Calibri"/>
                <a:sym typeface="Calibri"/>
              </a:rPr>
              <a:t>Tiempos perfectos</a:t>
            </a:r>
            <a:endParaRPr b="0" i="0" sz="1800" u="none" cap="none" strike="noStrike">
              <a:solidFill>
                <a:schemeClr val="dk1"/>
              </a:solidFill>
              <a:highlight>
                <a:srgbClr val="00FFF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Copretérito                   Pospretérito                                1. Pierre </a:t>
            </a:r>
            <a:r>
              <a:rPr b="0" i="0" lang="es-MX" sz="1800" u="none" cap="none" strike="noStrike">
                <a:solidFill>
                  <a:schemeClr val="dk1"/>
                </a:solidFill>
                <a:highlight>
                  <a:srgbClr val="FFFF00"/>
                </a:highlight>
                <a:latin typeface="Calibri"/>
                <a:ea typeface="Calibri"/>
                <a:cs typeface="Calibri"/>
                <a:sym typeface="Calibri"/>
              </a:rPr>
              <a:t>bebió</a:t>
            </a:r>
            <a:r>
              <a:rPr b="0" i="0" lang="es-MX" sz="1800" u="none" cap="none" strike="noStrike">
                <a:solidFill>
                  <a:schemeClr val="dk1"/>
                </a:solidFill>
                <a:latin typeface="Calibri"/>
                <a:ea typeface="Calibri"/>
                <a:cs typeface="Calibri"/>
                <a:sym typeface="Calibri"/>
              </a:rPr>
              <a:t> en Copilco el viernes.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Pretérito imperfecto    Condicional                                 2. Pierre </a:t>
            </a:r>
            <a:r>
              <a:rPr b="0" i="0" lang="es-MX" sz="1800" u="none" cap="none" strike="noStrike">
                <a:solidFill>
                  <a:srgbClr val="000000"/>
                </a:solidFill>
                <a:highlight>
                  <a:srgbClr val="FFFF00"/>
                </a:highlight>
                <a:latin typeface="Calibri"/>
                <a:ea typeface="Calibri"/>
                <a:cs typeface="Calibri"/>
                <a:sym typeface="Calibri"/>
              </a:rPr>
              <a:t>bebía</a:t>
            </a:r>
            <a:r>
              <a:rPr b="0" i="0" lang="es-MX" sz="1800" u="none" cap="none" strike="noStrike">
                <a:solidFill>
                  <a:schemeClr val="dk1"/>
                </a:solidFill>
                <a:latin typeface="Calibri"/>
                <a:ea typeface="Calibri"/>
                <a:cs typeface="Calibri"/>
                <a:sym typeface="Calibri"/>
              </a:rPr>
              <a:t> en Copilco el viernes.   Repetición en las acciones pasadas</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-ABA                                    -RÍA                                         Rutina                                                          Prolonga la acción (</a:t>
            </a:r>
            <a:r>
              <a:rPr b="0" i="0" lang="es-MX" sz="1800" u="none" cap="none" strike="noStrike">
                <a:solidFill>
                  <a:schemeClr val="dk1"/>
                </a:solidFill>
                <a:highlight>
                  <a:srgbClr val="F6B26B"/>
                </a:highlight>
                <a:latin typeface="Calibri"/>
                <a:ea typeface="Calibri"/>
                <a:cs typeface="Calibri"/>
                <a:sym typeface="Calibri"/>
              </a:rPr>
              <a:t>imperfectos</a:t>
            </a:r>
            <a:r>
              <a:rPr b="0" i="0" lang="es-MX"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-ÍA                                                                                        Ruptura de una rutina                           </a:t>
            </a:r>
            <a:r>
              <a:rPr b="0" i="0" lang="es-MX" sz="1800" u="none" cap="none" strike="noStrike">
                <a:solidFill>
                  <a:schemeClr val="dk1"/>
                </a:solidFill>
                <a:highlight>
                  <a:srgbClr val="FF9900"/>
                </a:highlight>
                <a:latin typeface="Calibri"/>
                <a:ea typeface="Calibri"/>
                <a:cs typeface="Calibri"/>
                <a:sym typeface="Calibri"/>
              </a:rPr>
              <a:t>  Tiempos compuestos</a:t>
            </a:r>
            <a:r>
              <a:rPr b="0" i="0" lang="es-MX"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bebía                                bebería</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highlight>
                  <a:srgbClr val="00FFFF"/>
                </a:highlight>
                <a:latin typeface="Calibri"/>
                <a:ea typeface="Calibri"/>
                <a:cs typeface="Calibri"/>
                <a:sym typeface="Calibri"/>
              </a:rPr>
              <a:t>Había</a:t>
            </a:r>
            <a:r>
              <a:rPr b="0" i="0" lang="es-MX" sz="1800" u="none" cap="none" strike="noStrike">
                <a:solidFill>
                  <a:schemeClr val="dk1"/>
                </a:solidFill>
                <a:latin typeface="Calibri"/>
                <a:ea typeface="Calibri"/>
                <a:cs typeface="Calibri"/>
                <a:sym typeface="Calibri"/>
              </a:rPr>
              <a:t> (copretérito) una vez una señora que </a:t>
            </a:r>
            <a:r>
              <a:rPr b="0" i="0" lang="es-MX" sz="1800" u="none" cap="none" strike="noStrike">
                <a:solidFill>
                  <a:schemeClr val="dk1"/>
                </a:solidFill>
                <a:highlight>
                  <a:srgbClr val="00FFFF"/>
                </a:highlight>
                <a:latin typeface="Calibri"/>
                <a:ea typeface="Calibri"/>
                <a:cs typeface="Calibri"/>
                <a:sym typeface="Calibri"/>
              </a:rPr>
              <a:t>era (pasado)</a:t>
            </a:r>
            <a:r>
              <a:rPr b="0" i="0" lang="es-MX" sz="1800" u="none" cap="none" strike="noStrike">
                <a:solidFill>
                  <a:schemeClr val="dk1"/>
                </a:solidFill>
                <a:latin typeface="Calibri"/>
                <a:ea typeface="Calibri"/>
                <a:cs typeface="Calibri"/>
                <a:sym typeface="Calibri"/>
              </a:rPr>
              <a:t> la peor señora del mundo. </a:t>
            </a:r>
            <a:r>
              <a:rPr b="0" i="0" lang="es-MX" sz="1800" u="none" cap="none" strike="noStrike">
                <a:solidFill>
                  <a:schemeClr val="dk1"/>
                </a:solidFill>
                <a:highlight>
                  <a:srgbClr val="00FFFF"/>
                </a:highlight>
                <a:latin typeface="Calibri"/>
                <a:ea typeface="Calibri"/>
                <a:cs typeface="Calibri"/>
                <a:sym typeface="Calibri"/>
              </a:rPr>
              <a:t>Fumaba (copretérito)</a:t>
            </a:r>
            <a:r>
              <a:rPr b="0" i="0" lang="es-MX" sz="1800" u="none" cap="none" strike="noStrike">
                <a:solidFill>
                  <a:schemeClr val="dk1"/>
                </a:solidFill>
                <a:latin typeface="Calibri"/>
                <a:ea typeface="Calibri"/>
                <a:cs typeface="Calibri"/>
                <a:sym typeface="Calibri"/>
              </a:rPr>
              <a:t> puro, </a:t>
            </a:r>
            <a:r>
              <a:rPr b="0" i="0" lang="es-MX" sz="1800" u="none" cap="none" strike="noStrike">
                <a:solidFill>
                  <a:schemeClr val="dk1"/>
                </a:solidFill>
                <a:highlight>
                  <a:srgbClr val="00FFFF"/>
                </a:highlight>
                <a:latin typeface="Calibri"/>
                <a:ea typeface="Calibri"/>
                <a:cs typeface="Calibri"/>
                <a:sym typeface="Calibri"/>
              </a:rPr>
              <a:t>tenía (copretérito)</a:t>
            </a:r>
            <a:r>
              <a:rPr b="0" i="0" lang="es-MX" sz="1800" u="none" cap="none" strike="noStrike">
                <a:solidFill>
                  <a:schemeClr val="dk1"/>
                </a:solidFill>
                <a:latin typeface="Calibri"/>
                <a:ea typeface="Calibri"/>
                <a:cs typeface="Calibri"/>
                <a:sym typeface="Calibri"/>
              </a:rPr>
              <a:t> unas uñas larga y filosas con las que le </a:t>
            </a:r>
            <a:r>
              <a:rPr b="0" i="0" lang="es-MX" sz="1800" u="none" cap="none" strike="noStrike">
                <a:solidFill>
                  <a:schemeClr val="dk1"/>
                </a:solidFill>
                <a:highlight>
                  <a:srgbClr val="00FFFF"/>
                </a:highlight>
                <a:latin typeface="Calibri"/>
                <a:ea typeface="Calibri"/>
                <a:cs typeface="Calibri"/>
                <a:sym typeface="Calibri"/>
              </a:rPr>
              <a:t>gustaba rasguñar (Perífrasis de copretérito)</a:t>
            </a:r>
            <a:r>
              <a:rPr b="0" i="0" lang="es-MX" sz="1800" u="none" cap="none" strike="noStrike">
                <a:solidFill>
                  <a:schemeClr val="dk1"/>
                </a:solidFill>
                <a:latin typeface="Calibri"/>
                <a:ea typeface="Calibri"/>
                <a:cs typeface="Calibri"/>
                <a:sym typeface="Calibri"/>
              </a:rPr>
              <a:t> a la gente.</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Hasta que los habitantes del pueblo </a:t>
            </a:r>
            <a:r>
              <a:rPr b="0" i="0" lang="es-MX" sz="1800" u="none" cap="none" strike="noStrike">
                <a:solidFill>
                  <a:schemeClr val="dk1"/>
                </a:solidFill>
                <a:highlight>
                  <a:srgbClr val="00FFFF"/>
                </a:highlight>
                <a:latin typeface="Calibri"/>
                <a:ea typeface="Calibri"/>
                <a:cs typeface="Calibri"/>
                <a:sym typeface="Calibri"/>
              </a:rPr>
              <a:t>se cansaron (pasado)</a:t>
            </a:r>
            <a:r>
              <a:rPr b="0" i="0" lang="es-MX" sz="1800" u="none" cap="none" strike="noStrike">
                <a:solidFill>
                  <a:schemeClr val="dk1"/>
                </a:solidFill>
                <a:latin typeface="Calibri"/>
                <a:ea typeface="Calibri"/>
                <a:cs typeface="Calibri"/>
                <a:sym typeface="Calibri"/>
              </a:rPr>
              <a:t> y </a:t>
            </a:r>
            <a:r>
              <a:rPr b="0" i="0" lang="es-MX" sz="1800" u="none" cap="none" strike="noStrike">
                <a:solidFill>
                  <a:schemeClr val="dk1"/>
                </a:solidFill>
                <a:highlight>
                  <a:srgbClr val="00FFFF"/>
                </a:highlight>
                <a:latin typeface="Calibri"/>
                <a:ea typeface="Calibri"/>
                <a:cs typeface="Calibri"/>
                <a:sym typeface="Calibri"/>
              </a:rPr>
              <a:t>huyeron</a:t>
            </a:r>
            <a:r>
              <a:rPr b="0" i="0" lang="es-MX" sz="1800" u="none" cap="none" strike="noStrike">
                <a:solidFill>
                  <a:schemeClr val="dk1"/>
                </a:solidFill>
                <a:latin typeface="Calibri"/>
                <a:ea typeface="Calibri"/>
                <a:cs typeface="Calibri"/>
                <a:sym typeface="Calibri"/>
              </a:rPr>
              <a:t> (pasado).</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276" name="Google Shape;276;p17"/>
          <p:cNvGraphicFramePr/>
          <p:nvPr/>
        </p:nvGraphicFramePr>
        <p:xfrm>
          <a:off x="210492" y="1288833"/>
          <a:ext cx="3000000" cy="3000000"/>
        </p:xfrm>
        <a:graphic>
          <a:graphicData uri="http://schemas.openxmlformats.org/drawingml/2006/table">
            <a:tbl>
              <a:tblPr bandRow="1" firstRow="1">
                <a:noFill/>
                <a:tableStyleId>{7E11766A-EF2F-4748-917D-FF06BD8859C6}</a:tableStyleId>
              </a:tblPr>
              <a:tblGrid>
                <a:gridCol w="4398100"/>
                <a:gridCol w="3825125"/>
                <a:gridCol w="29963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t>Pasado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t>Presente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t>Futuro</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80" name="Shape 280"/>
        <p:cNvGrpSpPr/>
        <p:nvPr/>
      </p:nvGrpSpPr>
      <p:grpSpPr>
        <a:xfrm>
          <a:off x="0" y="0"/>
          <a:ext cx="0" cy="0"/>
          <a:chOff x="0" y="0"/>
          <a:chExt cx="0" cy="0"/>
        </a:xfrm>
      </p:grpSpPr>
      <p:sp>
        <p:nvSpPr>
          <p:cNvPr id="281" name="Google Shape;281;gac8a767957_1_258"/>
          <p:cNvSpPr txBox="1"/>
          <p:nvPr/>
        </p:nvSpPr>
        <p:spPr>
          <a:xfrm>
            <a:off x="285136" y="570271"/>
            <a:ext cx="11493900" cy="1477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2" name="Google Shape;282;gac8a767957_1_258"/>
          <p:cNvSpPr txBox="1"/>
          <p:nvPr/>
        </p:nvSpPr>
        <p:spPr>
          <a:xfrm>
            <a:off x="0" y="0"/>
            <a:ext cx="12030600" cy="66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444444"/>
              </a:solidFill>
              <a:highlight>
                <a:srgbClr val="F2F2F2"/>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444444"/>
              </a:solidFill>
              <a:highlight>
                <a:srgbClr val="F2F2F2"/>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000"/>
              <a:buFont typeface="Arial"/>
              <a:buNone/>
            </a:pPr>
            <a:r>
              <a:rPr b="0" i="0" lang="es-MX" sz="1000" u="none" cap="none" strike="noStrike">
                <a:solidFill>
                  <a:srgbClr val="444444"/>
                </a:solidFill>
                <a:highlight>
                  <a:srgbClr val="F2F2F2"/>
                </a:highlight>
                <a:latin typeface="Arial"/>
                <a:ea typeface="Arial"/>
                <a:cs typeface="Arial"/>
                <a:sym typeface="Arial"/>
              </a:rPr>
              <a:t>USO DEL GERUNDIO</a:t>
            </a:r>
            <a:endParaRPr b="0" i="0" sz="1000" u="none" cap="none" strike="noStrike">
              <a:solidFill>
                <a:srgbClr val="444444"/>
              </a:solidFill>
              <a:highlight>
                <a:srgbClr val="F2F2F2"/>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000"/>
              <a:buFont typeface="Arial"/>
              <a:buNone/>
            </a:pPr>
            <a:r>
              <a:rPr b="0" i="0" lang="es-MX" sz="1000" u="none" cap="none" strike="noStrike">
                <a:solidFill>
                  <a:srgbClr val="444444"/>
                </a:solidFill>
                <a:highlight>
                  <a:srgbClr val="F2F2F2"/>
                </a:highlight>
                <a:latin typeface="Arial"/>
                <a:ea typeface="Arial"/>
                <a:cs typeface="Arial"/>
                <a:sym typeface="Arial"/>
              </a:rPr>
              <a:t>3. </a:t>
            </a:r>
            <a:r>
              <a:rPr b="0" i="0" lang="es-MX" sz="2100" u="none" cap="none" strike="noStrike">
                <a:solidFill>
                  <a:srgbClr val="444444"/>
                </a:solidFill>
                <a:highlight>
                  <a:srgbClr val="F2F2F2"/>
                </a:highlight>
                <a:latin typeface="Arial"/>
                <a:ea typeface="Arial"/>
                <a:cs typeface="Arial"/>
                <a:sym typeface="Arial"/>
              </a:rPr>
              <a:t>La acción que expresa el gerundio debe interpretarse como una circunstancia (de tiempo, modo o condición) de la acción del verbo principal. Es decir, la función del gerundio es siempre de complemento circunstancial. El uso del gerundio será correcto si expresa en qué momento, de qué modo, por qué motivo o con qué condición se da la acción principal. Ejemplos correctos:</a:t>
            </a:r>
            <a:endParaRPr b="0" i="0" sz="2100" u="none" cap="none" strike="noStrike">
              <a:solidFill>
                <a:srgbClr val="444444"/>
              </a:solidFill>
              <a:highlight>
                <a:srgbClr val="F2F2F2"/>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2100"/>
              <a:buFont typeface="Arial"/>
              <a:buNone/>
            </a:pPr>
            <a:r>
              <a:rPr b="0" i="0" lang="es-MX" sz="2100" u="none" cap="none" strike="noStrike">
                <a:solidFill>
                  <a:srgbClr val="444444"/>
                </a:solidFill>
                <a:highlight>
                  <a:srgbClr val="F2F2F2"/>
                </a:highlight>
                <a:latin typeface="Arial"/>
                <a:ea typeface="Arial"/>
                <a:cs typeface="Arial"/>
                <a:sym typeface="Arial"/>
              </a:rPr>
              <a:t>Eduardo </a:t>
            </a:r>
            <a:r>
              <a:rPr b="0" i="0" lang="es-MX" sz="2100" u="none" cap="none" strike="noStrike">
                <a:solidFill>
                  <a:srgbClr val="444444"/>
                </a:solidFill>
                <a:highlight>
                  <a:srgbClr val="00FFFF"/>
                </a:highlight>
                <a:latin typeface="Arial"/>
                <a:ea typeface="Arial"/>
                <a:cs typeface="Arial"/>
                <a:sym typeface="Arial"/>
              </a:rPr>
              <a:t>ha aprobado</a:t>
            </a:r>
            <a:r>
              <a:rPr b="0" i="0" lang="es-MX" sz="2100" u="none" cap="none" strike="noStrike">
                <a:solidFill>
                  <a:srgbClr val="444444"/>
                </a:solidFill>
                <a:highlight>
                  <a:srgbClr val="F2F2F2"/>
                </a:highlight>
                <a:latin typeface="Arial"/>
                <a:ea typeface="Arial"/>
                <a:cs typeface="Arial"/>
                <a:sym typeface="Arial"/>
              </a:rPr>
              <a:t> las matemáticas </a:t>
            </a:r>
            <a:r>
              <a:rPr b="1" i="1" lang="es-MX" sz="2100" u="none" cap="none" strike="noStrike">
                <a:solidFill>
                  <a:srgbClr val="444444"/>
                </a:solidFill>
                <a:highlight>
                  <a:srgbClr val="F2F2F2"/>
                </a:highlight>
                <a:latin typeface="Arial"/>
                <a:ea typeface="Arial"/>
                <a:cs typeface="Arial"/>
                <a:sym typeface="Arial"/>
              </a:rPr>
              <a:t>copiando</a:t>
            </a:r>
            <a:br>
              <a:rPr b="1" i="1" lang="es-MX" sz="2100" u="none" cap="none" strike="noStrike">
                <a:solidFill>
                  <a:srgbClr val="444444"/>
                </a:solidFill>
                <a:highlight>
                  <a:srgbClr val="F2F2F2"/>
                </a:highlight>
                <a:latin typeface="Arial"/>
                <a:ea typeface="Arial"/>
                <a:cs typeface="Arial"/>
                <a:sym typeface="Arial"/>
              </a:rPr>
            </a:br>
            <a:endParaRPr b="1" i="1" sz="2100" u="none" cap="none" strike="noStrike">
              <a:solidFill>
                <a:srgbClr val="444444"/>
              </a:solidFill>
              <a:highlight>
                <a:srgbClr val="F2F2F2"/>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2100"/>
              <a:buFont typeface="Arial"/>
              <a:buNone/>
            </a:pPr>
            <a:r>
              <a:rPr b="1" i="0" lang="es-MX" sz="2100" u="none" cap="none" strike="noStrike">
                <a:solidFill>
                  <a:srgbClr val="444444"/>
                </a:solidFill>
                <a:highlight>
                  <a:srgbClr val="F2F2F2"/>
                </a:highlight>
                <a:latin typeface="Arial"/>
                <a:ea typeface="Arial"/>
                <a:cs typeface="Arial"/>
                <a:sym typeface="Arial"/>
              </a:rPr>
              <a:t>Incorrecto:</a:t>
            </a:r>
            <a:r>
              <a:rPr b="0" i="0" lang="es-MX" sz="2100" u="none" cap="none" strike="noStrike">
                <a:solidFill>
                  <a:srgbClr val="444444"/>
                </a:solidFill>
                <a:highlight>
                  <a:srgbClr val="F2F2F2"/>
                </a:highlight>
                <a:latin typeface="Arial"/>
                <a:ea typeface="Arial"/>
                <a:cs typeface="Arial"/>
                <a:sym typeface="Arial"/>
              </a:rPr>
              <a:t> 1. El Gobierno </a:t>
            </a:r>
            <a:r>
              <a:rPr b="0" i="0" lang="es-MX" sz="2100" u="none" cap="none" strike="noStrike">
                <a:solidFill>
                  <a:srgbClr val="444444"/>
                </a:solidFill>
                <a:highlight>
                  <a:srgbClr val="00FFFF"/>
                </a:highlight>
                <a:latin typeface="Arial"/>
                <a:ea typeface="Arial"/>
                <a:cs typeface="Arial"/>
                <a:sym typeface="Arial"/>
              </a:rPr>
              <a:t>ha aprobado</a:t>
            </a:r>
            <a:r>
              <a:rPr b="0" i="0" lang="es-MX" sz="2100" u="none" cap="none" strike="noStrike">
                <a:solidFill>
                  <a:srgbClr val="444444"/>
                </a:solidFill>
                <a:highlight>
                  <a:srgbClr val="F2F2F2"/>
                </a:highlight>
                <a:latin typeface="Arial"/>
                <a:ea typeface="Arial"/>
                <a:cs typeface="Arial"/>
                <a:sym typeface="Arial"/>
              </a:rPr>
              <a:t> un decreto </a:t>
            </a:r>
            <a:r>
              <a:rPr b="1" i="1" lang="es-MX" sz="2100" u="none" cap="none" strike="noStrike">
                <a:solidFill>
                  <a:srgbClr val="444444"/>
                </a:solidFill>
                <a:highlight>
                  <a:srgbClr val="F2F2F2"/>
                </a:highlight>
                <a:latin typeface="Arial"/>
                <a:ea typeface="Arial"/>
                <a:cs typeface="Arial"/>
                <a:sym typeface="Arial"/>
              </a:rPr>
              <a:t>regulando</a:t>
            </a:r>
            <a:r>
              <a:rPr b="0" i="0" lang="es-MX" sz="2100" u="none" cap="none" strike="noStrike">
                <a:solidFill>
                  <a:srgbClr val="444444"/>
                </a:solidFill>
                <a:highlight>
                  <a:srgbClr val="F2F2F2"/>
                </a:highlight>
                <a:latin typeface="Arial"/>
                <a:ea typeface="Arial"/>
                <a:cs typeface="Arial"/>
                <a:sym typeface="Arial"/>
              </a:rPr>
              <a:t> las importaciones asiáticas***</a:t>
            </a:r>
            <a:endParaRPr b="0" i="0" sz="2100" u="none" cap="none" strike="noStrike">
              <a:solidFill>
                <a:srgbClr val="444444"/>
              </a:solidFill>
              <a:highlight>
                <a:srgbClr val="F2F2F2"/>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2100"/>
              <a:buFont typeface="Arial"/>
              <a:buNone/>
            </a:pPr>
            <a:r>
              <a:rPr b="0" i="0" lang="es-MX" sz="2100" u="none" cap="none" strike="noStrike">
                <a:solidFill>
                  <a:srgbClr val="444444"/>
                </a:solidFill>
                <a:highlight>
                  <a:srgbClr val="F2F2F2"/>
                </a:highlight>
                <a:latin typeface="Arial"/>
                <a:ea typeface="Arial"/>
                <a:cs typeface="Arial"/>
                <a:sym typeface="Arial"/>
              </a:rPr>
              <a:t>2. El gobierno </a:t>
            </a:r>
            <a:r>
              <a:rPr b="0" i="0" lang="es-MX" sz="2100" u="none" cap="none" strike="noStrike">
                <a:solidFill>
                  <a:srgbClr val="444444"/>
                </a:solidFill>
                <a:highlight>
                  <a:srgbClr val="00FFFF"/>
                </a:highlight>
                <a:latin typeface="Arial"/>
                <a:ea typeface="Arial"/>
                <a:cs typeface="Arial"/>
                <a:sym typeface="Arial"/>
              </a:rPr>
              <a:t>ha aprobado</a:t>
            </a:r>
            <a:r>
              <a:rPr b="0" i="0" lang="es-MX" sz="2100" u="none" cap="none" strike="noStrike">
                <a:solidFill>
                  <a:srgbClr val="444444"/>
                </a:solidFill>
                <a:highlight>
                  <a:srgbClr val="F2F2F2"/>
                </a:highlight>
                <a:latin typeface="Arial"/>
                <a:ea typeface="Arial"/>
                <a:cs typeface="Arial"/>
                <a:sym typeface="Arial"/>
              </a:rPr>
              <a:t> regulando con un decreto las importaciones asiáticas.**</a:t>
            </a:r>
            <a:endParaRPr b="0" i="0" sz="2100" u="none" cap="none" strike="noStrike">
              <a:solidFill>
                <a:srgbClr val="444444"/>
              </a:solidFill>
              <a:highlight>
                <a:srgbClr val="F2F2F2"/>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2100"/>
              <a:buFont typeface="Arial"/>
              <a:buNone/>
            </a:pPr>
            <a:r>
              <a:rPr b="0" i="0" lang="es-MX" sz="2100" u="none" cap="none" strike="noStrike">
                <a:solidFill>
                  <a:srgbClr val="444444"/>
                </a:solidFill>
                <a:highlight>
                  <a:srgbClr val="F2F2F2"/>
                </a:highlight>
                <a:latin typeface="Arial"/>
                <a:ea typeface="Arial"/>
                <a:cs typeface="Arial"/>
                <a:sym typeface="Arial"/>
              </a:rPr>
              <a:t>3. /</a:t>
            </a:r>
            <a:r>
              <a:rPr b="0" i="0" lang="es-MX" sz="2100" u="none" cap="none" strike="noStrike">
                <a:solidFill>
                  <a:srgbClr val="444444"/>
                </a:solidFill>
                <a:highlight>
                  <a:srgbClr val="D5A6BD"/>
                </a:highlight>
                <a:latin typeface="Arial"/>
                <a:ea typeface="Arial"/>
                <a:cs typeface="Arial"/>
                <a:sym typeface="Arial"/>
              </a:rPr>
              <a:t>El gobierno ha aprobado un decreto/</a:t>
            </a:r>
            <a:r>
              <a:rPr b="0" i="0" lang="es-MX" sz="2100" u="none" cap="none" strike="noStrike">
                <a:solidFill>
                  <a:srgbClr val="444444"/>
                </a:solidFill>
                <a:highlight>
                  <a:srgbClr val="F2F2F2"/>
                </a:highlight>
                <a:latin typeface="Arial"/>
                <a:ea typeface="Arial"/>
                <a:cs typeface="Arial"/>
                <a:sym typeface="Arial"/>
              </a:rPr>
              <a:t> / </a:t>
            </a:r>
            <a:r>
              <a:rPr b="0" i="0" lang="es-MX" sz="2100" u="none" cap="none" strike="noStrike">
                <a:solidFill>
                  <a:srgbClr val="444444"/>
                </a:solidFill>
                <a:highlight>
                  <a:srgbClr val="FF0000"/>
                </a:highlight>
                <a:latin typeface="Arial"/>
                <a:ea typeface="Arial"/>
                <a:cs typeface="Arial"/>
                <a:sym typeface="Arial"/>
              </a:rPr>
              <a:t>que</a:t>
            </a:r>
            <a:r>
              <a:rPr b="0" i="0" lang="es-MX" sz="2100" u="none" cap="none" strike="noStrike">
                <a:solidFill>
                  <a:srgbClr val="444444"/>
                </a:solidFill>
                <a:highlight>
                  <a:srgbClr val="F2F2F2"/>
                </a:highlight>
                <a:latin typeface="Arial"/>
                <a:ea typeface="Arial"/>
                <a:cs typeface="Arial"/>
                <a:sym typeface="Arial"/>
              </a:rPr>
              <a:t> </a:t>
            </a:r>
            <a:r>
              <a:rPr b="0" i="0" lang="es-MX" sz="2100" u="none" cap="none" strike="noStrike">
                <a:solidFill>
                  <a:srgbClr val="444444"/>
                </a:solidFill>
                <a:highlight>
                  <a:srgbClr val="FFFF00"/>
                </a:highlight>
                <a:latin typeface="Arial"/>
                <a:ea typeface="Arial"/>
                <a:cs typeface="Arial"/>
                <a:sym typeface="Arial"/>
              </a:rPr>
              <a:t>regula</a:t>
            </a:r>
            <a:r>
              <a:rPr b="0" i="0" lang="es-MX" sz="2100" u="none" cap="none" strike="noStrike">
                <a:solidFill>
                  <a:srgbClr val="444444"/>
                </a:solidFill>
                <a:highlight>
                  <a:srgbClr val="F2F2F2"/>
                </a:highlight>
                <a:latin typeface="Arial"/>
                <a:ea typeface="Arial"/>
                <a:cs typeface="Arial"/>
                <a:sym typeface="Arial"/>
              </a:rPr>
              <a:t> las importaciones asiaticas/ /</a:t>
            </a:r>
            <a:r>
              <a:rPr b="0" i="0" lang="es-MX" sz="2100" u="none" cap="none" strike="noStrike">
                <a:solidFill>
                  <a:srgbClr val="444444"/>
                </a:solidFill>
                <a:highlight>
                  <a:srgbClr val="FF0000"/>
                </a:highlight>
                <a:latin typeface="Arial"/>
                <a:ea typeface="Arial"/>
                <a:cs typeface="Arial"/>
                <a:sym typeface="Arial"/>
              </a:rPr>
              <a:t>que</a:t>
            </a:r>
            <a:r>
              <a:rPr b="0" i="0" lang="es-MX" sz="2100" u="none" cap="none" strike="noStrike">
                <a:solidFill>
                  <a:srgbClr val="444444"/>
                </a:solidFill>
                <a:highlight>
                  <a:srgbClr val="F2F2F2"/>
                </a:highlight>
                <a:latin typeface="Arial"/>
                <a:ea typeface="Arial"/>
                <a:cs typeface="Arial"/>
                <a:sym typeface="Arial"/>
              </a:rPr>
              <a:t> </a:t>
            </a:r>
            <a:r>
              <a:rPr b="0" i="0" lang="es-MX" sz="2100" u="none" cap="none" strike="noStrike">
                <a:solidFill>
                  <a:srgbClr val="444444"/>
                </a:solidFill>
                <a:highlight>
                  <a:srgbClr val="FFFF00"/>
                </a:highlight>
                <a:latin typeface="Arial"/>
                <a:ea typeface="Arial"/>
                <a:cs typeface="Arial"/>
                <a:sym typeface="Arial"/>
              </a:rPr>
              <a:t>es</a:t>
            </a:r>
            <a:r>
              <a:rPr b="0" i="0" lang="es-MX" sz="2100" u="none" cap="none" strike="noStrike">
                <a:solidFill>
                  <a:srgbClr val="444444"/>
                </a:solidFill>
                <a:highlight>
                  <a:srgbClr val="F2F2F2"/>
                </a:highlight>
                <a:latin typeface="Arial"/>
                <a:ea typeface="Arial"/>
                <a:cs typeface="Arial"/>
                <a:sym typeface="Arial"/>
              </a:rPr>
              <a:t> importante para México/, /pues de él </a:t>
            </a:r>
            <a:r>
              <a:rPr b="0" i="0" lang="es-MX" sz="2100" u="none" cap="none" strike="noStrike">
                <a:solidFill>
                  <a:srgbClr val="444444"/>
                </a:solidFill>
                <a:highlight>
                  <a:srgbClr val="FFFF00"/>
                </a:highlight>
                <a:latin typeface="Arial"/>
                <a:ea typeface="Arial"/>
                <a:cs typeface="Arial"/>
                <a:sym typeface="Arial"/>
              </a:rPr>
              <a:t>depende</a:t>
            </a:r>
            <a:r>
              <a:rPr b="0" i="0" lang="es-MX" sz="2100" u="none" cap="none" strike="noStrike">
                <a:solidFill>
                  <a:srgbClr val="444444"/>
                </a:solidFill>
                <a:highlight>
                  <a:srgbClr val="F2F2F2"/>
                </a:highlight>
                <a:latin typeface="Arial"/>
                <a:ea typeface="Arial"/>
                <a:cs typeface="Arial"/>
                <a:sym typeface="Arial"/>
              </a:rPr>
              <a:t> la economía para las próximas décadas./</a:t>
            </a:r>
            <a:endParaRPr b="0" i="0" sz="2100" u="none" cap="none" strike="noStrike">
              <a:solidFill>
                <a:srgbClr val="444444"/>
              </a:solidFill>
              <a:highlight>
                <a:srgbClr val="F2F2F2"/>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2100"/>
              <a:buFont typeface="Arial"/>
              <a:buNone/>
            </a:pPr>
            <a:r>
              <a:rPr b="0" i="0" lang="es-MX" sz="2100" u="none" cap="none" strike="noStrike">
                <a:solidFill>
                  <a:srgbClr val="444444"/>
                </a:solidFill>
                <a:highlight>
                  <a:srgbClr val="F2F2F2"/>
                </a:highlight>
                <a:latin typeface="Arial"/>
                <a:ea typeface="Arial"/>
                <a:cs typeface="Arial"/>
                <a:sym typeface="Arial"/>
              </a:rPr>
              <a:t>               Oración principal                       nexo       Oración subordinada</a:t>
            </a:r>
            <a:endParaRPr b="0" i="0" sz="2100" u="none" cap="none" strike="noStrike">
              <a:solidFill>
                <a:srgbClr val="444444"/>
              </a:solidFill>
              <a:highlight>
                <a:srgbClr val="F2F2F2"/>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2100"/>
              <a:buFont typeface="Arial"/>
              <a:buNone/>
            </a:pPr>
            <a:r>
              <a:rPr b="0" i="0" lang="es-MX" sz="2100" u="none" cap="none" strike="noStrike">
                <a:solidFill>
                  <a:srgbClr val="444444"/>
                </a:solidFill>
                <a:highlight>
                  <a:srgbClr val="F2F2F2"/>
                </a:highlight>
                <a:latin typeface="Arial"/>
                <a:ea typeface="Arial"/>
                <a:cs typeface="Arial"/>
                <a:sym typeface="Arial"/>
              </a:rPr>
              <a:t>/El papá de Juan /</a:t>
            </a:r>
            <a:r>
              <a:rPr b="0" i="0" lang="es-MX" sz="2100" u="none" cap="none" strike="noStrike">
                <a:solidFill>
                  <a:srgbClr val="444444"/>
                </a:solidFill>
                <a:highlight>
                  <a:srgbClr val="FF0000"/>
                </a:highlight>
                <a:latin typeface="Arial"/>
                <a:ea typeface="Arial"/>
                <a:cs typeface="Arial"/>
                <a:sym typeface="Arial"/>
              </a:rPr>
              <a:t>que</a:t>
            </a:r>
            <a:r>
              <a:rPr b="0" i="0" lang="es-MX" sz="2100" u="none" cap="none" strike="noStrike">
                <a:solidFill>
                  <a:srgbClr val="444444"/>
                </a:solidFill>
                <a:highlight>
                  <a:srgbClr val="F2F2F2"/>
                </a:highlight>
                <a:latin typeface="Arial"/>
                <a:ea typeface="Arial"/>
                <a:cs typeface="Arial"/>
                <a:sym typeface="Arial"/>
              </a:rPr>
              <a:t> </a:t>
            </a:r>
            <a:r>
              <a:rPr b="0" i="0" lang="es-MX" sz="2100" u="none" cap="none" strike="noStrike">
                <a:solidFill>
                  <a:srgbClr val="444444"/>
                </a:solidFill>
                <a:highlight>
                  <a:srgbClr val="00FFFF"/>
                </a:highlight>
                <a:latin typeface="Arial"/>
                <a:ea typeface="Arial"/>
                <a:cs typeface="Arial"/>
                <a:sym typeface="Arial"/>
              </a:rPr>
              <a:t>se llama</a:t>
            </a:r>
            <a:r>
              <a:rPr b="0" i="0" lang="es-MX" sz="2100" u="none" cap="none" strike="noStrike">
                <a:solidFill>
                  <a:srgbClr val="444444"/>
                </a:solidFill>
                <a:highlight>
                  <a:srgbClr val="F2F2F2"/>
                </a:highlight>
                <a:latin typeface="Arial"/>
                <a:ea typeface="Arial"/>
                <a:cs typeface="Arial"/>
                <a:sym typeface="Arial"/>
              </a:rPr>
              <a:t> Mario/ /</a:t>
            </a:r>
            <a:r>
              <a:rPr b="0" i="0" lang="es-MX" sz="2100" u="none" cap="none" strike="noStrike">
                <a:solidFill>
                  <a:srgbClr val="444444"/>
                </a:solidFill>
                <a:highlight>
                  <a:srgbClr val="00FFFF"/>
                </a:highlight>
                <a:latin typeface="Arial"/>
                <a:ea typeface="Arial"/>
                <a:cs typeface="Arial"/>
                <a:sym typeface="Arial"/>
              </a:rPr>
              <a:t>vino</a:t>
            </a:r>
            <a:r>
              <a:rPr b="0" i="0" lang="es-MX" sz="2100" u="none" cap="none" strike="noStrike">
                <a:solidFill>
                  <a:srgbClr val="444444"/>
                </a:solidFill>
                <a:highlight>
                  <a:srgbClr val="F2F2F2"/>
                </a:highlight>
                <a:latin typeface="Arial"/>
                <a:ea typeface="Arial"/>
                <a:cs typeface="Arial"/>
                <a:sym typeface="Arial"/>
              </a:rPr>
              <a:t> ayer con un pastel./*****</a:t>
            </a:r>
            <a:endParaRPr b="0" i="0" sz="2100" u="none" cap="none" strike="noStrike">
              <a:solidFill>
                <a:srgbClr val="444444"/>
              </a:solidFill>
              <a:highlight>
                <a:srgbClr val="F2F2F2"/>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2100"/>
              <a:buFont typeface="Arial"/>
              <a:buNone/>
            </a:pPr>
            <a:r>
              <a:rPr b="0" i="0" lang="es-MX" sz="2100" u="none" cap="none" strike="noStrike">
                <a:solidFill>
                  <a:srgbClr val="444444"/>
                </a:solidFill>
                <a:highlight>
                  <a:srgbClr val="F2F2F2"/>
                </a:highlight>
                <a:latin typeface="Arial"/>
                <a:ea typeface="Arial"/>
                <a:cs typeface="Arial"/>
                <a:sym typeface="Arial"/>
              </a:rPr>
              <a:t>                           nexo</a:t>
            </a:r>
            <a:endParaRPr b="0" i="0" sz="2100" u="none" cap="none" strike="noStrike">
              <a:solidFill>
                <a:srgbClr val="444444"/>
              </a:solidFill>
              <a:highlight>
                <a:srgbClr val="F2F2F2"/>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2100"/>
              <a:buFont typeface="Arial"/>
              <a:buNone/>
            </a:pPr>
            <a:r>
              <a:rPr b="0" i="0" lang="es-MX" sz="2100" u="none" cap="none" strike="noStrike">
                <a:solidFill>
                  <a:srgbClr val="444444"/>
                </a:solidFill>
                <a:highlight>
                  <a:srgbClr val="F2F2F2"/>
                </a:highlight>
                <a:latin typeface="Arial"/>
                <a:ea typeface="Arial"/>
                <a:cs typeface="Arial"/>
                <a:sym typeface="Arial"/>
              </a:rPr>
              <a:t>4. El gobierno ha aprobado y regulado las importacione asiáticas.</a:t>
            </a:r>
            <a:endParaRPr b="0" i="0" sz="2100" u="none" cap="none" strike="noStrike">
              <a:solidFill>
                <a:srgbClr val="444444"/>
              </a:solidFill>
              <a:highlight>
                <a:srgbClr val="F2F2F2"/>
              </a:highlight>
              <a:latin typeface="Arial"/>
              <a:ea typeface="Arial"/>
              <a:cs typeface="Arial"/>
              <a:sym typeface="Arial"/>
            </a:endParaRPr>
          </a:p>
          <a:p>
            <a:pPr indent="0" lvl="0" marL="457200" marR="0" rtl="0" algn="l">
              <a:lnSpc>
                <a:spcPct val="115000"/>
              </a:lnSpc>
              <a:spcBef>
                <a:spcPts val="1200"/>
              </a:spcBef>
              <a:spcAft>
                <a:spcPts val="1200"/>
              </a:spcAft>
              <a:buClr>
                <a:srgbClr val="000000"/>
              </a:buClr>
              <a:buSzPts val="2100"/>
              <a:buFont typeface="Arial"/>
              <a:buNone/>
            </a:pPr>
            <a:r>
              <a:rPr b="0" i="0" lang="es-MX" sz="2100" u="none" cap="none" strike="noStrike">
                <a:solidFill>
                  <a:srgbClr val="444444"/>
                </a:solidFill>
                <a:highlight>
                  <a:srgbClr val="F2F2F2"/>
                </a:highlight>
                <a:latin typeface="Arial"/>
                <a:ea typeface="Arial"/>
                <a:cs typeface="Arial"/>
                <a:sym typeface="Arial"/>
              </a:rPr>
              <a:t>5. El gobierno ha aprobado regulando con un decreto las importaciones asiáiticas.</a:t>
            </a:r>
            <a:endParaRPr b="0" i="0" sz="2100" u="none" cap="none" strike="noStrike">
              <a:solidFill>
                <a:srgbClr val="444444"/>
              </a:solidFill>
              <a:highlight>
                <a:srgbClr val="F2F2F2"/>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86" name="Shape 286"/>
        <p:cNvGrpSpPr/>
        <p:nvPr/>
      </p:nvGrpSpPr>
      <p:grpSpPr>
        <a:xfrm>
          <a:off x="0" y="0"/>
          <a:ext cx="0" cy="0"/>
          <a:chOff x="0" y="0"/>
          <a:chExt cx="0" cy="0"/>
        </a:xfrm>
      </p:grpSpPr>
      <p:sp>
        <p:nvSpPr>
          <p:cNvPr id="287" name="Google Shape;287;p19"/>
          <p:cNvSpPr txBox="1"/>
          <p:nvPr/>
        </p:nvSpPr>
        <p:spPr>
          <a:xfrm>
            <a:off x="285136" y="570271"/>
            <a:ext cx="1149391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8" name="Google Shape;288;p19"/>
          <p:cNvSpPr txBox="1"/>
          <p:nvPr/>
        </p:nvSpPr>
        <p:spPr>
          <a:xfrm>
            <a:off x="285113" y="117125"/>
            <a:ext cx="11356500" cy="6404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200"/>
              </a:spcBef>
              <a:spcAft>
                <a:spcPts val="0"/>
              </a:spcAft>
              <a:buClr>
                <a:srgbClr val="000000"/>
              </a:buClr>
              <a:buSzPts val="1300"/>
              <a:buFont typeface="Arial"/>
              <a:buNone/>
            </a:pPr>
            <a:r>
              <a:rPr b="0" i="0" lang="es-MX" sz="1300" u="none" cap="none" strike="noStrike">
                <a:solidFill>
                  <a:srgbClr val="444444"/>
                </a:solidFill>
                <a:highlight>
                  <a:srgbClr val="F2F2F2"/>
                </a:highlight>
                <a:latin typeface="Arial"/>
                <a:ea typeface="Arial"/>
                <a:cs typeface="Arial"/>
                <a:sym typeface="Arial"/>
              </a:rPr>
              <a:t>Gerundio     -ANDO/ IENDO  (</a:t>
            </a:r>
            <a:r>
              <a:rPr b="0" i="0" lang="es-MX" sz="1400" u="none" cap="none" strike="noStrike">
                <a:solidFill>
                  <a:srgbClr val="444444"/>
                </a:solidFill>
                <a:highlight>
                  <a:srgbClr val="F2F2F2"/>
                </a:highlight>
                <a:latin typeface="Times New Roman"/>
                <a:ea typeface="Times New Roman"/>
                <a:cs typeface="Times New Roman"/>
                <a:sym typeface="Times New Roman"/>
              </a:rPr>
              <a:t>CAMINANDO, CORRIENDO</a:t>
            </a:r>
            <a:r>
              <a:rPr b="0" i="0" lang="es-MX" sz="1300" u="none" cap="none" strike="noStrike">
                <a:solidFill>
                  <a:srgbClr val="444444"/>
                </a:solidFill>
                <a:highlight>
                  <a:srgbClr val="F2F2F2"/>
                </a:highlight>
                <a:latin typeface="Arial"/>
                <a:ea typeface="Arial"/>
                <a:cs typeface="Arial"/>
                <a:sym typeface="Arial"/>
              </a:rPr>
              <a:t>)</a:t>
            </a:r>
            <a:endParaRPr b="0" i="0" sz="1300" u="none" cap="none" strike="noStrike">
              <a:solidFill>
                <a:srgbClr val="444444"/>
              </a:solidFill>
              <a:highlight>
                <a:srgbClr val="F2F2F2"/>
              </a:highlight>
              <a:latin typeface="Arial"/>
              <a:ea typeface="Arial"/>
              <a:cs typeface="Arial"/>
              <a:sym typeface="Arial"/>
            </a:endParaRPr>
          </a:p>
          <a:p>
            <a:pPr indent="-311150" lvl="0" marL="558800" marR="0" rtl="0" algn="l">
              <a:lnSpc>
                <a:spcPct val="115000"/>
              </a:lnSpc>
              <a:spcBef>
                <a:spcPts val="1200"/>
              </a:spcBef>
              <a:spcAft>
                <a:spcPts val="0"/>
              </a:spcAft>
              <a:buClr>
                <a:srgbClr val="444444"/>
              </a:buClr>
              <a:buSzPts val="1300"/>
              <a:buFont typeface="Times New Roman"/>
              <a:buAutoNum type="arabicPeriod"/>
            </a:pPr>
            <a:r>
              <a:rPr b="0" i="0" lang="es-MX" sz="1300" u="none" cap="none" strike="noStrike">
                <a:solidFill>
                  <a:srgbClr val="444444"/>
                </a:solidFill>
                <a:highlight>
                  <a:srgbClr val="F2F2F2"/>
                </a:highlight>
                <a:latin typeface="Times New Roman"/>
                <a:ea typeface="Times New Roman"/>
                <a:cs typeface="Times New Roman"/>
                <a:sym typeface="Times New Roman"/>
              </a:rPr>
              <a:t>En la mayoría de los casos, el sujeto del gerundio debe coincidir con el sujeto de la oración principal</a:t>
            </a:r>
            <a:endParaRPr b="0" i="0" sz="1300" u="none" cap="none" strike="noStrike">
              <a:solidFill>
                <a:srgbClr val="444444"/>
              </a:solidFill>
              <a:highlight>
                <a:srgbClr val="F2F2F2"/>
              </a:highlight>
              <a:latin typeface="Times New Roman"/>
              <a:ea typeface="Times New Roman"/>
              <a:cs typeface="Times New Roman"/>
              <a:sym typeface="Times New Roman"/>
            </a:endParaRPr>
          </a:p>
          <a:p>
            <a:pPr indent="-311150" lvl="1" marL="1066800" marR="0" rtl="0" algn="l">
              <a:lnSpc>
                <a:spcPct val="115000"/>
              </a:lnSpc>
              <a:spcBef>
                <a:spcPts val="0"/>
              </a:spcBef>
              <a:spcAft>
                <a:spcPts val="0"/>
              </a:spcAft>
              <a:buClr>
                <a:srgbClr val="444444"/>
              </a:buClr>
              <a:buSzPts val="1300"/>
              <a:buFont typeface="Arial"/>
              <a:buChar char="○"/>
            </a:pPr>
            <a:r>
              <a:rPr b="1" i="0" lang="es-MX" sz="1300" u="none" cap="none" strike="noStrike">
                <a:solidFill>
                  <a:srgbClr val="444444"/>
                </a:solidFill>
                <a:highlight>
                  <a:srgbClr val="F2F2F2"/>
                </a:highlight>
                <a:latin typeface="Times New Roman"/>
                <a:ea typeface="Times New Roman"/>
                <a:cs typeface="Times New Roman"/>
                <a:sym typeface="Times New Roman"/>
              </a:rPr>
              <a:t>Correcto:</a:t>
            </a:r>
            <a:r>
              <a:rPr b="0" i="0" lang="es-MX" sz="1300" u="none" cap="none" strike="noStrike">
                <a:solidFill>
                  <a:srgbClr val="444444"/>
                </a:solidFill>
                <a:highlight>
                  <a:srgbClr val="F2F2F2"/>
                </a:highlight>
                <a:latin typeface="Times New Roman"/>
                <a:ea typeface="Times New Roman"/>
                <a:cs typeface="Times New Roman"/>
                <a:sym typeface="Times New Roman"/>
              </a:rPr>
              <a:t> </a:t>
            </a:r>
            <a:r>
              <a:rPr b="1" i="1" lang="es-MX" sz="1300" u="none" cap="none" strike="noStrike">
                <a:solidFill>
                  <a:srgbClr val="444444"/>
                </a:solidFill>
                <a:highlight>
                  <a:srgbClr val="4A86E8"/>
                </a:highlight>
                <a:latin typeface="Times New Roman"/>
                <a:ea typeface="Times New Roman"/>
                <a:cs typeface="Times New Roman"/>
                <a:sym typeface="Times New Roman"/>
              </a:rPr>
              <a:t>El ponente</a:t>
            </a:r>
            <a:r>
              <a:rPr b="1" i="1" lang="es-MX" sz="1300" u="none" cap="none" strike="noStrike">
                <a:solidFill>
                  <a:srgbClr val="444444"/>
                </a:solidFill>
                <a:highlight>
                  <a:srgbClr val="F2F2F2"/>
                </a:highlight>
                <a:latin typeface="Times New Roman"/>
                <a:ea typeface="Times New Roman"/>
                <a:cs typeface="Times New Roman"/>
                <a:sym typeface="Times New Roman"/>
              </a:rPr>
              <a:t> </a:t>
            </a:r>
            <a:r>
              <a:rPr b="1" i="1" lang="es-MX" sz="1300" u="none" cap="none" strike="noStrike">
                <a:solidFill>
                  <a:srgbClr val="444444"/>
                </a:solidFill>
                <a:highlight>
                  <a:srgbClr val="FFFF00"/>
                </a:highlight>
                <a:latin typeface="Times New Roman"/>
                <a:ea typeface="Times New Roman"/>
                <a:cs typeface="Times New Roman"/>
                <a:sym typeface="Times New Roman"/>
              </a:rPr>
              <a:t>defendió</a:t>
            </a:r>
            <a:r>
              <a:rPr b="1" i="1" lang="es-MX" sz="1300" u="none" cap="none" strike="noStrike">
                <a:solidFill>
                  <a:srgbClr val="444444"/>
                </a:solidFill>
                <a:highlight>
                  <a:srgbClr val="F2F2F2"/>
                </a:highlight>
                <a:latin typeface="Times New Roman"/>
                <a:ea typeface="Times New Roman"/>
                <a:cs typeface="Times New Roman"/>
                <a:sym typeface="Times New Roman"/>
              </a:rPr>
              <a:t> sus conclusiones </a:t>
            </a:r>
            <a:r>
              <a:rPr b="1" i="1" lang="es-MX" sz="1300" u="none" cap="none" strike="noStrike">
                <a:solidFill>
                  <a:srgbClr val="444444"/>
                </a:solidFill>
                <a:highlight>
                  <a:srgbClr val="00FFFF"/>
                </a:highlight>
                <a:latin typeface="Times New Roman"/>
                <a:ea typeface="Times New Roman"/>
                <a:cs typeface="Times New Roman"/>
                <a:sym typeface="Times New Roman"/>
              </a:rPr>
              <a:t>apoy</a:t>
            </a:r>
            <a:r>
              <a:rPr b="1" i="1" lang="es-MX" sz="1300" u="none" cap="none" strike="noStrike">
                <a:solidFill>
                  <a:srgbClr val="444444"/>
                </a:solidFill>
                <a:highlight>
                  <a:srgbClr val="FF9900"/>
                </a:highlight>
                <a:latin typeface="Times New Roman"/>
                <a:ea typeface="Times New Roman"/>
                <a:cs typeface="Times New Roman"/>
                <a:sym typeface="Times New Roman"/>
              </a:rPr>
              <a:t>ándo</a:t>
            </a:r>
            <a:r>
              <a:rPr b="1" i="1" lang="es-MX" sz="1300" u="none" cap="none" strike="noStrike">
                <a:solidFill>
                  <a:srgbClr val="444444"/>
                </a:solidFill>
                <a:highlight>
                  <a:srgbClr val="FF00FF"/>
                </a:highlight>
                <a:latin typeface="Times New Roman"/>
                <a:ea typeface="Times New Roman"/>
                <a:cs typeface="Times New Roman"/>
                <a:sym typeface="Times New Roman"/>
              </a:rPr>
              <a:t>se</a:t>
            </a:r>
            <a:r>
              <a:rPr b="1" i="1" lang="es-MX" sz="1300" u="none" cap="none" strike="noStrike">
                <a:solidFill>
                  <a:srgbClr val="444444"/>
                </a:solidFill>
                <a:highlight>
                  <a:srgbClr val="F2F2F2"/>
                </a:highlight>
                <a:latin typeface="Times New Roman"/>
                <a:ea typeface="Times New Roman"/>
                <a:cs typeface="Times New Roman"/>
                <a:sym typeface="Times New Roman"/>
              </a:rPr>
              <a:t> en los datos  ministeriales</a:t>
            </a:r>
            <a:r>
              <a:rPr b="0" i="0" lang="es-MX" sz="1300" u="none" cap="none" strike="noStrike">
                <a:solidFill>
                  <a:srgbClr val="444444"/>
                </a:solidFill>
                <a:highlight>
                  <a:srgbClr val="F2F2F2"/>
                </a:highlight>
                <a:latin typeface="Times New Roman"/>
                <a:ea typeface="Times New Roman"/>
                <a:cs typeface="Times New Roman"/>
                <a:sym typeface="Times New Roman"/>
              </a:rPr>
              <a:t> (es el mismo sujeto, el ponente, quien defiende y se apoya).</a:t>
            </a:r>
            <a:endParaRPr b="0" i="0" sz="1300" u="none" cap="none" strike="noStrike">
              <a:solidFill>
                <a:srgbClr val="444444"/>
              </a:solidFill>
              <a:highlight>
                <a:srgbClr val="F2F2F2"/>
              </a:highlight>
              <a:latin typeface="Times New Roman"/>
              <a:ea typeface="Times New Roman"/>
              <a:cs typeface="Times New Roman"/>
              <a:sym typeface="Times New Roman"/>
            </a:endParaRPr>
          </a:p>
          <a:p>
            <a:pPr indent="-311150" lvl="1" marL="1066800" marR="0" rtl="0" algn="l">
              <a:lnSpc>
                <a:spcPct val="115000"/>
              </a:lnSpc>
              <a:spcBef>
                <a:spcPts val="0"/>
              </a:spcBef>
              <a:spcAft>
                <a:spcPts val="0"/>
              </a:spcAft>
              <a:buClr>
                <a:srgbClr val="444444"/>
              </a:buClr>
              <a:buSzPts val="1300"/>
              <a:buFont typeface="Arial"/>
              <a:buChar char="○"/>
            </a:pPr>
            <a:r>
              <a:rPr b="1" i="0" lang="es-MX" sz="1300" u="none" cap="none" strike="noStrike">
                <a:solidFill>
                  <a:srgbClr val="444444"/>
                </a:solidFill>
                <a:highlight>
                  <a:srgbClr val="F2F2F2"/>
                </a:highlight>
                <a:latin typeface="Times New Roman"/>
                <a:ea typeface="Times New Roman"/>
                <a:cs typeface="Times New Roman"/>
                <a:sym typeface="Times New Roman"/>
              </a:rPr>
              <a:t>Incorrecto: </a:t>
            </a:r>
            <a:r>
              <a:rPr b="1" i="1" lang="es-MX" sz="1300" u="none" cap="none" strike="noStrike">
                <a:solidFill>
                  <a:srgbClr val="444444"/>
                </a:solidFill>
                <a:highlight>
                  <a:srgbClr val="6D9EEB"/>
                </a:highlight>
                <a:latin typeface="Times New Roman"/>
                <a:ea typeface="Times New Roman"/>
                <a:cs typeface="Times New Roman"/>
                <a:sym typeface="Times New Roman"/>
              </a:rPr>
              <a:t>Nosotros</a:t>
            </a:r>
            <a:r>
              <a:rPr b="1" i="1" lang="es-MX" sz="1300" u="none" cap="none" strike="noStrike">
                <a:solidFill>
                  <a:srgbClr val="444444"/>
                </a:solidFill>
                <a:highlight>
                  <a:srgbClr val="F2F2F2"/>
                </a:highlight>
                <a:latin typeface="Times New Roman"/>
                <a:ea typeface="Times New Roman"/>
                <a:cs typeface="Times New Roman"/>
                <a:sym typeface="Times New Roman"/>
              </a:rPr>
              <a:t>  </a:t>
            </a:r>
            <a:r>
              <a:rPr b="1" i="1" lang="es-MX" sz="1300" u="none" cap="none" strike="noStrike">
                <a:solidFill>
                  <a:srgbClr val="444444"/>
                </a:solidFill>
                <a:highlight>
                  <a:srgbClr val="FFFF00"/>
                </a:highlight>
                <a:latin typeface="Times New Roman"/>
                <a:ea typeface="Times New Roman"/>
                <a:cs typeface="Times New Roman"/>
                <a:sym typeface="Times New Roman"/>
              </a:rPr>
              <a:t>encontramos</a:t>
            </a:r>
            <a:r>
              <a:rPr b="1" i="1" lang="es-MX" sz="1300" u="none" cap="none" strike="noStrike">
                <a:solidFill>
                  <a:srgbClr val="444444"/>
                </a:solidFill>
                <a:highlight>
                  <a:srgbClr val="F2F2F2"/>
                </a:highlight>
                <a:latin typeface="Times New Roman"/>
                <a:ea typeface="Times New Roman"/>
                <a:cs typeface="Times New Roman"/>
                <a:sym typeface="Times New Roman"/>
              </a:rPr>
              <a:t> a </a:t>
            </a:r>
            <a:r>
              <a:rPr b="1" i="1" lang="es-MX" sz="1300" u="none" cap="none" strike="noStrike">
                <a:solidFill>
                  <a:srgbClr val="444444"/>
                </a:solidFill>
                <a:highlight>
                  <a:srgbClr val="76A5AF"/>
                </a:highlight>
                <a:latin typeface="Times New Roman"/>
                <a:ea typeface="Times New Roman"/>
                <a:cs typeface="Times New Roman"/>
                <a:sym typeface="Times New Roman"/>
              </a:rPr>
              <a:t>los diputados</a:t>
            </a:r>
            <a:r>
              <a:rPr b="1" i="1" lang="es-MX" sz="1300" u="none" cap="none" strike="noStrike">
                <a:solidFill>
                  <a:srgbClr val="444444"/>
                </a:solidFill>
                <a:highlight>
                  <a:srgbClr val="F2F2F2"/>
                </a:highlight>
                <a:latin typeface="Times New Roman"/>
                <a:ea typeface="Times New Roman"/>
                <a:cs typeface="Times New Roman"/>
                <a:sym typeface="Times New Roman"/>
              </a:rPr>
              <a:t> </a:t>
            </a:r>
            <a:r>
              <a:rPr b="1" i="1" lang="es-MX" sz="1300" u="none" cap="none" strike="noStrike">
                <a:solidFill>
                  <a:srgbClr val="444444"/>
                </a:solidFill>
                <a:highlight>
                  <a:srgbClr val="00FFFF"/>
                </a:highlight>
                <a:latin typeface="Times New Roman"/>
                <a:ea typeface="Times New Roman"/>
                <a:cs typeface="Times New Roman"/>
                <a:sym typeface="Times New Roman"/>
              </a:rPr>
              <a:t>brome</a:t>
            </a:r>
            <a:r>
              <a:rPr b="1" i="1" lang="es-MX" sz="1300" u="none" cap="none" strike="noStrike">
                <a:solidFill>
                  <a:srgbClr val="444444"/>
                </a:solidFill>
                <a:highlight>
                  <a:srgbClr val="FF9900"/>
                </a:highlight>
                <a:latin typeface="Times New Roman"/>
                <a:ea typeface="Times New Roman"/>
                <a:cs typeface="Times New Roman"/>
                <a:sym typeface="Times New Roman"/>
              </a:rPr>
              <a:t>ando</a:t>
            </a:r>
            <a:r>
              <a:rPr b="1" i="1" lang="es-MX" sz="1300" u="none" cap="none" strike="noStrike">
                <a:solidFill>
                  <a:srgbClr val="444444"/>
                </a:solidFill>
                <a:highlight>
                  <a:srgbClr val="F2F2F2"/>
                </a:highlight>
                <a:latin typeface="Times New Roman"/>
                <a:ea typeface="Times New Roman"/>
                <a:cs typeface="Times New Roman"/>
                <a:sym typeface="Times New Roman"/>
              </a:rPr>
              <a:t> en el hemiciclo</a:t>
            </a:r>
            <a:r>
              <a:rPr b="0" i="0" lang="es-MX" sz="1300" u="none" cap="none" strike="noStrike">
                <a:solidFill>
                  <a:srgbClr val="444444"/>
                </a:solidFill>
                <a:highlight>
                  <a:srgbClr val="F2F2F2"/>
                </a:highlight>
                <a:latin typeface="Times New Roman"/>
                <a:ea typeface="Times New Roman"/>
                <a:cs typeface="Times New Roman"/>
                <a:sym typeface="Times New Roman"/>
              </a:rPr>
              <a:t> (el sujeto es “nosotros” pero el gerundio se refiere a los diputados). La ambigüedad se eliminaría si dijéramos: Nos encontramos a los diputados, que estaban bromeando en el hemiciclo</a:t>
            </a:r>
            <a:endParaRPr b="0" i="0" sz="1300" u="none" cap="none" strike="noStrike">
              <a:solidFill>
                <a:srgbClr val="444444"/>
              </a:solidFill>
              <a:highlight>
                <a:srgbClr val="F2F2F2"/>
              </a:highlight>
              <a:latin typeface="Times New Roman"/>
              <a:ea typeface="Times New Roman"/>
              <a:cs typeface="Times New Roman"/>
              <a:sym typeface="Times New Roman"/>
            </a:endParaRPr>
          </a:p>
          <a:p>
            <a:pPr indent="0" lvl="0" marL="0" marR="0" rtl="0" algn="l">
              <a:lnSpc>
                <a:spcPct val="100000"/>
              </a:lnSpc>
              <a:spcBef>
                <a:spcPts val="3200"/>
              </a:spcBef>
              <a:spcAft>
                <a:spcPts val="0"/>
              </a:spcAft>
              <a:buClr>
                <a:srgbClr val="000000"/>
              </a:buClr>
              <a:buSzPts val="1300"/>
              <a:buFont typeface="Arial"/>
              <a:buNone/>
            </a:pPr>
            <a:r>
              <a:rPr b="0" i="0" lang="es-MX" sz="1300" u="none" cap="none" strike="noStrike">
                <a:solidFill>
                  <a:srgbClr val="444444"/>
                </a:solidFill>
                <a:highlight>
                  <a:srgbClr val="6D9EEB"/>
                </a:highlight>
                <a:latin typeface="Times New Roman"/>
                <a:ea typeface="Times New Roman"/>
                <a:cs typeface="Times New Roman"/>
                <a:sym typeface="Times New Roman"/>
              </a:rPr>
              <a:t>/ORACIÓN PRINCIPAL (verbo conjugado 1)            V. CONJUGADO 2. ORACIÓN SUBORDINADA.</a:t>
            </a:r>
            <a:endParaRPr b="0" i="0" sz="1300" u="none" cap="none" strike="noStrike">
              <a:solidFill>
                <a:srgbClr val="444444"/>
              </a:solidFill>
              <a:highlight>
                <a:srgbClr val="6D9EEB"/>
              </a:highlight>
              <a:latin typeface="Times New Roman"/>
              <a:ea typeface="Times New Roman"/>
              <a:cs typeface="Times New Roman"/>
              <a:sym typeface="Times New Roman"/>
            </a:endParaRPr>
          </a:p>
          <a:p>
            <a:pPr indent="-734400" lvl="0" marL="914400" marR="0" rtl="0" algn="just">
              <a:lnSpc>
                <a:spcPct val="100000"/>
              </a:lnSpc>
              <a:spcBef>
                <a:spcPts val="3200"/>
              </a:spcBef>
              <a:spcAft>
                <a:spcPts val="0"/>
              </a:spcAft>
              <a:buClr>
                <a:srgbClr val="000000"/>
              </a:buClr>
              <a:buSzPts val="1300"/>
              <a:buFont typeface="Arial"/>
              <a:buNone/>
            </a:pPr>
            <a:r>
              <a:rPr b="0" i="0" lang="es-MX" sz="1300" u="none" cap="none" strike="noStrike">
                <a:solidFill>
                  <a:srgbClr val="444444"/>
                </a:solidFill>
                <a:highlight>
                  <a:srgbClr val="6D9EEB"/>
                </a:highlight>
                <a:latin typeface="Times New Roman"/>
                <a:ea typeface="Times New Roman"/>
                <a:cs typeface="Times New Roman"/>
                <a:sym typeface="Times New Roman"/>
              </a:rPr>
              <a:t>2. </a:t>
            </a:r>
            <a:r>
              <a:rPr b="0" i="0" lang="es-MX" sz="1300" u="none" cap="none" strike="noStrike">
                <a:solidFill>
                  <a:srgbClr val="444444"/>
                </a:solidFill>
                <a:highlight>
                  <a:srgbClr val="FFFFFF"/>
                </a:highlight>
                <a:latin typeface="Times New Roman"/>
                <a:ea typeface="Times New Roman"/>
                <a:cs typeface="Times New Roman"/>
                <a:sym typeface="Times New Roman"/>
              </a:rPr>
              <a:t>Gerundio bien empleado la acción de este deber ser anterior o simultánea a el verbo conjugado, nunca posterior.</a:t>
            </a:r>
            <a:endParaRPr b="0" i="0" sz="1300" u="none" cap="none" strike="noStrike">
              <a:solidFill>
                <a:srgbClr val="444444"/>
              </a:solidFill>
              <a:highlight>
                <a:srgbClr val="FFFFFF"/>
              </a:highlight>
              <a:latin typeface="Times New Roman"/>
              <a:ea typeface="Times New Roman"/>
              <a:cs typeface="Times New Roman"/>
              <a:sym typeface="Times New Roman"/>
            </a:endParaRPr>
          </a:p>
          <a:p>
            <a:pPr indent="0" lvl="0" marL="914400" marR="0" rtl="0" algn="l">
              <a:lnSpc>
                <a:spcPct val="100000"/>
              </a:lnSpc>
              <a:spcBef>
                <a:spcPts val="3200"/>
              </a:spcBef>
              <a:spcAft>
                <a:spcPts val="0"/>
              </a:spcAft>
              <a:buClr>
                <a:srgbClr val="000000"/>
              </a:buClr>
              <a:buSzPts val="1300"/>
              <a:buFont typeface="Arial"/>
              <a:buNone/>
            </a:pPr>
            <a:r>
              <a:rPr b="0" i="0" lang="es-MX" sz="1300" u="none" cap="none" strike="noStrike">
                <a:solidFill>
                  <a:srgbClr val="444444"/>
                </a:solidFill>
                <a:highlight>
                  <a:srgbClr val="6D9EEB"/>
                </a:highlight>
                <a:latin typeface="Times New Roman"/>
                <a:ea typeface="Times New Roman"/>
                <a:cs typeface="Times New Roman"/>
                <a:sym typeface="Times New Roman"/>
              </a:rPr>
              <a:t>2. Nosotros </a:t>
            </a:r>
            <a:r>
              <a:rPr b="0" i="0" lang="es-MX" sz="1300" u="none" cap="none" strike="noStrike">
                <a:solidFill>
                  <a:srgbClr val="444444"/>
                </a:solidFill>
                <a:highlight>
                  <a:srgbClr val="FFFF00"/>
                </a:highlight>
                <a:latin typeface="Times New Roman"/>
                <a:ea typeface="Times New Roman"/>
                <a:cs typeface="Times New Roman"/>
                <a:sym typeface="Times New Roman"/>
              </a:rPr>
              <a:t>encontramos</a:t>
            </a:r>
            <a:r>
              <a:rPr b="0" i="0" lang="es-MX" sz="1300" u="none" cap="none" strike="noStrike">
                <a:solidFill>
                  <a:srgbClr val="444444"/>
                </a:solidFill>
                <a:highlight>
                  <a:srgbClr val="F2F2F2"/>
                </a:highlight>
                <a:latin typeface="Times New Roman"/>
                <a:ea typeface="Times New Roman"/>
                <a:cs typeface="Times New Roman"/>
                <a:sym typeface="Times New Roman"/>
              </a:rPr>
              <a:t> a los diputados/   </a:t>
            </a:r>
            <a:r>
              <a:rPr b="0" i="0" lang="es-MX" sz="1300" u="none" cap="none" strike="noStrike">
                <a:solidFill>
                  <a:srgbClr val="444444"/>
                </a:solidFill>
                <a:highlight>
                  <a:srgbClr val="FF0000"/>
                </a:highlight>
                <a:latin typeface="Times New Roman"/>
                <a:ea typeface="Times New Roman"/>
                <a:cs typeface="Times New Roman"/>
                <a:sym typeface="Times New Roman"/>
              </a:rPr>
              <a:t> ,</a:t>
            </a:r>
            <a:r>
              <a:rPr b="0" i="0" lang="es-MX" sz="1300" u="none" cap="none" strike="noStrike">
                <a:solidFill>
                  <a:srgbClr val="444444"/>
                </a:solidFill>
                <a:highlight>
                  <a:srgbClr val="F2F2F2"/>
                </a:highlight>
                <a:latin typeface="Times New Roman"/>
                <a:ea typeface="Times New Roman"/>
                <a:cs typeface="Times New Roman"/>
                <a:sym typeface="Times New Roman"/>
              </a:rPr>
              <a:t> /</a:t>
            </a:r>
            <a:r>
              <a:rPr b="0" i="0" lang="es-MX" sz="1300" u="none" cap="none" strike="noStrike">
                <a:solidFill>
                  <a:srgbClr val="444444"/>
                </a:solidFill>
                <a:highlight>
                  <a:srgbClr val="BF9000"/>
                </a:highlight>
                <a:latin typeface="Times New Roman"/>
                <a:ea typeface="Times New Roman"/>
                <a:cs typeface="Times New Roman"/>
                <a:sym typeface="Times New Roman"/>
              </a:rPr>
              <a:t>los cuales</a:t>
            </a:r>
            <a:r>
              <a:rPr b="0" i="0" lang="es-MX" sz="1300" u="none" cap="none" strike="noStrike">
                <a:solidFill>
                  <a:srgbClr val="444444"/>
                </a:solidFill>
                <a:highlight>
                  <a:srgbClr val="F2F2F2"/>
                </a:highlight>
                <a:latin typeface="Times New Roman"/>
                <a:ea typeface="Times New Roman"/>
                <a:cs typeface="Times New Roman"/>
                <a:sym typeface="Times New Roman"/>
              </a:rPr>
              <a:t> </a:t>
            </a:r>
            <a:r>
              <a:rPr b="0" i="0" lang="es-MX" sz="1300" u="none" cap="none" strike="noStrike">
                <a:solidFill>
                  <a:srgbClr val="444444"/>
                </a:solidFill>
                <a:highlight>
                  <a:srgbClr val="FFFF00"/>
                </a:highlight>
                <a:latin typeface="Times New Roman"/>
                <a:ea typeface="Times New Roman"/>
                <a:cs typeface="Times New Roman"/>
                <a:sym typeface="Times New Roman"/>
              </a:rPr>
              <a:t>estaban brome</a:t>
            </a:r>
            <a:r>
              <a:rPr b="0" i="0" lang="es-MX" sz="1300" u="none" cap="none" strike="noStrike">
                <a:solidFill>
                  <a:srgbClr val="444444"/>
                </a:solidFill>
                <a:highlight>
                  <a:srgbClr val="00FFFF"/>
                </a:highlight>
                <a:latin typeface="Times New Roman"/>
                <a:ea typeface="Times New Roman"/>
                <a:cs typeface="Times New Roman"/>
                <a:sym typeface="Times New Roman"/>
              </a:rPr>
              <a:t>ando</a:t>
            </a:r>
            <a:r>
              <a:rPr b="0" i="0" lang="es-MX" sz="1300" u="none" cap="none" strike="noStrike">
                <a:solidFill>
                  <a:srgbClr val="444444"/>
                </a:solidFill>
                <a:highlight>
                  <a:srgbClr val="F2F2F2"/>
                </a:highlight>
                <a:latin typeface="Times New Roman"/>
                <a:ea typeface="Times New Roman"/>
                <a:cs typeface="Times New Roman"/>
                <a:sym typeface="Times New Roman"/>
              </a:rPr>
              <a:t> en el hemiciclo/.</a:t>
            </a:r>
            <a:endParaRPr b="0" i="0" sz="1300" u="none" cap="none" strike="noStrike">
              <a:solidFill>
                <a:srgbClr val="444444"/>
              </a:solidFill>
              <a:highlight>
                <a:srgbClr val="F2F2F2"/>
              </a:highlight>
              <a:latin typeface="Times New Roman"/>
              <a:ea typeface="Times New Roman"/>
              <a:cs typeface="Times New Roman"/>
              <a:sym typeface="Times New Roman"/>
            </a:endParaRPr>
          </a:p>
          <a:p>
            <a:pPr indent="0" lvl="0" marL="914400" marR="0" rtl="0" algn="l">
              <a:lnSpc>
                <a:spcPct val="100000"/>
              </a:lnSpc>
              <a:spcBef>
                <a:spcPts val="3200"/>
              </a:spcBef>
              <a:spcAft>
                <a:spcPts val="0"/>
              </a:spcAft>
              <a:buClr>
                <a:srgbClr val="000000"/>
              </a:buClr>
              <a:buSzPts val="1300"/>
              <a:buFont typeface="Arial"/>
              <a:buNone/>
            </a:pPr>
            <a:r>
              <a:rPr b="0" i="0" lang="es-MX" sz="1300" u="none" cap="none" strike="noStrike">
                <a:solidFill>
                  <a:srgbClr val="444444"/>
                </a:solidFill>
                <a:highlight>
                  <a:srgbClr val="F2F2F2"/>
                </a:highlight>
                <a:latin typeface="Times New Roman"/>
                <a:ea typeface="Times New Roman"/>
                <a:cs typeface="Times New Roman"/>
                <a:sym typeface="Times New Roman"/>
              </a:rPr>
              <a:t>   Sujeto                    PREDICADO          nexo o conector oración principal con una oración subordinada.</a:t>
            </a:r>
            <a:endParaRPr b="0" i="0" sz="1300" u="none" cap="none" strike="noStrike">
              <a:solidFill>
                <a:srgbClr val="444444"/>
              </a:solidFill>
              <a:highlight>
                <a:srgbClr val="F2F2F2"/>
              </a:highlight>
              <a:latin typeface="Times New Roman"/>
              <a:ea typeface="Times New Roman"/>
              <a:cs typeface="Times New Roman"/>
              <a:sym typeface="Times New Roman"/>
            </a:endParaRPr>
          </a:p>
          <a:p>
            <a:pPr indent="0" lvl="0" marL="0" marR="0" rtl="0" algn="l">
              <a:lnSpc>
                <a:spcPct val="100000"/>
              </a:lnSpc>
              <a:spcBef>
                <a:spcPts val="3200"/>
              </a:spcBef>
              <a:spcAft>
                <a:spcPts val="0"/>
              </a:spcAft>
              <a:buClr>
                <a:srgbClr val="000000"/>
              </a:buClr>
              <a:buSzPts val="1300"/>
              <a:buFont typeface="Arial"/>
              <a:buNone/>
            </a:pPr>
            <a:r>
              <a:rPr b="0" i="0" lang="es-MX" sz="1300" u="none" cap="none" strike="noStrike">
                <a:solidFill>
                  <a:srgbClr val="444444"/>
                </a:solidFill>
                <a:highlight>
                  <a:srgbClr val="F2F2F2"/>
                </a:highlight>
                <a:latin typeface="Times New Roman"/>
                <a:ea typeface="Times New Roman"/>
                <a:cs typeface="Times New Roman"/>
                <a:sym typeface="Times New Roman"/>
              </a:rPr>
              <a:t>Art. SUSTANTIVO adj.      </a:t>
            </a:r>
            <a:r>
              <a:rPr b="1" i="0" lang="es-MX" sz="1300" u="none" cap="none" strike="noStrike">
                <a:solidFill>
                  <a:srgbClr val="444444"/>
                </a:solidFill>
                <a:highlight>
                  <a:srgbClr val="F2F2F2"/>
                </a:highlight>
                <a:latin typeface="Times New Roman"/>
                <a:ea typeface="Times New Roman"/>
                <a:cs typeface="Times New Roman"/>
                <a:sym typeface="Times New Roman"/>
              </a:rPr>
              <a:t>VERBO  </a:t>
            </a:r>
            <a:r>
              <a:rPr b="0" i="0" lang="es-MX" sz="1300" u="none" cap="none" strike="noStrike">
                <a:solidFill>
                  <a:srgbClr val="444444"/>
                </a:solidFill>
                <a:highlight>
                  <a:srgbClr val="F2F2F2"/>
                </a:highlight>
                <a:latin typeface="Times New Roman"/>
                <a:ea typeface="Times New Roman"/>
                <a:cs typeface="Times New Roman"/>
                <a:sym typeface="Times New Roman"/>
              </a:rPr>
              <a:t>Complementos.</a:t>
            </a:r>
            <a:endParaRPr b="0" i="0" sz="1300" u="none" cap="none" strike="noStrike">
              <a:solidFill>
                <a:srgbClr val="444444"/>
              </a:solidFill>
              <a:highlight>
                <a:srgbClr val="F2F2F2"/>
              </a:highlight>
              <a:latin typeface="Times New Roman"/>
              <a:ea typeface="Times New Roman"/>
              <a:cs typeface="Times New Roman"/>
              <a:sym typeface="Times New Roman"/>
            </a:endParaRPr>
          </a:p>
          <a:p>
            <a:pPr indent="0" lvl="0" marL="0" marR="0" rtl="0" algn="l">
              <a:lnSpc>
                <a:spcPct val="100000"/>
              </a:lnSpc>
              <a:spcBef>
                <a:spcPts val="3200"/>
              </a:spcBef>
              <a:spcAft>
                <a:spcPts val="0"/>
              </a:spcAft>
              <a:buClr>
                <a:srgbClr val="000000"/>
              </a:buClr>
              <a:buSzPts val="1500"/>
              <a:buFont typeface="Arial"/>
              <a:buNone/>
            </a:pPr>
            <a:r>
              <a:rPr b="0" i="0" lang="es-MX" sz="1500" u="none" cap="none" strike="noStrike">
                <a:solidFill>
                  <a:srgbClr val="444444"/>
                </a:solidFill>
                <a:highlight>
                  <a:srgbClr val="F2F2F2"/>
                </a:highlight>
                <a:latin typeface="Times New Roman"/>
                <a:ea typeface="Times New Roman"/>
                <a:cs typeface="Times New Roman"/>
                <a:sym typeface="Times New Roman"/>
              </a:rPr>
              <a:t>        Pronombre</a:t>
            </a:r>
            <a:endParaRPr b="0" i="0" sz="1500" u="none" cap="none" strike="noStrike">
              <a:solidFill>
                <a:srgbClr val="444444"/>
              </a:solidFill>
              <a:highlight>
                <a:srgbClr val="F2F2F2"/>
              </a:highlight>
              <a:latin typeface="Times New Roman"/>
              <a:ea typeface="Times New Roman"/>
              <a:cs typeface="Times New Roman"/>
              <a:sym typeface="Times New Roman"/>
            </a:endParaRPr>
          </a:p>
          <a:p>
            <a:pPr indent="0" lvl="0" marL="0" marR="0" rtl="0" algn="l">
              <a:lnSpc>
                <a:spcPct val="100000"/>
              </a:lnSpc>
              <a:spcBef>
                <a:spcPts val="3200"/>
              </a:spcBef>
              <a:spcAft>
                <a:spcPts val="0"/>
              </a:spcAft>
              <a:buClr>
                <a:srgbClr val="000000"/>
              </a:buClr>
              <a:buSzPts val="1900"/>
              <a:buFont typeface="Arial"/>
              <a:buNone/>
            </a:pPr>
            <a:r>
              <a:rPr b="1" i="0" lang="es-MX" sz="1900" u="none" cap="none" strike="noStrike">
                <a:solidFill>
                  <a:srgbClr val="444444"/>
                </a:solidFill>
                <a:highlight>
                  <a:srgbClr val="F2F2F2"/>
                </a:highlight>
                <a:latin typeface="Times New Roman"/>
                <a:ea typeface="Times New Roman"/>
                <a:cs typeface="Times New Roman"/>
                <a:sym typeface="Times New Roman"/>
              </a:rPr>
              <a:t>Orden lógico sintáctico Sujeto-Predicado</a:t>
            </a:r>
            <a:endParaRPr b="1" i="0" sz="1900" u="none" cap="none" strike="noStrike">
              <a:solidFill>
                <a:srgbClr val="444444"/>
              </a:solidFill>
              <a:highlight>
                <a:srgbClr val="F2F2F2"/>
              </a:highlight>
              <a:latin typeface="Times New Roman"/>
              <a:ea typeface="Times New Roman"/>
              <a:cs typeface="Times New Roman"/>
              <a:sym typeface="Times New Roman"/>
            </a:endParaRPr>
          </a:p>
          <a:p>
            <a:pPr indent="0" lvl="0" marL="0" marR="0" rtl="0" algn="l">
              <a:lnSpc>
                <a:spcPct val="100000"/>
              </a:lnSpc>
              <a:spcBef>
                <a:spcPts val="320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ac8a767957_1_4"/>
          <p:cNvSpPr txBox="1"/>
          <p:nvPr/>
        </p:nvSpPr>
        <p:spPr>
          <a:xfrm>
            <a:off x="0" y="0"/>
            <a:ext cx="11878500" cy="6469800"/>
          </a:xfrm>
          <a:prstGeom prst="rect">
            <a:avLst/>
          </a:prstGeom>
          <a:noFill/>
          <a:ln>
            <a:noFill/>
          </a:ln>
        </p:spPr>
        <p:txBody>
          <a:bodyPr anchorCtr="0" anchor="t" bIns="91425" lIns="91425" spcFirstLastPara="1" rIns="91425" wrap="square" tIns="91425">
            <a:noAutofit/>
          </a:bodyPr>
          <a:lstStyle/>
          <a:p>
            <a:pPr indent="-349250" lvl="0" marL="558800" marR="0" rtl="0" algn="l">
              <a:lnSpc>
                <a:spcPct val="115000"/>
              </a:lnSpc>
              <a:spcBef>
                <a:spcPts val="1200"/>
              </a:spcBef>
              <a:spcAft>
                <a:spcPts val="0"/>
              </a:spcAft>
              <a:buClr>
                <a:srgbClr val="444444"/>
              </a:buClr>
              <a:buSzPts val="1900"/>
              <a:buFont typeface="Times New Roman"/>
              <a:buAutoNum type="arabicPeriod"/>
            </a:pPr>
            <a:r>
              <a:rPr b="1" i="0" lang="es-MX" sz="1900" u="none" cap="none" strike="noStrike">
                <a:solidFill>
                  <a:srgbClr val="444444"/>
                </a:solidFill>
                <a:highlight>
                  <a:srgbClr val="F2F2F2"/>
                </a:highlight>
                <a:latin typeface="Times New Roman"/>
                <a:ea typeface="Times New Roman"/>
                <a:cs typeface="Times New Roman"/>
                <a:sym typeface="Times New Roman"/>
              </a:rPr>
              <a:t>Incorrecto:</a:t>
            </a:r>
            <a:endParaRPr b="1" i="0" sz="1900" u="none" cap="none" strike="noStrike">
              <a:solidFill>
                <a:srgbClr val="444444"/>
              </a:solidFill>
              <a:highlight>
                <a:srgbClr val="F2F2F2"/>
              </a:highlight>
              <a:latin typeface="Times New Roman"/>
              <a:ea typeface="Times New Roman"/>
              <a:cs typeface="Times New Roman"/>
              <a:sym typeface="Times New Roman"/>
            </a:endParaRPr>
          </a:p>
          <a:p>
            <a:pPr indent="0" lvl="0" marL="457200" marR="0" rtl="0" algn="l">
              <a:lnSpc>
                <a:spcPct val="115000"/>
              </a:lnSpc>
              <a:spcBef>
                <a:spcPts val="1200"/>
              </a:spcBef>
              <a:spcAft>
                <a:spcPts val="0"/>
              </a:spcAft>
              <a:buClr>
                <a:srgbClr val="000000"/>
              </a:buClr>
              <a:buSzPts val="1900"/>
              <a:buFont typeface="Arial"/>
              <a:buNone/>
            </a:pPr>
            <a:r>
              <a:rPr b="1" i="0" lang="es-MX" sz="1900" u="none" cap="none" strike="noStrike">
                <a:solidFill>
                  <a:srgbClr val="444444"/>
                </a:solidFill>
                <a:highlight>
                  <a:srgbClr val="F2F2F2"/>
                </a:highlight>
                <a:latin typeface="Times New Roman"/>
                <a:ea typeface="Times New Roman"/>
                <a:cs typeface="Times New Roman"/>
                <a:sym typeface="Times New Roman"/>
              </a:rPr>
              <a:t> </a:t>
            </a:r>
            <a:r>
              <a:rPr b="1" i="1" lang="es-MX" sz="1900" u="none" cap="none" strike="noStrike">
                <a:solidFill>
                  <a:srgbClr val="444444"/>
                </a:solidFill>
                <a:highlight>
                  <a:srgbClr val="F2F2F2"/>
                </a:highlight>
                <a:latin typeface="Times New Roman"/>
                <a:ea typeface="Times New Roman"/>
                <a:cs typeface="Times New Roman"/>
                <a:sym typeface="Times New Roman"/>
              </a:rPr>
              <a:t>La víctima </a:t>
            </a:r>
            <a:r>
              <a:rPr b="1" i="1" lang="es-MX" sz="1900" u="none" cap="none" strike="noStrike">
                <a:solidFill>
                  <a:srgbClr val="444444"/>
                </a:solidFill>
                <a:highlight>
                  <a:srgbClr val="FFFF00"/>
                </a:highlight>
                <a:latin typeface="Times New Roman"/>
                <a:ea typeface="Times New Roman"/>
                <a:cs typeface="Times New Roman"/>
                <a:sym typeface="Times New Roman"/>
              </a:rPr>
              <a:t>fue agredida </a:t>
            </a:r>
            <a:r>
              <a:rPr b="1" i="1" lang="es-MX" sz="1900" u="none" cap="none" strike="noStrike">
                <a:solidFill>
                  <a:srgbClr val="444444"/>
                </a:solidFill>
                <a:highlight>
                  <a:srgbClr val="F2F2F2"/>
                </a:highlight>
                <a:latin typeface="Times New Roman"/>
                <a:ea typeface="Times New Roman"/>
                <a:cs typeface="Times New Roman"/>
                <a:sym typeface="Times New Roman"/>
              </a:rPr>
              <a:t>en su casa, </a:t>
            </a:r>
            <a:r>
              <a:rPr b="1" i="1" lang="es-MX" sz="1900" u="none" cap="none" strike="noStrike">
                <a:solidFill>
                  <a:srgbClr val="444444"/>
                </a:solidFill>
                <a:highlight>
                  <a:srgbClr val="00FFFF"/>
                </a:highlight>
                <a:latin typeface="Times New Roman"/>
                <a:ea typeface="Times New Roman"/>
                <a:cs typeface="Times New Roman"/>
                <a:sym typeface="Times New Roman"/>
              </a:rPr>
              <a:t>muriendo</a:t>
            </a:r>
            <a:r>
              <a:rPr b="1" i="1" lang="es-MX" sz="1900" u="none" cap="none" strike="noStrike">
                <a:solidFill>
                  <a:srgbClr val="444444"/>
                </a:solidFill>
                <a:highlight>
                  <a:srgbClr val="F2F2F2"/>
                </a:highlight>
                <a:latin typeface="Times New Roman"/>
                <a:ea typeface="Times New Roman"/>
                <a:cs typeface="Times New Roman"/>
                <a:sym typeface="Times New Roman"/>
              </a:rPr>
              <a:t> horas después en el hospital</a:t>
            </a:r>
            <a:r>
              <a:rPr b="0" i="0" lang="es-MX" sz="1900" u="none" cap="none" strike="noStrike">
                <a:solidFill>
                  <a:srgbClr val="444444"/>
                </a:solidFill>
                <a:highlight>
                  <a:srgbClr val="F2F2F2"/>
                </a:highlight>
                <a:latin typeface="Times New Roman"/>
                <a:ea typeface="Times New Roman"/>
                <a:cs typeface="Times New Roman"/>
                <a:sym typeface="Times New Roman"/>
              </a:rPr>
              <a:t>.xxxxxx</a:t>
            </a:r>
            <a:endParaRPr b="0" i="0" sz="1900" u="none" cap="none" strike="noStrike">
              <a:solidFill>
                <a:srgbClr val="444444"/>
              </a:solidFill>
              <a:highlight>
                <a:srgbClr val="F2F2F2"/>
              </a:highlight>
              <a:latin typeface="Times New Roman"/>
              <a:ea typeface="Times New Roman"/>
              <a:cs typeface="Times New Roman"/>
              <a:sym typeface="Times New Roman"/>
            </a:endParaRPr>
          </a:p>
          <a:p>
            <a:pPr indent="0" lvl="0" marL="457200" marR="0" rtl="0" algn="l">
              <a:lnSpc>
                <a:spcPct val="115000"/>
              </a:lnSpc>
              <a:spcBef>
                <a:spcPts val="1200"/>
              </a:spcBef>
              <a:spcAft>
                <a:spcPts val="0"/>
              </a:spcAft>
              <a:buClr>
                <a:srgbClr val="000000"/>
              </a:buClr>
              <a:buSzPts val="1900"/>
              <a:buFont typeface="Arial"/>
              <a:buNone/>
            </a:pPr>
            <a:r>
              <a:t/>
            </a:r>
            <a:endParaRPr b="0" i="0" sz="1900" u="none" cap="none" strike="noStrike">
              <a:solidFill>
                <a:srgbClr val="444444"/>
              </a:solidFill>
              <a:highlight>
                <a:srgbClr val="F2F2F2"/>
              </a:highlight>
              <a:latin typeface="Times New Roman"/>
              <a:ea typeface="Times New Roman"/>
              <a:cs typeface="Times New Roman"/>
              <a:sym typeface="Times New Roman"/>
            </a:endParaRPr>
          </a:p>
          <a:p>
            <a:pPr indent="0" lvl="0" marL="457200" marR="0" rtl="0" algn="l">
              <a:lnSpc>
                <a:spcPct val="115000"/>
              </a:lnSpc>
              <a:spcBef>
                <a:spcPts val="1200"/>
              </a:spcBef>
              <a:spcAft>
                <a:spcPts val="0"/>
              </a:spcAft>
              <a:buClr>
                <a:srgbClr val="000000"/>
              </a:buClr>
              <a:buSzPts val="1900"/>
              <a:buFont typeface="Arial"/>
              <a:buNone/>
            </a:pPr>
            <a:r>
              <a:rPr b="0" i="0" lang="es-MX" sz="1900" u="none" cap="none" strike="noStrike">
                <a:solidFill>
                  <a:srgbClr val="444444"/>
                </a:solidFill>
                <a:highlight>
                  <a:srgbClr val="F2F2F2"/>
                </a:highlight>
                <a:latin typeface="Times New Roman"/>
                <a:ea typeface="Times New Roman"/>
                <a:cs typeface="Times New Roman"/>
                <a:sym typeface="Times New Roman"/>
              </a:rPr>
              <a:t> Es el llamado gerundio de posterioridad. Lo correcto sería: </a:t>
            </a:r>
            <a:endParaRPr b="0" i="0" sz="1900" u="none" cap="none" strike="noStrike">
              <a:solidFill>
                <a:srgbClr val="444444"/>
              </a:solidFill>
              <a:highlight>
                <a:srgbClr val="F2F2F2"/>
              </a:highlight>
              <a:latin typeface="Times New Roman"/>
              <a:ea typeface="Times New Roman"/>
              <a:cs typeface="Times New Roman"/>
              <a:sym typeface="Times New Roman"/>
            </a:endParaRPr>
          </a:p>
          <a:p>
            <a:pPr indent="0" lvl="0" marL="457200" marR="0" rtl="0" algn="l">
              <a:lnSpc>
                <a:spcPct val="115000"/>
              </a:lnSpc>
              <a:spcBef>
                <a:spcPts val="1200"/>
              </a:spcBef>
              <a:spcAft>
                <a:spcPts val="0"/>
              </a:spcAft>
              <a:buClr>
                <a:srgbClr val="000000"/>
              </a:buClr>
              <a:buSzPts val="1900"/>
              <a:buFont typeface="Arial"/>
              <a:buNone/>
            </a:pPr>
            <a:r>
              <a:rPr b="0" i="0" lang="es-MX" sz="1900" u="none" cap="none" strike="noStrike">
                <a:solidFill>
                  <a:srgbClr val="444444"/>
                </a:solidFill>
                <a:highlight>
                  <a:srgbClr val="F2F2F2"/>
                </a:highlight>
                <a:latin typeface="Times New Roman"/>
                <a:ea typeface="Times New Roman"/>
                <a:cs typeface="Times New Roman"/>
                <a:sym typeface="Times New Roman"/>
              </a:rPr>
              <a:t>La víctima </a:t>
            </a:r>
            <a:r>
              <a:rPr b="0" i="0" lang="es-MX" sz="1900" u="none" cap="none" strike="noStrike">
                <a:solidFill>
                  <a:srgbClr val="444444"/>
                </a:solidFill>
                <a:highlight>
                  <a:srgbClr val="FFFF00"/>
                </a:highlight>
                <a:latin typeface="Times New Roman"/>
                <a:ea typeface="Times New Roman"/>
                <a:cs typeface="Times New Roman"/>
                <a:sym typeface="Times New Roman"/>
              </a:rPr>
              <a:t>fue agredida</a:t>
            </a:r>
            <a:r>
              <a:rPr b="0" i="0" lang="es-MX" sz="1900" u="none" cap="none" strike="noStrike">
                <a:solidFill>
                  <a:srgbClr val="444444"/>
                </a:solidFill>
                <a:highlight>
                  <a:srgbClr val="F2F2F2"/>
                </a:highlight>
                <a:latin typeface="Times New Roman"/>
                <a:ea typeface="Times New Roman"/>
                <a:cs typeface="Times New Roman"/>
                <a:sym typeface="Times New Roman"/>
              </a:rPr>
              <a:t> en su casa.      /y/    </a:t>
            </a:r>
            <a:r>
              <a:rPr b="0" i="0" lang="es-MX" sz="1900" u="none" cap="none" strike="noStrike">
                <a:solidFill>
                  <a:srgbClr val="444444"/>
                </a:solidFill>
                <a:highlight>
                  <a:srgbClr val="FFFF00"/>
                </a:highlight>
                <a:latin typeface="Times New Roman"/>
                <a:ea typeface="Times New Roman"/>
                <a:cs typeface="Times New Roman"/>
                <a:sym typeface="Times New Roman"/>
              </a:rPr>
              <a:t>murió </a:t>
            </a:r>
            <a:r>
              <a:rPr b="0" i="0" lang="es-MX" sz="1900" u="none" cap="none" strike="noStrike">
                <a:solidFill>
                  <a:srgbClr val="444444"/>
                </a:solidFill>
                <a:highlight>
                  <a:srgbClr val="F2F2F2"/>
                </a:highlight>
                <a:latin typeface="Times New Roman"/>
                <a:ea typeface="Times New Roman"/>
                <a:cs typeface="Times New Roman"/>
                <a:sym typeface="Times New Roman"/>
              </a:rPr>
              <a:t>horas después.</a:t>
            </a:r>
            <a:endParaRPr b="0" i="0" sz="1900" u="none" cap="none" strike="noStrike">
              <a:solidFill>
                <a:srgbClr val="444444"/>
              </a:solidFill>
              <a:highlight>
                <a:srgbClr val="F2F2F2"/>
              </a:highlight>
              <a:latin typeface="Times New Roman"/>
              <a:ea typeface="Times New Roman"/>
              <a:cs typeface="Times New Roman"/>
              <a:sym typeface="Times New Roman"/>
            </a:endParaRPr>
          </a:p>
          <a:p>
            <a:pPr indent="0" lvl="0" marL="457200" marR="0" rtl="0" algn="l">
              <a:lnSpc>
                <a:spcPct val="115000"/>
              </a:lnSpc>
              <a:spcBef>
                <a:spcPts val="1200"/>
              </a:spcBef>
              <a:spcAft>
                <a:spcPts val="0"/>
              </a:spcAft>
              <a:buClr>
                <a:srgbClr val="000000"/>
              </a:buClr>
              <a:buSzPts val="1900"/>
              <a:buFont typeface="Arial"/>
              <a:buNone/>
            </a:pPr>
            <a:r>
              <a:rPr b="0" i="0" lang="es-MX" sz="1900" u="none" cap="none" strike="noStrike">
                <a:solidFill>
                  <a:srgbClr val="444444"/>
                </a:solidFill>
                <a:highlight>
                  <a:srgbClr val="F2F2F2"/>
                </a:highlight>
                <a:latin typeface="Times New Roman"/>
                <a:ea typeface="Times New Roman"/>
                <a:cs typeface="Times New Roman"/>
                <a:sym typeface="Times New Roman"/>
              </a:rPr>
              <a:t>Verbo conjugado oración 1.  NEXO O CONJUNCIÓN COPULATIVA  verbo conjugado  oración 2</a:t>
            </a:r>
            <a:endParaRPr b="0" i="0" sz="1900" u="none" cap="none" strike="noStrike">
              <a:solidFill>
                <a:srgbClr val="444444"/>
              </a:solidFill>
              <a:highlight>
                <a:srgbClr val="F2F2F2"/>
              </a:highlight>
              <a:latin typeface="Times New Roman"/>
              <a:ea typeface="Times New Roman"/>
              <a:cs typeface="Times New Roman"/>
              <a:sym typeface="Times New Roman"/>
            </a:endParaRPr>
          </a:p>
          <a:p>
            <a:pPr indent="0" lvl="0" marL="457200" marR="0" rtl="0" algn="l">
              <a:lnSpc>
                <a:spcPct val="115000"/>
              </a:lnSpc>
              <a:spcBef>
                <a:spcPts val="1200"/>
              </a:spcBef>
              <a:spcAft>
                <a:spcPts val="0"/>
              </a:spcAft>
              <a:buClr>
                <a:srgbClr val="000000"/>
              </a:buClr>
              <a:buSzPts val="1900"/>
              <a:buFont typeface="Arial"/>
              <a:buNone/>
            </a:pPr>
            <a:r>
              <a:rPr b="0" i="0" lang="es-MX" sz="1900" u="none" cap="none" strike="noStrike">
                <a:solidFill>
                  <a:srgbClr val="444444"/>
                </a:solidFill>
                <a:highlight>
                  <a:srgbClr val="F2F2F2"/>
                </a:highlight>
                <a:latin typeface="Times New Roman"/>
                <a:ea typeface="Times New Roman"/>
                <a:cs typeface="Times New Roman"/>
                <a:sym typeface="Times New Roman"/>
              </a:rPr>
              <a:t>Oración simple                          Oración simple</a:t>
            </a:r>
            <a:endParaRPr b="0" i="0" sz="1900" u="none" cap="none" strike="noStrike">
              <a:solidFill>
                <a:srgbClr val="444444"/>
              </a:solidFill>
              <a:highlight>
                <a:srgbClr val="F2F2F2"/>
              </a:highlight>
              <a:latin typeface="Times New Roman"/>
              <a:ea typeface="Times New Roman"/>
              <a:cs typeface="Times New Roman"/>
              <a:sym typeface="Times New Roman"/>
            </a:endParaRPr>
          </a:p>
          <a:p>
            <a:pPr indent="0" lvl="0" marL="457200" marR="0" rtl="0" algn="l">
              <a:lnSpc>
                <a:spcPct val="115000"/>
              </a:lnSpc>
              <a:spcBef>
                <a:spcPts val="1200"/>
              </a:spcBef>
              <a:spcAft>
                <a:spcPts val="0"/>
              </a:spcAft>
              <a:buClr>
                <a:srgbClr val="000000"/>
              </a:buClr>
              <a:buSzPts val="1900"/>
              <a:buFont typeface="Arial"/>
              <a:buNone/>
            </a:pPr>
            <a:r>
              <a:rPr b="0" i="0" lang="es-MX" sz="1900" u="none" cap="none" strike="noStrike">
                <a:solidFill>
                  <a:srgbClr val="444444"/>
                </a:solidFill>
                <a:highlight>
                  <a:srgbClr val="F2F2F2"/>
                </a:highlight>
                <a:latin typeface="Times New Roman"/>
                <a:ea typeface="Times New Roman"/>
                <a:cs typeface="Times New Roman"/>
                <a:sym typeface="Times New Roman"/>
              </a:rPr>
              <a:t>Maria </a:t>
            </a:r>
            <a:r>
              <a:rPr b="0" i="0" lang="es-MX" sz="1900" u="none" cap="none" strike="noStrike">
                <a:solidFill>
                  <a:srgbClr val="444444"/>
                </a:solidFill>
                <a:highlight>
                  <a:srgbClr val="FFFF00"/>
                </a:highlight>
                <a:latin typeface="Times New Roman"/>
                <a:ea typeface="Times New Roman"/>
                <a:cs typeface="Times New Roman"/>
                <a:sym typeface="Times New Roman"/>
              </a:rPr>
              <a:t>cocina</a:t>
            </a:r>
            <a:r>
              <a:rPr b="0" i="0" lang="es-MX" sz="1900" u="none" cap="none" strike="noStrike">
                <a:solidFill>
                  <a:srgbClr val="444444"/>
                </a:solidFill>
                <a:highlight>
                  <a:srgbClr val="F2F2F2"/>
                </a:highlight>
                <a:latin typeface="Times New Roman"/>
                <a:ea typeface="Times New Roman"/>
                <a:cs typeface="Times New Roman"/>
                <a:sym typeface="Times New Roman"/>
              </a:rPr>
              <a:t> un  pastel. /y/  Juan </a:t>
            </a:r>
            <a:r>
              <a:rPr b="0" i="0" lang="es-MX" sz="1900" u="none" cap="none" strike="noStrike">
                <a:solidFill>
                  <a:srgbClr val="444444"/>
                </a:solidFill>
                <a:highlight>
                  <a:srgbClr val="FFFF00"/>
                </a:highlight>
                <a:latin typeface="Times New Roman"/>
                <a:ea typeface="Times New Roman"/>
                <a:cs typeface="Times New Roman"/>
                <a:sym typeface="Times New Roman"/>
              </a:rPr>
              <a:t>ve</a:t>
            </a:r>
            <a:r>
              <a:rPr b="0" i="0" lang="es-MX" sz="1900" u="none" cap="none" strike="noStrike">
                <a:solidFill>
                  <a:srgbClr val="444444"/>
                </a:solidFill>
                <a:highlight>
                  <a:srgbClr val="F2F2F2"/>
                </a:highlight>
                <a:latin typeface="Times New Roman"/>
                <a:ea typeface="Times New Roman"/>
                <a:cs typeface="Times New Roman"/>
                <a:sym typeface="Times New Roman"/>
              </a:rPr>
              <a:t> la televisión.  Oración compuesta</a:t>
            </a:r>
            <a:endParaRPr b="0" i="0" sz="1900" u="none" cap="none" strike="noStrike">
              <a:solidFill>
                <a:srgbClr val="444444"/>
              </a:solidFill>
              <a:highlight>
                <a:srgbClr val="F2F2F2"/>
              </a:highlight>
              <a:latin typeface="Times New Roman"/>
              <a:ea typeface="Times New Roman"/>
              <a:cs typeface="Times New Roman"/>
              <a:sym typeface="Times New Roman"/>
            </a:endParaRPr>
          </a:p>
          <a:p>
            <a:pPr indent="0" lvl="0" marL="457200" marR="0" rtl="0" algn="l">
              <a:lnSpc>
                <a:spcPct val="115000"/>
              </a:lnSpc>
              <a:spcBef>
                <a:spcPts val="1200"/>
              </a:spcBef>
              <a:spcAft>
                <a:spcPts val="1200"/>
              </a:spcAft>
              <a:buClr>
                <a:srgbClr val="000000"/>
              </a:buClr>
              <a:buSzPts val="1900"/>
              <a:buFont typeface="Arial"/>
              <a:buNone/>
            </a:pPr>
            <a:r>
              <a:rPr b="0" i="0" lang="es-MX" sz="1900" u="none" cap="none" strike="noStrike">
                <a:solidFill>
                  <a:srgbClr val="444444"/>
                </a:solidFill>
                <a:highlight>
                  <a:srgbClr val="F2F2F2"/>
                </a:highlight>
                <a:latin typeface="Times New Roman"/>
                <a:ea typeface="Times New Roman"/>
                <a:cs typeface="Times New Roman"/>
                <a:sym typeface="Times New Roman"/>
              </a:rPr>
              <a:t>              NEXO O CONJUNCIÓN COPULATIVA (vincula oraciones coordinadas)</a:t>
            </a:r>
            <a:endParaRPr b="0" i="0" sz="1900" u="none" cap="none" strike="noStrike">
              <a:solidFill>
                <a:srgbClr val="444444"/>
              </a:solidFill>
              <a:highlight>
                <a:srgbClr val="F2F2F2"/>
              </a:highlight>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c4f062c7db_0_0"/>
          <p:cNvSpPr txBox="1"/>
          <p:nvPr/>
        </p:nvSpPr>
        <p:spPr>
          <a:xfrm>
            <a:off x="621750" y="697100"/>
            <a:ext cx="1085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MX" sz="1400" u="none" cap="none" strike="noStrike">
                <a:solidFill>
                  <a:srgbClr val="000000"/>
                </a:solidFill>
                <a:latin typeface="Calibri"/>
                <a:ea typeface="Calibri"/>
                <a:cs typeface="Calibri"/>
                <a:sym typeface="Calibri"/>
              </a:rPr>
              <a:t>Una mujer se lanzó a las vías del metro, muriendo rápidamente en el hospital ayer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02" name="Shape 302"/>
        <p:cNvGrpSpPr/>
        <p:nvPr/>
      </p:nvGrpSpPr>
      <p:grpSpPr>
        <a:xfrm>
          <a:off x="0" y="0"/>
          <a:ext cx="0" cy="0"/>
          <a:chOff x="0" y="0"/>
          <a:chExt cx="0" cy="0"/>
        </a:xfrm>
      </p:grpSpPr>
      <p:sp>
        <p:nvSpPr>
          <p:cNvPr id="303" name="Google Shape;303;p21"/>
          <p:cNvSpPr txBox="1"/>
          <p:nvPr/>
        </p:nvSpPr>
        <p:spPr>
          <a:xfrm>
            <a:off x="285136" y="570271"/>
            <a:ext cx="1149391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4" name="Google Shape;304;p21"/>
          <p:cNvSpPr txBox="1"/>
          <p:nvPr/>
        </p:nvSpPr>
        <p:spPr>
          <a:xfrm>
            <a:off x="604425" y="453325"/>
            <a:ext cx="11205300" cy="61257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1200"/>
              </a:spcBef>
              <a:spcAft>
                <a:spcPts val="0"/>
              </a:spcAft>
              <a:buClr>
                <a:schemeClr val="dk1"/>
              </a:buClr>
              <a:buSzPts val="1100"/>
              <a:buFont typeface="Arial"/>
              <a:buNone/>
            </a:pPr>
            <a:r>
              <a:rPr b="0" i="0" lang="es-MX" sz="1900" u="none" cap="none" strike="noStrike">
                <a:solidFill>
                  <a:srgbClr val="444444"/>
                </a:solidFill>
                <a:highlight>
                  <a:srgbClr val="F2F2F2"/>
                </a:highlight>
                <a:latin typeface="Arial"/>
                <a:ea typeface="Arial"/>
                <a:cs typeface="Arial"/>
                <a:sym typeface="Arial"/>
              </a:rPr>
              <a:t>El papá de Juan /</a:t>
            </a:r>
            <a:r>
              <a:rPr b="0" i="0" lang="es-MX" sz="1900" u="none" cap="none" strike="noStrike">
                <a:solidFill>
                  <a:srgbClr val="444444"/>
                </a:solidFill>
                <a:highlight>
                  <a:srgbClr val="FF0000"/>
                </a:highlight>
                <a:latin typeface="Arial"/>
                <a:ea typeface="Arial"/>
                <a:cs typeface="Arial"/>
                <a:sym typeface="Arial"/>
              </a:rPr>
              <a:t>que</a:t>
            </a:r>
            <a:r>
              <a:rPr b="0" i="0" lang="es-MX" sz="1900" u="none" cap="none" strike="noStrike">
                <a:solidFill>
                  <a:srgbClr val="444444"/>
                </a:solidFill>
                <a:highlight>
                  <a:srgbClr val="F2F2F2"/>
                </a:highlight>
                <a:latin typeface="Arial"/>
                <a:ea typeface="Arial"/>
                <a:cs typeface="Arial"/>
                <a:sym typeface="Arial"/>
              </a:rPr>
              <a:t> </a:t>
            </a:r>
            <a:r>
              <a:rPr b="0" i="0" lang="es-MX" sz="1900" u="none" cap="none" strike="noStrike">
                <a:solidFill>
                  <a:srgbClr val="444444"/>
                </a:solidFill>
                <a:highlight>
                  <a:srgbClr val="00FFFF"/>
                </a:highlight>
                <a:latin typeface="Arial"/>
                <a:ea typeface="Arial"/>
                <a:cs typeface="Arial"/>
                <a:sym typeface="Arial"/>
              </a:rPr>
              <a:t>se llama</a:t>
            </a:r>
            <a:r>
              <a:rPr b="0" i="0" lang="es-MX" sz="1900" u="none" cap="none" strike="noStrike">
                <a:solidFill>
                  <a:srgbClr val="444444"/>
                </a:solidFill>
                <a:highlight>
                  <a:srgbClr val="F2F2F2"/>
                </a:highlight>
                <a:latin typeface="Arial"/>
                <a:ea typeface="Arial"/>
                <a:cs typeface="Arial"/>
                <a:sym typeface="Arial"/>
              </a:rPr>
              <a:t> Mario/ /</a:t>
            </a:r>
            <a:r>
              <a:rPr b="0" i="0" lang="es-MX" sz="1900" u="none" cap="none" strike="noStrike">
                <a:solidFill>
                  <a:srgbClr val="444444"/>
                </a:solidFill>
                <a:highlight>
                  <a:srgbClr val="00FFFF"/>
                </a:highlight>
                <a:latin typeface="Arial"/>
                <a:ea typeface="Arial"/>
                <a:cs typeface="Arial"/>
                <a:sym typeface="Arial"/>
              </a:rPr>
              <a:t>vino</a:t>
            </a:r>
            <a:r>
              <a:rPr b="0" i="0" lang="es-MX" sz="1900" u="none" cap="none" strike="noStrike">
                <a:solidFill>
                  <a:srgbClr val="444444"/>
                </a:solidFill>
                <a:highlight>
                  <a:srgbClr val="F2F2F2"/>
                </a:highlight>
                <a:latin typeface="Arial"/>
                <a:ea typeface="Arial"/>
                <a:cs typeface="Arial"/>
                <a:sym typeface="Arial"/>
              </a:rPr>
              <a:t> ayer con un pastel./*****</a:t>
            </a:r>
            <a:endParaRPr b="0" i="0" sz="1900" u="none" cap="none" strike="noStrike">
              <a:solidFill>
                <a:srgbClr val="444444"/>
              </a:solidFill>
              <a:highlight>
                <a:srgbClr val="F2F2F2"/>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900"/>
              <a:buFont typeface="Arial"/>
              <a:buNone/>
            </a:pPr>
            <a:r>
              <a:rPr b="0" i="0" lang="es-MX" sz="1900" u="none" cap="none" strike="noStrike">
                <a:solidFill>
                  <a:srgbClr val="444444"/>
                </a:solidFill>
                <a:highlight>
                  <a:srgbClr val="F2F2F2"/>
                </a:highlight>
                <a:latin typeface="Arial"/>
                <a:ea typeface="Arial"/>
                <a:cs typeface="Arial"/>
                <a:sym typeface="Arial"/>
              </a:rPr>
              <a:t>                           nexo</a:t>
            </a:r>
            <a:endParaRPr b="0" i="0" sz="1900" u="none" cap="none" strike="noStrike">
              <a:solidFill>
                <a:srgbClr val="444444"/>
              </a:solidFill>
              <a:highlight>
                <a:srgbClr val="F2F2F2"/>
              </a:highlight>
              <a:latin typeface="Arial"/>
              <a:ea typeface="Arial"/>
              <a:cs typeface="Arial"/>
              <a:sym typeface="Arial"/>
            </a:endParaRPr>
          </a:p>
          <a:p>
            <a:pPr indent="-349250" lvl="0" marL="457200" marR="0" rtl="0" algn="l">
              <a:lnSpc>
                <a:spcPct val="115000"/>
              </a:lnSpc>
              <a:spcBef>
                <a:spcPts val="1200"/>
              </a:spcBef>
              <a:spcAft>
                <a:spcPts val="0"/>
              </a:spcAft>
              <a:buClr>
                <a:srgbClr val="444444"/>
              </a:buClr>
              <a:buSzPts val="1900"/>
              <a:buFont typeface="Arial"/>
              <a:buAutoNum type="arabicPeriod"/>
            </a:pPr>
            <a:r>
              <a:rPr b="0" i="0" lang="es-MX" sz="1900" u="none" cap="none" strike="noStrike">
                <a:solidFill>
                  <a:srgbClr val="444444"/>
                </a:solidFill>
                <a:highlight>
                  <a:srgbClr val="FF9900"/>
                </a:highlight>
                <a:latin typeface="Arial"/>
                <a:ea typeface="Arial"/>
                <a:cs typeface="Arial"/>
                <a:sym typeface="Arial"/>
              </a:rPr>
              <a:t>El papá de Juan</a:t>
            </a:r>
            <a:r>
              <a:rPr b="0" i="0" lang="es-MX" sz="1900" u="none" cap="none" strike="noStrike">
                <a:solidFill>
                  <a:srgbClr val="444444"/>
                </a:solidFill>
                <a:highlight>
                  <a:srgbClr val="93C47D"/>
                </a:highlight>
                <a:latin typeface="Arial"/>
                <a:ea typeface="Arial"/>
                <a:cs typeface="Arial"/>
                <a:sym typeface="Arial"/>
              </a:rPr>
              <a:t>,</a:t>
            </a:r>
            <a:r>
              <a:rPr b="0" i="0" lang="es-MX" sz="1900" u="none" cap="none" strike="noStrike">
                <a:solidFill>
                  <a:srgbClr val="444444"/>
                </a:solidFill>
                <a:highlight>
                  <a:srgbClr val="F2F2F2"/>
                </a:highlight>
                <a:latin typeface="Arial"/>
                <a:ea typeface="Arial"/>
                <a:cs typeface="Arial"/>
                <a:sym typeface="Arial"/>
              </a:rPr>
              <a:t> </a:t>
            </a:r>
            <a:r>
              <a:rPr b="0" i="0" lang="es-MX" sz="1900" u="none" cap="none" strike="noStrike">
                <a:solidFill>
                  <a:srgbClr val="444444"/>
                </a:solidFill>
                <a:highlight>
                  <a:srgbClr val="00FF00"/>
                </a:highlight>
                <a:latin typeface="Arial"/>
                <a:ea typeface="Arial"/>
                <a:cs typeface="Arial"/>
                <a:sym typeface="Arial"/>
              </a:rPr>
              <a:t>que</a:t>
            </a:r>
            <a:r>
              <a:rPr b="0" i="0" lang="es-MX" sz="1900" u="none" cap="none" strike="noStrike">
                <a:solidFill>
                  <a:srgbClr val="444444"/>
                </a:solidFill>
                <a:highlight>
                  <a:srgbClr val="F2F2F2"/>
                </a:highlight>
                <a:latin typeface="Arial"/>
                <a:ea typeface="Arial"/>
                <a:cs typeface="Arial"/>
                <a:sym typeface="Arial"/>
              </a:rPr>
              <a:t> </a:t>
            </a:r>
            <a:r>
              <a:rPr b="0" i="0" lang="es-MX" sz="1900" u="none" cap="none" strike="noStrike">
                <a:solidFill>
                  <a:srgbClr val="444444"/>
                </a:solidFill>
                <a:highlight>
                  <a:srgbClr val="FF00FF"/>
                </a:highlight>
                <a:latin typeface="Arial"/>
                <a:ea typeface="Arial"/>
                <a:cs typeface="Arial"/>
                <a:sym typeface="Arial"/>
              </a:rPr>
              <a:t>se llama</a:t>
            </a:r>
            <a:r>
              <a:rPr b="0" i="0" lang="es-MX" sz="1900" u="none" cap="none" strike="noStrike">
                <a:solidFill>
                  <a:srgbClr val="444444"/>
                </a:solidFill>
                <a:highlight>
                  <a:srgbClr val="F2F2F2"/>
                </a:highlight>
                <a:latin typeface="Arial"/>
                <a:ea typeface="Arial"/>
                <a:cs typeface="Arial"/>
                <a:sym typeface="Arial"/>
              </a:rPr>
              <a:t> Mario</a:t>
            </a:r>
            <a:r>
              <a:rPr b="0" i="0" lang="es-MX" sz="1900" u="none" cap="none" strike="noStrike">
                <a:solidFill>
                  <a:srgbClr val="444444"/>
                </a:solidFill>
                <a:highlight>
                  <a:srgbClr val="93C47D"/>
                </a:highlight>
                <a:latin typeface="Arial"/>
                <a:ea typeface="Arial"/>
                <a:cs typeface="Arial"/>
                <a:sym typeface="Arial"/>
              </a:rPr>
              <a:t>,</a:t>
            </a:r>
            <a:r>
              <a:rPr b="0" i="0" lang="es-MX" sz="1900" u="none" cap="none" strike="noStrike">
                <a:solidFill>
                  <a:srgbClr val="444444"/>
                </a:solidFill>
                <a:highlight>
                  <a:srgbClr val="F2F2F2"/>
                </a:highlight>
                <a:latin typeface="Arial"/>
                <a:ea typeface="Arial"/>
                <a:cs typeface="Arial"/>
                <a:sym typeface="Arial"/>
              </a:rPr>
              <a:t> </a:t>
            </a:r>
            <a:r>
              <a:rPr b="0" i="0" lang="es-MX" sz="1900" u="none" cap="none" strike="noStrike">
                <a:solidFill>
                  <a:srgbClr val="444444"/>
                </a:solidFill>
                <a:highlight>
                  <a:srgbClr val="FF9900"/>
                </a:highlight>
                <a:latin typeface="Arial"/>
                <a:ea typeface="Arial"/>
                <a:cs typeface="Arial"/>
                <a:sym typeface="Arial"/>
              </a:rPr>
              <a:t>vino ayer con un pastel.</a:t>
            </a:r>
            <a:endParaRPr b="0" i="0" sz="1900" u="none" cap="none" strike="noStrike">
              <a:solidFill>
                <a:srgbClr val="444444"/>
              </a:solidFill>
              <a:highlight>
                <a:srgbClr val="FF9900"/>
              </a:highlight>
              <a:latin typeface="Arial"/>
              <a:ea typeface="Arial"/>
              <a:cs typeface="Arial"/>
              <a:sym typeface="Arial"/>
            </a:endParaRPr>
          </a:p>
          <a:p>
            <a:pPr indent="0" lvl="0" marL="0" marR="0" rtl="0" algn="l">
              <a:lnSpc>
                <a:spcPct val="115000"/>
              </a:lnSpc>
              <a:spcBef>
                <a:spcPts val="1200"/>
              </a:spcBef>
              <a:spcAft>
                <a:spcPts val="0"/>
              </a:spcAft>
              <a:buClr>
                <a:srgbClr val="000000"/>
              </a:buClr>
              <a:buSzPts val="1900"/>
              <a:buFont typeface="Arial"/>
              <a:buNone/>
            </a:pPr>
            <a:r>
              <a:rPr b="0" i="0" lang="es-MX" sz="1900" u="none" cap="none" strike="noStrike">
                <a:solidFill>
                  <a:srgbClr val="444444"/>
                </a:solidFill>
                <a:highlight>
                  <a:srgbClr val="FF9900"/>
                </a:highlight>
                <a:latin typeface="Arial"/>
                <a:ea typeface="Arial"/>
                <a:cs typeface="Arial"/>
                <a:sym typeface="Arial"/>
              </a:rPr>
              <a:t> </a:t>
            </a:r>
            <a:r>
              <a:rPr b="0" i="0" lang="es-MX" sz="1900" u="none" cap="none" strike="noStrike">
                <a:solidFill>
                  <a:srgbClr val="444444"/>
                </a:solidFill>
                <a:highlight>
                  <a:srgbClr val="F4CCCC"/>
                </a:highlight>
                <a:latin typeface="Arial"/>
                <a:ea typeface="Arial"/>
                <a:cs typeface="Arial"/>
                <a:sym typeface="Arial"/>
              </a:rPr>
              <a:t>                         oración subordinada</a:t>
            </a:r>
            <a:r>
              <a:rPr b="0" i="0" lang="es-MX" sz="1900" u="none" cap="none" strike="noStrike">
                <a:solidFill>
                  <a:srgbClr val="444444"/>
                </a:solidFill>
                <a:highlight>
                  <a:srgbClr val="FF9900"/>
                </a:highlight>
                <a:latin typeface="Arial"/>
                <a:ea typeface="Arial"/>
                <a:cs typeface="Arial"/>
                <a:sym typeface="Arial"/>
              </a:rPr>
              <a:t> explicativa</a:t>
            </a:r>
            <a:endParaRPr b="0" i="0" sz="1900" u="none" cap="none" strike="noStrike">
              <a:solidFill>
                <a:srgbClr val="444444"/>
              </a:solidFill>
              <a:highlight>
                <a:srgbClr val="FF9900"/>
              </a:highlight>
              <a:latin typeface="Arial"/>
              <a:ea typeface="Arial"/>
              <a:cs typeface="Arial"/>
              <a:sym typeface="Arial"/>
            </a:endParaRPr>
          </a:p>
          <a:p>
            <a:pPr indent="0" lvl="0" marL="0" marR="0" rtl="0" algn="l">
              <a:lnSpc>
                <a:spcPct val="115000"/>
              </a:lnSpc>
              <a:spcBef>
                <a:spcPts val="1200"/>
              </a:spcBef>
              <a:spcAft>
                <a:spcPts val="0"/>
              </a:spcAft>
              <a:buClr>
                <a:srgbClr val="000000"/>
              </a:buClr>
              <a:buSzPts val="1900"/>
              <a:buFont typeface="Arial"/>
              <a:buNone/>
            </a:pPr>
            <a:r>
              <a:rPr b="0" i="0" lang="es-MX" sz="1900" u="none" cap="none" strike="noStrike">
                <a:solidFill>
                  <a:srgbClr val="444444"/>
                </a:solidFill>
                <a:highlight>
                  <a:srgbClr val="FF9900"/>
                </a:highlight>
                <a:latin typeface="Arial"/>
                <a:ea typeface="Arial"/>
                <a:cs typeface="Arial"/>
                <a:sym typeface="Arial"/>
              </a:rPr>
              <a:t>                </a:t>
            </a:r>
            <a:r>
              <a:rPr b="0" i="0" lang="es-MX" sz="1900" u="none" cap="none" strike="noStrike">
                <a:solidFill>
                  <a:srgbClr val="444444"/>
                </a:solidFill>
                <a:highlight>
                  <a:srgbClr val="FFFFFF"/>
                </a:highlight>
                <a:latin typeface="Arial"/>
                <a:ea typeface="Arial"/>
                <a:cs typeface="Arial"/>
                <a:sym typeface="Arial"/>
              </a:rPr>
              <a:t>nexo que(introduce oración subordinada)</a:t>
            </a:r>
            <a:endParaRPr b="0" i="0" sz="1900" u="none" cap="none" strike="noStrike">
              <a:solidFill>
                <a:srgbClr val="444444"/>
              </a:solidFill>
              <a:highlight>
                <a:srgbClr val="FFFFFF"/>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900"/>
              <a:buFont typeface="Arial"/>
              <a:buNone/>
            </a:pPr>
            <a:r>
              <a:rPr b="0" i="0" lang="es-MX" sz="1900" u="none" cap="none" strike="noStrike">
                <a:solidFill>
                  <a:srgbClr val="444444"/>
                </a:solidFill>
                <a:highlight>
                  <a:srgbClr val="FF9900"/>
                </a:highlight>
                <a:latin typeface="Arial"/>
                <a:ea typeface="Arial"/>
                <a:cs typeface="Arial"/>
                <a:sym typeface="Arial"/>
              </a:rPr>
              <a:t>2.1. El papá de Juan</a:t>
            </a:r>
            <a:r>
              <a:rPr b="0" i="0" lang="es-MX" sz="1900" u="none" cap="none" strike="noStrike">
                <a:solidFill>
                  <a:srgbClr val="444444"/>
                </a:solidFill>
                <a:highlight>
                  <a:srgbClr val="B6D7A8"/>
                </a:highlight>
                <a:latin typeface="Arial"/>
                <a:ea typeface="Arial"/>
                <a:cs typeface="Arial"/>
                <a:sym typeface="Arial"/>
              </a:rPr>
              <a:t>,</a:t>
            </a:r>
            <a:r>
              <a:rPr b="0" i="0" lang="es-MX" sz="1900" u="none" cap="none" strike="noStrike">
                <a:solidFill>
                  <a:srgbClr val="444444"/>
                </a:solidFill>
                <a:highlight>
                  <a:srgbClr val="F2F2F2"/>
                </a:highlight>
                <a:latin typeface="Arial"/>
                <a:ea typeface="Arial"/>
                <a:cs typeface="Arial"/>
                <a:sym typeface="Arial"/>
              </a:rPr>
              <a:t> </a:t>
            </a:r>
            <a:r>
              <a:rPr b="0" i="0" lang="es-MX" sz="1900" u="none" cap="none" strike="noStrike">
                <a:solidFill>
                  <a:srgbClr val="444444"/>
                </a:solidFill>
                <a:highlight>
                  <a:srgbClr val="F6B26B"/>
                </a:highlight>
                <a:latin typeface="Arial"/>
                <a:ea typeface="Arial"/>
                <a:cs typeface="Arial"/>
                <a:sym typeface="Arial"/>
              </a:rPr>
              <a:t>llamado</a:t>
            </a:r>
            <a:r>
              <a:rPr b="0" i="0" lang="es-MX" sz="1900" u="none" cap="none" strike="noStrike">
                <a:solidFill>
                  <a:srgbClr val="444444"/>
                </a:solidFill>
                <a:highlight>
                  <a:srgbClr val="F2F2F2"/>
                </a:highlight>
                <a:latin typeface="Arial"/>
                <a:ea typeface="Arial"/>
                <a:cs typeface="Arial"/>
                <a:sym typeface="Arial"/>
              </a:rPr>
              <a:t> Mario</a:t>
            </a:r>
            <a:r>
              <a:rPr b="0" i="0" lang="es-MX" sz="1900" u="none" cap="none" strike="noStrike">
                <a:solidFill>
                  <a:srgbClr val="444444"/>
                </a:solidFill>
                <a:highlight>
                  <a:srgbClr val="B6D7A8"/>
                </a:highlight>
                <a:latin typeface="Arial"/>
                <a:ea typeface="Arial"/>
                <a:cs typeface="Arial"/>
                <a:sym typeface="Arial"/>
              </a:rPr>
              <a:t>,</a:t>
            </a:r>
            <a:r>
              <a:rPr b="0" i="0" lang="es-MX" sz="1900" u="none" cap="none" strike="noStrike">
                <a:solidFill>
                  <a:srgbClr val="444444"/>
                </a:solidFill>
                <a:highlight>
                  <a:srgbClr val="F2F2F2"/>
                </a:highlight>
                <a:latin typeface="Arial"/>
                <a:ea typeface="Arial"/>
                <a:cs typeface="Arial"/>
                <a:sym typeface="Arial"/>
              </a:rPr>
              <a:t> </a:t>
            </a:r>
            <a:r>
              <a:rPr b="0" i="0" lang="es-MX" sz="1900" u="none" cap="none" strike="noStrike">
                <a:solidFill>
                  <a:srgbClr val="444444"/>
                </a:solidFill>
                <a:highlight>
                  <a:srgbClr val="FF9900"/>
                </a:highlight>
                <a:latin typeface="Arial"/>
                <a:ea typeface="Arial"/>
                <a:cs typeface="Arial"/>
                <a:sym typeface="Arial"/>
              </a:rPr>
              <a:t>vino ayer con un pastel</a:t>
            </a:r>
            <a:r>
              <a:rPr b="0" i="0" lang="es-MX" sz="1900" u="none" cap="none" strike="noStrike">
                <a:solidFill>
                  <a:srgbClr val="444444"/>
                </a:solidFill>
                <a:highlight>
                  <a:srgbClr val="F2F2F2"/>
                </a:highlight>
                <a:latin typeface="Arial"/>
                <a:ea typeface="Arial"/>
                <a:cs typeface="Arial"/>
                <a:sym typeface="Arial"/>
              </a:rPr>
              <a:t>.</a:t>
            </a:r>
            <a:endParaRPr b="0" i="0" sz="1900" u="none" cap="none" strike="noStrike">
              <a:solidFill>
                <a:srgbClr val="444444"/>
              </a:solidFill>
              <a:highlight>
                <a:srgbClr val="F2F2F2"/>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900"/>
              <a:buFont typeface="Arial"/>
              <a:buNone/>
            </a:pPr>
            <a:r>
              <a:rPr b="0" i="0" lang="es-MX" sz="1900" u="none" cap="none" strike="noStrike">
                <a:solidFill>
                  <a:srgbClr val="444444"/>
                </a:solidFill>
                <a:highlight>
                  <a:srgbClr val="FF9900"/>
                </a:highlight>
                <a:latin typeface="Arial"/>
                <a:ea typeface="Arial"/>
                <a:cs typeface="Arial"/>
                <a:sym typeface="Arial"/>
              </a:rPr>
              <a:t>2.2. El papá de Juan</a:t>
            </a:r>
            <a:r>
              <a:rPr b="0" i="0" lang="es-MX" sz="1900" u="none" cap="none" strike="noStrike">
                <a:solidFill>
                  <a:srgbClr val="444444"/>
                </a:solidFill>
                <a:highlight>
                  <a:srgbClr val="B6D7A8"/>
                </a:highlight>
                <a:latin typeface="Arial"/>
                <a:ea typeface="Arial"/>
                <a:cs typeface="Arial"/>
                <a:sym typeface="Arial"/>
              </a:rPr>
              <a:t> (</a:t>
            </a:r>
            <a:r>
              <a:rPr b="0" i="0" lang="es-MX" sz="1900" u="none" cap="none" strike="noStrike">
                <a:solidFill>
                  <a:srgbClr val="444444"/>
                </a:solidFill>
                <a:highlight>
                  <a:srgbClr val="F6B26B"/>
                </a:highlight>
                <a:latin typeface="Arial"/>
                <a:ea typeface="Arial"/>
                <a:cs typeface="Arial"/>
                <a:sym typeface="Arial"/>
              </a:rPr>
              <a:t>llamado</a:t>
            </a:r>
            <a:r>
              <a:rPr b="0" i="0" lang="es-MX" sz="1900" u="none" cap="none" strike="noStrike">
                <a:solidFill>
                  <a:srgbClr val="444444"/>
                </a:solidFill>
                <a:highlight>
                  <a:srgbClr val="F2F2F2"/>
                </a:highlight>
                <a:latin typeface="Arial"/>
                <a:ea typeface="Arial"/>
                <a:cs typeface="Arial"/>
                <a:sym typeface="Arial"/>
              </a:rPr>
              <a:t> Mario) </a:t>
            </a:r>
            <a:r>
              <a:rPr b="0" i="0" lang="es-MX" sz="1900" u="none" cap="none" strike="noStrike">
                <a:solidFill>
                  <a:srgbClr val="444444"/>
                </a:solidFill>
                <a:highlight>
                  <a:srgbClr val="FF9900"/>
                </a:highlight>
                <a:latin typeface="Arial"/>
                <a:ea typeface="Arial"/>
                <a:cs typeface="Arial"/>
                <a:sym typeface="Arial"/>
              </a:rPr>
              <a:t>vino ayer con un pastel</a:t>
            </a:r>
            <a:r>
              <a:rPr b="0" i="0" lang="es-MX" sz="1900" u="none" cap="none" strike="noStrike">
                <a:solidFill>
                  <a:srgbClr val="444444"/>
                </a:solidFill>
                <a:highlight>
                  <a:srgbClr val="F2F2F2"/>
                </a:highlight>
                <a:latin typeface="Arial"/>
                <a:ea typeface="Arial"/>
                <a:cs typeface="Arial"/>
                <a:sym typeface="Arial"/>
              </a:rPr>
              <a:t>. Isaac Newton (1870-1940)</a:t>
            </a:r>
            <a:endParaRPr b="0" i="0" sz="1900" u="none" cap="none" strike="noStrike">
              <a:solidFill>
                <a:srgbClr val="444444"/>
              </a:solidFill>
              <a:highlight>
                <a:srgbClr val="F2F2F2"/>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900"/>
              <a:buFont typeface="Arial"/>
              <a:buNone/>
            </a:pPr>
            <a:r>
              <a:rPr b="0" i="0" lang="es-MX" sz="1900" u="none" cap="none" strike="noStrike">
                <a:solidFill>
                  <a:srgbClr val="444444"/>
                </a:solidFill>
                <a:highlight>
                  <a:srgbClr val="F2F2F2"/>
                </a:highlight>
                <a:latin typeface="Arial"/>
                <a:ea typeface="Arial"/>
                <a:cs typeface="Arial"/>
                <a:sym typeface="Arial"/>
              </a:rPr>
              <a:t>                             Oración subordinada explicativa parentética</a:t>
            </a:r>
            <a:endParaRPr b="0" i="0" sz="1900" u="none" cap="none" strike="noStrike">
              <a:solidFill>
                <a:srgbClr val="444444"/>
              </a:solidFill>
              <a:highlight>
                <a:srgbClr val="F2F2F2"/>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900"/>
              <a:buFont typeface="Arial"/>
              <a:buNone/>
            </a:pPr>
            <a:r>
              <a:rPr b="0" i="0" lang="es-MX" sz="1900" u="none" cap="none" strike="noStrike">
                <a:solidFill>
                  <a:srgbClr val="444444"/>
                </a:solidFill>
                <a:highlight>
                  <a:srgbClr val="F2F2F2"/>
                </a:highlight>
                <a:latin typeface="Arial"/>
                <a:ea typeface="Arial"/>
                <a:cs typeface="Arial"/>
                <a:sym typeface="Arial"/>
              </a:rPr>
              <a:t>2.3. </a:t>
            </a:r>
            <a:r>
              <a:rPr b="0" i="0" lang="es-MX" sz="1900" u="none" cap="none" strike="noStrike">
                <a:solidFill>
                  <a:srgbClr val="444444"/>
                </a:solidFill>
                <a:highlight>
                  <a:srgbClr val="FF9900"/>
                </a:highlight>
                <a:latin typeface="Arial"/>
                <a:ea typeface="Arial"/>
                <a:cs typeface="Arial"/>
                <a:sym typeface="Arial"/>
              </a:rPr>
              <a:t>El papá de Juan</a:t>
            </a:r>
            <a:r>
              <a:rPr b="0" i="0" lang="es-MX" sz="1900" u="none" cap="none" strike="noStrike">
                <a:solidFill>
                  <a:srgbClr val="444444"/>
                </a:solidFill>
                <a:highlight>
                  <a:srgbClr val="B6D7A8"/>
                </a:highlight>
                <a:latin typeface="Arial"/>
                <a:ea typeface="Arial"/>
                <a:cs typeface="Arial"/>
                <a:sym typeface="Arial"/>
              </a:rPr>
              <a:t> </a:t>
            </a:r>
            <a:r>
              <a:rPr b="0" i="0" lang="es-MX" sz="1100" u="none" cap="none" strike="noStrike">
                <a:solidFill>
                  <a:schemeClr val="dk1"/>
                </a:solidFill>
                <a:latin typeface="Calibri"/>
                <a:ea typeface="Calibri"/>
                <a:cs typeface="Calibri"/>
                <a:sym typeface="Calibri"/>
              </a:rPr>
              <a:t>—</a:t>
            </a:r>
            <a:r>
              <a:rPr b="0" i="0" lang="es-MX" sz="1900" u="none" cap="none" strike="noStrike">
                <a:solidFill>
                  <a:srgbClr val="444444"/>
                </a:solidFill>
                <a:highlight>
                  <a:srgbClr val="F6B26B"/>
                </a:highlight>
                <a:latin typeface="Arial"/>
                <a:ea typeface="Arial"/>
                <a:cs typeface="Arial"/>
                <a:sym typeface="Arial"/>
              </a:rPr>
              <a:t>llamado</a:t>
            </a:r>
            <a:r>
              <a:rPr b="0" i="0" lang="es-MX" sz="1900" u="none" cap="none" strike="noStrike">
                <a:solidFill>
                  <a:srgbClr val="444444"/>
                </a:solidFill>
                <a:highlight>
                  <a:srgbClr val="F2F2F2"/>
                </a:highlight>
                <a:latin typeface="Arial"/>
                <a:ea typeface="Arial"/>
                <a:cs typeface="Arial"/>
                <a:sym typeface="Arial"/>
              </a:rPr>
              <a:t> Mario</a:t>
            </a:r>
            <a:r>
              <a:rPr b="0" i="0" lang="es-MX" sz="1100" u="none" cap="none" strike="noStrike">
                <a:solidFill>
                  <a:schemeClr val="dk1"/>
                </a:solidFill>
                <a:latin typeface="Calibri"/>
                <a:ea typeface="Calibri"/>
                <a:cs typeface="Calibri"/>
                <a:sym typeface="Calibri"/>
              </a:rPr>
              <a:t>—</a:t>
            </a:r>
            <a:r>
              <a:rPr b="0" i="0" lang="es-MX" sz="1900" u="none" cap="none" strike="noStrike">
                <a:solidFill>
                  <a:srgbClr val="444444"/>
                </a:solidFill>
                <a:highlight>
                  <a:srgbClr val="F2F2F2"/>
                </a:highlight>
                <a:latin typeface="Arial"/>
                <a:ea typeface="Arial"/>
                <a:cs typeface="Arial"/>
                <a:sym typeface="Arial"/>
              </a:rPr>
              <a:t> </a:t>
            </a:r>
            <a:r>
              <a:rPr b="0" i="0" lang="es-MX" sz="1900" u="none" cap="none" strike="noStrike">
                <a:solidFill>
                  <a:srgbClr val="444444"/>
                </a:solidFill>
                <a:highlight>
                  <a:srgbClr val="FF9900"/>
                </a:highlight>
                <a:latin typeface="Arial"/>
                <a:ea typeface="Arial"/>
                <a:cs typeface="Arial"/>
                <a:sym typeface="Arial"/>
              </a:rPr>
              <a:t>vino ayer con un pastel</a:t>
            </a:r>
            <a:r>
              <a:rPr b="0" i="0" lang="es-MX" sz="1900" u="none" cap="none" strike="noStrike">
                <a:solidFill>
                  <a:srgbClr val="444444"/>
                </a:solidFill>
                <a:highlight>
                  <a:srgbClr val="F2F2F2"/>
                </a:highlight>
                <a:latin typeface="Arial"/>
                <a:ea typeface="Arial"/>
                <a:cs typeface="Arial"/>
                <a:sym typeface="Arial"/>
              </a:rPr>
              <a:t>.</a:t>
            </a:r>
            <a:endParaRPr b="0" i="0" sz="1900" u="none" cap="none" strike="noStrike">
              <a:solidFill>
                <a:srgbClr val="444444"/>
              </a:solidFill>
              <a:highlight>
                <a:srgbClr val="F2F2F2"/>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900"/>
              <a:buFont typeface="Arial"/>
              <a:buNone/>
            </a:pPr>
            <a:r>
              <a:rPr b="0" i="0" lang="es-MX" sz="1900" u="none" cap="none" strike="noStrike">
                <a:solidFill>
                  <a:srgbClr val="444444"/>
                </a:solidFill>
                <a:highlight>
                  <a:srgbClr val="F2F2F2"/>
                </a:highlight>
                <a:latin typeface="Arial"/>
                <a:ea typeface="Arial"/>
                <a:cs typeface="Arial"/>
                <a:sym typeface="Arial"/>
              </a:rPr>
              <a:t>                           Oración incidentales o explicativas entre guiones largos</a:t>
            </a:r>
            <a:endParaRPr b="0" i="0" sz="1900" u="none" cap="none" strike="noStrike">
              <a:solidFill>
                <a:srgbClr val="444444"/>
              </a:solidFill>
              <a:highlight>
                <a:srgbClr val="F2F2F2"/>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900"/>
              <a:buFont typeface="Arial"/>
              <a:buNone/>
            </a:pPr>
            <a:r>
              <a:rPr b="0" i="0" lang="es-MX" sz="1900" u="none" cap="none" strike="noStrike">
                <a:solidFill>
                  <a:srgbClr val="444444"/>
                </a:solidFill>
                <a:highlight>
                  <a:srgbClr val="F2F2F2"/>
                </a:highlight>
                <a:latin typeface="Arial"/>
                <a:ea typeface="Arial"/>
                <a:cs typeface="Arial"/>
                <a:sym typeface="Arial"/>
              </a:rPr>
              <a:t>        </a:t>
            </a:r>
            <a:endParaRPr b="0" i="0" sz="1900" u="none" cap="none" strike="noStrike">
              <a:solidFill>
                <a:srgbClr val="444444"/>
              </a:solidFill>
              <a:highlight>
                <a:srgbClr val="F2F2F2"/>
              </a:highlight>
              <a:latin typeface="Arial"/>
              <a:ea typeface="Arial"/>
              <a:cs typeface="Arial"/>
              <a:sym typeface="Arial"/>
            </a:endParaRPr>
          </a:p>
          <a:p>
            <a:pPr indent="-349250" lvl="0" marL="457200" marR="0" rtl="0" algn="l">
              <a:lnSpc>
                <a:spcPct val="115000"/>
              </a:lnSpc>
              <a:spcBef>
                <a:spcPts val="1200"/>
              </a:spcBef>
              <a:spcAft>
                <a:spcPts val="0"/>
              </a:spcAft>
              <a:buClr>
                <a:srgbClr val="444444"/>
              </a:buClr>
              <a:buSzPts val="1900"/>
              <a:buFont typeface="Arial"/>
              <a:buAutoNum type="arabicPeriod"/>
            </a:pPr>
            <a:r>
              <a:rPr b="0" i="0" lang="es-MX" sz="1900" u="none" cap="none" strike="noStrike">
                <a:solidFill>
                  <a:srgbClr val="444444"/>
                </a:solidFill>
                <a:highlight>
                  <a:srgbClr val="FF9900"/>
                </a:highlight>
                <a:latin typeface="Arial"/>
                <a:ea typeface="Arial"/>
                <a:cs typeface="Arial"/>
                <a:sym typeface="Arial"/>
              </a:rPr>
              <a:t>El papá de Juan</a:t>
            </a:r>
            <a:r>
              <a:rPr b="0" i="0" lang="es-MX" sz="1900" u="none" cap="none" strike="noStrike">
                <a:solidFill>
                  <a:srgbClr val="444444"/>
                </a:solidFill>
                <a:highlight>
                  <a:srgbClr val="F2F2F2"/>
                </a:highlight>
                <a:latin typeface="Arial"/>
                <a:ea typeface="Arial"/>
                <a:cs typeface="Arial"/>
                <a:sym typeface="Arial"/>
              </a:rPr>
              <a:t>, Mario, </a:t>
            </a:r>
            <a:r>
              <a:rPr b="0" i="0" lang="es-MX" sz="1900" u="none" cap="none" strike="noStrike">
                <a:solidFill>
                  <a:srgbClr val="444444"/>
                </a:solidFill>
                <a:highlight>
                  <a:srgbClr val="FF9900"/>
                </a:highlight>
                <a:latin typeface="Arial"/>
                <a:ea typeface="Arial"/>
                <a:cs typeface="Arial"/>
                <a:sym typeface="Arial"/>
              </a:rPr>
              <a:t>vino ayer con un pastel</a:t>
            </a:r>
            <a:r>
              <a:rPr b="0" i="0" lang="es-MX" sz="1900" u="none" cap="none" strike="noStrike">
                <a:solidFill>
                  <a:srgbClr val="444444"/>
                </a:solidFill>
                <a:highlight>
                  <a:srgbClr val="F2F2F2"/>
                </a:highlight>
                <a:latin typeface="Arial"/>
                <a:ea typeface="Arial"/>
                <a:cs typeface="Arial"/>
                <a:sym typeface="Arial"/>
              </a:rPr>
              <a:t>.</a:t>
            </a:r>
            <a:endParaRPr b="0" i="0" sz="1900" u="none" cap="none" strike="noStrike">
              <a:solidFill>
                <a:srgbClr val="444444"/>
              </a:solidFill>
              <a:highlight>
                <a:srgbClr val="F2F2F2"/>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900"/>
              <a:buFont typeface="Arial"/>
              <a:buNone/>
            </a:pPr>
            <a:r>
              <a:rPr b="0" i="0" lang="es-MX" sz="1900" u="none" cap="none" strike="noStrike">
                <a:solidFill>
                  <a:srgbClr val="444444"/>
                </a:solidFill>
                <a:highlight>
                  <a:srgbClr val="F2F2F2"/>
                </a:highlight>
                <a:latin typeface="Arial"/>
                <a:ea typeface="Arial"/>
                <a:cs typeface="Arial"/>
                <a:sym typeface="Arial"/>
              </a:rPr>
              <a:t>                         Frases explicativa</a:t>
            </a:r>
            <a:endParaRPr b="0" i="0" sz="1900" u="none" cap="none" strike="noStrike">
              <a:solidFill>
                <a:srgbClr val="444444"/>
              </a:solidFill>
              <a:highlight>
                <a:srgbClr val="F2F2F2"/>
              </a:highlight>
              <a:latin typeface="Arial"/>
              <a:ea typeface="Arial"/>
              <a:cs typeface="Arial"/>
              <a:sym typeface="Arial"/>
            </a:endParaRPr>
          </a:p>
          <a:p>
            <a:pPr indent="0" lvl="0" marL="0" marR="0" rtl="0" algn="l">
              <a:lnSpc>
                <a:spcPct val="115000"/>
              </a:lnSpc>
              <a:spcBef>
                <a:spcPts val="1200"/>
              </a:spcBef>
              <a:spcAft>
                <a:spcPts val="1200"/>
              </a:spcAft>
              <a:buClr>
                <a:schemeClr val="dk1"/>
              </a:buClr>
              <a:buSzPts val="1100"/>
              <a:buFont typeface="Arial"/>
              <a:buNone/>
            </a:pPr>
            <a:r>
              <a:rPr b="0" i="0" lang="es-MX" sz="2100" u="none" cap="none" strike="noStrike">
                <a:solidFill>
                  <a:srgbClr val="444444"/>
                </a:solidFill>
                <a:highlight>
                  <a:srgbClr val="FF9900"/>
                </a:highlight>
                <a:latin typeface="Arial"/>
                <a:ea typeface="Arial"/>
                <a:cs typeface="Arial"/>
                <a:sym typeface="Arial"/>
              </a:rPr>
              <a:t>El papá de Juan vino ayer con un pastel. Oración simple.</a:t>
            </a:r>
            <a:endParaRPr b="0" i="0" sz="2100" u="none" cap="none" strike="noStrike">
              <a:solidFill>
                <a:srgbClr val="444444"/>
              </a:solidFill>
              <a:highlight>
                <a:srgbClr val="FF9900"/>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08" name="Shape 308"/>
        <p:cNvGrpSpPr/>
        <p:nvPr/>
      </p:nvGrpSpPr>
      <p:grpSpPr>
        <a:xfrm>
          <a:off x="0" y="0"/>
          <a:ext cx="0" cy="0"/>
          <a:chOff x="0" y="0"/>
          <a:chExt cx="0" cy="0"/>
        </a:xfrm>
      </p:grpSpPr>
      <p:pic>
        <p:nvPicPr>
          <p:cNvPr id="309" name="Google Shape;309;gaca3ba04ca_0_0"/>
          <p:cNvPicPr preferRelativeResize="0"/>
          <p:nvPr/>
        </p:nvPicPr>
        <p:blipFill rotWithShape="1">
          <a:blip r:embed="rId4">
            <a:alphaModFix/>
          </a:blip>
          <a:srcRect b="0" l="0" r="0" t="0"/>
          <a:stretch/>
        </p:blipFill>
        <p:spPr>
          <a:xfrm>
            <a:off x="430075" y="825300"/>
            <a:ext cx="11228525" cy="6032700"/>
          </a:xfrm>
          <a:prstGeom prst="rect">
            <a:avLst/>
          </a:prstGeom>
          <a:noFill/>
          <a:ln>
            <a:noFill/>
          </a:ln>
        </p:spPr>
      </p:pic>
      <p:sp>
        <p:nvSpPr>
          <p:cNvPr id="310" name="Google Shape;310;gaca3ba04ca_0_0"/>
          <p:cNvSpPr txBox="1"/>
          <p:nvPr/>
        </p:nvSpPr>
        <p:spPr>
          <a:xfrm>
            <a:off x="2871050" y="267350"/>
            <a:ext cx="7148700" cy="55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s-MX" sz="1900" u="none" cap="none" strike="noStrike">
                <a:solidFill>
                  <a:srgbClr val="000000"/>
                </a:solidFill>
                <a:latin typeface="Calibri"/>
                <a:ea typeface="Calibri"/>
                <a:cs typeface="Calibri"/>
                <a:sym typeface="Calibri"/>
              </a:rPr>
              <a:t>Oración coordinada</a:t>
            </a:r>
            <a:endParaRPr b="1" i="0" sz="1900" u="none" cap="none" strike="noStrik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14" name="Shape 314"/>
        <p:cNvGrpSpPr/>
        <p:nvPr/>
      </p:nvGrpSpPr>
      <p:grpSpPr>
        <a:xfrm>
          <a:off x="0" y="0"/>
          <a:ext cx="0" cy="0"/>
          <a:chOff x="0" y="0"/>
          <a:chExt cx="0" cy="0"/>
        </a:xfrm>
      </p:grpSpPr>
      <p:sp>
        <p:nvSpPr>
          <p:cNvPr id="315" name="Google Shape;315;gaca3ba04ca_0_80"/>
          <p:cNvSpPr txBox="1"/>
          <p:nvPr/>
        </p:nvSpPr>
        <p:spPr>
          <a:xfrm>
            <a:off x="-56825" y="360300"/>
            <a:ext cx="11007600" cy="616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6" name="Google Shape;316;gaca3ba04ca_0_80"/>
          <p:cNvSpPr txBox="1"/>
          <p:nvPr/>
        </p:nvSpPr>
        <p:spPr>
          <a:xfrm>
            <a:off x="429150" y="360300"/>
            <a:ext cx="11600400" cy="649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s-MX" sz="1500" u="none" cap="none" strike="noStrike">
                <a:solidFill>
                  <a:srgbClr val="000000"/>
                </a:solidFill>
                <a:latin typeface="Times New Roman"/>
                <a:ea typeface="Times New Roman"/>
                <a:cs typeface="Times New Roman"/>
                <a:sym typeface="Times New Roman"/>
              </a:rPr>
              <a:t>Oración coordinada copulativa</a:t>
            </a:r>
            <a:endParaRPr b="1"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s-MX" sz="1500" u="none" cap="none" strike="noStrike">
                <a:solidFill>
                  <a:srgbClr val="000000"/>
                </a:solidFill>
                <a:latin typeface="Times New Roman"/>
                <a:ea typeface="Times New Roman"/>
                <a:cs typeface="Times New Roman"/>
                <a:sym typeface="Times New Roman"/>
              </a:rPr>
              <a:t>Juan come</a:t>
            </a:r>
            <a:r>
              <a:rPr b="0" i="0" lang="es-MX" sz="1500" u="none" cap="none" strike="noStrike">
                <a:solidFill>
                  <a:srgbClr val="000000"/>
                </a:solidFill>
                <a:highlight>
                  <a:srgbClr val="00FFFF"/>
                </a:highlight>
                <a:latin typeface="Times New Roman"/>
                <a:ea typeface="Times New Roman"/>
                <a:cs typeface="Times New Roman"/>
                <a:sym typeface="Times New Roman"/>
              </a:rPr>
              <a:t> y</a:t>
            </a:r>
            <a:r>
              <a:rPr b="0" i="0" lang="es-MX" sz="1500" u="none" cap="none" strike="noStrike">
                <a:solidFill>
                  <a:srgbClr val="000000"/>
                </a:solidFill>
                <a:latin typeface="Times New Roman"/>
                <a:ea typeface="Times New Roman"/>
                <a:cs typeface="Times New Roman"/>
                <a:sym typeface="Times New Roman"/>
              </a:rPr>
              <a:t> María juega pelota.    manzanas y peras</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s-MX" sz="1500" u="none" cap="none" strike="noStrike">
                <a:solidFill>
                  <a:srgbClr val="000000"/>
                </a:solidFill>
                <a:latin typeface="Times New Roman"/>
                <a:ea typeface="Times New Roman"/>
                <a:cs typeface="Times New Roman"/>
                <a:sym typeface="Times New Roman"/>
              </a:rPr>
              <a:t>              nexo copulativo</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s-MX" sz="1500" u="none" cap="none" strike="noStrike">
                <a:solidFill>
                  <a:srgbClr val="000000"/>
                </a:solidFill>
                <a:latin typeface="Times New Roman"/>
                <a:ea typeface="Times New Roman"/>
                <a:cs typeface="Times New Roman"/>
                <a:sym typeface="Times New Roman"/>
              </a:rPr>
              <a:t>Juan come </a:t>
            </a:r>
            <a:r>
              <a:rPr b="0" i="0" lang="es-MX" sz="1500" u="none" cap="none" strike="noStrike">
                <a:solidFill>
                  <a:srgbClr val="000000"/>
                </a:solidFill>
                <a:highlight>
                  <a:srgbClr val="00FFFF"/>
                </a:highlight>
                <a:latin typeface="Times New Roman"/>
                <a:ea typeface="Times New Roman"/>
                <a:cs typeface="Times New Roman"/>
                <a:sym typeface="Times New Roman"/>
              </a:rPr>
              <a:t>e</a:t>
            </a:r>
            <a:r>
              <a:rPr b="0" i="0" lang="es-MX" sz="1500" u="none" cap="none" strike="noStrike">
                <a:solidFill>
                  <a:srgbClr val="000000"/>
                </a:solidFill>
                <a:latin typeface="Times New Roman"/>
                <a:ea typeface="Times New Roman"/>
                <a:cs typeface="Times New Roman"/>
                <a:sym typeface="Times New Roman"/>
              </a:rPr>
              <a:t> Íñigo juega pelota.   manzanas e higos</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s-MX" sz="1500" u="none" cap="none" strike="noStrike">
                <a:solidFill>
                  <a:srgbClr val="000000"/>
                </a:solidFill>
                <a:latin typeface="Times New Roman"/>
                <a:ea typeface="Times New Roman"/>
                <a:cs typeface="Times New Roman"/>
                <a:sym typeface="Times New Roman"/>
              </a:rPr>
              <a:t>              nexo copulativo</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s-MX" sz="1500" u="none" cap="none" strike="noStrike">
                <a:solidFill>
                  <a:srgbClr val="000000"/>
                </a:solidFill>
                <a:latin typeface="Times New Roman"/>
                <a:ea typeface="Times New Roman"/>
                <a:cs typeface="Times New Roman"/>
                <a:sym typeface="Times New Roman"/>
              </a:rPr>
              <a:t>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s-MX" sz="1500" u="none" cap="none" strike="noStrike">
                <a:solidFill>
                  <a:srgbClr val="000000"/>
                </a:solidFill>
                <a:latin typeface="Times New Roman"/>
                <a:ea typeface="Times New Roman"/>
                <a:cs typeface="Times New Roman"/>
                <a:sym typeface="Times New Roman"/>
              </a:rPr>
              <a:t>Oración coordinada adversativa</a:t>
            </a:r>
            <a:endParaRPr b="1"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s-MX" sz="1500" u="none" cap="none" strike="noStrike">
                <a:solidFill>
                  <a:srgbClr val="000000"/>
                </a:solidFill>
                <a:highlight>
                  <a:srgbClr val="FFFF00"/>
                </a:highlight>
                <a:latin typeface="Times New Roman"/>
                <a:ea typeface="Times New Roman"/>
                <a:cs typeface="Times New Roman"/>
                <a:sym typeface="Times New Roman"/>
              </a:rPr>
              <a:t>Estudió</a:t>
            </a:r>
            <a:r>
              <a:rPr b="0" i="0" lang="es-MX" sz="1500" u="none" cap="none" strike="noStrike">
                <a:solidFill>
                  <a:srgbClr val="000000"/>
                </a:solidFill>
                <a:latin typeface="Times New Roman"/>
                <a:ea typeface="Times New Roman"/>
                <a:cs typeface="Times New Roman"/>
                <a:sym typeface="Times New Roman"/>
              </a:rPr>
              <a:t> mucho</a:t>
            </a:r>
            <a:r>
              <a:rPr b="0" i="0" lang="es-MX" sz="1500" u="none" cap="none" strike="noStrike">
                <a:solidFill>
                  <a:srgbClr val="000000"/>
                </a:solidFill>
                <a:highlight>
                  <a:srgbClr val="0000FF"/>
                </a:highlight>
                <a:latin typeface="Times New Roman"/>
                <a:ea typeface="Times New Roman"/>
                <a:cs typeface="Times New Roman"/>
                <a:sym typeface="Times New Roman"/>
              </a:rPr>
              <a:t>,</a:t>
            </a:r>
            <a:r>
              <a:rPr b="0" i="0" lang="es-MX" sz="1500" u="none" cap="none" strike="noStrike">
                <a:solidFill>
                  <a:srgbClr val="000000"/>
                </a:solidFill>
                <a:latin typeface="Times New Roman"/>
                <a:ea typeface="Times New Roman"/>
                <a:cs typeface="Times New Roman"/>
                <a:sym typeface="Times New Roman"/>
              </a:rPr>
              <a:t> </a:t>
            </a:r>
            <a:r>
              <a:rPr b="1" i="0" lang="es-MX" sz="1500" u="none" cap="none" strike="noStrike">
                <a:solidFill>
                  <a:srgbClr val="000000"/>
                </a:solidFill>
                <a:latin typeface="Times New Roman"/>
                <a:ea typeface="Times New Roman"/>
                <a:cs typeface="Times New Roman"/>
                <a:sym typeface="Times New Roman"/>
              </a:rPr>
              <a:t>pero</a:t>
            </a:r>
            <a:r>
              <a:rPr b="0" i="0" lang="es-MX" sz="1500" u="none" cap="none" strike="noStrike">
                <a:solidFill>
                  <a:srgbClr val="000000"/>
                </a:solidFill>
                <a:latin typeface="Times New Roman"/>
                <a:ea typeface="Times New Roman"/>
                <a:cs typeface="Times New Roman"/>
                <a:sym typeface="Times New Roman"/>
              </a:rPr>
              <a:t> no </a:t>
            </a:r>
            <a:r>
              <a:rPr b="0" i="0" lang="es-MX" sz="1500" u="none" cap="none" strike="noStrike">
                <a:solidFill>
                  <a:srgbClr val="000000"/>
                </a:solidFill>
                <a:highlight>
                  <a:srgbClr val="FFFF00"/>
                </a:highlight>
                <a:latin typeface="Times New Roman"/>
                <a:ea typeface="Times New Roman"/>
                <a:cs typeface="Times New Roman"/>
                <a:sym typeface="Times New Roman"/>
              </a:rPr>
              <a:t>aprobó</a:t>
            </a:r>
            <a:r>
              <a:rPr b="0" i="0" lang="es-MX" sz="1500" u="none" cap="none" strike="noStrike">
                <a:solidFill>
                  <a:srgbClr val="000000"/>
                </a:solidFill>
                <a:latin typeface="Times New Roman"/>
                <a:ea typeface="Times New Roman"/>
                <a:cs typeface="Times New Roman"/>
                <a:sym typeface="Times New Roman"/>
              </a:rPr>
              <a:t>.                      </a:t>
            </a:r>
            <a:r>
              <a:rPr b="0" i="0" lang="es-MX" sz="1800" u="none" cap="none" strike="noStrike">
                <a:solidFill>
                  <a:srgbClr val="000000"/>
                </a:solidFill>
                <a:latin typeface="Times New Roman"/>
                <a:ea typeface="Times New Roman"/>
                <a:cs typeface="Times New Roman"/>
                <a:sym typeface="Times New Roman"/>
              </a:rPr>
              <a:t>  Estudió mucho, </a:t>
            </a:r>
            <a:r>
              <a:rPr b="0" i="0" lang="es-MX" sz="1800" u="none" cap="none" strike="noStrike">
                <a:solidFill>
                  <a:srgbClr val="000000"/>
                </a:solidFill>
                <a:highlight>
                  <a:schemeClr val="accent4"/>
                </a:highlight>
                <a:latin typeface="Times New Roman"/>
                <a:ea typeface="Times New Roman"/>
                <a:cs typeface="Times New Roman"/>
                <a:sym typeface="Times New Roman"/>
              </a:rPr>
              <a:t>pero</a:t>
            </a:r>
            <a:r>
              <a:rPr b="0" i="0" lang="es-MX" sz="1800" u="none" cap="none" strike="noStrike">
                <a:solidFill>
                  <a:srgbClr val="000000"/>
                </a:solidFill>
                <a:latin typeface="Times New Roman"/>
                <a:ea typeface="Times New Roman"/>
                <a:cs typeface="Times New Roman"/>
                <a:sym typeface="Times New Roman"/>
              </a:rPr>
              <a:t> </a:t>
            </a:r>
            <a:r>
              <a:rPr b="0" i="0" lang="es-MX" sz="2200" u="none" cap="none" strike="noStrike">
                <a:solidFill>
                  <a:srgbClr val="000000"/>
                </a:solidFill>
                <a:highlight>
                  <a:srgbClr val="FFFFCC"/>
                </a:highlight>
                <a:latin typeface="Times New Roman"/>
                <a:ea typeface="Times New Roman"/>
                <a:cs typeface="Times New Roman"/>
                <a:sym typeface="Times New Roman"/>
              </a:rPr>
              <a:t>mas</a:t>
            </a:r>
            <a:r>
              <a:rPr b="0" i="0" lang="es-MX" sz="1800" u="none" cap="none" strike="noStrike">
                <a:solidFill>
                  <a:srgbClr val="000000"/>
                </a:solidFill>
                <a:latin typeface="Times New Roman"/>
                <a:ea typeface="Times New Roman"/>
                <a:cs typeface="Times New Roman"/>
                <a:sym typeface="Times New Roman"/>
              </a:rPr>
              <a:t> </a:t>
            </a:r>
            <a:r>
              <a:rPr b="0" i="0" lang="es-MX" sz="1800" u="none" cap="none" strike="noStrike">
                <a:solidFill>
                  <a:srgbClr val="000000"/>
                </a:solidFill>
                <a:highlight>
                  <a:srgbClr val="EAD1DC"/>
                </a:highlight>
                <a:latin typeface="Times New Roman"/>
                <a:ea typeface="Times New Roman"/>
                <a:cs typeface="Times New Roman"/>
                <a:sym typeface="Times New Roman"/>
              </a:rPr>
              <a:t>sin embargo</a:t>
            </a:r>
            <a:r>
              <a:rPr b="0" i="0" lang="es-MX" sz="1800" u="none" cap="none" strike="noStrike">
                <a:solidFill>
                  <a:srgbClr val="000000"/>
                </a:solidFill>
                <a:latin typeface="Times New Roman"/>
                <a:ea typeface="Times New Roman"/>
                <a:cs typeface="Times New Roman"/>
                <a:sym typeface="Times New Roman"/>
              </a:rPr>
              <a:t> no aprobó-******</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s-MX" sz="1500" u="none" cap="none" strike="noStrike">
                <a:solidFill>
                  <a:srgbClr val="000000"/>
                </a:solidFill>
                <a:latin typeface="Times New Roman"/>
                <a:ea typeface="Times New Roman"/>
                <a:cs typeface="Times New Roman"/>
                <a:sym typeface="Times New Roman"/>
              </a:rPr>
              <a:t>Estudió mucho</a:t>
            </a:r>
            <a:r>
              <a:rPr b="0" i="0" lang="es-MX" sz="1500" u="none" cap="none" strike="noStrike">
                <a:solidFill>
                  <a:srgbClr val="000000"/>
                </a:solidFill>
                <a:highlight>
                  <a:srgbClr val="3C78D8"/>
                </a:highlight>
                <a:latin typeface="Times New Roman"/>
                <a:ea typeface="Times New Roman"/>
                <a:cs typeface="Times New Roman"/>
                <a:sym typeface="Times New Roman"/>
              </a:rPr>
              <a:t>,</a:t>
            </a:r>
            <a:r>
              <a:rPr b="0" i="0" lang="es-MX" sz="1500" u="none" cap="none" strike="noStrike">
                <a:solidFill>
                  <a:srgbClr val="000000"/>
                </a:solidFill>
                <a:latin typeface="Times New Roman"/>
                <a:ea typeface="Times New Roman"/>
                <a:cs typeface="Times New Roman"/>
                <a:sym typeface="Times New Roman"/>
              </a:rPr>
              <a:t> </a:t>
            </a:r>
            <a:r>
              <a:rPr b="1" i="0" lang="es-MX" sz="1500" u="none" cap="none" strike="noStrike">
                <a:solidFill>
                  <a:srgbClr val="000000"/>
                </a:solidFill>
                <a:latin typeface="Times New Roman"/>
                <a:ea typeface="Times New Roman"/>
                <a:cs typeface="Times New Roman"/>
                <a:sym typeface="Times New Roman"/>
              </a:rPr>
              <a:t>mas</a:t>
            </a:r>
            <a:r>
              <a:rPr b="0" i="0" lang="es-MX" sz="1500" u="none" cap="none" strike="noStrike">
                <a:solidFill>
                  <a:srgbClr val="000000"/>
                </a:solidFill>
                <a:latin typeface="Times New Roman"/>
                <a:ea typeface="Times New Roman"/>
                <a:cs typeface="Times New Roman"/>
                <a:sym typeface="Times New Roman"/>
              </a:rPr>
              <a:t> no aprobó.</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s-MX" sz="1500" u="none" cap="none" strike="noStrike">
                <a:solidFill>
                  <a:srgbClr val="000000"/>
                </a:solidFill>
                <a:latin typeface="Times New Roman"/>
                <a:ea typeface="Times New Roman"/>
                <a:cs typeface="Times New Roman"/>
                <a:sym typeface="Times New Roman"/>
              </a:rPr>
              <a:t>Estudió mucho</a:t>
            </a:r>
            <a:r>
              <a:rPr b="0" i="0" lang="es-MX" sz="1500" u="none" cap="none" strike="noStrike">
                <a:solidFill>
                  <a:srgbClr val="000000"/>
                </a:solidFill>
                <a:highlight>
                  <a:srgbClr val="CC0000"/>
                </a:highlight>
                <a:latin typeface="Times New Roman"/>
                <a:ea typeface="Times New Roman"/>
                <a:cs typeface="Times New Roman"/>
                <a:sym typeface="Times New Roman"/>
              </a:rPr>
              <a:t>,</a:t>
            </a:r>
            <a:r>
              <a:rPr b="0" i="0" lang="es-MX" sz="1500" u="none" cap="none" strike="noStrike">
                <a:solidFill>
                  <a:srgbClr val="000000"/>
                </a:solidFill>
                <a:highlight>
                  <a:srgbClr val="BF9000"/>
                </a:highlight>
                <a:latin typeface="Times New Roman"/>
                <a:ea typeface="Times New Roman"/>
                <a:cs typeface="Times New Roman"/>
                <a:sym typeface="Times New Roman"/>
              </a:rPr>
              <a:t> </a:t>
            </a:r>
            <a:r>
              <a:rPr b="1" i="0" lang="es-MX" sz="1500" u="none" cap="none" strike="noStrike">
                <a:solidFill>
                  <a:srgbClr val="000000"/>
                </a:solidFill>
                <a:highlight>
                  <a:srgbClr val="BF9000"/>
                </a:highlight>
                <a:latin typeface="Times New Roman"/>
                <a:ea typeface="Times New Roman"/>
                <a:cs typeface="Times New Roman"/>
                <a:sym typeface="Times New Roman"/>
              </a:rPr>
              <a:t>sin embargo</a:t>
            </a:r>
            <a:r>
              <a:rPr b="0" i="0" lang="es-MX" sz="1500" u="none" cap="none" strike="noStrike">
                <a:solidFill>
                  <a:srgbClr val="000000"/>
                </a:solidFill>
                <a:highlight>
                  <a:srgbClr val="CC0000"/>
                </a:highlight>
                <a:latin typeface="Times New Roman"/>
                <a:ea typeface="Times New Roman"/>
                <a:cs typeface="Times New Roman"/>
                <a:sym typeface="Times New Roman"/>
              </a:rPr>
              <a:t>,</a:t>
            </a:r>
            <a:r>
              <a:rPr b="0" i="0" lang="es-MX" sz="1500" u="none" cap="none" strike="noStrike">
                <a:solidFill>
                  <a:srgbClr val="000000"/>
                </a:solidFill>
                <a:latin typeface="Times New Roman"/>
                <a:ea typeface="Times New Roman"/>
                <a:cs typeface="Times New Roman"/>
                <a:sym typeface="Times New Roman"/>
              </a:rPr>
              <a:t> no aprobó.</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s-MX" sz="1500" u="none" cap="none" strike="noStrike">
                <a:solidFill>
                  <a:srgbClr val="000000"/>
                </a:solidFill>
                <a:latin typeface="Times New Roman"/>
                <a:ea typeface="Times New Roman"/>
                <a:cs typeface="Times New Roman"/>
                <a:sym typeface="Times New Roman"/>
              </a:rPr>
              <a:t>Oración coordinada disyuntiva</a:t>
            </a:r>
            <a:endParaRPr b="1"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s-MX" sz="1500" u="none" cap="none" strike="noStrike">
                <a:solidFill>
                  <a:srgbClr val="000000"/>
                </a:solidFill>
                <a:latin typeface="Times New Roman"/>
                <a:ea typeface="Times New Roman"/>
                <a:cs typeface="Times New Roman"/>
                <a:sym typeface="Times New Roman"/>
              </a:rPr>
              <a:t>Quieres té </a:t>
            </a:r>
            <a:r>
              <a:rPr b="1" i="0" lang="es-MX" sz="1500" u="none" cap="none" strike="noStrike">
                <a:solidFill>
                  <a:srgbClr val="000000"/>
                </a:solidFill>
                <a:latin typeface="Times New Roman"/>
                <a:ea typeface="Times New Roman"/>
                <a:cs typeface="Times New Roman"/>
                <a:sym typeface="Times New Roman"/>
              </a:rPr>
              <a:t>o</a:t>
            </a:r>
            <a:r>
              <a:rPr b="0" i="0" lang="es-MX" sz="1500" u="none" cap="none" strike="noStrike">
                <a:solidFill>
                  <a:srgbClr val="000000"/>
                </a:solidFill>
                <a:latin typeface="Times New Roman"/>
                <a:ea typeface="Times New Roman"/>
                <a:cs typeface="Times New Roman"/>
                <a:sym typeface="Times New Roman"/>
              </a:rPr>
              <a:t> quieres chocolate.                    manzana y chocolate</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s-MX" sz="1500" u="none" cap="none" strike="noStrike">
                <a:solidFill>
                  <a:srgbClr val="000000"/>
                </a:solidFill>
                <a:latin typeface="Times New Roman"/>
                <a:ea typeface="Times New Roman"/>
                <a:cs typeface="Times New Roman"/>
                <a:sym typeface="Times New Roman"/>
              </a:rPr>
              <a:t>Quieres una opción </a:t>
            </a:r>
            <a:r>
              <a:rPr b="1" i="0" lang="es-MX" sz="1500" u="none" cap="none" strike="noStrike">
                <a:solidFill>
                  <a:srgbClr val="000000"/>
                </a:solidFill>
                <a:latin typeface="Times New Roman"/>
                <a:ea typeface="Times New Roman"/>
                <a:cs typeface="Times New Roman"/>
                <a:sym typeface="Times New Roman"/>
              </a:rPr>
              <a:t>u</a:t>
            </a:r>
            <a:r>
              <a:rPr b="0" i="0" lang="es-MX" sz="1500" u="none" cap="none" strike="noStrike">
                <a:solidFill>
                  <a:srgbClr val="000000"/>
                </a:solidFill>
                <a:latin typeface="Times New Roman"/>
                <a:ea typeface="Times New Roman"/>
                <a:cs typeface="Times New Roman"/>
                <a:sym typeface="Times New Roman"/>
              </a:rPr>
              <a:t> otra opción.               manzana </a:t>
            </a:r>
            <a:r>
              <a:rPr b="1" i="0" lang="es-MX" sz="1500" u="none" cap="none" strike="noStrike">
                <a:solidFill>
                  <a:srgbClr val="000000"/>
                </a:solidFill>
                <a:latin typeface="Times New Roman"/>
                <a:ea typeface="Times New Roman"/>
                <a:cs typeface="Times New Roman"/>
                <a:sym typeface="Times New Roman"/>
              </a:rPr>
              <a:t>o </a:t>
            </a:r>
            <a:r>
              <a:rPr b="0" i="0" lang="es-MX" sz="1500" u="none" cap="none" strike="noStrike">
                <a:solidFill>
                  <a:srgbClr val="000000"/>
                </a:solidFill>
                <a:latin typeface="Times New Roman"/>
                <a:ea typeface="Times New Roman"/>
                <a:cs typeface="Times New Roman"/>
                <a:sym typeface="Times New Roman"/>
              </a:rPr>
              <a:t>chocolate</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s-MX" sz="1500" u="none" cap="none" strike="noStrike">
                <a:solidFill>
                  <a:srgbClr val="000000"/>
                </a:solidFill>
                <a:latin typeface="Times New Roman"/>
                <a:ea typeface="Times New Roman"/>
                <a:cs typeface="Times New Roman"/>
                <a:sym typeface="Times New Roman"/>
              </a:rPr>
              <a:t>Oración coordinada distributiva</a:t>
            </a:r>
            <a:endParaRPr b="1"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s-MX" sz="1500" u="none" cap="none" strike="noStrike">
                <a:solidFill>
                  <a:srgbClr val="000000"/>
                </a:solidFill>
                <a:latin typeface="Times New Roman"/>
                <a:ea typeface="Times New Roman"/>
                <a:cs typeface="Times New Roman"/>
                <a:sym typeface="Times New Roman"/>
              </a:rPr>
              <a:t>Bien </a:t>
            </a:r>
            <a:r>
              <a:rPr b="0" i="0" lang="es-MX" sz="1500" u="none" cap="none" strike="noStrike">
                <a:solidFill>
                  <a:srgbClr val="000000"/>
                </a:solidFill>
                <a:latin typeface="Times New Roman"/>
                <a:ea typeface="Times New Roman"/>
                <a:cs typeface="Times New Roman"/>
                <a:sym typeface="Times New Roman"/>
              </a:rPr>
              <a:t>ríe, </a:t>
            </a:r>
            <a:r>
              <a:rPr b="1" i="0" lang="es-MX" sz="1500" u="none" cap="none" strike="noStrike">
                <a:solidFill>
                  <a:srgbClr val="000000"/>
                </a:solidFill>
                <a:latin typeface="Times New Roman"/>
                <a:ea typeface="Times New Roman"/>
                <a:cs typeface="Times New Roman"/>
                <a:sym typeface="Times New Roman"/>
              </a:rPr>
              <a:t>bien</a:t>
            </a:r>
            <a:r>
              <a:rPr b="0" i="0" lang="es-MX" sz="1500" u="none" cap="none" strike="noStrike">
                <a:solidFill>
                  <a:srgbClr val="000000"/>
                </a:solidFill>
                <a:latin typeface="Times New Roman"/>
                <a:ea typeface="Times New Roman"/>
                <a:cs typeface="Times New Roman"/>
                <a:sym typeface="Times New Roman"/>
              </a:rPr>
              <a:t> llora.</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s-MX" sz="1500" u="none" cap="none" strike="noStrike">
                <a:solidFill>
                  <a:srgbClr val="000000"/>
                </a:solidFill>
                <a:latin typeface="Times New Roman"/>
                <a:ea typeface="Times New Roman"/>
                <a:cs typeface="Times New Roman"/>
                <a:sym typeface="Times New Roman"/>
              </a:rPr>
              <a:t>Oración coordinada explicativa</a:t>
            </a:r>
            <a:endParaRPr b="1"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s-MX" sz="1500" u="none" cap="none" strike="noStrike">
                <a:solidFill>
                  <a:srgbClr val="000000"/>
                </a:solidFill>
                <a:latin typeface="Times New Roman"/>
                <a:ea typeface="Times New Roman"/>
                <a:cs typeface="Times New Roman"/>
                <a:sym typeface="Times New Roman"/>
              </a:rPr>
              <a:t>Juan murió</a:t>
            </a:r>
            <a:r>
              <a:rPr b="1" i="0" lang="es-MX" sz="1500" u="none" cap="none" strike="noStrike">
                <a:solidFill>
                  <a:srgbClr val="000000"/>
                </a:solidFill>
                <a:latin typeface="Times New Roman"/>
                <a:ea typeface="Times New Roman"/>
                <a:cs typeface="Times New Roman"/>
                <a:sym typeface="Times New Roman"/>
              </a:rPr>
              <a:t>,</a:t>
            </a:r>
            <a:r>
              <a:rPr b="0" i="0" lang="es-MX" sz="1500" u="none" cap="none" strike="noStrike">
                <a:solidFill>
                  <a:srgbClr val="000000"/>
                </a:solidFill>
                <a:latin typeface="Times New Roman"/>
                <a:ea typeface="Times New Roman"/>
                <a:cs typeface="Times New Roman"/>
                <a:sym typeface="Times New Roman"/>
              </a:rPr>
              <a:t> </a:t>
            </a:r>
            <a:r>
              <a:rPr b="1" i="0" lang="es-MX" sz="1500" u="none" cap="none" strike="noStrike">
                <a:solidFill>
                  <a:srgbClr val="000000"/>
                </a:solidFill>
                <a:highlight>
                  <a:srgbClr val="BF9000"/>
                </a:highlight>
                <a:latin typeface="Times New Roman"/>
                <a:ea typeface="Times New Roman"/>
                <a:cs typeface="Times New Roman"/>
                <a:sym typeface="Times New Roman"/>
              </a:rPr>
              <a:t>es decir</a:t>
            </a:r>
            <a:r>
              <a:rPr b="1" i="0" lang="es-MX" sz="1500" u="none" cap="none" strike="noStrike">
                <a:solidFill>
                  <a:srgbClr val="000000"/>
                </a:solidFill>
                <a:latin typeface="Times New Roman"/>
                <a:ea typeface="Times New Roman"/>
                <a:cs typeface="Times New Roman"/>
                <a:sym typeface="Times New Roman"/>
              </a:rPr>
              <a:t>, </a:t>
            </a:r>
            <a:r>
              <a:rPr b="0" i="0" lang="es-MX" sz="1500" u="none" cap="none" strike="noStrike">
                <a:solidFill>
                  <a:srgbClr val="000000"/>
                </a:solidFill>
                <a:latin typeface="Times New Roman"/>
                <a:ea typeface="Times New Roman"/>
                <a:cs typeface="Times New Roman"/>
                <a:sym typeface="Times New Roman"/>
              </a:rPr>
              <a:t>María es viuda.</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s-MX" sz="1500" u="none" cap="none" strike="noStrike">
                <a:solidFill>
                  <a:srgbClr val="000000"/>
                </a:solidFill>
                <a:latin typeface="Times New Roman"/>
                <a:ea typeface="Times New Roman"/>
                <a:cs typeface="Times New Roman"/>
                <a:sym typeface="Times New Roman"/>
              </a:rPr>
              <a:t>                  , ya que                     , entonces</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s-MX" sz="1500" u="none" cap="none" strike="noStrike">
                <a:solidFill>
                  <a:srgbClr val="000000"/>
                </a:solidFill>
                <a:latin typeface="Times New Roman"/>
                <a:ea typeface="Times New Roman"/>
                <a:cs typeface="Times New Roman"/>
                <a:sym typeface="Times New Roman"/>
              </a:rPr>
              <a:t>                  , puesto que             </a:t>
            </a:r>
            <a:r>
              <a:rPr b="0" i="0" lang="es-MX" sz="1500" u="none" cap="none" strike="noStrike">
                <a:solidFill>
                  <a:srgbClr val="000000"/>
                </a:solidFill>
                <a:highlight>
                  <a:srgbClr val="BF9000"/>
                </a:highlight>
                <a:latin typeface="Times New Roman"/>
                <a:ea typeface="Times New Roman"/>
                <a:cs typeface="Times New Roman"/>
                <a:sym typeface="Times New Roman"/>
              </a:rPr>
              <a:t> , por ejemplo,</a:t>
            </a:r>
            <a:endParaRPr b="0" i="0" sz="1500" u="none" cap="none" strike="noStrike">
              <a:solidFill>
                <a:srgbClr val="000000"/>
              </a:solidFill>
              <a:highlight>
                <a:srgbClr val="BF9000"/>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s-MX" sz="1500" u="none" cap="none" strike="noStrike">
                <a:solidFill>
                  <a:srgbClr val="000000"/>
                </a:solidFill>
                <a:latin typeface="Times New Roman"/>
                <a:ea typeface="Times New Roman"/>
                <a:cs typeface="Times New Roman"/>
                <a:sym typeface="Times New Roman"/>
              </a:rPr>
              <a:t>                  , por lo tanto</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7" name="Google Shape;317;gaca3ba04ca_0_80"/>
          <p:cNvSpPr txBox="1"/>
          <p:nvPr/>
        </p:nvSpPr>
        <p:spPr>
          <a:xfrm>
            <a:off x="3705225" y="5105400"/>
            <a:ext cx="79821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
          <p:cNvSpPr txBox="1"/>
          <p:nvPr/>
        </p:nvSpPr>
        <p:spPr>
          <a:xfrm>
            <a:off x="480060" y="1005840"/>
            <a:ext cx="11239500"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Diana   joya    mesa    manzana     belleza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Le</a:t>
            </a:r>
            <a:r>
              <a:rPr b="0" i="0" lang="es-MX" sz="1800" u="none" cap="none" strike="noStrike">
                <a:solidFill>
                  <a:schemeClr val="dk1"/>
                </a:solidFill>
                <a:highlight>
                  <a:srgbClr val="FFFF00"/>
                </a:highlight>
                <a:latin typeface="Calibri"/>
                <a:ea typeface="Calibri"/>
                <a:cs typeface="Calibri"/>
                <a:sym typeface="Calibri"/>
              </a:rPr>
              <a:t>y (sonido vocálico)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Leyes  (sonido consonantico)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21" name="Shape 321"/>
        <p:cNvGrpSpPr/>
        <p:nvPr/>
      </p:nvGrpSpPr>
      <p:grpSpPr>
        <a:xfrm>
          <a:off x="0" y="0"/>
          <a:ext cx="0" cy="0"/>
          <a:chOff x="0" y="0"/>
          <a:chExt cx="0" cy="0"/>
        </a:xfrm>
      </p:grpSpPr>
      <p:sp>
        <p:nvSpPr>
          <p:cNvPr id="322" name="Google Shape;322;gaca3ba04ca_0_94"/>
          <p:cNvSpPr txBox="1"/>
          <p:nvPr/>
        </p:nvSpPr>
        <p:spPr>
          <a:xfrm>
            <a:off x="290400" y="76200"/>
            <a:ext cx="11730000" cy="658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s-MX" sz="1700" u="none" cap="none" strike="noStrike">
                <a:solidFill>
                  <a:srgbClr val="000000"/>
                </a:solidFill>
                <a:latin typeface="Times New Roman"/>
                <a:ea typeface="Times New Roman"/>
                <a:cs typeface="Times New Roman"/>
                <a:sym typeface="Times New Roman"/>
              </a:rPr>
              <a:t>Voz activa y voz pasiva</a:t>
            </a:r>
            <a:endParaRPr b="1" i="0" sz="17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rPr b="0" i="0" lang="es-MX" sz="1500" u="none" cap="none" strike="noStrike">
                <a:solidFill>
                  <a:srgbClr val="404040"/>
                </a:solidFill>
                <a:highlight>
                  <a:srgbClr val="FFFFFF"/>
                </a:highlight>
                <a:latin typeface="Times New Roman"/>
                <a:ea typeface="Times New Roman"/>
                <a:cs typeface="Times New Roman"/>
                <a:sym typeface="Times New Roman"/>
              </a:rPr>
              <a:t>La </a:t>
            </a:r>
            <a:r>
              <a:rPr b="1" i="0" lang="es-MX" sz="1500" u="none" cap="none" strike="noStrike">
                <a:solidFill>
                  <a:srgbClr val="404040"/>
                </a:solidFill>
                <a:highlight>
                  <a:srgbClr val="FFFFFF"/>
                </a:highlight>
                <a:latin typeface="Times New Roman"/>
                <a:ea typeface="Times New Roman"/>
                <a:cs typeface="Times New Roman"/>
                <a:sym typeface="Times New Roman"/>
              </a:rPr>
              <a:t>voz activa</a:t>
            </a:r>
            <a:r>
              <a:rPr b="0" i="0" lang="es-MX" sz="1500" u="none" cap="none" strike="noStrike">
                <a:solidFill>
                  <a:srgbClr val="404040"/>
                </a:solidFill>
                <a:highlight>
                  <a:srgbClr val="FFFFFF"/>
                </a:highlight>
                <a:latin typeface="Times New Roman"/>
                <a:ea typeface="Times New Roman"/>
                <a:cs typeface="Times New Roman"/>
                <a:sym typeface="Times New Roman"/>
              </a:rPr>
              <a:t> indica que el </a:t>
            </a:r>
            <a:r>
              <a:rPr b="0" i="0" lang="es-MX" sz="1500" u="none" cap="none" strike="noStrike">
                <a:solidFill>
                  <a:srgbClr val="404040"/>
                </a:solidFill>
                <a:highlight>
                  <a:srgbClr val="00FF00"/>
                </a:highlight>
                <a:latin typeface="Times New Roman"/>
                <a:ea typeface="Times New Roman"/>
                <a:cs typeface="Times New Roman"/>
                <a:sym typeface="Times New Roman"/>
              </a:rPr>
              <a:t>sujeto realiza</a:t>
            </a:r>
            <a:r>
              <a:rPr b="0" i="0" lang="es-MX" sz="1500" u="none" cap="none" strike="noStrike">
                <a:solidFill>
                  <a:srgbClr val="404040"/>
                </a:solidFill>
                <a:highlight>
                  <a:srgbClr val="FFFFFF"/>
                </a:highlight>
                <a:latin typeface="Times New Roman"/>
                <a:ea typeface="Times New Roman"/>
                <a:cs typeface="Times New Roman"/>
                <a:sym typeface="Times New Roman"/>
              </a:rPr>
              <a:t> la acción del verbo, mientras el complemento la recibe. </a:t>
            </a:r>
            <a:endParaRPr b="0" i="0" sz="1500" u="none" cap="none" strike="noStrike">
              <a:solidFill>
                <a:srgbClr val="404040"/>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404040"/>
              </a:solidFill>
              <a:highlight>
                <a:srgbClr val="FFFFFF"/>
              </a:highlight>
              <a:latin typeface="Times New Roman"/>
              <a:ea typeface="Times New Roman"/>
              <a:cs typeface="Times New Roman"/>
              <a:sym typeface="Times New Roman"/>
            </a:endParaRPr>
          </a:p>
          <a:p>
            <a:pPr indent="-323850" lvl="0" marL="457200" marR="0" rtl="0" algn="just">
              <a:lnSpc>
                <a:spcPct val="100000"/>
              </a:lnSpc>
              <a:spcBef>
                <a:spcPts val="0"/>
              </a:spcBef>
              <a:spcAft>
                <a:spcPts val="0"/>
              </a:spcAft>
              <a:buClr>
                <a:srgbClr val="404040"/>
              </a:buClr>
              <a:buSzPts val="1500"/>
              <a:buFont typeface="Times New Roman"/>
              <a:buAutoNum type="alphaLcParenR"/>
            </a:pPr>
            <a:r>
              <a:rPr b="0" i="0" lang="es-MX" sz="1500" u="none" cap="none" strike="noStrike">
                <a:solidFill>
                  <a:srgbClr val="404040"/>
                </a:solidFill>
                <a:highlight>
                  <a:srgbClr val="FFF2CC"/>
                </a:highlight>
                <a:latin typeface="Times New Roman"/>
                <a:ea typeface="Times New Roman"/>
                <a:cs typeface="Times New Roman"/>
                <a:sym typeface="Times New Roman"/>
              </a:rPr>
              <a:t>Frida </a:t>
            </a:r>
            <a:r>
              <a:rPr b="0" i="0" lang="es-MX" sz="1500" u="none" cap="none" strike="noStrike">
                <a:solidFill>
                  <a:srgbClr val="404040"/>
                </a:solidFill>
                <a:highlight>
                  <a:srgbClr val="00FFFF"/>
                </a:highlight>
                <a:latin typeface="Times New Roman"/>
                <a:ea typeface="Times New Roman"/>
                <a:cs typeface="Times New Roman"/>
                <a:sym typeface="Times New Roman"/>
              </a:rPr>
              <a:t>obtuvo</a:t>
            </a:r>
            <a:r>
              <a:rPr b="0" i="0" lang="es-MX" sz="1500" u="none" cap="none" strike="noStrike">
                <a:solidFill>
                  <a:srgbClr val="404040"/>
                </a:solidFill>
                <a:highlight>
                  <a:srgbClr val="FFF2CC"/>
                </a:highlight>
                <a:latin typeface="Times New Roman"/>
                <a:ea typeface="Times New Roman"/>
                <a:cs typeface="Times New Roman"/>
                <a:sym typeface="Times New Roman"/>
              </a:rPr>
              <a:t> buenas calificaciones en sus exámenes.</a:t>
            </a:r>
            <a:endParaRPr b="0" i="0" sz="1500" u="none" cap="none" strike="noStrike">
              <a:solidFill>
                <a:srgbClr val="404040"/>
              </a:solidFill>
              <a:highlight>
                <a:srgbClr val="FFF2CC"/>
              </a:highlight>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500"/>
              <a:buFont typeface="Arial"/>
              <a:buNone/>
            </a:pPr>
            <a:r>
              <a:rPr b="0" i="0" lang="es-MX" sz="1500" u="none" cap="none" strike="noStrike">
                <a:solidFill>
                  <a:srgbClr val="404040"/>
                </a:solidFill>
                <a:highlight>
                  <a:srgbClr val="FFE599"/>
                </a:highlight>
                <a:latin typeface="Times New Roman"/>
                <a:ea typeface="Times New Roman"/>
                <a:cs typeface="Times New Roman"/>
                <a:sym typeface="Times New Roman"/>
              </a:rPr>
              <a:t>¿Quién obtuvo buenas calificaciones? Frida (Sujeto)</a:t>
            </a:r>
            <a:endParaRPr b="0" i="0" sz="1500" u="none" cap="none" strike="noStrike">
              <a:solidFill>
                <a:srgbClr val="404040"/>
              </a:solidFill>
              <a:highlight>
                <a:srgbClr val="FFE599"/>
              </a:highlight>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500"/>
              <a:buFont typeface="Arial"/>
              <a:buNone/>
            </a:pPr>
            <a:r>
              <a:rPr b="0" i="0" lang="es-MX" sz="1500" u="none" cap="none" strike="noStrike">
                <a:solidFill>
                  <a:srgbClr val="404040"/>
                </a:solidFill>
                <a:highlight>
                  <a:srgbClr val="FFE599"/>
                </a:highlight>
                <a:latin typeface="Times New Roman"/>
                <a:ea typeface="Times New Roman"/>
                <a:cs typeface="Times New Roman"/>
                <a:sym typeface="Times New Roman"/>
              </a:rPr>
              <a:t>¿Qué obtuvo frida? Buenas calificaciones  (complemento directo).</a:t>
            </a:r>
            <a:endParaRPr b="0" i="0" sz="1500" u="none" cap="none" strike="noStrike">
              <a:solidFill>
                <a:srgbClr val="404040"/>
              </a:solidFill>
              <a:highlight>
                <a:srgbClr val="FFE599"/>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404040"/>
              </a:solidFill>
              <a:highlight>
                <a:srgbClr val="FFF2CC"/>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404040"/>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rPr b="0" i="0" lang="es-MX" sz="1500" u="none" cap="none" strike="noStrike">
                <a:solidFill>
                  <a:srgbClr val="404040"/>
                </a:solidFill>
                <a:highlight>
                  <a:srgbClr val="FFFFFF"/>
                </a:highlight>
                <a:latin typeface="Times New Roman"/>
                <a:ea typeface="Times New Roman"/>
                <a:cs typeface="Times New Roman"/>
                <a:sym typeface="Times New Roman"/>
              </a:rPr>
              <a:t>En el caso de la </a:t>
            </a:r>
            <a:r>
              <a:rPr b="1" i="0" lang="es-MX" sz="1500" u="none" cap="none" strike="noStrike">
                <a:solidFill>
                  <a:srgbClr val="404040"/>
                </a:solidFill>
                <a:highlight>
                  <a:srgbClr val="FFFFFF"/>
                </a:highlight>
                <a:latin typeface="Times New Roman"/>
                <a:ea typeface="Times New Roman"/>
                <a:cs typeface="Times New Roman"/>
                <a:sym typeface="Times New Roman"/>
              </a:rPr>
              <a:t>voz pasiva</a:t>
            </a:r>
            <a:r>
              <a:rPr b="0" i="0" lang="es-MX" sz="1500" u="none" cap="none" strike="noStrike">
                <a:solidFill>
                  <a:srgbClr val="404040"/>
                </a:solidFill>
                <a:highlight>
                  <a:srgbClr val="FFFFFF"/>
                </a:highlight>
                <a:latin typeface="Times New Roman"/>
                <a:ea typeface="Times New Roman"/>
                <a:cs typeface="Times New Roman"/>
                <a:sym typeface="Times New Roman"/>
              </a:rPr>
              <a:t>, </a:t>
            </a:r>
            <a:r>
              <a:rPr b="0" i="0" lang="es-MX" sz="1500" u="none" cap="none" strike="noStrike">
                <a:solidFill>
                  <a:srgbClr val="404040"/>
                </a:solidFill>
                <a:highlight>
                  <a:srgbClr val="D5A6BD"/>
                </a:highlight>
                <a:latin typeface="Times New Roman"/>
                <a:ea typeface="Times New Roman"/>
                <a:cs typeface="Times New Roman"/>
                <a:sym typeface="Times New Roman"/>
              </a:rPr>
              <a:t>el sujeto recibe</a:t>
            </a:r>
            <a:r>
              <a:rPr b="0" i="0" lang="es-MX" sz="1500" u="none" cap="none" strike="noStrike">
                <a:solidFill>
                  <a:srgbClr val="404040"/>
                </a:solidFill>
                <a:highlight>
                  <a:srgbClr val="FFFFFF"/>
                </a:highlight>
                <a:latin typeface="Times New Roman"/>
                <a:ea typeface="Times New Roman"/>
                <a:cs typeface="Times New Roman"/>
                <a:sym typeface="Times New Roman"/>
              </a:rPr>
              <a:t> la acción del verbo y el complemento agente realiza la acción del verbo</a:t>
            </a:r>
            <a:endParaRPr b="0" i="0" sz="17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Times New Roman"/>
              <a:ea typeface="Times New Roman"/>
              <a:cs typeface="Times New Roman"/>
              <a:sym typeface="Times New Roman"/>
            </a:endParaRPr>
          </a:p>
          <a:p>
            <a:pPr indent="-336550" lvl="0" marL="457200" marR="0" rtl="0" algn="just">
              <a:lnSpc>
                <a:spcPct val="100000"/>
              </a:lnSpc>
              <a:spcBef>
                <a:spcPts val="0"/>
              </a:spcBef>
              <a:spcAft>
                <a:spcPts val="0"/>
              </a:spcAft>
              <a:buClr>
                <a:srgbClr val="000000"/>
              </a:buClr>
              <a:buSzPts val="1700"/>
              <a:buFont typeface="Times New Roman"/>
              <a:buAutoNum type="alphaLcParenR"/>
            </a:pPr>
            <a:r>
              <a:rPr b="0" i="0" lang="es-MX" sz="1700" u="none" cap="none" strike="noStrike">
                <a:solidFill>
                  <a:srgbClr val="000000"/>
                </a:solidFill>
                <a:highlight>
                  <a:srgbClr val="FFFF00"/>
                </a:highlight>
                <a:latin typeface="Times New Roman"/>
                <a:ea typeface="Times New Roman"/>
                <a:cs typeface="Times New Roman"/>
                <a:sym typeface="Times New Roman"/>
              </a:rPr>
              <a:t>Buenas calificaciones</a:t>
            </a:r>
            <a:r>
              <a:rPr b="0" i="0" lang="es-MX" sz="1700" u="none" cap="none" strike="noStrike">
                <a:solidFill>
                  <a:srgbClr val="000000"/>
                </a:solidFill>
                <a:latin typeface="Times New Roman"/>
                <a:ea typeface="Times New Roman"/>
                <a:cs typeface="Times New Roman"/>
                <a:sym typeface="Times New Roman"/>
              </a:rPr>
              <a:t> </a:t>
            </a:r>
            <a:r>
              <a:rPr b="0" i="0" lang="es-MX" sz="1700" u="none" cap="none" strike="noStrike">
                <a:solidFill>
                  <a:srgbClr val="000000"/>
                </a:solidFill>
                <a:highlight>
                  <a:srgbClr val="00FFFF"/>
                </a:highlight>
                <a:latin typeface="Times New Roman"/>
                <a:ea typeface="Times New Roman"/>
                <a:cs typeface="Times New Roman"/>
                <a:sym typeface="Times New Roman"/>
              </a:rPr>
              <a:t>fueron obtenidas</a:t>
            </a:r>
            <a:r>
              <a:rPr b="0" i="0" lang="es-MX" sz="1700" u="none" cap="none" strike="noStrike">
                <a:solidFill>
                  <a:srgbClr val="000000"/>
                </a:solidFill>
                <a:latin typeface="Times New Roman"/>
                <a:ea typeface="Times New Roman"/>
                <a:cs typeface="Times New Roman"/>
                <a:sym typeface="Times New Roman"/>
              </a:rPr>
              <a:t> </a:t>
            </a:r>
            <a:r>
              <a:rPr b="0" i="0" lang="es-MX" sz="1700" u="none" cap="none" strike="noStrike">
                <a:solidFill>
                  <a:srgbClr val="000000"/>
                </a:solidFill>
                <a:highlight>
                  <a:srgbClr val="B7B7B7"/>
                </a:highlight>
                <a:latin typeface="Times New Roman"/>
                <a:ea typeface="Times New Roman"/>
                <a:cs typeface="Times New Roman"/>
                <a:sym typeface="Times New Roman"/>
              </a:rPr>
              <a:t>por Frida</a:t>
            </a:r>
            <a:r>
              <a:rPr b="0" i="0" lang="es-MX" sz="1700" u="none" cap="none" strike="noStrike">
                <a:solidFill>
                  <a:srgbClr val="000000"/>
                </a:solidFill>
                <a:latin typeface="Times New Roman"/>
                <a:ea typeface="Times New Roman"/>
                <a:cs typeface="Times New Roman"/>
                <a:sym typeface="Times New Roman"/>
              </a:rPr>
              <a:t>.</a:t>
            </a:r>
            <a:endParaRPr b="0" i="0" sz="17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700"/>
              <a:buFont typeface="Arial"/>
              <a:buNone/>
            </a:pPr>
            <a:r>
              <a:rPr b="0" i="0" lang="es-MX" sz="1700" u="none" cap="none" strike="noStrike">
                <a:solidFill>
                  <a:srgbClr val="000000"/>
                </a:solidFill>
                <a:latin typeface="Times New Roman"/>
                <a:ea typeface="Times New Roman"/>
                <a:cs typeface="Times New Roman"/>
                <a:sym typeface="Times New Roman"/>
              </a:rPr>
              <a:t>         </a:t>
            </a:r>
            <a:r>
              <a:rPr b="0" i="0" lang="es-MX" sz="1400" u="none" cap="none" strike="noStrike">
                <a:solidFill>
                  <a:srgbClr val="000000"/>
                </a:solidFill>
                <a:latin typeface="Times New Roman"/>
                <a:ea typeface="Times New Roman"/>
                <a:cs typeface="Times New Roman"/>
                <a:sym typeface="Times New Roman"/>
              </a:rPr>
              <a:t> sujeto                      verbo compuesto     complemento </a:t>
            </a:r>
            <a:endParaRPr b="0" i="0" sz="14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400"/>
              <a:buFont typeface="Arial"/>
              <a:buNone/>
            </a:pPr>
            <a:r>
              <a:rPr b="0" i="0" lang="es-MX" sz="1400" u="none" cap="none" strike="noStrike">
                <a:solidFill>
                  <a:srgbClr val="000000"/>
                </a:solidFill>
                <a:latin typeface="Times New Roman"/>
                <a:ea typeface="Times New Roman"/>
                <a:cs typeface="Times New Roman"/>
                <a:sym typeface="Times New Roman"/>
              </a:rPr>
              <a:t>                                                                                 agente</a:t>
            </a:r>
            <a:endParaRPr b="0" i="0" sz="17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700"/>
              <a:buFont typeface="Arial"/>
              <a:buNone/>
            </a:pPr>
            <a:r>
              <a:rPr b="0" i="0" lang="es-MX" sz="1700" u="none" cap="none" strike="noStrike">
                <a:solidFill>
                  <a:srgbClr val="000000"/>
                </a:solidFill>
                <a:latin typeface="Times New Roman"/>
                <a:ea typeface="Times New Roman"/>
                <a:cs typeface="Times New Roman"/>
                <a:sym typeface="Times New Roman"/>
              </a:rPr>
              <a:t>Con la partícula</a:t>
            </a:r>
            <a:r>
              <a:rPr b="1" i="0" lang="es-MX" sz="1700" u="none" cap="none" strike="noStrike">
                <a:solidFill>
                  <a:srgbClr val="000000"/>
                </a:solidFill>
                <a:latin typeface="Times New Roman"/>
                <a:ea typeface="Times New Roman"/>
                <a:cs typeface="Times New Roman"/>
                <a:sym typeface="Times New Roman"/>
              </a:rPr>
              <a:t> </a:t>
            </a:r>
            <a:r>
              <a:rPr b="1" i="0" lang="es-MX" sz="1700" u="none" cap="none" strike="noStrike">
                <a:solidFill>
                  <a:srgbClr val="000000"/>
                </a:solidFill>
                <a:highlight>
                  <a:srgbClr val="FF00FF"/>
                </a:highlight>
                <a:latin typeface="Times New Roman"/>
                <a:ea typeface="Times New Roman"/>
                <a:cs typeface="Times New Roman"/>
                <a:sym typeface="Times New Roman"/>
              </a:rPr>
              <a:t>SE</a:t>
            </a:r>
            <a:r>
              <a:rPr b="0" i="0" lang="es-MX" sz="1700" u="none" cap="none" strike="noStrike">
                <a:solidFill>
                  <a:srgbClr val="000000"/>
                </a:solidFill>
                <a:latin typeface="Times New Roman"/>
                <a:ea typeface="Times New Roman"/>
                <a:cs typeface="Times New Roman"/>
                <a:sym typeface="Times New Roman"/>
              </a:rPr>
              <a:t> también se forma voz pasiva:</a:t>
            </a:r>
            <a:endParaRPr b="0" i="0" sz="17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700"/>
              <a:buFont typeface="Arial"/>
              <a:buNone/>
            </a:pPr>
            <a:r>
              <a:rPr b="0" i="0" lang="es-MX" sz="1700" u="none" cap="none" strike="noStrike">
                <a:solidFill>
                  <a:srgbClr val="000000"/>
                </a:solidFill>
                <a:latin typeface="Times New Roman"/>
                <a:ea typeface="Times New Roman"/>
                <a:cs typeface="Times New Roman"/>
                <a:sym typeface="Times New Roman"/>
              </a:rPr>
              <a:t>-Se utiliza cuando no es importante hablar de quien realiza la acción</a:t>
            </a:r>
            <a:endParaRPr b="0" i="0" sz="17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700"/>
              <a:buFont typeface="Arial"/>
              <a:buNone/>
            </a:pPr>
            <a:r>
              <a:rPr b="0" i="0" lang="es-MX" sz="1700" u="none" cap="none" strike="noStrike">
                <a:solidFill>
                  <a:srgbClr val="000000"/>
                </a:solidFill>
                <a:latin typeface="Times New Roman"/>
                <a:ea typeface="Times New Roman"/>
                <a:cs typeface="Times New Roman"/>
                <a:sym typeface="Times New Roman"/>
              </a:rPr>
              <a:t>Ejemplos:</a:t>
            </a:r>
            <a:endParaRPr b="0" i="0" sz="1700" u="none" cap="none" strike="noStrike">
              <a:solidFill>
                <a:srgbClr val="000000"/>
              </a:solidFill>
              <a:latin typeface="Times New Roman"/>
              <a:ea typeface="Times New Roman"/>
              <a:cs typeface="Times New Roman"/>
              <a:sym typeface="Times New Roman"/>
            </a:endParaRPr>
          </a:p>
          <a:p>
            <a:pPr indent="-336550" lvl="0" marL="457200" marR="0" rtl="0" algn="just">
              <a:lnSpc>
                <a:spcPct val="100000"/>
              </a:lnSpc>
              <a:spcBef>
                <a:spcPts val="0"/>
              </a:spcBef>
              <a:spcAft>
                <a:spcPts val="0"/>
              </a:spcAft>
              <a:buClr>
                <a:srgbClr val="000000"/>
              </a:buClr>
              <a:buSzPts val="1700"/>
              <a:buFont typeface="Times New Roman"/>
              <a:buAutoNum type="alphaLcParenR"/>
            </a:pPr>
            <a:r>
              <a:rPr b="0" i="0" lang="es-MX" sz="1700" u="none" cap="none" strike="noStrike">
                <a:solidFill>
                  <a:srgbClr val="000000"/>
                </a:solidFill>
                <a:highlight>
                  <a:srgbClr val="00FFFF"/>
                </a:highlight>
                <a:latin typeface="Times New Roman"/>
                <a:ea typeface="Times New Roman"/>
                <a:cs typeface="Times New Roman"/>
                <a:sym typeface="Times New Roman"/>
              </a:rPr>
              <a:t>Se venden</a:t>
            </a:r>
            <a:r>
              <a:rPr b="0" i="0" lang="es-MX" sz="1700" u="none" cap="none" strike="noStrike">
                <a:solidFill>
                  <a:srgbClr val="000000"/>
                </a:solidFill>
                <a:latin typeface="Times New Roman"/>
                <a:ea typeface="Times New Roman"/>
                <a:cs typeface="Times New Roman"/>
                <a:sym typeface="Times New Roman"/>
              </a:rPr>
              <a:t> libretas en la papelería.</a:t>
            </a:r>
            <a:endParaRPr b="0" i="0" sz="1700" u="none" cap="none" strike="noStrike">
              <a:solidFill>
                <a:srgbClr val="000000"/>
              </a:solidFill>
              <a:latin typeface="Times New Roman"/>
              <a:ea typeface="Times New Roman"/>
              <a:cs typeface="Times New Roman"/>
              <a:sym typeface="Times New Roman"/>
            </a:endParaRPr>
          </a:p>
          <a:p>
            <a:pPr indent="-336550" lvl="0" marL="457200" marR="0" rtl="0" algn="just">
              <a:lnSpc>
                <a:spcPct val="100000"/>
              </a:lnSpc>
              <a:spcBef>
                <a:spcPts val="0"/>
              </a:spcBef>
              <a:spcAft>
                <a:spcPts val="0"/>
              </a:spcAft>
              <a:buClr>
                <a:srgbClr val="000000"/>
              </a:buClr>
              <a:buSzPts val="1700"/>
              <a:buFont typeface="Times New Roman"/>
              <a:buAutoNum type="alphaLcParenR"/>
            </a:pPr>
            <a:r>
              <a:rPr b="0" i="0" lang="es-MX" sz="1700" u="none" cap="none" strike="noStrike">
                <a:solidFill>
                  <a:srgbClr val="000000"/>
                </a:solidFill>
                <a:highlight>
                  <a:srgbClr val="00FFFF"/>
                </a:highlight>
                <a:latin typeface="Times New Roman"/>
                <a:ea typeface="Times New Roman"/>
                <a:cs typeface="Times New Roman"/>
                <a:sym typeface="Times New Roman"/>
              </a:rPr>
              <a:t>Se alquila</a:t>
            </a:r>
            <a:r>
              <a:rPr b="0" i="0" lang="es-MX" sz="1700" u="none" cap="none" strike="noStrike">
                <a:solidFill>
                  <a:srgbClr val="000000"/>
                </a:solidFill>
                <a:latin typeface="Times New Roman"/>
                <a:ea typeface="Times New Roman"/>
                <a:cs typeface="Times New Roman"/>
                <a:sym typeface="Times New Roman"/>
              </a:rPr>
              <a:t> una casa.</a:t>
            </a:r>
            <a:endParaRPr b="0" i="0" sz="17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Times New Roman"/>
              <a:ea typeface="Times New Roman"/>
              <a:cs typeface="Times New Roman"/>
              <a:sym typeface="Times New Roman"/>
            </a:endParaRPr>
          </a:p>
          <a:p>
            <a:pPr indent="-336550" lvl="0" marL="457200" marR="0" rtl="0" algn="just">
              <a:lnSpc>
                <a:spcPct val="100000"/>
              </a:lnSpc>
              <a:spcBef>
                <a:spcPts val="0"/>
              </a:spcBef>
              <a:spcAft>
                <a:spcPts val="0"/>
              </a:spcAft>
              <a:buClr>
                <a:srgbClr val="000000"/>
              </a:buClr>
              <a:buSzPts val="1700"/>
              <a:buFont typeface="Times New Roman"/>
              <a:buAutoNum type="arabicPeriod"/>
            </a:pPr>
            <a:r>
              <a:rPr b="0" i="0" lang="es-MX" sz="1700" u="none" cap="none" strike="noStrike">
                <a:solidFill>
                  <a:srgbClr val="000000"/>
                </a:solidFill>
                <a:latin typeface="Times New Roman"/>
                <a:ea typeface="Times New Roman"/>
                <a:cs typeface="Times New Roman"/>
                <a:sym typeface="Times New Roman"/>
              </a:rPr>
              <a:t>Yo llevé a cabo…</a:t>
            </a:r>
            <a:endParaRPr b="0" i="0" sz="1700" u="none" cap="none" strike="noStrike">
              <a:solidFill>
                <a:srgbClr val="000000"/>
              </a:solidFill>
              <a:latin typeface="Times New Roman"/>
              <a:ea typeface="Times New Roman"/>
              <a:cs typeface="Times New Roman"/>
              <a:sym typeface="Times New Roman"/>
            </a:endParaRPr>
          </a:p>
          <a:p>
            <a:pPr indent="-336550" lvl="0" marL="457200" marR="0" rtl="0" algn="just">
              <a:lnSpc>
                <a:spcPct val="100000"/>
              </a:lnSpc>
              <a:spcBef>
                <a:spcPts val="0"/>
              </a:spcBef>
              <a:spcAft>
                <a:spcPts val="0"/>
              </a:spcAft>
              <a:buClr>
                <a:srgbClr val="000000"/>
              </a:buClr>
              <a:buSzPts val="1700"/>
              <a:buFont typeface="Times New Roman"/>
              <a:buAutoNum type="arabicPeriod"/>
            </a:pPr>
            <a:r>
              <a:rPr b="0" i="0" lang="es-MX" sz="1700" u="none" cap="none" strike="noStrike">
                <a:solidFill>
                  <a:srgbClr val="000000"/>
                </a:solidFill>
                <a:latin typeface="Times New Roman"/>
                <a:ea typeface="Times New Roman"/>
                <a:cs typeface="Times New Roman"/>
                <a:sym typeface="Times New Roman"/>
              </a:rPr>
              <a:t>Nosotros llevamos a cabo…</a:t>
            </a:r>
            <a:endParaRPr b="0" i="0" sz="1700" u="none" cap="none" strike="noStrike">
              <a:solidFill>
                <a:srgbClr val="000000"/>
              </a:solidFill>
              <a:latin typeface="Times New Roman"/>
              <a:ea typeface="Times New Roman"/>
              <a:cs typeface="Times New Roman"/>
              <a:sym typeface="Times New Roman"/>
            </a:endParaRPr>
          </a:p>
          <a:p>
            <a:pPr indent="-336550" lvl="0" marL="457200" marR="0" rtl="0" algn="just">
              <a:lnSpc>
                <a:spcPct val="100000"/>
              </a:lnSpc>
              <a:spcBef>
                <a:spcPts val="0"/>
              </a:spcBef>
              <a:spcAft>
                <a:spcPts val="0"/>
              </a:spcAft>
              <a:buClr>
                <a:srgbClr val="000000"/>
              </a:buClr>
              <a:buSzPts val="1700"/>
              <a:buFont typeface="Times New Roman"/>
              <a:buAutoNum type="arabicPeriod"/>
            </a:pPr>
            <a:r>
              <a:rPr b="0" i="0" lang="es-MX" sz="1700" u="none" cap="none" strike="noStrike">
                <a:solidFill>
                  <a:srgbClr val="000000"/>
                </a:solidFill>
                <a:latin typeface="Times New Roman"/>
                <a:ea typeface="Times New Roman"/>
                <a:cs typeface="Times New Roman"/>
                <a:sym typeface="Times New Roman"/>
              </a:rPr>
              <a:t>Se llevó a cabo...</a:t>
            </a:r>
            <a:endParaRPr b="0" i="0" sz="17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Times New Roman"/>
              <a:ea typeface="Times New Roman"/>
              <a:cs typeface="Times New Roman"/>
              <a:sym typeface="Times New Roman"/>
            </a:endParaRPr>
          </a:p>
        </p:txBody>
      </p:sp>
      <p:sp>
        <p:nvSpPr>
          <p:cNvPr id="323" name="Google Shape;323;gaca3ba04ca_0_94"/>
          <p:cNvSpPr txBox="1"/>
          <p:nvPr/>
        </p:nvSpPr>
        <p:spPr>
          <a:xfrm>
            <a:off x="7200900" y="2790825"/>
            <a:ext cx="4819500" cy="38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s-MX" sz="1600" u="none" cap="none" strike="noStrike">
                <a:solidFill>
                  <a:srgbClr val="000000"/>
                </a:solidFill>
                <a:latin typeface="Times New Roman"/>
                <a:ea typeface="Times New Roman"/>
                <a:cs typeface="Times New Roman"/>
                <a:sym typeface="Times New Roman"/>
              </a:rPr>
              <a:t>Voz pasiva se forma:</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s-MX" sz="1600" u="none" cap="none" strike="noStrike">
                <a:solidFill>
                  <a:srgbClr val="000000"/>
                </a:solidFill>
                <a:latin typeface="Times New Roman"/>
                <a:ea typeface="Times New Roman"/>
                <a:cs typeface="Times New Roman"/>
                <a:sym typeface="Times New Roman"/>
              </a:rPr>
              <a:t>Verbo ser + participio</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s-MX" sz="1600" u="none" cap="none" strike="noStrike">
                <a:solidFill>
                  <a:srgbClr val="000000"/>
                </a:solidFill>
                <a:latin typeface="Times New Roman"/>
                <a:ea typeface="Times New Roman"/>
                <a:cs typeface="Times New Roman"/>
                <a:sym typeface="Times New Roman"/>
              </a:rPr>
              <a:t> </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s-MX" sz="1600" u="none" cap="none" strike="noStrike">
                <a:solidFill>
                  <a:srgbClr val="000000"/>
                </a:solidFill>
                <a:latin typeface="Times New Roman"/>
                <a:ea typeface="Times New Roman"/>
                <a:cs typeface="Times New Roman"/>
                <a:sym typeface="Times New Roman"/>
              </a:rPr>
              <a:t>Voz pasiva en otros tiempos verbales</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24" name="Google Shape;324;gaca3ba04ca_0_94"/>
          <p:cNvPicPr preferRelativeResize="0"/>
          <p:nvPr/>
        </p:nvPicPr>
        <p:blipFill rotWithShape="1">
          <a:blip r:embed="rId4">
            <a:alphaModFix/>
          </a:blip>
          <a:srcRect b="0" l="0" r="0" t="0"/>
          <a:stretch/>
        </p:blipFill>
        <p:spPr>
          <a:xfrm>
            <a:off x="6754150" y="3643325"/>
            <a:ext cx="4915850" cy="3048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28" name="Shape 328"/>
        <p:cNvGrpSpPr/>
        <p:nvPr/>
      </p:nvGrpSpPr>
      <p:grpSpPr>
        <a:xfrm>
          <a:off x="0" y="0"/>
          <a:ext cx="0" cy="0"/>
          <a:chOff x="0" y="0"/>
          <a:chExt cx="0" cy="0"/>
        </a:xfrm>
      </p:grpSpPr>
      <p:sp>
        <p:nvSpPr>
          <p:cNvPr id="329" name="Google Shape;329;gaca3ba04ca_0_100"/>
          <p:cNvSpPr txBox="1"/>
          <p:nvPr/>
        </p:nvSpPr>
        <p:spPr>
          <a:xfrm>
            <a:off x="-56825" y="360300"/>
            <a:ext cx="11007600" cy="616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0" name="Google Shape;330;gaca3ba04ca_0_100"/>
          <p:cNvSpPr txBox="1"/>
          <p:nvPr/>
        </p:nvSpPr>
        <p:spPr>
          <a:xfrm>
            <a:off x="210075" y="413475"/>
            <a:ext cx="11600400" cy="649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1" name="Google Shape;331;gaca3ba04ca_0_100"/>
          <p:cNvSpPr txBox="1"/>
          <p:nvPr/>
        </p:nvSpPr>
        <p:spPr>
          <a:xfrm>
            <a:off x="105300" y="57150"/>
            <a:ext cx="11458200" cy="125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1" i="0" lang="es-MX" sz="2100" u="none" cap="none" strike="noStrike">
                <a:solidFill>
                  <a:srgbClr val="000000"/>
                </a:solidFill>
                <a:latin typeface="Times New Roman"/>
                <a:ea typeface="Times New Roman"/>
                <a:cs typeface="Times New Roman"/>
                <a:sym typeface="Times New Roman"/>
              </a:rPr>
              <a:t>Modos del verbo</a:t>
            </a:r>
            <a:endParaRPr b="1" i="0" sz="21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Times New Roman"/>
              <a:ea typeface="Times New Roman"/>
              <a:cs typeface="Times New Roman"/>
              <a:sym typeface="Times New Roman"/>
            </a:endParaRPr>
          </a:p>
        </p:txBody>
      </p:sp>
      <p:sp>
        <p:nvSpPr>
          <p:cNvPr id="332" name="Google Shape;332;gaca3ba04ca_0_100"/>
          <p:cNvSpPr txBox="1"/>
          <p:nvPr/>
        </p:nvSpPr>
        <p:spPr>
          <a:xfrm>
            <a:off x="3400425" y="3343275"/>
            <a:ext cx="8286900" cy="63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3" name="Google Shape;333;gaca3ba04ca_0_100"/>
          <p:cNvSpPr txBox="1"/>
          <p:nvPr/>
        </p:nvSpPr>
        <p:spPr>
          <a:xfrm>
            <a:off x="4114800" y="4391025"/>
            <a:ext cx="7401000" cy="38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4" name="Google Shape;334;gaca3ba04ca_0_100"/>
          <p:cNvSpPr txBox="1"/>
          <p:nvPr/>
        </p:nvSpPr>
        <p:spPr>
          <a:xfrm>
            <a:off x="3705225" y="5105400"/>
            <a:ext cx="79821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35" name="Google Shape;335;gaca3ba04ca_0_100"/>
          <p:cNvPicPr preferRelativeResize="0"/>
          <p:nvPr/>
        </p:nvPicPr>
        <p:blipFill rotWithShape="1">
          <a:blip r:embed="rId4">
            <a:alphaModFix/>
          </a:blip>
          <a:srcRect b="0" l="0" r="0" t="0"/>
          <a:stretch/>
        </p:blipFill>
        <p:spPr>
          <a:xfrm>
            <a:off x="438150" y="904875"/>
            <a:ext cx="11125350" cy="5281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39" name="Shape 339"/>
        <p:cNvGrpSpPr/>
        <p:nvPr/>
      </p:nvGrpSpPr>
      <p:grpSpPr>
        <a:xfrm>
          <a:off x="0" y="0"/>
          <a:ext cx="0" cy="0"/>
          <a:chOff x="0" y="0"/>
          <a:chExt cx="0" cy="0"/>
        </a:xfrm>
      </p:grpSpPr>
      <p:pic>
        <p:nvPicPr>
          <p:cNvPr id="340" name="Google Shape;340;gaca3ba04ca_0_89"/>
          <p:cNvPicPr preferRelativeResize="0"/>
          <p:nvPr/>
        </p:nvPicPr>
        <p:blipFill rotWithShape="1">
          <a:blip r:embed="rId4">
            <a:alphaModFix/>
          </a:blip>
          <a:srcRect b="0" l="0" r="0" t="0"/>
          <a:stretch/>
        </p:blipFill>
        <p:spPr>
          <a:xfrm>
            <a:off x="3917200" y="187275"/>
            <a:ext cx="7136950" cy="6600976"/>
          </a:xfrm>
          <a:prstGeom prst="rect">
            <a:avLst/>
          </a:prstGeom>
          <a:noFill/>
          <a:ln>
            <a:noFill/>
          </a:ln>
        </p:spPr>
      </p:pic>
      <p:sp>
        <p:nvSpPr>
          <p:cNvPr id="341" name="Google Shape;341;gaca3ba04ca_0_89"/>
          <p:cNvSpPr txBox="1"/>
          <p:nvPr/>
        </p:nvSpPr>
        <p:spPr>
          <a:xfrm>
            <a:off x="418450" y="755550"/>
            <a:ext cx="3266400" cy="149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MX" sz="2400" u="none" cap="none" strike="noStrike">
                <a:solidFill>
                  <a:srgbClr val="000000"/>
                </a:solidFill>
                <a:latin typeface="Calibri"/>
                <a:ea typeface="Calibri"/>
                <a:cs typeface="Calibri"/>
                <a:sym typeface="Calibri"/>
              </a:rPr>
              <a:t>Oraciones subordinadas</a:t>
            </a:r>
            <a:endParaRPr b="1"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45" name="Shape 345"/>
        <p:cNvGrpSpPr/>
        <p:nvPr/>
      </p:nvGrpSpPr>
      <p:grpSpPr>
        <a:xfrm>
          <a:off x="0" y="0"/>
          <a:ext cx="0" cy="0"/>
          <a:chOff x="0" y="0"/>
          <a:chExt cx="0" cy="0"/>
        </a:xfrm>
      </p:grpSpPr>
      <p:sp>
        <p:nvSpPr>
          <p:cNvPr id="346" name="Google Shape;346;gac8a767957_1_9"/>
          <p:cNvSpPr txBox="1"/>
          <p:nvPr/>
        </p:nvSpPr>
        <p:spPr>
          <a:xfrm>
            <a:off x="285136" y="570271"/>
            <a:ext cx="11493900" cy="1477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50" name="Shape 350"/>
        <p:cNvGrpSpPr/>
        <p:nvPr/>
      </p:nvGrpSpPr>
      <p:grpSpPr>
        <a:xfrm>
          <a:off x="0" y="0"/>
          <a:ext cx="0" cy="0"/>
          <a:chOff x="0" y="0"/>
          <a:chExt cx="0" cy="0"/>
        </a:xfrm>
      </p:grpSpPr>
      <p:sp>
        <p:nvSpPr>
          <p:cNvPr id="351" name="Google Shape;351;gac8a767957_1_13"/>
          <p:cNvSpPr txBox="1"/>
          <p:nvPr/>
        </p:nvSpPr>
        <p:spPr>
          <a:xfrm>
            <a:off x="285136" y="570271"/>
            <a:ext cx="11493900" cy="1477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76" name="Shape 176"/>
        <p:cNvGrpSpPr/>
        <p:nvPr/>
      </p:nvGrpSpPr>
      <p:grpSpPr>
        <a:xfrm>
          <a:off x="0" y="0"/>
          <a:ext cx="0" cy="0"/>
          <a:chOff x="0" y="0"/>
          <a:chExt cx="0" cy="0"/>
        </a:xfrm>
      </p:grpSpPr>
      <p:sp>
        <p:nvSpPr>
          <p:cNvPr id="177" name="Google Shape;177;p4"/>
          <p:cNvSpPr txBox="1"/>
          <p:nvPr/>
        </p:nvSpPr>
        <p:spPr>
          <a:xfrm>
            <a:off x="412955" y="442452"/>
            <a:ext cx="11454580" cy="64633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Times New Roman"/>
                <a:ea typeface="Times New Roman"/>
                <a:cs typeface="Times New Roman"/>
                <a:sym typeface="Times New Roman"/>
              </a:rPr>
              <a:t>Sustantivo (Núcleo del sujeto de la oración)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Es la palabra que nos ayuda a nombrar cosas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sustantivo= sustancia / nombre de las cosas= </a:t>
            </a:r>
            <a:r>
              <a:rPr b="0" i="1" lang="es-MX" sz="1800" u="none" cap="none" strike="noStrike">
                <a:solidFill>
                  <a:schemeClr val="dk1"/>
                </a:solidFill>
                <a:latin typeface="Calibri"/>
                <a:ea typeface="Calibri"/>
                <a:cs typeface="Calibri"/>
                <a:sym typeface="Calibri"/>
              </a:rPr>
              <a:t>nominis</a:t>
            </a:r>
            <a:r>
              <a:rPr b="0" i="0" lang="es-MX" sz="1800" u="none" cap="none" strike="noStrike">
                <a:solidFill>
                  <a:schemeClr val="dk1"/>
                </a:solidFill>
                <a:latin typeface="Calibri"/>
                <a:ea typeface="Calibri"/>
                <a:cs typeface="Calibri"/>
                <a:sym typeface="Calibri"/>
              </a:rPr>
              <a:t>= nombre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Existen dos tipos: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a) Sustantivos propios:  Diana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b) Sustantivos comunes: joyas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Además se pueden subdividir 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-Concretos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Calibri"/>
                <a:ea typeface="Calibri"/>
                <a:cs typeface="Calibri"/>
                <a:sym typeface="Calibri"/>
              </a:rPr>
              <a:t>-Abstractos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chemeClr val="dk1"/>
                </a:solidFill>
                <a:highlight>
                  <a:srgbClr val="FF0000"/>
                </a:highlight>
                <a:latin typeface="Calibri"/>
                <a:ea typeface="Calibri"/>
                <a:cs typeface="Calibri"/>
                <a:sym typeface="Calibri"/>
              </a:rPr>
              <a:t>Juan </a:t>
            </a:r>
            <a:r>
              <a:rPr b="0" i="0" lang="es-MX" sz="1800" u="none" cap="none" strike="noStrike">
                <a:solidFill>
                  <a:schemeClr val="dk1"/>
                </a:solidFill>
                <a:latin typeface="Calibri"/>
                <a:ea typeface="Calibri"/>
                <a:cs typeface="Calibri"/>
                <a:sym typeface="Calibri"/>
              </a:rPr>
              <a:t> corre velozmente todas las mañanas.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81" name="Shape 181"/>
        <p:cNvGrpSpPr/>
        <p:nvPr/>
      </p:nvGrpSpPr>
      <p:grpSpPr>
        <a:xfrm>
          <a:off x="0" y="0"/>
          <a:ext cx="0" cy="0"/>
          <a:chOff x="0" y="0"/>
          <a:chExt cx="0" cy="0"/>
        </a:xfrm>
      </p:grpSpPr>
      <p:sp>
        <p:nvSpPr>
          <p:cNvPr id="182" name="Google Shape;182;p5"/>
          <p:cNvSpPr/>
          <p:nvPr/>
        </p:nvSpPr>
        <p:spPr>
          <a:xfrm>
            <a:off x="452284" y="612845"/>
            <a:ext cx="11375922" cy="75559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0" i="0" lang="es-MX" sz="2600" u="none" cap="none" strike="noStrike">
                <a:solidFill>
                  <a:srgbClr val="000000"/>
                </a:solidFill>
                <a:latin typeface="Times New Roman"/>
                <a:ea typeface="Times New Roman"/>
                <a:cs typeface="Times New Roman"/>
                <a:sym typeface="Times New Roman"/>
              </a:rPr>
              <a:t>Artículo - sustantivo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br>
              <a:rPr b="0" i="0" lang="es-MX" sz="1800" u="none" cap="none" strike="noStrike">
                <a:solidFill>
                  <a:schemeClr val="dk1"/>
                </a:solidFill>
                <a:latin typeface="Times New Roman"/>
                <a:ea typeface="Times New Roman"/>
                <a:cs typeface="Times New Roman"/>
                <a:sym typeface="Times New Roman"/>
              </a:rPr>
            </a:br>
            <a:r>
              <a:rPr b="0" i="0" lang="es-MX" sz="2300" u="none" cap="none" strike="noStrike">
                <a:solidFill>
                  <a:srgbClr val="000000"/>
                </a:solidFill>
                <a:latin typeface="Times New Roman"/>
                <a:ea typeface="Times New Roman"/>
                <a:cs typeface="Times New Roman"/>
                <a:sym typeface="Times New Roman"/>
              </a:rPr>
              <a:t>Es la parte que se encarga de marcar el género y número del sustantivo.</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br>
              <a:rPr b="0" i="0" lang="es-MX" sz="1800" u="none" cap="none" strike="noStrike">
                <a:solidFill>
                  <a:schemeClr val="dk1"/>
                </a:solidFill>
                <a:latin typeface="Times New Roman"/>
                <a:ea typeface="Times New Roman"/>
                <a:cs typeface="Times New Roman"/>
                <a:sym typeface="Times New Roman"/>
              </a:rPr>
            </a:br>
            <a:r>
              <a:rPr b="0" i="0" lang="es-MX" sz="1800" u="none" cap="none" strike="noStrike">
                <a:solidFill>
                  <a:schemeClr val="dk1"/>
                </a:solidFill>
                <a:latin typeface="Times New Roman"/>
                <a:ea typeface="Times New Roman"/>
                <a:cs typeface="Times New Roman"/>
                <a:sym typeface="Times New Roman"/>
              </a:rPr>
              <a:t>1. </a:t>
            </a:r>
            <a:r>
              <a:rPr b="0" i="0" lang="es-MX" sz="2300" u="none" cap="none" strike="noStrike">
                <a:solidFill>
                  <a:srgbClr val="00FF00"/>
                </a:solidFill>
                <a:latin typeface="Times New Roman"/>
                <a:ea typeface="Times New Roman"/>
                <a:cs typeface="Times New Roman"/>
                <a:sym typeface="Times New Roman"/>
              </a:rPr>
              <a:t>La </a:t>
            </a:r>
            <a:r>
              <a:rPr b="0" i="0" lang="es-MX" sz="2300" u="none" cap="none" strike="noStrike">
                <a:solidFill>
                  <a:srgbClr val="000000"/>
                </a:solidFill>
                <a:highlight>
                  <a:srgbClr val="FF0000"/>
                </a:highlight>
                <a:latin typeface="Times New Roman"/>
                <a:ea typeface="Times New Roman"/>
                <a:cs typeface="Times New Roman"/>
                <a:sym typeface="Times New Roman"/>
              </a:rPr>
              <a:t>niña</a:t>
            </a:r>
            <a:r>
              <a:rPr b="0" i="0" lang="es-MX" sz="2300" u="none" cap="none" strike="noStrike">
                <a:solidFill>
                  <a:srgbClr val="000000"/>
                </a:solidFill>
                <a:latin typeface="Times New Roman"/>
                <a:ea typeface="Times New Roman"/>
                <a:cs typeface="Times New Roman"/>
                <a:sym typeface="Times New Roman"/>
              </a:rPr>
              <a:t> bonita.  Especifica el su</a:t>
            </a:r>
            <a:r>
              <a:rPr b="0" i="0" lang="es-MX" sz="2100" u="none" cap="none" strike="noStrike">
                <a:solidFill>
                  <a:srgbClr val="000000"/>
                </a:solidFill>
                <a:latin typeface="Times New Roman"/>
                <a:ea typeface="Times New Roman"/>
                <a:cs typeface="Times New Roman"/>
                <a:sym typeface="Times New Roman"/>
              </a:rPr>
              <a:t>stantivo /delimita al sustantivo</a:t>
            </a:r>
            <a:endParaRPr b="0" i="0" sz="23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100"/>
              <a:buFont typeface="Arial"/>
              <a:buNone/>
            </a:pPr>
            <a:r>
              <a:rPr b="0" i="0" lang="es-MX" sz="2100" u="none" cap="none" strike="noStrike">
                <a:solidFill>
                  <a:srgbClr val="000000"/>
                </a:solidFill>
                <a:latin typeface="Times New Roman"/>
                <a:ea typeface="Times New Roman"/>
                <a:cs typeface="Times New Roman"/>
                <a:sym typeface="Times New Roman"/>
              </a:rPr>
              <a:t>   </a:t>
            </a:r>
            <a:r>
              <a:rPr b="0" i="0" lang="es-MX" sz="1200" u="none" cap="none" strike="noStrike">
                <a:solidFill>
                  <a:srgbClr val="000000"/>
                </a:solidFill>
                <a:latin typeface="Times New Roman"/>
                <a:ea typeface="Times New Roman"/>
                <a:cs typeface="Times New Roman"/>
                <a:sym typeface="Times New Roman"/>
              </a:rPr>
              <a:t> </a:t>
            </a:r>
            <a:r>
              <a:rPr b="0" i="0" lang="es-MX" sz="1400" u="none" cap="none" strike="noStrike">
                <a:solidFill>
                  <a:srgbClr val="000000"/>
                </a:solidFill>
                <a:latin typeface="Times New Roman"/>
                <a:ea typeface="Times New Roman"/>
                <a:cs typeface="Times New Roman"/>
                <a:sym typeface="Times New Roman"/>
              </a:rPr>
              <a:t> Concordancia: género y número</a:t>
            </a:r>
            <a:endParaRPr b="0" i="0" sz="1800" u="none" cap="none" strike="noStrike">
              <a:solidFill>
                <a:schemeClr val="dk1"/>
              </a:solidFill>
              <a:latin typeface="Times New Roman"/>
              <a:ea typeface="Times New Roman"/>
              <a:cs typeface="Times New Roman"/>
              <a:sym typeface="Times New Roman"/>
            </a:endParaRPr>
          </a:p>
          <a:p>
            <a:pPr indent="-146050" lvl="0" marL="0" marR="0" rtl="0" algn="just">
              <a:lnSpc>
                <a:spcPct val="100000"/>
              </a:lnSpc>
              <a:spcBef>
                <a:spcPts val="0"/>
              </a:spcBef>
              <a:spcAft>
                <a:spcPts val="0"/>
              </a:spcAft>
              <a:buClr>
                <a:srgbClr val="00FF00"/>
              </a:buClr>
              <a:buSzPts val="2300"/>
              <a:buFont typeface="Calibri"/>
              <a:buAutoNum type="arabicPeriod" startAt="2"/>
            </a:pPr>
            <a:r>
              <a:rPr b="0" i="0" lang="es-MX" sz="2300" u="none" cap="none" strike="noStrike">
                <a:solidFill>
                  <a:srgbClr val="00FF00"/>
                </a:solidFill>
                <a:latin typeface="Times New Roman"/>
                <a:ea typeface="Times New Roman"/>
                <a:cs typeface="Times New Roman"/>
                <a:sym typeface="Times New Roman"/>
              </a:rPr>
              <a:t>Una</a:t>
            </a:r>
            <a:r>
              <a:rPr b="0" i="0" lang="es-MX" sz="2300" u="none" cap="none" strike="noStrike">
                <a:solidFill>
                  <a:srgbClr val="000000"/>
                </a:solidFill>
                <a:latin typeface="Times New Roman"/>
                <a:ea typeface="Times New Roman"/>
                <a:cs typeface="Times New Roman"/>
                <a:sym typeface="Times New Roman"/>
              </a:rPr>
              <a:t> </a:t>
            </a:r>
            <a:r>
              <a:rPr b="0" i="0" lang="es-MX" sz="2300" u="none" cap="none" strike="noStrike">
                <a:solidFill>
                  <a:srgbClr val="000000"/>
                </a:solidFill>
                <a:highlight>
                  <a:srgbClr val="FF0000"/>
                </a:highlight>
                <a:latin typeface="Times New Roman"/>
                <a:ea typeface="Times New Roman"/>
                <a:cs typeface="Times New Roman"/>
                <a:sym typeface="Times New Roman"/>
              </a:rPr>
              <a:t>niña</a:t>
            </a:r>
            <a:r>
              <a:rPr b="0" i="0" lang="es-MX" sz="2300" u="none" cap="none" strike="noStrike">
                <a:solidFill>
                  <a:srgbClr val="000000"/>
                </a:solidFill>
                <a:latin typeface="Times New Roman"/>
                <a:ea typeface="Times New Roman"/>
                <a:cs typeface="Times New Roman"/>
                <a:sym typeface="Times New Roman"/>
              </a:rPr>
              <a:t> bonita. Generaliza al sustantivo.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br>
              <a:rPr b="0" i="0" lang="es-MX" sz="1800" u="none" cap="none" strike="noStrike">
                <a:solidFill>
                  <a:schemeClr val="dk1"/>
                </a:solidFill>
                <a:latin typeface="Times New Roman"/>
                <a:ea typeface="Times New Roman"/>
                <a:cs typeface="Times New Roman"/>
                <a:sym typeface="Times New Roman"/>
              </a:rPr>
            </a:br>
            <a:r>
              <a:rPr b="0" i="0" lang="es-MX" sz="2300" u="none" cap="none" strike="noStrike">
                <a:solidFill>
                  <a:srgbClr val="000000"/>
                </a:solidFill>
                <a:latin typeface="Times New Roman"/>
                <a:ea typeface="Times New Roman"/>
                <a:cs typeface="Times New Roman"/>
                <a:sym typeface="Times New Roman"/>
              </a:rPr>
              <a:t>Tipos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300"/>
              <a:buFont typeface="Arial"/>
              <a:buNone/>
            </a:pPr>
            <a:r>
              <a:rPr b="0" i="0" lang="es-MX" sz="2300" u="none" cap="none" strike="noStrike">
                <a:solidFill>
                  <a:srgbClr val="000000"/>
                </a:solidFill>
                <a:latin typeface="Times New Roman"/>
                <a:ea typeface="Times New Roman"/>
                <a:cs typeface="Times New Roman"/>
                <a:sym typeface="Times New Roman"/>
              </a:rPr>
              <a:t>Determinados: La, el, las, los                  Artículos Contractos: al y </a:t>
            </a:r>
            <a:r>
              <a:rPr b="0" i="0" lang="es-MX" sz="2300" u="none" cap="none" strike="noStrike">
                <a:solidFill>
                  <a:srgbClr val="000000"/>
                </a:solidFill>
                <a:highlight>
                  <a:srgbClr val="00FFFF"/>
                </a:highlight>
                <a:latin typeface="Times New Roman"/>
                <a:ea typeface="Times New Roman"/>
                <a:cs typeface="Times New Roman"/>
                <a:sym typeface="Times New Roman"/>
              </a:rPr>
              <a:t>del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300"/>
              <a:buFont typeface="Arial"/>
              <a:buNone/>
            </a:pPr>
            <a:r>
              <a:rPr b="0" i="0" lang="es-MX" sz="23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300"/>
              <a:buFont typeface="Arial"/>
              <a:buNone/>
            </a:pPr>
            <a:r>
              <a:rPr b="0" i="0" lang="es-MX" sz="2300" u="none" cap="none" strike="noStrike">
                <a:solidFill>
                  <a:srgbClr val="000000"/>
                </a:solidFill>
                <a:latin typeface="Times New Roman"/>
                <a:ea typeface="Times New Roman"/>
                <a:cs typeface="Times New Roman"/>
                <a:sym typeface="Times New Roman"/>
              </a:rPr>
              <a:t>                                                                    al = prep. A + el artículo       prep. A + pron. él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300"/>
              <a:buFont typeface="Arial"/>
              <a:buNone/>
            </a:pPr>
            <a:r>
              <a:rPr b="0" i="0" lang="es-MX" sz="2300" u="none" cap="none" strike="noStrike">
                <a:solidFill>
                  <a:srgbClr val="000000"/>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br>
              <a:rPr b="0" i="0" lang="es-MX" sz="1800" u="none" cap="none" strike="noStrike">
                <a:solidFill>
                  <a:schemeClr val="dk1"/>
                </a:solidFill>
                <a:latin typeface="Times New Roman"/>
                <a:ea typeface="Times New Roman"/>
                <a:cs typeface="Times New Roman"/>
                <a:sym typeface="Times New Roman"/>
              </a:rPr>
            </a:br>
            <a:r>
              <a:rPr b="0" i="0" lang="es-MX" sz="2300" u="none" cap="none" strike="noStrike">
                <a:solidFill>
                  <a:srgbClr val="000000"/>
                </a:solidFill>
                <a:latin typeface="Times New Roman"/>
                <a:ea typeface="Times New Roman"/>
                <a:cs typeface="Times New Roman"/>
                <a:sym typeface="Times New Roman"/>
              </a:rPr>
              <a:t>Indefinidos: un, una, unas, unos       </a:t>
            </a:r>
            <a:r>
              <a:rPr b="1" i="0" lang="es-MX" sz="2300" u="none" cap="none" strike="noStrike">
                <a:solidFill>
                  <a:srgbClr val="000000"/>
                </a:solidFill>
                <a:latin typeface="Times New Roman"/>
                <a:ea typeface="Times New Roman"/>
                <a:cs typeface="Times New Roman"/>
                <a:sym typeface="Times New Roman"/>
              </a:rPr>
              <a:t>Juan vino ayer </a:t>
            </a:r>
            <a:r>
              <a:rPr b="1" i="0" lang="es-MX" sz="2300" u="none" cap="none" strike="noStrike">
                <a:solidFill>
                  <a:srgbClr val="000000"/>
                </a:solidFill>
                <a:highlight>
                  <a:srgbClr val="00FFFF"/>
                </a:highlight>
                <a:latin typeface="Times New Roman"/>
                <a:ea typeface="Times New Roman"/>
                <a:cs typeface="Times New Roman"/>
                <a:sym typeface="Times New Roman"/>
              </a:rPr>
              <a:t>de el </a:t>
            </a:r>
            <a:r>
              <a:rPr b="1" i="0" lang="es-MX" sz="2300" u="none" cap="none" strike="noStrike">
                <a:solidFill>
                  <a:srgbClr val="000000"/>
                </a:solidFill>
                <a:latin typeface="Times New Roman"/>
                <a:ea typeface="Times New Roman"/>
                <a:cs typeface="Times New Roman"/>
                <a:sym typeface="Times New Roman"/>
              </a:rPr>
              <a:t>zoológico</a:t>
            </a:r>
            <a:r>
              <a:rPr b="0" i="0" lang="es-MX" sz="2300" u="none" cap="none" strike="noStrike">
                <a:solidFill>
                  <a:srgbClr val="000000"/>
                </a:solidFill>
                <a:latin typeface="Times New Roman"/>
                <a:ea typeface="Times New Roman"/>
                <a:cs typeface="Times New Roman"/>
                <a:sym typeface="Times New Roman"/>
              </a:rPr>
              <a:t>.   De </a:t>
            </a:r>
            <a:r>
              <a:rPr b="0" i="0" lang="es-MX" sz="2300" u="none" cap="none" strike="noStrike">
                <a:solidFill>
                  <a:srgbClr val="000000"/>
                </a:solidFill>
                <a:highlight>
                  <a:srgbClr val="FFFF00"/>
                </a:highlight>
                <a:latin typeface="Times New Roman"/>
                <a:ea typeface="Times New Roman"/>
                <a:cs typeface="Times New Roman"/>
                <a:sym typeface="Times New Roman"/>
              </a:rPr>
              <a:t>él</a:t>
            </a:r>
            <a:r>
              <a:rPr b="0" i="0" lang="es-MX" sz="2300" u="none" cap="none" strike="noStrike">
                <a:solidFill>
                  <a:srgbClr val="000000"/>
                </a:solidFill>
                <a:latin typeface="Times New Roman"/>
                <a:ea typeface="Times New Roman"/>
                <a:cs typeface="Times New Roman"/>
                <a:sym typeface="Times New Roman"/>
              </a:rPr>
              <a:t> es la mochila.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300"/>
              <a:buFont typeface="Arial"/>
              <a:buNone/>
            </a:pPr>
            <a:r>
              <a:rPr b="0" i="0" lang="es-MX" sz="2300" u="none" cap="none" strike="noStrike">
                <a:solidFill>
                  <a:srgbClr val="000000"/>
                </a:solidFill>
                <a:latin typeface="Times New Roman"/>
                <a:ea typeface="Times New Roman"/>
                <a:cs typeface="Times New Roman"/>
                <a:sym typeface="Times New Roman"/>
              </a:rPr>
              <a:t>                                                                                  del zoológico.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300"/>
              <a:buFont typeface="Arial"/>
              <a:buNone/>
            </a:pPr>
            <a:r>
              <a:rPr b="0" i="0" lang="es-MX" sz="2300" u="none" cap="none" strike="noStrike">
                <a:solidFill>
                  <a:srgbClr val="000000"/>
                </a:solidFill>
                <a:latin typeface="Times New Roman"/>
                <a:ea typeface="Times New Roman"/>
                <a:cs typeface="Times New Roman"/>
                <a:sym typeface="Times New Roman"/>
              </a:rPr>
              <a:t>                                                          </a:t>
            </a:r>
            <a:r>
              <a:rPr b="0" i="0" lang="es-MX" sz="2300" u="none" cap="none" strike="noStrike">
                <a:solidFill>
                  <a:srgbClr val="000000"/>
                </a:solidFill>
                <a:highlight>
                  <a:srgbClr val="00FFFF"/>
                </a:highlight>
                <a:latin typeface="Times New Roman"/>
                <a:ea typeface="Times New Roman"/>
                <a:cs typeface="Times New Roman"/>
                <a:sym typeface="Times New Roman"/>
              </a:rPr>
              <a:t>Prep. de + artículo determin. El</a:t>
            </a:r>
            <a:r>
              <a:rPr b="0" i="0" lang="es-MX" sz="2300" u="none" cap="none" strike="noStrike">
                <a:solidFill>
                  <a:srgbClr val="000000"/>
                </a:solidFill>
                <a:latin typeface="Times New Roman"/>
                <a:ea typeface="Times New Roman"/>
                <a:cs typeface="Times New Roman"/>
                <a:sym typeface="Times New Roman"/>
              </a:rPr>
              <a:t>       Prep. + pron. personal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300"/>
              <a:buFont typeface="Arial"/>
              <a:buNone/>
            </a:pPr>
            <a:r>
              <a:rPr b="0" i="0" lang="es-MX" sz="23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br>
              <a:rPr b="0" i="0" lang="es-MX"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86" name="Shape 186"/>
        <p:cNvGrpSpPr/>
        <p:nvPr/>
      </p:nvGrpSpPr>
      <p:grpSpPr>
        <a:xfrm>
          <a:off x="0" y="0"/>
          <a:ext cx="0" cy="0"/>
          <a:chOff x="0" y="0"/>
          <a:chExt cx="0" cy="0"/>
        </a:xfrm>
      </p:grpSpPr>
      <p:sp>
        <p:nvSpPr>
          <p:cNvPr id="187" name="Google Shape;187;p6"/>
          <p:cNvSpPr txBox="1"/>
          <p:nvPr/>
        </p:nvSpPr>
        <p:spPr>
          <a:xfrm>
            <a:off x="688992" y="0"/>
            <a:ext cx="11297264" cy="184665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MX" sz="2400" u="none" cap="none" strike="noStrike">
                <a:solidFill>
                  <a:schemeClr val="dk1"/>
                </a:solidFill>
                <a:latin typeface="Times New Roman"/>
                <a:ea typeface="Times New Roman"/>
                <a:cs typeface="Times New Roman"/>
                <a:sym typeface="Times New Roman"/>
              </a:rPr>
              <a:t>Adjetivo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L_ADJETIVO" id="188" name="Google Shape;188;p6"/>
          <p:cNvPicPr preferRelativeResize="0"/>
          <p:nvPr/>
        </p:nvPicPr>
        <p:blipFill rotWithShape="1">
          <a:blip r:embed="rId4">
            <a:alphaModFix/>
          </a:blip>
          <a:srcRect b="0" l="0" r="0" t="0"/>
          <a:stretch/>
        </p:blipFill>
        <p:spPr>
          <a:xfrm>
            <a:off x="304801" y="552451"/>
            <a:ext cx="11610974" cy="5781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92" name="Shape 192"/>
        <p:cNvGrpSpPr/>
        <p:nvPr/>
      </p:nvGrpSpPr>
      <p:grpSpPr>
        <a:xfrm>
          <a:off x="0" y="0"/>
          <a:ext cx="0" cy="0"/>
          <a:chOff x="0" y="0"/>
          <a:chExt cx="0" cy="0"/>
        </a:xfrm>
      </p:grpSpPr>
      <p:sp>
        <p:nvSpPr>
          <p:cNvPr id="193" name="Google Shape;193;p7"/>
          <p:cNvSpPr txBox="1"/>
          <p:nvPr/>
        </p:nvSpPr>
        <p:spPr>
          <a:xfrm>
            <a:off x="447368" y="137652"/>
            <a:ext cx="11297264" cy="45243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MX" sz="1800" u="none" cap="none" strike="noStrike">
                <a:solidFill>
                  <a:schemeClr val="dk1"/>
                </a:solidFill>
                <a:latin typeface="Times New Roman"/>
                <a:ea typeface="Times New Roman"/>
                <a:cs typeface="Times New Roman"/>
                <a:sym typeface="Times New Roman"/>
              </a:rPr>
              <a:t>Adjetivo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Palabra cuya función propia es la de modificar al sustantivo: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Casa pequeña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La casa es pequeña (atributo)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Estos se dividen en: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194" name="Google Shape;194;p7"/>
          <p:cNvGraphicFramePr/>
          <p:nvPr/>
        </p:nvGraphicFramePr>
        <p:xfrm>
          <a:off x="189925" y="3096833"/>
          <a:ext cx="3000000" cy="3000000"/>
        </p:xfrm>
        <a:graphic>
          <a:graphicData uri="http://schemas.openxmlformats.org/drawingml/2006/table">
            <a:tbl>
              <a:tblPr bandRow="1" firstRow="1">
                <a:noFill/>
                <a:tableStyleId>{7E11766A-EF2F-4748-917D-FF06BD8859C6}</a:tableStyleId>
              </a:tblPr>
              <a:tblGrid>
                <a:gridCol w="5713850"/>
                <a:gridCol w="5840850"/>
              </a:tblGrid>
              <a:tr h="370850">
                <a:tc>
                  <a:txBody>
                    <a:bodyPr/>
                    <a:lstStyle/>
                    <a:p>
                      <a:pPr indent="-342900" lvl="0" marL="342900" marR="0" rtl="0" algn="l">
                        <a:lnSpc>
                          <a:spcPct val="100000"/>
                        </a:lnSpc>
                        <a:spcBef>
                          <a:spcPts val="0"/>
                        </a:spcBef>
                        <a:spcAft>
                          <a:spcPts val="0"/>
                        </a:spcAft>
                        <a:buClr>
                          <a:schemeClr val="dk1"/>
                        </a:buClr>
                        <a:buSzPts val="1800"/>
                        <a:buFont typeface="Times New Roman"/>
                        <a:buAutoNum type="alphaLcParenR"/>
                      </a:pPr>
                      <a:r>
                        <a:rPr lang="es-MX" sz="1800" u="none" cap="none" strike="noStrike">
                          <a:latin typeface="Times New Roman"/>
                          <a:ea typeface="Times New Roman"/>
                          <a:cs typeface="Times New Roman"/>
                          <a:sym typeface="Times New Roman"/>
                        </a:rPr>
                        <a:t>Adjetivos Calificativos</a:t>
                      </a:r>
                      <a:endParaRPr sz="1400" u="none" cap="none" strike="noStrike"/>
                    </a:p>
                    <a:p>
                      <a:pPr indent="0" lvl="0" marL="0" marR="0" rtl="0" algn="just">
                        <a:lnSpc>
                          <a:spcPct val="100000"/>
                        </a:lnSpc>
                        <a:spcBef>
                          <a:spcPts val="0"/>
                        </a:spcBef>
                        <a:spcAft>
                          <a:spcPts val="0"/>
                        </a:spcAft>
                        <a:buClr>
                          <a:schemeClr val="lt1"/>
                        </a:buClr>
                        <a:buSzPts val="1800"/>
                        <a:buFont typeface="Times New Roman"/>
                        <a:buNone/>
                      </a:pPr>
                      <a:r>
                        <a:rPr b="0" i="0" lang="es-MX" sz="1800" u="none" cap="none" strike="noStrike">
                          <a:solidFill>
                            <a:schemeClr val="lt1"/>
                          </a:solidFill>
                          <a:latin typeface="Times New Roman"/>
                          <a:ea typeface="Times New Roman"/>
                          <a:cs typeface="Times New Roman"/>
                          <a:sym typeface="Times New Roman"/>
                        </a:rPr>
                        <a:t>Son los que expresan cualidades, propiedades, estados o características de las entidades a las que modifican.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b) Adjetivos Determinativos</a:t>
                      </a:r>
                      <a:endParaRPr sz="1400" u="none" cap="none" strike="noStrike"/>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lt1"/>
                          </a:solidFill>
                          <a:latin typeface="Times New Roman"/>
                          <a:ea typeface="Times New Roman"/>
                          <a:cs typeface="Times New Roman"/>
                          <a:sym typeface="Times New Roman"/>
                        </a:rPr>
                        <a:t>Son los que tienen como función básica introducir el sustantivo en la oración y delimitar su alcance, expresando a cuáles o cuántas de las entidades designadas por el nombre se refiere el que habla.</a:t>
                      </a:r>
                      <a:endParaRPr sz="18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Ejemplos: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MX" sz="1800" u="none" cap="none" strike="noStrike">
                          <a:latin typeface="Times New Roman"/>
                          <a:ea typeface="Times New Roman"/>
                          <a:cs typeface="Times New Roman"/>
                          <a:sym typeface="Times New Roman"/>
                        </a:rPr>
                        <a:t>Ejemplos: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b="0" i="1" lang="es-MX" sz="1800" u="none" cap="small" strike="noStrike">
                          <a:solidFill>
                            <a:schemeClr val="dk1"/>
                          </a:solidFill>
                          <a:highlight>
                            <a:srgbClr val="00FFFF"/>
                          </a:highlight>
                          <a:latin typeface="Times New Roman"/>
                          <a:ea typeface="Times New Roman"/>
                          <a:cs typeface="Times New Roman"/>
                          <a:sym typeface="Times New Roman"/>
                        </a:rPr>
                        <a:t>este</a:t>
                      </a:r>
                      <a:r>
                        <a:rPr b="0" i="1" lang="es-MX" sz="1800" u="none" cap="none" strike="noStrike">
                          <a:solidFill>
                            <a:schemeClr val="dk1"/>
                          </a:solidFill>
                          <a:highlight>
                            <a:srgbClr val="00FFFF"/>
                          </a:highlight>
                          <a:latin typeface="Times New Roman"/>
                          <a:ea typeface="Times New Roman"/>
                          <a:cs typeface="Times New Roman"/>
                          <a:sym typeface="Times New Roman"/>
                        </a:rPr>
                        <a:t> </a:t>
                      </a:r>
                      <a:r>
                        <a:rPr b="0" i="1" lang="es-MX" sz="1800" u="none" cap="none" strike="noStrike">
                          <a:solidFill>
                            <a:schemeClr val="dk1"/>
                          </a:solidFill>
                          <a:highlight>
                            <a:srgbClr val="00FF00"/>
                          </a:highlight>
                          <a:latin typeface="Times New Roman"/>
                          <a:ea typeface="Times New Roman"/>
                          <a:cs typeface="Times New Roman"/>
                          <a:sym typeface="Times New Roman"/>
                        </a:rPr>
                        <a:t>coche</a:t>
                      </a:r>
                      <a:endParaRPr b="0" i="1" sz="1800" u="none" cap="small"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1" lang="es-MX" sz="1800" u="none" cap="small" strike="noStrike">
                          <a:solidFill>
                            <a:schemeClr val="dk1"/>
                          </a:solidFill>
                          <a:highlight>
                            <a:srgbClr val="00FFFF"/>
                          </a:highlight>
                          <a:latin typeface="Times New Roman"/>
                          <a:ea typeface="Times New Roman"/>
                          <a:cs typeface="Times New Roman"/>
                          <a:sym typeface="Times New Roman"/>
                        </a:rPr>
                        <a:t>algunos</a:t>
                      </a:r>
                      <a:r>
                        <a:rPr b="0" i="1" lang="es-MX" sz="1800" u="none" cap="none" strike="noStrike">
                          <a:solidFill>
                            <a:schemeClr val="dk1"/>
                          </a:solidFill>
                          <a:latin typeface="Times New Roman"/>
                          <a:ea typeface="Times New Roman"/>
                          <a:cs typeface="Times New Roman"/>
                          <a:sym typeface="Times New Roman"/>
                        </a:rPr>
                        <a:t> </a:t>
                      </a:r>
                      <a:r>
                        <a:rPr b="0" i="1" lang="es-MX" sz="1800" u="none" cap="none" strike="noStrike">
                          <a:solidFill>
                            <a:schemeClr val="dk1"/>
                          </a:solidFill>
                          <a:highlight>
                            <a:srgbClr val="00FF00"/>
                          </a:highlight>
                          <a:latin typeface="Times New Roman"/>
                          <a:ea typeface="Times New Roman"/>
                          <a:cs typeface="Times New Roman"/>
                          <a:sym typeface="Times New Roman"/>
                        </a:rPr>
                        <a:t>amigos</a:t>
                      </a:r>
                      <a:r>
                        <a:rPr b="0" i="1" lang="es-MX" sz="1800" u="none" cap="none" strike="noStrike">
                          <a:solidFill>
                            <a:schemeClr val="dk1"/>
                          </a:solidFill>
                          <a:latin typeface="Times New Roman"/>
                          <a:ea typeface="Times New Roman"/>
                          <a:cs typeface="Times New Roman"/>
                          <a:sym typeface="Times New Roman"/>
                        </a:rPr>
                        <a:t> </a:t>
                      </a:r>
                      <a:endParaRPr i="1"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1" lang="es-MX" sz="1800" u="none" cap="small" strike="noStrike">
                          <a:solidFill>
                            <a:schemeClr val="dk1"/>
                          </a:solidFill>
                          <a:highlight>
                            <a:srgbClr val="00FFFF"/>
                          </a:highlight>
                          <a:latin typeface="Times New Roman"/>
                          <a:ea typeface="Times New Roman"/>
                          <a:cs typeface="Times New Roman"/>
                          <a:sym typeface="Times New Roman"/>
                        </a:rPr>
                        <a:t>tres</a:t>
                      </a:r>
                      <a:r>
                        <a:rPr b="0" i="1" lang="es-MX" sz="1800" u="none" cap="none" strike="noStrike">
                          <a:solidFill>
                            <a:schemeClr val="dk1"/>
                          </a:solidFill>
                          <a:latin typeface="Times New Roman"/>
                          <a:ea typeface="Times New Roman"/>
                          <a:cs typeface="Times New Roman"/>
                          <a:sym typeface="Times New Roman"/>
                        </a:rPr>
                        <a:t> </a:t>
                      </a:r>
                      <a:r>
                        <a:rPr b="0" i="1" lang="es-MX" sz="1800" u="none" cap="none" strike="noStrike">
                          <a:solidFill>
                            <a:schemeClr val="dk1"/>
                          </a:solidFill>
                          <a:highlight>
                            <a:srgbClr val="00FF00"/>
                          </a:highlight>
                          <a:latin typeface="Times New Roman"/>
                          <a:ea typeface="Times New Roman"/>
                          <a:cs typeface="Times New Roman"/>
                          <a:sym typeface="Times New Roman"/>
                        </a:rPr>
                        <a:t>días</a:t>
                      </a:r>
                      <a:endParaRPr i="1"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i="1" lang="es-MX" sz="1800" u="none" cap="none" strike="noStrike">
                          <a:highlight>
                            <a:srgbClr val="00FFFF"/>
                          </a:highlight>
                          <a:latin typeface="Times New Roman"/>
                          <a:ea typeface="Times New Roman"/>
                          <a:cs typeface="Times New Roman"/>
                          <a:sym typeface="Times New Roman"/>
                        </a:rPr>
                        <a:t>Mi</a:t>
                      </a:r>
                      <a:r>
                        <a:rPr i="1" lang="es-MX" sz="1800" u="none" cap="none" strike="noStrike">
                          <a:latin typeface="Times New Roman"/>
                          <a:ea typeface="Times New Roman"/>
                          <a:cs typeface="Times New Roman"/>
                          <a:sym typeface="Times New Roman"/>
                        </a:rPr>
                        <a:t> </a:t>
                      </a:r>
                      <a:r>
                        <a:rPr i="1" lang="es-MX" sz="1800" u="none" cap="none" strike="noStrike">
                          <a:highlight>
                            <a:srgbClr val="00FF00"/>
                          </a:highlight>
                          <a:latin typeface="Times New Roman"/>
                          <a:ea typeface="Times New Roman"/>
                          <a:cs typeface="Times New Roman"/>
                          <a:sym typeface="Times New Roman"/>
                        </a:rPr>
                        <a:t>casa</a:t>
                      </a:r>
                      <a:endParaRPr i="1" sz="1800" u="none" cap="none" strike="noStrike">
                        <a:highlight>
                          <a:srgbClr val="00FF00"/>
                        </a:highlight>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CC"/>
            </a:gs>
            <a:gs pos="74000">
              <a:srgbClr val="A9BEE4"/>
            </a:gs>
            <a:gs pos="83000">
              <a:srgbClr val="A9BEE4"/>
            </a:gs>
            <a:gs pos="100000">
              <a:srgbClr val="C5D3ED"/>
            </a:gs>
          </a:gsLst>
          <a:lin ang="5400000" scaled="0"/>
        </a:gradFill>
      </p:bgPr>
    </p:bg>
    <p:spTree>
      <p:nvGrpSpPr>
        <p:cNvPr id="198" name="Shape 198"/>
        <p:cNvGrpSpPr/>
        <p:nvPr/>
      </p:nvGrpSpPr>
      <p:grpSpPr>
        <a:xfrm>
          <a:off x="0" y="0"/>
          <a:ext cx="0" cy="0"/>
          <a:chOff x="0" y="0"/>
          <a:chExt cx="0" cy="0"/>
        </a:xfrm>
      </p:grpSpPr>
      <p:sp>
        <p:nvSpPr>
          <p:cNvPr id="199" name="Google Shape;199;p8"/>
          <p:cNvSpPr txBox="1"/>
          <p:nvPr/>
        </p:nvSpPr>
        <p:spPr>
          <a:xfrm>
            <a:off x="285136" y="570271"/>
            <a:ext cx="11493910" cy="5816977"/>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400"/>
              <a:buFont typeface="Arial"/>
              <a:buNone/>
            </a:pPr>
            <a:r>
              <a:rPr b="1" i="0" lang="es-MX" sz="2400" u="none" cap="none" strike="noStrike">
                <a:solidFill>
                  <a:schemeClr val="dk1"/>
                </a:solidFill>
                <a:latin typeface="Times New Roman"/>
                <a:ea typeface="Times New Roman"/>
                <a:cs typeface="Times New Roman"/>
                <a:sym typeface="Times New Roman"/>
              </a:rPr>
              <a:t>Pronombre</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000"/>
              <a:buFont typeface="Arial"/>
              <a:buNone/>
            </a:pPr>
            <a:r>
              <a:rPr b="0" i="0" lang="es-MX" sz="2000" u="none" cap="none" strike="noStrike">
                <a:solidFill>
                  <a:schemeClr val="dk1"/>
                </a:solidFill>
                <a:latin typeface="Times New Roman"/>
                <a:ea typeface="Times New Roman"/>
                <a:cs typeface="Times New Roman"/>
                <a:sym typeface="Times New Roman"/>
              </a:rPr>
              <a:t>(Pro- nombre)</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000"/>
              <a:buFont typeface="Arial"/>
              <a:buNone/>
            </a:pPr>
            <a:r>
              <a:rPr b="0" i="0" lang="es-MX" sz="2000" u="none" cap="none" strike="noStrike">
                <a:solidFill>
                  <a:schemeClr val="dk1"/>
                </a:solidFill>
                <a:latin typeface="Times New Roman"/>
                <a:ea typeface="Times New Roman"/>
                <a:cs typeface="Times New Roman"/>
                <a:sym typeface="Times New Roman"/>
              </a:rPr>
              <a:t>La función principal del pronombre es la de sustituir al nombre (sustantivo) o de hacer referencia a él. De esta forma, ayuda a no repetir varias veces un sustantivo dentro del enunciado utilizando otros términos tales como "él", "ese", "aquel".</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000"/>
              <a:buFont typeface="Arial"/>
              <a:buNone/>
            </a:pPr>
            <a:r>
              <a:rPr b="0" i="0" lang="es-MX" sz="2000" u="none" cap="none" strike="noStrike">
                <a:solidFill>
                  <a:schemeClr val="dk1"/>
                </a:solidFill>
                <a:latin typeface="Times New Roman"/>
                <a:ea typeface="Times New Roman"/>
                <a:cs typeface="Times New Roman"/>
                <a:sym typeface="Times New Roman"/>
              </a:rPr>
              <a:t>Tipos de pronombres</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000"/>
              <a:buFont typeface="Arial"/>
              <a:buNone/>
            </a:pPr>
            <a:r>
              <a:rPr b="0" i="0" lang="es-MX" sz="2000" u="none" cap="none" strike="noStrike">
                <a:solidFill>
                  <a:schemeClr val="dk1"/>
                </a:solidFill>
                <a:latin typeface="Times New Roman"/>
                <a:ea typeface="Times New Roman"/>
                <a:cs typeface="Times New Roman"/>
                <a:sym typeface="Times New Roman"/>
              </a:rPr>
              <a:t>Los pronombres se clasifican en diversos tipos atendiendo a la forma en que reemplazan o se refieren al nombre. Por ejemplo, un pronombre personal, como el término lo indica, sustituye a nombres de personas (yo, tú, nosotros, etc), mientras que otros, como los pronombres indefinidos, pueden aludir a cosas o también a personas (alguien, alguno, nadie). Estos son los tipos de pronombres en español: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CC"/>
            </a:gs>
            <a:gs pos="74000">
              <a:srgbClr val="A9BEE4"/>
            </a:gs>
            <a:gs pos="83000">
              <a:srgbClr val="A9BEE4"/>
            </a:gs>
            <a:gs pos="100000">
              <a:srgbClr val="C5D3ED"/>
            </a:gs>
          </a:gsLst>
          <a:lin ang="5400000" scaled="0"/>
        </a:gradFill>
      </p:bgPr>
    </p:bg>
    <p:spTree>
      <p:nvGrpSpPr>
        <p:cNvPr id="203" name="Shape 203"/>
        <p:cNvGrpSpPr/>
        <p:nvPr/>
      </p:nvGrpSpPr>
      <p:grpSpPr>
        <a:xfrm>
          <a:off x="0" y="0"/>
          <a:ext cx="0" cy="0"/>
          <a:chOff x="0" y="0"/>
          <a:chExt cx="0" cy="0"/>
        </a:xfrm>
      </p:grpSpPr>
      <p:sp>
        <p:nvSpPr>
          <p:cNvPr id="204" name="Google Shape;204;p9"/>
          <p:cNvSpPr txBox="1"/>
          <p:nvPr/>
        </p:nvSpPr>
        <p:spPr>
          <a:xfrm>
            <a:off x="285136" y="570271"/>
            <a:ext cx="11493910" cy="50783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ctr">
              <a:lnSpc>
                <a:spcPct val="100000"/>
              </a:lnSpc>
              <a:spcBef>
                <a:spcPts val="0"/>
              </a:spcBef>
              <a:spcAft>
                <a:spcPts val="0"/>
              </a:spcAft>
              <a:buClr>
                <a:schemeClr val="dk1"/>
              </a:buClr>
              <a:buSzPts val="1800"/>
              <a:buFont typeface="Times New Roman"/>
              <a:buAutoNum type="alphaLcParenR"/>
            </a:pPr>
            <a:r>
              <a:rPr b="0" i="0" lang="es-MX" sz="1800" u="none" cap="none" strike="noStrike">
                <a:solidFill>
                  <a:schemeClr val="dk1"/>
                </a:solidFill>
                <a:latin typeface="Times New Roman"/>
                <a:ea typeface="Times New Roman"/>
                <a:cs typeface="Times New Roman"/>
                <a:sym typeface="Times New Roman"/>
              </a:rPr>
              <a:t>Pronombres personales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Son aquellos que se utilizan para sustituir a un sujeto que ha sido omitido en la oración: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1° persona del singular  Yo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2° persona del singular  Tú      Tu casa es  hermosa.  ¿Tú cumples años hoy?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3° persona del singular  Él/ella     El niño juega.            Él juega pelota.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1° persona del plural     Nosotros/nosotras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2° persona del plural     Ustedes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chemeClr val="dk1"/>
                </a:solidFill>
                <a:latin typeface="Times New Roman"/>
                <a:ea typeface="Times New Roman"/>
                <a:cs typeface="Times New Roman"/>
                <a:sym typeface="Times New Roman"/>
              </a:rPr>
              <a:t>3° persona del plural     Ellos/ellas</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rgbClr val="FF9900"/>
                </a:solidFill>
                <a:latin typeface="Times New Roman"/>
                <a:ea typeface="Times New Roman"/>
                <a:cs typeface="Times New Roman"/>
                <a:sym typeface="Times New Roman"/>
              </a:rPr>
              <a:t>Rolando</a:t>
            </a:r>
            <a:r>
              <a:rPr b="0" i="0" lang="es-MX" sz="1800" u="none" cap="none" strike="noStrike">
                <a:solidFill>
                  <a:schemeClr val="dk1"/>
                </a:solidFill>
                <a:latin typeface="Times New Roman"/>
                <a:ea typeface="Times New Roman"/>
                <a:cs typeface="Times New Roman"/>
                <a:sym typeface="Times New Roman"/>
              </a:rPr>
              <a:t> escucha música todo el día.</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s-MX" sz="1800" u="none" cap="none" strike="noStrike">
                <a:solidFill>
                  <a:srgbClr val="274E13"/>
                </a:solidFill>
                <a:latin typeface="Times New Roman"/>
                <a:ea typeface="Times New Roman"/>
                <a:cs typeface="Times New Roman"/>
                <a:sym typeface="Times New Roman"/>
              </a:rPr>
              <a:t>Él</a:t>
            </a:r>
            <a:r>
              <a:rPr b="0" i="0" lang="es-MX" sz="1800" u="none" cap="none" strike="noStrike">
                <a:solidFill>
                  <a:schemeClr val="dk1"/>
                </a:solidFill>
                <a:latin typeface="Times New Roman"/>
                <a:ea typeface="Times New Roman"/>
                <a:cs typeface="Times New Roman"/>
                <a:sym typeface="Times New Roman"/>
              </a:rPr>
              <a:t> escucha música todo el día.</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2020-10-29T21:28:31Z</dcterms:created>
  <dc:creator>Ana Yantzin Pérez Cortés</dc:creator>
</cp:coreProperties>
</file>