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DF39A-404B-4924-87A3-91EAC58BC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EF5240-9FDA-439F-ACEB-51C2D2A41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65DF592-7F56-4E9F-BF0D-55A1331DF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9B66-40DE-42CA-A920-3F8D66C40BBA}" type="datetimeFigureOut">
              <a:rPr lang="en" smtClean="0"/>
              <a:t>6/18/2022</a:t>
            </a:fld>
            <a:endParaRPr lang="en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8C2BFC9-199B-4CC0-98DA-CC06242F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1D36ADF-D7B8-4025-942F-CA076832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F256-3735-4069-8030-947BF69CD4AD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121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2255C-2573-48D3-9BE6-F8003BC6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EA8E58A-8BFF-4945-A449-004527D67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4EC2F2C-8E7C-444C-8EAE-DC5D11A4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9B66-40DE-42CA-A920-3F8D66C40BBA}" type="datetimeFigureOut">
              <a:rPr lang="en" smtClean="0"/>
              <a:t>6/18/2022</a:t>
            </a:fld>
            <a:endParaRPr lang="en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8CAEF9F-1161-4928-BB9A-4C04150B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5B96044-44E5-446C-BD95-94EED880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F256-3735-4069-8030-947BF69CD4AD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432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1B840B-45E7-4526-A1DD-D620D5F2C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DE4A35A-1C28-416F-87B2-BDA203F58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38C4286-B006-4304-845A-1716EBDE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9B66-40DE-42CA-A920-3F8D66C40BBA}" type="datetimeFigureOut">
              <a:rPr lang="en" smtClean="0"/>
              <a:t>6/18/2022</a:t>
            </a:fld>
            <a:endParaRPr lang="en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3C8EC5C-7388-4C8D-A9CD-8003A338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35E7DB9-09EC-491D-800D-7A3C5FEC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F256-3735-4069-8030-947BF69CD4AD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087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2514B-667D-419D-BBAE-435C09F2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8B0C8C-3895-4642-90FF-179806AD7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25B4586-EE47-49DA-B190-C3DA7B74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9B66-40DE-42CA-A920-3F8D66C40BBA}" type="datetimeFigureOut">
              <a:rPr lang="en" smtClean="0"/>
              <a:t>6/18/2022</a:t>
            </a:fld>
            <a:endParaRPr lang="en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E780DAE-06AE-4C0E-862C-BB4D17D2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4B8CA51-B7FC-45C7-8881-F246CF50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F256-3735-4069-8030-947BF69CD4AD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094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0C3AE-8239-4BE8-A5A1-929FB3466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B177198-732E-4E9C-BDAF-0B4C14596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C2E0BDE-4EDC-4312-AF27-FF3489FD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9B66-40DE-42CA-A920-3F8D66C40BBA}" type="datetimeFigureOut">
              <a:rPr lang="en" smtClean="0"/>
              <a:t>6/18/2022</a:t>
            </a:fld>
            <a:endParaRPr lang="en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089A9CA-06A9-4D72-B7F3-6904911D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074A655-B30F-4B9F-834A-6BBBD954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F256-3735-4069-8030-947BF69CD4AD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444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8DABB-8684-411D-BA8B-859F3EFB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D12266-DD42-47BC-824A-9EDE2406E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4295597-D6E9-426E-922D-1BCF0A364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AA01E40-C2F5-4F40-BAAA-00085FFD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9B66-40DE-42CA-A920-3F8D66C40BBA}" type="datetimeFigureOut">
              <a:rPr lang="en" smtClean="0"/>
              <a:t>6/18/2022</a:t>
            </a:fld>
            <a:endParaRPr lang="en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9A1ED4C-5146-4DA2-9F99-D4969B18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F9C1B50-9D02-4017-A405-D2336FB1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F256-3735-4069-8030-947BF69CD4AD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628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EEDD7-781E-419E-8014-C7D6D48E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E6DC3FB-CF74-4FBC-9EC1-17A027782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7279918-56B3-40B7-9B7A-F781B880B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C3A18DC-FC37-49EB-AB8B-AD77DC39E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80025B6-29B9-40E9-932F-2B5BEAD0E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56AEE50-5DFF-481D-9C10-0F943C796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9B66-40DE-42CA-A920-3F8D66C40BBA}" type="datetimeFigureOut">
              <a:rPr lang="en" smtClean="0"/>
              <a:t>6/18/2022</a:t>
            </a:fld>
            <a:endParaRPr lang="en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1AC8D2B-8124-47BA-BFE6-6E0A7584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0CAD59F-0DDB-4179-87ED-E744D2B8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F256-3735-4069-8030-947BF69CD4AD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395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0413F-1125-4040-8A16-58449B26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C43CFF2-1EBF-4D79-A6F8-5A3A31DA5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9B66-40DE-42CA-A920-3F8D66C40BBA}" type="datetimeFigureOut">
              <a:rPr lang="en" smtClean="0"/>
              <a:t>6/18/2022</a:t>
            </a:fld>
            <a:endParaRPr lang="en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3D7A4CD-5FE9-4163-88CA-0CCA6F76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EEED6C7-F28A-4570-A69D-B79F7D71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F256-3735-4069-8030-947BF69CD4AD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525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02BABCF-72B2-4535-B602-3C91EC68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9B66-40DE-42CA-A920-3F8D66C40BBA}" type="datetimeFigureOut">
              <a:rPr lang="en" smtClean="0"/>
              <a:t>6/18/2022</a:t>
            </a:fld>
            <a:endParaRPr lang="en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D7209ED-9D19-4084-97F2-872EBD27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FE7C68D-700B-44C5-B452-7FC02145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F256-3735-4069-8030-947BF69CD4AD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459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FF629-0AA5-4131-BDA1-5E0F42D9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1FF2E3-4021-44FA-96CD-E0A57F64B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CF82045-87C1-461B-BCEA-380B9968B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11602BC-1543-4E27-B729-8CF69C16C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9B66-40DE-42CA-A920-3F8D66C40BBA}" type="datetimeFigureOut">
              <a:rPr lang="en" smtClean="0"/>
              <a:t>6/18/2022</a:t>
            </a:fld>
            <a:endParaRPr lang="en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44F6512-67EE-4FCB-A19B-8AE862E5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8A62895-0963-449F-BDE1-5B3AB14F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F256-3735-4069-8030-947BF69CD4AD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570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7F578-DCAB-45BB-BFFB-C67BD07B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D507B7F-0C65-4559-A267-1660A8A2F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1E165B3-358D-47E6-9330-410504FB5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8DF66AF-A50F-4644-B0E6-CE52C656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9B66-40DE-42CA-A920-3F8D66C40BBA}" type="datetimeFigureOut">
              <a:rPr lang="en" smtClean="0"/>
              <a:t>6/18/2022</a:t>
            </a:fld>
            <a:endParaRPr lang="en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A968C39-7EC1-462A-BD30-1782B6DA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404D9FB-61EB-4040-B578-2D89D00A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F256-3735-4069-8030-947BF69CD4AD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285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7A05E3B-351B-4201-AE31-B61EC79F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335D556-EFB0-48EB-81A7-BEDE39828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8444E23-A369-4A14-A0D7-F2DCC7ACB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99B66-40DE-42CA-A920-3F8D66C40BBA}" type="datetimeFigureOut">
              <a:rPr lang="en" smtClean="0"/>
              <a:t>6/18/2022</a:t>
            </a:fld>
            <a:endParaRPr lang="en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C723133-ABDB-4EE7-A485-778C7448D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E65407F-5036-43EC-890A-19D039D86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BF256-3735-4069-8030-947BF69CD4AD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217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9CFB88-0422-490F-B997-F277B8A5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95" y="537345"/>
            <a:ext cx="1882608" cy="859592"/>
          </a:xfrm>
          <a:solidFill>
            <a:schemeClr val="accent1"/>
          </a:solidFill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" sz="1800" b="1" dirty="0">
                <a:solidFill>
                  <a:schemeClr val="bg1"/>
                </a:solidFill>
              </a:rPr>
              <a:t>1. Estudo dos atributos do dataset privado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4DFE98BA-8BF7-48A2-8A37-A0891D8D9530}"/>
              </a:ext>
            </a:extLst>
          </p:cNvPr>
          <p:cNvSpPr txBox="1">
            <a:spLocks/>
          </p:cNvSpPr>
          <p:nvPr/>
        </p:nvSpPr>
        <p:spPr>
          <a:xfrm>
            <a:off x="2473996" y="527081"/>
            <a:ext cx="2266078" cy="85959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PT" sz="1800" b="1" dirty="0">
                <a:solidFill>
                  <a:schemeClr val="bg1"/>
                </a:solidFill>
              </a:rPr>
              <a:t>2. Comparar as ferramentas Tableau, Chart.js e Power BI</a:t>
            </a:r>
            <a:endParaRPr lang="en" sz="1800" b="1" dirty="0">
              <a:solidFill>
                <a:schemeClr val="bg1"/>
              </a:solidFill>
            </a:endParaRP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6CEE0B18-0E8A-4F72-B37B-BFE610C74E7E}"/>
              </a:ext>
            </a:extLst>
          </p:cNvPr>
          <p:cNvSpPr txBox="1">
            <a:spLocks/>
          </p:cNvSpPr>
          <p:nvPr/>
        </p:nvSpPr>
        <p:spPr>
          <a:xfrm>
            <a:off x="5278267" y="351664"/>
            <a:ext cx="2266079" cy="121042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PT" sz="1800" b="1" dirty="0">
                <a:solidFill>
                  <a:schemeClr val="bg1"/>
                </a:solidFill>
              </a:rPr>
              <a:t>3. Perceber como conectar o PostgreSQL com o Power BI e testar a conexão</a:t>
            </a:r>
            <a:endParaRPr lang="en" sz="1800" b="1" dirty="0">
              <a:solidFill>
                <a:schemeClr val="bg1"/>
              </a:solidFill>
            </a:endParaRP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D22827D8-4A35-4F08-B61F-C26FDEF02B01}"/>
              </a:ext>
            </a:extLst>
          </p:cNvPr>
          <p:cNvSpPr txBox="1">
            <a:spLocks/>
          </p:cNvSpPr>
          <p:nvPr/>
        </p:nvSpPr>
        <p:spPr>
          <a:xfrm>
            <a:off x="10341346" y="1724303"/>
            <a:ext cx="1734963" cy="111490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PT" sz="1800" b="1" dirty="0">
                <a:solidFill>
                  <a:schemeClr val="bg1"/>
                </a:solidFill>
              </a:rPr>
              <a:t>6. Povoamento do Data Warehouse no PostegreSQL</a:t>
            </a:r>
            <a:endParaRPr lang="en" sz="1800" b="1" dirty="0">
              <a:solidFill>
                <a:schemeClr val="bg1"/>
              </a:solidFill>
            </a:endParaRPr>
          </a:p>
        </p:txBody>
      </p: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F6E469D7-60D4-4D4F-91F2-3A1A954EBBB6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1935803" y="956877"/>
            <a:ext cx="538193" cy="102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BC3D8F6C-053D-4CDF-8C0F-66B3619ACAEC}"/>
              </a:ext>
            </a:extLst>
          </p:cNvPr>
          <p:cNvCxnSpPr>
            <a:cxnSpLocks/>
            <a:stCxn id="5" idx="3"/>
            <a:endCxn id="61" idx="1"/>
          </p:cNvCxnSpPr>
          <p:nvPr/>
        </p:nvCxnSpPr>
        <p:spPr>
          <a:xfrm>
            <a:off x="7544346" y="956877"/>
            <a:ext cx="502426" cy="102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BF0C5DEC-D5B3-4818-AEFF-A3027EC19820}"/>
              </a:ext>
            </a:extLst>
          </p:cNvPr>
          <p:cNvCxnSpPr>
            <a:cxnSpLocks/>
            <a:stCxn id="130" idx="2"/>
            <a:endCxn id="6" idx="0"/>
          </p:cNvCxnSpPr>
          <p:nvPr/>
        </p:nvCxnSpPr>
        <p:spPr>
          <a:xfrm>
            <a:off x="11202456" y="1348809"/>
            <a:ext cx="6372" cy="3754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Marcador de Posição de Conteúdo 2">
            <a:extLst>
              <a:ext uri="{FF2B5EF4-FFF2-40B4-BE49-F238E27FC236}">
                <a16:creationId xmlns:a16="http://schemas.microsoft.com/office/drawing/2014/main" id="{B01163AC-D0A6-42C0-8281-8D4DD317CC45}"/>
              </a:ext>
            </a:extLst>
          </p:cNvPr>
          <p:cNvSpPr txBox="1">
            <a:spLocks/>
          </p:cNvSpPr>
          <p:nvPr/>
        </p:nvSpPr>
        <p:spPr>
          <a:xfrm>
            <a:off x="10460097" y="3234506"/>
            <a:ext cx="1491373" cy="85949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PT" sz="1800" b="1" dirty="0">
                <a:solidFill>
                  <a:schemeClr val="bg1"/>
                </a:solidFill>
              </a:rPr>
              <a:t>7. Discutir indicadores a avaliar</a:t>
            </a:r>
            <a:endParaRPr lang="en" sz="1800" b="1" dirty="0">
              <a:solidFill>
                <a:schemeClr val="bg1"/>
              </a:solidFill>
            </a:endParaRPr>
          </a:p>
        </p:txBody>
      </p:sp>
      <p:sp>
        <p:nvSpPr>
          <p:cNvPr id="61" name="Marcador de Posição de Conteúdo 2">
            <a:extLst>
              <a:ext uri="{FF2B5EF4-FFF2-40B4-BE49-F238E27FC236}">
                <a16:creationId xmlns:a16="http://schemas.microsoft.com/office/drawing/2014/main" id="{230F5914-92B3-480F-93CD-F1D182DA7E6B}"/>
              </a:ext>
            </a:extLst>
          </p:cNvPr>
          <p:cNvSpPr txBox="1">
            <a:spLocks/>
          </p:cNvSpPr>
          <p:nvPr/>
        </p:nvSpPr>
        <p:spPr>
          <a:xfrm>
            <a:off x="8046772" y="516821"/>
            <a:ext cx="1671232" cy="90063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PT" sz="1800" b="1" dirty="0">
                <a:solidFill>
                  <a:schemeClr val="bg1"/>
                </a:solidFill>
              </a:rPr>
              <a:t>4. Pré-processamento dos dados</a:t>
            </a:r>
            <a:endParaRPr lang="en" sz="1800" b="1" dirty="0">
              <a:solidFill>
                <a:schemeClr val="bg1"/>
              </a:solidFill>
            </a:endParaRPr>
          </a:p>
        </p:txBody>
      </p:sp>
      <p:cxnSp>
        <p:nvCxnSpPr>
          <p:cNvPr id="75" name="Conexão reta unidirecional 74">
            <a:extLst>
              <a:ext uri="{FF2B5EF4-FFF2-40B4-BE49-F238E27FC236}">
                <a16:creationId xmlns:a16="http://schemas.microsoft.com/office/drawing/2014/main" id="{8621B319-46EC-47D2-A5D4-ACCA91055247}"/>
              </a:ext>
            </a:extLst>
          </p:cNvPr>
          <p:cNvCxnSpPr>
            <a:cxnSpLocks/>
            <a:stCxn id="6" idx="2"/>
            <a:endCxn id="60" idx="0"/>
          </p:cNvCxnSpPr>
          <p:nvPr/>
        </p:nvCxnSpPr>
        <p:spPr>
          <a:xfrm flipH="1">
            <a:off x="11205784" y="2839205"/>
            <a:ext cx="3044" cy="39530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xão reta unidirecional 96">
            <a:extLst>
              <a:ext uri="{FF2B5EF4-FFF2-40B4-BE49-F238E27FC236}">
                <a16:creationId xmlns:a16="http://schemas.microsoft.com/office/drawing/2014/main" id="{3304CF15-1A95-4B41-9CC9-A90971DE63B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740074" y="956877"/>
            <a:ext cx="53819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Marcador de Posição de Conteúdo 2">
            <a:extLst>
              <a:ext uri="{FF2B5EF4-FFF2-40B4-BE49-F238E27FC236}">
                <a16:creationId xmlns:a16="http://schemas.microsoft.com/office/drawing/2014/main" id="{24D4A549-824C-40F1-8B11-2BE50F29C6DF}"/>
              </a:ext>
            </a:extLst>
          </p:cNvPr>
          <p:cNvSpPr txBox="1">
            <a:spLocks/>
          </p:cNvSpPr>
          <p:nvPr/>
        </p:nvSpPr>
        <p:spPr>
          <a:xfrm>
            <a:off x="8243390" y="3234506"/>
            <a:ext cx="1758285" cy="85959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PT" sz="1800" b="1" dirty="0">
                <a:solidFill>
                  <a:schemeClr val="bg1"/>
                </a:solidFill>
              </a:rPr>
              <a:t>8. Exportar o Data Warehouse para o Power BI</a:t>
            </a:r>
            <a:endParaRPr lang="en" sz="1800" b="1" dirty="0">
              <a:solidFill>
                <a:schemeClr val="bg1"/>
              </a:solidFill>
            </a:endParaRPr>
          </a:p>
        </p:txBody>
      </p:sp>
      <p:cxnSp>
        <p:nvCxnSpPr>
          <p:cNvPr id="128" name="Conexão reta unidirecional 127">
            <a:extLst>
              <a:ext uri="{FF2B5EF4-FFF2-40B4-BE49-F238E27FC236}">
                <a16:creationId xmlns:a16="http://schemas.microsoft.com/office/drawing/2014/main" id="{7706A956-D1E6-438A-A395-3174B752EEF9}"/>
              </a:ext>
            </a:extLst>
          </p:cNvPr>
          <p:cNvCxnSpPr>
            <a:cxnSpLocks/>
            <a:stCxn id="60" idx="1"/>
            <a:endCxn id="117" idx="3"/>
          </p:cNvCxnSpPr>
          <p:nvPr/>
        </p:nvCxnSpPr>
        <p:spPr>
          <a:xfrm flipH="1">
            <a:off x="10001675" y="3664254"/>
            <a:ext cx="458422" cy="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Marcador de Posição de Conteúdo 2">
            <a:extLst>
              <a:ext uri="{FF2B5EF4-FFF2-40B4-BE49-F238E27FC236}">
                <a16:creationId xmlns:a16="http://schemas.microsoft.com/office/drawing/2014/main" id="{5878E2B7-D118-415C-80A6-C7FEEF25A4D8}"/>
              </a:ext>
            </a:extLst>
          </p:cNvPr>
          <p:cNvSpPr txBox="1">
            <a:spLocks/>
          </p:cNvSpPr>
          <p:nvPr/>
        </p:nvSpPr>
        <p:spPr>
          <a:xfrm>
            <a:off x="10460097" y="585469"/>
            <a:ext cx="1484717" cy="76334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PT" sz="1800" b="1" dirty="0">
                <a:solidFill>
                  <a:schemeClr val="bg1"/>
                </a:solidFill>
              </a:rPr>
              <a:t>5. Criação de Data Warehouse</a:t>
            </a:r>
          </a:p>
        </p:txBody>
      </p:sp>
      <p:cxnSp>
        <p:nvCxnSpPr>
          <p:cNvPr id="134" name="Conexão reta unidirecional 133">
            <a:extLst>
              <a:ext uri="{FF2B5EF4-FFF2-40B4-BE49-F238E27FC236}">
                <a16:creationId xmlns:a16="http://schemas.microsoft.com/office/drawing/2014/main" id="{26774E15-565E-4D2F-A791-076AECE77E06}"/>
              </a:ext>
            </a:extLst>
          </p:cNvPr>
          <p:cNvCxnSpPr>
            <a:cxnSpLocks/>
            <a:stCxn id="61" idx="3"/>
            <a:endCxn id="130" idx="1"/>
          </p:cNvCxnSpPr>
          <p:nvPr/>
        </p:nvCxnSpPr>
        <p:spPr>
          <a:xfrm flipV="1">
            <a:off x="9718004" y="967139"/>
            <a:ext cx="742093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xão reta unidirecional 154">
            <a:extLst>
              <a:ext uri="{FF2B5EF4-FFF2-40B4-BE49-F238E27FC236}">
                <a16:creationId xmlns:a16="http://schemas.microsoft.com/office/drawing/2014/main" id="{D62D29B3-194F-4C6D-A60A-A038145433B8}"/>
              </a:ext>
            </a:extLst>
          </p:cNvPr>
          <p:cNvCxnSpPr>
            <a:cxnSpLocks/>
            <a:stCxn id="117" idx="1"/>
          </p:cNvCxnSpPr>
          <p:nvPr/>
        </p:nvCxnSpPr>
        <p:spPr>
          <a:xfrm flipH="1" flipV="1">
            <a:off x="7719362" y="3664301"/>
            <a:ext cx="524028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Marcador de Posição de Conteúdo 2">
            <a:extLst>
              <a:ext uri="{FF2B5EF4-FFF2-40B4-BE49-F238E27FC236}">
                <a16:creationId xmlns:a16="http://schemas.microsoft.com/office/drawing/2014/main" id="{BE5A5DDF-567A-0629-85C6-A68EAC7A76D3}"/>
              </a:ext>
            </a:extLst>
          </p:cNvPr>
          <p:cNvSpPr txBox="1">
            <a:spLocks/>
          </p:cNvSpPr>
          <p:nvPr/>
        </p:nvSpPr>
        <p:spPr>
          <a:xfrm>
            <a:off x="5468643" y="3347124"/>
            <a:ext cx="2267396" cy="60521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PT" sz="1800" b="1" dirty="0">
                <a:solidFill>
                  <a:schemeClr val="bg1"/>
                </a:solidFill>
              </a:rPr>
              <a:t>9. Desenvolvimento  dos 14 indicadores</a:t>
            </a:r>
            <a:endParaRPr lang="en" sz="1800" b="1" dirty="0">
              <a:solidFill>
                <a:schemeClr val="bg1"/>
              </a:solidFill>
            </a:endParaRPr>
          </a:p>
        </p:txBody>
      </p:sp>
      <p:sp>
        <p:nvSpPr>
          <p:cNvPr id="194" name="Marcador de Posição de Conteúdo 2">
            <a:extLst>
              <a:ext uri="{FF2B5EF4-FFF2-40B4-BE49-F238E27FC236}">
                <a16:creationId xmlns:a16="http://schemas.microsoft.com/office/drawing/2014/main" id="{65E550F5-9094-81A3-558F-9D16E278E41A}"/>
              </a:ext>
            </a:extLst>
          </p:cNvPr>
          <p:cNvSpPr txBox="1">
            <a:spLocks/>
          </p:cNvSpPr>
          <p:nvPr/>
        </p:nvSpPr>
        <p:spPr>
          <a:xfrm>
            <a:off x="3134555" y="3058792"/>
            <a:ext cx="1874615" cy="121101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PT" sz="1800" b="1" dirty="0">
                <a:solidFill>
                  <a:schemeClr val="bg1"/>
                </a:solidFill>
              </a:rPr>
              <a:t>10. Criação da interface de visualização dos indicadores no Power BI</a:t>
            </a:r>
            <a:endParaRPr lang="en" sz="1800" b="1" dirty="0">
              <a:solidFill>
                <a:schemeClr val="bg1"/>
              </a:solidFill>
            </a:endParaRPr>
          </a:p>
        </p:txBody>
      </p:sp>
      <p:sp>
        <p:nvSpPr>
          <p:cNvPr id="195" name="Marcador de Posição de Conteúdo 2">
            <a:extLst>
              <a:ext uri="{FF2B5EF4-FFF2-40B4-BE49-F238E27FC236}">
                <a16:creationId xmlns:a16="http://schemas.microsoft.com/office/drawing/2014/main" id="{FDB2FCEC-4DD9-A79F-3354-27A3C0CDEC63}"/>
              </a:ext>
            </a:extLst>
          </p:cNvPr>
          <p:cNvSpPr txBox="1">
            <a:spLocks/>
          </p:cNvSpPr>
          <p:nvPr/>
        </p:nvSpPr>
        <p:spPr>
          <a:xfrm>
            <a:off x="575742" y="2941584"/>
            <a:ext cx="1874615" cy="144533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PT" sz="1800" b="1" dirty="0">
                <a:solidFill>
                  <a:schemeClr val="bg1"/>
                </a:solidFill>
              </a:rPr>
              <a:t>11. Utilização do Tableau para desenvolver alguns indicadores</a:t>
            </a:r>
            <a:endParaRPr lang="en" sz="1800" b="1" dirty="0">
              <a:solidFill>
                <a:schemeClr val="bg1"/>
              </a:solidFill>
            </a:endParaRPr>
          </a:p>
        </p:txBody>
      </p:sp>
      <p:cxnSp>
        <p:nvCxnSpPr>
          <p:cNvPr id="209" name="Conexão reta unidirecional 208">
            <a:extLst>
              <a:ext uri="{FF2B5EF4-FFF2-40B4-BE49-F238E27FC236}">
                <a16:creationId xmlns:a16="http://schemas.microsoft.com/office/drawing/2014/main" id="{894FD4A2-FC8F-2141-56DF-4FB03F9D3534}"/>
              </a:ext>
            </a:extLst>
          </p:cNvPr>
          <p:cNvCxnSpPr>
            <a:cxnSpLocks/>
            <a:stCxn id="193" idx="1"/>
            <a:endCxn id="194" idx="3"/>
          </p:cNvCxnSpPr>
          <p:nvPr/>
        </p:nvCxnSpPr>
        <p:spPr>
          <a:xfrm flipH="1">
            <a:off x="5009170" y="3649731"/>
            <a:ext cx="459473" cy="1457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xão reta unidirecional 214">
            <a:extLst>
              <a:ext uri="{FF2B5EF4-FFF2-40B4-BE49-F238E27FC236}">
                <a16:creationId xmlns:a16="http://schemas.microsoft.com/office/drawing/2014/main" id="{88FDEEAA-A4C7-6D94-A1DE-92BA904244DF}"/>
              </a:ext>
            </a:extLst>
          </p:cNvPr>
          <p:cNvCxnSpPr>
            <a:cxnSpLocks/>
            <a:stCxn id="194" idx="1"/>
            <a:endCxn id="195" idx="3"/>
          </p:cNvCxnSpPr>
          <p:nvPr/>
        </p:nvCxnSpPr>
        <p:spPr>
          <a:xfrm flipH="1" flipV="1">
            <a:off x="2450357" y="3664253"/>
            <a:ext cx="684198" cy="4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Marcador de Posição de Conteúdo 2">
            <a:extLst>
              <a:ext uri="{FF2B5EF4-FFF2-40B4-BE49-F238E27FC236}">
                <a16:creationId xmlns:a16="http://schemas.microsoft.com/office/drawing/2014/main" id="{146900D7-563D-4C9D-2F58-2A9B8325E2D5}"/>
              </a:ext>
            </a:extLst>
          </p:cNvPr>
          <p:cNvSpPr txBox="1">
            <a:spLocks/>
          </p:cNvSpPr>
          <p:nvPr/>
        </p:nvSpPr>
        <p:spPr>
          <a:xfrm>
            <a:off x="53195" y="1640575"/>
            <a:ext cx="2961944" cy="85959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PT" sz="1800" b="1" dirty="0">
                <a:solidFill>
                  <a:schemeClr val="bg1"/>
                </a:solidFill>
              </a:rPr>
              <a:t>12. Criação de um site com as páginas do Power BI e do Tableau</a:t>
            </a:r>
            <a:endParaRPr lang="en" sz="1800" b="1" dirty="0">
              <a:solidFill>
                <a:schemeClr val="bg1"/>
              </a:solidFill>
            </a:endParaRPr>
          </a:p>
        </p:txBody>
      </p:sp>
      <p:cxnSp>
        <p:nvCxnSpPr>
          <p:cNvPr id="306" name="Conexão reta unidirecional 305">
            <a:extLst>
              <a:ext uri="{FF2B5EF4-FFF2-40B4-BE49-F238E27FC236}">
                <a16:creationId xmlns:a16="http://schemas.microsoft.com/office/drawing/2014/main" id="{B8E10BDC-1CAE-1AE9-882D-E5A5D99E67ED}"/>
              </a:ext>
            </a:extLst>
          </p:cNvPr>
          <p:cNvCxnSpPr>
            <a:cxnSpLocks/>
            <a:stCxn id="195" idx="0"/>
            <a:endCxn id="305" idx="2"/>
          </p:cNvCxnSpPr>
          <p:nvPr/>
        </p:nvCxnSpPr>
        <p:spPr>
          <a:xfrm flipV="1">
            <a:off x="1513050" y="2500166"/>
            <a:ext cx="21117" cy="4414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2926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113</Words>
  <Application>Microsoft Office PowerPoint</Application>
  <PresentationFormat>Ecrã Panorâmico</PresentationFormat>
  <Paragraphs>12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Mariana Lindo</dc:creator>
  <cp:lastModifiedBy>Mariana Lindo</cp:lastModifiedBy>
  <cp:revision>16</cp:revision>
  <dcterms:created xsi:type="dcterms:W3CDTF">2022-04-15T17:06:05Z</dcterms:created>
  <dcterms:modified xsi:type="dcterms:W3CDTF">2022-06-18T22:50:38Z</dcterms:modified>
</cp:coreProperties>
</file>