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7"/>
  </p:notesMasterIdLst>
  <p:sldIdLst>
    <p:sldId id="256" r:id="rId3"/>
    <p:sldId id="291" r:id="rId4"/>
    <p:sldId id="263" r:id="rId5"/>
    <p:sldId id="258" r:id="rId6"/>
    <p:sldId id="292" r:id="rId7"/>
    <p:sldId id="293" r:id="rId8"/>
    <p:sldId id="294" r:id="rId9"/>
    <p:sldId id="295" r:id="rId10"/>
    <p:sldId id="296" r:id="rId11"/>
    <p:sldId id="298" r:id="rId12"/>
    <p:sldId id="297" r:id="rId13"/>
    <p:sldId id="299" r:id="rId14"/>
    <p:sldId id="268" r:id="rId15"/>
    <p:sldId id="300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Fira Sans Extra Condensed SemiBold" panose="020B0604020202020204" charset="0"/>
      <p:regular r:id="rId22"/>
      <p:bold r:id="rId23"/>
      <p:italic r:id="rId24"/>
      <p:boldItalic r:id="rId25"/>
    </p:embeddedFont>
    <p:embeddedFont>
      <p:font typeface="Fira Sans Extra Condensed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Proxima Nova Semibold" panose="020B0604020202020204" charset="0"/>
      <p:regular r:id="rId34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B7A50-362C-4E2E-8B52-96CBC28C65D7}" v="64" dt="2022-01-16T22:26:15.076"/>
  </p1510:revLst>
</p1510:revInfo>
</file>

<file path=ppt/tableStyles.xml><?xml version="1.0" encoding="utf-8"?>
<a:tblStyleLst xmlns:a="http://schemas.openxmlformats.org/drawingml/2006/main" def="{C2A4533B-3BBE-45AE-906A-18A17C0DAADB}">
  <a:tblStyle styleId="{C2A4533B-3BBE-45AE-906A-18A17C0DAA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Destaqu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275" autoAdjust="0"/>
  </p:normalViewPr>
  <p:slideViewPr>
    <p:cSldViewPr snapToGrid="0">
      <p:cViewPr varScale="1">
        <p:scale>
          <a:sx n="51" d="100"/>
          <a:sy n="51" d="100"/>
        </p:scale>
        <p:origin x="19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ago\Desktop\4&#186;Ano\1&#186;%20Semestre\AEC\Trabalho_pr&#225;tico\Parkinsson%20diseas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IEB_4\Aprendizagem%20e%20Extra&#231;&#227;o%20de%20conhecimento\TrabalhoPratico\ModelosWDB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IEB_4\Aprendizagem%20e%20Extra&#231;&#227;o%20de%20conhecimento\TrabalhoPratico\ModelosWDB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IEB_4\Aprendizagem%20e%20Extra&#231;&#227;o%20de%20conhecimento\TrabalhoPratico\ModelosWDB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IEB_4\Aprendizagem%20e%20Extra&#231;&#227;o%20de%20conhecimento\TrabalhoPratico\ModelosWDB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338495452419"/>
          <c:y val="5.9379217273954114E-2"/>
          <c:w val="0.82372925438700828"/>
          <c:h val="0.737769028871391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D4-4624-AE0B-3290DFAE30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'Parkinsson disease'!$AD$2:$AD$3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cat>
          <c:val>
            <c:numRef>
              <c:f>'Parkinsson disease'!$Z$2:$Z$3</c:f>
              <c:numCache>
                <c:formatCode>General</c:formatCode>
                <c:ptCount val="2"/>
                <c:pt idx="0">
                  <c:v>75.385000000000005</c:v>
                </c:pt>
                <c:pt idx="1">
                  <c:v>24.614999999999998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D4-4624-AE0B-3290DFAE3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0999848"/>
        <c:axId val="361000176"/>
      </c:barChart>
      <c:catAx>
        <c:axId val="360999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Status</a:t>
                </a:r>
              </a:p>
            </c:rich>
          </c:tx>
          <c:layout>
            <c:manualLayout>
              <c:xMode val="edge"/>
              <c:yMode val="edge"/>
              <c:x val="0.45778467085553698"/>
              <c:y val="0.874736629581221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1000176"/>
        <c:crosses val="autoZero"/>
        <c:auto val="1"/>
        <c:lblAlgn val="ctr"/>
        <c:lblOffset val="100"/>
        <c:noMultiLvlLbl val="0"/>
      </c:catAx>
      <c:valAx>
        <c:axId val="36100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Population</a:t>
                </a:r>
                <a:r>
                  <a:rPr lang="pt-PT" baseline="0"/>
                  <a:t> (%)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0999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MLP</a:t>
            </a:r>
          </a:p>
        </c:rich>
      </c:tx>
      <c:layout>
        <c:manualLayout>
          <c:xMode val="edge"/>
          <c:yMode val="edge"/>
          <c:x val="0.44792590767692941"/>
          <c:y val="4.811010622862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219829499684757"/>
          <c:y val="0.1649094501436546"/>
          <c:w val="0.62890771259563438"/>
          <c:h val="0.681795984573307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Folha1!$B$43</c:f>
              <c:strCache>
                <c:ptCount val="1"/>
                <c:pt idx="0">
                  <c:v>Scenario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Folha1!$H$41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Folha1!$J$43</c:f>
              <c:numCache>
                <c:formatCode>0.00</c:formatCode>
                <c:ptCount val="1"/>
                <c:pt idx="0">
                  <c:v>97.367999999999995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C-45E6-BC04-0411B2A89949}"/>
            </c:ext>
          </c:extLst>
        </c:ser>
        <c:ser>
          <c:idx val="1"/>
          <c:order val="1"/>
          <c:tx>
            <c:strRef>
              <c:f>Folha1!$B$44</c:f>
              <c:strCache>
                <c:ptCount val="1"/>
                <c:pt idx="0">
                  <c:v>Scenario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Folha1!$H$41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Folha1!$J$44</c:f>
              <c:numCache>
                <c:formatCode>0.00</c:formatCode>
                <c:ptCount val="1"/>
                <c:pt idx="0">
                  <c:v>93.86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7C-45E6-BC04-0411B2A89949}"/>
            </c:ext>
          </c:extLst>
        </c:ser>
        <c:ser>
          <c:idx val="2"/>
          <c:order val="2"/>
          <c:tx>
            <c:strRef>
              <c:f>Folha1!$B$45</c:f>
              <c:strCache>
                <c:ptCount val="1"/>
                <c:pt idx="0">
                  <c:v>Scenario3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Folha1!$H$41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Folha1!$J$45</c:f>
              <c:numCache>
                <c:formatCode>0.00</c:formatCode>
                <c:ptCount val="1"/>
                <c:pt idx="0">
                  <c:v>97.367999999999995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7C-45E6-BC04-0411B2A89949}"/>
            </c:ext>
          </c:extLst>
        </c:ser>
        <c:ser>
          <c:idx val="3"/>
          <c:order val="3"/>
          <c:tx>
            <c:strRef>
              <c:f>Folha1!$B$46</c:f>
              <c:strCache>
                <c:ptCount val="1"/>
                <c:pt idx="0">
                  <c:v>Scenario4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Folha1!$H$41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Folha1!$J$46</c:f>
              <c:numCache>
                <c:formatCode>General</c:formatCode>
                <c:ptCount val="1"/>
                <c:pt idx="0">
                  <c:v>95.614000000000004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7C-45E6-BC04-0411B2A89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993072"/>
        <c:axId val="687995040"/>
      </c:barChart>
      <c:catAx>
        <c:axId val="68799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7995040"/>
        <c:crosses val="autoZero"/>
        <c:auto val="1"/>
        <c:lblAlgn val="ctr"/>
        <c:lblOffset val="100"/>
        <c:noMultiLvlLbl val="0"/>
      </c:catAx>
      <c:valAx>
        <c:axId val="68799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799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SVM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Folha1!$B$34</c:f>
              <c:strCache>
                <c:ptCount val="1"/>
                <c:pt idx="0">
                  <c:v>Scenario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Folha1!$H$24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Folha1!$J$34</c:f>
              <c:numCache>
                <c:formatCode>0.00</c:formatCode>
                <c:ptCount val="1"/>
                <c:pt idx="0">
                  <c:v>96.491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93-496D-852F-44884083814D}"/>
            </c:ext>
          </c:extLst>
        </c:ser>
        <c:ser>
          <c:idx val="1"/>
          <c:order val="1"/>
          <c:tx>
            <c:strRef>
              <c:f>Folha1!$B$35</c:f>
              <c:strCache>
                <c:ptCount val="1"/>
                <c:pt idx="0">
                  <c:v>Scenario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Folha1!$H$24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Folha1!$J$35</c:f>
              <c:numCache>
                <c:formatCode>0.00</c:formatCode>
                <c:ptCount val="1"/>
                <c:pt idx="0">
                  <c:v>89.472999999999999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93-496D-852F-44884083814D}"/>
            </c:ext>
          </c:extLst>
        </c:ser>
        <c:ser>
          <c:idx val="2"/>
          <c:order val="2"/>
          <c:tx>
            <c:strRef>
              <c:f>Folha1!$B$36</c:f>
              <c:strCache>
                <c:ptCount val="1"/>
                <c:pt idx="0">
                  <c:v>Scenario3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Folha1!$H$24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Folha1!$J$36</c:f>
              <c:numCache>
                <c:formatCode>0.00</c:formatCode>
                <c:ptCount val="1"/>
                <c:pt idx="0">
                  <c:v>92.1053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93-496D-852F-44884083814D}"/>
            </c:ext>
          </c:extLst>
        </c:ser>
        <c:ser>
          <c:idx val="3"/>
          <c:order val="3"/>
          <c:tx>
            <c:strRef>
              <c:f>Folha1!$B$37</c:f>
              <c:strCache>
                <c:ptCount val="1"/>
                <c:pt idx="0">
                  <c:v>Scenario4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Folha1!$H$24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Folha1!$J$37</c:f>
              <c:numCache>
                <c:formatCode>General</c:formatCode>
                <c:ptCount val="1"/>
                <c:pt idx="0">
                  <c:v>95.614000000000004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93-496D-852F-448840838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5326080"/>
        <c:axId val="695326736"/>
      </c:barChart>
      <c:catAx>
        <c:axId val="69532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5326736"/>
        <c:crosses val="autoZero"/>
        <c:auto val="1"/>
        <c:lblAlgn val="ctr"/>
        <c:lblOffset val="100"/>
        <c:noMultiLvlLbl val="0"/>
      </c:catAx>
      <c:valAx>
        <c:axId val="69532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532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BayesNet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Folha1!$B$17</c:f>
              <c:strCache>
                <c:ptCount val="1"/>
                <c:pt idx="0">
                  <c:v>Scenario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Folha1!$H$15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Folha1!$J$17</c:f>
              <c:numCache>
                <c:formatCode>0.00</c:formatCode>
                <c:ptCount val="1"/>
                <c:pt idx="0">
                  <c:v>97.367999999999995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FC-4226-B37C-F5BEB4E3FC1D}"/>
            </c:ext>
          </c:extLst>
        </c:ser>
        <c:ser>
          <c:idx val="1"/>
          <c:order val="1"/>
          <c:tx>
            <c:strRef>
              <c:f>Folha1!$B$18</c:f>
              <c:strCache>
                <c:ptCount val="1"/>
                <c:pt idx="0">
                  <c:v>Scenario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Folha1!$H$15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Folha1!$J$18</c:f>
              <c:numCache>
                <c:formatCode>0.00</c:formatCode>
                <c:ptCount val="1"/>
                <c:pt idx="0">
                  <c:v>92.105000000000004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FC-4226-B37C-F5BEB4E3FC1D}"/>
            </c:ext>
          </c:extLst>
        </c:ser>
        <c:ser>
          <c:idx val="2"/>
          <c:order val="2"/>
          <c:tx>
            <c:strRef>
              <c:f>Folha1!$B$19</c:f>
              <c:strCache>
                <c:ptCount val="1"/>
                <c:pt idx="0">
                  <c:v>Scenario3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Folha1!$H$15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Folha1!$J$19</c:f>
              <c:numCache>
                <c:formatCode>0.00</c:formatCode>
                <c:ptCount val="1"/>
                <c:pt idx="0">
                  <c:v>92.1053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FC-4226-B37C-F5BEB4E3FC1D}"/>
            </c:ext>
          </c:extLst>
        </c:ser>
        <c:ser>
          <c:idx val="3"/>
          <c:order val="3"/>
          <c:tx>
            <c:strRef>
              <c:f>Folha1!$B$20</c:f>
              <c:strCache>
                <c:ptCount val="1"/>
                <c:pt idx="0">
                  <c:v>Scenario4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Folha1!$H$15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Folha1!$J$20</c:f>
              <c:numCache>
                <c:formatCode>General</c:formatCode>
                <c:ptCount val="1"/>
                <c:pt idx="0">
                  <c:v>94.736999999999995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FC-4226-B37C-F5BEB4E3F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775440"/>
        <c:axId val="420775768"/>
      </c:barChart>
      <c:catAx>
        <c:axId val="42077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20775768"/>
        <c:crosses val="autoZero"/>
        <c:auto val="1"/>
        <c:lblAlgn val="ctr"/>
        <c:lblOffset val="100"/>
        <c:noMultiLvlLbl val="0"/>
      </c:catAx>
      <c:valAx>
        <c:axId val="420775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2077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Scenario 1</a:t>
            </a:r>
          </a:p>
        </c:rich>
      </c:tx>
      <c:layout>
        <c:manualLayout>
          <c:xMode val="edge"/>
          <c:yMode val="edge"/>
          <c:x val="0.35000560575920736"/>
          <c:y val="3.209368902334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Folha1!$B$5</c:f>
              <c:strCache>
                <c:ptCount val="1"/>
                <c:pt idx="0">
                  <c:v>J48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Folha1!$H$6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Folha1!$J$8</c:f>
              <c:numCache>
                <c:formatCode>0.00</c:formatCode>
                <c:ptCount val="1"/>
                <c:pt idx="0">
                  <c:v>93.858999999999995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6-4DB5-857A-DDB5375DF0D9}"/>
            </c:ext>
          </c:extLst>
        </c:ser>
        <c:ser>
          <c:idx val="1"/>
          <c:order val="1"/>
          <c:tx>
            <c:strRef>
              <c:f>Folha1!$B$14</c:f>
              <c:strCache>
                <c:ptCount val="1"/>
                <c:pt idx="0">
                  <c:v>BayesNet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Folha1!$H$6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Folha1!$J$17</c:f>
              <c:numCache>
                <c:formatCode>0.00</c:formatCode>
                <c:ptCount val="1"/>
                <c:pt idx="0">
                  <c:v>97.367999999999995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6-4DB5-857A-DDB5375DF0D9}"/>
            </c:ext>
          </c:extLst>
        </c:ser>
        <c:ser>
          <c:idx val="2"/>
          <c:order val="2"/>
          <c:tx>
            <c:strRef>
              <c:f>Folha1!$B$23</c:f>
              <c:strCache>
                <c:ptCount val="1"/>
                <c:pt idx="0">
                  <c:v>NaiveBayes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Folha1!$H$6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Folha1!$J$26</c:f>
              <c:numCache>
                <c:formatCode>0.00</c:formatCode>
                <c:ptCount val="1"/>
                <c:pt idx="0">
                  <c:v>94.736000000000004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6-4DB5-857A-DDB5375DF0D9}"/>
            </c:ext>
          </c:extLst>
        </c:ser>
        <c:ser>
          <c:idx val="3"/>
          <c:order val="3"/>
          <c:tx>
            <c:strRef>
              <c:f>Folha1!$B$31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Folha1!$H$6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Folha1!$J$34</c:f>
              <c:numCache>
                <c:formatCode>0.00</c:formatCode>
                <c:ptCount val="1"/>
                <c:pt idx="0">
                  <c:v>96.491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76-4DB5-857A-DDB5375DF0D9}"/>
            </c:ext>
          </c:extLst>
        </c:ser>
        <c:ser>
          <c:idx val="4"/>
          <c:order val="4"/>
          <c:tx>
            <c:strRef>
              <c:f>Folha1!$B$40</c:f>
              <c:strCache>
                <c:ptCount val="1"/>
                <c:pt idx="0">
                  <c:v>MLP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Folha1!$H$6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Folha1!$J$43</c:f>
              <c:numCache>
                <c:formatCode>0.00</c:formatCode>
                <c:ptCount val="1"/>
                <c:pt idx="0">
                  <c:v>97.367999999999995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6-4DB5-857A-DDB5375DF0D9}"/>
            </c:ext>
          </c:extLst>
        </c:ser>
        <c:ser>
          <c:idx val="5"/>
          <c:order val="5"/>
          <c:tx>
            <c:strRef>
              <c:f>Folha1!$B$49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Folha1!$H$6</c:f>
              <c:strCache>
                <c:ptCount val="1"/>
                <c:pt idx="0">
                  <c:v>Percentagem Split = 80</c:v>
                </c:pt>
              </c:strCache>
            </c:strRef>
          </c:cat>
          <c:val>
            <c:numRef>
              <c:f>Folha1!$J$52</c:f>
              <c:numCache>
                <c:formatCode>0.00</c:formatCode>
                <c:ptCount val="1"/>
                <c:pt idx="0">
                  <c:v>95.614000000000004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6-4DB5-857A-DDB5375DF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0731832"/>
        <c:axId val="730730848"/>
      </c:barChart>
      <c:catAx>
        <c:axId val="730731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30730848"/>
        <c:crosses val="autoZero"/>
        <c:auto val="1"/>
        <c:lblAlgn val="ctr"/>
        <c:lblOffset val="100"/>
        <c:noMultiLvlLbl val="0"/>
      </c:catAx>
      <c:valAx>
        <c:axId val="7307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30731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Bom dia a todos! Hoje vamos apresentar o nosso trabalho, cujo objetivo principal é fazer previsões recorrendo a Data </a:t>
            </a:r>
            <a:r>
              <a:rPr lang="pt-PT" dirty="0" err="1"/>
              <a:t>Mining</a:t>
            </a:r>
            <a:r>
              <a:rPr lang="pt-PT" dirty="0"/>
              <a:t>. Para isso utilizamos 3 </a:t>
            </a:r>
            <a:r>
              <a:rPr lang="pt-PT" dirty="0" err="1"/>
              <a:t>datasets</a:t>
            </a:r>
            <a:r>
              <a:rPr lang="pt-PT" dirty="0"/>
              <a:t> diferentes, um relativo à demência, outro relativo ao cancro da mama e ainda um relativo à doença de Parkinson. Nos 3 </a:t>
            </a:r>
            <a:r>
              <a:rPr lang="pt-PT" dirty="0" err="1"/>
              <a:t>datasets</a:t>
            </a:r>
            <a:r>
              <a:rPr lang="pt-PT" dirty="0"/>
              <a:t>, a metodologia de trabalho adotada foi o CRISP-DM.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</a:t>
            </a:r>
            <a:r>
              <a:rPr lang="pt-PT" dirty="0" err="1"/>
              <a:t>dataset</a:t>
            </a:r>
            <a:r>
              <a:rPr lang="pt-PT" dirty="0"/>
              <a:t> recolhido têm 569 instâncias das quais 37% das massas tumorais analisadas foram diagnosticadas como malignas e 63% foram classificadas como benignas. Para além disto, o </a:t>
            </a:r>
            <a:r>
              <a:rPr lang="pt-PT" dirty="0" err="1"/>
              <a:t>dataset</a:t>
            </a:r>
            <a:r>
              <a:rPr lang="pt-PT" dirty="0"/>
              <a:t> apresenta os seguintes 10 atributos que caracterizam o tumor: raio, o perímetro, a textura, a área, etc. Mas para além destas, a média, o desvio-padrão e o máximo valor também foram considerados, perfazendo assim um total de 30 atributos.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Este </a:t>
            </a:r>
            <a:r>
              <a:rPr lang="pt-PT" dirty="0" err="1"/>
              <a:t>dataset</a:t>
            </a:r>
            <a:r>
              <a:rPr lang="pt-PT" dirty="0"/>
              <a:t> não apresentava nem valores nulos, nem valores únicos, pelo que o único atributo que eliminamos foi o id, por considerarmos que não era relevante o estudo em causa.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Os vários </a:t>
            </a:r>
            <a:r>
              <a:rPr lang="pt-PT" dirty="0" err="1"/>
              <a:t>subsets</a:t>
            </a:r>
            <a:r>
              <a:rPr lang="pt-PT" dirty="0"/>
              <a:t> que utilizei foram provenientes de estudos já feitos que analisei para perceber melhor o rumo que o estudo tinha que seguir. Então tive em consideração 4 </a:t>
            </a:r>
            <a:r>
              <a:rPr lang="pt-PT" dirty="0" err="1"/>
              <a:t>subsets</a:t>
            </a:r>
            <a:r>
              <a:rPr lang="pt-PT" dirty="0"/>
              <a:t> em que o primeiro foi obtido através da seleção correlativa de atributos. Os restantes foram são provenientes de outro estudo em que foi aplicado o k-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clustering</a:t>
            </a:r>
            <a:r>
              <a:rPr lang="pt-PT" dirty="0"/>
              <a:t> inicialmente para agrupar os atributos do </a:t>
            </a:r>
            <a:r>
              <a:rPr lang="pt-PT" dirty="0" err="1"/>
              <a:t>dataset</a:t>
            </a:r>
            <a:r>
              <a:rPr lang="pt-PT" dirty="0"/>
              <a:t>  por </a:t>
            </a:r>
            <a:r>
              <a:rPr lang="pt-PT" dirty="0" err="1"/>
              <a:t>caracteristicas</a:t>
            </a:r>
            <a:r>
              <a:rPr lang="pt-PT" dirty="0"/>
              <a:t> características idênticas e de seguida foi implementado um algoritmo para a redução desses mesmos grupos ficando R1 e R2 e para além destes </a:t>
            </a:r>
            <a:r>
              <a:rPr lang="pt-PT" dirty="0" err="1"/>
              <a:t>stambém</a:t>
            </a:r>
            <a:r>
              <a:rPr lang="pt-PT" dirty="0"/>
              <a:t> foi utilizado a junção dos dois. Escolhi não utilizar o </a:t>
            </a:r>
            <a:r>
              <a:rPr lang="pt-PT" dirty="0" err="1"/>
              <a:t>dataset</a:t>
            </a:r>
            <a:r>
              <a:rPr lang="pt-PT" dirty="0"/>
              <a:t> todo por ter verificado nestes estudos que os resultados seriam menos interessantes e por isso o foco do trabalho foram apenas estes 4 </a:t>
            </a:r>
            <a:r>
              <a:rPr lang="pt-PT" dirty="0" err="1"/>
              <a:t>subsets</a:t>
            </a:r>
            <a:r>
              <a:rPr lang="pt-P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789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Utilizei 8 diferentes técnicas de </a:t>
            </a:r>
            <a:r>
              <a:rPr lang="pt-PT" dirty="0" err="1"/>
              <a:t>datamining</a:t>
            </a:r>
            <a:r>
              <a:rPr lang="pt-PT" dirty="0"/>
              <a:t> das quais: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r>
              <a:rPr lang="pt-PT" dirty="0"/>
              <a:t> (NB), </a:t>
            </a:r>
            <a:r>
              <a:rPr lang="pt-PT" dirty="0" err="1"/>
              <a:t>Bayes</a:t>
            </a:r>
            <a:r>
              <a:rPr lang="pt-PT" dirty="0"/>
              <a:t> Net (BN), k-</a:t>
            </a:r>
            <a:r>
              <a:rPr lang="pt-PT" dirty="0" err="1"/>
              <a:t>Nearest</a:t>
            </a:r>
            <a:r>
              <a:rPr lang="pt-PT" dirty="0"/>
              <a:t> </a:t>
            </a:r>
            <a:r>
              <a:rPr lang="pt-PT" dirty="0" err="1"/>
              <a:t>Neighbors</a:t>
            </a:r>
            <a:r>
              <a:rPr lang="pt-PT" dirty="0"/>
              <a:t> (</a:t>
            </a:r>
            <a:r>
              <a:rPr lang="pt-PT" dirty="0" err="1"/>
              <a:t>kNN</a:t>
            </a:r>
            <a:r>
              <a:rPr lang="pt-PT" dirty="0"/>
              <a:t>),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Vector</a:t>
            </a:r>
            <a:r>
              <a:rPr lang="pt-PT" dirty="0"/>
              <a:t> Máquinas (SVM), J48 e </a:t>
            </a:r>
            <a:r>
              <a:rPr lang="pt-PT" dirty="0" err="1"/>
              <a:t>Multiayer</a:t>
            </a:r>
            <a:r>
              <a:rPr lang="pt-PT" dirty="0"/>
              <a:t> </a:t>
            </a:r>
            <a:r>
              <a:rPr lang="pt-PT" dirty="0" err="1"/>
              <a:t>perceptron</a:t>
            </a:r>
            <a:r>
              <a:rPr lang="pt-PT" dirty="0"/>
              <a:t> (MLP). Esses algoritmos foram usados ​​com configurações padrão e alterando o percentagem </a:t>
            </a:r>
            <a:r>
              <a:rPr lang="pt-PT" dirty="0" err="1"/>
              <a:t>split</a:t>
            </a:r>
            <a:r>
              <a:rPr lang="pt-PT" dirty="0"/>
              <a:t> no </a:t>
            </a:r>
            <a:r>
              <a:rPr lang="pt-PT" dirty="0" err="1"/>
              <a:t>Weka</a:t>
            </a:r>
            <a:r>
              <a:rPr lang="pt-PT" dirty="0"/>
              <a:t>. Os ensaios foram conduzidos para 50-50% e 80-20% treinamento usando os diferentes </a:t>
            </a:r>
            <a:r>
              <a:rPr lang="pt-PT" dirty="0" err="1"/>
              <a:t>subdataset</a:t>
            </a:r>
            <a:r>
              <a:rPr lang="pt-PT" dirty="0"/>
              <a:t>. Para além disto, a utilização de diferentes técnicas de classificação também serviram para estudar o impacto das várias reduções do </a:t>
            </a:r>
            <a:r>
              <a:rPr lang="pt-PT" dirty="0" err="1"/>
              <a:t>dataset</a:t>
            </a:r>
            <a:r>
              <a:rPr lang="pt-PT" dirty="0"/>
              <a:t> que foram adotadas.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Aqui neste slide estão os modelos de classificação com melhores resultados de exatidão. Conclui que os melhores resultados obtidos para todos os modelos foram com o </a:t>
            </a:r>
            <a:r>
              <a:rPr lang="pt-PT" dirty="0" err="1"/>
              <a:t>subset</a:t>
            </a:r>
            <a:r>
              <a:rPr lang="pt-PT" dirty="0"/>
              <a:t> 1 cujas exatidões obtidas foram sempre acima de 95%, sendo que verifiquei um empate no caso do modelo MLP em que a exatidão foi a mesma para o subset3.</a:t>
            </a:r>
          </a:p>
        </p:txBody>
      </p:sp>
    </p:spTree>
    <p:extLst>
      <p:ext uri="{BB962C8B-B14F-4D97-AF65-F5344CB8AC3E}">
        <p14:creationId xmlns:p14="http://schemas.microsoft.com/office/powerpoint/2010/main" val="1196165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Com isto, resolvi agrupar os resultados obtidos para o </a:t>
            </a:r>
            <a:r>
              <a:rPr lang="pt-PT" dirty="0" err="1"/>
              <a:t>subset</a:t>
            </a:r>
            <a:r>
              <a:rPr lang="pt-PT" dirty="0"/>
              <a:t> 1 de forma a perceber melhor qual o modelo que revelava um comportamento mais adequado para este </a:t>
            </a:r>
            <a:r>
              <a:rPr lang="pt-PT" dirty="0" err="1"/>
              <a:t>dataset</a:t>
            </a:r>
            <a:r>
              <a:rPr lang="pt-PT" dirty="0"/>
              <a:t> do cancro. E segundo os meus resultados, tanto os </a:t>
            </a:r>
            <a:r>
              <a:rPr lang="pt-PT" dirty="0" err="1"/>
              <a:t>bayes</a:t>
            </a:r>
            <a:r>
              <a:rPr lang="pt-PT" dirty="0"/>
              <a:t> net como o MLP apresentam para este </a:t>
            </a:r>
            <a:r>
              <a:rPr lang="pt-PT" dirty="0" err="1"/>
              <a:t>subset</a:t>
            </a:r>
            <a:r>
              <a:rPr lang="pt-PT" dirty="0"/>
              <a:t> valores de exatidão bastantes altas o que significa que a performance destes algoritmos é razoável e adequada para o estudo em causa.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894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Comparativamente aos estudos já realizados, os resultados não foram os previstos, no sentido em que não obtive valores de exatidão tão elevados. No estudo 1, em que foi utilizado a seleção correlativa de atributos obtiveram uma exatidão de 100% para o modelo MLP. No meu estudo, obtive uma exatidão de 97,37% para este mesmo </a:t>
            </a:r>
            <a:r>
              <a:rPr lang="pt-PT" dirty="0" err="1"/>
              <a:t>subset</a:t>
            </a:r>
            <a:r>
              <a:rPr lang="pt-PT" dirty="0"/>
              <a:t> o que ficou um pouco à quem do valor obtido nesse mesmo estudo.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Quanto ao estudo 2, eles utilizaram o </a:t>
            </a:r>
            <a:r>
              <a:rPr lang="pt-PT" dirty="0" err="1"/>
              <a:t>subset</a:t>
            </a:r>
            <a:r>
              <a:rPr lang="pt-PT" dirty="0"/>
              <a:t> 4 para o modelo SVM e obtiveram valores de exatidão também bastante elevados como se pode verificar nas duas tabelas do lado direito, com valores acima dos 99% no caso da utilização do percentagem </a:t>
            </a:r>
            <a:r>
              <a:rPr lang="pt-PT" dirty="0" err="1"/>
              <a:t>split</a:t>
            </a:r>
            <a:r>
              <a:rPr lang="pt-PT" dirty="0"/>
              <a:t> com 80-20. No meu caso, o estudo 3, efetivamente os melhores resultados foram obtidos com o percentagem </a:t>
            </a:r>
            <a:r>
              <a:rPr lang="pt-PT" dirty="0" err="1"/>
              <a:t>split</a:t>
            </a:r>
            <a:r>
              <a:rPr lang="pt-PT" dirty="0"/>
              <a:t> de 80/20, no entanto, o valor mais alto, para este mesmo modelo, foi obtido para o </a:t>
            </a:r>
            <a:r>
              <a:rPr lang="pt-PT" dirty="0" err="1"/>
              <a:t>subset</a:t>
            </a:r>
            <a:r>
              <a:rPr lang="pt-PT" dirty="0"/>
              <a:t> 1, proveniente do estudo 1, com uma exatidão de 96,49% o que fica bastante longe dos resultados obtidos no estudo.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1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PT" dirty="0"/>
              <a:t>Vamos começar por analisar o </a:t>
            </a:r>
            <a:r>
              <a:rPr lang="pt-PT" dirty="0" err="1"/>
              <a:t>dataset</a:t>
            </a:r>
            <a:r>
              <a:rPr lang="pt-PT" dirty="0"/>
              <a:t> relativo à demência, obtido a partir do Open Access Series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Imaging</a:t>
            </a:r>
            <a:r>
              <a:rPr lang="pt-PT" dirty="0"/>
              <a:t> </a:t>
            </a:r>
            <a:r>
              <a:rPr lang="pt-PT" dirty="0" err="1"/>
              <a:t>Studies</a:t>
            </a:r>
            <a:r>
              <a:rPr lang="pt-PT" dirty="0"/>
              <a:t> e que possui 150 instâncias. </a:t>
            </a:r>
          </a:p>
          <a:p>
            <a:pPr marL="158750" indent="0">
              <a:buNone/>
            </a:pPr>
            <a:endParaRPr lang="pt-PT" dirty="0"/>
          </a:p>
          <a:p>
            <a:pPr marL="158750" indent="0">
              <a:buNone/>
            </a:pPr>
            <a:r>
              <a:rPr lang="pt-PT" dirty="0"/>
              <a:t>(CLICK) O objetivo principal deste estudo é prever se um determinado indivíduo pode ou não desenvolver demência com base nas suas características e, consequentemente, agir mais rapidamente para melhorar sua qualidade de vida. Deste modo, este estudo é de grande interesse, pois cada vez mais pessoas apresentam esta condição. Atualmente uma pessoa desenvolve demência a cada 3 segundos e existem mais de 55 milhões de pessoas com esta condição.</a:t>
            </a:r>
          </a:p>
        </p:txBody>
      </p:sp>
    </p:spTree>
    <p:extLst>
      <p:ext uri="{BB962C8B-B14F-4D97-AF65-F5344CB8AC3E}">
        <p14:creationId xmlns:p14="http://schemas.microsoft.com/office/powerpoint/2010/main" val="286298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Passando ao Data </a:t>
            </a:r>
            <a:r>
              <a:rPr lang="pt-PT" dirty="0" err="1"/>
              <a:t>Understanding</a:t>
            </a:r>
            <a:r>
              <a:rPr lang="pt-PT" dirty="0"/>
              <a:t>, vamo-nos focar no que dizem os estudos sobre a influência de cada um dos atributos na Classe </a:t>
            </a:r>
            <a:r>
              <a:rPr lang="pt-PT" dirty="0" err="1"/>
              <a:t>Group</a:t>
            </a:r>
            <a:r>
              <a:rPr lang="pt-PT" dirty="0"/>
              <a:t>, em que um paciente pode ser demente ou não demente.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Relativamente ao sexo, </a:t>
            </a:r>
            <a:r>
              <a:rPr lang="pt-PT" dirty="0" err="1"/>
              <a:t>Dewey</a:t>
            </a:r>
            <a:r>
              <a:rPr lang="pt-PT" dirty="0"/>
              <a:t> afirma que o sexo é um fator de risco importante para demência, porque a incidência de demência em mulheres é maior do que em homens após os 85 anos.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Quanto à idade, </a:t>
            </a:r>
            <a:r>
              <a:rPr lang="pt-PT" dirty="0" err="1"/>
              <a:t>Launer</a:t>
            </a:r>
            <a:r>
              <a:rPr lang="pt-PT" dirty="0"/>
              <a:t> mostrou que o risco de demência aumenta com a idade, especialmente depois dos 65 anos.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Em relação ao nível de educação (EDUC),  o baixo nível de escolaridade foi citado por </a:t>
            </a:r>
            <a:r>
              <a:rPr lang="pt-PT" dirty="0" err="1"/>
              <a:t>Otty</a:t>
            </a:r>
            <a:r>
              <a:rPr lang="pt-PT" dirty="0"/>
              <a:t> como um fator de risco para a demência, especialmente nos homens.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MMSE (Mini Mental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Evaluation</a:t>
            </a:r>
            <a:r>
              <a:rPr lang="pt-PT" dirty="0"/>
              <a:t>) é um questionário de 30 pontos que reflete a capacidade cognitiva de uma pessoa, onde 0 e 30 são a pior e a melhor pontuação, respetivamente. De acordo com </a:t>
            </a:r>
            <a:r>
              <a:rPr lang="pt-PT" dirty="0" err="1"/>
              <a:t>Xinyu</a:t>
            </a:r>
            <a:r>
              <a:rPr lang="pt-PT" dirty="0"/>
              <a:t>, pontuações baixas no MMSE são mais comuns em pessoas com demência.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Em relação ao CDR (</a:t>
            </a:r>
            <a:r>
              <a:rPr lang="pt-PT" dirty="0" err="1"/>
              <a:t>Clinical</a:t>
            </a:r>
            <a:r>
              <a:rPr lang="pt-PT" dirty="0"/>
              <a:t> </a:t>
            </a:r>
            <a:r>
              <a:rPr lang="pt-PT" dirty="0" err="1"/>
              <a:t>Dementia</a:t>
            </a:r>
            <a:r>
              <a:rPr lang="pt-PT" dirty="0"/>
              <a:t> Ratio), este é útil para caracterizar e rastrear o nível de demência de um paciente. Se CDR for igual a zero, os pacientes não são dementes, se O valor CDR é 0,5, os pacientes têm demência muito leve. Quando o CDR for igual ou superior 1, os pacientes têm demência, com distúrbios cognitivos moderados a graves.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Quanto ao </a:t>
            </a:r>
            <a:r>
              <a:rPr lang="pt-PT" dirty="0" err="1"/>
              <a:t>nWBV</a:t>
            </a:r>
            <a:r>
              <a:rPr lang="pt-PT" dirty="0"/>
              <a:t> (</a:t>
            </a:r>
            <a:r>
              <a:rPr lang="pt-PT" dirty="0" err="1"/>
              <a:t>normalized</a:t>
            </a:r>
            <a:r>
              <a:rPr lang="pt-PT" dirty="0"/>
              <a:t> </a:t>
            </a:r>
            <a:r>
              <a:rPr lang="pt-PT" dirty="0" err="1"/>
              <a:t>Whole</a:t>
            </a:r>
            <a:r>
              <a:rPr lang="pt-PT" dirty="0"/>
              <a:t> </a:t>
            </a:r>
            <a:r>
              <a:rPr lang="pt-PT" dirty="0" err="1"/>
              <a:t>Brain</a:t>
            </a:r>
            <a:r>
              <a:rPr lang="pt-PT" dirty="0"/>
              <a:t> Volume), embora nenhum estudo tivesse sido encontrado que comprovasse a influência do </a:t>
            </a:r>
            <a:r>
              <a:rPr lang="pt-PT" dirty="0" err="1"/>
              <a:t>nWBV</a:t>
            </a:r>
            <a:r>
              <a:rPr lang="pt-PT" dirty="0"/>
              <a:t> na existência de demência, construindo uma matriz de correlação verificou-se que este atributo tem um elevado coeficiente de correlação negativo com a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Group</a:t>
            </a:r>
            <a:r>
              <a:rPr lang="pt-PT" dirty="0"/>
              <a:t>, sendo que as pessoas com demência tendem a ter valores mais baixos de </a:t>
            </a:r>
            <a:r>
              <a:rPr lang="pt-PT" dirty="0" err="1"/>
              <a:t>nWBV</a:t>
            </a:r>
            <a:r>
              <a:rPr lang="pt-PT" dirty="0"/>
              <a:t> em relação às que não são dementes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ASF (Atlas </a:t>
            </a:r>
            <a:r>
              <a:rPr lang="pt-PT" dirty="0" err="1"/>
              <a:t>Scaling</a:t>
            </a:r>
            <a:r>
              <a:rPr lang="pt-PT" dirty="0"/>
              <a:t> </a:t>
            </a:r>
            <a:r>
              <a:rPr lang="pt-PT" dirty="0" err="1"/>
              <a:t>Factor</a:t>
            </a:r>
            <a:r>
              <a:rPr lang="pt-PT" dirty="0"/>
              <a:t>) é um fator de escala de um parâmetro que permite a comparação de </a:t>
            </a:r>
            <a:r>
              <a:rPr lang="pt-PT" dirty="0" err="1"/>
              <a:t>eTIV</a:t>
            </a:r>
            <a:r>
              <a:rPr lang="pt-PT" dirty="0"/>
              <a:t> (</a:t>
            </a:r>
            <a:r>
              <a:rPr lang="pt-PT" dirty="0" err="1"/>
              <a:t>estimated</a:t>
            </a:r>
            <a:r>
              <a:rPr lang="pt-PT" dirty="0"/>
              <a:t> Total </a:t>
            </a:r>
            <a:r>
              <a:rPr lang="pt-PT" dirty="0" err="1"/>
              <a:t>Intracranial</a:t>
            </a:r>
            <a:r>
              <a:rPr lang="pt-PT" dirty="0"/>
              <a:t> Volume) tendo por base diferenças na anatomia humana. Além do </a:t>
            </a:r>
            <a:r>
              <a:rPr lang="pt-PT" dirty="0" err="1"/>
              <a:t>nWBV</a:t>
            </a:r>
            <a:r>
              <a:rPr lang="pt-PT" dirty="0"/>
              <a:t>, para o SES (status socioeconómico), </a:t>
            </a:r>
            <a:r>
              <a:rPr lang="pt-PT" dirty="0" err="1"/>
              <a:t>eTIV</a:t>
            </a:r>
            <a:r>
              <a:rPr lang="pt-PT" dirty="0"/>
              <a:t> e ASF não foi encontrado nenhum estudo que comprovasse a associação direta desses fatores com a demência.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Neste estudo foram desenvolvidos 72 modelos, sendo que os melhores resultados em termos de sensibilidade e exatidão estão representados neste gráfico, sendo muito parecidos, exceto na parte a vermelho que é só relativa à sensibilidade e a parte verde que é só relativa à exatidão. Os melhores resultados de precisão e especificidade foram sempre 100%.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Com os resultados obtidos verificou-se que os melhores valores de sensibilidade, especificidade, exatidão e precisão foram todos de 100%. Esses valores pertencem todos ao modelo do cenário S1, que continha todos os atributos, que utilizou </a:t>
            </a:r>
            <a:r>
              <a:rPr lang="pt-PT" dirty="0" err="1"/>
              <a:t>IBk</a:t>
            </a:r>
            <a:r>
              <a:rPr lang="pt-PT" dirty="0"/>
              <a:t> (k- </a:t>
            </a:r>
            <a:r>
              <a:rPr lang="pt-PT" dirty="0" err="1"/>
              <a:t>Nearst</a:t>
            </a:r>
            <a:r>
              <a:rPr lang="pt-PT" dirty="0"/>
              <a:t> </a:t>
            </a:r>
            <a:r>
              <a:rPr lang="pt-PT" dirty="0" err="1"/>
              <a:t>Neighbours</a:t>
            </a:r>
            <a:r>
              <a:rPr lang="pt-PT" dirty="0"/>
              <a:t>) como Data </a:t>
            </a:r>
            <a:r>
              <a:rPr lang="pt-PT" dirty="0" err="1"/>
              <a:t>Mining</a:t>
            </a:r>
            <a:r>
              <a:rPr lang="pt-PT" dirty="0"/>
              <a:t> </a:t>
            </a:r>
            <a:r>
              <a:rPr lang="pt-PT" dirty="0" err="1"/>
              <a:t>Technique</a:t>
            </a:r>
            <a:r>
              <a:rPr lang="pt-PT" dirty="0"/>
              <a:t> e Cross </a:t>
            </a:r>
            <a:r>
              <a:rPr lang="pt-PT" dirty="0" err="1"/>
              <a:t>Validation</a:t>
            </a:r>
            <a:r>
              <a:rPr lang="pt-PT" dirty="0"/>
              <a:t> (10 ou 50 </a:t>
            </a:r>
            <a:r>
              <a:rPr lang="pt-PT" dirty="0" err="1"/>
              <a:t>folds</a:t>
            </a:r>
            <a:r>
              <a:rPr lang="pt-PT" dirty="0"/>
              <a:t>) como Data </a:t>
            </a:r>
            <a:r>
              <a:rPr lang="pt-PT" dirty="0" err="1"/>
              <a:t>aproach</a:t>
            </a:r>
            <a:r>
              <a:rPr lang="pt-PT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Esse resultado provavelmente é devido à elevada correlação entre a demência e os atributos do </a:t>
            </a:r>
            <a:r>
              <a:rPr lang="pt-PT" dirty="0" err="1"/>
              <a:t>dataset</a:t>
            </a:r>
            <a:r>
              <a:rPr lang="pt-PT" dirty="0"/>
              <a:t>, nomeadamente CDR, MMSE e </a:t>
            </a:r>
            <a:r>
              <a:rPr lang="pt-PT" dirty="0" err="1"/>
              <a:t>nWBV</a:t>
            </a:r>
            <a:r>
              <a:rPr lang="pt-PT" dirty="0"/>
              <a:t>. Isso fez com que todos os modelos produzidos tivessem desempenhos muito bons, independentemente dos métodos e abordagem usados, o que acabou por tornar a comparação dos resultados menos importante do que deveria de ser. Mas ainda assim tem a sua relevância e não se pode ignorar o facto que o k-</a:t>
            </a:r>
            <a:r>
              <a:rPr lang="pt-PT" dirty="0" err="1"/>
              <a:t>nearst</a:t>
            </a:r>
            <a:r>
              <a:rPr lang="pt-PT" dirty="0"/>
              <a:t> </a:t>
            </a:r>
            <a:r>
              <a:rPr lang="pt-PT" dirty="0" err="1"/>
              <a:t>neighbours</a:t>
            </a:r>
            <a:r>
              <a:rPr lang="pt-PT" dirty="0"/>
              <a:t> foi a técnica de data </a:t>
            </a:r>
            <a:r>
              <a:rPr lang="pt-PT" dirty="0" err="1"/>
              <a:t>mining</a:t>
            </a:r>
            <a:r>
              <a:rPr lang="pt-PT" dirty="0"/>
              <a:t> que produziu resultados imbatíveis.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Outro facto importante a ser mencionado é que apesar de todos os modelos apresentarem resultados muito bons, os modelos do cenário S1 sempre obtiveram os melhores resultados, o que pode significar que todos os atributos influenciam se um paciente tem ou não demência, embora ainda não hajam fortes evidências científicas que comprovem isso, para todos os atributos.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Ao nível das limitações e trabalho futuro destaca-se: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uso de atributos que não estejam tão diretamente relacionados à demência, como por exemplo fumar/não fumar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Utilizar um </a:t>
            </a:r>
            <a:r>
              <a:rPr lang="pt-PT" dirty="0" err="1"/>
              <a:t>dataset</a:t>
            </a:r>
            <a:r>
              <a:rPr lang="pt-PT" dirty="0"/>
              <a:t> em que os indivíduos não escrevam todos com a mão direita, pois isso pode ter impactos no cérebro que não foram avaliados, já que todos os pacientes escreviam com a mão direita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Utilização de um </a:t>
            </a:r>
            <a:r>
              <a:rPr lang="pt-PT" dirty="0" err="1"/>
              <a:t>dataset</a:t>
            </a:r>
            <a:r>
              <a:rPr lang="pt-PT" dirty="0"/>
              <a:t> com indivíduos com faixas etárias mais alargadas para explorar os fatores de risco de demência na faixa etária jovem, porque neste </a:t>
            </a:r>
            <a:r>
              <a:rPr lang="pt-PT" dirty="0" err="1"/>
              <a:t>dataset</a:t>
            </a:r>
            <a:r>
              <a:rPr lang="pt-PT" dirty="0"/>
              <a:t> todos os </a:t>
            </a:r>
            <a:r>
              <a:rPr lang="pt-PT" dirty="0" err="1"/>
              <a:t>indiviíduos</a:t>
            </a:r>
            <a:r>
              <a:rPr lang="pt-PT" dirty="0"/>
              <a:t> tinham idades entre os 60 e 96 anos.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PT" dirty="0"/>
              <a:t>Analisando agora o </a:t>
            </a:r>
            <a:r>
              <a:rPr lang="pt-PT" dirty="0" err="1"/>
              <a:t>dataset</a:t>
            </a:r>
            <a:r>
              <a:rPr lang="pt-PT" dirty="0"/>
              <a:t> relativo à deteção de Parkinson</a:t>
            </a:r>
            <a:r>
              <a:rPr lang="pt-PT" baseline="0" dirty="0"/>
              <a:t> em pacientes</a:t>
            </a:r>
            <a:r>
              <a:rPr lang="pt-PT" dirty="0"/>
              <a:t>. </a:t>
            </a:r>
          </a:p>
          <a:p>
            <a:pPr marL="158750" indent="0">
              <a:buNone/>
            </a:pPr>
            <a:r>
              <a:rPr lang="pt-PT" dirty="0"/>
              <a:t>O Parkinson</a:t>
            </a:r>
            <a:r>
              <a:rPr lang="pt-PT" baseline="0" dirty="0"/>
              <a:t> é uma doença </a:t>
            </a:r>
            <a:r>
              <a:rPr lang="pt-PT" baseline="0" dirty="0" err="1"/>
              <a:t>neurodegenerativa</a:t>
            </a:r>
            <a:r>
              <a:rPr lang="pt-PT" baseline="0" dirty="0"/>
              <a:t> que ocorre quando as células basais do cérebro se tornam defeituosas ou morrem. Estas são responsáveis pelo movimento e pela </a:t>
            </a:r>
            <a:r>
              <a:rPr lang="pt-PT" baseline="0" dirty="0" err="1"/>
              <a:t>produçao</a:t>
            </a:r>
            <a:r>
              <a:rPr lang="pt-PT" baseline="0" dirty="0"/>
              <a:t> de dopamina e por isso resultam nos sintomas apresentado na imagem: tremores, fadiga, movimentação lenta entre outros</a:t>
            </a:r>
            <a:endParaRPr lang="pt-PT" dirty="0"/>
          </a:p>
          <a:p>
            <a:pPr marL="158750" indent="0">
              <a:buNone/>
            </a:pPr>
            <a:r>
              <a:rPr lang="pt-PT" dirty="0"/>
              <a:t>(CLICK) </a:t>
            </a:r>
          </a:p>
          <a:p>
            <a:pPr marL="158750" indent="0">
              <a:buNone/>
            </a:pPr>
            <a:r>
              <a:rPr lang="pt-PT" dirty="0"/>
              <a:t> O objetivo principal deste estudo é</a:t>
            </a:r>
            <a:r>
              <a:rPr lang="pt-PT" baseline="0" dirty="0"/>
              <a:t> identificar </a:t>
            </a:r>
            <a:r>
              <a:rPr lang="pt-PT" baseline="0" dirty="0" err="1"/>
              <a:t>padroes</a:t>
            </a:r>
            <a:r>
              <a:rPr lang="pt-PT" baseline="0" dirty="0"/>
              <a:t> nos pacientes com Parkinson recorrendo à analise de gravações de voz</a:t>
            </a:r>
          </a:p>
          <a:p>
            <a:pPr marL="158750" indent="0">
              <a:buNone/>
            </a:pPr>
            <a:r>
              <a:rPr lang="pt-PT" baseline="0" dirty="0"/>
              <a:t>Isto apresenta-se como um tema na saúde bastante relevante visto que não há nenhum exame laboratorial que detete a doença, baseando-se apenas em observações feitas pelo medico.</a:t>
            </a:r>
          </a:p>
          <a:p>
            <a:pPr marL="158750" indent="0">
              <a:buNone/>
            </a:pPr>
            <a:r>
              <a:rPr lang="pt-PT" baseline="0" dirty="0"/>
              <a:t>Além disto, o diagnostico precoce é bastante relevante visto que alguns tratamentos farmacológicos são mais eficientes nas fases iniciais da doença.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307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</a:t>
            </a:r>
            <a:r>
              <a:rPr lang="pt-PT" baseline="0" dirty="0"/>
              <a:t> seguinte passo do processo de data </a:t>
            </a:r>
            <a:r>
              <a:rPr lang="pt-PT" baseline="0" dirty="0" err="1"/>
              <a:t>mining</a:t>
            </a:r>
            <a:r>
              <a:rPr lang="pt-PT" baseline="0" dirty="0"/>
              <a:t> adotado (CRISP-DM) foi a realização do data </a:t>
            </a:r>
            <a:r>
              <a:rPr lang="pt-PT" baseline="0" dirty="0" err="1"/>
              <a:t>understanding</a:t>
            </a:r>
            <a:r>
              <a:rPr lang="pt-PT" baseline="0" dirty="0"/>
              <a:t> seguido do data </a:t>
            </a:r>
            <a:r>
              <a:rPr lang="pt-PT" baseline="0" dirty="0" err="1"/>
              <a:t>preparation</a:t>
            </a:r>
            <a:endParaRPr lang="pt-PT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aseline="0" dirty="0"/>
              <a:t>Quanto ao </a:t>
            </a:r>
            <a:r>
              <a:rPr lang="pt-PT" baseline="0" dirty="0" err="1"/>
              <a:t>dataset</a:t>
            </a:r>
            <a:r>
              <a:rPr lang="pt-PT" baseline="0" dirty="0"/>
              <a:t> utilizado, este apresentava 195 instancias contendo 24 atributos cada. Um desses atributos, o nome da gravação, considerou-se irrelevante por questões claras que não iria influenciar em nada a deteção da doença.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aseline="0" dirty="0"/>
              <a:t>Por isto na fase de data </a:t>
            </a:r>
            <a:r>
              <a:rPr lang="pt-PT" baseline="0" dirty="0" err="1"/>
              <a:t>preparation</a:t>
            </a:r>
            <a:r>
              <a:rPr lang="pt-PT" baseline="0" dirty="0"/>
              <a:t> foi removido. De seguida partiu se para a normalização dos dados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aseline="0" dirty="0"/>
              <a:t>O MDVP por outro lado, foi considerado como bastante relevante visto que são as medições diretas resultantes da ferramenta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Multi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Dimensional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Voice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utilizada</a:t>
            </a:r>
            <a:r>
              <a:rPr lang="pt-PT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para obter o </a:t>
            </a:r>
            <a:r>
              <a:rPr lang="pt-PT" sz="1100" b="0" i="0" u="none" strike="noStrike" cap="none" baseline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datasset</a:t>
            </a:r>
            <a:r>
              <a:rPr lang="pt-PT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sendo assim estes atributos relacionados com o MDVP relevantes para este estudo como por exemplo o MDVP(FLO), MDVP(Hz), MDVP(</a:t>
            </a:r>
            <a:r>
              <a:rPr lang="pt-PT" sz="1100" b="0" i="0" u="none" strike="noStrike" cap="none" baseline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Shimmer</a:t>
            </a:r>
            <a:r>
              <a:rPr lang="pt-PT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entre outros.</a:t>
            </a:r>
            <a:endParaRPr lang="pt-PT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06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Neste estudo foram desenvolvidos 48 modelos, sendo que os resultados mais relevantes</a:t>
            </a:r>
            <a:r>
              <a:rPr lang="pt-PT" baseline="0" dirty="0"/>
              <a:t> </a:t>
            </a:r>
            <a:r>
              <a:rPr lang="pt-PT" dirty="0"/>
              <a:t>estão representados nesta</a:t>
            </a:r>
            <a:r>
              <a:rPr lang="pt-PT" baseline="0" dirty="0"/>
              <a:t> tabela. Apesar de não serem os melhores resultados a </a:t>
            </a:r>
            <a:r>
              <a:rPr lang="pt-PT" baseline="0" dirty="0" err="1"/>
              <a:t>a</a:t>
            </a:r>
            <a:r>
              <a:rPr lang="pt-PT" baseline="0" dirty="0"/>
              <a:t> nível numérico, aparentemente, estes demonstram um elevado sucesso na utilização da técnica de </a:t>
            </a:r>
            <a:r>
              <a:rPr lang="pt-PT" baseline="0" dirty="0" err="1"/>
              <a:t>oversampling</a:t>
            </a:r>
            <a:r>
              <a:rPr lang="pt-PT" baseline="0" dirty="0"/>
              <a:t> visto que como estava representado no slide anterior este apresenta um grande desequilíbrio no número de pacientes com e sem Parkinson.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aseline="0" dirty="0"/>
              <a:t>Os melhores resultados a nível numérico estão representados a sombreado na tabela aqui representada.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aseline="0" dirty="0"/>
              <a:t>Estes modelos são criados através da utilização das técnicas de data </a:t>
            </a:r>
            <a:r>
              <a:rPr lang="pt-PT" baseline="0" dirty="0" err="1"/>
              <a:t>mining</a:t>
            </a:r>
            <a:r>
              <a:rPr lang="pt-PT" baseline="0" dirty="0"/>
              <a:t> , K-</a:t>
            </a:r>
            <a:r>
              <a:rPr lang="pt-PT" baseline="0" dirty="0" err="1"/>
              <a:t>nearest</a:t>
            </a:r>
            <a:r>
              <a:rPr lang="pt-PT" baseline="0" dirty="0"/>
              <a:t> </a:t>
            </a:r>
            <a:r>
              <a:rPr lang="pt-PT" baseline="0" dirty="0" err="1"/>
              <a:t>Neighbour</a:t>
            </a:r>
            <a:r>
              <a:rPr lang="pt-PT" baseline="0" dirty="0"/>
              <a:t> e </a:t>
            </a:r>
            <a:r>
              <a:rPr lang="pt-PT" baseline="0" dirty="0" err="1"/>
              <a:t>Kstar</a:t>
            </a:r>
            <a:r>
              <a:rPr lang="pt-PT" baseline="0" dirty="0"/>
              <a:t> que são ambos algoritmos da mesma família e por isso se vê uma parecença muito grande nos valores obtidos nos modelos em que apenas difere a técnica de data </a:t>
            </a:r>
            <a:r>
              <a:rPr lang="pt-PT" baseline="0" dirty="0" err="1"/>
              <a:t>mining</a:t>
            </a:r>
            <a:r>
              <a:rPr lang="pt-PT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161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Nesta tabela além de termos presentes diferentes cenários temos também presentes diferentes valores para o </a:t>
            </a:r>
            <a:r>
              <a:rPr lang="pt-PT" dirty="0" err="1"/>
              <a:t>percentage</a:t>
            </a:r>
            <a:r>
              <a:rPr lang="pt-PT" dirty="0"/>
              <a:t> </a:t>
            </a:r>
            <a:r>
              <a:rPr lang="pt-PT" dirty="0" err="1"/>
              <a:t>split</a:t>
            </a:r>
            <a:r>
              <a:rPr lang="pt-PT" dirty="0"/>
              <a:t> e como se pode ver comparativamente a tabela anterior estes valores apresentam-se como muito mais promissores o que demonstra que uma base de treino maior reproduz melhores </a:t>
            </a:r>
            <a:r>
              <a:rPr lang="pt-PT" dirty="0" err="1"/>
              <a:t>modelos.Quanto</a:t>
            </a:r>
            <a:r>
              <a:rPr lang="pt-PT" dirty="0"/>
              <a:t> aos cenários pode-se ver que na maioria dos modelos com o cenário S1 apresentam melhores resultados o que pode justificar a ausência de estudos passados com a criação de </a:t>
            </a:r>
            <a:r>
              <a:rPr lang="pt-PT" dirty="0" err="1"/>
              <a:t>substes</a:t>
            </a:r>
            <a:r>
              <a:rPr lang="pt-PT" dirty="0"/>
              <a:t>. Este fenómeno pode ser justificado com uma realização de uma seleção prévia dos atributos por parte do fornecedor deste </a:t>
            </a:r>
            <a:r>
              <a:rPr lang="pt-PT" dirty="0" err="1"/>
              <a:t>dataset.Apesar</a:t>
            </a:r>
            <a:r>
              <a:rPr lang="pt-PT" dirty="0"/>
              <a:t> </a:t>
            </a:r>
            <a:r>
              <a:rPr lang="pt-PT" dirty="0" err="1"/>
              <a:t>deas</a:t>
            </a:r>
            <a:r>
              <a:rPr lang="pt-PT" dirty="0"/>
              <a:t> conclusões não serem as melhores e claro que avaliando os atributos da voz é possível diagnosticar com alguma certeza a o </a:t>
            </a:r>
            <a:r>
              <a:rPr lang="pt-PT" dirty="0" err="1"/>
              <a:t>Parkninson</a:t>
            </a:r>
            <a:r>
              <a:rPr lang="pt-PT" dirty="0"/>
              <a:t>, mas nunca descartando a avaliação física que é feita </a:t>
            </a:r>
            <a:r>
              <a:rPr lang="pt-PT" dirty="0" err="1"/>
              <a:t>atualmenteTrabalhos</a:t>
            </a:r>
            <a:r>
              <a:rPr lang="pt-PT" dirty="0"/>
              <a:t> futuros podem incluir diferentes técnicas de data </a:t>
            </a:r>
            <a:r>
              <a:rPr lang="pt-PT" dirty="0" err="1"/>
              <a:t>mining</a:t>
            </a:r>
            <a:r>
              <a:rPr lang="pt-PT" dirty="0"/>
              <a:t>, mais atributos de voz ou ate mesmo uma análise a nível cerebral visto que uma das grandes </a:t>
            </a:r>
            <a:r>
              <a:rPr lang="pt-PT" dirty="0" err="1"/>
              <a:t>caaracteríticas</a:t>
            </a:r>
            <a:r>
              <a:rPr lang="pt-PT" dirty="0"/>
              <a:t> é a deficiência das células basais.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84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PT" dirty="0"/>
              <a:t>A seguir ao cancro do pulmão, o cancro de mama é o cancro com maior mortalidade. O diagnóstico precoce e preciso da doença, bem como à deteção da expansão tumoral, pode levar ao sucesso do tratamento, aumentando a probabilidade de sobrevivência do paciente. A classificação da natureza da doença é o recurso base para que os especialistas possam prever a ocorrência do cancro de mama num novo paciente.</a:t>
            </a:r>
          </a:p>
          <a:p>
            <a:pPr marL="158750" indent="0">
              <a:buNone/>
            </a:pPr>
            <a:r>
              <a:rPr lang="pt-PT" dirty="0"/>
              <a:t>O objetivo deste estudo é identificar os padrões presentes numa imagem digitalizada resultante do método agulha fina Aspirado (FNA), de um tumor relacionada com o </a:t>
            </a:r>
            <a:r>
              <a:rPr lang="pt-PT" dirty="0" err="1"/>
              <a:t>câncro</a:t>
            </a:r>
            <a:r>
              <a:rPr lang="pt-PT" dirty="0"/>
              <a:t> de Mama. Estes padrões descrevem características dos núcleos celulares presentes na imagem digitalizada.</a:t>
            </a:r>
          </a:p>
        </p:txBody>
      </p:sp>
    </p:spTree>
    <p:extLst>
      <p:ext uri="{BB962C8B-B14F-4D97-AF65-F5344CB8AC3E}">
        <p14:creationId xmlns:p14="http://schemas.microsoft.com/office/powerpoint/2010/main" val="47687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0936" y="1300564"/>
            <a:ext cx="4114650" cy="1795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Predictions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Data</a:t>
            </a:r>
            <a:r>
              <a:rPr lang="en" dirty="0"/>
              <a:t> Mining 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867606" y="53257"/>
            <a:ext cx="7513891" cy="1040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70000"/>
              </a:lnSpc>
            </a:pPr>
            <a:r>
              <a:rPr lang="pt-PT" sz="1800" dirty="0">
                <a:solidFill>
                  <a:schemeClr val="tx1"/>
                </a:solidFill>
              </a:rPr>
              <a:t>Mestrado Integrado em Engenharia Biomédica</a:t>
            </a:r>
          </a:p>
          <a:p>
            <a:pPr algn="ctr">
              <a:lnSpc>
                <a:spcPct val="170000"/>
              </a:lnSpc>
            </a:pPr>
            <a:r>
              <a:rPr lang="pt-PT" sz="1800" dirty="0">
                <a:solidFill>
                  <a:schemeClr val="tx1"/>
                </a:solidFill>
              </a:rPr>
              <a:t>Ano letivo 2021/2022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836246"/>
            <a:ext cx="4013206" cy="4308856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" name="Imagem 230">
            <a:extLst>
              <a:ext uri="{FF2B5EF4-FFF2-40B4-BE49-F238E27FC236}">
                <a16:creationId xmlns:a16="http://schemas.microsoft.com/office/drawing/2014/main" id="{4902230E-5AB7-412D-8C0D-74F91DC3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27" y="230404"/>
            <a:ext cx="1345545" cy="666600"/>
          </a:xfrm>
          <a:prstGeom prst="rect">
            <a:avLst/>
          </a:prstGeom>
        </p:spPr>
      </p:pic>
      <p:sp>
        <p:nvSpPr>
          <p:cNvPr id="232" name="Subtítulo 2">
            <a:extLst>
              <a:ext uri="{FF2B5EF4-FFF2-40B4-BE49-F238E27FC236}">
                <a16:creationId xmlns:a16="http://schemas.microsoft.com/office/drawing/2014/main" id="{FF29AE85-C3AC-46F6-AD28-36F86AE90219}"/>
              </a:ext>
            </a:extLst>
          </p:cNvPr>
          <p:cNvSpPr txBox="1">
            <a:spLocks/>
          </p:cNvSpPr>
          <p:nvPr/>
        </p:nvSpPr>
        <p:spPr>
          <a:xfrm>
            <a:off x="4565198" y="3746734"/>
            <a:ext cx="2581162" cy="1060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200" b="1" dirty="0">
                <a:latin typeface="Roboto Mono" panose="020B0604020202020204" charset="0"/>
                <a:ea typeface="Roboto Mono" panose="020B0604020202020204" charset="0"/>
              </a:rPr>
              <a:t>Grupo 2: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2200" dirty="0">
                <a:latin typeface="Roboto Mono" panose="020B0604020202020204" charset="0"/>
                <a:ea typeface="Roboto Mono" panose="020B0604020202020204" charset="0"/>
              </a:rPr>
              <a:t>Lara Vaz (A88362)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2200" dirty="0">
                <a:latin typeface="Roboto Mono" panose="020B0604020202020204" charset="0"/>
                <a:ea typeface="Roboto Mono" panose="020B0604020202020204" charset="0"/>
              </a:rPr>
              <a:t>Mariana Carvalho (A88360)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2200" dirty="0">
                <a:latin typeface="Roboto Mono" panose="020B0604020202020204" charset="0"/>
                <a:ea typeface="Roboto Mono" panose="020B0604020202020204" charset="0"/>
              </a:rPr>
              <a:t>Tiago Novais (A88397) </a:t>
            </a:r>
          </a:p>
          <a:p>
            <a:pPr algn="l"/>
            <a:endParaRPr lang="pt-PT" dirty="0"/>
          </a:p>
        </p:txBody>
      </p:sp>
      <p:sp>
        <p:nvSpPr>
          <p:cNvPr id="233" name="Subtítulo 2">
            <a:extLst>
              <a:ext uri="{FF2B5EF4-FFF2-40B4-BE49-F238E27FC236}">
                <a16:creationId xmlns:a16="http://schemas.microsoft.com/office/drawing/2014/main" id="{F3A526F7-4F38-4880-8AF6-20EB894AB154}"/>
              </a:ext>
            </a:extLst>
          </p:cNvPr>
          <p:cNvSpPr txBox="1">
            <a:spLocks/>
          </p:cNvSpPr>
          <p:nvPr/>
        </p:nvSpPr>
        <p:spPr>
          <a:xfrm>
            <a:off x="6703752" y="4109760"/>
            <a:ext cx="2098620" cy="60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200" dirty="0">
                <a:latin typeface="Roboto Mono" panose="020B0604020202020204" charset="0"/>
                <a:ea typeface="Roboto Mono" panose="020B0604020202020204" charset="0"/>
              </a:rPr>
              <a:t>Braga</a:t>
            </a:r>
          </a:p>
          <a:p>
            <a:pPr algn="r"/>
            <a:r>
              <a:rPr lang="pt-PT" sz="1200" dirty="0">
                <a:latin typeface="Roboto Mono" panose="020B0604020202020204" charset="0"/>
                <a:ea typeface="Roboto Mono" panose="020B0604020202020204" charset="0"/>
              </a:rPr>
              <a:t>19 de janeiro de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F8347EE-1288-4CB0-8F08-0C209AD78E38}"/>
              </a:ext>
            </a:extLst>
          </p:cNvPr>
          <p:cNvSpPr/>
          <p:nvPr/>
        </p:nvSpPr>
        <p:spPr>
          <a:xfrm>
            <a:off x="0" y="215913"/>
            <a:ext cx="9144000" cy="796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64810" y="609112"/>
            <a:ext cx="9922773" cy="300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200" dirty="0">
                <a:solidFill>
                  <a:schemeClr val="bg1"/>
                </a:solidFill>
              </a:rPr>
              <a:t>Data Understanding</a:t>
            </a:r>
            <a:r>
              <a:rPr lang="pt-PT" sz="2800" dirty="0"/>
              <a:t/>
            </a:r>
            <a:br>
              <a:rPr lang="pt-PT" sz="2800" dirty="0"/>
            </a:br>
            <a:endParaRPr dirty="0"/>
          </a:p>
        </p:txBody>
      </p:sp>
      <p:sp>
        <p:nvSpPr>
          <p:cNvPr id="689" name="Google Shape;689;p22"/>
          <p:cNvSpPr txBox="1"/>
          <p:nvPr/>
        </p:nvSpPr>
        <p:spPr>
          <a:xfrm>
            <a:off x="3817364" y="1047750"/>
            <a:ext cx="1785135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Status</a:t>
            </a:r>
            <a:endParaRPr sz="3200" b="1" dirty="0">
              <a:solidFill>
                <a:schemeClr val="accent6">
                  <a:lumMod val="60000"/>
                  <a:lumOff val="4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527400" y="147405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2 possibilidades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95" name="Google Shape;695;p22"/>
          <p:cNvCxnSpPr>
            <a:cxnSpLocks/>
          </p:cNvCxnSpPr>
          <p:nvPr/>
        </p:nvCxnSpPr>
        <p:spPr>
          <a:xfrm rot="16200000" flipH="1">
            <a:off x="4079573" y="2440178"/>
            <a:ext cx="1083274" cy="36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123" name="Google Shape;730;p22">
            <a:extLst>
              <a:ext uri="{FF2B5EF4-FFF2-40B4-BE49-F238E27FC236}">
                <a16:creationId xmlns:a16="http://schemas.microsoft.com/office/drawing/2014/main" id="{38799015-8245-4AB3-86D1-85AAA500BF38}"/>
              </a:ext>
            </a:extLst>
          </p:cNvPr>
          <p:cNvSpPr txBox="1"/>
          <p:nvPr/>
        </p:nvSpPr>
        <p:spPr>
          <a:xfrm>
            <a:off x="3681642" y="1071978"/>
            <a:ext cx="457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000" b="1" dirty="0">
              <a:solidFill>
                <a:schemeClr val="accent6">
                  <a:lumMod val="60000"/>
                  <a:lumOff val="4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E505B5D0-5FCC-4405-80C2-195BDEB4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14" y="3161381"/>
            <a:ext cx="532602" cy="279616"/>
          </a:xfrm>
          <a:prstGeom prst="rect">
            <a:avLst/>
          </a:prstGeom>
        </p:spPr>
      </p:pic>
      <p:pic>
        <p:nvPicPr>
          <p:cNvPr id="64" name="Picture 4" descr="Símbolo correto verde ilustração stock. Ilustração de confirme - 108998257">
            <a:extLst>
              <a:ext uri="{FF2B5EF4-FFF2-40B4-BE49-F238E27FC236}">
                <a16:creationId xmlns:a16="http://schemas.microsoft.com/office/drawing/2014/main" id="{6C0040F4-975D-4DB6-8892-7FCD72C2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84" y="3500842"/>
            <a:ext cx="642956" cy="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C7CC69A3-833C-4990-A656-01735431A9D6}"/>
              </a:ext>
            </a:extLst>
          </p:cNvPr>
          <p:cNvGrpSpPr/>
          <p:nvPr/>
        </p:nvGrpSpPr>
        <p:grpSpPr>
          <a:xfrm>
            <a:off x="2757110" y="3150119"/>
            <a:ext cx="2061000" cy="757297"/>
            <a:chOff x="1161576" y="3142025"/>
            <a:chExt cx="2061000" cy="757297"/>
          </a:xfrm>
        </p:grpSpPr>
        <p:sp>
          <p:nvSpPr>
            <p:cNvPr id="61" name="Google Shape;728;p22"/>
            <p:cNvSpPr txBox="1"/>
            <p:nvPr/>
          </p:nvSpPr>
          <p:spPr>
            <a:xfrm>
              <a:off x="1161576" y="3142025"/>
              <a:ext cx="2061000" cy="371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Maligno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" name="Google Shape;728;p22"/>
            <p:cNvSpPr txBox="1"/>
            <p:nvPr/>
          </p:nvSpPr>
          <p:spPr>
            <a:xfrm>
              <a:off x="1161576" y="3527925"/>
              <a:ext cx="2061000" cy="371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Benigno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6" name="Google Shape;699;p22">
            <a:extLst>
              <a:ext uri="{FF2B5EF4-FFF2-40B4-BE49-F238E27FC236}">
                <a16:creationId xmlns:a16="http://schemas.microsoft.com/office/drawing/2014/main" id="{86FF2394-FD5E-4A12-8001-77D9CF1DBF78}"/>
              </a:ext>
            </a:extLst>
          </p:cNvPr>
          <p:cNvSpPr txBox="1"/>
          <p:nvPr/>
        </p:nvSpPr>
        <p:spPr>
          <a:xfrm>
            <a:off x="3329418" y="2983624"/>
            <a:ext cx="2587201" cy="11485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dirty="0">
                <a:latin typeface="Roboto"/>
                <a:ea typeface="Roboto"/>
                <a:cs typeface="Roboto"/>
                <a:sym typeface="Roboto"/>
              </a:rPr>
              <a:t>                                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4C78A2-DA48-44F2-878B-9FCDC04C1EBD}"/>
              </a:ext>
            </a:extLst>
          </p:cNvPr>
          <p:cNvSpPr txBox="1"/>
          <p:nvPr/>
        </p:nvSpPr>
        <p:spPr>
          <a:xfrm>
            <a:off x="4947298" y="3536019"/>
            <a:ext cx="9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latin typeface="Fira Sans Extra Condensed" panose="020B0503050000020004" pitchFamily="34" charset="0"/>
              </a:rPr>
              <a:t>63%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E4398EA-3C15-4F82-A26F-704E3F65A3FE}"/>
              </a:ext>
            </a:extLst>
          </p:cNvPr>
          <p:cNvSpPr txBox="1"/>
          <p:nvPr/>
        </p:nvSpPr>
        <p:spPr>
          <a:xfrm>
            <a:off x="4918966" y="3133146"/>
            <a:ext cx="9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latin typeface="Fira Sans Extra Condensed" panose="020B0503050000020004" pitchFamily="34" charset="0"/>
              </a:rPr>
              <a:t>37%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ED5C67-02F2-4BCF-B5EB-C9CEFB8AF302}"/>
              </a:ext>
            </a:extLst>
          </p:cNvPr>
          <p:cNvSpPr txBox="1"/>
          <p:nvPr/>
        </p:nvSpPr>
        <p:spPr>
          <a:xfrm>
            <a:off x="6803400" y="1071978"/>
            <a:ext cx="2743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Fira Sans Extra Condensed" panose="020B0503050000020004" pitchFamily="34" charset="0"/>
              </a:rPr>
              <a:t>Raio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Fira Sans Extra Condensed" panose="020B0503050000020004" pitchFamily="34" charset="0"/>
              </a:rPr>
              <a:t>Perímetro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Fira Sans Extra Condensed" panose="020B0503050000020004" pitchFamily="34" charset="0"/>
              </a:rPr>
              <a:t>Textura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Fira Sans Extra Condensed" panose="020B0503050000020004" pitchFamily="34" charset="0"/>
              </a:rPr>
              <a:t>Área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Fira Sans Extra Condensed" panose="020B0503050000020004" pitchFamily="34" charset="0"/>
              </a:rPr>
              <a:t>Espessura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Fira Sans Extra Condensed" panose="020B0503050000020004" pitchFamily="34" charset="0"/>
              </a:rPr>
              <a:t>Suavidade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Fira Sans Extra Condensed" panose="020B0503050000020004" pitchFamily="34" charset="0"/>
              </a:rPr>
              <a:t>Concavidade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Fira Sans Extra Condensed" panose="020B0503050000020004" pitchFamily="34" charset="0"/>
              </a:rPr>
              <a:t>Pontos Côncavos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latin typeface="Fira Sans Extra Condensed" panose="020B0503050000020004" pitchFamily="34" charset="0"/>
              </a:rPr>
              <a:t>Simetria</a:t>
            </a:r>
          </a:p>
          <a:p>
            <a:endParaRPr lang="pt-PT" dirty="0"/>
          </a:p>
        </p:txBody>
      </p:sp>
      <p:cxnSp>
        <p:nvCxnSpPr>
          <p:cNvPr id="23" name="Google Shape;695;p22">
            <a:extLst>
              <a:ext uri="{FF2B5EF4-FFF2-40B4-BE49-F238E27FC236}">
                <a16:creationId xmlns:a16="http://schemas.microsoft.com/office/drawing/2014/main" id="{7776FB3C-9B25-4CA9-97C5-4241DAFE92A0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5916619" y="2711802"/>
            <a:ext cx="625369" cy="8460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11" name="Chaveta à esquerda 10">
            <a:extLst>
              <a:ext uri="{FF2B5EF4-FFF2-40B4-BE49-F238E27FC236}">
                <a16:creationId xmlns:a16="http://schemas.microsoft.com/office/drawing/2014/main" id="{16C03D96-8831-4A38-87ED-934FF98AA09A}"/>
              </a:ext>
            </a:extLst>
          </p:cNvPr>
          <p:cNvSpPr/>
          <p:nvPr/>
        </p:nvSpPr>
        <p:spPr>
          <a:xfrm>
            <a:off x="6541988" y="1071978"/>
            <a:ext cx="228865" cy="3279648"/>
          </a:xfrm>
          <a:prstGeom prst="leftBrac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4" name="Google Shape;695;p22">
            <a:extLst>
              <a:ext uri="{FF2B5EF4-FFF2-40B4-BE49-F238E27FC236}">
                <a16:creationId xmlns:a16="http://schemas.microsoft.com/office/drawing/2014/main" id="{8BC52129-1991-41EC-B2DC-9791A25CE172}"/>
              </a:ext>
            </a:extLst>
          </p:cNvPr>
          <p:cNvCxnSpPr>
            <a:cxnSpLocks/>
          </p:cNvCxnSpPr>
          <p:nvPr/>
        </p:nvCxnSpPr>
        <p:spPr>
          <a:xfrm rot="10800000">
            <a:off x="2371749" y="2983624"/>
            <a:ext cx="941168" cy="6330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38" name="Chaveta à esquerda 37">
            <a:extLst>
              <a:ext uri="{FF2B5EF4-FFF2-40B4-BE49-F238E27FC236}">
                <a16:creationId xmlns:a16="http://schemas.microsoft.com/office/drawing/2014/main" id="{A6DEB532-EE1A-494C-B2B2-C3B43DA0AD6C}"/>
              </a:ext>
            </a:extLst>
          </p:cNvPr>
          <p:cNvSpPr/>
          <p:nvPr/>
        </p:nvSpPr>
        <p:spPr>
          <a:xfrm rot="10800000">
            <a:off x="2086664" y="1826929"/>
            <a:ext cx="271270" cy="2313389"/>
          </a:xfrm>
          <a:prstGeom prst="leftBrac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8D2C4C-2C21-45D4-B25F-FC309EEA735B}"/>
              </a:ext>
            </a:extLst>
          </p:cNvPr>
          <p:cNvSpPr txBox="1"/>
          <p:nvPr/>
        </p:nvSpPr>
        <p:spPr>
          <a:xfrm>
            <a:off x="426742" y="2075642"/>
            <a:ext cx="2180378" cy="149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latin typeface="Fira Sans Extra Condensed" panose="020B0503050000020004" pitchFamily="34" charset="0"/>
              </a:rPr>
              <a:t>Dataset</a:t>
            </a:r>
            <a:endParaRPr lang="pt-PT" sz="2000" b="1" dirty="0">
              <a:latin typeface="Fira Sans Extra Condensed" panose="020B0503050000020004" pitchFamily="34" charset="0"/>
            </a:endParaRPr>
          </a:p>
          <a:p>
            <a:endParaRPr lang="pt-PT" sz="2000" b="1" dirty="0">
              <a:latin typeface="Fira Sans Extra Condensed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latin typeface="Fira Sans Extra Condensed" panose="020B0503050000020004" pitchFamily="34" charset="0"/>
              </a:rPr>
              <a:t>569 instâncias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latin typeface="Fira Sans Extra Condensed" panose="020B0503050000020004" pitchFamily="34" charset="0"/>
              </a:rPr>
              <a:t>30 </a:t>
            </a:r>
            <a:r>
              <a:rPr lang="pt-PT" sz="1800" i="1" dirty="0" err="1">
                <a:latin typeface="Fira Sans Extra Condensed" panose="020B0503050000020004" pitchFamily="34" charset="0"/>
              </a:rPr>
              <a:t>features</a:t>
            </a:r>
            <a:endParaRPr lang="pt-PT" sz="1800" i="1" dirty="0">
              <a:latin typeface="Fira Sans Extra Condensed" panose="020B0503050000020004" pitchFamily="34" charset="0"/>
            </a:endParaRPr>
          </a:p>
        </p:txBody>
      </p:sp>
      <p:pic>
        <p:nvPicPr>
          <p:cNvPr id="2050" name="Picture 2" descr="UCI Machine Learning Repository: Data Sets">
            <a:extLst>
              <a:ext uri="{FF2B5EF4-FFF2-40B4-BE49-F238E27FC236}">
                <a16:creationId xmlns:a16="http://schemas.microsoft.com/office/drawing/2014/main" id="{3B02079C-E7FF-43C6-BE8A-AB9ADF61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9" y="4505034"/>
            <a:ext cx="1442572" cy="4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2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9726358-F34F-4D26-A3BA-3E14E1825716}"/>
              </a:ext>
            </a:extLst>
          </p:cNvPr>
          <p:cNvSpPr/>
          <p:nvPr/>
        </p:nvSpPr>
        <p:spPr>
          <a:xfrm>
            <a:off x="0" y="215913"/>
            <a:ext cx="9144000" cy="796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-814540" y="40754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Modelling, Evaluation and Results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C19DC41-F1E9-4056-BAD0-F172987D58F2}"/>
              </a:ext>
            </a:extLst>
          </p:cNvPr>
          <p:cNvGrpSpPr/>
          <p:nvPr/>
        </p:nvGrpSpPr>
        <p:grpSpPr>
          <a:xfrm>
            <a:off x="499873" y="979828"/>
            <a:ext cx="3156647" cy="2074220"/>
            <a:chOff x="499873" y="715004"/>
            <a:chExt cx="3156647" cy="2074220"/>
          </a:xfrm>
        </p:grpSpPr>
        <p:graphicFrame>
          <p:nvGraphicFramePr>
            <p:cNvPr id="6" name="Gráfico 5">
              <a:extLst>
                <a:ext uri="{FF2B5EF4-FFF2-40B4-BE49-F238E27FC236}">
                  <a16:creationId xmlns:a16="http://schemas.microsoft.com/office/drawing/2014/main" id="{EC693A58-3B47-473C-BEF6-C9E8292658D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7002187"/>
                </p:ext>
              </p:extLst>
            </p:nvPr>
          </p:nvGraphicFramePr>
          <p:xfrm>
            <a:off x="499873" y="715004"/>
            <a:ext cx="3156647" cy="20742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418617D-74FE-431F-A94F-991DDB8213F2}"/>
                </a:ext>
              </a:extLst>
            </p:cNvPr>
            <p:cNvSpPr/>
            <p:nvPr/>
          </p:nvSpPr>
          <p:spPr>
            <a:xfrm>
              <a:off x="1064767" y="937918"/>
              <a:ext cx="560833" cy="163383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E366FE4-D2E9-4F3A-BA8F-222C044164B7}"/>
              </a:ext>
            </a:extLst>
          </p:cNvPr>
          <p:cNvGrpSpPr/>
          <p:nvPr/>
        </p:nvGrpSpPr>
        <p:grpSpPr>
          <a:xfrm>
            <a:off x="2924465" y="2780086"/>
            <a:ext cx="3644327" cy="2074220"/>
            <a:chOff x="2879550" y="2701136"/>
            <a:chExt cx="3644327" cy="2074220"/>
          </a:xfrm>
        </p:grpSpPr>
        <p:graphicFrame>
          <p:nvGraphicFramePr>
            <p:cNvPr id="8" name="Gráfico 7">
              <a:extLst>
                <a:ext uri="{FF2B5EF4-FFF2-40B4-BE49-F238E27FC236}">
                  <a16:creationId xmlns:a16="http://schemas.microsoft.com/office/drawing/2014/main" id="{E97462BC-5273-44F0-B0E0-077DD77C929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4246351"/>
                </p:ext>
              </p:extLst>
            </p:nvPr>
          </p:nvGraphicFramePr>
          <p:xfrm>
            <a:off x="2879550" y="2701136"/>
            <a:ext cx="3644327" cy="20742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93C227-BD71-4DF9-B2A0-EBEE95BEEFC6}"/>
                </a:ext>
              </a:extLst>
            </p:cNvPr>
            <p:cNvSpPr/>
            <p:nvPr/>
          </p:nvSpPr>
          <p:spPr>
            <a:xfrm>
              <a:off x="3567565" y="2944189"/>
              <a:ext cx="560833" cy="163383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AFD3AF-8605-41EE-9367-06912E839AC8}"/>
              </a:ext>
            </a:extLst>
          </p:cNvPr>
          <p:cNvGrpSpPr/>
          <p:nvPr/>
        </p:nvGrpSpPr>
        <p:grpSpPr>
          <a:xfrm>
            <a:off x="5836737" y="1045533"/>
            <a:ext cx="3156647" cy="2074220"/>
            <a:chOff x="5746907" y="715004"/>
            <a:chExt cx="3156647" cy="2074220"/>
          </a:xfrm>
        </p:grpSpPr>
        <p:graphicFrame>
          <p:nvGraphicFramePr>
            <p:cNvPr id="7" name="Gráfico 6">
              <a:extLst>
                <a:ext uri="{FF2B5EF4-FFF2-40B4-BE49-F238E27FC236}">
                  <a16:creationId xmlns:a16="http://schemas.microsoft.com/office/drawing/2014/main" id="{E4CFE36C-E87B-40D9-AC41-CF223372E92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000715"/>
                </p:ext>
              </p:extLst>
            </p:nvPr>
          </p:nvGraphicFramePr>
          <p:xfrm>
            <a:off x="5746907" y="715004"/>
            <a:ext cx="3156647" cy="20742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80D4F7-12F3-493F-A497-ECC68B6C60A5}"/>
                </a:ext>
              </a:extLst>
            </p:cNvPr>
            <p:cNvSpPr/>
            <p:nvPr/>
          </p:nvSpPr>
          <p:spPr>
            <a:xfrm>
              <a:off x="6317487" y="979828"/>
              <a:ext cx="560833" cy="163383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FA5A952-3117-47F1-AA99-935DE0EB1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0198" y="4428496"/>
            <a:ext cx="593186" cy="5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2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EE1F1B4E-C8A0-4A36-8401-32D7A75A281B}"/>
              </a:ext>
            </a:extLst>
          </p:cNvPr>
          <p:cNvSpPr/>
          <p:nvPr/>
        </p:nvSpPr>
        <p:spPr>
          <a:xfrm>
            <a:off x="0" y="215913"/>
            <a:ext cx="9144000" cy="796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-870869" y="42849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Modelling, Evaluation and Results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A4E233B-668B-4B11-9C4E-9F7908AC7EEB}"/>
              </a:ext>
            </a:extLst>
          </p:cNvPr>
          <p:cNvGrpSpPr/>
          <p:nvPr/>
        </p:nvGrpSpPr>
        <p:grpSpPr>
          <a:xfrm>
            <a:off x="2266335" y="1418236"/>
            <a:ext cx="4611329" cy="2770015"/>
            <a:chOff x="2266335" y="1186742"/>
            <a:chExt cx="4611329" cy="2770015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69251B5B-7738-4A32-8600-55D9D0B0A258}"/>
                </a:ext>
              </a:extLst>
            </p:cNvPr>
            <p:cNvGrpSpPr/>
            <p:nvPr/>
          </p:nvGrpSpPr>
          <p:grpSpPr>
            <a:xfrm>
              <a:off x="2266335" y="1186742"/>
              <a:ext cx="4611329" cy="2770015"/>
              <a:chOff x="2266335" y="1186742"/>
              <a:chExt cx="4611329" cy="2770015"/>
            </a:xfrm>
          </p:grpSpPr>
          <p:graphicFrame>
            <p:nvGraphicFramePr>
              <p:cNvPr id="5" name="Gráfico 4">
                <a:extLst>
                  <a:ext uri="{FF2B5EF4-FFF2-40B4-BE49-F238E27FC236}">
                    <a16:creationId xmlns:a16="http://schemas.microsoft.com/office/drawing/2014/main" id="{41A459F8-0AED-4B65-8CED-16AA638B0F4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137153"/>
                  </p:ext>
                </p:extLst>
              </p:nvPr>
            </p:nvGraphicFramePr>
            <p:xfrm>
              <a:off x="2266335" y="1186742"/>
              <a:ext cx="4611329" cy="27700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658E2B3-1EAB-48FC-B4D8-29B358ACC669}"/>
                  </a:ext>
                </a:extLst>
              </p:cNvPr>
              <p:cNvSpPr/>
              <p:nvPr/>
            </p:nvSpPr>
            <p:spPr>
              <a:xfrm>
                <a:off x="3381247" y="1407794"/>
                <a:ext cx="560833" cy="232791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812AA6-536C-4E28-AAFC-FE81F644B6CC}"/>
                </a:ext>
              </a:extLst>
            </p:cNvPr>
            <p:cNvSpPr/>
            <p:nvPr/>
          </p:nvSpPr>
          <p:spPr>
            <a:xfrm>
              <a:off x="4641089" y="1407794"/>
              <a:ext cx="560833" cy="232791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88286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76">
            <a:extLst>
              <a:ext uri="{FF2B5EF4-FFF2-40B4-BE49-F238E27FC236}">
                <a16:creationId xmlns:a16="http://schemas.microsoft.com/office/drawing/2014/main" id="{E1C10B77-8ADC-4337-9D46-D5C879E021D0}"/>
              </a:ext>
            </a:extLst>
          </p:cNvPr>
          <p:cNvSpPr/>
          <p:nvPr/>
        </p:nvSpPr>
        <p:spPr>
          <a:xfrm>
            <a:off x="0" y="100166"/>
            <a:ext cx="9144000" cy="796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04" name="Google Shape;1004;p27"/>
          <p:cNvSpPr/>
          <p:nvPr/>
        </p:nvSpPr>
        <p:spPr>
          <a:xfrm>
            <a:off x="3604425" y="2089085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7"/>
          <p:cNvSpPr txBox="1">
            <a:spLocks noGrp="1"/>
          </p:cNvSpPr>
          <p:nvPr>
            <p:ph type="title"/>
          </p:nvPr>
        </p:nvSpPr>
        <p:spPr>
          <a:xfrm>
            <a:off x="-193282" y="29786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</a:rPr>
              <a:t>Discussão e Comparação com outros estudos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3771" y="2314186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Resultados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cxnSpLocks/>
            <a:stCxn id="1006" idx="6"/>
            <a:endCxn id="1004" idx="0"/>
          </p:cNvCxnSpPr>
          <p:nvPr/>
        </p:nvCxnSpPr>
        <p:spPr>
          <a:xfrm>
            <a:off x="3076425" y="1584227"/>
            <a:ext cx="1497900" cy="504858"/>
          </a:xfrm>
          <a:prstGeom prst="bentConnector2">
            <a:avLst/>
          </a:prstGeom>
          <a:noFill/>
          <a:ln w="952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cxnSpLocks/>
            <a:endCxn id="1011" idx="2"/>
          </p:cNvCxnSpPr>
          <p:nvPr/>
        </p:nvCxnSpPr>
        <p:spPr>
          <a:xfrm flipV="1">
            <a:off x="4569671" y="1584288"/>
            <a:ext cx="1535979" cy="38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49" name="Google Shape;1049;p27"/>
          <p:cNvGrpSpPr/>
          <p:nvPr/>
        </p:nvGrpSpPr>
        <p:grpSpPr>
          <a:xfrm>
            <a:off x="115723" y="1030934"/>
            <a:ext cx="3202365" cy="1098174"/>
            <a:chOff x="115735" y="1026017"/>
            <a:chExt cx="3202365" cy="1098174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115735" y="1304487"/>
              <a:ext cx="2926316" cy="819704"/>
              <a:chOff x="5711585" y="756195"/>
              <a:chExt cx="2926316" cy="819704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5711585" y="75619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Estudo 1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30999" y="1244099"/>
                <a:ext cx="260690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Algoritmo de Classificação mais adequado: MLP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Exatidão: 100%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1026017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58" name="Google Shape;1058;p27"/>
          <p:cNvSpPr/>
          <p:nvPr/>
        </p:nvSpPr>
        <p:spPr>
          <a:xfrm>
            <a:off x="634596" y="2998143"/>
            <a:ext cx="519600" cy="51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64" name="Google Shape;1064;p27"/>
          <p:cNvGrpSpPr/>
          <p:nvPr/>
        </p:nvGrpSpPr>
        <p:grpSpPr>
          <a:xfrm>
            <a:off x="5817134" y="995162"/>
            <a:ext cx="3830737" cy="617943"/>
            <a:chOff x="5817134" y="995162"/>
            <a:chExt cx="3830737" cy="617943"/>
          </a:xfrm>
        </p:grpSpPr>
        <p:sp>
          <p:nvSpPr>
            <p:cNvPr id="1066" name="Google Shape;1066;p27"/>
            <p:cNvSpPr txBox="1"/>
            <p:nvPr/>
          </p:nvSpPr>
          <p:spPr>
            <a:xfrm>
              <a:off x="7666671" y="128130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Estudo 2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817134" y="9951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8" name="Google Shape;1052;p27">
            <a:extLst>
              <a:ext uri="{FF2B5EF4-FFF2-40B4-BE49-F238E27FC236}">
                <a16:creationId xmlns:a16="http://schemas.microsoft.com/office/drawing/2014/main" id="{F195B31C-9732-464B-9A36-C9804F736497}"/>
              </a:ext>
            </a:extLst>
          </p:cNvPr>
          <p:cNvSpPr txBox="1"/>
          <p:nvPr/>
        </p:nvSpPr>
        <p:spPr>
          <a:xfrm>
            <a:off x="6105650" y="1657639"/>
            <a:ext cx="260690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Algoritmo de Classificação mais adequado: SVM</a:t>
            </a:r>
          </a:p>
        </p:txBody>
      </p:sp>
      <p:pic>
        <p:nvPicPr>
          <p:cNvPr id="89" name="Imagem 88">
            <a:extLst>
              <a:ext uri="{FF2B5EF4-FFF2-40B4-BE49-F238E27FC236}">
                <a16:creationId xmlns:a16="http://schemas.microsoft.com/office/drawing/2014/main" id="{EFE4187F-0148-474D-9CD2-09B1B9EEF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" t="5652" r="58752" b="-358"/>
          <a:stretch/>
        </p:blipFill>
        <p:spPr>
          <a:xfrm>
            <a:off x="6412230" y="2332330"/>
            <a:ext cx="2189480" cy="586356"/>
          </a:xfrm>
          <a:prstGeom prst="rect">
            <a:avLst/>
          </a:pr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3D1BF0B2-1D72-4637-A562-CFBB23592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56" t="-7" r="1379" b="-6037"/>
          <a:stretch/>
        </p:blipFill>
        <p:spPr>
          <a:xfrm>
            <a:off x="7140222" y="3058581"/>
            <a:ext cx="1461488" cy="656547"/>
          </a:xfrm>
          <a:prstGeom prst="rect">
            <a:avLst/>
          </a:prstGeom>
        </p:spPr>
      </p:pic>
      <p:sp>
        <p:nvSpPr>
          <p:cNvPr id="92" name="Google Shape;1051;p27">
            <a:extLst>
              <a:ext uri="{FF2B5EF4-FFF2-40B4-BE49-F238E27FC236}">
                <a16:creationId xmlns:a16="http://schemas.microsoft.com/office/drawing/2014/main" id="{090F5B6F-DB84-41DF-92DF-77E5E9320844}"/>
              </a:ext>
            </a:extLst>
          </p:cNvPr>
          <p:cNvSpPr txBox="1"/>
          <p:nvPr/>
        </p:nvSpPr>
        <p:spPr>
          <a:xfrm>
            <a:off x="634596" y="3119904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Estudo 3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45EDCC3E-5CC8-4D27-B8D8-E94548D1E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08545"/>
              </p:ext>
            </p:extLst>
          </p:nvPr>
        </p:nvGraphicFramePr>
        <p:xfrm>
          <a:off x="1257740" y="3468476"/>
          <a:ext cx="5327556" cy="1524000"/>
        </p:xfrm>
        <a:graphic>
          <a:graphicData uri="http://schemas.openxmlformats.org/drawingml/2006/table">
            <a:tbl>
              <a:tblPr firstRow="1" bandRow="1">
                <a:tableStyleId>{C2A4533B-3BBE-45AE-906A-18A17C0DAADB}</a:tableStyleId>
              </a:tblPr>
              <a:tblGrid>
                <a:gridCol w="1331889">
                  <a:extLst>
                    <a:ext uri="{9D8B030D-6E8A-4147-A177-3AD203B41FA5}">
                      <a16:colId xmlns:a16="http://schemas.microsoft.com/office/drawing/2014/main" val="4209335568"/>
                    </a:ext>
                  </a:extLst>
                </a:gridCol>
                <a:gridCol w="1331889">
                  <a:extLst>
                    <a:ext uri="{9D8B030D-6E8A-4147-A177-3AD203B41FA5}">
                      <a16:colId xmlns:a16="http://schemas.microsoft.com/office/drawing/2014/main" val="583023832"/>
                    </a:ext>
                  </a:extLst>
                </a:gridCol>
                <a:gridCol w="1331889">
                  <a:extLst>
                    <a:ext uri="{9D8B030D-6E8A-4147-A177-3AD203B41FA5}">
                      <a16:colId xmlns:a16="http://schemas.microsoft.com/office/drawing/2014/main" val="574349799"/>
                    </a:ext>
                  </a:extLst>
                </a:gridCol>
                <a:gridCol w="1331889">
                  <a:extLst>
                    <a:ext uri="{9D8B030D-6E8A-4147-A177-3AD203B41FA5}">
                      <a16:colId xmlns:a16="http://schemas.microsoft.com/office/drawing/2014/main" val="4069970463"/>
                    </a:ext>
                  </a:extLst>
                </a:gridCol>
              </a:tblGrid>
              <a:tr h="269295"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Fira Sans Extra Condensed" panose="020B0503050000020004" pitchFamily="34" charset="0"/>
                        </a:rPr>
                        <a:t>Modelos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Fira Sans Extra Condensed" panose="020B0503050000020004" pitchFamily="34" charset="0"/>
                        </a:rPr>
                        <a:t>Percentage</a:t>
                      </a:r>
                      <a:r>
                        <a:rPr lang="pt-PT" dirty="0">
                          <a:latin typeface="Fira Sans Extra Condensed" panose="020B0503050000020004" pitchFamily="34" charset="0"/>
                        </a:rPr>
                        <a:t> Split=80%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633453"/>
                  </a:ext>
                </a:extLst>
              </a:tr>
              <a:tr h="269295">
                <a:tc vMerge="1">
                  <a:txBody>
                    <a:bodyPr/>
                    <a:lstStyle/>
                    <a:p>
                      <a:r>
                        <a:rPr lang="pt-PT" dirty="0"/>
                        <a:t>Modelos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Fira Sans Extra Condensed" panose="020B0503050000020004" pitchFamily="34" charset="0"/>
                        </a:rPr>
                        <a:t>Exatidão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Fira Sans Extra Condensed" panose="020B0503050000020004" pitchFamily="34" charset="0"/>
                        </a:rPr>
                        <a:t>Precisão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Fira Sans Extra Condensed" panose="020B0503050000020004" pitchFamily="34" charset="0"/>
                        </a:rPr>
                        <a:t>Sensibilidade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80461"/>
                  </a:ext>
                </a:extLst>
              </a:tr>
              <a:tr h="269295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Fira Sans Extra Condensed" panose="020B0503050000020004" pitchFamily="34" charset="0"/>
                        </a:rPr>
                        <a:t>MLP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Extra Condensed" panose="020B0503050000020004" pitchFamily="34" charset="0"/>
                        </a:rPr>
                        <a:t>97,37%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Extra Condensed" panose="020B0503050000020004" pitchFamily="34" charset="0"/>
                        </a:rPr>
                        <a:t>96,53%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Extra Condensed" panose="020B0503050000020004" pitchFamily="34" charset="0"/>
                        </a:rPr>
                        <a:t>19,51%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9878227"/>
                  </a:ext>
                </a:extLst>
              </a:tr>
              <a:tr h="269295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Fira Sans Extra Condensed" panose="020B0503050000020004" pitchFamily="34" charset="0"/>
                        </a:rPr>
                        <a:t>SVM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Extra Condensed" panose="020B0503050000020004" pitchFamily="34" charset="0"/>
                        </a:rPr>
                        <a:t>96,49%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Extra Condensed" panose="020B0503050000020004" pitchFamily="34" charset="0"/>
                        </a:rPr>
                        <a:t>95,36%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Extra Condensed" panose="020B0503050000020004" pitchFamily="34" charset="0"/>
                        </a:rPr>
                        <a:t>19,33%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8286848"/>
                  </a:ext>
                </a:extLst>
              </a:tr>
              <a:tr h="269295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Fira Sans Extra Condensed" panose="020B0503050000020004" pitchFamily="34" charset="0"/>
                        </a:rPr>
                        <a:t>BN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Extra Condensed" panose="020B0503050000020004" pitchFamily="34" charset="0"/>
                        </a:rPr>
                        <a:t>97,37%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Extra Condensed" panose="020B0503050000020004" pitchFamily="34" charset="0"/>
                        </a:rPr>
                        <a:t>97,01%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Extra Condensed" panose="020B0503050000020004" pitchFamily="34" charset="0"/>
                        </a:rPr>
                        <a:t>19,51%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6273720"/>
                  </a:ext>
                </a:extLst>
              </a:tr>
            </a:tbl>
          </a:graphicData>
        </a:graphic>
      </p:graphicFrame>
      <p:sp>
        <p:nvSpPr>
          <p:cNvPr id="1007" name="Google Shape;1007;p27"/>
          <p:cNvSpPr/>
          <p:nvPr/>
        </p:nvSpPr>
        <p:spPr>
          <a:xfrm>
            <a:off x="886714" y="3120241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AE6C01CF-6FE1-4764-B72C-780CB15EE552}"/>
              </a:ext>
            </a:extLst>
          </p:cNvPr>
          <p:cNvCxnSpPr>
            <a:cxnSpLocks/>
          </p:cNvCxnSpPr>
          <p:nvPr/>
        </p:nvCxnSpPr>
        <p:spPr>
          <a:xfrm>
            <a:off x="4569671" y="3125585"/>
            <a:ext cx="0" cy="34289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0936" y="1300564"/>
            <a:ext cx="4114650" cy="1795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Predictions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Data</a:t>
            </a:r>
            <a:r>
              <a:rPr lang="en" dirty="0"/>
              <a:t> Mining 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867606" y="53257"/>
            <a:ext cx="7513891" cy="1040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70000"/>
              </a:lnSpc>
            </a:pPr>
            <a:r>
              <a:rPr lang="pt-PT" sz="1800" dirty="0">
                <a:solidFill>
                  <a:schemeClr val="tx1"/>
                </a:solidFill>
              </a:rPr>
              <a:t>Mestrado Integrado em Engenharia Biomédica</a:t>
            </a:r>
          </a:p>
          <a:p>
            <a:pPr algn="ctr">
              <a:lnSpc>
                <a:spcPct val="170000"/>
              </a:lnSpc>
            </a:pPr>
            <a:r>
              <a:rPr lang="pt-PT" sz="1800" dirty="0">
                <a:solidFill>
                  <a:schemeClr val="tx1"/>
                </a:solidFill>
              </a:rPr>
              <a:t>Ano letivo 2021/2022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836246"/>
            <a:ext cx="4013206" cy="4308856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" name="Imagem 230">
            <a:extLst>
              <a:ext uri="{FF2B5EF4-FFF2-40B4-BE49-F238E27FC236}">
                <a16:creationId xmlns:a16="http://schemas.microsoft.com/office/drawing/2014/main" id="{4902230E-5AB7-412D-8C0D-74F91DC3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27" y="230404"/>
            <a:ext cx="1345545" cy="666600"/>
          </a:xfrm>
          <a:prstGeom prst="rect">
            <a:avLst/>
          </a:prstGeom>
        </p:spPr>
      </p:pic>
      <p:sp>
        <p:nvSpPr>
          <p:cNvPr id="232" name="Subtítulo 2">
            <a:extLst>
              <a:ext uri="{FF2B5EF4-FFF2-40B4-BE49-F238E27FC236}">
                <a16:creationId xmlns:a16="http://schemas.microsoft.com/office/drawing/2014/main" id="{FF29AE85-C3AC-46F6-AD28-36F86AE90219}"/>
              </a:ext>
            </a:extLst>
          </p:cNvPr>
          <p:cNvSpPr txBox="1">
            <a:spLocks/>
          </p:cNvSpPr>
          <p:nvPr/>
        </p:nvSpPr>
        <p:spPr>
          <a:xfrm>
            <a:off x="4565198" y="3746734"/>
            <a:ext cx="2581162" cy="1060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200" b="1" dirty="0">
                <a:latin typeface="Roboto Mono" panose="020B0604020202020204" charset="0"/>
                <a:ea typeface="Roboto Mono" panose="020B0604020202020204" charset="0"/>
              </a:rPr>
              <a:t>Grupo 2: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2200" dirty="0">
                <a:latin typeface="Roboto Mono" panose="020B0604020202020204" charset="0"/>
                <a:ea typeface="Roboto Mono" panose="020B0604020202020204" charset="0"/>
              </a:rPr>
              <a:t>Lara Vaz (A88362)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2200" dirty="0">
                <a:latin typeface="Roboto Mono" panose="020B0604020202020204" charset="0"/>
                <a:ea typeface="Roboto Mono" panose="020B0604020202020204" charset="0"/>
              </a:rPr>
              <a:t>Mariana Carvalho (A88360)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PT" sz="2200" dirty="0">
                <a:latin typeface="Roboto Mono" panose="020B0604020202020204" charset="0"/>
                <a:ea typeface="Roboto Mono" panose="020B0604020202020204" charset="0"/>
              </a:rPr>
              <a:t>Tiago Novais (A88397) </a:t>
            </a:r>
          </a:p>
          <a:p>
            <a:pPr algn="l"/>
            <a:endParaRPr lang="pt-PT" dirty="0"/>
          </a:p>
        </p:txBody>
      </p:sp>
      <p:sp>
        <p:nvSpPr>
          <p:cNvPr id="233" name="Subtítulo 2">
            <a:extLst>
              <a:ext uri="{FF2B5EF4-FFF2-40B4-BE49-F238E27FC236}">
                <a16:creationId xmlns:a16="http://schemas.microsoft.com/office/drawing/2014/main" id="{F3A526F7-4F38-4880-8AF6-20EB894AB154}"/>
              </a:ext>
            </a:extLst>
          </p:cNvPr>
          <p:cNvSpPr txBox="1">
            <a:spLocks/>
          </p:cNvSpPr>
          <p:nvPr/>
        </p:nvSpPr>
        <p:spPr>
          <a:xfrm>
            <a:off x="6703752" y="4109760"/>
            <a:ext cx="2098620" cy="60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200" dirty="0">
                <a:latin typeface="Roboto Mono" panose="020B0604020202020204" charset="0"/>
                <a:ea typeface="Roboto Mono" panose="020B0604020202020204" charset="0"/>
              </a:rPr>
              <a:t>Braga</a:t>
            </a:r>
          </a:p>
          <a:p>
            <a:pPr algn="r"/>
            <a:r>
              <a:rPr lang="pt-PT" sz="1200" dirty="0">
                <a:latin typeface="Roboto Mono" panose="020B0604020202020204" charset="0"/>
                <a:ea typeface="Roboto Mono" panose="020B0604020202020204" charset="0"/>
              </a:rPr>
              <a:t>19 de janeiro de 2021</a:t>
            </a:r>
          </a:p>
        </p:txBody>
      </p:sp>
    </p:spTree>
    <p:extLst>
      <p:ext uri="{BB962C8B-B14F-4D97-AF65-F5344CB8AC3E}">
        <p14:creationId xmlns:p14="http://schemas.microsoft.com/office/powerpoint/2010/main" val="156812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;p15">
            <a:extLst>
              <a:ext uri="{FF2B5EF4-FFF2-40B4-BE49-F238E27FC236}">
                <a16:creationId xmlns:a16="http://schemas.microsoft.com/office/drawing/2014/main" id="{4C55F74C-40DE-4BB5-8462-372EE61682CA}"/>
              </a:ext>
            </a:extLst>
          </p:cNvPr>
          <p:cNvSpPr txBox="1">
            <a:spLocks/>
          </p:cNvSpPr>
          <p:nvPr/>
        </p:nvSpPr>
        <p:spPr>
          <a:xfrm>
            <a:off x="414216" y="696480"/>
            <a:ext cx="4157784" cy="281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Fira Sans Extra Condensed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Dementia Prediction using Data Mining</a:t>
            </a:r>
            <a:endParaRPr kumimoji="0" lang="pt-PT" sz="5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ira Sans Extra Condensed SemiBold"/>
              <a:sym typeface="Fira Sans Extra Condensed SemiBold"/>
            </a:endParaRPr>
          </a:p>
        </p:txBody>
      </p:sp>
      <p:pic>
        <p:nvPicPr>
          <p:cNvPr id="1026" name="Picture 2" descr="Signs of Alzheimer&amp;#39;s Disease Detectable Before Significant Symptoms Are  Obvious">
            <a:extLst>
              <a:ext uri="{FF2B5EF4-FFF2-40B4-BE49-F238E27FC236}">
                <a16:creationId xmlns:a16="http://schemas.microsoft.com/office/drawing/2014/main" id="{5D7E9D2D-C7DB-44C8-A2FB-CE6A023E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91" y="696480"/>
            <a:ext cx="3818841" cy="28112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36;p17">
            <a:extLst>
              <a:ext uri="{FF2B5EF4-FFF2-40B4-BE49-F238E27FC236}">
                <a16:creationId xmlns:a16="http://schemas.microsoft.com/office/drawing/2014/main" id="{3B23022F-F1BA-4F08-9B9C-293C89BB798B}"/>
              </a:ext>
            </a:extLst>
          </p:cNvPr>
          <p:cNvSpPr txBox="1">
            <a:spLocks/>
          </p:cNvSpPr>
          <p:nvPr/>
        </p:nvSpPr>
        <p:spPr>
          <a:xfrm>
            <a:off x="414216" y="407562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pt-PT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Bussiness</a:t>
            </a:r>
            <a:r>
              <a:rPr kumimoji="0" lang="pt-PT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 </a:t>
            </a:r>
            <a:r>
              <a:rPr kumimoji="0" lang="pt-PT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Understanding</a:t>
            </a:r>
            <a:r>
              <a:rPr kumimoji="0" lang="pt-PT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55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BAF41AC-E002-4D35-AF8F-4DA59C3C8A8E}"/>
              </a:ext>
            </a:extLst>
          </p:cNvPr>
          <p:cNvSpPr/>
          <p:nvPr/>
        </p:nvSpPr>
        <p:spPr>
          <a:xfrm>
            <a:off x="0" y="96752"/>
            <a:ext cx="9144000" cy="796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18655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Understanding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89" name="Google Shape;689;p22"/>
          <p:cNvSpPr txBox="1"/>
          <p:nvPr/>
        </p:nvSpPr>
        <p:spPr>
          <a:xfrm>
            <a:off x="3295799" y="1116966"/>
            <a:ext cx="1785135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 Group</a:t>
            </a:r>
            <a:endParaRPr sz="3200" b="1" dirty="0">
              <a:solidFill>
                <a:schemeClr val="accent6">
                  <a:lumMod val="60000"/>
                  <a:lumOff val="4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082384" y="1516931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2 possibilidades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95" name="Google Shape;695;p22"/>
          <p:cNvCxnSpPr>
            <a:cxnSpLocks/>
          </p:cNvCxnSpPr>
          <p:nvPr/>
        </p:nvCxnSpPr>
        <p:spPr>
          <a:xfrm rot="5400000">
            <a:off x="3777286" y="2125041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Sex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Influencia a demência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332678" y="2935135"/>
            <a:ext cx="3224442" cy="331800"/>
            <a:chOff x="457200" y="2970300"/>
            <a:chExt cx="2518200" cy="331800"/>
          </a:xfrm>
        </p:grpSpPr>
        <p:sp>
          <p:nvSpPr>
            <p:cNvPr id="703" name="Google Shape;703;p22"/>
            <p:cNvSpPr txBox="1"/>
            <p:nvPr/>
          </p:nvSpPr>
          <p:spPr>
            <a:xfrm>
              <a:off x="914400" y="2970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SES </a:t>
              </a: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(Socioeconomic Status)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331800"/>
            <a:chOff x="457200" y="1964800"/>
            <a:chExt cx="2518200" cy="331800"/>
          </a:xfrm>
        </p:grpSpPr>
        <p:sp>
          <p:nvSpPr>
            <p:cNvPr id="708" name="Google Shape;708;p22"/>
            <p:cNvSpPr txBox="1"/>
            <p:nvPr/>
          </p:nvSpPr>
          <p:spPr>
            <a:xfrm>
              <a:off x="9144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Age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804081"/>
            <a:ext cx="2518199" cy="331800"/>
            <a:chOff x="457200" y="3804081"/>
            <a:chExt cx="2518199" cy="331800"/>
          </a:xfrm>
        </p:grpSpPr>
        <p:sp>
          <p:nvSpPr>
            <p:cNvPr id="713" name="Google Shape;713;p22"/>
            <p:cNvSpPr txBox="1"/>
            <p:nvPr/>
          </p:nvSpPr>
          <p:spPr>
            <a:xfrm>
              <a:off x="914399" y="3804081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EDUC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5" name="Google Shape;715;p22"/>
            <p:cNvSpPr txBox="1"/>
            <p:nvPr/>
          </p:nvSpPr>
          <p:spPr>
            <a:xfrm>
              <a:off x="457200" y="3804081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5349240" y="1160794"/>
            <a:ext cx="3523566" cy="356020"/>
            <a:chOff x="6389642" y="935162"/>
            <a:chExt cx="2444923" cy="356020"/>
          </a:xfrm>
        </p:grpSpPr>
        <p:sp>
          <p:nvSpPr>
            <p:cNvPr id="718" name="Google Shape;718;p22"/>
            <p:cNvSpPr txBox="1"/>
            <p:nvPr/>
          </p:nvSpPr>
          <p:spPr>
            <a:xfrm>
              <a:off x="6389642" y="959382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CDR (Clinical Dementia Ratio)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0" name="Google Shape;720;p22"/>
            <p:cNvSpPr txBox="1"/>
            <p:nvPr/>
          </p:nvSpPr>
          <p:spPr>
            <a:xfrm>
              <a:off x="8377365" y="935162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4777800" y="3712592"/>
            <a:ext cx="4073149" cy="331800"/>
            <a:chOff x="6168600" y="2970300"/>
            <a:chExt cx="2349184" cy="331800"/>
          </a:xfrm>
        </p:grpSpPr>
        <p:sp>
          <p:nvSpPr>
            <p:cNvPr id="723" name="Google Shape;723;p22"/>
            <p:cNvSpPr txBox="1"/>
            <p:nvPr/>
          </p:nvSpPr>
          <p:spPr>
            <a:xfrm>
              <a:off x="6168600" y="2970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nWBV (normalized Whole Brain Volume)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28818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4188367" y="1988360"/>
            <a:ext cx="4526713" cy="331800"/>
            <a:chOff x="6168600" y="1964800"/>
            <a:chExt cx="2307522" cy="331800"/>
          </a:xfrm>
        </p:grpSpPr>
        <p:sp>
          <p:nvSpPr>
            <p:cNvPr id="728" name="Google Shape;728;p22"/>
            <p:cNvSpPr txBox="1"/>
            <p:nvPr/>
          </p:nvSpPr>
          <p:spPr>
            <a:xfrm>
              <a:off x="61686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eTIV (estimated Total Intracranial Volume)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24652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4320748" y="2789574"/>
            <a:ext cx="4462277" cy="355230"/>
            <a:chOff x="7446256" y="3255841"/>
            <a:chExt cx="2283134" cy="355230"/>
          </a:xfrm>
        </p:grpSpPr>
        <p:sp>
          <p:nvSpPr>
            <p:cNvPr id="733" name="Google Shape;733;p22"/>
            <p:cNvSpPr txBox="1"/>
            <p:nvPr/>
          </p:nvSpPr>
          <p:spPr>
            <a:xfrm>
              <a:off x="7446256" y="3279271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ASF </a:t>
              </a: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(Atlas Scaling Factor)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5" name="Google Shape;735;p22"/>
            <p:cNvSpPr txBox="1"/>
            <p:nvPr/>
          </p:nvSpPr>
          <p:spPr>
            <a:xfrm>
              <a:off x="9456883" y="3255841"/>
              <a:ext cx="27250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7" name="Google Shape;699;p22">
            <a:extLst>
              <a:ext uri="{FF2B5EF4-FFF2-40B4-BE49-F238E27FC236}">
                <a16:creationId xmlns:a16="http://schemas.microsoft.com/office/drawing/2014/main" id="{DCC16A0B-C879-4A06-83EF-B471477800A2}"/>
              </a:ext>
            </a:extLst>
          </p:cNvPr>
          <p:cNvSpPr txBox="1"/>
          <p:nvPr/>
        </p:nvSpPr>
        <p:spPr>
          <a:xfrm>
            <a:off x="3267537" y="2557435"/>
            <a:ext cx="2587201" cy="755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Demented (43.5%)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Non-demented (56.5%)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2" name="Picture 4" descr="Símbolo correto verde ilustração stock. Ilustração de confirme - 108998257">
            <a:extLst>
              <a:ext uri="{FF2B5EF4-FFF2-40B4-BE49-F238E27FC236}">
                <a16:creationId xmlns:a16="http://schemas.microsoft.com/office/drawing/2014/main" id="{73B62BA8-655E-4DCB-BF09-2D5345046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22" y="1322887"/>
            <a:ext cx="642956" cy="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Google Shape;699;p22">
            <a:extLst>
              <a:ext uri="{FF2B5EF4-FFF2-40B4-BE49-F238E27FC236}">
                <a16:creationId xmlns:a16="http://schemas.microsoft.com/office/drawing/2014/main" id="{7D91B6F4-2A29-40C8-B942-FABC902D4648}"/>
              </a:ext>
            </a:extLst>
          </p:cNvPr>
          <p:cNvSpPr txBox="1"/>
          <p:nvPr/>
        </p:nvSpPr>
        <p:spPr>
          <a:xfrm>
            <a:off x="914399" y="2296600"/>
            <a:ext cx="2061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Influencia a demência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Picture 4" descr="Símbolo correto verde ilustração stock. Ilustração de confirme - 108998257">
            <a:extLst>
              <a:ext uri="{FF2B5EF4-FFF2-40B4-BE49-F238E27FC236}">
                <a16:creationId xmlns:a16="http://schemas.microsoft.com/office/drawing/2014/main" id="{CC3B2F4A-8ACF-4C2E-854F-1A2F3737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5" y="2351103"/>
            <a:ext cx="642956" cy="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Google Shape;699;p22">
            <a:extLst>
              <a:ext uri="{FF2B5EF4-FFF2-40B4-BE49-F238E27FC236}">
                <a16:creationId xmlns:a16="http://schemas.microsoft.com/office/drawing/2014/main" id="{03791A06-0606-445F-A9A9-767EA9F590E3}"/>
              </a:ext>
            </a:extLst>
          </p:cNvPr>
          <p:cNvSpPr txBox="1"/>
          <p:nvPr/>
        </p:nvSpPr>
        <p:spPr>
          <a:xfrm>
            <a:off x="988799" y="3227756"/>
            <a:ext cx="23694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Não influencia a demência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52CC561-1EC4-4A3E-A9E9-AB5D165F9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8" y="3324816"/>
            <a:ext cx="532602" cy="279616"/>
          </a:xfrm>
          <a:prstGeom prst="rect">
            <a:avLst/>
          </a:prstGeom>
        </p:spPr>
      </p:pic>
      <p:sp>
        <p:nvSpPr>
          <p:cNvPr id="104" name="Google Shape;699;p22">
            <a:extLst>
              <a:ext uri="{FF2B5EF4-FFF2-40B4-BE49-F238E27FC236}">
                <a16:creationId xmlns:a16="http://schemas.microsoft.com/office/drawing/2014/main" id="{8CFD4F00-49CC-423F-8F1A-54EE544BABF9}"/>
              </a:ext>
            </a:extLst>
          </p:cNvPr>
          <p:cNvSpPr txBox="1"/>
          <p:nvPr/>
        </p:nvSpPr>
        <p:spPr>
          <a:xfrm>
            <a:off x="988641" y="4010256"/>
            <a:ext cx="2061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Influencia a demência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Picture 4" descr="Símbolo correto verde ilustração stock. Ilustração de confirme - 108998257">
            <a:extLst>
              <a:ext uri="{FF2B5EF4-FFF2-40B4-BE49-F238E27FC236}">
                <a16:creationId xmlns:a16="http://schemas.microsoft.com/office/drawing/2014/main" id="{8AA2E98D-601E-47F8-87CE-7331D6F6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8" y="4081432"/>
            <a:ext cx="642956" cy="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Google Shape;699;p22">
            <a:extLst>
              <a:ext uri="{FF2B5EF4-FFF2-40B4-BE49-F238E27FC236}">
                <a16:creationId xmlns:a16="http://schemas.microsoft.com/office/drawing/2014/main" id="{88F3ADD0-732C-4BC9-8545-8BA2A079C073}"/>
              </a:ext>
            </a:extLst>
          </p:cNvPr>
          <p:cNvSpPr txBox="1"/>
          <p:nvPr/>
        </p:nvSpPr>
        <p:spPr>
          <a:xfrm>
            <a:off x="6140598" y="1519413"/>
            <a:ext cx="2061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Influencia a demência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Picture 4" descr="Símbolo correto verde ilustração stock. Ilustração de confirme - 108998257">
            <a:extLst>
              <a:ext uri="{FF2B5EF4-FFF2-40B4-BE49-F238E27FC236}">
                <a16:creationId xmlns:a16="http://schemas.microsoft.com/office/drawing/2014/main" id="{B1546090-0CFA-454E-9D95-CF75A4A7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62" y="4694911"/>
            <a:ext cx="560545" cy="4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Símbolo correto verde ilustração stock. Ilustração de confirme - 108998257">
            <a:extLst>
              <a:ext uri="{FF2B5EF4-FFF2-40B4-BE49-F238E27FC236}">
                <a16:creationId xmlns:a16="http://schemas.microsoft.com/office/drawing/2014/main" id="{6C0040F4-975D-4DB6-8892-7FCD72C2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44" y="1518242"/>
            <a:ext cx="642956" cy="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4E63B5E5-A457-4892-8431-6FFCAAD54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598" y="3210850"/>
            <a:ext cx="532602" cy="279616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8837977E-15C8-4BD7-8331-6B7EFB6A8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052" y="4081432"/>
            <a:ext cx="532602" cy="279616"/>
          </a:xfrm>
          <a:prstGeom prst="rect">
            <a:avLst/>
          </a:pr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E505B5D0-5FCC-4405-80C2-195BDEB49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11" y="2362322"/>
            <a:ext cx="532602" cy="279616"/>
          </a:xfrm>
          <a:prstGeom prst="rect">
            <a:avLst/>
          </a:prstGeom>
        </p:spPr>
      </p:pic>
      <p:grpSp>
        <p:nvGrpSpPr>
          <p:cNvPr id="112" name="Google Shape;731;p22">
            <a:extLst>
              <a:ext uri="{FF2B5EF4-FFF2-40B4-BE49-F238E27FC236}">
                <a16:creationId xmlns:a16="http://schemas.microsoft.com/office/drawing/2014/main" id="{9DFE46B6-625C-4CFD-8378-B971C6CA65AC}"/>
              </a:ext>
            </a:extLst>
          </p:cNvPr>
          <p:cNvGrpSpPr/>
          <p:nvPr/>
        </p:nvGrpSpPr>
        <p:grpSpPr>
          <a:xfrm>
            <a:off x="2167460" y="4492705"/>
            <a:ext cx="3768223" cy="258584"/>
            <a:chOff x="5159959" y="4195471"/>
            <a:chExt cx="2270288" cy="372394"/>
          </a:xfrm>
        </p:grpSpPr>
        <p:sp>
          <p:nvSpPr>
            <p:cNvPr id="115" name="Google Shape;733;p22">
              <a:extLst>
                <a:ext uri="{FF2B5EF4-FFF2-40B4-BE49-F238E27FC236}">
                  <a16:creationId xmlns:a16="http://schemas.microsoft.com/office/drawing/2014/main" id="{02E13CDF-EF0A-497C-84E7-B5B23D3374AB}"/>
                </a:ext>
              </a:extLst>
            </p:cNvPr>
            <p:cNvSpPr txBox="1"/>
            <p:nvPr/>
          </p:nvSpPr>
          <p:spPr>
            <a:xfrm>
              <a:off x="5159959" y="423606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MMSE (Mini Mental State Evaluation)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" name="Google Shape;735;p22">
              <a:extLst>
                <a:ext uri="{FF2B5EF4-FFF2-40B4-BE49-F238E27FC236}">
                  <a16:creationId xmlns:a16="http://schemas.microsoft.com/office/drawing/2014/main" id="{A74CED2B-8C76-4B39-9ED8-CD16BB5A9635}"/>
                </a:ext>
              </a:extLst>
            </p:cNvPr>
            <p:cNvSpPr txBox="1"/>
            <p:nvPr/>
          </p:nvSpPr>
          <p:spPr>
            <a:xfrm>
              <a:off x="7144006" y="4195471"/>
              <a:ext cx="28624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7" name="Google Shape;699;p22">
            <a:extLst>
              <a:ext uri="{FF2B5EF4-FFF2-40B4-BE49-F238E27FC236}">
                <a16:creationId xmlns:a16="http://schemas.microsoft.com/office/drawing/2014/main" id="{6034690E-214A-476C-82CF-DA8918013080}"/>
              </a:ext>
            </a:extLst>
          </p:cNvPr>
          <p:cNvSpPr txBox="1"/>
          <p:nvPr/>
        </p:nvSpPr>
        <p:spPr>
          <a:xfrm>
            <a:off x="3205384" y="4668649"/>
            <a:ext cx="2061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Influencia a demência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699;p22">
            <a:extLst>
              <a:ext uri="{FF2B5EF4-FFF2-40B4-BE49-F238E27FC236}">
                <a16:creationId xmlns:a16="http://schemas.microsoft.com/office/drawing/2014/main" id="{14293F1B-2BCA-48F9-942C-A3F2F2F710D8}"/>
              </a:ext>
            </a:extLst>
          </p:cNvPr>
          <p:cNvSpPr txBox="1"/>
          <p:nvPr/>
        </p:nvSpPr>
        <p:spPr>
          <a:xfrm>
            <a:off x="6033289" y="3121374"/>
            <a:ext cx="23694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Não influencia a demência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699;p22">
            <a:extLst>
              <a:ext uri="{FF2B5EF4-FFF2-40B4-BE49-F238E27FC236}">
                <a16:creationId xmlns:a16="http://schemas.microsoft.com/office/drawing/2014/main" id="{2BDA8ADE-F881-48CB-97A6-1AFDE9FF332E}"/>
              </a:ext>
            </a:extLst>
          </p:cNvPr>
          <p:cNvSpPr txBox="1"/>
          <p:nvPr/>
        </p:nvSpPr>
        <p:spPr>
          <a:xfrm>
            <a:off x="5995922" y="2264412"/>
            <a:ext cx="23694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Não influencia a demência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699;p22">
            <a:extLst>
              <a:ext uri="{FF2B5EF4-FFF2-40B4-BE49-F238E27FC236}">
                <a16:creationId xmlns:a16="http://schemas.microsoft.com/office/drawing/2014/main" id="{7B876664-D706-4B59-AEE3-F7141CF7C29B}"/>
              </a:ext>
            </a:extLst>
          </p:cNvPr>
          <p:cNvSpPr txBox="1"/>
          <p:nvPr/>
        </p:nvSpPr>
        <p:spPr>
          <a:xfrm>
            <a:off x="6034928" y="4034221"/>
            <a:ext cx="23694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Não influencia a demência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641;p22">
            <a:extLst>
              <a:ext uri="{FF2B5EF4-FFF2-40B4-BE49-F238E27FC236}">
                <a16:creationId xmlns:a16="http://schemas.microsoft.com/office/drawing/2014/main" id="{2EB02919-D302-4989-8EC9-52987A8A8661}"/>
              </a:ext>
            </a:extLst>
          </p:cNvPr>
          <p:cNvSpPr txBox="1">
            <a:spLocks/>
          </p:cNvSpPr>
          <p:nvPr/>
        </p:nvSpPr>
        <p:spPr>
          <a:xfrm>
            <a:off x="504600" y="512868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pt-PT" sz="2000" dirty="0">
                <a:solidFill>
                  <a:schemeClr val="bg1"/>
                </a:solidFill>
              </a:rPr>
              <a:t>O que dizem os estudos?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Modelling, Evaluation, Results and Future Work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EB0437E-769B-47F7-90EC-FED9F5142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28433"/>
              </p:ext>
            </p:extLst>
          </p:nvPr>
        </p:nvGraphicFramePr>
        <p:xfrm>
          <a:off x="298174" y="1055494"/>
          <a:ext cx="8388626" cy="381638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3851">
                  <a:extLst>
                    <a:ext uri="{9D8B030D-6E8A-4147-A177-3AD203B41FA5}">
                      <a16:colId xmlns:a16="http://schemas.microsoft.com/office/drawing/2014/main" val="3738308553"/>
                    </a:ext>
                  </a:extLst>
                </a:gridCol>
                <a:gridCol w="1256216">
                  <a:extLst>
                    <a:ext uri="{9D8B030D-6E8A-4147-A177-3AD203B41FA5}">
                      <a16:colId xmlns:a16="http://schemas.microsoft.com/office/drawing/2014/main" val="2087945383"/>
                    </a:ext>
                  </a:extLst>
                </a:gridCol>
                <a:gridCol w="2963255">
                  <a:extLst>
                    <a:ext uri="{9D8B030D-6E8A-4147-A177-3AD203B41FA5}">
                      <a16:colId xmlns:a16="http://schemas.microsoft.com/office/drawing/2014/main" val="838781228"/>
                    </a:ext>
                  </a:extLst>
                </a:gridCol>
                <a:gridCol w="1822982">
                  <a:extLst>
                    <a:ext uri="{9D8B030D-6E8A-4147-A177-3AD203B41FA5}">
                      <a16:colId xmlns:a16="http://schemas.microsoft.com/office/drawing/2014/main" val="4172404308"/>
                    </a:ext>
                  </a:extLst>
                </a:gridCol>
                <a:gridCol w="1572322">
                  <a:extLst>
                    <a:ext uri="{9D8B030D-6E8A-4147-A177-3AD203B41FA5}">
                      <a16:colId xmlns:a16="http://schemas.microsoft.com/office/drawing/2014/main" val="266523802"/>
                    </a:ext>
                  </a:extLst>
                </a:gridCol>
              </a:tblGrid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DMT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Scenario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Sensibilidade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Exatidão (%)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220495"/>
                  </a:ext>
                </a:extLst>
              </a:tr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S1,S2,S3,S4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CV 10 </a:t>
                      </a:r>
                      <a:r>
                        <a:rPr lang="pt-PT" sz="1800" dirty="0" err="1"/>
                        <a:t>folds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99.40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66032"/>
                  </a:ext>
                </a:extLst>
              </a:tr>
              <a:tr h="58168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  <a:p>
                      <a:pPr algn="ctr"/>
                      <a:r>
                        <a:rPr lang="pt-PT" sz="18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CV 10 (</a:t>
                      </a:r>
                      <a:r>
                        <a:rPr lang="pt-PT" sz="1800" dirty="0" err="1"/>
                        <a:t>or</a:t>
                      </a:r>
                      <a:r>
                        <a:rPr lang="pt-PT" sz="1800" dirty="0"/>
                        <a:t> 50) </a:t>
                      </a:r>
                      <a:r>
                        <a:rPr lang="pt-PT" sz="1800" dirty="0" err="1"/>
                        <a:t>folds</a:t>
                      </a:r>
                      <a:endParaRPr lang="pt-PT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CV 10 </a:t>
                      </a:r>
                      <a:r>
                        <a:rPr lang="pt-PT" sz="1800" dirty="0" err="1"/>
                        <a:t>folds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99.32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99.70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92579"/>
                  </a:ext>
                </a:extLst>
              </a:tr>
              <a:tr h="423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CV 50 </a:t>
                      </a:r>
                      <a:r>
                        <a:rPr lang="pt-PT" sz="1800" dirty="0" err="1"/>
                        <a:t>folds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99.32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99.70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4215"/>
                  </a:ext>
                </a:extLst>
              </a:tr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  <a:p>
                      <a:pPr algn="ctr"/>
                      <a:r>
                        <a:rPr lang="pt-PT" sz="18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rgbClr val="FF0000"/>
                          </a:solidFill>
                        </a:rPr>
                        <a:t>PS 66% </a:t>
                      </a:r>
                      <a:r>
                        <a:rPr lang="pt-PT" sz="1800" dirty="0">
                          <a:solidFill>
                            <a:schemeClr val="accent2"/>
                          </a:solidFill>
                        </a:rPr>
                        <a:t>CV 10 </a:t>
                      </a:r>
                      <a:r>
                        <a:rPr lang="pt-PT" sz="1800" dirty="0" err="1">
                          <a:solidFill>
                            <a:schemeClr val="accent2"/>
                          </a:solidFill>
                        </a:rPr>
                        <a:t>folds</a:t>
                      </a:r>
                      <a:endParaRPr lang="pt-PT" sz="1800" dirty="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r>
                        <a:rPr lang="pt-PT" sz="1800" dirty="0">
                          <a:solidFill>
                            <a:schemeClr val="accent2"/>
                          </a:solidFill>
                        </a:rPr>
                        <a:t>CV 10 (</a:t>
                      </a:r>
                      <a:r>
                        <a:rPr lang="pt-PT" sz="1800" dirty="0" err="1">
                          <a:solidFill>
                            <a:schemeClr val="accent2"/>
                          </a:solidFill>
                        </a:rPr>
                        <a:t>or</a:t>
                      </a:r>
                      <a:r>
                        <a:rPr lang="pt-PT" sz="1800" dirty="0">
                          <a:solidFill>
                            <a:schemeClr val="accent2"/>
                          </a:solidFill>
                        </a:rPr>
                        <a:t> 50) </a:t>
                      </a:r>
                      <a:r>
                        <a:rPr lang="pt-PT" sz="1800" dirty="0" err="1">
                          <a:solidFill>
                            <a:schemeClr val="accent2"/>
                          </a:solidFill>
                        </a:rPr>
                        <a:t>folds</a:t>
                      </a:r>
                      <a:endParaRPr lang="pt-PT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99.40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05109"/>
                  </a:ext>
                </a:extLst>
              </a:tr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S1,S2,S4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CV 10 (</a:t>
                      </a:r>
                      <a:r>
                        <a:rPr lang="pt-PT" sz="1800" dirty="0" err="1"/>
                        <a:t>or</a:t>
                      </a:r>
                      <a:r>
                        <a:rPr lang="pt-PT" sz="1800" dirty="0"/>
                        <a:t> 50) </a:t>
                      </a:r>
                      <a:r>
                        <a:rPr lang="pt-PT" sz="1800" dirty="0" err="1"/>
                        <a:t>folds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99.40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61473"/>
                  </a:ext>
                </a:extLst>
              </a:tr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IBk</a:t>
                      </a:r>
                      <a:endParaRPr lang="pt-PT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CV 10 (</a:t>
                      </a:r>
                      <a:r>
                        <a:rPr lang="pt-PT" sz="1800" dirty="0" err="1"/>
                        <a:t>or</a:t>
                      </a:r>
                      <a:r>
                        <a:rPr lang="pt-PT" sz="1800" dirty="0"/>
                        <a:t> 50) </a:t>
                      </a:r>
                      <a:r>
                        <a:rPr lang="pt-PT" sz="1800" dirty="0" err="1"/>
                        <a:t>folds</a:t>
                      </a:r>
                      <a:endParaRPr lang="pt-PT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8333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;p15">
            <a:extLst>
              <a:ext uri="{FF2B5EF4-FFF2-40B4-BE49-F238E27FC236}">
                <a16:creationId xmlns:a16="http://schemas.microsoft.com/office/drawing/2014/main" id="{4C55F74C-40DE-4BB5-8462-372EE61682CA}"/>
              </a:ext>
            </a:extLst>
          </p:cNvPr>
          <p:cNvSpPr txBox="1">
            <a:spLocks/>
          </p:cNvSpPr>
          <p:nvPr/>
        </p:nvSpPr>
        <p:spPr>
          <a:xfrm>
            <a:off x="281836" y="464832"/>
            <a:ext cx="4157784" cy="281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Fira Sans Extra Condensed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Parkinson’s Disease Detection using Data Mining</a:t>
            </a:r>
            <a:endParaRPr kumimoji="0" lang="pt-PT" sz="5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ira Sans Extra Condensed SemiBold"/>
              <a:sym typeface="Fira Sans Extra Condensed SemiBold"/>
            </a:endParaRPr>
          </a:p>
        </p:txBody>
      </p:sp>
      <p:sp>
        <p:nvSpPr>
          <p:cNvPr id="6" name="Google Shape;336;p17">
            <a:extLst>
              <a:ext uri="{FF2B5EF4-FFF2-40B4-BE49-F238E27FC236}">
                <a16:creationId xmlns:a16="http://schemas.microsoft.com/office/drawing/2014/main" id="{3B23022F-F1BA-4F08-9B9C-293C89BB798B}"/>
              </a:ext>
            </a:extLst>
          </p:cNvPr>
          <p:cNvSpPr txBox="1">
            <a:spLocks/>
          </p:cNvSpPr>
          <p:nvPr/>
        </p:nvSpPr>
        <p:spPr>
          <a:xfrm>
            <a:off x="281836" y="4238472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pt-PT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Business </a:t>
            </a:r>
            <a:r>
              <a:rPr kumimoji="0" lang="pt-PT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Understanding</a:t>
            </a:r>
            <a:r>
              <a:rPr kumimoji="0" lang="pt-PT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 </a:t>
            </a:r>
          </a:p>
        </p:txBody>
      </p:sp>
      <p:pic>
        <p:nvPicPr>
          <p:cNvPr id="2" name="Picture 2" descr="Case Report Links Parkinson&amp;#39;s Disease to COVID-19 | MedPage To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241" y="719328"/>
            <a:ext cx="4072808" cy="27152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60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F8347EE-1288-4CB0-8F08-0C209AD78E38}"/>
              </a:ext>
            </a:extLst>
          </p:cNvPr>
          <p:cNvSpPr/>
          <p:nvPr/>
        </p:nvSpPr>
        <p:spPr>
          <a:xfrm>
            <a:off x="0" y="100166"/>
            <a:ext cx="9144000" cy="796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64810" y="609112"/>
            <a:ext cx="9922773" cy="300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200" dirty="0">
                <a:solidFill>
                  <a:schemeClr val="bg1"/>
                </a:solidFill>
              </a:rPr>
              <a:t>Data Understanding </a:t>
            </a:r>
            <a:r>
              <a:rPr lang="pt-PT" sz="3200" dirty="0">
                <a:solidFill>
                  <a:schemeClr val="bg1"/>
                </a:solidFill>
              </a:rPr>
              <a:t>&amp; Data </a:t>
            </a:r>
            <a:r>
              <a:rPr lang="pt-PT" sz="3200" dirty="0" err="1">
                <a:solidFill>
                  <a:schemeClr val="bg1"/>
                </a:solidFill>
              </a:rPr>
              <a:t>Preparation</a:t>
            </a:r>
            <a:r>
              <a:rPr lang="pt-PT" sz="2800" dirty="0"/>
              <a:t/>
            </a:r>
            <a:br>
              <a:rPr lang="pt-PT" sz="2800" dirty="0"/>
            </a:br>
            <a:endParaRPr dirty="0"/>
          </a:p>
        </p:txBody>
      </p:sp>
      <p:sp>
        <p:nvSpPr>
          <p:cNvPr id="689" name="Google Shape;689;p22"/>
          <p:cNvSpPr txBox="1"/>
          <p:nvPr/>
        </p:nvSpPr>
        <p:spPr>
          <a:xfrm>
            <a:off x="3817364" y="1047750"/>
            <a:ext cx="1785135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Status</a:t>
            </a:r>
            <a:endParaRPr sz="3200" b="1" dirty="0">
              <a:solidFill>
                <a:schemeClr val="accent6">
                  <a:lumMod val="60000"/>
                  <a:lumOff val="4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527400" y="147405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2 possibilidades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95" name="Google Shape;695;p22"/>
          <p:cNvCxnSpPr>
            <a:cxnSpLocks/>
            <a:stCxn id="690" idx="2"/>
            <a:endCxn id="56" idx="0"/>
          </p:cNvCxnSpPr>
          <p:nvPr/>
        </p:nvCxnSpPr>
        <p:spPr>
          <a:xfrm rot="5400000">
            <a:off x="3208549" y="1497633"/>
            <a:ext cx="1008134" cy="18135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123" name="Google Shape;730;p22">
            <a:extLst>
              <a:ext uri="{FF2B5EF4-FFF2-40B4-BE49-F238E27FC236}">
                <a16:creationId xmlns:a16="http://schemas.microsoft.com/office/drawing/2014/main" id="{38799015-8245-4AB3-86D1-85AAA500BF38}"/>
              </a:ext>
            </a:extLst>
          </p:cNvPr>
          <p:cNvSpPr txBox="1"/>
          <p:nvPr/>
        </p:nvSpPr>
        <p:spPr>
          <a:xfrm>
            <a:off x="3681642" y="1071978"/>
            <a:ext cx="457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000" b="1" dirty="0">
              <a:solidFill>
                <a:schemeClr val="accent6">
                  <a:lumMod val="60000"/>
                  <a:lumOff val="4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56" name="Gráfico 55"/>
          <p:cNvGraphicFramePr/>
          <p:nvPr>
            <p:extLst>
              <p:ext uri="{D42A27DB-BD31-4B8C-83A1-F6EECF244321}">
                <p14:modId xmlns:p14="http://schemas.microsoft.com/office/powerpoint/2010/main" val="208603198"/>
              </p:ext>
            </p:extLst>
          </p:nvPr>
        </p:nvGraphicFramePr>
        <p:xfrm>
          <a:off x="1229444" y="2908484"/>
          <a:ext cx="3152775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9" name="Imagem 58">
            <a:extLst>
              <a:ext uri="{FF2B5EF4-FFF2-40B4-BE49-F238E27FC236}">
                <a16:creationId xmlns:a16="http://schemas.microsoft.com/office/drawing/2014/main" id="{E505B5D0-5FCC-4405-80C2-195BDEB49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367" y="1631436"/>
            <a:ext cx="532602" cy="279616"/>
          </a:xfrm>
          <a:prstGeom prst="rect">
            <a:avLst/>
          </a:prstGeom>
        </p:spPr>
      </p:pic>
      <p:sp>
        <p:nvSpPr>
          <p:cNvPr id="61" name="Google Shape;728;p22"/>
          <p:cNvSpPr txBox="1"/>
          <p:nvPr/>
        </p:nvSpPr>
        <p:spPr>
          <a:xfrm>
            <a:off x="5136168" y="1624793"/>
            <a:ext cx="2061000" cy="37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name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99;p22">
            <a:extLst>
              <a:ext uri="{FF2B5EF4-FFF2-40B4-BE49-F238E27FC236}">
                <a16:creationId xmlns:a16="http://schemas.microsoft.com/office/drawing/2014/main" id="{2BDA8ADE-F881-48CB-97A6-1AFDE9FF332E}"/>
              </a:ext>
            </a:extLst>
          </p:cNvPr>
          <p:cNvSpPr txBox="1"/>
          <p:nvPr/>
        </p:nvSpPr>
        <p:spPr>
          <a:xfrm>
            <a:off x="5900367" y="2002833"/>
            <a:ext cx="23694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Não influencia o Parkinson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Picture 4" descr="Símbolo correto verde ilustração stock. Ilustração de confirme - 108998257">
            <a:extLst>
              <a:ext uri="{FF2B5EF4-FFF2-40B4-BE49-F238E27FC236}">
                <a16:creationId xmlns:a16="http://schemas.microsoft.com/office/drawing/2014/main" id="{6C0040F4-975D-4DB6-8892-7FCD72C2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13" y="2613560"/>
            <a:ext cx="642956" cy="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Google Shape;728;p22"/>
          <p:cNvSpPr txBox="1"/>
          <p:nvPr/>
        </p:nvSpPr>
        <p:spPr>
          <a:xfrm>
            <a:off x="5165288" y="2636853"/>
            <a:ext cx="2061000" cy="37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MDVP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Google Shape;699;p22">
            <a:extLst>
              <a:ext uri="{FF2B5EF4-FFF2-40B4-BE49-F238E27FC236}">
                <a16:creationId xmlns:a16="http://schemas.microsoft.com/office/drawing/2014/main" id="{2BDA8ADE-F881-48CB-97A6-1AFDE9FF332E}"/>
              </a:ext>
            </a:extLst>
          </p:cNvPr>
          <p:cNvSpPr txBox="1"/>
          <p:nvPr/>
        </p:nvSpPr>
        <p:spPr>
          <a:xfrm>
            <a:off x="5900367" y="2917770"/>
            <a:ext cx="23694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Influencia o Parkinson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2655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298174" y="20444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Modelling, Evaluation, Results and Future Work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EB0437E-769B-47F7-90EC-FED9F5142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68129"/>
              </p:ext>
            </p:extLst>
          </p:nvPr>
        </p:nvGraphicFramePr>
        <p:xfrm>
          <a:off x="298174" y="710438"/>
          <a:ext cx="8707802" cy="4206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3295">
                  <a:extLst>
                    <a:ext uri="{9D8B030D-6E8A-4147-A177-3AD203B41FA5}">
                      <a16:colId xmlns:a16="http://schemas.microsoft.com/office/drawing/2014/main" val="3738308553"/>
                    </a:ext>
                  </a:extLst>
                </a:gridCol>
                <a:gridCol w="1304013">
                  <a:extLst>
                    <a:ext uri="{9D8B030D-6E8A-4147-A177-3AD203B41FA5}">
                      <a16:colId xmlns:a16="http://schemas.microsoft.com/office/drawing/2014/main" val="2087945383"/>
                    </a:ext>
                  </a:extLst>
                </a:gridCol>
                <a:gridCol w="3076003">
                  <a:extLst>
                    <a:ext uri="{9D8B030D-6E8A-4147-A177-3AD203B41FA5}">
                      <a16:colId xmlns:a16="http://schemas.microsoft.com/office/drawing/2014/main" val="838781228"/>
                    </a:ext>
                  </a:extLst>
                </a:gridCol>
                <a:gridCol w="1892344">
                  <a:extLst>
                    <a:ext uri="{9D8B030D-6E8A-4147-A177-3AD203B41FA5}">
                      <a16:colId xmlns:a16="http://schemas.microsoft.com/office/drawing/2014/main" val="4172404308"/>
                    </a:ext>
                  </a:extLst>
                </a:gridCol>
                <a:gridCol w="1632147">
                  <a:extLst>
                    <a:ext uri="{9D8B030D-6E8A-4147-A177-3AD203B41FA5}">
                      <a16:colId xmlns:a16="http://schemas.microsoft.com/office/drawing/2014/main" val="266523802"/>
                    </a:ext>
                  </a:extLst>
                </a:gridCol>
              </a:tblGrid>
              <a:tr h="359238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DMT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Scenario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r>
                        <a:rPr lang="pt-PT" sz="1800" dirty="0"/>
                        <a:t> (%)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220495"/>
                  </a:ext>
                </a:extLst>
              </a:tr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PS</a:t>
                      </a:r>
                      <a:r>
                        <a:rPr lang="pt-PT" sz="1800" baseline="0" dirty="0"/>
                        <a:t> 50%/50%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OS</a:t>
                      </a:r>
                    </a:p>
                    <a:p>
                      <a:pPr algn="ctr"/>
                      <a:r>
                        <a:rPr lang="pt-PT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79.59</a:t>
                      </a:r>
                    </a:p>
                    <a:p>
                      <a:pPr algn="ctr"/>
                      <a:r>
                        <a:rPr lang="pt-PT" sz="1800" dirty="0"/>
                        <a:t>74.23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66032"/>
                  </a:ext>
                </a:extLst>
              </a:tr>
              <a:tr h="58168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PS 50%/50%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OS</a:t>
                      </a:r>
                    </a:p>
                    <a:p>
                      <a:pPr algn="ctr"/>
                      <a:r>
                        <a:rPr lang="pt-PT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77.55</a:t>
                      </a:r>
                    </a:p>
                    <a:p>
                      <a:pPr algn="ctr"/>
                      <a:r>
                        <a:rPr lang="pt-PT" sz="1800" dirty="0"/>
                        <a:t>65.98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92579"/>
                  </a:ext>
                </a:extLst>
              </a:tr>
              <a:tr h="423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J48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PS 50%/50%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OS</a:t>
                      </a:r>
                    </a:p>
                    <a:p>
                      <a:pPr algn="ctr"/>
                      <a:r>
                        <a:rPr lang="pt-PT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87.76</a:t>
                      </a:r>
                    </a:p>
                    <a:p>
                      <a:pPr algn="ctr"/>
                      <a:r>
                        <a:rPr lang="pt-PT" sz="1800" dirty="0"/>
                        <a:t>76.29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4215"/>
                  </a:ext>
                </a:extLst>
              </a:tr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PS 50%/50%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OS</a:t>
                      </a:r>
                    </a:p>
                    <a:p>
                      <a:pPr algn="ctr"/>
                      <a:r>
                        <a:rPr lang="pt-PT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83.67</a:t>
                      </a:r>
                    </a:p>
                    <a:p>
                      <a:pPr algn="ctr"/>
                      <a:r>
                        <a:rPr lang="pt-PT" sz="1800" dirty="0"/>
                        <a:t>86.60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05109"/>
                  </a:ext>
                </a:extLst>
              </a:tr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Kstar</a:t>
                      </a:r>
                      <a:endParaRPr lang="pt-PT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PS 50%/50%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OS</a:t>
                      </a:r>
                    </a:p>
                    <a:p>
                      <a:pPr algn="ctr"/>
                      <a:r>
                        <a:rPr lang="pt-PT" sz="18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92.52</a:t>
                      </a:r>
                    </a:p>
                    <a:p>
                      <a:pPr algn="ctr"/>
                      <a:r>
                        <a:rPr lang="pt-PT" sz="1800" dirty="0"/>
                        <a:t>84.54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18564"/>
                  </a:ext>
                </a:extLst>
              </a:tr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KNN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PS 50%/50%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OS</a:t>
                      </a:r>
                    </a:p>
                    <a:p>
                      <a:pPr algn="ctr"/>
                      <a:r>
                        <a:rPr lang="pt-PT" sz="18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91.84</a:t>
                      </a:r>
                    </a:p>
                    <a:p>
                      <a:pPr algn="ctr"/>
                      <a:r>
                        <a:rPr lang="pt-PT" sz="1800" dirty="0"/>
                        <a:t>84.54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83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64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298174" y="20444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Modelling, Evaluation, Results and Future Work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EB0437E-769B-47F7-90EC-FED9F5142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52125"/>
              </p:ext>
            </p:extLst>
          </p:nvPr>
        </p:nvGraphicFramePr>
        <p:xfrm>
          <a:off x="298174" y="710438"/>
          <a:ext cx="8707802" cy="4206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3295">
                  <a:extLst>
                    <a:ext uri="{9D8B030D-6E8A-4147-A177-3AD203B41FA5}">
                      <a16:colId xmlns:a16="http://schemas.microsoft.com/office/drawing/2014/main" val="3738308553"/>
                    </a:ext>
                  </a:extLst>
                </a:gridCol>
                <a:gridCol w="1304013">
                  <a:extLst>
                    <a:ext uri="{9D8B030D-6E8A-4147-A177-3AD203B41FA5}">
                      <a16:colId xmlns:a16="http://schemas.microsoft.com/office/drawing/2014/main" val="2087945383"/>
                    </a:ext>
                  </a:extLst>
                </a:gridCol>
                <a:gridCol w="3076003">
                  <a:extLst>
                    <a:ext uri="{9D8B030D-6E8A-4147-A177-3AD203B41FA5}">
                      <a16:colId xmlns:a16="http://schemas.microsoft.com/office/drawing/2014/main" val="838781228"/>
                    </a:ext>
                  </a:extLst>
                </a:gridCol>
                <a:gridCol w="1892344">
                  <a:extLst>
                    <a:ext uri="{9D8B030D-6E8A-4147-A177-3AD203B41FA5}">
                      <a16:colId xmlns:a16="http://schemas.microsoft.com/office/drawing/2014/main" val="4172404308"/>
                    </a:ext>
                  </a:extLst>
                </a:gridCol>
                <a:gridCol w="1632147">
                  <a:extLst>
                    <a:ext uri="{9D8B030D-6E8A-4147-A177-3AD203B41FA5}">
                      <a16:colId xmlns:a16="http://schemas.microsoft.com/office/drawing/2014/main" val="266523802"/>
                    </a:ext>
                  </a:extLst>
                </a:gridCol>
              </a:tblGrid>
              <a:tr h="359238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DMT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Scenario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r>
                        <a:rPr lang="pt-PT" sz="1800" dirty="0"/>
                        <a:t> (%)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220495"/>
                  </a:ext>
                </a:extLst>
              </a:tr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  <a:p>
                      <a:pPr algn="ctr"/>
                      <a:r>
                        <a:rPr lang="pt-PT" sz="18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PS</a:t>
                      </a:r>
                      <a:r>
                        <a:rPr lang="pt-PT" sz="1800" baseline="0" dirty="0"/>
                        <a:t> 85%/15%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OS</a:t>
                      </a:r>
                    </a:p>
                    <a:p>
                      <a:pPr algn="ctr"/>
                      <a:r>
                        <a:rPr lang="pt-PT" sz="18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93.18</a:t>
                      </a:r>
                    </a:p>
                    <a:p>
                      <a:pPr algn="ctr"/>
                      <a:r>
                        <a:rPr lang="pt-PT" sz="1800" dirty="0"/>
                        <a:t>90.91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66032"/>
                  </a:ext>
                </a:extLst>
              </a:tr>
              <a:tr h="58168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  <a:p>
                      <a:pPr algn="ctr"/>
                      <a:r>
                        <a:rPr lang="pt-PT" sz="18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PS 85%/15%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OS</a:t>
                      </a:r>
                    </a:p>
                    <a:p>
                      <a:pPr algn="ctr"/>
                      <a:r>
                        <a:rPr lang="pt-PT" sz="18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79.55</a:t>
                      </a:r>
                    </a:p>
                    <a:p>
                      <a:pPr algn="ctr"/>
                      <a:r>
                        <a:rPr lang="pt-PT" sz="1800" dirty="0"/>
                        <a:t>77.27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92579"/>
                  </a:ext>
                </a:extLst>
              </a:tr>
              <a:tr h="423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J48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  <a:p>
                      <a:pPr algn="ctr"/>
                      <a:r>
                        <a:rPr lang="pt-PT" sz="18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PS 85%/15%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OS</a:t>
                      </a:r>
                    </a:p>
                    <a:p>
                      <a:pPr algn="ctr"/>
                      <a:r>
                        <a:rPr lang="pt-PT" sz="18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93.18</a:t>
                      </a:r>
                    </a:p>
                    <a:p>
                      <a:pPr algn="ctr"/>
                      <a:r>
                        <a:rPr lang="pt-PT" sz="1800" dirty="0"/>
                        <a:t>86.36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4215"/>
                  </a:ext>
                </a:extLst>
              </a:tr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  <a:p>
                      <a:pPr algn="ctr"/>
                      <a:r>
                        <a:rPr lang="pt-PT" sz="18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PS 85%/15%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OS</a:t>
                      </a:r>
                    </a:p>
                    <a:p>
                      <a:pPr algn="ctr"/>
                      <a:r>
                        <a:rPr lang="pt-PT" sz="18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93.18</a:t>
                      </a:r>
                    </a:p>
                    <a:p>
                      <a:pPr algn="ctr"/>
                      <a:r>
                        <a:rPr lang="pt-PT" sz="1800" dirty="0"/>
                        <a:t>79.55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05109"/>
                  </a:ext>
                </a:extLst>
              </a:tr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Kstar</a:t>
                      </a:r>
                      <a:endParaRPr lang="pt-PT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  <a:p>
                      <a:pPr algn="ctr"/>
                      <a:r>
                        <a:rPr lang="pt-PT" sz="1800" dirty="0"/>
                        <a:t>S2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PS 85%/15%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OS</a:t>
                      </a:r>
                    </a:p>
                    <a:p>
                      <a:pPr algn="ctr"/>
                      <a:r>
                        <a:rPr lang="pt-PT" sz="1800" dirty="0"/>
                        <a:t>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95.45</a:t>
                      </a:r>
                    </a:p>
                    <a:p>
                      <a:pPr algn="ctr"/>
                      <a:r>
                        <a:rPr lang="pt-PT" sz="1800" dirty="0"/>
                        <a:t>95.45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18564"/>
                  </a:ext>
                </a:extLst>
              </a:tr>
              <a:tr h="416307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KNN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S1</a:t>
                      </a:r>
                    </a:p>
                    <a:p>
                      <a:pPr algn="ctr"/>
                      <a:r>
                        <a:rPr lang="pt-PT" sz="1800" dirty="0"/>
                        <a:t>S2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800" dirty="0"/>
                        <a:t>PS 85%/15%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OS</a:t>
                      </a:r>
                    </a:p>
                    <a:p>
                      <a:pPr algn="ctr"/>
                      <a:r>
                        <a:rPr lang="pt-PT" sz="1800" dirty="0"/>
                        <a:t>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95.45</a:t>
                      </a:r>
                    </a:p>
                    <a:p>
                      <a:pPr algn="ctr"/>
                      <a:r>
                        <a:rPr lang="pt-PT" sz="1800" dirty="0"/>
                        <a:t>97.73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83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14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;p15">
            <a:extLst>
              <a:ext uri="{FF2B5EF4-FFF2-40B4-BE49-F238E27FC236}">
                <a16:creationId xmlns:a16="http://schemas.microsoft.com/office/drawing/2014/main" id="{4C55F74C-40DE-4BB5-8462-372EE61682CA}"/>
              </a:ext>
            </a:extLst>
          </p:cNvPr>
          <p:cNvSpPr txBox="1">
            <a:spLocks/>
          </p:cNvSpPr>
          <p:nvPr/>
        </p:nvSpPr>
        <p:spPr>
          <a:xfrm>
            <a:off x="380119" y="464832"/>
            <a:ext cx="4157784" cy="281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Fira Sans Extra Condensed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Breast Cancer's Prediction using Classification Algorithms</a:t>
            </a:r>
            <a:endParaRPr kumimoji="0" lang="pt-PT" sz="5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ira Sans Extra Condensed SemiBold"/>
              <a:sym typeface="Fira Sans Extra Condensed SemiBold"/>
            </a:endParaRPr>
          </a:p>
        </p:txBody>
      </p:sp>
      <p:sp>
        <p:nvSpPr>
          <p:cNvPr id="6" name="Google Shape;336;p17">
            <a:extLst>
              <a:ext uri="{FF2B5EF4-FFF2-40B4-BE49-F238E27FC236}">
                <a16:creationId xmlns:a16="http://schemas.microsoft.com/office/drawing/2014/main" id="{3B23022F-F1BA-4F08-9B9C-293C89BB798B}"/>
              </a:ext>
            </a:extLst>
          </p:cNvPr>
          <p:cNvSpPr txBox="1">
            <a:spLocks/>
          </p:cNvSpPr>
          <p:nvPr/>
        </p:nvSpPr>
        <p:spPr>
          <a:xfrm>
            <a:off x="281836" y="4307268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pt-PT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Business </a:t>
            </a:r>
            <a:r>
              <a:rPr kumimoji="0" lang="pt-PT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Understanding</a:t>
            </a:r>
            <a:r>
              <a:rPr kumimoji="0" lang="pt-PT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Sans Extra Condensed"/>
                <a:sym typeface="Fira Sans Extra Condensed"/>
              </a:rPr>
              <a:t> </a:t>
            </a:r>
          </a:p>
        </p:txBody>
      </p:sp>
      <p:pic>
        <p:nvPicPr>
          <p:cNvPr id="1026" name="Picture 2" descr="Breast Cancer | Oncology News &amp;amp; Insights | CancerNetwork">
            <a:extLst>
              <a:ext uri="{FF2B5EF4-FFF2-40B4-BE49-F238E27FC236}">
                <a16:creationId xmlns:a16="http://schemas.microsoft.com/office/drawing/2014/main" id="{57C990F1-2FF7-45BE-992F-EF5F107D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20" y="836935"/>
            <a:ext cx="3674661" cy="20669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42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2849</Words>
  <Application>Microsoft Office PowerPoint</Application>
  <PresentationFormat>Apresentação no Ecrã (16:9)</PresentationFormat>
  <Paragraphs>326</Paragraphs>
  <Slides>14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14</vt:i4>
      </vt:variant>
    </vt:vector>
  </HeadingPairs>
  <TitlesOfParts>
    <vt:vector size="23" baseType="lpstr">
      <vt:lpstr>Proxima Nova</vt:lpstr>
      <vt:lpstr>Fira Sans Extra Condensed SemiBold</vt:lpstr>
      <vt:lpstr>Fira Sans Extra Condensed</vt:lpstr>
      <vt:lpstr>Roboto Mono</vt:lpstr>
      <vt:lpstr>Roboto</vt:lpstr>
      <vt:lpstr>Arial</vt:lpstr>
      <vt:lpstr>Proxima Nova Semibold</vt:lpstr>
      <vt:lpstr>Machine Learning Infographics by Slidesgo</vt:lpstr>
      <vt:lpstr>Slidesgo Final Pages</vt:lpstr>
      <vt:lpstr>Predictions with Data Mining </vt:lpstr>
      <vt:lpstr>Apresentação do PowerPoint</vt:lpstr>
      <vt:lpstr>Data Understanding</vt:lpstr>
      <vt:lpstr>Data Modelling, Evaluation, Results and Future Work</vt:lpstr>
      <vt:lpstr>Apresentação do PowerPoint</vt:lpstr>
      <vt:lpstr>Data Understanding &amp; Data Preparation </vt:lpstr>
      <vt:lpstr>Data Modelling, Evaluation, Results and Future Work</vt:lpstr>
      <vt:lpstr>Data Modelling, Evaluation, Results and Future Work</vt:lpstr>
      <vt:lpstr>Apresentação do PowerPoint</vt:lpstr>
      <vt:lpstr>Data Understanding </vt:lpstr>
      <vt:lpstr>Data Modelling, Evaluation and Results</vt:lpstr>
      <vt:lpstr>Data Modelling, Evaluation and Results</vt:lpstr>
      <vt:lpstr>Discussão e Comparação com outros estudos</vt:lpstr>
      <vt:lpstr>Predictions with Data Mining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Predictions with Data Mining</dc:title>
  <dc:creator>user</dc:creator>
  <cp:lastModifiedBy>Tiago Novais</cp:lastModifiedBy>
  <cp:revision>33</cp:revision>
  <dcterms:modified xsi:type="dcterms:W3CDTF">2022-01-18T23:48:09Z</dcterms:modified>
</cp:coreProperties>
</file>