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3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DF39A-404B-4924-87A3-91EAC58B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F5240-9FDA-439F-ACEB-51C2D2A41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5DF592-7F56-4E9F-BF0D-55A1331D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4/27/2022</a:t>
            </a:fld>
            <a:endParaRPr lang="en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C2BFC9-199B-4CC0-98DA-CC06242F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D36ADF-D7B8-4025-942F-CA076832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121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2255C-2573-48D3-9BE6-F8003BC6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EA8E58A-8BFF-4945-A449-004527D6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4EC2F2C-8E7C-444C-8EAE-DC5D11A4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4/27/2022</a:t>
            </a:fld>
            <a:endParaRPr lang="en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8CAEF9F-1161-4928-BB9A-4C04150B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B96044-44E5-446C-BD95-94EED880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432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1B840B-45E7-4526-A1DD-D620D5F2C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DE4A35A-1C28-416F-87B2-BDA203F58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8C4286-B006-4304-845A-1716EBDE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4/27/2022</a:t>
            </a:fld>
            <a:endParaRPr lang="en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3C8EC5C-7388-4C8D-A9CD-8003A338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5E7DB9-09EC-491D-800D-7A3C5FEC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087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2514B-667D-419D-BBAE-435C09F2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8B0C8C-3895-4642-90FF-179806AD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5B4586-EE47-49DA-B190-C3DA7B74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4/27/2022</a:t>
            </a:fld>
            <a:endParaRPr lang="en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780DAE-06AE-4C0E-862C-BB4D17D2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4B8CA51-B7FC-45C7-8881-F246CF50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094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0C3AE-8239-4BE8-A5A1-929FB346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B177198-732E-4E9C-BDAF-0B4C1459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2E0BDE-4EDC-4312-AF27-FF3489FD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4/27/2022</a:t>
            </a:fld>
            <a:endParaRPr lang="en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089A9CA-06A9-4D72-B7F3-6904911D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074A655-B30F-4B9F-834A-6BBBD954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444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8DABB-8684-411D-BA8B-859F3EFB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D12266-DD42-47BC-824A-9EDE2406E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4295597-D6E9-426E-922D-1BCF0A36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AA01E40-C2F5-4F40-BAAA-00085FFD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4/27/2022</a:t>
            </a:fld>
            <a:endParaRPr lang="en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9A1ED4C-5146-4DA2-9F99-D4969B18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F9C1B50-9D02-4017-A405-D2336FB1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628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EEDD7-781E-419E-8014-C7D6D48E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E6DC3FB-CF74-4FBC-9EC1-17A027782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7279918-56B3-40B7-9B7A-F781B880B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C3A18DC-FC37-49EB-AB8B-AD77DC39E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80025B6-29B9-40E9-932F-2B5BEAD0E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56AEE50-5DFF-481D-9C10-0F943C79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4/27/2022</a:t>
            </a:fld>
            <a:endParaRPr lang="en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1AC8D2B-8124-47BA-BFE6-6E0A7584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CAD59F-0DDB-4179-87ED-E744D2B8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395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0413F-1125-4040-8A16-58449B26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C43CFF2-1EBF-4D79-A6F8-5A3A31DA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4/27/2022</a:t>
            </a:fld>
            <a:endParaRPr lang="en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3D7A4CD-5FE9-4163-88CA-0CCA6F76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EEED6C7-F28A-4570-A69D-B79F7D71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525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02BABCF-72B2-4535-B602-3C91EC68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4/27/2022</a:t>
            </a:fld>
            <a:endParaRPr lang="en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D7209ED-9D19-4084-97F2-872EBD27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FE7C68D-700B-44C5-B452-7FC02145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459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FF629-0AA5-4131-BDA1-5E0F42D9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1FF2E3-4021-44FA-96CD-E0A57F64B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CF82045-87C1-461B-BCEA-380B9968B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11602BC-1543-4E27-B729-8CF69C16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4/27/2022</a:t>
            </a:fld>
            <a:endParaRPr lang="en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44F6512-67EE-4FCB-A19B-8AE862E5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8A62895-0963-449F-BDE1-5B3AB14F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570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F578-DCAB-45BB-BFFB-C67BD07B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D507B7F-0C65-4559-A267-1660A8A2F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1E165B3-358D-47E6-9330-410504FB5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8DF66AF-A50F-4644-B0E6-CE52C656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4/27/2022</a:t>
            </a:fld>
            <a:endParaRPr lang="en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A968C39-7EC1-462A-BD30-1782B6DA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404D9FB-61EB-4040-B578-2D89D00A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285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7A05E3B-351B-4201-AE31-B61EC79F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335D556-EFB0-48EB-81A7-BEDE39828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444E23-A369-4A14-A0D7-F2DCC7ACB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99B66-40DE-42CA-A920-3F8D66C40BBA}" type="datetimeFigureOut">
              <a:rPr lang="en" smtClean="0"/>
              <a:t>4/27/2022</a:t>
            </a:fld>
            <a:endParaRPr lang="en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723133-ABDB-4EE7-A485-778C7448D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65407F-5036-43EC-890A-19D039D86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217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9CFB88-0422-490F-B997-F277B8A5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08" y="537344"/>
            <a:ext cx="1610872" cy="668685"/>
          </a:xfrm>
          <a:solidFill>
            <a:schemeClr val="accent1"/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" sz="1800" b="1" dirty="0">
                <a:solidFill>
                  <a:schemeClr val="bg1"/>
                </a:solidFill>
              </a:rPr>
              <a:t>1. openEHR Modeling 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4DFE98BA-8BF7-48A2-8A37-A0891D8D9530}"/>
              </a:ext>
            </a:extLst>
          </p:cNvPr>
          <p:cNvSpPr txBox="1">
            <a:spLocks/>
          </p:cNvSpPr>
          <p:nvPr/>
        </p:nvSpPr>
        <p:spPr>
          <a:xfrm>
            <a:off x="2909617" y="433142"/>
            <a:ext cx="2630143" cy="85959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" sz="1800" b="1" dirty="0">
                <a:solidFill>
                  <a:schemeClr val="bg1"/>
                </a:solidFill>
              </a:rPr>
              <a:t>2. Extract the template fields and storage them in a JSON file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6CEE0B18-0E8A-4F72-B37B-BFE610C74E7E}"/>
              </a:ext>
            </a:extLst>
          </p:cNvPr>
          <p:cNvSpPr txBox="1">
            <a:spLocks/>
          </p:cNvSpPr>
          <p:nvPr/>
        </p:nvSpPr>
        <p:spPr>
          <a:xfrm>
            <a:off x="6652834" y="557807"/>
            <a:ext cx="2226147" cy="6102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" sz="1800" b="1" dirty="0">
                <a:solidFill>
                  <a:schemeClr val="bg1"/>
                </a:solidFill>
              </a:rPr>
              <a:t>3. Store the JSON file in a NoSQL database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D22827D8-4A35-4F08-B61F-C26FDEF02B01}"/>
              </a:ext>
            </a:extLst>
          </p:cNvPr>
          <p:cNvSpPr txBox="1">
            <a:spLocks/>
          </p:cNvSpPr>
          <p:nvPr/>
        </p:nvSpPr>
        <p:spPr>
          <a:xfrm>
            <a:off x="6982974" y="1618389"/>
            <a:ext cx="2630143" cy="10998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" sz="1800" b="1" dirty="0">
                <a:solidFill>
                  <a:schemeClr val="bg1"/>
                </a:solidFill>
              </a:rPr>
              <a:t>6. Extract the data from the NoSQL database and from the relational database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23261D32-6B76-46C9-A40C-06E076F21C55}"/>
              </a:ext>
            </a:extLst>
          </p:cNvPr>
          <p:cNvSpPr txBox="1">
            <a:spLocks/>
          </p:cNvSpPr>
          <p:nvPr/>
        </p:nvSpPr>
        <p:spPr>
          <a:xfrm>
            <a:off x="100822" y="1618389"/>
            <a:ext cx="2024813" cy="10998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" sz="1800" b="1" dirty="0">
                <a:solidFill>
                  <a:schemeClr val="bg1"/>
                </a:solidFill>
              </a:rPr>
              <a:t>9. Creation of Bussiness Inteligence UNHS Indicators </a:t>
            </a: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F6E469D7-60D4-4D4F-91F2-3A1A954EBBB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709380" y="862938"/>
            <a:ext cx="1200237" cy="87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BC3D8F6C-053D-4CDF-8C0F-66B3619ACAEC}"/>
              </a:ext>
            </a:extLst>
          </p:cNvPr>
          <p:cNvCxnSpPr>
            <a:cxnSpLocks/>
            <a:stCxn id="5" idx="3"/>
            <a:endCxn id="61" idx="1"/>
          </p:cNvCxnSpPr>
          <p:nvPr/>
        </p:nvCxnSpPr>
        <p:spPr>
          <a:xfrm>
            <a:off x="8878981" y="862939"/>
            <a:ext cx="1134104" cy="116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BF0C5DEC-D5B3-4818-AEFF-A3027EC19820}"/>
              </a:ext>
            </a:extLst>
          </p:cNvPr>
          <p:cNvCxnSpPr>
            <a:cxnSpLocks/>
            <a:stCxn id="130" idx="1"/>
            <a:endCxn id="6" idx="3"/>
          </p:cNvCxnSpPr>
          <p:nvPr/>
        </p:nvCxnSpPr>
        <p:spPr>
          <a:xfrm flipH="1">
            <a:off x="9613117" y="2168294"/>
            <a:ext cx="49285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Marcador de Posição de Conteúdo 2">
            <a:extLst>
              <a:ext uri="{FF2B5EF4-FFF2-40B4-BE49-F238E27FC236}">
                <a16:creationId xmlns:a16="http://schemas.microsoft.com/office/drawing/2014/main" id="{B01163AC-D0A6-42C0-8281-8D4DD317CC45}"/>
              </a:ext>
            </a:extLst>
          </p:cNvPr>
          <p:cNvSpPr txBox="1">
            <a:spLocks/>
          </p:cNvSpPr>
          <p:nvPr/>
        </p:nvSpPr>
        <p:spPr>
          <a:xfrm>
            <a:off x="4768414" y="1717975"/>
            <a:ext cx="1842459" cy="9006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" sz="1800" b="1" dirty="0">
                <a:solidFill>
                  <a:schemeClr val="bg1"/>
                </a:solidFill>
              </a:rPr>
              <a:t>7.  Data transformation and  cleaning</a:t>
            </a:r>
          </a:p>
        </p:txBody>
      </p:sp>
      <p:sp>
        <p:nvSpPr>
          <p:cNvPr id="61" name="Marcador de Posição de Conteúdo 2">
            <a:extLst>
              <a:ext uri="{FF2B5EF4-FFF2-40B4-BE49-F238E27FC236}">
                <a16:creationId xmlns:a16="http://schemas.microsoft.com/office/drawing/2014/main" id="{230F5914-92B3-480F-93CD-F1D182DA7E6B}"/>
              </a:ext>
            </a:extLst>
          </p:cNvPr>
          <p:cNvSpPr txBox="1">
            <a:spLocks/>
          </p:cNvSpPr>
          <p:nvPr/>
        </p:nvSpPr>
        <p:spPr>
          <a:xfrm>
            <a:off x="10013085" y="543142"/>
            <a:ext cx="1857003" cy="6628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" sz="1800" b="1" dirty="0">
                <a:solidFill>
                  <a:schemeClr val="bg1"/>
                </a:solidFill>
              </a:rPr>
              <a:t>4. Get data from a private dataset</a:t>
            </a:r>
          </a:p>
        </p:txBody>
      </p:sp>
      <p:cxnSp>
        <p:nvCxnSpPr>
          <p:cNvPr id="75" name="Conexão reta unidirecional 74">
            <a:extLst>
              <a:ext uri="{FF2B5EF4-FFF2-40B4-BE49-F238E27FC236}">
                <a16:creationId xmlns:a16="http://schemas.microsoft.com/office/drawing/2014/main" id="{8621B319-46EC-47D2-A5D4-ACCA91055247}"/>
              </a:ext>
            </a:extLst>
          </p:cNvPr>
          <p:cNvCxnSpPr>
            <a:cxnSpLocks/>
            <a:stCxn id="6" idx="1"/>
            <a:endCxn id="60" idx="3"/>
          </p:cNvCxnSpPr>
          <p:nvPr/>
        </p:nvCxnSpPr>
        <p:spPr>
          <a:xfrm flipH="1">
            <a:off x="6610873" y="2168294"/>
            <a:ext cx="37210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xão reta unidirecional 96">
            <a:extLst>
              <a:ext uri="{FF2B5EF4-FFF2-40B4-BE49-F238E27FC236}">
                <a16:creationId xmlns:a16="http://schemas.microsoft.com/office/drawing/2014/main" id="{3304CF15-1A95-4B41-9CC9-A90971DE63B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539760" y="862938"/>
            <a:ext cx="1113074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Marcador de Posição de Conteúdo 2">
            <a:extLst>
              <a:ext uri="{FF2B5EF4-FFF2-40B4-BE49-F238E27FC236}">
                <a16:creationId xmlns:a16="http://schemas.microsoft.com/office/drawing/2014/main" id="{24D4A549-824C-40F1-8B11-2BE50F29C6DF}"/>
              </a:ext>
            </a:extLst>
          </p:cNvPr>
          <p:cNvSpPr txBox="1">
            <a:spLocks/>
          </p:cNvSpPr>
          <p:nvPr/>
        </p:nvSpPr>
        <p:spPr>
          <a:xfrm>
            <a:off x="2604328" y="1727710"/>
            <a:ext cx="1671232" cy="85959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" sz="1800" b="1" dirty="0">
                <a:solidFill>
                  <a:schemeClr val="bg1"/>
                </a:solidFill>
              </a:rPr>
              <a:t>8.  Data Warehouse population</a:t>
            </a:r>
          </a:p>
        </p:txBody>
      </p:sp>
      <p:cxnSp>
        <p:nvCxnSpPr>
          <p:cNvPr id="128" name="Conexão reta unidirecional 127">
            <a:extLst>
              <a:ext uri="{FF2B5EF4-FFF2-40B4-BE49-F238E27FC236}">
                <a16:creationId xmlns:a16="http://schemas.microsoft.com/office/drawing/2014/main" id="{7706A956-D1E6-438A-A395-3174B752EEF9}"/>
              </a:ext>
            </a:extLst>
          </p:cNvPr>
          <p:cNvCxnSpPr>
            <a:cxnSpLocks/>
            <a:stCxn id="60" idx="1"/>
            <a:endCxn id="117" idx="3"/>
          </p:cNvCxnSpPr>
          <p:nvPr/>
        </p:nvCxnSpPr>
        <p:spPr>
          <a:xfrm flipH="1" flipV="1">
            <a:off x="4275560" y="2157506"/>
            <a:ext cx="492854" cy="107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Marcador de Posição de Conteúdo 2">
            <a:extLst>
              <a:ext uri="{FF2B5EF4-FFF2-40B4-BE49-F238E27FC236}">
                <a16:creationId xmlns:a16="http://schemas.microsoft.com/office/drawing/2014/main" id="{5878E2B7-D118-415C-80A6-C7FEEF25A4D8}"/>
              </a:ext>
            </a:extLst>
          </p:cNvPr>
          <p:cNvSpPr txBox="1">
            <a:spLocks/>
          </p:cNvSpPr>
          <p:nvPr/>
        </p:nvSpPr>
        <p:spPr>
          <a:xfrm>
            <a:off x="10105971" y="1717975"/>
            <a:ext cx="1671232" cy="90063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" sz="1800" b="1" dirty="0">
                <a:solidFill>
                  <a:schemeClr val="bg1"/>
                </a:solidFill>
              </a:rPr>
              <a:t>5. Data Warehouse modelling</a:t>
            </a:r>
          </a:p>
        </p:txBody>
      </p:sp>
      <p:cxnSp>
        <p:nvCxnSpPr>
          <p:cNvPr id="134" name="Conexão reta unidirecional 133">
            <a:extLst>
              <a:ext uri="{FF2B5EF4-FFF2-40B4-BE49-F238E27FC236}">
                <a16:creationId xmlns:a16="http://schemas.microsoft.com/office/drawing/2014/main" id="{26774E15-565E-4D2F-A791-076AECE77E06}"/>
              </a:ext>
            </a:extLst>
          </p:cNvPr>
          <p:cNvCxnSpPr>
            <a:cxnSpLocks/>
            <a:stCxn id="61" idx="2"/>
            <a:endCxn id="130" idx="0"/>
          </p:cNvCxnSpPr>
          <p:nvPr/>
        </p:nvCxnSpPr>
        <p:spPr>
          <a:xfrm>
            <a:off x="10941587" y="1206029"/>
            <a:ext cx="0" cy="5119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xão reta unidirecional 154">
            <a:extLst>
              <a:ext uri="{FF2B5EF4-FFF2-40B4-BE49-F238E27FC236}">
                <a16:creationId xmlns:a16="http://schemas.microsoft.com/office/drawing/2014/main" id="{D62D29B3-194F-4C6D-A60A-A038145433B8}"/>
              </a:ext>
            </a:extLst>
          </p:cNvPr>
          <p:cNvCxnSpPr>
            <a:cxnSpLocks/>
            <a:stCxn id="117" idx="1"/>
            <a:endCxn id="8" idx="3"/>
          </p:cNvCxnSpPr>
          <p:nvPr/>
        </p:nvCxnSpPr>
        <p:spPr>
          <a:xfrm flipH="1">
            <a:off x="2125635" y="2157506"/>
            <a:ext cx="478693" cy="10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92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73</Words>
  <Application>Microsoft Office PowerPoint</Application>
  <PresentationFormat>Ecrã Panorâmico</PresentationFormat>
  <Paragraphs>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Lindo</dc:creator>
  <cp:lastModifiedBy>Mariana Lindo</cp:lastModifiedBy>
  <cp:revision>11</cp:revision>
  <dcterms:created xsi:type="dcterms:W3CDTF">2022-04-15T17:06:05Z</dcterms:created>
  <dcterms:modified xsi:type="dcterms:W3CDTF">2022-04-27T10:46:57Z</dcterms:modified>
</cp:coreProperties>
</file>