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2"/>
  </p:notesMasterIdLst>
  <p:sldIdLst>
    <p:sldId id="256" r:id="rId4"/>
    <p:sldId id="272" r:id="rId5"/>
    <p:sldId id="278" r:id="rId6"/>
    <p:sldId id="292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10" r:id="rId17"/>
    <p:sldId id="308" r:id="rId18"/>
    <p:sldId id="309" r:id="rId19"/>
    <p:sldId id="320" r:id="rId20"/>
    <p:sldId id="321" r:id="rId21"/>
    <p:sldId id="322" r:id="rId22"/>
    <p:sldId id="324" r:id="rId23"/>
    <p:sldId id="326" r:id="rId24"/>
    <p:sldId id="327" r:id="rId25"/>
    <p:sldId id="343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44133" autoAdjust="0"/>
  </p:normalViewPr>
  <p:slideViewPr>
    <p:cSldViewPr snapToGrid="0">
      <p:cViewPr varScale="1">
        <p:scale>
          <a:sx n="37" d="100"/>
          <a:sy n="37" d="100"/>
        </p:scale>
        <p:origin x="1843" y="53"/>
      </p:cViewPr>
      <p:guideLst>
        <p:guide orient="horz" pos="23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CFDA-1890-4356-AC4E-B1B09211F52F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632D-435B-4DAA-8B45-7B6CBBA7D5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102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principal objetivo da globalidade do trabalho prático</a:t>
            </a:r>
            <a:r>
              <a:rPr lang="pt-PT" baseline="0" dirty="0"/>
              <a:t> é o </a:t>
            </a:r>
            <a:r>
              <a:rPr lang="pt-PT" dirty="0"/>
              <a:t>desenvolvimento de um sistema de representação de conhecimento e raciocínio capaz de caraterizar um universo de discurso na área de prestação de cuidados de saúde.</a:t>
            </a:r>
            <a:r>
              <a:rPr lang="pt-PT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No entanto as formas de abordagem das várias partes foram diferentes.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r>
              <a:rPr lang="pt-PT" dirty="0"/>
              <a:t>-O principal objetivo da primeira parte foi a utilização da linguagem de programação em lógica PROLOG, no âmbito da representação de conhecimento e da construção de mecanismos de raciocínio para a resolução de problemas. </a:t>
            </a:r>
          </a:p>
          <a:p>
            <a:endParaRPr lang="pt-PT" dirty="0"/>
          </a:p>
          <a:p>
            <a:r>
              <a:rPr lang="pt-PT" dirty="0"/>
              <a:t>-Quanto à segunda parte esta foi desenvolvida no sentido da utilização da extensão à programação em lógica no âmbito da representação de conhecimento imperfeito. </a:t>
            </a:r>
          </a:p>
          <a:p>
            <a:endParaRPr lang="pt-PT" dirty="0"/>
          </a:p>
          <a:p>
            <a:r>
              <a:rPr lang="pt-PT" dirty="0"/>
              <a:t>-Por</a:t>
            </a:r>
            <a:r>
              <a:rPr lang="pt-PT" baseline="0" dirty="0"/>
              <a:t> </a:t>
            </a:r>
            <a:r>
              <a:rPr lang="pt-PT" baseline="0" dirty="0" err="1"/>
              <a:t>último,r</a:t>
            </a:r>
            <a:r>
              <a:rPr lang="pt-PT" dirty="0" err="1"/>
              <a:t>elativamente</a:t>
            </a:r>
            <a:r>
              <a:rPr lang="pt-PT" dirty="0"/>
              <a:t> à terceira e última parte, o seu principal objetivo prendeu-se com a utilização de regras de produção para a representação de conhecimento e criação de mecanismos de raciocínio.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064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a mesma lógica mas com o objetivo de possibilitar a remoção de um determinado facto da base de conhecimento, ou seja, informação relativa a um determinado utente, prestador ou ato, realizamos o predicado remover, que neste caso, (CLICK), utiliza o predicado auxiliar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remocao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797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a inserção de factos sobre utentes foi criada um invariante. Trata-se de um invariante de inserção referencial, que não permite o registo de um utente com um ID já existente na base de conhecimento. Também foram criados invariantes para o caso do registo do prestador e de um ato.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Aqui ( CLICK)</a:t>
            </a:r>
            <a:r>
              <a:rPr lang="pt-PT" sz="1800" baseline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temos um exemplo do seu funcionamento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88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l">
              <a:lnSpc>
                <a:spcPct val="150000"/>
              </a:lnSpc>
              <a:tabLst>
                <a:tab pos="81026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a remoção de utentes da base de conhecimento foi criada um invariante, que apenas permite a remoção de um dado utente se este não estiver associado a nenhum ato.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Também foram criados invariantes para o caso de remover um prestador ou um ato.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Aqui ( CLICK)</a:t>
            </a:r>
            <a:r>
              <a:rPr lang="pt-PT" sz="1800" baseline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temos um exemplo do seu funcionamento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31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programa em lógica que foi executado na primeira parte do trabalho prático tinha a capacidade de determinar respostas em termos da veracidade ou falsidade do que é questionado, não tendo a possibilidade de abordar a representação de informação incompleta. Para isso, utilizamos nesta segunda parte do trabalho a extensão à programação lógica.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595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Sendo que na primeira parte representamos conhecimento perfeito positivo, agora na segunda parte, de forma a representar o conhecimento perfeito negativo (CLICK), relativamente ao predicado utente por exemplo, definiu-se o predicado que corresponde à forte negação do utente. Este predicado permite afirmar que os factos que não estejam representados na base de conhecimento como conhecimento perfeito positivo ou imperfeito, são dados como negativos. Fizemos o mesmo com os predicados prestador e ato.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40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Como forma de exemplo, vemos que ao utilizar o sistema de inferência, a primeira cláusula  (CLICK) deste meta-predicado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confirma que existe uma prova de que o utente Lara Vaz, por exemplo, existe e é positiva. Desta forma, verifica-se que o resultado está em conformidade com a base de conhecimento, como se vê na figura à esquerda.</a:t>
            </a:r>
          </a:p>
          <a:p>
            <a:endParaRPr lang="pt-PT" sz="18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caso do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Jose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Maria, o que acontece é que quando é colocada a questão, a primeira cláusula do meta-predicado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falha, sendo que não existe um facto na base de conhecimento com esta informação. Isto deve-se ao facto de a questão ser falsa se não existir uma prova positiva e se essa não for uma exceção.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Desta forma confirmamos que foi necessário utilizar o meta-predicado si nesta parte do trabalho, uma vez que o contradomínio dos cenários estudados apresenta três valores de verdade possíveis: {V, F, D}, das quais a resposta afirmativa e negativa acabei de explicar com exemplo. Caso não exista uma prova positiva da existência da </a:t>
            </a:r>
            <a:r>
              <a:rPr lang="pt-PT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Questao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 base de conhecimento e caso não exista uma prova negativa da existência dessa mesma  </a:t>
            </a:r>
            <a:r>
              <a:rPr lang="pt-PT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Questao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o predicado devolve como resposta desconhecido,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340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forma de representar conhecimento imperfeito incerto foram utilizados valores nulos incertos através da criação de cláusulas utilizando o predicado </a:t>
            </a:r>
            <a:r>
              <a:rPr lang="pt-PT" dirty="0" err="1"/>
              <a:t>excecao</a:t>
            </a:r>
            <a:r>
              <a:rPr lang="pt-PT" dirty="0"/>
              <a:t>. Desta forma, um dado termo é considerado uma exceção se se verificar que um dos seus argumentos foi declarado na base de conhecimento com um valor desconhecido. Como exemplo de conhecimento imperfeito incerto, nestas figuras , tem-se o caso em que a especialidade de um prestador é desconhecida. </a:t>
            </a:r>
          </a:p>
          <a:p>
            <a:endParaRPr lang="pt-PT" dirty="0"/>
          </a:p>
          <a:p>
            <a:r>
              <a:rPr lang="pt-PT" dirty="0"/>
              <a:t>Dado que o exemplo se insere no tipo de conhecimento imperfeito incerto, foi definida uma cláusula do predicado exceção, em que esta define que um prestador cuja especialidade é </a:t>
            </a:r>
            <a:r>
              <a:rPr lang="pt-PT" dirty="0" err="1"/>
              <a:t>especialidade_desconhecido</a:t>
            </a:r>
            <a:r>
              <a:rPr lang="pt-PT" dirty="0"/>
              <a:t>, é uma exceção ao predicado prestador.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64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conhecimento imperfeito impreciso é também um tipo de conhecimento de carácter desconhecido, como o conhecimento imperfeito incerto. Contudo, este difere num ponto relevante, sendo que ao invés de ser genericamente desconhecido, sabe-se que este se encontra num conjunto de valores. Este conjunto de valores pode ser um intervalo ou diferentes opções para o mesmo atributo.</a:t>
            </a:r>
          </a:p>
          <a:p>
            <a:endParaRPr lang="pt-PT" dirty="0"/>
          </a:p>
          <a:p>
            <a:r>
              <a:rPr lang="pt-PT" dirty="0"/>
              <a:t>Com o intuito de representar este tipo de conhecimento, definimos cláusulas do predicado </a:t>
            </a:r>
            <a:r>
              <a:rPr lang="pt-PT" dirty="0" err="1"/>
              <a:t>excecao</a:t>
            </a:r>
            <a:r>
              <a:rPr lang="pt-PT" dirty="0"/>
              <a:t>, para que fossem consideradas exceções ao predicado pretendido. No exemplo temos um prestador cujo ID é 2010, mas cuja especialidade é psiquiatria ou psicologia, não se sabendo precisamente qual das duas será a sua verdadeira especialidade. Esta imprecisão resulta em duas exceções na base de conhecimento. Quando é feita uma questão (CLICK) para saber se a especialidade do prestador 2010 é psiquiatria ou psicologia, é devolvido o valor desconhecido.</a:t>
            </a:r>
          </a:p>
          <a:p>
            <a:endParaRPr lang="pt-PT" dirty="0"/>
          </a:p>
          <a:p>
            <a:r>
              <a:rPr lang="pt-PT" dirty="0"/>
              <a:t>No segundo (CLICK) exemplo, relativo ao predicado ato, tem-se um ato com o ID é 3010 e em que o custo do mesmo se encontra entre um intervalo de valores de 12 a 22 euros. Esta imprecisão resulta numa exceção na base de conhecimento. Quando é feita (CLICK) uma questão relativamente ao custo do ato ser um valor qualquer entre 12 e 22 euros, é devolvido também o valor desconhecido.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6400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9580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Por último, foi introduzido conhecimento imperfeito interdito. Este caracteriza-se pela representação de um tipo de conhecimento ou atributo que se pretende que não seja conhecido.</a:t>
            </a:r>
          </a:p>
          <a:p>
            <a:pPr indent="449580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forma a representar este tipo de conhecimento foi necessária a implementação de um novo predicado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interdito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apresentando como argumento um valor que não é permitido conhecer.</a:t>
            </a: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Assim, temos aqui um exemplo de conhecimento imperfeito interdito relativamente ao predicado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utente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onde a cidade onde a utente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claudia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reis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reside está interdita de ser acedida.</a:t>
            </a:r>
          </a:p>
          <a:p>
            <a:endParaRPr lang="pt-PT" sz="18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que o termo fosse identificado como conhecimento imperfeito e para que sempre que fossem colocadas questões sobre o mesmo resultasse em desconhecido, foi necessário criar uma cláusula com o predicado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excecao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 sz="18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Por último</a:t>
            </a:r>
            <a:r>
              <a:rPr lang="pt-PT" sz="1800" dirty="0">
                <a:effectLst/>
                <a:latin typeface="Times New Roman" panose="02020603050405020304" pitchFamily="18" charset="0"/>
                <a:ea typeface="+mn-ea"/>
              </a:rPr>
              <a:t>, 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invariante representado impede que seja introduzido um facto na base de conhecimento associado a este utente que não seja do tipo interdito.  Com isto, pelo que foi introduzido na base de conhecimento sabe-se que a cidade de residência do utente além de desconhecida é também interdita, impedindo assim a evolução de conhecimento relativamente a esse atributo do mesmo utente. </a:t>
            </a:r>
          </a:p>
          <a:p>
            <a:pPr indent="450215" algn="just">
              <a:lnSpc>
                <a:spcPct val="150000"/>
              </a:lnSpc>
            </a:pPr>
            <a:r>
              <a:rPr lang="pt-PT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92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verificar a veracidade de uma questão complexa, isto é, para os casos de conjunção e/ou disjunção de questões, construiu-se um sistema de inferência denominado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siC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270510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a construção do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siC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foi inicialmente necessário definir a resposta que o programa deve dar perante os diferentes cenários. Desta forma, criaram-se dois predicados: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conjuncao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disjunção (CLICK)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indent="270510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 que para uma conjunção ser falsa, basta uma das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Questoes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 falsa e (CLICK) para uma disjunção ser verdadeira, basta uma das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Questoes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 verdadeira.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24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Na</a:t>
            </a:r>
            <a:r>
              <a:rPr lang="pt-PT" baseline="0" dirty="0"/>
              <a:t> primeira parte destacam-se a caracterização de factos de base, o desenvolvimento da extensão de predicados e dos principais predicados e exploração de alguns invariantes.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7234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Como sabemos, uma determinada base de conhecimento pode sofrer alterações quanto à informação que armazena. Assim, para resolver a problemática da evolução do conhecimento foi necessário desenvolver predicados que permitissem manipular a inserção e remoção de factos da base de conhecimento. </a:t>
            </a:r>
          </a:p>
          <a:p>
            <a:pPr indent="270510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Estes predicados foram construídos de modo que a adição de novo conhecimento ao sistema e a eliminação de conhecimento já presente respeitasse as restrições impostas pelos invariantes criados que foram as mesmas que as descritas na parte 1 do trabalho.</a:t>
            </a:r>
          </a:p>
          <a:p>
            <a:pPr indent="270510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isso, utilizaram-se três predicados responsáveis por atualizar o conhecimento: 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 para o utente, </a:t>
            </a:r>
            <a:r>
              <a:rPr lang="pt-PT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atualizarUtente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caso seja necessário atualizar o argumento idade de um determinado utente com um dado ID, outro semelhante para o Ato, </a:t>
            </a:r>
            <a:r>
              <a:rPr lang="pt-PT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atualizarCustoAto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 outro para o Prestador, </a:t>
            </a:r>
            <a:r>
              <a:rPr lang="pt-PT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atualizarPrestador</a:t>
            </a:r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 que se pode alterar a especialidade, a instituição onde o prestador exerce e a respetiva cidade.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27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27051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predicados funcionam de maneira semelhante. Primeiramente, removem o conhecimento desatualizado (através do predicado </a:t>
            </a:r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remover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o mesmo que pretendem modificar da base de conhecimento e, posteriormente, adicionam o conhecimento atualizado (através do predicado </a:t>
            </a:r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registar que mostramos na primeira parte do trabalho). Neste exemplo (CLICK) de funcionamento do mesmo predicado verifica-se que a idade do utente nuno costa foi alterada de 29 para 30.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301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para além destes, foram criados outros predicados responsáveis por manipular o conhecimento da base de dados, como alterar um conhecimento imperfeito impreciso para conhecimento perfeito positivo, ou de  incerto para positivo, entre outros.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355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Como por exemplo, o predicado </a:t>
            </a:r>
            <a:r>
              <a:rPr lang="pt-PT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evolucao_PN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permite alterar o conhecimento positivo já existente para conhecimento negativo, passando como argumento um novo termo (conhecimento negativo) a adicionar na base de dados.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Recorre-se ao predicado</a:t>
            </a:r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remover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remover o conhecimento positivo existente e ao predicado </a:t>
            </a:r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registar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adicionar o novo termo. É de notar que o meta-predicado </a:t>
            </a:r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impõe que o conhecimento positivo esteja definido na base de conhecimento para que seja possível a sua eliminação. Temos exemplo de funcionamento (CLICK) em que se confirma o que acabei se dizer.</a:t>
            </a: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 restantes predicados que referi anteriormente seguem a mesma lógica.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558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dirty="0"/>
              <a:t>A 3ª parte deste trabalho tem como objetivo desenvolver um sistema de apoio ao diagnóstico médico, terapia e prescrição de tratamentos e/ou medicamentos, utilizando regras de produção para a representação de conhecimento e criação de mecanismos de raciocínio.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367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pt-PT" dirty="0"/>
              <a:t>Neste trabalho foram definidas regras de produção, que relacionam os sintomas inseridos com o diagnóstico médico proposto, como se pode observar neste slide. A condição corresponde a um ou vários sintomas, sendo que, neste último caso, podem ser vistos como conjunções e/ou disjunções. A conclusão diz respeito ao diagnóstico proposto, o qual tem associado o grau de confiança, a medicação e respetivo tratamento.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A qualidade da informação supramencionada é caracterizada por um grau de confiança associado a cada ocorrência que pode tomar qualquer valor dentro do conjunto: {certo, muito provável, provável, pouco provável, improvável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495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Posto isto, foram criadas as seguintes regras de produção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9858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2800" dirty="0"/>
              <a:t>De forma a inquirir a base de conhecimento, foi desenvolvido um sistema de inferência capaz de retornar um diagnóstico associado a um grau de confiança, bem como uma lista de medicamentos e uma lista com o respetivo tratamento.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O mecanismo utilizado foi o de </a:t>
            </a:r>
            <a:r>
              <a:rPr lang="pt-PT" sz="2800" dirty="0" err="1"/>
              <a:t>Backward</a:t>
            </a:r>
            <a:r>
              <a:rPr lang="pt-PT" sz="2800" dirty="0"/>
              <a:t> </a:t>
            </a:r>
            <a:r>
              <a:rPr lang="pt-PT" sz="2800" dirty="0" err="1"/>
              <a:t>Chaining</a:t>
            </a:r>
            <a:r>
              <a:rPr lang="pt-PT" sz="2800" dirty="0"/>
              <a:t>, que parte de determinadas hipóteses e verifica, através de diagnósticos possíveis, se os sintomas apresentados se aplicam aos mesmos. 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Este sistema de inferência é composto por cinco argumentos: o Diagnóstico  que se pretende verificar, o grau de confiança associado ao diagnóstico, a justificação que demonstra como se deduziu o diagnóstico, uma lista de medicamentos e uma lista os tratamentos.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Na primeira instância, o diagnóstico resulta da conclusão de uma regra, ou conjunto de regras, ou seja, um conjunto de sintomas. Note-se que a condição poderá ser uma conclusão de uma outra regra, uma disjunção ou conjunção de sintomas ou apenas um sintoma. Assim sendo, a explicação do diagnóstico resulta da justificação da condição. 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marL="0" marR="0" lvl="0" indent="27051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800" dirty="0"/>
              <a:t>A lista de medicamentos tem como cabeça o medicamento associado à regra e como cauda os medicamentos provenientes das condições. O mesmo ocorre com a lista dos tratamentos.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O grau de confiança neste caso é obtido pelo predicado </a:t>
            </a:r>
            <a:r>
              <a:rPr lang="pt-PT" sz="2800" dirty="0" err="1"/>
              <a:t>prob</a:t>
            </a:r>
            <a:r>
              <a:rPr lang="pt-PT" sz="2800" dirty="0"/>
              <a:t> e é baseado (CLICK) na seguinte tabela de combinações.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3537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2800" dirty="0"/>
              <a:t>A instância seguinte representa o caso em que a condição corresponde a uma conjunção de termos, sendo que estes podem ser sintomas ou conclusão de outras regras. 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É utilizado o predicado </a:t>
            </a:r>
            <a:r>
              <a:rPr lang="pt-PT" sz="2800" dirty="0" err="1"/>
              <a:t>nonvar</a:t>
            </a:r>
            <a:r>
              <a:rPr lang="pt-PT" sz="2800" dirty="0"/>
              <a:t>, responsável por indicar que as variáveis devem ser instanciadas, evitando assim a ocorrência de um ciclo infinito. 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O grau de confiança do diagnóstico, que resulta neste caso da conjunção dos graus de confiança de ambos os termos, é obtido (CLICK) através do predicado menor. 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Relativamente à justificação da condição esta é constituída pela explicação de ambos os termos separados pelo operador ‘e’. 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A lista de medicamentos associada à conjunção resulta da concatenação das listas de medicamentos resultantes dos termos. O mesmo acontece para a lista de tratamentos.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0092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2800" dirty="0"/>
              <a:t>As três instâncias seguintes representam o caso em que a condição corresponde à disjunção de termos, em que pode ocorrer a verificação do primeiro e a não verificação do segundo, a verificação do segundo ou a não verificação do primeiro e a verificação de ambos.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21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Inicialmente começamos por construir a base de conhecimento, sendo que esta é resultado da declaração de utentes, prestadores e atos. Efetivamente, a inserção dos factos e consequente construção da base de conhecimento foi possível devido à implementação de três predicados</a:t>
            </a:r>
            <a:r>
              <a:rPr lang="pt-PT" baseline="0" dirty="0"/>
              <a:t> </a:t>
            </a:r>
            <a:r>
              <a:rPr lang="pt-PT" dirty="0"/>
              <a:t>: utente, prestador e ato.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3792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2800" dirty="0"/>
              <a:t>No caso de apenas se verificar um os termos então o grau de confiança, justificação, lista de medicamentos e lista de tratamentos resultarão do próprio termo.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929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2800" dirty="0"/>
              <a:t>No caso de se verificarem ambos os termos então o processo ocorre de forma semelhante à conjunção, sendo o cálculo do grau de confiança (CLICK) auxiliado pelo predicado maior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0813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2800" dirty="0"/>
              <a:t>A última instância representa o caso em que o diagnóstico pertence a um facto. Assim, tem-se como explicação o próprio facto, sendo que o grau de confiança corresponde ao grau que se encontra associado a esse mesmo facto. Assim, quer a lista de medicamentos quer a lista de tratamento serão listas vazias.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0771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2800" dirty="0"/>
              <a:t>Para que o responsável pelo diagnóstico possa inserir sintomas na base de conhecimento, criou-se o predicado </a:t>
            </a:r>
            <a:r>
              <a:rPr lang="pt-PT" sz="2800" dirty="0" err="1"/>
              <a:t>evolucao_factos</a:t>
            </a:r>
            <a:r>
              <a:rPr lang="pt-PT" sz="2800" dirty="0"/>
              <a:t> que aceita dois parâmetros, o facto a inserir e o seu grau de confiança qualitativo que lhe está associado.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A partir da análise do predicado </a:t>
            </a:r>
            <a:r>
              <a:rPr lang="pt-PT" sz="2800" dirty="0" err="1"/>
              <a:t>evolucao_factos</a:t>
            </a:r>
            <a:r>
              <a:rPr lang="pt-PT" sz="2800" dirty="0"/>
              <a:t>, verifica-se que este predicado procura todos os invariantes que dizem respeito ao facto que se pretende inserir, guardando estes numa lista e recorre a três predicados auxiliares.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Através do predicado </a:t>
            </a:r>
            <a:r>
              <a:rPr lang="pt-PT" sz="2800" dirty="0" err="1"/>
              <a:t>insercao</a:t>
            </a:r>
            <a:r>
              <a:rPr lang="pt-PT" sz="2800" dirty="0"/>
              <a:t>, o facto é inserido na base do conhecimento e através do predicado teste confirma-se se esta inserção pode realmente acontecer. 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Por último, através do predicado (CLICK) grau, confirma-se que o grau de confiança que se quer inserir existe e pode ser inserido. (CLICK)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491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</a:pPr>
            <a:r>
              <a:rPr lang="pt-PT" sz="2800" dirty="0"/>
              <a:t>De forma a ser possível remover conhecimento da base de conhecimento, foi definido o predicado </a:t>
            </a:r>
            <a:r>
              <a:rPr lang="pt-PT" sz="2800" dirty="0" err="1"/>
              <a:t>involucao_factos</a:t>
            </a:r>
            <a:r>
              <a:rPr lang="pt-PT" sz="2800" dirty="0"/>
              <a:t>. </a:t>
            </a:r>
          </a:p>
          <a:p>
            <a:pPr indent="270510" algn="just">
              <a:lnSpc>
                <a:spcPct val="150000"/>
              </a:lnSpc>
            </a:pPr>
            <a:endParaRPr lang="pt-PT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Este predicado começa com a procura de todos os invariantes associados a um determinado termo que corresponde ao facto que se pretende remover. 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Após esta ação, o predicado teste é invocado de modo a verificar se cada um dos invariantes é válido.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Se todos os invariantes forem válidos, este processo termina e o facto foi certamente removido. </a:t>
            </a:r>
          </a:p>
          <a:p>
            <a:pPr indent="270510" algn="just">
              <a:lnSpc>
                <a:spcPct val="150000"/>
              </a:lnSpc>
            </a:pPr>
            <a:endParaRPr lang="pt-PT" sz="2800" dirty="0"/>
          </a:p>
          <a:p>
            <a:pPr indent="270510" algn="just">
              <a:lnSpc>
                <a:spcPct val="150000"/>
              </a:lnSpc>
            </a:pPr>
            <a:r>
              <a:rPr lang="pt-PT" sz="2800" dirty="0"/>
              <a:t>Caso algum dos invariantes não seja válido, o facto que se tinha previamente removido será de novo inserido.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5905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Neste slide está um exemplo do correto funcionamento dos predicados </a:t>
            </a:r>
            <a:r>
              <a:rPr lang="pt-PT" dirty="0" err="1"/>
              <a:t>evolucao_factos</a:t>
            </a:r>
            <a:r>
              <a:rPr lang="pt-PT" dirty="0"/>
              <a:t> e </a:t>
            </a:r>
            <a:r>
              <a:rPr lang="pt-PT" dirty="0" err="1"/>
              <a:t>involucao_factos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1010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PARTE I: (CLICK) Com a 1ª pate do trabalho foi possível a criação de uma base de conhecimento que incluía cláusulas dos utentes, prestadores e atos, seguida da implementação de vários predicados, que auxiliaram na exploração dessa base, identificando os factos por critério de seleção. Foram também implementados invariantes que permitiram a manipulação de conhecimento.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PARTE II : (CLICK) Já na 2ª parte do trabalho, através da programação em lógica estendida, incluiu-se na representação do conhecimento, dois tipos de negação, a negação por falha na prova e a negação forte. Foram também introduzidas regras para a formalização do Pressuposto do Mundo Fechado, passando a considerar que todo o conhecimento que não existe mencionado é considerado falso.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PARTE III: (CLICK) Por último, na 3ª parte, foi possível a criação de um protótipo de um sistema de apoio à decisão. Este sistema permitiu efetuar diagnósticos tendo por base os sintomas apresentados, permitindo ainda receitar medicamentos e definir tratamentos.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23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Estes são alguns exemplos da nossa base de conhecimento.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70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 o objetivo de reunir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informações e identificar elementos que respondam a certos requisitos definimos vários predicados, que por sua vez utilizam o predicados auxiliares como o</a:t>
            </a:r>
            <a:r>
              <a:rPr lang="pt-PT" sz="1800" baseline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predicado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soluções,</a:t>
            </a:r>
            <a:r>
              <a:rPr lang="pt-PT" sz="1800" i="1" baseline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predicado (CLICK)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eliminarrepetidos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 o (CLICK)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somal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127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/>
              <a:t>Começamos por criar predicados com o objetivo de identificar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 utentes que cumprem um determinado critério de seleção.  Para isso, recorreu-se ao predicado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solucoes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que neste</a:t>
            </a:r>
            <a:r>
              <a:rPr lang="pt-PT" sz="1800" baseline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caso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pesquisa no predicado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utente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requisito introduzido.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Criamos o predicado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utentes_cidade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com a finalidade de identificar todos os utentes de uma determinada cidade, recebendo como argumento a cidade e retorna a lista dos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dos utentes que cumprem a condição.  Aqui (CLICK) apresenta-se  um exemplo do seu funcionamento.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a mesma lógica que este predicado, (CLICK) criamos os predicados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utentes_sexo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atos_data</a:t>
            </a:r>
            <a:r>
              <a:rPr lang="pt-PT" sz="1800" baseline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prestador_especialidade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entre outros. Em todos eles, a condição que se pretende destacar pertence ao próprio predicado, e assim sendo, o segundo argumento do predicado soluções, que corresponde ao teorema que se pretende provar quando é feita uma pergunta, é o próprio predicado.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483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uma lógica um pouco mais complexa, criamos o predicado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utentes_ato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com a finalidade identificar todos os utentes a que foi prestado um determinado ato. Para isso, foi necessário relacionar o predicado ato com o predicado utente, utilizando o elemento comum que foi o ID do utente representado por um A, na imagem.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 predicado recebe como argumento a descrição do ato a procurar, representado pela letra B, e retorna a lista com os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dos utentes a quem foi prestado esse ato.  Neste caso é utilizado o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eliminarrepetidos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já que o mesmo ato pode ser efetuado várias vezes para o mesmo utente. Aqui (CLICK) </a:t>
            </a:r>
            <a:r>
              <a:rPr lang="pt-PT" sz="1800" baseline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apresenta-se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 exemplo do seu funcionamento.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a mesma lógica deste predicado, (CLICK) criamos os predicados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utentes_especialidade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utentes_data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utentes_prestador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prestadores_atos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entre outros.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12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o objetivo de calcular o custo total dos atos prestados, segundo determinados critérios de seleção, recorreu-se ao predicado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soluções</a:t>
            </a:r>
            <a:r>
              <a:rPr lang="pt-PT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Quando o ato cumpre esse requisito, é retornado o custo total dos atos, através do predicado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que permite somar elementos de uma lista.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 (CLICK) é um exemplo do seu funcionamento.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além deste, (CLICK) criamos os predicados que permitiram concluir sobre o custo total por prestador, por ato, por instituição, entre outros.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29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o intuito de possibilitar a inserção de novos factos relativos a um novo utente, prestador ou ato criamos o predicado registar. Este recebe como argumento um Termo, que corresponde ao conhecimento que queremos inserir e</a:t>
            </a:r>
            <a:r>
              <a:rPr lang="pt-PT" sz="1800" baseline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través do predicado auxiliar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solucoes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gera-se uma lista que inclui todos os invariantes descritos para o termo introduzido.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seguida, é feita a inserção desse Termo através da invocação do predicado (CLICK) auxiliar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insercao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que recorre à funcionalidade do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assert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Posteriormente, invoca-se o predicado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responsável por verificar se cada um dos invariantes continua válido. Caso isto não</a:t>
            </a:r>
            <a:r>
              <a:rPr lang="pt-PT" sz="1800" baseline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 verifique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retrocede-se à segunda cláusula do predicado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insercao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que remove o facto que se tentou inserir, através da funcionalidade do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retract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A presença do !,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fail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 que é o insucesso na prova) na segunda cláusula do predicado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insercao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obriga a que o procedimento falhe aí e impede o seu retrocesso. Desta forma, é garantida a validade da base de conhecimento consoante os invariantes que foram criados, ou seja, é feito um teste à sua consistência.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B632D-435B-4DAA-8B45-7B6CBBA7D53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520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921932" y="1782351"/>
            <a:ext cx="719313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INTELIGÊNCIA ARTIFICIAL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113321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374153AB-BECA-46DC-9F68-8CF6310B4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614" y="190777"/>
            <a:ext cx="1213772" cy="60306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DA9E26-28D5-4ABE-83C2-7DB116F47E7F}"/>
              </a:ext>
            </a:extLst>
          </p:cNvPr>
          <p:cNvSpPr txBox="1"/>
          <p:nvPr/>
        </p:nvSpPr>
        <p:spPr>
          <a:xfrm>
            <a:off x="5975888" y="3685496"/>
            <a:ext cx="573024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b="1" dirty="0">
                <a:solidFill>
                  <a:schemeClr val="bg1"/>
                </a:solidFill>
              </a:rPr>
              <a:t>Trabalho realizado pelo Grupo 10</a:t>
            </a:r>
            <a:r>
              <a:rPr lang="pt-PT" dirty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Lara Vaz (A88362)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Mariana Lindo (A88360)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Tiago Novais (A88397)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637035-693A-40DE-B17C-56F7C43AD14B}"/>
              </a:ext>
            </a:extLst>
          </p:cNvPr>
          <p:cNvSpPr txBox="1"/>
          <p:nvPr/>
        </p:nvSpPr>
        <p:spPr>
          <a:xfrm>
            <a:off x="431757" y="5565048"/>
            <a:ext cx="8685239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bg1"/>
                </a:solidFill>
              </a:rPr>
              <a:t>Mestrado em Engenharia Biomédica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bg1"/>
                </a:solidFill>
              </a:rPr>
              <a:t>Ramo de Informática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bg1"/>
                </a:solidFill>
              </a:rPr>
              <a:t>Ano Letivo 2021/2022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PREDICADOS PRINCIPAIS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A152D2-D13C-4467-899E-FF2FE62F9EBC}"/>
              </a:ext>
            </a:extLst>
          </p:cNvPr>
          <p:cNvSpPr txBox="1"/>
          <p:nvPr/>
        </p:nvSpPr>
        <p:spPr>
          <a:xfrm>
            <a:off x="706226" y="1529555"/>
            <a:ext cx="10469880" cy="255005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  <a:tabLst>
                <a:tab pos="2059940" algn="l"/>
              </a:tabLst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que permite a inserção de conhecimento: % Termo -&gt; {V,F}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lnSpc>
                <a:spcPct val="150000"/>
              </a:lnSpc>
              <a:tabLst>
                <a:tab pos="2059940" algn="l"/>
              </a:tabLst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registar( Termo ) :-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50215" algn="l">
              <a:lnSpc>
                <a:spcPct val="150000"/>
              </a:lnSpc>
              <a:tabLst>
                <a:tab pos="2059940" algn="l"/>
              </a:tabLst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solucoes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(I, +Termo :: I,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Linv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),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50215" algn="l">
              <a:lnSpc>
                <a:spcPct val="150000"/>
              </a:lnSpc>
              <a:tabLst>
                <a:tab pos="2059940" algn="l"/>
              </a:tabLst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insercao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Termo ),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50215" algn="l">
              <a:lnSpc>
                <a:spcPct val="150000"/>
              </a:lnSpc>
              <a:tabLst>
                <a:tab pos="2059940" algn="l"/>
              </a:tabLst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teste(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Linv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06B3CC-21F9-4D5F-A0E9-177673EA1D6C}"/>
              </a:ext>
            </a:extLst>
          </p:cNvPr>
          <p:cNvSpPr txBox="1"/>
          <p:nvPr/>
        </p:nvSpPr>
        <p:spPr>
          <a:xfrm>
            <a:off x="706226" y="4308576"/>
            <a:ext cx="10469880" cy="213455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insercao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Termo -&gt; {V,F}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insercao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Termo ) :-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assert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Termo 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insercao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Termo ) :-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retract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Termo ), !,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fail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PREDICADOS PRINCIPAIS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A152D2-D13C-4467-899E-FF2FE62F9EBC}"/>
              </a:ext>
            </a:extLst>
          </p:cNvPr>
          <p:cNvSpPr txBox="1"/>
          <p:nvPr/>
        </p:nvSpPr>
        <p:spPr>
          <a:xfrm>
            <a:off x="353113" y="1622268"/>
            <a:ext cx="11485774" cy="2135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  <a:tabLst>
                <a:tab pos="2059940" algn="l"/>
              </a:tabLst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que permite a remoção de conhecimento: Termo % -&gt; {V,F} </a:t>
            </a:r>
          </a:p>
          <a:p>
            <a:pPr indent="450215">
              <a:lnSpc>
                <a:spcPct val="150000"/>
              </a:lnSpc>
              <a:tabLst>
                <a:tab pos="2059940" algn="l"/>
              </a:tabLst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remover( Termo ) :- </a:t>
            </a:r>
          </a:p>
          <a:p>
            <a:pPr indent="450215">
              <a:lnSpc>
                <a:spcPct val="150000"/>
              </a:lnSpc>
              <a:tabLst>
                <a:tab pos="2059940" algn="l"/>
              </a:tabLst>
            </a:pP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solucoes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I, -Termo :: I,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Linv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 ), </a:t>
            </a:r>
          </a:p>
          <a:p>
            <a:pPr indent="450215">
              <a:lnSpc>
                <a:spcPct val="150000"/>
              </a:lnSpc>
              <a:tabLst>
                <a:tab pos="2059940" algn="l"/>
              </a:tabLst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teste(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Linv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 ), </a:t>
            </a:r>
          </a:p>
          <a:p>
            <a:pPr indent="450215">
              <a:lnSpc>
                <a:spcPct val="150000"/>
              </a:lnSpc>
              <a:tabLst>
                <a:tab pos="2059940" algn="l"/>
              </a:tabLst>
            </a:pP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remocao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Termo 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06B3CC-21F9-4D5F-A0E9-177673EA1D6C}"/>
              </a:ext>
            </a:extLst>
          </p:cNvPr>
          <p:cNvSpPr txBox="1"/>
          <p:nvPr/>
        </p:nvSpPr>
        <p:spPr>
          <a:xfrm>
            <a:off x="368850" y="3986900"/>
            <a:ext cx="10469880" cy="213455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remocao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: Termo -&gt; {V,F}</a:t>
            </a:r>
          </a:p>
          <a:p>
            <a:pPr indent="450215" algn="just">
              <a:lnSpc>
                <a:spcPct val="150000"/>
              </a:lnSpc>
            </a:pP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remocao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Termo ) :-</a:t>
            </a:r>
          </a:p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retract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(Termo).</a:t>
            </a:r>
          </a:p>
          <a:p>
            <a:pPr indent="450215" algn="just">
              <a:lnSpc>
                <a:spcPct val="150000"/>
              </a:lnSpc>
            </a:pP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remocao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Termo ) :-</a:t>
            </a:r>
          </a:p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       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assert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(Termo),!,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fail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7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INVARIANTES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A152D2-D13C-4467-899E-FF2FE62F9EBC}"/>
              </a:ext>
            </a:extLst>
          </p:cNvPr>
          <p:cNvSpPr txBox="1"/>
          <p:nvPr/>
        </p:nvSpPr>
        <p:spPr>
          <a:xfrm>
            <a:off x="353113" y="2405236"/>
            <a:ext cx="10469880" cy="13035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  <a:tabLst>
                <a:tab pos="2059940" algn="l"/>
              </a:tabLst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+utente( A,B,C,D,E ) :: (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solucoes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A, utente( A,_,_,_,_ ), S),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lnSpc>
                <a:spcPct val="150000"/>
              </a:lnSpc>
              <a:tabLst>
                <a:tab pos="2059940" algn="l"/>
              </a:tabLst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                       comprimento( S,N ),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lnSpc>
                <a:spcPct val="150000"/>
              </a:lnSpc>
              <a:tabLst>
                <a:tab pos="2059940" algn="l"/>
              </a:tabLst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                       N == 1).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06B3CC-21F9-4D5F-A0E9-177673EA1D6C}"/>
              </a:ext>
            </a:extLst>
          </p:cNvPr>
          <p:cNvSpPr txBox="1"/>
          <p:nvPr/>
        </p:nvSpPr>
        <p:spPr>
          <a:xfrm>
            <a:off x="353113" y="3824453"/>
            <a:ext cx="10469880" cy="8887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| ?- registar(utente(1001,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laravaz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, 22, braga, feminino)). </a:t>
            </a:r>
          </a:p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  false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1891489" y="1828800"/>
            <a:ext cx="77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INVARIANTE PARA REGISTAR UTENTE</a:t>
            </a:r>
          </a:p>
        </p:txBody>
      </p:sp>
    </p:spTree>
    <p:extLst>
      <p:ext uri="{BB962C8B-B14F-4D97-AF65-F5344CB8AC3E}">
        <p14:creationId xmlns:p14="http://schemas.microsoft.com/office/powerpoint/2010/main" val="38326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INVARIANTES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A152D2-D13C-4467-899E-FF2FE62F9EBC}"/>
              </a:ext>
            </a:extLst>
          </p:cNvPr>
          <p:cNvSpPr txBox="1"/>
          <p:nvPr/>
        </p:nvSpPr>
        <p:spPr>
          <a:xfrm>
            <a:off x="353113" y="2405236"/>
            <a:ext cx="10469880" cy="13035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-utente( A,B,C,D,E ) :: (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solucoes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A, ato( _,_,A,_,_,_ ), S ),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                       comprimento( S,N ),N == 0).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06B3CC-21F9-4D5F-A0E9-177673EA1D6C}"/>
              </a:ext>
            </a:extLst>
          </p:cNvPr>
          <p:cNvSpPr txBox="1"/>
          <p:nvPr/>
        </p:nvSpPr>
        <p:spPr>
          <a:xfrm>
            <a:off x="353113" y="3824453"/>
            <a:ext cx="10469880" cy="8887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| ?- remover(utente(1002,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marianalindo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, 20,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vianadocastelo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, feminino)). 	  false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1891489" y="1828800"/>
            <a:ext cx="77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INVARIANTE PARA REMOVER UTENTE</a:t>
            </a:r>
          </a:p>
        </p:txBody>
      </p:sp>
    </p:spTree>
    <p:extLst>
      <p:ext uri="{BB962C8B-B14F-4D97-AF65-F5344CB8AC3E}">
        <p14:creationId xmlns:p14="http://schemas.microsoft.com/office/powerpoint/2010/main" val="21127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BD255-E849-4B96-8138-47504FA2F76E}"/>
              </a:ext>
            </a:extLst>
          </p:cNvPr>
          <p:cNvSpPr txBox="1"/>
          <p:nvPr/>
        </p:nvSpPr>
        <p:spPr>
          <a:xfrm>
            <a:off x="5574812" y="3879118"/>
            <a:ext cx="453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SISTEMAS DE INFERÊNCIA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EFD62-6459-4D1D-A108-B91C2A40EB20}"/>
              </a:ext>
            </a:extLst>
          </p:cNvPr>
          <p:cNvSpPr txBox="1"/>
          <p:nvPr/>
        </p:nvSpPr>
        <p:spPr>
          <a:xfrm>
            <a:off x="7840052" y="1467564"/>
            <a:ext cx="411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CONHECIMENTO PERFEITO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BBC4A-2A0B-48C2-8B1A-A9231E1F848E}"/>
              </a:ext>
            </a:extLst>
          </p:cNvPr>
          <p:cNvSpPr txBox="1"/>
          <p:nvPr/>
        </p:nvSpPr>
        <p:spPr>
          <a:xfrm>
            <a:off x="4323743" y="5018689"/>
            <a:ext cx="713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EVOLUÇÃO E INVOLUÇÃO DO CONHECIMENTO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1C556D-4B7E-4FBC-8F1D-B1FF6A996E07}"/>
              </a:ext>
            </a:extLst>
          </p:cNvPr>
          <p:cNvSpPr txBox="1"/>
          <p:nvPr/>
        </p:nvSpPr>
        <p:spPr>
          <a:xfrm>
            <a:off x="6747357" y="2731468"/>
            <a:ext cx="520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CONHECIMENTO IMPERFEITO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285A41-7C05-45A5-976C-4BBDB46C20CF}"/>
              </a:ext>
            </a:extLst>
          </p:cNvPr>
          <p:cNvSpPr/>
          <p:nvPr/>
        </p:nvSpPr>
        <p:spPr>
          <a:xfrm>
            <a:off x="0" y="6355080"/>
            <a:ext cx="10668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758B6C-53A6-4528-8C7C-09698AAEDA0E}"/>
              </a:ext>
            </a:extLst>
          </p:cNvPr>
          <p:cNvSpPr/>
          <p:nvPr/>
        </p:nvSpPr>
        <p:spPr>
          <a:xfrm>
            <a:off x="-1" y="6166339"/>
            <a:ext cx="12192001" cy="7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99B5597-9C3D-46EF-AEDC-AA38B490C5BD}"/>
              </a:ext>
            </a:extLst>
          </p:cNvPr>
          <p:cNvGrpSpPr/>
          <p:nvPr/>
        </p:nvGrpSpPr>
        <p:grpSpPr>
          <a:xfrm>
            <a:off x="877032" y="877020"/>
            <a:ext cx="4070957" cy="866289"/>
            <a:chOff x="877032" y="877020"/>
            <a:chExt cx="4070957" cy="866289"/>
          </a:xfrm>
        </p:grpSpPr>
        <p:sp>
          <p:nvSpPr>
            <p:cNvPr id="20" name="TextBox 56">
              <a:extLst>
                <a:ext uri="{FF2B5EF4-FFF2-40B4-BE49-F238E27FC236}">
                  <a16:creationId xmlns:a16="http://schemas.microsoft.com/office/drawing/2014/main" id="{A4E5BAA9-AF88-46D6-9495-4173F2983C3E}"/>
                </a:ext>
              </a:extLst>
            </p:cNvPr>
            <p:cNvSpPr txBox="1"/>
            <p:nvPr/>
          </p:nvSpPr>
          <p:spPr>
            <a:xfrm>
              <a:off x="877032" y="912312"/>
              <a:ext cx="40709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PT" altLang="ko-KR" sz="4800" b="1" dirty="0">
                  <a:solidFill>
                    <a:schemeClr val="accent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PARTE </a:t>
              </a:r>
              <a:endParaRPr lang="en-US" altLang="ko-KR" sz="48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CBB6FF5F-D201-493D-B743-DCA4BFA89035}"/>
                </a:ext>
              </a:extLst>
            </p:cNvPr>
            <p:cNvSpPr txBox="1"/>
            <p:nvPr/>
          </p:nvSpPr>
          <p:spPr>
            <a:xfrm>
              <a:off x="2709730" y="877020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3" name="Freeform 108">
            <a:extLst>
              <a:ext uri="{FF2B5EF4-FFF2-40B4-BE49-F238E27FC236}">
                <a16:creationId xmlns:a16="http://schemas.microsoft.com/office/drawing/2014/main" id="{0746A1E9-C07A-495E-B6A0-F9FC73894D47}"/>
              </a:ext>
            </a:extLst>
          </p:cNvPr>
          <p:cNvSpPr/>
          <p:nvPr/>
        </p:nvSpPr>
        <p:spPr>
          <a:xfrm>
            <a:off x="6714478" y="1243244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110">
            <a:extLst>
              <a:ext uri="{FF2B5EF4-FFF2-40B4-BE49-F238E27FC236}">
                <a16:creationId xmlns:a16="http://schemas.microsoft.com/office/drawing/2014/main" id="{490A6629-3413-4121-B134-E10305116819}"/>
              </a:ext>
            </a:extLst>
          </p:cNvPr>
          <p:cNvGrpSpPr/>
          <p:nvPr/>
        </p:nvGrpSpPr>
        <p:grpSpPr>
          <a:xfrm>
            <a:off x="5438013" y="2407746"/>
            <a:ext cx="501857" cy="554554"/>
            <a:chOff x="4835382" y="73243"/>
            <a:chExt cx="2920830" cy="3227535"/>
          </a:xfrm>
          <a:solidFill>
            <a:schemeClr val="accent1"/>
          </a:solidFill>
        </p:grpSpPr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BA5B7D04-A3D5-4D45-AEAC-77AAAFBFA60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1"/>
                </a:solidFill>
              </a:endParaRPr>
            </a:p>
          </p:txBody>
        </p:sp>
        <p:sp>
          <p:nvSpPr>
            <p:cNvPr id="26" name="Oval 37">
              <a:extLst>
                <a:ext uri="{FF2B5EF4-FFF2-40B4-BE49-F238E27FC236}">
                  <a16:creationId xmlns:a16="http://schemas.microsoft.com/office/drawing/2014/main" id="{47B5853D-F138-4A70-99C9-DB69F7C4E13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1"/>
                </a:solidFill>
              </a:endParaRPr>
            </a:p>
          </p:txBody>
        </p:sp>
      </p:grpSp>
      <p:pic>
        <p:nvPicPr>
          <p:cNvPr id="1026" name="Picture 2" descr="desenho do ponto de interrogação grátis ícone">
            <a:extLst>
              <a:ext uri="{FF2B5EF4-FFF2-40B4-BE49-F238E27FC236}">
                <a16:creationId xmlns:a16="http://schemas.microsoft.com/office/drawing/2014/main" id="{B59278F8-1E92-49B5-B91A-1FE7BC62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59" y="3549021"/>
            <a:ext cx="589420" cy="58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734BEA4-E41E-4416-9381-FACEDD76348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3733" y="4695128"/>
            <a:ext cx="530090" cy="5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7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62EDB0-116A-499E-957F-7130EEDEF0AA}"/>
              </a:ext>
            </a:extLst>
          </p:cNvPr>
          <p:cNvSpPr txBox="1"/>
          <p:nvPr/>
        </p:nvSpPr>
        <p:spPr>
          <a:xfrm>
            <a:off x="1767840" y="1737360"/>
            <a:ext cx="8671560" cy="130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utente(1001, </a:t>
            </a:r>
            <a:r>
              <a:rPr lang="pt-PT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laravaz</a:t>
            </a: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22, braga, feminino). 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utente(1002,  </a:t>
            </a:r>
            <a:r>
              <a:rPr lang="pt-PT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marianalindo</a:t>
            </a: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20, </a:t>
            </a:r>
            <a:r>
              <a:rPr lang="pt-PT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vianadocastelo</a:t>
            </a: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feminino). 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utente(1003, </a:t>
            </a:r>
            <a:r>
              <a:rPr lang="pt-PT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tiagonovais</a:t>
            </a: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21, </a:t>
            </a:r>
            <a:r>
              <a:rPr lang="pt-PT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fafe</a:t>
            </a: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masculino).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D073BA-0691-4D0F-8D35-65919A9B8112}"/>
              </a:ext>
            </a:extLst>
          </p:cNvPr>
          <p:cNvSpPr txBox="1"/>
          <p:nvPr/>
        </p:nvSpPr>
        <p:spPr>
          <a:xfrm>
            <a:off x="1767840" y="3275800"/>
            <a:ext cx="8671560" cy="213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-utente(IU,N,I,C,S):-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pt-PT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nao</a:t>
            </a: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(utente(IU,N,I,C,S)), 	</a:t>
            </a:r>
            <a:r>
              <a:rPr lang="pt-PT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nao</a:t>
            </a: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pt-PT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excecao</a:t>
            </a: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(utente(IU,N,I,C,S))).</a:t>
            </a:r>
          </a:p>
          <a:p>
            <a:pPr algn="just">
              <a:lnSpc>
                <a:spcPct val="150000"/>
              </a:lnSpc>
            </a:pPr>
            <a:endParaRPr lang="pt-PT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-utente(1015,josemaria,45,lisboa,masculino).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3FF1063-6457-4B23-87DF-D6E495F61A64}"/>
              </a:ext>
            </a:extLst>
          </p:cNvPr>
          <p:cNvSpPr txBox="1">
            <a:spLocks/>
          </p:cNvSpPr>
          <p:nvPr/>
        </p:nvSpPr>
        <p:spPr>
          <a:xfrm>
            <a:off x="2377440" y="151941"/>
            <a:ext cx="9638622" cy="10520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DE45C1D-AB95-4DF4-89AC-C04EA814346B}"/>
              </a:ext>
            </a:extLst>
          </p:cNvPr>
          <p:cNvSpPr txBox="1"/>
          <p:nvPr/>
        </p:nvSpPr>
        <p:spPr>
          <a:xfrm>
            <a:off x="717554" y="444784"/>
            <a:ext cx="99352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CONHECIMENTO PERFEITO</a:t>
            </a:r>
            <a:endParaRPr lang="ko-KR" altLang="en-US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83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CF1C28B-ABEE-455D-BAE6-AF70761290B8}"/>
              </a:ext>
            </a:extLst>
          </p:cNvPr>
          <p:cNvGrpSpPr/>
          <p:nvPr/>
        </p:nvGrpSpPr>
        <p:grpSpPr>
          <a:xfrm>
            <a:off x="175938" y="151942"/>
            <a:ext cx="7287643" cy="6554115"/>
            <a:chOff x="410018" y="151941"/>
            <a:chExt cx="7287643" cy="655411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C9380A3-4783-419C-83BF-AA15494F559A}"/>
                </a:ext>
              </a:extLst>
            </p:cNvPr>
            <p:cNvGrpSpPr/>
            <p:nvPr/>
          </p:nvGrpSpPr>
          <p:grpSpPr>
            <a:xfrm>
              <a:off x="410019" y="151941"/>
              <a:ext cx="7287642" cy="6554115"/>
              <a:chOff x="410019" y="151941"/>
              <a:chExt cx="7287642" cy="6554115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8AA6D3E9-6FE0-4E1B-9951-C39445299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019" y="151941"/>
                <a:ext cx="7287642" cy="6554115"/>
              </a:xfrm>
              <a:prstGeom prst="rect">
                <a:avLst/>
              </a:prstGeom>
            </p:spPr>
          </p:pic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3C040FE5-1050-481A-A3A1-A0749FDB494C}"/>
                  </a:ext>
                </a:extLst>
              </p:cNvPr>
              <p:cNvSpPr/>
              <p:nvPr/>
            </p:nvSpPr>
            <p:spPr>
              <a:xfrm>
                <a:off x="410019" y="4038600"/>
                <a:ext cx="4751261" cy="18000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1F30209-2B7F-4B1A-8D5A-FBF1200C0FD1}"/>
                </a:ext>
              </a:extLst>
            </p:cNvPr>
            <p:cNvSpPr/>
            <p:nvPr/>
          </p:nvSpPr>
          <p:spPr>
            <a:xfrm>
              <a:off x="410018" y="591274"/>
              <a:ext cx="4751261" cy="208280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15E919D-7B58-49B4-A37F-2839653F1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564" y="2686911"/>
            <a:ext cx="5068007" cy="95263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E3C56CE-1198-4334-B0DB-3F93A5F8A1CE}"/>
              </a:ext>
            </a:extLst>
          </p:cNvPr>
          <p:cNvSpPr txBox="1">
            <a:spLocks/>
          </p:cNvSpPr>
          <p:nvPr/>
        </p:nvSpPr>
        <p:spPr>
          <a:xfrm>
            <a:off x="7528560" y="151941"/>
            <a:ext cx="4487502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CONHECIMENTO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PERFEITO POSITIVO E NEGATIVO</a:t>
            </a:r>
            <a:endParaRPr lang="en-US" altLang="ko-KR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D67906-FFA8-4E2C-AB1C-5892B9B3CD7E}"/>
              </a:ext>
            </a:extLst>
          </p:cNvPr>
          <p:cNvSpPr txBox="1"/>
          <p:nvPr/>
        </p:nvSpPr>
        <p:spPr>
          <a:xfrm>
            <a:off x="7692051" y="4059179"/>
            <a:ext cx="4160520" cy="26468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si(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Questao,verdadeiro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):-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Questao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si(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Questao,falso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):- 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Questao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si(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Questao,desconhecido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):-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Questao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-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Questao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38175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62EDB0-116A-499E-957F-7130EEDEF0AA}"/>
              </a:ext>
            </a:extLst>
          </p:cNvPr>
          <p:cNvSpPr txBox="1"/>
          <p:nvPr/>
        </p:nvSpPr>
        <p:spPr>
          <a:xfrm>
            <a:off x="228600" y="2749968"/>
            <a:ext cx="11155680" cy="135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prestador(2009, enfermeiro, </a:t>
            </a:r>
            <a:r>
              <a:rPr lang="pt-PT" sz="1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especialidade_desconhecido</a:t>
            </a:r>
            <a:r>
              <a:rPr lang="pt-PT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pt-PT" sz="1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carlossa</a:t>
            </a:r>
            <a:r>
              <a:rPr lang="pt-PT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publico, </a:t>
            </a:r>
            <a:r>
              <a:rPr lang="pt-PT" sz="1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vianadocastelo</a:t>
            </a:r>
            <a:r>
              <a:rPr lang="pt-PT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masculino).</a:t>
            </a:r>
          </a:p>
          <a:p>
            <a:pPr algn="just">
              <a:lnSpc>
                <a:spcPct val="150000"/>
              </a:lnSpc>
            </a:pPr>
            <a:endParaRPr lang="pt-PT" sz="14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pt-PT" sz="1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excecao</a:t>
            </a:r>
            <a:r>
              <a:rPr lang="pt-PT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(prestador(IP,T,E,N,I,C,S)):-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prestador(</a:t>
            </a:r>
            <a:r>
              <a:rPr lang="pt-PT" sz="1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IP,T,especialidade_desconhecido,N,I,C,S</a:t>
            </a:r>
            <a:r>
              <a:rPr lang="pt-PT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3FF1063-6457-4B23-87DF-D6E495F61A64}"/>
              </a:ext>
            </a:extLst>
          </p:cNvPr>
          <p:cNvSpPr txBox="1">
            <a:spLocks/>
          </p:cNvSpPr>
          <p:nvPr/>
        </p:nvSpPr>
        <p:spPr>
          <a:xfrm>
            <a:off x="2377440" y="151941"/>
            <a:ext cx="9638622" cy="10520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DE45C1D-AB95-4DF4-89AC-C04EA814346B}"/>
              </a:ext>
            </a:extLst>
          </p:cNvPr>
          <p:cNvSpPr txBox="1"/>
          <p:nvPr/>
        </p:nvSpPr>
        <p:spPr>
          <a:xfrm>
            <a:off x="717554" y="107337"/>
            <a:ext cx="993520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CONHECIMENTO IMPERFEITO INCERTO</a:t>
            </a:r>
            <a:endParaRPr lang="ko-KR" altLang="en-US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4DC04-D7EE-466E-A243-E532BDD2B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79747"/>
            <a:ext cx="10125132" cy="39652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2161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62EDB0-116A-499E-957F-7130EEDEF0AA}"/>
              </a:ext>
            </a:extLst>
          </p:cNvPr>
          <p:cNvSpPr txBox="1"/>
          <p:nvPr/>
        </p:nvSpPr>
        <p:spPr>
          <a:xfrm>
            <a:off x="228600" y="2605973"/>
            <a:ext cx="11155680" cy="800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excecao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(prestador(2010,enfermeiro,psiquiatria,lauramiquelina,publico,braga, feminino)).</a:t>
            </a:r>
          </a:p>
          <a:p>
            <a:pPr algn="just">
              <a:lnSpc>
                <a:spcPct val="150000"/>
              </a:lnSpc>
            </a:pP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excecao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(prestador(2010,enfermeiro,psicologia,lauramiquelina,publico,braga, feminino)).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3FF1063-6457-4B23-87DF-D6E495F61A64}"/>
              </a:ext>
            </a:extLst>
          </p:cNvPr>
          <p:cNvSpPr txBox="1">
            <a:spLocks/>
          </p:cNvSpPr>
          <p:nvPr/>
        </p:nvSpPr>
        <p:spPr>
          <a:xfrm>
            <a:off x="2377440" y="151941"/>
            <a:ext cx="9638622" cy="10520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DE45C1D-AB95-4DF4-89AC-C04EA814346B}"/>
              </a:ext>
            </a:extLst>
          </p:cNvPr>
          <p:cNvSpPr txBox="1"/>
          <p:nvPr/>
        </p:nvSpPr>
        <p:spPr>
          <a:xfrm>
            <a:off x="717554" y="107337"/>
            <a:ext cx="993520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CONHECIMENTO IMPERFEITO IMPRECISO</a:t>
            </a:r>
            <a:endParaRPr lang="ko-KR" altLang="en-US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A2880F-D800-47F0-820E-1DCABCD0343F}"/>
              </a:ext>
            </a:extLst>
          </p:cNvPr>
          <p:cNvSpPr txBox="1"/>
          <p:nvPr/>
        </p:nvSpPr>
        <p:spPr>
          <a:xfrm>
            <a:off x="228600" y="4384674"/>
            <a:ext cx="11155680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excecao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(ato(3010, 190221, 1011, 2007, </a:t>
            </a: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consulta,CD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)):-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CD &gt;= 12,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CD =&lt; 22.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DE6C3B-E098-4ABB-940D-C6165629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61472"/>
            <a:ext cx="8459381" cy="5048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A0489BC-6AB1-4158-A94F-D1E3DBA3A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719141"/>
            <a:ext cx="4667901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62EDB0-116A-499E-957F-7130EEDEF0AA}"/>
              </a:ext>
            </a:extLst>
          </p:cNvPr>
          <p:cNvSpPr txBox="1"/>
          <p:nvPr/>
        </p:nvSpPr>
        <p:spPr>
          <a:xfrm>
            <a:off x="228600" y="1861663"/>
            <a:ext cx="11155680" cy="2646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utente(1014, </a:t>
            </a: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claudiareis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17, </a:t>
            </a: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cidadeinterdito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feminino).</a:t>
            </a:r>
          </a:p>
          <a:p>
            <a:pPr algn="just">
              <a:lnSpc>
                <a:spcPct val="150000"/>
              </a:lnSpc>
            </a:pP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excecao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(utente(IU,N,I,C,S)):-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utente(</a:t>
            </a: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IU,N,I,cidadeinterdito,S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+utente(IU,N,I,C,S)::(</a:t>
            </a: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solucoes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(C,(utente(1014, </a:t>
            </a: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claudiareis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17, C, feminino),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</a:t>
            </a:r>
            <a:r>
              <a:rPr lang="pt-PT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nao</a:t>
            </a: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(interdito(C))),L), 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comprimento(L,R), R==0).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3FF1063-6457-4B23-87DF-D6E495F61A64}"/>
              </a:ext>
            </a:extLst>
          </p:cNvPr>
          <p:cNvSpPr txBox="1">
            <a:spLocks/>
          </p:cNvSpPr>
          <p:nvPr/>
        </p:nvSpPr>
        <p:spPr>
          <a:xfrm>
            <a:off x="2377440" y="151941"/>
            <a:ext cx="9638622" cy="10520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DE45C1D-AB95-4DF4-89AC-C04EA814346B}"/>
              </a:ext>
            </a:extLst>
          </p:cNvPr>
          <p:cNvSpPr txBox="1"/>
          <p:nvPr/>
        </p:nvSpPr>
        <p:spPr>
          <a:xfrm>
            <a:off x="717554" y="107337"/>
            <a:ext cx="993520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CONHECIMENTO IMPERFEITO INTERDITO</a:t>
            </a:r>
            <a:endParaRPr lang="ko-KR" altLang="en-US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2C3A60C-73BA-4E8B-A875-B755FB393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13819"/>
            <a:ext cx="5172075" cy="7048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7241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794194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TRABALHO PRÁTICO</a:t>
            </a:r>
            <a:endParaRPr lang="ko-KR" altLang="en-US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557951" y="1778375"/>
            <a:ext cx="5354048" cy="769441"/>
            <a:chOff x="725295" y="1647321"/>
            <a:chExt cx="5354048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1571651" y="1939319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PROGRAMAÇÃO EM LÓGICA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5295" y="16473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561316" y="3249220"/>
            <a:ext cx="6988535" cy="980544"/>
            <a:chOff x="1868730" y="1574430"/>
            <a:chExt cx="6988535" cy="9805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7936" y="1847088"/>
              <a:ext cx="6149329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PROGRAMAÇÃO EM LÓGICA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ESTENDIDA E CONHECIMENTO IMPERFEITO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68730" y="1574430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559152" y="4764056"/>
            <a:ext cx="5378988" cy="769441"/>
            <a:chOff x="1834640" y="1516704"/>
            <a:chExt cx="5378988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REGRAS DE PRODUÇÃO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34640" y="1516704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SISTEMA DE INFERENCIA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A152D2-D13C-4467-899E-FF2FE62F9EBC}"/>
              </a:ext>
            </a:extLst>
          </p:cNvPr>
          <p:cNvSpPr txBox="1"/>
          <p:nvPr/>
        </p:nvSpPr>
        <p:spPr>
          <a:xfrm>
            <a:off x="353113" y="2405236"/>
            <a:ext cx="10129104" cy="375436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% Extensão do meta-predicado </a:t>
            </a: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siC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Composição de Questões, Resposta -&gt; {V,D,F}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siC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Q1 e Q2,R ) :- 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siC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Q1,R1 ), 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siC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Q2,R2 ), 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conjuncao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R1,R2,R ).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siC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Q1 ou Q2,R ) :- 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siC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Q1,R1 ), 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siC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Q2,R2 ), 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disjuncao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R1,R2,R ).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siC</a:t>
            </a: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(Q,R) :- si(Q,R).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1891489" y="1828800"/>
            <a:ext cx="77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META-PREDICADO SIC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32D53-7A11-4982-8DD1-78E8C5B8FBB5}"/>
              </a:ext>
            </a:extLst>
          </p:cNvPr>
          <p:cNvSpPr txBox="1"/>
          <p:nvPr/>
        </p:nvSpPr>
        <p:spPr>
          <a:xfrm>
            <a:off x="353112" y="2405236"/>
            <a:ext cx="10482217" cy="419755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disjuncao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verdadeiro,_,verdadeiro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disjuncao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(_,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verdadeiro,verdadeiro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disjuncao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verdadeiro,desconhecido,verdadeiro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disjuncao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desconhecido,desconhecido,desconhecido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disjuncao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falso,falso,falso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disjuncao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desconhecido,falso,desconhecido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disjuncao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falso,desconhecido,desconhecido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 indent="450215" algn="just">
              <a:lnSpc>
                <a:spcPct val="150000"/>
              </a:lnSpc>
            </a:pPr>
            <a:endParaRPr lang="pt-PT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F994C2-00A1-417E-8473-63CC05502AB0}"/>
              </a:ext>
            </a:extLst>
          </p:cNvPr>
          <p:cNvSpPr txBox="1"/>
          <p:nvPr/>
        </p:nvSpPr>
        <p:spPr>
          <a:xfrm>
            <a:off x="353111" y="2405236"/>
            <a:ext cx="10482218" cy="42126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verdadeiro,verdadeiro,verdadeiro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(_,falso, falso).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(falso, _, falso).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verdadeiro,desconhecido,desconhecido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desconhecido,verdadeiro,desconhecido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conjuncao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desconhecido,desconhecido,desconhecido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</a:p>
          <a:p>
            <a:pPr indent="450215" algn="just">
              <a:lnSpc>
                <a:spcPct val="150000"/>
              </a:lnSpc>
            </a:pPr>
            <a:endParaRPr lang="pt-PT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endParaRPr lang="pt-PT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endParaRPr lang="pt-PT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endParaRPr lang="pt-PT" dirty="0"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EVOLUÇÃO E INVOLUÇÃO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031512" y="1725497"/>
            <a:ext cx="7755431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ATUALIZAR CONHECIMENTO</a:t>
            </a:r>
          </a:p>
          <a:p>
            <a:pPr marL="2114321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atualizarUtente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321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atualizarCustoAto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321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atualizarPrestador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3F82EF-2D3E-411A-B37F-C23A569418D0}"/>
              </a:ext>
            </a:extLst>
          </p:cNvPr>
          <p:cNvSpPr txBox="1"/>
          <p:nvPr/>
        </p:nvSpPr>
        <p:spPr>
          <a:xfrm>
            <a:off x="2031512" y="3657124"/>
            <a:ext cx="794552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MANIPULAR CONHECIMENTO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positivo para negativo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negativo para positivo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impreciso para positivo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incerto para positivo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pPr marL="2285771" lvl="4" indent="-457200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409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EVOLUÇÃO E INVOLUÇÃO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031512" y="1725497"/>
            <a:ext cx="7755431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ATUALIZAR CONHECIMENTO</a:t>
            </a:r>
          </a:p>
          <a:p>
            <a:pPr marL="2114321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atualizarUtente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FAE752-C0ED-488E-956F-A2B3102AE1F9}"/>
              </a:ext>
            </a:extLst>
          </p:cNvPr>
          <p:cNvSpPr txBox="1"/>
          <p:nvPr/>
        </p:nvSpPr>
        <p:spPr>
          <a:xfrm>
            <a:off x="706226" y="3033548"/>
            <a:ext cx="11148060" cy="17190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que permite a atualizar um utente: Termo -&gt; {V,F}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atualizarUtente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(utente(IU,N,I,C,S), utente(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IU,N,In,C,S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)) :-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remover(utente(IU,N,I,C,S)),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registar(utente(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IU,N,In,C,S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D524730-9928-414E-9532-D3170E5A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0"/>
          <a:stretch>
            <a:fillRect/>
          </a:stretch>
        </p:blipFill>
        <p:spPr>
          <a:xfrm>
            <a:off x="1536336" y="161925"/>
            <a:ext cx="9119327" cy="6560683"/>
          </a:xfrm>
          <a:prstGeom prst="rect">
            <a:avLst/>
          </a:prstGeom>
          <a:noFill/>
          <a:ln w="9528">
            <a:solidFill>
              <a:schemeClr val="bg2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23191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EVOLUÇÃO E INVOLUÇÃO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031512" y="1725497"/>
            <a:ext cx="7755431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ATUALIZAR CONHECIMENTO</a:t>
            </a:r>
          </a:p>
          <a:p>
            <a:pPr marL="2114321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atualizarUtente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321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atualizarCustoAto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321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atualizarPrestador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3F82EF-2D3E-411A-B37F-C23A569418D0}"/>
              </a:ext>
            </a:extLst>
          </p:cNvPr>
          <p:cNvSpPr txBox="1"/>
          <p:nvPr/>
        </p:nvSpPr>
        <p:spPr>
          <a:xfrm>
            <a:off x="2031512" y="3657124"/>
            <a:ext cx="794552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MANIPULAR CONHECIMENTO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positivo para negativo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negativo para positivo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impreciso para positivo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incerto para positivo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pPr marL="2285771" lvl="4" indent="-457200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6645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EVOLUÇÃO E INVOLUÇÃO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031512" y="1725497"/>
            <a:ext cx="775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ATUALIZAR CONHECIMENTO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3F82EF-2D3E-411A-B37F-C23A569418D0}"/>
              </a:ext>
            </a:extLst>
          </p:cNvPr>
          <p:cNvSpPr txBox="1"/>
          <p:nvPr/>
        </p:nvSpPr>
        <p:spPr>
          <a:xfrm>
            <a:off x="2031512" y="2624810"/>
            <a:ext cx="7945522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MANIPULAR CONHECIMENTO</a:t>
            </a:r>
          </a:p>
          <a:p>
            <a:pPr marL="2285771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positivo para negativo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AA6AE8B-9F80-423D-9A43-55004418F93C}"/>
              </a:ext>
            </a:extLst>
          </p:cNvPr>
          <p:cNvSpPr txBox="1"/>
          <p:nvPr/>
        </p:nvSpPr>
        <p:spPr>
          <a:xfrm>
            <a:off x="521970" y="3691622"/>
            <a:ext cx="11148060" cy="255005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que permite a evolução do conhecimento positivo para negativo: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Cnovo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-&gt; {V,F}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evolucao_PN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Cnovo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):-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si(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Cnovo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verdadeiro),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registar(-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Cnovo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),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remover(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Cnovo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7CAE96-7C18-42A2-9439-C1FA1316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980" y="278130"/>
            <a:ext cx="5400040" cy="6301740"/>
          </a:xfrm>
          <a:prstGeom prst="rect">
            <a:avLst/>
          </a:prstGeom>
          <a:noFill/>
          <a:ln w="9528">
            <a:solidFill>
              <a:schemeClr val="bg2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2210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BD255-E849-4B96-8138-47504FA2F76E}"/>
              </a:ext>
            </a:extLst>
          </p:cNvPr>
          <p:cNvSpPr txBox="1"/>
          <p:nvPr/>
        </p:nvSpPr>
        <p:spPr>
          <a:xfrm>
            <a:off x="5574812" y="3879118"/>
            <a:ext cx="453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EVOLUÇÃO E INVOLUÇÃO DE CONHECIMENTO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EFD62-6459-4D1D-A108-B91C2A40EB20}"/>
              </a:ext>
            </a:extLst>
          </p:cNvPr>
          <p:cNvSpPr txBox="1"/>
          <p:nvPr/>
        </p:nvSpPr>
        <p:spPr>
          <a:xfrm>
            <a:off x="7840052" y="1467564"/>
            <a:ext cx="411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REGRAS DE PRODUÇÃO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BBC4A-2A0B-48C2-8B1A-A9231E1F848E}"/>
              </a:ext>
            </a:extLst>
          </p:cNvPr>
          <p:cNvSpPr txBox="1"/>
          <p:nvPr/>
        </p:nvSpPr>
        <p:spPr>
          <a:xfrm>
            <a:off x="4323743" y="5018689"/>
            <a:ext cx="713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INVARIANTES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1C556D-4B7E-4FBC-8F1D-B1FF6A996E07}"/>
              </a:ext>
            </a:extLst>
          </p:cNvPr>
          <p:cNvSpPr txBox="1"/>
          <p:nvPr/>
        </p:nvSpPr>
        <p:spPr>
          <a:xfrm>
            <a:off x="6747357" y="2731468"/>
            <a:ext cx="520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SISTEMAS DE INFERÊNCIA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285A41-7C05-45A5-976C-4BBDB46C20CF}"/>
              </a:ext>
            </a:extLst>
          </p:cNvPr>
          <p:cNvSpPr/>
          <p:nvPr/>
        </p:nvSpPr>
        <p:spPr>
          <a:xfrm>
            <a:off x="0" y="6355080"/>
            <a:ext cx="10668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758B6C-53A6-4528-8C7C-09698AAEDA0E}"/>
              </a:ext>
            </a:extLst>
          </p:cNvPr>
          <p:cNvSpPr/>
          <p:nvPr/>
        </p:nvSpPr>
        <p:spPr>
          <a:xfrm>
            <a:off x="-1" y="6166339"/>
            <a:ext cx="12192001" cy="7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99B5597-9C3D-46EF-AEDC-AA38B490C5BD}"/>
              </a:ext>
            </a:extLst>
          </p:cNvPr>
          <p:cNvGrpSpPr/>
          <p:nvPr/>
        </p:nvGrpSpPr>
        <p:grpSpPr>
          <a:xfrm>
            <a:off x="877032" y="877020"/>
            <a:ext cx="4070957" cy="866289"/>
            <a:chOff x="877032" y="877020"/>
            <a:chExt cx="4070957" cy="866289"/>
          </a:xfrm>
        </p:grpSpPr>
        <p:sp>
          <p:nvSpPr>
            <p:cNvPr id="20" name="TextBox 56">
              <a:extLst>
                <a:ext uri="{FF2B5EF4-FFF2-40B4-BE49-F238E27FC236}">
                  <a16:creationId xmlns:a16="http://schemas.microsoft.com/office/drawing/2014/main" id="{A4E5BAA9-AF88-46D6-9495-4173F2983C3E}"/>
                </a:ext>
              </a:extLst>
            </p:cNvPr>
            <p:cNvSpPr txBox="1"/>
            <p:nvPr/>
          </p:nvSpPr>
          <p:spPr>
            <a:xfrm>
              <a:off x="877032" y="912312"/>
              <a:ext cx="40709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PT" altLang="ko-KR" sz="4800" b="1" dirty="0">
                  <a:solidFill>
                    <a:schemeClr val="accent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PARTE </a:t>
              </a:r>
              <a:endParaRPr lang="en-US" altLang="ko-KR" sz="48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CBB6FF5F-D201-493D-B743-DCA4BFA89035}"/>
                </a:ext>
              </a:extLst>
            </p:cNvPr>
            <p:cNvSpPr txBox="1"/>
            <p:nvPr/>
          </p:nvSpPr>
          <p:spPr>
            <a:xfrm>
              <a:off x="2709730" y="877020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desenho do ponto de interrogação grátis ícone">
            <a:extLst>
              <a:ext uri="{FF2B5EF4-FFF2-40B4-BE49-F238E27FC236}">
                <a16:creationId xmlns:a16="http://schemas.microsoft.com/office/drawing/2014/main" id="{B59278F8-1E92-49B5-B91A-1FE7BC62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25" y="2431098"/>
            <a:ext cx="589420" cy="58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734BEA4-E41E-4416-9381-FACEDD76348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85124" y="3568865"/>
            <a:ext cx="530090" cy="53009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E541A40-F32A-43E8-B650-42C1A8F73D0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2893685" y="4649725"/>
            <a:ext cx="590185" cy="5901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2B45B1-2591-41C5-9064-5501C6133DA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36202" y="1251925"/>
            <a:ext cx="696102" cy="6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1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62EDB0-116A-499E-957F-7130EEDEF0AA}"/>
              </a:ext>
            </a:extLst>
          </p:cNvPr>
          <p:cNvSpPr txBox="1"/>
          <p:nvPr/>
        </p:nvSpPr>
        <p:spPr>
          <a:xfrm>
            <a:off x="228600" y="1861663"/>
            <a:ext cx="11155680" cy="126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SE ‘sintoma’ ENTAO ‘diagnostico’ :: ( ‘grau de </a:t>
            </a:r>
            <a:r>
              <a:rPr lang="pt-PT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confianca</a:t>
            </a: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’, ‘Lista 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de Medicamentos’, ‘Lista de Tratamentos’).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3FF1063-6457-4B23-87DF-D6E495F61A64}"/>
              </a:ext>
            </a:extLst>
          </p:cNvPr>
          <p:cNvSpPr txBox="1">
            <a:spLocks/>
          </p:cNvSpPr>
          <p:nvPr/>
        </p:nvSpPr>
        <p:spPr>
          <a:xfrm>
            <a:off x="2377440" y="151941"/>
            <a:ext cx="9638622" cy="10520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DE45C1D-AB95-4DF4-89AC-C04EA814346B}"/>
              </a:ext>
            </a:extLst>
          </p:cNvPr>
          <p:cNvSpPr txBox="1"/>
          <p:nvPr/>
        </p:nvSpPr>
        <p:spPr>
          <a:xfrm>
            <a:off x="717554" y="522835"/>
            <a:ext cx="99352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REGRAS DE PRODUÇÃO</a:t>
            </a:r>
            <a:endParaRPr lang="ko-KR" altLang="en-US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BDE522-3F0E-4868-8C39-CFD2015A3BC6}"/>
              </a:ext>
            </a:extLst>
          </p:cNvPr>
          <p:cNvSpPr txBox="1"/>
          <p:nvPr/>
        </p:nvSpPr>
        <p:spPr>
          <a:xfrm>
            <a:off x="228600" y="3596640"/>
            <a:ext cx="111556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GRAU DE CONFIANÇA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certo, muito provável, provável, pouco provável, improvável}</a:t>
            </a:r>
          </a:p>
        </p:txBody>
      </p:sp>
    </p:spTree>
    <p:extLst>
      <p:ext uri="{BB962C8B-B14F-4D97-AF65-F5344CB8AC3E}">
        <p14:creationId xmlns:p14="http://schemas.microsoft.com/office/powerpoint/2010/main" val="2127577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62EDB0-116A-499E-957F-7130EEDEF0AA}"/>
              </a:ext>
            </a:extLst>
          </p:cNvPr>
          <p:cNvSpPr txBox="1"/>
          <p:nvPr/>
        </p:nvSpPr>
        <p:spPr>
          <a:xfrm>
            <a:off x="242718" y="1446165"/>
            <a:ext cx="11773344" cy="523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stress('ligeiro') ENTAO 'ansiedade'::('certo','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Lorazepam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'2 a 3 comprimidos de 1 mg por dia’). 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'ansiedade’ OU stress('cronico') ENTAO anorexia('mental')::('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','Psicoterapia', '2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sessoes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 semana’).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nauseas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E 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vomitos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E 'fadiga' E anorexia('ligeira') ENTAO 'nefrite'::('muito provavel','Prednisona','5mg a 60mg por dia’).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'nefrite' E 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insonia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E 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hipertensao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ENTAO 'glomerulonefrite'::('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Indapamida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Eulex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'1 comprimido por dia’). 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'edema' E 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oliguria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E 'glomerulonefrite' ENTAO 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sindrome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nefritica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'::('pouco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,'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Aldactone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, '25 mg a 200 mg por dia').</a:t>
            </a:r>
            <a:endParaRPr lang="pt-PT" sz="16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3FF1063-6457-4B23-87DF-D6E495F61A64}"/>
              </a:ext>
            </a:extLst>
          </p:cNvPr>
          <p:cNvSpPr txBox="1">
            <a:spLocks/>
          </p:cNvSpPr>
          <p:nvPr/>
        </p:nvSpPr>
        <p:spPr>
          <a:xfrm>
            <a:off x="2377440" y="151941"/>
            <a:ext cx="9638622" cy="10520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DE45C1D-AB95-4DF4-89AC-C04EA814346B}"/>
              </a:ext>
            </a:extLst>
          </p:cNvPr>
          <p:cNvSpPr txBox="1"/>
          <p:nvPr/>
        </p:nvSpPr>
        <p:spPr>
          <a:xfrm>
            <a:off x="717554" y="522835"/>
            <a:ext cx="99352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REGRAS DE PRODUÇÃO</a:t>
            </a:r>
            <a:endParaRPr lang="ko-KR" altLang="en-US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9446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SISTEMAS DE INFERÊNCIA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346841" y="1725497"/>
            <a:ext cx="11713779" cy="49398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Extensao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 meta-predicado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rp:Diagnostico,Grau,Explicacao,Lista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 Medicamentos, Lista de Tratamento-&gt;{V,F}</a:t>
            </a:r>
          </a:p>
          <a:p>
            <a:pPr>
              <a:lnSpc>
                <a:spcPct val="200000"/>
              </a:lnSpc>
            </a:pP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D, G, (D com G) porque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[M|LM],[T|LT]):-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(se C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entao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D) :: (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Gr,M,T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C,Gc,Jc,LM,LT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Gr,Gc,G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D64CB67-2D5E-439E-AF80-E330D2383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52960"/>
              </p:ext>
            </p:extLst>
          </p:nvPr>
        </p:nvGraphicFramePr>
        <p:xfrm>
          <a:off x="131379" y="320506"/>
          <a:ext cx="11929242" cy="5822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815">
                  <a:extLst>
                    <a:ext uri="{9D8B030D-6E8A-4147-A177-3AD203B41FA5}">
                      <a16:colId xmlns:a16="http://schemas.microsoft.com/office/drawing/2014/main" val="2418304956"/>
                    </a:ext>
                  </a:extLst>
                </a:gridCol>
                <a:gridCol w="1922387">
                  <a:extLst>
                    <a:ext uri="{9D8B030D-6E8A-4147-A177-3AD203B41FA5}">
                      <a16:colId xmlns:a16="http://schemas.microsoft.com/office/drawing/2014/main" val="1965295824"/>
                    </a:ext>
                  </a:extLst>
                </a:gridCol>
                <a:gridCol w="1924760">
                  <a:extLst>
                    <a:ext uri="{9D8B030D-6E8A-4147-A177-3AD203B41FA5}">
                      <a16:colId xmlns:a16="http://schemas.microsoft.com/office/drawing/2014/main" val="2886361305"/>
                    </a:ext>
                  </a:extLst>
                </a:gridCol>
                <a:gridCol w="1924760">
                  <a:extLst>
                    <a:ext uri="{9D8B030D-6E8A-4147-A177-3AD203B41FA5}">
                      <a16:colId xmlns:a16="http://schemas.microsoft.com/office/drawing/2014/main" val="1073330688"/>
                    </a:ext>
                  </a:extLst>
                </a:gridCol>
                <a:gridCol w="1924760">
                  <a:extLst>
                    <a:ext uri="{9D8B030D-6E8A-4147-A177-3AD203B41FA5}">
                      <a16:colId xmlns:a16="http://schemas.microsoft.com/office/drawing/2014/main" val="3980215871"/>
                    </a:ext>
                  </a:extLst>
                </a:gridCol>
                <a:gridCol w="1924760">
                  <a:extLst>
                    <a:ext uri="{9D8B030D-6E8A-4147-A177-3AD203B41FA5}">
                      <a16:colId xmlns:a16="http://schemas.microsoft.com/office/drawing/2014/main" val="160590531"/>
                    </a:ext>
                  </a:extLst>
                </a:gridCol>
              </a:tblGrid>
              <a:tr h="97039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Argumentos</a:t>
                      </a:r>
                      <a:endParaRPr lang="pt-PT" sz="18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Certo</a:t>
                      </a:r>
                      <a:endParaRPr lang="pt-PT" sz="18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Muito Provável</a:t>
                      </a:r>
                      <a:endParaRPr lang="pt-PT" sz="18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Provável</a:t>
                      </a:r>
                      <a:endParaRPr lang="pt-PT" sz="18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Pouco Provável</a:t>
                      </a:r>
                      <a:endParaRPr lang="pt-PT" sz="18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Improvável</a:t>
                      </a:r>
                      <a:endParaRPr lang="pt-PT" sz="18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41927"/>
                  </a:ext>
                </a:extLst>
              </a:tr>
              <a:tr h="97039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Certo</a:t>
                      </a:r>
                      <a:endParaRPr lang="pt-PT" sz="18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Certo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Muito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Muito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714885"/>
                  </a:ext>
                </a:extLst>
              </a:tr>
              <a:tr h="97039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Muito Provável</a:t>
                      </a:r>
                      <a:endParaRPr lang="pt-PT" sz="1800" b="1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Muito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Muito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Muito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Provável</a:t>
                      </a:r>
                      <a:endParaRPr lang="pt-PT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Pouco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396522"/>
                  </a:ext>
                </a:extLst>
              </a:tr>
              <a:tr h="97039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Provável</a:t>
                      </a:r>
                      <a:endParaRPr lang="pt-PT" sz="18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Muito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Muito Provável</a:t>
                      </a:r>
                      <a:endParaRPr lang="pt-PT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Pouco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Pouco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002836"/>
                  </a:ext>
                </a:extLst>
              </a:tr>
              <a:tr h="97039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Pouco Provável</a:t>
                      </a:r>
                      <a:endParaRPr lang="pt-PT" sz="18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Pouco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Pouco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847705"/>
                  </a:ext>
                </a:extLst>
              </a:tr>
              <a:tr h="97039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Improvável</a:t>
                      </a:r>
                      <a:endParaRPr lang="pt-PT" sz="18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Pouco Provável</a:t>
                      </a:r>
                      <a:endParaRPr lang="pt-PT" sz="1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Pouco Provável</a:t>
                      </a:r>
                      <a:endParaRPr lang="pt-PT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Improvável</a:t>
                      </a:r>
                      <a:endParaRPr lang="pt-PT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Improvável</a:t>
                      </a:r>
                      <a:endParaRPr lang="pt-PT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7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SISTEMAS DE INFERÊNCIA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39110" y="1571273"/>
            <a:ext cx="11713779" cy="49398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((D1 e D2),G,(J1 e J2),LM,LT):-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nonvar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nonvar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(D1,G1,J1,LM1,LT1),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(D2,G2,J2,LM2,LT2),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menor(G1,G2,G),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concatenar(LM1,LM2,LM),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concatenar(LT1,LT2,LT).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3CC054-82A5-425C-A3D2-DF629285AB19}"/>
              </a:ext>
            </a:extLst>
          </p:cNvPr>
          <p:cNvSpPr txBox="1"/>
          <p:nvPr/>
        </p:nvSpPr>
        <p:spPr>
          <a:xfrm>
            <a:off x="5925297" y="1802105"/>
            <a:ext cx="5709655" cy="447814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Extensão de predicado menor: GrauQ1, GrauQ2, Menor -&gt;{V,F}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menor(X,X,X).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',X,'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menor(X,'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certo',X,X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X,'certo',X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menor('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</p:txBody>
      </p:sp>
    </p:spTree>
    <p:extLst>
      <p:ext uri="{BB962C8B-B14F-4D97-AF65-F5344CB8AC3E}">
        <p14:creationId xmlns:p14="http://schemas.microsoft.com/office/powerpoint/2010/main" val="38622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BD255-E849-4B96-8138-47504FA2F76E}"/>
              </a:ext>
            </a:extLst>
          </p:cNvPr>
          <p:cNvSpPr txBox="1"/>
          <p:nvPr/>
        </p:nvSpPr>
        <p:spPr>
          <a:xfrm>
            <a:off x="5574812" y="3879118"/>
            <a:ext cx="453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PRINCIPAIS PREDICADOS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EFD62-6459-4D1D-A108-B91C2A40EB20}"/>
              </a:ext>
            </a:extLst>
          </p:cNvPr>
          <p:cNvSpPr txBox="1"/>
          <p:nvPr/>
        </p:nvSpPr>
        <p:spPr>
          <a:xfrm>
            <a:off x="8076949" y="1415310"/>
            <a:ext cx="288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FACTOS DE BASE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BBC4A-2A0B-48C2-8B1A-A9231E1F848E}"/>
              </a:ext>
            </a:extLst>
          </p:cNvPr>
          <p:cNvSpPr txBox="1"/>
          <p:nvPr/>
        </p:nvSpPr>
        <p:spPr>
          <a:xfrm>
            <a:off x="4365453" y="5009077"/>
            <a:ext cx="368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INVARIANTES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1C556D-4B7E-4FBC-8F1D-B1FF6A996E07}"/>
              </a:ext>
            </a:extLst>
          </p:cNvPr>
          <p:cNvSpPr txBox="1"/>
          <p:nvPr/>
        </p:nvSpPr>
        <p:spPr>
          <a:xfrm>
            <a:off x="6825881" y="2739547"/>
            <a:ext cx="413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EXTENSÃO DE PREDICADOS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285A41-7C05-45A5-976C-4BBDB46C20CF}"/>
              </a:ext>
            </a:extLst>
          </p:cNvPr>
          <p:cNvSpPr/>
          <p:nvPr/>
        </p:nvSpPr>
        <p:spPr>
          <a:xfrm>
            <a:off x="0" y="6355080"/>
            <a:ext cx="10668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758B6C-53A6-4528-8C7C-09698AAEDA0E}"/>
              </a:ext>
            </a:extLst>
          </p:cNvPr>
          <p:cNvSpPr/>
          <p:nvPr/>
        </p:nvSpPr>
        <p:spPr>
          <a:xfrm>
            <a:off x="-1" y="6166339"/>
            <a:ext cx="12192001" cy="7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7916E04-23CD-47D5-97D8-B78088FCB57E}"/>
              </a:ext>
            </a:extLst>
          </p:cNvPr>
          <p:cNvGrpSpPr/>
          <p:nvPr/>
        </p:nvGrpSpPr>
        <p:grpSpPr>
          <a:xfrm>
            <a:off x="877032" y="877020"/>
            <a:ext cx="4070957" cy="866289"/>
            <a:chOff x="877032" y="877020"/>
            <a:chExt cx="4070957" cy="86628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FD1FFE-EE5D-4508-BC53-E1CBBA637A09}"/>
                </a:ext>
              </a:extLst>
            </p:cNvPr>
            <p:cNvSpPr txBox="1"/>
            <p:nvPr/>
          </p:nvSpPr>
          <p:spPr>
            <a:xfrm>
              <a:off x="877032" y="912312"/>
              <a:ext cx="40709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PT" altLang="ko-KR" sz="4800" b="1" dirty="0">
                  <a:solidFill>
                    <a:schemeClr val="accent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PARTE </a:t>
              </a:r>
              <a:endParaRPr lang="en-US" altLang="ko-KR" sz="48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E5E4CF79-61DD-453B-8ED1-0F20841021F5}"/>
                </a:ext>
              </a:extLst>
            </p:cNvPr>
            <p:cNvSpPr txBox="1"/>
            <p:nvPr/>
          </p:nvSpPr>
          <p:spPr>
            <a:xfrm>
              <a:off x="2709730" y="877020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221B5485-F075-4A1D-B8E3-ABECD023D5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2337" y="1315468"/>
            <a:ext cx="526140" cy="5261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1977EC-A592-4AAC-80F8-314A03E0078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2893685" y="4649725"/>
            <a:ext cx="590185" cy="590185"/>
          </a:xfrm>
          <a:prstGeom prst="rect">
            <a:avLst/>
          </a:prstGeom>
        </p:spPr>
      </p:pic>
      <p:sp>
        <p:nvSpPr>
          <p:cNvPr id="43" name="Frame 17">
            <a:extLst>
              <a:ext uri="{FF2B5EF4-FFF2-40B4-BE49-F238E27FC236}">
                <a16:creationId xmlns:a16="http://schemas.microsoft.com/office/drawing/2014/main" id="{624C6574-3722-4751-9620-9910F7C5D29B}"/>
              </a:ext>
            </a:extLst>
          </p:cNvPr>
          <p:cNvSpPr/>
          <p:nvPr/>
        </p:nvSpPr>
        <p:spPr>
          <a:xfrm>
            <a:off x="4191832" y="3646437"/>
            <a:ext cx="478981" cy="3836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4980FE-CB87-49E6-938A-0FA741B022E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5348184" y="2329424"/>
            <a:ext cx="719208" cy="7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SISTEMAS DE INFERÊNCIA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39110" y="1571273"/>
            <a:ext cx="11713779" cy="30931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 ou D2,G1,J1, LM1, LT1):-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nonvar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nonvar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(D1,G1,J1,LM1,LT1),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(D2,G2,J2,LM2,LT2)).</a:t>
            </a:r>
          </a:p>
        </p:txBody>
      </p:sp>
    </p:spTree>
    <p:extLst>
      <p:ext uri="{BB962C8B-B14F-4D97-AF65-F5344CB8AC3E}">
        <p14:creationId xmlns:p14="http://schemas.microsoft.com/office/powerpoint/2010/main" val="1635834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SISTEMAS DE INFERÊNCIA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39110" y="1571273"/>
            <a:ext cx="11713779" cy="30931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 ou D2,G2,J2, LM2, LT2):-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nonvar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nonvar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(D2,G2,J2,LM2,LT2),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(D1,G1,J1,LM1,LT1)).</a:t>
            </a:r>
          </a:p>
        </p:txBody>
      </p:sp>
    </p:spTree>
    <p:extLst>
      <p:ext uri="{BB962C8B-B14F-4D97-AF65-F5344CB8AC3E}">
        <p14:creationId xmlns:p14="http://schemas.microsoft.com/office/powerpoint/2010/main" val="555781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SISTEMAS DE INFERÊNCIA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39110" y="1571273"/>
            <a:ext cx="11713779" cy="49398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 ou D2,G,J1 e J2, LM, LT):-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nonvar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nonvar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(D1,G1,J1,LM1,LT1),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(D2,G2,J2,LM2,LT2),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maior(G1,G2,G),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concatenar(LM1,LM2,LM),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concatenar(LT1,LT2,LT).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0EE319-1F80-45BE-BC32-7FCA37ED1BCB}"/>
              </a:ext>
            </a:extLst>
          </p:cNvPr>
          <p:cNvSpPr txBox="1"/>
          <p:nvPr/>
        </p:nvSpPr>
        <p:spPr>
          <a:xfrm>
            <a:off x="5925297" y="1802105"/>
            <a:ext cx="5709655" cy="447814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Extensão de predicado maior: GrauQ1, GrauQ2, Maior -&gt;{V,F}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maior(X,X,X).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certo',X,'certo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X,'certo','certo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',X,X).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maior(X,'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',X).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','muito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maior('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','pouco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</p:txBody>
      </p:sp>
    </p:spTree>
    <p:extLst>
      <p:ext uri="{BB962C8B-B14F-4D97-AF65-F5344CB8AC3E}">
        <p14:creationId xmlns:p14="http://schemas.microsoft.com/office/powerpoint/2010/main" val="26361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SISTEMAS DE INFERÊNCIA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39110" y="1571273"/>
            <a:ext cx="11713779" cy="124649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(D, G , D com G,[],[]):-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(facto (D))::G.</a:t>
            </a:r>
          </a:p>
        </p:txBody>
      </p:sp>
    </p:spTree>
    <p:extLst>
      <p:ext uri="{BB962C8B-B14F-4D97-AF65-F5344CB8AC3E}">
        <p14:creationId xmlns:p14="http://schemas.microsoft.com/office/powerpoint/2010/main" val="2733783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10571374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EVOLUÇÃO DE CONHECIMENTO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39110" y="1571273"/>
            <a:ext cx="11713779" cy="370870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Extensão do predicado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evolucao_factos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Termo, Certeza -&gt; {V,F}</a:t>
            </a:r>
          </a:p>
          <a:p>
            <a:pPr>
              <a:lnSpc>
                <a:spcPct val="200000"/>
              </a:lnSpc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evolucao_factos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(Termo, Certeza) :-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solucoes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(Invariante,+(facto(Termo)::Certeza):::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Invariante,Lista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insercao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(Termo, Certeza),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grau(Certeza),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teste(Lista).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16B1D3-B4F7-412E-9EF8-F18C8E519E91}"/>
              </a:ext>
            </a:extLst>
          </p:cNvPr>
          <p:cNvSpPr txBox="1"/>
          <p:nvPr/>
        </p:nvSpPr>
        <p:spPr>
          <a:xfrm>
            <a:off x="5681457" y="3676625"/>
            <a:ext cx="5709655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Extensão do predicado grau: Grau -&gt; {V, F}</a:t>
            </a:r>
          </a:p>
          <a:p>
            <a:pPr>
              <a:lnSpc>
                <a:spcPct val="20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grau('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improvavel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grau('pouco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grau('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>
              <a:lnSpc>
                <a:spcPct val="20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grau('muito 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provavel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</a:p>
          <a:p>
            <a:pPr>
              <a:lnSpc>
                <a:spcPct val="200000"/>
              </a:lnSpc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grau('certo').</a:t>
            </a:r>
          </a:p>
        </p:txBody>
      </p:sp>
    </p:spTree>
    <p:extLst>
      <p:ext uri="{BB962C8B-B14F-4D97-AF65-F5344CB8AC3E}">
        <p14:creationId xmlns:p14="http://schemas.microsoft.com/office/powerpoint/2010/main" val="1989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110" y="346913"/>
            <a:ext cx="11038490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INVOLUÇÃO DE CONHECIMENTO 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3FB135-F0C6-4943-B18B-9713F29C0C3B}"/>
              </a:ext>
            </a:extLst>
          </p:cNvPr>
          <p:cNvSpPr txBox="1"/>
          <p:nvPr/>
        </p:nvSpPr>
        <p:spPr>
          <a:xfrm>
            <a:off x="239110" y="1571273"/>
            <a:ext cx="11713779" cy="370870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Extensão do predicado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involucao_factos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ID, Termo, Certeza -&gt; 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{V, F}</a:t>
            </a:r>
          </a:p>
          <a:p>
            <a:pPr>
              <a:lnSpc>
                <a:spcPct val="200000"/>
              </a:lnSpc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involucao_factos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ID,Termo,Certeza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:-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solucoes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(Invariante,-(facto (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ID,Termo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)::Certeza):::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Invariante,Lista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remover(ID,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Termo,Certeza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),grau(Certeza),</a:t>
            </a:r>
          </a:p>
          <a:p>
            <a:pPr>
              <a:lnSpc>
                <a:spcPct val="200000"/>
              </a:lnSpc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teste( Lista ).</a:t>
            </a:r>
          </a:p>
        </p:txBody>
      </p:sp>
    </p:spTree>
    <p:extLst>
      <p:ext uri="{BB962C8B-B14F-4D97-AF65-F5344CB8AC3E}">
        <p14:creationId xmlns:p14="http://schemas.microsoft.com/office/powerpoint/2010/main" val="2196843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DE45C1D-AB95-4DF4-89AC-C04EA814346B}"/>
              </a:ext>
            </a:extLst>
          </p:cNvPr>
          <p:cNvSpPr txBox="1"/>
          <p:nvPr/>
        </p:nvSpPr>
        <p:spPr>
          <a:xfrm>
            <a:off x="717554" y="107338"/>
            <a:ext cx="1112392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EVOLUÇÃO E INVOLUÇÃO DE CONHECIMENTO</a:t>
            </a:r>
            <a:endParaRPr lang="ko-KR" altLang="en-US" sz="5400" i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C64B8DC2-62F3-4C35-AB81-F33C005DB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"/>
          <a:stretch/>
        </p:blipFill>
        <p:spPr bwMode="auto">
          <a:xfrm>
            <a:off x="1553711" y="2232014"/>
            <a:ext cx="9084578" cy="3471221"/>
          </a:xfrm>
          <a:prstGeom prst="rect">
            <a:avLst/>
          </a:prstGeom>
          <a:ln>
            <a:solidFill>
              <a:schemeClr val="bg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321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DE45C1D-AB95-4DF4-89AC-C04EA814346B}"/>
              </a:ext>
            </a:extLst>
          </p:cNvPr>
          <p:cNvSpPr txBox="1"/>
          <p:nvPr/>
        </p:nvSpPr>
        <p:spPr>
          <a:xfrm>
            <a:off x="717554" y="522836"/>
            <a:ext cx="111239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CONCLUSÕES</a:t>
            </a:r>
            <a:endParaRPr lang="ko-KR" altLang="en-US" sz="5400" i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73BA87-4C03-446E-BDF9-98D4DA29EDC2}"/>
              </a:ext>
            </a:extLst>
          </p:cNvPr>
          <p:cNvSpPr txBox="1"/>
          <p:nvPr/>
        </p:nvSpPr>
        <p:spPr>
          <a:xfrm>
            <a:off x="521512" y="1416823"/>
            <a:ext cx="10388943" cy="433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b="1" dirty="0">
                <a:solidFill>
                  <a:schemeClr val="bg1"/>
                </a:solidFill>
              </a:rPr>
              <a:t>Parte I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schemeClr val="bg1"/>
                </a:solidFill>
              </a:rPr>
              <a:t>Criação de uma base de conhecimento que incluía cláusulas dos utentes, prestadores e atos;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schemeClr val="bg1"/>
                </a:solidFill>
              </a:rPr>
              <a:t>Implementação de vários predicados, que auxiliaram na exploração dessa base;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schemeClr val="bg1"/>
                </a:solidFill>
              </a:rPr>
              <a:t>Implementação de invariantes que permitiram a manipulação de conhecimento.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dirty="0">
                <a:solidFill>
                  <a:schemeClr val="bg1"/>
                </a:solidFill>
              </a:rPr>
              <a:t>Parte II</a:t>
            </a:r>
          </a:p>
          <a:p>
            <a:pPr marL="285750" indent="-285750" algn="just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dirty="0">
                <a:solidFill>
                  <a:schemeClr val="bg1"/>
                </a:solidFill>
              </a:rPr>
              <a:t>Incluiu-se na representação do conhecimento a negação por falha na prova e a negação forte;</a:t>
            </a:r>
          </a:p>
          <a:p>
            <a:pPr marL="285750" indent="-285750" algn="just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dirty="0">
                <a:solidFill>
                  <a:schemeClr val="bg1"/>
                </a:solidFill>
              </a:rPr>
              <a:t>Foram introduzidas regras para a formalização do Pressuposto do Mundo Fechado.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dirty="0">
                <a:solidFill>
                  <a:schemeClr val="bg1"/>
                </a:solidFill>
              </a:rPr>
              <a:t>Parte III</a:t>
            </a:r>
          </a:p>
          <a:p>
            <a:pPr marL="285750" indent="-285750" algn="just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dirty="0">
                <a:solidFill>
                  <a:schemeClr val="bg1"/>
                </a:solidFill>
              </a:rPr>
              <a:t>Criação de um protótipo de um sistema de apoio à decisão;</a:t>
            </a:r>
          </a:p>
          <a:p>
            <a:pPr marL="285750" indent="-285750" algn="just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dirty="0">
                <a:solidFill>
                  <a:schemeClr val="bg1"/>
                </a:solidFill>
              </a:rPr>
              <a:t>Este sistema permitiu efetuar diagnósticos.</a:t>
            </a:r>
          </a:p>
        </p:txBody>
      </p:sp>
    </p:spTree>
    <p:extLst>
      <p:ext uri="{BB962C8B-B14F-4D97-AF65-F5344CB8AC3E}">
        <p14:creationId xmlns:p14="http://schemas.microsoft.com/office/powerpoint/2010/main" val="19305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921932" y="1782351"/>
            <a:ext cx="719313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INTELIGÊNCIA ARTIFICIAL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113321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374153AB-BECA-46DC-9F68-8CF6310B4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614" y="190777"/>
            <a:ext cx="1213772" cy="60306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DA9E26-28D5-4ABE-83C2-7DB116F47E7F}"/>
              </a:ext>
            </a:extLst>
          </p:cNvPr>
          <p:cNvSpPr txBox="1"/>
          <p:nvPr/>
        </p:nvSpPr>
        <p:spPr>
          <a:xfrm>
            <a:off x="5975888" y="3685496"/>
            <a:ext cx="573024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b="1" dirty="0">
                <a:solidFill>
                  <a:schemeClr val="bg1"/>
                </a:solidFill>
              </a:rPr>
              <a:t>Trabalho realizado pelo Grupo 10</a:t>
            </a:r>
            <a:r>
              <a:rPr lang="pt-PT" dirty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Lara Vaz (A88362)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Mariana Lindo (A88360)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Tiago Novais (A88397)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637035-693A-40DE-B17C-56F7C43AD14B}"/>
              </a:ext>
            </a:extLst>
          </p:cNvPr>
          <p:cNvSpPr txBox="1"/>
          <p:nvPr/>
        </p:nvSpPr>
        <p:spPr>
          <a:xfrm>
            <a:off x="431757" y="5565048"/>
            <a:ext cx="8685239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bg1"/>
                </a:solidFill>
              </a:rPr>
              <a:t>Mestrado em Engenharia Biomédica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bg1"/>
                </a:solidFill>
              </a:rPr>
              <a:t>Ramo de Informática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bg1"/>
                </a:solidFill>
              </a:rPr>
              <a:t>Ano Letivo 2021/2022</a:t>
            </a:r>
          </a:p>
        </p:txBody>
      </p:sp>
    </p:spTree>
    <p:extLst>
      <p:ext uri="{BB962C8B-B14F-4D97-AF65-F5344CB8AC3E}">
        <p14:creationId xmlns:p14="http://schemas.microsoft.com/office/powerpoint/2010/main" val="384129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E64D8E14-32A1-4A0F-9365-B3C4AE78C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95697"/>
              </p:ext>
            </p:extLst>
          </p:nvPr>
        </p:nvGraphicFramePr>
        <p:xfrm>
          <a:off x="4917226" y="2055463"/>
          <a:ext cx="2348075" cy="453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14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Source Sans Pro SemiBold" panose="020B0603030403020204" pitchFamily="34" charset="0"/>
                          <a:cs typeface="Calibri" pitchFamily="34" charset="0"/>
                        </a:rPr>
                        <a:t>ID do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Source Sans Pro SemiBold" panose="020B0603030403020204" pitchFamily="34" charset="0"/>
                          <a:cs typeface="Calibri" pitchFamily="34" charset="0"/>
                        </a:rPr>
                        <a:t>Prestador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5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Tipo de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Prestador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Especialidade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Nome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43939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Instituição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353056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Cidade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10598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Sexo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645212"/>
                  </a:ext>
                </a:extLst>
              </a:tr>
              <a:tr h="138804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804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351DCE6-4FD3-4D5A-85D4-310ACB3B49FE}"/>
              </a:ext>
            </a:extLst>
          </p:cNvPr>
          <p:cNvSpPr txBox="1"/>
          <p:nvPr/>
        </p:nvSpPr>
        <p:spPr>
          <a:xfrm>
            <a:off x="1148626" y="1613038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UTENTE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554CC-AA58-4AED-9B24-1E5039577CEE}"/>
              </a:ext>
            </a:extLst>
          </p:cNvPr>
          <p:cNvSpPr txBox="1"/>
          <p:nvPr/>
        </p:nvSpPr>
        <p:spPr>
          <a:xfrm>
            <a:off x="5119155" y="1613040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PRESTADOR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FBEDA-5402-40D6-BD6A-953CE645EFD6}"/>
              </a:ext>
            </a:extLst>
          </p:cNvPr>
          <p:cNvSpPr txBox="1"/>
          <p:nvPr/>
        </p:nvSpPr>
        <p:spPr>
          <a:xfrm>
            <a:off x="8930114" y="1613039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ATO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A32F6D4-037D-4C11-AD2D-599ECDE74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44285"/>
              </p:ext>
            </p:extLst>
          </p:nvPr>
        </p:nvGraphicFramePr>
        <p:xfrm>
          <a:off x="946696" y="2055463"/>
          <a:ext cx="2348075" cy="3968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22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Source Sans Pro SemiBold" panose="020B0603030403020204" pitchFamily="34" charset="0"/>
                          <a:cs typeface="Calibri" pitchFamily="34" charset="0"/>
                        </a:rPr>
                        <a:t>ID do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Source Sans Pro SemiBold" panose="020B0603030403020204" pitchFamily="34" charset="0"/>
                          <a:cs typeface="Calibri" pitchFamily="34" charset="0"/>
                        </a:rPr>
                        <a:t>Utente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8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Nome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Idade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418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Cidade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43939"/>
                  </a:ext>
                </a:extLst>
              </a:tr>
              <a:tr h="418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Sexo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353056"/>
                  </a:ext>
                </a:extLst>
              </a:tr>
              <a:tr h="147188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188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5">
            <a:extLst>
              <a:ext uri="{FF2B5EF4-FFF2-40B4-BE49-F238E27FC236}">
                <a16:creationId xmlns:a16="http://schemas.microsoft.com/office/drawing/2014/main" id="{F727C182-0A1B-4B14-A3A9-1418D8DAEDC7}"/>
              </a:ext>
            </a:extLst>
          </p:cNvPr>
          <p:cNvSpPr/>
          <p:nvPr/>
        </p:nvSpPr>
        <p:spPr>
          <a:xfrm>
            <a:off x="1440040" y="2147511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B003369-3323-412D-8594-CBA06C9C2261}"/>
              </a:ext>
            </a:extLst>
          </p:cNvPr>
          <p:cNvGrpSpPr/>
          <p:nvPr/>
        </p:nvGrpSpPr>
        <p:grpSpPr>
          <a:xfrm>
            <a:off x="5434190" y="2150796"/>
            <a:ext cx="1314146" cy="1314146"/>
            <a:chOff x="5438926" y="2575620"/>
            <a:chExt cx="1314146" cy="1314146"/>
          </a:xfrm>
        </p:grpSpPr>
        <p:sp>
          <p:nvSpPr>
            <p:cNvPr id="29" name="타원 5">
              <a:extLst>
                <a:ext uri="{FF2B5EF4-FFF2-40B4-BE49-F238E27FC236}">
                  <a16:creationId xmlns:a16="http://schemas.microsoft.com/office/drawing/2014/main" id="{C007AAA6-192F-4F91-AD14-B18A18007BD6}"/>
                </a:ext>
              </a:extLst>
            </p:cNvPr>
            <p:cNvSpPr/>
            <p:nvPr/>
          </p:nvSpPr>
          <p:spPr>
            <a:xfrm>
              <a:off x="5438926" y="2575620"/>
              <a:ext cx="1314146" cy="13141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  <p:sp>
          <p:nvSpPr>
            <p:cNvPr id="23" name="Block Arc 20">
              <a:extLst>
                <a:ext uri="{FF2B5EF4-FFF2-40B4-BE49-F238E27FC236}">
                  <a16:creationId xmlns:a16="http://schemas.microsoft.com/office/drawing/2014/main" id="{AFCB9D9A-DA74-4E6E-9D93-911DDE41943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851689" y="2964502"/>
              <a:ext cx="488619" cy="529812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C3F947D-14D0-4947-86DC-5753A91CF94C}"/>
              </a:ext>
            </a:extLst>
          </p:cNvPr>
          <p:cNvGrpSpPr/>
          <p:nvPr/>
        </p:nvGrpSpPr>
        <p:grpSpPr>
          <a:xfrm>
            <a:off x="9245149" y="2147511"/>
            <a:ext cx="1314146" cy="1314146"/>
            <a:chOff x="9214784" y="2575620"/>
            <a:chExt cx="1314146" cy="1314146"/>
          </a:xfrm>
        </p:grpSpPr>
        <p:sp>
          <p:nvSpPr>
            <p:cNvPr id="31" name="타원 5">
              <a:extLst>
                <a:ext uri="{FF2B5EF4-FFF2-40B4-BE49-F238E27FC236}">
                  <a16:creationId xmlns:a16="http://schemas.microsoft.com/office/drawing/2014/main" id="{C224D24A-7912-4EC1-81BE-7CC2264188E8}"/>
                </a:ext>
              </a:extLst>
            </p:cNvPr>
            <p:cNvSpPr/>
            <p:nvPr/>
          </p:nvSpPr>
          <p:spPr>
            <a:xfrm>
              <a:off x="9214784" y="2575620"/>
              <a:ext cx="1314146" cy="13141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  <p:sp>
          <p:nvSpPr>
            <p:cNvPr id="24" name="Rounded Rectangle 31">
              <a:extLst>
                <a:ext uri="{FF2B5EF4-FFF2-40B4-BE49-F238E27FC236}">
                  <a16:creationId xmlns:a16="http://schemas.microsoft.com/office/drawing/2014/main" id="{335FC68D-04B0-4E5E-8450-23B37013B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85540" y="2935130"/>
              <a:ext cx="372634" cy="529812"/>
            </a:xfrm>
            <a:custGeom>
              <a:avLst/>
              <a:gdLst/>
              <a:ahLst/>
              <a:cxnLst/>
              <a:rect l="l" t="t" r="r" b="b"/>
              <a:pathLst>
                <a:path w="2273269" h="3232141">
                  <a:moveTo>
                    <a:pt x="1301358" y="1224998"/>
                  </a:moveTo>
                  <a:cubicBezTo>
                    <a:pt x="1288512" y="1224739"/>
                    <a:pt x="1275404" y="1226994"/>
                    <a:pt x="1262722" y="1232060"/>
                  </a:cubicBezTo>
                  <a:cubicBezTo>
                    <a:pt x="1224020" y="1247517"/>
                    <a:pt x="1200469" y="1284678"/>
                    <a:pt x="1200858" y="1323955"/>
                  </a:cubicBezTo>
                  <a:lnTo>
                    <a:pt x="1068969" y="1816173"/>
                  </a:lnTo>
                  <a:lnTo>
                    <a:pt x="975827" y="1468563"/>
                  </a:lnTo>
                  <a:cubicBezTo>
                    <a:pt x="965224" y="1428990"/>
                    <a:pt x="932065" y="1401484"/>
                    <a:pt x="893889" y="1396168"/>
                  </a:cubicBezTo>
                  <a:cubicBezTo>
                    <a:pt x="887581" y="1395290"/>
                    <a:pt x="881136" y="1395017"/>
                    <a:pt x="874749" y="1397368"/>
                  </a:cubicBezTo>
                  <a:lnTo>
                    <a:pt x="873048" y="1397069"/>
                  </a:lnTo>
                  <a:cubicBezTo>
                    <a:pt x="871822" y="1397102"/>
                    <a:pt x="870599" y="1397158"/>
                    <a:pt x="869409" y="1397702"/>
                  </a:cubicBezTo>
                  <a:lnTo>
                    <a:pt x="854690" y="1398625"/>
                  </a:lnTo>
                  <a:cubicBezTo>
                    <a:pt x="852870" y="1399112"/>
                    <a:pt x="851076" y="1399648"/>
                    <a:pt x="849610" y="1401148"/>
                  </a:cubicBezTo>
                  <a:cubicBezTo>
                    <a:pt x="820426" y="1408603"/>
                    <a:pt x="795399" y="1429720"/>
                    <a:pt x="783580" y="1459921"/>
                  </a:cubicBezTo>
                  <a:lnTo>
                    <a:pt x="576552" y="1988920"/>
                  </a:lnTo>
                  <a:lnTo>
                    <a:pt x="360960" y="1988920"/>
                  </a:lnTo>
                  <a:cubicBezTo>
                    <a:pt x="306335" y="1988920"/>
                    <a:pt x="262052" y="2033203"/>
                    <a:pt x="262052" y="2087828"/>
                  </a:cubicBezTo>
                  <a:cubicBezTo>
                    <a:pt x="262052" y="2142453"/>
                    <a:pt x="306335" y="2186736"/>
                    <a:pt x="360960" y="2186736"/>
                  </a:cubicBezTo>
                  <a:lnTo>
                    <a:pt x="624414" y="2186736"/>
                  </a:lnTo>
                  <a:cubicBezTo>
                    <a:pt x="655679" y="2194749"/>
                    <a:pt x="687884" y="2184847"/>
                    <a:pt x="710155" y="2162843"/>
                  </a:cubicBezTo>
                  <a:cubicBezTo>
                    <a:pt x="728043" y="2149675"/>
                    <a:pt x="740236" y="2129868"/>
                    <a:pt x="742804" y="2106901"/>
                  </a:cubicBezTo>
                  <a:lnTo>
                    <a:pt x="861090" y="1804659"/>
                  </a:lnTo>
                  <a:lnTo>
                    <a:pt x="967256" y="2200878"/>
                  </a:lnTo>
                  <a:cubicBezTo>
                    <a:pt x="956121" y="2251327"/>
                    <a:pt x="986997" y="2301788"/>
                    <a:pt x="1037612" y="2315350"/>
                  </a:cubicBezTo>
                  <a:cubicBezTo>
                    <a:pt x="1044252" y="2317129"/>
                    <a:pt x="1050915" y="2318189"/>
                    <a:pt x="1057633" y="2316605"/>
                  </a:cubicBezTo>
                  <a:cubicBezTo>
                    <a:pt x="1061264" y="2317900"/>
                    <a:pt x="1065062" y="2318350"/>
                    <a:pt x="1068971" y="2317315"/>
                  </a:cubicBezTo>
                  <a:cubicBezTo>
                    <a:pt x="1072878" y="2318349"/>
                    <a:pt x="1076674" y="2317900"/>
                    <a:pt x="1080303" y="2316605"/>
                  </a:cubicBezTo>
                  <a:lnTo>
                    <a:pt x="1100326" y="2315350"/>
                  </a:lnTo>
                  <a:cubicBezTo>
                    <a:pt x="1150941" y="2301788"/>
                    <a:pt x="1181817" y="2251327"/>
                    <a:pt x="1170682" y="2200878"/>
                  </a:cubicBezTo>
                  <a:lnTo>
                    <a:pt x="1320238" y="1642726"/>
                  </a:lnTo>
                  <a:lnTo>
                    <a:pt x="1513977" y="2127797"/>
                  </a:lnTo>
                  <a:cubicBezTo>
                    <a:pt x="1531567" y="2171838"/>
                    <a:pt x="1577262" y="2196260"/>
                    <a:pt x="1621871" y="2186737"/>
                  </a:cubicBezTo>
                  <a:lnTo>
                    <a:pt x="1878495" y="2186737"/>
                  </a:lnTo>
                  <a:cubicBezTo>
                    <a:pt x="1933120" y="2186737"/>
                    <a:pt x="1977403" y="2142454"/>
                    <a:pt x="1977403" y="2087829"/>
                  </a:cubicBezTo>
                  <a:cubicBezTo>
                    <a:pt x="1977403" y="2033204"/>
                    <a:pt x="1933120" y="1988921"/>
                    <a:pt x="1878495" y="1988921"/>
                  </a:cubicBezTo>
                  <a:lnTo>
                    <a:pt x="1671520" y="1988921"/>
                  </a:lnTo>
                  <a:lnTo>
                    <a:pt x="1391261" y="1287226"/>
                  </a:lnTo>
                  <a:cubicBezTo>
                    <a:pt x="1376065" y="1249180"/>
                    <a:pt x="1339894" y="1225775"/>
                    <a:pt x="1301358" y="1224998"/>
                  </a:cubicBezTo>
                  <a:close/>
                  <a:moveTo>
                    <a:pt x="335892" y="524745"/>
                  </a:moveTo>
                  <a:lnTo>
                    <a:pt x="1937377" y="524745"/>
                  </a:lnTo>
                  <a:cubicBezTo>
                    <a:pt x="1996486" y="524745"/>
                    <a:pt x="2044403" y="572662"/>
                    <a:pt x="2044403" y="631771"/>
                  </a:cubicBezTo>
                  <a:lnTo>
                    <a:pt x="2044403" y="2898384"/>
                  </a:lnTo>
                  <a:cubicBezTo>
                    <a:pt x="2044403" y="2957493"/>
                    <a:pt x="1996486" y="3005410"/>
                    <a:pt x="1937377" y="3005410"/>
                  </a:cubicBezTo>
                  <a:lnTo>
                    <a:pt x="335892" y="3005410"/>
                  </a:lnTo>
                  <a:cubicBezTo>
                    <a:pt x="276783" y="3005410"/>
                    <a:pt x="228866" y="2957493"/>
                    <a:pt x="228866" y="2898384"/>
                  </a:cubicBezTo>
                  <a:lnTo>
                    <a:pt x="228866" y="631771"/>
                  </a:lnTo>
                  <a:cubicBezTo>
                    <a:pt x="228866" y="572662"/>
                    <a:pt x="276783" y="524745"/>
                    <a:pt x="335892" y="524745"/>
                  </a:cubicBezTo>
                  <a:close/>
                  <a:moveTo>
                    <a:pt x="245659" y="437009"/>
                  </a:moveTo>
                  <a:cubicBezTo>
                    <a:pt x="179890" y="437009"/>
                    <a:pt x="126573" y="490326"/>
                    <a:pt x="126573" y="556095"/>
                  </a:cubicBezTo>
                  <a:lnTo>
                    <a:pt x="126573" y="2974061"/>
                  </a:lnTo>
                  <a:cubicBezTo>
                    <a:pt x="126573" y="3039830"/>
                    <a:pt x="179890" y="3093147"/>
                    <a:pt x="245659" y="3093147"/>
                  </a:cubicBezTo>
                  <a:lnTo>
                    <a:pt x="2027611" y="3093147"/>
                  </a:lnTo>
                  <a:cubicBezTo>
                    <a:pt x="2093380" y="3093147"/>
                    <a:pt x="2146697" y="3039830"/>
                    <a:pt x="2146697" y="2974061"/>
                  </a:cubicBezTo>
                  <a:lnTo>
                    <a:pt x="2146697" y="556095"/>
                  </a:lnTo>
                  <a:cubicBezTo>
                    <a:pt x="2146697" y="490326"/>
                    <a:pt x="2093380" y="437009"/>
                    <a:pt x="2027611" y="437009"/>
                  </a:cubicBezTo>
                  <a:close/>
                  <a:moveTo>
                    <a:pt x="974181" y="0"/>
                  </a:moveTo>
                  <a:lnTo>
                    <a:pt x="1299087" y="0"/>
                  </a:lnTo>
                  <a:cubicBezTo>
                    <a:pt x="1327680" y="0"/>
                    <a:pt x="1350860" y="23180"/>
                    <a:pt x="1350860" y="51773"/>
                  </a:cubicBezTo>
                  <a:lnTo>
                    <a:pt x="1350860" y="155306"/>
                  </a:lnTo>
                  <a:lnTo>
                    <a:pt x="1381614" y="155306"/>
                  </a:lnTo>
                  <a:cubicBezTo>
                    <a:pt x="1410207" y="155306"/>
                    <a:pt x="1433387" y="178486"/>
                    <a:pt x="1433387" y="207079"/>
                  </a:cubicBezTo>
                  <a:lnTo>
                    <a:pt x="1433387" y="298015"/>
                  </a:lnTo>
                  <a:lnTo>
                    <a:pt x="2081269" y="298015"/>
                  </a:lnTo>
                  <a:cubicBezTo>
                    <a:pt x="2187308" y="298015"/>
                    <a:pt x="2273269" y="383976"/>
                    <a:pt x="2273269" y="490015"/>
                  </a:cubicBezTo>
                  <a:lnTo>
                    <a:pt x="2273269" y="3040141"/>
                  </a:lnTo>
                  <a:cubicBezTo>
                    <a:pt x="2273269" y="3146180"/>
                    <a:pt x="2187308" y="3232141"/>
                    <a:pt x="2081269" y="3232141"/>
                  </a:cubicBezTo>
                  <a:lnTo>
                    <a:pt x="192000" y="3232141"/>
                  </a:lnTo>
                  <a:cubicBezTo>
                    <a:pt x="85961" y="3232141"/>
                    <a:pt x="0" y="3146180"/>
                    <a:pt x="0" y="3040141"/>
                  </a:cubicBezTo>
                  <a:lnTo>
                    <a:pt x="0" y="490015"/>
                  </a:lnTo>
                  <a:cubicBezTo>
                    <a:pt x="0" y="383976"/>
                    <a:pt x="85961" y="298015"/>
                    <a:pt x="192000" y="298015"/>
                  </a:cubicBezTo>
                  <a:lnTo>
                    <a:pt x="839881" y="298015"/>
                  </a:lnTo>
                  <a:lnTo>
                    <a:pt x="839881" y="207079"/>
                  </a:lnTo>
                  <a:cubicBezTo>
                    <a:pt x="839881" y="178486"/>
                    <a:pt x="863061" y="155306"/>
                    <a:pt x="891654" y="155306"/>
                  </a:cubicBezTo>
                  <a:lnTo>
                    <a:pt x="922408" y="155306"/>
                  </a:lnTo>
                  <a:lnTo>
                    <a:pt x="922408" y="51773"/>
                  </a:lnTo>
                  <a:cubicBezTo>
                    <a:pt x="922408" y="23180"/>
                    <a:pt x="945588" y="0"/>
                    <a:pt x="9741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7E7759F6-3A8D-41C2-BEED-784E2EE08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86169"/>
              </p:ext>
            </p:extLst>
          </p:nvPr>
        </p:nvGraphicFramePr>
        <p:xfrm>
          <a:off x="8727713" y="2072951"/>
          <a:ext cx="2348075" cy="4318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29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Source Sans Pro SemiBold" panose="020B0603030403020204" pitchFamily="34" charset="0"/>
                          <a:cs typeface="Calibri" pitchFamily="34" charset="0"/>
                        </a:rPr>
                        <a:t>ID do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Source Sans Pro SemiBold" panose="020B0603030403020204" pitchFamily="34" charset="0"/>
                          <a:cs typeface="Calibri" pitchFamily="34" charset="0"/>
                        </a:rPr>
                        <a:t>Ato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8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Data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ID do Utente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418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ID do Prestador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43939"/>
                  </a:ext>
                </a:extLst>
              </a:tr>
              <a:tr h="418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Descrição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353056"/>
                  </a:ext>
                </a:extLst>
              </a:tr>
              <a:tr h="418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Custo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483292"/>
                  </a:ext>
                </a:extLst>
              </a:tr>
              <a:tr h="147188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188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6696" y="361309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FACTOS DE BASE</a:t>
            </a:r>
          </a:p>
        </p:txBody>
      </p:sp>
    </p:spTree>
    <p:extLst>
      <p:ext uri="{BB962C8B-B14F-4D97-AF65-F5344CB8AC3E}">
        <p14:creationId xmlns:p14="http://schemas.microsoft.com/office/powerpoint/2010/main" val="3013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62EDB0-116A-499E-957F-7130EEDEF0AA}"/>
              </a:ext>
            </a:extLst>
          </p:cNvPr>
          <p:cNvSpPr txBox="1"/>
          <p:nvPr/>
        </p:nvSpPr>
        <p:spPr>
          <a:xfrm>
            <a:off x="441959" y="1660957"/>
            <a:ext cx="10713721" cy="1538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</a:rPr>
              <a:t>  utente(1001, </a:t>
            </a:r>
            <a:r>
              <a:rPr lang="pt-PT" sz="1600" dirty="0" err="1">
                <a:latin typeface="Courier New" panose="02070309020205020404" pitchFamily="49" charset="0"/>
              </a:rPr>
              <a:t>laravaz</a:t>
            </a:r>
            <a:r>
              <a:rPr lang="pt-PT" sz="1600" dirty="0">
                <a:latin typeface="Courier New" panose="02070309020205020404" pitchFamily="49" charset="0"/>
              </a:rPr>
              <a:t>, 22, braga, feminino). 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</a:rPr>
              <a:t>  utente(1002,  </a:t>
            </a:r>
            <a:r>
              <a:rPr lang="pt-PT" sz="1600" dirty="0" err="1">
                <a:latin typeface="Courier New" panose="02070309020205020404" pitchFamily="49" charset="0"/>
              </a:rPr>
              <a:t>marianalindo</a:t>
            </a:r>
            <a:r>
              <a:rPr lang="pt-PT" sz="1600" dirty="0">
                <a:latin typeface="Courier New" panose="02070309020205020404" pitchFamily="49" charset="0"/>
              </a:rPr>
              <a:t>, 20, </a:t>
            </a:r>
            <a:r>
              <a:rPr lang="pt-PT" sz="1600" dirty="0" err="1">
                <a:latin typeface="Courier New" panose="02070309020205020404" pitchFamily="49" charset="0"/>
              </a:rPr>
              <a:t>vianadocastelo</a:t>
            </a:r>
            <a:r>
              <a:rPr lang="pt-PT" sz="1600" dirty="0">
                <a:latin typeface="Courier New" panose="02070309020205020404" pitchFamily="49" charset="0"/>
              </a:rPr>
              <a:t>, feminino). 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</a:rPr>
              <a:t>  utente(1003, </a:t>
            </a:r>
            <a:r>
              <a:rPr lang="pt-PT" sz="1600" dirty="0" err="1">
                <a:latin typeface="Courier New" panose="02070309020205020404" pitchFamily="49" charset="0"/>
              </a:rPr>
              <a:t>tiagonovais</a:t>
            </a:r>
            <a:r>
              <a:rPr lang="pt-PT" sz="1600" dirty="0">
                <a:latin typeface="Courier New" panose="02070309020205020404" pitchFamily="49" charset="0"/>
              </a:rPr>
              <a:t>, 21, </a:t>
            </a:r>
            <a:r>
              <a:rPr lang="pt-PT" sz="1600" dirty="0" err="1">
                <a:latin typeface="Courier New" panose="02070309020205020404" pitchFamily="49" charset="0"/>
              </a:rPr>
              <a:t>fafe</a:t>
            </a:r>
            <a:r>
              <a:rPr lang="pt-PT" sz="1600" dirty="0">
                <a:latin typeface="Courier New" panose="02070309020205020404" pitchFamily="49" charset="0"/>
              </a:rPr>
              <a:t>, masculino).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</a:rPr>
              <a:t> (…)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3FF1063-6457-4B23-87DF-D6E495F61A64}"/>
              </a:ext>
            </a:extLst>
          </p:cNvPr>
          <p:cNvSpPr txBox="1">
            <a:spLocks/>
          </p:cNvSpPr>
          <p:nvPr/>
        </p:nvSpPr>
        <p:spPr>
          <a:xfrm>
            <a:off x="2377440" y="151941"/>
            <a:ext cx="9638622" cy="10520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DE45C1D-AB95-4DF4-89AC-C04EA814346B}"/>
              </a:ext>
            </a:extLst>
          </p:cNvPr>
          <p:cNvSpPr txBox="1"/>
          <p:nvPr/>
        </p:nvSpPr>
        <p:spPr>
          <a:xfrm>
            <a:off x="717554" y="444784"/>
            <a:ext cx="99352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 DE CONHECIMENTO</a:t>
            </a:r>
            <a:endParaRPr lang="ko-KR" altLang="en-US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370791-F1AB-45BA-992C-9215008597D8}"/>
              </a:ext>
            </a:extLst>
          </p:cNvPr>
          <p:cNvSpPr txBox="1"/>
          <p:nvPr/>
        </p:nvSpPr>
        <p:spPr>
          <a:xfrm>
            <a:off x="441959" y="3335450"/>
            <a:ext cx="10713721" cy="1538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indent="228600" algn="just">
              <a:lnSpc>
                <a:spcPct val="150000"/>
              </a:lnSpc>
              <a:tabLst>
                <a:tab pos="810260" algn="l"/>
              </a:tabLst>
            </a:pPr>
            <a:r>
              <a:rPr lang="pt-PT" sz="1600" dirty="0">
                <a:latin typeface="Courier New" panose="02070309020205020404" pitchFamily="49" charset="0"/>
              </a:rPr>
              <a:t>prestador(2001,medico,cardiologia,ruialves,cuf,braga,masculino).</a:t>
            </a:r>
          </a:p>
          <a:p>
            <a:pPr indent="228600" algn="just">
              <a:lnSpc>
                <a:spcPct val="150000"/>
              </a:lnSpc>
              <a:tabLst>
                <a:tab pos="810260" algn="l"/>
              </a:tabLst>
            </a:pPr>
            <a:r>
              <a:rPr lang="pt-PT" sz="1600" dirty="0">
                <a:latin typeface="Courier New" panose="02070309020205020404" pitchFamily="49" charset="0"/>
              </a:rPr>
              <a:t>prestador(2002,enfermeiro,pediatria,anasilva,trofasaude,porto,feminino).</a:t>
            </a:r>
          </a:p>
          <a:p>
            <a:pPr indent="228600" algn="just">
              <a:lnSpc>
                <a:spcPct val="150000"/>
              </a:lnSpc>
              <a:tabLst>
                <a:tab pos="810260" algn="l"/>
              </a:tabLst>
            </a:pPr>
            <a:r>
              <a:rPr lang="pt-PT" sz="1600" dirty="0">
                <a:latin typeface="Courier New" panose="02070309020205020404" pitchFamily="49" charset="0"/>
              </a:rPr>
              <a:t>prestador(2003,medico,medicinainterna,teresaalves,publico,vianadocastelo,feminino).</a:t>
            </a:r>
          </a:p>
          <a:p>
            <a:pPr indent="228600" algn="just">
              <a:lnSpc>
                <a:spcPct val="150000"/>
              </a:lnSpc>
              <a:tabLst>
                <a:tab pos="810260" algn="l"/>
              </a:tabLst>
            </a:pPr>
            <a:r>
              <a:rPr lang="pt-PT" sz="1600" dirty="0">
                <a:latin typeface="Courier New" panose="02070309020205020404" pitchFamily="49" charset="0"/>
              </a:rPr>
              <a:t>(…)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0F2A3A-2651-4A91-BEAC-5D7495E2FB0E}"/>
              </a:ext>
            </a:extLst>
          </p:cNvPr>
          <p:cNvSpPr txBox="1"/>
          <p:nvPr/>
        </p:nvSpPr>
        <p:spPr>
          <a:xfrm>
            <a:off x="441959" y="5009943"/>
            <a:ext cx="10713720" cy="1538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indent="228600" algn="just">
              <a:lnSpc>
                <a:spcPct val="150000"/>
              </a:lnSpc>
              <a:tabLst>
                <a:tab pos="810260" algn="l"/>
              </a:tabLst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ato(3001, 051121, 1001, 2001, consulta,20). 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 algn="just">
              <a:lnSpc>
                <a:spcPct val="150000"/>
              </a:lnSpc>
              <a:tabLst>
                <a:tab pos="810260" algn="l"/>
              </a:tabLst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ato(3002, 080921, 1008, 2002, curativo,5).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 algn="just">
              <a:lnSpc>
                <a:spcPct val="150000"/>
              </a:lnSpc>
              <a:tabLst>
                <a:tab pos="810260" algn="l"/>
              </a:tabLst>
            </a:pPr>
            <a:r>
              <a:rPr lang="pt-P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ato(3003, 080921, 1006, 2008, consulta,15).</a:t>
            </a:r>
            <a:endParaRPr lang="pt-P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Courier New" panose="02070309020205020404" pitchFamily="49" charset="0"/>
              </a:rPr>
              <a:t>  (…)</a:t>
            </a:r>
          </a:p>
        </p:txBody>
      </p:sp>
    </p:spTree>
    <p:extLst>
      <p:ext uri="{BB962C8B-B14F-4D97-AF65-F5344CB8AC3E}">
        <p14:creationId xmlns:p14="http://schemas.microsoft.com/office/powerpoint/2010/main" val="417366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EXTENSAO DOS PREDICADOS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49F1AA0-8E97-4478-8641-1866436AB61E}"/>
              </a:ext>
            </a:extLst>
          </p:cNvPr>
          <p:cNvSpPr txBox="1"/>
          <p:nvPr/>
        </p:nvSpPr>
        <p:spPr>
          <a:xfrm>
            <a:off x="594360" y="1408928"/>
            <a:ext cx="1046988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solucoes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X,Y,Z --&gt; {V,F}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solucoes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X,Y,Z ) :-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 algn="just"/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findall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X,Y,Z 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218D1B-67DB-4C15-9A52-AB41EDA5B17E}"/>
              </a:ext>
            </a:extLst>
          </p:cNvPr>
          <p:cNvSpPr txBox="1"/>
          <p:nvPr/>
        </p:nvSpPr>
        <p:spPr>
          <a:xfrm>
            <a:off x="594360" y="2804584"/>
            <a:ext cx="1046988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eliminarrepetidos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: Lista, Resultado -&gt; {V,F}</a:t>
            </a:r>
          </a:p>
          <a:p>
            <a:pPr indent="450215" algn="just">
              <a:lnSpc>
                <a:spcPct val="150000"/>
              </a:lnSpc>
            </a:pP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eliminarrepetidos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[],[] ).</a:t>
            </a:r>
          </a:p>
          <a:p>
            <a:pPr indent="450215" algn="just"/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eliminarrepetidos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[A|B],[A|L] ) :-  </a:t>
            </a:r>
          </a:p>
          <a:p>
            <a:pPr indent="450215" algn="just"/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eliminarelemento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A,B,NL ),</a:t>
            </a:r>
          </a:p>
          <a:p>
            <a:pPr indent="450215" algn="just"/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eliminarrepetidos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NL,L ).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ACFF66-EC84-42D3-BEC4-461DAA54E0B1}"/>
              </a:ext>
            </a:extLst>
          </p:cNvPr>
          <p:cNvSpPr txBox="1"/>
          <p:nvPr/>
        </p:nvSpPr>
        <p:spPr>
          <a:xfrm>
            <a:off x="594360" y="4766972"/>
            <a:ext cx="1046988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soma: Lista, Resultado --&gt; {V,F}</a:t>
            </a:r>
          </a:p>
          <a:p>
            <a:pPr indent="450215" algn="just">
              <a:lnSpc>
                <a:spcPct val="150000"/>
              </a:lnSpc>
            </a:pP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somal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[X],X ).</a:t>
            </a:r>
          </a:p>
          <a:p>
            <a:pPr indent="450215" algn="just"/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somal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[N|L],R ):- </a:t>
            </a:r>
          </a:p>
          <a:p>
            <a:pPr indent="450215" algn="just"/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somal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L,R1 ),</a:t>
            </a:r>
          </a:p>
          <a:p>
            <a:pPr indent="450215" algn="just"/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	R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is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 N+R1.</a:t>
            </a:r>
          </a:p>
        </p:txBody>
      </p:sp>
    </p:spTree>
    <p:extLst>
      <p:ext uri="{BB962C8B-B14F-4D97-AF65-F5344CB8AC3E}">
        <p14:creationId xmlns:p14="http://schemas.microsoft.com/office/powerpoint/2010/main" val="568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EXTENSAO DOS PREDICADOS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ACFF66-EC84-42D3-BEC4-461DAA54E0B1}"/>
              </a:ext>
            </a:extLst>
          </p:cNvPr>
          <p:cNvSpPr txBox="1"/>
          <p:nvPr/>
        </p:nvSpPr>
        <p:spPr>
          <a:xfrm>
            <a:off x="706226" y="1698457"/>
            <a:ext cx="10469880" cy="130420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utentes_cidade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: Cidade, Resultado -&gt; {V,F}</a:t>
            </a:r>
          </a:p>
          <a:p>
            <a:pPr indent="450215" algn="just">
              <a:lnSpc>
                <a:spcPct val="150000"/>
              </a:lnSpc>
            </a:pP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utentes_cidade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B,R ) :- </a:t>
            </a:r>
          </a:p>
          <a:p>
            <a:pPr indent="450215" algn="just">
              <a:lnSpc>
                <a:spcPct val="150000"/>
              </a:lnSpc>
            </a:pP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pt-PT" dirty="0" err="1">
                <a:latin typeface="Courier New" panose="02070309020205020404" pitchFamily="49" charset="0"/>
                <a:ea typeface="Calibri" panose="020F0502020204030204" pitchFamily="34" charset="0"/>
              </a:rPr>
              <a:t>solucoes</a:t>
            </a:r>
            <a:r>
              <a:rPr lang="pt-PT" dirty="0">
                <a:latin typeface="Courier New" panose="02070309020205020404" pitchFamily="49" charset="0"/>
                <a:ea typeface="Calibri" panose="020F0502020204030204" pitchFamily="34" charset="0"/>
              </a:rPr>
              <a:t>( A, utente(A,_,_,B,_), R ). </a:t>
            </a: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1891A69F-CED0-47B5-832B-B846CBF0CC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6" y="3291323"/>
            <a:ext cx="6726205" cy="112803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D871D0-1217-4B57-8E00-2956804B1DDA}"/>
              </a:ext>
            </a:extLst>
          </p:cNvPr>
          <p:cNvSpPr txBox="1"/>
          <p:nvPr/>
        </p:nvSpPr>
        <p:spPr>
          <a:xfrm>
            <a:off x="7700641" y="3152344"/>
            <a:ext cx="757026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b="1" dirty="0">
                <a:solidFill>
                  <a:schemeClr val="accent1"/>
                </a:solidFill>
              </a:rPr>
              <a:t>Outras predicados: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Utentes por sexo;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Atos por data;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Atos por custo;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Prestadores por especialidade;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9627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EXTENSAO DOS PREDICADOS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A152D2-D13C-4467-899E-FF2FE62F9EBC}"/>
              </a:ext>
            </a:extLst>
          </p:cNvPr>
          <p:cNvSpPr txBox="1"/>
          <p:nvPr/>
        </p:nvSpPr>
        <p:spPr>
          <a:xfrm>
            <a:off x="706226" y="1709343"/>
            <a:ext cx="10469880" cy="17190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utentes_ato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Ato, Resultado -&gt; {V,F}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utentes_ato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(B,R) :-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solucoes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(A, (ato(_,_,A,_,B,_), utente(A,_,_,_,_)), Y),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eliminarrepetidos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(Y,R).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858B42C-7C8E-4653-9656-FA1AEC05249C}"/>
              </a:ext>
            </a:extLst>
          </p:cNvPr>
          <p:cNvGrpSpPr/>
          <p:nvPr/>
        </p:nvGrpSpPr>
        <p:grpSpPr>
          <a:xfrm>
            <a:off x="706226" y="3710655"/>
            <a:ext cx="3276600" cy="1000125"/>
            <a:chOff x="106680" y="-147780"/>
            <a:chExt cx="3276600" cy="100012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18EF3B0-1CFF-4925-846B-514FFCE4536A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" y="376095"/>
              <a:ext cx="3276600" cy="47625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/>
            </a:ln>
          </p:spPr>
        </p:pic>
        <p:pic>
          <p:nvPicPr>
            <p:cNvPr id="10" name="Imagem 9" descr="Uma imagem com texto&#10;&#10;Descrição gerada automaticamente">
              <a:extLst>
                <a:ext uri="{FF2B5EF4-FFF2-40B4-BE49-F238E27FC236}">
                  <a16:creationId xmlns:a16="http://schemas.microsoft.com/office/drawing/2014/main" id="{A81A8327-46AA-4DFC-A7A5-8212A027654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" y="-147780"/>
              <a:ext cx="3276600" cy="52387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/>
            </a:ln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C6EA7C-4FBC-4713-8BD6-5B293A06B3D4}"/>
              </a:ext>
            </a:extLst>
          </p:cNvPr>
          <p:cNvSpPr txBox="1"/>
          <p:nvPr/>
        </p:nvSpPr>
        <p:spPr>
          <a:xfrm>
            <a:off x="4424043" y="3710655"/>
            <a:ext cx="757026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b="1" dirty="0">
                <a:solidFill>
                  <a:schemeClr val="accent1"/>
                </a:solidFill>
              </a:rPr>
              <a:t>Outras predicados: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Utentes por especialidade;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Utentes por data;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Utentes por prestador;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Prestadores por ato;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136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B1405F-E07E-436A-81E5-2E04D179AD60}"/>
              </a:ext>
            </a:extLst>
          </p:cNvPr>
          <p:cNvSpPr/>
          <p:nvPr/>
        </p:nvSpPr>
        <p:spPr>
          <a:xfrm>
            <a:off x="0" y="161925"/>
            <a:ext cx="1821525" cy="1024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226" y="346913"/>
            <a:ext cx="9775991" cy="72424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EXTENSAO DOS PREDICADOS</a:t>
            </a: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2EC365E-A219-4A09-8617-F0AEAD4D5375}"/>
              </a:ext>
            </a:extLst>
          </p:cNvPr>
          <p:cNvSpPr/>
          <p:nvPr/>
        </p:nvSpPr>
        <p:spPr>
          <a:xfrm>
            <a:off x="1891489" y="2575620"/>
            <a:ext cx="411247" cy="45792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A152D2-D13C-4467-899E-FF2FE62F9EBC}"/>
              </a:ext>
            </a:extLst>
          </p:cNvPr>
          <p:cNvSpPr txBox="1"/>
          <p:nvPr/>
        </p:nvSpPr>
        <p:spPr>
          <a:xfrm>
            <a:off x="706226" y="1709343"/>
            <a:ext cx="10469880" cy="17190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% Extensão do predicado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custototal_utente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Utente, Resultado -&gt; {V,F}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lnSpc>
                <a:spcPct val="150000"/>
              </a:lnSpc>
            </a:pP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custototal_utente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(A,R) :-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solucoes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(B, (utente(A,_,_,_,_), ato(_,_,A,_,_,B)), Y),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lnSpc>
                <a:spcPct val="150000"/>
              </a:lnSpc>
            </a:pP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pt-P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somal</a:t>
            </a:r>
            <a:r>
              <a:rPr lang="pt-P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(Y,R).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C6EA7C-4FBC-4713-8BD6-5B293A06B3D4}"/>
              </a:ext>
            </a:extLst>
          </p:cNvPr>
          <p:cNvSpPr txBox="1"/>
          <p:nvPr/>
        </p:nvSpPr>
        <p:spPr>
          <a:xfrm>
            <a:off x="4424043" y="3710655"/>
            <a:ext cx="757026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b="1" dirty="0">
                <a:solidFill>
                  <a:schemeClr val="accent1"/>
                </a:solidFill>
              </a:rPr>
              <a:t>Outras predicados: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Custo Total por prestador;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Custo Total por ato;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Custo Total por instituição;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Etc.</a:t>
            </a:r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B038E328-7930-47F9-A7C6-0E30C60E36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6" y="3921552"/>
            <a:ext cx="3068605" cy="97869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/>
          </a:ln>
        </p:spPr>
      </p:pic>
    </p:spTree>
    <p:extLst>
      <p:ext uri="{BB962C8B-B14F-4D97-AF65-F5344CB8AC3E}">
        <p14:creationId xmlns:p14="http://schemas.microsoft.com/office/powerpoint/2010/main" val="32557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6352</Words>
  <Application>Microsoft Office PowerPoint</Application>
  <PresentationFormat>Ecrã Panorâmico</PresentationFormat>
  <Paragraphs>566</Paragraphs>
  <Slides>38</Slides>
  <Notes>36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38</vt:i4>
      </vt:variant>
    </vt:vector>
  </HeadingPairs>
  <TitlesOfParts>
    <vt:vector size="47" baseType="lpstr">
      <vt:lpstr>Aharoni</vt:lpstr>
      <vt:lpstr>Arial</vt:lpstr>
      <vt:lpstr>Calibri</vt:lpstr>
      <vt:lpstr>Courier New</vt:lpstr>
      <vt:lpstr>Times New Roman</vt:lpstr>
      <vt:lpstr>Wingdings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Lara Vaz</cp:lastModifiedBy>
  <cp:revision>160</cp:revision>
  <dcterms:created xsi:type="dcterms:W3CDTF">2018-04-24T17:14:44Z</dcterms:created>
  <dcterms:modified xsi:type="dcterms:W3CDTF">2022-01-03T14:36:56Z</dcterms:modified>
</cp:coreProperties>
</file>