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4" r:id="rId3"/>
    <p:sldId id="314" r:id="rId4"/>
    <p:sldId id="295" r:id="rId5"/>
    <p:sldId id="296" r:id="rId6"/>
    <p:sldId id="315" r:id="rId7"/>
    <p:sldId id="316" r:id="rId8"/>
    <p:sldId id="297" r:id="rId9"/>
    <p:sldId id="298" r:id="rId10"/>
    <p:sldId id="299" r:id="rId11"/>
    <p:sldId id="300" r:id="rId12"/>
    <p:sldId id="301" r:id="rId13"/>
    <p:sldId id="306" r:id="rId14"/>
    <p:sldId id="307" r:id="rId15"/>
    <p:sldId id="309" r:id="rId16"/>
    <p:sldId id="313" r:id="rId17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DC069-EC26-72A7-35B2-3C6420573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LOPAL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515600" cy="773209"/>
          </a:xfrm>
        </p:spPr>
        <p:txBody>
          <a:bodyPr/>
          <a:lstStyle/>
          <a:p>
            <a:r>
              <a:rPr lang="pt-BR" sz="4800" dirty="0"/>
              <a:t>Desenvolvimento de Sistemas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pPr algn="l"/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Lógica de Programação e Algoritmos</a:t>
            </a:r>
          </a:p>
          <a:p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- LOPAL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2949677"/>
            <a:ext cx="10606548" cy="37067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n1 = 7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n2 = 8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n3 = 6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peso_n1 = 2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peso_n2 = 3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peso_n3 = 5</a:t>
            </a:r>
          </a:p>
          <a:p>
            <a:pPr algn="l">
              <a:spcBef>
                <a:spcPts val="0"/>
              </a:spcBef>
            </a:pPr>
            <a:r>
              <a:rPr lang="pt-BR" sz="2000" b="0" i="0" dirty="0" err="1">
                <a:solidFill>
                  <a:srgbClr val="374151"/>
                </a:solidFill>
                <a:effectLst/>
              </a:rPr>
              <a:t>media_ponderada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 = (n1*peso_n1 + n2*peso_n2 + n3*peso_n3) / (peso_n1 + peso_n2 + peso_n3)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print("A média ponderada dos valores é:", </a:t>
            </a:r>
            <a:r>
              <a:rPr lang="pt-BR" sz="2000" b="0" i="0" dirty="0" err="1">
                <a:solidFill>
                  <a:srgbClr val="374151"/>
                </a:solidFill>
                <a:effectLst/>
              </a:rPr>
              <a:t>media_ponderada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)</a:t>
            </a: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</a:rPr>
              <a:t># A média ponderada dos valores é: 6.8</a:t>
            </a:r>
            <a:endParaRPr lang="pt-BR" sz="2000" dirty="0">
              <a:solidFill>
                <a:srgbClr val="040C28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6" y="1872069"/>
            <a:ext cx="10606548" cy="13725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3) Crie três variáveis n1, n2 e n3, e calcule a média ponderada desses três valores, considerando os pesos 2, 3 e 5,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9655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2949677"/>
            <a:ext cx="10606548" cy="37067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num = 7</a:t>
            </a: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</a:rPr>
              <a:t>#num = num+1  </a:t>
            </a: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num += 1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000" b="0" i="0" dirty="0">
                <a:solidFill>
                  <a:srgbClr val="374151"/>
                </a:solidFill>
                <a:effectLst/>
              </a:rPr>
              <a:t>print("O novo valor de num é:", num)</a:t>
            </a: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endParaRPr lang="pt-BR" sz="20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000" dirty="0">
                <a:solidFill>
                  <a:srgbClr val="374151"/>
                </a:solidFill>
              </a:rPr>
              <a:t># O novo valor de num é: 8</a:t>
            </a:r>
            <a:endParaRPr lang="pt-BR" sz="2000" dirty="0">
              <a:solidFill>
                <a:srgbClr val="040C28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6" y="1872069"/>
            <a:ext cx="10606548" cy="107760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4) Crie uma variável num e atribua a ela um número inteiro qualquer. Em seguida, incremente o valor de num em 1 e exiba o resultado.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8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Operador Relacional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5" y="1703463"/>
            <a:ext cx="11291119" cy="505129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374151"/>
                </a:solidFill>
              </a:rPr>
              <a:t>Existem vários operadores de comparação que permitem comparar valores</a:t>
            </a:r>
          </a:p>
          <a:p>
            <a:pPr algn="l"/>
            <a:r>
              <a:rPr lang="pt-BR" sz="2400" dirty="0">
                <a:solidFill>
                  <a:srgbClr val="374151"/>
                </a:solidFill>
              </a:rPr>
              <a:t>e verificar a relação entre eles com resultado booleano.</a:t>
            </a:r>
          </a:p>
          <a:p>
            <a:pPr algn="l"/>
            <a:r>
              <a:rPr lang="pt-BR" sz="2400" dirty="0">
                <a:solidFill>
                  <a:srgbClr val="374151"/>
                </a:solidFill>
              </a:rPr>
              <a:t>Abaixo estão os principais operadores de comparação em Python:</a:t>
            </a:r>
          </a:p>
          <a:p>
            <a:pPr algn="l"/>
            <a:endParaRPr lang="pt-BR" sz="24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Igualdade: ==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	- Verifica se dois valores são iguais.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Diferença: !=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	- Verifica se dois valores são diferentes.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Maior que: &gt;	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- Verifica se o valor à esquerda é maior que o valor à direita.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Maior ou igual a: &gt;=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- Verifica se o valor à esquerda é maior ou igual ao valor à direita.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Menor que: &lt;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	- Verifica se o valor à esquerda é menor que o valor à direita.</a:t>
            </a:r>
          </a:p>
          <a:p>
            <a:pPr algn="l">
              <a:spcBef>
                <a:spcPts val="0"/>
              </a:spcBef>
            </a:pPr>
            <a:endParaRPr lang="pt-BR" sz="20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Menor ou igual a: &lt;=</a:t>
            </a:r>
            <a:r>
              <a:rPr lang="pt-BR" sz="2000" b="0" i="0" dirty="0">
                <a:solidFill>
                  <a:srgbClr val="374151"/>
                </a:solidFill>
                <a:effectLst/>
              </a:rPr>
              <a:t>		- Verifica se o valor à esquerda é menor ou igual ao valor à direita.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F53A09-9B0C-B959-449E-0BCE7E5D17DD}"/>
              </a:ext>
            </a:extLst>
          </p:cNvPr>
          <p:cNvSpPr txBox="1">
            <a:spLocks/>
          </p:cNvSpPr>
          <p:nvPr/>
        </p:nvSpPr>
        <p:spPr>
          <a:xfrm rot="1487639">
            <a:off x="8877222" y="620282"/>
            <a:ext cx="3456318" cy="13097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solidFill>
                  <a:srgbClr val="00B0F0"/>
                </a:solidFill>
                <a:latin typeface="Acceptance Letter" panose="03000600000000000000" pitchFamily="66" charset="0"/>
              </a:rPr>
              <a:t>Operador</a:t>
            </a:r>
          </a:p>
          <a:p>
            <a:r>
              <a:rPr lang="pt-BR" sz="3600" dirty="0">
                <a:solidFill>
                  <a:srgbClr val="00B0F0"/>
                </a:solidFill>
                <a:latin typeface="Acceptance Letter" panose="03000600000000000000" pitchFamily="66" charset="0"/>
              </a:rPr>
              <a:t>Relacional</a:t>
            </a:r>
          </a:p>
        </p:txBody>
      </p:sp>
    </p:spTree>
    <p:extLst>
      <p:ext uri="{BB962C8B-B14F-4D97-AF65-F5344CB8AC3E}">
        <p14:creationId xmlns:p14="http://schemas.microsoft.com/office/powerpoint/2010/main" val="158369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Operador de Comparação - Exemplo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5" y="1872068"/>
            <a:ext cx="11291119" cy="472537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374151"/>
                </a:solidFill>
              </a:rPr>
              <a:t>Comparando 2 números:</a:t>
            </a:r>
          </a:p>
          <a:p>
            <a:pPr algn="l"/>
            <a:endParaRPr lang="pt-BR" sz="24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a = 5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b = 10</a:t>
            </a:r>
          </a:p>
          <a:p>
            <a:pPr algn="l">
              <a:spcBef>
                <a:spcPts val="0"/>
              </a:spcBef>
            </a:pPr>
            <a:endParaRPr lang="pt-BR" sz="24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== b)   # False, pois a não é igual a b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!= b)   #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True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, pois a é diferente de b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&gt; b)    # False, pois a não é maior que b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&gt;= b)   # False, pois a não é maior ou igual a b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&lt; b)    #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True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, pois a é menor que b</a:t>
            </a: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print(a &lt;= b)   #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True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, pois a é menor ou igual a 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2587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Operador de Comparação - Exemplo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5" y="1872068"/>
            <a:ext cx="11291119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374151"/>
                </a:solidFill>
              </a:rPr>
              <a:t>Dado um número inteiro, determine se ele é positivo (maior que zero).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56ED05-A0BD-1F8F-F9CE-53289993A480}"/>
              </a:ext>
            </a:extLst>
          </p:cNvPr>
          <p:cNvSpPr txBox="1">
            <a:spLocks/>
          </p:cNvSpPr>
          <p:nvPr/>
        </p:nvSpPr>
        <p:spPr>
          <a:xfrm>
            <a:off x="838200" y="2745628"/>
            <a:ext cx="11291119" cy="21803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rgbClr val="374151"/>
                </a:solidFill>
              </a:rPr>
              <a:t>numero = -5</a:t>
            </a: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resultado = numero &gt; 0</a:t>
            </a: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print(resultado)  </a:t>
            </a:r>
          </a:p>
          <a:p>
            <a:pPr algn="l"/>
            <a:endParaRPr lang="pt-BR" sz="2000" dirty="0">
              <a:solidFill>
                <a:srgbClr val="374151"/>
              </a:solidFill>
            </a:endParaRP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# Saída: False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554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Operador de Comparação - Exemplo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5" y="1872068"/>
            <a:ext cx="11291119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solidFill>
                  <a:srgbClr val="374151"/>
                </a:solidFill>
              </a:rPr>
              <a:t>Dado um número inteiro, verifique se ele não é múltiplo de 5.</a:t>
            </a:r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56ED05-A0BD-1F8F-F9CE-53289993A480}"/>
              </a:ext>
            </a:extLst>
          </p:cNvPr>
          <p:cNvSpPr txBox="1">
            <a:spLocks/>
          </p:cNvSpPr>
          <p:nvPr/>
        </p:nvSpPr>
        <p:spPr>
          <a:xfrm>
            <a:off x="838200" y="2745628"/>
            <a:ext cx="10773697" cy="218033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rgbClr val="374151"/>
                </a:solidFill>
              </a:rPr>
              <a:t>numero = 12</a:t>
            </a: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nao_eh_multiplo_de_5 = numero % 5 != 0</a:t>
            </a: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print("Não é múltiplo de 5?:", nao_eh_multiplo_de_5)</a:t>
            </a:r>
          </a:p>
          <a:p>
            <a:pPr algn="l"/>
            <a:endParaRPr lang="pt-BR" sz="2000" dirty="0">
              <a:solidFill>
                <a:srgbClr val="374151"/>
              </a:solidFill>
            </a:endParaRPr>
          </a:p>
          <a:p>
            <a:pPr algn="l"/>
            <a:r>
              <a:rPr lang="pt-BR" sz="2000" dirty="0">
                <a:solidFill>
                  <a:srgbClr val="374151"/>
                </a:solidFill>
              </a:rPr>
              <a:t># Saída: Não é múltiplo de 5?: </a:t>
            </a:r>
            <a:r>
              <a:rPr lang="pt-BR" sz="2000" dirty="0" err="1">
                <a:solidFill>
                  <a:srgbClr val="374151"/>
                </a:solidFill>
              </a:rPr>
              <a:t>True</a:t>
            </a:r>
            <a:endParaRPr lang="pt-BR" sz="20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34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/>
              <a:t>Algoritmo + </a:t>
            </a:r>
            <a:r>
              <a:rPr lang="pt-BR" dirty="0"/>
              <a:t>Exercícios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7172" name="Picture 4" descr="Imagem transparente de exercício PNG | PNG Mart">
            <a:extLst>
              <a:ext uri="{FF2B5EF4-FFF2-40B4-BE49-F238E27FC236}">
                <a16:creationId xmlns:a16="http://schemas.microsoft.com/office/drawing/2014/main" id="{F9792993-4CBF-5F20-A725-DC015A44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38" y="1524000"/>
            <a:ext cx="4640672" cy="49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98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Tópicos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1763736"/>
            <a:ext cx="10606548" cy="3742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l">
              <a:lnSpc>
                <a:spcPct val="115000"/>
              </a:lnSpc>
              <a:spcAft>
                <a:spcPts val="1000"/>
              </a:spcAft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l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2.3.5. Operadores aritméticos</a:t>
            </a:r>
          </a:p>
          <a:p>
            <a:pPr marL="457200" algn="l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2.3.6. Operadores relacionais</a:t>
            </a:r>
          </a:p>
          <a:p>
            <a:pPr marL="457200" algn="l">
              <a:lnSpc>
                <a:spcPct val="115000"/>
              </a:lnSpc>
              <a:spcAft>
                <a:spcPts val="1000"/>
              </a:spcAft>
            </a:pPr>
            <a:r>
              <a:rPr lang="pt-BR" sz="240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Exercícios</a:t>
            </a:r>
            <a:endParaRPr lang="pt-BR" sz="3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1028" name="Picture 4" descr="bora lá - Ateliê397">
            <a:extLst>
              <a:ext uri="{FF2B5EF4-FFF2-40B4-BE49-F238E27FC236}">
                <a16:creationId xmlns:a16="http://schemas.microsoft.com/office/drawing/2014/main" id="{76FA4E17-51E7-4EAD-1356-07D94E94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3745">
            <a:off x="4247713" y="3252921"/>
            <a:ext cx="6483701" cy="16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8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2367266"/>
            <a:ext cx="10606548" cy="314863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</a:rPr>
              <a:t>As operações aritméticas são fundamentais na programação e permitem que você realize cálculos matemáticos simples e complexos.</a:t>
            </a:r>
          </a:p>
          <a:p>
            <a:pPr algn="l"/>
            <a:endParaRPr lang="pt-BR" sz="1800" dirty="0">
              <a:solidFill>
                <a:srgbClr val="374151"/>
              </a:solidFill>
            </a:endParaRPr>
          </a:p>
          <a:p>
            <a:pPr algn="l"/>
            <a:r>
              <a:rPr lang="pt-BR" sz="3200" dirty="0">
                <a:solidFill>
                  <a:srgbClr val="374151"/>
                </a:solidFill>
              </a:rPr>
              <a:t>S</a:t>
            </a:r>
            <a:r>
              <a:rPr lang="pt-BR" sz="3200" b="0" i="0" dirty="0">
                <a:solidFill>
                  <a:srgbClr val="374151"/>
                </a:solidFill>
                <a:effectLst/>
              </a:rPr>
              <a:t>ão símbolos especiais que permitem realizar operações matemáticas.</a:t>
            </a:r>
            <a:endParaRPr lang="pt-BR" sz="3200" dirty="0">
              <a:solidFill>
                <a:srgbClr val="040C28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DAF93A06-6B03-EC7F-09D7-A6A6C076CD84}"/>
              </a:ext>
            </a:extLst>
          </p:cNvPr>
          <p:cNvSpPr txBox="1">
            <a:spLocks/>
          </p:cNvSpPr>
          <p:nvPr/>
        </p:nvSpPr>
        <p:spPr>
          <a:xfrm rot="1487639">
            <a:off x="8749551" y="802843"/>
            <a:ext cx="3456318" cy="114687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>
                <a:solidFill>
                  <a:srgbClr val="00B0F0"/>
                </a:solidFill>
                <a:latin typeface="Acceptance Letter" panose="03000600000000000000" pitchFamily="66" charset="0"/>
              </a:rPr>
              <a:t>Operações</a:t>
            </a:r>
          </a:p>
          <a:p>
            <a:r>
              <a:rPr lang="pt-BR" sz="3600" dirty="0">
                <a:solidFill>
                  <a:srgbClr val="00B0F0"/>
                </a:solidFill>
                <a:latin typeface="Acceptance Letter" panose="03000600000000000000" pitchFamily="66" charset="0"/>
              </a:rPr>
              <a:t>Aritméticas</a:t>
            </a:r>
          </a:p>
        </p:txBody>
      </p:sp>
    </p:spTree>
    <p:extLst>
      <p:ext uri="{BB962C8B-B14F-4D97-AF65-F5344CB8AC3E}">
        <p14:creationId xmlns:p14="http://schemas.microsoft.com/office/powerpoint/2010/main" val="17619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1573161"/>
            <a:ext cx="10606548" cy="503411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</a:rPr>
              <a:t>Principais: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Adição (+): Usado para somar dois valores.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Exemplo: a + b</a:t>
            </a:r>
          </a:p>
          <a:p>
            <a:pPr algn="l"/>
            <a:endParaRPr lang="pt-BR" sz="1100" dirty="0">
              <a:solidFill>
                <a:srgbClr val="040C28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Subtração (-): Usado para subtrair o valor do segundo operando do primeiro.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Exemplo: a - b</a:t>
            </a:r>
          </a:p>
          <a:p>
            <a:pPr algn="l"/>
            <a:endParaRPr lang="pt-BR" sz="1100" dirty="0">
              <a:solidFill>
                <a:srgbClr val="040C28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Multiplicação (*): Usado para multiplicar dois valores.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Exemplo: a * b</a:t>
            </a:r>
          </a:p>
          <a:p>
            <a:pPr algn="l"/>
            <a:endParaRPr lang="pt-BR" sz="1100" dirty="0">
              <a:solidFill>
                <a:srgbClr val="040C28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Divisão (/): Usado para dividir o valor do primeiro operando pelo valor do segundo operando. O resultado é sempre um número de ponto flutuante.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Exemplo: a / b</a:t>
            </a:r>
            <a:endParaRPr lang="pt-BR" sz="3600" dirty="0">
              <a:solidFill>
                <a:srgbClr val="040C28"/>
              </a:solidFill>
            </a:endParaRPr>
          </a:p>
          <a:p>
            <a:pPr algn="l"/>
            <a:endParaRPr lang="pt-BR" sz="3200" dirty="0">
              <a:solidFill>
                <a:srgbClr val="040C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2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5818239" cy="443811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</a:rPr>
              <a:t>Outros: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Divisão Inteira (//): Usado para realizar a divisão inteira, resultando em um número inteiro que é truncado para baixo para o número inteiro mais próximo.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	Exemplo: a // b </a:t>
            </a:r>
          </a:p>
          <a:p>
            <a:pPr algn="l"/>
            <a:endParaRPr lang="pt-BR" sz="2000" dirty="0">
              <a:solidFill>
                <a:srgbClr val="040C28"/>
              </a:solidFill>
            </a:endParaRPr>
          </a:p>
          <a:p>
            <a:pPr algn="l"/>
            <a:endParaRPr lang="pt-BR" sz="2000" dirty="0">
              <a:solidFill>
                <a:srgbClr val="040C28"/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09F9DEF-1AC0-A142-C392-9D6787EE92AA}"/>
              </a:ext>
            </a:extLst>
          </p:cNvPr>
          <p:cNvGrpSpPr>
            <a:grpSpLocks noChangeAspect="1"/>
          </p:cNvGrpSpPr>
          <p:nvPr/>
        </p:nvGrpSpPr>
        <p:grpSpPr>
          <a:xfrm>
            <a:off x="6744996" y="2570552"/>
            <a:ext cx="4699752" cy="2523713"/>
            <a:chOff x="8225894" y="2166274"/>
            <a:chExt cx="3127986" cy="167969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C8324AD-34D0-8207-DCE5-898F5FC3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5894" y="2178367"/>
              <a:ext cx="1222906" cy="16676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6237A3D-8B46-5A4E-3CD4-0A9C7AD93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4687" y="3343628"/>
              <a:ext cx="989193" cy="502206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699965D-D19E-D37C-B43E-87C264B9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0359" y="2166274"/>
              <a:ext cx="983521" cy="1010841"/>
            </a:xfrm>
            <a:prstGeom prst="rect">
              <a:avLst/>
            </a:prstGeom>
          </p:spPr>
        </p:pic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14821410-3428-656C-4A98-6C0ED6DE2FD0}"/>
                </a:ext>
              </a:extLst>
            </p:cNvPr>
            <p:cNvSpPr/>
            <p:nvPr/>
          </p:nvSpPr>
          <p:spPr>
            <a:xfrm>
              <a:off x="9517626" y="3429000"/>
              <a:ext cx="747251" cy="34658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736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1" y="1573161"/>
            <a:ext cx="5946058" cy="47981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</a:rPr>
              <a:t>Outros: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40C28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Resto da Divisão (%): Usado para obter o resto da divisão entre dois números inteiros.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	Exemplo: a % b</a:t>
            </a:r>
          </a:p>
          <a:p>
            <a:pPr algn="l"/>
            <a:endParaRPr lang="pt-BR" sz="2000" dirty="0">
              <a:solidFill>
                <a:srgbClr val="040C28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45B1E7C-FDBD-895C-599A-F4C119B84952}"/>
              </a:ext>
            </a:extLst>
          </p:cNvPr>
          <p:cNvGrpSpPr>
            <a:grpSpLocks noChangeAspect="1"/>
          </p:cNvGrpSpPr>
          <p:nvPr/>
        </p:nvGrpSpPr>
        <p:grpSpPr>
          <a:xfrm>
            <a:off x="1750104" y="3834581"/>
            <a:ext cx="9694645" cy="2325147"/>
            <a:chOff x="6171928" y="4021394"/>
            <a:chExt cx="5624026" cy="1348857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9AEC34F-61E7-DA5C-1755-D897ACB7C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71928" y="4021394"/>
              <a:ext cx="2209744" cy="1348857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004EEC17-8126-2EB0-2B94-1B08CE66E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78642" y="4021394"/>
              <a:ext cx="929721" cy="1348857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B703E926-F622-02C8-BC18-06CA37526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1344" y="4925641"/>
              <a:ext cx="444610" cy="444610"/>
            </a:xfrm>
            <a:prstGeom prst="rect">
              <a:avLst/>
            </a:prstGeom>
          </p:spPr>
        </p:pic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3B8CCE12-BA45-A5EF-5F4A-B6CD1CCC4A70}"/>
                </a:ext>
              </a:extLst>
            </p:cNvPr>
            <p:cNvSpPr/>
            <p:nvPr/>
          </p:nvSpPr>
          <p:spPr>
            <a:xfrm>
              <a:off x="10667360" y="4999158"/>
              <a:ext cx="641581" cy="29757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059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1573161"/>
            <a:ext cx="5837903" cy="479814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0" i="0" dirty="0">
                <a:solidFill>
                  <a:srgbClr val="374151"/>
                </a:solidFill>
                <a:effectLst/>
              </a:rPr>
              <a:t>Outros:</a:t>
            </a:r>
          </a:p>
          <a:p>
            <a:pPr algn="l"/>
            <a:endParaRPr lang="pt-BR" sz="2000" dirty="0">
              <a:solidFill>
                <a:srgbClr val="040C28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40C28"/>
                </a:solidFill>
              </a:rPr>
              <a:t>Potência (**): Usado para elevar um número à potência de outro.</a:t>
            </a:r>
          </a:p>
          <a:p>
            <a:pPr algn="l"/>
            <a:r>
              <a:rPr lang="pt-BR" sz="2000" dirty="0">
                <a:solidFill>
                  <a:srgbClr val="040C28"/>
                </a:solidFill>
              </a:rPr>
              <a:t>	Exemplo: a ** b</a:t>
            </a:r>
            <a:endParaRPr lang="pt-BR" sz="3200" dirty="0">
              <a:solidFill>
                <a:srgbClr val="040C28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7B801BD-CE1D-CAFC-EAD7-25D32AFA2B46}"/>
              </a:ext>
            </a:extLst>
          </p:cNvPr>
          <p:cNvGrpSpPr>
            <a:grpSpLocks noChangeAspect="1"/>
          </p:cNvGrpSpPr>
          <p:nvPr/>
        </p:nvGrpSpPr>
        <p:grpSpPr>
          <a:xfrm>
            <a:off x="8245533" y="2501156"/>
            <a:ext cx="3199215" cy="2310361"/>
            <a:chOff x="6387237" y="2176691"/>
            <a:chExt cx="3533510" cy="255177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F402A73-814F-4E0E-1854-9D473163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7237" y="2176691"/>
              <a:ext cx="1822698" cy="2551777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FD3567C-0539-3912-8867-1D51A45AF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6139" y="4130410"/>
              <a:ext cx="514608" cy="598058"/>
            </a:xfrm>
            <a:prstGeom prst="rect">
              <a:avLst/>
            </a:prstGeom>
          </p:spPr>
        </p:pic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3ACB989B-59AD-A7F2-750F-F07B3E969742}"/>
                </a:ext>
              </a:extLst>
            </p:cNvPr>
            <p:cNvSpPr/>
            <p:nvPr/>
          </p:nvSpPr>
          <p:spPr>
            <a:xfrm>
              <a:off x="8311051" y="4200074"/>
              <a:ext cx="989034" cy="45873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45071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3087329"/>
            <a:ext cx="10606548" cy="328397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x = </a:t>
            </a:r>
            <a:r>
              <a:rPr lang="pt-BR" sz="2000" dirty="0" err="1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"Digite o primeiro número: "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y = </a:t>
            </a:r>
            <a:r>
              <a:rPr lang="pt-BR" sz="2000" dirty="0" err="1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"Digite o segundo número: "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z = </a:t>
            </a:r>
            <a:r>
              <a:rPr lang="pt-BR" sz="2000" dirty="0" err="1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"Digite o terceiro número: "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media = (x + y + z) / </a:t>
            </a:r>
            <a:r>
              <a:rPr lang="pt-BR" sz="20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pt-BR" sz="2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pt-BR" sz="20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pt-BR" sz="2000" dirty="0">
                <a:solidFill>
                  <a:srgbClr val="067D17"/>
                </a:solidFill>
                <a:effectLst/>
                <a:latin typeface="JetBrains Mono"/>
              </a:rPr>
              <a:t>"A média dos valores é:"</a:t>
            </a:r>
            <a:r>
              <a:rPr lang="pt-BR" sz="2000" dirty="0">
                <a:solidFill>
                  <a:srgbClr val="080808"/>
                </a:solidFill>
                <a:effectLst/>
                <a:latin typeface="JetBrains Mono"/>
              </a:rPr>
              <a:t>, media)</a:t>
            </a:r>
          </a:p>
          <a:p>
            <a:pPr algn="l">
              <a:spcBef>
                <a:spcPts val="0"/>
              </a:spcBef>
            </a:pPr>
            <a:endParaRPr lang="pt-BR" sz="24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400" dirty="0">
                <a:solidFill>
                  <a:srgbClr val="374151"/>
                </a:solidFill>
              </a:rPr>
              <a:t># A média dos valores é 8</a:t>
            </a:r>
            <a:endParaRPr lang="pt-BR" sz="2400" dirty="0">
              <a:solidFill>
                <a:srgbClr val="040C28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6" y="1872069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1) Crie três variáveis x, y e z, e calcule a média aritmética desses três valores.</a:t>
            </a:r>
          </a:p>
        </p:txBody>
      </p:sp>
    </p:spTree>
    <p:extLst>
      <p:ext uri="{BB962C8B-B14F-4D97-AF65-F5344CB8AC3E}">
        <p14:creationId xmlns:p14="http://schemas.microsoft.com/office/powerpoint/2010/main" val="17155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pt-BR" dirty="0"/>
              <a:t>Lógica de programação OO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838200" y="968655"/>
            <a:ext cx="10606548" cy="555345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Algoritmo – Operações Aritméticas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68CD4C6-83F5-F5D8-C53F-E3DFF0DD8579}"/>
              </a:ext>
            </a:extLst>
          </p:cNvPr>
          <p:cNvSpPr txBox="1">
            <a:spLocks/>
          </p:cNvSpPr>
          <p:nvPr/>
        </p:nvSpPr>
        <p:spPr>
          <a:xfrm>
            <a:off x="838200" y="1933192"/>
            <a:ext cx="10515600" cy="455968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5E914-6CFF-B22C-8B06-AD50EA4E40EB}"/>
              </a:ext>
            </a:extLst>
          </p:cNvPr>
          <p:cNvSpPr txBox="1">
            <a:spLocks/>
          </p:cNvSpPr>
          <p:nvPr/>
        </p:nvSpPr>
        <p:spPr>
          <a:xfrm>
            <a:off x="838200" y="3510116"/>
            <a:ext cx="10606548" cy="286118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sz="2400" b="0" i="0" dirty="0" err="1">
                <a:solidFill>
                  <a:srgbClr val="374151"/>
                </a:solidFill>
                <a:effectLst/>
              </a:rPr>
              <a:t>valor_original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 = </a:t>
            </a:r>
            <a:r>
              <a:rPr lang="pt-BR" sz="2400" dirty="0" err="1">
                <a:solidFill>
                  <a:srgbClr val="374151"/>
                </a:solidFill>
              </a:rPr>
              <a:t>float</a:t>
            </a:r>
            <a:r>
              <a:rPr lang="pt-BR" sz="2400" dirty="0">
                <a:solidFill>
                  <a:srgbClr val="374151"/>
                </a:solidFill>
              </a:rPr>
              <a:t>(input(“Qual o valor da prestação?: “))</a:t>
            </a:r>
            <a:endParaRPr lang="pt-BR" sz="24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 err="1">
                <a:solidFill>
                  <a:srgbClr val="374151"/>
                </a:solidFill>
                <a:effectLst/>
              </a:rPr>
              <a:t>taxa_juros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 =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float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(input(“Qual a taxa de juros?”: )</a:t>
            </a:r>
          </a:p>
          <a:p>
            <a:pPr algn="l">
              <a:spcBef>
                <a:spcPts val="0"/>
              </a:spcBef>
            </a:pPr>
            <a:r>
              <a:rPr lang="pt-BR" sz="2400" b="0" i="0" dirty="0" err="1">
                <a:solidFill>
                  <a:srgbClr val="374151"/>
                </a:solidFill>
                <a:effectLst/>
              </a:rPr>
              <a:t>valor_atraso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 =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valor_original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 + (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valor_original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 *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taxa_juros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)</a:t>
            </a:r>
          </a:p>
          <a:p>
            <a:pPr algn="l">
              <a:spcBef>
                <a:spcPts val="0"/>
              </a:spcBef>
            </a:pPr>
            <a:endParaRPr lang="pt-BR" sz="2400" b="0" i="0" dirty="0">
              <a:solidFill>
                <a:srgbClr val="374151"/>
              </a:solidFill>
              <a:effectLst/>
            </a:endParaRPr>
          </a:p>
          <a:p>
            <a:pPr algn="l">
              <a:spcBef>
                <a:spcPts val="0"/>
              </a:spcBef>
            </a:pPr>
            <a:r>
              <a:rPr lang="pt-BR" sz="2400" b="0" i="0" dirty="0">
                <a:solidFill>
                  <a:srgbClr val="374151"/>
                </a:solidFill>
                <a:effectLst/>
              </a:rPr>
              <a:t>print("O valor da prestação em atraso é:", </a:t>
            </a:r>
            <a:r>
              <a:rPr lang="pt-BR" sz="2400" b="0" i="0" dirty="0" err="1">
                <a:solidFill>
                  <a:srgbClr val="374151"/>
                </a:solidFill>
                <a:effectLst/>
              </a:rPr>
              <a:t>valor_atraso</a:t>
            </a:r>
            <a:r>
              <a:rPr lang="pt-BR" sz="2400" b="0" i="0" dirty="0">
                <a:solidFill>
                  <a:srgbClr val="374151"/>
                </a:solidFill>
                <a:effectLst/>
              </a:rPr>
              <a:t>)</a:t>
            </a:r>
          </a:p>
          <a:p>
            <a:pPr algn="l">
              <a:spcBef>
                <a:spcPts val="0"/>
              </a:spcBef>
            </a:pPr>
            <a:endParaRPr lang="pt-BR" sz="24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endParaRPr lang="pt-BR" sz="2400" dirty="0">
              <a:solidFill>
                <a:srgbClr val="374151"/>
              </a:solidFill>
            </a:endParaRPr>
          </a:p>
          <a:p>
            <a:pPr algn="l">
              <a:spcBef>
                <a:spcPts val="0"/>
              </a:spcBef>
            </a:pPr>
            <a:r>
              <a:rPr lang="pt-BR" sz="2400" dirty="0">
                <a:solidFill>
                  <a:srgbClr val="374151"/>
                </a:solidFill>
              </a:rPr>
              <a:t># O valor da prestação em atraso é: ............</a:t>
            </a:r>
            <a:endParaRPr lang="pt-BR" sz="2400" dirty="0">
              <a:solidFill>
                <a:srgbClr val="040C28"/>
              </a:solidFill>
            </a:endParaRP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394053F4-7EC7-71B2-AB93-0E4ACEE965BD}"/>
              </a:ext>
            </a:extLst>
          </p:cNvPr>
          <p:cNvSpPr txBox="1">
            <a:spLocks/>
          </p:cNvSpPr>
          <p:nvPr/>
        </p:nvSpPr>
        <p:spPr>
          <a:xfrm>
            <a:off x="792726" y="1872069"/>
            <a:ext cx="10606548" cy="7950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2) Escreva um programa que calcule o valor de uma prestação em atraso, adicionando a taxa de juros de 10% ao valor original da prestação.</a:t>
            </a:r>
          </a:p>
        </p:txBody>
      </p:sp>
    </p:spTree>
    <p:extLst>
      <p:ext uri="{BB962C8B-B14F-4D97-AF65-F5344CB8AC3E}">
        <p14:creationId xmlns:p14="http://schemas.microsoft.com/office/powerpoint/2010/main" val="160467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1051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Acceptance Letter</vt:lpstr>
      <vt:lpstr>Aharoni</vt:lpstr>
      <vt:lpstr>Arial</vt:lpstr>
      <vt:lpstr>Calibri</vt:lpstr>
      <vt:lpstr>JetBrains Mono</vt:lpstr>
      <vt:lpstr>Söhne</vt:lpstr>
      <vt:lpstr>Tema do Office</vt:lpstr>
      <vt:lpstr>Desenvolvimento de Sistemas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  <vt:lpstr>Lógica de programação 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41</cp:revision>
  <dcterms:created xsi:type="dcterms:W3CDTF">2023-07-19T21:24:48Z</dcterms:created>
  <dcterms:modified xsi:type="dcterms:W3CDTF">2025-02-18T13:05:03Z</dcterms:modified>
</cp:coreProperties>
</file>