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78" r:id="rId10"/>
    <p:sldId id="279" r:id="rId11"/>
    <p:sldId id="263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470025"/>
          </a:xfrm>
          <a:custGeom>
            <a:avLst/>
            <a:gdLst/>
            <a:ahLst/>
            <a:cxnLst/>
            <a:rect l="l" t="t" r="r" b="b"/>
            <a:pathLst>
              <a:path w="9144000" h="1470025">
                <a:moveTo>
                  <a:pt x="9144000" y="0"/>
                </a:moveTo>
                <a:lnTo>
                  <a:pt x="0" y="0"/>
                </a:lnTo>
                <a:lnTo>
                  <a:pt x="0" y="1470025"/>
                </a:lnTo>
                <a:lnTo>
                  <a:pt x="9144000" y="1470025"/>
                </a:lnTo>
                <a:lnTo>
                  <a:pt x="9144000" y="0"/>
                </a:lnTo>
                <a:close/>
              </a:path>
            </a:pathLst>
          </a:custGeom>
          <a:solidFill>
            <a:srgbClr val="B9C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1470025"/>
          </a:xfrm>
          <a:custGeom>
            <a:avLst/>
            <a:gdLst/>
            <a:ahLst/>
            <a:cxnLst/>
            <a:rect l="l" t="t" r="r" b="b"/>
            <a:pathLst>
              <a:path w="9144000" h="1470025">
                <a:moveTo>
                  <a:pt x="0" y="0"/>
                </a:moveTo>
                <a:lnTo>
                  <a:pt x="9144000" y="0"/>
                </a:lnTo>
                <a:lnTo>
                  <a:pt x="9144000" y="1470025"/>
                </a:lnTo>
                <a:lnTo>
                  <a:pt x="0" y="1470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5B3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82837" y="348995"/>
            <a:ext cx="437832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0703" y="1695195"/>
            <a:ext cx="8102592" cy="3018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ducation.github.com/git-cheat-sheeteducation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johndoe@example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5536" y="609600"/>
            <a:ext cx="6657340" cy="11304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622935" marR="5080" indent="-610870" algn="ctr">
              <a:lnSpc>
                <a:spcPts val="4300"/>
              </a:lnSpc>
              <a:spcBef>
                <a:spcPts val="215"/>
              </a:spcBef>
            </a:pPr>
            <a:r>
              <a:rPr lang="es-ES" sz="360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Análisis y diseño de algoritmos:</a:t>
            </a:r>
            <a:br>
              <a:rPr lang="es-ES" sz="3600" spc="-5">
                <a:solidFill>
                  <a:srgbClr val="000000"/>
                </a:solidFill>
                <a:latin typeface="Microsoft Sans Serif"/>
                <a:cs typeface="Microsoft Sans Serif"/>
              </a:rPr>
            </a:br>
            <a:r>
              <a:rPr lang="es-ES" sz="3600" spc="-5">
                <a:solidFill>
                  <a:srgbClr val="000000"/>
                </a:solidFill>
                <a:latin typeface="Microsoft Sans Serif"/>
                <a:cs typeface="Microsoft Sans Serif"/>
              </a:rPr>
              <a:t>Introducción </a:t>
            </a:r>
            <a:r>
              <a:rPr lang="es-ES" sz="360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GIT</a:t>
            </a:r>
            <a:endParaRPr sz="36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2691" y="4313428"/>
            <a:ext cx="6463030" cy="7755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4310" marR="1459230" algn="ctr">
              <a:lnSpc>
                <a:spcPct val="113599"/>
              </a:lnSpc>
              <a:spcBef>
                <a:spcPts val="100"/>
              </a:spcBef>
            </a:pPr>
            <a:r>
              <a:rPr lang="en-US" sz="2200" spc="5" dirty="0">
                <a:solidFill>
                  <a:srgbClr val="888888"/>
                </a:solidFill>
                <a:latin typeface="Calibri"/>
                <a:cs typeface="Calibri"/>
              </a:rPr>
              <a:t>Juan Camilo David D</a:t>
            </a:r>
            <a:r>
              <a:rPr lang="es-ES" sz="2200" spc="5" dirty="0" err="1">
                <a:solidFill>
                  <a:srgbClr val="888888"/>
                </a:solidFill>
                <a:latin typeface="Calibri"/>
                <a:cs typeface="Calibri"/>
              </a:rPr>
              <a:t>íaz</a:t>
            </a:r>
            <a:endParaRPr lang="en-US" sz="2200" spc="5" dirty="0">
              <a:solidFill>
                <a:srgbClr val="888888"/>
              </a:solidFill>
              <a:latin typeface="Calibri"/>
              <a:cs typeface="Calibri"/>
            </a:endParaRPr>
          </a:p>
          <a:p>
            <a:pPr marL="1464310" marR="1459230" algn="ctr">
              <a:lnSpc>
                <a:spcPct val="113599"/>
              </a:lnSpc>
              <a:spcBef>
                <a:spcPts val="100"/>
              </a:spcBef>
            </a:pPr>
            <a:r>
              <a:rPr sz="2200" spc="10" dirty="0">
                <a:solidFill>
                  <a:srgbClr val="888888"/>
                </a:solidFill>
                <a:latin typeface="Calibri"/>
                <a:cs typeface="Calibri"/>
              </a:rPr>
              <a:t>202</a:t>
            </a:r>
            <a:r>
              <a:rPr lang="en-US" sz="2200" spc="1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3296" y="2207455"/>
            <a:ext cx="2017406" cy="16665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458" y="381000"/>
            <a:ext cx="509508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dirty="0"/>
              <a:t>GIT </a:t>
            </a:r>
            <a:r>
              <a:rPr lang="es-ES" dirty="0" err="1"/>
              <a:t>Bash</a:t>
            </a:r>
            <a:r>
              <a:rPr lang="es-ES" dirty="0"/>
              <a:t> - Comandos</a:t>
            </a:r>
            <a:endParaRPr spc="-5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0F18D2-D9EC-0E14-7E28-74D5A4C16186}"/>
              </a:ext>
            </a:extLst>
          </p:cNvPr>
          <p:cNvSpPr txBox="1"/>
          <p:nvPr/>
        </p:nvSpPr>
        <p:spPr>
          <a:xfrm>
            <a:off x="609600" y="1952685"/>
            <a:ext cx="7620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crear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rama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git checkout -b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brnach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pasarse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otra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rama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git checkout branch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git log ----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mirar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commits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estado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archivos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------ git status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eliminar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ramas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local----- git branch -D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name_branch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actualizar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eliminacion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rama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repositorio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remoto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git push origin --delete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name_branch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actualizar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git pull origin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5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350" y="381000"/>
            <a:ext cx="30422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Referencias</a:t>
            </a:r>
            <a:endParaRPr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33B7D7-3AB5-7AAD-96B3-F17A598CC995}"/>
              </a:ext>
            </a:extLst>
          </p:cNvPr>
          <p:cNvSpPr txBox="1"/>
          <p:nvPr/>
        </p:nvSpPr>
        <p:spPr>
          <a:xfrm>
            <a:off x="2279904" y="2742335"/>
            <a:ext cx="4584192" cy="136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</a:pPr>
            <a:r>
              <a:rPr lang="en-US" altLang="en-US" sz="1800" dirty="0">
                <a:cs typeface="Calibri" panose="020F0502020204030204" pitchFamily="34" charset="0"/>
                <a:hlinkClick r:id="rId2"/>
              </a:rPr>
              <a:t>https://education.github.com/git-cheat-sheeteducation.pdf</a:t>
            </a:r>
            <a:endParaRPr lang="en-US" altLang="en-US" sz="1800" dirty="0"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</a:pPr>
            <a:r>
              <a:rPr lang="en-US" sz="1800" dirty="0">
                <a:cs typeface="Calibri" panose="020F0502020204030204" pitchFamily="34" charset="0"/>
              </a:rPr>
              <a:t>https://gitscm.</a:t>
            </a:r>
            <a:r>
              <a:rPr lang="pt-BR" sz="1800" dirty="0">
                <a:cs typeface="Calibri" panose="020F0502020204030204" pitchFamily="34" charset="0"/>
              </a:rPr>
              <a:t>com/book/es/v1/Empezando-</a:t>
            </a:r>
            <a:r>
              <a:rPr lang="en-US" sz="1800" dirty="0" err="1">
                <a:cs typeface="Calibri" panose="020F0502020204030204" pitchFamily="34" charset="0"/>
              </a:rPr>
              <a:t>Fundamentos</a:t>
            </a:r>
            <a:r>
              <a:rPr lang="en-US" sz="1800" dirty="0">
                <a:cs typeface="Calibri" panose="020F0502020204030204" pitchFamily="34" charset="0"/>
              </a:rPr>
              <a:t>-de-Git</a:t>
            </a:r>
            <a:endParaRPr lang="en-US" altLang="en-US" sz="18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7078" y="457200"/>
            <a:ext cx="180974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5" dirty="0"/>
              <a:t>Agenda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08104" y="2558890"/>
            <a:ext cx="5727697" cy="174022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s-ES" sz="3200" spc="-5" dirty="0">
                <a:solidFill>
                  <a:srgbClr val="888888"/>
                </a:solidFill>
                <a:latin typeface="Calibri"/>
                <a:cs typeface="Calibri"/>
              </a:rPr>
              <a:t>Introducción GIT.</a:t>
            </a:r>
          </a:p>
          <a:p>
            <a:pPr marL="469900" indent="-457200" algn="just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s-ES" sz="3200" spc="-5" dirty="0">
                <a:solidFill>
                  <a:srgbClr val="888888"/>
                </a:solidFill>
                <a:latin typeface="Calibri"/>
                <a:cs typeface="Calibri"/>
              </a:rPr>
              <a:t>Git </a:t>
            </a:r>
            <a:r>
              <a:rPr lang="es-ES" sz="3200" spc="-5" dirty="0" err="1">
                <a:solidFill>
                  <a:srgbClr val="888888"/>
                </a:solidFill>
                <a:latin typeface="Calibri"/>
                <a:cs typeface="Calibri"/>
              </a:rPr>
              <a:t>Bash</a:t>
            </a:r>
            <a:r>
              <a:rPr lang="es-ES" sz="3200" spc="-5" dirty="0">
                <a:solidFill>
                  <a:srgbClr val="888888"/>
                </a:solidFill>
                <a:latin typeface="Calibri"/>
                <a:cs typeface="Calibri"/>
              </a:rPr>
              <a:t>.</a:t>
            </a:r>
          </a:p>
          <a:p>
            <a:pPr marL="469900" indent="-457200" algn="just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s-ES" sz="3200" spc="-5" dirty="0">
                <a:solidFill>
                  <a:srgbClr val="888888"/>
                </a:solidFill>
                <a:latin typeface="Calibri"/>
                <a:cs typeface="Calibri"/>
              </a:rPr>
              <a:t>Comandos básicos.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2157" y="457200"/>
            <a:ext cx="321968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¿Qué es GIT?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3097" y="1981200"/>
            <a:ext cx="7837805" cy="3916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s-ES" sz="3600" b="0" i="0" dirty="0">
                <a:solidFill>
                  <a:srgbClr val="374151"/>
                </a:solidFill>
                <a:effectLst/>
                <a:latin typeface="Söhne"/>
              </a:rPr>
              <a:t>Es un sistema de control de versiones distribuido gratuito y Open </a:t>
            </a:r>
            <a:r>
              <a:rPr lang="es-ES" sz="3600" b="0" i="0" dirty="0" err="1">
                <a:solidFill>
                  <a:srgbClr val="374151"/>
                </a:solidFill>
                <a:effectLst/>
                <a:latin typeface="Söhne"/>
              </a:rPr>
              <a:t>Source</a:t>
            </a:r>
            <a:r>
              <a:rPr lang="es-ES" sz="3600" b="0" i="0" dirty="0">
                <a:solidFill>
                  <a:srgbClr val="374151"/>
                </a:solidFill>
                <a:effectLst/>
                <a:latin typeface="Söhne"/>
              </a:rPr>
              <a:t> diseñado para manejar desde pequeños hasta grandes proyectos.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lang="es-ES" sz="3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s-ES" sz="3600" b="0" i="0" dirty="0">
                <a:solidFill>
                  <a:srgbClr val="374151"/>
                </a:solidFill>
                <a:effectLst/>
                <a:latin typeface="Söhne"/>
              </a:rPr>
              <a:t>Es </a:t>
            </a:r>
            <a:r>
              <a:rPr lang="es-ES" sz="3600" b="0" i="0" dirty="0" err="1">
                <a:solidFill>
                  <a:srgbClr val="374151"/>
                </a:solidFill>
                <a:effectLst/>
                <a:latin typeface="Söhne"/>
              </a:rPr>
              <a:t>facíl</a:t>
            </a:r>
            <a:r>
              <a:rPr lang="es-ES" sz="3600" b="0" i="0" dirty="0">
                <a:solidFill>
                  <a:srgbClr val="374151"/>
                </a:solidFill>
                <a:effectLst/>
                <a:latin typeface="Söhne"/>
              </a:rPr>
              <a:t> de aprender, </a:t>
            </a:r>
            <a:r>
              <a:rPr lang="es-ES" sz="3600" b="0" i="0" dirty="0" err="1">
                <a:solidFill>
                  <a:srgbClr val="374151"/>
                </a:solidFill>
                <a:effectLst/>
                <a:latin typeface="Söhne"/>
              </a:rPr>
              <a:t>ademas</a:t>
            </a:r>
            <a:r>
              <a:rPr lang="es-ES" sz="3600" b="0" i="0" dirty="0">
                <a:solidFill>
                  <a:srgbClr val="374151"/>
                </a:solidFill>
                <a:effectLst/>
                <a:latin typeface="Söhne"/>
              </a:rPr>
              <a:t> es liviano y con buen </a:t>
            </a:r>
            <a:r>
              <a:rPr lang="es-ES" sz="3600" b="0" i="0" dirty="0" err="1">
                <a:solidFill>
                  <a:srgbClr val="374151"/>
                </a:solidFill>
                <a:effectLst/>
                <a:latin typeface="Söhne"/>
              </a:rPr>
              <a:t>rendimineto</a:t>
            </a:r>
            <a:r>
              <a:rPr lang="es-ES" sz="3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8E64380-5E03-7F42-DF12-5A0947F58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339675"/>
            <a:ext cx="3632628" cy="151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534399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¿Qué es el control de versiones, y por qué debería importarte?</a:t>
            </a:r>
            <a:br>
              <a:rPr lang="es-ES" spc="-5" dirty="0"/>
            </a:br>
            <a:endParaRPr spc="-5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3D13D0F-4A85-3419-49F8-BD22A03C0C36}"/>
              </a:ext>
            </a:extLst>
          </p:cNvPr>
          <p:cNvSpPr txBox="1"/>
          <p:nvPr/>
        </p:nvSpPr>
        <p:spPr>
          <a:xfrm>
            <a:off x="708513" y="2590800"/>
            <a:ext cx="77269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3200" dirty="0"/>
              <a:t>El control de versiones es un sistema que registra los cambios realizados sobre un archivo o conjunto de archivos a lo largo del tiempo, de modo que puedas recuperar versiones específicas más adelante.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0875" y="381000"/>
            <a:ext cx="402224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dirty="0"/>
              <a:t>¿Qué es GitHub?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065" y="2133600"/>
            <a:ext cx="7809865" cy="206787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algn="just">
              <a:spcBef>
                <a:spcPts val="765"/>
              </a:spcBef>
            </a:pPr>
            <a:r>
              <a:rPr lang="es-ES" sz="3200" dirty="0"/>
              <a:t>Es una plataforma de desarrollo colaborativo para almacenar proyectos que utilizan el Sistema de control de </a:t>
            </a:r>
            <a:r>
              <a:rPr lang="es-ES" sz="3200" dirty="0" err="1"/>
              <a:t>versions</a:t>
            </a:r>
            <a:r>
              <a:rPr lang="es-ES" sz="3200" dirty="0"/>
              <a:t> Git. El código que opera GitHub fue escrito en Ruby </a:t>
            </a:r>
            <a:r>
              <a:rPr lang="es-ES" sz="3200" dirty="0" err="1"/>
              <a:t>on</a:t>
            </a:r>
            <a:r>
              <a:rPr lang="es-ES" sz="3200" dirty="0"/>
              <a:t> </a:t>
            </a:r>
            <a:r>
              <a:rPr lang="es-ES" sz="3200" dirty="0" err="1"/>
              <a:t>Rails</a:t>
            </a:r>
            <a:r>
              <a:rPr lang="es-ES" sz="3200" dirty="0"/>
              <a:t>.</a:t>
            </a:r>
            <a:endParaRPr lang="en-US" altLang="en-US" sz="32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0F9226A-2C0D-1B69-32EB-7937A7572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370" y="4648200"/>
            <a:ext cx="2053253" cy="205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900" y="405371"/>
            <a:ext cx="38862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s-E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GitHub: repo</a:t>
            </a:r>
            <a:br>
              <a:rPr lang="es-E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spc="-5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3AE12D6-370B-3C95-1B26-89DA4398B2FC}"/>
              </a:ext>
            </a:extLst>
          </p:cNvPr>
          <p:cNvSpPr txBox="1"/>
          <p:nvPr/>
        </p:nvSpPr>
        <p:spPr>
          <a:xfrm>
            <a:off x="457200" y="2567620"/>
            <a:ext cx="82296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3200" dirty="0"/>
              <a:t>GitHub se utilizan la </a:t>
            </a:r>
            <a:r>
              <a:rPr lang="es-ES" sz="3200" dirty="0" err="1"/>
              <a:t>rep</a:t>
            </a:r>
            <a:r>
              <a:rPr lang="es-ES" sz="3200" dirty="0"/>
              <a:t> o repositorio para referirse a un directorio digital o espacio de almacenamiento que donde puede acceder a los proyectos, los archivos y las versiones que Git le da a los archivos</a:t>
            </a:r>
            <a:r>
              <a:rPr lang="es-E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9318" y="381000"/>
            <a:ext cx="226536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dirty="0"/>
              <a:t>GIT </a:t>
            </a:r>
            <a:r>
              <a:rPr lang="es-ES" dirty="0" err="1"/>
              <a:t>Bash</a:t>
            </a:r>
            <a:endParaRPr spc="-5" dirty="0"/>
          </a:p>
        </p:txBody>
      </p:sp>
      <p:pic>
        <p:nvPicPr>
          <p:cNvPr id="4" name="Picture 2" descr="What is Git Bash | Download a Terminal for Windows">
            <a:extLst>
              <a:ext uri="{FF2B5EF4-FFF2-40B4-BE49-F238E27FC236}">
                <a16:creationId xmlns:a16="http://schemas.microsoft.com/office/drawing/2014/main" id="{D7A22AE0-1EE5-E1C4-0E33-2F5B629A3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055" y="2590800"/>
            <a:ext cx="4185889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56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458" y="381000"/>
            <a:ext cx="509508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dirty="0"/>
              <a:t>GIT </a:t>
            </a:r>
            <a:r>
              <a:rPr lang="es-ES" dirty="0" err="1"/>
              <a:t>Bash</a:t>
            </a:r>
            <a:r>
              <a:rPr lang="es-ES" dirty="0"/>
              <a:t> - Comandos</a:t>
            </a:r>
            <a:endParaRPr spc="-5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0F1B32-C21E-9FBB-5AD0-8221EE37B56F}"/>
              </a:ext>
            </a:extLst>
          </p:cNvPr>
          <p:cNvSpPr txBox="1"/>
          <p:nvPr/>
        </p:nvSpPr>
        <p:spPr>
          <a:xfrm>
            <a:off x="457199" y="1905000"/>
            <a:ext cx="82296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3200" dirty="0"/>
              <a:t>Si quieres comprobar tu configuración, puedes usar el comando </a:t>
            </a:r>
            <a:r>
              <a:rPr lang="es-ES" sz="3200" dirty="0" err="1"/>
              <a:t>git</a:t>
            </a:r>
            <a:r>
              <a:rPr lang="es-ES" sz="3200" dirty="0"/>
              <a:t> </a:t>
            </a:r>
            <a:r>
              <a:rPr lang="es-ES" sz="3200" dirty="0" err="1"/>
              <a:t>config</a:t>
            </a:r>
            <a:r>
              <a:rPr lang="es-ES" sz="3200" dirty="0"/>
              <a:t> --</a:t>
            </a:r>
            <a:r>
              <a:rPr lang="es-ES" sz="3200" dirty="0" err="1"/>
              <a:t>list</a:t>
            </a:r>
            <a:r>
              <a:rPr lang="es-ES" sz="3200" dirty="0"/>
              <a:t> para mostrar todas las propiedades que Git ha configurado:</a:t>
            </a:r>
          </a:p>
          <a:p>
            <a:pPr algn="just"/>
            <a:r>
              <a:rPr lang="en-US" dirty="0"/>
              <a:t>git config --list</a:t>
            </a:r>
          </a:p>
          <a:p>
            <a:pPr algn="just"/>
            <a:r>
              <a:rPr lang="en-US" dirty="0"/>
              <a:t>git config user.name</a:t>
            </a:r>
          </a:p>
          <a:p>
            <a:pPr algn="just"/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FFBEBE-21C7-6897-D552-C36BBBD7FE85}"/>
              </a:ext>
            </a:extLst>
          </p:cNvPr>
          <p:cNvSpPr txBox="1"/>
          <p:nvPr/>
        </p:nvSpPr>
        <p:spPr>
          <a:xfrm>
            <a:off x="489624" y="5041690"/>
            <a:ext cx="670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git config --global user.name "John Doe"</a:t>
            </a:r>
          </a:p>
          <a:p>
            <a:pPr algn="just"/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johndoe@example.com</a:t>
            </a:r>
            <a:endParaRPr lang="en-US" dirty="0"/>
          </a:p>
          <a:p>
            <a:pPr algn="just"/>
            <a:r>
              <a:rPr lang="en-US" dirty="0"/>
              <a:t>git help config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git config </a:t>
            </a:r>
            <a:r>
              <a:rPr lang="en-US" dirty="0" err="1">
                <a:solidFill>
                  <a:srgbClr val="FF0000"/>
                </a:solidFill>
              </a:rPr>
              <a:t>credential.username</a:t>
            </a:r>
            <a:r>
              <a:rPr lang="en-US" dirty="0">
                <a:solidFill>
                  <a:srgbClr val="FF0000"/>
                </a:solidFill>
              </a:rPr>
              <a:t> "new name"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7FF030B-4665-DE1E-A760-36D9067FC347}"/>
              </a:ext>
            </a:extLst>
          </p:cNvPr>
          <p:cNvSpPr txBox="1"/>
          <p:nvPr/>
        </p:nvSpPr>
        <p:spPr>
          <a:xfrm>
            <a:off x="483139" y="4456915"/>
            <a:ext cx="45865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Configuración</a:t>
            </a:r>
            <a:r>
              <a:rPr lang="es-ES" sz="1800" dirty="0"/>
              <a:t> </a:t>
            </a:r>
            <a:r>
              <a:rPr lang="es-ES" sz="3200" dirty="0"/>
              <a:t>Inicial: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677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458" y="381000"/>
            <a:ext cx="509508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dirty="0"/>
              <a:t>GIT </a:t>
            </a:r>
            <a:r>
              <a:rPr lang="es-ES" dirty="0" err="1"/>
              <a:t>Bash</a:t>
            </a:r>
            <a:r>
              <a:rPr lang="es-ES" dirty="0"/>
              <a:t> - Comandos</a:t>
            </a:r>
            <a:endParaRPr spc="-5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0F1B32-C21E-9FBB-5AD0-8221EE37B56F}"/>
              </a:ext>
            </a:extLst>
          </p:cNvPr>
          <p:cNvSpPr txBox="1"/>
          <p:nvPr/>
        </p:nvSpPr>
        <p:spPr>
          <a:xfrm>
            <a:off x="457199" y="3276600"/>
            <a:ext cx="82296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3200" dirty="0"/>
              <a:t>Si quiere ignorar un archivo se debe crear un .</a:t>
            </a:r>
            <a:r>
              <a:rPr lang="es-ES" sz="3200" dirty="0" err="1"/>
              <a:t>gitignore</a:t>
            </a:r>
            <a:r>
              <a:rPr lang="es-ES" sz="3200" dirty="0"/>
              <a:t> y colocar la extensión.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7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397</Words>
  <Application>Microsoft Office PowerPoint</Application>
  <PresentationFormat>Presentación en pantalla (4:3)</PresentationFormat>
  <Paragraphs>34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Arial MT</vt:lpstr>
      <vt:lpstr>Calibri</vt:lpstr>
      <vt:lpstr>Microsoft Sans Serif</vt:lpstr>
      <vt:lpstr>Söhne</vt:lpstr>
      <vt:lpstr>Office Theme</vt:lpstr>
      <vt:lpstr>Análisis y diseño de algoritmos: Introducción GIT</vt:lpstr>
      <vt:lpstr>Agenda</vt:lpstr>
      <vt:lpstr>¿Qué es GIT?</vt:lpstr>
      <vt:lpstr>¿Qué es el control de versiones, y por qué debería importarte? </vt:lpstr>
      <vt:lpstr>¿Qué es GitHub?</vt:lpstr>
      <vt:lpstr>GitHub: repo </vt:lpstr>
      <vt:lpstr>GIT Bash</vt:lpstr>
      <vt:lpstr>GIT Bash - Comandos</vt:lpstr>
      <vt:lpstr>GIT Bash - Comandos</vt:lpstr>
      <vt:lpstr>GIT Bash - Comandos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diseño de algoritmos</dc:title>
  <cp:lastModifiedBy>JUAN CAMILO DAVID DIAZ</cp:lastModifiedBy>
  <cp:revision>20</cp:revision>
  <dcterms:created xsi:type="dcterms:W3CDTF">2023-02-10T19:02:00Z</dcterms:created>
  <dcterms:modified xsi:type="dcterms:W3CDTF">2023-07-28T18:18:32Z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2022-05-05T00:00:00Z</vt:filetime>
  </property>
  <property fmtid="{D5CDD505-2E9C-101B-9397-08002B2CF9AE}" pid="3" name="LastSaved">
    <vt:filetime>2023-02-10T00:00:00Z</vt:filetime>
  </property>
</Properties>
</file>