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59" r:id="rId5"/>
    <p:sldId id="261" r:id="rId6"/>
    <p:sldId id="265" r:id="rId7"/>
    <p:sldId id="260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D95A8-4400-481B-B9CB-5CBD2014F457}" type="doc">
      <dgm:prSet loTypeId="urn:microsoft.com/office/officeart/2018/2/layout/IconLabelList" loCatId="icon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pt-BR"/>
        </a:p>
      </dgm:t>
    </dgm:pt>
    <dgm:pt modelId="{17B925FB-7376-423D-8409-7100FA51F8D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Entendendo o problema</a:t>
          </a:r>
        </a:p>
      </dgm:t>
    </dgm:pt>
    <dgm:pt modelId="{4D9CB252-D705-41C1-8C9F-9E8AE9E44C7A}" type="parTrans" cxnId="{1FF8E46B-D37E-40B3-83A7-8D0D427E854C}">
      <dgm:prSet/>
      <dgm:spPr/>
      <dgm:t>
        <a:bodyPr/>
        <a:lstStyle/>
        <a:p>
          <a:endParaRPr lang="pt-BR"/>
        </a:p>
      </dgm:t>
    </dgm:pt>
    <dgm:pt modelId="{C04FD0B6-C4AF-432E-B1C9-1682699B78E7}" type="sibTrans" cxnId="{1FF8E46B-D37E-40B3-83A7-8D0D427E854C}">
      <dgm:prSet/>
      <dgm:spPr/>
      <dgm:t>
        <a:bodyPr/>
        <a:lstStyle/>
        <a:p>
          <a:endParaRPr lang="pt-BR"/>
        </a:p>
      </dgm:t>
    </dgm:pt>
    <dgm:pt modelId="{B89956B4-9BDF-4783-8F80-AA07FA2D73CE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Coleta de Dados</a:t>
          </a:r>
        </a:p>
      </dgm:t>
    </dgm:pt>
    <dgm:pt modelId="{3B64D568-FC14-471A-8D8D-0C60D1AC9B88}" type="parTrans" cxnId="{747DDB90-4160-4351-9BF6-9374C0C4E54C}">
      <dgm:prSet/>
      <dgm:spPr/>
      <dgm:t>
        <a:bodyPr/>
        <a:lstStyle/>
        <a:p>
          <a:endParaRPr lang="pt-BR"/>
        </a:p>
      </dgm:t>
    </dgm:pt>
    <dgm:pt modelId="{3E252ECB-C421-4BC6-82DC-62672F05AB57}" type="sibTrans" cxnId="{747DDB90-4160-4351-9BF6-9374C0C4E54C}">
      <dgm:prSet/>
      <dgm:spPr/>
      <dgm:t>
        <a:bodyPr/>
        <a:lstStyle/>
        <a:p>
          <a:endParaRPr lang="pt-BR"/>
        </a:p>
      </dgm:t>
    </dgm:pt>
    <dgm:pt modelId="{45700B27-7E90-4E94-840E-9E986FD6445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Tratamento de Dados</a:t>
          </a:r>
        </a:p>
      </dgm:t>
    </dgm:pt>
    <dgm:pt modelId="{CF4C484E-3813-4CE6-AB6B-66319D45859B}" type="parTrans" cxnId="{A60B611A-1476-431E-88EB-C0B114A17983}">
      <dgm:prSet/>
      <dgm:spPr/>
      <dgm:t>
        <a:bodyPr/>
        <a:lstStyle/>
        <a:p>
          <a:endParaRPr lang="pt-BR"/>
        </a:p>
      </dgm:t>
    </dgm:pt>
    <dgm:pt modelId="{68B61164-8E94-4856-A084-B129B39F283A}" type="sibTrans" cxnId="{A60B611A-1476-431E-88EB-C0B114A17983}">
      <dgm:prSet/>
      <dgm:spPr/>
      <dgm:t>
        <a:bodyPr/>
        <a:lstStyle/>
        <a:p>
          <a:endParaRPr lang="pt-BR"/>
        </a:p>
      </dgm:t>
    </dgm:pt>
    <dgm:pt modelId="{991DA74C-CAFF-49A4-BAEB-859DBD256D2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Modelagem de ML</a:t>
          </a:r>
        </a:p>
      </dgm:t>
    </dgm:pt>
    <dgm:pt modelId="{D486D473-2804-4433-8B9B-96CDF14ABC91}" type="parTrans" cxnId="{8CE83FE0-C10D-41B5-801F-EF384EA38D2C}">
      <dgm:prSet/>
      <dgm:spPr/>
      <dgm:t>
        <a:bodyPr/>
        <a:lstStyle/>
        <a:p>
          <a:endParaRPr lang="pt-BR"/>
        </a:p>
      </dgm:t>
    </dgm:pt>
    <dgm:pt modelId="{F8391E44-149F-45A2-9AC9-A16CCC89BA89}" type="sibTrans" cxnId="{8CE83FE0-C10D-41B5-801F-EF384EA38D2C}">
      <dgm:prSet/>
      <dgm:spPr/>
      <dgm:t>
        <a:bodyPr/>
        <a:lstStyle/>
        <a:p>
          <a:endParaRPr lang="pt-BR"/>
        </a:p>
      </dgm:t>
    </dgm:pt>
    <dgm:pt modelId="{E24D3932-117E-4B45-B2F9-957B6E03CE0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Avaliação dos Resultados</a:t>
          </a:r>
        </a:p>
      </dgm:t>
    </dgm:pt>
    <dgm:pt modelId="{1E54580D-B145-481E-8C23-42E17313FA05}" type="parTrans" cxnId="{D2860245-449C-4D35-94CB-93402688D4D3}">
      <dgm:prSet/>
      <dgm:spPr/>
      <dgm:t>
        <a:bodyPr/>
        <a:lstStyle/>
        <a:p>
          <a:endParaRPr lang="pt-BR"/>
        </a:p>
      </dgm:t>
    </dgm:pt>
    <dgm:pt modelId="{F90CA800-6DC7-444D-85F7-6E7FE1892B1D}" type="sibTrans" cxnId="{D2860245-449C-4D35-94CB-93402688D4D3}">
      <dgm:prSet/>
      <dgm:spPr/>
      <dgm:t>
        <a:bodyPr/>
        <a:lstStyle/>
        <a:p>
          <a:endParaRPr lang="pt-BR"/>
        </a:p>
      </dgm:t>
    </dgm:pt>
    <dgm:pt modelId="{EFCAE2BF-6FC2-4CFC-BCE1-4B11C1DB76F9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Análise de Dados</a:t>
          </a:r>
        </a:p>
      </dgm:t>
    </dgm:pt>
    <dgm:pt modelId="{21409105-3EBA-483B-B7FA-0AF47515701A}" type="parTrans" cxnId="{5ACBE869-4F7E-46DC-A734-37A2925BF1A2}">
      <dgm:prSet/>
      <dgm:spPr/>
      <dgm:t>
        <a:bodyPr/>
        <a:lstStyle/>
        <a:p>
          <a:endParaRPr lang="pt-BR"/>
        </a:p>
      </dgm:t>
    </dgm:pt>
    <dgm:pt modelId="{905B1FC5-F9B7-4107-8596-8684F4C3A48E}" type="sibTrans" cxnId="{5ACBE869-4F7E-46DC-A734-37A2925BF1A2}">
      <dgm:prSet/>
      <dgm:spPr/>
      <dgm:t>
        <a:bodyPr/>
        <a:lstStyle/>
        <a:p>
          <a:endParaRPr lang="pt-BR"/>
        </a:p>
      </dgm:t>
    </dgm:pt>
    <dgm:pt modelId="{018A61B8-C9D9-47E7-88C2-C6543E4F3DF4}" type="pres">
      <dgm:prSet presAssocID="{115D95A8-4400-481B-B9CB-5CBD2014F457}" presName="root" presStyleCnt="0">
        <dgm:presLayoutVars>
          <dgm:dir/>
          <dgm:resizeHandles val="exact"/>
        </dgm:presLayoutVars>
      </dgm:prSet>
      <dgm:spPr/>
    </dgm:pt>
    <dgm:pt modelId="{D3C6913F-7C40-4BF1-AD69-B2DE98D988F3}" type="pres">
      <dgm:prSet presAssocID="{17B925FB-7376-423D-8409-7100FA51F8D0}" presName="compNode" presStyleCnt="0"/>
      <dgm:spPr/>
    </dgm:pt>
    <dgm:pt modelId="{6DC552D1-EDAE-427D-BEFD-BDD434F2CE90}" type="pres">
      <dgm:prSet presAssocID="{17B925FB-7376-423D-8409-7100FA51F8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19BD28-1084-4595-B74E-68C362364DFC}" type="pres">
      <dgm:prSet presAssocID="{17B925FB-7376-423D-8409-7100FA51F8D0}" presName="spaceRect" presStyleCnt="0"/>
      <dgm:spPr/>
    </dgm:pt>
    <dgm:pt modelId="{80D36ABB-191C-476A-9BFA-EA9832A0F9B0}" type="pres">
      <dgm:prSet presAssocID="{17B925FB-7376-423D-8409-7100FA51F8D0}" presName="textRect" presStyleLbl="revTx" presStyleIdx="0" presStyleCnt="6">
        <dgm:presLayoutVars>
          <dgm:chMax val="1"/>
          <dgm:chPref val="1"/>
        </dgm:presLayoutVars>
      </dgm:prSet>
      <dgm:spPr/>
    </dgm:pt>
    <dgm:pt modelId="{6C388E07-37C9-4FF8-AC07-38F961B401C2}" type="pres">
      <dgm:prSet presAssocID="{C04FD0B6-C4AF-432E-B1C9-1682699B78E7}" presName="sibTrans" presStyleCnt="0"/>
      <dgm:spPr/>
    </dgm:pt>
    <dgm:pt modelId="{2F826E04-A25C-44B2-8D10-DF76297B3A53}" type="pres">
      <dgm:prSet presAssocID="{B89956B4-9BDF-4783-8F80-AA07FA2D73CE}" presName="compNode" presStyleCnt="0"/>
      <dgm:spPr/>
    </dgm:pt>
    <dgm:pt modelId="{BE114AD8-DC20-4580-AA19-7DCD2DD52395}" type="pres">
      <dgm:prSet presAssocID="{B89956B4-9BDF-4783-8F80-AA07FA2D73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310959-3B25-4B10-AB01-7574EA2E2D22}" type="pres">
      <dgm:prSet presAssocID="{B89956B4-9BDF-4783-8F80-AA07FA2D73CE}" presName="spaceRect" presStyleCnt="0"/>
      <dgm:spPr/>
    </dgm:pt>
    <dgm:pt modelId="{D8093600-2E50-4255-BA1D-CB0C5C7FFEEF}" type="pres">
      <dgm:prSet presAssocID="{B89956B4-9BDF-4783-8F80-AA07FA2D73CE}" presName="textRect" presStyleLbl="revTx" presStyleIdx="1" presStyleCnt="6">
        <dgm:presLayoutVars>
          <dgm:chMax val="1"/>
          <dgm:chPref val="1"/>
        </dgm:presLayoutVars>
      </dgm:prSet>
      <dgm:spPr/>
    </dgm:pt>
    <dgm:pt modelId="{F522D22D-F34E-459B-B712-ECB2C3D8595D}" type="pres">
      <dgm:prSet presAssocID="{3E252ECB-C421-4BC6-82DC-62672F05AB57}" presName="sibTrans" presStyleCnt="0"/>
      <dgm:spPr/>
    </dgm:pt>
    <dgm:pt modelId="{C04539E4-41CF-4425-946A-45432913DC2D}" type="pres">
      <dgm:prSet presAssocID="{45700B27-7E90-4E94-840E-9E986FD64458}" presName="compNode" presStyleCnt="0"/>
      <dgm:spPr/>
    </dgm:pt>
    <dgm:pt modelId="{F2792AE0-6DB4-47AD-8F98-3355C0EE43EF}" type="pres">
      <dgm:prSet presAssocID="{45700B27-7E90-4E94-840E-9E986FD644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ulha"/>
        </a:ext>
      </dgm:extLst>
    </dgm:pt>
    <dgm:pt modelId="{11B2E7F2-BE1C-4F94-B0A8-1334E47D0A83}" type="pres">
      <dgm:prSet presAssocID="{45700B27-7E90-4E94-840E-9E986FD64458}" presName="spaceRect" presStyleCnt="0"/>
      <dgm:spPr/>
    </dgm:pt>
    <dgm:pt modelId="{4542767D-1669-4B28-AAED-F0BB89C6CBC6}" type="pres">
      <dgm:prSet presAssocID="{45700B27-7E90-4E94-840E-9E986FD64458}" presName="textRect" presStyleLbl="revTx" presStyleIdx="2" presStyleCnt="6">
        <dgm:presLayoutVars>
          <dgm:chMax val="1"/>
          <dgm:chPref val="1"/>
        </dgm:presLayoutVars>
      </dgm:prSet>
      <dgm:spPr/>
    </dgm:pt>
    <dgm:pt modelId="{2677555C-84CA-4399-91F0-D8B12BECF727}" type="pres">
      <dgm:prSet presAssocID="{68B61164-8E94-4856-A084-B129B39F283A}" presName="sibTrans" presStyleCnt="0"/>
      <dgm:spPr/>
    </dgm:pt>
    <dgm:pt modelId="{3D2955FE-AB4C-436D-A723-829B1492A88A}" type="pres">
      <dgm:prSet presAssocID="{EFCAE2BF-6FC2-4CFC-BCE1-4B11C1DB76F9}" presName="compNode" presStyleCnt="0"/>
      <dgm:spPr/>
    </dgm:pt>
    <dgm:pt modelId="{3ECF122C-A63B-4EC5-A2FA-458576E37C30}" type="pres">
      <dgm:prSet presAssocID="{EFCAE2BF-6FC2-4CFC-BCE1-4B11C1DB76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F496B3A-1965-43E9-B270-53FFE87A037D}" type="pres">
      <dgm:prSet presAssocID="{EFCAE2BF-6FC2-4CFC-BCE1-4B11C1DB76F9}" presName="spaceRect" presStyleCnt="0"/>
      <dgm:spPr/>
    </dgm:pt>
    <dgm:pt modelId="{95817084-E422-4F54-9EAB-A134A946413D}" type="pres">
      <dgm:prSet presAssocID="{EFCAE2BF-6FC2-4CFC-BCE1-4B11C1DB76F9}" presName="textRect" presStyleLbl="revTx" presStyleIdx="3" presStyleCnt="6">
        <dgm:presLayoutVars>
          <dgm:chMax val="1"/>
          <dgm:chPref val="1"/>
        </dgm:presLayoutVars>
      </dgm:prSet>
      <dgm:spPr/>
    </dgm:pt>
    <dgm:pt modelId="{7A408232-C6AA-4314-BC04-F53319ACDB66}" type="pres">
      <dgm:prSet presAssocID="{905B1FC5-F9B7-4107-8596-8684F4C3A48E}" presName="sibTrans" presStyleCnt="0"/>
      <dgm:spPr/>
    </dgm:pt>
    <dgm:pt modelId="{00CE8B93-84CD-4B90-9DCF-EE6AB124238A}" type="pres">
      <dgm:prSet presAssocID="{991DA74C-CAFF-49A4-BAEB-859DBD256D28}" presName="compNode" presStyleCnt="0"/>
      <dgm:spPr/>
    </dgm:pt>
    <dgm:pt modelId="{61FB7267-01A4-4BBB-911C-C221D55C505B}" type="pres">
      <dgm:prSet presAssocID="{991DA74C-CAFF-49A4-BAEB-859DBD256D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4215FD2-86DD-4A1F-84CD-887231958307}" type="pres">
      <dgm:prSet presAssocID="{991DA74C-CAFF-49A4-BAEB-859DBD256D28}" presName="spaceRect" presStyleCnt="0"/>
      <dgm:spPr/>
    </dgm:pt>
    <dgm:pt modelId="{AC4EA1DA-9503-49AF-8DC9-AD2950EA87E0}" type="pres">
      <dgm:prSet presAssocID="{991DA74C-CAFF-49A4-BAEB-859DBD256D28}" presName="textRect" presStyleLbl="revTx" presStyleIdx="4" presStyleCnt="6">
        <dgm:presLayoutVars>
          <dgm:chMax val="1"/>
          <dgm:chPref val="1"/>
        </dgm:presLayoutVars>
      </dgm:prSet>
      <dgm:spPr/>
    </dgm:pt>
    <dgm:pt modelId="{2C434F9E-2F17-416A-B097-060F5C4EA461}" type="pres">
      <dgm:prSet presAssocID="{F8391E44-149F-45A2-9AC9-A16CCC89BA89}" presName="sibTrans" presStyleCnt="0"/>
      <dgm:spPr/>
    </dgm:pt>
    <dgm:pt modelId="{2DEB6F94-7B65-4645-86AF-BE8B4DA53423}" type="pres">
      <dgm:prSet presAssocID="{E24D3932-117E-4B45-B2F9-957B6E03CE0D}" presName="compNode" presStyleCnt="0"/>
      <dgm:spPr/>
    </dgm:pt>
    <dgm:pt modelId="{F4C371D9-EFA5-4668-A90C-7EFEE3382978}" type="pres">
      <dgm:prSet presAssocID="{E24D3932-117E-4B45-B2F9-957B6E03CE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A583C95B-9C15-4A1F-8F12-8A382E8F10E6}" type="pres">
      <dgm:prSet presAssocID="{E24D3932-117E-4B45-B2F9-957B6E03CE0D}" presName="spaceRect" presStyleCnt="0"/>
      <dgm:spPr/>
    </dgm:pt>
    <dgm:pt modelId="{BAA20036-C736-400F-97F6-28FC95B8FA58}" type="pres">
      <dgm:prSet presAssocID="{E24D3932-117E-4B45-B2F9-957B6E03CE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130A19-3039-44CC-AD46-647AF73E3A68}" type="presOf" srcId="{E24D3932-117E-4B45-B2F9-957B6E03CE0D}" destId="{BAA20036-C736-400F-97F6-28FC95B8FA58}" srcOrd="0" destOrd="0" presId="urn:microsoft.com/office/officeart/2018/2/layout/IconLabelList"/>
    <dgm:cxn modelId="{A60B611A-1476-431E-88EB-C0B114A17983}" srcId="{115D95A8-4400-481B-B9CB-5CBD2014F457}" destId="{45700B27-7E90-4E94-840E-9E986FD64458}" srcOrd="2" destOrd="0" parTransId="{CF4C484E-3813-4CE6-AB6B-66319D45859B}" sibTransId="{68B61164-8E94-4856-A084-B129B39F283A}"/>
    <dgm:cxn modelId="{855BD32D-99E8-4951-858E-7B2DDBC3ABF5}" type="presOf" srcId="{B89956B4-9BDF-4783-8F80-AA07FA2D73CE}" destId="{D8093600-2E50-4255-BA1D-CB0C5C7FFEEF}" srcOrd="0" destOrd="0" presId="urn:microsoft.com/office/officeart/2018/2/layout/IconLabelList"/>
    <dgm:cxn modelId="{D2860245-449C-4D35-94CB-93402688D4D3}" srcId="{115D95A8-4400-481B-B9CB-5CBD2014F457}" destId="{E24D3932-117E-4B45-B2F9-957B6E03CE0D}" srcOrd="5" destOrd="0" parTransId="{1E54580D-B145-481E-8C23-42E17313FA05}" sibTransId="{F90CA800-6DC7-444D-85F7-6E7FE1892B1D}"/>
    <dgm:cxn modelId="{5ACBE869-4F7E-46DC-A734-37A2925BF1A2}" srcId="{115D95A8-4400-481B-B9CB-5CBD2014F457}" destId="{EFCAE2BF-6FC2-4CFC-BCE1-4B11C1DB76F9}" srcOrd="3" destOrd="0" parTransId="{21409105-3EBA-483B-B7FA-0AF47515701A}" sibTransId="{905B1FC5-F9B7-4107-8596-8684F4C3A48E}"/>
    <dgm:cxn modelId="{1FF8E46B-D37E-40B3-83A7-8D0D427E854C}" srcId="{115D95A8-4400-481B-B9CB-5CBD2014F457}" destId="{17B925FB-7376-423D-8409-7100FA51F8D0}" srcOrd="0" destOrd="0" parTransId="{4D9CB252-D705-41C1-8C9F-9E8AE9E44C7A}" sibTransId="{C04FD0B6-C4AF-432E-B1C9-1682699B78E7}"/>
    <dgm:cxn modelId="{4D9AE371-93EA-476F-B35A-E5DF7976B4B3}" type="presOf" srcId="{115D95A8-4400-481B-B9CB-5CBD2014F457}" destId="{018A61B8-C9D9-47E7-88C2-C6543E4F3DF4}" srcOrd="0" destOrd="0" presId="urn:microsoft.com/office/officeart/2018/2/layout/IconLabelList"/>
    <dgm:cxn modelId="{0BBEE577-460E-437F-B632-B93B412CD149}" type="presOf" srcId="{45700B27-7E90-4E94-840E-9E986FD64458}" destId="{4542767D-1669-4B28-AAED-F0BB89C6CBC6}" srcOrd="0" destOrd="0" presId="urn:microsoft.com/office/officeart/2018/2/layout/IconLabelList"/>
    <dgm:cxn modelId="{747DDB90-4160-4351-9BF6-9374C0C4E54C}" srcId="{115D95A8-4400-481B-B9CB-5CBD2014F457}" destId="{B89956B4-9BDF-4783-8F80-AA07FA2D73CE}" srcOrd="1" destOrd="0" parTransId="{3B64D568-FC14-471A-8D8D-0C60D1AC9B88}" sibTransId="{3E252ECB-C421-4BC6-82DC-62672F05AB57}"/>
    <dgm:cxn modelId="{5CB643C6-D9EE-4DD4-93D2-514155AACDA5}" type="presOf" srcId="{991DA74C-CAFF-49A4-BAEB-859DBD256D28}" destId="{AC4EA1DA-9503-49AF-8DC9-AD2950EA87E0}" srcOrd="0" destOrd="0" presId="urn:microsoft.com/office/officeart/2018/2/layout/IconLabelList"/>
    <dgm:cxn modelId="{23A5B5DC-DB17-4DB4-818A-FF9495733225}" type="presOf" srcId="{17B925FB-7376-423D-8409-7100FA51F8D0}" destId="{80D36ABB-191C-476A-9BFA-EA9832A0F9B0}" srcOrd="0" destOrd="0" presId="urn:microsoft.com/office/officeart/2018/2/layout/IconLabelList"/>
    <dgm:cxn modelId="{8CE83FE0-C10D-41B5-801F-EF384EA38D2C}" srcId="{115D95A8-4400-481B-B9CB-5CBD2014F457}" destId="{991DA74C-CAFF-49A4-BAEB-859DBD256D28}" srcOrd="4" destOrd="0" parTransId="{D486D473-2804-4433-8B9B-96CDF14ABC91}" sibTransId="{F8391E44-149F-45A2-9AC9-A16CCC89BA89}"/>
    <dgm:cxn modelId="{67F7C4F0-7877-419A-85C9-DC2C32A3804D}" type="presOf" srcId="{EFCAE2BF-6FC2-4CFC-BCE1-4B11C1DB76F9}" destId="{95817084-E422-4F54-9EAB-A134A946413D}" srcOrd="0" destOrd="0" presId="urn:microsoft.com/office/officeart/2018/2/layout/IconLabelList"/>
    <dgm:cxn modelId="{154C09DA-9796-484A-A536-AB842380CAD3}" type="presParOf" srcId="{018A61B8-C9D9-47E7-88C2-C6543E4F3DF4}" destId="{D3C6913F-7C40-4BF1-AD69-B2DE98D988F3}" srcOrd="0" destOrd="0" presId="urn:microsoft.com/office/officeart/2018/2/layout/IconLabelList"/>
    <dgm:cxn modelId="{E305B7F5-9063-4807-8CCD-FA3F5614E22D}" type="presParOf" srcId="{D3C6913F-7C40-4BF1-AD69-B2DE98D988F3}" destId="{6DC552D1-EDAE-427D-BEFD-BDD434F2CE90}" srcOrd="0" destOrd="0" presId="urn:microsoft.com/office/officeart/2018/2/layout/IconLabelList"/>
    <dgm:cxn modelId="{3336834B-43F9-4E6C-A539-8C285792854F}" type="presParOf" srcId="{D3C6913F-7C40-4BF1-AD69-B2DE98D988F3}" destId="{5B19BD28-1084-4595-B74E-68C362364DFC}" srcOrd="1" destOrd="0" presId="urn:microsoft.com/office/officeart/2018/2/layout/IconLabelList"/>
    <dgm:cxn modelId="{197D266F-0AEC-4008-BE60-8C9AB290373E}" type="presParOf" srcId="{D3C6913F-7C40-4BF1-AD69-B2DE98D988F3}" destId="{80D36ABB-191C-476A-9BFA-EA9832A0F9B0}" srcOrd="2" destOrd="0" presId="urn:microsoft.com/office/officeart/2018/2/layout/IconLabelList"/>
    <dgm:cxn modelId="{ECB6D97B-466E-487E-80BD-CE74C53E8C0C}" type="presParOf" srcId="{018A61B8-C9D9-47E7-88C2-C6543E4F3DF4}" destId="{6C388E07-37C9-4FF8-AC07-38F961B401C2}" srcOrd="1" destOrd="0" presId="urn:microsoft.com/office/officeart/2018/2/layout/IconLabelList"/>
    <dgm:cxn modelId="{CAADD8E0-8AC3-4E6B-8C23-6D2301242EF6}" type="presParOf" srcId="{018A61B8-C9D9-47E7-88C2-C6543E4F3DF4}" destId="{2F826E04-A25C-44B2-8D10-DF76297B3A53}" srcOrd="2" destOrd="0" presId="urn:microsoft.com/office/officeart/2018/2/layout/IconLabelList"/>
    <dgm:cxn modelId="{044564EF-F315-494A-8803-AB43A6127203}" type="presParOf" srcId="{2F826E04-A25C-44B2-8D10-DF76297B3A53}" destId="{BE114AD8-DC20-4580-AA19-7DCD2DD52395}" srcOrd="0" destOrd="0" presId="urn:microsoft.com/office/officeart/2018/2/layout/IconLabelList"/>
    <dgm:cxn modelId="{44772650-591E-47AE-BFDB-F65B9EDDC810}" type="presParOf" srcId="{2F826E04-A25C-44B2-8D10-DF76297B3A53}" destId="{D8310959-3B25-4B10-AB01-7574EA2E2D22}" srcOrd="1" destOrd="0" presId="urn:microsoft.com/office/officeart/2018/2/layout/IconLabelList"/>
    <dgm:cxn modelId="{80AF33BE-8A95-4448-9EFD-979C2AA498FD}" type="presParOf" srcId="{2F826E04-A25C-44B2-8D10-DF76297B3A53}" destId="{D8093600-2E50-4255-BA1D-CB0C5C7FFEEF}" srcOrd="2" destOrd="0" presId="urn:microsoft.com/office/officeart/2018/2/layout/IconLabelList"/>
    <dgm:cxn modelId="{50D0A03B-5439-47FD-BAD1-8099D8037B73}" type="presParOf" srcId="{018A61B8-C9D9-47E7-88C2-C6543E4F3DF4}" destId="{F522D22D-F34E-459B-B712-ECB2C3D8595D}" srcOrd="3" destOrd="0" presId="urn:microsoft.com/office/officeart/2018/2/layout/IconLabelList"/>
    <dgm:cxn modelId="{E349E2DF-8B3B-49D5-8952-E794A76BC3A1}" type="presParOf" srcId="{018A61B8-C9D9-47E7-88C2-C6543E4F3DF4}" destId="{C04539E4-41CF-4425-946A-45432913DC2D}" srcOrd="4" destOrd="0" presId="urn:microsoft.com/office/officeart/2018/2/layout/IconLabelList"/>
    <dgm:cxn modelId="{DC2D1297-AB41-4608-8746-AF0BA6D0ED69}" type="presParOf" srcId="{C04539E4-41CF-4425-946A-45432913DC2D}" destId="{F2792AE0-6DB4-47AD-8F98-3355C0EE43EF}" srcOrd="0" destOrd="0" presId="urn:microsoft.com/office/officeart/2018/2/layout/IconLabelList"/>
    <dgm:cxn modelId="{CDC3CD1D-C5D1-4B55-9D3F-018FC44E2D8E}" type="presParOf" srcId="{C04539E4-41CF-4425-946A-45432913DC2D}" destId="{11B2E7F2-BE1C-4F94-B0A8-1334E47D0A83}" srcOrd="1" destOrd="0" presId="urn:microsoft.com/office/officeart/2018/2/layout/IconLabelList"/>
    <dgm:cxn modelId="{E57BB45B-B8D7-449A-9045-E19886EEF1E9}" type="presParOf" srcId="{C04539E4-41CF-4425-946A-45432913DC2D}" destId="{4542767D-1669-4B28-AAED-F0BB89C6CBC6}" srcOrd="2" destOrd="0" presId="urn:microsoft.com/office/officeart/2018/2/layout/IconLabelList"/>
    <dgm:cxn modelId="{FDF9E1A7-D14D-4115-A1B1-059E4F8F3F66}" type="presParOf" srcId="{018A61B8-C9D9-47E7-88C2-C6543E4F3DF4}" destId="{2677555C-84CA-4399-91F0-D8B12BECF727}" srcOrd="5" destOrd="0" presId="urn:microsoft.com/office/officeart/2018/2/layout/IconLabelList"/>
    <dgm:cxn modelId="{12B038BF-4238-459B-912B-3A9E2016646A}" type="presParOf" srcId="{018A61B8-C9D9-47E7-88C2-C6543E4F3DF4}" destId="{3D2955FE-AB4C-436D-A723-829B1492A88A}" srcOrd="6" destOrd="0" presId="urn:microsoft.com/office/officeart/2018/2/layout/IconLabelList"/>
    <dgm:cxn modelId="{F6E1AB6A-6CF8-42C8-802A-13A23AC0303E}" type="presParOf" srcId="{3D2955FE-AB4C-436D-A723-829B1492A88A}" destId="{3ECF122C-A63B-4EC5-A2FA-458576E37C30}" srcOrd="0" destOrd="0" presId="urn:microsoft.com/office/officeart/2018/2/layout/IconLabelList"/>
    <dgm:cxn modelId="{A7B8B238-0CEC-48CA-A056-8DE4B2C5BD3B}" type="presParOf" srcId="{3D2955FE-AB4C-436D-A723-829B1492A88A}" destId="{7F496B3A-1965-43E9-B270-53FFE87A037D}" srcOrd="1" destOrd="0" presId="urn:microsoft.com/office/officeart/2018/2/layout/IconLabelList"/>
    <dgm:cxn modelId="{5D4B33DA-9B5E-456D-9D41-C00FE851B554}" type="presParOf" srcId="{3D2955FE-AB4C-436D-A723-829B1492A88A}" destId="{95817084-E422-4F54-9EAB-A134A946413D}" srcOrd="2" destOrd="0" presId="urn:microsoft.com/office/officeart/2018/2/layout/IconLabelList"/>
    <dgm:cxn modelId="{88AE0D62-5DD7-4F55-B88F-02F0EDF32CDA}" type="presParOf" srcId="{018A61B8-C9D9-47E7-88C2-C6543E4F3DF4}" destId="{7A408232-C6AA-4314-BC04-F53319ACDB66}" srcOrd="7" destOrd="0" presId="urn:microsoft.com/office/officeart/2018/2/layout/IconLabelList"/>
    <dgm:cxn modelId="{C12E7872-D615-4DF5-A4EB-FD666C50AE3E}" type="presParOf" srcId="{018A61B8-C9D9-47E7-88C2-C6543E4F3DF4}" destId="{00CE8B93-84CD-4B90-9DCF-EE6AB124238A}" srcOrd="8" destOrd="0" presId="urn:microsoft.com/office/officeart/2018/2/layout/IconLabelList"/>
    <dgm:cxn modelId="{37932AF3-2333-4368-9FCF-447549C25432}" type="presParOf" srcId="{00CE8B93-84CD-4B90-9DCF-EE6AB124238A}" destId="{61FB7267-01A4-4BBB-911C-C221D55C505B}" srcOrd="0" destOrd="0" presId="urn:microsoft.com/office/officeart/2018/2/layout/IconLabelList"/>
    <dgm:cxn modelId="{1883DB61-C5BC-467F-A14D-00DCD5C6CA65}" type="presParOf" srcId="{00CE8B93-84CD-4B90-9DCF-EE6AB124238A}" destId="{34215FD2-86DD-4A1F-84CD-887231958307}" srcOrd="1" destOrd="0" presId="urn:microsoft.com/office/officeart/2018/2/layout/IconLabelList"/>
    <dgm:cxn modelId="{5ACC7D88-5FE2-4D68-9EE3-FF88730F105E}" type="presParOf" srcId="{00CE8B93-84CD-4B90-9DCF-EE6AB124238A}" destId="{AC4EA1DA-9503-49AF-8DC9-AD2950EA87E0}" srcOrd="2" destOrd="0" presId="urn:microsoft.com/office/officeart/2018/2/layout/IconLabelList"/>
    <dgm:cxn modelId="{C95059CC-9F78-4420-BE1B-14D07A5ED2EE}" type="presParOf" srcId="{018A61B8-C9D9-47E7-88C2-C6543E4F3DF4}" destId="{2C434F9E-2F17-416A-B097-060F5C4EA461}" srcOrd="9" destOrd="0" presId="urn:microsoft.com/office/officeart/2018/2/layout/IconLabelList"/>
    <dgm:cxn modelId="{2A6C0AD7-C26F-4300-89CD-7459777775F0}" type="presParOf" srcId="{018A61B8-C9D9-47E7-88C2-C6543E4F3DF4}" destId="{2DEB6F94-7B65-4645-86AF-BE8B4DA53423}" srcOrd="10" destOrd="0" presId="urn:microsoft.com/office/officeart/2018/2/layout/IconLabelList"/>
    <dgm:cxn modelId="{3A5C8F0D-AB5F-40E4-A84A-F77E41844C9B}" type="presParOf" srcId="{2DEB6F94-7B65-4645-86AF-BE8B4DA53423}" destId="{F4C371D9-EFA5-4668-A90C-7EFEE3382978}" srcOrd="0" destOrd="0" presId="urn:microsoft.com/office/officeart/2018/2/layout/IconLabelList"/>
    <dgm:cxn modelId="{3B65E013-DC33-4330-ACDF-638F6D9FB7B0}" type="presParOf" srcId="{2DEB6F94-7B65-4645-86AF-BE8B4DA53423}" destId="{A583C95B-9C15-4A1F-8F12-8A382E8F10E6}" srcOrd="1" destOrd="0" presId="urn:microsoft.com/office/officeart/2018/2/layout/IconLabelList"/>
    <dgm:cxn modelId="{8F2F960C-71BE-4874-A7C5-9C2142EE9066}" type="presParOf" srcId="{2DEB6F94-7B65-4645-86AF-BE8B4DA53423}" destId="{BAA20036-C736-400F-97F6-28FC95B8F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552D1-EDAE-427D-BEFD-BDD434F2CE90}">
      <dsp:nvSpPr>
        <dsp:cNvPr id="0" name=""/>
        <dsp:cNvSpPr/>
      </dsp:nvSpPr>
      <dsp:spPr>
        <a:xfrm>
          <a:off x="445181" y="213363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36ABB-191C-476A-9BFA-EA9832A0F9B0}">
      <dsp:nvSpPr>
        <dsp:cNvPr id="0" name=""/>
        <dsp:cNvSpPr/>
      </dsp:nvSpPr>
      <dsp:spPr>
        <a:xfrm>
          <a:off x="34292" y="1113474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Entendendo o problema</a:t>
          </a:r>
        </a:p>
      </dsp:txBody>
      <dsp:txXfrm>
        <a:off x="34292" y="1113474"/>
        <a:ext cx="1494140" cy="597656"/>
      </dsp:txXfrm>
    </dsp:sp>
    <dsp:sp modelId="{BE114AD8-DC20-4580-AA19-7DCD2DD52395}">
      <dsp:nvSpPr>
        <dsp:cNvPr id="0" name=""/>
        <dsp:cNvSpPr/>
      </dsp:nvSpPr>
      <dsp:spPr>
        <a:xfrm>
          <a:off x="2200796" y="213363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3600-2E50-4255-BA1D-CB0C5C7FFEEF}">
      <dsp:nvSpPr>
        <dsp:cNvPr id="0" name=""/>
        <dsp:cNvSpPr/>
      </dsp:nvSpPr>
      <dsp:spPr>
        <a:xfrm>
          <a:off x="1789908" y="1113474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Coleta de Dados</a:t>
          </a:r>
        </a:p>
      </dsp:txBody>
      <dsp:txXfrm>
        <a:off x="1789908" y="1113474"/>
        <a:ext cx="1494140" cy="597656"/>
      </dsp:txXfrm>
    </dsp:sp>
    <dsp:sp modelId="{F2792AE0-6DB4-47AD-8F98-3355C0EE43EF}">
      <dsp:nvSpPr>
        <dsp:cNvPr id="0" name=""/>
        <dsp:cNvSpPr/>
      </dsp:nvSpPr>
      <dsp:spPr>
        <a:xfrm>
          <a:off x="3956412" y="213363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2767D-1669-4B28-AAED-F0BB89C6CBC6}">
      <dsp:nvSpPr>
        <dsp:cNvPr id="0" name=""/>
        <dsp:cNvSpPr/>
      </dsp:nvSpPr>
      <dsp:spPr>
        <a:xfrm>
          <a:off x="3545523" y="1113474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Tratamento de Dados</a:t>
          </a:r>
        </a:p>
      </dsp:txBody>
      <dsp:txXfrm>
        <a:off x="3545523" y="1113474"/>
        <a:ext cx="1494140" cy="597656"/>
      </dsp:txXfrm>
    </dsp:sp>
    <dsp:sp modelId="{3ECF122C-A63B-4EC5-A2FA-458576E37C30}">
      <dsp:nvSpPr>
        <dsp:cNvPr id="0" name=""/>
        <dsp:cNvSpPr/>
      </dsp:nvSpPr>
      <dsp:spPr>
        <a:xfrm>
          <a:off x="445181" y="2084665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17084-E422-4F54-9EAB-A134A946413D}">
      <dsp:nvSpPr>
        <dsp:cNvPr id="0" name=""/>
        <dsp:cNvSpPr/>
      </dsp:nvSpPr>
      <dsp:spPr>
        <a:xfrm>
          <a:off x="34292" y="298477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Análise de Dados</a:t>
          </a:r>
        </a:p>
      </dsp:txBody>
      <dsp:txXfrm>
        <a:off x="34292" y="2984776"/>
        <a:ext cx="1494140" cy="597656"/>
      </dsp:txXfrm>
    </dsp:sp>
    <dsp:sp modelId="{61FB7267-01A4-4BBB-911C-C221D55C505B}">
      <dsp:nvSpPr>
        <dsp:cNvPr id="0" name=""/>
        <dsp:cNvSpPr/>
      </dsp:nvSpPr>
      <dsp:spPr>
        <a:xfrm>
          <a:off x="2200796" y="2084665"/>
          <a:ext cx="672363" cy="672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EA1DA-9503-49AF-8DC9-AD2950EA87E0}">
      <dsp:nvSpPr>
        <dsp:cNvPr id="0" name=""/>
        <dsp:cNvSpPr/>
      </dsp:nvSpPr>
      <dsp:spPr>
        <a:xfrm>
          <a:off x="1789908" y="298477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Modelagem de ML</a:t>
          </a:r>
        </a:p>
      </dsp:txBody>
      <dsp:txXfrm>
        <a:off x="1789908" y="2984776"/>
        <a:ext cx="1494140" cy="597656"/>
      </dsp:txXfrm>
    </dsp:sp>
    <dsp:sp modelId="{F4C371D9-EFA5-4668-A90C-7EFEE3382978}">
      <dsp:nvSpPr>
        <dsp:cNvPr id="0" name=""/>
        <dsp:cNvSpPr/>
      </dsp:nvSpPr>
      <dsp:spPr>
        <a:xfrm>
          <a:off x="3956412" y="2084665"/>
          <a:ext cx="672363" cy="6723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0036-C736-400F-97F6-28FC95B8FA58}">
      <dsp:nvSpPr>
        <dsp:cNvPr id="0" name=""/>
        <dsp:cNvSpPr/>
      </dsp:nvSpPr>
      <dsp:spPr>
        <a:xfrm>
          <a:off x="3545523" y="298477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Avaliação dos Resultados</a:t>
          </a:r>
        </a:p>
      </dsp:txBody>
      <dsp:txXfrm>
        <a:off x="3545523" y="2984776"/>
        <a:ext cx="1494140" cy="59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DDEF-6526-4024-87CE-1CBAE6AF7884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885E-778B-4CEE-BBD8-B5446BAED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885E-778B-4CEE-BBD8-B5446BAED4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C12B-513B-3F14-8709-050B6A2F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2F6B2-551C-DFCD-10B9-2B5B162F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F13D8-F770-154C-CBEB-2C1F65BF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3CD86-1EE5-0130-4CB3-1FD8B509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440E7-0DFF-7623-7A31-178EE68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EF8F-4AA3-5714-0001-7962C79A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29E7CF-776E-7AF6-A4AE-7CEA3FF1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66294-3C5F-0EDE-6713-1B2B15DB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E6CB8-8F41-089C-CD1C-F87087D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6ED61-7EEA-7978-A13B-790D5BB2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1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0910F-9344-4AF8-0611-615930728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56F8C6-4D05-110A-1210-6FEC5C5A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18B0B-CE64-A9AE-EA75-1F41C757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04E844-54F0-627D-7F40-6F1B7E92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CBD8CD-FE86-83F1-7C31-37D17D7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D8A75-63F6-DD0E-8A66-F65FF4D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29D87-34FD-1347-A6A5-F39D2872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A3456-D11B-86A6-4CF1-DCE851B2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05AB5-552E-95B7-2BF5-72995621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DE757-6456-E070-4E0C-465BC74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1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7B48C-D108-043E-78CC-229A2A99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9E829-5DD7-6D2A-8629-A768947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BD1DD-C8D1-E657-50E8-57F4197A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F7E4A-A3D9-C8F0-AE06-EDF82872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C1BF7-E7AE-1209-4DEB-03F40A53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8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3186-D9DE-49E3-628F-FE88FF26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022F7-AFAE-1177-19D9-20B7685C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6B1ACC-3135-E54B-B329-EA71001A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7C842-9A20-B7E9-E2F4-FCF294E9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3B6C7-3F55-9CF9-E041-7522B29D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ABE43B-E768-16C5-A893-CABB708D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9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F27B9-FAE7-EBA4-8C5A-FAF9ACC5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EAB7A-39EE-86A2-191D-148FBF01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796C4-9EE7-C37D-DF78-1B9D6B7B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FF1B10-9D33-DAFB-F725-986A9169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57A373-547F-5113-1578-85AD186CB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83BF2-EB17-ECB4-D7E1-AD16164C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A37A6B-E95C-20B3-2D7D-12460977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FC75C-85F6-3212-F68C-2140355E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73D3-7F99-D08F-4BBB-9523E58A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D82CA4-1E8F-39F7-19AB-144DCF54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83FF95-8B09-7C85-C823-05EF459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513BA9-4B1C-5651-9FFE-C5F5653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28BE80-FD23-7855-87E5-9CBDED46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97FDC7-40D1-462D-0568-252CFB99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E702C7-2465-C2FF-E556-A6BD41C0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D93A-380A-6F00-CFDE-D39A1766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C3259-B32E-A150-7511-0A5D8088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64AA69-1280-ECB6-1B7E-5836D8E7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14D678-AE03-4728-5FBC-805B6A0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CD68A-442F-A15F-94F4-DDF4B347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94BD1-63D9-153B-B883-0D593F0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7FE5D-570E-35B3-D98A-A753E464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E2B0D-B61F-0400-FDDD-F5A4737AE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700BD9-B26F-1DB5-05B8-435DF5CD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6B830C-4E0D-ED6C-B2F1-FC46A5A1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D47AEA-EE32-1D3D-F3E6-16EF0B6C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29C1D8-FC50-9412-6009-35B0CEBF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6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E2CA64-6893-835D-09BD-51A23366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2A284B-DE75-370E-B5E2-62C96D9F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1CDDF-D69B-B6CE-F851-17F3353E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1594-007D-401F-893A-1FCC58EF0E79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67A57-350B-355C-2E62-752FEF3C6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16A02-7E44-23AD-4A4B-BA59E649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EC5D97-FD0A-1A48-F56D-820104CD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924738"/>
          </a:xfrm>
        </p:spPr>
        <p:txBody>
          <a:bodyPr anchor="b">
            <a:normAutofit/>
          </a:bodyPr>
          <a:lstStyle/>
          <a:p>
            <a:r>
              <a:rPr lang="pt-BR" sz="4600" b="1" dirty="0"/>
              <a:t>TCC DE CIÊNCIA DE DADOS 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3D50B-5B30-FDC7-FD9A-5ED339C7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880" y="1990232"/>
            <a:ext cx="8514412" cy="513842"/>
          </a:xfrm>
        </p:spPr>
        <p:txBody>
          <a:bodyPr anchor="t">
            <a:noAutofit/>
          </a:bodyPr>
          <a:lstStyle/>
          <a:p>
            <a:r>
              <a:rPr lang="pt-BR" sz="2800" dirty="0"/>
              <a:t>CATEGORIZAÇÃO DE PRODUTOS EM MARKETPLACES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C23A6DB-D4EF-16A7-9F61-1A1CD5C4DDE0}"/>
              </a:ext>
            </a:extLst>
          </p:cNvPr>
          <p:cNvSpPr txBox="1">
            <a:spLocks/>
          </p:cNvSpPr>
          <p:nvPr/>
        </p:nvSpPr>
        <p:spPr>
          <a:xfrm>
            <a:off x="2528132" y="3427216"/>
            <a:ext cx="7132335" cy="51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MARIANA SILVA COSTA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AC0D05-85AF-6F7F-B2E0-0C1C60B3483A}"/>
              </a:ext>
            </a:extLst>
          </p:cNvPr>
          <p:cNvSpPr txBox="1"/>
          <p:nvPr/>
        </p:nvSpPr>
        <p:spPr>
          <a:xfrm>
            <a:off x="2919336" y="5624234"/>
            <a:ext cx="60935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Belo Horizonte / </a:t>
            </a:r>
            <a:r>
              <a:rPr lang="pt-BR" sz="16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2023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42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2"/>
    </mc:Choice>
    <mc:Fallback xmlns="">
      <p:transition spd="slow" advTm="22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FE7E5-9EA5-19FD-F280-76506D1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CONCLUSÃO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96464-C47F-01AC-CC2E-0C361B3C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24" y="1188636"/>
            <a:ext cx="4169002" cy="4507625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BR" sz="2200" dirty="0">
                <a:solidFill>
                  <a:srgbClr val="000000"/>
                </a:solidFill>
              </a:rPr>
              <a:t>Para a aplicação do modelo proposto neste trabalho, foi utilizada uma base já rotulada, para que o modelo de ML seja capaz de realizar uma previsão precisa em outras bases não rotuladas.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b="1" dirty="0">
                <a:solidFill>
                  <a:schemeClr val="accent1"/>
                </a:solidFill>
              </a:rPr>
              <a:t>Com uma acurácia de 93,52%</a:t>
            </a:r>
            <a:r>
              <a:rPr lang="pt-BR" sz="2200" b="1" dirty="0">
                <a:solidFill>
                  <a:srgbClr val="004AAD"/>
                </a:solidFill>
              </a:rPr>
              <a:t> </a:t>
            </a:r>
            <a:r>
              <a:rPr lang="pt-BR" sz="2200" b="1" dirty="0">
                <a:solidFill>
                  <a:schemeClr val="accent1"/>
                </a:solidFill>
              </a:rPr>
              <a:t>este projeto atingiu seu objetivo.</a:t>
            </a:r>
            <a:endParaRPr lang="pt-BR" sz="2200" dirty="0"/>
          </a:p>
        </p:txBody>
      </p:sp>
      <p:pic>
        <p:nvPicPr>
          <p:cNvPr id="5" name="Gráfico 4" descr="Na mosca com preenchimento sólido">
            <a:extLst>
              <a:ext uri="{FF2B5EF4-FFF2-40B4-BE49-F238E27FC236}">
                <a16:creationId xmlns:a16="http://schemas.microsoft.com/office/drawing/2014/main" id="{22D3388B-019A-CB0E-EF01-EEC5F213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318" y="2632720"/>
            <a:ext cx="2620702" cy="2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7"/>
    </mc:Choice>
    <mc:Fallback xmlns="">
      <p:transition spd="slow" advTm="189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FE7E5-9EA5-19FD-F280-76506D1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pt-BR" sz="4200" b="1" i="0" dirty="0">
                <a:effectLst/>
              </a:rPr>
              <a:t>O que é Ciência de Dados e Big Data?</a:t>
            </a:r>
            <a:endParaRPr lang="pt-BR" sz="4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96464-C47F-01AC-CC2E-0C361B3C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3"/>
            <a:ext cx="5769224" cy="415982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pt-BR" sz="2400" b="0" i="0" dirty="0">
              <a:effectLst/>
            </a:endParaRPr>
          </a:p>
          <a:p>
            <a:pPr marL="0" indent="0" algn="just">
              <a:lnSpc>
                <a:spcPct val="135000"/>
              </a:lnSpc>
              <a:buNone/>
            </a:pPr>
            <a:r>
              <a:rPr lang="pt-BR" sz="3100" b="1" i="0" dirty="0">
                <a:solidFill>
                  <a:schemeClr val="accent1"/>
                </a:solidFill>
                <a:effectLst/>
              </a:rPr>
              <a:t>Ciência de Dados e Big Data </a:t>
            </a:r>
            <a:r>
              <a:rPr lang="pt-BR" sz="3100" b="0" i="0" dirty="0">
                <a:effectLst/>
              </a:rPr>
              <a:t>nada mais é do que o estudo de um grande volume de dados para </a:t>
            </a:r>
            <a:r>
              <a:rPr lang="pt-BR" sz="3100" b="1" i="0" dirty="0">
                <a:solidFill>
                  <a:schemeClr val="accent1"/>
                </a:solidFill>
                <a:effectLst/>
              </a:rPr>
              <a:t>extrair </a:t>
            </a:r>
            <a:r>
              <a:rPr lang="pt-BR" sz="3100" b="1" i="1" dirty="0">
                <a:solidFill>
                  <a:schemeClr val="accent1"/>
                </a:solidFill>
                <a:effectLst/>
              </a:rPr>
              <a:t>insights</a:t>
            </a:r>
            <a:r>
              <a:rPr lang="pt-BR" sz="3100" b="1" i="0" dirty="0">
                <a:solidFill>
                  <a:schemeClr val="accent1"/>
                </a:solidFill>
                <a:effectLst/>
              </a:rPr>
              <a:t> significativos para o negócio</a:t>
            </a:r>
            <a:r>
              <a:rPr lang="pt-BR" sz="3100" b="0" i="0" dirty="0">
                <a:effectLst/>
              </a:rPr>
              <a:t>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pt-BR" sz="1300" dirty="0"/>
          </a:p>
          <a:p>
            <a:pPr marL="0" indent="0" algn="just">
              <a:lnSpc>
                <a:spcPct val="135000"/>
              </a:lnSpc>
              <a:buNone/>
            </a:pPr>
            <a:r>
              <a:rPr lang="pt-BR" sz="3100" dirty="0"/>
              <a:t>Trabalhamos com </a:t>
            </a:r>
            <a:r>
              <a:rPr lang="pt-BR" sz="3100" b="1" dirty="0" err="1">
                <a:solidFill>
                  <a:schemeClr val="accent1"/>
                </a:solidFill>
              </a:rPr>
              <a:t>Machine</a:t>
            </a:r>
            <a:r>
              <a:rPr lang="pt-BR" sz="3100" b="1" dirty="0">
                <a:solidFill>
                  <a:schemeClr val="accent1"/>
                </a:solidFill>
              </a:rPr>
              <a:t> Learning </a:t>
            </a:r>
            <a:r>
              <a:rPr lang="pt-BR" sz="3100" dirty="0"/>
              <a:t>(Aprendizado de Máquina) para, por meio de algoritmos, dá aos computadores a capacidade de </a:t>
            </a:r>
            <a:r>
              <a:rPr lang="pt-BR" sz="3100" b="1" dirty="0">
                <a:solidFill>
                  <a:schemeClr val="accent1"/>
                </a:solidFill>
              </a:rPr>
              <a:t>identificar padrões em bases massivas e fazer previsões não óbvias</a:t>
            </a:r>
            <a:r>
              <a:rPr lang="pt-BR" sz="31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26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3"/>
    </mc:Choice>
    <mc:Fallback xmlns="">
      <p:transition spd="slow" advTm="232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5F78F3B9-B3FD-BA81-7678-6B8EF0157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089893"/>
              </p:ext>
            </p:extLst>
          </p:nvPr>
        </p:nvGraphicFramePr>
        <p:xfrm>
          <a:off x="3563735" y="2244970"/>
          <a:ext cx="5073957" cy="3795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ítulo 1">
            <a:extLst>
              <a:ext uri="{FF2B5EF4-FFF2-40B4-BE49-F238E27FC236}">
                <a16:creationId xmlns:a16="http://schemas.microsoft.com/office/drawing/2014/main" id="{32115538-7B8A-FA8B-1450-C7A6BAFC011B}"/>
              </a:ext>
            </a:extLst>
          </p:cNvPr>
          <p:cNvSpPr txBox="1">
            <a:spLocks/>
          </p:cNvSpPr>
          <p:nvPr/>
        </p:nvSpPr>
        <p:spPr>
          <a:xfrm>
            <a:off x="1079293" y="955930"/>
            <a:ext cx="10042842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dirty="0"/>
              <a:t>PIPELINE DE CIÊNCIA DE DADOS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7716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82"/>
    </mc:Choice>
    <mc:Fallback xmlns="">
      <p:transition spd="slow" advTm="526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FE7E5-9EA5-19FD-F280-76506D1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ENTENDENDO O PROBLEMA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96464-C47F-01AC-CC2E-0C361B3C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effectLst/>
              </a:rPr>
              <a:t>O intuito deste trabalho foi criar um modelo para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categorizar produtos vendidos em </a:t>
            </a:r>
            <a:r>
              <a:rPr lang="pt-BR" sz="2200" b="1" i="0" dirty="0" err="1">
                <a:solidFill>
                  <a:schemeClr val="accent1"/>
                </a:solidFill>
                <a:effectLst/>
              </a:rPr>
              <a:t>marketplaces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, com modelagem de Algoritmos de </a:t>
            </a:r>
            <a:r>
              <a:rPr lang="pt-BR" sz="2200" b="1" i="1" dirty="0" err="1">
                <a:solidFill>
                  <a:schemeClr val="accent1"/>
                </a:solidFill>
                <a:effectLst/>
              </a:rPr>
              <a:t>Machine</a:t>
            </a:r>
            <a:r>
              <a:rPr lang="pt-BR" sz="2200" b="1" i="1" dirty="0">
                <a:solidFill>
                  <a:schemeClr val="accent1"/>
                </a:solidFill>
                <a:effectLst/>
              </a:rPr>
              <a:t> </a:t>
            </a:r>
            <a:r>
              <a:rPr lang="pt-BR" sz="2200" b="1" i="1" dirty="0" err="1">
                <a:solidFill>
                  <a:schemeClr val="accent1"/>
                </a:solidFill>
                <a:effectLst/>
              </a:rPr>
              <a:t>Leaning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 (ML)</a:t>
            </a:r>
            <a:r>
              <a:rPr lang="pt-BR" sz="2200" b="0" i="0" dirty="0">
                <a:effectLst/>
              </a:rPr>
              <a:t> e, dessa forma, automatizar o processo de categorização de itens vendidos pela empresa </a:t>
            </a:r>
            <a:r>
              <a:rPr lang="pt-BR" sz="2200" b="0" i="1" dirty="0" err="1">
                <a:effectLst/>
              </a:rPr>
              <a:t>Olist</a:t>
            </a:r>
            <a:r>
              <a:rPr lang="pt-BR" sz="2200" b="0" i="1" dirty="0">
                <a:effectLst/>
              </a:rPr>
              <a:t> Store</a:t>
            </a:r>
            <a:r>
              <a:rPr lang="pt-BR" sz="2200" b="0" i="0" dirty="0">
                <a:effectLst/>
              </a:rPr>
              <a:t>,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sem depender de ações manuais.</a:t>
            </a:r>
            <a:endParaRPr lang="pt-BR" sz="2200" dirty="0">
              <a:solidFill>
                <a:schemeClr val="accent1"/>
              </a:solidFill>
            </a:endParaRPr>
          </a:p>
          <a:p>
            <a:endParaRPr lang="pt-BR" sz="2400" dirty="0"/>
          </a:p>
        </p:txBody>
      </p:sp>
      <p:sp>
        <p:nvSpPr>
          <p:cNvPr id="4" name="Decágono 3">
            <a:extLst>
              <a:ext uri="{FF2B5EF4-FFF2-40B4-BE49-F238E27FC236}">
                <a16:creationId xmlns:a16="http://schemas.microsoft.com/office/drawing/2014/main" id="{C96F7943-22DF-F69A-994E-38DC1E3C30F0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55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1"/>
    </mc:Choice>
    <mc:Fallback xmlns="">
      <p:transition spd="slow" advTm="206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B02F4DF-E703-2578-A05E-8A7F9FB4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COLETA DE DADOS</a:t>
            </a:r>
            <a:endParaRPr lang="pt-BR" sz="5000" dirty="0"/>
          </a:p>
        </p:txBody>
      </p:sp>
      <p:sp>
        <p:nvSpPr>
          <p:cNvPr id="23" name="Decágono 22">
            <a:extLst>
              <a:ext uri="{FF2B5EF4-FFF2-40B4-BE49-F238E27FC236}">
                <a16:creationId xmlns:a16="http://schemas.microsoft.com/office/drawing/2014/main" id="{46FB1099-9852-0ECB-78F5-08D2B493F629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2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C1B99B50-5703-BBC7-434C-A9A91A0AB3B0}"/>
              </a:ext>
            </a:extLst>
          </p:cNvPr>
          <p:cNvSpPr txBox="1">
            <a:spLocks/>
          </p:cNvSpPr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As informações de produtos vendidos na </a:t>
            </a:r>
            <a:r>
              <a:rPr lang="pt-BR" sz="2200" b="1" i="1" dirty="0" err="1">
                <a:solidFill>
                  <a:srgbClr val="004AAD"/>
                </a:solidFill>
                <a:effectLst/>
              </a:rPr>
              <a:t>Olist</a:t>
            </a:r>
            <a:r>
              <a:rPr lang="pt-BR" sz="2200" b="1" i="1" dirty="0">
                <a:solidFill>
                  <a:srgbClr val="004AAD"/>
                </a:solidFill>
                <a:effectLst/>
              </a:rPr>
              <a:t> Store</a:t>
            </a:r>
            <a:r>
              <a:rPr lang="pt-BR" sz="2200" b="0" i="1" dirty="0">
                <a:solidFill>
                  <a:srgbClr val="000000"/>
                </a:solidFill>
                <a:effectLst/>
              </a:rPr>
              <a:t> 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foram coletadas da plataforma </a:t>
            </a:r>
            <a:r>
              <a:rPr lang="pt-BR" sz="2200" b="1" i="1" dirty="0" err="1">
                <a:solidFill>
                  <a:srgbClr val="004AAD"/>
                </a:solidFill>
                <a:effectLst/>
              </a:rPr>
              <a:t>Kaggle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(comunidade voltada para ciência de dados).</a:t>
            </a:r>
            <a:endParaRPr lang="pt-BR" sz="22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O conjunto de dados utilizados contém informações c</a:t>
            </a:r>
            <a:r>
              <a:rPr lang="pt-BR" sz="2200" b="0" i="1" dirty="0">
                <a:solidFill>
                  <a:srgbClr val="000000"/>
                </a:solidFill>
                <a:effectLst/>
              </a:rPr>
              <a:t>omo,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peso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dimensões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e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preço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de produtos diversos, bem como sua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categoria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. </a:t>
            </a:r>
            <a:endParaRPr lang="pt-BR" sz="2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8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1"/>
    </mc:Choice>
    <mc:Fallback xmlns="">
      <p:transition spd="slow" advTm="151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FE1582-98E5-F0D4-8DE9-E3BC1FE5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TRATAMENTO DE DADOS</a:t>
            </a:r>
            <a:endParaRPr lang="pt-BR" sz="5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8F266E4-93B6-F1D7-FB2D-BA4FECC2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980" y="2969469"/>
            <a:ext cx="4758075" cy="2800395"/>
          </a:xfrm>
        </p:spPr>
        <p:txBody>
          <a:bodyPr anchor="t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concatenar bases de dados;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eliminar colunas insignificantes;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eliminar produtos duplicados;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eliminar dados faltantes;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alterar unidades;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renomear dados e colunas;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remover outliers;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redimensionar os dados.</a:t>
            </a:r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Decágono 5">
            <a:extLst>
              <a:ext uri="{FF2B5EF4-FFF2-40B4-BE49-F238E27FC236}">
                <a16:creationId xmlns:a16="http://schemas.microsoft.com/office/drawing/2014/main" id="{2C55AF72-5444-3B5E-CF05-22D68A782B32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3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B155829-7AD8-D69A-2636-01D5C0D08278}"/>
              </a:ext>
            </a:extLst>
          </p:cNvPr>
          <p:cNvSpPr txBox="1">
            <a:spLocks/>
          </p:cNvSpPr>
          <p:nvPr/>
        </p:nvSpPr>
        <p:spPr>
          <a:xfrm>
            <a:off x="1287741" y="2986959"/>
            <a:ext cx="2493846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Antes de iniciar a modelagem dos algoritmos de ML foi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importante para obtenção de bons resultados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: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529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10"/>
    </mc:Choice>
    <mc:Fallback xmlns="">
      <p:transition spd="slow" advTm="407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E5965A-A9AB-9670-0717-4234C50C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ANÁLISE DE DADOS</a:t>
            </a:r>
            <a:endParaRPr lang="pt-BR" sz="5000" dirty="0"/>
          </a:p>
        </p:txBody>
      </p:sp>
      <p:sp>
        <p:nvSpPr>
          <p:cNvPr id="8" name="Decágono 7">
            <a:extLst>
              <a:ext uri="{FF2B5EF4-FFF2-40B4-BE49-F238E27FC236}">
                <a16:creationId xmlns:a16="http://schemas.microsoft.com/office/drawing/2014/main" id="{F0ADE961-31C9-5870-4C0E-09E3F18F4AF3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4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7E8477E-0CE0-116F-3E96-C284E630C593}"/>
              </a:ext>
            </a:extLst>
          </p:cNvPr>
          <p:cNvSpPr txBox="1">
            <a:spLocks/>
          </p:cNvSpPr>
          <p:nvPr/>
        </p:nvSpPr>
        <p:spPr>
          <a:xfrm>
            <a:off x="1194075" y="2579730"/>
            <a:ext cx="8579513" cy="2277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Após o tratamento dos dados foi construída uma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base balanceada e robusta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com </a:t>
            </a:r>
            <a:r>
              <a:rPr lang="pt-BR" sz="2200" b="1" i="0" dirty="0">
                <a:solidFill>
                  <a:schemeClr val="accent2"/>
                </a:solidFill>
                <a:effectLst/>
              </a:rPr>
              <a:t>2.035</a:t>
            </a:r>
            <a:r>
              <a:rPr lang="pt-BR" sz="22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produtos da categoria </a:t>
            </a:r>
            <a:r>
              <a:rPr lang="pt-BR" sz="2200" b="0" i="0" dirty="0">
                <a:solidFill>
                  <a:schemeClr val="accent2"/>
                </a:solidFill>
                <a:effectLst/>
              </a:rPr>
              <a:t>"</a:t>
            </a:r>
            <a:r>
              <a:rPr lang="pt-BR" sz="2200" b="1" i="0" dirty="0">
                <a:solidFill>
                  <a:schemeClr val="accent2"/>
                </a:solidFill>
                <a:effectLst/>
              </a:rPr>
              <a:t>cama, mesa e banho"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e </a:t>
            </a:r>
            <a:r>
              <a:rPr lang="pt-BR" sz="2200" b="1" i="0" dirty="0">
                <a:solidFill>
                  <a:srgbClr val="7030A0"/>
                </a:solidFill>
                <a:effectLst/>
              </a:rPr>
              <a:t>2.027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produtos da </a:t>
            </a:r>
            <a:r>
              <a:rPr lang="pt-BR" sz="2200" b="1" i="0" dirty="0">
                <a:solidFill>
                  <a:srgbClr val="000000"/>
                </a:solidFill>
                <a:effectLst/>
              </a:rPr>
              <a:t>categoria </a:t>
            </a:r>
            <a:r>
              <a:rPr lang="pt-BR" sz="2200" b="1" i="0" dirty="0">
                <a:solidFill>
                  <a:srgbClr val="7030A0"/>
                </a:solidFill>
                <a:effectLst/>
              </a:rPr>
              <a:t>"beleza e saúde"</a:t>
            </a:r>
            <a:r>
              <a:rPr lang="pt-BR" sz="2200" b="0" i="0" dirty="0">
                <a:solidFill>
                  <a:srgbClr val="7030A0"/>
                </a:solidFill>
                <a:effectLst/>
              </a:rPr>
              <a:t>. </a:t>
            </a:r>
            <a:endParaRPr lang="pt-BR" sz="2200" dirty="0">
              <a:solidFill>
                <a:srgbClr val="7030A0"/>
              </a:solidFill>
              <a:latin typeface="Calibri (Corpo)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B7B3143-6A6A-0F70-17B3-14E10F9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36" y="4066397"/>
            <a:ext cx="6714489" cy="193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5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77"/>
    </mc:Choice>
    <mc:Fallback xmlns="">
      <p:transition spd="slow" advTm="444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BB95DF8-5021-2A4D-3412-E5D5286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MODELAGEM DE ML</a:t>
            </a:r>
            <a:endParaRPr lang="pt-BR" sz="5000" dirty="0"/>
          </a:p>
        </p:txBody>
      </p:sp>
      <p:sp>
        <p:nvSpPr>
          <p:cNvPr id="8" name="Decágono 7">
            <a:extLst>
              <a:ext uri="{FF2B5EF4-FFF2-40B4-BE49-F238E27FC236}">
                <a16:creationId xmlns:a16="http://schemas.microsoft.com/office/drawing/2014/main" id="{5D729FCA-FE37-EF96-0E0A-104B042162BD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D35E52-114F-2D2F-0F51-BF41D959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75" y="4074277"/>
            <a:ext cx="6827479" cy="194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74E0BD5-E7EE-9845-81FE-AE9C69FB51C1}"/>
              </a:ext>
            </a:extLst>
          </p:cNvPr>
          <p:cNvSpPr txBox="1">
            <a:spLocks/>
          </p:cNvSpPr>
          <p:nvPr/>
        </p:nvSpPr>
        <p:spPr>
          <a:xfrm>
            <a:off x="1194075" y="2579729"/>
            <a:ext cx="8579513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  <a:latin typeface="Calibri (Corpo)"/>
              </a:rPr>
              <a:t>O </a:t>
            </a:r>
            <a:r>
              <a:rPr lang="pt-BR" sz="2200" b="1" i="1" dirty="0">
                <a:solidFill>
                  <a:schemeClr val="accent1"/>
                </a:solidFill>
                <a:effectLst/>
                <a:latin typeface="Calibri (Corpo)"/>
              </a:rPr>
              <a:t>XGBoost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 (Corpo)"/>
              </a:rPr>
              <a:t> apresentou a melhor acurácia, seguido por </a:t>
            </a:r>
            <a:r>
              <a:rPr lang="pt-BR" sz="2200" b="1" i="0" dirty="0">
                <a:solidFill>
                  <a:schemeClr val="accent1"/>
                </a:solidFill>
                <a:effectLst/>
                <a:latin typeface="Calibri (Corpo)"/>
              </a:rPr>
              <a:t>Árvores de Decisão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 (Corpo)"/>
              </a:rPr>
              <a:t>. A performance destes modelos foi acentuada com otimização Bayesiana. O </a:t>
            </a:r>
            <a:r>
              <a:rPr lang="pt-BR" sz="2200" b="1" i="0" dirty="0">
                <a:solidFill>
                  <a:schemeClr val="accent1"/>
                </a:solidFill>
                <a:effectLst/>
                <a:latin typeface="Calibri (Corpo)"/>
              </a:rPr>
              <a:t>melhor resultado obtido foi com o </a:t>
            </a:r>
            <a:r>
              <a:rPr lang="pt-BR" sz="2200" b="1" i="1" dirty="0">
                <a:solidFill>
                  <a:schemeClr val="accent1"/>
                </a:solidFill>
                <a:effectLst/>
                <a:latin typeface="Calibri (Corpo)"/>
              </a:rPr>
              <a:t>XGBoost</a:t>
            </a:r>
            <a:r>
              <a:rPr lang="pt-BR" sz="2200" b="1" i="0" dirty="0">
                <a:solidFill>
                  <a:schemeClr val="accent1"/>
                </a:solidFill>
                <a:effectLst/>
                <a:latin typeface="Calibri (Corpo)"/>
              </a:rPr>
              <a:t> ajustado</a:t>
            </a:r>
            <a:r>
              <a:rPr lang="pt-BR" sz="2200" b="0" i="0" dirty="0">
                <a:solidFill>
                  <a:schemeClr val="accent1"/>
                </a:solidFill>
                <a:effectLst/>
                <a:latin typeface="Calibri (Corpo)"/>
              </a:rPr>
              <a:t>.</a:t>
            </a:r>
            <a:endParaRPr lang="pt-BR" sz="2200" dirty="0">
              <a:solidFill>
                <a:schemeClr val="accent1"/>
              </a:solidFill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9454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0"/>
    </mc:Choice>
    <mc:Fallback xmlns="">
      <p:transition spd="slow" advTm="529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EDF01D5-8028-4939-A4CB-3E730319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95593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AVALIAÇÃO DOS RESULTADOS</a:t>
            </a:r>
            <a:endParaRPr lang="pt-BR" sz="5000" dirty="0"/>
          </a:p>
        </p:txBody>
      </p:sp>
      <p:sp>
        <p:nvSpPr>
          <p:cNvPr id="10" name="Decágono 9">
            <a:extLst>
              <a:ext uri="{FF2B5EF4-FFF2-40B4-BE49-F238E27FC236}">
                <a16:creationId xmlns:a16="http://schemas.microsoft.com/office/drawing/2014/main" id="{540E3FD8-0245-E3AA-21AD-CEB956A14390}"/>
              </a:ext>
            </a:extLst>
          </p:cNvPr>
          <p:cNvSpPr/>
          <p:nvPr/>
        </p:nvSpPr>
        <p:spPr>
          <a:xfrm>
            <a:off x="1079293" y="1273738"/>
            <a:ext cx="1139253" cy="982871"/>
          </a:xfrm>
          <a:prstGeom prst="decagon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C000"/>
                </a:solidFill>
                <a:latin typeface="Advert MF" panose="00000400000000000000" pitchFamily="2" charset="0"/>
              </a:rPr>
              <a:t>6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6DD88DCE-C2C3-B186-DA43-2F43C27A34A8}"/>
              </a:ext>
            </a:extLst>
          </p:cNvPr>
          <p:cNvSpPr txBox="1">
            <a:spLocks/>
          </p:cNvSpPr>
          <p:nvPr/>
        </p:nvSpPr>
        <p:spPr>
          <a:xfrm>
            <a:off x="1194076" y="2579729"/>
            <a:ext cx="631688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1" i="0" dirty="0">
                <a:solidFill>
                  <a:srgbClr val="004AAD"/>
                </a:solidFill>
                <a:effectLst/>
              </a:rPr>
              <a:t>O modelo campeão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deste projeto foi o XGBoost ajustado, que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conseguiu prever corretamente a categoria de 93,52% dos produto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200" b="1" i="0" dirty="0">
                <a:solidFill>
                  <a:srgbClr val="004AAD"/>
                </a:solidFill>
                <a:effectLst/>
              </a:rPr>
              <a:t>da base de teste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. Isso representa uma boa acurácia.</a:t>
            </a:r>
            <a:endParaRPr lang="pt-BR" sz="2200" dirty="0">
              <a:solidFill>
                <a:schemeClr val="accent1"/>
              </a:solidFill>
              <a:latin typeface="Calibri (Corpo)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787AA9F-7FA1-29BB-3126-2E0512C6A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4716" y="2758189"/>
            <a:ext cx="3760978" cy="346107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044E09-46E1-FE11-B45C-58E019BBEF7F}"/>
              </a:ext>
            </a:extLst>
          </p:cNvPr>
          <p:cNvSpPr txBox="1"/>
          <p:nvPr/>
        </p:nvSpPr>
        <p:spPr>
          <a:xfrm>
            <a:off x="1478040" y="4387645"/>
            <a:ext cx="574895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1" i="0" dirty="0">
                <a:solidFill>
                  <a:srgbClr val="000000"/>
                </a:solidFill>
                <a:effectLst/>
              </a:rPr>
              <a:t>0.0:</a:t>
            </a:r>
            <a:r>
              <a:rPr lang="pt-BR" sz="1500" i="0" dirty="0">
                <a:solidFill>
                  <a:srgbClr val="000000"/>
                </a:solidFill>
                <a:effectLst/>
              </a:rPr>
              <a:t> 94</a:t>
            </a:r>
            <a:r>
              <a:rPr lang="pt-BR" sz="1500" b="0" i="0" dirty="0">
                <a:solidFill>
                  <a:srgbClr val="000000"/>
                </a:solidFill>
                <a:effectLst/>
              </a:rPr>
              <a:t>% dos produtos de cama, mesa e banho foram previstos corretamente.</a:t>
            </a:r>
            <a:endParaRPr lang="pt-BR" sz="150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BR" sz="1500" b="1" i="0" dirty="0">
                <a:solidFill>
                  <a:srgbClr val="000000"/>
                </a:solidFill>
                <a:effectLst/>
              </a:rPr>
              <a:t>0.1: </a:t>
            </a:r>
            <a:r>
              <a:rPr lang="pt-BR" sz="1500" b="0" i="0" dirty="0">
                <a:solidFill>
                  <a:srgbClr val="000000"/>
                </a:solidFill>
                <a:effectLst/>
              </a:rPr>
              <a:t>6% dos produtos de cama, mesa e banho foram previstos como de beleza e saúde.</a:t>
            </a:r>
            <a:endParaRPr lang="pt-BR" sz="150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BR" sz="1500" b="1" i="0" dirty="0">
                <a:solidFill>
                  <a:srgbClr val="000000"/>
                </a:solidFill>
                <a:effectLst/>
              </a:rPr>
              <a:t>1.1: </a:t>
            </a:r>
            <a:r>
              <a:rPr lang="pt-BR" sz="1500" b="0" i="0" dirty="0">
                <a:solidFill>
                  <a:srgbClr val="000000"/>
                </a:solidFill>
                <a:effectLst/>
              </a:rPr>
              <a:t>92% dos produtos de beleza e saúde foram previstos corretamente.</a:t>
            </a:r>
            <a:endParaRPr lang="pt-BR" sz="150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BR" sz="1500" b="1" i="0" dirty="0">
                <a:solidFill>
                  <a:srgbClr val="000000"/>
                </a:solidFill>
                <a:effectLst/>
              </a:rPr>
              <a:t>1.0: </a:t>
            </a:r>
            <a:r>
              <a:rPr lang="pt-BR" sz="1500" b="0" i="0" dirty="0">
                <a:solidFill>
                  <a:srgbClr val="000000"/>
                </a:solidFill>
                <a:effectLst/>
              </a:rPr>
              <a:t>8% dos produtos de beleza e saúde foram previstos como de cama, mesa e banho.</a:t>
            </a:r>
            <a:endParaRPr lang="pt-BR" sz="15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18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2"/>
    </mc:Choice>
    <mc:Fallback xmlns="">
      <p:transition spd="slow" advTm="30732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497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Advert MF</vt:lpstr>
      <vt:lpstr>Arial</vt:lpstr>
      <vt:lpstr>Calibri</vt:lpstr>
      <vt:lpstr>Calibri (Corpo)</vt:lpstr>
      <vt:lpstr>Calibri Light</vt:lpstr>
      <vt:lpstr>Tema do Office</vt:lpstr>
      <vt:lpstr>TCC DE CIÊNCIA DE DADOS E BIG DATA</vt:lpstr>
      <vt:lpstr>O que é Ciência de Dados e Big Data?</vt:lpstr>
      <vt:lpstr>Apresentação do PowerPoint</vt:lpstr>
      <vt:lpstr>ENTENDENDO O PROBLEMA</vt:lpstr>
      <vt:lpstr>COLETA DE DADOS</vt:lpstr>
      <vt:lpstr>TRATAMENTO DE DADOS</vt:lpstr>
      <vt:lpstr>ANÁLISE DE DADOS</vt:lpstr>
      <vt:lpstr>MODELAGEM DE ML</vt:lpstr>
      <vt:lpstr>AVALIAÇÃO DOS 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DE CIÊNCIA DE DADOS E BIG DATA</dc:title>
  <dc:creator>Mariana Silva</dc:creator>
  <cp:lastModifiedBy>Mariana Silva</cp:lastModifiedBy>
  <cp:revision>5</cp:revision>
  <dcterms:created xsi:type="dcterms:W3CDTF">2023-06-23T21:37:06Z</dcterms:created>
  <dcterms:modified xsi:type="dcterms:W3CDTF">2023-06-24T04:00:34Z</dcterms:modified>
</cp:coreProperties>
</file>