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323" r:id="rId2"/>
    <p:sldId id="277" r:id="rId3"/>
    <p:sldId id="303" r:id="rId4"/>
    <p:sldId id="339" r:id="rId5"/>
    <p:sldId id="331" r:id="rId6"/>
    <p:sldId id="272" r:id="rId7"/>
    <p:sldId id="332" r:id="rId8"/>
    <p:sldId id="334" r:id="rId9"/>
    <p:sldId id="333" r:id="rId10"/>
    <p:sldId id="330" r:id="rId11"/>
    <p:sldId id="335" r:id="rId12"/>
    <p:sldId id="340" r:id="rId13"/>
    <p:sldId id="341" r:id="rId14"/>
    <p:sldId id="344" r:id="rId15"/>
    <p:sldId id="345" r:id="rId16"/>
    <p:sldId id="346" r:id="rId17"/>
    <p:sldId id="347" r:id="rId18"/>
    <p:sldId id="337" r:id="rId1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E1A"/>
    <a:srgbClr val="9DBB23"/>
    <a:srgbClr val="EAEAEA"/>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658" autoAdjust="0"/>
  </p:normalViewPr>
  <p:slideViewPr>
    <p:cSldViewPr snapToGrid="0" snapToObjects="1">
      <p:cViewPr>
        <p:scale>
          <a:sx n="73" d="100"/>
          <a:sy n="73" d="100"/>
        </p:scale>
        <p:origin x="-426" y="-504"/>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04/10/2018</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30483C-9275-974F-8650-05EC61CC7E50}" type="datetimeFigureOut">
              <a:rPr lang="es-ES" smtClean="0"/>
              <a:t>04/10/2018</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4C6DA7-DA40-DC4C-AC5F-D47F3BE5E5F1}" type="slidenum">
              <a:rPr lang="es-ES" smtClean="0"/>
              <a:t>‹Nº›</a:t>
            </a:fld>
            <a:endParaRPr lang="es-ES"/>
          </a:p>
        </p:txBody>
      </p:sp>
    </p:spTree>
    <p:extLst>
      <p:ext uri="{BB962C8B-B14F-4D97-AF65-F5344CB8AC3E}">
        <p14:creationId xmlns:p14="http://schemas.microsoft.com/office/powerpoint/2010/main" val="41929784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4" y="0"/>
            <a:ext cx="9269582" cy="5156327"/>
          </a:xfrm>
          <a:prstGeom prst="rect">
            <a:avLst/>
          </a:prstGeom>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
        <p:nvSpPr>
          <p:cNvPr id="3" name="CuadroTexto 2"/>
          <p:cNvSpPr txBox="1"/>
          <p:nvPr userDrawn="1"/>
        </p:nvSpPr>
        <p:spPr>
          <a:xfrm>
            <a:off x="-3091833" y="-936348"/>
            <a:ext cx="914400" cy="914400"/>
          </a:xfrm>
          <a:prstGeom prst="rect">
            <a:avLst/>
          </a:prstGeom>
        </p:spPr>
        <p:txBody>
          <a:bodyPr vert="horz" wrap="none" lIns="91440" tIns="45720" rIns="91440" bIns="45720" rtlCol="0" anchor="ctr">
            <a:noAutofit/>
          </a:bodyPr>
          <a:lstStyle/>
          <a:p>
            <a:pPr algn="l"/>
            <a:endParaRPr lang="es-ES" sz="8000" b="1" dirty="0" smtClean="0">
              <a:solidFill>
                <a:srgbClr val="92D050"/>
              </a:solidFill>
            </a:endParaRPr>
          </a:p>
        </p:txBody>
      </p:sp>
    </p:spTree>
    <p:extLst>
      <p:ext uri="{BB962C8B-B14F-4D97-AF65-F5344CB8AC3E}">
        <p14:creationId xmlns:p14="http://schemas.microsoft.com/office/powerpoint/2010/main" val="25071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3" y="0"/>
            <a:ext cx="9269582" cy="5143500"/>
          </a:xfrm>
          <a:prstGeom prst="rect">
            <a:avLst/>
          </a:prstGeom>
        </p:spPr>
      </p:pic>
    </p:spTree>
    <p:extLst>
      <p:ext uri="{BB962C8B-B14F-4D97-AF65-F5344CB8AC3E}">
        <p14:creationId xmlns:p14="http://schemas.microsoft.com/office/powerpoint/2010/main" val="4189638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300790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56753" cy="5143500"/>
          </a:xfrm>
          <a:prstGeom prst="rect">
            <a:avLst/>
          </a:prstGeom>
        </p:spPr>
      </p:pic>
    </p:spTree>
    <p:extLst>
      <p:ext uri="{BB962C8B-B14F-4D97-AF65-F5344CB8AC3E}">
        <p14:creationId xmlns:p14="http://schemas.microsoft.com/office/powerpoint/2010/main" val="402164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29" y="0"/>
            <a:ext cx="9144000" cy="5143500"/>
          </a:xfrm>
          <a:prstGeom prst="rect">
            <a:avLst/>
          </a:prstGeom>
        </p:spPr>
      </p:pic>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6949" cy="5143500"/>
          </a:xfrm>
          <a:prstGeom prst="rect">
            <a:avLst/>
          </a:prstGeom>
        </p:spPr>
      </p:pic>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975" y="0"/>
            <a:ext cx="9256753" cy="5143500"/>
          </a:xfrm>
          <a:prstGeom prst="rect">
            <a:avLst/>
          </a:prstGeom>
        </p:spPr>
      </p:pic>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9658" cy="5143500"/>
          </a:xfrm>
          <a:prstGeom prst="rect">
            <a:avLst/>
          </a:prstGeom>
        </p:spPr>
      </p:pic>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04" y="0"/>
            <a:ext cx="9269583" cy="5143500"/>
          </a:xfrm>
          <a:prstGeom prst="rect">
            <a:avLst/>
          </a:prstGeom>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193194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38451" cy="5143500"/>
          </a:xfrm>
          <a:prstGeom prst="rect">
            <a:avLst/>
          </a:prstGeom>
        </p:spPr>
      </p:pic>
    </p:spTree>
    <p:extLst>
      <p:ext uri="{BB962C8B-B14F-4D97-AF65-F5344CB8AC3E}">
        <p14:creationId xmlns:p14="http://schemas.microsoft.com/office/powerpoint/2010/main" val="218552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79778" cy="5143500"/>
          </a:xfrm>
          <a:prstGeom prst="rect">
            <a:avLst/>
          </a:prstGeom>
        </p:spPr>
      </p:pic>
    </p:spTree>
    <p:extLst>
      <p:ext uri="{BB962C8B-B14F-4D97-AF65-F5344CB8AC3E}">
        <p14:creationId xmlns:p14="http://schemas.microsoft.com/office/powerpoint/2010/main" val="12232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7650702" y="4751012"/>
            <a:ext cx="1493298" cy="392488"/>
          </a:xfrm>
          <a:prstGeom prst="rect">
            <a:avLst/>
          </a:prstGeom>
        </p:spPr>
        <p:txBody>
          <a:bodyPr vert="horz" wrap="none" lIns="91440" tIns="45720" rIns="91440" bIns="45720" rtlCol="0" anchor="b">
            <a:noAutofit/>
          </a:bodyPr>
          <a:lstStyle/>
          <a:p>
            <a:pPr algn="r"/>
            <a:r>
              <a:rPr lang="es-ES" sz="800" b="1" dirty="0" smtClean="0">
                <a:solidFill>
                  <a:schemeClr val="tx1">
                    <a:lumMod val="50000"/>
                    <a:lumOff val="50000"/>
                  </a:schemeClr>
                </a:solidFill>
              </a:rPr>
              <a:t>GC-F-004 V.01</a:t>
            </a:r>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7" r:id="rId7"/>
    <p:sldLayoutId id="2147483668" r:id="rId8"/>
    <p:sldLayoutId id="2147483662" r:id="rId9"/>
    <p:sldLayoutId id="2147483663" r:id="rId10"/>
    <p:sldLayoutId id="2147483664" r:id="rId11"/>
    <p:sldLayoutId id="2147483665" r:id="rId12"/>
    <p:sldLayoutId id="2147483666"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4.emf"/><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35131" y="1905949"/>
            <a:ext cx="5473338" cy="1384995"/>
          </a:xfrm>
          <a:prstGeom prst="rect">
            <a:avLst/>
          </a:prstGeom>
          <a:noFill/>
        </p:spPr>
        <p:txBody>
          <a:bodyPr wrap="square" rtlCol="0">
            <a:spAutoFit/>
          </a:bodyPr>
          <a:lstStyle/>
          <a:p>
            <a:pPr algn="ctr"/>
            <a:r>
              <a:rPr lang="es-ES" sz="2800" b="1" dirty="0" smtClean="0">
                <a:solidFill>
                  <a:schemeClr val="bg1"/>
                </a:solidFill>
                <a:latin typeface="Calibri"/>
                <a:cs typeface="Calibri"/>
              </a:rPr>
              <a:t>Aplicativo Web </a:t>
            </a:r>
            <a:endParaRPr lang="es-ES" sz="2800" b="1" dirty="0" smtClean="0">
              <a:solidFill>
                <a:schemeClr val="bg1"/>
              </a:solidFill>
              <a:latin typeface="Calibri"/>
              <a:cs typeface="Calibri"/>
            </a:endParaRPr>
          </a:p>
          <a:p>
            <a:pPr algn="ctr"/>
            <a:r>
              <a:rPr lang="es-ES" sz="2800" b="1" dirty="0">
                <a:solidFill>
                  <a:schemeClr val="bg1"/>
                </a:solidFill>
                <a:cs typeface="Calibri"/>
              </a:rPr>
              <a:t>GESTIÓN DE RECURSOS H</a:t>
            </a:r>
            <a:r>
              <a:rPr lang="es-ES" sz="2800" b="1" dirty="0" smtClean="0">
                <a:solidFill>
                  <a:schemeClr val="bg1"/>
                </a:solidFill>
                <a:cs typeface="Calibri"/>
              </a:rPr>
              <a:t>UMANOS</a:t>
            </a:r>
            <a:endParaRPr lang="es-ES" sz="2800" b="1" dirty="0">
              <a:solidFill>
                <a:schemeClr val="bg1"/>
              </a:solidFill>
              <a:cs typeface="Calibri"/>
            </a:endParaRPr>
          </a:p>
          <a:p>
            <a:pPr algn="ctr"/>
            <a:endParaRPr lang="es-ES" sz="2800" b="1" dirty="0" smtClean="0">
              <a:solidFill>
                <a:schemeClr val="bg1"/>
              </a:solidFill>
              <a:latin typeface="Calibri"/>
              <a:cs typeface="Calibri"/>
            </a:endParaRP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0730" y="2026185"/>
            <a:ext cx="3410758" cy="461665"/>
          </a:xfrm>
          <a:prstGeom prst="rect">
            <a:avLst/>
          </a:prstGeom>
          <a:noFill/>
        </p:spPr>
        <p:txBody>
          <a:bodyPr wrap="square" rtlCol="0">
            <a:spAutoFit/>
          </a:bodyPr>
          <a:lstStyle/>
          <a:p>
            <a:r>
              <a:rPr lang="es-ES" sz="2400" b="1" dirty="0" smtClean="0">
                <a:solidFill>
                  <a:schemeClr val="bg1"/>
                </a:solidFill>
                <a:latin typeface="Calibri"/>
                <a:cs typeface="Calibri"/>
              </a:rPr>
              <a:t>OBJETIVOS ESPECÍFICOS</a:t>
            </a: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sp>
        <p:nvSpPr>
          <p:cNvPr id="6" name="CuadroTexto 5"/>
          <p:cNvSpPr txBox="1"/>
          <p:nvPr/>
        </p:nvSpPr>
        <p:spPr>
          <a:xfrm>
            <a:off x="3905794" y="263267"/>
            <a:ext cx="4963886" cy="4555093"/>
          </a:xfrm>
          <a:prstGeom prst="rect">
            <a:avLst/>
          </a:prstGeom>
          <a:noFill/>
        </p:spPr>
        <p:txBody>
          <a:bodyPr wrap="square" rtlCol="0">
            <a:spAutoFit/>
          </a:bodyPr>
          <a:lstStyle/>
          <a:p>
            <a:pPr marL="342900" lvl="0" indent="-342900">
              <a:buFont typeface="Wingdings" pitchFamily="2" charset="2"/>
              <a:buChar char="v"/>
            </a:pPr>
            <a:r>
              <a:rPr lang="es-CO" dirty="0">
                <a:solidFill>
                  <a:schemeClr val="tx1">
                    <a:lumMod val="50000"/>
                    <a:lumOff val="50000"/>
                  </a:schemeClr>
                </a:solidFill>
              </a:rPr>
              <a:t>Recopilar </a:t>
            </a:r>
            <a:r>
              <a:rPr lang="es-CO" dirty="0" smtClean="0">
                <a:solidFill>
                  <a:schemeClr val="tx1">
                    <a:lumMod val="50000"/>
                    <a:lumOff val="50000"/>
                  </a:schemeClr>
                </a:solidFill>
              </a:rPr>
              <a:t>información sobre </a:t>
            </a:r>
            <a:r>
              <a:rPr lang="es-CO" dirty="0">
                <a:solidFill>
                  <a:schemeClr val="tx1">
                    <a:lumMod val="50000"/>
                    <a:lumOff val="50000"/>
                  </a:schemeClr>
                </a:solidFill>
              </a:rPr>
              <a:t>las funciones que le competen al departamento de recursos </a:t>
            </a:r>
            <a:r>
              <a:rPr lang="es-CO" dirty="0" smtClean="0">
                <a:solidFill>
                  <a:schemeClr val="tx1">
                    <a:lumMod val="50000"/>
                    <a:lumOff val="50000"/>
                  </a:schemeClr>
                </a:solidFill>
              </a:rPr>
              <a:t>humanos, a través </a:t>
            </a:r>
            <a:r>
              <a:rPr lang="es-CO" dirty="0">
                <a:solidFill>
                  <a:schemeClr val="tx1">
                    <a:lumMod val="50000"/>
                    <a:lumOff val="50000"/>
                  </a:schemeClr>
                </a:solidFill>
              </a:rPr>
              <a:t>de técnicas de recolección de </a:t>
            </a:r>
            <a:r>
              <a:rPr lang="es-CO" dirty="0" smtClean="0">
                <a:solidFill>
                  <a:schemeClr val="tx1">
                    <a:lumMod val="50000"/>
                    <a:lumOff val="50000"/>
                  </a:schemeClr>
                </a:solidFill>
              </a:rPr>
              <a:t>información</a:t>
            </a:r>
            <a:r>
              <a:rPr lang="es-CO" dirty="0">
                <a:solidFill>
                  <a:schemeClr val="tx1">
                    <a:lumMod val="50000"/>
                    <a:lumOff val="50000"/>
                  </a:schemeClr>
                </a:solidFill>
              </a:rPr>
              <a:t>.</a:t>
            </a:r>
          </a:p>
          <a:p>
            <a:pPr marL="342900" indent="-342900">
              <a:buFont typeface="Wingdings" pitchFamily="2" charset="2"/>
              <a:buChar char="v"/>
            </a:pPr>
            <a:endParaRPr lang="es-CO" dirty="0">
              <a:solidFill>
                <a:schemeClr val="tx1">
                  <a:lumMod val="50000"/>
                  <a:lumOff val="50000"/>
                </a:schemeClr>
              </a:solidFill>
            </a:endParaRPr>
          </a:p>
          <a:p>
            <a:pPr marL="342900" lvl="0" indent="-342900">
              <a:buFont typeface="Wingdings" pitchFamily="2" charset="2"/>
              <a:buChar char="v"/>
            </a:pPr>
            <a:r>
              <a:rPr lang="es-CO" dirty="0" smtClean="0">
                <a:solidFill>
                  <a:schemeClr val="tx1">
                    <a:lumMod val="50000"/>
                    <a:lumOff val="50000"/>
                  </a:schemeClr>
                </a:solidFill>
              </a:rPr>
              <a:t>Integrar </a:t>
            </a:r>
            <a:r>
              <a:rPr lang="es-CO" dirty="0">
                <a:solidFill>
                  <a:schemeClr val="tx1">
                    <a:lumMod val="50000"/>
                    <a:lumOff val="50000"/>
                  </a:schemeClr>
                </a:solidFill>
              </a:rPr>
              <a:t>en </a:t>
            </a:r>
            <a:r>
              <a:rPr lang="es-CO" dirty="0" smtClean="0">
                <a:solidFill>
                  <a:schemeClr val="tx1">
                    <a:lumMod val="50000"/>
                    <a:lumOff val="50000"/>
                  </a:schemeClr>
                </a:solidFill>
              </a:rPr>
              <a:t>el aplicativo </a:t>
            </a:r>
            <a:r>
              <a:rPr lang="es-CO" dirty="0">
                <a:solidFill>
                  <a:schemeClr val="tx1">
                    <a:lumMod val="50000"/>
                    <a:lumOff val="50000"/>
                  </a:schemeClr>
                </a:solidFill>
              </a:rPr>
              <a:t>web los procesos requeridos para la gestión de recursos humanos y con esto establecer un puente de comunicación entre los empleados y el ente administrativo</a:t>
            </a:r>
            <a:r>
              <a:rPr lang="es-CO" dirty="0" smtClean="0">
                <a:solidFill>
                  <a:schemeClr val="tx1">
                    <a:lumMod val="50000"/>
                    <a:lumOff val="50000"/>
                  </a:schemeClr>
                </a:solidFill>
              </a:rPr>
              <a:t>.</a:t>
            </a:r>
          </a:p>
          <a:p>
            <a:pPr lvl="0"/>
            <a:endParaRPr lang="es-CO" dirty="0">
              <a:solidFill>
                <a:schemeClr val="tx1">
                  <a:lumMod val="50000"/>
                  <a:lumOff val="50000"/>
                </a:schemeClr>
              </a:solidFill>
            </a:endParaRPr>
          </a:p>
          <a:p>
            <a:pPr marL="342900" lvl="0" indent="-342900">
              <a:buFont typeface="Wingdings" pitchFamily="2" charset="2"/>
              <a:buChar char="v"/>
            </a:pPr>
            <a:r>
              <a:rPr lang="es-CO" dirty="0">
                <a:solidFill>
                  <a:schemeClr val="tx1">
                    <a:lumMod val="50000"/>
                    <a:lumOff val="50000"/>
                  </a:schemeClr>
                </a:solidFill>
              </a:rPr>
              <a:t>Presentar el aplicativo a diferentes empresas con el fin de comercializarlo, y atraer con esto a clientes potenciales, que incorporarán el aplicativo en el mercado.</a:t>
            </a:r>
            <a:endParaRPr lang="es-CO" dirty="0" smtClean="0">
              <a:solidFill>
                <a:schemeClr val="tx1">
                  <a:lumMod val="50000"/>
                  <a:lumOff val="50000"/>
                </a:schemeClr>
              </a:solidFill>
            </a:endParaRPr>
          </a:p>
          <a:p>
            <a:pPr marL="342900" lvl="0" indent="-342900" algn="just">
              <a:buFont typeface="Wingdings" pitchFamily="2" charset="2"/>
              <a:buChar char="v"/>
            </a:pPr>
            <a:endParaRPr lang="es-CO" sz="2000" dirty="0">
              <a:solidFill>
                <a:schemeClr val="tx1">
                  <a:lumMod val="50000"/>
                  <a:lumOff val="50000"/>
                </a:schemeClr>
              </a:solidFill>
            </a:endParaRPr>
          </a:p>
        </p:txBody>
      </p:sp>
    </p:spTree>
    <p:extLst>
      <p:ext uri="{BB962C8B-B14F-4D97-AF65-F5344CB8AC3E}">
        <p14:creationId xmlns:p14="http://schemas.microsoft.com/office/powerpoint/2010/main" val="4024197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62595" y="2245258"/>
            <a:ext cx="6714308" cy="707886"/>
          </a:xfrm>
          <a:prstGeom prst="rect">
            <a:avLst/>
          </a:prstGeom>
          <a:noFill/>
        </p:spPr>
        <p:txBody>
          <a:bodyPr wrap="square" rtlCol="0">
            <a:spAutoFit/>
          </a:bodyPr>
          <a:lstStyle/>
          <a:p>
            <a:pPr algn="ctr"/>
            <a:r>
              <a:rPr lang="es-ES" sz="4000" b="1" dirty="0" smtClean="0">
                <a:solidFill>
                  <a:schemeClr val="bg1"/>
                </a:solidFill>
                <a:latin typeface="Calibri"/>
                <a:cs typeface="Calibri"/>
              </a:rPr>
              <a:t>JUSTIFICACIÓN</a:t>
            </a:r>
            <a:endParaRPr lang="es-ES" sz="4000" b="1" dirty="0">
              <a:solidFill>
                <a:schemeClr val="bg1"/>
              </a:solidFill>
              <a:latin typeface="Calibri"/>
              <a:cs typeface="Calibri"/>
            </a:endParaRPr>
          </a:p>
        </p:txBody>
      </p:sp>
    </p:spTree>
    <p:extLst>
      <p:ext uri="{BB962C8B-B14F-4D97-AF65-F5344CB8AC3E}">
        <p14:creationId xmlns:p14="http://schemas.microsoft.com/office/powerpoint/2010/main" val="932086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1"/>
          <p:cNvSpPr txBox="1"/>
          <p:nvPr/>
        </p:nvSpPr>
        <p:spPr>
          <a:xfrm>
            <a:off x="1114784" y="242224"/>
            <a:ext cx="2591262" cy="400110"/>
          </a:xfrm>
          <a:prstGeom prst="rect">
            <a:avLst/>
          </a:prstGeom>
          <a:noFill/>
        </p:spPr>
        <p:txBody>
          <a:bodyPr wrap="square" rtlCol="0">
            <a:spAutoFit/>
          </a:bodyPr>
          <a:lstStyle/>
          <a:p>
            <a:r>
              <a:rPr lang="es-CO" sz="2000" b="1" dirty="0" smtClean="0">
                <a:solidFill>
                  <a:schemeClr val="bg1"/>
                </a:solidFill>
              </a:rPr>
              <a:t>JUSTIFICACIÓN</a:t>
            </a:r>
            <a:endParaRPr lang="es-ES" sz="2000" b="1" dirty="0">
              <a:solidFill>
                <a:schemeClr val="bg1"/>
              </a:solidFill>
              <a:latin typeface="Calibri"/>
              <a:cs typeface="Calibri"/>
            </a:endParaRPr>
          </a:p>
        </p:txBody>
      </p:sp>
      <p:pic>
        <p:nvPicPr>
          <p:cNvPr id="5" name="Imagen 18"/>
          <p:cNvPicPr>
            <a:picLocks noChangeAspect="1"/>
          </p:cNvPicPr>
          <p:nvPr/>
        </p:nvPicPr>
        <p:blipFill>
          <a:blip r:embed="rId2"/>
          <a:stretch>
            <a:fillRect/>
          </a:stretch>
        </p:blipFill>
        <p:spPr>
          <a:xfrm>
            <a:off x="849354" y="1546797"/>
            <a:ext cx="265430" cy="41910"/>
          </a:xfrm>
          <a:prstGeom prst="rect">
            <a:avLst/>
          </a:prstGeom>
        </p:spPr>
      </p:pic>
      <p:sp>
        <p:nvSpPr>
          <p:cNvPr id="6" name="5 Rectángulo"/>
          <p:cNvSpPr/>
          <p:nvPr/>
        </p:nvSpPr>
        <p:spPr>
          <a:xfrm>
            <a:off x="693982" y="1863574"/>
            <a:ext cx="7902760" cy="2554545"/>
          </a:xfrm>
          <a:prstGeom prst="rect">
            <a:avLst/>
          </a:prstGeom>
        </p:spPr>
        <p:txBody>
          <a:bodyPr wrap="square">
            <a:spAutoFit/>
          </a:bodyPr>
          <a:lstStyle/>
          <a:p>
            <a:r>
              <a:rPr lang="es-CO" sz="2000" dirty="0">
                <a:solidFill>
                  <a:schemeClr val="tx1">
                    <a:lumMod val="65000"/>
                    <a:lumOff val="35000"/>
                  </a:schemeClr>
                </a:solidFill>
              </a:rPr>
              <a:t>Debido a la repercusión del área de recursos humanos en el desempeño de una empresa, se considera necesario la incorporación de un aplicativo web que sistematice los procesos de contratación, evaluación individual de desempeño, registro de ingreso y salida, control de nómina, gestión de prestaciones y seguridad social al interior de una </a:t>
            </a:r>
            <a:r>
              <a:rPr lang="es-CO" sz="2000" dirty="0" smtClean="0">
                <a:solidFill>
                  <a:schemeClr val="tx1">
                    <a:lumMod val="65000"/>
                    <a:lumOff val="35000"/>
                  </a:schemeClr>
                </a:solidFill>
              </a:rPr>
              <a:t>empresa; a </a:t>
            </a:r>
            <a:r>
              <a:rPr lang="es-CO" sz="2000" dirty="0">
                <a:solidFill>
                  <a:schemeClr val="tx1">
                    <a:lumMod val="65000"/>
                    <a:lumOff val="35000"/>
                  </a:schemeClr>
                </a:solidFill>
              </a:rPr>
              <a:t>fin de proporcionar tanto al empleado como al ente administrativo de la empresa,  un espacio de interacción que controle y regule los procesos  que involucran a todo el personal que allí </a:t>
            </a:r>
            <a:r>
              <a:rPr lang="es-CO" sz="2000" dirty="0" smtClean="0">
                <a:solidFill>
                  <a:schemeClr val="tx1">
                    <a:lumMod val="65000"/>
                    <a:lumOff val="35000"/>
                  </a:schemeClr>
                </a:solidFill>
              </a:rPr>
              <a:t>labora.</a:t>
            </a:r>
            <a:endParaRPr lang="es-CO" sz="2000" dirty="0">
              <a:solidFill>
                <a:schemeClr val="tx1">
                  <a:lumMod val="65000"/>
                  <a:lumOff val="35000"/>
                </a:schemeClr>
              </a:solidFill>
            </a:endParaRPr>
          </a:p>
        </p:txBody>
      </p:sp>
    </p:spTree>
    <p:extLst>
      <p:ext uri="{BB962C8B-B14F-4D97-AF65-F5344CB8AC3E}">
        <p14:creationId xmlns:p14="http://schemas.microsoft.com/office/powerpoint/2010/main" val="3525854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p:cNvSpPr txBox="1"/>
          <p:nvPr/>
        </p:nvSpPr>
        <p:spPr>
          <a:xfrm>
            <a:off x="1162595" y="2245258"/>
            <a:ext cx="6714308" cy="646331"/>
          </a:xfrm>
          <a:prstGeom prst="rect">
            <a:avLst/>
          </a:prstGeom>
          <a:noFill/>
        </p:spPr>
        <p:txBody>
          <a:bodyPr wrap="square" rtlCol="0">
            <a:spAutoFit/>
          </a:bodyPr>
          <a:lstStyle/>
          <a:p>
            <a:pPr algn="ctr"/>
            <a:r>
              <a:rPr lang="es-ES" sz="3600" b="1" dirty="0" smtClean="0">
                <a:solidFill>
                  <a:schemeClr val="bg1"/>
                </a:solidFill>
                <a:latin typeface="Calibri"/>
                <a:cs typeface="Calibri"/>
              </a:rPr>
              <a:t>METODOLOGÍA </a:t>
            </a:r>
            <a:endParaRPr lang="es-ES" sz="3600" b="1" dirty="0">
              <a:solidFill>
                <a:schemeClr val="bg1"/>
              </a:solidFill>
              <a:latin typeface="Calibri"/>
              <a:cs typeface="Calibri"/>
            </a:endParaRPr>
          </a:p>
        </p:txBody>
      </p:sp>
    </p:spTree>
    <p:extLst>
      <p:ext uri="{BB962C8B-B14F-4D97-AF65-F5344CB8AC3E}">
        <p14:creationId xmlns:p14="http://schemas.microsoft.com/office/powerpoint/2010/main" val="263403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0730" y="2026185"/>
            <a:ext cx="3410758" cy="461665"/>
          </a:xfrm>
          <a:prstGeom prst="rect">
            <a:avLst/>
          </a:prstGeom>
          <a:noFill/>
        </p:spPr>
        <p:txBody>
          <a:bodyPr wrap="square" rtlCol="0">
            <a:spAutoFit/>
          </a:bodyPr>
          <a:lstStyle/>
          <a:p>
            <a:r>
              <a:rPr lang="es-ES" sz="2400" b="1" dirty="0" smtClean="0">
                <a:solidFill>
                  <a:schemeClr val="bg1"/>
                </a:solidFill>
                <a:latin typeface="Calibri"/>
                <a:cs typeface="Calibri"/>
              </a:rPr>
              <a:t>METODOLOGÍA</a:t>
            </a:r>
            <a:endParaRPr lang="es-ES" sz="2400" b="1" dirty="0" smtClean="0">
              <a:solidFill>
                <a:schemeClr val="bg1"/>
              </a:solidFill>
              <a:latin typeface="Calibri"/>
              <a:cs typeface="Calibri"/>
            </a:endParaRP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sp>
        <p:nvSpPr>
          <p:cNvPr id="6" name="CuadroTexto 5"/>
          <p:cNvSpPr txBox="1"/>
          <p:nvPr/>
        </p:nvSpPr>
        <p:spPr>
          <a:xfrm>
            <a:off x="3905794" y="671967"/>
            <a:ext cx="4963886" cy="3170099"/>
          </a:xfrm>
          <a:prstGeom prst="rect">
            <a:avLst/>
          </a:prstGeom>
          <a:noFill/>
        </p:spPr>
        <p:txBody>
          <a:bodyPr wrap="square" rtlCol="0">
            <a:spAutoFit/>
          </a:bodyPr>
          <a:lstStyle/>
          <a:p>
            <a:pPr lvl="0" algn="just"/>
            <a:endParaRPr lang="es-CO" sz="2000" dirty="0" smtClean="0">
              <a:solidFill>
                <a:schemeClr val="tx1">
                  <a:lumMod val="50000"/>
                  <a:lumOff val="50000"/>
                </a:schemeClr>
              </a:solidFill>
            </a:endParaRPr>
          </a:p>
          <a:p>
            <a:pPr lvl="0" algn="just"/>
            <a:endParaRPr lang="es-CO" sz="2000" dirty="0">
              <a:solidFill>
                <a:schemeClr val="tx1">
                  <a:lumMod val="50000"/>
                  <a:lumOff val="50000"/>
                </a:schemeClr>
              </a:solidFill>
            </a:endParaRPr>
          </a:p>
          <a:p>
            <a:pPr lvl="0" algn="just"/>
            <a:endParaRPr lang="es-CO" sz="2000" dirty="0" smtClean="0">
              <a:solidFill>
                <a:schemeClr val="tx1">
                  <a:lumMod val="50000"/>
                  <a:lumOff val="50000"/>
                </a:schemeClr>
              </a:solidFill>
            </a:endParaRPr>
          </a:p>
          <a:p>
            <a:pPr lvl="0" algn="just"/>
            <a:r>
              <a:rPr lang="es-CO" sz="2000" dirty="0" smtClean="0">
                <a:solidFill>
                  <a:schemeClr val="tx1">
                    <a:lumMod val="50000"/>
                    <a:lumOff val="50000"/>
                  </a:schemeClr>
                </a:solidFill>
              </a:rPr>
              <a:t>Durante el desarrollo del proyecto se empleó l</a:t>
            </a:r>
            <a:r>
              <a:rPr lang="es-CO" sz="2000" dirty="0" smtClean="0">
                <a:solidFill>
                  <a:schemeClr val="tx1">
                    <a:lumMod val="50000"/>
                    <a:lumOff val="50000"/>
                  </a:schemeClr>
                </a:solidFill>
              </a:rPr>
              <a:t>a metodología </a:t>
            </a:r>
            <a:r>
              <a:rPr lang="es-CO" sz="2000" dirty="0" err="1" smtClean="0">
                <a:solidFill>
                  <a:schemeClr val="tx1">
                    <a:lumMod val="50000"/>
                    <a:lumOff val="50000"/>
                  </a:schemeClr>
                </a:solidFill>
              </a:rPr>
              <a:t>Scrum</a:t>
            </a:r>
            <a:r>
              <a:rPr lang="es-CO" sz="2000" dirty="0" smtClean="0">
                <a:solidFill>
                  <a:schemeClr val="tx1">
                    <a:lumMod val="50000"/>
                    <a:lumOff val="50000"/>
                  </a:schemeClr>
                </a:solidFill>
              </a:rPr>
              <a:t>, la cual</a:t>
            </a:r>
            <a:r>
              <a:rPr lang="es-CO" sz="2000" dirty="0" smtClean="0">
                <a:solidFill>
                  <a:schemeClr val="tx1">
                    <a:lumMod val="50000"/>
                    <a:lumOff val="50000"/>
                  </a:schemeClr>
                </a:solidFill>
              </a:rPr>
              <a:t> permitió que cada integrante del grupo se involucrará activamente en la realización del proyecto. </a:t>
            </a:r>
            <a:r>
              <a:rPr lang="es-CO" sz="2000" dirty="0" smtClean="0">
                <a:solidFill>
                  <a:schemeClr val="tx1">
                    <a:lumMod val="50000"/>
                    <a:lumOff val="50000"/>
                  </a:schemeClr>
                </a:solidFill>
              </a:rPr>
              <a:t>Así, </a:t>
            </a:r>
            <a:r>
              <a:rPr lang="es-CO" sz="2000" dirty="0" smtClean="0">
                <a:solidFill>
                  <a:schemeClr val="tx1">
                    <a:lumMod val="50000"/>
                    <a:lumOff val="50000"/>
                  </a:schemeClr>
                </a:solidFill>
              </a:rPr>
              <a:t> cada miembro del equipo se </a:t>
            </a:r>
            <a:r>
              <a:rPr lang="es-CO" sz="2000" dirty="0" smtClean="0">
                <a:solidFill>
                  <a:schemeClr val="tx1">
                    <a:lumMod val="50000"/>
                    <a:lumOff val="50000"/>
                  </a:schemeClr>
                </a:solidFill>
              </a:rPr>
              <a:t>desempeñó </a:t>
            </a:r>
            <a:r>
              <a:rPr lang="es-CO" sz="2000" dirty="0" smtClean="0">
                <a:solidFill>
                  <a:schemeClr val="tx1">
                    <a:lumMod val="50000"/>
                    <a:lumOff val="50000"/>
                  </a:schemeClr>
                </a:solidFill>
              </a:rPr>
              <a:t>el rol de líder o programador en cada etapa del desarrollo del aplicativo.</a:t>
            </a:r>
            <a:endParaRPr lang="es-CO" sz="2000" dirty="0">
              <a:solidFill>
                <a:schemeClr val="tx1">
                  <a:lumMod val="50000"/>
                  <a:lumOff val="50000"/>
                </a:schemeClr>
              </a:solidFill>
            </a:endParaRPr>
          </a:p>
        </p:txBody>
      </p:sp>
    </p:spTree>
    <p:extLst>
      <p:ext uri="{BB962C8B-B14F-4D97-AF65-F5344CB8AC3E}">
        <p14:creationId xmlns:p14="http://schemas.microsoft.com/office/powerpoint/2010/main" val="2914441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10730" y="2026185"/>
            <a:ext cx="3133361" cy="830997"/>
          </a:xfrm>
          <a:prstGeom prst="rect">
            <a:avLst/>
          </a:prstGeom>
          <a:noFill/>
        </p:spPr>
        <p:txBody>
          <a:bodyPr wrap="square" rtlCol="0">
            <a:spAutoFit/>
          </a:bodyPr>
          <a:lstStyle/>
          <a:p>
            <a:pPr algn="ctr"/>
            <a:r>
              <a:rPr lang="es-ES" sz="2400" b="1" dirty="0" smtClean="0">
                <a:solidFill>
                  <a:schemeClr val="bg1"/>
                </a:solidFill>
                <a:latin typeface="Calibri"/>
                <a:cs typeface="Calibri"/>
              </a:rPr>
              <a:t>CICLO DE VIDA PROTOTIPADO</a:t>
            </a:r>
            <a:endParaRPr lang="es-ES" sz="2400" b="1" dirty="0" smtClean="0">
              <a:solidFill>
                <a:schemeClr val="bg1"/>
              </a:solidFill>
              <a:latin typeface="Calibri"/>
              <a:cs typeface="Calibri"/>
            </a:endParaRP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pic>
        <p:nvPicPr>
          <p:cNvPr id="5" name="Picture 5" descr="C:\Users\Familia\Downloads\WhatsApp Image 2018-10-04 at 6.54.12 PM.jpeg"/>
          <p:cNvPicPr>
            <a:picLocks noChangeAspect="1" noChangeArrowheads="1"/>
          </p:cNvPicPr>
          <p:nvPr/>
        </p:nvPicPr>
        <p:blipFill rotWithShape="1">
          <a:blip r:embed="rId3">
            <a:extLst>
              <a:ext uri="{28A0092B-C50C-407E-A947-70E740481C1C}">
                <a14:useLocalDpi xmlns:a14="http://schemas.microsoft.com/office/drawing/2010/main" val="0"/>
              </a:ext>
            </a:extLst>
          </a:blip>
          <a:srcRect t="7851"/>
          <a:stretch/>
        </p:blipFill>
        <p:spPr bwMode="auto">
          <a:xfrm>
            <a:off x="4088675" y="245137"/>
            <a:ext cx="4715692" cy="4678070"/>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282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4"/>
          <p:cNvSpPr txBox="1"/>
          <p:nvPr/>
        </p:nvSpPr>
        <p:spPr>
          <a:xfrm>
            <a:off x="1881051" y="2036253"/>
            <a:ext cx="5394960" cy="1200329"/>
          </a:xfrm>
          <a:prstGeom prst="rect">
            <a:avLst/>
          </a:prstGeom>
          <a:noFill/>
        </p:spPr>
        <p:txBody>
          <a:bodyPr wrap="square" rtlCol="0">
            <a:spAutoFit/>
          </a:bodyPr>
          <a:lstStyle/>
          <a:p>
            <a:pPr algn="ctr"/>
            <a:r>
              <a:rPr lang="es-ES" sz="3600" b="1" dirty="0" smtClean="0">
                <a:solidFill>
                  <a:schemeClr val="bg1"/>
                </a:solidFill>
                <a:latin typeface="Calibri"/>
                <a:cs typeface="Calibri"/>
              </a:rPr>
              <a:t>HERRAMIENTAS </a:t>
            </a:r>
          </a:p>
          <a:p>
            <a:pPr algn="ctr"/>
            <a:r>
              <a:rPr lang="es-ES" sz="3600" b="1" dirty="0" smtClean="0">
                <a:solidFill>
                  <a:schemeClr val="bg1"/>
                </a:solidFill>
                <a:latin typeface="Calibri"/>
                <a:cs typeface="Calibri"/>
              </a:rPr>
              <a:t>DE DESARROLLO </a:t>
            </a:r>
            <a:endParaRPr lang="es-ES" sz="3600" b="1" dirty="0">
              <a:solidFill>
                <a:schemeClr val="bg1"/>
              </a:solidFill>
              <a:latin typeface="Calibri"/>
              <a:cs typeface="Calibri"/>
            </a:endParaRPr>
          </a:p>
        </p:txBody>
      </p:sp>
    </p:spTree>
    <p:extLst>
      <p:ext uri="{BB962C8B-B14F-4D97-AF65-F5344CB8AC3E}">
        <p14:creationId xmlns:p14="http://schemas.microsoft.com/office/powerpoint/2010/main" val="28323273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11"/>
          <p:cNvSpPr txBox="1"/>
          <p:nvPr/>
        </p:nvSpPr>
        <p:spPr>
          <a:xfrm>
            <a:off x="1114783" y="242224"/>
            <a:ext cx="3705411" cy="400110"/>
          </a:xfrm>
          <a:prstGeom prst="rect">
            <a:avLst/>
          </a:prstGeom>
          <a:noFill/>
        </p:spPr>
        <p:txBody>
          <a:bodyPr wrap="square" rtlCol="0">
            <a:spAutoFit/>
          </a:bodyPr>
          <a:lstStyle/>
          <a:p>
            <a:r>
              <a:rPr lang="es-CO" sz="2000" b="1" dirty="0" smtClean="0">
                <a:solidFill>
                  <a:schemeClr val="bg1"/>
                </a:solidFill>
              </a:rPr>
              <a:t>HERRAMIENTAS DE DESARROLLO</a:t>
            </a:r>
            <a:endParaRPr lang="es-ES" sz="2000" b="1" dirty="0">
              <a:solidFill>
                <a:schemeClr val="bg1"/>
              </a:solidFill>
              <a:latin typeface="Calibri"/>
              <a:cs typeface="Calibri"/>
            </a:endParaRPr>
          </a:p>
        </p:txBody>
      </p:sp>
      <p:pic>
        <p:nvPicPr>
          <p:cNvPr id="5" name="Imagen 18"/>
          <p:cNvPicPr>
            <a:picLocks noChangeAspect="1"/>
          </p:cNvPicPr>
          <p:nvPr/>
        </p:nvPicPr>
        <p:blipFill>
          <a:blip r:embed="rId2"/>
          <a:stretch>
            <a:fillRect/>
          </a:stretch>
        </p:blipFill>
        <p:spPr>
          <a:xfrm>
            <a:off x="849354" y="1546797"/>
            <a:ext cx="265430" cy="41910"/>
          </a:xfrm>
          <a:prstGeom prst="rect">
            <a:avLst/>
          </a:prstGeom>
        </p:spPr>
      </p:pic>
      <p:sp>
        <p:nvSpPr>
          <p:cNvPr id="2" name="AutoShape 2" descr="blob:https://web.whatsapp.com/85be62e4-d3d2-4882-a83a-4451484894c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84" y="1203258"/>
            <a:ext cx="4087367" cy="159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194" y="1203258"/>
            <a:ext cx="1998072" cy="1598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6" descr="blob:https://web.whatsapp.com/66819166-aa3a-4068-b8da-f4b059520ab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3147157"/>
            <a:ext cx="1573893" cy="1534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9176" y="3147157"/>
            <a:ext cx="1488622" cy="148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7"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1688" y="3114532"/>
            <a:ext cx="2877541" cy="155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23487" y="1203258"/>
            <a:ext cx="1541858" cy="1541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2221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766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628551" y="1094405"/>
            <a:ext cx="4779472" cy="3231654"/>
          </a:xfrm>
          <a:prstGeom prst="rect">
            <a:avLst/>
          </a:prstGeom>
          <a:noFill/>
        </p:spPr>
        <p:txBody>
          <a:bodyPr wrap="square" rtlCol="0">
            <a:spAutoFit/>
          </a:bodyPr>
          <a:lstStyle/>
          <a:p>
            <a:r>
              <a:rPr lang="es-ES" sz="2800" b="1" dirty="0" smtClean="0">
                <a:solidFill>
                  <a:srgbClr val="5E5C5D"/>
                </a:solidFill>
                <a:latin typeface="Calibri"/>
                <a:cs typeface="Calibri"/>
              </a:rPr>
              <a:t>Integrantes:</a:t>
            </a:r>
          </a:p>
          <a:p>
            <a:endParaRPr lang="es-ES" sz="2800" b="1" dirty="0" smtClean="0">
              <a:solidFill>
                <a:srgbClr val="5E5C5D"/>
              </a:solidFill>
              <a:latin typeface="Calibri"/>
              <a:cs typeface="Calibri"/>
            </a:endParaRPr>
          </a:p>
          <a:p>
            <a:r>
              <a:rPr lang="es-CO" sz="2400" b="1" dirty="0" smtClean="0">
                <a:solidFill>
                  <a:schemeClr val="tx1">
                    <a:lumMod val="50000"/>
                    <a:lumOff val="50000"/>
                  </a:schemeClr>
                </a:solidFill>
              </a:rPr>
              <a:t>Alejandra Torres Vargas</a:t>
            </a:r>
          </a:p>
          <a:p>
            <a:r>
              <a:rPr lang="es-CO" sz="2400" b="1" dirty="0" err="1" smtClean="0">
                <a:solidFill>
                  <a:schemeClr val="tx1">
                    <a:lumMod val="50000"/>
                    <a:lumOff val="50000"/>
                  </a:schemeClr>
                </a:solidFill>
              </a:rPr>
              <a:t>Helmer</a:t>
            </a:r>
            <a:r>
              <a:rPr lang="es-CO" sz="2400" b="1" dirty="0" smtClean="0">
                <a:solidFill>
                  <a:schemeClr val="tx1">
                    <a:lumMod val="50000"/>
                    <a:lumOff val="50000"/>
                  </a:schemeClr>
                </a:solidFill>
              </a:rPr>
              <a:t> Alexander </a:t>
            </a:r>
            <a:r>
              <a:rPr lang="es-CO" sz="2400" b="1" dirty="0">
                <a:solidFill>
                  <a:schemeClr val="tx1">
                    <a:lumMod val="50000"/>
                    <a:lumOff val="50000"/>
                  </a:schemeClr>
                </a:solidFill>
              </a:rPr>
              <a:t>P</a:t>
            </a:r>
            <a:r>
              <a:rPr lang="es-CO" sz="2400" b="1" dirty="0" smtClean="0">
                <a:solidFill>
                  <a:schemeClr val="tx1">
                    <a:lumMod val="50000"/>
                    <a:lumOff val="50000"/>
                  </a:schemeClr>
                </a:solidFill>
              </a:rPr>
              <a:t>atiño Quintero</a:t>
            </a:r>
          </a:p>
          <a:p>
            <a:r>
              <a:rPr lang="es-CO" sz="2400" b="1" dirty="0" err="1" smtClean="0">
                <a:solidFill>
                  <a:schemeClr val="tx1">
                    <a:lumMod val="50000"/>
                    <a:lumOff val="50000"/>
                  </a:schemeClr>
                </a:solidFill>
              </a:rPr>
              <a:t>Jose</a:t>
            </a:r>
            <a:r>
              <a:rPr lang="es-CO" sz="2400" b="1" dirty="0" smtClean="0">
                <a:solidFill>
                  <a:schemeClr val="tx1">
                    <a:lumMod val="50000"/>
                    <a:lumOff val="50000"/>
                  </a:schemeClr>
                </a:solidFill>
              </a:rPr>
              <a:t> Ángel Hernández Cardona</a:t>
            </a:r>
          </a:p>
          <a:p>
            <a:r>
              <a:rPr lang="es-CO" sz="2400" b="1" dirty="0" err="1" smtClean="0">
                <a:solidFill>
                  <a:schemeClr val="tx1">
                    <a:lumMod val="50000"/>
                    <a:lumOff val="50000"/>
                  </a:schemeClr>
                </a:solidFill>
              </a:rPr>
              <a:t>Maria</a:t>
            </a:r>
            <a:r>
              <a:rPr lang="es-CO" sz="2400" b="1" dirty="0" smtClean="0">
                <a:solidFill>
                  <a:schemeClr val="tx1">
                    <a:lumMod val="50000"/>
                    <a:lumOff val="50000"/>
                  </a:schemeClr>
                </a:solidFill>
              </a:rPr>
              <a:t> Camila Grajales Pérez</a:t>
            </a:r>
          </a:p>
          <a:p>
            <a:r>
              <a:rPr lang="es-CO" sz="2400" b="1" dirty="0" smtClean="0">
                <a:solidFill>
                  <a:schemeClr val="tx1">
                    <a:lumMod val="50000"/>
                    <a:lumOff val="50000"/>
                  </a:schemeClr>
                </a:solidFill>
              </a:rPr>
              <a:t>Mariana Vallejo Loaiza</a:t>
            </a:r>
            <a:endParaRPr lang="es-CO" sz="2400" b="1" dirty="0" smtClean="0">
              <a:solidFill>
                <a:schemeClr val="tx1">
                  <a:lumMod val="50000"/>
                  <a:lumOff val="50000"/>
                </a:schemeClr>
              </a:solidFill>
            </a:endParaRPr>
          </a:p>
          <a:p>
            <a:endParaRPr lang="es-ES" sz="2800" b="1" dirty="0">
              <a:solidFill>
                <a:srgbClr val="5E5C5D"/>
              </a:solidFill>
              <a:latin typeface="Calibri"/>
              <a:cs typeface="Calibri"/>
            </a:endParaRPr>
          </a:p>
        </p:txBody>
      </p:sp>
    </p:spTree>
    <p:extLst>
      <p:ext uri="{BB962C8B-B14F-4D97-AF65-F5344CB8AC3E}">
        <p14:creationId xmlns:p14="http://schemas.microsoft.com/office/powerpoint/2010/main" val="3069972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632859" y="2138584"/>
            <a:ext cx="5862964" cy="923330"/>
          </a:xfrm>
          <a:prstGeom prst="rect">
            <a:avLst/>
          </a:prstGeom>
          <a:noFill/>
        </p:spPr>
        <p:txBody>
          <a:bodyPr wrap="square" rtlCol="0">
            <a:spAutoFit/>
          </a:bodyPr>
          <a:lstStyle/>
          <a:p>
            <a:pPr algn="ctr"/>
            <a:r>
              <a:rPr lang="es-ES" sz="5400" b="1" dirty="0" smtClean="0">
                <a:solidFill>
                  <a:schemeClr val="bg1"/>
                </a:solidFill>
                <a:latin typeface="Calibri"/>
                <a:cs typeface="Calibri"/>
              </a:rPr>
              <a:t>INTRODUCCIÓN</a:t>
            </a:r>
            <a:endParaRPr lang="es-ES" sz="5400" b="1" dirty="0">
              <a:solidFill>
                <a:schemeClr val="bg1"/>
              </a:solidFill>
              <a:latin typeface="Calibri"/>
              <a:cs typeface="Calibri"/>
            </a:endParaRPr>
          </a:p>
        </p:txBody>
      </p:sp>
    </p:spTree>
    <p:extLst>
      <p:ext uri="{BB962C8B-B14F-4D97-AF65-F5344CB8AC3E}">
        <p14:creationId xmlns:p14="http://schemas.microsoft.com/office/powerpoint/2010/main" val="1658975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93980" y="1986997"/>
            <a:ext cx="7679309" cy="2308324"/>
          </a:xfrm>
          <a:prstGeom prst="rect">
            <a:avLst/>
          </a:prstGeom>
        </p:spPr>
        <p:txBody>
          <a:bodyPr wrap="square">
            <a:spAutoFit/>
          </a:bodyPr>
          <a:lstStyle/>
          <a:p>
            <a:r>
              <a:rPr lang="es-CO" dirty="0">
                <a:solidFill>
                  <a:schemeClr val="tx1">
                    <a:lumMod val="65000"/>
                    <a:lumOff val="35000"/>
                  </a:schemeClr>
                </a:solidFill>
              </a:rPr>
              <a:t>Una empresa que espera tener condiciones laborales óptimas requiere en su estructura interna el diseño y desarrollo de mecanismos que permitan sistematizar y organizar los procesos referidos a la gestión de recursos humanos. </a:t>
            </a:r>
            <a:endParaRPr lang="es-CO" dirty="0" smtClean="0">
              <a:solidFill>
                <a:schemeClr val="tx1">
                  <a:lumMod val="65000"/>
                  <a:lumOff val="35000"/>
                </a:schemeClr>
              </a:solidFill>
            </a:endParaRPr>
          </a:p>
          <a:p>
            <a:endParaRPr lang="es-CO" dirty="0">
              <a:solidFill>
                <a:schemeClr val="tx1">
                  <a:lumMod val="65000"/>
                  <a:lumOff val="35000"/>
                </a:schemeClr>
              </a:solidFill>
            </a:endParaRPr>
          </a:p>
          <a:p>
            <a:r>
              <a:rPr lang="es-CO" dirty="0" smtClean="0">
                <a:solidFill>
                  <a:schemeClr val="tx1">
                    <a:lumMod val="65000"/>
                    <a:lumOff val="35000"/>
                  </a:schemeClr>
                </a:solidFill>
              </a:rPr>
              <a:t>Este </a:t>
            </a:r>
            <a:r>
              <a:rPr lang="es-CO" dirty="0">
                <a:solidFill>
                  <a:schemeClr val="tx1">
                    <a:lumMod val="65000"/>
                    <a:lumOff val="35000"/>
                  </a:schemeClr>
                </a:solidFill>
              </a:rPr>
              <a:t>departamento </a:t>
            </a:r>
            <a:r>
              <a:rPr lang="es-CO" dirty="0" smtClean="0">
                <a:solidFill>
                  <a:schemeClr val="tx1">
                    <a:lumMod val="65000"/>
                    <a:lumOff val="35000"/>
                  </a:schemeClr>
                </a:solidFill>
              </a:rPr>
              <a:t>es el encargado  de los procesos de entrenamiento, capacitación </a:t>
            </a:r>
            <a:r>
              <a:rPr lang="es-CO" dirty="0">
                <a:solidFill>
                  <a:schemeClr val="tx1">
                    <a:lumMod val="65000"/>
                    <a:lumOff val="35000"/>
                  </a:schemeClr>
                </a:solidFill>
              </a:rPr>
              <a:t>y </a:t>
            </a:r>
            <a:r>
              <a:rPr lang="es-CO" dirty="0" smtClean="0">
                <a:solidFill>
                  <a:schemeClr val="tx1">
                    <a:lumMod val="65000"/>
                    <a:lumOff val="35000"/>
                  </a:schemeClr>
                </a:solidFill>
              </a:rPr>
              <a:t> desarrollo</a:t>
            </a:r>
            <a:r>
              <a:rPr lang="es-CO" dirty="0">
                <a:solidFill>
                  <a:schemeClr val="tx1">
                    <a:lumMod val="65000"/>
                    <a:lumOff val="35000"/>
                  </a:schemeClr>
                </a:solidFill>
              </a:rPr>
              <a:t>, para mejorar los conocimientos, actitudes </a:t>
            </a:r>
            <a:r>
              <a:rPr lang="es-CO" dirty="0" smtClean="0">
                <a:solidFill>
                  <a:schemeClr val="tx1">
                    <a:lumMod val="65000"/>
                    <a:lumOff val="35000"/>
                  </a:schemeClr>
                </a:solidFill>
              </a:rPr>
              <a:t>y </a:t>
            </a:r>
            <a:r>
              <a:rPr lang="es-CO" dirty="0">
                <a:solidFill>
                  <a:schemeClr val="tx1">
                    <a:lumMod val="65000"/>
                    <a:lumOff val="35000"/>
                  </a:schemeClr>
                </a:solidFill>
              </a:rPr>
              <a:t>capacidades de las personas </a:t>
            </a:r>
            <a:r>
              <a:rPr lang="es-CO" dirty="0" smtClean="0">
                <a:solidFill>
                  <a:schemeClr val="tx1">
                    <a:lumMod val="65000"/>
                    <a:lumOff val="35000"/>
                  </a:schemeClr>
                </a:solidFill>
              </a:rPr>
              <a:t>que laboran en la empresa, de acuerdo con los </a:t>
            </a:r>
            <a:r>
              <a:rPr lang="es-CO" dirty="0">
                <a:solidFill>
                  <a:schemeClr val="tx1">
                    <a:lumMod val="65000"/>
                    <a:lumOff val="35000"/>
                  </a:schemeClr>
                </a:solidFill>
              </a:rPr>
              <a:t>objetivos organizacionales.</a:t>
            </a:r>
          </a:p>
        </p:txBody>
      </p:sp>
      <p:sp>
        <p:nvSpPr>
          <p:cNvPr id="4" name="CuadroTexto 11"/>
          <p:cNvSpPr txBox="1"/>
          <p:nvPr/>
        </p:nvSpPr>
        <p:spPr>
          <a:xfrm>
            <a:off x="1114784" y="242224"/>
            <a:ext cx="2591262" cy="400110"/>
          </a:xfrm>
          <a:prstGeom prst="rect">
            <a:avLst/>
          </a:prstGeom>
          <a:noFill/>
        </p:spPr>
        <p:txBody>
          <a:bodyPr wrap="square" rtlCol="0">
            <a:spAutoFit/>
          </a:bodyPr>
          <a:lstStyle/>
          <a:p>
            <a:r>
              <a:rPr lang="es-CO" sz="2000" b="1" dirty="0">
                <a:solidFill>
                  <a:schemeClr val="bg1"/>
                </a:solidFill>
              </a:rPr>
              <a:t>INTRODUCCIÓN</a:t>
            </a:r>
            <a:endParaRPr lang="es-ES" sz="2000" b="1" dirty="0">
              <a:solidFill>
                <a:schemeClr val="bg1"/>
              </a:solidFill>
              <a:latin typeface="Calibri"/>
              <a:cs typeface="Calibri"/>
            </a:endParaRPr>
          </a:p>
        </p:txBody>
      </p:sp>
      <p:pic>
        <p:nvPicPr>
          <p:cNvPr id="5" name="Imagen 18"/>
          <p:cNvPicPr>
            <a:picLocks noChangeAspect="1"/>
          </p:cNvPicPr>
          <p:nvPr/>
        </p:nvPicPr>
        <p:blipFill>
          <a:blip r:embed="rId2"/>
          <a:stretch>
            <a:fillRect/>
          </a:stretch>
        </p:blipFill>
        <p:spPr>
          <a:xfrm>
            <a:off x="849354" y="1546797"/>
            <a:ext cx="265430" cy="41910"/>
          </a:xfrm>
          <a:prstGeom prst="rect">
            <a:avLst/>
          </a:prstGeom>
        </p:spPr>
      </p:pic>
    </p:spTree>
    <p:extLst>
      <p:ext uri="{BB962C8B-B14F-4D97-AF65-F5344CB8AC3E}">
        <p14:creationId xmlns:p14="http://schemas.microsoft.com/office/powerpoint/2010/main" val="3277399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62595" y="1860538"/>
            <a:ext cx="6714308" cy="1446550"/>
          </a:xfrm>
          <a:prstGeom prst="rect">
            <a:avLst/>
          </a:prstGeom>
          <a:noFill/>
        </p:spPr>
        <p:txBody>
          <a:bodyPr wrap="square" rtlCol="0">
            <a:spAutoFit/>
          </a:bodyPr>
          <a:lstStyle/>
          <a:p>
            <a:pPr algn="ctr"/>
            <a:r>
              <a:rPr lang="es-ES" sz="4400" b="1" dirty="0" smtClean="0">
                <a:solidFill>
                  <a:schemeClr val="bg1"/>
                </a:solidFill>
                <a:latin typeface="Calibri"/>
                <a:cs typeface="Calibri"/>
              </a:rPr>
              <a:t>PREGUNTA PROBLEMATIZADORA</a:t>
            </a:r>
            <a:endParaRPr lang="es-ES" sz="4400" b="1" dirty="0">
              <a:solidFill>
                <a:schemeClr val="bg1"/>
              </a:solidFill>
              <a:latin typeface="Calibri"/>
              <a:cs typeface="Calibri"/>
            </a:endParaRPr>
          </a:p>
        </p:txBody>
      </p:sp>
    </p:spTree>
    <p:extLst>
      <p:ext uri="{BB962C8B-B14F-4D97-AF65-F5344CB8AC3E}">
        <p14:creationId xmlns:p14="http://schemas.microsoft.com/office/powerpoint/2010/main" val="4200427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98113" y="2012401"/>
            <a:ext cx="3410758" cy="830997"/>
          </a:xfrm>
          <a:prstGeom prst="rect">
            <a:avLst/>
          </a:prstGeom>
          <a:noFill/>
        </p:spPr>
        <p:txBody>
          <a:bodyPr wrap="square" rtlCol="0">
            <a:spAutoFit/>
          </a:bodyPr>
          <a:lstStyle/>
          <a:p>
            <a:r>
              <a:rPr lang="es-ES" sz="2400" b="1" dirty="0" smtClean="0">
                <a:solidFill>
                  <a:schemeClr val="bg1"/>
                </a:solidFill>
                <a:latin typeface="Calibri"/>
                <a:cs typeface="Calibri"/>
              </a:rPr>
              <a:t>PREGUNTA PROBLEMATIZADORA</a:t>
            </a:r>
            <a:endParaRPr lang="es-ES" sz="2400" b="1" dirty="0">
              <a:solidFill>
                <a:schemeClr val="bg1"/>
              </a:solidFill>
              <a:latin typeface="Calibri"/>
              <a:cs typeface="Calibri"/>
            </a:endParaRP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sp>
        <p:nvSpPr>
          <p:cNvPr id="6" name="CuadroTexto 5"/>
          <p:cNvSpPr txBox="1"/>
          <p:nvPr/>
        </p:nvSpPr>
        <p:spPr>
          <a:xfrm>
            <a:off x="4409348" y="2012401"/>
            <a:ext cx="3885416" cy="400110"/>
          </a:xfrm>
          <a:prstGeom prst="rect">
            <a:avLst/>
          </a:prstGeom>
          <a:noFill/>
        </p:spPr>
        <p:txBody>
          <a:bodyPr wrap="square" rtlCol="0">
            <a:spAutoFit/>
          </a:bodyPr>
          <a:lstStyle/>
          <a:p>
            <a:pPr algn="just"/>
            <a:endParaRPr lang="es-CO" sz="2000" dirty="0">
              <a:solidFill>
                <a:schemeClr val="tx1">
                  <a:lumMod val="50000"/>
                  <a:lumOff val="50000"/>
                </a:schemeClr>
              </a:solidFill>
            </a:endParaRPr>
          </a:p>
        </p:txBody>
      </p:sp>
      <p:sp>
        <p:nvSpPr>
          <p:cNvPr id="7" name="CuadroTexto 5"/>
          <p:cNvSpPr txBox="1"/>
          <p:nvPr/>
        </p:nvSpPr>
        <p:spPr>
          <a:xfrm>
            <a:off x="4167050" y="1579590"/>
            <a:ext cx="4258493" cy="1938992"/>
          </a:xfrm>
          <a:prstGeom prst="rect">
            <a:avLst/>
          </a:prstGeom>
          <a:noFill/>
        </p:spPr>
        <p:txBody>
          <a:bodyPr wrap="square" rtlCol="0">
            <a:spAutoFit/>
          </a:bodyPr>
          <a:lstStyle/>
          <a:p>
            <a:pPr algn="just"/>
            <a:r>
              <a:rPr lang="es-CO" sz="2000" dirty="0" smtClean="0">
                <a:solidFill>
                  <a:schemeClr val="tx1">
                    <a:lumMod val="50000"/>
                    <a:lumOff val="50000"/>
                  </a:schemeClr>
                </a:solidFill>
              </a:rPr>
              <a:t>¿Cómo sistematizar </a:t>
            </a:r>
            <a:r>
              <a:rPr lang="es-CO" sz="2000" dirty="0">
                <a:solidFill>
                  <a:schemeClr val="tx1">
                    <a:lumMod val="50000"/>
                    <a:lumOff val="50000"/>
                  </a:schemeClr>
                </a:solidFill>
              </a:rPr>
              <a:t>y controlar las </a:t>
            </a:r>
            <a:r>
              <a:rPr lang="es-CO" sz="2000" dirty="0" smtClean="0">
                <a:solidFill>
                  <a:schemeClr val="tx1">
                    <a:lumMod val="50000"/>
                    <a:lumOff val="50000"/>
                  </a:schemeClr>
                </a:solidFill>
              </a:rPr>
              <a:t>procesos internos </a:t>
            </a:r>
            <a:r>
              <a:rPr lang="es-CO" sz="2000" dirty="0">
                <a:solidFill>
                  <a:schemeClr val="tx1">
                    <a:lumMod val="50000"/>
                    <a:lumOff val="50000"/>
                  </a:schemeClr>
                </a:solidFill>
              </a:rPr>
              <a:t>del departamento de recursos humanos </a:t>
            </a:r>
            <a:r>
              <a:rPr lang="es-CO" sz="2000" dirty="0" smtClean="0">
                <a:solidFill>
                  <a:schemeClr val="tx1">
                    <a:lumMod val="50000"/>
                    <a:lumOff val="50000"/>
                  </a:schemeClr>
                </a:solidFill>
              </a:rPr>
              <a:t>de una empresa,  a fin de que garantice </a:t>
            </a:r>
            <a:r>
              <a:rPr lang="es-CO" sz="2000" dirty="0">
                <a:solidFill>
                  <a:schemeClr val="tx1">
                    <a:lumMod val="50000"/>
                    <a:lumOff val="50000"/>
                  </a:schemeClr>
                </a:solidFill>
              </a:rPr>
              <a:t>la comunicación entre el personal que labora </a:t>
            </a:r>
            <a:r>
              <a:rPr lang="es-CO" sz="2000" dirty="0" smtClean="0">
                <a:solidFill>
                  <a:schemeClr val="tx1">
                    <a:lumMod val="50000"/>
                    <a:lumOff val="50000"/>
                  </a:schemeClr>
                </a:solidFill>
              </a:rPr>
              <a:t>y </a:t>
            </a:r>
            <a:r>
              <a:rPr lang="es-CO" sz="2000" dirty="0">
                <a:solidFill>
                  <a:schemeClr val="tx1">
                    <a:lumMod val="50000"/>
                    <a:lumOff val="50000"/>
                  </a:schemeClr>
                </a:solidFill>
              </a:rPr>
              <a:t>las áreas que la </a:t>
            </a:r>
            <a:r>
              <a:rPr lang="es-CO" sz="2000" dirty="0" smtClean="0">
                <a:solidFill>
                  <a:schemeClr val="tx1">
                    <a:lumMod val="50000"/>
                    <a:lumOff val="50000"/>
                  </a:schemeClr>
                </a:solidFill>
              </a:rPr>
              <a:t>componen?</a:t>
            </a:r>
            <a:endParaRPr lang="es-CO" sz="2000" dirty="0">
              <a:solidFill>
                <a:schemeClr val="tx1">
                  <a:lumMod val="50000"/>
                  <a:lumOff val="50000"/>
                </a:schemeClr>
              </a:solidFill>
            </a:endParaRPr>
          </a:p>
        </p:txBody>
      </p:sp>
    </p:spTree>
    <p:extLst>
      <p:ext uri="{BB962C8B-B14F-4D97-AF65-F5344CB8AC3E}">
        <p14:creationId xmlns:p14="http://schemas.microsoft.com/office/powerpoint/2010/main" val="12887382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62595" y="2245258"/>
            <a:ext cx="6714308" cy="769441"/>
          </a:xfrm>
          <a:prstGeom prst="rect">
            <a:avLst/>
          </a:prstGeom>
          <a:noFill/>
        </p:spPr>
        <p:txBody>
          <a:bodyPr wrap="square" rtlCol="0">
            <a:spAutoFit/>
          </a:bodyPr>
          <a:lstStyle/>
          <a:p>
            <a:pPr algn="ctr"/>
            <a:r>
              <a:rPr lang="es-ES" sz="4400" b="1" dirty="0" smtClean="0">
                <a:solidFill>
                  <a:schemeClr val="bg1"/>
                </a:solidFill>
                <a:latin typeface="Calibri"/>
                <a:cs typeface="Calibri"/>
              </a:rPr>
              <a:t>OBJETIVO GENERAL</a:t>
            </a:r>
            <a:endParaRPr lang="es-ES" sz="4400" b="1" dirty="0">
              <a:solidFill>
                <a:schemeClr val="bg1"/>
              </a:solidFill>
              <a:latin typeface="Calibri"/>
              <a:cs typeface="Calibri"/>
            </a:endParaRPr>
          </a:p>
        </p:txBody>
      </p:sp>
    </p:spTree>
    <p:extLst>
      <p:ext uri="{BB962C8B-B14F-4D97-AF65-F5344CB8AC3E}">
        <p14:creationId xmlns:p14="http://schemas.microsoft.com/office/powerpoint/2010/main" val="1857541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98113" y="2012401"/>
            <a:ext cx="3410758" cy="461665"/>
          </a:xfrm>
          <a:prstGeom prst="rect">
            <a:avLst/>
          </a:prstGeom>
          <a:noFill/>
        </p:spPr>
        <p:txBody>
          <a:bodyPr wrap="square" rtlCol="0">
            <a:spAutoFit/>
          </a:bodyPr>
          <a:lstStyle/>
          <a:p>
            <a:r>
              <a:rPr lang="es-ES" sz="2400" b="1" dirty="0" smtClean="0">
                <a:solidFill>
                  <a:schemeClr val="bg1"/>
                </a:solidFill>
                <a:latin typeface="Calibri"/>
                <a:cs typeface="Calibri"/>
              </a:rPr>
              <a:t>OBJETIVO GENERAL</a:t>
            </a:r>
          </a:p>
        </p:txBody>
      </p:sp>
      <p:pic>
        <p:nvPicPr>
          <p:cNvPr id="4" name="Imagen 3"/>
          <p:cNvPicPr>
            <a:picLocks noChangeAspect="1"/>
          </p:cNvPicPr>
          <p:nvPr/>
        </p:nvPicPr>
        <p:blipFill>
          <a:blip r:embed="rId2"/>
          <a:stretch>
            <a:fillRect/>
          </a:stretch>
        </p:blipFill>
        <p:spPr>
          <a:xfrm>
            <a:off x="613148" y="1769688"/>
            <a:ext cx="990600" cy="50800"/>
          </a:xfrm>
          <a:prstGeom prst="rect">
            <a:avLst/>
          </a:prstGeom>
        </p:spPr>
      </p:pic>
      <p:sp>
        <p:nvSpPr>
          <p:cNvPr id="7" name="CuadroTexto 5"/>
          <p:cNvSpPr txBox="1"/>
          <p:nvPr/>
        </p:nvSpPr>
        <p:spPr>
          <a:xfrm>
            <a:off x="4275060" y="1769688"/>
            <a:ext cx="4258493" cy="1938992"/>
          </a:xfrm>
          <a:prstGeom prst="rect">
            <a:avLst/>
          </a:prstGeom>
          <a:noFill/>
        </p:spPr>
        <p:txBody>
          <a:bodyPr wrap="square" rtlCol="0">
            <a:spAutoFit/>
          </a:bodyPr>
          <a:lstStyle/>
          <a:p>
            <a:pPr algn="just"/>
            <a:r>
              <a:rPr lang="es-CO" sz="2000" dirty="0" smtClean="0">
                <a:solidFill>
                  <a:schemeClr val="tx1">
                    <a:lumMod val="50000"/>
                    <a:lumOff val="50000"/>
                  </a:schemeClr>
                </a:solidFill>
              </a:rPr>
              <a:t>Sistematizar </a:t>
            </a:r>
            <a:r>
              <a:rPr lang="es-CO" sz="2000" dirty="0">
                <a:solidFill>
                  <a:schemeClr val="tx1">
                    <a:lumMod val="50000"/>
                    <a:lumOff val="50000"/>
                  </a:schemeClr>
                </a:solidFill>
              </a:rPr>
              <a:t>y controlar las </a:t>
            </a:r>
            <a:r>
              <a:rPr lang="es-CO" sz="2000" dirty="0" smtClean="0">
                <a:solidFill>
                  <a:schemeClr val="tx1">
                    <a:lumMod val="50000"/>
                    <a:lumOff val="50000"/>
                  </a:schemeClr>
                </a:solidFill>
              </a:rPr>
              <a:t>procesos internos </a:t>
            </a:r>
            <a:r>
              <a:rPr lang="es-CO" sz="2000" dirty="0">
                <a:solidFill>
                  <a:schemeClr val="tx1">
                    <a:lumMod val="50000"/>
                    <a:lumOff val="50000"/>
                  </a:schemeClr>
                </a:solidFill>
              </a:rPr>
              <a:t>del departamento de recursos humanos </a:t>
            </a:r>
            <a:r>
              <a:rPr lang="es-CO" sz="2000" dirty="0" smtClean="0">
                <a:solidFill>
                  <a:schemeClr val="tx1">
                    <a:lumMod val="50000"/>
                    <a:lumOff val="50000"/>
                  </a:schemeClr>
                </a:solidFill>
              </a:rPr>
              <a:t>de una empresa,  a fin de que garantice </a:t>
            </a:r>
            <a:r>
              <a:rPr lang="es-CO" sz="2000" dirty="0">
                <a:solidFill>
                  <a:schemeClr val="tx1">
                    <a:lumMod val="50000"/>
                    <a:lumOff val="50000"/>
                  </a:schemeClr>
                </a:solidFill>
              </a:rPr>
              <a:t>la comunicación entre el personal que labora </a:t>
            </a:r>
            <a:r>
              <a:rPr lang="es-CO" sz="2000" dirty="0" smtClean="0">
                <a:solidFill>
                  <a:schemeClr val="tx1">
                    <a:lumMod val="50000"/>
                    <a:lumOff val="50000"/>
                  </a:schemeClr>
                </a:solidFill>
              </a:rPr>
              <a:t>y </a:t>
            </a:r>
            <a:r>
              <a:rPr lang="es-CO" sz="2000" dirty="0">
                <a:solidFill>
                  <a:schemeClr val="tx1">
                    <a:lumMod val="50000"/>
                    <a:lumOff val="50000"/>
                  </a:schemeClr>
                </a:solidFill>
              </a:rPr>
              <a:t>las áreas que la </a:t>
            </a:r>
            <a:r>
              <a:rPr lang="es-CO" sz="2000" dirty="0" smtClean="0">
                <a:solidFill>
                  <a:schemeClr val="tx1">
                    <a:lumMod val="50000"/>
                    <a:lumOff val="50000"/>
                  </a:schemeClr>
                </a:solidFill>
              </a:rPr>
              <a:t>componen.</a:t>
            </a:r>
            <a:endParaRPr lang="es-CO" sz="2000" dirty="0">
              <a:solidFill>
                <a:schemeClr val="tx1">
                  <a:lumMod val="50000"/>
                  <a:lumOff val="50000"/>
                </a:schemeClr>
              </a:solidFill>
            </a:endParaRPr>
          </a:p>
        </p:txBody>
      </p:sp>
    </p:spTree>
    <p:extLst>
      <p:ext uri="{BB962C8B-B14F-4D97-AF65-F5344CB8AC3E}">
        <p14:creationId xmlns:p14="http://schemas.microsoft.com/office/powerpoint/2010/main" val="2299779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162595" y="2245258"/>
            <a:ext cx="6714308" cy="707886"/>
          </a:xfrm>
          <a:prstGeom prst="rect">
            <a:avLst/>
          </a:prstGeom>
          <a:noFill/>
        </p:spPr>
        <p:txBody>
          <a:bodyPr wrap="square" rtlCol="0">
            <a:spAutoFit/>
          </a:bodyPr>
          <a:lstStyle/>
          <a:p>
            <a:pPr algn="ctr"/>
            <a:r>
              <a:rPr lang="es-ES" sz="4000" b="1" dirty="0" smtClean="0">
                <a:solidFill>
                  <a:schemeClr val="bg1"/>
                </a:solidFill>
                <a:latin typeface="Calibri"/>
                <a:cs typeface="Calibri"/>
              </a:rPr>
              <a:t>OBJETIVOS ESPECÍFICOS</a:t>
            </a:r>
            <a:endParaRPr lang="es-ES" sz="4000" b="1" dirty="0">
              <a:solidFill>
                <a:schemeClr val="bg1"/>
              </a:solidFill>
              <a:latin typeface="Calibri"/>
              <a:cs typeface="Calibri"/>
            </a:endParaRPr>
          </a:p>
        </p:txBody>
      </p:sp>
    </p:spTree>
    <p:extLst>
      <p:ext uri="{BB962C8B-B14F-4D97-AF65-F5344CB8AC3E}">
        <p14:creationId xmlns:p14="http://schemas.microsoft.com/office/powerpoint/2010/main" val="3351808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Presentación SENA-GC-F-004-V1</Template>
  <TotalTime>684</TotalTime>
  <Words>422</Words>
  <Application>Microsoft Office PowerPoint</Application>
  <PresentationFormat>Presentación en pantalla (16:9)</PresentationFormat>
  <Paragraphs>40</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Administrador</dc:creator>
  <cp:lastModifiedBy>Familia</cp:lastModifiedBy>
  <cp:revision>46</cp:revision>
  <dcterms:created xsi:type="dcterms:W3CDTF">2015-08-06T22:24:59Z</dcterms:created>
  <dcterms:modified xsi:type="dcterms:W3CDTF">2018-10-05T00:20:27Z</dcterms:modified>
</cp:coreProperties>
</file>