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CF0"/>
    <a:srgbClr val="3E89CE"/>
    <a:srgbClr val="01B6FF"/>
    <a:srgbClr val="25C1FF"/>
    <a:srgbClr val="F4EAE8"/>
    <a:srgbClr val="FFB7B7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026B1-8BC3-452E-8E52-C5C9C48B1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AC3077-D06D-4E4D-A791-3A2BC826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13344-2F30-49A3-8225-CAE5746E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E8E-CAAE-4FEA-A29D-86744F0B5869}" type="datetimeFigureOut">
              <a:rPr lang="es-419" smtClean="0"/>
              <a:t>11/10/2024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FC3260-60E3-4E5F-9826-08FD980C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89F21E-D791-4839-8E65-4617D4AC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B7FE-C687-47A2-B000-9E0A0A4E5B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501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30EB9-1FE3-465B-8176-F0F30FE9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9A7997-9E51-428B-BA22-2F87C29FE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8E5DC3-C715-410D-9F03-71B23479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E8E-CAAE-4FEA-A29D-86744F0B5869}" type="datetimeFigureOut">
              <a:rPr lang="es-419" smtClean="0"/>
              <a:t>11/10/2024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ADD0F-BD5D-4A45-931B-81130614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4BA76-B672-4052-BE87-46BF8C58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B7FE-C687-47A2-B000-9E0A0A4E5B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697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499C87-DE03-4C74-9F14-9D86A1A39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A3E313-2F98-4D74-9ABF-014E38160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2DE38-8E2C-46D0-B491-EBE9B943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E8E-CAAE-4FEA-A29D-86744F0B5869}" type="datetimeFigureOut">
              <a:rPr lang="es-419" smtClean="0"/>
              <a:t>11/10/2024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919677-A483-4DB7-AE97-3304DB1B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34BB8-2113-4F59-9F7A-DF8B184B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B7FE-C687-47A2-B000-9E0A0A4E5B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580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456C9-126F-4F21-A37A-AC5E6781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6B6CBE-8EB4-4FE5-819B-B99AF257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64FD6C-E5B0-46E6-BF62-0C586FD0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E8E-CAAE-4FEA-A29D-86744F0B5869}" type="datetimeFigureOut">
              <a:rPr lang="es-419" smtClean="0"/>
              <a:t>11/10/2024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82CAA8-A806-48E9-991A-0E96158C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E6ADA9-A759-4A3E-A29E-731E5F49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B7FE-C687-47A2-B000-9E0A0A4E5B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277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2DC05-F829-4B08-A331-70567F47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D269D6-40D4-476E-93D8-C52D1A654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5FC7D-EC17-42FE-806E-D0CC2689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E8E-CAAE-4FEA-A29D-86744F0B5869}" type="datetimeFigureOut">
              <a:rPr lang="es-419" smtClean="0"/>
              <a:t>11/10/2024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98E2B5-2E4C-4E68-9F55-B0115B69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653D4-EDC0-4C9D-8A35-CBB40347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B7FE-C687-47A2-B000-9E0A0A4E5B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9297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A1C0F-A9FC-4452-81E5-832D874A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8F19E-AF7A-4AAD-900B-7BAA96430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86C852-E677-414E-8C7F-6963E1549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F13801-1EDB-4774-B3F7-39A342AE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E8E-CAAE-4FEA-A29D-86744F0B5869}" type="datetimeFigureOut">
              <a:rPr lang="es-419" smtClean="0"/>
              <a:t>11/10/2024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E5C51-127A-42B2-B72C-D4AC3625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9F01C6-4E06-4175-AEAA-DB47317E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B7FE-C687-47A2-B000-9E0A0A4E5B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3770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42018-B6CF-47D6-B08B-E5329290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6EC92F-C43D-4CA7-9412-21A8C50B9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3B5A75-0A28-4D1A-810C-82A4A330F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ABA5E8-356D-4F29-9F23-920A7C1BC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735070-250A-4CDB-B382-611ED2308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97FDC1-214D-4604-B978-8C9049FE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E8E-CAAE-4FEA-A29D-86744F0B5869}" type="datetimeFigureOut">
              <a:rPr lang="es-419" smtClean="0"/>
              <a:t>11/10/2024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BD241B-045C-4F2B-AC9D-E35DF2E8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8E7F55-36E6-46A0-992F-45678064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B7FE-C687-47A2-B000-9E0A0A4E5B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2952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9D0A8-C515-4939-BFA2-87559D29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8337FB-05E3-4591-B0EC-9A96E6A2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E8E-CAAE-4FEA-A29D-86744F0B5869}" type="datetimeFigureOut">
              <a:rPr lang="es-419" smtClean="0"/>
              <a:t>11/10/2024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9C3B5C-7C42-47D6-BA35-B9CC7FFF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A1165D-9ACB-4C10-8460-5F4045F9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B7FE-C687-47A2-B000-9E0A0A4E5B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5118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E273D0-0111-4219-B8EF-B4B2C190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E8E-CAAE-4FEA-A29D-86744F0B5869}" type="datetimeFigureOut">
              <a:rPr lang="es-419" smtClean="0"/>
              <a:t>11/10/2024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777D03-4E6A-4090-8C2C-EF267816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82AED0-C6A7-4470-832A-A4F28AD2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B7FE-C687-47A2-B000-9E0A0A4E5B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2946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4D348-7094-4D10-8B6C-457C0B57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6FEAF-6C31-405E-9E81-B683D8615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CF3A98-D086-4AFC-B470-BCB49393C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78412A-B92D-412B-9043-9D8EAE26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E8E-CAAE-4FEA-A29D-86744F0B5869}" type="datetimeFigureOut">
              <a:rPr lang="es-419" smtClean="0"/>
              <a:t>11/10/2024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C5926-A9A2-4697-B440-410E54B1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804105-E483-4AD4-B527-9CA6B23D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B7FE-C687-47A2-B000-9E0A0A4E5B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0505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B6466-6CCD-46A8-A36E-CA9D23B6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E02483-4C5B-4FCD-B810-E84EED240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88402A-616E-4DA8-901D-D46AB1223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DC0ADD-FE33-4D94-ABD6-FDBBD966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E8E-CAAE-4FEA-A29D-86744F0B5869}" type="datetimeFigureOut">
              <a:rPr lang="es-419" smtClean="0"/>
              <a:t>11/10/2024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1D1D6E-5F58-41B2-A058-DD8D8608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DE32F0-76AD-4B75-AF44-240AE406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B7FE-C687-47A2-B000-9E0A0A4E5B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719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4D094F-F648-4B72-8527-F036A035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29C009-DCF5-4616-87BE-E7679B25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BDA34D-D313-4430-B7B7-63E744278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DFE8E-CAAE-4FEA-A29D-86744F0B5869}" type="datetimeFigureOut">
              <a:rPr lang="es-419" smtClean="0"/>
              <a:t>11/10/2024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FD5326-E3B4-4D99-9B78-914AD1C68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5FCABA-29BC-4FDA-9469-42FB49498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B7FE-C687-47A2-B000-9E0A0A4E5B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7321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C829A912-370B-48AF-84E7-39C29529EB4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143462" y="3114244"/>
            <a:ext cx="23226" cy="166212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27C7E88A-7C6F-4956-A2C8-CED0C8F7C468}"/>
              </a:ext>
            </a:extLst>
          </p:cNvPr>
          <p:cNvSpPr/>
          <p:nvPr/>
        </p:nvSpPr>
        <p:spPr>
          <a:xfrm>
            <a:off x="4518991" y="755374"/>
            <a:ext cx="3140766" cy="768626"/>
          </a:xfrm>
          <a:prstGeom prst="rect">
            <a:avLst/>
          </a:prstGeom>
          <a:solidFill>
            <a:srgbClr val="E1CC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Bahnschrift SemiBold" panose="020B0502040204020203" pitchFamily="34" charset="0"/>
              </a:rPr>
              <a:t>INTELIGENCIA ARTIFICIAL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3D20D5E-07FE-42E8-B2D5-523195554BA8}"/>
              </a:ext>
            </a:extLst>
          </p:cNvPr>
          <p:cNvSpPr/>
          <p:nvPr/>
        </p:nvSpPr>
        <p:spPr>
          <a:xfrm>
            <a:off x="891130" y="2540188"/>
            <a:ext cx="2504663" cy="574056"/>
          </a:xfrm>
          <a:prstGeom prst="rect">
            <a:avLst/>
          </a:prstGeom>
          <a:solidFill>
            <a:srgbClr val="E1CC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Ética y desafíos de la IA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ED4412D-C9C4-4822-BB78-46CA8C9F6EF9}"/>
              </a:ext>
            </a:extLst>
          </p:cNvPr>
          <p:cNvSpPr/>
          <p:nvPr/>
        </p:nvSpPr>
        <p:spPr>
          <a:xfrm>
            <a:off x="956259" y="3429000"/>
            <a:ext cx="2420948" cy="971362"/>
          </a:xfrm>
          <a:prstGeom prst="ellipse">
            <a:avLst/>
          </a:prstGeom>
          <a:solidFill>
            <a:srgbClr val="E1C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419" sz="1100" dirty="0">
                <a:solidFill>
                  <a:schemeClr val="tx1"/>
                </a:solidFill>
              </a:rPr>
              <a:t>Desempleo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419" sz="1100" dirty="0">
                <a:solidFill>
                  <a:schemeClr val="tx1"/>
                </a:solidFill>
              </a:rPr>
              <a:t>Privacidad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419" sz="1100" dirty="0">
                <a:solidFill>
                  <a:schemeClr val="tx1"/>
                </a:solidFill>
              </a:rPr>
              <a:t>Transparencia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419" sz="1100" dirty="0">
                <a:solidFill>
                  <a:schemeClr val="tx1"/>
                </a:solidFill>
              </a:rPr>
              <a:t>Superinteligencia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ADAAEFD-5D63-4BC1-9DE2-16FC3EB5AFFC}"/>
              </a:ext>
            </a:extLst>
          </p:cNvPr>
          <p:cNvSpPr/>
          <p:nvPr/>
        </p:nvSpPr>
        <p:spPr>
          <a:xfrm>
            <a:off x="1220774" y="4776364"/>
            <a:ext cx="1891827" cy="1656521"/>
          </a:xfrm>
          <a:prstGeom prst="rect">
            <a:avLst/>
          </a:prstGeom>
          <a:solidFill>
            <a:srgbClr val="E1CCF0"/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dirty="0"/>
              <a:t>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620F06-5747-4F98-A8D8-37C044FCEAA3}"/>
              </a:ext>
            </a:extLst>
          </p:cNvPr>
          <p:cNvSpPr/>
          <p:nvPr/>
        </p:nvSpPr>
        <p:spPr>
          <a:xfrm>
            <a:off x="5324059" y="3662393"/>
            <a:ext cx="1530627" cy="468039"/>
          </a:xfrm>
          <a:prstGeom prst="rect">
            <a:avLst/>
          </a:prstGeom>
          <a:solidFill>
            <a:srgbClr val="E1CCF0"/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Transporte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EEC9996-0FDA-4112-A903-C9DD44DFE19A}"/>
              </a:ext>
            </a:extLst>
          </p:cNvPr>
          <p:cNvSpPr/>
          <p:nvPr/>
        </p:nvSpPr>
        <p:spPr>
          <a:xfrm>
            <a:off x="3594650" y="3662393"/>
            <a:ext cx="1530627" cy="468039"/>
          </a:xfrm>
          <a:prstGeom prst="rect">
            <a:avLst/>
          </a:prstGeom>
          <a:solidFill>
            <a:srgbClr val="E1CCF0"/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Medicina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30BC210-80DD-4337-B09E-BE5A9349C544}"/>
              </a:ext>
            </a:extLst>
          </p:cNvPr>
          <p:cNvSpPr/>
          <p:nvPr/>
        </p:nvSpPr>
        <p:spPr>
          <a:xfrm>
            <a:off x="7053468" y="3662393"/>
            <a:ext cx="1530627" cy="468039"/>
          </a:xfrm>
          <a:prstGeom prst="rect">
            <a:avLst/>
          </a:prstGeom>
          <a:solidFill>
            <a:srgbClr val="E1CCF0"/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Finanzas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BF647C0-2ECF-4745-A105-4A16C3DFD56B}"/>
              </a:ext>
            </a:extLst>
          </p:cNvPr>
          <p:cNvSpPr/>
          <p:nvPr/>
        </p:nvSpPr>
        <p:spPr>
          <a:xfrm>
            <a:off x="9269972" y="4852709"/>
            <a:ext cx="2414021" cy="364221"/>
          </a:xfrm>
          <a:prstGeom prst="rect">
            <a:avLst/>
          </a:prstGeom>
          <a:solidFill>
            <a:srgbClr val="E1CCF0"/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Técnicas y Algoritmos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1E4839-6F4A-43FF-A0B4-7FCA1A601FC3}"/>
              </a:ext>
            </a:extLst>
          </p:cNvPr>
          <p:cNvSpPr/>
          <p:nvPr/>
        </p:nvSpPr>
        <p:spPr>
          <a:xfrm>
            <a:off x="9089369" y="5573064"/>
            <a:ext cx="2504663" cy="1047742"/>
          </a:xfrm>
          <a:prstGeom prst="rect">
            <a:avLst/>
          </a:prstGeom>
          <a:solidFill>
            <a:srgbClr val="E1CCF0"/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4000" tIns="324000" bIns="72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Redes Neuronales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Tu 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Tu texto</a:t>
            </a:r>
          </a:p>
          <a:p>
            <a:endParaRPr lang="es-419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5F90B52-866E-470F-9D2C-BE286E11CFEA}"/>
              </a:ext>
            </a:extLst>
          </p:cNvPr>
          <p:cNvSpPr/>
          <p:nvPr/>
        </p:nvSpPr>
        <p:spPr>
          <a:xfrm>
            <a:off x="3594649" y="4591698"/>
            <a:ext cx="1729405" cy="369333"/>
          </a:xfrm>
          <a:prstGeom prst="rect">
            <a:avLst/>
          </a:prstGeom>
          <a:solidFill>
            <a:srgbClr val="E1CCF0"/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Automatización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177B476-D012-4723-A03E-E68DB2F3C098}"/>
              </a:ext>
            </a:extLst>
          </p:cNvPr>
          <p:cNvSpPr/>
          <p:nvPr/>
        </p:nvSpPr>
        <p:spPr>
          <a:xfrm>
            <a:off x="7053467" y="4450376"/>
            <a:ext cx="1530627" cy="468039"/>
          </a:xfrm>
          <a:prstGeom prst="rect">
            <a:avLst/>
          </a:prstGeom>
          <a:solidFill>
            <a:srgbClr val="E1CCF0"/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Marketing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7D0CF69-7297-47CE-B110-0C7B3AA310F3}"/>
              </a:ext>
            </a:extLst>
          </p:cNvPr>
          <p:cNvSpPr/>
          <p:nvPr/>
        </p:nvSpPr>
        <p:spPr>
          <a:xfrm>
            <a:off x="5072396" y="5248401"/>
            <a:ext cx="2532601" cy="1444687"/>
          </a:xfrm>
          <a:prstGeom prst="rect">
            <a:avLst/>
          </a:prstGeom>
          <a:solidFill>
            <a:srgbClr val="E1CCF0"/>
          </a:solidFill>
          <a:ln w="38100">
            <a:solidFill>
              <a:srgbClr val="E1CC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468000" rIns="0" bIns="180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Reconocimiento facial.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Análisis de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Ciberseguridad.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Drones.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A8E85F9-FD11-4FF0-8574-4FF24AAC5DC1}"/>
              </a:ext>
            </a:extLst>
          </p:cNvPr>
          <p:cNvSpPr/>
          <p:nvPr/>
        </p:nvSpPr>
        <p:spPr>
          <a:xfrm>
            <a:off x="4872256" y="2250643"/>
            <a:ext cx="2434228" cy="709764"/>
          </a:xfrm>
          <a:prstGeom prst="rect">
            <a:avLst/>
          </a:prstGeom>
          <a:solidFill>
            <a:srgbClr val="E1CC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+mj-lt"/>
              </a:rPr>
              <a:t>Simulación de procesos de inteligencia humana por parte de sistema computacionales</a:t>
            </a:r>
          </a:p>
        </p:txBody>
      </p: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DDC16ACB-48FA-4C3C-888F-37DED1AD22A5}"/>
              </a:ext>
            </a:extLst>
          </p:cNvPr>
          <p:cNvSpPr/>
          <p:nvPr/>
        </p:nvSpPr>
        <p:spPr>
          <a:xfrm>
            <a:off x="8782954" y="2540188"/>
            <a:ext cx="2504663" cy="574056"/>
          </a:xfrm>
          <a:prstGeom prst="rect">
            <a:avLst/>
          </a:prstGeom>
          <a:solidFill>
            <a:srgbClr val="E1CC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Áreas de aplicación</a:t>
            </a:r>
          </a:p>
        </p:txBody>
      </p:sp>
      <p:cxnSp>
        <p:nvCxnSpPr>
          <p:cNvPr id="230" name="Conector recto de flecha 229">
            <a:extLst>
              <a:ext uri="{FF2B5EF4-FFF2-40B4-BE49-F238E27FC236}">
                <a16:creationId xmlns:a16="http://schemas.microsoft.com/office/drawing/2014/main" id="{449E9D8A-32B4-425D-867F-7914EF39A92B}"/>
              </a:ext>
            </a:extLst>
          </p:cNvPr>
          <p:cNvCxnSpPr>
            <a:cxnSpLocks/>
            <a:stCxn id="2" idx="2"/>
            <a:endCxn id="31" idx="0"/>
          </p:cNvCxnSpPr>
          <p:nvPr/>
        </p:nvCxnSpPr>
        <p:spPr>
          <a:xfrm flipH="1">
            <a:off x="6089370" y="1524000"/>
            <a:ext cx="4" cy="72664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F6CCEEB7-3250-41BB-B197-07893D24D66F}"/>
              </a:ext>
            </a:extLst>
          </p:cNvPr>
          <p:cNvCxnSpPr>
            <a:cxnSpLocks/>
            <a:stCxn id="31" idx="2"/>
            <a:endCxn id="9" idx="0"/>
          </p:cNvCxnSpPr>
          <p:nvPr/>
        </p:nvCxnSpPr>
        <p:spPr>
          <a:xfrm>
            <a:off x="6089370" y="2960407"/>
            <a:ext cx="3" cy="7019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6" name="Conector: angular 235">
            <a:extLst>
              <a:ext uri="{FF2B5EF4-FFF2-40B4-BE49-F238E27FC236}">
                <a16:creationId xmlns:a16="http://schemas.microsoft.com/office/drawing/2014/main" id="{B9D3AF3C-0CE0-4797-B362-153E454F2897}"/>
              </a:ext>
            </a:extLst>
          </p:cNvPr>
          <p:cNvCxnSpPr>
            <a:endCxn id="3" idx="0"/>
          </p:cNvCxnSpPr>
          <p:nvPr/>
        </p:nvCxnSpPr>
        <p:spPr>
          <a:xfrm rot="10800000" flipV="1">
            <a:off x="2143463" y="2027702"/>
            <a:ext cx="3945911" cy="5124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83DFD80A-1A43-4AC4-B44E-5D66838828EB}"/>
              </a:ext>
            </a:extLst>
          </p:cNvPr>
          <p:cNvCxnSpPr>
            <a:cxnSpLocks/>
            <a:endCxn id="227" idx="0"/>
          </p:cNvCxnSpPr>
          <p:nvPr/>
        </p:nvCxnSpPr>
        <p:spPr>
          <a:xfrm>
            <a:off x="6089370" y="2026888"/>
            <a:ext cx="3945916" cy="5133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38E95210-940F-492D-A09E-8FAE0EB9FC4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4359964" y="3383925"/>
            <a:ext cx="1729406" cy="2784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r 97">
            <a:extLst>
              <a:ext uri="{FF2B5EF4-FFF2-40B4-BE49-F238E27FC236}">
                <a16:creationId xmlns:a16="http://schemas.microsoft.com/office/drawing/2014/main" id="{87FFDB23-DBE5-4C96-9BFA-EA8FB1209E9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89370" y="3383925"/>
            <a:ext cx="1729412" cy="2784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6E127487-4700-4682-A7D3-985E33A2E122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359963" y="4130432"/>
            <a:ext cx="1" cy="3199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71DF116D-3894-44A5-9353-D14B412DAE55}"/>
              </a:ext>
            </a:extLst>
          </p:cNvPr>
          <p:cNvCxnSpPr>
            <a:cxnSpLocks/>
          </p:cNvCxnSpPr>
          <p:nvPr/>
        </p:nvCxnSpPr>
        <p:spPr>
          <a:xfrm flipH="1">
            <a:off x="6106096" y="4130432"/>
            <a:ext cx="33450" cy="101526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9BF47A29-A169-4FBB-B4F1-E7589E333207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7818781" y="4130432"/>
            <a:ext cx="1" cy="3199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upo 53">
            <a:extLst>
              <a:ext uri="{FF2B5EF4-FFF2-40B4-BE49-F238E27FC236}">
                <a16:creationId xmlns:a16="http://schemas.microsoft.com/office/drawing/2014/main" id="{8F3F12F8-2D06-40D1-B7A9-F53C30F2D26F}"/>
              </a:ext>
            </a:extLst>
          </p:cNvPr>
          <p:cNvGrpSpPr/>
          <p:nvPr/>
        </p:nvGrpSpPr>
        <p:grpSpPr>
          <a:xfrm>
            <a:off x="10070575" y="3061712"/>
            <a:ext cx="19313" cy="1797347"/>
            <a:chOff x="10121065" y="3196244"/>
            <a:chExt cx="19313" cy="1797347"/>
          </a:xfrm>
        </p:grpSpPr>
        <p:cxnSp>
          <p:nvCxnSpPr>
            <p:cNvPr id="113" name="Conector: angular 112">
              <a:extLst>
                <a:ext uri="{FF2B5EF4-FFF2-40B4-BE49-F238E27FC236}">
                  <a16:creationId xmlns:a16="http://schemas.microsoft.com/office/drawing/2014/main" id="{2897E508-629E-4D63-90DF-201D5D4359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872917" y="4726130"/>
              <a:ext cx="522222" cy="12700"/>
            </a:xfrm>
            <a:prstGeom prst="bentConnector3">
              <a:avLst>
                <a:gd name="adj1" fmla="val 37840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: angular 118">
              <a:extLst>
                <a:ext uri="{FF2B5EF4-FFF2-40B4-BE49-F238E27FC236}">
                  <a16:creationId xmlns:a16="http://schemas.microsoft.com/office/drawing/2014/main" id="{5ED7EFBC-F2B9-40EA-91E0-D192F257D3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02985" y="3414324"/>
              <a:ext cx="436162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F2252D5B-E64C-4128-8E6B-0D0F24DE20FD}"/>
              </a:ext>
            </a:extLst>
          </p:cNvPr>
          <p:cNvCxnSpPr>
            <a:cxnSpLocks/>
          </p:cNvCxnSpPr>
          <p:nvPr/>
        </p:nvCxnSpPr>
        <p:spPr>
          <a:xfrm>
            <a:off x="10107091" y="5208843"/>
            <a:ext cx="0" cy="36422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8C9E551-DC29-4F71-B860-A7EF7F0479A0}"/>
              </a:ext>
            </a:extLst>
          </p:cNvPr>
          <p:cNvSpPr txBox="1"/>
          <p:nvPr/>
        </p:nvSpPr>
        <p:spPr>
          <a:xfrm>
            <a:off x="5887015" y="1824236"/>
            <a:ext cx="4004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419" dirty="0"/>
              <a:t>ES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B25CF7DC-6B46-41F7-9FBF-F10A955EAB71}"/>
              </a:ext>
            </a:extLst>
          </p:cNvPr>
          <p:cNvSpPr txBox="1"/>
          <p:nvPr/>
        </p:nvSpPr>
        <p:spPr>
          <a:xfrm>
            <a:off x="5537304" y="4531298"/>
            <a:ext cx="12379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419" dirty="0"/>
              <a:t>Seguridad </a:t>
            </a:r>
          </a:p>
          <a:p>
            <a:endParaRPr lang="es-419" dirty="0"/>
          </a:p>
        </p:txBody>
      </p:sp>
      <p:sp>
        <p:nvSpPr>
          <p:cNvPr id="251" name="CuadroTexto 250">
            <a:extLst>
              <a:ext uri="{FF2B5EF4-FFF2-40B4-BE49-F238E27FC236}">
                <a16:creationId xmlns:a16="http://schemas.microsoft.com/office/drawing/2014/main" id="{8FC29EDF-E4AB-4E5B-8159-BBB8AF59651B}"/>
              </a:ext>
            </a:extLst>
          </p:cNvPr>
          <p:cNvSpPr txBox="1"/>
          <p:nvPr/>
        </p:nvSpPr>
        <p:spPr>
          <a:xfrm>
            <a:off x="1268473" y="4961031"/>
            <a:ext cx="163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Futuro de la IA</a:t>
            </a:r>
          </a:p>
        </p:txBody>
      </p:sp>
      <p:sp>
        <p:nvSpPr>
          <p:cNvPr id="253" name="CuadroTexto 252">
            <a:extLst>
              <a:ext uri="{FF2B5EF4-FFF2-40B4-BE49-F238E27FC236}">
                <a16:creationId xmlns:a16="http://schemas.microsoft.com/office/drawing/2014/main" id="{205DA5EF-2635-A9C8-A268-840048470AA2}"/>
              </a:ext>
            </a:extLst>
          </p:cNvPr>
          <p:cNvSpPr txBox="1"/>
          <p:nvPr/>
        </p:nvSpPr>
        <p:spPr>
          <a:xfrm>
            <a:off x="1220774" y="5271156"/>
            <a:ext cx="1844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200" dirty="0"/>
              <a:t>Investigación y Desarrollo.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200" dirty="0"/>
              <a:t>Colaboración entre humanos y maquinas.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1200" dirty="0"/>
              <a:t>Regulaciones y Normativas.</a:t>
            </a:r>
          </a:p>
        </p:txBody>
      </p:sp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id="{3294B171-4342-69A5-C4F9-D9EA6E6A6798}"/>
              </a:ext>
            </a:extLst>
          </p:cNvPr>
          <p:cNvCxnSpPr>
            <a:cxnSpLocks/>
          </p:cNvCxnSpPr>
          <p:nvPr/>
        </p:nvCxnSpPr>
        <p:spPr>
          <a:xfrm flipH="1">
            <a:off x="6139545" y="4904857"/>
            <a:ext cx="1" cy="3199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07AECBF8-363D-E48E-DB7F-887348CCE598}"/>
              </a:ext>
            </a:extLst>
          </p:cNvPr>
          <p:cNvSpPr/>
          <p:nvPr/>
        </p:nvSpPr>
        <p:spPr>
          <a:xfrm>
            <a:off x="8900049" y="3497873"/>
            <a:ext cx="2693983" cy="996965"/>
          </a:xfrm>
          <a:prstGeom prst="ellipse">
            <a:avLst/>
          </a:prstGeom>
          <a:solidFill>
            <a:srgbClr val="E1CC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200" dirty="0">
                <a:solidFill>
                  <a:schemeClr val="tx1"/>
                </a:solidFill>
              </a:rPr>
              <a:t>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100" dirty="0">
                <a:solidFill>
                  <a:schemeClr val="tx1"/>
                </a:solidFill>
              </a:rPr>
              <a:t>Visión por computadora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100" dirty="0">
                <a:solidFill>
                  <a:schemeClr val="tx1"/>
                </a:solidFill>
              </a:rPr>
              <a:t>Robótica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100" dirty="0">
                <a:solidFill>
                  <a:schemeClr val="tx1"/>
                </a:solidFill>
              </a:rPr>
              <a:t>Sistemas Expertos</a:t>
            </a:r>
          </a:p>
        </p:txBody>
      </p:sp>
    </p:spTree>
    <p:extLst>
      <p:ext uri="{BB962C8B-B14F-4D97-AF65-F5344CB8AC3E}">
        <p14:creationId xmlns:p14="http://schemas.microsoft.com/office/powerpoint/2010/main" val="1315068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79</Words>
  <Application>Microsoft Office PowerPoint</Application>
  <PresentationFormat>Panorámica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Bahnschrift Condensed</vt:lpstr>
      <vt:lpstr>Bahnschrift SemiBold</vt:lpstr>
      <vt:lpstr>Calibri</vt:lpstr>
      <vt:lpstr>Calibri Light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Yatmar Peraza Mora</dc:creator>
  <cp:lastModifiedBy>User</cp:lastModifiedBy>
  <cp:revision>35</cp:revision>
  <dcterms:created xsi:type="dcterms:W3CDTF">2020-09-24T02:13:35Z</dcterms:created>
  <dcterms:modified xsi:type="dcterms:W3CDTF">2024-10-12T04:09:59Z</dcterms:modified>
</cp:coreProperties>
</file>