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1d73bb7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1d73bb7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live workshops only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b57d35e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b57d35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d73bb7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1d73bb7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1d73bb79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1d73bb79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1d73bb7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1d73bb7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d73bb79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1d73bb7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Based on background, research area, interests, career stage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d73bb79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d73bb79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1d73bb79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1d73bb79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zenodo.org/record/369530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ariangelaP/Open_Science_Open_Future/blob/main/CODE_OF_CONDUCT" TargetMode="External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ct.pt/dsi/docs/Making_Open_Science_a_Reality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hyperlink" Target="https://zenodo.org/record/36953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jp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7425" y="-78600"/>
            <a:ext cx="8520600" cy="9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8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Open Science, Open Future</a:t>
            </a:r>
            <a:endParaRPr sz="378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1061100"/>
            <a:ext cx="6073178" cy="37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653375" y="4739425"/>
            <a:ext cx="426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Illustrations from the Turing Way book dashes | Zenodo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347425" y="73800"/>
            <a:ext cx="85206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OSOF Code of conduct</a:t>
            </a:r>
            <a:endParaRPr sz="3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4294967295" type="ctrTitle"/>
          </p:nvPr>
        </p:nvSpPr>
        <p:spPr>
          <a:xfrm>
            <a:off x="123150" y="812975"/>
            <a:ext cx="88977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-GB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</a:t>
            </a:r>
            <a:r>
              <a:rPr lang="en-GB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articipate</a:t>
            </a:r>
            <a:r>
              <a:rPr lang="en-GB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 proactively take part to the conversation and include others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-GB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Encourage transparency and sharing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-GB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Focus not only on yourself, but on the group you’re working with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-GB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Embrace diversity of backgrounds, opinions, and interests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If you feel uncomfortable at any point, please email osof@gmail.con, or report via the code of conduct report incident form. Every information shared will be treated as confidential.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More info on the code of conduct can be found </a:t>
            </a:r>
            <a:r>
              <a:rPr lang="en-GB" sz="12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here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725" y="2826375"/>
            <a:ext cx="5127475" cy="23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414400" y="2471850"/>
            <a:ext cx="1938900" cy="525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347425" y="-78600"/>
            <a:ext cx="85206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What is Open Science?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18825" y="434950"/>
            <a:ext cx="8749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The practice of making “the primary outputs of publicly funded research results publicly accessible in a digital format with no or minimal restriction.”</a:t>
            </a:r>
            <a:endParaRPr i="1" sz="10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Organization for Economic Cooperation and Development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idx="4294967295" type="ctrTitle"/>
          </p:nvPr>
        </p:nvSpPr>
        <p:spPr>
          <a:xfrm>
            <a:off x="3471900" y="1058925"/>
            <a:ext cx="20145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…or?</a:t>
            </a:r>
            <a:endParaRPr sz="2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537225" y="1720500"/>
            <a:ext cx="51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33333"/>
                </a:solidFill>
                <a:latin typeface="Comfortaa"/>
                <a:ea typeface="Comfortaa"/>
                <a:cs typeface="Comfortaa"/>
                <a:sym typeface="Comfortaa"/>
              </a:rPr>
              <a:t>A NEW WAY OF DOING SCIENCE!</a:t>
            </a:r>
            <a:endParaRPr b="1" sz="1800"/>
          </a:p>
        </p:txBody>
      </p:sp>
      <p:sp>
        <p:nvSpPr>
          <p:cNvPr id="76" name="Google Shape;76;p15"/>
          <p:cNvSpPr txBox="1"/>
          <p:nvPr>
            <p:ph idx="4294967295" type="ctrTitle"/>
          </p:nvPr>
        </p:nvSpPr>
        <p:spPr>
          <a:xfrm>
            <a:off x="715600" y="3379450"/>
            <a:ext cx="20145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for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5"/>
          <p:cNvSpPr txBox="1"/>
          <p:nvPr>
            <p:ph idx="4294967295" type="ctrTitle"/>
          </p:nvPr>
        </p:nvSpPr>
        <p:spPr>
          <a:xfrm>
            <a:off x="4297000" y="3379450"/>
            <a:ext cx="20145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at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5"/>
          <p:cNvSpPr txBox="1"/>
          <p:nvPr>
            <p:ph idx="4294967295" type="ctrTitle"/>
          </p:nvPr>
        </p:nvSpPr>
        <p:spPr>
          <a:xfrm>
            <a:off x="7421200" y="3379450"/>
            <a:ext cx="20145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by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5"/>
          <p:cNvSpPr txBox="1"/>
          <p:nvPr>
            <p:ph idx="4294967295" type="ctrTitle"/>
          </p:nvPr>
        </p:nvSpPr>
        <p:spPr>
          <a:xfrm>
            <a:off x="414400" y="2534975"/>
            <a:ext cx="26205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TRANSPARENCY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481200" y="3310050"/>
            <a:ext cx="1938900" cy="525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4294967295" type="ctrTitle"/>
          </p:nvPr>
        </p:nvSpPr>
        <p:spPr>
          <a:xfrm>
            <a:off x="1938400" y="3373175"/>
            <a:ext cx="10911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EQUITY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88825" y="4171275"/>
            <a:ext cx="1938900" cy="5256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4294967295" type="ctrTitle"/>
          </p:nvPr>
        </p:nvSpPr>
        <p:spPr>
          <a:xfrm>
            <a:off x="1017425" y="4234400"/>
            <a:ext cx="26205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EFFICIENCY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538600" y="2548050"/>
            <a:ext cx="1938900" cy="5256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4294967295" type="ctrTitle"/>
          </p:nvPr>
        </p:nvSpPr>
        <p:spPr>
          <a:xfrm>
            <a:off x="3501600" y="2613000"/>
            <a:ext cx="26205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EVERY RESEARCH STEP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815200" y="2624250"/>
            <a:ext cx="1938900" cy="5256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4294967295" type="ctrTitle"/>
          </p:nvPr>
        </p:nvSpPr>
        <p:spPr>
          <a:xfrm>
            <a:off x="7120000" y="2687375"/>
            <a:ext cx="14514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SCIENTISTS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138800" y="3462450"/>
            <a:ext cx="1938900" cy="5256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4294967295" type="ctrTitle"/>
          </p:nvPr>
        </p:nvSpPr>
        <p:spPr>
          <a:xfrm>
            <a:off x="5443600" y="3449375"/>
            <a:ext cx="14514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POLICY MAKERS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967600" y="4072050"/>
            <a:ext cx="1938900" cy="5256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4294967295" type="ctrTitle"/>
          </p:nvPr>
        </p:nvSpPr>
        <p:spPr>
          <a:xfrm>
            <a:off x="7272400" y="4135175"/>
            <a:ext cx="14514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PUBLIC</a:t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681600" y="4224450"/>
            <a:ext cx="1938900" cy="5256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idx="4294967295" type="ctrTitle"/>
          </p:nvPr>
        </p:nvSpPr>
        <p:spPr>
          <a:xfrm>
            <a:off x="4986400" y="4287575"/>
            <a:ext cx="14514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FUNDERS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52675" y="3410350"/>
            <a:ext cx="340500" cy="34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 flipH="1" rot="10800000">
            <a:off x="922925" y="2967550"/>
            <a:ext cx="2100" cy="4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>
            <a:stCxn id="94" idx="6"/>
            <a:endCxn id="80" idx="2"/>
          </p:cNvCxnSpPr>
          <p:nvPr/>
        </p:nvCxnSpPr>
        <p:spPr>
          <a:xfrm flipH="1" rot="10800000">
            <a:off x="1093175" y="3572950"/>
            <a:ext cx="387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>
            <a:stCxn id="94" idx="4"/>
          </p:cNvCxnSpPr>
          <p:nvPr/>
        </p:nvCxnSpPr>
        <p:spPr>
          <a:xfrm>
            <a:off x="922925" y="3758350"/>
            <a:ext cx="4092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>
            <a:stCxn id="99" idx="0"/>
          </p:cNvCxnSpPr>
          <p:nvPr/>
        </p:nvCxnSpPr>
        <p:spPr>
          <a:xfrm flipH="1" rot="10800000">
            <a:off x="4479138" y="3073650"/>
            <a:ext cx="12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5"/>
          <p:cNvSpPr/>
          <p:nvPr/>
        </p:nvSpPr>
        <p:spPr>
          <a:xfrm>
            <a:off x="4308888" y="3398850"/>
            <a:ext cx="340500" cy="34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421188" y="3398850"/>
            <a:ext cx="340500" cy="34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flipH="1" rot="10800000">
            <a:off x="7578988" y="3160050"/>
            <a:ext cx="14100" cy="2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>
            <a:stCxn id="100" idx="2"/>
            <a:endCxn id="88" idx="6"/>
          </p:cNvCxnSpPr>
          <p:nvPr/>
        </p:nvCxnSpPr>
        <p:spPr>
          <a:xfrm flipH="1">
            <a:off x="7077688" y="3572850"/>
            <a:ext cx="3435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stCxn id="100" idx="3"/>
            <a:endCxn id="92" idx="6"/>
          </p:cNvCxnSpPr>
          <p:nvPr/>
        </p:nvCxnSpPr>
        <p:spPr>
          <a:xfrm flipH="1">
            <a:off x="6620553" y="3695887"/>
            <a:ext cx="850500" cy="7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>
            <a:stCxn id="100" idx="5"/>
            <a:endCxn id="90" idx="0"/>
          </p:cNvCxnSpPr>
          <p:nvPr/>
        </p:nvCxnSpPr>
        <p:spPr>
          <a:xfrm>
            <a:off x="7711822" y="3695887"/>
            <a:ext cx="2253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4294967295" type="ctrTitle"/>
          </p:nvPr>
        </p:nvSpPr>
        <p:spPr>
          <a:xfrm>
            <a:off x="347425" y="73800"/>
            <a:ext cx="85206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Get to know the slang!</a:t>
            </a:r>
            <a:endParaRPr sz="3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788" y="797475"/>
            <a:ext cx="5812425" cy="39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2536075" y="4735375"/>
            <a:ext cx="413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Illustrations from the Turing Way book dashes | Zenodo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4294967295" type="ctrTitle"/>
          </p:nvPr>
        </p:nvSpPr>
        <p:spPr>
          <a:xfrm>
            <a:off x="107038" y="0"/>
            <a:ext cx="91440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3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Overwhelmed? Take one step at the time!</a:t>
            </a:r>
            <a:endParaRPr sz="3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idx="4294967295" type="ctrTitle"/>
          </p:nvPr>
        </p:nvSpPr>
        <p:spPr>
          <a:xfrm>
            <a:off x="107038" y="0"/>
            <a:ext cx="91440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3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Tips on how to get started</a:t>
            </a:r>
            <a:endParaRPr sz="3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5610725" y="1058025"/>
            <a:ext cx="3407100" cy="32730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6231575" y="1526850"/>
            <a:ext cx="2264700" cy="21963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6742325" y="2009400"/>
            <a:ext cx="1243200" cy="12312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7097225" y="242490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6655475" y="3164400"/>
            <a:ext cx="15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peers/team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6210275" y="3708725"/>
            <a:ext cx="22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institution/community</a:t>
            </a:r>
            <a:endParaRPr/>
          </a:p>
        </p:txBody>
      </p:sp>
      <p:sp>
        <p:nvSpPr>
          <p:cNvPr id="132" name="Google Shape;132;p18"/>
          <p:cNvSpPr txBox="1"/>
          <p:nvPr>
            <p:ph idx="4294967295" type="ctrTitle"/>
          </p:nvPr>
        </p:nvSpPr>
        <p:spPr>
          <a:xfrm>
            <a:off x="-110850" y="807000"/>
            <a:ext cx="55089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●"/>
            </a:pPr>
            <a:r>
              <a:rPr b="1"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Identify your skills, needs, and influence</a:t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●"/>
            </a:pPr>
            <a:r>
              <a:rPr b="1"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Start from the little changes </a:t>
            </a:r>
            <a:r>
              <a:rPr lang="en-GB" sz="1300">
                <a:latin typeface="Comfortaa"/>
                <a:ea typeface="Comfortaa"/>
                <a:cs typeface="Comfortaa"/>
                <a:sym typeface="Comfortaa"/>
              </a:rPr>
              <a:t>(Matlab user? Explore Python. Already a coder? Add an extra line of comment to your code)</a:t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●"/>
            </a:pPr>
            <a:r>
              <a:rPr b="1"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Stay curious! </a:t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●"/>
            </a:pPr>
            <a:r>
              <a:rPr b="1"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Have conversations and share! </a:t>
            </a:r>
            <a:r>
              <a:rPr lang="en-GB" sz="13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With peers and senior members of your community</a:t>
            </a:r>
            <a:endParaRPr sz="1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●"/>
            </a:pPr>
            <a:r>
              <a:rPr b="1"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Check what your institution offers.</a:t>
            </a:r>
            <a:r>
              <a:rPr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13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(data management team? Librarians? Open research team?)</a:t>
            </a:r>
            <a:endParaRPr sz="1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●"/>
            </a:pPr>
            <a:r>
              <a:rPr b="1"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Adapt and use existing resources</a:t>
            </a:r>
            <a:r>
              <a:rPr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13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(more about this in a few slides)</a:t>
            </a:r>
            <a:endParaRPr sz="1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●"/>
            </a:pPr>
            <a:r>
              <a:rPr b="1"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Celebrate every step!</a:t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19"/>
          <p:cNvSpPr txBox="1"/>
          <p:nvPr>
            <p:ph idx="4294967295" type="ctrTitle"/>
          </p:nvPr>
        </p:nvSpPr>
        <p:spPr>
          <a:xfrm>
            <a:off x="-1275" y="1209625"/>
            <a:ext cx="45900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●"/>
            </a:pPr>
            <a:r>
              <a:rPr b="1"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Data management</a:t>
            </a:r>
            <a:r>
              <a:rPr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 make plans, make them into practice, and keep them up-to-date. </a:t>
            </a:r>
            <a:r>
              <a:rPr lang="en-GB" sz="13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(Organization freak? Use this strength! Not much organization skills? Talk to your peers/team )</a:t>
            </a:r>
            <a:endParaRPr sz="1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fortaa"/>
              <a:buChar char="●"/>
            </a:pPr>
            <a:r>
              <a:rPr b="1"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Publishing practices</a:t>
            </a:r>
            <a:r>
              <a:rPr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 use preprints, open access</a:t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950" y="152400"/>
            <a:ext cx="4498501" cy="33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4294967295" type="ctrTitle"/>
          </p:nvPr>
        </p:nvSpPr>
        <p:spPr>
          <a:xfrm>
            <a:off x="-1537187" y="171450"/>
            <a:ext cx="91440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There’s something for everyone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3483875"/>
            <a:ext cx="6793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b="1" lang="en-GB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 and code sharing</a:t>
            </a:r>
            <a:r>
              <a:rPr lang="en-GB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use repositories and open softwares. </a:t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b="1" lang="en-GB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 reuse:</a:t>
            </a:r>
            <a:r>
              <a:rPr lang="en-GB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promote and practice it!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4294967295" type="ctrTitle"/>
          </p:nvPr>
        </p:nvSpPr>
        <p:spPr>
          <a:xfrm>
            <a:off x="347425" y="73800"/>
            <a:ext cx="85206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Why should I care?</a:t>
            </a:r>
            <a:endParaRPr sz="3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7300"/>
            <a:ext cx="3797868" cy="385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868" y="1137300"/>
            <a:ext cx="4888931" cy="3291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>
            <p:ph idx="4294967295" type="ctrTitle"/>
          </p:nvPr>
        </p:nvSpPr>
        <p:spPr>
          <a:xfrm>
            <a:off x="826175" y="807975"/>
            <a:ext cx="228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1874"/>
              <a:buNone/>
            </a:pPr>
            <a:r>
              <a:rPr lang="en-GB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REPRODUCIBILITY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20"/>
          <p:cNvSpPr txBox="1"/>
          <p:nvPr>
            <p:ph idx="4294967295" type="ctrTitle"/>
          </p:nvPr>
        </p:nvSpPr>
        <p:spPr>
          <a:xfrm>
            <a:off x="5702975" y="807975"/>
            <a:ext cx="228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61874"/>
              <a:buNone/>
            </a:pPr>
            <a:r>
              <a:rPr lang="en-GB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OPEN-ACCESS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21"/>
          <p:cNvSpPr txBox="1"/>
          <p:nvPr>
            <p:ph idx="4294967295" type="ctrTitle"/>
          </p:nvPr>
        </p:nvSpPr>
        <p:spPr>
          <a:xfrm>
            <a:off x="347425" y="73800"/>
            <a:ext cx="85206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Make use of the resources available</a:t>
            </a:r>
            <a:endParaRPr sz="30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075" y="1073725"/>
            <a:ext cx="1872685" cy="10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600" y="2175063"/>
            <a:ext cx="1070750" cy="10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5831" y="1272063"/>
            <a:ext cx="1950200" cy="6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6600" y="1073725"/>
            <a:ext cx="1240875" cy="12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7">
            <a:alphaModFix/>
          </a:blip>
          <a:srcRect b="67673" l="67015" r="0" t="0"/>
          <a:stretch/>
        </p:blipFill>
        <p:spPr>
          <a:xfrm>
            <a:off x="2552363" y="3796550"/>
            <a:ext cx="942550" cy="5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35524" y="2279524"/>
            <a:ext cx="888100" cy="102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61542" y="2314592"/>
            <a:ext cx="796450" cy="7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77126" y="3698026"/>
            <a:ext cx="1563590" cy="6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