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7" r:id="rId16"/>
    <p:sldId id="278" r:id="rId17"/>
    <p:sldId id="270" r:id="rId18"/>
    <p:sldId id="271"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966BA8-94CE-4BF7-A1B9-10323A0B53DB}" v="1" dt="2024-12-26T12:14:29.7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ANIHILL A" userId="1d67f3485d6a7ad7" providerId="LiveId" clId="{83966BA8-94CE-4BF7-A1B9-10323A0B53DB}"/>
    <pc:docChg chg="custSel delSld modSld">
      <pc:chgData name="MARIANIHILL A" userId="1d67f3485d6a7ad7" providerId="LiveId" clId="{83966BA8-94CE-4BF7-A1B9-10323A0B53DB}" dt="2024-12-26T12:15:13.273" v="10" actId="20577"/>
      <pc:docMkLst>
        <pc:docMk/>
      </pc:docMkLst>
      <pc:sldChg chg="modSp mod">
        <pc:chgData name="MARIANIHILL A" userId="1d67f3485d6a7ad7" providerId="LiveId" clId="{83966BA8-94CE-4BF7-A1B9-10323A0B53DB}" dt="2024-12-26T12:14:12.437" v="1" actId="27636"/>
        <pc:sldMkLst>
          <pc:docMk/>
          <pc:sldMk cId="2282708467" sldId="256"/>
        </pc:sldMkLst>
        <pc:spChg chg="mod">
          <ac:chgData name="MARIANIHILL A" userId="1d67f3485d6a7ad7" providerId="LiveId" clId="{83966BA8-94CE-4BF7-A1B9-10323A0B53DB}" dt="2024-12-26T12:14:12.437" v="1" actId="27636"/>
          <ac:spMkLst>
            <pc:docMk/>
            <pc:sldMk cId="2282708467" sldId="256"/>
            <ac:spMk id="3" creationId="{89B0B928-597D-75C4-08DC-1CF7531571DD}"/>
          </ac:spMkLst>
        </pc:spChg>
      </pc:sldChg>
      <pc:sldChg chg="modSp mod">
        <pc:chgData name="MARIANIHILL A" userId="1d67f3485d6a7ad7" providerId="LiveId" clId="{83966BA8-94CE-4BF7-A1B9-10323A0B53DB}" dt="2024-12-26T12:14:55.439" v="9" actId="1076"/>
        <pc:sldMkLst>
          <pc:docMk/>
          <pc:sldMk cId="3266492540" sldId="257"/>
        </pc:sldMkLst>
        <pc:spChg chg="mod">
          <ac:chgData name="MARIANIHILL A" userId="1d67f3485d6a7ad7" providerId="LiveId" clId="{83966BA8-94CE-4BF7-A1B9-10323A0B53DB}" dt="2024-12-26T12:14:29.723" v="5" actId="1076"/>
          <ac:spMkLst>
            <pc:docMk/>
            <pc:sldMk cId="3266492540" sldId="257"/>
            <ac:spMk id="5" creationId="{7E86835A-637B-DE05-DFCD-5B5016A896E8}"/>
          </ac:spMkLst>
        </pc:spChg>
        <pc:graphicFrameChg chg="mod modGraphic">
          <ac:chgData name="MARIANIHILL A" userId="1d67f3485d6a7ad7" providerId="LiveId" clId="{83966BA8-94CE-4BF7-A1B9-10323A0B53DB}" dt="2024-12-26T12:14:55.439" v="9" actId="1076"/>
          <ac:graphicFrameMkLst>
            <pc:docMk/>
            <pc:sldMk cId="3266492540" sldId="257"/>
            <ac:graphicFrameMk id="4" creationId="{1FD47B28-8BDB-A9B1-52EA-78BEA0832D1C}"/>
          </ac:graphicFrameMkLst>
        </pc:graphicFrameChg>
      </pc:sldChg>
      <pc:sldChg chg="modSp mod">
        <pc:chgData name="MARIANIHILL A" userId="1d67f3485d6a7ad7" providerId="LiveId" clId="{83966BA8-94CE-4BF7-A1B9-10323A0B53DB}" dt="2024-12-26T12:15:13.273" v="10" actId="20577"/>
        <pc:sldMkLst>
          <pc:docMk/>
          <pc:sldMk cId="4052828476" sldId="272"/>
        </pc:sldMkLst>
        <pc:spChg chg="mod">
          <ac:chgData name="MARIANIHILL A" userId="1d67f3485d6a7ad7" providerId="LiveId" clId="{83966BA8-94CE-4BF7-A1B9-10323A0B53DB}" dt="2024-12-26T12:15:13.273" v="10" actId="20577"/>
          <ac:spMkLst>
            <pc:docMk/>
            <pc:sldMk cId="4052828476" sldId="272"/>
            <ac:spMk id="3" creationId="{7CD85427-2BC3-3958-CBDF-873CBE67CF1C}"/>
          </ac:spMkLst>
        </pc:spChg>
      </pc:sldChg>
      <pc:sldChg chg="del">
        <pc:chgData name="MARIANIHILL A" userId="1d67f3485d6a7ad7" providerId="LiveId" clId="{83966BA8-94CE-4BF7-A1B9-10323A0B53DB}" dt="2024-12-26T12:14:15.471" v="2" actId="47"/>
        <pc:sldMkLst>
          <pc:docMk/>
          <pc:sldMk cId="11565287" sldId="273"/>
        </pc:sldMkLst>
      </pc:sldChg>
      <pc:sldChg chg="del">
        <pc:chgData name="MARIANIHILL A" userId="1d67f3485d6a7ad7" providerId="LiveId" clId="{83966BA8-94CE-4BF7-A1B9-10323A0B53DB}" dt="2024-12-26T12:14:18.416" v="3" actId="47"/>
        <pc:sldMkLst>
          <pc:docMk/>
          <pc:sldMk cId="4208242469" sldId="275"/>
        </pc:sldMkLst>
      </pc:sldChg>
      <pc:sldChg chg="del">
        <pc:chgData name="MARIANIHILL A" userId="1d67f3485d6a7ad7" providerId="LiveId" clId="{83966BA8-94CE-4BF7-A1B9-10323A0B53DB}" dt="2024-12-26T12:14:19.397" v="4" actId="47"/>
        <pc:sldMkLst>
          <pc:docMk/>
          <pc:sldMk cId="1212952288" sldId="27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12/26/2024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0465B-912B-3C35-FE91-BD92F511A257}"/>
              </a:ext>
            </a:extLst>
          </p:cNvPr>
          <p:cNvSpPr>
            <a:spLocks noGrp="1"/>
          </p:cNvSpPr>
          <p:nvPr>
            <p:ph type="ctrTitle"/>
          </p:nvPr>
        </p:nvSpPr>
        <p:spPr/>
        <p:txBody>
          <a:bodyPr>
            <a:normAutofit fontScale="90000"/>
          </a:bodyPr>
          <a:lstStyle/>
          <a:p>
            <a:r>
              <a:rPr lang="en-US" dirty="0"/>
              <a:t>EMPLOYEE PERFORMANCE AND STATISFACTION ANALYSIS</a:t>
            </a:r>
            <a:endParaRPr lang="en-IN" dirty="0"/>
          </a:p>
        </p:txBody>
      </p:sp>
      <p:sp>
        <p:nvSpPr>
          <p:cNvPr id="3" name="Subtitle 2">
            <a:extLst>
              <a:ext uri="{FF2B5EF4-FFF2-40B4-BE49-F238E27FC236}">
                <a16:creationId xmlns:a16="http://schemas.microsoft.com/office/drawing/2014/main" id="{89B0B928-597D-75C4-08DC-1CF7531571DD}"/>
              </a:ext>
            </a:extLst>
          </p:cNvPr>
          <p:cNvSpPr>
            <a:spLocks noGrp="1"/>
          </p:cNvSpPr>
          <p:nvPr>
            <p:ph type="subTitle" idx="1"/>
          </p:nvPr>
        </p:nvSpPr>
        <p:spPr/>
        <p:txBody>
          <a:bodyPr>
            <a:normAutofit/>
          </a:bodyPr>
          <a:lstStyle/>
          <a:p>
            <a:r>
              <a:rPr lang="en-IN" dirty="0"/>
              <a:t>By </a:t>
            </a:r>
          </a:p>
          <a:p>
            <a:r>
              <a:rPr lang="en-IN" dirty="0"/>
              <a:t>MARIANIHILL A </a:t>
            </a:r>
          </a:p>
        </p:txBody>
      </p:sp>
    </p:spTree>
    <p:extLst>
      <p:ext uri="{BB962C8B-B14F-4D97-AF65-F5344CB8AC3E}">
        <p14:creationId xmlns:p14="http://schemas.microsoft.com/office/powerpoint/2010/main" val="2282708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D18BB0-65C5-4B20-59D0-B85DEBDFFB53}"/>
              </a:ext>
            </a:extLst>
          </p:cNvPr>
          <p:cNvSpPr>
            <a:spLocks noGrp="1"/>
          </p:cNvSpPr>
          <p:nvPr>
            <p:ph idx="1"/>
          </p:nvPr>
        </p:nvSpPr>
        <p:spPr>
          <a:xfrm>
            <a:off x="1710813" y="609600"/>
            <a:ext cx="10294374" cy="6017342"/>
          </a:xfrm>
        </p:spPr>
        <p:txBody>
          <a:bodyPr>
            <a:normAutofit/>
          </a:bodyPr>
          <a:lstStyle/>
          <a:p>
            <a:pPr marL="270510">
              <a:lnSpc>
                <a:spcPct val="150000"/>
              </a:lnSpc>
              <a:tabLst>
                <a:tab pos="2878455" algn="l"/>
              </a:tabLst>
            </a:pPr>
            <a:r>
              <a:rPr lang="en-US" sz="1800" b="1" u="sng" dirty="0">
                <a:effectLst/>
                <a:latin typeface="Times New Roman" panose="02020603050405020304" pitchFamily="18" charset="0"/>
                <a:ea typeface="Times New Roman" panose="02020603050405020304" pitchFamily="18" charset="0"/>
              </a:rPr>
              <a:t>Data Overview</a:t>
            </a:r>
            <a:endParaRPr lang="en-IN" sz="1800" dirty="0">
              <a:effectLst/>
              <a:latin typeface="Times New Roman" panose="02020603050405020304" pitchFamily="18" charset="0"/>
              <a:ea typeface="Times New Roman" panose="02020603050405020304" pitchFamily="18" charset="0"/>
            </a:endParaRPr>
          </a:p>
          <a:p>
            <a:pPr marL="270510" marR="144145" indent="629920" algn="just">
              <a:lnSpc>
                <a:spcPct val="150000"/>
              </a:lnSpc>
              <a:spcAft>
                <a:spcPts val="0"/>
              </a:spcAft>
              <a:tabLst>
                <a:tab pos="2878455" algn="l"/>
              </a:tabLst>
            </a:pPr>
            <a:r>
              <a:rPr lang="en-US" sz="1800" dirty="0">
                <a:effectLst/>
                <a:latin typeface="Times New Roman" panose="02020603050405020304" pitchFamily="18" charset="0"/>
                <a:ea typeface="Times New Roman" panose="02020603050405020304" pitchFamily="18" charset="0"/>
              </a:rPr>
              <a:t>The data overview process involves first reading the dataset to understand its structure. Next, checking for duplicates ensures data integrity, followed by identifying missing values that may impact the analysis. Finally, data distributions are examined to visualize how variables like age, salary, and satisfaction are spread across the dataset.</a:t>
            </a:r>
            <a:endParaRPr lang="en-IN" sz="1800" dirty="0">
              <a:effectLst/>
              <a:latin typeface="Times New Roman" panose="02020603050405020304" pitchFamily="18" charset="0"/>
              <a:ea typeface="Times New Roman" panose="02020603050405020304" pitchFamily="18" charset="0"/>
            </a:endParaRPr>
          </a:p>
          <a:p>
            <a:pPr marL="540385">
              <a:lnSpc>
                <a:spcPct val="150000"/>
              </a:lnSpc>
              <a:tabLst>
                <a:tab pos="2878455" algn="l"/>
              </a:tabLst>
            </a:pPr>
            <a:r>
              <a:rPr lang="en-US" sz="1800" dirty="0">
                <a:effectLst/>
                <a:latin typeface="Times New Roman" panose="02020603050405020304" pitchFamily="18" charset="0"/>
                <a:ea typeface="Times New Roman" panose="02020603050405020304" pitchFamily="18" charset="0"/>
              </a:rPr>
              <a:t>1. Read data</a:t>
            </a:r>
            <a:endParaRPr lang="en-IN" sz="1800" dirty="0">
              <a:effectLst/>
              <a:latin typeface="Times New Roman" panose="02020603050405020304" pitchFamily="18" charset="0"/>
              <a:ea typeface="Times New Roman" panose="02020603050405020304" pitchFamily="18" charset="0"/>
            </a:endParaRPr>
          </a:p>
          <a:p>
            <a:pPr marL="540385">
              <a:lnSpc>
                <a:spcPct val="150000"/>
              </a:lnSpc>
              <a:tabLst>
                <a:tab pos="2878455" algn="l"/>
              </a:tabLst>
            </a:pPr>
            <a:r>
              <a:rPr lang="en-US" sz="1800" dirty="0">
                <a:effectLst/>
                <a:latin typeface="Times New Roman" panose="02020603050405020304" pitchFamily="18" charset="0"/>
                <a:ea typeface="Times New Roman" panose="02020603050405020304" pitchFamily="18" charset="0"/>
              </a:rPr>
              <a:t>2. Check for Duplicates</a:t>
            </a:r>
            <a:endParaRPr lang="en-IN" sz="1800" dirty="0">
              <a:effectLst/>
              <a:latin typeface="Times New Roman" panose="02020603050405020304" pitchFamily="18" charset="0"/>
              <a:ea typeface="Times New Roman" panose="02020603050405020304" pitchFamily="18" charset="0"/>
            </a:endParaRPr>
          </a:p>
          <a:p>
            <a:pPr marL="540385">
              <a:lnSpc>
                <a:spcPct val="150000"/>
              </a:lnSpc>
              <a:tabLst>
                <a:tab pos="2878455" algn="l"/>
              </a:tabLst>
            </a:pPr>
            <a:r>
              <a:rPr lang="en-US" sz="1800" dirty="0">
                <a:effectLst/>
                <a:latin typeface="Times New Roman" panose="02020603050405020304" pitchFamily="18" charset="0"/>
                <a:ea typeface="Times New Roman" panose="02020603050405020304" pitchFamily="18" charset="0"/>
              </a:rPr>
              <a:t>3. Check for Missing Values</a:t>
            </a:r>
            <a:endParaRPr lang="en-IN" sz="1800" dirty="0">
              <a:effectLst/>
              <a:latin typeface="Times New Roman" panose="02020603050405020304" pitchFamily="18" charset="0"/>
              <a:ea typeface="Times New Roman" panose="02020603050405020304" pitchFamily="18" charset="0"/>
            </a:endParaRPr>
          </a:p>
          <a:p>
            <a:pPr marL="540385">
              <a:lnSpc>
                <a:spcPct val="150000"/>
              </a:lnSpc>
              <a:tabLst>
                <a:tab pos="2878455" algn="l"/>
              </a:tabLst>
            </a:pPr>
            <a:r>
              <a:rPr lang="en-US" sz="1800" dirty="0">
                <a:effectLst/>
                <a:latin typeface="Times New Roman" panose="02020603050405020304" pitchFamily="18" charset="0"/>
                <a:ea typeface="Times New Roman" panose="02020603050405020304" pitchFamily="18" charset="0"/>
              </a:rPr>
              <a:t>4. Data Distributions</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824270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7CA8B11-9821-D039-BE35-0CCA0E3A8D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8570" y="1612703"/>
            <a:ext cx="5692633" cy="3109229"/>
          </a:xfrm>
          <a:prstGeom prst="rect">
            <a:avLst/>
          </a:prstGeom>
        </p:spPr>
      </p:pic>
      <p:pic>
        <p:nvPicPr>
          <p:cNvPr id="5" name="Picture 4">
            <a:extLst>
              <a:ext uri="{FF2B5EF4-FFF2-40B4-BE49-F238E27FC236}">
                <a16:creationId xmlns:a16="http://schemas.microsoft.com/office/drawing/2014/main" id="{928615D6-3035-14C9-F1AD-E8104F5EF0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0649" y="706549"/>
            <a:ext cx="3905609" cy="5524605"/>
          </a:xfrm>
          <a:prstGeom prst="rect">
            <a:avLst/>
          </a:prstGeom>
        </p:spPr>
      </p:pic>
    </p:spTree>
    <p:extLst>
      <p:ext uri="{BB962C8B-B14F-4D97-AF65-F5344CB8AC3E}">
        <p14:creationId xmlns:p14="http://schemas.microsoft.com/office/powerpoint/2010/main" val="2315136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B100865-A0AB-6CB1-C1D6-249D690637F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8818" t="7037" r="8455" b="5926"/>
          <a:stretch/>
        </p:blipFill>
        <p:spPr bwMode="auto">
          <a:xfrm>
            <a:off x="1195541" y="690716"/>
            <a:ext cx="10604047" cy="547656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38320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B02B9DAB-1D99-A470-54B1-EB975787D7EB}"/>
              </a:ext>
            </a:extLst>
          </p:cNvPr>
          <p:cNvPicPr>
            <a:picLocks noGrp="1" noChangeAspect="1"/>
          </p:cNvPicPr>
          <p:nvPr>
            <p:ph idx="1"/>
          </p:nvPr>
        </p:nvPicPr>
        <p:blipFill>
          <a:blip r:embed="rId2"/>
          <a:stretch>
            <a:fillRect/>
          </a:stretch>
        </p:blipFill>
        <p:spPr>
          <a:xfrm>
            <a:off x="983226" y="149156"/>
            <a:ext cx="7964128" cy="6559688"/>
          </a:xfrm>
          <a:prstGeom prst="rect">
            <a:avLst/>
          </a:prstGeom>
        </p:spPr>
      </p:pic>
      <p:pic>
        <p:nvPicPr>
          <p:cNvPr id="9" name="Picture 8">
            <a:extLst>
              <a:ext uri="{FF2B5EF4-FFF2-40B4-BE49-F238E27FC236}">
                <a16:creationId xmlns:a16="http://schemas.microsoft.com/office/drawing/2014/main" id="{95555A5A-1504-2AB7-0854-2FC3C0183365}"/>
              </a:ext>
            </a:extLst>
          </p:cNvPr>
          <p:cNvPicPr>
            <a:picLocks noChangeAspect="1"/>
          </p:cNvPicPr>
          <p:nvPr/>
        </p:nvPicPr>
        <p:blipFill rotWithShape="1">
          <a:blip r:embed="rId3">
            <a:extLst>
              <a:ext uri="{28A0092B-C50C-407E-A947-70E740481C1C}">
                <a14:useLocalDpi xmlns:a14="http://schemas.microsoft.com/office/drawing/2010/main" val="0"/>
              </a:ext>
            </a:extLst>
          </a:blip>
          <a:srcRect l="24341" b="15083"/>
          <a:stretch/>
        </p:blipFill>
        <p:spPr bwMode="auto">
          <a:xfrm>
            <a:off x="8000188" y="3211469"/>
            <a:ext cx="4083321" cy="349737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57166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E0F619F-5970-4469-1F4D-75C5FB1699F3}"/>
              </a:ext>
            </a:extLst>
          </p:cNvPr>
          <p:cNvPicPr>
            <a:picLocks noGrp="1" noChangeAspect="1"/>
          </p:cNvPicPr>
          <p:nvPr>
            <p:ph idx="1"/>
          </p:nvPr>
        </p:nvPicPr>
        <p:blipFill>
          <a:blip r:embed="rId2"/>
          <a:stretch>
            <a:fillRect/>
          </a:stretch>
        </p:blipFill>
        <p:spPr>
          <a:xfrm>
            <a:off x="2251587" y="218476"/>
            <a:ext cx="8288594" cy="6575544"/>
          </a:xfrm>
          <a:prstGeom prst="rect">
            <a:avLst/>
          </a:prstGeom>
        </p:spPr>
      </p:pic>
    </p:spTree>
    <p:extLst>
      <p:ext uri="{BB962C8B-B14F-4D97-AF65-F5344CB8AC3E}">
        <p14:creationId xmlns:p14="http://schemas.microsoft.com/office/powerpoint/2010/main" val="3542157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F6C38B-6E43-645B-CF3E-5B1151F94E23}"/>
              </a:ext>
            </a:extLst>
          </p:cNvPr>
          <p:cNvPicPr>
            <a:picLocks noChangeAspect="1"/>
          </p:cNvPicPr>
          <p:nvPr/>
        </p:nvPicPr>
        <p:blipFill>
          <a:blip r:embed="rId2"/>
          <a:stretch>
            <a:fillRect/>
          </a:stretch>
        </p:blipFill>
        <p:spPr>
          <a:xfrm>
            <a:off x="2032795" y="221052"/>
            <a:ext cx="6171194" cy="2286173"/>
          </a:xfrm>
          <a:prstGeom prst="rect">
            <a:avLst/>
          </a:prstGeom>
        </p:spPr>
      </p:pic>
      <p:pic>
        <p:nvPicPr>
          <p:cNvPr id="4" name="Picture 3">
            <a:extLst>
              <a:ext uri="{FF2B5EF4-FFF2-40B4-BE49-F238E27FC236}">
                <a16:creationId xmlns:a16="http://schemas.microsoft.com/office/drawing/2014/main" id="{A56C9694-6555-20C7-F4F8-BC3B4BDC6A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3612" y="2507225"/>
            <a:ext cx="5941060" cy="1956435"/>
          </a:xfrm>
          <a:prstGeom prst="rect">
            <a:avLst/>
          </a:prstGeom>
        </p:spPr>
      </p:pic>
      <p:pic>
        <p:nvPicPr>
          <p:cNvPr id="5" name="Picture 4">
            <a:extLst>
              <a:ext uri="{FF2B5EF4-FFF2-40B4-BE49-F238E27FC236}">
                <a16:creationId xmlns:a16="http://schemas.microsoft.com/office/drawing/2014/main" id="{3A33A96C-8139-FCEF-01F4-5BC27DF4AA1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44672" y="2528815"/>
            <a:ext cx="5875020" cy="1934845"/>
          </a:xfrm>
          <a:prstGeom prst="rect">
            <a:avLst/>
          </a:prstGeom>
        </p:spPr>
      </p:pic>
      <p:pic>
        <p:nvPicPr>
          <p:cNvPr id="6" name="Picture 5">
            <a:extLst>
              <a:ext uri="{FF2B5EF4-FFF2-40B4-BE49-F238E27FC236}">
                <a16:creationId xmlns:a16="http://schemas.microsoft.com/office/drawing/2014/main" id="{168E542F-C394-291F-9A71-73AF91A0BA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4552" y="4867828"/>
            <a:ext cx="4053840" cy="937260"/>
          </a:xfrm>
          <a:prstGeom prst="rect">
            <a:avLst/>
          </a:prstGeom>
        </p:spPr>
      </p:pic>
      <p:pic>
        <p:nvPicPr>
          <p:cNvPr id="7" name="Picture 6">
            <a:extLst>
              <a:ext uri="{FF2B5EF4-FFF2-40B4-BE49-F238E27FC236}">
                <a16:creationId xmlns:a16="http://schemas.microsoft.com/office/drawing/2014/main" id="{3FD79F0B-B7E2-18D3-22C2-D27C8C235AA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17572" y="4509553"/>
            <a:ext cx="6802120" cy="2240280"/>
          </a:xfrm>
          <a:prstGeom prst="rect">
            <a:avLst/>
          </a:prstGeom>
        </p:spPr>
      </p:pic>
    </p:spTree>
    <p:extLst>
      <p:ext uri="{BB962C8B-B14F-4D97-AF65-F5344CB8AC3E}">
        <p14:creationId xmlns:p14="http://schemas.microsoft.com/office/powerpoint/2010/main" val="896630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558B5D3-9F92-4246-5169-F6950ADDF244}"/>
              </a:ext>
            </a:extLst>
          </p:cNvPr>
          <p:cNvPicPr>
            <a:picLocks noChangeAspect="1"/>
          </p:cNvPicPr>
          <p:nvPr/>
        </p:nvPicPr>
        <p:blipFill>
          <a:blip r:embed="rId2"/>
          <a:stretch>
            <a:fillRect/>
          </a:stretch>
        </p:blipFill>
        <p:spPr>
          <a:xfrm>
            <a:off x="318516" y="1426243"/>
            <a:ext cx="5747004" cy="4674108"/>
          </a:xfrm>
          <a:prstGeom prst="rect">
            <a:avLst/>
          </a:prstGeom>
        </p:spPr>
      </p:pic>
      <p:pic>
        <p:nvPicPr>
          <p:cNvPr id="3" name="Picture 2">
            <a:extLst>
              <a:ext uri="{FF2B5EF4-FFF2-40B4-BE49-F238E27FC236}">
                <a16:creationId xmlns:a16="http://schemas.microsoft.com/office/drawing/2014/main" id="{5EB685D5-660F-68A7-2B75-A2AC462E9855}"/>
              </a:ext>
            </a:extLst>
          </p:cNvPr>
          <p:cNvPicPr>
            <a:picLocks noChangeAspect="1"/>
          </p:cNvPicPr>
          <p:nvPr/>
        </p:nvPicPr>
        <p:blipFill rotWithShape="1">
          <a:blip r:embed="rId3">
            <a:extLst>
              <a:ext uri="{28A0092B-C50C-407E-A947-70E740481C1C}">
                <a14:useLocalDpi xmlns:a14="http://schemas.microsoft.com/office/drawing/2010/main" val="0"/>
              </a:ext>
            </a:extLst>
          </a:blip>
          <a:srcRect l="25636" t="12888" r="5636" b="7556"/>
          <a:stretch/>
        </p:blipFill>
        <p:spPr bwMode="auto">
          <a:xfrm>
            <a:off x="6356505" y="2169801"/>
            <a:ext cx="5515896" cy="313413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15594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9DC2D-2E68-5FFB-3EEC-BF2800FC8527}"/>
              </a:ext>
            </a:extLst>
          </p:cNvPr>
          <p:cNvSpPr>
            <a:spLocks noGrp="1"/>
          </p:cNvSpPr>
          <p:nvPr>
            <p:ph type="title"/>
          </p:nvPr>
        </p:nvSpPr>
        <p:spPr/>
        <p:txBody>
          <a:bodyPr/>
          <a:lstStyle/>
          <a:p>
            <a:r>
              <a:rPr lang="en-US" sz="1800" b="1" u="none" strike="noStrike" kern="0" dirty="0">
                <a:effectLst/>
                <a:uFill>
                  <a:solidFill>
                    <a:srgbClr val="000000"/>
                  </a:solidFill>
                </a:uFill>
                <a:latin typeface="Times New Roman" panose="02020603050405020304" pitchFamily="18" charset="0"/>
                <a:ea typeface="Times New Roman" panose="02020603050405020304" pitchFamily="18" charset="0"/>
              </a:rPr>
              <a:t>CONCLUSION</a:t>
            </a:r>
            <a:br>
              <a:rPr lang="en-IN" sz="1800" b="1" u="sng" kern="0" dirty="0">
                <a:effectLst/>
                <a:uFill>
                  <a:solidFill>
                    <a:srgbClr val="000000"/>
                  </a:solidFill>
                </a:uFill>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A2F067E-5588-F7EB-D20D-0FA2516ED025}"/>
              </a:ext>
            </a:extLst>
          </p:cNvPr>
          <p:cNvSpPr>
            <a:spLocks noGrp="1"/>
          </p:cNvSpPr>
          <p:nvPr>
            <p:ph idx="1"/>
          </p:nvPr>
        </p:nvSpPr>
        <p:spPr>
          <a:xfrm>
            <a:off x="1563329" y="1160206"/>
            <a:ext cx="10373032" cy="5476568"/>
          </a:xfrm>
        </p:spPr>
        <p:txBody>
          <a:bodyPr>
            <a:normAutofit fontScale="85000" lnSpcReduction="10000"/>
          </a:bodyPr>
          <a:lstStyle/>
          <a:p>
            <a:pPr marR="323850" algn="just">
              <a:lnSpc>
                <a:spcPct val="150000"/>
              </a:lnSpc>
              <a:spcAft>
                <a:spcPts val="0"/>
              </a:spcAft>
            </a:pPr>
            <a:r>
              <a:rPr lang="en-IN" sz="1800" dirty="0">
                <a:effectLst/>
                <a:latin typeface="Times New Roman" panose="02020603050405020304" pitchFamily="18" charset="0"/>
                <a:ea typeface="Times New Roman" panose="02020603050405020304" pitchFamily="18" charset="0"/>
              </a:rPr>
              <a:t>The analysis of the employee performance and satisfaction dataset has provided valuable insights into how various factors impact productivity and overall employee satisfaction. By exploring demographic data, we observed that age and gender distributions have subtle but notable effects on productivity and satisfaction rates. Additionally, a correlation analysis revealed that the number of projects completed, along with feedback scores, plays a crucial role in influencing both productivity and satisfaction levels.</a:t>
            </a:r>
          </a:p>
          <a:p>
            <a:pPr marR="323850" algn="just">
              <a:lnSpc>
                <a:spcPct val="150000"/>
              </a:lnSpc>
              <a:spcAft>
                <a:spcPts val="0"/>
              </a:spcAft>
            </a:pPr>
            <a:r>
              <a:rPr lang="en-IN" sz="1800" dirty="0">
                <a:effectLst/>
                <a:latin typeface="Times New Roman" panose="02020603050405020304" pitchFamily="18" charset="0"/>
                <a:ea typeface="Times New Roman" panose="02020603050405020304" pitchFamily="18" charset="0"/>
              </a:rPr>
              <a:t>The project has also highlighted how salary variations affect employee performance. Higher salary ranges generally correspond to increased productivity and satisfaction, although the relationship is not always linear. Through the regression model and feedback analysis, we identified key areas where employee engagement can be improved, particularly for those with lower feedback scores or those handling heavier workloads.</a:t>
            </a:r>
          </a:p>
          <a:p>
            <a:pPr marR="323850" algn="just">
              <a:lnSpc>
                <a:spcPct val="150000"/>
              </a:lnSpc>
              <a:spcAft>
                <a:spcPts val="0"/>
              </a:spcAft>
            </a:pPr>
            <a:r>
              <a:rPr lang="en-IN" sz="1800" dirty="0">
                <a:effectLst/>
                <a:latin typeface="Times New Roman" panose="02020603050405020304" pitchFamily="18" charset="0"/>
                <a:ea typeface="Times New Roman" panose="02020603050405020304" pitchFamily="18" charset="0"/>
              </a:rPr>
              <a:t>By incorporating visualizations, the project provided HR professionals with an interactive tool to explore these insights, making it easier to spot trends and patterns in the data. This solution not only offers a deeper understanding of employee behaviour but also serves as a foundation for creating actionable strategies aimed at improving both individual performance and overall organizational efficiency.</a:t>
            </a:r>
          </a:p>
          <a:p>
            <a:pPr marR="323850" algn="just">
              <a:lnSpc>
                <a:spcPct val="150000"/>
              </a:lnSpc>
              <a:spcAft>
                <a:spcPts val="0"/>
              </a:spcAft>
            </a:pPr>
            <a:r>
              <a:rPr lang="en-IN" sz="1800" dirty="0">
                <a:effectLst/>
                <a:latin typeface="Times New Roman" panose="02020603050405020304" pitchFamily="18" charset="0"/>
                <a:ea typeface="Times New Roman" panose="02020603050405020304" pitchFamily="18" charset="0"/>
              </a:rPr>
              <a:t>The results reinforce the importance of data-driven decision-making in enhancing employee satisfaction and productivity.</a:t>
            </a:r>
          </a:p>
        </p:txBody>
      </p:sp>
    </p:spTree>
    <p:extLst>
      <p:ext uri="{BB962C8B-B14F-4D97-AF65-F5344CB8AC3E}">
        <p14:creationId xmlns:p14="http://schemas.microsoft.com/office/powerpoint/2010/main" val="708315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35943-2000-8421-4167-5A4A81804014}"/>
              </a:ext>
            </a:extLst>
          </p:cNvPr>
          <p:cNvSpPr>
            <a:spLocks noGrp="1"/>
          </p:cNvSpPr>
          <p:nvPr>
            <p:ph type="title"/>
          </p:nvPr>
        </p:nvSpPr>
        <p:spPr/>
        <p:txBody>
          <a:bodyPr/>
          <a:lstStyle/>
          <a:p>
            <a:r>
              <a:rPr lang="en-US" sz="1800" b="1" u="none" strike="noStrike" kern="0" dirty="0">
                <a:effectLst/>
                <a:uFill>
                  <a:solidFill>
                    <a:srgbClr val="000000"/>
                  </a:solidFill>
                </a:uFill>
                <a:latin typeface="Times New Roman" panose="02020603050405020304" pitchFamily="18" charset="0"/>
                <a:ea typeface="Times New Roman" panose="02020603050405020304" pitchFamily="18" charset="0"/>
              </a:rPr>
              <a:t>FUTURE</a:t>
            </a:r>
            <a:r>
              <a:rPr lang="en-US" sz="1800" b="0" u="none" strike="noStrike" kern="0" dirty="0">
                <a:effectLst/>
                <a:uFill>
                  <a:solidFill>
                    <a:srgbClr val="000000"/>
                  </a:solidFill>
                </a:uFill>
                <a:latin typeface="Times New Roman" panose="02020603050405020304" pitchFamily="18" charset="0"/>
                <a:ea typeface="Times New Roman" panose="02020603050405020304" pitchFamily="18" charset="0"/>
              </a:rPr>
              <a:t> </a:t>
            </a:r>
            <a:r>
              <a:rPr lang="en-US" sz="1800" b="1" u="none" strike="noStrike" kern="0" dirty="0">
                <a:effectLst/>
                <a:uFill>
                  <a:solidFill>
                    <a:srgbClr val="000000"/>
                  </a:solidFill>
                </a:uFill>
                <a:latin typeface="Times New Roman" panose="02020603050405020304" pitchFamily="18" charset="0"/>
                <a:ea typeface="Times New Roman" panose="02020603050405020304" pitchFamily="18" charset="0"/>
              </a:rPr>
              <a:t>ENHANCEMENTS</a:t>
            </a:r>
            <a:br>
              <a:rPr lang="en-IN" sz="1800" b="1" u="sng" kern="0" dirty="0">
                <a:effectLst/>
                <a:uFill>
                  <a:solidFill>
                    <a:srgbClr val="000000"/>
                  </a:solidFill>
                </a:uFill>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99B94873-236C-FE4E-512F-630DE341BF1E}"/>
              </a:ext>
            </a:extLst>
          </p:cNvPr>
          <p:cNvSpPr>
            <a:spLocks noGrp="1"/>
          </p:cNvSpPr>
          <p:nvPr>
            <p:ph idx="1"/>
          </p:nvPr>
        </p:nvSpPr>
        <p:spPr/>
        <p:txBody>
          <a:bodyPr/>
          <a:lstStyle/>
          <a:p>
            <a:r>
              <a:rPr lang="en-US" sz="1800" b="0" u="none" strike="noStrike" kern="0" dirty="0">
                <a:effectLst/>
                <a:uFill>
                  <a:solidFill>
                    <a:srgbClr val="000000"/>
                  </a:solidFill>
                </a:uFill>
                <a:latin typeface="Times New Roman" panose="02020603050405020304" pitchFamily="18" charset="0"/>
                <a:ea typeface="Times New Roman" panose="02020603050405020304" pitchFamily="18" charset="0"/>
              </a:rPr>
              <a:t>Future enhancements for this project could include integrating more advanced machine learning algorithms, such as decision trees or clustering, to uncover deeper patterns in employee performance and satisfaction. Expanding the dataset to include additional variables like work hours, training opportunities, or employee tenure could provide more comprehensive insights. Implementing real-time data updates and incorporating interactive features like predictive analytics and trend forecasting would further enhance the dashboard’s utility. Additionally, integrating natural language processing for more nuanced sentiment analysis of feedback can offer richer insights into employee sentiments and areas for improvement.</a:t>
            </a:r>
            <a:endParaRPr lang="en-IN" sz="1800" b="1" u="sng" kern="0" dirty="0">
              <a:effectLst/>
              <a:uFill>
                <a:solidFill>
                  <a:srgbClr val="000000"/>
                </a:solidFill>
              </a:uFill>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473876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DB764-5709-E5E9-649D-FBB81C0E5238}"/>
              </a:ext>
            </a:extLst>
          </p:cNvPr>
          <p:cNvSpPr>
            <a:spLocks noGrp="1"/>
          </p:cNvSpPr>
          <p:nvPr>
            <p:ph type="title"/>
          </p:nvPr>
        </p:nvSpPr>
        <p:spPr>
          <a:xfrm>
            <a:off x="2441729" y="704155"/>
            <a:ext cx="8915400" cy="2724845"/>
          </a:xfrm>
        </p:spPr>
        <p:txBody>
          <a:bodyPr/>
          <a:lstStyle/>
          <a:p>
            <a:r>
              <a:rPr lang="en-IN" dirty="0"/>
              <a:t>THANK YOU </a:t>
            </a:r>
          </a:p>
        </p:txBody>
      </p:sp>
      <p:sp>
        <p:nvSpPr>
          <p:cNvPr id="3" name="Text Placeholder 2">
            <a:extLst>
              <a:ext uri="{FF2B5EF4-FFF2-40B4-BE49-F238E27FC236}">
                <a16:creationId xmlns:a16="http://schemas.microsoft.com/office/drawing/2014/main" id="{7CD85427-2BC3-3958-CBDF-873CBE67CF1C}"/>
              </a:ext>
            </a:extLst>
          </p:cNvPr>
          <p:cNvSpPr>
            <a:spLocks noGrp="1"/>
          </p:cNvSpPr>
          <p:nvPr>
            <p:ph type="body" sz="half" idx="2"/>
          </p:nvPr>
        </p:nvSpPr>
        <p:spPr>
          <a:xfrm>
            <a:off x="9193161" y="3529781"/>
            <a:ext cx="2311452" cy="2381441"/>
          </a:xfrm>
        </p:spPr>
        <p:txBody>
          <a:bodyPr>
            <a:normAutofit/>
          </a:bodyPr>
          <a:lstStyle/>
          <a:p>
            <a:r>
              <a:rPr lang="en-IN" dirty="0"/>
              <a:t>By </a:t>
            </a:r>
          </a:p>
          <a:p>
            <a:r>
              <a:rPr lang="en-IN" dirty="0"/>
              <a:t>MARIANIHILL A </a:t>
            </a:r>
          </a:p>
        </p:txBody>
      </p:sp>
    </p:spTree>
    <p:extLst>
      <p:ext uri="{BB962C8B-B14F-4D97-AF65-F5344CB8AC3E}">
        <p14:creationId xmlns:p14="http://schemas.microsoft.com/office/powerpoint/2010/main" val="4052828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1FD47B28-8BDB-A9B1-52EA-78BEA0832D1C}"/>
              </a:ext>
            </a:extLst>
          </p:cNvPr>
          <p:cNvGraphicFramePr>
            <a:graphicFrameLocks noGrp="1"/>
          </p:cNvGraphicFramePr>
          <p:nvPr>
            <p:ph idx="1"/>
            <p:extLst>
              <p:ext uri="{D42A27DB-BD31-4B8C-83A1-F6EECF244321}">
                <p14:modId xmlns:p14="http://schemas.microsoft.com/office/powerpoint/2010/main" val="2269341166"/>
              </p:ext>
            </p:extLst>
          </p:nvPr>
        </p:nvGraphicFramePr>
        <p:xfrm>
          <a:off x="2712650" y="668594"/>
          <a:ext cx="6766700" cy="6008148"/>
        </p:xfrm>
        <a:graphic>
          <a:graphicData uri="http://schemas.openxmlformats.org/drawingml/2006/table">
            <a:tbl>
              <a:tblPr firstRow="1" firstCol="1" lastRow="1" lastCol="1" bandRow="1" bandCol="1">
                <a:tableStyleId>{08FB837D-C827-4EFA-A057-4D05807E0F7C}</a:tableStyleId>
              </a:tblPr>
              <a:tblGrid>
                <a:gridCol w="1264848">
                  <a:extLst>
                    <a:ext uri="{9D8B030D-6E8A-4147-A177-3AD203B41FA5}">
                      <a16:colId xmlns:a16="http://schemas.microsoft.com/office/drawing/2014/main" val="1995458437"/>
                    </a:ext>
                  </a:extLst>
                </a:gridCol>
                <a:gridCol w="5501852">
                  <a:extLst>
                    <a:ext uri="{9D8B030D-6E8A-4147-A177-3AD203B41FA5}">
                      <a16:colId xmlns:a16="http://schemas.microsoft.com/office/drawing/2014/main" val="3875415787"/>
                    </a:ext>
                  </a:extLst>
                </a:gridCol>
              </a:tblGrid>
              <a:tr h="874798">
                <a:tc>
                  <a:txBody>
                    <a:bodyPr/>
                    <a:lstStyle/>
                    <a:p>
                      <a:pPr marL="180340" marR="233680" algn="ctr">
                        <a:lnSpc>
                          <a:spcPct val="107000"/>
                        </a:lnSpc>
                        <a:spcBef>
                          <a:spcPts val="665"/>
                        </a:spcBef>
                        <a:spcAft>
                          <a:spcPts val="0"/>
                        </a:spcAft>
                      </a:pPr>
                      <a:r>
                        <a:rPr lang="en-US" sz="1100" kern="100" spc="-10" dirty="0">
                          <a:effectLst/>
                        </a:rPr>
                        <a:t>SI.NO</a:t>
                      </a:r>
                      <a:endParaRPr lang="en-IN" sz="700" kern="100" dirty="0">
                        <a:effectLst/>
                        <a:latin typeface="Calibri" panose="020F0502020204030204" pitchFamily="34" charset="0"/>
                        <a:ea typeface="Calibri" panose="020F0502020204030204" pitchFamily="34" charset="0"/>
                        <a:cs typeface="Cordia New" panose="020B0304020202020204" pitchFamily="34" charset="-34"/>
                      </a:endParaRPr>
                    </a:p>
                  </a:txBody>
                  <a:tcPr marL="0" marR="0" marT="0" marB="0" anchor="ctr"/>
                </a:tc>
                <a:tc>
                  <a:txBody>
                    <a:bodyPr/>
                    <a:lstStyle/>
                    <a:p>
                      <a:pPr marL="180340" marR="233680" algn="ctr">
                        <a:lnSpc>
                          <a:spcPct val="107000"/>
                        </a:lnSpc>
                        <a:spcBef>
                          <a:spcPts val="665"/>
                        </a:spcBef>
                        <a:spcAft>
                          <a:spcPts val="0"/>
                        </a:spcAft>
                      </a:pPr>
                      <a:r>
                        <a:rPr lang="en-US" sz="1100" kern="100" spc="-10" dirty="0">
                          <a:effectLst/>
                        </a:rPr>
                        <a:t>CONTENT</a:t>
                      </a:r>
                      <a:endParaRPr lang="en-IN" sz="700" kern="100" dirty="0">
                        <a:effectLst/>
                        <a:latin typeface="Calibri" panose="020F0502020204030204" pitchFamily="34" charset="0"/>
                        <a:ea typeface="Calibri" panose="020F0502020204030204" pitchFamily="34" charset="0"/>
                        <a:cs typeface="Cordia New" panose="020B0304020202020204" pitchFamily="34" charset="-34"/>
                      </a:endParaRPr>
                    </a:p>
                  </a:txBody>
                  <a:tcPr marL="0" marR="0" marT="0" marB="0" anchor="ctr"/>
                </a:tc>
                <a:extLst>
                  <a:ext uri="{0D108BD9-81ED-4DB2-BD59-A6C34878D82A}">
                    <a16:rowId xmlns:a16="http://schemas.microsoft.com/office/drawing/2014/main" val="2275254718"/>
                  </a:ext>
                </a:extLst>
              </a:tr>
              <a:tr h="543514">
                <a:tc>
                  <a:txBody>
                    <a:bodyPr/>
                    <a:lstStyle/>
                    <a:p>
                      <a:pPr marL="180340" marR="233680" algn="ctr">
                        <a:lnSpc>
                          <a:spcPct val="107000"/>
                        </a:lnSpc>
                        <a:spcBef>
                          <a:spcPts val="665"/>
                        </a:spcBef>
                        <a:spcAft>
                          <a:spcPts val="0"/>
                        </a:spcAft>
                      </a:pPr>
                      <a:r>
                        <a:rPr lang="en-US" sz="1100" kern="100" spc="-10" dirty="0">
                          <a:effectLst/>
                        </a:rPr>
                        <a:t> </a:t>
                      </a:r>
                      <a:endParaRPr lang="en-IN" sz="700" kern="100" dirty="0">
                        <a:effectLst/>
                        <a:latin typeface="Calibri" panose="020F0502020204030204" pitchFamily="34" charset="0"/>
                        <a:ea typeface="Calibri" panose="020F0502020204030204" pitchFamily="34" charset="0"/>
                        <a:cs typeface="Cordia New" panose="020B0304020202020204" pitchFamily="34" charset="-34"/>
                      </a:endParaRPr>
                    </a:p>
                  </a:txBody>
                  <a:tcPr marL="0" marR="0" marT="0" marB="0" anchor="ctr"/>
                </a:tc>
                <a:tc>
                  <a:txBody>
                    <a:bodyPr/>
                    <a:lstStyle/>
                    <a:p>
                      <a:pPr marL="180340" marR="233680" algn="ctr">
                        <a:lnSpc>
                          <a:spcPct val="107000"/>
                        </a:lnSpc>
                        <a:spcBef>
                          <a:spcPts val="665"/>
                        </a:spcBef>
                        <a:spcAft>
                          <a:spcPts val="0"/>
                        </a:spcAft>
                      </a:pPr>
                      <a:r>
                        <a:rPr lang="en-US" sz="1100" kern="100" spc="-10" dirty="0">
                          <a:effectLst/>
                        </a:rPr>
                        <a:t>OVERVIEW OF INTERNSHIP</a:t>
                      </a:r>
                      <a:endParaRPr lang="en-IN" sz="700" kern="100" dirty="0">
                        <a:effectLst/>
                        <a:latin typeface="Calibri" panose="020F0502020204030204" pitchFamily="34" charset="0"/>
                        <a:ea typeface="Calibri" panose="020F0502020204030204" pitchFamily="34" charset="0"/>
                        <a:cs typeface="Cordia New" panose="020B0304020202020204" pitchFamily="34" charset="-34"/>
                      </a:endParaRPr>
                    </a:p>
                  </a:txBody>
                  <a:tcPr marL="0" marR="0" marT="0" marB="0" anchor="ctr"/>
                </a:tc>
                <a:extLst>
                  <a:ext uri="{0D108BD9-81ED-4DB2-BD59-A6C34878D82A}">
                    <a16:rowId xmlns:a16="http://schemas.microsoft.com/office/drawing/2014/main" val="2802276977"/>
                  </a:ext>
                </a:extLst>
              </a:tr>
              <a:tr h="499175">
                <a:tc>
                  <a:txBody>
                    <a:bodyPr/>
                    <a:lstStyle/>
                    <a:p>
                      <a:pPr marL="180340" marR="233680" algn="ctr">
                        <a:lnSpc>
                          <a:spcPct val="107000"/>
                        </a:lnSpc>
                        <a:spcBef>
                          <a:spcPts val="665"/>
                        </a:spcBef>
                        <a:spcAft>
                          <a:spcPts val="0"/>
                        </a:spcAft>
                      </a:pPr>
                      <a:r>
                        <a:rPr lang="en-US" sz="1000" kern="100">
                          <a:effectLst/>
                        </a:rPr>
                        <a:t> </a:t>
                      </a:r>
                      <a:endParaRPr lang="en-IN" sz="700" kern="100">
                        <a:effectLst/>
                        <a:latin typeface="Calibri" panose="020F0502020204030204" pitchFamily="34" charset="0"/>
                        <a:ea typeface="Calibri" panose="020F0502020204030204" pitchFamily="34" charset="0"/>
                        <a:cs typeface="Cordia New" panose="020B0304020202020204" pitchFamily="34" charset="-34"/>
                      </a:endParaRPr>
                    </a:p>
                  </a:txBody>
                  <a:tcPr marL="0" marR="0" marT="0" marB="0" anchor="ctr"/>
                </a:tc>
                <a:tc>
                  <a:txBody>
                    <a:bodyPr/>
                    <a:lstStyle/>
                    <a:p>
                      <a:pPr marL="180340" marR="233680" algn="ctr">
                        <a:lnSpc>
                          <a:spcPct val="107000"/>
                        </a:lnSpc>
                        <a:spcBef>
                          <a:spcPts val="665"/>
                        </a:spcBef>
                        <a:spcAft>
                          <a:spcPts val="0"/>
                        </a:spcAft>
                      </a:pPr>
                      <a:r>
                        <a:rPr lang="en-US" sz="1100" kern="100" spc="-10">
                          <a:effectLst/>
                        </a:rPr>
                        <a:t>ABSTRACT</a:t>
                      </a:r>
                      <a:endParaRPr lang="en-IN" sz="700" kern="100">
                        <a:effectLst/>
                        <a:latin typeface="Calibri" panose="020F0502020204030204" pitchFamily="34" charset="0"/>
                        <a:ea typeface="Calibri" panose="020F0502020204030204" pitchFamily="34" charset="0"/>
                        <a:cs typeface="Cordia New" panose="020B0304020202020204" pitchFamily="34" charset="-34"/>
                      </a:endParaRPr>
                    </a:p>
                  </a:txBody>
                  <a:tcPr marL="0" marR="0" marT="0" marB="0" anchor="ctr"/>
                </a:tc>
                <a:extLst>
                  <a:ext uri="{0D108BD9-81ED-4DB2-BD59-A6C34878D82A}">
                    <a16:rowId xmlns:a16="http://schemas.microsoft.com/office/drawing/2014/main" val="1250087870"/>
                  </a:ext>
                </a:extLst>
              </a:tr>
              <a:tr h="500606">
                <a:tc>
                  <a:txBody>
                    <a:bodyPr/>
                    <a:lstStyle/>
                    <a:p>
                      <a:pPr marL="180340" marR="233680" algn="ctr">
                        <a:lnSpc>
                          <a:spcPct val="107000"/>
                        </a:lnSpc>
                        <a:spcBef>
                          <a:spcPts val="665"/>
                        </a:spcBef>
                        <a:spcAft>
                          <a:spcPts val="0"/>
                        </a:spcAft>
                      </a:pPr>
                      <a:r>
                        <a:rPr lang="en-US" sz="1100" kern="100">
                          <a:effectLst/>
                        </a:rPr>
                        <a:t>1</a:t>
                      </a:r>
                      <a:endParaRPr lang="en-IN" sz="700" kern="100">
                        <a:effectLst/>
                        <a:latin typeface="Calibri" panose="020F0502020204030204" pitchFamily="34" charset="0"/>
                        <a:ea typeface="Calibri" panose="020F0502020204030204" pitchFamily="34" charset="0"/>
                        <a:cs typeface="Cordia New" panose="020B0304020202020204" pitchFamily="34" charset="-34"/>
                      </a:endParaRPr>
                    </a:p>
                  </a:txBody>
                  <a:tcPr marL="0" marR="0" marT="0" marB="0" anchor="ctr"/>
                </a:tc>
                <a:tc>
                  <a:txBody>
                    <a:bodyPr/>
                    <a:lstStyle/>
                    <a:p>
                      <a:pPr marL="180340" marR="233680" algn="ctr">
                        <a:lnSpc>
                          <a:spcPct val="107000"/>
                        </a:lnSpc>
                        <a:spcBef>
                          <a:spcPts val="665"/>
                        </a:spcBef>
                        <a:spcAft>
                          <a:spcPts val="0"/>
                        </a:spcAft>
                      </a:pPr>
                      <a:r>
                        <a:rPr lang="en-US" sz="1100" kern="100" spc="-10" dirty="0">
                          <a:effectLst/>
                        </a:rPr>
                        <a:t>INTRODUCTION</a:t>
                      </a:r>
                      <a:endParaRPr lang="en-IN" sz="700" kern="100" dirty="0">
                        <a:effectLst/>
                        <a:latin typeface="Calibri" panose="020F0502020204030204" pitchFamily="34" charset="0"/>
                        <a:ea typeface="Calibri" panose="020F0502020204030204" pitchFamily="34" charset="0"/>
                        <a:cs typeface="Cordia New" panose="020B0304020202020204" pitchFamily="34" charset="-34"/>
                      </a:endParaRPr>
                    </a:p>
                  </a:txBody>
                  <a:tcPr marL="0" marR="0" marT="0" marB="0" anchor="ctr"/>
                </a:tc>
                <a:extLst>
                  <a:ext uri="{0D108BD9-81ED-4DB2-BD59-A6C34878D82A}">
                    <a16:rowId xmlns:a16="http://schemas.microsoft.com/office/drawing/2014/main" val="4023887361"/>
                  </a:ext>
                </a:extLst>
              </a:tr>
              <a:tr h="400484">
                <a:tc>
                  <a:txBody>
                    <a:bodyPr/>
                    <a:lstStyle/>
                    <a:p>
                      <a:pPr marL="180340" marR="233680" algn="ctr">
                        <a:lnSpc>
                          <a:spcPct val="107000"/>
                        </a:lnSpc>
                        <a:spcBef>
                          <a:spcPts val="665"/>
                        </a:spcBef>
                        <a:spcAft>
                          <a:spcPts val="0"/>
                        </a:spcAft>
                      </a:pPr>
                      <a:r>
                        <a:rPr lang="en-US" sz="1100" kern="100">
                          <a:effectLst/>
                        </a:rPr>
                        <a:t>2</a:t>
                      </a:r>
                      <a:endParaRPr lang="en-IN" sz="700" kern="100">
                        <a:effectLst/>
                        <a:latin typeface="Calibri" panose="020F0502020204030204" pitchFamily="34" charset="0"/>
                        <a:ea typeface="Calibri" panose="020F0502020204030204" pitchFamily="34" charset="0"/>
                        <a:cs typeface="Cordia New" panose="020B0304020202020204" pitchFamily="34" charset="-34"/>
                      </a:endParaRPr>
                    </a:p>
                  </a:txBody>
                  <a:tcPr marL="0" marR="0" marT="0" marB="0" anchor="ctr"/>
                </a:tc>
                <a:tc>
                  <a:txBody>
                    <a:bodyPr/>
                    <a:lstStyle/>
                    <a:p>
                      <a:pPr marL="180340" marR="233680" algn="ctr">
                        <a:lnSpc>
                          <a:spcPct val="107000"/>
                        </a:lnSpc>
                        <a:spcBef>
                          <a:spcPts val="665"/>
                        </a:spcBef>
                        <a:spcAft>
                          <a:spcPts val="0"/>
                        </a:spcAft>
                      </a:pPr>
                      <a:r>
                        <a:rPr lang="en-US" sz="1100" kern="100" spc="-25">
                          <a:effectLst/>
                        </a:rPr>
                        <a:t>PROBLEM</a:t>
                      </a:r>
                      <a:r>
                        <a:rPr lang="en-US" sz="1100" kern="100" spc="-70">
                          <a:effectLst/>
                        </a:rPr>
                        <a:t> </a:t>
                      </a:r>
                      <a:r>
                        <a:rPr lang="en-US" sz="1100" kern="100" spc="-10">
                          <a:effectLst/>
                        </a:rPr>
                        <a:t>STATEMENT</a:t>
                      </a:r>
                      <a:endParaRPr lang="en-IN" sz="700" kern="100">
                        <a:effectLst/>
                        <a:latin typeface="Calibri" panose="020F0502020204030204" pitchFamily="34" charset="0"/>
                        <a:ea typeface="Calibri" panose="020F0502020204030204" pitchFamily="34" charset="0"/>
                        <a:cs typeface="Cordia New" panose="020B0304020202020204" pitchFamily="34" charset="-34"/>
                      </a:endParaRPr>
                    </a:p>
                  </a:txBody>
                  <a:tcPr marL="0" marR="0" marT="0" marB="0" anchor="ctr"/>
                </a:tc>
                <a:extLst>
                  <a:ext uri="{0D108BD9-81ED-4DB2-BD59-A6C34878D82A}">
                    <a16:rowId xmlns:a16="http://schemas.microsoft.com/office/drawing/2014/main" val="841749551"/>
                  </a:ext>
                </a:extLst>
              </a:tr>
              <a:tr h="416217">
                <a:tc>
                  <a:txBody>
                    <a:bodyPr/>
                    <a:lstStyle/>
                    <a:p>
                      <a:pPr marL="180340" marR="233680" algn="ctr">
                        <a:lnSpc>
                          <a:spcPct val="107000"/>
                        </a:lnSpc>
                        <a:spcBef>
                          <a:spcPts val="665"/>
                        </a:spcBef>
                        <a:spcAft>
                          <a:spcPts val="0"/>
                        </a:spcAft>
                      </a:pPr>
                      <a:r>
                        <a:rPr lang="en-US" sz="1100" kern="100">
                          <a:effectLst/>
                        </a:rPr>
                        <a:t>3</a:t>
                      </a:r>
                      <a:endParaRPr lang="en-IN" sz="700" kern="100">
                        <a:effectLst/>
                        <a:latin typeface="Calibri" panose="020F0502020204030204" pitchFamily="34" charset="0"/>
                        <a:ea typeface="Calibri" panose="020F0502020204030204" pitchFamily="34" charset="0"/>
                        <a:cs typeface="Cordia New" panose="020B0304020202020204" pitchFamily="34" charset="-34"/>
                      </a:endParaRPr>
                    </a:p>
                  </a:txBody>
                  <a:tcPr marL="0" marR="0" marT="0" marB="0" anchor="ctr"/>
                </a:tc>
                <a:tc>
                  <a:txBody>
                    <a:bodyPr/>
                    <a:lstStyle/>
                    <a:p>
                      <a:pPr marL="180340" marR="233680" algn="ctr">
                        <a:lnSpc>
                          <a:spcPct val="107000"/>
                        </a:lnSpc>
                        <a:spcBef>
                          <a:spcPts val="665"/>
                        </a:spcBef>
                        <a:spcAft>
                          <a:spcPts val="0"/>
                        </a:spcAft>
                      </a:pPr>
                      <a:r>
                        <a:rPr lang="en-US" sz="1100" kern="100" spc="-50" dirty="0">
                          <a:effectLst/>
                        </a:rPr>
                        <a:t>TECHNOLOGY</a:t>
                      </a:r>
                      <a:r>
                        <a:rPr lang="en-US" sz="1100" kern="100" spc="95" dirty="0">
                          <a:effectLst/>
                        </a:rPr>
                        <a:t> </a:t>
                      </a:r>
                      <a:r>
                        <a:rPr lang="en-US" sz="1100" kern="100" spc="-10" dirty="0">
                          <a:effectLst/>
                        </a:rPr>
                        <a:t>ADOPTED</a:t>
                      </a:r>
                      <a:endParaRPr lang="en-IN" sz="700" kern="100" dirty="0">
                        <a:effectLst/>
                        <a:latin typeface="Calibri" panose="020F0502020204030204" pitchFamily="34" charset="0"/>
                        <a:ea typeface="Calibri" panose="020F0502020204030204" pitchFamily="34" charset="0"/>
                        <a:cs typeface="Cordia New" panose="020B0304020202020204" pitchFamily="34" charset="-34"/>
                      </a:endParaRPr>
                    </a:p>
                  </a:txBody>
                  <a:tcPr marL="0" marR="0" marT="0" marB="0" anchor="ctr"/>
                </a:tc>
                <a:extLst>
                  <a:ext uri="{0D108BD9-81ED-4DB2-BD59-A6C34878D82A}">
                    <a16:rowId xmlns:a16="http://schemas.microsoft.com/office/drawing/2014/main" val="2191671280"/>
                  </a:ext>
                </a:extLst>
              </a:tr>
              <a:tr h="456265">
                <a:tc>
                  <a:txBody>
                    <a:bodyPr/>
                    <a:lstStyle/>
                    <a:p>
                      <a:pPr marL="180340" marR="233680" algn="ctr">
                        <a:lnSpc>
                          <a:spcPct val="107000"/>
                        </a:lnSpc>
                        <a:spcBef>
                          <a:spcPts val="665"/>
                        </a:spcBef>
                        <a:spcAft>
                          <a:spcPts val="0"/>
                        </a:spcAft>
                      </a:pPr>
                      <a:r>
                        <a:rPr lang="en-US" sz="1100" kern="100">
                          <a:effectLst/>
                        </a:rPr>
                        <a:t>4</a:t>
                      </a:r>
                      <a:endParaRPr lang="en-IN" sz="700" kern="100">
                        <a:effectLst/>
                        <a:latin typeface="Calibri" panose="020F0502020204030204" pitchFamily="34" charset="0"/>
                        <a:ea typeface="Calibri" panose="020F0502020204030204" pitchFamily="34" charset="0"/>
                        <a:cs typeface="Cordia New" panose="020B0304020202020204" pitchFamily="34" charset="-34"/>
                      </a:endParaRPr>
                    </a:p>
                  </a:txBody>
                  <a:tcPr marL="0" marR="0" marT="0" marB="0" anchor="ctr"/>
                </a:tc>
                <a:tc>
                  <a:txBody>
                    <a:bodyPr/>
                    <a:lstStyle/>
                    <a:p>
                      <a:pPr marL="180340" marR="233680" algn="ctr">
                        <a:lnSpc>
                          <a:spcPct val="107000"/>
                        </a:lnSpc>
                        <a:spcBef>
                          <a:spcPts val="665"/>
                        </a:spcBef>
                        <a:spcAft>
                          <a:spcPts val="0"/>
                        </a:spcAft>
                      </a:pPr>
                      <a:r>
                        <a:rPr lang="en-US" sz="1100" kern="100" spc="-70">
                          <a:effectLst/>
                        </a:rPr>
                        <a:t>DETAILS OF THE TOOLS USED</a:t>
                      </a:r>
                      <a:endParaRPr lang="en-IN" sz="700" kern="100">
                        <a:effectLst/>
                        <a:latin typeface="Calibri" panose="020F0502020204030204" pitchFamily="34" charset="0"/>
                        <a:ea typeface="Calibri" panose="020F0502020204030204" pitchFamily="34" charset="0"/>
                        <a:cs typeface="Cordia New" panose="020B0304020202020204" pitchFamily="34" charset="-34"/>
                      </a:endParaRPr>
                    </a:p>
                  </a:txBody>
                  <a:tcPr marL="0" marR="0" marT="0" marB="0" anchor="ctr"/>
                </a:tc>
                <a:extLst>
                  <a:ext uri="{0D108BD9-81ED-4DB2-BD59-A6C34878D82A}">
                    <a16:rowId xmlns:a16="http://schemas.microsoft.com/office/drawing/2014/main" val="501000085"/>
                  </a:ext>
                </a:extLst>
              </a:tr>
              <a:tr h="409783">
                <a:tc>
                  <a:txBody>
                    <a:bodyPr/>
                    <a:lstStyle/>
                    <a:p>
                      <a:pPr marL="180340" marR="233680" algn="ctr">
                        <a:lnSpc>
                          <a:spcPct val="107000"/>
                        </a:lnSpc>
                        <a:spcBef>
                          <a:spcPts val="665"/>
                        </a:spcBef>
                        <a:spcAft>
                          <a:spcPts val="0"/>
                        </a:spcAft>
                      </a:pPr>
                      <a:r>
                        <a:rPr lang="en-US" sz="1100" kern="100">
                          <a:effectLst/>
                        </a:rPr>
                        <a:t>5</a:t>
                      </a:r>
                      <a:endParaRPr lang="en-IN" sz="700" kern="100">
                        <a:effectLst/>
                        <a:latin typeface="Calibri" panose="020F0502020204030204" pitchFamily="34" charset="0"/>
                        <a:ea typeface="Calibri" panose="020F0502020204030204" pitchFamily="34" charset="0"/>
                        <a:cs typeface="Cordia New" panose="020B0304020202020204" pitchFamily="34" charset="-34"/>
                      </a:endParaRPr>
                    </a:p>
                  </a:txBody>
                  <a:tcPr marL="0" marR="0" marT="0" marB="0" anchor="ctr"/>
                </a:tc>
                <a:tc>
                  <a:txBody>
                    <a:bodyPr/>
                    <a:lstStyle/>
                    <a:p>
                      <a:pPr marL="180340" marR="233680" algn="ctr">
                        <a:lnSpc>
                          <a:spcPct val="107000"/>
                        </a:lnSpc>
                        <a:spcBef>
                          <a:spcPts val="665"/>
                        </a:spcBef>
                        <a:spcAft>
                          <a:spcPts val="0"/>
                        </a:spcAft>
                      </a:pPr>
                      <a:r>
                        <a:rPr lang="en-US" sz="1100" kern="100">
                          <a:effectLst/>
                        </a:rPr>
                        <a:t>SOLUTION</a:t>
                      </a:r>
                      <a:r>
                        <a:rPr lang="en-US" sz="1100" kern="100" spc="-85">
                          <a:effectLst/>
                        </a:rPr>
                        <a:t> </a:t>
                      </a:r>
                      <a:r>
                        <a:rPr lang="en-US" sz="1100" kern="100">
                          <a:effectLst/>
                        </a:rPr>
                        <a:t>FOR</a:t>
                      </a:r>
                      <a:r>
                        <a:rPr lang="en-US" sz="1100" kern="100" spc="-70">
                          <a:effectLst/>
                        </a:rPr>
                        <a:t> </a:t>
                      </a:r>
                      <a:r>
                        <a:rPr lang="en-US" sz="1100" kern="100">
                          <a:effectLst/>
                        </a:rPr>
                        <a:t>THE</a:t>
                      </a:r>
                      <a:r>
                        <a:rPr lang="en-US" sz="1100" kern="100" spc="-70">
                          <a:effectLst/>
                        </a:rPr>
                        <a:t> </a:t>
                      </a:r>
                      <a:r>
                        <a:rPr lang="en-US" sz="1100" kern="100" spc="-10">
                          <a:effectLst/>
                        </a:rPr>
                        <a:t>PROBLEM</a:t>
                      </a:r>
                      <a:endParaRPr lang="en-IN" sz="700" kern="100">
                        <a:effectLst/>
                        <a:latin typeface="Calibri" panose="020F0502020204030204" pitchFamily="34" charset="0"/>
                        <a:ea typeface="Calibri" panose="020F0502020204030204" pitchFamily="34" charset="0"/>
                        <a:cs typeface="Cordia New" panose="020B0304020202020204" pitchFamily="34" charset="-34"/>
                      </a:endParaRPr>
                    </a:p>
                  </a:txBody>
                  <a:tcPr marL="0" marR="0" marT="0" marB="0" anchor="ctr"/>
                </a:tc>
                <a:extLst>
                  <a:ext uri="{0D108BD9-81ED-4DB2-BD59-A6C34878D82A}">
                    <a16:rowId xmlns:a16="http://schemas.microsoft.com/office/drawing/2014/main" val="3367601655"/>
                  </a:ext>
                </a:extLst>
              </a:tr>
              <a:tr h="478436">
                <a:tc>
                  <a:txBody>
                    <a:bodyPr/>
                    <a:lstStyle/>
                    <a:p>
                      <a:pPr marL="180340" marR="233680" algn="ctr">
                        <a:lnSpc>
                          <a:spcPct val="107000"/>
                        </a:lnSpc>
                        <a:spcBef>
                          <a:spcPts val="5"/>
                        </a:spcBef>
                        <a:spcAft>
                          <a:spcPts val="0"/>
                        </a:spcAft>
                      </a:pPr>
                      <a:r>
                        <a:rPr lang="en-US" sz="1100" kern="100">
                          <a:effectLst/>
                        </a:rPr>
                        <a:t>6</a:t>
                      </a:r>
                      <a:endParaRPr lang="en-IN" sz="700" kern="100">
                        <a:effectLst/>
                        <a:latin typeface="Calibri" panose="020F0502020204030204" pitchFamily="34" charset="0"/>
                        <a:ea typeface="Calibri" panose="020F0502020204030204" pitchFamily="34" charset="0"/>
                        <a:cs typeface="Cordia New" panose="020B0304020202020204" pitchFamily="34" charset="-34"/>
                      </a:endParaRPr>
                    </a:p>
                  </a:txBody>
                  <a:tcPr marL="0" marR="0" marT="0" marB="0" anchor="ctr"/>
                </a:tc>
                <a:tc>
                  <a:txBody>
                    <a:bodyPr/>
                    <a:lstStyle/>
                    <a:p>
                      <a:pPr marL="180340" marR="233680" algn="ctr">
                        <a:lnSpc>
                          <a:spcPct val="107000"/>
                        </a:lnSpc>
                        <a:spcBef>
                          <a:spcPts val="5"/>
                        </a:spcBef>
                        <a:spcAft>
                          <a:spcPts val="0"/>
                        </a:spcAft>
                      </a:pPr>
                      <a:r>
                        <a:rPr lang="en-US" sz="1100" kern="100" spc="-10">
                          <a:effectLst/>
                        </a:rPr>
                        <a:t>CONCLUSION</a:t>
                      </a:r>
                      <a:endParaRPr lang="en-IN" sz="700" kern="100">
                        <a:effectLst/>
                        <a:latin typeface="Calibri" panose="020F0502020204030204" pitchFamily="34" charset="0"/>
                        <a:ea typeface="Calibri" panose="020F0502020204030204" pitchFamily="34" charset="0"/>
                        <a:cs typeface="Cordia New" panose="020B0304020202020204" pitchFamily="34" charset="-34"/>
                      </a:endParaRPr>
                    </a:p>
                  </a:txBody>
                  <a:tcPr marL="0" marR="0" marT="0" marB="0" anchor="ctr"/>
                </a:tc>
                <a:extLst>
                  <a:ext uri="{0D108BD9-81ED-4DB2-BD59-A6C34878D82A}">
                    <a16:rowId xmlns:a16="http://schemas.microsoft.com/office/drawing/2014/main" val="2323606386"/>
                  </a:ext>
                </a:extLst>
              </a:tr>
              <a:tr h="498459">
                <a:tc>
                  <a:txBody>
                    <a:bodyPr/>
                    <a:lstStyle/>
                    <a:p>
                      <a:pPr marL="180340" marR="233680" algn="ctr">
                        <a:lnSpc>
                          <a:spcPct val="107000"/>
                        </a:lnSpc>
                        <a:spcBef>
                          <a:spcPts val="665"/>
                        </a:spcBef>
                        <a:spcAft>
                          <a:spcPts val="0"/>
                        </a:spcAft>
                      </a:pPr>
                      <a:r>
                        <a:rPr lang="en-US" sz="1100" kern="100">
                          <a:effectLst/>
                        </a:rPr>
                        <a:t>7</a:t>
                      </a:r>
                      <a:endParaRPr lang="en-IN" sz="700" kern="100">
                        <a:effectLst/>
                        <a:latin typeface="Calibri" panose="020F0502020204030204" pitchFamily="34" charset="0"/>
                        <a:ea typeface="Calibri" panose="020F0502020204030204" pitchFamily="34" charset="0"/>
                        <a:cs typeface="Cordia New" panose="020B0304020202020204" pitchFamily="34" charset="-34"/>
                      </a:endParaRPr>
                    </a:p>
                  </a:txBody>
                  <a:tcPr marL="0" marR="0" marT="0" marB="0" anchor="ctr"/>
                </a:tc>
                <a:tc>
                  <a:txBody>
                    <a:bodyPr/>
                    <a:lstStyle/>
                    <a:p>
                      <a:pPr marL="180340" marR="233680" algn="ctr">
                        <a:lnSpc>
                          <a:spcPct val="107000"/>
                        </a:lnSpc>
                        <a:spcBef>
                          <a:spcPts val="5"/>
                        </a:spcBef>
                        <a:spcAft>
                          <a:spcPts val="0"/>
                        </a:spcAft>
                      </a:pPr>
                      <a:r>
                        <a:rPr lang="en-US" sz="1100" kern="100" dirty="0">
                          <a:effectLst/>
                        </a:rPr>
                        <a:t>FUTURE ENHANCEMENT</a:t>
                      </a:r>
                      <a:endParaRPr lang="en-IN" sz="700" kern="100" dirty="0">
                        <a:effectLst/>
                        <a:latin typeface="Calibri" panose="020F0502020204030204" pitchFamily="34" charset="0"/>
                        <a:ea typeface="Calibri" panose="020F0502020204030204" pitchFamily="34" charset="0"/>
                        <a:cs typeface="Cordia New" panose="020B0304020202020204" pitchFamily="34" charset="-34"/>
                      </a:endParaRPr>
                    </a:p>
                  </a:txBody>
                  <a:tcPr marL="0" marR="0" marT="0" marB="0" anchor="ctr"/>
                </a:tc>
                <a:extLst>
                  <a:ext uri="{0D108BD9-81ED-4DB2-BD59-A6C34878D82A}">
                    <a16:rowId xmlns:a16="http://schemas.microsoft.com/office/drawing/2014/main" val="3183979560"/>
                  </a:ext>
                </a:extLst>
              </a:tr>
              <a:tr h="461272">
                <a:tc>
                  <a:txBody>
                    <a:bodyPr/>
                    <a:lstStyle/>
                    <a:p>
                      <a:pPr marL="180340" marR="233680" algn="ctr">
                        <a:lnSpc>
                          <a:spcPct val="107000"/>
                        </a:lnSpc>
                        <a:spcBef>
                          <a:spcPts val="665"/>
                        </a:spcBef>
                        <a:spcAft>
                          <a:spcPts val="0"/>
                        </a:spcAft>
                      </a:pPr>
                      <a:r>
                        <a:rPr lang="en-US" sz="1100" kern="100">
                          <a:effectLst/>
                        </a:rPr>
                        <a:t> </a:t>
                      </a:r>
                      <a:endParaRPr lang="en-IN" sz="700" kern="100">
                        <a:effectLst/>
                        <a:latin typeface="Calibri" panose="020F0502020204030204" pitchFamily="34" charset="0"/>
                        <a:ea typeface="Calibri" panose="020F0502020204030204" pitchFamily="34" charset="0"/>
                        <a:cs typeface="Cordia New" panose="020B0304020202020204" pitchFamily="34" charset="-34"/>
                      </a:endParaRPr>
                    </a:p>
                  </a:txBody>
                  <a:tcPr marL="0" marR="0" marT="0" marB="0" anchor="ctr"/>
                </a:tc>
                <a:tc>
                  <a:txBody>
                    <a:bodyPr/>
                    <a:lstStyle/>
                    <a:p>
                      <a:pPr marL="180340" marR="233680" algn="ctr">
                        <a:lnSpc>
                          <a:spcPct val="107000"/>
                        </a:lnSpc>
                        <a:spcBef>
                          <a:spcPts val="665"/>
                        </a:spcBef>
                        <a:spcAft>
                          <a:spcPts val="0"/>
                        </a:spcAft>
                      </a:pPr>
                      <a:r>
                        <a:rPr lang="en-US" sz="1100" kern="100" spc="-10">
                          <a:effectLst/>
                        </a:rPr>
                        <a:t>REFERENCES</a:t>
                      </a:r>
                      <a:endParaRPr lang="en-IN" sz="700" kern="100">
                        <a:effectLst/>
                        <a:latin typeface="Calibri" panose="020F0502020204030204" pitchFamily="34" charset="0"/>
                        <a:ea typeface="Calibri" panose="020F0502020204030204" pitchFamily="34" charset="0"/>
                        <a:cs typeface="Cordia New" panose="020B0304020202020204" pitchFamily="34" charset="-34"/>
                      </a:endParaRPr>
                    </a:p>
                  </a:txBody>
                  <a:tcPr marL="0" marR="0" marT="0" marB="0" anchor="ctr"/>
                </a:tc>
                <a:extLst>
                  <a:ext uri="{0D108BD9-81ED-4DB2-BD59-A6C34878D82A}">
                    <a16:rowId xmlns:a16="http://schemas.microsoft.com/office/drawing/2014/main" val="3377203613"/>
                  </a:ext>
                </a:extLst>
              </a:tr>
              <a:tr h="469139">
                <a:tc>
                  <a:txBody>
                    <a:bodyPr/>
                    <a:lstStyle/>
                    <a:p>
                      <a:pPr marL="180340" marR="233680" algn="ctr">
                        <a:lnSpc>
                          <a:spcPts val="1835"/>
                        </a:lnSpc>
                        <a:spcBef>
                          <a:spcPts val="665"/>
                        </a:spcBef>
                        <a:spcAft>
                          <a:spcPts val="0"/>
                        </a:spcAft>
                      </a:pPr>
                      <a:r>
                        <a:rPr lang="en-US" sz="1100" kern="100">
                          <a:effectLst/>
                        </a:rPr>
                        <a:t> </a:t>
                      </a:r>
                      <a:endParaRPr lang="en-IN" sz="700" kern="100">
                        <a:effectLst/>
                        <a:latin typeface="Calibri" panose="020F0502020204030204" pitchFamily="34" charset="0"/>
                        <a:ea typeface="Calibri" panose="020F0502020204030204" pitchFamily="34" charset="0"/>
                        <a:cs typeface="Cordia New" panose="020B0304020202020204" pitchFamily="34" charset="-34"/>
                      </a:endParaRPr>
                    </a:p>
                  </a:txBody>
                  <a:tcPr marL="0" marR="0" marT="0" marB="0" anchor="ctr"/>
                </a:tc>
                <a:tc>
                  <a:txBody>
                    <a:bodyPr/>
                    <a:lstStyle/>
                    <a:p>
                      <a:pPr marL="180340" marR="233680" algn="ctr">
                        <a:lnSpc>
                          <a:spcPts val="1835"/>
                        </a:lnSpc>
                        <a:spcBef>
                          <a:spcPts val="665"/>
                        </a:spcBef>
                        <a:spcAft>
                          <a:spcPts val="0"/>
                        </a:spcAft>
                      </a:pPr>
                      <a:r>
                        <a:rPr lang="en-US" sz="1100" kern="100" dirty="0">
                          <a:effectLst/>
                        </a:rPr>
                        <a:t>ANNEXURE</a:t>
                      </a:r>
                      <a:endParaRPr lang="en-IN" sz="700" kern="100" dirty="0">
                        <a:effectLst/>
                        <a:latin typeface="Calibri" panose="020F0502020204030204" pitchFamily="34" charset="0"/>
                        <a:ea typeface="Calibri" panose="020F0502020204030204" pitchFamily="34" charset="0"/>
                        <a:cs typeface="Cordia New" panose="020B0304020202020204" pitchFamily="34" charset="-34"/>
                      </a:endParaRPr>
                    </a:p>
                  </a:txBody>
                  <a:tcPr marL="0" marR="0" marT="0" marB="0" anchor="ctr"/>
                </a:tc>
                <a:extLst>
                  <a:ext uri="{0D108BD9-81ED-4DB2-BD59-A6C34878D82A}">
                    <a16:rowId xmlns:a16="http://schemas.microsoft.com/office/drawing/2014/main" val="125081419"/>
                  </a:ext>
                </a:extLst>
              </a:tr>
            </a:tbl>
          </a:graphicData>
        </a:graphic>
      </p:graphicFrame>
      <p:sp>
        <p:nvSpPr>
          <p:cNvPr id="5" name="Rectangle 1">
            <a:extLst>
              <a:ext uri="{FF2B5EF4-FFF2-40B4-BE49-F238E27FC236}">
                <a16:creationId xmlns:a16="http://schemas.microsoft.com/office/drawing/2014/main" id="{7E86835A-637B-DE05-DFCD-5B5016A896E8}"/>
              </a:ext>
            </a:extLst>
          </p:cNvPr>
          <p:cNvSpPr>
            <a:spLocks noChangeArrowheads="1"/>
          </p:cNvSpPr>
          <p:nvPr/>
        </p:nvSpPr>
        <p:spPr bwMode="auto">
          <a:xfrm>
            <a:off x="3036060" y="250666"/>
            <a:ext cx="6119879" cy="732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0918" tIns="39675" rIns="233289"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TABLE OF CONTENT</a:t>
            </a:r>
            <a:endParaRPr kumimoji="0" lang="en-US" altLang="en-US" sz="1600" b="1" i="0" u="sng"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66492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F445C-58CA-924D-A419-DEF688757B6E}"/>
              </a:ext>
            </a:extLst>
          </p:cNvPr>
          <p:cNvSpPr>
            <a:spLocks noGrp="1"/>
          </p:cNvSpPr>
          <p:nvPr>
            <p:ph type="title"/>
          </p:nvPr>
        </p:nvSpPr>
        <p:spPr/>
        <p:txBody>
          <a:bodyPr/>
          <a:lstStyle/>
          <a:p>
            <a:r>
              <a:rPr lang="en-US" sz="1800" b="1" spc="-50" dirty="0">
                <a:effectLst/>
                <a:latin typeface="Times New Roman" panose="02020603050405020304" pitchFamily="18" charset="0"/>
                <a:ea typeface="Times New Roman" panose="02020603050405020304" pitchFamily="18" charset="0"/>
              </a:rPr>
              <a:t>OVERVIEW</a:t>
            </a:r>
            <a:r>
              <a:rPr lang="en-US" sz="1800" b="1" spc="-140" dirty="0">
                <a:effectLst/>
                <a:latin typeface="Times New Roman" panose="02020603050405020304" pitchFamily="18" charset="0"/>
                <a:ea typeface="Times New Roman" panose="02020603050405020304" pitchFamily="18" charset="0"/>
              </a:rPr>
              <a:t> </a:t>
            </a:r>
            <a:r>
              <a:rPr lang="en-US" sz="1800" b="1" spc="-50" dirty="0">
                <a:effectLst/>
                <a:latin typeface="Times New Roman" panose="02020603050405020304" pitchFamily="18" charset="0"/>
                <a:ea typeface="Times New Roman" panose="02020603050405020304" pitchFamily="18" charset="0"/>
              </a:rPr>
              <a:t>OF</a:t>
            </a:r>
            <a:r>
              <a:rPr lang="en-US" sz="1800" b="1" spc="-155" dirty="0">
                <a:effectLst/>
                <a:latin typeface="Times New Roman" panose="02020603050405020304" pitchFamily="18" charset="0"/>
                <a:ea typeface="Times New Roman" panose="02020603050405020304" pitchFamily="18" charset="0"/>
              </a:rPr>
              <a:t> </a:t>
            </a:r>
            <a:r>
              <a:rPr lang="en-US" sz="1800" b="1" spc="-45" dirty="0">
                <a:effectLst/>
                <a:latin typeface="Times New Roman" panose="02020603050405020304" pitchFamily="18" charset="0"/>
                <a:ea typeface="Times New Roman" panose="02020603050405020304" pitchFamily="18" charset="0"/>
              </a:rPr>
              <a:t>INTERNSHIP</a:t>
            </a:r>
            <a:br>
              <a:rPr lang="en-IN" sz="18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A40D1F2-BE2F-583B-1C34-0E0545E0C884}"/>
              </a:ext>
            </a:extLst>
          </p:cNvPr>
          <p:cNvSpPr>
            <a:spLocks noGrp="1"/>
          </p:cNvSpPr>
          <p:nvPr>
            <p:ph idx="1"/>
          </p:nvPr>
        </p:nvSpPr>
        <p:spPr>
          <a:xfrm>
            <a:off x="1753469" y="1264555"/>
            <a:ext cx="9868259" cy="5264064"/>
          </a:xfrm>
        </p:spPr>
        <p:txBody>
          <a:bodyPr>
            <a:normAutofit fontScale="85000" lnSpcReduction="20000"/>
          </a:bodyPr>
          <a:lstStyle/>
          <a:p>
            <a:pPr marR="323850" algn="just">
              <a:lnSpc>
                <a:spcPct val="150000"/>
              </a:lnSpc>
              <a:spcAft>
                <a:spcPts val="0"/>
              </a:spcAft>
            </a:pPr>
            <a:r>
              <a:rPr lang="en-IN" sz="1800" dirty="0">
                <a:effectLst/>
                <a:latin typeface="Times New Roman" panose="02020603050405020304" pitchFamily="18" charset="0"/>
                <a:ea typeface="Times New Roman" panose="02020603050405020304" pitchFamily="18" charset="0"/>
              </a:rPr>
              <a:t>During the internship, I developed an interactive dashboard designed to analyse and visualize factors affecting employee performance and satisfaction. Utilizing a custom dataset containing employee details such as age, gender, project completions, productivity, satisfaction rates, feedback scores, department, position, and salary, the project aimed to provide valuable insights for HR professionals and managers.</a:t>
            </a:r>
          </a:p>
          <a:p>
            <a:pPr marR="323850" algn="just">
              <a:lnSpc>
                <a:spcPct val="150000"/>
              </a:lnSpc>
              <a:spcAft>
                <a:spcPts val="0"/>
              </a:spcAft>
            </a:pPr>
            <a:r>
              <a:rPr lang="en-IN" sz="1800" dirty="0">
                <a:effectLst/>
                <a:latin typeface="Times New Roman" panose="02020603050405020304" pitchFamily="18" charset="0"/>
                <a:ea typeface="Times New Roman" panose="02020603050405020304" pitchFamily="18" charset="0"/>
              </a:rPr>
              <a:t>The project involved several key steps: starting with a comprehensive data overview to ensure data quality and completeness, followed by detailed analyses of employee demographics, performance metrics, and feedback. We examined how different performance indicators correlated with project completion ranges and explored the distribution and impact of feedback scores on productivity and satisfaction.</a:t>
            </a:r>
          </a:p>
          <a:p>
            <a:pPr marR="323850" algn="just">
              <a:lnSpc>
                <a:spcPct val="150000"/>
              </a:lnSpc>
              <a:spcAft>
                <a:spcPts val="0"/>
              </a:spcAft>
            </a:pPr>
            <a:r>
              <a:rPr lang="en-IN" sz="1800" dirty="0">
                <a:effectLst/>
                <a:latin typeface="Times New Roman" panose="02020603050405020304" pitchFamily="18" charset="0"/>
                <a:ea typeface="Times New Roman" panose="02020603050405020304" pitchFamily="18" charset="0"/>
              </a:rPr>
              <a:t>We also analysed employee distribution across various departments and positions, assessing how these factors influence average productivity and satisfaction rates. Additionally, we investigated the relationship between salary and performance/satisfaction metrics, providing insights into how compensation affects employee outcomes.</a:t>
            </a:r>
          </a:p>
          <a:p>
            <a:pPr marR="323850" algn="just">
              <a:lnSpc>
                <a:spcPct val="150000"/>
              </a:lnSpc>
              <a:spcAft>
                <a:spcPts val="0"/>
              </a:spcAft>
            </a:pPr>
            <a:r>
              <a:rPr lang="en-IN" sz="1800" dirty="0">
                <a:effectLst/>
                <a:latin typeface="Times New Roman" panose="02020603050405020304" pitchFamily="18" charset="0"/>
                <a:ea typeface="Times New Roman" panose="02020603050405020304" pitchFamily="18" charset="0"/>
              </a:rPr>
              <a:t>The final product was an interactive dashboard that visualizes these analyses, offering a user-friendly interface for exploring the data and making informed decisions. This tool is expected to enhance understanding of employee dynamics and support efforts to improve engagement and organizational efficiency. Future enhancements could involve incorporating advanced analytics and machine learning techniques for deeper insights.</a:t>
            </a:r>
          </a:p>
          <a:p>
            <a:endParaRPr lang="en-IN" dirty="0"/>
          </a:p>
        </p:txBody>
      </p:sp>
    </p:spTree>
    <p:extLst>
      <p:ext uri="{BB962C8B-B14F-4D97-AF65-F5344CB8AC3E}">
        <p14:creationId xmlns:p14="http://schemas.microsoft.com/office/powerpoint/2010/main" val="3077358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27BF-1E16-AAA9-D867-FF5E8EE08BA3}"/>
              </a:ext>
            </a:extLst>
          </p:cNvPr>
          <p:cNvSpPr>
            <a:spLocks noGrp="1"/>
          </p:cNvSpPr>
          <p:nvPr>
            <p:ph type="title"/>
          </p:nvPr>
        </p:nvSpPr>
        <p:spPr/>
        <p:txBody>
          <a:bodyPr/>
          <a:lstStyle/>
          <a:p>
            <a:r>
              <a:rPr lang="en-US" sz="1800" b="1" u="none" strike="noStrike" kern="0" dirty="0">
                <a:effectLst/>
                <a:uFill>
                  <a:solidFill>
                    <a:srgbClr val="000000"/>
                  </a:solidFill>
                </a:uFill>
                <a:latin typeface="Times New Roman" panose="02020603050405020304" pitchFamily="18" charset="0"/>
                <a:ea typeface="Times New Roman" panose="02020603050405020304" pitchFamily="18" charset="0"/>
              </a:rPr>
              <a:t>ABSTRACT</a:t>
            </a:r>
            <a:br>
              <a:rPr lang="en-IN" sz="1800" b="1" u="sng" kern="0" dirty="0">
                <a:effectLst/>
                <a:uFill>
                  <a:solidFill>
                    <a:srgbClr val="000000"/>
                  </a:solidFill>
                </a:uFill>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4497A8B-D901-B65B-9063-FADEEFABF886}"/>
              </a:ext>
            </a:extLst>
          </p:cNvPr>
          <p:cNvSpPr>
            <a:spLocks noGrp="1"/>
          </p:cNvSpPr>
          <p:nvPr>
            <p:ph idx="1"/>
          </p:nvPr>
        </p:nvSpPr>
        <p:spPr>
          <a:xfrm>
            <a:off x="1638299" y="1264554"/>
            <a:ext cx="10229235" cy="5214903"/>
          </a:xfrm>
        </p:spPr>
        <p:txBody>
          <a:bodyPr>
            <a:normAutofit fontScale="85000" lnSpcReduction="20000"/>
          </a:bodyPr>
          <a:lstStyle/>
          <a:p>
            <a:pPr marR="233680" algn="just">
              <a:lnSpc>
                <a:spcPct val="150000"/>
              </a:lnSpc>
              <a:spcAft>
                <a:spcPts val="0"/>
              </a:spcAft>
            </a:pPr>
            <a:r>
              <a:rPr lang="en-IN" sz="1800" dirty="0">
                <a:effectLst/>
                <a:latin typeface="Times New Roman" panose="02020603050405020304" pitchFamily="18" charset="0"/>
                <a:ea typeface="Times New Roman" panose="02020603050405020304" pitchFamily="18" charset="0"/>
              </a:rPr>
              <a:t>This project focuses on developing an interactive dashboard to analyse employee performance and satisfaction using a detailed dataset. The dataset includes key variables such as employee demographics, performance metrics, feedback scores, and salary information. The primary goal is to provide HR professionals and managers with actionable insights to enhance employee engagement and organizational efficiency. </a:t>
            </a:r>
          </a:p>
          <a:p>
            <a:pPr marR="233680" algn="just">
              <a:lnSpc>
                <a:spcPct val="150000"/>
              </a:lnSpc>
              <a:spcAft>
                <a:spcPts val="0"/>
              </a:spcAft>
            </a:pPr>
            <a:r>
              <a:rPr lang="en-IN" sz="1800" dirty="0">
                <a:effectLst/>
                <a:latin typeface="Times New Roman" panose="02020603050405020304" pitchFamily="18" charset="0"/>
                <a:ea typeface="Times New Roman" panose="02020603050405020304" pitchFamily="18" charset="0"/>
              </a:rPr>
              <a:t>The analysis begins with data cleaning and exploration, including checking for missing values and duplicates. Key aspects such as age and gender distributions are examined to understand their impact on productivity and satisfaction. Performance metrics are analysed to reveal correlations between project completion rates, productivity, and satisfaction levels. Basic machine learning techniques, including regression models, are applied to explore relationships between salary, feedback scores, and performance outcomes.</a:t>
            </a:r>
          </a:p>
          <a:p>
            <a:pPr marL="0" marR="233680" indent="0" algn="just">
              <a:lnSpc>
                <a:spcPct val="150000"/>
              </a:lnSpc>
              <a:spcAft>
                <a:spcPts val="0"/>
              </a:spcAft>
              <a:buNone/>
            </a:pPr>
            <a:endParaRPr lang="en-IN" sz="1800" dirty="0">
              <a:effectLst/>
              <a:latin typeface="Times New Roman" panose="02020603050405020304" pitchFamily="18" charset="0"/>
              <a:ea typeface="Times New Roman" panose="02020603050405020304" pitchFamily="18" charset="0"/>
            </a:endParaRPr>
          </a:p>
          <a:p>
            <a:pPr marR="233680" algn="just">
              <a:lnSpc>
                <a:spcPct val="150000"/>
              </a:lnSpc>
              <a:spcAft>
                <a:spcPts val="0"/>
              </a:spcAft>
            </a:pPr>
            <a:r>
              <a:rPr lang="en-IN" sz="1800" dirty="0">
                <a:effectLst/>
                <a:latin typeface="Times New Roman" panose="02020603050405020304" pitchFamily="18" charset="0"/>
                <a:ea typeface="Times New Roman" panose="02020603050405020304" pitchFamily="18" charset="0"/>
              </a:rPr>
              <a:t>Interactive visualizations, including histograms, scatter plots, and bar charts, are used to present findings clearly. The dashboard highlights significant trends and patterns, such as the effect of salary on productivity and the relationship between feedback scores and performance. This project offers a comprehensive tool for visualizing and interpreting data, ultimately supporting data-driven decisions to improve employee satisfaction and enhance overall organizational performance.</a:t>
            </a:r>
          </a:p>
          <a:p>
            <a:endParaRPr lang="en-IN" dirty="0"/>
          </a:p>
        </p:txBody>
      </p:sp>
    </p:spTree>
    <p:extLst>
      <p:ext uri="{BB962C8B-B14F-4D97-AF65-F5344CB8AC3E}">
        <p14:creationId xmlns:p14="http://schemas.microsoft.com/office/powerpoint/2010/main" val="3767049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7B84D-635A-056E-C99E-5783F2B75872}"/>
              </a:ext>
            </a:extLst>
          </p:cNvPr>
          <p:cNvSpPr>
            <a:spLocks noGrp="1"/>
          </p:cNvSpPr>
          <p:nvPr>
            <p:ph type="title"/>
          </p:nvPr>
        </p:nvSpPr>
        <p:spPr/>
        <p:txBody>
          <a:bodyPr/>
          <a:lstStyle/>
          <a:p>
            <a:r>
              <a:rPr lang="en-US" sz="1800" b="1" u="none" strike="noStrike" kern="0" dirty="0">
                <a:effectLst/>
                <a:uFill>
                  <a:solidFill>
                    <a:srgbClr val="000000"/>
                  </a:solidFill>
                </a:uFill>
                <a:latin typeface="Times New Roman" panose="02020603050405020304" pitchFamily="18" charset="0"/>
                <a:ea typeface="Times New Roman" panose="02020603050405020304" pitchFamily="18" charset="0"/>
              </a:rPr>
              <a:t>INTRODUCTION</a:t>
            </a:r>
            <a:br>
              <a:rPr lang="en-IN" sz="1800" b="1" u="sng" kern="0" dirty="0">
                <a:effectLst/>
                <a:uFill>
                  <a:solidFill>
                    <a:srgbClr val="000000"/>
                  </a:solidFill>
                </a:uFill>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2E013FE-ED10-9B6D-1223-2BAF4B900789}"/>
              </a:ext>
            </a:extLst>
          </p:cNvPr>
          <p:cNvSpPr>
            <a:spLocks noGrp="1"/>
          </p:cNvSpPr>
          <p:nvPr>
            <p:ph idx="1"/>
          </p:nvPr>
        </p:nvSpPr>
        <p:spPr>
          <a:xfrm>
            <a:off x="1327355" y="1297858"/>
            <a:ext cx="10177257" cy="4613364"/>
          </a:xfrm>
        </p:spPr>
        <p:txBody>
          <a:bodyPr>
            <a:normAutofit fontScale="85000" lnSpcReduction="10000"/>
          </a:bodyPr>
          <a:lstStyle/>
          <a:p>
            <a:pPr marL="431800" marR="323850" indent="344170" algn="just">
              <a:lnSpc>
                <a:spcPct val="150000"/>
              </a:lnSpc>
              <a:spcAft>
                <a:spcPts val="0"/>
              </a:spcAft>
            </a:pPr>
            <a:r>
              <a:rPr lang="en-IN" sz="1800" dirty="0">
                <a:effectLst/>
                <a:latin typeface="Times New Roman" panose="02020603050405020304" pitchFamily="18" charset="0"/>
                <a:ea typeface="Times New Roman" panose="02020603050405020304" pitchFamily="18" charset="0"/>
              </a:rPr>
              <a:t>In today’s competitive business environment, understanding the factors that drive employee performance and satisfaction is essential for organizational success. This project focuses on creating an interactive dashboard to analyse and visualize data related to employee performance and satisfaction. By leveraging a comprehensive dataset that includes employee demographics, performance metrics, feedback scores, and salary information, the project aims to uncover valuable insights that can help HR professionals and managers make informed decisions.</a:t>
            </a:r>
          </a:p>
          <a:p>
            <a:pPr marL="431800" marR="323850" indent="344170" algn="just">
              <a:lnSpc>
                <a:spcPct val="150000"/>
              </a:lnSpc>
              <a:spcAft>
                <a:spcPts val="0"/>
              </a:spcAft>
            </a:pPr>
            <a:r>
              <a:rPr lang="en-IN" sz="1800" dirty="0">
                <a:effectLst/>
                <a:latin typeface="Times New Roman" panose="02020603050405020304" pitchFamily="18" charset="0"/>
                <a:ea typeface="Times New Roman" panose="02020603050405020304" pitchFamily="18" charset="0"/>
              </a:rPr>
              <a:t>The dashboard will provide a detailed exploration of key variables such as age, gender, project completion rates, and satisfaction levels. Through data visualization and basic machine learning techniques, the project will identify patterns and correlations between these factors. For instance, how different salary ranges and feedback scores impact productivity and satisfaction will be examined. Additionally, the project will explore departmental and positional variations in performance metrics </a:t>
            </a:r>
          </a:p>
          <a:p>
            <a:pPr marL="431800" marR="323850" indent="344170" algn="just">
              <a:lnSpc>
                <a:spcPct val="150000"/>
              </a:lnSpc>
              <a:spcAft>
                <a:spcPts val="0"/>
              </a:spcAft>
            </a:pPr>
            <a:r>
              <a:rPr lang="en-IN" sz="1800" dirty="0">
                <a:effectLst/>
                <a:latin typeface="Times New Roman" panose="02020603050405020304" pitchFamily="18" charset="0"/>
                <a:ea typeface="Times New Roman" panose="02020603050405020304" pitchFamily="18" charset="0"/>
              </a:rPr>
              <a:t>This approach enables a clearer understanding of how various elements influence employee engagement and efficiency. By providing a user-friendly interface for data exploration, the dashboard will assist in identifying areas for improvement and implementing strategies to enhance overall employee well-being and organizational performance.</a:t>
            </a:r>
          </a:p>
          <a:p>
            <a:endParaRPr lang="en-IN" dirty="0"/>
          </a:p>
        </p:txBody>
      </p:sp>
    </p:spTree>
    <p:extLst>
      <p:ext uri="{BB962C8B-B14F-4D97-AF65-F5344CB8AC3E}">
        <p14:creationId xmlns:p14="http://schemas.microsoft.com/office/powerpoint/2010/main" val="876136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0B9C7-6FB4-BF17-5E58-9D83DDC21AF9}"/>
              </a:ext>
            </a:extLst>
          </p:cNvPr>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rPr>
              <a:t>PROBLEM</a:t>
            </a:r>
            <a:r>
              <a:rPr lang="en-US" sz="1800" b="1" spc="-7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STATEMENT</a:t>
            </a:r>
            <a:br>
              <a:rPr lang="en-IN" sz="18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1B38A39-109E-B01D-6CCC-0414CEABC1E2}"/>
              </a:ext>
            </a:extLst>
          </p:cNvPr>
          <p:cNvSpPr>
            <a:spLocks noGrp="1"/>
          </p:cNvSpPr>
          <p:nvPr>
            <p:ph idx="1"/>
          </p:nvPr>
        </p:nvSpPr>
        <p:spPr>
          <a:xfrm>
            <a:off x="1537160" y="1175378"/>
            <a:ext cx="10359872" cy="5363073"/>
          </a:xfrm>
        </p:spPr>
        <p:txBody>
          <a:bodyPr>
            <a:normAutofit fontScale="77500" lnSpcReduction="20000"/>
          </a:bodyPr>
          <a:lstStyle/>
          <a:p>
            <a:pPr marR="323850" algn="just">
              <a:lnSpc>
                <a:spcPct val="150000"/>
              </a:lnSpc>
              <a:spcAft>
                <a:spcPts val="0"/>
              </a:spcAft>
            </a:pPr>
            <a:r>
              <a:rPr lang="en-IN" sz="1800" dirty="0">
                <a:effectLst/>
                <a:latin typeface="Times New Roman" panose="02020603050405020304" pitchFamily="18" charset="0"/>
                <a:ea typeface="Times New Roman" panose="02020603050405020304" pitchFamily="18" charset="0"/>
              </a:rPr>
              <a:t>Organizations face ongoing challenges in understanding the various factors that influence employee performance and satisfaction. HR professionals and managers gather large amounts of data, including employee demographics, performance metrics, feedback scores, and salary information. While this data is valuable, the sheer volume and complexity can make it difficult to analyse effectively, limiting the ability to identify key trends and insights that could lead to improved employee engagement, satisfaction, and overall productivity.</a:t>
            </a:r>
          </a:p>
          <a:p>
            <a:pPr marR="323850" algn="just">
              <a:lnSpc>
                <a:spcPct val="150000"/>
              </a:lnSpc>
              <a:spcAft>
                <a:spcPts val="0"/>
              </a:spcAft>
            </a:pPr>
            <a:r>
              <a:rPr lang="en-IN" sz="1800" dirty="0">
                <a:effectLst/>
                <a:latin typeface="Times New Roman" panose="02020603050405020304" pitchFamily="18" charset="0"/>
                <a:ea typeface="Times New Roman" panose="02020603050405020304" pitchFamily="18" charset="0"/>
              </a:rPr>
              <a:t>The traditional methods of analysing employee performance and satisfaction data are often manual, time-consuming, and prone to errors, making it hard to draw meaningful conclusions. Without proper tools to visualize and explore the data interactively, HR teams and managers may miss important correlations and patterns. For example, it may be difficult to determine how salary impacts employee satisfaction or how the number of projects completed correlates with productivity. Similarly, feedback provided by employees may not be analysed in a way that highlights key areas for improvement. </a:t>
            </a:r>
          </a:p>
          <a:p>
            <a:pPr marR="323850" algn="just">
              <a:lnSpc>
                <a:spcPct val="150000"/>
              </a:lnSpc>
              <a:spcAft>
                <a:spcPts val="0"/>
              </a:spcAft>
            </a:pPr>
            <a:r>
              <a:rPr lang="en-IN" sz="1800" dirty="0">
                <a:effectLst/>
                <a:latin typeface="Times New Roman" panose="02020603050405020304" pitchFamily="18" charset="0"/>
                <a:ea typeface="Times New Roman" panose="02020603050405020304" pitchFamily="18" charset="0"/>
              </a:rPr>
              <a:t>This project seeks to address these issues by developing an interactive dashboard that leverages the provided dataset to explore and analyse factors impacting employee performance and satisfaction. The dashboard will provide a clear visual representation of the data, enabling users to view insights on age and gender distributions, correlation among performance metrics, feedback scores, salary versus productivity, and much more. By offering an intuitive interface for HR professionals and managers to explore these factors, the project will help them make informed decisions that enhance employee engagement and organizational efficiency.</a:t>
            </a:r>
          </a:p>
          <a:p>
            <a:pPr marR="323850" algn="just">
              <a:lnSpc>
                <a:spcPct val="150000"/>
              </a:lnSpc>
            </a:pPr>
            <a:r>
              <a:rPr lang="en-IN" sz="1800" dirty="0">
                <a:effectLst/>
                <a:latin typeface="Times New Roman" panose="02020603050405020304" pitchFamily="18" charset="0"/>
                <a:ea typeface="Times New Roman" panose="02020603050405020304" pitchFamily="18" charset="0"/>
              </a:rPr>
              <a:t>Ultimately, the goal is to equip HR teams with a tool that streamlines the data analysis process, allowing them to act quickly on insights that improve employee well-being, satisfaction, and product company.</a:t>
            </a:r>
          </a:p>
          <a:p>
            <a:pPr marR="323850" algn="just">
              <a:lnSpc>
                <a:spcPct val="150000"/>
              </a:lnSpc>
              <a:spcAft>
                <a:spcPts val="0"/>
              </a:spcAft>
            </a:pP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280230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ACB60-7F2D-BFFB-241C-232EDE16B043}"/>
              </a:ext>
            </a:extLst>
          </p:cNvPr>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rPr>
              <a:t>TECHNOLOGY</a:t>
            </a:r>
            <a:r>
              <a:rPr lang="en-US" sz="1800" b="1" spc="-2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ADOPTED</a:t>
            </a:r>
            <a:br>
              <a:rPr lang="en-IN" sz="18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E24892E-F0D5-C564-5CE2-5801F715D9E9}"/>
              </a:ext>
            </a:extLst>
          </p:cNvPr>
          <p:cNvSpPr>
            <a:spLocks noGrp="1"/>
          </p:cNvSpPr>
          <p:nvPr>
            <p:ph idx="1"/>
          </p:nvPr>
        </p:nvSpPr>
        <p:spPr>
          <a:xfrm>
            <a:off x="1822296" y="1455175"/>
            <a:ext cx="8915400" cy="3777622"/>
          </a:xfrm>
        </p:spPr>
        <p:txBody>
          <a:bodyPr>
            <a:normAutofit fontScale="85000" lnSpcReduction="10000"/>
          </a:bodyPr>
          <a:lstStyle/>
          <a:p>
            <a:pPr marL="0" marR="60325" indent="0">
              <a:spcAft>
                <a:spcPts val="0"/>
              </a:spcAft>
              <a:buNone/>
            </a:pPr>
            <a:r>
              <a:rPr lang="en-US" sz="1800" b="1" dirty="0">
                <a:effectLst/>
                <a:latin typeface="Times New Roman" panose="02020603050405020304" pitchFamily="18" charset="0"/>
                <a:ea typeface="Times New Roman" panose="02020603050405020304" pitchFamily="18" charset="0"/>
              </a:rPr>
              <a:t> Machine Learning </a:t>
            </a:r>
            <a:endParaRPr lang="en-IN" sz="1800" dirty="0">
              <a:effectLst/>
              <a:latin typeface="Times New Roman" panose="02020603050405020304" pitchFamily="18" charset="0"/>
              <a:ea typeface="Times New Roman" panose="02020603050405020304" pitchFamily="18" charset="0"/>
            </a:endParaRPr>
          </a:p>
          <a:p>
            <a:pPr marR="233680" algn="just">
              <a:lnSpc>
                <a:spcPct val="150000"/>
              </a:lnSpc>
              <a:spcAft>
                <a:spcPts val="0"/>
              </a:spcAft>
            </a:pPr>
            <a:r>
              <a:rPr lang="en-US" sz="1800" dirty="0">
                <a:effectLst/>
                <a:latin typeface="Times New Roman" panose="02020603050405020304" pitchFamily="18" charset="0"/>
                <a:ea typeface="Times New Roman" panose="02020603050405020304" pitchFamily="18" charset="0"/>
              </a:rPr>
              <a:t>Machine learning is a specialized area within the broader field of artificial intelligence (AI) that focuses on enabling machines to mimic intelligent human behavior. It achieves this by leveraging historical data to train algorithms, which then use this knowledge to make predictions or classify new data. Through a process of continuous learning and adaptation, machine learning algorithms refine their models and improve their ability to make accurate predictions over time. This iterative learning approach distinguishes machine learning from traditional programming, as the algorithms themselves adjust their internal parameters based on the data they receive. By harnessing the power of data, machine learning facilitates the automation of tasks and enables systems to make informed decisions without explicit programming.</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846116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DACBC-162C-39A4-F656-D94C7DDA5B4F}"/>
              </a:ext>
            </a:extLst>
          </p:cNvPr>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rPr>
              <a:t>DETAILS</a:t>
            </a:r>
            <a:r>
              <a:rPr lang="en-US" sz="1800" b="1" spc="-1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OF</a:t>
            </a:r>
            <a:r>
              <a:rPr lang="en-US" sz="1800" b="1" spc="-2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TOOLS</a:t>
            </a:r>
            <a:r>
              <a:rPr lang="en-US" sz="1800" b="1" spc="-2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USE</a:t>
            </a:r>
            <a:br>
              <a:rPr lang="en-IN" sz="18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F7DD111-952F-C6DF-199B-A950D7DBA18C}"/>
              </a:ext>
            </a:extLst>
          </p:cNvPr>
          <p:cNvSpPr>
            <a:spLocks noGrp="1"/>
          </p:cNvSpPr>
          <p:nvPr>
            <p:ph idx="1"/>
          </p:nvPr>
        </p:nvSpPr>
        <p:spPr>
          <a:xfrm>
            <a:off x="1288026" y="1101213"/>
            <a:ext cx="10363200" cy="5329084"/>
          </a:xfrm>
        </p:spPr>
        <p:txBody>
          <a:bodyPr>
            <a:normAutofit/>
          </a:bodyPr>
          <a:lstStyle/>
          <a:p>
            <a:pPr marL="742950" marR="53975" lvl="1" indent="-285750" algn="just">
              <a:spcBef>
                <a:spcPts val="1260"/>
              </a:spcBef>
              <a:spcAft>
                <a:spcPts val="0"/>
              </a:spcAft>
              <a:buFont typeface="+mj-lt"/>
              <a:buAutoNum type="arabicPeriod"/>
            </a:pPr>
            <a:r>
              <a:rPr lang="en-IN" sz="1400" b="1" dirty="0">
                <a:effectLst/>
                <a:latin typeface="Times New Roman" panose="02020603050405020304" pitchFamily="18" charset="0"/>
                <a:ea typeface="Times New Roman" panose="02020603050405020304" pitchFamily="18" charset="0"/>
              </a:rPr>
              <a:t> </a:t>
            </a:r>
            <a:r>
              <a:rPr lang="en-US" sz="1400" b="1" dirty="0">
                <a:effectLst/>
                <a:latin typeface="Times New Roman" panose="02020603050405020304" pitchFamily="18" charset="0"/>
                <a:ea typeface="Times New Roman" panose="02020603050405020304" pitchFamily="18" charset="0"/>
              </a:rPr>
              <a:t>Python</a:t>
            </a:r>
            <a:endParaRPr lang="en-IN" sz="1100" dirty="0">
              <a:effectLst/>
              <a:latin typeface="Times New Roman" panose="02020603050405020304" pitchFamily="18" charset="0"/>
              <a:ea typeface="Times New Roman" panose="02020603050405020304" pitchFamily="18" charset="0"/>
            </a:endParaRPr>
          </a:p>
          <a:p>
            <a:pPr marR="53975" indent="450215" algn="just">
              <a:lnSpc>
                <a:spcPct val="150000"/>
              </a:lnSpc>
              <a:spcBef>
                <a:spcPts val="450"/>
              </a:spcBef>
              <a:spcAft>
                <a:spcPts val="0"/>
              </a:spcAft>
            </a:pPr>
            <a:r>
              <a:rPr lang="en-US" sz="1200" dirty="0">
                <a:effectLst/>
                <a:latin typeface="Times New Roman" panose="02020603050405020304" pitchFamily="18" charset="0"/>
                <a:ea typeface="Times New Roman" panose="02020603050405020304" pitchFamily="18" charset="0"/>
              </a:rPr>
              <a:t>Python is a popular computer programming language used to create software and</a:t>
            </a:r>
            <a:r>
              <a:rPr lang="en-US" sz="1200" spc="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websites, automate processes, and analyze data.</a:t>
            </a:r>
            <a:r>
              <a:rPr lang="en-US" sz="1200" spc="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Python is a universal language, which means</a:t>
            </a:r>
            <a:r>
              <a:rPr lang="en-US" sz="1200" spc="-28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it</a:t>
            </a:r>
            <a:r>
              <a:rPr lang="en-US" sz="1200" spc="-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may</a:t>
            </a:r>
            <a:r>
              <a:rPr lang="en-US" sz="1200" spc="-4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be</a:t>
            </a:r>
            <a:r>
              <a:rPr lang="en-US" sz="1200" spc="-1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used to</a:t>
            </a:r>
            <a:r>
              <a:rPr lang="en-US" sz="1200" spc="-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make</a:t>
            </a:r>
            <a:r>
              <a:rPr lang="en-US" sz="1200" spc="-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many</a:t>
            </a:r>
            <a:r>
              <a:rPr lang="en-US" sz="1200" spc="-3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various</a:t>
            </a:r>
            <a:r>
              <a:rPr lang="en-US" sz="1200" spc="1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types</a:t>
            </a:r>
            <a:r>
              <a:rPr lang="en-US" sz="1200" spc="-1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of applications</a:t>
            </a:r>
            <a:r>
              <a:rPr lang="en-US" sz="1200" spc="-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and isn’t</a:t>
            </a:r>
            <a:r>
              <a:rPr lang="en-US" sz="1200" spc="-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tailored for</a:t>
            </a:r>
            <a:r>
              <a:rPr lang="en-US" sz="1200" spc="-1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any</a:t>
            </a:r>
            <a:r>
              <a:rPr lang="en-US" sz="1200" spc="-2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particular</a:t>
            </a:r>
            <a:r>
              <a:rPr lang="en-US" sz="1200" spc="-29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issues.</a:t>
            </a:r>
            <a:r>
              <a:rPr lang="en-US" sz="1200" spc="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Its adaptability and beginner-friendliness have elevated it to the top of the list of</a:t>
            </a:r>
            <a:r>
              <a:rPr lang="en-US" sz="1200" spc="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programming</a:t>
            </a:r>
            <a:r>
              <a:rPr lang="en-US" sz="1200" spc="-1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languages in use</a:t>
            </a:r>
            <a:r>
              <a:rPr lang="en-US" sz="1200" spc="-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today.</a:t>
            </a:r>
            <a:endParaRPr lang="en-IN" sz="1200" dirty="0">
              <a:effectLst/>
              <a:latin typeface="Times New Roman" panose="02020603050405020304" pitchFamily="18" charset="0"/>
              <a:ea typeface="Times New Roman" panose="02020603050405020304" pitchFamily="18" charset="0"/>
            </a:endParaRPr>
          </a:p>
          <a:p>
            <a:pPr marR="53975" indent="456565" algn="just">
              <a:lnSpc>
                <a:spcPct val="150000"/>
              </a:lnSpc>
              <a:spcBef>
                <a:spcPts val="1005"/>
              </a:spcBef>
              <a:spcAft>
                <a:spcPts val="0"/>
              </a:spcAft>
            </a:pPr>
            <a:r>
              <a:rPr lang="en-US" sz="1200" dirty="0">
                <a:effectLst/>
                <a:latin typeface="Times New Roman" panose="02020603050405020304" pitchFamily="18" charset="0"/>
                <a:ea typeface="Times New Roman" panose="02020603050405020304" pitchFamily="18" charset="0"/>
              </a:rPr>
              <a:t>Python is frequently used for creating websites and applications, automating repetitive</a:t>
            </a:r>
            <a:r>
              <a:rPr lang="en-US" sz="1200" spc="-28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tasks,</a:t>
            </a:r>
            <a:r>
              <a:rPr lang="en-US" sz="1200" spc="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and</a:t>
            </a:r>
            <a:r>
              <a:rPr lang="en-US" sz="1200" spc="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analyzing</a:t>
            </a:r>
            <a:r>
              <a:rPr lang="en-US" sz="1200" spc="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and</a:t>
            </a:r>
            <a:r>
              <a:rPr lang="en-US" sz="1200" spc="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displaying</a:t>
            </a:r>
            <a:r>
              <a:rPr lang="en-US" sz="1200" spc="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data.</a:t>
            </a:r>
            <a:r>
              <a:rPr lang="en-US" sz="1200" spc="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Python</a:t>
            </a:r>
            <a:r>
              <a:rPr lang="en-US" sz="1200" spc="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has</a:t>
            </a:r>
            <a:r>
              <a:rPr lang="en-US" sz="1200" spc="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been</a:t>
            </a:r>
            <a:r>
              <a:rPr lang="en-US" sz="1200" spc="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used</a:t>
            </a:r>
            <a:r>
              <a:rPr lang="en-US" sz="1200" spc="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by</a:t>
            </a:r>
            <a:r>
              <a:rPr lang="en-US" sz="1200" spc="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non-programmers,</a:t>
            </a:r>
            <a:r>
              <a:rPr lang="en-US" sz="1200" spc="-28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including accountants and scientists, for a range of routine activities including managing</a:t>
            </a:r>
            <a:r>
              <a:rPr lang="en-US" sz="1200" spc="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finances since</a:t>
            </a:r>
            <a:r>
              <a:rPr lang="en-US" sz="1200" spc="-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it is very</a:t>
            </a:r>
            <a:r>
              <a:rPr lang="en-US" sz="1200" spc="-2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simple to</a:t>
            </a:r>
            <a:r>
              <a:rPr lang="en-US" sz="1200" spc="-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learn.</a:t>
            </a:r>
            <a:endParaRPr lang="en-IN" sz="1200" dirty="0">
              <a:effectLst/>
              <a:latin typeface="Times New Roman" panose="02020603050405020304" pitchFamily="18" charset="0"/>
              <a:ea typeface="Times New Roman" panose="02020603050405020304" pitchFamily="18" charset="0"/>
            </a:endParaRPr>
          </a:p>
          <a:p>
            <a:pPr marL="457200" marR="53975" lvl="1" indent="0" algn="just">
              <a:spcBef>
                <a:spcPts val="1030"/>
              </a:spcBef>
              <a:spcAft>
                <a:spcPts val="0"/>
              </a:spcAft>
              <a:buNone/>
              <a:tabLst>
                <a:tab pos="465455" algn="l"/>
              </a:tabLst>
            </a:pPr>
            <a:r>
              <a:rPr lang="en-US" sz="1300" b="1" dirty="0">
                <a:solidFill>
                  <a:srgbClr val="2F5496"/>
                </a:solidFill>
                <a:effectLst/>
                <a:latin typeface="Times New Roman" panose="02020603050405020304" pitchFamily="18" charset="0"/>
                <a:ea typeface="DengXian Light" panose="020B0503020204020204" pitchFamily="2" charset="-122"/>
                <a:cs typeface="Angsana New" panose="02020603050405020304" pitchFamily="18" charset="-34"/>
              </a:rPr>
              <a:t> Data</a:t>
            </a:r>
            <a:r>
              <a:rPr lang="en-US" sz="1300" b="1" spc="-10" dirty="0">
                <a:solidFill>
                  <a:srgbClr val="2F5496"/>
                </a:solidFill>
                <a:effectLst/>
                <a:latin typeface="Times New Roman" panose="02020603050405020304" pitchFamily="18" charset="0"/>
                <a:ea typeface="DengXian Light" panose="020B0503020204020204" pitchFamily="2" charset="-122"/>
                <a:cs typeface="Angsana New" panose="02020603050405020304" pitchFamily="18" charset="-34"/>
              </a:rPr>
              <a:t> </a:t>
            </a:r>
            <a:r>
              <a:rPr lang="en-US" sz="1300" b="1" dirty="0">
                <a:solidFill>
                  <a:srgbClr val="2F5496"/>
                </a:solidFill>
                <a:effectLst/>
                <a:latin typeface="Times New Roman" panose="02020603050405020304" pitchFamily="18" charset="0"/>
                <a:ea typeface="DengXian Light" panose="020B0503020204020204" pitchFamily="2" charset="-122"/>
                <a:cs typeface="Angsana New" panose="02020603050405020304" pitchFamily="18" charset="-34"/>
              </a:rPr>
              <a:t>Analysis</a:t>
            </a:r>
            <a:r>
              <a:rPr lang="en-US" sz="1300" b="1" spc="-30" dirty="0">
                <a:solidFill>
                  <a:srgbClr val="2F5496"/>
                </a:solidFill>
                <a:effectLst/>
                <a:latin typeface="Times New Roman" panose="02020603050405020304" pitchFamily="18" charset="0"/>
                <a:ea typeface="DengXian Light" panose="020B0503020204020204" pitchFamily="2" charset="-122"/>
                <a:cs typeface="Angsana New" panose="02020603050405020304" pitchFamily="18" charset="-34"/>
              </a:rPr>
              <a:t> </a:t>
            </a:r>
            <a:r>
              <a:rPr lang="en-US" sz="1300" b="1" dirty="0">
                <a:solidFill>
                  <a:srgbClr val="2F5496"/>
                </a:solidFill>
                <a:effectLst/>
                <a:latin typeface="Times New Roman" panose="02020603050405020304" pitchFamily="18" charset="0"/>
                <a:ea typeface="DengXian Light" panose="020B0503020204020204" pitchFamily="2" charset="-122"/>
                <a:cs typeface="Angsana New" panose="02020603050405020304" pitchFamily="18" charset="-34"/>
              </a:rPr>
              <a:t>and</a:t>
            </a:r>
            <a:r>
              <a:rPr lang="en-US" sz="1300" b="1" spc="-15" dirty="0">
                <a:solidFill>
                  <a:srgbClr val="2F5496"/>
                </a:solidFill>
                <a:effectLst/>
                <a:latin typeface="Times New Roman" panose="02020603050405020304" pitchFamily="18" charset="0"/>
                <a:ea typeface="DengXian Light" panose="020B0503020204020204" pitchFamily="2" charset="-122"/>
                <a:cs typeface="Angsana New" panose="02020603050405020304" pitchFamily="18" charset="-34"/>
              </a:rPr>
              <a:t> </a:t>
            </a:r>
            <a:r>
              <a:rPr lang="en-US" sz="1300" b="1" dirty="0">
                <a:solidFill>
                  <a:srgbClr val="2F5496"/>
                </a:solidFill>
                <a:effectLst/>
                <a:latin typeface="Times New Roman" panose="02020603050405020304" pitchFamily="18" charset="0"/>
                <a:ea typeface="DengXian Light" panose="020B0503020204020204" pitchFamily="2" charset="-122"/>
                <a:cs typeface="Angsana New" panose="02020603050405020304" pitchFamily="18" charset="-34"/>
              </a:rPr>
              <a:t>Machine</a:t>
            </a:r>
            <a:r>
              <a:rPr lang="en-US" sz="1300" b="1" spc="-15" dirty="0">
                <a:solidFill>
                  <a:srgbClr val="2F5496"/>
                </a:solidFill>
                <a:effectLst/>
                <a:latin typeface="Times New Roman" panose="02020603050405020304" pitchFamily="18" charset="0"/>
                <a:ea typeface="DengXian Light" panose="020B0503020204020204" pitchFamily="2" charset="-122"/>
                <a:cs typeface="Angsana New" panose="02020603050405020304" pitchFamily="18" charset="-34"/>
              </a:rPr>
              <a:t> </a:t>
            </a:r>
            <a:r>
              <a:rPr lang="en-US" sz="1300" b="1" dirty="0">
                <a:solidFill>
                  <a:srgbClr val="2F5496"/>
                </a:solidFill>
                <a:effectLst/>
                <a:latin typeface="Times New Roman" panose="02020603050405020304" pitchFamily="18" charset="0"/>
                <a:ea typeface="DengXian Light" panose="020B0503020204020204" pitchFamily="2" charset="-122"/>
                <a:cs typeface="Angsana New" panose="02020603050405020304" pitchFamily="18" charset="-34"/>
              </a:rPr>
              <a:t>Learning</a:t>
            </a:r>
            <a:r>
              <a:rPr lang="en-US" sz="1300" b="1" spc="-5" dirty="0">
                <a:solidFill>
                  <a:srgbClr val="2F5496"/>
                </a:solidFill>
                <a:effectLst/>
                <a:latin typeface="Times New Roman" panose="02020603050405020304" pitchFamily="18" charset="0"/>
                <a:ea typeface="DengXian Light" panose="020B0503020204020204" pitchFamily="2" charset="-122"/>
                <a:cs typeface="Angsana New" panose="02020603050405020304" pitchFamily="18" charset="-34"/>
              </a:rPr>
              <a:t> </a:t>
            </a:r>
            <a:r>
              <a:rPr lang="en-US" sz="1300" b="1" dirty="0">
                <a:solidFill>
                  <a:srgbClr val="2F5496"/>
                </a:solidFill>
                <a:effectLst/>
                <a:latin typeface="Times New Roman" panose="02020603050405020304" pitchFamily="18" charset="0"/>
                <a:ea typeface="DengXian Light" panose="020B0503020204020204" pitchFamily="2" charset="-122"/>
                <a:cs typeface="Angsana New" panose="02020603050405020304" pitchFamily="18" charset="-34"/>
              </a:rPr>
              <a:t>in</a:t>
            </a:r>
            <a:r>
              <a:rPr lang="en-US" sz="1300" b="1" spc="-15" dirty="0">
                <a:solidFill>
                  <a:srgbClr val="2F5496"/>
                </a:solidFill>
                <a:effectLst/>
                <a:latin typeface="Times New Roman" panose="02020603050405020304" pitchFamily="18" charset="0"/>
                <a:ea typeface="DengXian Light" panose="020B0503020204020204" pitchFamily="2" charset="-122"/>
                <a:cs typeface="Angsana New" panose="02020603050405020304" pitchFamily="18" charset="-34"/>
              </a:rPr>
              <a:t> </a:t>
            </a:r>
            <a:r>
              <a:rPr lang="en-US" sz="1300" b="1" dirty="0">
                <a:solidFill>
                  <a:srgbClr val="2F5496"/>
                </a:solidFill>
                <a:effectLst/>
                <a:latin typeface="Times New Roman" panose="02020603050405020304" pitchFamily="18" charset="0"/>
                <a:ea typeface="DengXian Light" panose="020B0503020204020204" pitchFamily="2" charset="-122"/>
                <a:cs typeface="Angsana New" panose="02020603050405020304" pitchFamily="18" charset="-34"/>
              </a:rPr>
              <a:t>Python</a:t>
            </a:r>
            <a:r>
              <a:rPr lang="en-US" sz="1150" b="1"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marR="53975" indent="456565" algn="just">
              <a:lnSpc>
                <a:spcPct val="150000"/>
              </a:lnSpc>
              <a:spcBef>
                <a:spcPts val="450"/>
              </a:spcBef>
              <a:spcAft>
                <a:spcPts val="0"/>
              </a:spcAft>
            </a:pPr>
            <a:r>
              <a:rPr lang="en-US" sz="1200" spc="-5" dirty="0">
                <a:effectLst/>
                <a:latin typeface="Times New Roman" panose="02020603050405020304" pitchFamily="18" charset="0"/>
                <a:ea typeface="Times New Roman" panose="02020603050405020304" pitchFamily="18" charset="0"/>
              </a:rPr>
              <a:t>Python</a:t>
            </a:r>
            <a:r>
              <a:rPr lang="en-US" sz="1200" spc="-60" dirty="0">
                <a:effectLst/>
                <a:latin typeface="Times New Roman" panose="02020603050405020304" pitchFamily="18" charset="0"/>
                <a:ea typeface="Times New Roman" panose="02020603050405020304" pitchFamily="18" charset="0"/>
              </a:rPr>
              <a:t> </a:t>
            </a:r>
            <a:r>
              <a:rPr lang="en-US" sz="1200" spc="-5" dirty="0">
                <a:effectLst/>
                <a:latin typeface="Times New Roman" panose="02020603050405020304" pitchFamily="18" charset="0"/>
                <a:ea typeface="Times New Roman" panose="02020603050405020304" pitchFamily="18" charset="0"/>
              </a:rPr>
              <a:t>provides</a:t>
            </a:r>
            <a:r>
              <a:rPr lang="en-US" sz="1200" spc="-60" dirty="0">
                <a:effectLst/>
                <a:latin typeface="Times New Roman" panose="02020603050405020304" pitchFamily="18" charset="0"/>
                <a:ea typeface="Times New Roman" panose="02020603050405020304" pitchFamily="18" charset="0"/>
              </a:rPr>
              <a:t> </a:t>
            </a:r>
            <a:r>
              <a:rPr lang="en-US" sz="1200" spc="-5" dirty="0">
                <a:effectLst/>
                <a:latin typeface="Times New Roman" panose="02020603050405020304" pitchFamily="18" charset="0"/>
                <a:ea typeface="Times New Roman" panose="02020603050405020304" pitchFamily="18" charset="0"/>
              </a:rPr>
              <a:t>a</a:t>
            </a:r>
            <a:r>
              <a:rPr lang="en-US" sz="1200" spc="-70" dirty="0">
                <a:effectLst/>
                <a:latin typeface="Times New Roman" panose="02020603050405020304" pitchFamily="18" charset="0"/>
                <a:ea typeface="Times New Roman" panose="02020603050405020304" pitchFamily="18" charset="0"/>
              </a:rPr>
              <a:t> </a:t>
            </a:r>
            <a:r>
              <a:rPr lang="en-US" sz="1200" spc="-5" dirty="0">
                <a:effectLst/>
                <a:latin typeface="Times New Roman" panose="02020603050405020304" pitchFamily="18" charset="0"/>
                <a:ea typeface="Times New Roman" panose="02020603050405020304" pitchFamily="18" charset="0"/>
              </a:rPr>
              <a:t>rich</a:t>
            </a:r>
            <a:r>
              <a:rPr lang="en-US" sz="1200" spc="-6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set</a:t>
            </a:r>
            <a:r>
              <a:rPr lang="en-US" sz="1200" spc="-6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of</a:t>
            </a:r>
            <a:r>
              <a:rPr lang="en-US" sz="1200" spc="-8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libraries</a:t>
            </a:r>
            <a:r>
              <a:rPr lang="en-US" sz="1200" spc="-6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and</a:t>
            </a:r>
            <a:r>
              <a:rPr lang="en-US" sz="1200" spc="-7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tools</a:t>
            </a:r>
            <a:r>
              <a:rPr lang="en-US" sz="1200" spc="-5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for</a:t>
            </a:r>
            <a:r>
              <a:rPr lang="en-US" sz="1200" spc="-7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data</a:t>
            </a:r>
            <a:r>
              <a:rPr lang="en-US" sz="1200" spc="-7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analysis</a:t>
            </a:r>
            <a:r>
              <a:rPr lang="en-US" sz="1200" spc="-7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and</a:t>
            </a:r>
            <a:r>
              <a:rPr lang="en-US" sz="1200" spc="-6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traditional</a:t>
            </a:r>
            <a:r>
              <a:rPr lang="en-US" sz="1200" spc="-7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machine</a:t>
            </a:r>
            <a:r>
              <a:rPr lang="en-US" sz="1200" spc="-28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learning.</a:t>
            </a:r>
            <a:r>
              <a:rPr lang="en-US" sz="1200" spc="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NumPy</a:t>
            </a:r>
            <a:r>
              <a:rPr lang="en-US" sz="1200" spc="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and</a:t>
            </a:r>
            <a:r>
              <a:rPr lang="en-US" sz="1200" spc="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Pandas</a:t>
            </a:r>
            <a:r>
              <a:rPr lang="en-US" sz="1200" spc="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are</a:t>
            </a:r>
            <a:r>
              <a:rPr lang="en-US" sz="1200" spc="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fundamental</a:t>
            </a:r>
            <a:r>
              <a:rPr lang="en-US" sz="1200" spc="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libraries</a:t>
            </a:r>
            <a:r>
              <a:rPr lang="en-US" sz="1200" spc="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that</a:t>
            </a:r>
            <a:r>
              <a:rPr lang="en-US" sz="1200" spc="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enable</a:t>
            </a:r>
            <a:r>
              <a:rPr lang="en-US" sz="1200" spc="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efficient</a:t>
            </a:r>
            <a:r>
              <a:rPr lang="en-US" sz="1200" spc="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numerical</a:t>
            </a:r>
            <a:r>
              <a:rPr lang="en-US" sz="1200" spc="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operations,</a:t>
            </a:r>
            <a:r>
              <a:rPr lang="en-US" sz="1200" spc="-3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data</a:t>
            </a:r>
            <a:r>
              <a:rPr lang="en-US" sz="1200" spc="-3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manipulation,</a:t>
            </a:r>
            <a:r>
              <a:rPr lang="en-US" sz="1200" spc="-3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and</a:t>
            </a:r>
            <a:r>
              <a:rPr lang="en-US" sz="1200" spc="-3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statistical</a:t>
            </a:r>
            <a:r>
              <a:rPr lang="en-US" sz="1200" spc="-3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computations.</a:t>
            </a:r>
            <a:r>
              <a:rPr lang="en-US" sz="1200" spc="-3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These</a:t>
            </a:r>
            <a:r>
              <a:rPr lang="en-US" sz="1200" spc="-3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libraries</a:t>
            </a:r>
            <a:r>
              <a:rPr lang="en-US" sz="1200" spc="-2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simplify</a:t>
            </a:r>
            <a:r>
              <a:rPr lang="en-US" sz="1200" spc="-5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tasks</a:t>
            </a:r>
            <a:r>
              <a:rPr lang="en-US" sz="1200" spc="-3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such</a:t>
            </a:r>
            <a:r>
              <a:rPr lang="en-US" sz="1200" spc="-29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as</a:t>
            </a:r>
            <a:r>
              <a:rPr lang="en-US" sz="1200" spc="-4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data</a:t>
            </a:r>
            <a:r>
              <a:rPr lang="en-US" sz="1200" spc="-5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transformation,</a:t>
            </a:r>
            <a:r>
              <a:rPr lang="en-US" sz="1200" spc="-4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filtering,</a:t>
            </a:r>
            <a:r>
              <a:rPr lang="en-US" sz="1200" spc="-2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grouping,</a:t>
            </a:r>
            <a:r>
              <a:rPr lang="en-US" sz="1200" spc="-4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and</a:t>
            </a:r>
            <a:r>
              <a:rPr lang="en-US" sz="1200" spc="-4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descriptive</a:t>
            </a:r>
            <a:r>
              <a:rPr lang="en-US" sz="1200" spc="-5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statistics,</a:t>
            </a:r>
            <a:r>
              <a:rPr lang="en-US" sz="1200" spc="-4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empowering</a:t>
            </a:r>
            <a:r>
              <a:rPr lang="en-US" sz="1200" spc="-4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data</a:t>
            </a:r>
            <a:r>
              <a:rPr lang="en-US" sz="1200" spc="-4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analysts</a:t>
            </a:r>
            <a:r>
              <a:rPr lang="en-US" sz="1200" spc="-29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to</a:t>
            </a:r>
            <a:r>
              <a:rPr lang="en-US" sz="1200" spc="-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explore</a:t>
            </a:r>
            <a:r>
              <a:rPr lang="en-US" sz="1200" spc="-1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and analyze</a:t>
            </a:r>
            <a:r>
              <a:rPr lang="en-US" sz="1200" spc="-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data effectively.</a:t>
            </a:r>
            <a:endParaRPr lang="en-IN" sz="1200" dirty="0">
              <a:effectLst/>
              <a:latin typeface="Times New Roman" panose="02020603050405020304" pitchFamily="18" charset="0"/>
              <a:ea typeface="Times New Roman" panose="02020603050405020304" pitchFamily="18" charset="0"/>
            </a:endParaRPr>
          </a:p>
          <a:p>
            <a:pPr marR="53975" algn="just">
              <a:lnSpc>
                <a:spcPct val="150000"/>
              </a:lnSpc>
              <a:spcBef>
                <a:spcPts val="995"/>
              </a:spcBef>
              <a:spcAft>
                <a:spcPts val="0"/>
              </a:spcAft>
            </a:pPr>
            <a:r>
              <a:rPr lang="en-US" sz="1200" dirty="0">
                <a:effectLst/>
                <a:latin typeface="Times New Roman" panose="02020603050405020304" pitchFamily="18" charset="0"/>
                <a:ea typeface="Times New Roman" panose="02020603050405020304" pitchFamily="18" charset="0"/>
              </a:rPr>
              <a:t>For</a:t>
            </a:r>
            <a:r>
              <a:rPr lang="en-US" sz="1200" spc="-1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visualization,</a:t>
            </a:r>
            <a:r>
              <a:rPr lang="en-US" sz="1200" spc="-1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Matplotlib</a:t>
            </a:r>
            <a:r>
              <a:rPr lang="en-US" sz="1200" spc="-1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and</a:t>
            </a:r>
            <a:r>
              <a:rPr lang="en-US" sz="1200" spc="-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Seaborn</a:t>
            </a:r>
            <a:r>
              <a:rPr lang="en-US" sz="1200" spc="-1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are</a:t>
            </a:r>
            <a:r>
              <a:rPr lang="en-US" sz="1200" spc="-2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powerful</a:t>
            </a:r>
            <a:r>
              <a:rPr lang="en-US" sz="1200" spc="-1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libraries</a:t>
            </a:r>
            <a:r>
              <a:rPr lang="en-US" sz="1200" spc="-1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in</a:t>
            </a:r>
            <a:r>
              <a:rPr lang="en-US" sz="1200" spc="-1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Python. Matplotlib</a:t>
            </a:r>
            <a:r>
              <a:rPr lang="en-US" sz="1200" spc="-1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offers</a:t>
            </a:r>
            <a:r>
              <a:rPr lang="en-US" sz="1200" spc="-1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a:t>
            </a:r>
            <a:r>
              <a:rPr lang="en-US" sz="1200" spc="-29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wide</a:t>
            </a:r>
            <a:r>
              <a:rPr lang="en-US" sz="1200" spc="-5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range</a:t>
            </a:r>
            <a:r>
              <a:rPr lang="en-US" sz="1200" spc="-5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of</a:t>
            </a:r>
            <a:r>
              <a:rPr lang="en-US" sz="1200" spc="-5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plotting</a:t>
            </a:r>
            <a:r>
              <a:rPr lang="en-US" sz="1200" spc="-5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capabilities,</a:t>
            </a:r>
            <a:r>
              <a:rPr lang="en-US" sz="1200" spc="-4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while</a:t>
            </a:r>
            <a:r>
              <a:rPr lang="en-US" sz="1200" spc="-3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Seaborn</a:t>
            </a:r>
            <a:r>
              <a:rPr lang="en-US" sz="1200" spc="-4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provides</a:t>
            </a:r>
            <a:r>
              <a:rPr lang="en-US" sz="1200" spc="-4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high-level</a:t>
            </a:r>
            <a:r>
              <a:rPr lang="en-US" sz="1200" spc="-4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statistical</a:t>
            </a:r>
            <a:r>
              <a:rPr lang="en-US" sz="1200" spc="-4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visualizations.</a:t>
            </a:r>
            <a:r>
              <a:rPr lang="en-US" sz="1200" spc="-29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These</a:t>
            </a:r>
            <a:r>
              <a:rPr lang="en-US" sz="1200" spc="-6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libraries</a:t>
            </a:r>
            <a:r>
              <a:rPr lang="en-US" sz="1200" spc="-4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enable</a:t>
            </a:r>
            <a:r>
              <a:rPr lang="en-US" sz="1200" spc="-4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data</a:t>
            </a:r>
            <a:r>
              <a:rPr lang="en-US" sz="1200" spc="-6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analysts</a:t>
            </a:r>
            <a:r>
              <a:rPr lang="en-US" sz="1200" spc="-5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to</a:t>
            </a:r>
            <a:r>
              <a:rPr lang="en-US" sz="1200" spc="-4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create</a:t>
            </a:r>
            <a:r>
              <a:rPr lang="en-US" sz="1200" spc="-5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visually</a:t>
            </a:r>
            <a:r>
              <a:rPr lang="en-US" sz="1200" spc="-6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appealing</a:t>
            </a:r>
            <a:r>
              <a:rPr lang="en-US" sz="1200" spc="-5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and</a:t>
            </a:r>
            <a:r>
              <a:rPr lang="en-US" sz="1200" spc="-5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informative</a:t>
            </a:r>
            <a:r>
              <a:rPr lang="en-US" sz="1200" spc="-5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graphs,</a:t>
            </a:r>
            <a:r>
              <a:rPr lang="en-US" sz="1200" spc="-4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charts,</a:t>
            </a:r>
            <a:r>
              <a:rPr lang="en-US" sz="1200" spc="-29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and</a:t>
            </a:r>
            <a:r>
              <a:rPr lang="en-US" sz="1200" spc="-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plots to communicate insights effectively.</a:t>
            </a:r>
            <a:endParaRPr lang="en-IN" sz="1200" dirty="0">
              <a:effectLst/>
              <a:latin typeface="Times New Roman" panose="02020603050405020304" pitchFamily="18" charset="0"/>
              <a:ea typeface="Times New Roman" panose="02020603050405020304" pitchFamily="18" charset="0"/>
            </a:endParaRPr>
          </a:p>
          <a:p>
            <a:pPr marR="53975" algn="just">
              <a:lnSpc>
                <a:spcPct val="150000"/>
              </a:lnSpc>
              <a:spcBef>
                <a:spcPts val="1010"/>
              </a:spcBef>
              <a:spcAft>
                <a:spcPts val="0"/>
              </a:spcAft>
            </a:pPr>
            <a:r>
              <a:rPr lang="en-US" sz="1200" dirty="0">
                <a:effectLst/>
                <a:latin typeface="Times New Roman" panose="02020603050405020304" pitchFamily="18" charset="0"/>
                <a:ea typeface="Times New Roman" panose="02020603050405020304" pitchFamily="18" charset="0"/>
              </a:rPr>
              <a:t>Scikit-learn is a comprehensive machine-learning library in Python. It provides a wide range</a:t>
            </a:r>
            <a:r>
              <a:rPr lang="en-US" sz="1200" spc="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of algorithms for classification, regression, clustering, and dimensionality reduction. Scikit-</a:t>
            </a:r>
            <a:r>
              <a:rPr lang="en-US" sz="1200" spc="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learn also offers tools for model evaluation, hyperparameter tuning, and feature selection. Its</a:t>
            </a:r>
            <a:r>
              <a:rPr lang="en-US" sz="1200" spc="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user-friendly API and extensive documentation make it accessible to both beginners and</a:t>
            </a:r>
            <a:r>
              <a:rPr lang="en-US" sz="1200" spc="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experienced</a:t>
            </a:r>
            <a:r>
              <a:rPr lang="en-US" sz="1200" spc="-5"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practitioners.</a:t>
            </a:r>
            <a:endParaRPr lang="en-IN" sz="12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53440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CF749-C44A-0203-5110-C9D50F6A9C12}"/>
              </a:ext>
            </a:extLst>
          </p:cNvPr>
          <p:cNvSpPr>
            <a:spLocks noGrp="1"/>
          </p:cNvSpPr>
          <p:nvPr>
            <p:ph type="title"/>
          </p:nvPr>
        </p:nvSpPr>
        <p:spPr/>
        <p:txBody>
          <a:bodyPr/>
          <a:lstStyle/>
          <a:p>
            <a:r>
              <a:rPr lang="en-US" sz="1800" b="1" u="none" strike="noStrike" kern="0" spc="-5" dirty="0">
                <a:effectLst/>
                <a:uFill>
                  <a:solidFill>
                    <a:srgbClr val="000000"/>
                  </a:solidFill>
                </a:uFill>
                <a:latin typeface="Times New Roman" panose="02020603050405020304" pitchFamily="18" charset="0"/>
                <a:ea typeface="Times New Roman" panose="02020603050405020304" pitchFamily="18" charset="0"/>
              </a:rPr>
              <a:t>SOLUTION</a:t>
            </a:r>
            <a:r>
              <a:rPr lang="en-US" sz="1800" b="1" u="none" strike="noStrike" kern="0" spc="-95" dirty="0">
                <a:effectLst/>
                <a:uFill>
                  <a:solidFill>
                    <a:srgbClr val="000000"/>
                  </a:solidFill>
                </a:uFill>
                <a:latin typeface="Times New Roman" panose="02020603050405020304" pitchFamily="18" charset="0"/>
                <a:ea typeface="Times New Roman" panose="02020603050405020304" pitchFamily="18" charset="0"/>
              </a:rPr>
              <a:t> </a:t>
            </a:r>
            <a:r>
              <a:rPr lang="en-US" sz="1800" b="1" u="none" strike="noStrike" kern="0" dirty="0">
                <a:effectLst/>
                <a:uFill>
                  <a:solidFill>
                    <a:srgbClr val="000000"/>
                  </a:solidFill>
                </a:uFill>
                <a:latin typeface="Times New Roman" panose="02020603050405020304" pitchFamily="18" charset="0"/>
                <a:ea typeface="Times New Roman" panose="02020603050405020304" pitchFamily="18" charset="0"/>
              </a:rPr>
              <a:t>FOR</a:t>
            </a:r>
            <a:r>
              <a:rPr lang="en-US" sz="1800" b="1" u="none" strike="noStrike" kern="0" spc="-90" dirty="0">
                <a:effectLst/>
                <a:uFill>
                  <a:solidFill>
                    <a:srgbClr val="000000"/>
                  </a:solidFill>
                </a:uFill>
                <a:latin typeface="Times New Roman" panose="02020603050405020304" pitchFamily="18" charset="0"/>
                <a:ea typeface="Times New Roman" panose="02020603050405020304" pitchFamily="18" charset="0"/>
              </a:rPr>
              <a:t> </a:t>
            </a:r>
            <a:r>
              <a:rPr lang="en-US" sz="1800" b="1" u="none" strike="noStrike" kern="0" dirty="0">
                <a:effectLst/>
                <a:uFill>
                  <a:solidFill>
                    <a:srgbClr val="000000"/>
                  </a:solidFill>
                </a:uFill>
                <a:latin typeface="Times New Roman" panose="02020603050405020304" pitchFamily="18" charset="0"/>
                <a:ea typeface="Times New Roman" panose="02020603050405020304" pitchFamily="18" charset="0"/>
              </a:rPr>
              <a:t>THE</a:t>
            </a:r>
            <a:r>
              <a:rPr lang="en-US" sz="1800" b="1" u="none" strike="noStrike" kern="0" spc="-75" dirty="0">
                <a:effectLst/>
                <a:uFill>
                  <a:solidFill>
                    <a:srgbClr val="000000"/>
                  </a:solidFill>
                </a:uFill>
                <a:latin typeface="Times New Roman" panose="02020603050405020304" pitchFamily="18" charset="0"/>
                <a:ea typeface="Times New Roman" panose="02020603050405020304" pitchFamily="18" charset="0"/>
              </a:rPr>
              <a:t> </a:t>
            </a:r>
            <a:r>
              <a:rPr lang="en-US" sz="1800" b="1" u="none" strike="noStrike" kern="0" dirty="0">
                <a:effectLst/>
                <a:uFill>
                  <a:solidFill>
                    <a:srgbClr val="000000"/>
                  </a:solidFill>
                </a:uFill>
                <a:latin typeface="Times New Roman" panose="02020603050405020304" pitchFamily="18" charset="0"/>
                <a:ea typeface="Times New Roman" panose="02020603050405020304" pitchFamily="18" charset="0"/>
              </a:rPr>
              <a:t>PROBLEM</a:t>
            </a:r>
            <a:br>
              <a:rPr lang="en-IN" sz="1800" b="1" u="sng" kern="0" dirty="0">
                <a:effectLst/>
                <a:uFill>
                  <a:solidFill>
                    <a:srgbClr val="000000"/>
                  </a:solidFill>
                </a:uFill>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C43D86D-E248-0ADA-2059-AD87D8432315}"/>
              </a:ext>
            </a:extLst>
          </p:cNvPr>
          <p:cNvSpPr>
            <a:spLocks noGrp="1"/>
          </p:cNvSpPr>
          <p:nvPr>
            <p:ph idx="1"/>
          </p:nvPr>
        </p:nvSpPr>
        <p:spPr>
          <a:xfrm>
            <a:off x="1635483" y="1278193"/>
            <a:ext cx="10143562" cy="5161936"/>
          </a:xfrm>
        </p:spPr>
        <p:txBody>
          <a:bodyPr>
            <a:normAutofit fontScale="77500" lnSpcReduction="20000"/>
          </a:bodyPr>
          <a:lstStyle/>
          <a:p>
            <a:pPr marR="504190" algn="just">
              <a:lnSpc>
                <a:spcPct val="150000"/>
              </a:lnSpc>
              <a:spcBef>
                <a:spcPts val="5"/>
              </a:spcBef>
              <a:spcAft>
                <a:spcPts val="0"/>
              </a:spcAft>
              <a:tabLst>
                <a:tab pos="180340" algn="l"/>
              </a:tabLst>
            </a:pPr>
            <a:r>
              <a:rPr lang="en-IN" sz="1800" b="1" i="0" dirty="0">
                <a:solidFill>
                  <a:schemeClr val="tx1"/>
                </a:solidFill>
                <a:effectLst/>
                <a:latin typeface="Times New Roman" panose="02020603050405020304" pitchFamily="18" charset="0"/>
                <a:ea typeface="DengXian Light" panose="020B0503020204020204" pitchFamily="2" charset="-122"/>
                <a:cs typeface="Angsana New" panose="02020603050405020304" pitchFamily="18" charset="-34"/>
              </a:rPr>
              <a:t>To address the challenge of analysing employee performance and satisfaction, the provided dataset will be explored using both basic machine learning and visualization techniques. First, the data will be cleaned by checking for missing values, duplicates, and assessing the overall structure. The analysis will start with understanding employee demographics, such as age and gender distributions, and their impact on productivity and satisfaction rates.</a:t>
            </a:r>
            <a:endParaRPr lang="en-IN" sz="1800" b="1" i="1" dirty="0">
              <a:solidFill>
                <a:schemeClr val="tx1"/>
              </a:solidFill>
              <a:effectLst/>
              <a:latin typeface="Calibri Light" panose="020F0302020204030204" pitchFamily="34" charset="0"/>
              <a:ea typeface="DengXian Light" panose="020B0503020204020204" pitchFamily="2" charset="-122"/>
              <a:cs typeface="Angsana New" panose="02020603050405020304" pitchFamily="18" charset="-34"/>
            </a:endParaRPr>
          </a:p>
          <a:p>
            <a:pPr marL="0" marR="504190" indent="0" algn="just">
              <a:lnSpc>
                <a:spcPct val="150000"/>
              </a:lnSpc>
              <a:spcBef>
                <a:spcPts val="5"/>
              </a:spcBef>
              <a:spcAft>
                <a:spcPts val="0"/>
              </a:spcAft>
              <a:buNone/>
              <a:tabLst>
                <a:tab pos="180340" algn="l"/>
              </a:tabLst>
            </a:pPr>
            <a:endParaRPr lang="en-IN" sz="1800" b="1" i="1" dirty="0">
              <a:solidFill>
                <a:schemeClr val="tx1"/>
              </a:solidFill>
              <a:effectLst/>
              <a:latin typeface="Calibri Light" panose="020F0302020204030204" pitchFamily="34" charset="0"/>
              <a:ea typeface="DengXian Light" panose="020B0503020204020204" pitchFamily="2" charset="-122"/>
              <a:cs typeface="Angsana New" panose="02020603050405020304" pitchFamily="18" charset="-34"/>
            </a:endParaRPr>
          </a:p>
          <a:p>
            <a:pPr marR="504190" algn="just">
              <a:lnSpc>
                <a:spcPct val="150000"/>
              </a:lnSpc>
              <a:spcBef>
                <a:spcPts val="5"/>
              </a:spcBef>
              <a:spcAft>
                <a:spcPts val="0"/>
              </a:spcAft>
              <a:tabLst>
                <a:tab pos="180340" algn="l"/>
              </a:tabLst>
            </a:pPr>
            <a:r>
              <a:rPr lang="en-IN" sz="1800" b="1" i="0" dirty="0">
                <a:solidFill>
                  <a:schemeClr val="tx1"/>
                </a:solidFill>
                <a:effectLst/>
                <a:latin typeface="Times New Roman" panose="02020603050405020304" pitchFamily="18" charset="0"/>
                <a:ea typeface="DengXian Light" panose="020B0503020204020204" pitchFamily="2" charset="-122"/>
                <a:cs typeface="Angsana New" panose="02020603050405020304" pitchFamily="18" charset="-34"/>
              </a:rPr>
              <a:t>Next, performance metrics such as the number of projects completed, productivity, and satisfaction rates will be analysed. Correlation analysis will be performed to identify relationships between these metrics. A simple regression model will be used to evaluate how different factors, such as salary and feedback scores, influence productivity and satisfaction.</a:t>
            </a:r>
            <a:endParaRPr lang="en-IN" sz="1800" b="1" i="1" dirty="0">
              <a:solidFill>
                <a:schemeClr val="tx1"/>
              </a:solidFill>
              <a:effectLst/>
              <a:latin typeface="Calibri Light" panose="020F0302020204030204" pitchFamily="34" charset="0"/>
              <a:ea typeface="DengXian Light" panose="020B0503020204020204" pitchFamily="2" charset="-122"/>
              <a:cs typeface="Angsana New" panose="02020603050405020304" pitchFamily="18" charset="-34"/>
            </a:endParaRPr>
          </a:p>
          <a:p>
            <a:pPr marL="0" marR="504190" indent="0">
              <a:lnSpc>
                <a:spcPct val="150000"/>
              </a:lnSpc>
              <a:spcAft>
                <a:spcPts val="0"/>
              </a:spcAft>
              <a:buNone/>
            </a:pPr>
            <a:endParaRPr lang="en-IN" sz="1800" dirty="0">
              <a:solidFill>
                <a:schemeClr val="tx1"/>
              </a:solidFill>
              <a:effectLst/>
              <a:latin typeface="Times New Roman" panose="02020603050405020304" pitchFamily="18" charset="0"/>
              <a:ea typeface="Times New Roman" panose="02020603050405020304" pitchFamily="18" charset="0"/>
            </a:endParaRPr>
          </a:p>
          <a:p>
            <a:pPr marR="504190" algn="just">
              <a:lnSpc>
                <a:spcPct val="150000"/>
              </a:lnSpc>
              <a:spcBef>
                <a:spcPts val="5"/>
              </a:spcBef>
              <a:spcAft>
                <a:spcPts val="0"/>
              </a:spcAft>
              <a:tabLst>
                <a:tab pos="180340" algn="l"/>
              </a:tabLst>
            </a:pPr>
            <a:r>
              <a:rPr lang="en-IN" sz="1800" b="1" i="0" dirty="0">
                <a:solidFill>
                  <a:schemeClr val="tx1"/>
                </a:solidFill>
                <a:effectLst/>
                <a:latin typeface="Times New Roman" panose="02020603050405020304" pitchFamily="18" charset="0"/>
                <a:ea typeface="DengXian Light" panose="020B0503020204020204" pitchFamily="2" charset="-122"/>
                <a:cs typeface="Angsana New" panose="02020603050405020304" pitchFamily="18" charset="-34"/>
              </a:rPr>
              <a:t>Visualizations like histograms, scatter plots, and bar charts will help in identifying trends and patterns. For example, age, department, and position distributions will be examined to highlight how different roles and salary ranges affect performance. Basic Natural Language Processing (NLP) will be used to analyse feedback data, categorizing it into positive, negative, or neutral sentiments, providing actionable insights into employee sentiments.</a:t>
            </a:r>
            <a:endParaRPr lang="en-IN" sz="1800" b="1" i="1" dirty="0">
              <a:solidFill>
                <a:schemeClr val="tx1"/>
              </a:solidFill>
              <a:effectLst/>
              <a:latin typeface="Calibri Light" panose="020F0302020204030204" pitchFamily="34" charset="0"/>
              <a:ea typeface="DengXian Light" panose="020B0503020204020204" pitchFamily="2" charset="-122"/>
              <a:cs typeface="Angsana New" panose="02020603050405020304" pitchFamily="18" charset="-34"/>
            </a:endParaRPr>
          </a:p>
          <a:p>
            <a:pPr marL="0" marR="504190" indent="0">
              <a:lnSpc>
                <a:spcPct val="150000"/>
              </a:lnSpc>
              <a:spcAft>
                <a:spcPts val="0"/>
              </a:spcAft>
              <a:buNone/>
            </a:pPr>
            <a:endParaRPr lang="en-IN" sz="1800" dirty="0">
              <a:solidFill>
                <a:schemeClr val="tx1"/>
              </a:solidFill>
              <a:effectLst/>
              <a:latin typeface="Times New Roman" panose="02020603050405020304" pitchFamily="18" charset="0"/>
              <a:ea typeface="Times New Roman" panose="02020603050405020304" pitchFamily="18" charset="0"/>
            </a:endParaRPr>
          </a:p>
          <a:p>
            <a:pPr marR="504190" algn="just">
              <a:lnSpc>
                <a:spcPct val="150000"/>
              </a:lnSpc>
              <a:spcBef>
                <a:spcPts val="5"/>
              </a:spcBef>
              <a:spcAft>
                <a:spcPts val="0"/>
              </a:spcAft>
              <a:tabLst>
                <a:tab pos="180340" algn="l"/>
              </a:tabLst>
            </a:pPr>
            <a:r>
              <a:rPr lang="en-IN" sz="1800" b="1" i="0" dirty="0">
                <a:solidFill>
                  <a:schemeClr val="tx1"/>
                </a:solidFill>
                <a:effectLst/>
                <a:latin typeface="Times New Roman" panose="02020603050405020304" pitchFamily="18" charset="0"/>
                <a:ea typeface="DengXian Light" panose="020B0503020204020204" pitchFamily="2" charset="-122"/>
                <a:cs typeface="Angsana New" panose="02020603050405020304" pitchFamily="18" charset="-34"/>
              </a:rPr>
              <a:t>The goal of this solution is to provide HR professionals with a comprehensive, interactive dashboard that visualizes key insights and helps in decision-making to enhance employee engagement and organizational performance.</a:t>
            </a:r>
            <a:endParaRPr lang="en-IN" sz="1800" b="1" i="1" dirty="0">
              <a:solidFill>
                <a:schemeClr val="tx1"/>
              </a:solidFill>
              <a:effectLst/>
              <a:latin typeface="Calibri Light" panose="020F0302020204030204" pitchFamily="34" charset="0"/>
              <a:ea typeface="DengXian Light" panose="020B0503020204020204" pitchFamily="2" charset="-122"/>
              <a:cs typeface="Angsana New" panose="02020603050405020304" pitchFamily="18" charset="-34"/>
            </a:endParaRPr>
          </a:p>
          <a:p>
            <a:endParaRPr lang="en-IN" dirty="0">
              <a:solidFill>
                <a:schemeClr val="tx1"/>
              </a:solidFill>
            </a:endParaRPr>
          </a:p>
        </p:txBody>
      </p:sp>
    </p:spTree>
    <p:extLst>
      <p:ext uri="{BB962C8B-B14F-4D97-AF65-F5344CB8AC3E}">
        <p14:creationId xmlns:p14="http://schemas.microsoft.com/office/powerpoint/2010/main" val="28658766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TM02892315[[fn=Wisp]]</Template>
  <TotalTime>54</TotalTime>
  <Words>2097</Words>
  <Application>Microsoft Office PowerPoint</Application>
  <PresentationFormat>Widescreen</PresentationFormat>
  <Paragraphs>83</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Century Gothic</vt:lpstr>
      <vt:lpstr>Times New Roman</vt:lpstr>
      <vt:lpstr>Wingdings 3</vt:lpstr>
      <vt:lpstr>Wisp</vt:lpstr>
      <vt:lpstr>EMPLOYEE PERFORMANCE AND STATISFACTION ANALYSIS</vt:lpstr>
      <vt:lpstr>PowerPoint Presentation</vt:lpstr>
      <vt:lpstr>OVERVIEW OF INTERNSHIP </vt:lpstr>
      <vt:lpstr>ABSTRACT </vt:lpstr>
      <vt:lpstr>INTRODUCTION </vt:lpstr>
      <vt:lpstr>PROBLEM STATEMENT </vt:lpstr>
      <vt:lpstr>TECHNOLOGY ADOPTED </vt:lpstr>
      <vt:lpstr>DETAILS OF TOOLS USE </vt:lpstr>
      <vt:lpstr>SOLUTION FOR THE PROBLEM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lpstr>FUTURE ENHANCEMENTS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MARIANIHILL A</dc:creator>
  <cp:lastModifiedBy>MARIANIHILL A</cp:lastModifiedBy>
  <cp:revision>8</cp:revision>
  <dcterms:created xsi:type="dcterms:W3CDTF">2024-09-30T04:11:05Z</dcterms:created>
  <dcterms:modified xsi:type="dcterms:W3CDTF">2024-12-26T12:15:17Z</dcterms:modified>
</cp:coreProperties>
</file>