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9" r:id="rId4"/>
    <p:sldId id="260" r:id="rId5"/>
    <p:sldId id="261" r:id="rId6"/>
    <p:sldId id="262" r:id="rId7"/>
    <p:sldId id="264" r:id="rId8"/>
    <p:sldId id="265" r:id="rId9"/>
    <p:sldId id="270" r:id="rId10"/>
  </p:sldIdLst>
  <p:sldSz cx="18288000" cy="10287000"/>
  <p:notesSz cx="6858000" cy="9144000"/>
  <p:embeddedFontLst>
    <p:embeddedFont>
      <p:font typeface="Kingred Modern" panose="020B0604020202020204" charset="0"/>
      <p:regular r:id="rId12"/>
    </p:embeddedFont>
    <p:embeddedFont>
      <p:font typeface="TT Chocolates" panose="020B0604020202020204" charset="0"/>
      <p:regular r:id="rId13"/>
    </p:embeddedFont>
    <p:embeddedFont>
      <p:font typeface="TT Chocolates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0ABC4-9E88-45B8-A9A1-A5E6F8921D3F}"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CACA6-E05A-4672-B267-34E499F4D84B}" type="slidenum">
              <a:rPr lang="en-IN" smtClean="0"/>
              <a:t>‹#›</a:t>
            </a:fld>
            <a:endParaRPr lang="en-IN"/>
          </a:p>
        </p:txBody>
      </p:sp>
    </p:spTree>
    <p:extLst>
      <p:ext uri="{BB962C8B-B14F-4D97-AF65-F5344CB8AC3E}">
        <p14:creationId xmlns:p14="http://schemas.microsoft.com/office/powerpoint/2010/main" val="2356097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ECACA6-E05A-4672-B267-34E499F4D84B}" type="slidenum">
              <a:rPr lang="en-IN" smtClean="0"/>
              <a:t>4</a:t>
            </a:fld>
            <a:endParaRPr lang="en-IN"/>
          </a:p>
        </p:txBody>
      </p:sp>
    </p:spTree>
    <p:extLst>
      <p:ext uri="{BB962C8B-B14F-4D97-AF65-F5344CB8AC3E}">
        <p14:creationId xmlns:p14="http://schemas.microsoft.com/office/powerpoint/2010/main" val="4339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F8F819FD-242E-5D25-6737-B8D5A37688E3}"/>
              </a:ext>
            </a:extLst>
          </p:cNvPr>
          <p:cNvSpPr txBox="1"/>
          <p:nvPr/>
        </p:nvSpPr>
        <p:spPr>
          <a:xfrm>
            <a:off x="171775" y="3344658"/>
            <a:ext cx="17944450" cy="2954655"/>
          </a:xfrm>
          <a:prstGeom prst="rect">
            <a:avLst/>
          </a:prstGeom>
        </p:spPr>
        <p:txBody>
          <a:bodyPr lIns="0" tIns="0" rIns="0" bIns="0" rtlCol="0" anchor="t">
            <a:spAutoFit/>
          </a:bodyPr>
          <a:lstStyle/>
          <a:p>
            <a:pPr algn="ctr"/>
            <a:r>
              <a:rPr lang="en-US" sz="9600" dirty="0">
                <a:solidFill>
                  <a:srgbClr val="FF0000"/>
                </a:solidFill>
              </a:rPr>
              <a:t>DATA SCIENCE JOB SUCCESS PREDICTION</a:t>
            </a:r>
            <a:endParaRPr lang="en-US" sz="16907" dirty="0">
              <a:solidFill>
                <a:srgbClr val="FF0000"/>
              </a:solidFill>
              <a:latin typeface="Kingred Modern"/>
              <a:ea typeface="Kingred Modern"/>
              <a:cs typeface="Kingred Modern"/>
              <a:sym typeface="Kingred Modern"/>
            </a:endParaRPr>
          </a:p>
        </p:txBody>
      </p:sp>
      <p:sp>
        <p:nvSpPr>
          <p:cNvPr id="10" name="TextBox 7"/>
          <p:cNvSpPr txBox="1"/>
          <p:nvPr/>
        </p:nvSpPr>
        <p:spPr>
          <a:xfrm>
            <a:off x="4343400" y="8039074"/>
            <a:ext cx="10050570" cy="1133259"/>
          </a:xfrm>
          <a:prstGeom prst="rect">
            <a:avLst/>
          </a:prstGeom>
        </p:spPr>
        <p:txBody>
          <a:bodyPr lIns="0" tIns="0" rIns="0" bIns="0" rtlCol="0" anchor="t">
            <a:spAutoFit/>
          </a:bodyPr>
          <a:lstStyle/>
          <a:p>
            <a:pPr algn="ctr">
              <a:lnSpc>
                <a:spcPts val="4490"/>
              </a:lnSpc>
            </a:pPr>
            <a:r>
              <a:rPr lang="en-US" sz="3207" dirty="0">
                <a:solidFill>
                  <a:srgbClr val="000000"/>
                </a:solidFill>
                <a:latin typeface="TT Chocolates"/>
                <a:ea typeface="TT Chocolates"/>
                <a:cs typeface="TT Chocolates"/>
                <a:sym typeface="TT Chocolates"/>
              </a:rPr>
              <a:t>MARIANIHILL A</a:t>
            </a:r>
          </a:p>
          <a:p>
            <a:pPr algn="ctr">
              <a:lnSpc>
                <a:spcPts val="4490"/>
              </a:lnSpc>
            </a:pPr>
            <a:r>
              <a:rPr lang="en-US" sz="3207" dirty="0">
                <a:solidFill>
                  <a:srgbClr val="000000"/>
                </a:solidFill>
                <a:latin typeface="TT Chocolates"/>
                <a:ea typeface="TT Chocolates"/>
                <a:cs typeface="TT Chocolates"/>
                <a:sym typeface="TT Chocolates"/>
              </a:rPr>
              <a:t>DATA SCIENTIST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4" name="TextBox 4"/>
          <p:cNvSpPr txBox="1"/>
          <p:nvPr/>
        </p:nvSpPr>
        <p:spPr>
          <a:xfrm>
            <a:off x="1574105" y="419100"/>
            <a:ext cx="15139789" cy="952184"/>
          </a:xfrm>
          <a:prstGeom prst="rect">
            <a:avLst/>
          </a:prstGeom>
        </p:spPr>
        <p:txBody>
          <a:bodyPr lIns="0" tIns="0" rIns="0" bIns="0" rtlCol="0" anchor="t">
            <a:spAutoFit/>
          </a:bodyPr>
          <a:lstStyle/>
          <a:p>
            <a:pPr marL="0" lvl="0" indent="0" algn="ctr">
              <a:lnSpc>
                <a:spcPts val="9932"/>
              </a:lnSpc>
              <a:spcBef>
                <a:spcPct val="0"/>
              </a:spcBef>
            </a:pPr>
            <a:r>
              <a:rPr lang="en-US" sz="7200" dirty="0">
                <a:solidFill>
                  <a:srgbClr val="C6292D"/>
                </a:solidFill>
                <a:latin typeface="Kingred Modern"/>
                <a:ea typeface="Kingred Modern"/>
                <a:cs typeface="Kingred Modern"/>
                <a:sym typeface="Kingred Modern"/>
              </a:rPr>
              <a:t>Outline</a:t>
            </a:r>
            <a:r>
              <a:rPr lang="en-US" sz="7200" u="none" strike="noStrike" dirty="0">
                <a:solidFill>
                  <a:srgbClr val="C6292D"/>
                </a:solidFill>
                <a:latin typeface="Kingred Modern"/>
                <a:ea typeface="Kingred Modern"/>
                <a:cs typeface="Kingred Modern"/>
                <a:sym typeface="Kingred Modern"/>
              </a:rPr>
              <a:t> of The Presentation</a:t>
            </a:r>
          </a:p>
        </p:txBody>
      </p:sp>
      <p:sp>
        <p:nvSpPr>
          <p:cNvPr id="10" name="TextBox 11">
            <a:extLst>
              <a:ext uri="{FF2B5EF4-FFF2-40B4-BE49-F238E27FC236}">
                <a16:creationId xmlns:a16="http://schemas.microsoft.com/office/drawing/2014/main" id="{4129FE7C-60EE-17A3-1B5F-C0583FE04BFB}"/>
              </a:ext>
            </a:extLst>
          </p:cNvPr>
          <p:cNvSpPr txBox="1"/>
          <p:nvPr/>
        </p:nvSpPr>
        <p:spPr>
          <a:xfrm>
            <a:off x="2095499" y="2400300"/>
            <a:ext cx="14097000" cy="5989012"/>
          </a:xfrm>
          <a:prstGeom prst="rect">
            <a:avLst/>
          </a:prstGeom>
        </p:spPr>
        <p:txBody>
          <a:bodyPr wrap="square" lIns="0" tIns="0" rIns="0" bIns="0" rtlCol="0" anchor="t">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T Chocolates" panose="020B0604020202020204" charset="0"/>
              </a:rPr>
              <a:t>Problem Statement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T Chocolates" panose="020B0604020202020204" charset="0"/>
              </a:rPr>
              <a:t>Technology Adopted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T Chocolates" panose="020B0604020202020204" charset="0"/>
              </a:rPr>
              <a:t>Data Set Details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T Chocolates" panose="020B0604020202020204" charset="0"/>
              </a:rPr>
              <a:t>Methodology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T Chocolates" panose="020B0604020202020204" charset="0"/>
              </a:rPr>
              <a:t>Results and Findings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T Chocolates" panose="020B0604020202020204" charset="0"/>
              </a:rPr>
              <a:t>Conclusion</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7" name="TextBox 7"/>
          <p:cNvSpPr txBox="1"/>
          <p:nvPr/>
        </p:nvSpPr>
        <p:spPr>
          <a:xfrm>
            <a:off x="5943599" y="1028700"/>
            <a:ext cx="9657817" cy="961802"/>
          </a:xfrm>
          <a:prstGeom prst="rect">
            <a:avLst/>
          </a:prstGeom>
        </p:spPr>
        <p:txBody>
          <a:bodyPr wrap="square" lIns="0" tIns="0" rIns="0" bIns="0" rtlCol="0" anchor="t">
            <a:spAutoFit/>
          </a:bodyPr>
          <a:lstStyle/>
          <a:p>
            <a:pPr marL="0" lvl="0" indent="0" algn="l">
              <a:lnSpc>
                <a:spcPts val="9987"/>
              </a:lnSpc>
              <a:spcBef>
                <a:spcPct val="0"/>
              </a:spcBef>
            </a:pPr>
            <a:r>
              <a:rPr lang="en-US" sz="6840" u="none" strike="noStrike" dirty="0">
                <a:solidFill>
                  <a:srgbClr val="C6292D"/>
                </a:solidFill>
                <a:latin typeface="Kingred Modern"/>
                <a:ea typeface="Kingred Modern"/>
                <a:cs typeface="Kingred Modern"/>
                <a:sym typeface="Kingred Modern"/>
              </a:rPr>
              <a:t>Problem Statement</a:t>
            </a:r>
          </a:p>
        </p:txBody>
      </p:sp>
      <p:sp>
        <p:nvSpPr>
          <p:cNvPr id="8" name="TextBox 8"/>
          <p:cNvSpPr txBox="1"/>
          <p:nvPr/>
        </p:nvSpPr>
        <p:spPr>
          <a:xfrm>
            <a:off x="1219200" y="2551751"/>
            <a:ext cx="16213254" cy="6409447"/>
          </a:xfrm>
          <a:prstGeom prst="rect">
            <a:avLst/>
          </a:prstGeom>
        </p:spPr>
        <p:txBody>
          <a:bodyPr wrap="square" lIns="0" tIns="0" rIns="0" bIns="0" rtlCol="0" anchor="t">
            <a:spAutoFit/>
          </a:bodyPr>
          <a:lstStyle/>
          <a:p>
            <a:pPr marL="0" lvl="0" indent="0" algn="just">
              <a:lnSpc>
                <a:spcPct val="150000"/>
              </a:lnSpc>
            </a:pPr>
            <a:r>
              <a:rPr lang="en-US" sz="2800" dirty="0">
                <a:latin typeface="TT Chocolates" panose="020B0604020202020204" charset="0"/>
              </a:rPr>
              <a:t>The growing demand for data science professionals has not translated into easy job access for many students, despite their academic qualifications. The transition from education to employment is influenced by factors like technical skills, experience, certifications, and academic performance. However, the lack of a structured, data-driven approach makes it difficult for students to understand what truly impacts job success. Traditional counseling methods are often subjective, and recruiters face challenges in filtering talent from large applicant pools. This project proposes a machine learning-based solution using algorithms like Logistic Regression, Random Forest, and </a:t>
            </a:r>
            <a:r>
              <a:rPr lang="en-US" sz="2800" dirty="0" err="1">
                <a:latin typeface="TT Chocolates" panose="020B0604020202020204" charset="0"/>
              </a:rPr>
              <a:t>XGBoost</a:t>
            </a:r>
            <a:r>
              <a:rPr lang="en-US" sz="2800" dirty="0">
                <a:latin typeface="TT Chocolates" panose="020B0604020202020204" charset="0"/>
              </a:rPr>
              <a:t> to predict the probability of job success among data science students. The model aims to identify key predictors, offering actionable insights for students, educators, and recruiters to make informed, personalized decisions and improve overall employability outcomes.</a:t>
            </a:r>
            <a:endParaRPr lang="en-US" sz="2773" u="none" strike="noStrike" dirty="0">
              <a:solidFill>
                <a:srgbClr val="000000"/>
              </a:solidFill>
              <a:latin typeface="TT Chocolates" panose="020B0604020202020204" charset="0"/>
              <a:ea typeface="TT Chocolates"/>
              <a:cs typeface="TT Chocolates"/>
              <a:sym typeface="TT Chocolates"/>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10" name="TextBox 10"/>
          <p:cNvSpPr txBox="1"/>
          <p:nvPr/>
        </p:nvSpPr>
        <p:spPr>
          <a:xfrm>
            <a:off x="2551964" y="831555"/>
            <a:ext cx="13184072" cy="1202252"/>
          </a:xfrm>
          <a:prstGeom prst="rect">
            <a:avLst/>
          </a:prstGeom>
        </p:spPr>
        <p:txBody>
          <a:bodyPr lIns="0" tIns="0" rIns="0" bIns="0" rtlCol="0" anchor="t">
            <a:spAutoFit/>
          </a:bodyPr>
          <a:lstStyle/>
          <a:p>
            <a:pPr marL="0" lvl="0" indent="0" algn="ctr">
              <a:lnSpc>
                <a:spcPts val="12522"/>
              </a:lnSpc>
              <a:spcBef>
                <a:spcPct val="0"/>
              </a:spcBef>
            </a:pPr>
            <a:r>
              <a:rPr lang="en-US" sz="8576" u="none" strike="noStrike" dirty="0">
                <a:solidFill>
                  <a:srgbClr val="C6292D"/>
                </a:solidFill>
                <a:latin typeface="Kingred Modern"/>
                <a:ea typeface="Kingred Modern"/>
                <a:cs typeface="Kingred Modern"/>
                <a:sym typeface="Kingred Modern"/>
              </a:rPr>
              <a:t>Technology Adopted</a:t>
            </a:r>
          </a:p>
        </p:txBody>
      </p:sp>
      <p:sp>
        <p:nvSpPr>
          <p:cNvPr id="13" name="TextBox 13"/>
          <p:cNvSpPr txBox="1"/>
          <p:nvPr/>
        </p:nvSpPr>
        <p:spPr>
          <a:xfrm>
            <a:off x="990600" y="2444600"/>
            <a:ext cx="16383000" cy="5844164"/>
          </a:xfrm>
          <a:prstGeom prst="rect">
            <a:avLst/>
          </a:prstGeom>
        </p:spPr>
        <p:txBody>
          <a:bodyPr wrap="square" lIns="0" tIns="0" rIns="0" bIns="0" rtlCol="0" anchor="t">
            <a:spAutoFit/>
          </a:bodyPr>
          <a:lstStyle/>
          <a:p>
            <a:pPr marL="514350" lvl="0" indent="-514350" algn="just">
              <a:lnSpc>
                <a:spcPct val="150000"/>
              </a:lnSpc>
              <a:spcBef>
                <a:spcPct val="0"/>
              </a:spcBef>
              <a:buFont typeface="+mj-lt"/>
              <a:buAutoNum type="arabicPeriod"/>
            </a:pPr>
            <a:r>
              <a:rPr lang="en-US" sz="3200" b="1" dirty="0"/>
              <a:t>Python</a:t>
            </a:r>
            <a:r>
              <a:rPr lang="en-US" sz="3200" dirty="0"/>
              <a:t> – Primary programming language for data preprocessing, modeling, and evaluation.</a:t>
            </a:r>
          </a:p>
          <a:p>
            <a:pPr marL="514350" lvl="0" indent="-514350" algn="just">
              <a:lnSpc>
                <a:spcPct val="150000"/>
              </a:lnSpc>
              <a:spcBef>
                <a:spcPct val="0"/>
              </a:spcBef>
              <a:buFont typeface="+mj-lt"/>
              <a:buAutoNum type="arabicPeriod"/>
            </a:pPr>
            <a:r>
              <a:rPr lang="en-US" sz="3200" b="1" dirty="0"/>
              <a:t>Pandas &amp; NumPy</a:t>
            </a:r>
            <a:r>
              <a:rPr lang="en-US" sz="3200" dirty="0"/>
              <a:t> – For data manipulation and numerical operations.</a:t>
            </a:r>
          </a:p>
          <a:p>
            <a:pPr marL="514350" lvl="0" indent="-514350" algn="just">
              <a:lnSpc>
                <a:spcPct val="150000"/>
              </a:lnSpc>
              <a:spcBef>
                <a:spcPct val="0"/>
              </a:spcBef>
              <a:buFont typeface="+mj-lt"/>
              <a:buAutoNum type="arabicPeriod"/>
            </a:pPr>
            <a:r>
              <a:rPr lang="en-US" sz="3200" b="1" dirty="0"/>
              <a:t>Scikit-learn</a:t>
            </a:r>
            <a:r>
              <a:rPr lang="en-US" sz="3200" dirty="0"/>
              <a:t> – To implement machine learning algorithms such as Logistic Regression, Random Forest, and model evaluation metrics.</a:t>
            </a:r>
          </a:p>
          <a:p>
            <a:pPr marL="514350" lvl="0" indent="-514350" algn="just">
              <a:lnSpc>
                <a:spcPct val="150000"/>
              </a:lnSpc>
              <a:spcBef>
                <a:spcPct val="0"/>
              </a:spcBef>
              <a:buFont typeface="+mj-lt"/>
              <a:buAutoNum type="arabicPeriod"/>
            </a:pPr>
            <a:r>
              <a:rPr lang="en-US" sz="3200" b="1" dirty="0" err="1"/>
              <a:t>XGBoost</a:t>
            </a:r>
            <a:r>
              <a:rPr lang="en-US" sz="3200" dirty="0"/>
              <a:t> – For building a high-performance gradient boosting classifier.</a:t>
            </a:r>
          </a:p>
          <a:p>
            <a:pPr marL="514350" lvl="0" indent="-514350" algn="just">
              <a:lnSpc>
                <a:spcPct val="150000"/>
              </a:lnSpc>
              <a:spcBef>
                <a:spcPct val="0"/>
              </a:spcBef>
              <a:buFont typeface="+mj-lt"/>
              <a:buAutoNum type="arabicPeriod"/>
            </a:pPr>
            <a:r>
              <a:rPr lang="en-US" sz="3200" b="1" dirty="0"/>
              <a:t>Matplotlib &amp; Seaborn</a:t>
            </a:r>
            <a:r>
              <a:rPr lang="en-US" sz="3200" dirty="0"/>
              <a:t> – For data visualization and exploratory data analysis (EDA).</a:t>
            </a:r>
          </a:p>
          <a:p>
            <a:pPr marL="514350" lvl="0" indent="-514350" algn="just">
              <a:lnSpc>
                <a:spcPct val="150000"/>
              </a:lnSpc>
              <a:spcBef>
                <a:spcPct val="0"/>
              </a:spcBef>
              <a:buFont typeface="+mj-lt"/>
              <a:buAutoNum type="arabicPeriod"/>
            </a:pPr>
            <a:r>
              <a:rPr lang="en-US" sz="3200" b="1" dirty="0" err="1"/>
              <a:t>Jupyter</a:t>
            </a:r>
            <a:r>
              <a:rPr lang="en-US" sz="3200" b="1" dirty="0"/>
              <a:t> Notebook</a:t>
            </a:r>
            <a:r>
              <a:rPr lang="en-US" sz="3200" dirty="0"/>
              <a:t> – Development environment for writing and executing code interactively.</a:t>
            </a:r>
          </a:p>
          <a:p>
            <a:pPr marL="514350" lvl="0" indent="-514350" algn="just">
              <a:lnSpc>
                <a:spcPct val="150000"/>
              </a:lnSpc>
              <a:spcBef>
                <a:spcPct val="0"/>
              </a:spcBef>
              <a:buFont typeface="+mj-lt"/>
              <a:buAutoNum type="arabicPeriod"/>
            </a:pPr>
            <a:r>
              <a:rPr lang="en-US" sz="3200" b="1" dirty="0" err="1"/>
              <a:t>Joblib</a:t>
            </a:r>
            <a:r>
              <a:rPr lang="en-US" sz="3200" b="1" dirty="0"/>
              <a:t> / Pickle</a:t>
            </a:r>
            <a:r>
              <a:rPr lang="en-US" sz="3200" dirty="0"/>
              <a:t> – For saving trained machine learning models for deployment</a:t>
            </a:r>
            <a:endParaRPr lang="en-US" sz="3200" u="none" strike="noStrike" dirty="0">
              <a:solidFill>
                <a:srgbClr val="000000"/>
              </a:solidFill>
              <a:latin typeface="TT Chocolates"/>
              <a:ea typeface="TT Chocolates"/>
              <a:cs typeface="TT Chocolates"/>
              <a:sym typeface="TT Chocolates"/>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5" name="TextBox 5"/>
          <p:cNvSpPr txBox="1"/>
          <p:nvPr/>
        </p:nvSpPr>
        <p:spPr>
          <a:xfrm>
            <a:off x="4724400" y="266700"/>
            <a:ext cx="9199216" cy="1404231"/>
          </a:xfrm>
          <a:prstGeom prst="rect">
            <a:avLst/>
          </a:prstGeom>
        </p:spPr>
        <p:txBody>
          <a:bodyPr wrap="square" lIns="0" tIns="0" rIns="0" bIns="0" rtlCol="0" anchor="t">
            <a:spAutoFit/>
          </a:bodyPr>
          <a:lstStyle/>
          <a:p>
            <a:pPr marL="0" lvl="0" indent="0" algn="r">
              <a:lnSpc>
                <a:spcPts val="14635"/>
              </a:lnSpc>
              <a:spcBef>
                <a:spcPct val="0"/>
              </a:spcBef>
            </a:pPr>
            <a:r>
              <a:rPr lang="en-US" sz="8800" u="none" strike="noStrike" dirty="0">
                <a:solidFill>
                  <a:srgbClr val="C6292D"/>
                </a:solidFill>
                <a:latin typeface="Kingred Modern"/>
                <a:ea typeface="Kingred Modern"/>
                <a:cs typeface="Kingred Modern"/>
                <a:sym typeface="Kingred Modern"/>
              </a:rPr>
              <a:t>Data Set Details</a:t>
            </a:r>
          </a:p>
        </p:txBody>
      </p:sp>
      <p:sp>
        <p:nvSpPr>
          <p:cNvPr id="6" name="TextBox 6"/>
          <p:cNvSpPr txBox="1"/>
          <p:nvPr/>
        </p:nvSpPr>
        <p:spPr>
          <a:xfrm>
            <a:off x="876300" y="2247900"/>
            <a:ext cx="16535400" cy="6949403"/>
          </a:xfrm>
          <a:prstGeom prst="rect">
            <a:avLst/>
          </a:prstGeom>
        </p:spPr>
        <p:txBody>
          <a:bodyPr wrap="square" lIns="0" tIns="0" rIns="0" bIns="0" rtlCol="0" anchor="t">
            <a:spAutoFit/>
          </a:bodyPr>
          <a:lstStyle/>
          <a:p>
            <a:pPr marL="457200" lvl="0" indent="-457200" algn="just">
              <a:lnSpc>
                <a:spcPts val="6141"/>
              </a:lnSpc>
              <a:buFont typeface="Arial" panose="020B0604020202020204" pitchFamily="34" charset="0"/>
              <a:buChar char="•"/>
            </a:pPr>
            <a:r>
              <a:rPr lang="en-US" sz="2800" dirty="0"/>
              <a:t>The dataset used in this project contains 19,214 records related to data science students and professionals, focusing on predicting job success. It is a structured dataset designed for binary classification, where the target variable indicates whether a candidate secured a job (1) or not (0). </a:t>
            </a:r>
          </a:p>
          <a:p>
            <a:pPr marL="457200" lvl="0" indent="-457200" algn="just">
              <a:lnSpc>
                <a:spcPts val="6141"/>
              </a:lnSpc>
              <a:buFont typeface="Arial" panose="020B0604020202020204" pitchFamily="34" charset="0"/>
              <a:buChar char="•"/>
            </a:pPr>
            <a:r>
              <a:rPr lang="en-US" sz="2800" dirty="0"/>
              <a:t>Key features include demographic details like city, gender, and city development index; educational background such as education level, major discipline, and university enrollment status; professional experience including relevant experience and years of experience; employment history like company size and company type; and skill development measured by training hours. </a:t>
            </a:r>
          </a:p>
          <a:p>
            <a:pPr marL="457200" lvl="0" indent="-457200" algn="just">
              <a:lnSpc>
                <a:spcPts val="6141"/>
              </a:lnSpc>
              <a:buFont typeface="Arial" panose="020B0604020202020204" pitchFamily="34" charset="0"/>
              <a:buChar char="•"/>
            </a:pPr>
            <a:r>
              <a:rPr lang="en-US" sz="2800" dirty="0"/>
              <a:t>This dataset provides a comprehensive foundation for analyzing the factors influencing employability in the data science domain.</a:t>
            </a:r>
            <a:endParaRPr lang="en-US" sz="2800" b="1" u="none" strike="noStrike" dirty="0">
              <a:solidFill>
                <a:srgbClr val="C6292D"/>
              </a:solidFill>
              <a:latin typeface="TT Chocolates Bold"/>
              <a:ea typeface="TT Chocolates Bold"/>
              <a:cs typeface="TT Chocolates Bold"/>
              <a:sym typeface="TT Chocolates Bold"/>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5" name="TextBox 5"/>
          <p:cNvSpPr txBox="1"/>
          <p:nvPr/>
        </p:nvSpPr>
        <p:spPr>
          <a:xfrm>
            <a:off x="4800738" y="342900"/>
            <a:ext cx="8686523" cy="1288814"/>
          </a:xfrm>
          <a:prstGeom prst="rect">
            <a:avLst/>
          </a:prstGeom>
        </p:spPr>
        <p:txBody>
          <a:bodyPr lIns="0" tIns="0" rIns="0" bIns="0" rtlCol="0" anchor="t">
            <a:spAutoFit/>
          </a:bodyPr>
          <a:lstStyle/>
          <a:p>
            <a:pPr marL="0" lvl="0" indent="0" algn="ctr">
              <a:lnSpc>
                <a:spcPts val="13403"/>
              </a:lnSpc>
              <a:spcBef>
                <a:spcPct val="0"/>
              </a:spcBef>
            </a:pPr>
            <a:r>
              <a:rPr lang="en-US" sz="9180" u="none" strike="noStrike" dirty="0">
                <a:solidFill>
                  <a:srgbClr val="C6292D"/>
                </a:solidFill>
                <a:latin typeface="Kingred Modern"/>
                <a:ea typeface="Kingred Modern"/>
                <a:cs typeface="Kingred Modern"/>
                <a:sym typeface="Kingred Modern"/>
              </a:rPr>
              <a:t>Methodology</a:t>
            </a:r>
          </a:p>
        </p:txBody>
      </p:sp>
      <p:sp>
        <p:nvSpPr>
          <p:cNvPr id="6" name="TextBox 6"/>
          <p:cNvSpPr txBox="1"/>
          <p:nvPr/>
        </p:nvSpPr>
        <p:spPr>
          <a:xfrm>
            <a:off x="1104899" y="2324100"/>
            <a:ext cx="16078200" cy="7052636"/>
          </a:xfrm>
          <a:prstGeom prst="rect">
            <a:avLst/>
          </a:prstGeom>
        </p:spPr>
        <p:txBody>
          <a:bodyPr wrap="square" lIns="0" tIns="0" rIns="0" bIns="0" rtlCol="0" anchor="t">
            <a:spAutoFit/>
          </a:bodyPr>
          <a:lstStyle/>
          <a:p>
            <a:pPr marL="457200" lvl="0" indent="-457200">
              <a:lnSpc>
                <a:spcPct val="150000"/>
              </a:lnSpc>
              <a:spcBef>
                <a:spcPct val="0"/>
              </a:spcBef>
              <a:buFont typeface="Arial" panose="020B0604020202020204" pitchFamily="34" charset="0"/>
              <a:buChar char="•"/>
            </a:pPr>
            <a:r>
              <a:rPr lang="en-US" sz="2800" dirty="0"/>
              <a:t>The project follows a structured machine learning pipeline to predict job success among data science students. It begins with </a:t>
            </a:r>
            <a:r>
              <a:rPr lang="en-US" sz="2800" b="1" dirty="0"/>
              <a:t>data collection and preprocessing</a:t>
            </a:r>
            <a:r>
              <a:rPr lang="en-US" sz="2800" dirty="0"/>
              <a:t>, where missing values are handled, categorical variables are encoded, and features are standardized. </a:t>
            </a:r>
          </a:p>
          <a:p>
            <a:pPr marL="457200" lvl="0" indent="-457200">
              <a:lnSpc>
                <a:spcPct val="150000"/>
              </a:lnSpc>
              <a:spcBef>
                <a:spcPct val="0"/>
              </a:spcBef>
              <a:buFont typeface="Arial" panose="020B0604020202020204" pitchFamily="34" charset="0"/>
              <a:buChar char="•"/>
            </a:pPr>
            <a:endParaRPr lang="en-US" sz="2800" dirty="0"/>
          </a:p>
          <a:p>
            <a:pPr marL="457200" lvl="0" indent="-457200">
              <a:lnSpc>
                <a:spcPct val="150000"/>
              </a:lnSpc>
              <a:spcBef>
                <a:spcPct val="0"/>
              </a:spcBef>
              <a:buFont typeface="Arial" panose="020B0604020202020204" pitchFamily="34" charset="0"/>
              <a:buChar char="•"/>
            </a:pPr>
            <a:r>
              <a:rPr lang="en-US" sz="2800" dirty="0"/>
              <a:t>This is followed by </a:t>
            </a:r>
            <a:r>
              <a:rPr lang="en-US" sz="2800" b="1" dirty="0"/>
              <a:t>exploratory data analysis (EDA)</a:t>
            </a:r>
            <a:r>
              <a:rPr lang="en-US" sz="2800" dirty="0"/>
              <a:t> to uncover patterns and relationships among variables. Next, multiple </a:t>
            </a:r>
            <a:r>
              <a:rPr lang="en-US" sz="2800" b="1" dirty="0"/>
              <a:t>classification algorithms</a:t>
            </a:r>
            <a:r>
              <a:rPr lang="en-US" sz="2800" dirty="0"/>
              <a:t>—Logistic Regression, Random Forest, and </a:t>
            </a:r>
            <a:r>
              <a:rPr lang="en-US" sz="2800" dirty="0" err="1"/>
              <a:t>XGBoost</a:t>
            </a:r>
            <a:r>
              <a:rPr lang="en-US" sz="2800" dirty="0"/>
              <a:t>—are implemented to build predictive models.</a:t>
            </a:r>
          </a:p>
          <a:p>
            <a:pPr marL="457200" lvl="0" indent="-457200">
              <a:lnSpc>
                <a:spcPct val="150000"/>
              </a:lnSpc>
              <a:spcBef>
                <a:spcPct val="0"/>
              </a:spcBef>
              <a:buFont typeface="Arial" panose="020B0604020202020204" pitchFamily="34" charset="0"/>
              <a:buChar char="•"/>
            </a:pPr>
            <a:endParaRPr lang="en-US" sz="2800" dirty="0"/>
          </a:p>
          <a:p>
            <a:pPr marL="457200" lvl="0" indent="-457200">
              <a:lnSpc>
                <a:spcPct val="150000"/>
              </a:lnSpc>
              <a:spcBef>
                <a:spcPct val="0"/>
              </a:spcBef>
              <a:buFont typeface="Arial" panose="020B0604020202020204" pitchFamily="34" charset="0"/>
              <a:buChar char="•"/>
            </a:pPr>
            <a:r>
              <a:rPr lang="en-US" sz="2800" dirty="0"/>
              <a:t>The dataset is split into training and testing sets to evaluate model performance using metrics such as accuracy, precision, recall, and F1-score. Finally, the best-performing model is analyzed to identify the most important features influencing job success, offering actionable insights for students and recruiters.</a:t>
            </a:r>
            <a:endParaRPr lang="en-US" sz="2769" u="none" strike="noStrike" dirty="0">
              <a:solidFill>
                <a:srgbClr val="000000"/>
              </a:solidFill>
              <a:latin typeface="TT Chocolates"/>
              <a:ea typeface="TT Chocolates"/>
              <a:cs typeface="TT Chocolates"/>
              <a:sym typeface="TT Chocolates"/>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3" name="TextBox 3"/>
          <p:cNvSpPr txBox="1"/>
          <p:nvPr/>
        </p:nvSpPr>
        <p:spPr>
          <a:xfrm>
            <a:off x="4884606" y="266700"/>
            <a:ext cx="8518787" cy="1144544"/>
          </a:xfrm>
          <a:prstGeom prst="rect">
            <a:avLst/>
          </a:prstGeom>
        </p:spPr>
        <p:txBody>
          <a:bodyPr wrap="square" lIns="0" tIns="0" rIns="0" bIns="0" rtlCol="0" anchor="t">
            <a:spAutoFit/>
          </a:bodyPr>
          <a:lstStyle/>
          <a:p>
            <a:pPr marL="0" lvl="0" indent="0" algn="ctr">
              <a:spcBef>
                <a:spcPct val="0"/>
              </a:spcBef>
            </a:pPr>
            <a:r>
              <a:rPr lang="en-US" sz="7200" u="none" strike="noStrike" dirty="0">
                <a:solidFill>
                  <a:srgbClr val="C6292D"/>
                </a:solidFill>
                <a:latin typeface="Kingred Modern"/>
                <a:ea typeface="Kingred Modern"/>
                <a:cs typeface="Kingred Modern"/>
                <a:sym typeface="Kingred Modern"/>
              </a:rPr>
              <a:t>Result and Findings</a:t>
            </a:r>
          </a:p>
        </p:txBody>
      </p:sp>
      <p:sp>
        <p:nvSpPr>
          <p:cNvPr id="9" name="TextBox 9"/>
          <p:cNvSpPr txBox="1"/>
          <p:nvPr/>
        </p:nvSpPr>
        <p:spPr>
          <a:xfrm>
            <a:off x="761999" y="1714500"/>
            <a:ext cx="16764000" cy="7698967"/>
          </a:xfrm>
          <a:prstGeom prst="rect">
            <a:avLst/>
          </a:prstGeom>
        </p:spPr>
        <p:txBody>
          <a:bodyPr wrap="square" lIns="0" tIns="0" rIns="0" bIns="0" rtlCol="0" anchor="t">
            <a:spAutoFit/>
          </a:bodyPr>
          <a:lstStyle/>
          <a:p>
            <a:pPr marL="740751" lvl="1" indent="-457200" algn="l">
              <a:lnSpc>
                <a:spcPct val="150000"/>
              </a:lnSpc>
              <a:buFont typeface="Arial" panose="020B0604020202020204" pitchFamily="34" charset="0"/>
              <a:buChar char="•"/>
            </a:pPr>
            <a:r>
              <a:rPr lang="en-US" sz="2800" dirty="0"/>
              <a:t>The study identified education level and relevant experience as the strongest predictors of job success, with candidates holding Master’s or PhD degrees and prior data science experience showing significantly higher placement rates. City Development Index also played a major role, favoring candidates from more developed areas. While training hours enhanced skills, they had a weaker correlation with job placement without solid academic or practical backgrounds. </a:t>
            </a:r>
          </a:p>
          <a:p>
            <a:pPr marL="740751" lvl="1" indent="-457200" algn="l">
              <a:lnSpc>
                <a:spcPct val="150000"/>
              </a:lnSpc>
              <a:buFont typeface="Arial" panose="020B0604020202020204" pitchFamily="34" charset="0"/>
              <a:buChar char="•"/>
            </a:pPr>
            <a:r>
              <a:rPr lang="en-US" sz="2800" dirty="0"/>
              <a:t>Larger companies and MNCs offered more opportunities, and a notable gender imbalance was observed, with 70% male representation. Data preprocessing techniques like handling missing values and encoding categorical data improved model performance. Among all models tested, </a:t>
            </a:r>
            <a:r>
              <a:rPr lang="en-US" sz="2800" dirty="0" err="1"/>
              <a:t>XGBoost</a:t>
            </a:r>
            <a:r>
              <a:rPr lang="en-US" sz="2800" dirty="0"/>
              <a:t> achieved the highest accuracy (76–80%) and reliability, validating the effectiveness of ensemble methods. </a:t>
            </a:r>
          </a:p>
          <a:p>
            <a:pPr marL="740751" lvl="1" indent="-457200" algn="l">
              <a:lnSpc>
                <a:spcPct val="150000"/>
              </a:lnSpc>
              <a:buFont typeface="Arial" panose="020B0604020202020204" pitchFamily="34" charset="0"/>
              <a:buChar char="•"/>
            </a:pPr>
            <a:r>
              <a:rPr lang="en-US" sz="2800" dirty="0"/>
              <a:t>Feature importance analysis reaffirmed that experience, education, and city development were key factors. These insights can help students enhance their employability and enable recruiters to refine hiring practices for better outcomes.</a:t>
            </a:r>
            <a:endParaRPr lang="en-US" sz="2626" dirty="0">
              <a:solidFill>
                <a:srgbClr val="000000"/>
              </a:solidFill>
              <a:latin typeface="TT Chocolates"/>
              <a:ea typeface="TT Chocolates"/>
              <a:cs typeface="TT Chocolates"/>
              <a:sym typeface="TT Chocolates"/>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5" name="TextBox 5"/>
          <p:cNvSpPr txBox="1"/>
          <p:nvPr/>
        </p:nvSpPr>
        <p:spPr>
          <a:xfrm>
            <a:off x="6419850" y="342900"/>
            <a:ext cx="6057900" cy="1410643"/>
          </a:xfrm>
          <a:prstGeom prst="rect">
            <a:avLst/>
          </a:prstGeom>
        </p:spPr>
        <p:txBody>
          <a:bodyPr wrap="square" lIns="0" tIns="0" rIns="0" bIns="0" rtlCol="0" anchor="t">
            <a:spAutoFit/>
          </a:bodyPr>
          <a:lstStyle/>
          <a:p>
            <a:pPr marL="0" lvl="0" indent="0" algn="l"/>
            <a:r>
              <a:rPr lang="en-US" sz="9180" u="none" strike="noStrike" dirty="0">
                <a:solidFill>
                  <a:srgbClr val="C6292D"/>
                </a:solidFill>
                <a:latin typeface="Kingred Modern"/>
                <a:ea typeface="Kingred Modern"/>
                <a:cs typeface="Kingred Modern"/>
                <a:sym typeface="Kingred Modern"/>
              </a:rPr>
              <a:t>Conclusion</a:t>
            </a:r>
          </a:p>
        </p:txBody>
      </p:sp>
      <p:sp>
        <p:nvSpPr>
          <p:cNvPr id="6" name="TextBox 6"/>
          <p:cNvSpPr txBox="1"/>
          <p:nvPr/>
        </p:nvSpPr>
        <p:spPr>
          <a:xfrm>
            <a:off x="1295400" y="2324100"/>
            <a:ext cx="16306800" cy="6406306"/>
          </a:xfrm>
          <a:prstGeom prst="rect">
            <a:avLst/>
          </a:prstGeom>
        </p:spPr>
        <p:txBody>
          <a:bodyPr wrap="square" lIns="0" tIns="0" rIns="0" bIns="0" rtlCol="0" anchor="t">
            <a:spAutoFit/>
          </a:bodyPr>
          <a:lstStyle/>
          <a:p>
            <a:pPr marL="457200" lvl="0" indent="-457200" algn="l">
              <a:lnSpc>
                <a:spcPct val="150000"/>
              </a:lnSpc>
              <a:spcBef>
                <a:spcPct val="0"/>
              </a:spcBef>
              <a:buFont typeface="Arial" panose="020B0604020202020204" pitchFamily="34" charset="0"/>
              <a:buChar char="•"/>
            </a:pPr>
            <a:r>
              <a:rPr lang="en-US" sz="2800" dirty="0"/>
              <a:t>The Data Science Job Success Prediction project revealed key factors influencing employability, such as city development index, education level, relevant experience, training hours, and company type and size. Candidates from well-developed cities, with higher education, prior experience, and more training hours had a greater chance of job success. Among the models used—Logistic Regression, Random Forest, and </a:t>
            </a:r>
            <a:r>
              <a:rPr lang="en-US" sz="2800" dirty="0" err="1"/>
              <a:t>XGBoost</a:t>
            </a:r>
            <a:r>
              <a:rPr lang="en-US" sz="2800" dirty="0"/>
              <a:t>—</a:t>
            </a:r>
            <a:r>
              <a:rPr lang="en-US" sz="2800" dirty="0" err="1"/>
              <a:t>XGBoost</a:t>
            </a:r>
            <a:r>
              <a:rPr lang="en-US" sz="2800" dirty="0"/>
              <a:t> outperformed the others in terms of accuracy and F1-score. </a:t>
            </a:r>
          </a:p>
          <a:p>
            <a:pPr marL="457200" lvl="0" indent="-457200" algn="l">
              <a:lnSpc>
                <a:spcPct val="150000"/>
              </a:lnSpc>
              <a:spcBef>
                <a:spcPct val="0"/>
              </a:spcBef>
              <a:buFont typeface="Arial" panose="020B0604020202020204" pitchFamily="34" charset="0"/>
              <a:buChar char="•"/>
            </a:pPr>
            <a:endParaRPr lang="en-US" sz="2800" dirty="0"/>
          </a:p>
          <a:p>
            <a:pPr marL="457200" lvl="0" indent="-457200" algn="l">
              <a:lnSpc>
                <a:spcPct val="150000"/>
              </a:lnSpc>
              <a:spcBef>
                <a:spcPct val="0"/>
              </a:spcBef>
              <a:buFont typeface="Arial" panose="020B0604020202020204" pitchFamily="34" charset="0"/>
              <a:buChar char="•"/>
            </a:pPr>
            <a:r>
              <a:rPr lang="en-US" sz="2800" dirty="0"/>
              <a:t>Feature engineering, including encoding categorical variables and normalizing skewed data, significantly improved model performance. Proper handling of missing values also enhanced accuracy. Cross-validation ensured model generalization, while the confusion matrix and AUC-ROC confirmed </a:t>
            </a:r>
            <a:r>
              <a:rPr lang="en-US" sz="2800" dirty="0" err="1"/>
              <a:t>XGBoost's</a:t>
            </a:r>
            <a:r>
              <a:rPr lang="en-US" sz="2800" dirty="0"/>
              <a:t> reliability in distinguishing between successful and unsuccessful candidates.</a:t>
            </a:r>
            <a:endParaRPr lang="en-US" sz="2500" u="none" strike="noStrike" dirty="0">
              <a:solidFill>
                <a:srgbClr val="090909"/>
              </a:solidFill>
              <a:latin typeface="TT Chocolates"/>
              <a:ea typeface="TT Chocolates"/>
              <a:cs typeface="TT Chocolates"/>
              <a:sym typeface="TT Chocolates"/>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5F9"/>
        </a:solidFill>
        <a:effectLst/>
      </p:bgPr>
    </p:bg>
    <p:spTree>
      <p:nvGrpSpPr>
        <p:cNvPr id="1" name=""/>
        <p:cNvGrpSpPr/>
        <p:nvPr/>
      </p:nvGrpSpPr>
      <p:grpSpPr>
        <a:xfrm>
          <a:off x="0" y="0"/>
          <a:ext cx="0" cy="0"/>
          <a:chOff x="0" y="0"/>
          <a:chExt cx="0" cy="0"/>
        </a:xfrm>
      </p:grpSpPr>
      <p:sp>
        <p:nvSpPr>
          <p:cNvPr id="3" name="Freeform 3"/>
          <p:cNvSpPr/>
          <p:nvPr/>
        </p:nvSpPr>
        <p:spPr>
          <a:xfrm>
            <a:off x="5189798" y="762112"/>
            <a:ext cx="7908405" cy="8762776"/>
          </a:xfrm>
          <a:custGeom>
            <a:avLst/>
            <a:gdLst/>
            <a:ahLst/>
            <a:cxnLst/>
            <a:rect l="l" t="t" r="r" b="b"/>
            <a:pathLst>
              <a:path w="7908405" h="8762776">
                <a:moveTo>
                  <a:pt x="0" y="0"/>
                </a:moveTo>
                <a:lnTo>
                  <a:pt x="7908404" y="0"/>
                </a:lnTo>
                <a:lnTo>
                  <a:pt x="7908404" y="8762776"/>
                </a:lnTo>
                <a:lnTo>
                  <a:pt x="0" y="8762776"/>
                </a:lnTo>
                <a:lnTo>
                  <a:pt x="0" y="0"/>
                </a:lnTo>
                <a:close/>
              </a:path>
            </a:pathLst>
          </a:custGeom>
          <a:blipFill>
            <a:blip r:embed="rId2">
              <a:alphaModFix amt="77000"/>
            </a:blip>
            <a:stretch>
              <a:fillRect/>
            </a:stretch>
          </a:blipFill>
          <a:ln cap="sq">
            <a:noFill/>
            <a:prstDash val="solid"/>
            <a:miter/>
          </a:ln>
        </p:spPr>
      </p:sp>
      <p:sp>
        <p:nvSpPr>
          <p:cNvPr id="11" name="TextBox 11"/>
          <p:cNvSpPr txBox="1"/>
          <p:nvPr/>
        </p:nvSpPr>
        <p:spPr>
          <a:xfrm>
            <a:off x="6435230" y="3927685"/>
            <a:ext cx="5417537" cy="740587"/>
          </a:xfrm>
          <a:prstGeom prst="rect">
            <a:avLst/>
          </a:prstGeom>
        </p:spPr>
        <p:txBody>
          <a:bodyPr wrap="square" lIns="0" tIns="0" rIns="0" bIns="0" rtlCol="0" anchor="t">
            <a:spAutoFit/>
          </a:bodyPr>
          <a:lstStyle/>
          <a:p>
            <a:pPr marL="0" lvl="0" indent="0" algn="ctr">
              <a:lnSpc>
                <a:spcPts val="7692"/>
              </a:lnSpc>
              <a:spcBef>
                <a:spcPct val="0"/>
              </a:spcBef>
            </a:pPr>
            <a:r>
              <a:rPr lang="en-US" sz="6410" u="none" strike="noStrike" dirty="0">
                <a:solidFill>
                  <a:srgbClr val="C6292D"/>
                </a:solidFill>
                <a:latin typeface="Kingred Modern"/>
                <a:ea typeface="Kingred Modern"/>
                <a:cs typeface="Kingred Modern"/>
                <a:sym typeface="Kingred Modern"/>
              </a:rPr>
              <a:t>THANK </a:t>
            </a:r>
            <a:r>
              <a:rPr lang="en-US" sz="6410" dirty="0">
                <a:solidFill>
                  <a:srgbClr val="C6292D"/>
                </a:solidFill>
                <a:latin typeface="Kingred Modern"/>
                <a:ea typeface="Kingred Modern"/>
                <a:cs typeface="Kingred Modern"/>
                <a:sym typeface="Kingred Modern"/>
              </a:rPr>
              <a:t>YOU</a:t>
            </a:r>
            <a:endParaRPr lang="en-US" sz="6410" u="none" strike="noStrike" dirty="0">
              <a:solidFill>
                <a:srgbClr val="C6292D"/>
              </a:solidFill>
              <a:latin typeface="Kingred Modern"/>
              <a:ea typeface="Kingred Modern"/>
              <a:cs typeface="Kingred Modern"/>
              <a:sym typeface="Kingred Modern"/>
            </a:endParaRPr>
          </a:p>
        </p:txBody>
      </p:sp>
      <p:sp>
        <p:nvSpPr>
          <p:cNvPr id="14" name="TextBox 7">
            <a:extLst>
              <a:ext uri="{FF2B5EF4-FFF2-40B4-BE49-F238E27FC236}">
                <a16:creationId xmlns:a16="http://schemas.microsoft.com/office/drawing/2014/main" id="{36A7CAB9-1EEA-2D6C-1CA2-F85101764AC0}"/>
              </a:ext>
            </a:extLst>
          </p:cNvPr>
          <p:cNvSpPr txBox="1"/>
          <p:nvPr/>
        </p:nvSpPr>
        <p:spPr>
          <a:xfrm>
            <a:off x="4118714" y="5618728"/>
            <a:ext cx="10050570" cy="1133259"/>
          </a:xfrm>
          <a:prstGeom prst="rect">
            <a:avLst/>
          </a:prstGeom>
        </p:spPr>
        <p:txBody>
          <a:bodyPr lIns="0" tIns="0" rIns="0" bIns="0" rtlCol="0" anchor="t">
            <a:spAutoFit/>
          </a:bodyPr>
          <a:lstStyle/>
          <a:p>
            <a:pPr algn="ctr">
              <a:lnSpc>
                <a:spcPts val="4490"/>
              </a:lnSpc>
            </a:pPr>
            <a:r>
              <a:rPr lang="en-US" sz="3207" dirty="0">
                <a:solidFill>
                  <a:srgbClr val="000000"/>
                </a:solidFill>
                <a:latin typeface="TT Chocolates"/>
                <a:ea typeface="TT Chocolates"/>
                <a:cs typeface="TT Chocolates"/>
                <a:sym typeface="TT Chocolates"/>
              </a:rPr>
              <a:t>MARIANIHILL A </a:t>
            </a:r>
          </a:p>
          <a:p>
            <a:pPr algn="ctr">
              <a:lnSpc>
                <a:spcPts val="4490"/>
              </a:lnSpc>
            </a:pPr>
            <a:r>
              <a:rPr lang="en-US" sz="3207" dirty="0">
                <a:solidFill>
                  <a:srgbClr val="000000"/>
                </a:solidFill>
                <a:latin typeface="TT Chocolates"/>
                <a:ea typeface="TT Chocolates"/>
                <a:cs typeface="TT Chocolates"/>
                <a:sym typeface="TT Chocolates"/>
              </a:rPr>
              <a:t>DATA SCIENTIST</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840</Words>
  <Application>Microsoft Office PowerPoint</Application>
  <PresentationFormat>Custom</PresentationFormat>
  <Paragraphs>42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Kingred Modern</vt:lpstr>
      <vt:lpstr>TT Chocolates Bold</vt:lpstr>
      <vt:lpstr>TT Chocolates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Modern Minimal 3D Installation Art</dc:title>
  <cp:lastModifiedBy>MARIANIHILL A</cp:lastModifiedBy>
  <cp:revision>11</cp:revision>
  <dcterms:created xsi:type="dcterms:W3CDTF">2006-08-16T00:00:00Z</dcterms:created>
  <dcterms:modified xsi:type="dcterms:W3CDTF">2025-04-06T07:06:52Z</dcterms:modified>
  <dc:identifier>DAGj1P1WBqY</dc:identifier>
</cp:coreProperties>
</file>