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32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CC84565B-E469-D374-2F8F-12FB61460C27}"/>
              </a:ext>
            </a:extLst>
          </p:cNvPr>
          <p:cNvSpPr txBox="1"/>
          <p:nvPr/>
        </p:nvSpPr>
        <p:spPr>
          <a:xfrm>
            <a:off x="228600" y="2125712"/>
            <a:ext cx="8382000" cy="2308324"/>
          </a:xfrm>
          <a:prstGeom prst="rect">
            <a:avLst/>
          </a:prstGeom>
          <a:noFill/>
        </p:spPr>
        <p:txBody>
          <a:bodyPr wrap="square" rtlCol="0">
            <a:spAutoFit/>
          </a:bodyPr>
          <a:lstStyle/>
          <a:p>
            <a:r>
              <a:rPr lang="en-US" dirty="0"/>
              <a:t>1. </a:t>
            </a:r>
            <a:r>
              <a:rPr lang="en-US" b="1" dirty="0"/>
              <a:t>Vehicle Movement Simulation</a:t>
            </a:r>
            <a:r>
              <a:rPr lang="en-US" dirty="0"/>
              <a:t>: Simulate vehicles moving along predefined routes with GPS coordinates.</a:t>
            </a:r>
          </a:p>
          <a:p>
            <a:r>
              <a:rPr lang="en-US" dirty="0"/>
              <a:t>2. </a:t>
            </a:r>
            <a:r>
              <a:rPr lang="en-US" b="1" dirty="0"/>
              <a:t>Toll Zone Definition</a:t>
            </a:r>
            <a:r>
              <a:rPr lang="en-US" dirty="0"/>
              <a:t>: Define toll zones or points with GPS coordinates.</a:t>
            </a:r>
          </a:p>
          <a:p>
            <a:r>
              <a:rPr lang="en-US" dirty="0"/>
              <a:t>3. </a:t>
            </a:r>
            <a:r>
              <a:rPr lang="en-US" b="1" dirty="0"/>
              <a:t>Distance Calculation: </a:t>
            </a:r>
            <a:r>
              <a:rPr lang="en-US" dirty="0"/>
              <a:t>Calculate the distance travelled by each vehicle within toll zones.</a:t>
            </a:r>
          </a:p>
          <a:p>
            <a:r>
              <a:rPr lang="en-US" dirty="0"/>
              <a:t>4. </a:t>
            </a:r>
            <a:r>
              <a:rPr lang="en-US" b="1" dirty="0"/>
              <a:t>Toll Calculation</a:t>
            </a:r>
            <a:r>
              <a:rPr lang="en-US" dirty="0"/>
              <a:t>: Compute toll charges based on distance travelled or zones passed.</a:t>
            </a:r>
          </a:p>
          <a:p>
            <a:r>
              <a:rPr lang="en-US" dirty="0"/>
              <a:t>5. </a:t>
            </a:r>
            <a:r>
              <a:rPr lang="en-US" b="1" dirty="0"/>
              <a:t>Payment Simulation</a:t>
            </a:r>
            <a:r>
              <a:rPr lang="en-US" dirty="0"/>
              <a:t>: Simulate the process of deducting toll charges from user accounts.</a:t>
            </a:r>
            <a:endParaRPr lang="en-IN" dirty="0"/>
          </a:p>
        </p:txBody>
      </p:sp>
      <p:sp>
        <p:nvSpPr>
          <p:cNvPr id="4" name="TextBox 3">
            <a:extLst>
              <a:ext uri="{FF2B5EF4-FFF2-40B4-BE49-F238E27FC236}">
                <a16:creationId xmlns:a16="http://schemas.microsoft.com/office/drawing/2014/main" id="{5AA59A66-5BA8-EA40-64B5-1CF608BC2D91}"/>
              </a:ext>
            </a:extLst>
          </p:cNvPr>
          <p:cNvSpPr txBox="1"/>
          <p:nvPr/>
        </p:nvSpPr>
        <p:spPr>
          <a:xfrm>
            <a:off x="457200" y="1047750"/>
            <a:ext cx="8077200" cy="523220"/>
          </a:xfrm>
          <a:prstGeom prst="rect">
            <a:avLst/>
          </a:prstGeom>
          <a:noFill/>
        </p:spPr>
        <p:txBody>
          <a:bodyPr wrap="square" rtlCol="0">
            <a:spAutoFit/>
          </a:bodyPr>
          <a:lstStyle/>
          <a:p>
            <a:pPr algn="ctr"/>
            <a:r>
              <a:rPr lang="en-IN" sz="2800" b="1" dirty="0">
                <a:solidFill>
                  <a:srgbClr val="C00000"/>
                </a:solidFill>
              </a:rPr>
              <a:t>GPS Toll-Based System Simulation Using Python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2572FF79-61AE-29AA-A3E9-F100721449D8}"/>
              </a:ext>
            </a:extLst>
          </p:cNvPr>
          <p:cNvSpPr txBox="1"/>
          <p:nvPr/>
        </p:nvSpPr>
        <p:spPr>
          <a:xfrm>
            <a:off x="381000" y="1180000"/>
            <a:ext cx="8077200" cy="365760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Effective Simulation of Vehicle Movement</a:t>
            </a:r>
            <a:r>
              <a:rPr lang="en-US" dirty="0"/>
              <a:t>: The project accurately models the real-time movement of vehicles using GPS coordinates, allowing for realistic tracking and toll calculation.</a:t>
            </a:r>
          </a:p>
          <a:p>
            <a:pPr marL="285750" indent="-285750">
              <a:buFont typeface="Arial" panose="020B0604020202020204" pitchFamily="34" charset="0"/>
              <a:buChar char="•"/>
            </a:pPr>
            <a:r>
              <a:rPr lang="en-US" b="1" dirty="0">
                <a:solidFill>
                  <a:srgbClr val="C00000"/>
                </a:solidFill>
              </a:rPr>
              <a:t>Automated Toll Collection</a:t>
            </a:r>
            <a:r>
              <a:rPr lang="en-US" dirty="0"/>
              <a:t>: We implemented an efficient system for automatically calculating tolls based on distance traveled and toll points crossed, reducing the need for manual intervention.</a:t>
            </a:r>
          </a:p>
          <a:p>
            <a:pPr marL="285750" indent="-285750">
              <a:buFont typeface="Arial" panose="020B0604020202020204" pitchFamily="34" charset="0"/>
              <a:buChar char="•"/>
            </a:pPr>
            <a:r>
              <a:rPr lang="en-US" b="1" dirty="0">
                <a:solidFill>
                  <a:srgbClr val="C00000"/>
                </a:solidFill>
              </a:rPr>
              <a:t>Scalability and Flexibility</a:t>
            </a:r>
            <a:r>
              <a:rPr lang="en-US" dirty="0"/>
              <a:t>: The simulation can handle various scenarios, including different toll rates, vehicle types, and traffic patterns, demonstrating the system’s adaptability.</a:t>
            </a:r>
          </a:p>
          <a:p>
            <a:pPr marL="285750" indent="-285750">
              <a:buFont typeface="Arial" panose="020B0604020202020204" pitchFamily="34" charset="0"/>
              <a:buChar char="•"/>
            </a:pPr>
            <a:r>
              <a:rPr lang="en-US" b="1" dirty="0">
                <a:solidFill>
                  <a:srgbClr val="C00000"/>
                </a:solidFill>
              </a:rPr>
              <a:t>Cost Efficiency and Reduced Congestion</a:t>
            </a:r>
            <a:r>
              <a:rPr lang="en-US" dirty="0"/>
              <a:t>: By leveraging GPS technology, the system can potentially reduce operational costs and traffic congestion, providing a seamless experience for drivers.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92F1C77D-BABE-10D8-2C03-6D221C87FDC5}"/>
              </a:ext>
            </a:extLst>
          </p:cNvPr>
          <p:cNvSpPr txBox="1"/>
          <p:nvPr/>
        </p:nvSpPr>
        <p:spPr>
          <a:xfrm>
            <a:off x="304800" y="1276350"/>
            <a:ext cx="845820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rPr>
              <a:t>Real-time data collection</a:t>
            </a:r>
            <a:r>
              <a:rPr lang="en-US" dirty="0"/>
              <a:t>: Tracks vehicle journey in real-time.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2"/>
                </a:solidFill>
              </a:rPr>
              <a:t>Map Generation</a:t>
            </a:r>
            <a:r>
              <a:rPr lang="en-US" dirty="0"/>
              <a:t>: Shows the road through which the vehicle is travelling, toll zone in that region and the toll zone through which the vehicle is travelling.</a:t>
            </a:r>
          </a:p>
          <a:p>
            <a:pPr>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2"/>
                </a:solidFill>
              </a:rPr>
              <a:t>Data Storage</a:t>
            </a:r>
            <a:r>
              <a:rPr lang="en-US" dirty="0"/>
              <a:t>: Stores vehicle data such as vehicle number, type, start and end points , balance , journey date, and payment status.</a:t>
            </a:r>
          </a:p>
          <a:p>
            <a:pPr>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2"/>
                </a:solidFill>
              </a:rPr>
              <a:t>User Management</a:t>
            </a:r>
            <a:r>
              <a:rPr lang="en-US" dirty="0"/>
              <a:t>: Associate vehicle details with user IDs and extract relevant information when a journey starts.</a:t>
            </a:r>
          </a:p>
          <a:p>
            <a:pPr>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2"/>
                </a:solidFill>
              </a:rPr>
              <a:t>Toll Payment Status</a:t>
            </a:r>
            <a:r>
              <a:rPr lang="en-US" dirty="0"/>
              <a:t>: Manages and updates the payment status for each journey.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60E02022-EA9A-7E7D-443A-C8696A955CB6}"/>
              </a:ext>
            </a:extLst>
          </p:cNvPr>
          <p:cNvSpPr txBox="1"/>
          <p:nvPr/>
        </p:nvSpPr>
        <p:spPr>
          <a:xfrm>
            <a:off x="304800" y="1123950"/>
            <a:ext cx="8534400" cy="3139321"/>
          </a:xfrm>
          <a:prstGeom prst="rect">
            <a:avLst/>
          </a:prstGeom>
          <a:noFill/>
        </p:spPr>
        <p:txBody>
          <a:bodyPr wrap="square" rtlCol="0">
            <a:spAutoFit/>
          </a:bodyPr>
          <a:lstStyle/>
          <a:p>
            <a:pPr marL="342900" indent="-342900">
              <a:buAutoNum type="arabicPeriod"/>
            </a:pPr>
            <a:r>
              <a:rPr lang="en-IN" b="1" dirty="0"/>
              <a:t>Setup Environment</a:t>
            </a:r>
          </a:p>
          <a:p>
            <a:endParaRPr lang="en-IN" b="1" dirty="0"/>
          </a:p>
          <a:p>
            <a:pPr marL="342900" indent="-342900">
              <a:buAutoNum type="arabicPeriod" startAt="2"/>
            </a:pPr>
            <a:r>
              <a:rPr lang="en-IN" b="1" dirty="0"/>
              <a:t>Simulate Vehicle Movement</a:t>
            </a:r>
          </a:p>
          <a:p>
            <a:endParaRPr lang="en-IN" b="1" dirty="0"/>
          </a:p>
          <a:p>
            <a:pPr marL="342900" indent="-342900">
              <a:buAutoNum type="arabicPeriod" startAt="3"/>
            </a:pPr>
            <a:r>
              <a:rPr lang="en-IN" b="1" dirty="0"/>
              <a:t>Detect Toll Zone Crossings</a:t>
            </a:r>
          </a:p>
          <a:p>
            <a:pPr marL="342900" indent="-342900">
              <a:buAutoNum type="arabicPeriod" startAt="3"/>
            </a:pPr>
            <a:endParaRPr lang="en-IN" b="1" dirty="0"/>
          </a:p>
          <a:p>
            <a:pPr marL="342900" indent="-342900">
              <a:buAutoNum type="arabicPeriod" startAt="4"/>
            </a:pPr>
            <a:r>
              <a:rPr lang="en-IN" b="1" dirty="0"/>
              <a:t>Calculate Toll Charges</a:t>
            </a:r>
          </a:p>
          <a:p>
            <a:pPr marL="342900" indent="-342900">
              <a:buAutoNum type="arabicPeriod" startAt="4"/>
            </a:pPr>
            <a:endParaRPr lang="en-IN" b="1" dirty="0"/>
          </a:p>
          <a:p>
            <a:pPr marL="342900" indent="-342900">
              <a:buAutoNum type="arabicPeriod" startAt="4"/>
            </a:pPr>
            <a:r>
              <a:rPr lang="en-IN" b="1" dirty="0"/>
              <a:t>Simulate Payments</a:t>
            </a:r>
          </a:p>
          <a:p>
            <a:pPr marL="342900" indent="-342900">
              <a:buAutoNum type="arabicPeriod" startAt="4"/>
            </a:pPr>
            <a:endParaRPr lang="en-IN" b="1" dirty="0"/>
          </a:p>
          <a:p>
            <a:r>
              <a:rPr lang="en-IN" b="1" dirty="0"/>
              <a:t>6.   Analytics and Reporting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sp>
        <p:nvSpPr>
          <p:cNvPr id="3" name="TextBox 2">
            <a:extLst>
              <a:ext uri="{FF2B5EF4-FFF2-40B4-BE49-F238E27FC236}">
                <a16:creationId xmlns:a16="http://schemas.microsoft.com/office/drawing/2014/main" id="{D3A7B0A4-537F-09A3-8E4C-05CE4876D687}"/>
              </a:ext>
            </a:extLst>
          </p:cNvPr>
          <p:cNvSpPr txBox="1"/>
          <p:nvPr/>
        </p:nvSpPr>
        <p:spPr>
          <a:xfrm>
            <a:off x="533400" y="1200150"/>
            <a:ext cx="8305800" cy="3429000"/>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D0AD3FB7-70F4-144C-4F47-6539EE9C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23950"/>
            <a:ext cx="7696200" cy="3276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743D594F-DD7A-8F89-D6B9-1FE697155E81}"/>
              </a:ext>
            </a:extLst>
          </p:cNvPr>
          <p:cNvSpPr txBox="1"/>
          <p:nvPr/>
        </p:nvSpPr>
        <p:spPr>
          <a:xfrm>
            <a:off x="609600" y="1123950"/>
            <a:ext cx="54102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Rockwell" panose="02060603020205020403" pitchFamily="18" charset="0"/>
              </a:rPr>
              <a:t>HTML</a:t>
            </a:r>
          </a:p>
          <a:p>
            <a:pPr marL="285750" indent="-285750">
              <a:buFont typeface="Arial" panose="020B0604020202020204" pitchFamily="34" charset="0"/>
              <a:buChar char="•"/>
            </a:pPr>
            <a:endParaRPr lang="en-IN" dirty="0">
              <a:latin typeface="Rockwell" panose="02060603020205020403" pitchFamily="18" charset="0"/>
            </a:endParaRPr>
          </a:p>
          <a:p>
            <a:pPr marL="285750" indent="-285750">
              <a:buFont typeface="Arial" panose="020B0604020202020204" pitchFamily="34" charset="0"/>
              <a:buChar char="•"/>
            </a:pPr>
            <a:r>
              <a:rPr lang="en-IN" dirty="0">
                <a:latin typeface="Rockwell" panose="02060603020205020403" pitchFamily="18" charset="0"/>
              </a:rPr>
              <a:t>CSS</a:t>
            </a:r>
          </a:p>
          <a:p>
            <a:pPr marL="285750" indent="-285750">
              <a:buFont typeface="Arial" panose="020B0604020202020204" pitchFamily="34" charset="0"/>
              <a:buChar char="•"/>
            </a:pPr>
            <a:endParaRPr lang="en-IN" dirty="0">
              <a:latin typeface="Rockwell" panose="02060603020205020403" pitchFamily="18" charset="0"/>
            </a:endParaRPr>
          </a:p>
          <a:p>
            <a:pPr marL="285750" indent="-285750">
              <a:buFont typeface="Arial" panose="020B0604020202020204" pitchFamily="34" charset="0"/>
              <a:buChar char="•"/>
            </a:pPr>
            <a:r>
              <a:rPr lang="en-IN" dirty="0" err="1">
                <a:latin typeface="Rockwell" panose="02060603020205020403" pitchFamily="18" charset="0"/>
              </a:rPr>
              <a:t>Javascript</a:t>
            </a:r>
            <a:endParaRPr lang="en-IN" dirty="0">
              <a:latin typeface="Rockwell" panose="02060603020205020403" pitchFamily="18" charset="0"/>
            </a:endParaRPr>
          </a:p>
          <a:p>
            <a:pPr marL="285750" indent="-285750">
              <a:buFont typeface="Arial" panose="020B0604020202020204" pitchFamily="34" charset="0"/>
              <a:buChar char="•"/>
            </a:pPr>
            <a:endParaRPr lang="en-IN" dirty="0">
              <a:latin typeface="Rockwell" panose="02060603020205020403" pitchFamily="18" charset="0"/>
            </a:endParaRPr>
          </a:p>
          <a:p>
            <a:pPr marL="285750" indent="-285750">
              <a:buFont typeface="Arial" panose="020B0604020202020204" pitchFamily="34" charset="0"/>
              <a:buChar char="•"/>
            </a:pPr>
            <a:r>
              <a:rPr lang="en-IN" dirty="0">
                <a:latin typeface="Rockwell" panose="02060603020205020403" pitchFamily="18" charset="0"/>
              </a:rPr>
              <a:t>Leaflet</a:t>
            </a:r>
          </a:p>
          <a:p>
            <a:pPr marL="285750" indent="-285750">
              <a:buFont typeface="Arial" panose="020B0604020202020204" pitchFamily="34" charset="0"/>
              <a:buChar char="•"/>
            </a:pPr>
            <a:endParaRPr lang="en-IN" dirty="0">
              <a:latin typeface="Rockwell" panose="02060603020205020403" pitchFamily="18" charset="0"/>
            </a:endParaRPr>
          </a:p>
          <a:p>
            <a:pPr marL="285750" indent="-285750">
              <a:buFont typeface="Arial" panose="020B0604020202020204" pitchFamily="34" charset="0"/>
              <a:buChar char="•"/>
            </a:pPr>
            <a:r>
              <a:rPr lang="en-IN" dirty="0">
                <a:latin typeface="Rockwell" panose="02060603020205020403" pitchFamily="18" charset="0"/>
              </a:rPr>
              <a:t>Python</a:t>
            </a:r>
          </a:p>
        </p:txBody>
      </p:sp>
      <p:sp>
        <p:nvSpPr>
          <p:cNvPr id="5" name="Rectangle 2">
            <a:extLst>
              <a:ext uri="{FF2B5EF4-FFF2-40B4-BE49-F238E27FC236}">
                <a16:creationId xmlns:a16="http://schemas.microsoft.com/office/drawing/2014/main" id="{AF88B04C-5BEB-0AE3-4E9B-553FBF503D8D}"/>
              </a:ext>
            </a:extLst>
          </p:cNvPr>
          <p:cNvSpPr>
            <a:spLocks noChangeArrowheads="1"/>
          </p:cNvSpPr>
          <p:nvPr/>
        </p:nvSpPr>
        <p:spPr bwMode="auto">
          <a:xfrm>
            <a:off x="1573304" y="158115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12" name="TextBox 11">
            <a:extLst>
              <a:ext uri="{FF2B5EF4-FFF2-40B4-BE49-F238E27FC236}">
                <a16:creationId xmlns:a16="http://schemas.microsoft.com/office/drawing/2014/main" id="{3C674ACE-91BD-AA28-D5D6-095E40779F7D}"/>
              </a:ext>
            </a:extLst>
          </p:cNvPr>
          <p:cNvSpPr txBox="1"/>
          <p:nvPr/>
        </p:nvSpPr>
        <p:spPr>
          <a:xfrm>
            <a:off x="304800" y="1276350"/>
            <a:ext cx="6629400" cy="3139321"/>
          </a:xfrm>
          <a:prstGeom prst="rect">
            <a:avLst/>
          </a:prstGeom>
          <a:noFill/>
        </p:spPr>
        <p:txBody>
          <a:bodyPr wrap="square" rtlCol="0">
            <a:spAutoFit/>
          </a:bodyPr>
          <a:lstStyle/>
          <a:p>
            <a:pPr marL="285750" indent="-285750">
              <a:buFont typeface="Arial" panose="020B0604020202020204" pitchFamily="34" charset="0"/>
              <a:buChar char="•"/>
            </a:pPr>
            <a:r>
              <a:rPr lang="en-IN" b="1" dirty="0" err="1"/>
              <a:t>Sethunath</a:t>
            </a:r>
            <a:r>
              <a:rPr lang="en-IN" b="1" dirty="0"/>
              <a:t>  A </a:t>
            </a:r>
            <a:r>
              <a:rPr lang="en-IN" dirty="0"/>
              <a:t>–  Front-end development, Code integration, Debugging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Marianna  Martin </a:t>
            </a:r>
            <a:r>
              <a:rPr lang="en-IN" dirty="0"/>
              <a:t>– Map generation, Coordinates collection, Toll zone detection, Tax calculation, Debugging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err="1"/>
              <a:t>Rizia</a:t>
            </a:r>
            <a:r>
              <a:rPr lang="en-IN" b="1" dirty="0"/>
              <a:t>  Sara  </a:t>
            </a:r>
            <a:r>
              <a:rPr lang="en-IN" b="1" dirty="0" err="1"/>
              <a:t>Prabin</a:t>
            </a:r>
            <a:r>
              <a:rPr lang="en-IN" b="1" dirty="0"/>
              <a:t> </a:t>
            </a:r>
            <a:r>
              <a:rPr lang="en-IN" dirty="0"/>
              <a:t>– Documentation, Toll-rate calculation, Dataset preparation, Debugging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err="1"/>
              <a:t>Sreya</a:t>
            </a:r>
            <a:r>
              <a:rPr lang="en-IN" b="1" dirty="0"/>
              <a:t>  Anna  Joseph</a:t>
            </a:r>
            <a:r>
              <a:rPr lang="en-IN" dirty="0"/>
              <a:t> – Documentation, Dataset preparation, Data storage, Vehicle detection, Debugging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9DC14229-DEDD-8373-66E2-31276529B0DF}"/>
              </a:ext>
            </a:extLst>
          </p:cNvPr>
          <p:cNvSpPr txBox="1"/>
          <p:nvPr/>
        </p:nvSpPr>
        <p:spPr>
          <a:xfrm>
            <a:off x="463463" y="1733550"/>
            <a:ext cx="7848600" cy="1200329"/>
          </a:xfrm>
          <a:prstGeom prst="rect">
            <a:avLst/>
          </a:prstGeom>
          <a:noFill/>
        </p:spPr>
        <p:txBody>
          <a:bodyPr wrap="square" rtlCol="0">
            <a:spAutoFit/>
          </a:bodyPr>
          <a:lstStyle/>
          <a:p>
            <a:r>
              <a:rPr lang="en-US" dirty="0"/>
              <a:t>The GPS Toll Collection Simulation project successfully demonstrates the integration of GPS technology with toll collection systems using Python. We have shown how modern toll collection can be automated and streamlined by simulating vehicles' movement and interactions with virtual toll checkpoints.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TotalTime>
  <Words>442</Words>
  <Application>Microsoft Office PowerPoint</Application>
  <PresentationFormat>On-screen Show (16:9)</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Rockwell</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Ansu Sara Shajan</cp:lastModifiedBy>
  <cp:revision>5</cp:revision>
  <dcterms:created xsi:type="dcterms:W3CDTF">2024-07-15T10:44:35Z</dcterms:created>
  <dcterms:modified xsi:type="dcterms:W3CDTF">2024-07-15T18:23:03Z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