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0309" y="1540565"/>
            <a:ext cx="8915399" cy="1288746"/>
          </a:xfrm>
        </p:spPr>
        <p:txBody>
          <a:bodyPr/>
          <a:lstStyle/>
          <a:p>
            <a:pPr algn="ctr"/>
            <a:r>
              <a:rPr lang="fr-FR" dirty="0" smtClean="0"/>
              <a:t>Projet </a:t>
            </a:r>
            <a:r>
              <a:rPr lang="fr-FR" dirty="0" err="1" smtClean="0"/>
              <a:t>Enigma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5304153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Naïm</a:t>
            </a:r>
            <a:r>
              <a:rPr lang="fr-FR" dirty="0" smtClean="0"/>
              <a:t> </a:t>
            </a:r>
            <a:r>
              <a:rPr lang="fr-FR" dirty="0" err="1" smtClean="0"/>
              <a:t>Kissi</a:t>
            </a:r>
            <a:endParaRPr lang="fr-FR" dirty="0" smtClean="0"/>
          </a:p>
          <a:p>
            <a:r>
              <a:rPr lang="fr-FR" dirty="0" smtClean="0"/>
              <a:t>Robin Trouve</a:t>
            </a:r>
          </a:p>
          <a:p>
            <a:r>
              <a:rPr lang="fr-FR" dirty="0" smtClean="0"/>
              <a:t>Marianna De Lima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452" y="453224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2014-2015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0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Enigma</a:t>
            </a:r>
            <a:r>
              <a:rPr lang="fr-FR" dirty="0" smtClean="0"/>
              <a:t>: Machine de cryptage</a:t>
            </a:r>
          </a:p>
          <a:p>
            <a:pPr lvl="1"/>
            <a:r>
              <a:rPr lang="fr-FR" dirty="0" smtClean="0"/>
              <a:t>Les rotors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plugboard</a:t>
            </a:r>
            <a:endParaRPr lang="fr-FR" dirty="0" smtClean="0"/>
          </a:p>
          <a:p>
            <a:pPr lvl="1"/>
            <a:r>
              <a:rPr lang="fr-FR" dirty="0" smtClean="0"/>
              <a:t>Le réflecteur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/>
              <a:t>Enigma</a:t>
            </a:r>
            <a:r>
              <a:rPr lang="fr-FR" dirty="0"/>
              <a:t>: </a:t>
            </a:r>
            <a:r>
              <a:rPr lang="fr-FR" dirty="0" smtClean="0"/>
              <a:t>Simulation informatique</a:t>
            </a:r>
            <a:endParaRPr lang="fr-FR" dirty="0"/>
          </a:p>
          <a:p>
            <a:pPr lvl="1"/>
            <a:r>
              <a:rPr lang="fr-FR" dirty="0" smtClean="0"/>
              <a:t>Organisation du projet</a:t>
            </a:r>
            <a:endParaRPr lang="fr-FR" dirty="0"/>
          </a:p>
          <a:p>
            <a:pPr lvl="1"/>
            <a:r>
              <a:rPr lang="fr-FR" dirty="0" smtClean="0"/>
              <a:t>Logique de fonctionnement</a:t>
            </a:r>
            <a:endParaRPr lang="fr-FR" dirty="0"/>
          </a:p>
          <a:p>
            <a:pPr lvl="1"/>
            <a:r>
              <a:rPr lang="fr-FR" dirty="0" smtClean="0"/>
              <a:t>Difficultés et solutions retenues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rotors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890" y="1905000"/>
            <a:ext cx="2129760" cy="1927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026155" y="1905000"/>
            <a:ext cx="6095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Au nombre de trois </a:t>
            </a:r>
            <a:r>
              <a:rPr lang="fr-FR" dirty="0" err="1" smtClean="0"/>
              <a:t>parmis</a:t>
            </a:r>
            <a:r>
              <a:rPr lang="fr-FR" dirty="0" smtClean="0"/>
              <a:t> 5</a:t>
            </a:r>
          </a:p>
          <a:p>
            <a:r>
              <a:rPr lang="fr-FR" dirty="0"/>
              <a:t>● </a:t>
            </a:r>
            <a:r>
              <a:rPr lang="fr-FR" dirty="0" smtClean="0"/>
              <a:t>Forme cylindrique et fixé sur un axe où ils peuvent tourner</a:t>
            </a:r>
          </a:p>
          <a:p>
            <a:r>
              <a:rPr lang="fr-FR" dirty="0"/>
              <a:t>● Forme cylindrique et fixé sur un axe où ils peuvent tourner</a:t>
            </a:r>
          </a:p>
          <a:p>
            <a:r>
              <a:rPr lang="fr-FR" dirty="0"/>
              <a:t>● </a:t>
            </a:r>
            <a:r>
              <a:rPr lang="fr-FR" dirty="0" smtClean="0"/>
              <a:t>Une lettre ne sera pas cryptée deux fois par la même lettre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3884678" y="4819262"/>
                <a:ext cx="4189343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/>
                        <m:t>5∗4∗3 =60 263=17 576 </m:t>
                      </m:r>
                    </m:oMath>
                  </m:oMathPara>
                </a14:m>
                <a:endParaRPr lang="fr-FR" sz="2400" dirty="0"/>
              </a:p>
              <a:p>
                <a:r>
                  <a:rPr lang="fr-FR" sz="2400" dirty="0" smtClean="0"/>
                  <a:t>		26</a:t>
                </a:r>
                <a:r>
                  <a:rPr lang="fr-FR" sz="2400" baseline="30000" dirty="0" smtClean="0"/>
                  <a:t>3</a:t>
                </a:r>
                <a:r>
                  <a:rPr lang="fr-FR" sz="2400" dirty="0" smtClean="0"/>
                  <a:t>=17 </a:t>
                </a:r>
                <a:r>
                  <a:rPr lang="fr-FR" sz="2400" dirty="0"/>
                  <a:t>576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/>
                        <m:t>Soit</m:t>
                      </m:r>
                      <m:r>
                        <m:rPr>
                          <m:nor/>
                        </m:rPr>
                        <a:rPr lang="fr-FR" sz="2400"/>
                        <m:t> : 60∗17 576= 1 054 560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678" y="4819262"/>
                <a:ext cx="4189343" cy="1384995"/>
              </a:xfrm>
              <a:prstGeom prst="rect">
                <a:avLst/>
              </a:prstGeom>
              <a:blipFill rotWithShape="0">
                <a:blip r:embed="rId3"/>
                <a:stretch>
                  <a:fillRect b="-3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4522304" y="4345937"/>
            <a:ext cx="375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possibilités: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1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dirty="0" err="1" smtClean="0"/>
              <a:t>Plugboard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130" y="1905000"/>
            <a:ext cx="2876096" cy="19493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72807" y="2021419"/>
            <a:ext cx="6095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Tableau de connexion situé devant la machine</a:t>
            </a:r>
          </a:p>
          <a:p>
            <a:r>
              <a:rPr lang="fr-FR" dirty="0"/>
              <a:t>● </a:t>
            </a:r>
            <a:r>
              <a:rPr lang="fr-FR" dirty="0" smtClean="0"/>
              <a:t>Permet de permuter deux lettres entre elles</a:t>
            </a:r>
            <a:endParaRPr lang="fr-FR" dirty="0"/>
          </a:p>
          <a:p>
            <a:r>
              <a:rPr lang="fr-FR" dirty="0"/>
              <a:t>● </a:t>
            </a:r>
            <a:r>
              <a:rPr lang="fr-FR" dirty="0" smtClean="0"/>
              <a:t>Il offre le plus de possibilité de cryptage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312130" y="5085266"/>
                <a:ext cx="127291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>
                              <a:latin typeface="Cambria Math" panose="02040503050406030204" pitchFamily="18" charset="0"/>
                            </a:rPr>
                            <m:t>26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!</m:t>
                          </m:r>
                        </m:num>
                        <m:den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6 !10 !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30" y="5085266"/>
                <a:ext cx="1272913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468756" y="5191577"/>
            <a:ext cx="2512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</a:t>
            </a:r>
            <a:r>
              <a:rPr lang="fr-FR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150 738 274 937 250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425149" y="4360732"/>
            <a:ext cx="330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possibilités du </a:t>
            </a:r>
            <a:r>
              <a:rPr lang="fr-FR" dirty="0" err="1" smtClean="0"/>
              <a:t>plugboard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358271" y="4360732"/>
            <a:ext cx="39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possibilités totale: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261653" y="5007063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R="295275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mtClean="0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150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738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274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937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250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∗1 054 560</m:t>
                      </m:r>
                    </m:oMath>
                  </m:oMathPara>
                </a14:m>
                <a:endParaRPr lang="fr-FR" i="1" dirty="0" smtClean="0">
                  <a:effectLst/>
                  <a:latin typeface="Cambria Math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295275"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fr-FR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158 962 555 217 826 360 000</a:t>
                </a:r>
                <a:endParaRPr lang="fr-FR" sz="1600" dirty="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653" y="5007063"/>
                <a:ext cx="609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6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</a:t>
            </a:r>
            <a:r>
              <a:rPr lang="fr-FR" dirty="0" smtClean="0"/>
              <a:t>réflecteur</a:t>
            </a:r>
            <a:endParaRPr lang="fr-FR" dirty="0"/>
          </a:p>
        </p:txBody>
      </p:sp>
      <p:pic>
        <p:nvPicPr>
          <p:cNvPr id="5" name="Espace réservé du contenu 4" descr="réflecteur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223052"/>
            <a:ext cx="1989014" cy="19788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4916824" y="1991602"/>
            <a:ext cx="60957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Rend le cryptage réversible</a:t>
            </a:r>
          </a:p>
          <a:p>
            <a:r>
              <a:rPr lang="fr-FR" dirty="0"/>
              <a:t>● </a:t>
            </a:r>
            <a:r>
              <a:rPr lang="fr-FR" dirty="0" smtClean="0"/>
              <a:t>Plus besoin d’avoir une machine pour crypter et une autre pour décrypter</a:t>
            </a:r>
          </a:p>
          <a:p>
            <a:r>
              <a:rPr lang="fr-FR" dirty="0"/>
              <a:t>● </a:t>
            </a:r>
            <a:r>
              <a:rPr lang="fr-FR" dirty="0" smtClean="0"/>
              <a:t>« A » cryptée en « B » alors « B » sera décryptée en « A »</a:t>
            </a:r>
          </a:p>
          <a:p>
            <a:r>
              <a:rPr lang="fr-FR" dirty="0"/>
              <a:t>● </a:t>
            </a:r>
            <a:r>
              <a:rPr lang="fr-FR" dirty="0" smtClean="0"/>
              <a:t>Empêche alors toute lettre d’être cryptée par elle-même</a:t>
            </a:r>
          </a:p>
          <a:p>
            <a:r>
              <a:rPr lang="fr-FR" dirty="0"/>
              <a:t>● </a:t>
            </a:r>
            <a:r>
              <a:rPr lang="fr-FR" dirty="0" smtClean="0"/>
              <a:t>Ne rajoute pas de possibilités de cryptage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2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61859" y="1905000"/>
            <a:ext cx="9186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Compréhension du sujet et du fonctionnement d’</a:t>
            </a:r>
            <a:r>
              <a:rPr lang="fr-FR" dirty="0" err="1" smtClean="0"/>
              <a:t>Enigma</a:t>
            </a:r>
            <a:endParaRPr lang="fr-FR" dirty="0" smtClean="0"/>
          </a:p>
          <a:p>
            <a:r>
              <a:rPr lang="fr-FR" dirty="0"/>
              <a:t>● </a:t>
            </a:r>
            <a:r>
              <a:rPr lang="fr-FR" dirty="0" smtClean="0"/>
              <a:t>Mise en accord sur les différents outils (Java, MVC)</a:t>
            </a:r>
            <a:endParaRPr lang="fr-FR" dirty="0"/>
          </a:p>
          <a:p>
            <a:r>
              <a:rPr lang="fr-FR" dirty="0"/>
              <a:t>● </a:t>
            </a:r>
            <a:r>
              <a:rPr lang="fr-FR" dirty="0" smtClean="0"/>
              <a:t>Création du diagramme de Gantt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 descr="http://answers.ea.com/t5/image/serverpage/image-id/10151i305CAFB28ED1CE16?v=mpbl-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543" y="1905000"/>
            <a:ext cx="10858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4091876" y="3578087"/>
            <a:ext cx="9186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Conception UML</a:t>
            </a:r>
          </a:p>
          <a:p>
            <a:r>
              <a:rPr lang="fr-FR" dirty="0" smtClean="0"/>
              <a:t>● Répartition des tâches:</a:t>
            </a:r>
          </a:p>
          <a:p>
            <a:r>
              <a:rPr lang="fr-FR" dirty="0"/>
              <a:t>	</a:t>
            </a:r>
            <a:r>
              <a:rPr lang="fr-FR" dirty="0" smtClean="0"/>
              <a:t>- Model : cœur de l’application</a:t>
            </a:r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 err="1" smtClean="0"/>
              <a:t>View</a:t>
            </a:r>
            <a:r>
              <a:rPr lang="fr-FR" dirty="0" smtClean="0"/>
              <a:t> : interface utilisateur</a:t>
            </a:r>
          </a:p>
          <a:p>
            <a:r>
              <a:rPr lang="fr-FR" dirty="0"/>
              <a:t>	</a:t>
            </a:r>
            <a:r>
              <a:rPr lang="fr-FR" dirty="0" smtClean="0"/>
              <a:t>- Controller : </a:t>
            </a:r>
            <a:r>
              <a:rPr lang="fr-FR" dirty="0" err="1" smtClean="0"/>
              <a:t>verification</a:t>
            </a:r>
            <a:r>
              <a:rPr lang="fr-FR" dirty="0" smtClean="0"/>
              <a:t> des données saisies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 descr="http://upload.wikimedia.org/wikipedia/fr/9/9a/Unified_Modeling_Languag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56" y="3578087"/>
            <a:ext cx="1400175" cy="105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1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Logique de fonctionnement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346442" y="1723246"/>
            <a:ext cx="6095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Rotors = tableaux d’entrées/sorties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423085"/>
            <a:ext cx="9268951" cy="4184979"/>
          </a:xfrm>
          <a:prstGeom prst="rect">
            <a:avLst/>
          </a:prstGeom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78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Difficultés rencontrées et solution retenues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20984"/>
              </p:ext>
            </p:extLst>
          </p:nvPr>
        </p:nvGraphicFramePr>
        <p:xfrm>
          <a:off x="2592925" y="2051304"/>
          <a:ext cx="8753856" cy="4434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76928"/>
                <a:gridCol w="4376928"/>
              </a:tblGrid>
              <a:tr h="64967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Difficultés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Solutions</a:t>
                      </a:r>
                      <a:endParaRPr lang="fr-FR" dirty="0"/>
                    </a:p>
                  </a:txBody>
                  <a:tcPr/>
                </a:tc>
              </a:tr>
              <a:tr h="1136938">
                <a:tc>
                  <a:txBody>
                    <a:bodyPr/>
                    <a:lstStyle/>
                    <a:p>
                      <a:r>
                        <a:rPr lang="fr-FR" dirty="0" smtClean="0"/>
                        <a:t>Complexité algorithmique:</a:t>
                      </a:r>
                    </a:p>
                    <a:p>
                      <a:r>
                        <a:rPr lang="fr-FR" dirty="0" smtClean="0"/>
                        <a:t>Temps de calcul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de tableaux « miroirs »</a:t>
                      </a:r>
                      <a:endParaRPr lang="fr-FR" dirty="0"/>
                    </a:p>
                  </a:txBody>
                  <a:tcPr/>
                </a:tc>
              </a:tr>
              <a:tr h="1136938">
                <a:tc>
                  <a:txBody>
                    <a:bodyPr/>
                    <a:lstStyle/>
                    <a:p>
                      <a:r>
                        <a:rPr lang="fr-FR" dirty="0" smtClean="0"/>
                        <a:t>Interface graphique:</a:t>
                      </a:r>
                    </a:p>
                    <a:p>
                      <a:r>
                        <a:rPr lang="fr-FR" dirty="0" smtClean="0"/>
                        <a:t>Non responsive</a:t>
                      </a:r>
                      <a:r>
                        <a:rPr lang="fr-FR" baseline="0" dirty="0" smtClean="0"/>
                        <a:t> (adaptative)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interface v2.0 avec Java FX et </a:t>
                      </a:r>
                      <a:r>
                        <a:rPr lang="fr-FR" dirty="0" err="1" smtClean="0"/>
                        <a:t>Scene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Builder</a:t>
                      </a:r>
                      <a:endParaRPr lang="fr-FR" dirty="0"/>
                    </a:p>
                  </a:txBody>
                  <a:tcPr/>
                </a:tc>
              </a:tr>
              <a:tr h="1511285">
                <a:tc>
                  <a:txBody>
                    <a:bodyPr/>
                    <a:lstStyle/>
                    <a:p>
                      <a:r>
                        <a:rPr lang="fr-FR" dirty="0" smtClean="0"/>
                        <a:t>Méthode « </a:t>
                      </a:r>
                      <a:r>
                        <a:rPr lang="fr-FR" dirty="0" err="1" smtClean="0"/>
                        <a:t>Decrypter</a:t>
                      </a:r>
                      <a:r>
                        <a:rPr lang="fr-FR" dirty="0" smtClean="0"/>
                        <a:t> »</a:t>
                      </a:r>
                    </a:p>
                    <a:p>
                      <a:r>
                        <a:rPr lang="fr-FR" dirty="0" smtClean="0"/>
                        <a:t>Décryptage long et coûteux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d’une classe à part. </a:t>
                      </a:r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méthode de décryptage naïve</a:t>
                      </a:r>
                    </a:p>
                    <a:p>
                      <a:r>
                        <a:rPr lang="fr-FR" dirty="0" smtClean="0"/>
                        <a:t>- Méthode basée sur indice de coïncidence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8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Nouvelles connaissances en cryptographie</a:t>
            </a:r>
          </a:p>
          <a:p>
            <a:r>
              <a:rPr lang="fr-FR" dirty="0" smtClean="0"/>
              <a:t>Fort intérêt pour la cryptanalyse</a:t>
            </a:r>
          </a:p>
          <a:p>
            <a:r>
              <a:rPr lang="fr-FR" dirty="0" smtClean="0"/>
              <a:t>Application de nos connaissances en informatique et en gestion de projet</a:t>
            </a:r>
          </a:p>
          <a:p>
            <a:r>
              <a:rPr lang="fr-FR" dirty="0" smtClean="0"/>
              <a:t>Envie de continuer 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9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294</Words>
  <Application>Microsoft Office PowerPoint</Application>
  <PresentationFormat>Grand écran</PresentationFormat>
  <Paragraphs>83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MS Mincho</vt:lpstr>
      <vt:lpstr>Arial</vt:lpstr>
      <vt:lpstr>Cambria</vt:lpstr>
      <vt:lpstr>Cambria Math</vt:lpstr>
      <vt:lpstr>Century Gothic</vt:lpstr>
      <vt:lpstr>Times New Roman</vt:lpstr>
      <vt:lpstr>Wingdings 3</vt:lpstr>
      <vt:lpstr>Brin</vt:lpstr>
      <vt:lpstr>Projet Enigma</vt:lpstr>
      <vt:lpstr>Plan</vt:lpstr>
      <vt:lpstr>Les rotors</vt:lpstr>
      <vt:lpstr>Le Plugboard</vt:lpstr>
      <vt:lpstr>Le réflecteur</vt:lpstr>
      <vt:lpstr>Organisation du projet</vt:lpstr>
      <vt:lpstr>Logique de fonctionnement</vt:lpstr>
      <vt:lpstr>Difficultés rencontrées et solution retenues</vt:lpstr>
      <vt:lpstr>Bilan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Enigma</dc:title>
  <dc:creator>Marianna DL</dc:creator>
  <cp:lastModifiedBy>Marianna DL</cp:lastModifiedBy>
  <cp:revision>8</cp:revision>
  <dcterms:created xsi:type="dcterms:W3CDTF">2015-04-05T10:08:22Z</dcterms:created>
  <dcterms:modified xsi:type="dcterms:W3CDTF">2015-04-05T11:01:54Z</dcterms:modified>
</cp:coreProperties>
</file>