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handoutMasterIdLst>
    <p:handoutMasterId r:id="rId12"/>
  </p:handoutMasterIdLst>
  <p:sldIdLst>
    <p:sldId id="256" r:id="rId2"/>
    <p:sldId id="265" r:id="rId3"/>
    <p:sldId id="266" r:id="rId4"/>
    <p:sldId id="257" r:id="rId5"/>
    <p:sldId id="258" r:id="rId6"/>
    <p:sldId id="261" r:id="rId7"/>
    <p:sldId id="264" r:id="rId8"/>
    <p:sldId id="259" r:id="rId9"/>
    <p:sldId id="26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uddy" initials="R" lastIdx="1" clrIdx="0">
    <p:extLst>
      <p:ext uri="{19B8F6BF-5375-455C-9EA6-DF929625EA0E}">
        <p15:presenceInfo xmlns:p15="http://schemas.microsoft.com/office/powerpoint/2012/main" userId="Rudd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20" autoAdjust="0"/>
  </p:normalViewPr>
  <p:slideViewPr>
    <p:cSldViewPr snapToGrid="0">
      <p:cViewPr varScale="1">
        <p:scale>
          <a:sx n="108" d="100"/>
          <a:sy n="108" d="100"/>
        </p:scale>
        <p:origin x="654" y="108"/>
      </p:cViewPr>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Lst>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3" Type="http://schemas.openxmlformats.org/officeDocument/2006/relationships/slide" Target="slides/slide3.xml"/><Relationship Id="rId7" Type="http://schemas.openxmlformats.org/officeDocument/2006/relationships/slide" Target="slides/slide7.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6.xml"/><Relationship Id="rId5" Type="http://schemas.openxmlformats.org/officeDocument/2006/relationships/slide" Target="slides/slide5.xml"/><Relationship Id="rId4" Type="http://schemas.openxmlformats.org/officeDocument/2006/relationships/slide" Target="slides/slide4.xml"/><Relationship Id="rId9"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7A83D29F-287E-D99A-EDE1-E10D89FA070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355345F9-74BC-D692-9D92-698C12EE42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25F257-EEBC-42E6-8778-C34C1CEC73CD}" type="datetimeFigureOut">
              <a:rPr lang="fr-FR" smtClean="0"/>
              <a:t>20/02/2023</a:t>
            </a:fld>
            <a:endParaRPr lang="fr-FR"/>
          </a:p>
        </p:txBody>
      </p:sp>
      <p:sp>
        <p:nvSpPr>
          <p:cNvPr id="4" name="Espace réservé du pied de page 3">
            <a:extLst>
              <a:ext uri="{FF2B5EF4-FFF2-40B4-BE49-F238E27FC236}">
                <a16:creationId xmlns:a16="http://schemas.microsoft.com/office/drawing/2014/main" id="{4A6B6B7F-E94C-FE3F-C5E3-5EDE8B066B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D309F02A-AFD3-ECF6-D7C3-14D763AAE4D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B5F2DA-20F0-4600-99A8-A530ECC16B97}" type="slidenum">
              <a:rPr lang="fr-FR" smtClean="0"/>
              <a:t>‹N°›</a:t>
            </a:fld>
            <a:endParaRPr lang="fr-FR"/>
          </a:p>
        </p:txBody>
      </p:sp>
    </p:spTree>
    <p:extLst>
      <p:ext uri="{BB962C8B-B14F-4D97-AF65-F5344CB8AC3E}">
        <p14:creationId xmlns:p14="http://schemas.microsoft.com/office/powerpoint/2010/main" val="11323334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AF12DE-DBA7-464A-9ABA-540DB6160C63}" type="datetimeFigureOut">
              <a:rPr lang="fr-FR" smtClean="0"/>
              <a:t>20/02/2023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BE7873-F7A5-4100-BF3E-1A8F794403A7}" type="slidenum">
              <a:rPr lang="fr-FR" smtClean="0"/>
              <a:t>‹N°›</a:t>
            </a:fld>
            <a:endParaRPr lang="fr-FR"/>
          </a:p>
        </p:txBody>
      </p:sp>
    </p:spTree>
    <p:extLst>
      <p:ext uri="{BB962C8B-B14F-4D97-AF65-F5344CB8AC3E}">
        <p14:creationId xmlns:p14="http://schemas.microsoft.com/office/powerpoint/2010/main" val="142718210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Cet histogramme qui nous présente l’évolution du chiffre d’affaires ainsi que celle des proportions de vente par catégorie de produit au cours du temps. Nous pouvons observer que la vente des produits de la catégorie nourriture qui n’a débuté qu’en Juillet 2019 augmente rapidement au cours du temps alors celle de la catégorie high-tech diminue au cours du temps pour disparaitre totalement en Février 2020.Par contre les ventes des biens de conso reste plus ou moins constantes au cours du temps.</a:t>
            </a:r>
          </a:p>
          <a:p>
            <a:r>
              <a:rPr lang="fr-FR" dirty="0"/>
              <a:t>Nous observons par ailleurs, qu’après des mois d’augmentation constante du chiffre d’affaires, en Janvier 2020,il connait une </a:t>
            </a:r>
            <a:r>
              <a:rPr lang="fr-FR" dirty="0" err="1"/>
              <a:t>dimunition</a:t>
            </a:r>
            <a:r>
              <a:rPr lang="fr-FR" dirty="0"/>
              <a:t>.</a:t>
            </a:r>
          </a:p>
        </p:txBody>
      </p:sp>
      <p:sp>
        <p:nvSpPr>
          <p:cNvPr id="4" name="Espace réservé du numéro de diapositive 3"/>
          <p:cNvSpPr>
            <a:spLocks noGrp="1"/>
          </p:cNvSpPr>
          <p:nvPr>
            <p:ph type="sldNum" sz="quarter" idx="5"/>
          </p:nvPr>
        </p:nvSpPr>
        <p:spPr/>
        <p:txBody>
          <a:bodyPr/>
          <a:lstStyle/>
          <a:p>
            <a:fld id="{3FBE7873-F7A5-4100-BF3E-1A8F794403A7}" type="slidenum">
              <a:rPr lang="fr-FR" smtClean="0"/>
              <a:t>4</a:t>
            </a:fld>
            <a:endParaRPr lang="fr-FR"/>
          </a:p>
        </p:txBody>
      </p:sp>
    </p:spTree>
    <p:extLst>
      <p:ext uri="{BB962C8B-B14F-4D97-AF65-F5344CB8AC3E}">
        <p14:creationId xmlns:p14="http://schemas.microsoft.com/office/powerpoint/2010/main" val="524146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Ce graphique en nuage de point qui nous présente le montant du panier au cours du temps .L’analyse de la </a:t>
            </a:r>
            <a:r>
              <a:rPr lang="fr-FR" dirty="0" err="1"/>
              <a:t>correlation</a:t>
            </a:r>
            <a:r>
              <a:rPr lang="fr-FR" dirty="0"/>
              <a:t> entre ces deux variables nous montre il y a plus d’achats qui s’effectuent en 4 et 10 min ce qui nous amène à conclure que le montant du panier se situe entre 30 et 50 euro. Chaque point bleu nous montre le temps passé par les visiteurs qui ont effectué un achat sur le site.</a:t>
            </a:r>
          </a:p>
          <a:p>
            <a:endParaRPr lang="fr-FR" dirty="0"/>
          </a:p>
        </p:txBody>
      </p:sp>
      <p:sp>
        <p:nvSpPr>
          <p:cNvPr id="4" name="Espace réservé du numéro de diapositive 3"/>
          <p:cNvSpPr>
            <a:spLocks noGrp="1"/>
          </p:cNvSpPr>
          <p:nvPr>
            <p:ph type="sldNum" sz="quarter" idx="5"/>
          </p:nvPr>
        </p:nvSpPr>
        <p:spPr/>
        <p:txBody>
          <a:bodyPr/>
          <a:lstStyle/>
          <a:p>
            <a:fld id="{3FBE7873-F7A5-4100-BF3E-1A8F794403A7}" type="slidenum">
              <a:rPr lang="fr-FR" smtClean="0"/>
              <a:t>5</a:t>
            </a:fld>
            <a:endParaRPr lang="fr-FR"/>
          </a:p>
        </p:txBody>
      </p:sp>
    </p:spTree>
    <p:extLst>
      <p:ext uri="{BB962C8B-B14F-4D97-AF65-F5344CB8AC3E}">
        <p14:creationId xmlns:p14="http://schemas.microsoft.com/office/powerpoint/2010/main" val="323811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Sur la courbe en vert qui présente l’évolution du nombre de visites sur le sites au cours du temps  nous observons que le nombre de visites sur le site était constant jusqu’en juin 2019 puis a connu une grande augmentation au cours du temps.</a:t>
            </a:r>
          </a:p>
          <a:p>
            <a:r>
              <a:rPr lang="fr-FR" dirty="0"/>
              <a:t>Par contre la courbe en bleu qui présente l’évolution du nombre de ventes au cours du temps, nous observons que le nombre de ventes reste plus  ou moins constant jusqu’en Juillet 20219, puis augmente faiblement au cours du temps</a:t>
            </a:r>
          </a:p>
        </p:txBody>
      </p:sp>
      <p:sp>
        <p:nvSpPr>
          <p:cNvPr id="4" name="Espace réservé du numéro de diapositive 3"/>
          <p:cNvSpPr>
            <a:spLocks noGrp="1"/>
          </p:cNvSpPr>
          <p:nvPr>
            <p:ph type="sldNum" sz="quarter" idx="5"/>
          </p:nvPr>
        </p:nvSpPr>
        <p:spPr/>
        <p:txBody>
          <a:bodyPr/>
          <a:lstStyle/>
          <a:p>
            <a:fld id="{3FBE7873-F7A5-4100-BF3E-1A8F794403A7}" type="slidenum">
              <a:rPr lang="fr-FR" smtClean="0"/>
              <a:t>6</a:t>
            </a:fld>
            <a:endParaRPr lang="fr-FR"/>
          </a:p>
        </p:txBody>
      </p:sp>
    </p:spTree>
    <p:extLst>
      <p:ext uri="{BB962C8B-B14F-4D97-AF65-F5344CB8AC3E}">
        <p14:creationId xmlns:p14="http://schemas.microsoft.com/office/powerpoint/2010/main" val="786100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Cette courbe nous présente l’évolution du taux de conversion au cours du temps qui est un indicateur qui donne le pourcentage de visiteurs  qui ont réalisé un achat par rapport au nombre total des internautes qui ont été sur le site. Nous pouvons observer que ce taux diminue au cours du temps ce qui nous notifie que de nombreux visiteurs achètent moins souvent( de nombreuses visites n’aboutissent pas à un achat),Nous avons beaucoup de visites sur le site mais moins d’achats.</a:t>
            </a:r>
          </a:p>
        </p:txBody>
      </p:sp>
      <p:sp>
        <p:nvSpPr>
          <p:cNvPr id="4" name="Espace réservé du numéro de diapositive 3"/>
          <p:cNvSpPr>
            <a:spLocks noGrp="1"/>
          </p:cNvSpPr>
          <p:nvPr>
            <p:ph type="sldNum" sz="quarter" idx="5"/>
          </p:nvPr>
        </p:nvSpPr>
        <p:spPr/>
        <p:txBody>
          <a:bodyPr/>
          <a:lstStyle/>
          <a:p>
            <a:fld id="{3FBE7873-F7A5-4100-BF3E-1A8F794403A7}" type="slidenum">
              <a:rPr lang="fr-FR" smtClean="0"/>
              <a:t>7</a:t>
            </a:fld>
            <a:endParaRPr lang="fr-FR"/>
          </a:p>
        </p:txBody>
      </p:sp>
    </p:spTree>
    <p:extLst>
      <p:ext uri="{BB962C8B-B14F-4D97-AF65-F5344CB8AC3E}">
        <p14:creationId xmlns:p14="http://schemas.microsoft.com/office/powerpoint/2010/main" val="2625248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Sur ce graphique à boites à moustache nous pouvons observer un nombre grandissant de visiteurs qui s’accompagne d’une grande variabilité des temps passés sur le site au cours du temps mais d’une baisse globale de ce temps(voir médiane).</a:t>
            </a:r>
          </a:p>
        </p:txBody>
      </p:sp>
      <p:sp>
        <p:nvSpPr>
          <p:cNvPr id="4" name="Espace réservé du numéro de diapositive 3"/>
          <p:cNvSpPr>
            <a:spLocks noGrp="1"/>
          </p:cNvSpPr>
          <p:nvPr>
            <p:ph type="sldNum" sz="quarter" idx="5"/>
          </p:nvPr>
        </p:nvSpPr>
        <p:spPr/>
        <p:txBody>
          <a:bodyPr/>
          <a:lstStyle/>
          <a:p>
            <a:fld id="{3FBE7873-F7A5-4100-BF3E-1A8F794403A7}" type="slidenum">
              <a:rPr lang="fr-FR" smtClean="0"/>
              <a:t>8</a:t>
            </a:fld>
            <a:endParaRPr lang="fr-FR"/>
          </a:p>
        </p:txBody>
      </p:sp>
    </p:spTree>
    <p:extLst>
      <p:ext uri="{BB962C8B-B14F-4D97-AF65-F5344CB8AC3E}">
        <p14:creationId xmlns:p14="http://schemas.microsoft.com/office/powerpoint/2010/main" val="2265550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67D07A1-68E0-4988-AEB4-85605F4C8316}" type="datetime1">
              <a:rPr lang="fr-FR" smtClean="0"/>
              <a:t>20/02/2023</a:t>
            </a:fld>
            <a:endParaRPr lang="fr-FR"/>
          </a:p>
        </p:txBody>
      </p:sp>
      <p:sp>
        <p:nvSpPr>
          <p:cNvPr id="5" name="Footer Placeholder 4"/>
          <p:cNvSpPr>
            <a:spLocks noGrp="1"/>
          </p:cNvSpPr>
          <p:nvPr>
            <p:ph type="ftr" sz="quarter" idx="11"/>
          </p:nvPr>
        </p:nvSpPr>
        <p:spPr>
          <a:xfrm>
            <a:off x="1876424" y="5410201"/>
            <a:ext cx="5124886" cy="365125"/>
          </a:xfrm>
        </p:spPr>
        <p:txBody>
          <a:bodyPr/>
          <a:lstStyle/>
          <a:p>
            <a:endParaRPr lang="fr-FR"/>
          </a:p>
        </p:txBody>
      </p:sp>
      <p:sp>
        <p:nvSpPr>
          <p:cNvPr id="6" name="Slide Number Placeholder 5"/>
          <p:cNvSpPr>
            <a:spLocks noGrp="1"/>
          </p:cNvSpPr>
          <p:nvPr>
            <p:ph type="sldNum" sz="quarter" idx="12"/>
          </p:nvPr>
        </p:nvSpPr>
        <p:spPr>
          <a:xfrm>
            <a:off x="9896911" y="5410199"/>
            <a:ext cx="771089" cy="365125"/>
          </a:xfrm>
        </p:spPr>
        <p:txBody>
          <a:bodyPr/>
          <a:lstStyle/>
          <a:p>
            <a:fld id="{890F3C7F-3C94-45C1-B917-C13F07CEC72D}" type="slidenum">
              <a:rPr lang="fr-FR" smtClean="0"/>
              <a:t>‹N°›</a:t>
            </a:fld>
            <a:endParaRPr lang="fr-FR"/>
          </a:p>
        </p:txBody>
      </p:sp>
    </p:spTree>
    <p:extLst>
      <p:ext uri="{BB962C8B-B14F-4D97-AF65-F5344CB8AC3E}">
        <p14:creationId xmlns:p14="http://schemas.microsoft.com/office/powerpoint/2010/main" val="4169125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7488659-B444-42FB-883D-7851FD1DAE9D}" type="datetime1">
              <a:rPr lang="fr-FR" smtClean="0"/>
              <a:t>20/02/2023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90F3C7F-3C94-45C1-B917-C13F07CEC72D}" type="slidenum">
              <a:rPr lang="fr-FR" smtClean="0"/>
              <a:t>‹N°›</a:t>
            </a:fld>
            <a:endParaRPr lang="fr-FR"/>
          </a:p>
        </p:txBody>
      </p:sp>
    </p:spTree>
    <p:extLst>
      <p:ext uri="{BB962C8B-B14F-4D97-AF65-F5344CB8AC3E}">
        <p14:creationId xmlns:p14="http://schemas.microsoft.com/office/powerpoint/2010/main" val="265206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18C392F-6D0D-4D5E-9883-7E620C1EE627}" type="datetime1">
              <a:rPr lang="fr-FR" smtClean="0"/>
              <a:t>20/02/2023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90F3C7F-3C94-45C1-B917-C13F07CEC72D}" type="slidenum">
              <a:rPr lang="fr-FR" smtClean="0"/>
              <a:t>‹N°›</a:t>
            </a:fld>
            <a:endParaRPr lang="fr-FR"/>
          </a:p>
        </p:txBody>
      </p:sp>
    </p:spTree>
    <p:extLst>
      <p:ext uri="{BB962C8B-B14F-4D97-AF65-F5344CB8AC3E}">
        <p14:creationId xmlns:p14="http://schemas.microsoft.com/office/powerpoint/2010/main" val="41432975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566598C-841C-4E53-8FCF-1AD5DB968029}" type="datetime1">
              <a:rPr lang="fr-FR" smtClean="0"/>
              <a:t>20/02/2023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90F3C7F-3C94-45C1-B917-C13F07CEC72D}" type="slidenum">
              <a:rPr lang="fr-FR" smtClean="0"/>
              <a:t>‹N°›</a:t>
            </a:fld>
            <a:endParaRPr lang="fr-FR"/>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88348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59E6827-2C2A-4E9F-9A5E-CF924419FA4E}" type="datetime1">
              <a:rPr lang="fr-FR" smtClean="0"/>
              <a:t>20/02/2023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90F3C7F-3C94-45C1-B917-C13F07CEC72D}" type="slidenum">
              <a:rPr lang="fr-FR" smtClean="0"/>
              <a:t>‹N°›</a:t>
            </a:fld>
            <a:endParaRPr lang="fr-FR"/>
          </a:p>
        </p:txBody>
      </p:sp>
    </p:spTree>
    <p:extLst>
      <p:ext uri="{BB962C8B-B14F-4D97-AF65-F5344CB8AC3E}">
        <p14:creationId xmlns:p14="http://schemas.microsoft.com/office/powerpoint/2010/main" val="21511030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F680EE03-0BD4-4A6F-A2EF-137F75E8B6DA}" type="datetime1">
              <a:rPr lang="fr-FR" smtClean="0"/>
              <a:t>20/02/2023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890F3C7F-3C94-45C1-B917-C13F07CEC72D}" type="slidenum">
              <a:rPr lang="fr-FR" smtClean="0"/>
              <a:t>‹N°›</a:t>
            </a:fld>
            <a:endParaRPr lang="fr-FR"/>
          </a:p>
        </p:txBody>
      </p:sp>
    </p:spTree>
    <p:extLst>
      <p:ext uri="{BB962C8B-B14F-4D97-AF65-F5344CB8AC3E}">
        <p14:creationId xmlns:p14="http://schemas.microsoft.com/office/powerpoint/2010/main" val="1434321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D2ECD547-8B6E-4281-A662-3755BD6D0C0F}" type="datetime1">
              <a:rPr lang="fr-FR" smtClean="0"/>
              <a:t>20/02/2023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890F3C7F-3C94-45C1-B917-C13F07CEC72D}" type="slidenum">
              <a:rPr lang="fr-FR" smtClean="0"/>
              <a:t>‹N°›</a:t>
            </a:fld>
            <a:endParaRPr lang="fr-FR"/>
          </a:p>
        </p:txBody>
      </p:sp>
    </p:spTree>
    <p:extLst>
      <p:ext uri="{BB962C8B-B14F-4D97-AF65-F5344CB8AC3E}">
        <p14:creationId xmlns:p14="http://schemas.microsoft.com/office/powerpoint/2010/main" val="22103422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4E4E888-3B28-43F0-9D76-7B7545CE3237}" type="datetime1">
              <a:rPr lang="fr-FR" smtClean="0"/>
              <a:t>20/02/2023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90F3C7F-3C94-45C1-B917-C13F07CEC72D}" type="slidenum">
              <a:rPr lang="fr-FR" smtClean="0"/>
              <a:t>‹N°›</a:t>
            </a:fld>
            <a:endParaRPr lang="fr-FR"/>
          </a:p>
        </p:txBody>
      </p:sp>
    </p:spTree>
    <p:extLst>
      <p:ext uri="{BB962C8B-B14F-4D97-AF65-F5344CB8AC3E}">
        <p14:creationId xmlns:p14="http://schemas.microsoft.com/office/powerpoint/2010/main" val="25545411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B530E6B-7EE7-4A50-BB9D-69E95B472D9D}" type="datetime1">
              <a:rPr lang="fr-FR" smtClean="0"/>
              <a:t>20/02/2023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90F3C7F-3C94-45C1-B917-C13F07CEC72D}" type="slidenum">
              <a:rPr lang="fr-FR" smtClean="0"/>
              <a:t>‹N°›</a:t>
            </a:fld>
            <a:endParaRPr lang="fr-FR"/>
          </a:p>
        </p:txBody>
      </p:sp>
    </p:spTree>
    <p:extLst>
      <p:ext uri="{BB962C8B-B14F-4D97-AF65-F5344CB8AC3E}">
        <p14:creationId xmlns:p14="http://schemas.microsoft.com/office/powerpoint/2010/main" val="3493043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46AF631-02E5-4782-AA16-39C74E5DCB57}" type="datetime1">
              <a:rPr lang="fr-FR" smtClean="0"/>
              <a:t>20/02/2023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90F3C7F-3C94-45C1-B917-C13F07CEC72D}" type="slidenum">
              <a:rPr lang="fr-FR" smtClean="0"/>
              <a:t>‹N°›</a:t>
            </a:fld>
            <a:endParaRPr lang="fr-FR"/>
          </a:p>
        </p:txBody>
      </p:sp>
    </p:spTree>
    <p:extLst>
      <p:ext uri="{BB962C8B-B14F-4D97-AF65-F5344CB8AC3E}">
        <p14:creationId xmlns:p14="http://schemas.microsoft.com/office/powerpoint/2010/main" val="1969880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88C6978-0177-4812-9692-0360444B2E47}" type="datetime1">
              <a:rPr lang="fr-FR" smtClean="0"/>
              <a:t>20/02/2023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90F3C7F-3C94-45C1-B917-C13F07CEC72D}" type="slidenum">
              <a:rPr lang="fr-FR" smtClean="0"/>
              <a:t>‹N°›</a:t>
            </a:fld>
            <a:endParaRPr lang="fr-FR"/>
          </a:p>
        </p:txBody>
      </p:sp>
    </p:spTree>
    <p:extLst>
      <p:ext uri="{BB962C8B-B14F-4D97-AF65-F5344CB8AC3E}">
        <p14:creationId xmlns:p14="http://schemas.microsoft.com/office/powerpoint/2010/main" val="2953889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0F15D716-A767-4564-953C-2CDDA7A2C0DA}" type="datetime1">
              <a:rPr lang="fr-FR" smtClean="0"/>
              <a:t>20/02/2023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90F3C7F-3C94-45C1-B917-C13F07CEC72D}" type="slidenum">
              <a:rPr lang="fr-FR" smtClean="0"/>
              <a:t>‹N°›</a:t>
            </a:fld>
            <a:endParaRPr lang="fr-FR"/>
          </a:p>
        </p:txBody>
      </p:sp>
    </p:spTree>
    <p:extLst>
      <p:ext uri="{BB962C8B-B14F-4D97-AF65-F5344CB8AC3E}">
        <p14:creationId xmlns:p14="http://schemas.microsoft.com/office/powerpoint/2010/main" val="2535177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1E924859-CAE5-44AD-B679-61026249D2D6}" type="datetime1">
              <a:rPr lang="fr-FR" smtClean="0"/>
              <a:t>20/02/2023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890F3C7F-3C94-45C1-B917-C13F07CEC72D}" type="slidenum">
              <a:rPr lang="fr-FR" smtClean="0"/>
              <a:t>‹N°›</a:t>
            </a:fld>
            <a:endParaRPr lang="fr-FR"/>
          </a:p>
        </p:txBody>
      </p:sp>
    </p:spTree>
    <p:extLst>
      <p:ext uri="{BB962C8B-B14F-4D97-AF65-F5344CB8AC3E}">
        <p14:creationId xmlns:p14="http://schemas.microsoft.com/office/powerpoint/2010/main" val="2296202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C08D138D-DB9C-4CFA-8689-C86961750F5F}" type="datetime1">
              <a:rPr lang="fr-FR" smtClean="0"/>
              <a:t>20/02/2023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890F3C7F-3C94-45C1-B917-C13F07CEC72D}" type="slidenum">
              <a:rPr lang="fr-FR" smtClean="0"/>
              <a:t>‹N°›</a:t>
            </a:fld>
            <a:endParaRPr lang="fr-FR"/>
          </a:p>
        </p:txBody>
      </p:sp>
    </p:spTree>
    <p:extLst>
      <p:ext uri="{BB962C8B-B14F-4D97-AF65-F5344CB8AC3E}">
        <p14:creationId xmlns:p14="http://schemas.microsoft.com/office/powerpoint/2010/main" val="3908849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368D97-C4F8-4722-B66C-7681115A8FD0}" type="datetime1">
              <a:rPr lang="fr-FR" smtClean="0"/>
              <a:t>20/02/2023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890F3C7F-3C94-45C1-B917-C13F07CEC72D}" type="slidenum">
              <a:rPr lang="fr-FR" smtClean="0"/>
              <a:t>‹N°›</a:t>
            </a:fld>
            <a:endParaRPr lang="fr-FR"/>
          </a:p>
        </p:txBody>
      </p:sp>
    </p:spTree>
    <p:extLst>
      <p:ext uri="{BB962C8B-B14F-4D97-AF65-F5344CB8AC3E}">
        <p14:creationId xmlns:p14="http://schemas.microsoft.com/office/powerpoint/2010/main" val="3631142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276B140-67E2-4D47-8314-941F619CF8BF}" type="datetime1">
              <a:rPr lang="fr-FR" smtClean="0"/>
              <a:t>20/02/2023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90F3C7F-3C94-45C1-B917-C13F07CEC72D}" type="slidenum">
              <a:rPr lang="fr-FR" smtClean="0"/>
              <a:t>‹N°›</a:t>
            </a:fld>
            <a:endParaRPr lang="fr-FR"/>
          </a:p>
        </p:txBody>
      </p:sp>
    </p:spTree>
    <p:extLst>
      <p:ext uri="{BB962C8B-B14F-4D97-AF65-F5344CB8AC3E}">
        <p14:creationId xmlns:p14="http://schemas.microsoft.com/office/powerpoint/2010/main" val="2921549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9967B7C-38DB-432A-9505-958338B9631A}" type="datetime1">
              <a:rPr lang="fr-FR" smtClean="0"/>
              <a:t>20/02/2023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90F3C7F-3C94-45C1-B917-C13F07CEC72D}" type="slidenum">
              <a:rPr lang="fr-FR" smtClean="0"/>
              <a:t>‹N°›</a:t>
            </a:fld>
            <a:endParaRPr lang="fr-FR"/>
          </a:p>
        </p:txBody>
      </p:sp>
    </p:spTree>
    <p:extLst>
      <p:ext uri="{BB962C8B-B14F-4D97-AF65-F5344CB8AC3E}">
        <p14:creationId xmlns:p14="http://schemas.microsoft.com/office/powerpoint/2010/main" val="2534519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3F79A84-D8E1-4BA2-BB94-FEF00D3A3E74}" type="datetime1">
              <a:rPr lang="fr-FR" smtClean="0"/>
              <a:t>20/02/2023</a:t>
            </a:fld>
            <a:endParaRPr lang="fr-FR"/>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90F3C7F-3C94-45C1-B917-C13F07CEC72D}" type="slidenum">
              <a:rPr lang="fr-FR" smtClean="0"/>
              <a:t>‹N°›</a:t>
            </a:fld>
            <a:endParaRPr lang="fr-FR"/>
          </a:p>
        </p:txBody>
      </p:sp>
    </p:spTree>
    <p:extLst>
      <p:ext uri="{BB962C8B-B14F-4D97-AF65-F5344CB8AC3E}">
        <p14:creationId xmlns:p14="http://schemas.microsoft.com/office/powerpoint/2010/main" val="161952033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slide" Target="slide4.xml"/><Relationship Id="rId7" Type="http://schemas.openxmlformats.org/officeDocument/2006/relationships/slide" Target="slide8.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7.xml"/><Relationship Id="rId5" Type="http://schemas.openxmlformats.org/officeDocument/2006/relationships/slide" Target="slide6.xml"/><Relationship Id="rId4" Type="http://schemas.openxmlformats.org/officeDocument/2006/relationships/slide" Target="slide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C18B92-C5D4-0E51-BD41-78820668DD39}"/>
              </a:ext>
            </a:extLst>
          </p:cNvPr>
          <p:cNvSpPr>
            <a:spLocks noGrp="1"/>
          </p:cNvSpPr>
          <p:nvPr>
            <p:ph type="ctrTitle"/>
          </p:nvPr>
        </p:nvSpPr>
        <p:spPr>
          <a:xfrm>
            <a:off x="3367874" y="758963"/>
            <a:ext cx="5323366" cy="1095237"/>
          </a:xfrm>
        </p:spPr>
        <p:txBody>
          <a:bodyPr>
            <a:normAutofit/>
          </a:bodyPr>
          <a:lstStyle/>
          <a:p>
            <a:pPr algn="ctr"/>
            <a:r>
              <a:rPr lang="fr-FR" sz="5400" dirty="0">
                <a:latin typeface="Times New Roman" panose="02020603050405020304" pitchFamily="18" charset="0"/>
                <a:cs typeface="Times New Roman" panose="02020603050405020304" pitchFamily="18" charset="0"/>
              </a:rPr>
              <a:t>Mission 1</a:t>
            </a:r>
          </a:p>
        </p:txBody>
      </p:sp>
      <p:sp>
        <p:nvSpPr>
          <p:cNvPr id="3" name="Sous-titre 2">
            <a:extLst>
              <a:ext uri="{FF2B5EF4-FFF2-40B4-BE49-F238E27FC236}">
                <a16:creationId xmlns:a16="http://schemas.microsoft.com/office/drawing/2014/main" id="{59815490-C05A-00E4-731B-31B5B90209B2}"/>
              </a:ext>
            </a:extLst>
          </p:cNvPr>
          <p:cNvSpPr>
            <a:spLocks noGrp="1"/>
          </p:cNvSpPr>
          <p:nvPr>
            <p:ph type="subTitle" idx="1"/>
          </p:nvPr>
        </p:nvSpPr>
        <p:spPr>
          <a:xfrm>
            <a:off x="2320307" y="2601119"/>
            <a:ext cx="8791575" cy="1655762"/>
          </a:xfrm>
        </p:spPr>
        <p:txBody>
          <a:bodyPr>
            <a:normAutofit/>
          </a:bodyPr>
          <a:lstStyle/>
          <a:p>
            <a:pPr algn="ctr"/>
            <a:r>
              <a:rPr lang="fr-FR" sz="4000" b="1" dirty="0">
                <a:latin typeface="Times New Roman" panose="02020603050405020304" pitchFamily="18" charset="0"/>
                <a:cs typeface="Times New Roman" panose="02020603050405020304" pitchFamily="18" charset="0"/>
              </a:rPr>
              <a:t>Vérification et présentation des graphiques</a:t>
            </a:r>
          </a:p>
        </p:txBody>
      </p:sp>
      <p:sp>
        <p:nvSpPr>
          <p:cNvPr id="7" name="Espace réservé du numéro de diapositive 6">
            <a:extLst>
              <a:ext uri="{FF2B5EF4-FFF2-40B4-BE49-F238E27FC236}">
                <a16:creationId xmlns:a16="http://schemas.microsoft.com/office/drawing/2014/main" id="{87FD17A5-19B8-0633-6B99-5B338E878067}"/>
              </a:ext>
            </a:extLst>
          </p:cNvPr>
          <p:cNvSpPr>
            <a:spLocks noGrp="1"/>
          </p:cNvSpPr>
          <p:nvPr>
            <p:ph type="sldNum" sz="quarter" idx="12"/>
          </p:nvPr>
        </p:nvSpPr>
        <p:spPr/>
        <p:txBody>
          <a:bodyPr/>
          <a:lstStyle/>
          <a:p>
            <a:fld id="{890F3C7F-3C94-45C1-B917-C13F07CEC72D}" type="slidenum">
              <a:rPr lang="fr-FR" smtClean="0"/>
              <a:t>1</a:t>
            </a:fld>
            <a:endParaRPr lang="fr-FR"/>
          </a:p>
        </p:txBody>
      </p:sp>
    </p:spTree>
    <p:extLst>
      <p:ext uri="{BB962C8B-B14F-4D97-AF65-F5344CB8AC3E}">
        <p14:creationId xmlns:p14="http://schemas.microsoft.com/office/powerpoint/2010/main" val="1702909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0AE888-0AC0-86FD-CDBC-856AA4F086DA}"/>
              </a:ext>
            </a:extLst>
          </p:cNvPr>
          <p:cNvSpPr>
            <a:spLocks noGrp="1"/>
          </p:cNvSpPr>
          <p:nvPr>
            <p:ph type="title"/>
          </p:nvPr>
        </p:nvSpPr>
        <p:spPr>
          <a:xfrm>
            <a:off x="3618282" y="561877"/>
            <a:ext cx="2818028" cy="668744"/>
          </a:xfrm>
        </p:spPr>
        <p:txBody>
          <a:bodyPr>
            <a:normAutofit/>
          </a:bodyPr>
          <a:lstStyle/>
          <a:p>
            <a:pPr algn="ctr"/>
            <a:r>
              <a:rPr lang="fr-FR" sz="3200" b="1" dirty="0">
                <a:latin typeface="Times New Roman" panose="02020603050405020304" pitchFamily="18" charset="0"/>
                <a:cs typeface="Times New Roman" panose="02020603050405020304" pitchFamily="18" charset="0"/>
              </a:rPr>
              <a:t>Sommaire</a:t>
            </a:r>
          </a:p>
        </p:txBody>
      </p:sp>
      <p:sp>
        <p:nvSpPr>
          <p:cNvPr id="8" name="Espace réservé du contenu 7">
            <a:extLst>
              <a:ext uri="{FF2B5EF4-FFF2-40B4-BE49-F238E27FC236}">
                <a16:creationId xmlns:a16="http://schemas.microsoft.com/office/drawing/2014/main" id="{5A43F4B4-FC39-1BA2-5BEF-9AC2503ABB3E}"/>
              </a:ext>
            </a:extLst>
          </p:cNvPr>
          <p:cNvSpPr>
            <a:spLocks noGrp="1"/>
          </p:cNvSpPr>
          <p:nvPr>
            <p:ph idx="1"/>
          </p:nvPr>
        </p:nvSpPr>
        <p:spPr>
          <a:xfrm>
            <a:off x="838200" y="1384917"/>
            <a:ext cx="10515600" cy="4703269"/>
          </a:xfrm>
        </p:spPr>
        <p:txBody>
          <a:bodyPr>
            <a:normAutofit fontScale="70000" lnSpcReduction="20000"/>
          </a:bodyPr>
          <a:lstStyle/>
          <a:p>
            <a:pPr marL="514350" indent="-514350">
              <a:buFont typeface="+mj-lt"/>
              <a:buAutoNum type="arabicPeriod"/>
            </a:pPr>
            <a:endParaRPr lang="fr-FR" dirty="0"/>
          </a:p>
          <a:p>
            <a:pPr marL="514350" indent="-514350">
              <a:buFont typeface="+mj-lt"/>
              <a:buAutoNum type="arabicPeriod"/>
            </a:pPr>
            <a:r>
              <a:rPr lang="fr-FR" dirty="0">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Introduction</a:t>
            </a:r>
            <a:endParaRPr lang="fr-FR"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fr-FR" u="sng" dirty="0">
                <a:latin typeface="Times New Roman" panose="02020603050405020304" pitchFamily="18"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Proportion des ventes par catégorie de produit</a:t>
            </a:r>
            <a:br>
              <a:rPr lang="fr-FR" u="sng" dirty="0">
                <a:latin typeface="Times New Roman" panose="02020603050405020304" pitchFamily="18" charset="0"/>
                <a:cs typeface="Times New Roman" panose="02020603050405020304" pitchFamily="18" charset="0"/>
              </a:rPr>
            </a:br>
            <a:r>
              <a:rPr lang="fr-FR" u="sng" dirty="0">
                <a:latin typeface="Times New Roman" panose="02020603050405020304" pitchFamily="18" charset="0"/>
                <a:cs typeface="Times New Roman" panose="02020603050405020304" pitchFamily="18" charset="0"/>
              </a:rPr>
              <a:t> </a:t>
            </a:r>
            <a:r>
              <a:rPr lang="fr-FR" u="sng" dirty="0">
                <a:latin typeface="Times New Roman" panose="02020603050405020304" pitchFamily="18"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Evolution du chiffre d’affaires</a:t>
            </a:r>
            <a:endParaRPr lang="fr-FR" u="sng"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fr-FR" dirty="0">
                <a:latin typeface="Times New Roman" panose="02020603050405020304" pitchFamily="18" charset="0"/>
                <a:cs typeface="Times New Roman" panose="02020603050405020304" pitchFamily="18" charset="0"/>
                <a:hlinkClick r:id="rId4" action="ppaction://hlinksldjump">
                  <a:extLst>
                    <a:ext uri="{A12FA001-AC4F-418D-AE19-62706E023703}">
                      <ahyp:hlinkClr xmlns:ahyp="http://schemas.microsoft.com/office/drawing/2018/hyperlinkcolor" val="tx"/>
                    </a:ext>
                  </a:extLst>
                </a:hlinkClick>
              </a:rPr>
              <a:t>Montant des achats des clients(montant du panier</a:t>
            </a:r>
            <a:r>
              <a:rPr lang="fr-FR" dirty="0">
                <a:latin typeface="Times New Roman" panose="02020603050405020304" pitchFamily="18" charset="0"/>
                <a:cs typeface="Times New Roman" panose="02020603050405020304" pitchFamily="18" charset="0"/>
              </a:rPr>
              <a:t>)</a:t>
            </a:r>
            <a:br>
              <a:rPr lang="fr-FR" dirty="0">
                <a:latin typeface="Times New Roman" panose="02020603050405020304" pitchFamily="18" charset="0"/>
                <a:cs typeface="Times New Roman" panose="02020603050405020304" pitchFamily="18" charset="0"/>
              </a:rPr>
            </a:br>
            <a:r>
              <a:rPr lang="fr-FR" dirty="0">
                <a:latin typeface="Times New Roman" panose="02020603050405020304" pitchFamily="18" charset="0"/>
                <a:cs typeface="Times New Roman" panose="02020603050405020304" pitchFamily="18" charset="0"/>
              </a:rPr>
              <a:t> </a:t>
            </a:r>
            <a:r>
              <a:rPr lang="fr-FR" u="sng" dirty="0">
                <a:latin typeface="Times New Roman" panose="02020603050405020304" pitchFamily="18" charset="0"/>
                <a:cs typeface="Times New Roman" panose="02020603050405020304" pitchFamily="18" charset="0"/>
                <a:hlinkClick r:id="rId4" action="ppaction://hlinksldjump">
                  <a:extLst>
                    <a:ext uri="{A12FA001-AC4F-418D-AE19-62706E023703}">
                      <ahyp:hlinkClr xmlns:ahyp="http://schemas.microsoft.com/office/drawing/2018/hyperlinkcolor" val="tx"/>
                    </a:ext>
                  </a:extLst>
                </a:hlinkClick>
              </a:rPr>
              <a:t>Temps passé par les visiteurs sur le site web( pour les sessions ayant abouti à un achat) </a:t>
            </a:r>
            <a:endParaRPr lang="fr-FR" u="sng"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fr-FR"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hlinkClick r:id="rId5" action="ppaction://hlinksldjump">
                  <a:extLst>
                    <a:ext uri="{A12FA001-AC4F-418D-AE19-62706E023703}">
                      <ahyp:hlinkClr xmlns:ahyp="http://schemas.microsoft.com/office/drawing/2018/hyperlinkcolor" val="tx"/>
                    </a:ext>
                  </a:extLst>
                </a:hlinkClick>
              </a:rPr>
              <a:t>Evolution du nombre d’achats des clients </a:t>
            </a:r>
            <a:br>
              <a:rPr lang="fr-FR" dirty="0">
                <a:latin typeface="Times New Roman" panose="02020603050405020304" pitchFamily="18" charset="0"/>
                <a:cs typeface="Times New Roman" panose="02020603050405020304" pitchFamily="18" charset="0"/>
              </a:rPr>
            </a:br>
            <a:r>
              <a:rPr lang="fr-FR"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hlinkClick r:id="rId5" action="ppaction://hlinksldjump">
                  <a:extLst>
                    <a:ext uri="{A12FA001-AC4F-418D-AE19-62706E023703}">
                      <ahyp:hlinkClr xmlns:ahyp="http://schemas.microsoft.com/office/drawing/2018/hyperlinkcolor" val="tx"/>
                    </a:ext>
                  </a:extLst>
                </a:hlinkClick>
              </a:rPr>
              <a:t>Evolution du nombre de visites sur le site web au cours du temps</a:t>
            </a:r>
            <a:endParaRPr lang="fr-FR"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fr-FR" dirty="0">
                <a:latin typeface="Times New Roman" panose="02020603050405020304" pitchFamily="18" charset="0"/>
                <a:cs typeface="Times New Roman" panose="02020603050405020304" pitchFamily="18" charset="0"/>
                <a:hlinkClick r:id="rId6" action="ppaction://hlinksldjump">
                  <a:extLst>
                    <a:ext uri="{A12FA001-AC4F-418D-AE19-62706E023703}">
                      <ahyp:hlinkClr xmlns:ahyp="http://schemas.microsoft.com/office/drawing/2018/hyperlinkcolor" val="tx"/>
                    </a:ext>
                  </a:extLst>
                </a:hlinkClick>
              </a:rPr>
              <a:t>Evolution du ratio(nombre d’achats des clients)/(nombre de visites) </a:t>
            </a:r>
            <a:endParaRPr lang="fr-FR"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fr-FR" dirty="0">
                <a:latin typeface="Times New Roman" panose="02020603050405020304" pitchFamily="18" charset="0"/>
                <a:cs typeface="Times New Roman" panose="02020603050405020304" pitchFamily="18" charset="0"/>
                <a:hlinkClick r:id="rId7" action="ppaction://hlinksldjump">
                  <a:extLst>
                    <a:ext uri="{A12FA001-AC4F-418D-AE19-62706E023703}">
                      <ahyp:hlinkClr xmlns:ahyp="http://schemas.microsoft.com/office/drawing/2018/hyperlinkcolor" val="tx"/>
                    </a:ext>
                  </a:extLst>
                </a:hlinkClick>
              </a:rPr>
              <a:t>Evolution de la variabilité du temps passé par les visiteurs sur le site web(pour les sessions ayant abouti à un achat)</a:t>
            </a:r>
            <a:endParaRPr lang="fr-FR"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fr-FR" dirty="0">
                <a:latin typeface="Times New Roman" panose="02020603050405020304" pitchFamily="18" charset="0"/>
                <a:cs typeface="Times New Roman" panose="02020603050405020304" pitchFamily="18" charset="0"/>
                <a:hlinkClick r:id="rId8" action="ppaction://hlinksldjump">
                  <a:extLst>
                    <a:ext uri="{A12FA001-AC4F-418D-AE19-62706E023703}">
                      <ahyp:hlinkClr xmlns:ahyp="http://schemas.microsoft.com/office/drawing/2018/hyperlinkcolor" val="tx"/>
                    </a:ext>
                  </a:extLst>
                </a:hlinkClick>
              </a:rPr>
              <a:t>Conclusion et recommandations</a:t>
            </a:r>
            <a:br>
              <a:rPr lang="fr-FR" dirty="0"/>
            </a:br>
            <a:endParaRPr lang="fr-FR" dirty="0"/>
          </a:p>
          <a:p>
            <a:endParaRPr lang="fr-FR" dirty="0"/>
          </a:p>
        </p:txBody>
      </p:sp>
      <p:sp>
        <p:nvSpPr>
          <p:cNvPr id="10" name="Espace réservé du numéro de diapositive 9">
            <a:extLst>
              <a:ext uri="{FF2B5EF4-FFF2-40B4-BE49-F238E27FC236}">
                <a16:creationId xmlns:a16="http://schemas.microsoft.com/office/drawing/2014/main" id="{7955210D-4175-3D51-023C-5B7134111449}"/>
              </a:ext>
            </a:extLst>
          </p:cNvPr>
          <p:cNvSpPr>
            <a:spLocks noGrp="1"/>
          </p:cNvSpPr>
          <p:nvPr>
            <p:ph type="sldNum" sz="quarter" idx="12"/>
          </p:nvPr>
        </p:nvSpPr>
        <p:spPr/>
        <p:txBody>
          <a:bodyPr/>
          <a:lstStyle/>
          <a:p>
            <a:fld id="{890F3C7F-3C94-45C1-B917-C13F07CEC72D}" type="slidenum">
              <a:rPr lang="fr-FR" smtClean="0"/>
              <a:t>2</a:t>
            </a:fld>
            <a:endParaRPr lang="fr-FR"/>
          </a:p>
        </p:txBody>
      </p:sp>
    </p:spTree>
    <p:extLst>
      <p:ext uri="{BB962C8B-B14F-4D97-AF65-F5344CB8AC3E}">
        <p14:creationId xmlns:p14="http://schemas.microsoft.com/office/powerpoint/2010/main" val="2942728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A9BC36-9F53-DA25-3BDB-056FDE37C5BC}"/>
              </a:ext>
            </a:extLst>
          </p:cNvPr>
          <p:cNvSpPr>
            <a:spLocks noGrp="1"/>
          </p:cNvSpPr>
          <p:nvPr>
            <p:ph type="title"/>
          </p:nvPr>
        </p:nvSpPr>
        <p:spPr>
          <a:xfrm>
            <a:off x="3954261" y="320675"/>
            <a:ext cx="3467471" cy="1325563"/>
          </a:xfrm>
        </p:spPr>
        <p:txBody>
          <a:bodyPr>
            <a:normAutofit/>
          </a:bodyPr>
          <a:lstStyle/>
          <a:p>
            <a:pPr algn="ctr"/>
            <a:r>
              <a:rPr lang="fr-FR" sz="3200" b="1" dirty="0">
                <a:latin typeface="Times New Roman" panose="02020603050405020304" pitchFamily="18" charset="0"/>
                <a:cs typeface="Times New Roman" panose="02020603050405020304" pitchFamily="18" charset="0"/>
              </a:rPr>
              <a:t>Introduction</a:t>
            </a:r>
          </a:p>
        </p:txBody>
      </p:sp>
      <p:sp>
        <p:nvSpPr>
          <p:cNvPr id="3" name="Espace réservé du contenu 2">
            <a:extLst>
              <a:ext uri="{FF2B5EF4-FFF2-40B4-BE49-F238E27FC236}">
                <a16:creationId xmlns:a16="http://schemas.microsoft.com/office/drawing/2014/main" id="{BD9B3C32-3303-231E-EBA3-BD10690BF781}"/>
              </a:ext>
            </a:extLst>
          </p:cNvPr>
          <p:cNvSpPr>
            <a:spLocks noGrp="1"/>
          </p:cNvSpPr>
          <p:nvPr>
            <p:ph idx="1"/>
          </p:nvPr>
        </p:nvSpPr>
        <p:spPr/>
        <p:txBody>
          <a:bodyPr>
            <a:normAutofit/>
          </a:bodyPr>
          <a:lstStyle/>
          <a:p>
            <a:pPr marL="0" indent="0" algn="just">
              <a:buNone/>
            </a:pPr>
            <a:r>
              <a:rPr lang="fr-FR" sz="2400" dirty="0">
                <a:latin typeface="Times New Roman" panose="02020603050405020304" pitchFamily="18" charset="0"/>
                <a:cs typeface="Times New Roman" panose="02020603050405020304" pitchFamily="18" charset="0"/>
              </a:rPr>
              <a:t>L’élaboration de notre rapport marketing mensuel au sein du Grand Marché passe par la présentation d’une première analyse des chiffres clés du mois précédent : ventes, chiffre d’affaires, prix des produits etc. Pour ce faire, nous avons sélectionné des  graphiques pertinents afin de trouver une explication à la baisse inquiétante du chiffre d’affaires remarquée par notre directeur Marketing qui seront analysés lors de cette présentation.</a:t>
            </a:r>
          </a:p>
        </p:txBody>
      </p:sp>
      <p:sp>
        <p:nvSpPr>
          <p:cNvPr id="5" name="Espace réservé du numéro de diapositive 4">
            <a:extLst>
              <a:ext uri="{FF2B5EF4-FFF2-40B4-BE49-F238E27FC236}">
                <a16:creationId xmlns:a16="http://schemas.microsoft.com/office/drawing/2014/main" id="{17920F42-3C09-BEDF-EA7F-5222CDE0F707}"/>
              </a:ext>
            </a:extLst>
          </p:cNvPr>
          <p:cNvSpPr>
            <a:spLocks noGrp="1"/>
          </p:cNvSpPr>
          <p:nvPr>
            <p:ph type="sldNum" sz="quarter" idx="12"/>
          </p:nvPr>
        </p:nvSpPr>
        <p:spPr/>
        <p:txBody>
          <a:bodyPr/>
          <a:lstStyle/>
          <a:p>
            <a:fld id="{890F3C7F-3C94-45C1-B917-C13F07CEC72D}" type="slidenum">
              <a:rPr lang="fr-FR" smtClean="0"/>
              <a:t>3</a:t>
            </a:fld>
            <a:endParaRPr lang="fr-FR"/>
          </a:p>
        </p:txBody>
      </p:sp>
    </p:spTree>
    <p:extLst>
      <p:ext uri="{BB962C8B-B14F-4D97-AF65-F5344CB8AC3E}">
        <p14:creationId xmlns:p14="http://schemas.microsoft.com/office/powerpoint/2010/main" val="3138948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Espace réservé du contenu 6">
            <a:extLst>
              <a:ext uri="{FF2B5EF4-FFF2-40B4-BE49-F238E27FC236}">
                <a16:creationId xmlns:a16="http://schemas.microsoft.com/office/drawing/2014/main" id="{88DD44AF-B491-A1B6-A736-170AAEC9B16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49406" y="1470991"/>
            <a:ext cx="8522563" cy="4885359"/>
          </a:xfrm>
        </p:spPr>
      </p:pic>
      <p:sp>
        <p:nvSpPr>
          <p:cNvPr id="4" name="Espace réservé du numéro de diapositive 3">
            <a:extLst>
              <a:ext uri="{FF2B5EF4-FFF2-40B4-BE49-F238E27FC236}">
                <a16:creationId xmlns:a16="http://schemas.microsoft.com/office/drawing/2014/main" id="{CD76534E-E668-13D9-AF91-B7D65C0CE344}"/>
              </a:ext>
            </a:extLst>
          </p:cNvPr>
          <p:cNvSpPr>
            <a:spLocks noGrp="1"/>
          </p:cNvSpPr>
          <p:nvPr>
            <p:ph type="sldNum" sz="quarter" idx="12"/>
          </p:nvPr>
        </p:nvSpPr>
        <p:spPr/>
        <p:txBody>
          <a:bodyPr/>
          <a:lstStyle/>
          <a:p>
            <a:fld id="{890F3C7F-3C94-45C1-B917-C13F07CEC72D}" type="slidenum">
              <a:rPr lang="fr-FR" smtClean="0"/>
              <a:t>4</a:t>
            </a:fld>
            <a:endParaRPr lang="fr-FR"/>
          </a:p>
        </p:txBody>
      </p:sp>
      <p:sp>
        <p:nvSpPr>
          <p:cNvPr id="5" name="ZoneTexte 4">
            <a:extLst>
              <a:ext uri="{FF2B5EF4-FFF2-40B4-BE49-F238E27FC236}">
                <a16:creationId xmlns:a16="http://schemas.microsoft.com/office/drawing/2014/main" id="{EED4505A-1CF9-4741-2176-28907721264E}"/>
              </a:ext>
            </a:extLst>
          </p:cNvPr>
          <p:cNvSpPr txBox="1"/>
          <p:nvPr/>
        </p:nvSpPr>
        <p:spPr>
          <a:xfrm>
            <a:off x="2755777" y="363985"/>
            <a:ext cx="5397623" cy="923330"/>
          </a:xfrm>
          <a:prstGeom prst="rect">
            <a:avLst/>
          </a:prstGeom>
          <a:noFill/>
        </p:spPr>
        <p:txBody>
          <a:bodyPr wrap="square" rtlCol="0">
            <a:spAutoFit/>
          </a:bodyPr>
          <a:lstStyle/>
          <a:p>
            <a:pPr marL="285750" indent="-285750">
              <a:buFont typeface="Arial" panose="020B0604020202020204" pitchFamily="34" charset="0"/>
              <a:buChar char="•"/>
            </a:pPr>
            <a:r>
              <a:rPr lang="fr-FR" sz="1800" b="1" dirty="0">
                <a:solidFill>
                  <a:schemeClr val="bg1"/>
                </a:solidFill>
                <a:latin typeface="Times New Roman" panose="02020603050405020304" pitchFamily="18" charset="0"/>
                <a:cs typeface="Times New Roman" panose="02020603050405020304" pitchFamily="18" charset="0"/>
              </a:rPr>
              <a:t>Proportion des ventes par catégorie de produit</a:t>
            </a:r>
          </a:p>
          <a:p>
            <a:pPr marL="285750" indent="-285750">
              <a:buFont typeface="Arial" panose="020B0604020202020204" pitchFamily="34" charset="0"/>
              <a:buChar char="•"/>
            </a:pPr>
            <a:r>
              <a:rPr lang="fr-FR" sz="1800" b="1" dirty="0">
                <a:solidFill>
                  <a:schemeClr val="bg1"/>
                </a:solidFill>
                <a:latin typeface="Times New Roman" panose="02020603050405020304" pitchFamily="18" charset="0"/>
                <a:cs typeface="Times New Roman" panose="02020603050405020304" pitchFamily="18" charset="0"/>
              </a:rPr>
              <a:t>Evolution du chiffre d’affaires</a:t>
            </a:r>
          </a:p>
          <a:p>
            <a:endParaRPr lang="fr-FR" dirty="0"/>
          </a:p>
        </p:txBody>
      </p:sp>
    </p:spTree>
    <p:extLst>
      <p:ext uri="{BB962C8B-B14F-4D97-AF65-F5344CB8AC3E}">
        <p14:creationId xmlns:p14="http://schemas.microsoft.com/office/powerpoint/2010/main" val="783829302"/>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Espace réservé du contenu 6">
            <a:extLst>
              <a:ext uri="{FF2B5EF4-FFF2-40B4-BE49-F238E27FC236}">
                <a16:creationId xmlns:a16="http://schemas.microsoft.com/office/drawing/2014/main" id="{F806B030-B603-8B77-E2B0-F2595C13AC0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82769" y="1484563"/>
            <a:ext cx="8677472" cy="4665662"/>
          </a:xfrm>
        </p:spPr>
      </p:pic>
      <p:sp>
        <p:nvSpPr>
          <p:cNvPr id="4" name="Espace réservé du numéro de diapositive 3">
            <a:extLst>
              <a:ext uri="{FF2B5EF4-FFF2-40B4-BE49-F238E27FC236}">
                <a16:creationId xmlns:a16="http://schemas.microsoft.com/office/drawing/2014/main" id="{E2B7438D-CC15-5CE1-D0CB-48C49DD7D29C}"/>
              </a:ext>
            </a:extLst>
          </p:cNvPr>
          <p:cNvSpPr>
            <a:spLocks noGrp="1"/>
          </p:cNvSpPr>
          <p:nvPr>
            <p:ph type="sldNum" sz="quarter" idx="12"/>
          </p:nvPr>
        </p:nvSpPr>
        <p:spPr/>
        <p:txBody>
          <a:bodyPr/>
          <a:lstStyle/>
          <a:p>
            <a:fld id="{890F3C7F-3C94-45C1-B917-C13F07CEC72D}" type="slidenum">
              <a:rPr lang="fr-FR" smtClean="0"/>
              <a:t>5</a:t>
            </a:fld>
            <a:endParaRPr lang="fr-FR"/>
          </a:p>
        </p:txBody>
      </p:sp>
      <p:sp>
        <p:nvSpPr>
          <p:cNvPr id="8" name="ZoneTexte 7">
            <a:extLst>
              <a:ext uri="{FF2B5EF4-FFF2-40B4-BE49-F238E27FC236}">
                <a16:creationId xmlns:a16="http://schemas.microsoft.com/office/drawing/2014/main" id="{1DC85F25-F4A8-0DFE-FC28-656393365C2D}"/>
              </a:ext>
            </a:extLst>
          </p:cNvPr>
          <p:cNvSpPr txBox="1"/>
          <p:nvPr/>
        </p:nvSpPr>
        <p:spPr>
          <a:xfrm>
            <a:off x="2166151" y="355108"/>
            <a:ext cx="8930936" cy="923330"/>
          </a:xfrm>
          <a:prstGeom prst="rect">
            <a:avLst/>
          </a:prstGeom>
          <a:noFill/>
        </p:spPr>
        <p:txBody>
          <a:bodyPr wrap="square" rtlCol="0">
            <a:spAutoFit/>
          </a:bodyPr>
          <a:lstStyle/>
          <a:p>
            <a:pPr marL="285750" indent="-285750">
              <a:buFont typeface="Arial" panose="020B0604020202020204" pitchFamily="34" charset="0"/>
              <a:buChar char="•"/>
            </a:pPr>
            <a:r>
              <a:rPr kumimoji="0" lang="fr-FR"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Montant des achats des clients(montant du panier)</a:t>
            </a:r>
          </a:p>
          <a:p>
            <a:pPr marL="285750" indent="-285750">
              <a:buFont typeface="Arial" panose="020B0604020202020204" pitchFamily="34" charset="0"/>
              <a:buChar char="•"/>
            </a:pPr>
            <a:r>
              <a:rPr kumimoji="0" lang="fr-FR"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Temps passé par les visiteurs sur le site web( pour les sessions ayant abouti à un achat) </a:t>
            </a:r>
          </a:p>
          <a:p>
            <a:pPr marL="285750" indent="-285750">
              <a:buFont typeface="Arial" panose="020B0604020202020204" pitchFamily="34" charset="0"/>
              <a:buChar char="•"/>
            </a:pPr>
            <a:endParaRPr lang="fr-FR" dirty="0"/>
          </a:p>
        </p:txBody>
      </p:sp>
    </p:spTree>
    <p:extLst>
      <p:ext uri="{BB962C8B-B14F-4D97-AF65-F5344CB8AC3E}">
        <p14:creationId xmlns:p14="http://schemas.microsoft.com/office/powerpoint/2010/main" val="38224964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Espace réservé du contenu 6">
            <a:extLst>
              <a:ext uri="{FF2B5EF4-FFF2-40B4-BE49-F238E27FC236}">
                <a16:creationId xmlns:a16="http://schemas.microsoft.com/office/drawing/2014/main" id="{75DCAFE6-EE09-1763-1D1E-841F48E88FA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51247" y="1590261"/>
            <a:ext cx="8584706" cy="4902614"/>
          </a:xfrm>
        </p:spPr>
      </p:pic>
      <p:sp>
        <p:nvSpPr>
          <p:cNvPr id="4" name="Espace réservé du numéro de diapositive 3">
            <a:extLst>
              <a:ext uri="{FF2B5EF4-FFF2-40B4-BE49-F238E27FC236}">
                <a16:creationId xmlns:a16="http://schemas.microsoft.com/office/drawing/2014/main" id="{A2B43E43-A7C2-718D-72A5-433A4CB3E21F}"/>
              </a:ext>
            </a:extLst>
          </p:cNvPr>
          <p:cNvSpPr>
            <a:spLocks noGrp="1"/>
          </p:cNvSpPr>
          <p:nvPr>
            <p:ph type="sldNum" sz="quarter" idx="12"/>
          </p:nvPr>
        </p:nvSpPr>
        <p:spPr/>
        <p:txBody>
          <a:bodyPr/>
          <a:lstStyle/>
          <a:p>
            <a:fld id="{890F3C7F-3C94-45C1-B917-C13F07CEC72D}" type="slidenum">
              <a:rPr lang="fr-FR" smtClean="0"/>
              <a:t>6</a:t>
            </a:fld>
            <a:endParaRPr lang="fr-FR"/>
          </a:p>
        </p:txBody>
      </p:sp>
      <p:sp>
        <p:nvSpPr>
          <p:cNvPr id="5" name="ZoneTexte 4">
            <a:extLst>
              <a:ext uri="{FF2B5EF4-FFF2-40B4-BE49-F238E27FC236}">
                <a16:creationId xmlns:a16="http://schemas.microsoft.com/office/drawing/2014/main" id="{6CFAF0A0-93A6-2998-E9C1-976CB38DF155}"/>
              </a:ext>
            </a:extLst>
          </p:cNvPr>
          <p:cNvSpPr txBox="1"/>
          <p:nvPr/>
        </p:nvSpPr>
        <p:spPr>
          <a:xfrm>
            <a:off x="2396971" y="239697"/>
            <a:ext cx="7261934" cy="646331"/>
          </a:xfrm>
          <a:prstGeom prst="rect">
            <a:avLst/>
          </a:prstGeom>
          <a:noFill/>
        </p:spPr>
        <p:txBody>
          <a:bodyPr wrap="square" rtlCol="0">
            <a:spAutoFit/>
          </a:bodyPr>
          <a:lstStyle/>
          <a:p>
            <a:pPr marL="285750" indent="-285750">
              <a:buFont typeface="Arial" panose="020B0604020202020204" pitchFamily="34" charset="0"/>
              <a:buChar char="•"/>
            </a:pPr>
            <a:r>
              <a:rPr lang="fr-FR" b="1" dirty="0">
                <a:solidFill>
                  <a:prstClr val="black"/>
                </a:solidFill>
                <a:latin typeface="Times New Roman" panose="02020603050405020304" pitchFamily="18" charset="0"/>
                <a:ea typeface="+mj-ea"/>
                <a:cs typeface="Times New Roman" panose="02020603050405020304" pitchFamily="18" charset="0"/>
              </a:rPr>
              <a:t>Evolution du nombre d’achats des clients</a:t>
            </a:r>
          </a:p>
          <a:p>
            <a:pPr marL="285750" indent="-285750">
              <a:buFont typeface="Arial" panose="020B0604020202020204" pitchFamily="34" charset="0"/>
              <a:buChar char="•"/>
            </a:pPr>
            <a:r>
              <a:rPr lang="fr-FR" b="1" dirty="0">
                <a:solidFill>
                  <a:prstClr val="black"/>
                </a:solidFill>
                <a:latin typeface="Times New Roman" panose="02020603050405020304" pitchFamily="18" charset="0"/>
                <a:ea typeface="+mj-ea"/>
                <a:cs typeface="Times New Roman" panose="02020603050405020304" pitchFamily="18" charset="0"/>
              </a:rPr>
              <a:t>Evolution du nombre de visites sur le site web au cours du temps</a:t>
            </a:r>
          </a:p>
        </p:txBody>
      </p:sp>
    </p:spTree>
    <p:extLst>
      <p:ext uri="{BB962C8B-B14F-4D97-AF65-F5344CB8AC3E}">
        <p14:creationId xmlns:p14="http://schemas.microsoft.com/office/powerpoint/2010/main" val="270386263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001655-EBB8-30CB-A534-CA83F641992C}"/>
              </a:ext>
            </a:extLst>
          </p:cNvPr>
          <p:cNvSpPr>
            <a:spLocks noGrp="1"/>
          </p:cNvSpPr>
          <p:nvPr>
            <p:ph type="title"/>
          </p:nvPr>
        </p:nvSpPr>
        <p:spPr>
          <a:xfrm>
            <a:off x="2063319" y="302981"/>
            <a:ext cx="7315200" cy="993221"/>
          </a:xfrm>
        </p:spPr>
        <p:txBody>
          <a:bodyPr>
            <a:normAutofit/>
          </a:bodyPr>
          <a:lstStyle/>
          <a:p>
            <a:pPr marL="457200" indent="-457200">
              <a:buFont typeface="Arial" panose="020B0604020202020204" pitchFamily="34" charset="0"/>
              <a:buChar char="•"/>
            </a:pPr>
            <a:r>
              <a:rPr lang="fr-FR" sz="1800" b="1" dirty="0">
                <a:solidFill>
                  <a:prstClr val="black"/>
                </a:solidFill>
                <a:latin typeface="Times New Roman" panose="02020603050405020304" pitchFamily="18" charset="0"/>
                <a:cs typeface="Times New Roman" panose="02020603050405020304" pitchFamily="18" charset="0"/>
              </a:rPr>
              <a:t>Evolution du ratio(nombre d’achats des clients)/(nombre de visites) </a:t>
            </a:r>
          </a:p>
        </p:txBody>
      </p:sp>
      <p:pic>
        <p:nvPicPr>
          <p:cNvPr id="5" name="Espace réservé du contenu 4">
            <a:extLst>
              <a:ext uri="{FF2B5EF4-FFF2-40B4-BE49-F238E27FC236}">
                <a16:creationId xmlns:a16="http://schemas.microsoft.com/office/drawing/2014/main" id="{77CF3589-1AF6-C98C-29E3-448B06D7874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75534" y="1535838"/>
            <a:ext cx="8611340" cy="4643020"/>
          </a:xfrm>
        </p:spPr>
      </p:pic>
      <p:sp>
        <p:nvSpPr>
          <p:cNvPr id="4" name="Espace réservé du numéro de diapositive 3">
            <a:extLst>
              <a:ext uri="{FF2B5EF4-FFF2-40B4-BE49-F238E27FC236}">
                <a16:creationId xmlns:a16="http://schemas.microsoft.com/office/drawing/2014/main" id="{018BCC28-6BAC-41FE-2D1D-328ED481F772}"/>
              </a:ext>
            </a:extLst>
          </p:cNvPr>
          <p:cNvSpPr>
            <a:spLocks noGrp="1"/>
          </p:cNvSpPr>
          <p:nvPr>
            <p:ph type="sldNum" sz="quarter" idx="12"/>
          </p:nvPr>
        </p:nvSpPr>
        <p:spPr/>
        <p:txBody>
          <a:bodyPr/>
          <a:lstStyle/>
          <a:p>
            <a:fld id="{890F3C7F-3C94-45C1-B917-C13F07CEC72D}" type="slidenum">
              <a:rPr lang="fr-FR" smtClean="0"/>
              <a:t>7</a:t>
            </a:fld>
            <a:endParaRPr lang="fr-FR"/>
          </a:p>
        </p:txBody>
      </p:sp>
    </p:spTree>
    <p:extLst>
      <p:ext uri="{BB962C8B-B14F-4D97-AF65-F5344CB8AC3E}">
        <p14:creationId xmlns:p14="http://schemas.microsoft.com/office/powerpoint/2010/main" val="896930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BDD1F0-54A7-EE19-E70E-CC52D5F6EDFB}"/>
              </a:ext>
            </a:extLst>
          </p:cNvPr>
          <p:cNvSpPr>
            <a:spLocks noGrp="1"/>
          </p:cNvSpPr>
          <p:nvPr>
            <p:ph type="title"/>
          </p:nvPr>
        </p:nvSpPr>
        <p:spPr>
          <a:xfrm>
            <a:off x="838200" y="500062"/>
            <a:ext cx="10515600" cy="1325563"/>
          </a:xfrm>
        </p:spPr>
        <p:txBody>
          <a:bodyPr>
            <a:normAutofit/>
          </a:bodyPr>
          <a:lstStyle/>
          <a:p>
            <a:pPr marL="457200" indent="-457200">
              <a:buFont typeface="Arial" panose="020B0604020202020204" pitchFamily="34" charset="0"/>
              <a:buChar char="•"/>
            </a:pPr>
            <a:r>
              <a:rPr lang="fr-FR" sz="1800" b="1" dirty="0">
                <a:solidFill>
                  <a:prstClr val="black"/>
                </a:solidFill>
                <a:latin typeface="Times New Roman" panose="02020603050405020304" pitchFamily="18" charset="0"/>
                <a:cs typeface="Times New Roman" panose="02020603050405020304" pitchFamily="18" charset="0"/>
              </a:rPr>
              <a:t>Evolution de la variabilité du temps passé par les visiteurs sur le site web(pour les sessions ayant abouti à un achat)</a:t>
            </a:r>
            <a:br>
              <a:rPr lang="fr-FR" sz="2700" dirty="0"/>
            </a:br>
            <a:endParaRPr lang="fr-FR" sz="2700" dirty="0"/>
          </a:p>
        </p:txBody>
      </p:sp>
      <p:pic>
        <p:nvPicPr>
          <p:cNvPr id="5" name="Espace réservé du contenu 4">
            <a:extLst>
              <a:ext uri="{FF2B5EF4-FFF2-40B4-BE49-F238E27FC236}">
                <a16:creationId xmlns:a16="http://schemas.microsoft.com/office/drawing/2014/main" id="{6146B9A8-5308-48C2-F0A0-BF941A89C2E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62470" y="1518082"/>
            <a:ext cx="8123067" cy="4974793"/>
          </a:xfrm>
        </p:spPr>
      </p:pic>
      <p:sp>
        <p:nvSpPr>
          <p:cNvPr id="4" name="Espace réservé du numéro de diapositive 3">
            <a:extLst>
              <a:ext uri="{FF2B5EF4-FFF2-40B4-BE49-F238E27FC236}">
                <a16:creationId xmlns:a16="http://schemas.microsoft.com/office/drawing/2014/main" id="{1D490A93-DAAC-3953-D704-4BEE18D752B4}"/>
              </a:ext>
            </a:extLst>
          </p:cNvPr>
          <p:cNvSpPr>
            <a:spLocks noGrp="1"/>
          </p:cNvSpPr>
          <p:nvPr>
            <p:ph type="sldNum" sz="quarter" idx="12"/>
          </p:nvPr>
        </p:nvSpPr>
        <p:spPr/>
        <p:txBody>
          <a:bodyPr/>
          <a:lstStyle/>
          <a:p>
            <a:fld id="{890F3C7F-3C94-45C1-B917-C13F07CEC72D}" type="slidenum">
              <a:rPr lang="fr-FR" smtClean="0"/>
              <a:t>8</a:t>
            </a:fld>
            <a:endParaRPr lang="fr-FR"/>
          </a:p>
        </p:txBody>
      </p:sp>
    </p:spTree>
    <p:extLst>
      <p:ext uri="{BB962C8B-B14F-4D97-AF65-F5344CB8AC3E}">
        <p14:creationId xmlns:p14="http://schemas.microsoft.com/office/powerpoint/2010/main" val="73807177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E61D32-36CB-BB04-F8DD-3C26331BC90F}"/>
              </a:ext>
            </a:extLst>
          </p:cNvPr>
          <p:cNvSpPr>
            <a:spLocks noGrp="1"/>
          </p:cNvSpPr>
          <p:nvPr>
            <p:ph type="title"/>
          </p:nvPr>
        </p:nvSpPr>
        <p:spPr/>
        <p:txBody>
          <a:bodyPr>
            <a:normAutofit/>
          </a:bodyPr>
          <a:lstStyle/>
          <a:p>
            <a:pPr algn="ctr"/>
            <a:r>
              <a:rPr lang="fr-FR" sz="3200" b="1" dirty="0">
                <a:latin typeface="Times New Roman" panose="02020603050405020304" pitchFamily="18" charset="0"/>
                <a:cs typeface="Times New Roman" panose="02020603050405020304" pitchFamily="18" charset="0"/>
              </a:rPr>
              <a:t>CONCLUSION ET RECOMMANDATIONS</a:t>
            </a:r>
          </a:p>
        </p:txBody>
      </p:sp>
      <p:sp>
        <p:nvSpPr>
          <p:cNvPr id="3" name="Espace réservé du contenu 2">
            <a:extLst>
              <a:ext uri="{FF2B5EF4-FFF2-40B4-BE49-F238E27FC236}">
                <a16:creationId xmlns:a16="http://schemas.microsoft.com/office/drawing/2014/main" id="{4A660DF1-B4C3-D198-CFF9-EEBCCE2D7D36}"/>
              </a:ext>
            </a:extLst>
          </p:cNvPr>
          <p:cNvSpPr>
            <a:spLocks noGrp="1"/>
          </p:cNvSpPr>
          <p:nvPr>
            <p:ph idx="1"/>
          </p:nvPr>
        </p:nvSpPr>
        <p:spPr/>
        <p:txBody>
          <a:bodyPr>
            <a:normAutofit fontScale="92500" lnSpcReduction="20000"/>
          </a:bodyPr>
          <a:lstStyle/>
          <a:p>
            <a:pPr marL="0" indent="0">
              <a:buNone/>
            </a:pPr>
            <a:r>
              <a:rPr lang="fr-FR" dirty="0"/>
              <a:t>La baisse du chiffre d’affaires observée en Février 2020 est due à l’absence des ventes des produits de la catégorie high-tech.</a:t>
            </a:r>
          </a:p>
          <a:p>
            <a:pPr marL="0" indent="0">
              <a:buNone/>
            </a:pPr>
            <a:r>
              <a:rPr lang="fr-FR" dirty="0"/>
              <a:t>Toutefois, les ventes des produits de la catégorie nourriture deviennent plus importantes que celle du high-tech au cours du temps ce qui nous amène à conclure que beaucoup plus de visiteurs sont attirés par les produits alimentaires que par les produits du high-tech sur le site.</a:t>
            </a:r>
          </a:p>
          <a:p>
            <a:pPr marL="0" indent="0">
              <a:buNone/>
            </a:pPr>
            <a:r>
              <a:rPr lang="fr-FR" dirty="0"/>
              <a:t>Il demeure ainsi nécessaire de se focaliser sur la croissance par la diversification et la qualité proposée des produits de la catégorie nourriture car ils deviennent plus attractifs dans le but de faire augmenter à nouveau notre chiffre d’affaires.</a:t>
            </a:r>
          </a:p>
          <a:p>
            <a:pPr marL="0" indent="0">
              <a:buNone/>
            </a:pPr>
            <a:endParaRPr lang="fr-FR" dirty="0"/>
          </a:p>
        </p:txBody>
      </p:sp>
      <p:sp>
        <p:nvSpPr>
          <p:cNvPr id="5" name="Espace réservé du numéro de diapositive 4">
            <a:extLst>
              <a:ext uri="{FF2B5EF4-FFF2-40B4-BE49-F238E27FC236}">
                <a16:creationId xmlns:a16="http://schemas.microsoft.com/office/drawing/2014/main" id="{47E34C1D-282F-8B55-0D50-36A167D93DC9}"/>
              </a:ext>
            </a:extLst>
          </p:cNvPr>
          <p:cNvSpPr>
            <a:spLocks noGrp="1"/>
          </p:cNvSpPr>
          <p:nvPr>
            <p:ph type="sldNum" sz="quarter" idx="12"/>
          </p:nvPr>
        </p:nvSpPr>
        <p:spPr/>
        <p:txBody>
          <a:bodyPr/>
          <a:lstStyle/>
          <a:p>
            <a:fld id="{890F3C7F-3C94-45C1-B917-C13F07CEC72D}" type="slidenum">
              <a:rPr lang="fr-FR" smtClean="0"/>
              <a:t>9</a:t>
            </a:fld>
            <a:endParaRPr lang="fr-FR"/>
          </a:p>
        </p:txBody>
      </p:sp>
    </p:spTree>
    <p:extLst>
      <p:ext uri="{BB962C8B-B14F-4D97-AF65-F5344CB8AC3E}">
        <p14:creationId xmlns:p14="http://schemas.microsoft.com/office/powerpoint/2010/main" val="33268257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916</TotalTime>
  <Words>811</Words>
  <Application>Microsoft Office PowerPoint</Application>
  <PresentationFormat>Grand écran</PresentationFormat>
  <Paragraphs>46</Paragraphs>
  <Slides>9</Slides>
  <Notes>5</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9</vt:i4>
      </vt:variant>
    </vt:vector>
  </HeadingPairs>
  <TitlesOfParts>
    <vt:vector size="14" baseType="lpstr">
      <vt:lpstr>Arial</vt:lpstr>
      <vt:lpstr>Calibri</vt:lpstr>
      <vt:lpstr>Times New Roman</vt:lpstr>
      <vt:lpstr>Tw Cen MT</vt:lpstr>
      <vt:lpstr>Circuit</vt:lpstr>
      <vt:lpstr>Mission 1</vt:lpstr>
      <vt:lpstr>Sommaire</vt:lpstr>
      <vt:lpstr>Introduction</vt:lpstr>
      <vt:lpstr>Présentation PowerPoint</vt:lpstr>
      <vt:lpstr>Présentation PowerPoint</vt:lpstr>
      <vt:lpstr>Présentation PowerPoint</vt:lpstr>
      <vt:lpstr>Evolution du ratio(nombre d’achats des clients)/(nombre de visites) </vt:lpstr>
      <vt:lpstr>Evolution de la variabilité du temps passé par les visiteurs sur le site web(pour les sessions ayant abouti à un achat) </vt:lpstr>
      <vt:lpstr>CONCLUSION ET RECOMMANDATIONS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2</dc:title>
  <dc:creator>Ruddy</dc:creator>
  <cp:lastModifiedBy>Ruddy</cp:lastModifiedBy>
  <cp:revision>12</cp:revision>
  <dcterms:created xsi:type="dcterms:W3CDTF">2023-02-02T19:33:01Z</dcterms:created>
  <dcterms:modified xsi:type="dcterms:W3CDTF">2023-02-20T11:35:20Z</dcterms:modified>
</cp:coreProperties>
</file>