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78A3E-7F13-430F-A64B-F8DF683D2B30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F6BFCFAB-EDE3-457B-ABC6-883AF0A66A4F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 dirty="0"/>
            <a:t>Analyse et synthétisation des données</a:t>
          </a:r>
        </a:p>
      </dgm:t>
    </dgm:pt>
    <dgm:pt modelId="{5DFA78F1-01D0-4FAE-B0FB-5F94B8FE0B5D}" type="parTrans" cxnId="{33D97654-5761-4FF4-80DB-A850D3C80362}">
      <dgm:prSet/>
      <dgm:spPr/>
      <dgm:t>
        <a:bodyPr/>
        <a:lstStyle/>
        <a:p>
          <a:endParaRPr lang="fr-FR"/>
        </a:p>
      </dgm:t>
    </dgm:pt>
    <dgm:pt modelId="{10413D63-2138-4654-926C-09C2884FE3B3}" type="sibTrans" cxnId="{33D97654-5761-4FF4-80DB-A850D3C80362}">
      <dgm:prSet/>
      <dgm:spPr/>
      <dgm:t>
        <a:bodyPr/>
        <a:lstStyle/>
        <a:p>
          <a:endParaRPr lang="fr-FR"/>
        </a:p>
      </dgm:t>
    </dgm:pt>
    <dgm:pt modelId="{CD5E5C09-A840-420C-BD16-1EACAEAD9FC0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 dirty="0"/>
            <a:t>Modélisation des données</a:t>
          </a:r>
        </a:p>
      </dgm:t>
    </dgm:pt>
    <dgm:pt modelId="{B9676294-D219-4BCA-90FD-C96FC6F37677}" type="parTrans" cxnId="{D2A207F7-8F78-4624-938D-40E1304AC051}">
      <dgm:prSet/>
      <dgm:spPr/>
      <dgm:t>
        <a:bodyPr/>
        <a:lstStyle/>
        <a:p>
          <a:endParaRPr lang="fr-FR"/>
        </a:p>
      </dgm:t>
    </dgm:pt>
    <dgm:pt modelId="{499E0739-0F1A-4EB4-B2F5-37E1CE0BEC27}" type="sibTrans" cxnId="{D2A207F7-8F78-4624-938D-40E1304AC051}">
      <dgm:prSet/>
      <dgm:spPr/>
      <dgm:t>
        <a:bodyPr/>
        <a:lstStyle/>
        <a:p>
          <a:endParaRPr lang="fr-FR"/>
        </a:p>
      </dgm:t>
    </dgm:pt>
    <dgm:pt modelId="{CEB0BA27-C5A0-47AA-A8AD-274CA53E3EC5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 dirty="0"/>
            <a:t>Chargement et transformation des données</a:t>
          </a:r>
        </a:p>
      </dgm:t>
    </dgm:pt>
    <dgm:pt modelId="{26549E2C-ED65-4420-9269-26CA9E7D0126}" type="parTrans" cxnId="{E17F1746-E1FC-4A42-B712-17767211C2D8}">
      <dgm:prSet/>
      <dgm:spPr/>
      <dgm:t>
        <a:bodyPr/>
        <a:lstStyle/>
        <a:p>
          <a:endParaRPr lang="fr-FR"/>
        </a:p>
      </dgm:t>
    </dgm:pt>
    <dgm:pt modelId="{1B7DBD63-0D10-4C4A-8FDF-69DEE9591105}" type="sibTrans" cxnId="{E17F1746-E1FC-4A42-B712-17767211C2D8}">
      <dgm:prSet/>
      <dgm:spPr/>
      <dgm:t>
        <a:bodyPr/>
        <a:lstStyle/>
        <a:p>
          <a:endParaRPr lang="fr-FR"/>
        </a:p>
      </dgm:t>
    </dgm:pt>
    <dgm:pt modelId="{70136E13-03C8-48DC-8DFE-2ACA04727432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 dirty="0"/>
            <a:t>Conception du  du tableau de bord</a:t>
          </a:r>
        </a:p>
      </dgm:t>
    </dgm:pt>
    <dgm:pt modelId="{91DAC52B-B28F-498B-BC55-0A4ED0D95D9D}" type="parTrans" cxnId="{7D1FAB9A-D3E5-4701-9247-3268D4E4D794}">
      <dgm:prSet/>
      <dgm:spPr/>
      <dgm:t>
        <a:bodyPr/>
        <a:lstStyle/>
        <a:p>
          <a:endParaRPr lang="fr-FR"/>
        </a:p>
      </dgm:t>
    </dgm:pt>
    <dgm:pt modelId="{3FDD0F2B-B4A4-4F3F-B1D2-413D8B97DBCD}" type="sibTrans" cxnId="{7D1FAB9A-D3E5-4701-9247-3268D4E4D794}">
      <dgm:prSet/>
      <dgm:spPr/>
      <dgm:t>
        <a:bodyPr/>
        <a:lstStyle/>
        <a:p>
          <a:endParaRPr lang="fr-FR"/>
        </a:p>
      </dgm:t>
    </dgm:pt>
    <dgm:pt modelId="{42BB9AD7-A78A-4E2D-BD93-063D863C80F2}" type="pres">
      <dgm:prSet presAssocID="{CE978A3E-7F13-430F-A64B-F8DF683D2B30}" presName="CompostProcess" presStyleCnt="0">
        <dgm:presLayoutVars>
          <dgm:dir/>
          <dgm:resizeHandles val="exact"/>
        </dgm:presLayoutVars>
      </dgm:prSet>
      <dgm:spPr/>
    </dgm:pt>
    <dgm:pt modelId="{B4A2292D-12A3-41FD-B861-2B028568C774}" type="pres">
      <dgm:prSet presAssocID="{CE978A3E-7F13-430F-A64B-F8DF683D2B30}" presName="arrow" presStyleLbl="bgShp" presStyleIdx="0" presStyleCnt="1"/>
      <dgm:spPr/>
    </dgm:pt>
    <dgm:pt modelId="{A6261D0C-812A-413C-A575-5A8ED505BCEA}" type="pres">
      <dgm:prSet presAssocID="{CE978A3E-7F13-430F-A64B-F8DF683D2B30}" presName="linearProcess" presStyleCnt="0"/>
      <dgm:spPr/>
    </dgm:pt>
    <dgm:pt modelId="{16618364-B204-46BC-AA35-C0A6F834D86E}" type="pres">
      <dgm:prSet presAssocID="{F6BFCFAB-EDE3-457B-ABC6-883AF0A66A4F}" presName="textNode" presStyleLbl="node1" presStyleIdx="0" presStyleCnt="4">
        <dgm:presLayoutVars>
          <dgm:bulletEnabled val="1"/>
        </dgm:presLayoutVars>
      </dgm:prSet>
      <dgm:spPr/>
    </dgm:pt>
    <dgm:pt modelId="{271CFD58-3C2E-4F1A-8FF8-01B05C941F43}" type="pres">
      <dgm:prSet presAssocID="{10413D63-2138-4654-926C-09C2884FE3B3}" presName="sibTrans" presStyleCnt="0"/>
      <dgm:spPr/>
    </dgm:pt>
    <dgm:pt modelId="{E6B1E989-4777-42CD-8C3A-C1FB9EADA3AA}" type="pres">
      <dgm:prSet presAssocID="{CD5E5C09-A840-420C-BD16-1EACAEAD9FC0}" presName="textNode" presStyleLbl="node1" presStyleIdx="1" presStyleCnt="4">
        <dgm:presLayoutVars>
          <dgm:bulletEnabled val="1"/>
        </dgm:presLayoutVars>
      </dgm:prSet>
      <dgm:spPr/>
    </dgm:pt>
    <dgm:pt modelId="{D1677C48-2E2C-450C-9E58-D684FE3EE164}" type="pres">
      <dgm:prSet presAssocID="{499E0739-0F1A-4EB4-B2F5-37E1CE0BEC27}" presName="sibTrans" presStyleCnt="0"/>
      <dgm:spPr/>
    </dgm:pt>
    <dgm:pt modelId="{CB71C0B3-88B8-4CB4-9678-432348563857}" type="pres">
      <dgm:prSet presAssocID="{CEB0BA27-C5A0-47AA-A8AD-274CA53E3EC5}" presName="textNode" presStyleLbl="node1" presStyleIdx="2" presStyleCnt="4">
        <dgm:presLayoutVars>
          <dgm:bulletEnabled val="1"/>
        </dgm:presLayoutVars>
      </dgm:prSet>
      <dgm:spPr/>
    </dgm:pt>
    <dgm:pt modelId="{CAEE66A9-D384-46CA-86A5-77C171E6B061}" type="pres">
      <dgm:prSet presAssocID="{1B7DBD63-0D10-4C4A-8FDF-69DEE9591105}" presName="sibTrans" presStyleCnt="0"/>
      <dgm:spPr/>
    </dgm:pt>
    <dgm:pt modelId="{600EEE43-F25A-460A-A187-303D4A376D73}" type="pres">
      <dgm:prSet presAssocID="{70136E13-03C8-48DC-8DFE-2ACA0472743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17F1746-E1FC-4A42-B712-17767211C2D8}" srcId="{CE978A3E-7F13-430F-A64B-F8DF683D2B30}" destId="{CEB0BA27-C5A0-47AA-A8AD-274CA53E3EC5}" srcOrd="2" destOrd="0" parTransId="{26549E2C-ED65-4420-9269-26CA9E7D0126}" sibTransId="{1B7DBD63-0D10-4C4A-8FDF-69DEE9591105}"/>
    <dgm:cxn modelId="{33D97654-5761-4FF4-80DB-A850D3C80362}" srcId="{CE978A3E-7F13-430F-A64B-F8DF683D2B30}" destId="{F6BFCFAB-EDE3-457B-ABC6-883AF0A66A4F}" srcOrd="0" destOrd="0" parTransId="{5DFA78F1-01D0-4FAE-B0FB-5F94B8FE0B5D}" sibTransId="{10413D63-2138-4654-926C-09C2884FE3B3}"/>
    <dgm:cxn modelId="{F2FEAF56-B425-4DCF-8246-F28B8C75C711}" type="presOf" srcId="{F6BFCFAB-EDE3-457B-ABC6-883AF0A66A4F}" destId="{16618364-B204-46BC-AA35-C0A6F834D86E}" srcOrd="0" destOrd="0" presId="urn:microsoft.com/office/officeart/2005/8/layout/hProcess9"/>
    <dgm:cxn modelId="{3A611C7C-41E0-4024-8221-AE6D8E8EDA90}" type="presOf" srcId="{CD5E5C09-A840-420C-BD16-1EACAEAD9FC0}" destId="{E6B1E989-4777-42CD-8C3A-C1FB9EADA3AA}" srcOrd="0" destOrd="0" presId="urn:microsoft.com/office/officeart/2005/8/layout/hProcess9"/>
    <dgm:cxn modelId="{CBBF6E87-9A75-4ABE-8D2A-32170D9270E2}" type="presOf" srcId="{70136E13-03C8-48DC-8DFE-2ACA04727432}" destId="{600EEE43-F25A-460A-A187-303D4A376D73}" srcOrd="0" destOrd="0" presId="urn:microsoft.com/office/officeart/2005/8/layout/hProcess9"/>
    <dgm:cxn modelId="{A4A6F78E-17B1-4F66-8FF2-ECEF379F6216}" type="presOf" srcId="{CEB0BA27-C5A0-47AA-A8AD-274CA53E3EC5}" destId="{CB71C0B3-88B8-4CB4-9678-432348563857}" srcOrd="0" destOrd="0" presId="urn:microsoft.com/office/officeart/2005/8/layout/hProcess9"/>
    <dgm:cxn modelId="{7D1FAB9A-D3E5-4701-9247-3268D4E4D794}" srcId="{CE978A3E-7F13-430F-A64B-F8DF683D2B30}" destId="{70136E13-03C8-48DC-8DFE-2ACA04727432}" srcOrd="3" destOrd="0" parTransId="{91DAC52B-B28F-498B-BC55-0A4ED0D95D9D}" sibTransId="{3FDD0F2B-B4A4-4F3F-B1D2-413D8B97DBCD}"/>
    <dgm:cxn modelId="{2496F4A3-CC28-4BBB-8B57-387022A810E4}" type="presOf" srcId="{CE978A3E-7F13-430F-A64B-F8DF683D2B30}" destId="{42BB9AD7-A78A-4E2D-BD93-063D863C80F2}" srcOrd="0" destOrd="0" presId="urn:microsoft.com/office/officeart/2005/8/layout/hProcess9"/>
    <dgm:cxn modelId="{D2A207F7-8F78-4624-938D-40E1304AC051}" srcId="{CE978A3E-7F13-430F-A64B-F8DF683D2B30}" destId="{CD5E5C09-A840-420C-BD16-1EACAEAD9FC0}" srcOrd="1" destOrd="0" parTransId="{B9676294-D219-4BCA-90FD-C96FC6F37677}" sibTransId="{499E0739-0F1A-4EB4-B2F5-37E1CE0BEC27}"/>
    <dgm:cxn modelId="{74EB40AF-560D-4B99-A63D-59FEC1CF9E83}" type="presParOf" srcId="{42BB9AD7-A78A-4E2D-BD93-063D863C80F2}" destId="{B4A2292D-12A3-41FD-B861-2B028568C774}" srcOrd="0" destOrd="0" presId="urn:microsoft.com/office/officeart/2005/8/layout/hProcess9"/>
    <dgm:cxn modelId="{ACC004B4-DFC4-4D3F-9039-FCCF4F822B15}" type="presParOf" srcId="{42BB9AD7-A78A-4E2D-BD93-063D863C80F2}" destId="{A6261D0C-812A-413C-A575-5A8ED505BCEA}" srcOrd="1" destOrd="0" presId="urn:microsoft.com/office/officeart/2005/8/layout/hProcess9"/>
    <dgm:cxn modelId="{89F8B3C7-99A8-4E4D-9877-ACCF1D730D02}" type="presParOf" srcId="{A6261D0C-812A-413C-A575-5A8ED505BCEA}" destId="{16618364-B204-46BC-AA35-C0A6F834D86E}" srcOrd="0" destOrd="0" presId="urn:microsoft.com/office/officeart/2005/8/layout/hProcess9"/>
    <dgm:cxn modelId="{283F1A65-A069-4FDE-99FD-8AA6748A5991}" type="presParOf" srcId="{A6261D0C-812A-413C-A575-5A8ED505BCEA}" destId="{271CFD58-3C2E-4F1A-8FF8-01B05C941F43}" srcOrd="1" destOrd="0" presId="urn:microsoft.com/office/officeart/2005/8/layout/hProcess9"/>
    <dgm:cxn modelId="{B1D647EA-6906-4E55-B99F-4A596DA22A15}" type="presParOf" srcId="{A6261D0C-812A-413C-A575-5A8ED505BCEA}" destId="{E6B1E989-4777-42CD-8C3A-C1FB9EADA3AA}" srcOrd="2" destOrd="0" presId="urn:microsoft.com/office/officeart/2005/8/layout/hProcess9"/>
    <dgm:cxn modelId="{20635A64-47B5-441C-BDBC-B4C64F369957}" type="presParOf" srcId="{A6261D0C-812A-413C-A575-5A8ED505BCEA}" destId="{D1677C48-2E2C-450C-9E58-D684FE3EE164}" srcOrd="3" destOrd="0" presId="urn:microsoft.com/office/officeart/2005/8/layout/hProcess9"/>
    <dgm:cxn modelId="{326FAEAA-EB29-44BC-8FF2-E568411FBCAF}" type="presParOf" srcId="{A6261D0C-812A-413C-A575-5A8ED505BCEA}" destId="{CB71C0B3-88B8-4CB4-9678-432348563857}" srcOrd="4" destOrd="0" presId="urn:microsoft.com/office/officeart/2005/8/layout/hProcess9"/>
    <dgm:cxn modelId="{18417D6C-C7FC-4F83-9BE5-5FEF2268DBD4}" type="presParOf" srcId="{A6261D0C-812A-413C-A575-5A8ED505BCEA}" destId="{CAEE66A9-D384-46CA-86A5-77C171E6B061}" srcOrd="5" destOrd="0" presId="urn:microsoft.com/office/officeart/2005/8/layout/hProcess9"/>
    <dgm:cxn modelId="{A5BDF183-0672-4E7C-BB5D-FD4AE05F8012}" type="presParOf" srcId="{A6261D0C-812A-413C-A575-5A8ED505BCEA}" destId="{600EEE43-F25A-460A-A187-303D4A376D7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2BB6B-2E07-429E-A133-9E823459392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FC6746-F0F2-466F-B85F-0A0EF176F91D}">
      <dgm:prSet phldrT="[Texte]" custT="1"/>
      <dgm:spPr>
        <a:solidFill>
          <a:schemeClr val="bg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Analyse des données</a:t>
          </a:r>
        </a:p>
      </dgm:t>
    </dgm:pt>
    <dgm:pt modelId="{ACE20B79-EA69-455E-9D39-4C22F29E30B9}" type="parTrans" cxnId="{5E04866E-194F-4D05-9587-74EADA51900E}">
      <dgm:prSet/>
      <dgm:spPr/>
      <dgm:t>
        <a:bodyPr/>
        <a:lstStyle/>
        <a:p>
          <a:endParaRPr lang="fr-FR"/>
        </a:p>
      </dgm:t>
    </dgm:pt>
    <dgm:pt modelId="{8EF34378-9545-4DD6-A23C-DC7F54C6F596}" type="sibTrans" cxnId="{5E04866E-194F-4D05-9587-74EADA51900E}">
      <dgm:prSet/>
      <dgm:spPr/>
      <dgm:t>
        <a:bodyPr/>
        <a:lstStyle/>
        <a:p>
          <a:endParaRPr lang="fr-FR"/>
        </a:p>
      </dgm:t>
    </dgm:pt>
    <dgm:pt modelId="{D1A608E9-91C2-4BDC-B359-B6695F3723AC}">
      <dgm:prSet phldrT="[Texte]" custT="1"/>
      <dgm:spPr/>
      <dgm:t>
        <a:bodyPr/>
        <a:lstStyle/>
        <a:p>
          <a:r>
            <a:rPr lang="fr-FR" sz="2000" dirty="0">
              <a:solidFill>
                <a:schemeClr val="bg1"/>
              </a:solidFill>
            </a:rPr>
            <a:t>Analyse des données et</a:t>
          </a:r>
          <a:r>
            <a:rPr kumimoji="0" lang="fr-FR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rPr>
            <a:t> synthétisation des requê</a:t>
          </a:r>
          <a:r>
            <a:rPr lang="fr-FR" sz="2000" dirty="0">
              <a:solidFill>
                <a:schemeClr val="bg1"/>
              </a:solidFill>
              <a:latin typeface="Corbel" panose="020B0503020204020204"/>
            </a:rPr>
            <a:t>tes</a:t>
          </a:r>
          <a:r>
            <a:rPr kumimoji="0" lang="fr-FR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rPr>
            <a:t> présentant </a:t>
          </a:r>
          <a:r>
            <a:rPr lang="fr-FR" sz="2000" dirty="0">
              <a:solidFill>
                <a:schemeClr val="bg1"/>
              </a:solidFill>
            </a:rPr>
            <a:t>des indicateurs à visualiser pour chaque vue dans un blueprint</a:t>
          </a:r>
          <a:r>
            <a:rPr lang="fr-FR" sz="2000" dirty="0"/>
            <a:t>.</a:t>
          </a:r>
        </a:p>
      </dgm:t>
    </dgm:pt>
    <dgm:pt modelId="{448602E9-ED20-470C-9AEC-E759D2EB93D6}" type="parTrans" cxnId="{899229A5-F525-442B-8DB3-D4C6B411D553}">
      <dgm:prSet/>
      <dgm:spPr/>
      <dgm:t>
        <a:bodyPr/>
        <a:lstStyle/>
        <a:p>
          <a:endParaRPr lang="fr-FR"/>
        </a:p>
      </dgm:t>
    </dgm:pt>
    <dgm:pt modelId="{44ED3391-3370-4087-9D9A-F2D3A59451A9}" type="sibTrans" cxnId="{899229A5-F525-442B-8DB3-D4C6B411D553}">
      <dgm:prSet/>
      <dgm:spPr/>
      <dgm:t>
        <a:bodyPr/>
        <a:lstStyle/>
        <a:p>
          <a:endParaRPr lang="fr-FR"/>
        </a:p>
      </dgm:t>
    </dgm:pt>
    <dgm:pt modelId="{2A02018F-CC1C-49FD-8BCD-D72E80A0C5C8}">
      <dgm:prSet phldrT="[Texte]" custT="1"/>
      <dgm:spPr>
        <a:solidFill>
          <a:schemeClr val="bg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600" dirty="0"/>
            <a:t>Modélisation </a:t>
          </a:r>
        </a:p>
      </dgm:t>
    </dgm:pt>
    <dgm:pt modelId="{93D2F3DF-B785-46FB-9C94-827045DB21A0}" type="parTrans" cxnId="{DE2BB210-39E3-409D-98FE-D91EB9BC8B88}">
      <dgm:prSet/>
      <dgm:spPr/>
      <dgm:t>
        <a:bodyPr/>
        <a:lstStyle/>
        <a:p>
          <a:endParaRPr lang="fr-FR"/>
        </a:p>
      </dgm:t>
    </dgm:pt>
    <dgm:pt modelId="{6AB2110A-553A-47ED-996F-3337C7BD77E6}" type="sibTrans" cxnId="{DE2BB210-39E3-409D-98FE-D91EB9BC8B88}">
      <dgm:prSet/>
      <dgm:spPr/>
      <dgm:t>
        <a:bodyPr/>
        <a:lstStyle/>
        <a:p>
          <a:endParaRPr lang="fr-FR"/>
        </a:p>
      </dgm:t>
    </dgm:pt>
    <dgm:pt modelId="{FB7DC7EA-FDD2-46C8-8016-521020DD1071}">
      <dgm:prSet phldrT="[Texte]" custT="1"/>
      <dgm:spPr/>
      <dgm:t>
        <a:bodyPr/>
        <a:lstStyle/>
        <a:p>
          <a:r>
            <a:rPr lang="fr-FR" sz="2000" dirty="0"/>
            <a:t>Modélisation des indicateurs du blueprint pour la création d’un model visuel(mockup).</a:t>
          </a:r>
        </a:p>
      </dgm:t>
    </dgm:pt>
    <dgm:pt modelId="{BE856D7C-CC2E-4856-BB88-A690F07FB8D3}" type="parTrans" cxnId="{159A88A2-EE1E-4489-BE06-56E9B7EEE48C}">
      <dgm:prSet/>
      <dgm:spPr/>
      <dgm:t>
        <a:bodyPr/>
        <a:lstStyle/>
        <a:p>
          <a:endParaRPr lang="fr-FR"/>
        </a:p>
      </dgm:t>
    </dgm:pt>
    <dgm:pt modelId="{B35A6D5F-5241-477C-9F03-59DD7CEEC352}" type="sibTrans" cxnId="{159A88A2-EE1E-4489-BE06-56E9B7EEE48C}">
      <dgm:prSet/>
      <dgm:spPr/>
      <dgm:t>
        <a:bodyPr/>
        <a:lstStyle/>
        <a:p>
          <a:endParaRPr lang="fr-FR"/>
        </a:p>
      </dgm:t>
    </dgm:pt>
    <dgm:pt modelId="{635A5EA5-17CC-431E-B3A8-6DE9B74F5B55}">
      <dgm:prSet phldrT="[Texte]" custT="1"/>
      <dgm:spPr>
        <a:solidFill>
          <a:schemeClr val="bg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600" dirty="0"/>
            <a:t>Préparation des données</a:t>
          </a:r>
        </a:p>
      </dgm:t>
    </dgm:pt>
    <dgm:pt modelId="{D3D7783F-E467-478A-9A14-D7C5F38E7F3E}" type="parTrans" cxnId="{E621FCE7-ABE3-47A5-B2B9-CF7770C7A514}">
      <dgm:prSet/>
      <dgm:spPr/>
      <dgm:t>
        <a:bodyPr/>
        <a:lstStyle/>
        <a:p>
          <a:endParaRPr lang="fr-FR"/>
        </a:p>
      </dgm:t>
    </dgm:pt>
    <dgm:pt modelId="{DC3730F3-B677-48F3-83A0-A15C2B826A30}" type="sibTrans" cxnId="{E621FCE7-ABE3-47A5-B2B9-CF7770C7A514}">
      <dgm:prSet/>
      <dgm:spPr/>
      <dgm:t>
        <a:bodyPr/>
        <a:lstStyle/>
        <a:p>
          <a:endParaRPr lang="fr-FR"/>
        </a:p>
      </dgm:t>
    </dgm:pt>
    <dgm:pt modelId="{78629DAE-6156-4D37-A30E-FAC0F77F3C1A}">
      <dgm:prSet phldrT="[Texte]" custT="1"/>
      <dgm:spPr/>
      <dgm:t>
        <a:bodyPr/>
        <a:lstStyle/>
        <a:p>
          <a:r>
            <a:rPr lang="fr-FR" sz="2000" dirty="0"/>
            <a:t>Chargement des fichiers csv et transformation des données dans Power BI via power query</a:t>
          </a:r>
        </a:p>
      </dgm:t>
    </dgm:pt>
    <dgm:pt modelId="{92055D1B-68DC-4792-8372-A9E77E0A8F3C}" type="parTrans" cxnId="{EAB4B10D-D618-4D3F-B277-94A7162166B1}">
      <dgm:prSet/>
      <dgm:spPr/>
      <dgm:t>
        <a:bodyPr/>
        <a:lstStyle/>
        <a:p>
          <a:endParaRPr lang="fr-FR"/>
        </a:p>
      </dgm:t>
    </dgm:pt>
    <dgm:pt modelId="{96C8A487-7D8A-442E-B1EA-EC2BBEA3745D}" type="sibTrans" cxnId="{EAB4B10D-D618-4D3F-B277-94A7162166B1}">
      <dgm:prSet/>
      <dgm:spPr/>
      <dgm:t>
        <a:bodyPr/>
        <a:lstStyle/>
        <a:p>
          <a:endParaRPr lang="fr-FR"/>
        </a:p>
      </dgm:t>
    </dgm:pt>
    <dgm:pt modelId="{67AC8F29-E814-4052-81E4-C293EB8B914E}">
      <dgm:prSet phldrT="[Texte]" custT="1"/>
      <dgm:spPr>
        <a:solidFill>
          <a:schemeClr val="bg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600" dirty="0"/>
            <a:t>Conception du tableau de bord</a:t>
          </a:r>
          <a:r>
            <a:rPr lang="fr-FR" sz="1400" dirty="0"/>
            <a:t> </a:t>
          </a:r>
        </a:p>
      </dgm:t>
    </dgm:pt>
    <dgm:pt modelId="{69AC9DB4-7029-47C5-8684-5C643214B889}" type="parTrans" cxnId="{8FF361C4-D628-4603-9DCD-D7352DBD907B}">
      <dgm:prSet/>
      <dgm:spPr/>
      <dgm:t>
        <a:bodyPr/>
        <a:lstStyle/>
        <a:p>
          <a:endParaRPr lang="fr-FR"/>
        </a:p>
      </dgm:t>
    </dgm:pt>
    <dgm:pt modelId="{2ED84276-9C89-467E-A32A-D9D10E019B62}" type="sibTrans" cxnId="{8FF361C4-D628-4603-9DCD-D7352DBD907B}">
      <dgm:prSet/>
      <dgm:spPr/>
      <dgm:t>
        <a:bodyPr/>
        <a:lstStyle/>
        <a:p>
          <a:endParaRPr lang="fr-FR"/>
        </a:p>
      </dgm:t>
    </dgm:pt>
    <dgm:pt modelId="{67539BD1-6BDC-46A7-A871-A354EFD7FDC7}">
      <dgm:prSet custT="1"/>
      <dgm:spPr/>
      <dgm:t>
        <a:bodyPr/>
        <a:lstStyle/>
        <a:p>
          <a:r>
            <a:rPr lang="fr-FR" sz="2000" dirty="0"/>
            <a:t>Traitements des anomalies, création d’une table index et jointure des tables.</a:t>
          </a:r>
        </a:p>
      </dgm:t>
    </dgm:pt>
    <dgm:pt modelId="{FD17E4B8-48E1-4902-B693-4EFF49272A2C}" type="parTrans" cxnId="{BAE213D4-99FE-4441-8E89-36F7DD3046EC}">
      <dgm:prSet/>
      <dgm:spPr/>
      <dgm:t>
        <a:bodyPr/>
        <a:lstStyle/>
        <a:p>
          <a:endParaRPr lang="fr-FR"/>
        </a:p>
      </dgm:t>
    </dgm:pt>
    <dgm:pt modelId="{77B2AE79-F3DB-44A1-BE0B-E9D153EE3F36}" type="sibTrans" cxnId="{BAE213D4-99FE-4441-8E89-36F7DD3046EC}">
      <dgm:prSet/>
      <dgm:spPr/>
      <dgm:t>
        <a:bodyPr/>
        <a:lstStyle/>
        <a:p>
          <a:endParaRPr lang="fr-FR"/>
        </a:p>
      </dgm:t>
    </dgm:pt>
    <dgm:pt modelId="{16CAC38A-3126-4074-BF28-9836A6BA1698}">
      <dgm:prSet/>
      <dgm:spPr/>
      <dgm:t>
        <a:bodyPr/>
        <a:lstStyle/>
        <a:p>
          <a:r>
            <a:rPr lang="fr-FR" dirty="0"/>
            <a:t>Création d’une page pour chaque vue à présenter</a:t>
          </a:r>
        </a:p>
      </dgm:t>
    </dgm:pt>
    <dgm:pt modelId="{E63AD028-81AD-4170-895C-2336F1395908}" type="parTrans" cxnId="{AACF3055-5ADF-4505-A43B-9561C7C89054}">
      <dgm:prSet/>
      <dgm:spPr/>
      <dgm:t>
        <a:bodyPr/>
        <a:lstStyle/>
        <a:p>
          <a:endParaRPr lang="fr-FR"/>
        </a:p>
      </dgm:t>
    </dgm:pt>
    <dgm:pt modelId="{ECA21E07-7545-43A9-8C8D-3186B616C974}" type="sibTrans" cxnId="{AACF3055-5ADF-4505-A43B-9561C7C89054}">
      <dgm:prSet/>
      <dgm:spPr/>
      <dgm:t>
        <a:bodyPr/>
        <a:lstStyle/>
        <a:p>
          <a:endParaRPr lang="fr-FR"/>
        </a:p>
      </dgm:t>
    </dgm:pt>
    <dgm:pt modelId="{202D84E0-A08C-4AF7-990E-F10671316DBE}">
      <dgm:prSet/>
      <dgm:spPr/>
      <dgm:t>
        <a:bodyPr/>
        <a:lstStyle/>
        <a:p>
          <a:r>
            <a:rPr lang="fr-FR" dirty="0"/>
            <a:t>Conception des visuels</a:t>
          </a:r>
        </a:p>
      </dgm:t>
    </dgm:pt>
    <dgm:pt modelId="{58A2A66E-4B19-4CAF-AC9E-2719EF4E5869}" type="parTrans" cxnId="{EF77FCAB-091C-488C-A481-C37784F07937}">
      <dgm:prSet/>
      <dgm:spPr/>
      <dgm:t>
        <a:bodyPr/>
        <a:lstStyle/>
        <a:p>
          <a:endParaRPr lang="fr-FR"/>
        </a:p>
      </dgm:t>
    </dgm:pt>
    <dgm:pt modelId="{6DA55976-69CA-4960-A057-6EB7B9510650}" type="sibTrans" cxnId="{EF77FCAB-091C-488C-A481-C37784F07937}">
      <dgm:prSet/>
      <dgm:spPr/>
      <dgm:t>
        <a:bodyPr/>
        <a:lstStyle/>
        <a:p>
          <a:endParaRPr lang="fr-FR"/>
        </a:p>
      </dgm:t>
    </dgm:pt>
    <dgm:pt modelId="{1121E517-B981-4F23-82AA-7D53BE98CC2F}" type="pres">
      <dgm:prSet presAssocID="{2F92BB6B-2E07-429E-A133-9E823459392A}" presName="linearFlow" presStyleCnt="0">
        <dgm:presLayoutVars>
          <dgm:dir/>
          <dgm:animLvl val="lvl"/>
          <dgm:resizeHandles val="exact"/>
        </dgm:presLayoutVars>
      </dgm:prSet>
      <dgm:spPr/>
    </dgm:pt>
    <dgm:pt modelId="{EAD39CA7-BDCC-4D07-960C-DF66FD1E1B52}" type="pres">
      <dgm:prSet presAssocID="{BBFC6746-F0F2-466F-B85F-0A0EF176F91D}" presName="composite" presStyleCnt="0"/>
      <dgm:spPr/>
    </dgm:pt>
    <dgm:pt modelId="{7D848A87-7AE1-42F2-8258-B19D080CFF02}" type="pres">
      <dgm:prSet presAssocID="{BBFC6746-F0F2-466F-B85F-0A0EF176F91D}" presName="parentText" presStyleLbl="alignNode1" presStyleIdx="0" presStyleCnt="4" custScaleX="240768" custScaleY="109642">
        <dgm:presLayoutVars>
          <dgm:chMax val="1"/>
          <dgm:bulletEnabled val="1"/>
        </dgm:presLayoutVars>
      </dgm:prSet>
      <dgm:spPr/>
    </dgm:pt>
    <dgm:pt modelId="{252307A2-66C0-4518-8DE7-EB16852CAE70}" type="pres">
      <dgm:prSet presAssocID="{BBFC6746-F0F2-466F-B85F-0A0EF176F91D}" presName="descendantText" presStyleLbl="alignAcc1" presStyleIdx="0" presStyleCnt="4" custScaleX="89900" custScaleY="111262" custLinFactNeighborX="2377" custLinFactNeighborY="1032">
        <dgm:presLayoutVars>
          <dgm:bulletEnabled val="1"/>
        </dgm:presLayoutVars>
      </dgm:prSet>
      <dgm:spPr/>
    </dgm:pt>
    <dgm:pt modelId="{8F46AEFE-D0F2-4D36-ADCE-A66D25AB5532}" type="pres">
      <dgm:prSet presAssocID="{8EF34378-9545-4DD6-A23C-DC7F54C6F596}" presName="sp" presStyleCnt="0"/>
      <dgm:spPr/>
    </dgm:pt>
    <dgm:pt modelId="{B54DE126-44A6-4BE5-8E09-D95091D7CFB0}" type="pres">
      <dgm:prSet presAssocID="{2A02018F-CC1C-49FD-8BCD-D72E80A0C5C8}" presName="composite" presStyleCnt="0"/>
      <dgm:spPr/>
    </dgm:pt>
    <dgm:pt modelId="{66441495-803C-4FD1-A4EE-DB860F71E6D9}" type="pres">
      <dgm:prSet presAssocID="{2A02018F-CC1C-49FD-8BCD-D72E80A0C5C8}" presName="parentText" presStyleLbl="alignNode1" presStyleIdx="1" presStyleCnt="4" custScaleX="242022">
        <dgm:presLayoutVars>
          <dgm:chMax val="1"/>
          <dgm:bulletEnabled val="1"/>
        </dgm:presLayoutVars>
      </dgm:prSet>
      <dgm:spPr/>
    </dgm:pt>
    <dgm:pt modelId="{11718F69-42B4-4DA5-A015-FD9B68382D0C}" type="pres">
      <dgm:prSet presAssocID="{2A02018F-CC1C-49FD-8BCD-D72E80A0C5C8}" presName="descendantText" presStyleLbl="alignAcc1" presStyleIdx="1" presStyleCnt="4" custScaleX="92072" custLinFactNeighborX="2509" custLinFactNeighborY="-10812">
        <dgm:presLayoutVars>
          <dgm:bulletEnabled val="1"/>
        </dgm:presLayoutVars>
      </dgm:prSet>
      <dgm:spPr/>
    </dgm:pt>
    <dgm:pt modelId="{4B05A3FA-CC23-49C0-864F-86303397AB5A}" type="pres">
      <dgm:prSet presAssocID="{6AB2110A-553A-47ED-996F-3337C7BD77E6}" presName="sp" presStyleCnt="0"/>
      <dgm:spPr/>
    </dgm:pt>
    <dgm:pt modelId="{8835BCFE-5F1D-47EB-A1AB-EEC89C4972A3}" type="pres">
      <dgm:prSet presAssocID="{635A5EA5-17CC-431E-B3A8-6DE9B74F5B55}" presName="composite" presStyleCnt="0"/>
      <dgm:spPr/>
    </dgm:pt>
    <dgm:pt modelId="{0F9BFB34-E66E-4F9F-B372-A62A033F2D66}" type="pres">
      <dgm:prSet presAssocID="{635A5EA5-17CC-431E-B3A8-6DE9B74F5B55}" presName="parentText" presStyleLbl="alignNode1" presStyleIdx="2" presStyleCnt="4" custScaleX="243090" custLinFactNeighborY="-1094">
        <dgm:presLayoutVars>
          <dgm:chMax val="1"/>
          <dgm:bulletEnabled val="1"/>
        </dgm:presLayoutVars>
      </dgm:prSet>
      <dgm:spPr/>
    </dgm:pt>
    <dgm:pt modelId="{C8F81017-839C-4AC6-9329-D5CC4B5CA087}" type="pres">
      <dgm:prSet presAssocID="{635A5EA5-17CC-431E-B3A8-6DE9B74F5B55}" presName="descendantText" presStyleLbl="alignAcc1" presStyleIdx="2" presStyleCnt="4" custScaleX="88172" custScaleY="132279" custLinFactNeighborX="-309" custLinFactNeighborY="-6733">
        <dgm:presLayoutVars>
          <dgm:bulletEnabled val="1"/>
        </dgm:presLayoutVars>
      </dgm:prSet>
      <dgm:spPr/>
    </dgm:pt>
    <dgm:pt modelId="{4148295E-D11D-4965-8B68-1271E4EA2920}" type="pres">
      <dgm:prSet presAssocID="{DC3730F3-B677-48F3-83A0-A15C2B826A30}" presName="sp" presStyleCnt="0"/>
      <dgm:spPr/>
    </dgm:pt>
    <dgm:pt modelId="{6666C067-E3DF-4B57-BE63-D53565184372}" type="pres">
      <dgm:prSet presAssocID="{67AC8F29-E814-4052-81E4-C293EB8B914E}" presName="composite" presStyleCnt="0"/>
      <dgm:spPr/>
    </dgm:pt>
    <dgm:pt modelId="{E3C8B6E0-218F-4379-ADFB-3D83B87977AB}" type="pres">
      <dgm:prSet presAssocID="{67AC8F29-E814-4052-81E4-C293EB8B914E}" presName="parentText" presStyleLbl="alignNode1" presStyleIdx="3" presStyleCnt="4" custScaleX="242372">
        <dgm:presLayoutVars>
          <dgm:chMax val="1"/>
          <dgm:bulletEnabled val="1"/>
        </dgm:presLayoutVars>
      </dgm:prSet>
      <dgm:spPr/>
    </dgm:pt>
    <dgm:pt modelId="{D7967722-3353-4339-8C9F-519B3A91E03C}" type="pres">
      <dgm:prSet presAssocID="{67AC8F29-E814-4052-81E4-C293EB8B914E}" presName="descendantText" presStyleLbl="alignAcc1" presStyleIdx="3" presStyleCnt="4" custScaleX="89156" custLinFactNeighborX="40" custLinFactNeighborY="1276">
        <dgm:presLayoutVars>
          <dgm:bulletEnabled val="1"/>
        </dgm:presLayoutVars>
      </dgm:prSet>
      <dgm:spPr/>
    </dgm:pt>
  </dgm:ptLst>
  <dgm:cxnLst>
    <dgm:cxn modelId="{911F6005-C6CA-4AE0-B6B3-CFBD2DDD2433}" type="presOf" srcId="{635A5EA5-17CC-431E-B3A8-6DE9B74F5B55}" destId="{0F9BFB34-E66E-4F9F-B372-A62A033F2D66}" srcOrd="0" destOrd="0" presId="urn:microsoft.com/office/officeart/2005/8/layout/chevron2"/>
    <dgm:cxn modelId="{EAB4B10D-D618-4D3F-B277-94A7162166B1}" srcId="{635A5EA5-17CC-431E-B3A8-6DE9B74F5B55}" destId="{78629DAE-6156-4D37-A30E-FAC0F77F3C1A}" srcOrd="0" destOrd="0" parTransId="{92055D1B-68DC-4792-8372-A9E77E0A8F3C}" sibTransId="{96C8A487-7D8A-442E-B1EA-EC2BBEA3745D}"/>
    <dgm:cxn modelId="{DE2BB210-39E3-409D-98FE-D91EB9BC8B88}" srcId="{2F92BB6B-2E07-429E-A133-9E823459392A}" destId="{2A02018F-CC1C-49FD-8BCD-D72E80A0C5C8}" srcOrd="1" destOrd="0" parTransId="{93D2F3DF-B785-46FB-9C94-827045DB21A0}" sibTransId="{6AB2110A-553A-47ED-996F-3337C7BD77E6}"/>
    <dgm:cxn modelId="{9AD93B18-6192-46B6-A82C-4C4889FBFC00}" type="presOf" srcId="{2A02018F-CC1C-49FD-8BCD-D72E80A0C5C8}" destId="{66441495-803C-4FD1-A4EE-DB860F71E6D9}" srcOrd="0" destOrd="0" presId="urn:microsoft.com/office/officeart/2005/8/layout/chevron2"/>
    <dgm:cxn modelId="{17319C1B-30E5-45BF-B974-98AC7FC5D429}" type="presOf" srcId="{FB7DC7EA-FDD2-46C8-8016-521020DD1071}" destId="{11718F69-42B4-4DA5-A015-FD9B68382D0C}" srcOrd="0" destOrd="0" presId="urn:microsoft.com/office/officeart/2005/8/layout/chevron2"/>
    <dgm:cxn modelId="{CD476127-105E-4C14-8ADF-300A7C4DC993}" type="presOf" srcId="{67539BD1-6BDC-46A7-A871-A354EFD7FDC7}" destId="{C8F81017-839C-4AC6-9329-D5CC4B5CA087}" srcOrd="0" destOrd="1" presId="urn:microsoft.com/office/officeart/2005/8/layout/chevron2"/>
    <dgm:cxn modelId="{60236D2D-47E6-4DF8-BE9B-88C06CF20A96}" type="presOf" srcId="{2F92BB6B-2E07-429E-A133-9E823459392A}" destId="{1121E517-B981-4F23-82AA-7D53BE98CC2F}" srcOrd="0" destOrd="0" presId="urn:microsoft.com/office/officeart/2005/8/layout/chevron2"/>
    <dgm:cxn modelId="{4CBB835B-6B25-43D8-A3D7-FD5A6D1D5945}" type="presOf" srcId="{BBFC6746-F0F2-466F-B85F-0A0EF176F91D}" destId="{7D848A87-7AE1-42F2-8258-B19D080CFF02}" srcOrd="0" destOrd="0" presId="urn:microsoft.com/office/officeart/2005/8/layout/chevron2"/>
    <dgm:cxn modelId="{D116C564-4CB3-42D8-A34E-85EC52799C64}" type="presOf" srcId="{16CAC38A-3126-4074-BF28-9836A6BA1698}" destId="{D7967722-3353-4339-8C9F-519B3A91E03C}" srcOrd="0" destOrd="0" presId="urn:microsoft.com/office/officeart/2005/8/layout/chevron2"/>
    <dgm:cxn modelId="{5E04866E-194F-4D05-9587-74EADA51900E}" srcId="{2F92BB6B-2E07-429E-A133-9E823459392A}" destId="{BBFC6746-F0F2-466F-B85F-0A0EF176F91D}" srcOrd="0" destOrd="0" parTransId="{ACE20B79-EA69-455E-9D39-4C22F29E30B9}" sibTransId="{8EF34378-9545-4DD6-A23C-DC7F54C6F596}"/>
    <dgm:cxn modelId="{AACF3055-5ADF-4505-A43B-9561C7C89054}" srcId="{67AC8F29-E814-4052-81E4-C293EB8B914E}" destId="{16CAC38A-3126-4074-BF28-9836A6BA1698}" srcOrd="0" destOrd="0" parTransId="{E63AD028-81AD-4170-895C-2336F1395908}" sibTransId="{ECA21E07-7545-43A9-8C8D-3186B616C974}"/>
    <dgm:cxn modelId="{95312D8E-AF19-4E1A-903A-A11DEFF4E9A2}" type="presOf" srcId="{78629DAE-6156-4D37-A30E-FAC0F77F3C1A}" destId="{C8F81017-839C-4AC6-9329-D5CC4B5CA087}" srcOrd="0" destOrd="0" presId="urn:microsoft.com/office/officeart/2005/8/layout/chevron2"/>
    <dgm:cxn modelId="{D6F75D98-75CE-401E-82DA-52F8AEF0EB47}" type="presOf" srcId="{D1A608E9-91C2-4BDC-B359-B6695F3723AC}" destId="{252307A2-66C0-4518-8DE7-EB16852CAE70}" srcOrd="0" destOrd="0" presId="urn:microsoft.com/office/officeart/2005/8/layout/chevron2"/>
    <dgm:cxn modelId="{23C2F89E-5A6F-4207-9CC4-13774AD7610A}" type="presOf" srcId="{202D84E0-A08C-4AF7-990E-F10671316DBE}" destId="{D7967722-3353-4339-8C9F-519B3A91E03C}" srcOrd="0" destOrd="1" presId="urn:microsoft.com/office/officeart/2005/8/layout/chevron2"/>
    <dgm:cxn modelId="{159A88A2-EE1E-4489-BE06-56E9B7EEE48C}" srcId="{2A02018F-CC1C-49FD-8BCD-D72E80A0C5C8}" destId="{FB7DC7EA-FDD2-46C8-8016-521020DD1071}" srcOrd="0" destOrd="0" parTransId="{BE856D7C-CC2E-4856-BB88-A690F07FB8D3}" sibTransId="{B35A6D5F-5241-477C-9F03-59DD7CEEC352}"/>
    <dgm:cxn modelId="{899229A5-F525-442B-8DB3-D4C6B411D553}" srcId="{BBFC6746-F0F2-466F-B85F-0A0EF176F91D}" destId="{D1A608E9-91C2-4BDC-B359-B6695F3723AC}" srcOrd="0" destOrd="0" parTransId="{448602E9-ED20-470C-9AEC-E759D2EB93D6}" sibTransId="{44ED3391-3370-4087-9D9A-F2D3A59451A9}"/>
    <dgm:cxn modelId="{EF77FCAB-091C-488C-A481-C37784F07937}" srcId="{67AC8F29-E814-4052-81E4-C293EB8B914E}" destId="{202D84E0-A08C-4AF7-990E-F10671316DBE}" srcOrd="1" destOrd="0" parTransId="{58A2A66E-4B19-4CAF-AC9E-2719EF4E5869}" sibTransId="{6DA55976-69CA-4960-A057-6EB7B9510650}"/>
    <dgm:cxn modelId="{0D81FEB4-07E9-46CD-AAEC-39EA79542074}" type="presOf" srcId="{67AC8F29-E814-4052-81E4-C293EB8B914E}" destId="{E3C8B6E0-218F-4379-ADFB-3D83B87977AB}" srcOrd="0" destOrd="0" presId="urn:microsoft.com/office/officeart/2005/8/layout/chevron2"/>
    <dgm:cxn modelId="{8FF361C4-D628-4603-9DCD-D7352DBD907B}" srcId="{2F92BB6B-2E07-429E-A133-9E823459392A}" destId="{67AC8F29-E814-4052-81E4-C293EB8B914E}" srcOrd="3" destOrd="0" parTransId="{69AC9DB4-7029-47C5-8684-5C643214B889}" sibTransId="{2ED84276-9C89-467E-A32A-D9D10E019B62}"/>
    <dgm:cxn modelId="{BAE213D4-99FE-4441-8E89-36F7DD3046EC}" srcId="{635A5EA5-17CC-431E-B3A8-6DE9B74F5B55}" destId="{67539BD1-6BDC-46A7-A871-A354EFD7FDC7}" srcOrd="1" destOrd="0" parTransId="{FD17E4B8-48E1-4902-B693-4EFF49272A2C}" sibTransId="{77B2AE79-F3DB-44A1-BE0B-E9D153EE3F36}"/>
    <dgm:cxn modelId="{E621FCE7-ABE3-47A5-B2B9-CF7770C7A514}" srcId="{2F92BB6B-2E07-429E-A133-9E823459392A}" destId="{635A5EA5-17CC-431E-B3A8-6DE9B74F5B55}" srcOrd="2" destOrd="0" parTransId="{D3D7783F-E467-478A-9A14-D7C5F38E7F3E}" sibTransId="{DC3730F3-B677-48F3-83A0-A15C2B826A30}"/>
    <dgm:cxn modelId="{E84371E8-5FA4-4534-94B3-052C30244394}" type="presParOf" srcId="{1121E517-B981-4F23-82AA-7D53BE98CC2F}" destId="{EAD39CA7-BDCC-4D07-960C-DF66FD1E1B52}" srcOrd="0" destOrd="0" presId="urn:microsoft.com/office/officeart/2005/8/layout/chevron2"/>
    <dgm:cxn modelId="{5770F3EC-B017-40AE-95FC-4303B87467D8}" type="presParOf" srcId="{EAD39CA7-BDCC-4D07-960C-DF66FD1E1B52}" destId="{7D848A87-7AE1-42F2-8258-B19D080CFF02}" srcOrd="0" destOrd="0" presId="urn:microsoft.com/office/officeart/2005/8/layout/chevron2"/>
    <dgm:cxn modelId="{47B02A69-7338-4ABA-B262-CB5A6CE2E44C}" type="presParOf" srcId="{EAD39CA7-BDCC-4D07-960C-DF66FD1E1B52}" destId="{252307A2-66C0-4518-8DE7-EB16852CAE70}" srcOrd="1" destOrd="0" presId="urn:microsoft.com/office/officeart/2005/8/layout/chevron2"/>
    <dgm:cxn modelId="{6EDA5D5B-D53A-487A-A4CD-716267B9ADD9}" type="presParOf" srcId="{1121E517-B981-4F23-82AA-7D53BE98CC2F}" destId="{8F46AEFE-D0F2-4D36-ADCE-A66D25AB5532}" srcOrd="1" destOrd="0" presId="urn:microsoft.com/office/officeart/2005/8/layout/chevron2"/>
    <dgm:cxn modelId="{A66DF7FB-7FB1-4C16-8947-E25D3E6E1D47}" type="presParOf" srcId="{1121E517-B981-4F23-82AA-7D53BE98CC2F}" destId="{B54DE126-44A6-4BE5-8E09-D95091D7CFB0}" srcOrd="2" destOrd="0" presId="urn:microsoft.com/office/officeart/2005/8/layout/chevron2"/>
    <dgm:cxn modelId="{6ED771C4-DB5E-4BED-BCFD-C356ABE6D21E}" type="presParOf" srcId="{B54DE126-44A6-4BE5-8E09-D95091D7CFB0}" destId="{66441495-803C-4FD1-A4EE-DB860F71E6D9}" srcOrd="0" destOrd="0" presId="urn:microsoft.com/office/officeart/2005/8/layout/chevron2"/>
    <dgm:cxn modelId="{F44AB67A-460A-42A6-8007-E8E1D0FF1DBD}" type="presParOf" srcId="{B54DE126-44A6-4BE5-8E09-D95091D7CFB0}" destId="{11718F69-42B4-4DA5-A015-FD9B68382D0C}" srcOrd="1" destOrd="0" presId="urn:microsoft.com/office/officeart/2005/8/layout/chevron2"/>
    <dgm:cxn modelId="{BB66BF40-DA80-4C2E-B367-C9ED5C848141}" type="presParOf" srcId="{1121E517-B981-4F23-82AA-7D53BE98CC2F}" destId="{4B05A3FA-CC23-49C0-864F-86303397AB5A}" srcOrd="3" destOrd="0" presId="urn:microsoft.com/office/officeart/2005/8/layout/chevron2"/>
    <dgm:cxn modelId="{C6D05D1F-C5A6-4FDE-BE01-6335453163E8}" type="presParOf" srcId="{1121E517-B981-4F23-82AA-7D53BE98CC2F}" destId="{8835BCFE-5F1D-47EB-A1AB-EEC89C4972A3}" srcOrd="4" destOrd="0" presId="urn:microsoft.com/office/officeart/2005/8/layout/chevron2"/>
    <dgm:cxn modelId="{1D0E7585-5926-4099-8227-3C10BC16A5F7}" type="presParOf" srcId="{8835BCFE-5F1D-47EB-A1AB-EEC89C4972A3}" destId="{0F9BFB34-E66E-4F9F-B372-A62A033F2D66}" srcOrd="0" destOrd="0" presId="urn:microsoft.com/office/officeart/2005/8/layout/chevron2"/>
    <dgm:cxn modelId="{022F6A04-947D-4144-88EB-D4915004D5AB}" type="presParOf" srcId="{8835BCFE-5F1D-47EB-A1AB-EEC89C4972A3}" destId="{C8F81017-839C-4AC6-9329-D5CC4B5CA087}" srcOrd="1" destOrd="0" presId="urn:microsoft.com/office/officeart/2005/8/layout/chevron2"/>
    <dgm:cxn modelId="{EE82BB0F-EFC3-444A-AA93-3A2F508D552C}" type="presParOf" srcId="{1121E517-B981-4F23-82AA-7D53BE98CC2F}" destId="{4148295E-D11D-4965-8B68-1271E4EA2920}" srcOrd="5" destOrd="0" presId="urn:microsoft.com/office/officeart/2005/8/layout/chevron2"/>
    <dgm:cxn modelId="{6E911CD9-29B0-4309-89D3-7261CA4283A2}" type="presParOf" srcId="{1121E517-B981-4F23-82AA-7D53BE98CC2F}" destId="{6666C067-E3DF-4B57-BE63-D53565184372}" srcOrd="6" destOrd="0" presId="urn:microsoft.com/office/officeart/2005/8/layout/chevron2"/>
    <dgm:cxn modelId="{E558338B-CFE5-46C5-9E6D-9006C6F5404A}" type="presParOf" srcId="{6666C067-E3DF-4B57-BE63-D53565184372}" destId="{E3C8B6E0-218F-4379-ADFB-3D83B87977AB}" srcOrd="0" destOrd="0" presId="urn:microsoft.com/office/officeart/2005/8/layout/chevron2"/>
    <dgm:cxn modelId="{9383C821-9905-46C1-815E-527222E0E8FB}" type="presParOf" srcId="{6666C067-E3DF-4B57-BE63-D53565184372}" destId="{D7967722-3353-4339-8C9F-519B3A91E0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2292D-12A3-41FD-B861-2B028568C774}">
      <dsp:nvSpPr>
        <dsp:cNvPr id="0" name=""/>
        <dsp:cNvSpPr/>
      </dsp:nvSpPr>
      <dsp:spPr>
        <a:xfrm>
          <a:off x="733782" y="0"/>
          <a:ext cx="8316198" cy="4206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18364-B204-46BC-AA35-C0A6F834D86E}">
      <dsp:nvSpPr>
        <dsp:cNvPr id="0" name=""/>
        <dsp:cNvSpPr/>
      </dsp:nvSpPr>
      <dsp:spPr>
        <a:xfrm>
          <a:off x="4896" y="1262062"/>
          <a:ext cx="2355173" cy="168275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Analyse et synthétisation des données</a:t>
          </a:r>
        </a:p>
      </dsp:txBody>
      <dsp:txXfrm>
        <a:off x="87041" y="1344207"/>
        <a:ext cx="2190883" cy="1518460"/>
      </dsp:txXfrm>
    </dsp:sp>
    <dsp:sp modelId="{E6B1E989-4777-42CD-8C3A-C1FB9EADA3AA}">
      <dsp:nvSpPr>
        <dsp:cNvPr id="0" name=""/>
        <dsp:cNvSpPr/>
      </dsp:nvSpPr>
      <dsp:spPr>
        <a:xfrm>
          <a:off x="2477828" y="1262062"/>
          <a:ext cx="2355173" cy="168275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Modélisation des données</a:t>
          </a:r>
        </a:p>
      </dsp:txBody>
      <dsp:txXfrm>
        <a:off x="2559973" y="1344207"/>
        <a:ext cx="2190883" cy="1518460"/>
      </dsp:txXfrm>
    </dsp:sp>
    <dsp:sp modelId="{CB71C0B3-88B8-4CB4-9678-432348563857}">
      <dsp:nvSpPr>
        <dsp:cNvPr id="0" name=""/>
        <dsp:cNvSpPr/>
      </dsp:nvSpPr>
      <dsp:spPr>
        <a:xfrm>
          <a:off x="4950760" y="1262062"/>
          <a:ext cx="2355173" cy="168275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Chargement et transformation des données</a:t>
          </a:r>
        </a:p>
      </dsp:txBody>
      <dsp:txXfrm>
        <a:off x="5032905" y="1344207"/>
        <a:ext cx="2190883" cy="1518460"/>
      </dsp:txXfrm>
    </dsp:sp>
    <dsp:sp modelId="{600EEE43-F25A-460A-A187-303D4A376D73}">
      <dsp:nvSpPr>
        <dsp:cNvPr id="0" name=""/>
        <dsp:cNvSpPr/>
      </dsp:nvSpPr>
      <dsp:spPr>
        <a:xfrm>
          <a:off x="7423692" y="1262062"/>
          <a:ext cx="2355173" cy="168275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Conception du  du tableau de bord</a:t>
          </a:r>
        </a:p>
      </dsp:txBody>
      <dsp:txXfrm>
        <a:off x="7505837" y="1344207"/>
        <a:ext cx="2190883" cy="151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8A87-7AE1-42F2-8258-B19D080CFF02}">
      <dsp:nvSpPr>
        <dsp:cNvPr id="0" name=""/>
        <dsp:cNvSpPr/>
      </dsp:nvSpPr>
      <dsp:spPr>
        <a:xfrm rot="5400000">
          <a:off x="562438" y="-343289"/>
          <a:ext cx="1300694" cy="1999379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Analyse des données</a:t>
          </a:r>
        </a:p>
      </dsp:txBody>
      <dsp:txXfrm rot="-5400000">
        <a:off x="213096" y="6053"/>
        <a:ext cx="1999379" cy="1300694"/>
      </dsp:txXfrm>
    </dsp:sp>
    <dsp:sp modelId="{252307A2-66C0-4518-8DE7-EB16852CAE70}">
      <dsp:nvSpPr>
        <dsp:cNvPr id="0" name=""/>
        <dsp:cNvSpPr/>
      </dsp:nvSpPr>
      <dsp:spPr>
        <a:xfrm rot="5400000">
          <a:off x="5687244" y="-3451520"/>
          <a:ext cx="857943" cy="7816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solidFill>
                <a:schemeClr val="bg1"/>
              </a:solidFill>
            </a:rPr>
            <a:t>Analyse des données et</a:t>
          </a:r>
          <a:r>
            <a: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rPr>
            <a:t> synthétisation des requê</a:t>
          </a:r>
          <a:r>
            <a:rPr lang="fr-FR" sz="2000" kern="1200" dirty="0">
              <a:solidFill>
                <a:schemeClr val="bg1"/>
              </a:solidFill>
              <a:latin typeface="Corbel" panose="020B0503020204020204"/>
            </a:rPr>
            <a:t>tes</a:t>
          </a:r>
          <a:r>
            <a: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rPr>
            <a:t> présentant </a:t>
          </a:r>
          <a:r>
            <a:rPr lang="fr-FR" sz="2000" kern="1200" dirty="0">
              <a:solidFill>
                <a:schemeClr val="bg1"/>
              </a:solidFill>
            </a:rPr>
            <a:t>des indicateurs à visualiser pour chaque vue dans un blueprint</a:t>
          </a:r>
          <a:r>
            <a:rPr lang="fr-FR" sz="2000" kern="1200" dirty="0"/>
            <a:t>.</a:t>
          </a:r>
        </a:p>
      </dsp:txBody>
      <dsp:txXfrm rot="-5400000">
        <a:off x="2207942" y="69663"/>
        <a:ext cx="7774668" cy="774181"/>
      </dsp:txXfrm>
    </dsp:sp>
    <dsp:sp modelId="{66441495-803C-4FD1-A4EE-DB860F71E6D9}">
      <dsp:nvSpPr>
        <dsp:cNvPr id="0" name=""/>
        <dsp:cNvSpPr/>
      </dsp:nvSpPr>
      <dsp:spPr>
        <a:xfrm rot="5400000">
          <a:off x="624837" y="756252"/>
          <a:ext cx="1186310" cy="2009793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Modélisation </a:t>
          </a:r>
        </a:p>
      </dsp:txBody>
      <dsp:txXfrm rot="-5400000">
        <a:off x="213096" y="1167993"/>
        <a:ext cx="2009793" cy="1186310"/>
      </dsp:txXfrm>
    </dsp:sp>
    <dsp:sp modelId="{11718F69-42B4-4DA5-A015-FD9B68382D0C}">
      <dsp:nvSpPr>
        <dsp:cNvPr id="0" name=""/>
        <dsp:cNvSpPr/>
      </dsp:nvSpPr>
      <dsp:spPr>
        <a:xfrm rot="5400000">
          <a:off x="6057755" y="-2746969"/>
          <a:ext cx="771102" cy="84342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Modélisation des indicateurs du blueprint pour la création d’un model visuel(mockup).</a:t>
          </a:r>
        </a:p>
      </dsp:txBody>
      <dsp:txXfrm rot="-5400000">
        <a:off x="2226163" y="1122265"/>
        <a:ext cx="8396644" cy="695818"/>
      </dsp:txXfrm>
    </dsp:sp>
    <dsp:sp modelId="{0F9BFB34-E66E-4F9F-B372-A62A033F2D66}">
      <dsp:nvSpPr>
        <dsp:cNvPr id="0" name=""/>
        <dsp:cNvSpPr/>
      </dsp:nvSpPr>
      <dsp:spPr>
        <a:xfrm rot="5400000">
          <a:off x="629271" y="1910849"/>
          <a:ext cx="1186310" cy="2018662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Préparation des données</a:t>
          </a:r>
        </a:p>
      </dsp:txBody>
      <dsp:txXfrm rot="-5400000">
        <a:off x="213095" y="2327025"/>
        <a:ext cx="2018662" cy="1186310"/>
      </dsp:txXfrm>
    </dsp:sp>
    <dsp:sp modelId="{C8F81017-839C-4AC6-9329-D5CC4B5CA087}">
      <dsp:nvSpPr>
        <dsp:cNvPr id="0" name=""/>
        <dsp:cNvSpPr/>
      </dsp:nvSpPr>
      <dsp:spPr>
        <a:xfrm rot="5400000">
          <a:off x="6291322" y="-1907604"/>
          <a:ext cx="1020006" cy="916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Chargement des fichiers csv et transformation des données dans Power BI via power query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Traitements des anomalies, création d’une table index et jointure des tables.</a:t>
          </a:r>
        </a:p>
      </dsp:txBody>
      <dsp:txXfrm rot="-5400000">
        <a:off x="2220086" y="2213425"/>
        <a:ext cx="9112687" cy="920420"/>
      </dsp:txXfrm>
    </dsp:sp>
    <dsp:sp modelId="{E3C8B6E0-218F-4379-ADFB-3D83B87977AB}">
      <dsp:nvSpPr>
        <dsp:cNvPr id="0" name=""/>
        <dsp:cNvSpPr/>
      </dsp:nvSpPr>
      <dsp:spPr>
        <a:xfrm rot="5400000">
          <a:off x="626290" y="2974365"/>
          <a:ext cx="1186310" cy="2012699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Conception du tableau de bord</a:t>
          </a:r>
          <a:r>
            <a:rPr lang="fr-FR" sz="1400" kern="1200" dirty="0"/>
            <a:t> </a:t>
          </a:r>
        </a:p>
      </dsp:txBody>
      <dsp:txXfrm rot="-5400000">
        <a:off x="213096" y="3387559"/>
        <a:ext cx="2012699" cy="1186310"/>
      </dsp:txXfrm>
    </dsp:sp>
    <dsp:sp modelId="{D7967722-3353-4339-8C9F-519B3A91E03C}">
      <dsp:nvSpPr>
        <dsp:cNvPr id="0" name=""/>
        <dsp:cNvSpPr/>
      </dsp:nvSpPr>
      <dsp:spPr>
        <a:xfrm rot="5400000">
          <a:off x="6507091" y="-901114"/>
          <a:ext cx="771102" cy="9368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Création d’une page pour chaque vue à présenter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Conception des visuels</a:t>
          </a:r>
        </a:p>
      </dsp:txBody>
      <dsp:txXfrm rot="-5400000">
        <a:off x="2208578" y="3435041"/>
        <a:ext cx="9330486" cy="69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26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1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4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BA637B-172B-43F7-B171-B5864954904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6D9527B-D69E-4E93-958A-520CCEDB9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82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6A830-08D4-86CD-9DD5-A54BB13D9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Etude SUR l’eau 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F9554-DE33-3AD4-2A21-7FE569D44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TABLEAU DE BORD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29441C-C2BB-7D22-47B3-86D183FA7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713"/>
            <a:ext cx="12192000" cy="209853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8687AB-4839-CD3C-84D1-83864D466C4E}"/>
              </a:ext>
            </a:extLst>
          </p:cNvPr>
          <p:cNvSpPr txBox="1"/>
          <p:nvPr/>
        </p:nvSpPr>
        <p:spPr>
          <a:xfrm>
            <a:off x="9068724" y="5895487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Marianne </a:t>
            </a:r>
            <a:r>
              <a:rPr lang="fr-FR" sz="2000" dirty="0" err="1"/>
              <a:t>Agouze</a:t>
            </a:r>
            <a:endParaRPr lang="fr-FR" sz="2000" dirty="0"/>
          </a:p>
          <a:p>
            <a:pPr algn="ctr"/>
            <a:r>
              <a:rPr lang="fr-FR" sz="2000" dirty="0"/>
              <a:t>Data </a:t>
            </a:r>
            <a:r>
              <a:rPr lang="fr-FR" sz="2000" dirty="0" err="1"/>
              <a:t>Analyst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1885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B2D8D-9262-F79A-A7F2-6DEF635C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84176"/>
            <a:ext cx="10859999" cy="150876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B7147-9F85-5F36-66D3-ABD1CCB9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011680"/>
            <a:ext cx="1186180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L'eau potable est une ressource essentielle à la vie, à la santé et au bien-être des populations du monde entier.</a:t>
            </a:r>
          </a:p>
          <a:p>
            <a:pPr marL="0" indent="0">
              <a:buNone/>
            </a:pPr>
            <a:r>
              <a:rPr lang="fr-FR" dirty="0"/>
              <a:t>Pour cette raison, l’ONG DWFA (DRINKING Water For All), a décidé de mener une étude sur l’accès à cette ressource dans le monde.</a:t>
            </a:r>
          </a:p>
          <a:p>
            <a:pPr marL="0" indent="0">
              <a:buNone/>
            </a:pPr>
            <a:r>
              <a:rPr lang="fr-FR" dirty="0"/>
              <a:t>En tant que data </a:t>
            </a:r>
            <a:r>
              <a:rPr lang="fr-FR" dirty="0" err="1"/>
              <a:t>analyst</a:t>
            </a:r>
            <a:r>
              <a:rPr lang="fr-FR" dirty="0"/>
              <a:t> au sein de cette ONG, notre objectif, pour cette étude, est de créer un tableau de bord offrant une perspective complète sur l'accès mondial à l'eau potable. Cette étude vise à déterminer les pays ayant des problèmes d'accès à cette ressource vitale afin de diriger nos actions et les financements d'un donateur vers les zones les plus nécessiteuses.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86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19DA8-18A6-CA06-B3E2-E814608B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09576"/>
            <a:ext cx="10809199" cy="1239824"/>
          </a:xfrm>
        </p:spPr>
        <p:txBody>
          <a:bodyPr/>
          <a:lstStyle/>
          <a:p>
            <a:pPr algn="ctr"/>
            <a:r>
              <a:rPr lang="fr-FR" sz="3200" dirty="0"/>
              <a:t>Pertinence de l’outil de visualisation</a:t>
            </a:r>
            <a:br>
              <a:rPr lang="fr-FR" sz="1400" dirty="0"/>
            </a:br>
            <a:r>
              <a:rPr lang="fr-FR" sz="2800" dirty="0"/>
              <a:t>Power bi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D3B4-792B-7404-54A8-A5325736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841500"/>
            <a:ext cx="11912600" cy="4800600"/>
          </a:xfrm>
        </p:spPr>
        <p:txBody>
          <a:bodyPr>
            <a:normAutofit/>
          </a:bodyPr>
          <a:lstStyle/>
          <a:p>
            <a:r>
              <a:rPr lang="fr-FR" sz="2400" b="0" i="0" dirty="0">
                <a:effectLst/>
              </a:rPr>
              <a:t>Power BI est un outil de Microsoft destiné à la Business Intelligence et à la visualisation de données. </a:t>
            </a:r>
          </a:p>
          <a:p>
            <a:r>
              <a:rPr lang="fr-FR" sz="2400" dirty="0"/>
              <a:t>T</a:t>
            </a:r>
            <a:r>
              <a:rPr lang="fr-FR" sz="2400" b="0" i="0" dirty="0">
                <a:effectLst/>
              </a:rPr>
              <a:t>ransforme des données de diverses sources en tableaux de bord interactifs et rapports.</a:t>
            </a:r>
          </a:p>
          <a:p>
            <a:r>
              <a:rPr lang="fr-FR" sz="2400" b="0" i="0" dirty="0">
                <a:effectLst/>
              </a:rPr>
              <a:t> Compatible avec des systèmes Microsoft comme  SQL et Excel pour la création de visualisations. </a:t>
            </a:r>
          </a:p>
          <a:p>
            <a:r>
              <a:rPr lang="fr-FR" sz="2400" b="0" i="0" dirty="0">
                <a:effectLst/>
              </a:rPr>
              <a:t>Économique pour PME et startups en </a:t>
            </a:r>
            <a:r>
              <a:rPr lang="fr-FR" sz="2400" b="0" i="0" dirty="0" err="1">
                <a:effectLst/>
              </a:rPr>
              <a:t>DataViz</a:t>
            </a:r>
            <a:r>
              <a:rPr lang="fr-FR" sz="2400" b="0" i="0" dirty="0">
                <a:effectLst/>
              </a:rPr>
              <a:t>.</a:t>
            </a:r>
          </a:p>
          <a:p>
            <a:r>
              <a:rPr lang="fr-FR" sz="2400" b="0" i="0" dirty="0">
                <a:effectLst/>
              </a:rPr>
              <a:t>Largement adopté dans diverses industries comme solution BI clé.</a:t>
            </a:r>
          </a:p>
          <a:p>
            <a:r>
              <a:rPr lang="fr-FR" sz="2400" b="0" i="0" dirty="0">
                <a:effectLst/>
              </a:rPr>
              <a:t>Nombreuses ressources et communautés en ligne grâce à sa popularité.</a:t>
            </a:r>
          </a:p>
          <a:p>
            <a:r>
              <a:rPr lang="fr-FR" sz="2400" b="0" i="0" dirty="0">
                <a:effectLst/>
              </a:rPr>
              <a:t>Favorise la collaboration avec des fonctions de partage et cocréation.</a:t>
            </a:r>
          </a:p>
          <a:p>
            <a:r>
              <a:rPr lang="fr-FR" sz="2400" b="0" i="0" dirty="0">
                <a:effectLst/>
              </a:rPr>
              <a:t>Version gratuite disponible : </a:t>
            </a:r>
            <a:r>
              <a:rPr lang="fr-FR" sz="2400" b="0" i="0" dirty="0" err="1">
                <a:effectLst/>
              </a:rPr>
              <a:t>PowerBI</a:t>
            </a:r>
            <a:r>
              <a:rPr lang="fr-FR" sz="2400" b="0" i="0" dirty="0">
                <a:effectLst/>
              </a:rPr>
              <a:t> Desktop.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1AD4-0670-396C-4A81-066CE45F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84176"/>
            <a:ext cx="10809199" cy="1508760"/>
          </a:xfrm>
        </p:spPr>
        <p:txBody>
          <a:bodyPr/>
          <a:lstStyle/>
          <a:p>
            <a:pPr algn="ctr"/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Processus de création du tableau de bord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3EA823E-987C-567C-7B4B-659D74923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3074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3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6166E-3E00-A833-A945-43152309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84176"/>
            <a:ext cx="10783799" cy="1508760"/>
          </a:xfrm>
        </p:spPr>
        <p:txBody>
          <a:bodyPr/>
          <a:lstStyle/>
          <a:p>
            <a:pPr algn="ctr"/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Processus de création du tableau de bord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7E35015-C747-E876-E7BF-3823D590B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541138"/>
              </p:ext>
            </p:extLst>
          </p:nvPr>
        </p:nvGraphicFramePr>
        <p:xfrm>
          <a:off x="203200" y="1993900"/>
          <a:ext cx="11785600" cy="457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7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C1A3-9B9D-5CAC-C8B5-187E92A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84176"/>
            <a:ext cx="10682198" cy="1508760"/>
          </a:xfrm>
        </p:spPr>
        <p:txBody>
          <a:bodyPr/>
          <a:lstStyle/>
          <a:p>
            <a:pPr algn="ctr"/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Processus de création du tableau de bord</a:t>
            </a:r>
            <a:b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(Extrait du blueprint)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0470E-64E2-D67B-E1F8-1EBE5D29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73263"/>
            <a:ext cx="5791200" cy="460056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BA20CC-AD45-137B-1BFF-B2184AFC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73261"/>
            <a:ext cx="5791200" cy="46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9A50-B9F4-BB0A-35FE-3BC8DD22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61" y="284176"/>
            <a:ext cx="10778638" cy="1508760"/>
          </a:xfrm>
        </p:spPr>
        <p:txBody>
          <a:bodyPr>
            <a:normAutofit/>
          </a:bodyPr>
          <a:lstStyle/>
          <a:p>
            <a:pPr algn="ctr"/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Processus de création du tableau de bord</a:t>
            </a:r>
            <a:b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fr-FR" sz="32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(Extrait du mockup)</a:t>
            </a:r>
            <a:endParaRPr lang="fr-FR" sz="32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A9F7F4-A61E-0AE0-6B3E-30DA6C3E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1" y="1922463"/>
            <a:ext cx="6027340" cy="465136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F501F0-D7B3-FC3B-4848-B147CE52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922463"/>
            <a:ext cx="5620939" cy="46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46EA9-DF7C-5B52-B04A-8447C172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495C1-BB8D-1BF9-6EE2-2ACBB55B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traitement initial des données a été réalisé avec peu de problèmes, à l'exception de la gestion des doublons liés à la Chine et ses provinces.</a:t>
            </a:r>
          </a:p>
          <a:p>
            <a:r>
              <a:rPr lang="fr-FR" dirty="0"/>
              <a:t>Le tableau de bord est opérationnel sur Power BI Desktop.</a:t>
            </a:r>
          </a:p>
        </p:txBody>
      </p:sp>
    </p:spTree>
    <p:extLst>
      <p:ext uri="{BB962C8B-B14F-4D97-AF65-F5344CB8AC3E}">
        <p14:creationId xmlns:p14="http://schemas.microsoft.com/office/powerpoint/2010/main" val="302563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863</TotalTime>
  <Words>415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À bandes</vt:lpstr>
      <vt:lpstr>Etude SUR l’eau potable</vt:lpstr>
      <vt:lpstr>Introduction</vt:lpstr>
      <vt:lpstr>Pertinence de l’outil de visualisation Power bi</vt:lpstr>
      <vt:lpstr>Processus de création du tableau de bord</vt:lpstr>
      <vt:lpstr>Processus de création du tableau de bord</vt:lpstr>
      <vt:lpstr>Processus de création du tableau de bord (Extrait du blueprint)</vt:lpstr>
      <vt:lpstr>Processus de création du tableau de bord (Extrait du mockup)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l’eau potable</dc:title>
  <dc:creator>Ruddy</dc:creator>
  <cp:lastModifiedBy>Ruddy</cp:lastModifiedBy>
  <cp:revision>6</cp:revision>
  <dcterms:created xsi:type="dcterms:W3CDTF">2023-10-20T08:38:40Z</dcterms:created>
  <dcterms:modified xsi:type="dcterms:W3CDTF">2023-10-20T23:01:51Z</dcterms:modified>
</cp:coreProperties>
</file>