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BYPJJxCIQ12M1v33x/uzIxIDz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33f607d4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233f607d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Pandas: une bibliothèque de manipulation de données qui permet de charger, de nettoyer et de transformer des données mais aussi de filtrer et de trier des données.</a:t>
            </a:r>
          </a:p>
          <a:p>
            <a:pPr marL="0" lvl="0" indent="0" algn="l" rtl="0">
              <a:spcBef>
                <a:spcPts val="0"/>
              </a:spcBef>
              <a:spcAft>
                <a:spcPts val="0"/>
              </a:spcAft>
              <a:buNone/>
            </a:pPr>
            <a:r>
              <a:rPr lang="fr-FR" dirty="0" err="1"/>
              <a:t>Numpy</a:t>
            </a:r>
            <a:r>
              <a:rPr lang="fr-FR" dirty="0"/>
              <a:t>: une bibliothèque de calcul scientifique qui fournit des fonctions pour effectuer des opérations mathématiques (telles que l'algèbre linéaire, les opérations de tableau, les fonctions de probabilité, etc.)</a:t>
            </a:r>
          </a:p>
          <a:p>
            <a:pPr marL="0" lvl="0" indent="0" algn="l" rtl="0">
              <a:spcBef>
                <a:spcPts val="0"/>
              </a:spcBef>
              <a:spcAft>
                <a:spcPts val="0"/>
              </a:spcAft>
              <a:buNone/>
            </a:pPr>
            <a:r>
              <a:rPr lang="fr-FR" dirty="0" err="1"/>
              <a:t>Matplotlib</a:t>
            </a:r>
            <a:r>
              <a:rPr lang="fr-FR" dirty="0"/>
              <a:t>: une bibliothèque de visualisation de données qui permet de créer des graphiques tels que des diagrammes à barres.</a:t>
            </a:r>
          </a:p>
          <a:p>
            <a:pPr marL="0" lvl="0" indent="0" algn="l" rtl="0">
              <a:spcBef>
                <a:spcPts val="0"/>
              </a:spcBef>
              <a:spcAft>
                <a:spcPts val="0"/>
              </a:spcAft>
              <a:buNone/>
            </a:pPr>
            <a:r>
              <a:rPr lang="fr-FR" dirty="0"/>
              <a:t>RGPD :Règlement général sur la protection des données</a:t>
            </a:r>
            <a:endParaRPr dirty="0"/>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17"/>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7" name="Google Shape;17;p17"/>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9" name="Google Shape;19;p1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anoramique avec légende">
  <p:cSld name="Image panoramique avec légende">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82" name="Google Shape;82;p26"/>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83" name="Google Shape;83;p2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tion avec légende">
  <p:cSld name="Citation avec légende">
    <p:spTree>
      <p:nvGrpSpPr>
        <p:cNvPr id="1" name="Shape 86"/>
        <p:cNvGrpSpPr/>
        <p:nvPr/>
      </p:nvGrpSpPr>
      <p:grpSpPr>
        <a:xfrm>
          <a:off x="0" y="0"/>
          <a:ext cx="0" cy="0"/>
          <a:chOff x="0" y="0"/>
          <a:chExt cx="0" cy="0"/>
        </a:xfrm>
      </p:grpSpPr>
      <p:sp>
        <p:nvSpPr>
          <p:cNvPr id="87" name="Google Shape;87;p27"/>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8" name="Google Shape;88;p27"/>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200"/>
              <a:buFont typeface="Century Gothic"/>
              <a:buNone/>
              <a:defRPr sz="4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90" name="Google Shape;90;p27"/>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1" name="Google Shape;91;p2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te de nom">
  <p:cSld name="Carte de nom">
    <p:spTree>
      <p:nvGrpSpPr>
        <p:cNvPr id="1" name="Shape 94"/>
        <p:cNvGrpSpPr/>
        <p:nvPr/>
      </p:nvGrpSpPr>
      <p:grpSpPr>
        <a:xfrm>
          <a:off x="0" y="0"/>
          <a:ext cx="0" cy="0"/>
          <a:chOff x="0" y="0"/>
          <a:chExt cx="0" cy="0"/>
        </a:xfrm>
      </p:grpSpPr>
      <p:sp>
        <p:nvSpPr>
          <p:cNvPr id="95" name="Google Shape;95;p28"/>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6" name="Google Shape;96;p28"/>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8"/>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8" name="Google Shape;98;p2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01"/>
        <p:cNvGrpSpPr/>
        <p:nvPr/>
      </p:nvGrpSpPr>
      <p:grpSpPr>
        <a:xfrm>
          <a:off x="0" y="0"/>
          <a:ext cx="0" cy="0"/>
          <a:chOff x="0" y="0"/>
          <a:chExt cx="0" cy="0"/>
        </a:xfrm>
      </p:grpSpPr>
      <p:sp>
        <p:nvSpPr>
          <p:cNvPr id="102" name="Google Shape;102;p29"/>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3" name="Google Shape;103;p2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5" name="Google Shape;105;p2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08"/>
        <p:cNvGrpSpPr/>
        <p:nvPr/>
      </p:nvGrpSpPr>
      <p:grpSpPr>
        <a:xfrm>
          <a:off x="0" y="0"/>
          <a:ext cx="0" cy="0"/>
          <a:chOff x="0" y="0"/>
          <a:chExt cx="0" cy="0"/>
        </a:xfrm>
      </p:grpSpPr>
      <p:sp>
        <p:nvSpPr>
          <p:cNvPr id="109" name="Google Shape;109;p30"/>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0" name="Google Shape;110;p30"/>
          <p:cNvSpPr txBox="1">
            <a:spLocks noGrp="1"/>
          </p:cNvSpPr>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12" name="Google Shape;112;p3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2"/>
        <p:cNvGrpSpPr/>
        <p:nvPr/>
      </p:nvGrpSpPr>
      <p:grpSpPr>
        <a:xfrm>
          <a:off x="0" y="0"/>
          <a:ext cx="0" cy="0"/>
          <a:chOff x="0" y="0"/>
          <a:chExt cx="0" cy="0"/>
        </a:xfrm>
      </p:grpSpPr>
      <p:sp>
        <p:nvSpPr>
          <p:cNvPr id="23" name="Google Shape;23;p18"/>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4" name="Google Shape;24;p1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6" name="Google Shape;26;p1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29"/>
        <p:cNvGrpSpPr/>
        <p:nvPr/>
      </p:nvGrpSpPr>
      <p:grpSpPr>
        <a:xfrm>
          <a:off x="0" y="0"/>
          <a:ext cx="0" cy="0"/>
          <a:chOff x="0" y="0"/>
          <a:chExt cx="0" cy="0"/>
        </a:xfrm>
      </p:grpSpPr>
      <p:sp>
        <p:nvSpPr>
          <p:cNvPr id="30" name="Google Shape;30;p19"/>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19"/>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spcBef>
                <a:spcPts val="0"/>
              </a:spcBef>
              <a:spcAft>
                <a:spcPts val="0"/>
              </a:spcAft>
              <a:buClr>
                <a:srgbClr val="FEFEFE"/>
              </a:buClr>
              <a:buSzPts val="4800"/>
              <a:buFont typeface="Century Gothic"/>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33" name="Google Shape;33;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6"/>
        <p:cNvGrpSpPr/>
        <p:nvPr/>
      </p:nvGrpSpPr>
      <p:grpSpPr>
        <a:xfrm>
          <a:off x="0" y="0"/>
          <a:ext cx="0" cy="0"/>
          <a:chOff x="0" y="0"/>
          <a:chExt cx="0" cy="0"/>
        </a:xfrm>
      </p:grpSpPr>
      <p:sp>
        <p:nvSpPr>
          <p:cNvPr id="37" name="Google Shape;37;p20"/>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8" name="Google Shape;38;p2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0" name="Google Shape;40;p20"/>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1" name="Google Shape;41;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2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6" name="Google Shape;46;p2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48" name="Google Shape;48;p21"/>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9" name="Google Shape;49;p21"/>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50" name="Google Shape;50;p21"/>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1" name="Google Shape;51;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uniquement" type="titleOnly">
  <p:cSld name="TITLE_ONLY">
    <p:spTree>
      <p:nvGrpSpPr>
        <p:cNvPr id="1" name="Shape 54"/>
        <p:cNvGrpSpPr/>
        <p:nvPr/>
      </p:nvGrpSpPr>
      <p:grpSpPr>
        <a:xfrm>
          <a:off x="0" y="0"/>
          <a:ext cx="0" cy="0"/>
          <a:chOff x="0" y="0"/>
          <a:chExt cx="0" cy="0"/>
        </a:xfrm>
      </p:grpSpPr>
      <p:sp>
        <p:nvSpPr>
          <p:cNvPr id="55" name="Google Shape;55;p2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6" name="Google Shape;56;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0"/>
        <p:cNvGrpSpPr/>
        <p:nvPr/>
      </p:nvGrpSpPr>
      <p:grpSpPr>
        <a:xfrm>
          <a:off x="0" y="0"/>
          <a:ext cx="0" cy="0"/>
          <a:chOff x="0" y="0"/>
          <a:chExt cx="0" cy="0"/>
        </a:xfrm>
      </p:grpSpPr>
      <p:sp>
        <p:nvSpPr>
          <p:cNvPr id="61" name="Google Shape;61;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64"/>
        <p:cNvGrpSpPr/>
        <p:nvPr/>
      </p:nvGrpSpPr>
      <p:grpSpPr>
        <a:xfrm>
          <a:off x="0" y="0"/>
          <a:ext cx="0" cy="0"/>
          <a:chOff x="0" y="0"/>
          <a:chExt cx="0" cy="0"/>
        </a:xfrm>
      </p:grpSpPr>
      <p:sp>
        <p:nvSpPr>
          <p:cNvPr id="65" name="Google Shape;65;p24"/>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6" name="Google Shape;66;p24"/>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8" name="Google Shape;68;p24"/>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9" name="Google Shape;69;p2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sp>
      <p:sp>
        <p:nvSpPr>
          <p:cNvPr id="75" name="Google Shape;75;p25"/>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6" name="Google Shape;76;p25"/>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16"/>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9"/>
        <p:cNvGrpSpPr/>
        <p:nvPr/>
      </p:nvGrpSpPr>
      <p:grpSpPr>
        <a:xfrm>
          <a:off x="0" y="0"/>
          <a:ext cx="0" cy="0"/>
          <a:chOff x="0" y="0"/>
          <a:chExt cx="0" cy="0"/>
        </a:xfrm>
      </p:grpSpPr>
      <p:sp>
        <p:nvSpPr>
          <p:cNvPr id="120" name="Google Shape;120;p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1" name="Google Shape;121;p1"/>
          <p:cNvSpPr/>
          <p:nvPr/>
        </p:nvSpPr>
        <p:spPr>
          <a:xfrm rot="-5400000">
            <a:off x="-650724" y="650724"/>
            <a:ext cx="6858000" cy="5556552"/>
          </a:xfrm>
          <a:custGeom>
            <a:avLst/>
            <a:gdLst/>
            <a:ahLst/>
            <a:cxnLst/>
            <a:rect l="l" t="t" r="r" b="b"/>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txBox="1">
            <a:spLocks noGrp="1"/>
          </p:cNvSpPr>
          <p:nvPr>
            <p:ph type="subTitle" idx="1"/>
          </p:nvPr>
        </p:nvSpPr>
        <p:spPr>
          <a:xfrm>
            <a:off x="643466" y="2281574"/>
            <a:ext cx="3994015" cy="229485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2800"/>
              <a:buNone/>
            </a:pPr>
            <a:r>
              <a:rPr lang="fr-FR" sz="2800" dirty="0"/>
              <a:t>Marianne </a:t>
            </a:r>
            <a:r>
              <a:rPr lang="fr-FR" sz="2800" dirty="0" err="1"/>
              <a:t>Agouze</a:t>
            </a:r>
            <a:endParaRPr sz="2800" dirty="0"/>
          </a:p>
          <a:p>
            <a:pPr marL="0" lvl="0" indent="0" algn="ctr" rtl="0">
              <a:spcBef>
                <a:spcPts val="1160"/>
              </a:spcBef>
              <a:spcAft>
                <a:spcPts val="0"/>
              </a:spcAft>
              <a:buSzPts val="2800"/>
              <a:buNone/>
            </a:pPr>
            <a:r>
              <a:rPr lang="fr-FR" dirty="0"/>
              <a:t>Data </a:t>
            </a:r>
            <a:r>
              <a:rPr lang="fr-FR" dirty="0" err="1"/>
              <a:t>Analyst</a:t>
            </a:r>
            <a:endParaRPr dirty="0"/>
          </a:p>
        </p:txBody>
      </p:sp>
      <p:sp>
        <p:nvSpPr>
          <p:cNvPr id="123" name="Google Shape;123;p1"/>
          <p:cNvSpPr txBox="1">
            <a:spLocks noGrp="1"/>
          </p:cNvSpPr>
          <p:nvPr>
            <p:ph type="ctrTitle"/>
          </p:nvPr>
        </p:nvSpPr>
        <p:spPr>
          <a:xfrm>
            <a:off x="5803899" y="122751"/>
            <a:ext cx="5452533" cy="3306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EFEFE"/>
              </a:buClr>
              <a:buSzPts val="4400"/>
              <a:buFont typeface="Century Gothic"/>
              <a:buNone/>
            </a:pPr>
            <a:r>
              <a:rPr lang="fr-FR" sz="4400" dirty="0"/>
              <a:t>Étude sur l’alimentation dans le monde</a:t>
            </a:r>
            <a:endParaRPr dirty="0"/>
          </a:p>
        </p:txBody>
      </p:sp>
      <p:pic>
        <p:nvPicPr>
          <p:cNvPr id="3" name="Image 2">
            <a:extLst>
              <a:ext uri="{FF2B5EF4-FFF2-40B4-BE49-F238E27FC236}">
                <a16:creationId xmlns:a16="http://schemas.microsoft.com/office/drawing/2014/main" id="{DEF9DAF1-3F8F-B31B-A079-73D31F1C6D1E}"/>
              </a:ext>
            </a:extLst>
          </p:cNvPr>
          <p:cNvPicPr>
            <a:picLocks noChangeAspect="1"/>
          </p:cNvPicPr>
          <p:nvPr/>
        </p:nvPicPr>
        <p:blipFill>
          <a:blip r:embed="rId3"/>
          <a:stretch>
            <a:fillRect/>
          </a:stretch>
        </p:blipFill>
        <p:spPr>
          <a:xfrm>
            <a:off x="0" y="0"/>
            <a:ext cx="3435658" cy="1376638"/>
          </a:xfrm>
          <a:prstGeom prst="rect">
            <a:avLst/>
          </a:prstGeom>
        </p:spPr>
      </p:pic>
      <p:pic>
        <p:nvPicPr>
          <p:cNvPr id="5" name="Image 4">
            <a:extLst>
              <a:ext uri="{FF2B5EF4-FFF2-40B4-BE49-F238E27FC236}">
                <a16:creationId xmlns:a16="http://schemas.microsoft.com/office/drawing/2014/main" id="{4ABDA0CD-6E20-CAA5-0E48-7D380A3781D2}"/>
              </a:ext>
            </a:extLst>
          </p:cNvPr>
          <p:cNvPicPr>
            <a:picLocks noChangeAspect="1"/>
          </p:cNvPicPr>
          <p:nvPr/>
        </p:nvPicPr>
        <p:blipFill>
          <a:blip r:embed="rId4"/>
          <a:stretch>
            <a:fillRect/>
          </a:stretch>
        </p:blipFill>
        <p:spPr>
          <a:xfrm>
            <a:off x="5556553" y="3302493"/>
            <a:ext cx="6635448" cy="3555507"/>
          </a:xfrm>
          <a:prstGeom prst="rect">
            <a:avLst/>
          </a:prstGeom>
        </p:spPr>
      </p:pic>
      <p:sp>
        <p:nvSpPr>
          <p:cNvPr id="2" name="Espace réservé du numéro de diapositive 1">
            <a:extLst>
              <a:ext uri="{FF2B5EF4-FFF2-40B4-BE49-F238E27FC236}">
                <a16:creationId xmlns:a16="http://schemas.microsoft.com/office/drawing/2014/main" id="{A19E66F6-9FE7-10AE-1719-1DED4339A0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7) Liste des 10 pays qui ont le plus bénéficié de l’aide alimentaire entre 2013 et 2016</a:t>
            </a:r>
            <a:endParaRPr dirty="0"/>
          </a:p>
        </p:txBody>
      </p:sp>
      <p:pic>
        <p:nvPicPr>
          <p:cNvPr id="6" name="Image 5">
            <a:extLst>
              <a:ext uri="{FF2B5EF4-FFF2-40B4-BE49-F238E27FC236}">
                <a16:creationId xmlns:a16="http://schemas.microsoft.com/office/drawing/2014/main" id="{B61D32B5-9457-92D4-78D8-EE75F18E312F}"/>
              </a:ext>
            </a:extLst>
          </p:cNvPr>
          <p:cNvPicPr>
            <a:picLocks noChangeAspect="1"/>
          </p:cNvPicPr>
          <p:nvPr/>
        </p:nvPicPr>
        <p:blipFill>
          <a:blip r:embed="rId3"/>
          <a:stretch>
            <a:fillRect/>
          </a:stretch>
        </p:blipFill>
        <p:spPr>
          <a:xfrm>
            <a:off x="1057753" y="2015067"/>
            <a:ext cx="10076491" cy="4740840"/>
          </a:xfrm>
          <a:prstGeom prst="rect">
            <a:avLst/>
          </a:prstGeom>
        </p:spPr>
      </p:pic>
      <p:sp>
        <p:nvSpPr>
          <p:cNvPr id="2" name="Espace réservé du numéro de diapositive 1">
            <a:extLst>
              <a:ext uri="{FF2B5EF4-FFF2-40B4-BE49-F238E27FC236}">
                <a16:creationId xmlns:a16="http://schemas.microsoft.com/office/drawing/2014/main" id="{C0AF8A4D-7053-A286-3DC2-02EB1F3D45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233f607d43_0_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8) Évolution de l’aide alimentaire pour les 5 pays qui en ont le plus bénéficié entre 2013 et 2016</a:t>
            </a:r>
            <a:endParaRPr dirty="0"/>
          </a:p>
        </p:txBody>
      </p:sp>
      <p:pic>
        <p:nvPicPr>
          <p:cNvPr id="5" name="Image 4">
            <a:extLst>
              <a:ext uri="{FF2B5EF4-FFF2-40B4-BE49-F238E27FC236}">
                <a16:creationId xmlns:a16="http://schemas.microsoft.com/office/drawing/2014/main" id="{854D5590-38D8-C72A-7119-9663CDE0DA64}"/>
              </a:ext>
            </a:extLst>
          </p:cNvPr>
          <p:cNvPicPr>
            <a:picLocks noChangeAspect="1"/>
          </p:cNvPicPr>
          <p:nvPr/>
        </p:nvPicPr>
        <p:blipFill>
          <a:blip r:embed="rId3"/>
          <a:stretch>
            <a:fillRect/>
          </a:stretch>
        </p:blipFill>
        <p:spPr>
          <a:xfrm>
            <a:off x="0" y="1890944"/>
            <a:ext cx="12192000" cy="4967056"/>
          </a:xfrm>
          <a:prstGeom prst="rect">
            <a:avLst/>
          </a:prstGeom>
        </p:spPr>
      </p:pic>
      <p:sp>
        <p:nvSpPr>
          <p:cNvPr id="2" name="Espace réservé du numéro de diapositive 1">
            <a:extLst>
              <a:ext uri="{FF2B5EF4-FFF2-40B4-BE49-F238E27FC236}">
                <a16:creationId xmlns:a16="http://schemas.microsoft.com/office/drawing/2014/main" id="{E818A403-CE89-8847-5EC2-307CCAAF90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9) Liste des 10 pays qui ont la plus forte disponibilité alimentaire par habitant</a:t>
            </a:r>
            <a:endParaRPr sz="3200" dirty="0"/>
          </a:p>
        </p:txBody>
      </p:sp>
      <p:pic>
        <p:nvPicPr>
          <p:cNvPr id="3" name="Image 2">
            <a:extLst>
              <a:ext uri="{FF2B5EF4-FFF2-40B4-BE49-F238E27FC236}">
                <a16:creationId xmlns:a16="http://schemas.microsoft.com/office/drawing/2014/main" id="{C6B3D8A7-FB2F-FB9E-DFCC-54D04D85B87F}"/>
              </a:ext>
            </a:extLst>
          </p:cNvPr>
          <p:cNvPicPr>
            <a:picLocks noChangeAspect="1"/>
          </p:cNvPicPr>
          <p:nvPr/>
        </p:nvPicPr>
        <p:blipFill>
          <a:blip r:embed="rId3"/>
          <a:stretch>
            <a:fillRect/>
          </a:stretch>
        </p:blipFill>
        <p:spPr>
          <a:xfrm>
            <a:off x="684406" y="2157273"/>
            <a:ext cx="10678331" cy="4346281"/>
          </a:xfrm>
          <a:prstGeom prst="rect">
            <a:avLst/>
          </a:prstGeom>
        </p:spPr>
      </p:pic>
      <p:sp>
        <p:nvSpPr>
          <p:cNvPr id="2" name="Espace réservé du numéro de diapositive 1">
            <a:extLst>
              <a:ext uri="{FF2B5EF4-FFF2-40B4-BE49-F238E27FC236}">
                <a16:creationId xmlns:a16="http://schemas.microsoft.com/office/drawing/2014/main" id="{C9AEF60A-F16E-6FF0-13EB-8B689BE3DB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9) Liste des 10 pays qui ont la plus faible disponibilité alimentaire par habitant</a:t>
            </a:r>
            <a:endParaRPr dirty="0"/>
          </a:p>
        </p:txBody>
      </p:sp>
      <p:pic>
        <p:nvPicPr>
          <p:cNvPr id="3" name="Image 2">
            <a:extLst>
              <a:ext uri="{FF2B5EF4-FFF2-40B4-BE49-F238E27FC236}">
                <a16:creationId xmlns:a16="http://schemas.microsoft.com/office/drawing/2014/main" id="{CCB8E6C9-4074-AE25-D519-E2F780D9D51A}"/>
              </a:ext>
            </a:extLst>
          </p:cNvPr>
          <p:cNvPicPr>
            <a:picLocks noChangeAspect="1"/>
          </p:cNvPicPr>
          <p:nvPr/>
        </p:nvPicPr>
        <p:blipFill>
          <a:blip r:embed="rId3"/>
          <a:stretch>
            <a:fillRect/>
          </a:stretch>
        </p:blipFill>
        <p:spPr>
          <a:xfrm>
            <a:off x="451514" y="2068498"/>
            <a:ext cx="10902806" cy="4643020"/>
          </a:xfrm>
          <a:prstGeom prst="rect">
            <a:avLst/>
          </a:prstGeom>
        </p:spPr>
      </p:pic>
      <p:sp>
        <p:nvSpPr>
          <p:cNvPr id="2" name="Espace réservé du numéro de diapositive 1">
            <a:extLst>
              <a:ext uri="{FF2B5EF4-FFF2-40B4-BE49-F238E27FC236}">
                <a16:creationId xmlns:a16="http://schemas.microsoft.com/office/drawing/2014/main" id="{36B8AA72-F765-63B3-7F77-E2F5E6319C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10) Étude sur le manioc en Thaïlande</a:t>
            </a:r>
            <a:endParaRPr dirty="0"/>
          </a:p>
        </p:txBody>
      </p:sp>
      <p:sp>
        <p:nvSpPr>
          <p:cNvPr id="217" name="Google Shape;217;p1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285750" indent="-285750">
              <a:spcBef>
                <a:spcPts val="0"/>
              </a:spcBef>
              <a:buFont typeface="Arial" panose="020B0604020202020204" pitchFamily="34" charset="0"/>
              <a:buChar char="•"/>
            </a:pPr>
            <a:r>
              <a:rPr lang="fr-FR" dirty="0"/>
              <a:t>Malgré un taux élevé de 8,91% de personnes souffrant de sous-nutrition en Thaïlande, le pays est le deuxième plus grand producteur de manioc au monde et exporte 83,41% de sa production, ce qui peut sembler contradictoire. </a:t>
            </a:r>
          </a:p>
          <a:p>
            <a:pPr marL="0" indent="0">
              <a:spcBef>
                <a:spcPts val="0"/>
              </a:spcBef>
              <a:buNone/>
            </a:pPr>
            <a:endParaRPr lang="fr-FR" dirty="0"/>
          </a:p>
          <a:p>
            <a:pPr marL="285750" indent="-285750">
              <a:spcBef>
                <a:spcPts val="0"/>
              </a:spcBef>
              <a:buFont typeface="Arial" panose="020B0604020202020204" pitchFamily="34" charset="0"/>
              <a:buChar char="•"/>
            </a:pPr>
            <a:r>
              <a:rPr lang="fr-FR" dirty="0"/>
              <a:t>La disponibilité par habitant est de 2785.0 calories</a:t>
            </a:r>
            <a:endParaRPr dirty="0"/>
          </a:p>
        </p:txBody>
      </p:sp>
      <p:sp>
        <p:nvSpPr>
          <p:cNvPr id="2" name="Espace réservé du numéro de diapositive 1">
            <a:extLst>
              <a:ext uri="{FF2B5EF4-FFF2-40B4-BE49-F238E27FC236}">
                <a16:creationId xmlns:a16="http://schemas.microsoft.com/office/drawing/2014/main" id="{9A605198-573D-CE7C-824C-4DDACA720B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11) Analyses complémentaires</a:t>
            </a:r>
            <a:endParaRPr sz="3200" dirty="0"/>
          </a:p>
        </p:txBody>
      </p:sp>
      <p:sp>
        <p:nvSpPr>
          <p:cNvPr id="224" name="Google Shape;224;p1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numCol="2" anchor="ctr" anchorCtr="0">
            <a:normAutofit fontScale="92500" lnSpcReduction="20000"/>
          </a:bodyPr>
          <a:lstStyle/>
          <a:p>
            <a:pPr lvl="0" algn="l" rtl="0">
              <a:spcBef>
                <a:spcPts val="0"/>
              </a:spcBef>
              <a:spcAft>
                <a:spcPts val="0"/>
              </a:spcAft>
              <a:buSzPts val="1800"/>
              <a:buFont typeface="Arial" panose="020B0604020202020204" pitchFamily="34" charset="0"/>
              <a:buChar char="•"/>
            </a:pPr>
            <a:r>
              <a:rPr lang="fr-FR" dirty="0"/>
              <a:t>En 2017, disponibilité alimentaire intérieure de la Thaïlande permettait de nourrir 91,39% de sa population.  </a:t>
            </a:r>
          </a:p>
          <a:p>
            <a:pPr lvl="0" algn="l" rtl="0">
              <a:spcBef>
                <a:spcPts val="0"/>
              </a:spcBef>
              <a:spcAft>
                <a:spcPts val="0"/>
              </a:spcAft>
              <a:buSzPts val="1800"/>
              <a:buFont typeface="Arial" panose="020B0604020202020204" pitchFamily="34" charset="0"/>
              <a:buChar char="•"/>
            </a:pPr>
            <a:endParaRPr lang="fr-FR" dirty="0"/>
          </a:p>
          <a:p>
            <a:pPr lvl="0" algn="l" rtl="0">
              <a:spcBef>
                <a:spcPts val="0"/>
              </a:spcBef>
              <a:spcAft>
                <a:spcPts val="0"/>
              </a:spcAft>
              <a:buSzPts val="1800"/>
              <a:buFont typeface="Arial" panose="020B0604020202020204" pitchFamily="34" charset="0"/>
              <a:buChar char="•"/>
            </a:pPr>
            <a:r>
              <a:rPr lang="fr-FR" dirty="0"/>
              <a:t>En 2015, il y a eu une réduction significative de la population souffrant de sous-nutrition en Thaïlande.</a:t>
            </a:r>
          </a:p>
          <a:p>
            <a:pPr lvl="0" algn="l" rtl="0">
              <a:spcBef>
                <a:spcPts val="0"/>
              </a:spcBef>
              <a:spcAft>
                <a:spcPts val="0"/>
              </a:spcAft>
              <a:buSzPts val="1800"/>
              <a:buFont typeface="Arial" panose="020B0604020202020204" pitchFamily="34" charset="0"/>
              <a:buChar char="•"/>
            </a:pPr>
            <a:endParaRPr lang="fr-FR" dirty="0"/>
          </a:p>
          <a:p>
            <a:pPr lvl="0" algn="l" rtl="0">
              <a:spcBef>
                <a:spcPts val="0"/>
              </a:spcBef>
              <a:spcAft>
                <a:spcPts val="0"/>
              </a:spcAft>
              <a:buSzPts val="1800"/>
              <a:buFont typeface="Arial" panose="020B0604020202020204" pitchFamily="34" charset="0"/>
              <a:buChar char="•"/>
            </a:pPr>
            <a:r>
              <a:rPr lang="fr-FR" dirty="0"/>
              <a:t>Le manioc est le deuxième produit le plus cultivé en Thaïlande et occupe la première place en termes d'exportation.</a:t>
            </a:r>
          </a:p>
          <a:p>
            <a:pPr lvl="0" algn="l" rtl="0">
              <a:spcBef>
                <a:spcPts val="0"/>
              </a:spcBef>
              <a:spcAft>
                <a:spcPts val="0"/>
              </a:spcAft>
              <a:buSzPts val="1800"/>
              <a:buFont typeface="Arial" panose="020B0604020202020204" pitchFamily="34" charset="0"/>
              <a:buChar char="•"/>
            </a:pPr>
            <a:endParaRPr lang="fr-FR" dirty="0"/>
          </a:p>
          <a:p>
            <a:pPr lvl="0" algn="l" rtl="0">
              <a:spcBef>
                <a:spcPts val="0"/>
              </a:spcBef>
              <a:spcAft>
                <a:spcPts val="0"/>
              </a:spcAft>
              <a:buSzPts val="1800"/>
              <a:buFont typeface="Arial" panose="020B0604020202020204" pitchFamily="34" charset="0"/>
              <a:buChar char="•"/>
            </a:pPr>
            <a:r>
              <a:rPr lang="fr-FR" dirty="0"/>
              <a:t>Nous constatons également que, malgré le fait que la Thaïlande soit le premier pays exportateur de manioc, ce produit se classe en quatrième position parmi les importations du pays, après le blé, le soja et le poisson.</a:t>
            </a:r>
          </a:p>
          <a:p>
            <a:pPr lvl="0" algn="l" rtl="0">
              <a:spcBef>
                <a:spcPts val="0"/>
              </a:spcBef>
              <a:spcAft>
                <a:spcPts val="0"/>
              </a:spcAft>
              <a:buSzPts val="1800"/>
              <a:buFont typeface="Arial" panose="020B0604020202020204" pitchFamily="34" charset="0"/>
              <a:buChar char="•"/>
            </a:pPr>
            <a:r>
              <a:rPr lang="fr-FR" dirty="0"/>
              <a:t>Cependant, en Thaïlande, le manioc arrive en troisième position en termes de disponibilité intérieure, après la canne à sucre et le riz(Eq Blanchi) </a:t>
            </a:r>
          </a:p>
          <a:p>
            <a:pPr lvl="0" algn="l" rtl="0">
              <a:spcBef>
                <a:spcPts val="0"/>
              </a:spcBef>
              <a:spcAft>
                <a:spcPts val="0"/>
              </a:spcAft>
              <a:buSzPts val="1800"/>
              <a:buFont typeface="Arial" panose="020B0604020202020204" pitchFamily="34" charset="0"/>
              <a:buChar char="•"/>
            </a:pPr>
            <a:endParaRPr lang="fr-FR" dirty="0"/>
          </a:p>
          <a:p>
            <a:pPr lvl="0" algn="l" rtl="0">
              <a:spcBef>
                <a:spcPts val="0"/>
              </a:spcBef>
              <a:spcAft>
                <a:spcPts val="0"/>
              </a:spcAft>
              <a:buSzPts val="1800"/>
              <a:buFont typeface="Arial" panose="020B0604020202020204" pitchFamily="34" charset="0"/>
              <a:buChar char="•"/>
            </a:pPr>
            <a:r>
              <a:rPr lang="fr-FR" dirty="0"/>
              <a:t>La Thaïlande a d'un excédent commercial de 39 milliards, ce qui indique qu'elle exporte davantage que ce qu'elle importe.</a:t>
            </a:r>
          </a:p>
          <a:p>
            <a:pPr lvl="0" algn="l" rtl="0">
              <a:spcBef>
                <a:spcPts val="0"/>
              </a:spcBef>
              <a:spcAft>
                <a:spcPts val="0"/>
              </a:spcAft>
              <a:buSzPts val="1800"/>
              <a:buFont typeface="Arial" panose="020B0604020202020204" pitchFamily="34" charset="0"/>
              <a:buChar char="•"/>
            </a:pPr>
            <a:endParaRPr lang="fr-FR" dirty="0"/>
          </a:p>
          <a:p>
            <a:pPr lvl="0" algn="l" rtl="0">
              <a:spcBef>
                <a:spcPts val="0"/>
              </a:spcBef>
              <a:spcAft>
                <a:spcPts val="0"/>
              </a:spcAft>
              <a:buSzPts val="1800"/>
              <a:buFont typeface="Arial" panose="020B0604020202020204" pitchFamily="34" charset="0"/>
              <a:buChar char="•"/>
            </a:pPr>
            <a:r>
              <a:rPr lang="fr-FR" dirty="0"/>
              <a:t>Entre 2013 et 2016, parmi les cinq pays ayant le plus bénéficié de l'aide alimentaire, la Syrie, l'Éthiopie et le Soudan du Sud, manquaient tous de disponibilité alimentaire interne. Par ailleurs, le Yémen et le Soudan présentaient un déficit commercial durant cette période.</a:t>
            </a:r>
            <a:endParaRPr dirty="0"/>
          </a:p>
        </p:txBody>
      </p:sp>
      <p:sp>
        <p:nvSpPr>
          <p:cNvPr id="2" name="Espace réservé du numéro de diapositive 1">
            <a:extLst>
              <a:ext uri="{FF2B5EF4-FFF2-40B4-BE49-F238E27FC236}">
                <a16:creationId xmlns:a16="http://schemas.microsoft.com/office/drawing/2014/main" id="{60FED2AF-8957-6D54-7EB8-3460B78976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dirty="0"/>
              <a:t>Conclusion</a:t>
            </a:r>
            <a:endParaRPr dirty="0"/>
          </a:p>
        </p:txBody>
      </p:sp>
      <p:sp>
        <p:nvSpPr>
          <p:cNvPr id="231" name="Google Shape;231;p1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92500" lnSpcReduction="10000"/>
          </a:bodyPr>
          <a:lstStyle/>
          <a:p>
            <a:pPr marL="342900" lvl="0" indent="-228600" algn="l" rtl="0">
              <a:spcBef>
                <a:spcPts val="0"/>
              </a:spcBef>
              <a:spcAft>
                <a:spcPts val="0"/>
              </a:spcAft>
              <a:buSzPts val="1800"/>
              <a:buNone/>
            </a:pPr>
            <a:endParaRPr lang="fr-FR" dirty="0"/>
          </a:p>
          <a:p>
            <a:pPr lvl="0" algn="l" rtl="0">
              <a:spcBef>
                <a:spcPts val="0"/>
              </a:spcBef>
              <a:spcAft>
                <a:spcPts val="0"/>
              </a:spcAft>
              <a:buSzPts val="1800"/>
              <a:buFont typeface="Arial" panose="020B0604020202020204" pitchFamily="34" charset="0"/>
              <a:buChar char="•"/>
            </a:pPr>
            <a:r>
              <a:rPr lang="fr-FR" dirty="0"/>
              <a:t>En 2017, environ 7% de la population mondiale souffrait de sous-nutrition, se trouvant principalement en Asie et en Afrique. Pour résoudre ce problème, il est essentiel d'améliorer l'accès à la nourriture, d'investir dans une agriculture durable pour augmenter la production alimentaire tout en protégeant l'environnement, de promouvoir la diversification des régimes alimentaires et de lutter contre la pauvreté.</a:t>
            </a:r>
          </a:p>
          <a:p>
            <a:pPr marL="342900" lvl="0" indent="-228600" algn="l" rtl="0">
              <a:spcBef>
                <a:spcPts val="0"/>
              </a:spcBef>
              <a:spcAft>
                <a:spcPts val="0"/>
              </a:spcAft>
              <a:buSzPts val="1800"/>
              <a:buNone/>
            </a:pPr>
            <a:endParaRPr lang="fr-FR" dirty="0"/>
          </a:p>
          <a:p>
            <a:pPr lvl="0" algn="l" rtl="0">
              <a:spcBef>
                <a:spcPts val="0"/>
              </a:spcBef>
              <a:spcAft>
                <a:spcPts val="0"/>
              </a:spcAft>
              <a:buSzPts val="1800"/>
              <a:buFont typeface="Arial" panose="020B0604020202020204" pitchFamily="34" charset="0"/>
              <a:buChar char="•"/>
            </a:pPr>
            <a:r>
              <a:rPr lang="fr-FR" dirty="0"/>
              <a:t>Il est également essentiel que des pays tels que la Thaïlande, où il existe un déséquilibre entre la production et l'exportation de manioc, se concentrent sur l'amélioration de la </a:t>
            </a:r>
          </a:p>
          <a:p>
            <a:pPr marL="342900" lvl="0" indent="-228600" algn="l" rtl="0">
              <a:spcBef>
                <a:spcPts val="0"/>
              </a:spcBef>
              <a:spcAft>
                <a:spcPts val="0"/>
              </a:spcAft>
              <a:buSzPts val="1800"/>
              <a:buNone/>
            </a:pPr>
            <a:r>
              <a:rPr lang="fr-FR"/>
              <a:t>      disponibilité </a:t>
            </a:r>
            <a:r>
              <a:rPr lang="fr-FR" dirty="0"/>
              <a:t>alimentaire issue de leur production pour réduire la sous-nutrition.</a:t>
            </a:r>
          </a:p>
          <a:p>
            <a:pPr marL="342900" lvl="0" indent="-228600" algn="l" rtl="0">
              <a:spcBef>
                <a:spcPts val="0"/>
              </a:spcBef>
              <a:spcAft>
                <a:spcPts val="0"/>
              </a:spcAft>
              <a:buSzPts val="1800"/>
              <a:buNone/>
            </a:pPr>
            <a:endParaRPr lang="fr-FR" dirty="0"/>
          </a:p>
          <a:p>
            <a:pPr lvl="0" algn="l" rtl="0">
              <a:spcBef>
                <a:spcPts val="0"/>
              </a:spcBef>
              <a:spcAft>
                <a:spcPts val="0"/>
              </a:spcAft>
              <a:buSzPts val="1800"/>
              <a:buFont typeface="Arial" panose="020B0604020202020204" pitchFamily="34" charset="0"/>
              <a:buChar char="•"/>
            </a:pPr>
            <a:r>
              <a:rPr lang="fr-FR" dirty="0"/>
              <a:t>Entre 2013 et 2016, les pays recevant le plus d'aide sont ceux touchés par des conflits armés, la pauvreté et les catastrophes naturelles comme les sécheresses et les inondations qui perturbent la production. De plus, les tensions politiques et les conflits dans ces pays ont entraîné un grand nombre de réfugiés nécessitant une assistance alimentaire pour survivre.</a:t>
            </a:r>
          </a:p>
        </p:txBody>
      </p:sp>
      <p:sp>
        <p:nvSpPr>
          <p:cNvPr id="2" name="Espace réservé du numéro de diapositive 1">
            <a:extLst>
              <a:ext uri="{FF2B5EF4-FFF2-40B4-BE49-F238E27FC236}">
                <a16:creationId xmlns:a16="http://schemas.microsoft.com/office/drawing/2014/main" id="{46AA153E-8624-4C32-2F0C-6CC01F90A5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Contexte</a:t>
            </a:r>
            <a:endParaRPr sz="3200" dirty="0"/>
          </a:p>
        </p:txBody>
      </p:sp>
      <p:sp>
        <p:nvSpPr>
          <p:cNvPr id="131" name="Google Shape;131;p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228600" algn="l" rtl="0">
              <a:spcBef>
                <a:spcPts val="0"/>
              </a:spcBef>
              <a:spcAft>
                <a:spcPts val="0"/>
              </a:spcAft>
              <a:buSzPts val="1800"/>
              <a:buNone/>
            </a:pPr>
            <a:r>
              <a:rPr lang="fr-FR" dirty="0"/>
              <a:t>L’équipe de chercheurs de la Food and Agriculture </a:t>
            </a:r>
            <a:r>
              <a:rPr lang="fr-FR" dirty="0" err="1"/>
              <a:t>Organization</a:t>
            </a:r>
            <a:r>
              <a:rPr lang="fr-FR" dirty="0"/>
              <a:t> of the United Nations (FAO),un des organes qui composent l’ONU et dont l’objectif est « d’aider à construire un monde libéré de la faim » s’est vue confier une nouvelle mission.</a:t>
            </a:r>
          </a:p>
          <a:p>
            <a:pPr marL="342900" lvl="0" indent="-228600" algn="l" rtl="0">
              <a:spcBef>
                <a:spcPts val="0"/>
              </a:spcBef>
              <a:spcAft>
                <a:spcPts val="0"/>
              </a:spcAft>
              <a:buSzPts val="1800"/>
              <a:buNone/>
            </a:pPr>
            <a:endParaRPr lang="fr-FR" dirty="0"/>
          </a:p>
          <a:p>
            <a:pPr marL="342900" lvl="0" indent="-228600" algn="l" rtl="0">
              <a:spcBef>
                <a:spcPts val="0"/>
              </a:spcBef>
              <a:spcAft>
                <a:spcPts val="0"/>
              </a:spcAft>
              <a:buSzPts val="1800"/>
              <a:buNone/>
            </a:pPr>
            <a:r>
              <a:rPr lang="fr-FR" dirty="0"/>
              <a:t>L’objectif de cette mission est de réaliser une étude de grande ampleur sur l’alimentation dans le monde, plus particulièrement sur la sous-nutrition dans le monde.</a:t>
            </a:r>
          </a:p>
          <a:p>
            <a:pPr marL="342900" lvl="0" indent="-228600" algn="l" rtl="0">
              <a:spcBef>
                <a:spcPts val="0"/>
              </a:spcBef>
              <a:spcAft>
                <a:spcPts val="0"/>
              </a:spcAft>
              <a:buSzPts val="1800"/>
              <a:buNone/>
            </a:pPr>
            <a:endParaRPr lang="fr-FR" dirty="0"/>
          </a:p>
          <a:p>
            <a:pPr marL="342900" lvl="0" indent="-228600" algn="l" rtl="0">
              <a:spcBef>
                <a:spcPts val="0"/>
              </a:spcBef>
              <a:spcAft>
                <a:spcPts val="0"/>
              </a:spcAft>
              <a:buSzPts val="1800"/>
              <a:buNone/>
            </a:pPr>
            <a:r>
              <a:rPr lang="fr-FR" dirty="0"/>
              <a:t>Pour accomplir cette étude, un certain nombre d'analyses doivent être effectuées, validées par Marc, le chef d'équipe, et Julien, l'ancien data </a:t>
            </a:r>
            <a:r>
              <a:rPr lang="fr-FR" dirty="0" err="1"/>
              <a:t>analyst</a:t>
            </a:r>
            <a:r>
              <a:rPr lang="fr-FR" dirty="0"/>
              <a:t>.</a:t>
            </a:r>
          </a:p>
        </p:txBody>
      </p:sp>
      <p:sp>
        <p:nvSpPr>
          <p:cNvPr id="2" name="Espace réservé du numéro de diapositive 1">
            <a:extLst>
              <a:ext uri="{FF2B5EF4-FFF2-40B4-BE49-F238E27FC236}">
                <a16:creationId xmlns:a16="http://schemas.microsoft.com/office/drawing/2014/main" id="{A2D68943-A583-AF4E-F994-721A95B5A5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Méthodologie de l’analyse</a:t>
            </a:r>
            <a:endParaRPr sz="3200" dirty="0"/>
          </a:p>
        </p:txBody>
      </p:sp>
      <p:sp>
        <p:nvSpPr>
          <p:cNvPr id="138" name="Google Shape;138;p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228600" algn="l" rtl="0">
              <a:spcBef>
                <a:spcPts val="0"/>
              </a:spcBef>
              <a:spcAft>
                <a:spcPts val="0"/>
              </a:spcAft>
              <a:buSzPts val="1800"/>
              <a:buNone/>
            </a:pPr>
            <a:r>
              <a:rPr lang="fr-FR" dirty="0"/>
              <a:t>Le RGPD ne s’applique pas car il ne s’agit pas de données à caractère personnel</a:t>
            </a:r>
          </a:p>
          <a:p>
            <a:pPr marL="342900" lvl="0" indent="-228600" algn="l" rtl="0">
              <a:spcBef>
                <a:spcPts val="0"/>
              </a:spcBef>
              <a:spcAft>
                <a:spcPts val="0"/>
              </a:spcAft>
              <a:buSzPts val="1800"/>
              <a:buNone/>
            </a:pPr>
            <a:endParaRPr lang="fr-FR" dirty="0"/>
          </a:p>
          <a:p>
            <a:pPr lvl="0" algn="l" rtl="0">
              <a:spcBef>
                <a:spcPts val="0"/>
              </a:spcBef>
              <a:spcAft>
                <a:spcPts val="0"/>
              </a:spcAft>
              <a:buSzPts val="1800"/>
              <a:buFont typeface="Arial" panose="020B0604020202020204" pitchFamily="34" charset="0"/>
              <a:buChar char="•"/>
            </a:pPr>
            <a:r>
              <a:rPr lang="fr-FR" dirty="0"/>
              <a:t>Notre analyse s'est faite à partir des outils informatiques tels que Anaconda, un logiciel open source de gestion de paquets et d'environnement pour les langages de programmation Python et R.</a:t>
            </a:r>
          </a:p>
          <a:p>
            <a:pPr lvl="0" algn="l" rtl="0">
              <a:spcBef>
                <a:spcPts val="0"/>
              </a:spcBef>
              <a:spcAft>
                <a:spcPts val="0"/>
              </a:spcAft>
              <a:buSzPts val="1800"/>
              <a:buFont typeface="Arial" panose="020B0604020202020204" pitchFamily="34" charset="0"/>
              <a:buChar char="•"/>
            </a:pPr>
            <a:endParaRPr lang="fr-FR" dirty="0"/>
          </a:p>
          <a:p>
            <a:pPr lvl="0" algn="l" rtl="0">
              <a:spcBef>
                <a:spcPts val="0"/>
              </a:spcBef>
              <a:spcAft>
                <a:spcPts val="0"/>
              </a:spcAft>
              <a:buSzPts val="1800"/>
              <a:buFont typeface="Arial" panose="020B0604020202020204" pitchFamily="34" charset="0"/>
              <a:buChar char="•"/>
            </a:pPr>
            <a:r>
              <a:rPr lang="fr-FR" dirty="0"/>
              <a:t>Nous avons également utilisé </a:t>
            </a:r>
            <a:r>
              <a:rPr lang="fr-FR" dirty="0" err="1"/>
              <a:t>Jupyter</a:t>
            </a:r>
            <a:r>
              <a:rPr lang="fr-FR" dirty="0"/>
              <a:t> Notebook, un environnement de développement interactif qui permet aux utilisateurs d'écrire du code, d'exécuter des commandes et de visualiser les résultats dans un navigateur web.</a:t>
            </a:r>
          </a:p>
          <a:p>
            <a:pPr lvl="0" algn="l" rtl="0">
              <a:spcBef>
                <a:spcPts val="0"/>
              </a:spcBef>
              <a:spcAft>
                <a:spcPts val="0"/>
              </a:spcAft>
              <a:buSzPts val="1800"/>
              <a:buFont typeface="Arial" panose="020B0604020202020204" pitchFamily="34" charset="0"/>
              <a:buChar char="•"/>
            </a:pPr>
            <a:endParaRPr lang="fr-FR" dirty="0"/>
          </a:p>
          <a:p>
            <a:pPr lvl="0" algn="l" rtl="0">
              <a:spcBef>
                <a:spcPts val="0"/>
              </a:spcBef>
              <a:spcAft>
                <a:spcPts val="0"/>
              </a:spcAft>
              <a:buSzPts val="1800"/>
              <a:buFont typeface="Arial" panose="020B0604020202020204" pitchFamily="34" charset="0"/>
              <a:buChar char="•"/>
            </a:pPr>
            <a:r>
              <a:rPr lang="fr-FR" dirty="0"/>
              <a:t>Enfin, nous avons employé Python, un langage de programmation polyvalent et populaire, pour mener à bien notre analyse des données.</a:t>
            </a:r>
          </a:p>
        </p:txBody>
      </p:sp>
      <p:sp>
        <p:nvSpPr>
          <p:cNvPr id="2" name="Espace réservé du numéro de diapositive 1">
            <a:extLst>
              <a:ext uri="{FF2B5EF4-FFF2-40B4-BE49-F238E27FC236}">
                <a16:creationId xmlns:a16="http://schemas.microsoft.com/office/drawing/2014/main" id="{C05370DD-4707-0C08-FFC4-A601E54B35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1) Proportion de personnes en état de sous-nutrition en 2017</a:t>
            </a:r>
            <a:endParaRPr sz="3200" dirty="0"/>
          </a:p>
        </p:txBody>
      </p:sp>
      <p:sp>
        <p:nvSpPr>
          <p:cNvPr id="146" name="Google Shape;146;p4"/>
          <p:cNvSpPr txBox="1">
            <a:spLocks noGrp="1"/>
          </p:cNvSpPr>
          <p:nvPr>
            <p:ph type="body" idx="1"/>
          </p:nvPr>
        </p:nvSpPr>
        <p:spPr>
          <a:xfrm>
            <a:off x="801286" y="2260795"/>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numCol="2" anchor="ctr" anchorCtr="0">
            <a:normAutofit/>
          </a:bodyPr>
          <a:lstStyle/>
          <a:p>
            <a:pPr marL="0" lvl="0" indent="0" algn="l" rtl="0">
              <a:spcBef>
                <a:spcPts val="0"/>
              </a:spcBef>
              <a:spcAft>
                <a:spcPts val="0"/>
              </a:spcAft>
              <a:buSzPts val="1800"/>
              <a:buNone/>
            </a:pPr>
            <a:endParaRPr lang="fr-FR" dirty="0"/>
          </a:p>
          <a:p>
            <a:pPr marL="0" lvl="0" indent="0" algn="l" rtl="0">
              <a:spcBef>
                <a:spcPts val="0"/>
              </a:spcBef>
              <a:spcAft>
                <a:spcPts val="0"/>
              </a:spcAft>
              <a:buSzPts val="1800"/>
              <a:buNone/>
            </a:pPr>
            <a:endParaRPr lang="fr-FR" dirty="0"/>
          </a:p>
          <a:p>
            <a:pPr marL="0" lvl="0" indent="0" algn="l" rtl="0">
              <a:spcBef>
                <a:spcPts val="0"/>
              </a:spcBef>
              <a:spcAft>
                <a:spcPts val="0"/>
              </a:spcAft>
              <a:buSzPts val="1800"/>
              <a:buNone/>
            </a:pPr>
            <a:endParaRPr lang="fr-FR" dirty="0"/>
          </a:p>
          <a:p>
            <a:pPr marL="0" lvl="0" indent="0" algn="l" rtl="0">
              <a:spcBef>
                <a:spcPts val="0"/>
              </a:spcBef>
              <a:spcAft>
                <a:spcPts val="0"/>
              </a:spcAft>
              <a:buSzPts val="1800"/>
              <a:buNone/>
            </a:pPr>
            <a:endParaRPr lang="fr-FR" dirty="0"/>
          </a:p>
          <a:p>
            <a:pPr marL="0" lvl="0" indent="0" algn="l" rtl="0">
              <a:spcBef>
                <a:spcPts val="0"/>
              </a:spcBef>
              <a:spcAft>
                <a:spcPts val="0"/>
              </a:spcAft>
              <a:buSzPts val="1800"/>
              <a:buNone/>
            </a:pPr>
            <a:endParaRPr dirty="0"/>
          </a:p>
        </p:txBody>
      </p:sp>
      <p:sp>
        <p:nvSpPr>
          <p:cNvPr id="5" name="ZoneTexte 4">
            <a:extLst>
              <a:ext uri="{FF2B5EF4-FFF2-40B4-BE49-F238E27FC236}">
                <a16:creationId xmlns:a16="http://schemas.microsoft.com/office/drawing/2014/main" id="{05096FAC-27C4-A382-8704-5A9286626042}"/>
              </a:ext>
            </a:extLst>
          </p:cNvPr>
          <p:cNvSpPr txBox="1"/>
          <p:nvPr/>
        </p:nvSpPr>
        <p:spPr>
          <a:xfrm>
            <a:off x="5648164" y="3205163"/>
            <a:ext cx="6098958" cy="1200329"/>
          </a:xfrm>
          <a:prstGeom prst="rect">
            <a:avLst/>
          </a:prstGeom>
          <a:noFill/>
        </p:spPr>
        <p:txBody>
          <a:bodyPr wrap="square">
            <a:spAutoFit/>
          </a:bodyPr>
          <a:lstStyle/>
          <a:p>
            <a:r>
              <a:rPr kumimoji="0" lang="fr-FR" sz="1800" b="0" i="0" u="none" strike="noStrike" kern="0" cap="none" spc="0" normalizeH="0" baseline="0" noProof="0" dirty="0">
                <a:ln>
                  <a:noFill/>
                </a:ln>
                <a:solidFill>
                  <a:srgbClr val="FFFFFF"/>
                </a:solidFill>
                <a:effectLst/>
                <a:uLnTx/>
                <a:uFillTx/>
                <a:latin typeface="Century Gothic"/>
                <a:sym typeface="Century Gothic"/>
              </a:rPr>
              <a:t>En 2017, la proportion de personnes en état de sous-nutrition s'élevait à environ 7,10%, soit environ 535,7 millions de personnes, sur un total de 7,5 milliards de personnes dans le monde.</a:t>
            </a:r>
          </a:p>
        </p:txBody>
      </p:sp>
      <p:pic>
        <p:nvPicPr>
          <p:cNvPr id="9" name="Image 8">
            <a:extLst>
              <a:ext uri="{FF2B5EF4-FFF2-40B4-BE49-F238E27FC236}">
                <a16:creationId xmlns:a16="http://schemas.microsoft.com/office/drawing/2014/main" id="{547654DF-9C6F-5323-C3D4-BB95989813AF}"/>
              </a:ext>
            </a:extLst>
          </p:cNvPr>
          <p:cNvPicPr>
            <a:picLocks noChangeAspect="1"/>
          </p:cNvPicPr>
          <p:nvPr/>
        </p:nvPicPr>
        <p:blipFill>
          <a:blip r:embed="rId3"/>
          <a:stretch>
            <a:fillRect/>
          </a:stretch>
        </p:blipFill>
        <p:spPr>
          <a:xfrm>
            <a:off x="56082" y="2454705"/>
            <a:ext cx="5200820" cy="3636511"/>
          </a:xfrm>
          <a:prstGeom prst="rect">
            <a:avLst/>
          </a:prstGeom>
        </p:spPr>
      </p:pic>
      <p:sp>
        <p:nvSpPr>
          <p:cNvPr id="2" name="Espace réservé du numéro de diapositive 1">
            <a:extLst>
              <a:ext uri="{FF2B5EF4-FFF2-40B4-BE49-F238E27FC236}">
                <a16:creationId xmlns:a16="http://schemas.microsoft.com/office/drawing/2014/main" id="{0F4087C2-8E44-E69D-608F-16F2C1547D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2) Nombre théorique de personnes qui pourraient être nourries en 2017</a:t>
            </a:r>
            <a:endParaRPr sz="3200" dirty="0"/>
          </a:p>
        </p:txBody>
      </p:sp>
      <p:sp>
        <p:nvSpPr>
          <p:cNvPr id="153" name="Google Shape;153;p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numCol="2" anchor="ctr" anchorCtr="0">
            <a:normAutofit/>
          </a:bodyPr>
          <a:lstStyle/>
          <a:p>
            <a:pPr marL="0" lvl="0" indent="0" algn="l" rtl="0">
              <a:spcBef>
                <a:spcPts val="0"/>
              </a:spcBef>
              <a:spcAft>
                <a:spcPts val="0"/>
              </a:spcAft>
              <a:buSzPts val="1800"/>
              <a:buNone/>
            </a:pPr>
            <a:endParaRPr lang="fr-FR" dirty="0"/>
          </a:p>
          <a:p>
            <a:pPr marL="0" lvl="0" indent="0" algn="l" rtl="0">
              <a:spcBef>
                <a:spcPts val="0"/>
              </a:spcBef>
              <a:spcAft>
                <a:spcPts val="0"/>
              </a:spcAft>
              <a:buSzPts val="1800"/>
              <a:buNone/>
            </a:pPr>
            <a:endParaRPr dirty="0"/>
          </a:p>
        </p:txBody>
      </p:sp>
      <p:sp>
        <p:nvSpPr>
          <p:cNvPr id="5" name="ZoneTexte 4">
            <a:extLst>
              <a:ext uri="{FF2B5EF4-FFF2-40B4-BE49-F238E27FC236}">
                <a16:creationId xmlns:a16="http://schemas.microsoft.com/office/drawing/2014/main" id="{A668B0B8-3175-6B24-CE04-DBC29BFA8FD6}"/>
              </a:ext>
            </a:extLst>
          </p:cNvPr>
          <p:cNvSpPr txBox="1"/>
          <p:nvPr/>
        </p:nvSpPr>
        <p:spPr>
          <a:xfrm>
            <a:off x="4190260" y="3454162"/>
            <a:ext cx="6107836"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C6BB"/>
              </a:buClr>
              <a:buSzPts val="1800"/>
              <a:buFont typeface="Noto Sans Symbols"/>
              <a:buNone/>
              <a:tabLst/>
              <a:defRPr/>
            </a:pPr>
            <a:r>
              <a:rPr kumimoji="0" lang="fr-FR" sz="1800" b="0" i="0" u="none" strike="noStrike" kern="0" cap="none" spc="0" normalizeH="0" baseline="0" noProof="0" dirty="0">
                <a:ln>
                  <a:noFill/>
                </a:ln>
                <a:solidFill>
                  <a:srgbClr val="FFFFFF"/>
                </a:solidFill>
                <a:effectLst/>
                <a:uLnTx/>
                <a:uFillTx/>
                <a:latin typeface="Century Gothic"/>
                <a:sym typeface="Century Gothic"/>
              </a:rPr>
              <a:t>En 2017, il était théoriquement possible de nourrir environ 8,3 milliards personnes, ce qui représente un pourcentage de 110,86 % de la population mondiale, en supposant un besoin alimentaire moyen de 2500 kcal par personne et par jour.</a:t>
            </a:r>
          </a:p>
        </p:txBody>
      </p:sp>
      <p:pic>
        <p:nvPicPr>
          <p:cNvPr id="9" name="Image 8">
            <a:extLst>
              <a:ext uri="{FF2B5EF4-FFF2-40B4-BE49-F238E27FC236}">
                <a16:creationId xmlns:a16="http://schemas.microsoft.com/office/drawing/2014/main" id="{D3687C0E-2310-A017-47FB-7A557BE05FBD}"/>
              </a:ext>
            </a:extLst>
          </p:cNvPr>
          <p:cNvPicPr>
            <a:picLocks noChangeAspect="1"/>
          </p:cNvPicPr>
          <p:nvPr/>
        </p:nvPicPr>
        <p:blipFill>
          <a:blip r:embed="rId3"/>
          <a:stretch>
            <a:fillRect/>
          </a:stretch>
        </p:blipFill>
        <p:spPr>
          <a:xfrm>
            <a:off x="189953" y="2521258"/>
            <a:ext cx="3822192" cy="3337540"/>
          </a:xfrm>
          <a:prstGeom prst="rect">
            <a:avLst/>
          </a:prstGeom>
        </p:spPr>
      </p:pic>
      <p:sp>
        <p:nvSpPr>
          <p:cNvPr id="2" name="Espace réservé du numéro de diapositive 1">
            <a:extLst>
              <a:ext uri="{FF2B5EF4-FFF2-40B4-BE49-F238E27FC236}">
                <a16:creationId xmlns:a16="http://schemas.microsoft.com/office/drawing/2014/main" id="{3E0CFBE9-056D-6089-A0B2-15B70B278B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3) Nombre théorique de personnes qui pourraient être nourries uniquement avec les végétaux en 2017</a:t>
            </a:r>
            <a:endParaRPr dirty="0"/>
          </a:p>
        </p:txBody>
      </p:sp>
      <p:sp>
        <p:nvSpPr>
          <p:cNvPr id="160" name="Google Shape;160;p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r>
              <a:rPr lang="fr-FR" dirty="0"/>
              <a:t>En 2017, théoriquement 6,9 milliards de personnes soit 91,47 % de la population mondiale, pourrait être nourries uniquement  avec les  végétaux.</a:t>
            </a:r>
            <a:endParaRPr dirty="0"/>
          </a:p>
        </p:txBody>
      </p:sp>
      <p:sp>
        <p:nvSpPr>
          <p:cNvPr id="2" name="Espace réservé du numéro de diapositive 1">
            <a:extLst>
              <a:ext uri="{FF2B5EF4-FFF2-40B4-BE49-F238E27FC236}">
                <a16:creationId xmlns:a16="http://schemas.microsoft.com/office/drawing/2014/main" id="{B20A087A-B54B-6876-6AB9-508122DFF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4) Répartition de la disponibilité intérieure</a:t>
            </a:r>
            <a:endParaRPr dirty="0"/>
          </a:p>
        </p:txBody>
      </p:sp>
      <p:sp>
        <p:nvSpPr>
          <p:cNvPr id="167" name="Google Shape;167;p7"/>
          <p:cNvSpPr txBox="1">
            <a:spLocks noGrp="1"/>
          </p:cNvSpPr>
          <p:nvPr>
            <p:ph type="body" idx="1"/>
          </p:nvPr>
        </p:nvSpPr>
        <p:spPr>
          <a:xfrm>
            <a:off x="810000" y="2201663"/>
            <a:ext cx="10554574" cy="4085748"/>
          </a:xfrm>
          <a:prstGeom prst="rect">
            <a:avLst/>
          </a:prstGeom>
          <a:noFill/>
          <a:ln>
            <a:noFill/>
          </a:ln>
          <a:effectLst>
            <a:outerShdw blurRad="50800">
              <a:srgbClr val="000000">
                <a:alpha val="40000"/>
              </a:srgbClr>
            </a:outerShdw>
          </a:effectLst>
        </p:spPr>
        <p:txBody>
          <a:bodyPr spcFirstLastPara="1" wrap="square" lIns="91425" tIns="45700" rIns="91425" bIns="45700" numCol="2" anchor="ctr" anchorCtr="0">
            <a:normAutofit/>
          </a:bodyPr>
          <a:lstStyle/>
          <a:p>
            <a:pPr marL="0" lvl="0" indent="0" algn="l" rtl="0">
              <a:spcBef>
                <a:spcPts val="0"/>
              </a:spcBef>
              <a:spcAft>
                <a:spcPts val="0"/>
              </a:spcAft>
              <a:buClr>
                <a:srgbClr val="000000"/>
              </a:buClr>
              <a:buSzPts val="1800"/>
              <a:buFont typeface="Arial"/>
              <a:buNone/>
            </a:pPr>
            <a:r>
              <a:rPr lang="fr-FR" dirty="0"/>
              <a:t>La </a:t>
            </a:r>
            <a:r>
              <a:rPr lang="fr-FR" dirty="0" err="1"/>
              <a:t>disls</a:t>
            </a:r>
            <a:endParaRPr dirty="0"/>
          </a:p>
        </p:txBody>
      </p:sp>
      <p:pic>
        <p:nvPicPr>
          <p:cNvPr id="3" name="Image 2">
            <a:extLst>
              <a:ext uri="{FF2B5EF4-FFF2-40B4-BE49-F238E27FC236}">
                <a16:creationId xmlns:a16="http://schemas.microsoft.com/office/drawing/2014/main" id="{65135D98-A03E-99E1-AB89-63567A2D60D0}"/>
              </a:ext>
            </a:extLst>
          </p:cNvPr>
          <p:cNvPicPr>
            <a:picLocks noChangeAspect="1"/>
          </p:cNvPicPr>
          <p:nvPr/>
        </p:nvPicPr>
        <p:blipFill>
          <a:blip r:embed="rId3"/>
          <a:stretch>
            <a:fillRect/>
          </a:stretch>
        </p:blipFill>
        <p:spPr>
          <a:xfrm>
            <a:off x="371383" y="2507545"/>
            <a:ext cx="5304562" cy="3779866"/>
          </a:xfrm>
          <a:prstGeom prst="rect">
            <a:avLst/>
          </a:prstGeom>
        </p:spPr>
      </p:pic>
      <p:sp>
        <p:nvSpPr>
          <p:cNvPr id="4" name="ZoneTexte 3">
            <a:extLst>
              <a:ext uri="{FF2B5EF4-FFF2-40B4-BE49-F238E27FC236}">
                <a16:creationId xmlns:a16="http://schemas.microsoft.com/office/drawing/2014/main" id="{6C4E6E60-EE87-047A-5FA5-36202D6D7422}"/>
              </a:ext>
            </a:extLst>
          </p:cNvPr>
          <p:cNvSpPr txBox="1"/>
          <p:nvPr/>
        </p:nvSpPr>
        <p:spPr>
          <a:xfrm>
            <a:off x="6516057" y="3429000"/>
            <a:ext cx="518899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C6BB"/>
              </a:buClr>
              <a:buSzPts val="1800"/>
              <a:buFont typeface="Noto Sans Symbols"/>
              <a:buNone/>
              <a:tabLst/>
              <a:defRPr/>
            </a:pPr>
            <a:r>
              <a:rPr kumimoji="0" lang="fr-FR" sz="1800" b="0" i="0" u="none" strike="noStrike" kern="0" cap="none" spc="0" normalizeH="0" baseline="0" noProof="0" dirty="0">
                <a:ln>
                  <a:noFill/>
                </a:ln>
                <a:solidFill>
                  <a:srgbClr val="FFFFFF"/>
                </a:solidFill>
                <a:effectLst/>
                <a:uLnTx/>
                <a:uFillTx/>
                <a:latin typeface="Century Gothic"/>
                <a:cs typeface="Arial"/>
                <a:sym typeface="Century Gothic"/>
              </a:rPr>
              <a:t>La part de l</a:t>
            </a:r>
            <a:r>
              <a:rPr lang="fr-FR" sz="1800" dirty="0">
                <a:solidFill>
                  <a:srgbClr val="FFFFFF"/>
                </a:solidFill>
                <a:latin typeface="Century Gothic"/>
                <a:sym typeface="Century Gothic"/>
              </a:rPr>
              <a:t>’alimentation humaine dans la disponibilité intérieure est d’environ 49,5%; Celle de l’alimentation animale de 13,2% et environ 4,6% est perdue.</a:t>
            </a:r>
            <a:endParaRPr kumimoji="0" lang="fr-FR" sz="1800" b="0" i="0" u="none" strike="noStrike" kern="0" cap="none" spc="0" normalizeH="0" baseline="0" noProof="0" dirty="0">
              <a:ln>
                <a:noFill/>
              </a:ln>
              <a:solidFill>
                <a:srgbClr val="FFFFFF"/>
              </a:solidFill>
              <a:effectLst/>
              <a:uLnTx/>
              <a:uFillTx/>
              <a:latin typeface="Century Gothic"/>
              <a:cs typeface="Arial"/>
              <a:sym typeface="Century Gothic"/>
            </a:endParaRPr>
          </a:p>
        </p:txBody>
      </p:sp>
      <p:sp>
        <p:nvSpPr>
          <p:cNvPr id="2" name="Espace réservé du numéro de diapositive 1">
            <a:extLst>
              <a:ext uri="{FF2B5EF4-FFF2-40B4-BE49-F238E27FC236}">
                <a16:creationId xmlns:a16="http://schemas.microsoft.com/office/drawing/2014/main" id="{47E41B40-34EA-8D93-DD17-8094DAFB5E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5) Part de l’utilisation des principales céréales entre l’alimentation humaine et animale</a:t>
            </a:r>
            <a:endParaRPr dirty="0"/>
          </a:p>
        </p:txBody>
      </p:sp>
      <p:pic>
        <p:nvPicPr>
          <p:cNvPr id="3" name="Image 2">
            <a:extLst>
              <a:ext uri="{FF2B5EF4-FFF2-40B4-BE49-F238E27FC236}">
                <a16:creationId xmlns:a16="http://schemas.microsoft.com/office/drawing/2014/main" id="{E171809C-CBE9-BEDC-24C3-5D6780231A8E}"/>
              </a:ext>
            </a:extLst>
          </p:cNvPr>
          <p:cNvPicPr>
            <a:picLocks noChangeAspect="1"/>
          </p:cNvPicPr>
          <p:nvPr/>
        </p:nvPicPr>
        <p:blipFill>
          <a:blip r:embed="rId3"/>
          <a:stretch>
            <a:fillRect/>
          </a:stretch>
        </p:blipFill>
        <p:spPr>
          <a:xfrm>
            <a:off x="818712" y="2601157"/>
            <a:ext cx="3824143" cy="3257641"/>
          </a:xfrm>
          <a:prstGeom prst="rect">
            <a:avLst/>
          </a:prstGeom>
        </p:spPr>
      </p:pic>
      <p:sp>
        <p:nvSpPr>
          <p:cNvPr id="5" name="ZoneTexte 4">
            <a:extLst>
              <a:ext uri="{FF2B5EF4-FFF2-40B4-BE49-F238E27FC236}">
                <a16:creationId xmlns:a16="http://schemas.microsoft.com/office/drawing/2014/main" id="{215232F0-4526-A0FA-CE65-3D03F4D27269}"/>
              </a:ext>
            </a:extLst>
          </p:cNvPr>
          <p:cNvSpPr txBox="1"/>
          <p:nvPr/>
        </p:nvSpPr>
        <p:spPr>
          <a:xfrm>
            <a:off x="5197876" y="3221673"/>
            <a:ext cx="6098958" cy="147732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C6BB"/>
              </a:buClr>
              <a:buSzPts val="1800"/>
              <a:buFont typeface="Arial" panose="020B0604020202020204" pitchFamily="34" charset="0"/>
              <a:buChar char="•"/>
              <a:tabLst/>
              <a:defRPr/>
            </a:pPr>
            <a:r>
              <a:rPr kumimoji="0" lang="fr-FR" sz="1800" b="0" i="0" u="none" strike="noStrike" kern="0" cap="none" spc="0" normalizeH="0" baseline="0" noProof="0" dirty="0">
                <a:ln>
                  <a:noFill/>
                </a:ln>
                <a:solidFill>
                  <a:srgbClr val="FFFFFF"/>
                </a:solidFill>
                <a:effectLst/>
                <a:uLnTx/>
                <a:uFillTx/>
                <a:latin typeface="Century Gothic"/>
                <a:sym typeface="Century Gothic"/>
              </a:rPr>
              <a:t>La proportion de l’utilisation des principales céréales pour l’alimentation animale est de : 36 %</a:t>
            </a:r>
          </a:p>
          <a:p>
            <a:pPr marL="285750" marR="0" lvl="0" indent="-285750" algn="l" defTabSz="914400" rtl="0" eaLnBrk="1" fontAlgn="auto" latinLnBrk="0" hangingPunct="1">
              <a:lnSpc>
                <a:spcPct val="100000"/>
              </a:lnSpc>
              <a:spcBef>
                <a:spcPts val="0"/>
              </a:spcBef>
              <a:spcAft>
                <a:spcPts val="0"/>
              </a:spcAft>
              <a:buClr>
                <a:srgbClr val="00C6BB"/>
              </a:buClr>
              <a:buSzPts val="1800"/>
              <a:buFont typeface="Arial" panose="020B0604020202020204" pitchFamily="34" charset="0"/>
              <a:buChar char="•"/>
              <a:tabLst/>
              <a:defRPr/>
            </a:pPr>
            <a:endParaRPr kumimoji="0" lang="fr-FR" sz="1800" b="0" i="0" u="none" strike="noStrike" kern="0" cap="none" spc="0" normalizeH="0" baseline="0" noProof="0" dirty="0">
              <a:ln>
                <a:noFill/>
              </a:ln>
              <a:solidFill>
                <a:srgbClr val="FFFFFF"/>
              </a:solidFill>
              <a:effectLst/>
              <a:uLnTx/>
              <a:uFillTx/>
              <a:latin typeface="Century Gothic"/>
              <a:sym typeface="Century Gothic"/>
            </a:endParaRPr>
          </a:p>
          <a:p>
            <a:pPr marL="285750" marR="0" lvl="0" indent="-285750" algn="l" defTabSz="914400" rtl="0" eaLnBrk="1" fontAlgn="auto" latinLnBrk="0" hangingPunct="1">
              <a:lnSpc>
                <a:spcPct val="100000"/>
              </a:lnSpc>
              <a:spcBef>
                <a:spcPts val="0"/>
              </a:spcBef>
              <a:spcAft>
                <a:spcPts val="0"/>
              </a:spcAft>
              <a:buClr>
                <a:srgbClr val="00C6BB"/>
              </a:buClr>
              <a:buSzPts val="1800"/>
              <a:buFont typeface="Arial" panose="020B0604020202020204" pitchFamily="34" charset="0"/>
              <a:buChar char="•"/>
              <a:tabLst/>
              <a:defRPr/>
            </a:pPr>
            <a:endParaRPr kumimoji="0" lang="fr-FR" sz="1800" b="0" i="0" u="none" strike="noStrike" kern="0" cap="none" spc="0" normalizeH="0" baseline="0" noProof="0" dirty="0">
              <a:ln>
                <a:noFill/>
              </a:ln>
              <a:solidFill>
                <a:srgbClr val="FFFFFF"/>
              </a:solidFill>
              <a:effectLst/>
              <a:uLnTx/>
              <a:uFillTx/>
              <a:latin typeface="Century Gothic"/>
              <a:sym typeface="Century Gothic"/>
            </a:endParaRPr>
          </a:p>
          <a:p>
            <a:pPr marL="285750" marR="0" lvl="0" indent="-285750" algn="l" defTabSz="914400" rtl="0" eaLnBrk="1" fontAlgn="auto" latinLnBrk="0" hangingPunct="1">
              <a:lnSpc>
                <a:spcPct val="100000"/>
              </a:lnSpc>
              <a:spcBef>
                <a:spcPts val="0"/>
              </a:spcBef>
              <a:spcAft>
                <a:spcPts val="0"/>
              </a:spcAft>
              <a:buClr>
                <a:srgbClr val="00C6BB"/>
              </a:buClr>
              <a:buSzPts val="1800"/>
              <a:buFont typeface="Arial" panose="020B0604020202020204" pitchFamily="34" charset="0"/>
              <a:buChar char="•"/>
              <a:tabLst/>
              <a:defRPr/>
            </a:pPr>
            <a:r>
              <a:rPr kumimoji="0" lang="fr-FR" sz="1800" b="0" i="0" u="none" strike="noStrike" kern="0" cap="none" spc="0" normalizeH="0" baseline="0" noProof="0" dirty="0">
                <a:ln>
                  <a:noFill/>
                </a:ln>
                <a:solidFill>
                  <a:srgbClr val="FFFFFF"/>
                </a:solidFill>
                <a:effectLst/>
                <a:uLnTx/>
                <a:uFillTx/>
                <a:latin typeface="Century Gothic"/>
                <a:sym typeface="Century Gothic"/>
              </a:rPr>
              <a:t>Celle d'alimentation humaine est de : 43 %</a:t>
            </a:r>
          </a:p>
        </p:txBody>
      </p:sp>
      <p:sp>
        <p:nvSpPr>
          <p:cNvPr id="2" name="Espace réservé du numéro de diapositive 1">
            <a:extLst>
              <a:ext uri="{FF2B5EF4-FFF2-40B4-BE49-F238E27FC236}">
                <a16:creationId xmlns:a16="http://schemas.microsoft.com/office/drawing/2014/main" id="{5F10B526-1ABC-471C-A04C-8D8F4651F4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6) Liste des 10 pays où la proportion de personnes en état de sous-nutrition est la plus forte en </a:t>
            </a:r>
            <a:r>
              <a:rPr lang="fr-FR" sz="3200" dirty="0">
                <a:solidFill>
                  <a:schemeClr val="lt1"/>
                </a:solidFill>
              </a:rPr>
              <a:t>2017</a:t>
            </a:r>
            <a:endParaRPr dirty="0"/>
          </a:p>
        </p:txBody>
      </p:sp>
      <p:pic>
        <p:nvPicPr>
          <p:cNvPr id="3" name="Image 2">
            <a:extLst>
              <a:ext uri="{FF2B5EF4-FFF2-40B4-BE49-F238E27FC236}">
                <a16:creationId xmlns:a16="http://schemas.microsoft.com/office/drawing/2014/main" id="{9602202D-ED57-0E8A-416F-A84578B38DDE}"/>
              </a:ext>
            </a:extLst>
          </p:cNvPr>
          <p:cNvPicPr>
            <a:picLocks noChangeAspect="1"/>
          </p:cNvPicPr>
          <p:nvPr/>
        </p:nvPicPr>
        <p:blipFill>
          <a:blip r:embed="rId3"/>
          <a:stretch>
            <a:fillRect/>
          </a:stretch>
        </p:blipFill>
        <p:spPr>
          <a:xfrm>
            <a:off x="0" y="1873188"/>
            <a:ext cx="7365378" cy="4984812"/>
          </a:xfrm>
          <a:prstGeom prst="rect">
            <a:avLst/>
          </a:prstGeom>
        </p:spPr>
      </p:pic>
      <p:sp>
        <p:nvSpPr>
          <p:cNvPr id="4" name="Espace réservé du texte 3">
            <a:extLst>
              <a:ext uri="{FF2B5EF4-FFF2-40B4-BE49-F238E27FC236}">
                <a16:creationId xmlns:a16="http://schemas.microsoft.com/office/drawing/2014/main" id="{3934546E-27A6-D2C9-70AC-CD31699F368A}"/>
              </a:ext>
            </a:extLst>
          </p:cNvPr>
          <p:cNvSpPr>
            <a:spLocks noGrp="1"/>
          </p:cNvSpPr>
          <p:nvPr>
            <p:ph type="body" idx="1"/>
          </p:nvPr>
        </p:nvSpPr>
        <p:spPr>
          <a:xfrm>
            <a:off x="7466120" y="2209755"/>
            <a:ext cx="4413193" cy="2438490"/>
          </a:xfrm>
        </p:spPr>
        <p:txBody>
          <a:bodyPr/>
          <a:lstStyle/>
          <a:p>
            <a:pPr marL="114300" indent="0">
              <a:buNone/>
            </a:pPr>
            <a:r>
              <a:rPr lang="fr-FR" dirty="0"/>
              <a:t>Les premiers pays de la liste sont Haïti en Amérique centrale et la Corée en Asie, suivis principalement par des pays d'Afrique et d'Asie tels que le Timor-Leste et l'Afghanistan.</a:t>
            </a:r>
          </a:p>
        </p:txBody>
      </p:sp>
      <p:sp>
        <p:nvSpPr>
          <p:cNvPr id="2" name="Espace réservé du numéro de diapositive 1">
            <a:extLst>
              <a:ext uri="{FF2B5EF4-FFF2-40B4-BE49-F238E27FC236}">
                <a16:creationId xmlns:a16="http://schemas.microsoft.com/office/drawing/2014/main" id="{67CCEE20-23CA-B381-6C8D-F251A6C3EB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cSld>
  <p:clrMapOvr>
    <a:masterClrMapping/>
  </p:clrMapOvr>
</p:sld>
</file>

<file path=ppt/theme/theme1.xml><?xml version="1.0" encoding="utf-8"?>
<a:theme xmlns:a="http://schemas.openxmlformats.org/drawingml/2006/main" name="Entre guillemets">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1093</Words>
  <Application>Microsoft Office PowerPoint</Application>
  <PresentationFormat>Grand écran</PresentationFormat>
  <Paragraphs>86</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Calibri</vt:lpstr>
      <vt:lpstr>Century Gothic</vt:lpstr>
      <vt:lpstr>Arial</vt:lpstr>
      <vt:lpstr>Noto Sans Symbols</vt:lpstr>
      <vt:lpstr>Entre guillemets</vt:lpstr>
      <vt:lpstr>Étude sur l’alimentation dans le monde</vt:lpstr>
      <vt:lpstr>Contexte</vt:lpstr>
      <vt:lpstr>Méthodologie de l’analyse</vt:lpstr>
      <vt:lpstr>1) Proportion de personnes en état de sous-nutrition en 2017</vt:lpstr>
      <vt:lpstr>2) Nombre théorique de personnes qui pourraient être nourries en 2017</vt:lpstr>
      <vt:lpstr>3) Nombre théorique de personnes qui pourraient être nourries uniquement avec les végétaux en 2017</vt:lpstr>
      <vt:lpstr>4) Répartition de la disponibilité intérieure</vt:lpstr>
      <vt:lpstr>5) Part de l’utilisation des principales céréales entre l’alimentation humaine et animale</vt:lpstr>
      <vt:lpstr>6) Liste des 10 pays où la proportion de personnes en état de sous-nutrition est la plus forte en 2017</vt:lpstr>
      <vt:lpstr>7) Liste des 10 pays qui ont le plus bénéficié de l’aide alimentaire entre 2013 et 2016</vt:lpstr>
      <vt:lpstr>8) Évolution de l’aide alimentaire pour les 5 pays qui en ont le plus bénéficié entre 2013 et 2016</vt:lpstr>
      <vt:lpstr>9) Liste des 10 pays qui ont la plus forte disponibilité alimentaire par habitant</vt:lpstr>
      <vt:lpstr>9) Liste des 10 pays qui ont la plus faible disponibilité alimentaire par habitant</vt:lpstr>
      <vt:lpstr>10) Étude sur le manioc en Thaïlande</vt:lpstr>
      <vt:lpstr>11) Analyses complémentaires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sur l’alimentation dans le monde</dc:title>
  <dc:creator>JeY jEy</dc:creator>
  <cp:lastModifiedBy>Ruddy</cp:lastModifiedBy>
  <cp:revision>5</cp:revision>
  <dcterms:created xsi:type="dcterms:W3CDTF">2023-03-17T20:58:30Z</dcterms:created>
  <dcterms:modified xsi:type="dcterms:W3CDTF">2023-04-29T10:31:51Z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