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77"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51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uario\Documents\CoderHouse\CursoSQL\Entregas\tablaStock.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usuario\Documents\CoderHouse\CursoSQL\Entregas\tablaStock.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uario\Documents\CoderHouse\CursoSQL\Entregas\tablaStock.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ES"/>
  <c:chart>
    <c:plotArea>
      <c:layout>
        <c:manualLayout>
          <c:layoutTarget val="inner"/>
          <c:xMode val="edge"/>
          <c:yMode val="edge"/>
          <c:x val="0.19840064346795369"/>
          <c:y val="0.18241144635681614"/>
          <c:w val="0.60750458612028335"/>
          <c:h val="0.66664220069836444"/>
        </c:manualLayout>
      </c:layout>
      <c:pieChart>
        <c:varyColors val="1"/>
        <c:ser>
          <c:idx val="0"/>
          <c:order val="0"/>
          <c:dLbls>
            <c:dLbl>
              <c:idx val="0"/>
              <c:layout>
                <c:manualLayout>
                  <c:x val="-6.0942208612812285E-2"/>
                  <c:y val="-0.22899441047008348"/>
                </c:manualLayout>
              </c:layout>
              <c:spPr/>
              <c:txPr>
                <a:bodyPr/>
                <a:lstStyle/>
                <a:p>
                  <a:pPr>
                    <a:defRPr sz="1600"/>
                  </a:pPr>
                  <a:endParaRPr lang="es-ES"/>
                </a:p>
              </c:txPr>
              <c:showPercent val="1"/>
            </c:dLbl>
            <c:dLbl>
              <c:idx val="1"/>
              <c:layout>
                <c:manualLayout>
                  <c:x val="5.3496038689608241E-2"/>
                  <c:y val="0.15346549529138778"/>
                </c:manualLayout>
              </c:layout>
              <c:spPr/>
              <c:txPr>
                <a:bodyPr/>
                <a:lstStyle/>
                <a:p>
                  <a:pPr>
                    <a:defRPr sz="1600"/>
                  </a:pPr>
                  <a:endParaRPr lang="es-ES"/>
                </a:p>
              </c:txPr>
              <c:showPercent val="1"/>
            </c:dLbl>
            <c:showPercent val="1"/>
            <c:showLeaderLines val="1"/>
          </c:dLbls>
          <c:cat>
            <c:strLit>
              <c:ptCount val="2"/>
              <c:pt idx="0">
                <c:v>Originales</c:v>
              </c:pt>
              <c:pt idx="1">
                <c:v> No originales</c:v>
              </c:pt>
            </c:strLit>
          </c:cat>
          <c:val>
            <c:numRef>
              <c:f>stock!$H$2:$H$3</c:f>
              <c:numCache>
                <c:formatCode>General</c:formatCode>
                <c:ptCount val="2"/>
                <c:pt idx="0">
                  <c:v>5333378.6869999999</c:v>
                </c:pt>
                <c:pt idx="1">
                  <c:v>782031.17200000025</c:v>
                </c:pt>
              </c:numCache>
            </c:numRef>
          </c:val>
        </c:ser>
        <c:firstSliceAng val="0"/>
      </c:pieChart>
    </c:plotArea>
    <c:legend>
      <c:legendPos val="r"/>
      <c:layout>
        <c:manualLayout>
          <c:xMode val="edge"/>
          <c:yMode val="edge"/>
          <c:x val="0.18624416739574221"/>
          <c:y val="0.87199826246884082"/>
          <c:w val="0.65677646544182"/>
          <c:h val="0.1010993905825988"/>
        </c:manualLayout>
      </c:layout>
      <c:txPr>
        <a:bodyPr/>
        <a:lstStyle/>
        <a:p>
          <a:pPr>
            <a:defRPr sz="1600"/>
          </a:pPr>
          <a:endParaRPr lang="es-ES"/>
        </a:p>
      </c:txPr>
    </c:legend>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s-ES"/>
  <c:chart>
    <c:plotArea>
      <c:layout>
        <c:manualLayout>
          <c:layoutTarget val="inner"/>
          <c:xMode val="edge"/>
          <c:yMode val="edge"/>
          <c:x val="9.681567147856518E-2"/>
          <c:y val="0.24382966174172049"/>
          <c:w val="0.66007750984251967"/>
          <c:h val="0.63451915420684779"/>
        </c:manualLayout>
      </c:layout>
      <c:barChart>
        <c:barDir val="col"/>
        <c:grouping val="clustered"/>
        <c:ser>
          <c:idx val="0"/>
          <c:order val="0"/>
          <c:tx>
            <c:strRef>
              <c:f>Hoja3!$O$2</c:f>
              <c:strCache>
                <c:ptCount val="1"/>
                <c:pt idx="0">
                  <c:v>Enero</c:v>
                </c:pt>
              </c:strCache>
            </c:strRef>
          </c:tx>
          <c:spPr>
            <a:solidFill>
              <a:srgbClr val="92D050"/>
            </a:solidFill>
          </c:spPr>
          <c:cat>
            <c:strLit>
              <c:ptCount val="3"/>
              <c:pt idx="0">
                <c:v>Mariano</c:v>
              </c:pt>
              <c:pt idx="1">
                <c:v> Franco</c:v>
              </c:pt>
              <c:pt idx="2">
                <c:v> Agustin</c:v>
              </c:pt>
            </c:strLit>
          </c:cat>
          <c:val>
            <c:numRef>
              <c:f>Hoja3!$O$3:$O$5</c:f>
              <c:numCache>
                <c:formatCode>General</c:formatCode>
                <c:ptCount val="3"/>
                <c:pt idx="0">
                  <c:v>900239.14000000013</c:v>
                </c:pt>
                <c:pt idx="1">
                  <c:v>197174.21</c:v>
                </c:pt>
                <c:pt idx="2">
                  <c:v>2720320.06</c:v>
                </c:pt>
              </c:numCache>
            </c:numRef>
          </c:val>
        </c:ser>
        <c:ser>
          <c:idx val="1"/>
          <c:order val="1"/>
          <c:tx>
            <c:strRef>
              <c:f>Hoja3!$P$2</c:f>
              <c:strCache>
                <c:ptCount val="1"/>
                <c:pt idx="0">
                  <c:v>Febrero</c:v>
                </c:pt>
              </c:strCache>
            </c:strRef>
          </c:tx>
          <c:spPr>
            <a:solidFill>
              <a:srgbClr val="FFC000"/>
            </a:solidFill>
          </c:spPr>
          <c:cat>
            <c:strLit>
              <c:ptCount val="3"/>
              <c:pt idx="0">
                <c:v>Mariano</c:v>
              </c:pt>
              <c:pt idx="1">
                <c:v> Franco</c:v>
              </c:pt>
              <c:pt idx="2">
                <c:v> Agustin</c:v>
              </c:pt>
            </c:strLit>
          </c:cat>
          <c:val>
            <c:numRef>
              <c:f>Hoja3!$P$3:$P$5</c:f>
              <c:numCache>
                <c:formatCode>General</c:formatCode>
                <c:ptCount val="3"/>
                <c:pt idx="0">
                  <c:v>816480.55000000016</c:v>
                </c:pt>
                <c:pt idx="1">
                  <c:v>479342.72</c:v>
                </c:pt>
                <c:pt idx="2">
                  <c:v>2087241.0299999996</c:v>
                </c:pt>
              </c:numCache>
            </c:numRef>
          </c:val>
        </c:ser>
        <c:axId val="183240192"/>
        <c:axId val="183243136"/>
      </c:barChart>
      <c:catAx>
        <c:axId val="183240192"/>
        <c:scaling>
          <c:orientation val="minMax"/>
        </c:scaling>
        <c:axPos val="b"/>
        <c:numFmt formatCode="General" sourceLinked="1"/>
        <c:tickLblPos val="nextTo"/>
        <c:txPr>
          <a:bodyPr/>
          <a:lstStyle/>
          <a:p>
            <a:pPr>
              <a:defRPr sz="1200"/>
            </a:pPr>
            <a:endParaRPr lang="es-ES"/>
          </a:p>
        </c:txPr>
        <c:crossAx val="183243136"/>
        <c:crosses val="autoZero"/>
        <c:auto val="1"/>
        <c:lblAlgn val="ctr"/>
        <c:lblOffset val="100"/>
      </c:catAx>
      <c:valAx>
        <c:axId val="183243136"/>
        <c:scaling>
          <c:orientation val="minMax"/>
        </c:scaling>
        <c:axPos val="l"/>
        <c:majorGridlines/>
        <c:numFmt formatCode="General" sourceLinked="1"/>
        <c:tickLblPos val="nextTo"/>
        <c:crossAx val="183240192"/>
        <c:crosses val="autoZero"/>
        <c:crossBetween val="between"/>
      </c:valAx>
    </c:plotArea>
    <c:legend>
      <c:legendPos val="r"/>
      <c:layout>
        <c:manualLayout>
          <c:xMode val="edge"/>
          <c:yMode val="edge"/>
          <c:x val="0.84669983960338291"/>
          <c:y val="0.41497785443183127"/>
          <c:w val="0.11934954311266648"/>
          <c:h val="0.24300115643922773"/>
        </c:manualLayout>
      </c:layout>
      <c:txPr>
        <a:bodyPr/>
        <a:lstStyle/>
        <a:p>
          <a:pPr>
            <a:defRPr sz="1400"/>
          </a:pPr>
          <a:endParaRPr lang="es-ES"/>
        </a:p>
      </c:txPr>
    </c:legend>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pPr>
            <a:r>
              <a:rPr lang="en-US" sz="2000" b="0" dirty="0"/>
              <a:t>Ventas</a:t>
            </a:r>
            <a:r>
              <a:rPr lang="en-US" sz="2000" b="0" baseline="0" dirty="0"/>
              <a:t> totales por mes</a:t>
            </a:r>
            <a:endParaRPr lang="en-US" sz="2000" b="0" dirty="0"/>
          </a:p>
        </c:rich>
      </c:tx>
      <c:layout/>
    </c:title>
    <c:plotArea>
      <c:layout>
        <c:manualLayout>
          <c:layoutTarget val="inner"/>
          <c:xMode val="edge"/>
          <c:yMode val="edge"/>
          <c:x val="0.17841438222999903"/>
          <c:y val="0.14708541521117499"/>
          <c:w val="0.71819055604160587"/>
          <c:h val="0.7021579058772478"/>
        </c:manualLayout>
      </c:layout>
      <c:barChart>
        <c:barDir val="col"/>
        <c:grouping val="clustered"/>
        <c:ser>
          <c:idx val="0"/>
          <c:order val="0"/>
          <c:tx>
            <c:strRef>
              <c:f>Hoja3!$N$14</c:f>
              <c:strCache>
                <c:ptCount val="1"/>
                <c:pt idx="0">
                  <c:v>ventas</c:v>
                </c:pt>
              </c:strCache>
            </c:strRef>
          </c:tx>
          <c:spPr>
            <a:solidFill>
              <a:schemeClr val="bg2">
                <a:lumMod val="50000"/>
              </a:schemeClr>
            </a:solidFill>
          </c:spPr>
          <c:cat>
            <c:strRef>
              <c:f>Hoja3!$O$12:$P$13</c:f>
              <c:strCache>
                <c:ptCount val="2"/>
                <c:pt idx="0">
                  <c:v>enero </c:v>
                </c:pt>
                <c:pt idx="1">
                  <c:v>febrero</c:v>
                </c:pt>
              </c:strCache>
            </c:strRef>
          </c:cat>
          <c:val>
            <c:numRef>
              <c:f>Hoja3!$O$14:$P$14</c:f>
              <c:numCache>
                <c:formatCode>General</c:formatCode>
                <c:ptCount val="2"/>
                <c:pt idx="0">
                  <c:v>3482957.81</c:v>
                </c:pt>
                <c:pt idx="1">
                  <c:v>3383064.3000000007</c:v>
                </c:pt>
              </c:numCache>
            </c:numRef>
          </c:val>
        </c:ser>
        <c:axId val="182570368"/>
        <c:axId val="182577408"/>
      </c:barChart>
      <c:catAx>
        <c:axId val="182570368"/>
        <c:scaling>
          <c:orientation val="minMax"/>
        </c:scaling>
        <c:axPos val="b"/>
        <c:tickLblPos val="nextTo"/>
        <c:txPr>
          <a:bodyPr/>
          <a:lstStyle/>
          <a:p>
            <a:pPr>
              <a:defRPr sz="1600"/>
            </a:pPr>
            <a:endParaRPr lang="es-ES"/>
          </a:p>
        </c:txPr>
        <c:crossAx val="182577408"/>
        <c:crosses val="autoZero"/>
        <c:auto val="1"/>
        <c:lblAlgn val="ctr"/>
        <c:lblOffset val="100"/>
      </c:catAx>
      <c:valAx>
        <c:axId val="182577408"/>
        <c:scaling>
          <c:orientation val="minMax"/>
          <c:min val="0"/>
        </c:scaling>
        <c:axPos val="l"/>
        <c:numFmt formatCode="General" sourceLinked="1"/>
        <c:tickLblPos val="nextTo"/>
        <c:crossAx val="182570368"/>
        <c:crosses val="autoZero"/>
        <c:crossBetween val="between"/>
      </c:valAx>
    </c:plotArea>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0.15278</cdr:x>
      <cdr:y>0.06734</cdr:y>
    </cdr:from>
    <cdr:to>
      <cdr:x>0.86111</cdr:x>
      <cdr:y>0.16173</cdr:y>
    </cdr:to>
    <cdr:sp macro="" textlink="">
      <cdr:nvSpPr>
        <cdr:cNvPr id="2" name="1 CuadroTexto"/>
        <cdr:cNvSpPr txBox="1"/>
      </cdr:nvSpPr>
      <cdr:spPr>
        <a:xfrm xmlns:a="http://schemas.openxmlformats.org/drawingml/2006/main">
          <a:off x="1257280" y="304788"/>
          <a:ext cx="5829273" cy="427205"/>
        </a:xfrm>
        <a:prstGeom xmlns:a="http://schemas.openxmlformats.org/drawingml/2006/main" prst="rect">
          <a:avLst/>
        </a:prstGeom>
      </cdr:spPr>
      <cdr:txBody>
        <a:bodyPr xmlns:a="http://schemas.openxmlformats.org/drawingml/2006/main" wrap="none" rtlCol="0" anchor="ctr"/>
        <a:lstStyle xmlns:a="http://schemas.openxmlformats.org/drawingml/2006/main"/>
        <a:p xmlns:a="http://schemas.openxmlformats.org/drawingml/2006/main">
          <a:pPr algn="ctr"/>
          <a:r>
            <a:rPr lang="es-ES" sz="2000" dirty="0" smtClean="0"/>
            <a:t>Composición </a:t>
          </a:r>
          <a:r>
            <a:rPr lang="es-ES" sz="2000" dirty="0"/>
            <a:t>del</a:t>
          </a:r>
          <a:r>
            <a:rPr lang="es-ES" sz="2000" baseline="0" dirty="0"/>
            <a:t> stock por Franquicia</a:t>
          </a:r>
          <a:endParaRPr lang="es-E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0.05729</cdr:x>
      <cdr:y>0.08427</cdr:y>
    </cdr:from>
    <cdr:to>
      <cdr:x>0.78125</cdr:x>
      <cdr:y>0.20225</cdr:y>
    </cdr:to>
    <cdr:sp macro="" textlink="">
      <cdr:nvSpPr>
        <cdr:cNvPr id="2" name="1 CuadroTexto"/>
        <cdr:cNvSpPr txBox="1"/>
      </cdr:nvSpPr>
      <cdr:spPr>
        <a:xfrm xmlns:a="http://schemas.openxmlformats.org/drawingml/2006/main">
          <a:off x="471474" y="381403"/>
          <a:ext cx="5957901" cy="533973"/>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s-ES" sz="1100" dirty="0"/>
        </a:p>
      </cdr:txBody>
    </cdr:sp>
  </cdr:relSizeAnchor>
  <cdr:relSizeAnchor xmlns:cdr="http://schemas.openxmlformats.org/drawingml/2006/chartDrawing">
    <cdr:from>
      <cdr:x>0.16146</cdr:x>
      <cdr:y>0.05156</cdr:y>
    </cdr:from>
    <cdr:to>
      <cdr:x>0.82986</cdr:x>
      <cdr:y>0.13864</cdr:y>
    </cdr:to>
    <cdr:sp macro="" textlink="">
      <cdr:nvSpPr>
        <cdr:cNvPr id="3" name="2 CuadroTexto"/>
        <cdr:cNvSpPr txBox="1"/>
      </cdr:nvSpPr>
      <cdr:spPr>
        <a:xfrm xmlns:a="http://schemas.openxmlformats.org/drawingml/2006/main">
          <a:off x="1328718" y="233350"/>
          <a:ext cx="5500726" cy="394121"/>
        </a:xfrm>
        <a:prstGeom xmlns:a="http://schemas.openxmlformats.org/drawingml/2006/main" prst="rect">
          <a:avLst/>
        </a:prstGeom>
      </cdr:spPr>
      <cdr:txBody>
        <a:bodyPr xmlns:a="http://schemas.openxmlformats.org/drawingml/2006/main" wrap="none" rtlCol="0" anchor="ctr"/>
        <a:lstStyle xmlns:a="http://schemas.openxmlformats.org/drawingml/2006/main"/>
        <a:p xmlns:a="http://schemas.openxmlformats.org/drawingml/2006/main">
          <a:pPr algn="ctr"/>
          <a:r>
            <a:rPr lang="es-ES" sz="2000" dirty="0"/>
            <a:t>Comparativo</a:t>
          </a:r>
          <a:r>
            <a:rPr lang="es-ES" sz="2000" baseline="0" dirty="0"/>
            <a:t> de ventas por vendedor</a:t>
          </a:r>
          <a:endParaRPr lang="es-ES" sz="20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3395EABC-F0C0-4143-9233-77E94FD0D9E6}" type="datetimeFigureOut">
              <a:rPr lang="es-ES" smtClean="0"/>
              <a:t>30/10/2023</a:t>
            </a:fld>
            <a:endParaRPr lang="es-ES"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AC91B806-0E11-46BF-8125-71BF17E91051}"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8" name="7 Marcador de pie de página"/>
          <p:cNvSpPr>
            <a:spLocks noGrp="1"/>
          </p:cNvSpPr>
          <p:nvPr>
            <p:ph type="ftr" sz="quarter" idx="11"/>
          </p:nvPr>
        </p:nvSpPr>
        <p:spPr/>
        <p:txBody>
          <a:bodyPr/>
          <a:lstStyle>
            <a:extLst/>
          </a:lstStyle>
          <a:p>
            <a:endParaRPr lang="es-ES" dirty="0"/>
          </a:p>
        </p:txBody>
      </p:sp>
      <p:sp>
        <p:nvSpPr>
          <p:cNvPr id="9" name="8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4" name="3 Marcador de pie de página"/>
          <p:cNvSpPr>
            <a:spLocks noGrp="1"/>
          </p:cNvSpPr>
          <p:nvPr>
            <p:ph type="ftr" sz="quarter" idx="11"/>
          </p:nvPr>
        </p:nvSpPr>
        <p:spPr/>
        <p:txBody>
          <a:bodyPr/>
          <a:lstStyle>
            <a:extLst/>
          </a:lstStyle>
          <a:p>
            <a:endParaRPr lang="es-ES" dirty="0"/>
          </a:p>
        </p:txBody>
      </p:sp>
      <p:sp>
        <p:nvSpPr>
          <p:cNvPr id="5" name="4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3395EABC-F0C0-4143-9233-77E94FD0D9E6}" type="datetimeFigureOut">
              <a:rPr lang="es-ES" smtClean="0"/>
              <a:t>30/10/2023</a:t>
            </a:fld>
            <a:endParaRPr lang="es-ES" dirty="0"/>
          </a:p>
        </p:txBody>
      </p:sp>
      <p:sp>
        <p:nvSpPr>
          <p:cNvPr id="3" name="2 Marcador de pie de página"/>
          <p:cNvSpPr>
            <a:spLocks noGrp="1"/>
          </p:cNvSpPr>
          <p:nvPr>
            <p:ph type="ftr" sz="quarter" idx="11"/>
          </p:nvPr>
        </p:nvSpPr>
        <p:spPr/>
        <p:txBody>
          <a:bodyPr/>
          <a:lstStyle>
            <a:extLst/>
          </a:lstStyle>
          <a:p>
            <a:endParaRPr lang="es-ES" dirty="0"/>
          </a:p>
        </p:txBody>
      </p:sp>
      <p:sp>
        <p:nvSpPr>
          <p:cNvPr id="4" name="3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3395EABC-F0C0-4143-9233-77E94FD0D9E6}" type="datetimeFigureOut">
              <a:rPr lang="es-ES" smtClean="0"/>
              <a:t>30/10/2023</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AC91B806-0E11-46BF-8125-71BF17E91051}" type="slidenum">
              <a:rPr lang="es-ES" smtClean="0"/>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3395EABC-F0C0-4143-9233-77E94FD0D9E6}" type="datetimeFigureOut">
              <a:rPr lang="es-ES" smtClean="0"/>
              <a:t>30/10/2023</a:t>
            </a:fld>
            <a:endParaRPr lang="es-ES"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AC91B806-0E11-46BF-8125-71BF17E91051}" type="slidenum">
              <a:rPr lang="es-ES" smtClean="0"/>
              <a:t>‹Nº›</a:t>
            </a:fld>
            <a:endParaRPr lang="es-ES"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95EABC-F0C0-4143-9233-77E94FD0D9E6}" type="datetimeFigureOut">
              <a:rPr lang="es-ES" smtClean="0"/>
              <a:t>30/10/2023</a:t>
            </a:fld>
            <a:endParaRPr lang="es-ES"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C91B806-0E11-46BF-8125-71BF17E91051}"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algn="ctr"/>
            <a:r>
              <a:rPr lang="es-ES" dirty="0" smtClean="0"/>
              <a:t>Proyecto final</a:t>
            </a:r>
            <a:br>
              <a:rPr lang="es-ES" dirty="0" smtClean="0"/>
            </a:br>
            <a:r>
              <a:rPr lang="es-ES" sz="3200" dirty="0" smtClean="0"/>
              <a:t>Concesionario oficial de camiones</a:t>
            </a:r>
            <a:endParaRPr lang="es-ES" dirty="0"/>
          </a:p>
        </p:txBody>
      </p:sp>
      <p:sp>
        <p:nvSpPr>
          <p:cNvPr id="3" name="2 Subtítulo"/>
          <p:cNvSpPr>
            <a:spLocks noGrp="1"/>
          </p:cNvSpPr>
          <p:nvPr>
            <p:ph type="subTitle" idx="1"/>
          </p:nvPr>
        </p:nvSpPr>
        <p:spPr/>
        <p:txBody>
          <a:bodyPr anchor="ctr"/>
          <a:lstStyle/>
          <a:p>
            <a:pPr algn="ctr"/>
            <a:r>
              <a:rPr lang="es-ES" dirty="0" smtClean="0"/>
              <a:t>Mariano Pavone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tipo_cliente </a:t>
            </a:r>
            <a:r>
              <a:rPr lang="es-ES" dirty="0" smtClean="0"/>
              <a:t/>
            </a:r>
            <a:br>
              <a:rPr lang="es-ES" dirty="0" smtClean="0"/>
            </a:br>
            <a:r>
              <a:rPr lang="es-ES" sz="2400" dirty="0" smtClean="0"/>
              <a:t>Clasifica </a:t>
            </a:r>
            <a:r>
              <a:rPr lang="es-ES" sz="2400" dirty="0" smtClean="0"/>
              <a:t>a los clientes por tipo y define un descuento máximo aplicable a cada </a:t>
            </a:r>
            <a:r>
              <a:rPr lang="es-ES" sz="2400" dirty="0" smtClean="0"/>
              <a:t>uno.</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905012"/>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cod_Tipo</a:t>
                      </a:r>
                    </a:p>
                  </a:txBody>
                  <a:tcPr marL="9525" marR="9525" marT="9525" marB="0" anchor="ctr"/>
                </a:tc>
                <a:tc>
                  <a:txBody>
                    <a:bodyPr/>
                    <a:lstStyle/>
                    <a:p>
                      <a:pPr algn="ctr" fontAlgn="b"/>
                      <a:r>
                        <a:rPr lang="es-ES" sz="2000" b="0" i="0" u="none" strike="noStrike" dirty="0">
                          <a:solidFill>
                            <a:srgbClr val="000000"/>
                          </a:solidFill>
                          <a:latin typeface="Calibri"/>
                        </a:rPr>
                        <a:t>VARCHAR (02)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desc_Tipo</a:t>
                      </a:r>
                    </a:p>
                  </a:txBody>
                  <a:tcPr marL="9525" marR="9525" marT="9525" marB="0" anchor="ctr"/>
                </a:tc>
                <a:tc>
                  <a:txBody>
                    <a:bodyPr/>
                    <a:lstStyle/>
                    <a:p>
                      <a:pPr algn="ctr" fontAlgn="b"/>
                      <a:r>
                        <a:rPr lang="es-ES" sz="2000" b="0" i="0" u="none" strike="noStrike" dirty="0">
                          <a:solidFill>
                            <a:srgbClr val="000000"/>
                          </a:solidFill>
                          <a:latin typeface="Calibri"/>
                        </a:rPr>
                        <a:t>VARCHAR (30)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descuento_Max</a:t>
                      </a:r>
                    </a:p>
                  </a:txBody>
                  <a:tcPr marL="9525" marR="9525" marT="9525" marB="0" anchor="ctr"/>
                </a:tc>
                <a:tc>
                  <a:txBody>
                    <a:bodyPr/>
                    <a:lstStyle/>
                    <a:p>
                      <a:pPr algn="ctr" fontAlgn="b"/>
                      <a:r>
                        <a:rPr lang="es-ES" sz="2000" b="0" i="0" u="none" strike="noStrike" dirty="0">
                          <a:solidFill>
                            <a:srgbClr val="000000"/>
                          </a:solidFill>
                          <a:latin typeface="Calibri"/>
                        </a:rPr>
                        <a:t>FLOAT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714380"/>
          </a:xfrm>
        </p:spPr>
        <p:txBody>
          <a:bodyPr anchor="ctr">
            <a:normAutofit fontScale="62500" lnSpcReduction="20000"/>
          </a:bodyPr>
          <a:lstStyle/>
          <a:p>
            <a:r>
              <a:rPr lang="es-ES" b="1" u="sng" dirty="0" smtClean="0"/>
              <a:t>clientes </a:t>
            </a:r>
            <a:r>
              <a:rPr lang="es-ES" dirty="0" smtClean="0"/>
              <a:t/>
            </a:r>
            <a:br>
              <a:rPr lang="es-ES" dirty="0" smtClean="0"/>
            </a:br>
            <a:r>
              <a:rPr lang="es-ES" sz="2400" dirty="0" smtClean="0"/>
              <a:t>Contiene </a:t>
            </a:r>
            <a:r>
              <a:rPr lang="es-ES" sz="2400" dirty="0" smtClean="0"/>
              <a:t>todos los datos relacionados al cliente, tanto de identificación como de clasificación crediticia, por tipo, etc..</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2214554"/>
          <a:ext cx="8229600" cy="4429152"/>
        </p:xfrm>
        <a:graphic>
          <a:graphicData uri="http://schemas.openxmlformats.org/drawingml/2006/table">
            <a:tbl>
              <a:tblPr firstRow="1" bandRow="1">
                <a:tableStyleId>{5C22544A-7EE6-4342-B048-85BDC9FD1C3A}</a:tableStyleId>
              </a:tblPr>
              <a:tblGrid>
                <a:gridCol w="2057400"/>
                <a:gridCol w="2057400"/>
                <a:gridCol w="2057400"/>
                <a:gridCol w="2057400"/>
              </a:tblGrid>
              <a:tr h="316368">
                <a:tc>
                  <a:txBody>
                    <a:bodyPr/>
                    <a:lstStyle/>
                    <a:p>
                      <a:pPr algn="ctr" fontAlgn="b"/>
                      <a:r>
                        <a:rPr lang="es-ES" sz="1400" b="0" i="0" u="none" strike="noStrike" dirty="0">
                          <a:solidFill>
                            <a:srgbClr val="000000"/>
                          </a:solidFill>
                          <a:latin typeface="Calibri"/>
                        </a:rPr>
                        <a:t>CAMPOS</a:t>
                      </a:r>
                    </a:p>
                  </a:txBody>
                  <a:tcPr marL="9525" marR="9525" marT="9525" marB="0" anchor="ctr"/>
                </a:tc>
                <a:tc>
                  <a:txBody>
                    <a:bodyPr/>
                    <a:lstStyle/>
                    <a:p>
                      <a:pPr algn="ctr" fontAlgn="b"/>
                      <a:r>
                        <a:rPr lang="es-ES" sz="1400" b="0" i="0" u="none" strike="noStrike" dirty="0">
                          <a:solidFill>
                            <a:srgbClr val="000000"/>
                          </a:solidFill>
                          <a:latin typeface="Calibri"/>
                        </a:rPr>
                        <a:t>TIPO</a:t>
                      </a:r>
                    </a:p>
                  </a:txBody>
                  <a:tcPr marL="9525" marR="9525" marT="9525" marB="0" anchor="ctr"/>
                </a:tc>
                <a:tc>
                  <a:txBody>
                    <a:bodyPr/>
                    <a:lstStyle/>
                    <a:p>
                      <a:pPr algn="ctr" fontAlgn="b"/>
                      <a:r>
                        <a:rPr lang="es-ES" sz="1400" b="0" i="0" u="none" strike="noStrike" dirty="0">
                          <a:solidFill>
                            <a:srgbClr val="000000"/>
                          </a:solidFill>
                          <a:latin typeface="Calibri"/>
                        </a:rPr>
                        <a:t>CARACTERISTICAS</a:t>
                      </a:r>
                    </a:p>
                  </a:txBody>
                  <a:tcPr marL="9525" marR="9525" marT="9525" marB="0" anchor="ctr"/>
                </a:tc>
                <a:tc>
                  <a:txBody>
                    <a:bodyPr/>
                    <a:lstStyle/>
                    <a:p>
                      <a:pPr algn="ctr" fontAlgn="b"/>
                      <a:r>
                        <a:rPr lang="es-ES" sz="1400" b="0" i="0" u="none" strike="noStrike" dirty="0">
                          <a:solidFill>
                            <a:srgbClr val="000000"/>
                          </a:solidFill>
                          <a:latin typeface="Calibri"/>
                        </a:rPr>
                        <a:t>CLAVE</a:t>
                      </a:r>
                    </a:p>
                  </a:txBody>
                  <a:tcPr marL="9525" marR="9525" marT="9525" marB="0" anchor="ctr"/>
                </a:tc>
              </a:tr>
              <a:tr h="316368">
                <a:tc>
                  <a:txBody>
                    <a:bodyPr/>
                    <a:lstStyle/>
                    <a:p>
                      <a:pPr algn="ctr" fontAlgn="b"/>
                      <a:r>
                        <a:rPr lang="es-ES" sz="1600" b="0" i="0" u="none" strike="noStrike" dirty="0">
                          <a:solidFill>
                            <a:srgbClr val="000000"/>
                          </a:solidFill>
                          <a:latin typeface="Calibri"/>
                        </a:rPr>
                        <a:t>id_Cliente</a:t>
                      </a:r>
                    </a:p>
                  </a:txBody>
                  <a:tcPr marL="9525" marR="9525" marT="9525" marB="0" anchor="ctr"/>
                </a:tc>
                <a:tc>
                  <a:txBody>
                    <a:bodyPr/>
                    <a:lstStyle/>
                    <a:p>
                      <a:pPr algn="ctr" fontAlgn="b"/>
                      <a:r>
                        <a:rPr lang="es-ES" sz="1600" b="0" i="0" u="none" strike="noStrike" dirty="0">
                          <a:solidFill>
                            <a:srgbClr val="000000"/>
                          </a:solidFill>
                          <a:latin typeface="Calibri"/>
                        </a:rPr>
                        <a:t>INT</a:t>
                      </a:r>
                    </a:p>
                  </a:txBody>
                  <a:tcPr marL="9525" marR="9525" marT="9525" marB="0" anchor="ctr"/>
                </a:tc>
                <a:tc>
                  <a:txBody>
                    <a:bodyPr/>
                    <a:lstStyle/>
                    <a:p>
                      <a:pPr algn="ctr" fontAlgn="b"/>
                      <a:r>
                        <a:rPr lang="es-ES" sz="1200" b="0" i="0" u="none" strike="noStrike" dirty="0">
                          <a:solidFill>
                            <a:srgbClr val="000000"/>
                          </a:solidFill>
                          <a:latin typeface="Calibri"/>
                        </a:rPr>
                        <a:t>NOT NULL - AUTO_INCREMENT</a:t>
                      </a:r>
                    </a:p>
                  </a:txBody>
                  <a:tcPr marL="9525" marR="9525" marT="9525" marB="0" anchor="ctr"/>
                </a:tc>
                <a:tc>
                  <a:txBody>
                    <a:bodyPr/>
                    <a:lstStyle/>
                    <a:p>
                      <a:pPr algn="ctr" fontAlgn="b"/>
                      <a:r>
                        <a:rPr lang="es-ES" sz="1600" b="0" i="0" u="none" strike="noStrike" dirty="0">
                          <a:solidFill>
                            <a:srgbClr val="000000"/>
                          </a:solidFill>
                          <a:latin typeface="Calibri"/>
                        </a:rPr>
                        <a:t>PK</a:t>
                      </a:r>
                    </a:p>
                  </a:txBody>
                  <a:tcPr marL="9525" marR="9525" marT="9525" marB="0" anchor="ctr"/>
                </a:tc>
              </a:tr>
              <a:tr h="316368">
                <a:tc>
                  <a:txBody>
                    <a:bodyPr/>
                    <a:lstStyle/>
                    <a:p>
                      <a:pPr algn="ctr" fontAlgn="b"/>
                      <a:r>
                        <a:rPr lang="es-ES" sz="1600" b="0" i="0" u="none" strike="noStrike" dirty="0">
                          <a:solidFill>
                            <a:srgbClr val="000000"/>
                          </a:solidFill>
                          <a:latin typeface="Calibri"/>
                        </a:rPr>
                        <a:t>razon_Social</a:t>
                      </a:r>
                    </a:p>
                  </a:txBody>
                  <a:tcPr marL="9525" marR="9525" marT="9525" marB="0" anchor="ctr"/>
                </a:tc>
                <a:tc>
                  <a:txBody>
                    <a:bodyPr/>
                    <a:lstStyle/>
                    <a:p>
                      <a:pPr algn="ctr" fontAlgn="b"/>
                      <a:r>
                        <a:rPr lang="es-ES" sz="1600" b="0" i="0" u="none" strike="noStrike" dirty="0">
                          <a:solidFill>
                            <a:srgbClr val="000000"/>
                          </a:solidFill>
                          <a:latin typeface="Calibri"/>
                        </a:rPr>
                        <a:t>VARCHAR (60)</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dirección</a:t>
                      </a:r>
                    </a:p>
                  </a:txBody>
                  <a:tcPr marL="9525" marR="9525" marT="9525" marB="0" anchor="ctr"/>
                </a:tc>
                <a:tc>
                  <a:txBody>
                    <a:bodyPr/>
                    <a:lstStyle/>
                    <a:p>
                      <a:pPr algn="ctr" fontAlgn="b"/>
                      <a:r>
                        <a:rPr lang="es-ES" sz="1600" b="0" i="0" u="none" strike="noStrike" dirty="0">
                          <a:solidFill>
                            <a:srgbClr val="000000"/>
                          </a:solidFill>
                          <a:latin typeface="Calibri"/>
                        </a:rPr>
                        <a:t>VARCHAR (60)</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localidad</a:t>
                      </a:r>
                    </a:p>
                  </a:txBody>
                  <a:tcPr marL="9525" marR="9525" marT="9525" marB="0" anchor="ctr"/>
                </a:tc>
                <a:tc>
                  <a:txBody>
                    <a:bodyPr/>
                    <a:lstStyle/>
                    <a:p>
                      <a:pPr algn="ctr" fontAlgn="b"/>
                      <a:r>
                        <a:rPr lang="es-ES" sz="1600" b="0" i="0" u="none" strike="noStrike" dirty="0">
                          <a:solidFill>
                            <a:srgbClr val="000000"/>
                          </a:solidFill>
                          <a:latin typeface="Calibri"/>
                        </a:rPr>
                        <a:t>VARCHAR (60)</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l"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cod_Prov</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teléfono</a:t>
                      </a:r>
                    </a:p>
                  </a:txBody>
                  <a:tcPr marL="9525" marR="9525" marT="9525" marB="0" anchor="ctr"/>
                </a:tc>
                <a:tc>
                  <a:txBody>
                    <a:bodyPr/>
                    <a:lstStyle/>
                    <a:p>
                      <a:pPr algn="ctr" fontAlgn="b"/>
                      <a:r>
                        <a:rPr lang="es-ES" sz="1600" b="0" i="0" u="none" strike="noStrike" dirty="0">
                          <a:solidFill>
                            <a:srgbClr val="000000"/>
                          </a:solidFill>
                          <a:latin typeface="Calibri"/>
                        </a:rPr>
                        <a:t>VARCHAR (80)</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l"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mail</a:t>
                      </a:r>
                    </a:p>
                  </a:txBody>
                  <a:tcPr marL="9525" marR="9525" marT="9525" marB="0" anchor="ctr"/>
                </a:tc>
                <a:tc>
                  <a:txBody>
                    <a:bodyPr/>
                    <a:lstStyle/>
                    <a:p>
                      <a:pPr algn="ctr" fontAlgn="b"/>
                      <a:r>
                        <a:rPr lang="es-ES" sz="1600" b="0" i="0" u="none" strike="noStrike" dirty="0">
                          <a:solidFill>
                            <a:srgbClr val="000000"/>
                          </a:solidFill>
                          <a:latin typeface="Calibri"/>
                        </a:rPr>
                        <a:t>VARCHAR (80)</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l"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cod_Tipo</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cod_Clasif</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cod_Plazo</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cod_Cond</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CUIT_CUIL</a:t>
                      </a:r>
                    </a:p>
                  </a:txBody>
                  <a:tcPr marL="9525" marR="9525" marT="9525" marB="0" anchor="ctr"/>
                </a:tc>
                <a:tc>
                  <a:txBody>
                    <a:bodyPr/>
                    <a:lstStyle/>
                    <a:p>
                      <a:pPr algn="ctr" fontAlgn="b"/>
                      <a:r>
                        <a:rPr lang="es-ES" sz="1600" b="0" i="0" u="none" strike="noStrike" dirty="0">
                          <a:solidFill>
                            <a:srgbClr val="000000"/>
                          </a:solidFill>
                          <a:latin typeface="Calibri"/>
                        </a:rPr>
                        <a:t>VARCHAR (12)</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l"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ing_brutos</a:t>
                      </a:r>
                    </a:p>
                  </a:txBody>
                  <a:tcPr marL="9525" marR="9525" marT="9525" marB="0" anchor="ctr"/>
                </a:tc>
                <a:tc>
                  <a:txBody>
                    <a:bodyPr/>
                    <a:lstStyle/>
                    <a:p>
                      <a:pPr algn="ctr" fontAlgn="b"/>
                      <a:r>
                        <a:rPr lang="es-ES" sz="1600" b="0" i="0" u="none" strike="noStrike" dirty="0">
                          <a:solidFill>
                            <a:srgbClr val="000000"/>
                          </a:solidFill>
                          <a:latin typeface="Calibri"/>
                        </a:rPr>
                        <a:t>VARCHAR (12)</a:t>
                      </a:r>
                    </a:p>
                  </a:txBody>
                  <a:tcPr marL="9525" marR="9525" marT="9525" marB="0" anchor="ctr"/>
                </a:tc>
                <a:tc>
                  <a:txBody>
                    <a:bodyPr/>
                    <a:lstStyle/>
                    <a:p>
                      <a:pPr algn="ctr" fontAlgn="b"/>
                      <a:r>
                        <a:rPr lang="es-ES" sz="1600" b="0" i="0" u="none" strike="noStrike" dirty="0">
                          <a:solidFill>
                            <a:srgbClr val="000000"/>
                          </a:solidFill>
                          <a:latin typeface="Calibri"/>
                        </a:rPr>
                        <a:t>NULL</a:t>
                      </a:r>
                    </a:p>
                  </a:txBody>
                  <a:tcPr marL="9525" marR="9525" marT="9525" marB="0" anchor="ctr"/>
                </a:tc>
                <a:tc>
                  <a:txBody>
                    <a:bodyPr/>
                    <a:lstStyle/>
                    <a:p>
                      <a:pPr algn="l" fontAlgn="b"/>
                      <a:r>
                        <a:rPr lang="es-ES" sz="16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tipo_factura </a:t>
            </a:r>
            <a:r>
              <a:rPr lang="es-ES" dirty="0" smtClean="0"/>
              <a:t/>
            </a:r>
            <a:br>
              <a:rPr lang="es-ES" dirty="0" smtClean="0"/>
            </a:br>
            <a:r>
              <a:rPr lang="es-ES" sz="2400" dirty="0" smtClean="0"/>
              <a:t>Especifica </a:t>
            </a:r>
            <a:r>
              <a:rPr lang="es-ES" sz="2400" dirty="0" smtClean="0"/>
              <a:t>los distintos tipos de facturas que se pueden crear.</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cod_Factura</a:t>
                      </a:r>
                    </a:p>
                  </a:txBody>
                  <a:tcPr marL="9525" marR="9525" marT="9525" marB="0" anchor="ctr"/>
                </a:tc>
                <a:tc>
                  <a:txBody>
                    <a:bodyPr/>
                    <a:lstStyle/>
                    <a:p>
                      <a:pPr algn="ctr" fontAlgn="b"/>
                      <a:r>
                        <a:rPr lang="es-ES" sz="2000" b="0" i="0" u="none" strike="noStrike" dirty="0">
                          <a:solidFill>
                            <a:srgbClr val="000000"/>
                          </a:solidFill>
                          <a:latin typeface="Calibri"/>
                        </a:rPr>
                        <a:t>VARCHAR (02)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desc_Factura</a:t>
                      </a:r>
                    </a:p>
                  </a:txBody>
                  <a:tcPr marL="9525" marR="9525" marT="9525" marB="0" anchor="ctr"/>
                </a:tc>
                <a:tc>
                  <a:txBody>
                    <a:bodyPr/>
                    <a:lstStyle/>
                    <a:p>
                      <a:pPr algn="ctr" fontAlgn="b"/>
                      <a:r>
                        <a:rPr lang="es-ES" sz="2000" b="0" i="0" u="none" strike="noStrike" dirty="0">
                          <a:solidFill>
                            <a:srgbClr val="000000"/>
                          </a:solidFill>
                          <a:latin typeface="Calibri"/>
                        </a:rPr>
                        <a:t>VARCHAR (20)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sucursales </a:t>
            </a:r>
            <a:r>
              <a:rPr lang="es-ES" dirty="0" smtClean="0"/>
              <a:t/>
            </a:r>
            <a:br>
              <a:rPr lang="es-ES" dirty="0" smtClean="0"/>
            </a:br>
            <a:r>
              <a:rPr lang="es-ES" sz="2400" dirty="0" smtClean="0"/>
              <a:t>Identifica </a:t>
            </a:r>
            <a:r>
              <a:rPr lang="es-ES" sz="2400" dirty="0" smtClean="0"/>
              <a:t>las diferentes Sucursales/Sectores de la empresa.</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id_Sucurcal</a:t>
                      </a:r>
                    </a:p>
                  </a:txBody>
                  <a:tcPr marL="9525" marR="9525" marT="9525" marB="0" anchor="ctr"/>
                </a:tc>
                <a:tc>
                  <a:txBody>
                    <a:bodyPr/>
                    <a:lstStyle/>
                    <a:p>
                      <a:pPr algn="ctr" fontAlgn="b"/>
                      <a:r>
                        <a:rPr lang="es-ES" sz="2000" b="0" i="0" u="none" strike="noStrike" dirty="0">
                          <a:solidFill>
                            <a:srgbClr val="000000"/>
                          </a:solidFill>
                          <a:latin typeface="Calibri"/>
                        </a:rPr>
                        <a:t>VARCHAR (04)</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desc_Sucursal</a:t>
                      </a:r>
                    </a:p>
                  </a:txBody>
                  <a:tcPr marL="9525" marR="9525" marT="9525" marB="0" anchor="ctr"/>
                </a:tc>
                <a:tc>
                  <a:txBody>
                    <a:bodyPr/>
                    <a:lstStyle/>
                    <a:p>
                      <a:pPr algn="ctr" fontAlgn="b"/>
                      <a:r>
                        <a:rPr lang="es-ES" sz="2000" b="0" i="0" u="none" strike="noStrike" dirty="0">
                          <a:solidFill>
                            <a:srgbClr val="000000"/>
                          </a:solidFill>
                          <a:latin typeface="Calibri"/>
                        </a:rPr>
                        <a:t>VARCHAR (20)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vendedores </a:t>
            </a:r>
            <a:r>
              <a:rPr lang="es-ES" dirty="0" smtClean="0"/>
              <a:t/>
            </a:r>
            <a:br>
              <a:rPr lang="es-ES" dirty="0" smtClean="0"/>
            </a:br>
            <a:r>
              <a:rPr lang="es-ES" sz="2400" dirty="0" smtClean="0"/>
              <a:t>Identifica </a:t>
            </a:r>
            <a:r>
              <a:rPr lang="es-ES" sz="2400" dirty="0" smtClean="0"/>
              <a:t>las diferentes </a:t>
            </a:r>
            <a:r>
              <a:rPr lang="es-ES" sz="2400" dirty="0" smtClean="0"/>
              <a:t>Vendedores.</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id_Vendedor</a:t>
                      </a:r>
                    </a:p>
                  </a:txBody>
                  <a:tcPr marL="9525" marR="9525" marT="9525" marB="0" anchor="ctr"/>
                </a:tc>
                <a:tc>
                  <a:txBody>
                    <a:bodyPr/>
                    <a:lstStyle/>
                    <a:p>
                      <a:pPr algn="ctr" fontAlgn="b"/>
                      <a:r>
                        <a:rPr lang="es-ES" sz="2000" b="0" i="0" u="none" strike="noStrike" dirty="0">
                          <a:solidFill>
                            <a:srgbClr val="000000"/>
                          </a:solidFill>
                          <a:latin typeface="Calibri"/>
                        </a:rPr>
                        <a:t>VARCHAR (02)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nombre</a:t>
                      </a:r>
                    </a:p>
                  </a:txBody>
                  <a:tcPr marL="9525" marR="9525" marT="9525" marB="0" anchor="ctr"/>
                </a:tc>
                <a:tc>
                  <a:txBody>
                    <a:bodyPr/>
                    <a:lstStyle/>
                    <a:p>
                      <a:pPr algn="ctr" fontAlgn="b"/>
                      <a:r>
                        <a:rPr lang="es-ES" sz="2000" b="0" i="0" u="none" strike="noStrike" dirty="0">
                          <a:solidFill>
                            <a:srgbClr val="000000"/>
                          </a:solidFill>
                          <a:latin typeface="Calibri"/>
                        </a:rPr>
                        <a:t>VARCHAR (30)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714380"/>
          </a:xfrm>
        </p:spPr>
        <p:txBody>
          <a:bodyPr anchor="ctr">
            <a:normAutofit fontScale="70000" lnSpcReduction="20000"/>
          </a:bodyPr>
          <a:lstStyle/>
          <a:p>
            <a:r>
              <a:rPr lang="es-ES" b="1" u="sng" dirty="0" smtClean="0"/>
              <a:t>facturas </a:t>
            </a:r>
            <a:r>
              <a:rPr lang="es-ES" dirty="0" smtClean="0"/>
              <a:t/>
            </a:r>
            <a:br>
              <a:rPr lang="es-ES" dirty="0" smtClean="0"/>
            </a:br>
            <a:r>
              <a:rPr lang="es-ES" sz="2400" dirty="0" smtClean="0"/>
              <a:t>Incluye </a:t>
            </a:r>
            <a:r>
              <a:rPr lang="es-ES" sz="2400" dirty="0" smtClean="0"/>
              <a:t>todos los datos que deben contener las facturas de </a:t>
            </a:r>
            <a:r>
              <a:rPr lang="es-ES" sz="2400" dirty="0" smtClean="0"/>
              <a:t>ventas.</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2214554"/>
          <a:ext cx="8229600" cy="4112784"/>
        </p:xfrm>
        <a:graphic>
          <a:graphicData uri="http://schemas.openxmlformats.org/drawingml/2006/table">
            <a:tbl>
              <a:tblPr firstRow="1" bandRow="1">
                <a:tableStyleId>{5C22544A-7EE6-4342-B048-85BDC9FD1C3A}</a:tableStyleId>
              </a:tblPr>
              <a:tblGrid>
                <a:gridCol w="2057400"/>
                <a:gridCol w="2057400"/>
                <a:gridCol w="2057400"/>
                <a:gridCol w="2057400"/>
              </a:tblGrid>
              <a:tr h="316368">
                <a:tc>
                  <a:txBody>
                    <a:bodyPr/>
                    <a:lstStyle/>
                    <a:p>
                      <a:pPr algn="ctr" fontAlgn="b"/>
                      <a:r>
                        <a:rPr lang="es-ES" sz="1400" b="0" i="0" u="none" strike="noStrike" dirty="0">
                          <a:solidFill>
                            <a:srgbClr val="000000"/>
                          </a:solidFill>
                          <a:latin typeface="Calibri"/>
                        </a:rPr>
                        <a:t>CAMPOS</a:t>
                      </a:r>
                    </a:p>
                  </a:txBody>
                  <a:tcPr marL="9525" marR="9525" marT="9525" marB="0" anchor="ctr"/>
                </a:tc>
                <a:tc>
                  <a:txBody>
                    <a:bodyPr/>
                    <a:lstStyle/>
                    <a:p>
                      <a:pPr algn="ctr" fontAlgn="b"/>
                      <a:r>
                        <a:rPr lang="es-ES" sz="1400" b="0" i="0" u="none" strike="noStrike" dirty="0">
                          <a:solidFill>
                            <a:srgbClr val="000000"/>
                          </a:solidFill>
                          <a:latin typeface="Calibri"/>
                        </a:rPr>
                        <a:t>TIPO</a:t>
                      </a:r>
                    </a:p>
                  </a:txBody>
                  <a:tcPr marL="9525" marR="9525" marT="9525" marB="0" anchor="ctr"/>
                </a:tc>
                <a:tc>
                  <a:txBody>
                    <a:bodyPr/>
                    <a:lstStyle/>
                    <a:p>
                      <a:pPr algn="ctr" fontAlgn="b"/>
                      <a:r>
                        <a:rPr lang="es-ES" sz="1400" b="0" i="0" u="none" strike="noStrike" dirty="0">
                          <a:solidFill>
                            <a:srgbClr val="000000"/>
                          </a:solidFill>
                          <a:latin typeface="Calibri"/>
                        </a:rPr>
                        <a:t>CARACTERISTICAS</a:t>
                      </a:r>
                    </a:p>
                  </a:txBody>
                  <a:tcPr marL="9525" marR="9525" marT="9525" marB="0" anchor="ctr"/>
                </a:tc>
                <a:tc>
                  <a:txBody>
                    <a:bodyPr/>
                    <a:lstStyle/>
                    <a:p>
                      <a:pPr algn="ctr" fontAlgn="b"/>
                      <a:r>
                        <a:rPr lang="es-ES" sz="1400" b="0" i="0" u="none" strike="noStrike" dirty="0">
                          <a:solidFill>
                            <a:srgbClr val="000000"/>
                          </a:solidFill>
                          <a:latin typeface="Calibri"/>
                        </a:rPr>
                        <a:t>CLAVE</a:t>
                      </a:r>
                    </a:p>
                  </a:txBody>
                  <a:tcPr marL="9525" marR="9525" marT="9525" marB="0" anchor="ctr"/>
                </a:tc>
              </a:tr>
              <a:tr h="316368">
                <a:tc>
                  <a:txBody>
                    <a:bodyPr/>
                    <a:lstStyle/>
                    <a:p>
                      <a:pPr algn="ctr" fontAlgn="b"/>
                      <a:r>
                        <a:rPr lang="es-ES" sz="1600" b="0" i="0" u="none" strike="noStrike" dirty="0">
                          <a:solidFill>
                            <a:srgbClr val="000000"/>
                          </a:solidFill>
                          <a:latin typeface="Calibri"/>
                        </a:rPr>
                        <a:t>id_Factura</a:t>
                      </a:r>
                    </a:p>
                  </a:txBody>
                  <a:tcPr marL="9525" marR="9525" marT="9525" marB="0" anchor="ctr"/>
                </a:tc>
                <a:tc>
                  <a:txBody>
                    <a:bodyPr/>
                    <a:lstStyle/>
                    <a:p>
                      <a:pPr algn="ctr" fontAlgn="b"/>
                      <a:r>
                        <a:rPr lang="es-ES" sz="1600" b="0" i="0" u="none" strike="noStrike" dirty="0">
                          <a:solidFill>
                            <a:srgbClr val="000000"/>
                          </a:solidFill>
                          <a:latin typeface="Calibri"/>
                        </a:rPr>
                        <a:t>INT</a:t>
                      </a:r>
                    </a:p>
                  </a:txBody>
                  <a:tcPr marL="9525" marR="9525" marT="9525" marB="0" anchor="ctr"/>
                </a:tc>
                <a:tc>
                  <a:txBody>
                    <a:bodyPr/>
                    <a:lstStyle/>
                    <a:p>
                      <a:pPr algn="ctr" fontAlgn="b"/>
                      <a:r>
                        <a:rPr lang="es-ES" sz="1200" b="0" i="0" u="none" strike="noStrike" dirty="0">
                          <a:solidFill>
                            <a:srgbClr val="000000"/>
                          </a:solidFill>
                          <a:latin typeface="Calibri"/>
                        </a:rPr>
                        <a:t>NOT NULL - AUTO_INCREMENT</a:t>
                      </a:r>
                    </a:p>
                  </a:txBody>
                  <a:tcPr marL="9525" marR="9525" marT="9525" marB="0" anchor="ctr"/>
                </a:tc>
                <a:tc>
                  <a:txBody>
                    <a:bodyPr/>
                    <a:lstStyle/>
                    <a:p>
                      <a:pPr algn="ctr" fontAlgn="b"/>
                      <a:r>
                        <a:rPr lang="es-ES" sz="1600" b="0" i="0" u="none" strike="noStrike" dirty="0">
                          <a:solidFill>
                            <a:srgbClr val="000000"/>
                          </a:solidFill>
                          <a:latin typeface="Calibri"/>
                        </a:rPr>
                        <a:t>PK</a:t>
                      </a:r>
                    </a:p>
                  </a:txBody>
                  <a:tcPr marL="9525" marR="9525" marT="9525" marB="0" anchor="ctr"/>
                </a:tc>
              </a:tr>
              <a:tr h="316368">
                <a:tc>
                  <a:txBody>
                    <a:bodyPr/>
                    <a:lstStyle/>
                    <a:p>
                      <a:pPr algn="ctr" fontAlgn="b"/>
                      <a:r>
                        <a:rPr lang="es-ES" sz="1600" b="0" i="0" u="none" strike="noStrike" dirty="0">
                          <a:solidFill>
                            <a:srgbClr val="000000"/>
                          </a:solidFill>
                          <a:latin typeface="Calibri"/>
                        </a:rPr>
                        <a:t>cod_Factura</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id_Sucursal</a:t>
                      </a:r>
                    </a:p>
                  </a:txBody>
                  <a:tcPr marL="9525" marR="9525" marT="9525" marB="0" anchor="ctr"/>
                </a:tc>
                <a:tc>
                  <a:txBody>
                    <a:bodyPr/>
                    <a:lstStyle/>
                    <a:p>
                      <a:pPr algn="ctr" fontAlgn="b"/>
                      <a:r>
                        <a:rPr lang="es-ES" sz="1600" b="0" i="0" u="none" strike="noStrike" dirty="0">
                          <a:solidFill>
                            <a:srgbClr val="000000"/>
                          </a:solidFill>
                          <a:latin typeface="Calibri"/>
                        </a:rPr>
                        <a:t>VARCHAR (04)</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tipo</a:t>
                      </a:r>
                    </a:p>
                  </a:txBody>
                  <a:tcPr marL="9525" marR="9525" marT="9525" marB="0" anchor="ctr"/>
                </a:tc>
                <a:tc>
                  <a:txBody>
                    <a:bodyPr/>
                    <a:lstStyle/>
                    <a:p>
                      <a:pPr algn="ctr" fontAlgn="b"/>
                      <a:r>
                        <a:rPr lang="es-ES" sz="1600" b="0" i="0" u="none" strike="noStrike" dirty="0">
                          <a:solidFill>
                            <a:srgbClr val="000000"/>
                          </a:solidFill>
                          <a:latin typeface="Calibri"/>
                        </a:rPr>
                        <a:t>TEXT</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numero</a:t>
                      </a:r>
                    </a:p>
                  </a:txBody>
                  <a:tcPr marL="9525" marR="9525" marT="9525" marB="0" anchor="ctr"/>
                </a:tc>
                <a:tc>
                  <a:txBody>
                    <a:bodyPr/>
                    <a:lstStyle/>
                    <a:p>
                      <a:pPr algn="ctr" fontAlgn="b"/>
                      <a:r>
                        <a:rPr lang="es-ES" sz="1600" b="0" i="0" u="none" strike="noStrike" dirty="0">
                          <a:solidFill>
                            <a:srgbClr val="000000"/>
                          </a:solidFill>
                          <a:latin typeface="Calibri"/>
                        </a:rPr>
                        <a:t>INT</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fecha</a:t>
                      </a:r>
                    </a:p>
                  </a:txBody>
                  <a:tcPr marL="9525" marR="9525" marT="9525" marB="0" anchor="ctr"/>
                </a:tc>
                <a:tc>
                  <a:txBody>
                    <a:bodyPr/>
                    <a:lstStyle/>
                    <a:p>
                      <a:pPr algn="ctr" fontAlgn="b"/>
                      <a:r>
                        <a:rPr lang="es-ES" sz="1600" b="0" i="0" u="none" strike="noStrike" dirty="0">
                          <a:solidFill>
                            <a:srgbClr val="000000"/>
                          </a:solidFill>
                          <a:latin typeface="Calibri"/>
                        </a:rPr>
                        <a:t>DATETIME</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id_Cliente</a:t>
                      </a:r>
                    </a:p>
                  </a:txBody>
                  <a:tcPr marL="9525" marR="9525" marT="9525" marB="0" anchor="ctr"/>
                </a:tc>
                <a:tc>
                  <a:txBody>
                    <a:bodyPr/>
                    <a:lstStyle/>
                    <a:p>
                      <a:pPr algn="ctr" fontAlgn="b"/>
                      <a:r>
                        <a:rPr lang="es-ES" sz="1600" b="0" i="0" u="none" strike="noStrike" dirty="0">
                          <a:solidFill>
                            <a:srgbClr val="000000"/>
                          </a:solidFill>
                          <a:latin typeface="Calibri"/>
                        </a:rPr>
                        <a:t>INT</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id_Vendedor</a:t>
                      </a:r>
                    </a:p>
                  </a:txBody>
                  <a:tcPr marL="9525" marR="9525" marT="9525" marB="0" anchor="ctr"/>
                </a:tc>
                <a:tc>
                  <a:txBody>
                    <a:bodyPr/>
                    <a:lstStyle/>
                    <a:p>
                      <a:pPr algn="ctr" fontAlgn="b"/>
                      <a:r>
                        <a:rPr lang="es-ES" sz="1600" b="0" i="0" u="none" strike="noStrike" dirty="0">
                          <a:solidFill>
                            <a:srgbClr val="000000"/>
                          </a:solidFill>
                          <a:latin typeface="Calibri"/>
                        </a:rPr>
                        <a:t>VARCHAR (02)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FK</a:t>
                      </a:r>
                    </a:p>
                  </a:txBody>
                  <a:tcPr marL="9525" marR="9525" marT="9525" marB="0" anchor="ctr"/>
                </a:tc>
              </a:tr>
              <a:tr h="316368">
                <a:tc>
                  <a:txBody>
                    <a:bodyPr/>
                    <a:lstStyle/>
                    <a:p>
                      <a:pPr algn="ctr" fontAlgn="b"/>
                      <a:r>
                        <a:rPr lang="es-ES" sz="1600" b="0" i="0" u="none" strike="noStrike" dirty="0">
                          <a:solidFill>
                            <a:srgbClr val="000000"/>
                          </a:solidFill>
                          <a:latin typeface="Calibri"/>
                        </a:rPr>
                        <a:t>monto</a:t>
                      </a:r>
                    </a:p>
                  </a:txBody>
                  <a:tcPr marL="9525" marR="9525" marT="9525" marB="0" anchor="ctr"/>
                </a:tc>
                <a:tc>
                  <a:txBody>
                    <a:bodyPr/>
                    <a:lstStyle/>
                    <a:p>
                      <a:pPr algn="ctr" fontAlgn="b"/>
                      <a:r>
                        <a:rPr lang="es-ES" sz="1600" b="0" i="0" u="none" strike="noStrike" dirty="0">
                          <a:solidFill>
                            <a:srgbClr val="000000"/>
                          </a:solidFill>
                          <a:latin typeface="Calibri"/>
                        </a:rPr>
                        <a:t>DECIMAL(10,2)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saldo_Pendiente</a:t>
                      </a:r>
                    </a:p>
                  </a:txBody>
                  <a:tcPr marL="9525" marR="9525" marT="9525" marB="0" anchor="ctr"/>
                </a:tc>
                <a:tc>
                  <a:txBody>
                    <a:bodyPr/>
                    <a:lstStyle/>
                    <a:p>
                      <a:pPr algn="ctr" fontAlgn="b"/>
                      <a:r>
                        <a:rPr lang="es-ES" sz="1600" b="0" i="0" u="none" strike="noStrike" dirty="0">
                          <a:solidFill>
                            <a:srgbClr val="000000"/>
                          </a:solidFill>
                          <a:latin typeface="Calibri"/>
                        </a:rPr>
                        <a:t>DECIMAL(10,2)</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CAE</a:t>
                      </a:r>
                    </a:p>
                  </a:txBody>
                  <a:tcPr marL="9525" marR="9525" marT="9525" marB="0" anchor="ctr"/>
                </a:tc>
                <a:tc>
                  <a:txBody>
                    <a:bodyPr/>
                    <a:lstStyle/>
                    <a:p>
                      <a:pPr algn="ctr" fontAlgn="b"/>
                      <a:r>
                        <a:rPr lang="es-ES" sz="1600" b="0" i="0" u="none" strike="noStrike" dirty="0">
                          <a:solidFill>
                            <a:srgbClr val="000000"/>
                          </a:solidFill>
                          <a:latin typeface="Calibri"/>
                        </a:rPr>
                        <a:t>INT</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r h="316368">
                <a:tc>
                  <a:txBody>
                    <a:bodyPr/>
                    <a:lstStyle/>
                    <a:p>
                      <a:pPr algn="ctr" fontAlgn="b"/>
                      <a:r>
                        <a:rPr lang="es-ES" sz="1600" b="0" i="0" u="none" strike="noStrike" dirty="0">
                          <a:solidFill>
                            <a:srgbClr val="000000"/>
                          </a:solidFill>
                          <a:latin typeface="Calibri"/>
                        </a:rPr>
                        <a:t>fecha_Venc</a:t>
                      </a:r>
                    </a:p>
                  </a:txBody>
                  <a:tcPr marL="9525" marR="9525" marT="9525" marB="0" anchor="ctr"/>
                </a:tc>
                <a:tc>
                  <a:txBody>
                    <a:bodyPr/>
                    <a:lstStyle/>
                    <a:p>
                      <a:pPr algn="ctr" fontAlgn="b"/>
                      <a:r>
                        <a:rPr lang="es-ES" sz="1600" b="0" i="0" u="none" strike="noStrike" dirty="0">
                          <a:solidFill>
                            <a:srgbClr val="000000"/>
                          </a:solidFill>
                          <a:latin typeface="Calibri"/>
                        </a:rPr>
                        <a:t>DATE</a:t>
                      </a:r>
                    </a:p>
                  </a:txBody>
                  <a:tcPr marL="9525" marR="9525" marT="9525" marB="0" anchor="ctr"/>
                </a:tc>
                <a:tc>
                  <a:txBody>
                    <a:bodyPr/>
                    <a:lstStyle/>
                    <a:p>
                      <a:pPr algn="ctr" fontAlgn="b"/>
                      <a:r>
                        <a:rPr lang="es-ES" sz="1600" b="0" i="0" u="none" strike="noStrike" dirty="0">
                          <a:solidFill>
                            <a:srgbClr val="000000"/>
                          </a:solidFill>
                          <a:latin typeface="Calibri"/>
                        </a:rPr>
                        <a:t>NOT NULL</a:t>
                      </a:r>
                    </a:p>
                  </a:txBody>
                  <a:tcPr marL="9525" marR="9525" marT="9525" marB="0" anchor="ctr"/>
                </a:tc>
                <a:tc>
                  <a:txBody>
                    <a:bodyPr/>
                    <a:lstStyle/>
                    <a:p>
                      <a:pPr algn="ctr" fontAlgn="b"/>
                      <a:r>
                        <a:rPr lang="es-ES" sz="16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franquicia </a:t>
            </a:r>
            <a:r>
              <a:rPr lang="es-ES" dirty="0" smtClean="0"/>
              <a:t/>
            </a:r>
            <a:br>
              <a:rPr lang="es-ES" dirty="0" smtClean="0"/>
            </a:br>
            <a:r>
              <a:rPr lang="es-ES" sz="2400" dirty="0" smtClean="0"/>
              <a:t>Identifica </a:t>
            </a:r>
            <a:r>
              <a:rPr lang="es-ES" sz="2400" dirty="0" smtClean="0"/>
              <a:t>el origen de cada articulo según el proveedor o su </a:t>
            </a:r>
            <a:r>
              <a:rPr lang="es-ES" sz="2400" dirty="0" smtClean="0"/>
              <a:t>naturaleza.</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cod_Franquicia</a:t>
                      </a:r>
                    </a:p>
                  </a:txBody>
                  <a:tcPr marL="9525" marR="9525" marT="9525" marB="0" anchor="ctr"/>
                </a:tc>
                <a:tc>
                  <a:txBody>
                    <a:bodyPr/>
                    <a:lstStyle/>
                    <a:p>
                      <a:pPr algn="ctr" fontAlgn="b"/>
                      <a:r>
                        <a:rPr lang="es-ES" sz="2000" b="0" i="0" u="none" strike="noStrike" dirty="0">
                          <a:solidFill>
                            <a:srgbClr val="000000"/>
                          </a:solidFill>
                          <a:latin typeface="Calibri"/>
                        </a:rPr>
                        <a:t>VARCHAR (1)</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desc_Franquicia</a:t>
                      </a:r>
                    </a:p>
                  </a:txBody>
                  <a:tcPr marL="9525" marR="9525" marT="9525" marB="0" anchor="ctr"/>
                </a:tc>
                <a:tc>
                  <a:txBody>
                    <a:bodyPr/>
                    <a:lstStyle/>
                    <a:p>
                      <a:pPr algn="ctr" fontAlgn="b"/>
                      <a:r>
                        <a:rPr lang="es-ES" sz="2000" b="0" i="0" u="none" strike="noStrike" dirty="0">
                          <a:solidFill>
                            <a:srgbClr val="000000"/>
                          </a:solidFill>
                          <a:latin typeface="Calibri"/>
                        </a:rPr>
                        <a:t>VARCHAR (20)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categorias_margen </a:t>
            </a:r>
            <a:r>
              <a:rPr lang="es-ES" dirty="0" smtClean="0"/>
              <a:t/>
            </a:r>
            <a:br>
              <a:rPr lang="es-ES" dirty="0" smtClean="0"/>
            </a:br>
            <a:r>
              <a:rPr lang="es-ES" sz="2400" dirty="0" smtClean="0"/>
              <a:t>Los </a:t>
            </a:r>
            <a:r>
              <a:rPr lang="es-ES" sz="2400" dirty="0" smtClean="0"/>
              <a:t>diferentes márgenes de ganancia aplicables a cada articulo.</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2047884"/>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cod_Margen</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 - AUTO_INCREMENT</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desc_margen</a:t>
                      </a:r>
                    </a:p>
                  </a:txBody>
                  <a:tcPr marL="9525" marR="9525" marT="9525" marB="0" anchor="ctr"/>
                </a:tc>
                <a:tc>
                  <a:txBody>
                    <a:bodyPr/>
                    <a:lstStyle/>
                    <a:p>
                      <a:pPr algn="ctr" fontAlgn="b"/>
                      <a:r>
                        <a:rPr lang="es-ES" sz="2000" b="0" i="0" u="none" strike="noStrike" dirty="0">
                          <a:solidFill>
                            <a:srgbClr val="000000"/>
                          </a:solidFill>
                          <a:latin typeface="Calibri"/>
                        </a:rPr>
                        <a:t>VARCHAR (20)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margen</a:t>
                      </a:r>
                    </a:p>
                  </a:txBody>
                  <a:tcPr marL="9525" marR="9525" marT="9525" marB="0" anchor="ctr"/>
                </a:tc>
                <a:tc>
                  <a:txBody>
                    <a:bodyPr/>
                    <a:lstStyle/>
                    <a:p>
                      <a:pPr algn="ctr" fontAlgn="b"/>
                      <a:r>
                        <a:rPr lang="es-ES" sz="2000" b="0" i="0" u="none" strike="noStrike" dirty="0">
                          <a:solidFill>
                            <a:srgbClr val="000000"/>
                          </a:solidFill>
                          <a:latin typeface="Calibri"/>
                        </a:rPr>
                        <a:t>FLOAT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1500198"/>
          </a:xfrm>
        </p:spPr>
        <p:txBody>
          <a:bodyPr anchor="ctr">
            <a:normAutofit lnSpcReduction="10000"/>
          </a:bodyPr>
          <a:lstStyle/>
          <a:p>
            <a:r>
              <a:rPr lang="es-ES" b="1" u="sng" dirty="0" smtClean="0"/>
              <a:t>artículos </a:t>
            </a:r>
            <a:r>
              <a:rPr lang="es-ES" dirty="0" smtClean="0"/>
              <a:t/>
            </a:r>
            <a:br>
              <a:rPr lang="es-ES" dirty="0" smtClean="0"/>
            </a:br>
            <a:r>
              <a:rPr lang="es-ES" sz="2400" dirty="0" smtClean="0"/>
              <a:t>Contiene </a:t>
            </a:r>
            <a:r>
              <a:rPr lang="es-ES" sz="2400" dirty="0" smtClean="0"/>
              <a:t>toda la información correspondiente a los distintos artículos, incluidos el código, descripción, IVA grabado, unidades por empaque, precio, etc</a:t>
            </a:r>
            <a:r>
              <a:rPr lang="es-ES" sz="2400" dirty="0" smtClean="0"/>
              <a:t>.</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082018"/>
          <a:ext cx="8229600" cy="2847312"/>
        </p:xfrm>
        <a:graphic>
          <a:graphicData uri="http://schemas.openxmlformats.org/drawingml/2006/table">
            <a:tbl>
              <a:tblPr firstRow="1" bandRow="1">
                <a:tableStyleId>{5C22544A-7EE6-4342-B048-85BDC9FD1C3A}</a:tableStyleId>
              </a:tblPr>
              <a:tblGrid>
                <a:gridCol w="2057400"/>
                <a:gridCol w="2057400"/>
                <a:gridCol w="2057400"/>
                <a:gridCol w="2057400"/>
              </a:tblGrid>
              <a:tr h="316368">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316368">
                <a:tc>
                  <a:txBody>
                    <a:bodyPr/>
                    <a:lstStyle/>
                    <a:p>
                      <a:pPr algn="ctr" fontAlgn="b"/>
                      <a:r>
                        <a:rPr lang="es-ES" sz="2000" b="0" i="0" u="none" strike="noStrike" dirty="0">
                          <a:solidFill>
                            <a:srgbClr val="000000"/>
                          </a:solidFill>
                          <a:latin typeface="Calibri"/>
                        </a:rPr>
                        <a:t>num_Serie</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1200" b="0" i="0" u="none" strike="noStrike" dirty="0">
                          <a:solidFill>
                            <a:srgbClr val="000000"/>
                          </a:solidFill>
                          <a:latin typeface="Calibri"/>
                        </a:rPr>
                        <a:t>NOT NULL - AUTO_INCREMENT</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316368">
                <a:tc>
                  <a:txBody>
                    <a:bodyPr/>
                    <a:lstStyle/>
                    <a:p>
                      <a:pPr algn="ctr" fontAlgn="b"/>
                      <a:r>
                        <a:rPr lang="es-ES" sz="2000" b="0" i="0" u="none" strike="noStrike" dirty="0">
                          <a:solidFill>
                            <a:srgbClr val="000000"/>
                          </a:solidFill>
                          <a:latin typeface="Calibri"/>
                        </a:rPr>
                        <a:t>desc_Articulo</a:t>
                      </a:r>
                    </a:p>
                  </a:txBody>
                  <a:tcPr marL="9525" marR="9525" marT="9525" marB="0" anchor="ctr"/>
                </a:tc>
                <a:tc>
                  <a:txBody>
                    <a:bodyPr/>
                    <a:lstStyle/>
                    <a:p>
                      <a:pPr algn="ctr" fontAlgn="b"/>
                      <a:r>
                        <a:rPr lang="es-ES" sz="2000" b="0" i="0" u="none" strike="noStrike" dirty="0">
                          <a:solidFill>
                            <a:srgbClr val="000000"/>
                          </a:solidFill>
                          <a:latin typeface="Calibri"/>
                        </a:rPr>
                        <a:t>VARCHAR (40)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316368">
                <a:tc>
                  <a:txBody>
                    <a:bodyPr/>
                    <a:lstStyle/>
                    <a:p>
                      <a:pPr algn="ctr" fontAlgn="b"/>
                      <a:r>
                        <a:rPr lang="es-ES" sz="2000" b="0" i="0" u="none" strike="noStrike" dirty="0">
                          <a:solidFill>
                            <a:srgbClr val="000000"/>
                          </a:solidFill>
                          <a:latin typeface="Calibri"/>
                        </a:rPr>
                        <a:t>cod_Franquicia</a:t>
                      </a:r>
                    </a:p>
                  </a:txBody>
                  <a:tcPr marL="9525" marR="9525" marT="9525" marB="0" anchor="ctr"/>
                </a:tc>
                <a:tc>
                  <a:txBody>
                    <a:bodyPr/>
                    <a:lstStyle/>
                    <a:p>
                      <a:pPr algn="ctr" fontAlgn="b"/>
                      <a:r>
                        <a:rPr lang="es-ES" sz="2000" b="0" i="0" u="none" strike="noStrike" dirty="0">
                          <a:solidFill>
                            <a:srgbClr val="000000"/>
                          </a:solidFill>
                          <a:latin typeface="Calibri"/>
                        </a:rPr>
                        <a:t>VARCHAR (1)</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316368">
                <a:tc>
                  <a:txBody>
                    <a:bodyPr/>
                    <a:lstStyle/>
                    <a:p>
                      <a:pPr algn="ctr" fontAlgn="b"/>
                      <a:r>
                        <a:rPr lang="es-ES" sz="2000" b="0" i="0" u="none" strike="noStrike" dirty="0">
                          <a:solidFill>
                            <a:srgbClr val="000000"/>
                          </a:solidFill>
                          <a:latin typeface="Calibri"/>
                        </a:rPr>
                        <a:t>cod_Original</a:t>
                      </a:r>
                    </a:p>
                  </a:txBody>
                  <a:tcPr marL="9525" marR="9525" marT="9525" marB="0" anchor="ctr"/>
                </a:tc>
                <a:tc>
                  <a:txBody>
                    <a:bodyPr/>
                    <a:lstStyle/>
                    <a:p>
                      <a:pPr algn="ctr" fontAlgn="b"/>
                      <a:r>
                        <a:rPr lang="es-ES" sz="2000" b="0" i="0" u="none" strike="noStrike" dirty="0">
                          <a:solidFill>
                            <a:srgbClr val="000000"/>
                          </a:solidFill>
                          <a:latin typeface="Calibri"/>
                        </a:rPr>
                        <a:t>VARCHAR (40)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316368">
                <a:tc>
                  <a:txBody>
                    <a:bodyPr/>
                    <a:lstStyle/>
                    <a:p>
                      <a:pPr algn="ctr" fontAlgn="b"/>
                      <a:r>
                        <a:rPr lang="es-ES" sz="2000" b="0" i="0" u="none" strike="noStrike" dirty="0">
                          <a:solidFill>
                            <a:srgbClr val="000000"/>
                          </a:solidFill>
                          <a:latin typeface="Calibri"/>
                        </a:rPr>
                        <a:t>cod_Alic</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316368">
                <a:tc>
                  <a:txBody>
                    <a:bodyPr/>
                    <a:lstStyle/>
                    <a:p>
                      <a:pPr algn="ctr" fontAlgn="b"/>
                      <a:r>
                        <a:rPr lang="es-ES" sz="2000" b="0" i="0" u="none" strike="noStrike" dirty="0">
                          <a:solidFill>
                            <a:srgbClr val="000000"/>
                          </a:solidFill>
                          <a:latin typeface="Calibri"/>
                        </a:rPr>
                        <a:t>cod_Margen</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316368">
                <a:tc>
                  <a:txBody>
                    <a:bodyPr/>
                    <a:lstStyle/>
                    <a:p>
                      <a:pPr algn="ctr" fontAlgn="b"/>
                      <a:r>
                        <a:rPr lang="es-ES" sz="2000" b="0" i="0" u="none" strike="noStrike" dirty="0">
                          <a:solidFill>
                            <a:srgbClr val="000000"/>
                          </a:solidFill>
                          <a:latin typeface="Calibri"/>
                        </a:rPr>
                        <a:t>unidad_Empaque</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316368">
                <a:tc>
                  <a:txBody>
                    <a:bodyPr/>
                    <a:lstStyle/>
                    <a:p>
                      <a:pPr algn="ctr" fontAlgn="b"/>
                      <a:r>
                        <a:rPr lang="es-ES" sz="2000" b="0" i="0" u="none" strike="noStrike" dirty="0">
                          <a:solidFill>
                            <a:srgbClr val="000000"/>
                          </a:solidFill>
                          <a:latin typeface="Calibri"/>
                        </a:rPr>
                        <a:t>precio</a:t>
                      </a:r>
                    </a:p>
                  </a:txBody>
                  <a:tcPr marL="9525" marR="9525" marT="9525" marB="0" anchor="ctr"/>
                </a:tc>
                <a:tc>
                  <a:txBody>
                    <a:bodyPr/>
                    <a:lstStyle/>
                    <a:p>
                      <a:pPr algn="ctr" fontAlgn="b"/>
                      <a:r>
                        <a:rPr lang="es-ES" sz="2000" b="0" i="0" u="none" strike="noStrike" dirty="0">
                          <a:solidFill>
                            <a:srgbClr val="000000"/>
                          </a:solidFill>
                          <a:latin typeface="Calibri"/>
                        </a:rPr>
                        <a:t>DECIMAL(10,2)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1500198"/>
          </a:xfrm>
        </p:spPr>
        <p:txBody>
          <a:bodyPr anchor="ctr">
            <a:normAutofit/>
          </a:bodyPr>
          <a:lstStyle/>
          <a:p>
            <a:r>
              <a:rPr lang="es-ES" b="1" u="sng" dirty="0" smtClean="0"/>
              <a:t>detalle_factura </a:t>
            </a:r>
            <a:r>
              <a:rPr lang="es-ES" dirty="0" smtClean="0"/>
              <a:t/>
            </a:r>
            <a:br>
              <a:rPr lang="es-ES" dirty="0" smtClean="0"/>
            </a:br>
            <a:r>
              <a:rPr lang="es-ES" sz="2400" dirty="0" smtClean="0"/>
              <a:t>Indica </a:t>
            </a:r>
            <a:r>
              <a:rPr lang="es-ES" sz="2400" dirty="0" smtClean="0"/>
              <a:t>los artículos facturados, su cantidad, montos, descuentos aplicados, etc</a:t>
            </a:r>
            <a:r>
              <a:rPr lang="es-ES" sz="2400" dirty="0" smtClean="0"/>
              <a:t>.</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082018"/>
          <a:ext cx="8229600" cy="2214576"/>
        </p:xfrm>
        <a:graphic>
          <a:graphicData uri="http://schemas.openxmlformats.org/drawingml/2006/table">
            <a:tbl>
              <a:tblPr firstRow="1" bandRow="1">
                <a:tableStyleId>{5C22544A-7EE6-4342-B048-85BDC9FD1C3A}</a:tableStyleId>
              </a:tblPr>
              <a:tblGrid>
                <a:gridCol w="2057400"/>
                <a:gridCol w="2057400"/>
                <a:gridCol w="2057400"/>
                <a:gridCol w="2057400"/>
              </a:tblGrid>
              <a:tr h="316368">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316368">
                <a:tc>
                  <a:txBody>
                    <a:bodyPr/>
                    <a:lstStyle/>
                    <a:p>
                      <a:pPr algn="ctr" fontAlgn="b"/>
                      <a:r>
                        <a:rPr lang="es-ES" sz="2000" b="0" i="0" u="none" strike="noStrike" dirty="0">
                          <a:solidFill>
                            <a:srgbClr val="000000"/>
                          </a:solidFill>
                          <a:latin typeface="Calibri"/>
                        </a:rPr>
                        <a:t>Nro_Registro</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1200" b="0" i="0" u="none" strike="noStrike" dirty="0">
                          <a:solidFill>
                            <a:srgbClr val="000000"/>
                          </a:solidFill>
                          <a:latin typeface="Calibri"/>
                        </a:rPr>
                        <a:t>NOT NULL - AUTO_INCREMENT</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316368">
                <a:tc>
                  <a:txBody>
                    <a:bodyPr/>
                    <a:lstStyle/>
                    <a:p>
                      <a:pPr algn="ctr" fontAlgn="b"/>
                      <a:r>
                        <a:rPr lang="es-ES" sz="2000" b="0" i="0" u="none" strike="noStrike" dirty="0">
                          <a:solidFill>
                            <a:srgbClr val="000000"/>
                          </a:solidFill>
                          <a:latin typeface="Calibri"/>
                        </a:rPr>
                        <a:t>id_Factura</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316368">
                <a:tc>
                  <a:txBody>
                    <a:bodyPr/>
                    <a:lstStyle/>
                    <a:p>
                      <a:pPr algn="ctr" fontAlgn="b"/>
                      <a:r>
                        <a:rPr lang="es-ES" sz="2000" b="0" i="0" u="none" strike="noStrike" dirty="0">
                          <a:solidFill>
                            <a:srgbClr val="000000"/>
                          </a:solidFill>
                          <a:latin typeface="Calibri"/>
                        </a:rPr>
                        <a:t>num_Serie</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316368">
                <a:tc>
                  <a:txBody>
                    <a:bodyPr/>
                    <a:lstStyle/>
                    <a:p>
                      <a:pPr algn="ctr" fontAlgn="b"/>
                      <a:r>
                        <a:rPr lang="es-ES" sz="2000" b="0" i="0" u="none" strike="noStrike" dirty="0">
                          <a:solidFill>
                            <a:srgbClr val="000000"/>
                          </a:solidFill>
                          <a:latin typeface="Calibri"/>
                        </a:rPr>
                        <a:t>cantidad</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316368">
                <a:tc>
                  <a:txBody>
                    <a:bodyPr/>
                    <a:lstStyle/>
                    <a:p>
                      <a:pPr algn="ctr" fontAlgn="b"/>
                      <a:r>
                        <a:rPr lang="es-ES" sz="2000" b="0" i="0" u="none" strike="noStrike" dirty="0">
                          <a:solidFill>
                            <a:srgbClr val="000000"/>
                          </a:solidFill>
                          <a:latin typeface="Calibri"/>
                        </a:rPr>
                        <a:t>precio_Neto</a:t>
                      </a:r>
                    </a:p>
                  </a:txBody>
                  <a:tcPr marL="9525" marR="9525" marT="9525" marB="0" anchor="ctr"/>
                </a:tc>
                <a:tc>
                  <a:txBody>
                    <a:bodyPr/>
                    <a:lstStyle/>
                    <a:p>
                      <a:pPr algn="ctr" fontAlgn="b"/>
                      <a:r>
                        <a:rPr lang="es-ES" sz="2000" b="0" i="0" u="none" strike="noStrike" dirty="0">
                          <a:solidFill>
                            <a:srgbClr val="000000"/>
                          </a:solidFill>
                          <a:latin typeface="Calibri"/>
                        </a:rPr>
                        <a:t>DECIMAL(10,2)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316368">
                <a:tc>
                  <a:txBody>
                    <a:bodyPr/>
                    <a:lstStyle/>
                    <a:p>
                      <a:pPr algn="ctr" fontAlgn="b"/>
                      <a:r>
                        <a:rPr lang="es-ES" sz="2000" b="0" i="0" u="none" strike="noStrike" dirty="0">
                          <a:solidFill>
                            <a:srgbClr val="000000"/>
                          </a:solidFill>
                          <a:latin typeface="Calibri"/>
                        </a:rPr>
                        <a:t>descu_Aplicado</a:t>
                      </a:r>
                    </a:p>
                  </a:txBody>
                  <a:tcPr marL="9525" marR="9525" marT="9525" marB="0" anchor="ctr"/>
                </a:tc>
                <a:tc>
                  <a:txBody>
                    <a:bodyPr/>
                    <a:lstStyle/>
                    <a:p>
                      <a:pPr algn="ctr" fontAlgn="b"/>
                      <a:r>
                        <a:rPr lang="es-ES" sz="2000" b="0" i="0" u="none" strike="noStrike" dirty="0">
                          <a:solidFill>
                            <a:srgbClr val="000000"/>
                          </a:solidFill>
                          <a:latin typeface="Calibri"/>
                        </a:rPr>
                        <a:t>FLOAT</a:t>
                      </a:r>
                    </a:p>
                  </a:txBody>
                  <a:tcPr marL="9525" marR="9525" marT="9525" marB="0" anchor="ctr"/>
                </a:tc>
                <a:tc>
                  <a:txBody>
                    <a:bodyPr/>
                    <a:lstStyle/>
                    <a:p>
                      <a:pPr algn="ctr" fontAlgn="b"/>
                      <a:r>
                        <a:rPr lang="es-ES" sz="2000" b="0" i="0" u="none" strike="noStrike" dirty="0">
                          <a:solidFill>
                            <a:srgbClr val="000000"/>
                          </a:solidFill>
                          <a:latin typeface="Calibri"/>
                        </a:rPr>
                        <a:t>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marL="90488" indent="0">
              <a:buNone/>
            </a:pPr>
            <a:r>
              <a:rPr lang="es-ES" sz="2400" dirty="0" smtClean="0"/>
              <a:t>El proyecto se basa en el modelo de una concesionaria oficial de camiones, en particular de su sector de Repuestos, aunque se busca en ultima instancia dejar sentadas las bases para poder generar una base de datos integral que se retroalimente con el resto de las aéreas.</a:t>
            </a:r>
          </a:p>
          <a:p>
            <a:pPr marL="90488" indent="14288">
              <a:buNone/>
            </a:pPr>
            <a:r>
              <a:rPr lang="es-ES" sz="2400" dirty="0" smtClean="0"/>
              <a:t>Vale aclarar que del mencionado sector se abarcara solamente una pequeña parte de la información que se maneja dado que si se tratara de recrear todos los aspectos se haría demasiado extenso el presente trabajo.</a:t>
            </a:r>
            <a:br>
              <a:rPr lang="es-ES" sz="2400" dirty="0" smtClean="0"/>
            </a:br>
            <a:endParaRPr lang="es-ES" sz="2400" dirty="0" smtClean="0"/>
          </a:p>
          <a:p>
            <a:endParaRPr lang="es-ES" dirty="0"/>
          </a:p>
        </p:txBody>
      </p:sp>
      <p:sp>
        <p:nvSpPr>
          <p:cNvPr id="3" name="2 Título"/>
          <p:cNvSpPr>
            <a:spLocks noGrp="1"/>
          </p:cNvSpPr>
          <p:nvPr>
            <p:ph type="title"/>
          </p:nvPr>
        </p:nvSpPr>
        <p:spPr/>
        <p:txBody>
          <a:bodyPr/>
          <a:lstStyle/>
          <a:p>
            <a:pPr algn="ctr"/>
            <a:r>
              <a:rPr lang="es-ES" sz="4400" dirty="0" smtClean="0"/>
              <a:t>Introducción</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stock </a:t>
            </a:r>
            <a:r>
              <a:rPr lang="es-ES" dirty="0" smtClean="0"/>
              <a:t/>
            </a:r>
            <a:br>
              <a:rPr lang="es-ES" dirty="0" smtClean="0"/>
            </a:br>
            <a:r>
              <a:rPr lang="es-ES" sz="2400" dirty="0" smtClean="0"/>
              <a:t>Listado </a:t>
            </a:r>
            <a:r>
              <a:rPr lang="es-ES" sz="2400" dirty="0" smtClean="0"/>
              <a:t>de los artículos en stock con sus cantidades y ubicación en el deposito.</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905012"/>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num_Serie</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FK</a:t>
                      </a:r>
                    </a:p>
                  </a:txBody>
                  <a:tcPr marL="9525" marR="9525" marT="9525" marB="0" anchor="ctr"/>
                </a:tc>
              </a:tr>
              <a:tr h="476253">
                <a:tc>
                  <a:txBody>
                    <a:bodyPr/>
                    <a:lstStyle/>
                    <a:p>
                      <a:pPr algn="ctr" fontAlgn="b"/>
                      <a:r>
                        <a:rPr lang="es-ES" sz="2000" b="0" i="0" u="none" strike="noStrike" dirty="0">
                          <a:solidFill>
                            <a:srgbClr val="000000"/>
                          </a:solidFill>
                          <a:latin typeface="Calibri"/>
                        </a:rPr>
                        <a:t>cantidad</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ubicación</a:t>
                      </a:r>
                    </a:p>
                  </a:txBody>
                  <a:tcPr marL="9525" marR="9525" marT="9525" marB="0" anchor="ctr"/>
                </a:tc>
                <a:tc>
                  <a:txBody>
                    <a:bodyPr/>
                    <a:lstStyle/>
                    <a:p>
                      <a:pPr algn="ctr" fontAlgn="b"/>
                      <a:r>
                        <a:rPr lang="es-ES" sz="2000" b="0" i="0" u="none" strike="noStrike" dirty="0">
                          <a:solidFill>
                            <a:srgbClr val="000000"/>
                          </a:solidFill>
                          <a:latin typeface="Calibri"/>
                        </a:rPr>
                        <a:t>VARCHAR (05)</a:t>
                      </a:r>
                    </a:p>
                  </a:txBody>
                  <a:tcPr marL="9525" marR="9525" marT="9525" marB="0" anchor="ctr"/>
                </a:tc>
                <a:tc>
                  <a:txBody>
                    <a:bodyPr/>
                    <a:lstStyle/>
                    <a:p>
                      <a:pPr algn="ctr" fontAlgn="b"/>
                      <a:r>
                        <a:rPr lang="es-ES" sz="2000" b="0" i="0" u="none" strike="noStrike" dirty="0">
                          <a:solidFill>
                            <a:srgbClr val="000000"/>
                          </a:solidFill>
                          <a:latin typeface="Calibri"/>
                        </a:rPr>
                        <a:t>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tretch>
            <a:fillRect/>
          </a:stretch>
        </p:blipFill>
        <p:spPr bwMode="auto">
          <a:xfrm>
            <a:off x="1718863" y="1214422"/>
            <a:ext cx="5639219" cy="3923456"/>
          </a:xfrm>
          <a:prstGeom prst="rect">
            <a:avLst/>
          </a:prstGeom>
          <a:noFill/>
          <a:ln w="9525">
            <a:noFill/>
            <a:miter lim="800000"/>
            <a:headEnd/>
            <a:tailEnd/>
          </a:ln>
          <a:effectLst/>
        </p:spPr>
      </p:pic>
      <p:sp>
        <p:nvSpPr>
          <p:cNvPr id="5" name="2 Título"/>
          <p:cNvSpPr txBox="1">
            <a:spLocks/>
          </p:cNvSpPr>
          <p:nvPr/>
        </p:nvSpPr>
        <p:spPr>
          <a:xfrm>
            <a:off x="457200" y="274638"/>
            <a:ext cx="8229600" cy="72547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Script de creación</a:t>
            </a:r>
            <a:r>
              <a:rPr kumimoji="0" lang="es-E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de tablas</a:t>
            </a:r>
          </a:p>
        </p:txBody>
      </p:sp>
      <p:sp>
        <p:nvSpPr>
          <p:cNvPr id="6" name="7 Marcador de texto"/>
          <p:cNvSpPr txBox="1">
            <a:spLocks/>
          </p:cNvSpPr>
          <p:nvPr/>
        </p:nvSpPr>
        <p:spPr>
          <a:xfrm>
            <a:off x="1071538" y="5357826"/>
            <a:ext cx="6894026" cy="574228"/>
          </a:xfrm>
          <a:prstGeom prst="rect">
            <a:avLst/>
          </a:prstGeom>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kumimoji="0" lang="es-ES" sz="2400" b="0" i="0" u="none" strike="noStrike" kern="1200" cap="none" spc="0" normalizeH="0" baseline="0" noProof="0" dirty="0" smtClean="0">
                <a:ln>
                  <a:noFill/>
                </a:ln>
                <a:solidFill>
                  <a:schemeClr val="bg2">
                    <a:lumMod val="50000"/>
                  </a:schemeClr>
                </a:solidFill>
                <a:effectLst/>
                <a:uLnTx/>
                <a:uFillTx/>
                <a:latin typeface="+mn-lt"/>
                <a:ea typeface="+mn-ea"/>
                <a:cs typeface="+mn-cs"/>
              </a:rPr>
              <a:t>ScriptInsMarianoPavoneVF</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dirty="0" smtClean="0"/>
              <a:t>Diagrama entidad-relación</a:t>
            </a:r>
            <a:endParaRPr lang="es-ES" dirty="0"/>
          </a:p>
        </p:txBody>
      </p:sp>
      <p:pic>
        <p:nvPicPr>
          <p:cNvPr id="1026" name="Picture 2"/>
          <p:cNvPicPr>
            <a:picLocks noGrp="1" noChangeAspect="1" noChangeArrowheads="1"/>
          </p:cNvPicPr>
          <p:nvPr>
            <p:ph idx="1"/>
          </p:nvPr>
        </p:nvPicPr>
        <p:blipFill>
          <a:blip r:embed="rId2"/>
          <a:srcRect/>
          <a:stretch>
            <a:fillRect/>
          </a:stretch>
        </p:blipFill>
        <p:spPr bwMode="auto">
          <a:xfrm>
            <a:off x="1284506" y="1142984"/>
            <a:ext cx="6574988" cy="4525962"/>
          </a:xfrm>
          <a:prstGeom prst="rect">
            <a:avLst/>
          </a:prstGeom>
          <a:noFill/>
          <a:ln w="9525">
            <a:noFill/>
            <a:miter lim="800000"/>
            <a:headEnd/>
            <a:tailEnd/>
          </a:ln>
          <a:effectLst/>
        </p:spPr>
      </p:pic>
      <p:sp>
        <p:nvSpPr>
          <p:cNvPr id="5" name="7 Marcador de texto"/>
          <p:cNvSpPr txBox="1">
            <a:spLocks/>
          </p:cNvSpPr>
          <p:nvPr/>
        </p:nvSpPr>
        <p:spPr>
          <a:xfrm>
            <a:off x="1071538" y="585789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a:solidFill>
                  <a:schemeClr val="bg2">
                    <a:lumMod val="50000"/>
                  </a:schemeClr>
                </a:solidFill>
              </a:rPr>
              <a:t>Diagrama-ER-Mariano Pavone 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018977"/>
          </a:xfrm>
        </p:spPr>
        <p:txBody>
          <a:bodyPr>
            <a:normAutofit fontScale="77500" lnSpcReduction="20000"/>
          </a:bodyPr>
          <a:lstStyle/>
          <a:p>
            <a:pPr marL="90488" indent="0">
              <a:buNone/>
            </a:pPr>
            <a:r>
              <a:rPr lang="es-ES" dirty="0" smtClean="0"/>
              <a:t>La carga de datos se realizo íntegramente mediante sentencias de lenguaje DML para facilitar la rápida carga de archivos al momento de la corrección del presente trabajo.</a:t>
            </a:r>
            <a:endParaRPr lang="es-ES" dirty="0"/>
          </a:p>
        </p:txBody>
      </p:sp>
      <p:sp>
        <p:nvSpPr>
          <p:cNvPr id="3" name="2 Título"/>
          <p:cNvSpPr>
            <a:spLocks noGrp="1"/>
          </p:cNvSpPr>
          <p:nvPr>
            <p:ph type="title"/>
          </p:nvPr>
        </p:nvSpPr>
        <p:spPr/>
        <p:txBody>
          <a:bodyPr/>
          <a:lstStyle/>
          <a:p>
            <a:pPr algn="ctr"/>
            <a:r>
              <a:rPr lang="es-ES" dirty="0" smtClean="0"/>
              <a:t>Scripts de inserción de datos</a:t>
            </a:r>
            <a:endParaRPr lang="es-ES" dirty="0"/>
          </a:p>
        </p:txBody>
      </p:sp>
      <p:pic>
        <p:nvPicPr>
          <p:cNvPr id="3074" name="Picture 2"/>
          <p:cNvPicPr>
            <a:picLocks noChangeAspect="1" noChangeArrowheads="1"/>
          </p:cNvPicPr>
          <p:nvPr/>
        </p:nvPicPr>
        <p:blipFill>
          <a:blip r:embed="rId2"/>
          <a:srcRect/>
          <a:stretch>
            <a:fillRect/>
          </a:stretch>
        </p:blipFill>
        <p:spPr bwMode="auto">
          <a:xfrm>
            <a:off x="1357290" y="2449453"/>
            <a:ext cx="6429420" cy="2762843"/>
          </a:xfrm>
          <a:prstGeom prst="rect">
            <a:avLst/>
          </a:prstGeom>
          <a:noFill/>
          <a:ln w="9525">
            <a:noFill/>
            <a:miter lim="800000"/>
            <a:headEnd/>
            <a:tailEnd/>
          </a:ln>
          <a:effectLst/>
        </p:spPr>
      </p:pic>
      <p:sp>
        <p:nvSpPr>
          <p:cNvPr id="5" name="7 Marcador de texto"/>
          <p:cNvSpPr txBox="1">
            <a:spLocks/>
          </p:cNvSpPr>
          <p:nvPr/>
        </p:nvSpPr>
        <p:spPr>
          <a:xfrm>
            <a:off x="1142976" y="550070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ScriptInsMarianoPavoneVF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3590746"/>
          </a:xfrm>
        </p:spPr>
        <p:txBody>
          <a:bodyPr anchor="ctr">
            <a:normAutofit fontScale="85000" lnSpcReduction="10000"/>
          </a:bodyPr>
          <a:lstStyle/>
          <a:p>
            <a:r>
              <a:rPr lang="es-ES" b="1" dirty="0" smtClean="0">
                <a:solidFill>
                  <a:schemeClr val="bg2">
                    <a:lumMod val="50000"/>
                  </a:schemeClr>
                </a:solidFill>
              </a:rPr>
              <a:t>facturas_Saldo</a:t>
            </a:r>
            <a:r>
              <a:rPr lang="es-ES" dirty="0" smtClean="0"/>
              <a:t>: Muestra todas las facturas pendientes de pago y su saldo.</a:t>
            </a:r>
          </a:p>
          <a:p>
            <a:r>
              <a:rPr lang="es-ES" b="1" dirty="0" smtClean="0">
                <a:solidFill>
                  <a:schemeClr val="bg2">
                    <a:lumMod val="50000"/>
                  </a:schemeClr>
                </a:solidFill>
              </a:rPr>
              <a:t>deuda_clientes</a:t>
            </a:r>
            <a:r>
              <a:rPr lang="es-ES" dirty="0" smtClean="0"/>
              <a:t>: Vista de la deuda total por cliente.</a:t>
            </a:r>
          </a:p>
          <a:p>
            <a:r>
              <a:rPr lang="es-ES" b="1" dirty="0" smtClean="0">
                <a:solidFill>
                  <a:schemeClr val="bg2">
                    <a:lumMod val="50000"/>
                  </a:schemeClr>
                </a:solidFill>
              </a:rPr>
              <a:t>ventas_Vendedor</a:t>
            </a:r>
            <a:r>
              <a:rPr lang="es-ES" dirty="0" smtClean="0"/>
              <a:t>: Total de ventas realizadas por vendedor y el monto que representan.</a:t>
            </a:r>
          </a:p>
          <a:p>
            <a:r>
              <a:rPr lang="es-ES" b="1" dirty="0" smtClean="0">
                <a:solidFill>
                  <a:schemeClr val="bg2">
                    <a:lumMod val="50000"/>
                  </a:schemeClr>
                </a:solidFill>
              </a:rPr>
              <a:t>movimientos_Articulo</a:t>
            </a:r>
            <a:r>
              <a:rPr lang="es-ES" dirty="0" smtClean="0"/>
              <a:t>: Muestra el acumulado de ventas por articulo y su stock actual, se utiliza para un primer acercamiento al análisis de reposición de mercaderías.</a:t>
            </a:r>
          </a:p>
          <a:p>
            <a:r>
              <a:rPr lang="es-ES" b="1" dirty="0" smtClean="0">
                <a:solidFill>
                  <a:schemeClr val="bg2">
                    <a:lumMod val="50000"/>
                  </a:schemeClr>
                </a:solidFill>
              </a:rPr>
              <a:t>vta_tipo_cliente</a:t>
            </a:r>
            <a:r>
              <a:rPr lang="es-ES" dirty="0" smtClean="0"/>
              <a:t>: Ventas totales por tipo de cliente.</a:t>
            </a:r>
            <a:endParaRPr lang="es-ES" dirty="0"/>
          </a:p>
        </p:txBody>
      </p:sp>
      <p:sp>
        <p:nvSpPr>
          <p:cNvPr id="3" name="2 Título"/>
          <p:cNvSpPr>
            <a:spLocks noGrp="1"/>
          </p:cNvSpPr>
          <p:nvPr>
            <p:ph type="title"/>
          </p:nvPr>
        </p:nvSpPr>
        <p:spPr/>
        <p:txBody>
          <a:bodyPr/>
          <a:lstStyle/>
          <a:p>
            <a:pPr algn="ctr"/>
            <a:r>
              <a:rPr lang="es-ES" dirty="0" smtClean="0"/>
              <a:t>Vistas</a:t>
            </a:r>
            <a:endParaRPr lang="es-ES" dirty="0"/>
          </a:p>
        </p:txBody>
      </p:sp>
      <p:sp>
        <p:nvSpPr>
          <p:cNvPr id="4" name="7 Marcador de texto"/>
          <p:cNvSpPr txBox="1">
            <a:spLocks/>
          </p:cNvSpPr>
          <p:nvPr/>
        </p:nvSpPr>
        <p:spPr>
          <a:xfrm>
            <a:off x="1142976" y="550070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ScriptVisMarianoPavoneVF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3590746"/>
          </a:xfrm>
        </p:spPr>
        <p:txBody>
          <a:bodyPr anchor="ctr">
            <a:normAutofit/>
          </a:bodyPr>
          <a:lstStyle/>
          <a:p>
            <a:r>
              <a:rPr lang="es-ES" b="1" dirty="0" smtClean="0">
                <a:solidFill>
                  <a:schemeClr val="bg2">
                    <a:lumMod val="50000"/>
                  </a:schemeClr>
                </a:solidFill>
              </a:rPr>
              <a:t>c</a:t>
            </a:r>
            <a:r>
              <a:rPr lang="es-ES" b="1" dirty="0" smtClean="0">
                <a:solidFill>
                  <a:schemeClr val="bg2">
                    <a:lumMod val="50000"/>
                  </a:schemeClr>
                </a:solidFill>
              </a:rPr>
              <a:t>lien_x_prov</a:t>
            </a:r>
            <a:r>
              <a:rPr lang="es-ES" dirty="0" smtClean="0"/>
              <a:t>: calcula la cantidad de clientes que tenemos en nuestra nomina de una determinada provincia.</a:t>
            </a:r>
          </a:p>
          <a:p>
            <a:r>
              <a:rPr lang="es-ES" b="1" dirty="0" smtClean="0">
                <a:solidFill>
                  <a:schemeClr val="bg2">
                    <a:lumMod val="50000"/>
                  </a:schemeClr>
                </a:solidFill>
              </a:rPr>
              <a:t>vent_x_vendedor_periodo</a:t>
            </a:r>
            <a:r>
              <a:rPr lang="es-ES" dirty="0" smtClean="0"/>
              <a:t>: arroja el monto total de las ventas realizadas por un determinado vendedor durante un periodo de tiempo.</a:t>
            </a:r>
          </a:p>
        </p:txBody>
      </p:sp>
      <p:sp>
        <p:nvSpPr>
          <p:cNvPr id="3" name="2 Título"/>
          <p:cNvSpPr>
            <a:spLocks noGrp="1"/>
          </p:cNvSpPr>
          <p:nvPr>
            <p:ph type="title"/>
          </p:nvPr>
        </p:nvSpPr>
        <p:spPr/>
        <p:txBody>
          <a:bodyPr/>
          <a:lstStyle/>
          <a:p>
            <a:pPr algn="ctr"/>
            <a:r>
              <a:rPr lang="es-ES" dirty="0" smtClean="0"/>
              <a:t>Funciones</a:t>
            </a:r>
            <a:endParaRPr lang="es-ES" dirty="0"/>
          </a:p>
        </p:txBody>
      </p:sp>
      <p:sp>
        <p:nvSpPr>
          <p:cNvPr id="4" name="7 Marcador de texto"/>
          <p:cNvSpPr txBox="1">
            <a:spLocks/>
          </p:cNvSpPr>
          <p:nvPr/>
        </p:nvSpPr>
        <p:spPr>
          <a:xfrm>
            <a:off x="1142976" y="550070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ScriptsFormatoMarianoPavoneVF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3590746"/>
          </a:xfrm>
        </p:spPr>
        <p:txBody>
          <a:bodyPr anchor="ctr">
            <a:normAutofit/>
          </a:bodyPr>
          <a:lstStyle/>
          <a:p>
            <a:r>
              <a:rPr lang="es-ES" b="1" dirty="0" smtClean="0">
                <a:solidFill>
                  <a:schemeClr val="bg2">
                    <a:lumMod val="50000"/>
                  </a:schemeClr>
                </a:solidFill>
              </a:rPr>
              <a:t>sp_orden_tabla</a:t>
            </a:r>
            <a:r>
              <a:rPr lang="es-ES" dirty="0" smtClean="0"/>
              <a:t>: A través de este </a:t>
            </a:r>
            <a:r>
              <a:rPr lang="es-ES" dirty="0" smtClean="0"/>
              <a:t>sp</a:t>
            </a:r>
            <a:r>
              <a:rPr lang="es-ES" dirty="0" smtClean="0"/>
              <a:t> se selecciona una tabla, un campo y el sentido en que se ordenaran los datos.</a:t>
            </a:r>
          </a:p>
          <a:p>
            <a:r>
              <a:rPr lang="es-ES" b="1" dirty="0" smtClean="0">
                <a:solidFill>
                  <a:schemeClr val="bg2">
                    <a:lumMod val="50000"/>
                  </a:schemeClr>
                </a:solidFill>
              </a:rPr>
              <a:t>sp_actualiz_compra_stock</a:t>
            </a:r>
            <a:r>
              <a:rPr lang="es-ES" dirty="0" smtClean="0"/>
              <a:t>: </a:t>
            </a:r>
            <a:r>
              <a:rPr lang="es-ES" dirty="0" smtClean="0"/>
              <a:t>Sp</a:t>
            </a:r>
            <a:r>
              <a:rPr lang="es-ES" dirty="0" smtClean="0"/>
              <a:t> para carga de piezas nuevas al stock o actualización de las cantidades ya existentes en caso de corresponder.</a:t>
            </a:r>
          </a:p>
        </p:txBody>
      </p:sp>
      <p:sp>
        <p:nvSpPr>
          <p:cNvPr id="3" name="2 Título"/>
          <p:cNvSpPr>
            <a:spLocks noGrp="1"/>
          </p:cNvSpPr>
          <p:nvPr>
            <p:ph type="title"/>
          </p:nvPr>
        </p:nvSpPr>
        <p:spPr/>
        <p:txBody>
          <a:bodyPr/>
          <a:lstStyle/>
          <a:p>
            <a:pPr algn="ctr"/>
            <a:r>
              <a:rPr lang="es-ES" dirty="0" smtClean="0"/>
              <a:t>Stored</a:t>
            </a:r>
            <a:r>
              <a:rPr lang="es-ES" dirty="0" smtClean="0"/>
              <a:t> </a:t>
            </a:r>
            <a:r>
              <a:rPr lang="es-ES" dirty="0" smtClean="0"/>
              <a:t>procedures</a:t>
            </a:r>
            <a:endParaRPr lang="es-ES" dirty="0"/>
          </a:p>
        </p:txBody>
      </p:sp>
      <p:sp>
        <p:nvSpPr>
          <p:cNvPr id="4" name="7 Marcador de texto"/>
          <p:cNvSpPr txBox="1">
            <a:spLocks/>
          </p:cNvSpPr>
          <p:nvPr/>
        </p:nvSpPr>
        <p:spPr>
          <a:xfrm>
            <a:off x="1142976" y="550070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StoredMarianoPavoneVF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3590746"/>
          </a:xfrm>
        </p:spPr>
        <p:txBody>
          <a:bodyPr anchor="ctr">
            <a:normAutofit/>
          </a:bodyPr>
          <a:lstStyle/>
          <a:p>
            <a:r>
              <a:rPr lang="es-ES" sz="2000" b="1" dirty="0" smtClean="0">
                <a:solidFill>
                  <a:schemeClr val="bg2">
                    <a:lumMod val="50000"/>
                  </a:schemeClr>
                </a:solidFill>
              </a:rPr>
              <a:t>tr_actualizacion_precio</a:t>
            </a:r>
            <a:r>
              <a:rPr lang="es-ES" sz="2000" dirty="0" smtClean="0"/>
              <a:t>: Registra todas las actualización de precios que se realicen guardando el precio nuevo y el anterior.</a:t>
            </a:r>
          </a:p>
          <a:p>
            <a:r>
              <a:rPr lang="es-ES" sz="2000" b="1" dirty="0" smtClean="0">
                <a:solidFill>
                  <a:schemeClr val="bg2">
                    <a:lumMod val="50000"/>
                  </a:schemeClr>
                </a:solidFill>
              </a:rPr>
              <a:t>tr_carga_nuevos_articulos</a:t>
            </a:r>
            <a:r>
              <a:rPr lang="es-ES" sz="2000" dirty="0" smtClean="0"/>
              <a:t>: Guarda todas las nuevas incorporaciones que se hagan sobre la tabla artículos.</a:t>
            </a:r>
          </a:p>
          <a:p>
            <a:r>
              <a:rPr lang="es-ES" sz="2000" b="1" dirty="0" smtClean="0">
                <a:solidFill>
                  <a:schemeClr val="bg2">
                    <a:lumMod val="50000"/>
                  </a:schemeClr>
                </a:solidFill>
              </a:rPr>
              <a:t>tr_cambios_clasif_cliente</a:t>
            </a:r>
            <a:r>
              <a:rPr lang="es-ES" sz="2000" dirty="0" smtClean="0"/>
              <a:t>: Almacena todos los cambios realizados en la clasificación crediticia de los clientes.</a:t>
            </a:r>
          </a:p>
          <a:p>
            <a:r>
              <a:rPr lang="es-ES" sz="2000" b="1" dirty="0" smtClean="0">
                <a:solidFill>
                  <a:schemeClr val="bg2">
                    <a:lumMod val="50000"/>
                  </a:schemeClr>
                </a:solidFill>
              </a:rPr>
              <a:t>tr_registro_clientes_nuevos</a:t>
            </a:r>
            <a:r>
              <a:rPr lang="es-ES" sz="2000" dirty="0" smtClean="0"/>
              <a:t>: Mantiene un registro de las altas de nuevos clientes.</a:t>
            </a:r>
            <a:endParaRPr lang="es-ES" sz="2000" dirty="0" smtClean="0"/>
          </a:p>
        </p:txBody>
      </p:sp>
      <p:sp>
        <p:nvSpPr>
          <p:cNvPr id="3" name="2 Título"/>
          <p:cNvSpPr>
            <a:spLocks noGrp="1"/>
          </p:cNvSpPr>
          <p:nvPr>
            <p:ph type="title"/>
          </p:nvPr>
        </p:nvSpPr>
        <p:spPr/>
        <p:txBody>
          <a:bodyPr/>
          <a:lstStyle/>
          <a:p>
            <a:pPr algn="ctr"/>
            <a:r>
              <a:rPr lang="es-ES" dirty="0" smtClean="0"/>
              <a:t>Triggers</a:t>
            </a:r>
            <a:endParaRPr lang="es-ES" dirty="0"/>
          </a:p>
        </p:txBody>
      </p:sp>
      <p:sp>
        <p:nvSpPr>
          <p:cNvPr id="4" name="7 Marcador de texto"/>
          <p:cNvSpPr txBox="1">
            <a:spLocks/>
          </p:cNvSpPr>
          <p:nvPr/>
        </p:nvSpPr>
        <p:spPr>
          <a:xfrm>
            <a:off x="1142976" y="550070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TriggersMarianoPavoneVF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3019241"/>
          </a:xfrm>
        </p:spPr>
        <p:txBody>
          <a:bodyPr anchor="ctr">
            <a:normAutofit/>
          </a:bodyPr>
          <a:lstStyle/>
          <a:p>
            <a:pPr marL="85725" indent="0">
              <a:buNone/>
            </a:pPr>
            <a:r>
              <a:rPr lang="es-ES" sz="2000" dirty="0" smtClean="0"/>
              <a:t>Se crearon dos usuarios, cada uno con su respectiva contraseña de acceso. </a:t>
            </a:r>
          </a:p>
          <a:p>
            <a:pPr marL="85725" indent="0">
              <a:buNone/>
            </a:pPr>
            <a:r>
              <a:rPr lang="es-ES" sz="2000" dirty="0" smtClean="0"/>
              <a:t>Al primero, Mariano, se le otorgo permisos de lectura, inserción y actualización de datos en la base </a:t>
            </a:r>
            <a:r>
              <a:rPr lang="es-ES" sz="2000" dirty="0" smtClean="0"/>
              <a:t>concesionaria_vf_marianopavone</a:t>
            </a:r>
            <a:r>
              <a:rPr lang="es-ES" sz="2000" dirty="0" smtClean="0"/>
              <a:t>.</a:t>
            </a:r>
          </a:p>
          <a:p>
            <a:pPr marL="85725" indent="0">
              <a:buNone/>
            </a:pPr>
            <a:r>
              <a:rPr lang="es-ES" sz="2000" dirty="0" smtClean="0"/>
              <a:t>Al otro, Agustín, solo se le dio permiso de lectura.</a:t>
            </a:r>
          </a:p>
          <a:p>
            <a:pPr marL="85725" indent="0">
              <a:buNone/>
            </a:pPr>
            <a:r>
              <a:rPr lang="es-ES" sz="2000" dirty="0" smtClean="0"/>
              <a:t>Vale destacar que en ninguno de los dos casos se les permite eliminar datos.</a:t>
            </a:r>
            <a:endParaRPr lang="es-ES" sz="2000" dirty="0" smtClean="0"/>
          </a:p>
        </p:txBody>
      </p:sp>
      <p:sp>
        <p:nvSpPr>
          <p:cNvPr id="3" name="2 Título"/>
          <p:cNvSpPr>
            <a:spLocks noGrp="1"/>
          </p:cNvSpPr>
          <p:nvPr>
            <p:ph type="title"/>
          </p:nvPr>
        </p:nvSpPr>
        <p:spPr/>
        <p:txBody>
          <a:bodyPr/>
          <a:lstStyle/>
          <a:p>
            <a:pPr algn="ctr"/>
            <a:r>
              <a:rPr lang="es-ES" dirty="0" smtClean="0"/>
              <a:t>Usuarios</a:t>
            </a:r>
            <a:endParaRPr lang="es-ES" dirty="0"/>
          </a:p>
        </p:txBody>
      </p:sp>
      <p:sp>
        <p:nvSpPr>
          <p:cNvPr id="4" name="7 Marcador de texto"/>
          <p:cNvSpPr txBox="1">
            <a:spLocks/>
          </p:cNvSpPr>
          <p:nvPr/>
        </p:nvSpPr>
        <p:spPr>
          <a:xfrm>
            <a:off x="1142976" y="478632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TriggersMarianoPavoneVF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dirty="0" smtClean="0"/>
              <a:t>Sentencias TCL</a:t>
            </a:r>
            <a:endParaRPr lang="es-ES" dirty="0"/>
          </a:p>
        </p:txBody>
      </p:sp>
      <p:sp>
        <p:nvSpPr>
          <p:cNvPr id="4" name="7 Marcador de texto"/>
          <p:cNvSpPr txBox="1">
            <a:spLocks/>
          </p:cNvSpPr>
          <p:nvPr/>
        </p:nvSpPr>
        <p:spPr>
          <a:xfrm>
            <a:off x="1142976" y="4786322"/>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TCLMarianoPavoneVF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Grp="1" noChangeAspect="1" noChangeArrowheads="1"/>
          </p:cNvPicPr>
          <p:nvPr>
            <p:ph idx="1"/>
          </p:nvPr>
        </p:nvPicPr>
        <p:blipFill>
          <a:blip r:embed="rId2"/>
          <a:srcRect/>
          <a:stretch>
            <a:fillRect/>
          </a:stretch>
        </p:blipFill>
        <p:spPr bwMode="auto">
          <a:xfrm>
            <a:off x="2274015" y="1357299"/>
            <a:ext cx="4584001" cy="33717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chor="ctr"/>
          <a:lstStyle/>
          <a:p>
            <a:pPr marL="90488" indent="0">
              <a:buNone/>
            </a:pPr>
            <a:r>
              <a:rPr lang="es-ES" dirty="0" smtClean="0"/>
              <a:t>Actualmente los sistemas utilizados por los concesionarios de la marca registran la información de manera ineficiente, con bases inconexas no solo entre los diferentes departamentos sino que también dentro de cada área haciendo difícil relacionar los datos.</a:t>
            </a:r>
          </a:p>
          <a:p>
            <a:pPr marL="90488" indent="0">
              <a:buNone/>
            </a:pPr>
            <a:r>
              <a:rPr lang="es-ES" dirty="0" smtClean="0"/>
              <a:t>Esto impide que se pueda analizar toda la información dificultando una toma de decisiones eficaz.</a:t>
            </a:r>
            <a:endParaRPr lang="es-ES" dirty="0"/>
          </a:p>
        </p:txBody>
      </p:sp>
      <p:sp>
        <p:nvSpPr>
          <p:cNvPr id="3" name="2 Título"/>
          <p:cNvSpPr>
            <a:spLocks noGrp="1"/>
          </p:cNvSpPr>
          <p:nvPr>
            <p:ph type="title"/>
          </p:nvPr>
        </p:nvSpPr>
        <p:spPr/>
        <p:txBody>
          <a:bodyPr/>
          <a:lstStyle/>
          <a:p>
            <a:pPr algn="ctr"/>
            <a:r>
              <a:rPr lang="es-ES" dirty="0" smtClean="0"/>
              <a:t>Situación problemática</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1785934"/>
            <a:ext cx="8229600" cy="1143000"/>
          </a:xfrm>
        </p:spPr>
        <p:txBody>
          <a:bodyPr>
            <a:normAutofit/>
          </a:bodyPr>
          <a:lstStyle/>
          <a:p>
            <a:pPr algn="ctr"/>
            <a:r>
              <a:rPr lang="es-ES" dirty="0" smtClean="0"/>
              <a:t>Backup</a:t>
            </a:r>
            <a:endParaRPr lang="es-ES" dirty="0"/>
          </a:p>
        </p:txBody>
      </p:sp>
      <p:sp>
        <p:nvSpPr>
          <p:cNvPr id="4" name="7 Marcador de texto"/>
          <p:cNvSpPr txBox="1">
            <a:spLocks/>
          </p:cNvSpPr>
          <p:nvPr/>
        </p:nvSpPr>
        <p:spPr>
          <a:xfrm>
            <a:off x="1142976" y="3214686"/>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BackupMarianoPavoneVF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pPr algn="ctr"/>
            <a:r>
              <a:rPr lang="es-ES" dirty="0" smtClean="0"/>
              <a:t>Gráficos para análisis</a:t>
            </a:r>
            <a:endParaRPr lang="es-ES" dirty="0"/>
          </a:p>
        </p:txBody>
      </p:sp>
      <p:graphicFrame>
        <p:nvGraphicFramePr>
          <p:cNvPr id="4" name="1 Gráfic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pPr algn="ctr"/>
            <a:r>
              <a:rPr lang="es-ES" dirty="0" smtClean="0"/>
              <a:t>Gráficos para análisis</a:t>
            </a:r>
            <a:endParaRPr lang="es-ES" dirty="0"/>
          </a:p>
        </p:txBody>
      </p:sp>
      <p:graphicFrame>
        <p:nvGraphicFramePr>
          <p:cNvPr id="6" name="1 Gráfic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pPr algn="ctr"/>
            <a:r>
              <a:rPr lang="es-ES" dirty="0" smtClean="0"/>
              <a:t>Gráficos para análisis</a:t>
            </a:r>
            <a:endParaRPr lang="es-ES" dirty="0"/>
          </a:p>
        </p:txBody>
      </p:sp>
      <p:graphicFrame>
        <p:nvGraphicFramePr>
          <p:cNvPr id="5" name="2 Gráfic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1785934"/>
            <a:ext cx="8229600" cy="1143000"/>
          </a:xfrm>
        </p:spPr>
        <p:txBody>
          <a:bodyPr>
            <a:normAutofit/>
          </a:bodyPr>
          <a:lstStyle/>
          <a:p>
            <a:pPr algn="ctr"/>
            <a:r>
              <a:rPr lang="es-ES" dirty="0" smtClean="0"/>
              <a:t>Scripts completos</a:t>
            </a:r>
            <a:endParaRPr lang="es-ES" dirty="0"/>
          </a:p>
        </p:txBody>
      </p:sp>
      <p:sp>
        <p:nvSpPr>
          <p:cNvPr id="4" name="7 Marcador de texto"/>
          <p:cNvSpPr txBox="1">
            <a:spLocks/>
          </p:cNvSpPr>
          <p:nvPr/>
        </p:nvSpPr>
        <p:spPr>
          <a:xfrm>
            <a:off x="1142976" y="3214686"/>
            <a:ext cx="6894026" cy="574228"/>
          </a:xfrm>
          <a:prstGeom prst="rect">
            <a:avLst/>
          </a:prstGeom>
        </p:spPr>
        <p:txBody>
          <a:bodyPr/>
          <a:lstStyle/>
          <a:p>
            <a:pPr marL="365760" lvl="0" indent="-256032" algn="ctr">
              <a:spcBef>
                <a:spcPts val="400"/>
              </a:spcBef>
              <a:buClr>
                <a:schemeClr val="accent1"/>
              </a:buClr>
              <a:buSzPct val="68000"/>
            </a:pPr>
            <a:r>
              <a:rPr kumimoji="0" lang="es-ES" sz="2400" b="1" i="0" u="sng" strike="noStrike" kern="1200" cap="none" spc="0" normalizeH="0" baseline="0" noProof="0" dirty="0" smtClean="0">
                <a:ln>
                  <a:noFill/>
                </a:ln>
                <a:solidFill>
                  <a:schemeClr val="tx1"/>
                </a:solidFill>
                <a:effectLst/>
                <a:uLnTx/>
                <a:uFillTx/>
                <a:latin typeface="+mn-lt"/>
                <a:ea typeface="+mn-ea"/>
                <a:cs typeface="+mn-cs"/>
              </a:rPr>
              <a:t>Archivo</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r>
              <a:rPr lang="es-ES" sz="2400" dirty="0" smtClean="0">
                <a:solidFill>
                  <a:schemeClr val="bg2">
                    <a:lumMod val="50000"/>
                  </a:schemeClr>
                </a:solidFill>
              </a:rPr>
              <a:t>ScriptsCompletosMarianoPavoneVF</a:t>
            </a: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chor="ctr"/>
          <a:lstStyle/>
          <a:p>
            <a:pPr marL="90488" indent="0">
              <a:buNone/>
            </a:pPr>
            <a:r>
              <a:rPr lang="es-ES" dirty="0" smtClean="0"/>
              <a:t>El objetivo del presente es el desarrollo de una base de datos que facilite el acceso a la información correspondiente al sector de Repuestos, favoreciendo los controles y la toma de decisión.</a:t>
            </a:r>
          </a:p>
          <a:p>
            <a:pPr marL="90488" indent="0">
              <a:buNone/>
            </a:pPr>
            <a:r>
              <a:rPr lang="es-ES" dirty="0" smtClean="0"/>
              <a:t>Asimismo se busca crear la base para la creación de un sistema que integre a todos las áreas de las empresa.</a:t>
            </a:r>
            <a:endParaRPr lang="es-ES" dirty="0"/>
          </a:p>
        </p:txBody>
      </p:sp>
      <p:sp>
        <p:nvSpPr>
          <p:cNvPr id="3" name="2 Título"/>
          <p:cNvSpPr>
            <a:spLocks noGrp="1"/>
          </p:cNvSpPr>
          <p:nvPr>
            <p:ph type="title"/>
          </p:nvPr>
        </p:nvSpPr>
        <p:spPr/>
        <p:txBody>
          <a:bodyPr>
            <a:normAutofit/>
          </a:bodyPr>
          <a:lstStyle/>
          <a:p>
            <a:pPr algn="ctr"/>
            <a:r>
              <a:rPr lang="es-ES" sz="4400" dirty="0" smtClean="0"/>
              <a:t>Objetivo</a:t>
            </a:r>
            <a:endParaRPr lang="es-E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767081"/>
            <a:ext cx="8229600" cy="1447605"/>
          </a:xfrm>
        </p:spPr>
        <p:txBody>
          <a:bodyPr anchor="ctr"/>
          <a:lstStyle/>
          <a:p>
            <a:r>
              <a:rPr lang="es-ES" b="1" u="sng" dirty="0" smtClean="0"/>
              <a:t>Provincias</a:t>
            </a:r>
            <a:r>
              <a:rPr lang="es-ES" dirty="0" smtClean="0"/>
              <a:t/>
            </a:r>
            <a:br>
              <a:rPr lang="es-ES" dirty="0" smtClean="0"/>
            </a:br>
            <a:r>
              <a:rPr lang="es-ES" sz="2400" dirty="0" smtClean="0"/>
              <a:t>Se codifican las diferentes provincias para normalizar y facilitar las búsquedas.</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57187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cod_Prov</a:t>
                      </a:r>
                    </a:p>
                  </a:txBody>
                  <a:tcPr marL="9525" marR="9525" marT="9525" marB="0" anchor="ctr"/>
                </a:tc>
                <a:tc>
                  <a:txBody>
                    <a:bodyPr/>
                    <a:lstStyle/>
                    <a:p>
                      <a:pPr algn="ctr" fontAlgn="b"/>
                      <a:r>
                        <a:rPr lang="es-ES" sz="2000" b="0" i="0" u="none" strike="noStrike" dirty="0">
                          <a:solidFill>
                            <a:srgbClr val="000000"/>
                          </a:solidFill>
                          <a:latin typeface="Calibri"/>
                        </a:rPr>
                        <a:t>VARCHAR (3)</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prov</a:t>
                      </a:r>
                    </a:p>
                  </a:txBody>
                  <a:tcPr marL="9525" marR="9525" marT="9525" marB="0" anchor="ctr"/>
                </a:tc>
                <a:tc>
                  <a:txBody>
                    <a:bodyPr/>
                    <a:lstStyle/>
                    <a:p>
                      <a:pPr algn="ctr" fontAlgn="b"/>
                      <a:r>
                        <a:rPr lang="es-ES" sz="2000" b="0" i="0" u="none" strike="noStrike" dirty="0">
                          <a:solidFill>
                            <a:srgbClr val="000000"/>
                          </a:solidFill>
                          <a:latin typeface="Calibri"/>
                        </a:rPr>
                        <a:t>VARCHAR (30)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767081"/>
            <a:ext cx="8229600" cy="1447605"/>
          </a:xfrm>
        </p:spPr>
        <p:txBody>
          <a:bodyPr anchor="ctr"/>
          <a:lstStyle/>
          <a:p>
            <a:r>
              <a:rPr lang="es-ES" b="1" u="sng" dirty="0" smtClean="0"/>
              <a:t>condicion_fiscal</a:t>
            </a:r>
            <a:r>
              <a:rPr lang="es-ES" b="1" u="sng" dirty="0" smtClean="0"/>
              <a:t> </a:t>
            </a:r>
            <a:r>
              <a:rPr lang="es-ES" dirty="0" smtClean="0"/>
              <a:t/>
            </a:r>
            <a:br>
              <a:rPr lang="es-ES" dirty="0" smtClean="0"/>
            </a:br>
            <a:r>
              <a:rPr lang="es-ES" sz="2400" dirty="0" smtClean="0"/>
              <a:t>Define </a:t>
            </a:r>
            <a:r>
              <a:rPr lang="es-ES" sz="2400" dirty="0" smtClean="0"/>
              <a:t>los distintos tipos de </a:t>
            </a:r>
            <a:r>
              <a:rPr lang="es-ES" sz="2400" dirty="0" smtClean="0"/>
              <a:t>condiciones </a:t>
            </a:r>
            <a:r>
              <a:rPr lang="es-ES" sz="2400" dirty="0" smtClean="0"/>
              <a:t>fiscales que puede presentar cada </a:t>
            </a:r>
            <a:r>
              <a:rPr lang="es-ES" sz="2400" dirty="0" smtClean="0"/>
              <a:t>cliente.</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571876"/>
          <a:ext cx="8229600" cy="1428759"/>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cod_Cond</a:t>
                      </a:r>
                    </a:p>
                  </a:txBody>
                  <a:tcPr marL="9525" marR="9525" marT="9525" marB="0" anchor="ctr"/>
                </a:tc>
                <a:tc>
                  <a:txBody>
                    <a:bodyPr/>
                    <a:lstStyle/>
                    <a:p>
                      <a:pPr algn="ctr" fontAlgn="b"/>
                      <a:r>
                        <a:rPr lang="es-ES" sz="2000" b="0" i="0" u="none" strike="noStrike" dirty="0">
                          <a:solidFill>
                            <a:srgbClr val="000000"/>
                          </a:solidFill>
                          <a:latin typeface="Calibri"/>
                        </a:rPr>
                        <a:t>VARCHAR (2)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desc_Cond</a:t>
                      </a:r>
                    </a:p>
                  </a:txBody>
                  <a:tcPr marL="9525" marR="9525" marT="9525" marB="0" anchor="ctr"/>
                </a:tc>
                <a:tc>
                  <a:txBody>
                    <a:bodyPr/>
                    <a:lstStyle/>
                    <a:p>
                      <a:pPr algn="ctr" fontAlgn="b"/>
                      <a:r>
                        <a:rPr lang="es-ES" sz="2000" b="0" i="0" u="none" strike="noStrike" dirty="0">
                          <a:solidFill>
                            <a:srgbClr val="000000"/>
                          </a:solidFill>
                          <a:latin typeface="Calibri"/>
                        </a:rPr>
                        <a:t>VARCHAR (30)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lstStyle/>
          <a:p>
            <a:r>
              <a:rPr lang="es-ES" b="1" u="sng" dirty="0" smtClean="0"/>
              <a:t>alicuota_iva </a:t>
            </a:r>
            <a:r>
              <a:rPr lang="es-ES" dirty="0" smtClean="0"/>
              <a:t/>
            </a:r>
            <a:br>
              <a:rPr lang="es-ES" dirty="0" smtClean="0"/>
            </a:br>
            <a:r>
              <a:rPr lang="es-ES" sz="2400" dirty="0" smtClean="0"/>
              <a:t> Determina los diferentes tipos de alícuotas de IVA aplicable a cada articulo y su </a:t>
            </a:r>
            <a:r>
              <a:rPr lang="es-ES" sz="2400" dirty="0" smtClean="0"/>
              <a:t>valor.</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905012"/>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cod_Alic</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1400" b="0" i="0" u="none" strike="noStrike" dirty="0">
                          <a:solidFill>
                            <a:srgbClr val="000000"/>
                          </a:solidFill>
                          <a:latin typeface="Calibri"/>
                        </a:rPr>
                        <a:t>NOT NULL - AUTO_INCREMENT</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desc_Alic</a:t>
                      </a:r>
                    </a:p>
                  </a:txBody>
                  <a:tcPr marL="9525" marR="9525" marT="9525" marB="0" anchor="ctr"/>
                </a:tc>
                <a:tc>
                  <a:txBody>
                    <a:bodyPr/>
                    <a:lstStyle/>
                    <a:p>
                      <a:pPr algn="ctr" fontAlgn="b"/>
                      <a:r>
                        <a:rPr lang="es-ES" sz="2000" b="0" i="0" u="none" strike="noStrike" dirty="0">
                          <a:solidFill>
                            <a:srgbClr val="000000"/>
                          </a:solidFill>
                          <a:latin typeface="Calibri"/>
                        </a:rPr>
                        <a:t>VARCHAR (30)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alícuota</a:t>
                      </a:r>
                    </a:p>
                  </a:txBody>
                  <a:tcPr marL="9525" marR="9525" marT="9525" marB="0" anchor="ctr"/>
                </a:tc>
                <a:tc>
                  <a:txBody>
                    <a:bodyPr/>
                    <a:lstStyle/>
                    <a:p>
                      <a:pPr algn="ctr" fontAlgn="b"/>
                      <a:r>
                        <a:rPr lang="es-ES" sz="2000" b="0" i="0" u="none" strike="noStrike" dirty="0">
                          <a:solidFill>
                            <a:srgbClr val="000000"/>
                          </a:solidFill>
                          <a:latin typeface="Calibri"/>
                        </a:rPr>
                        <a:t>FLOAT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fontScale="92500"/>
          </a:bodyPr>
          <a:lstStyle/>
          <a:p>
            <a:r>
              <a:rPr lang="es-ES" b="1" u="sng" dirty="0" smtClean="0"/>
              <a:t>clasif_crediticia </a:t>
            </a:r>
            <a:r>
              <a:rPr lang="es-ES" dirty="0" smtClean="0"/>
              <a:t/>
            </a:r>
            <a:br>
              <a:rPr lang="es-ES" dirty="0" smtClean="0"/>
            </a:br>
            <a:r>
              <a:rPr lang="es-ES" sz="2400" dirty="0" smtClean="0"/>
              <a:t>Refiere </a:t>
            </a:r>
            <a:r>
              <a:rPr lang="es-ES" sz="2400" dirty="0" smtClean="0"/>
              <a:t>a la calificación crediticia otorgada al cliente y a partir de la cual se establecerá su limite de crédito.</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905012"/>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cod_Clasif</a:t>
                      </a:r>
                    </a:p>
                  </a:txBody>
                  <a:tcPr marL="9525" marR="9525" marT="9525" marB="0" anchor="ctr"/>
                </a:tc>
                <a:tc>
                  <a:txBody>
                    <a:bodyPr/>
                    <a:lstStyle/>
                    <a:p>
                      <a:pPr algn="ctr" fontAlgn="b"/>
                      <a:r>
                        <a:rPr lang="es-ES" sz="2000" b="0" i="0" u="none" strike="noStrike" dirty="0">
                          <a:solidFill>
                            <a:srgbClr val="000000"/>
                          </a:solidFill>
                          <a:latin typeface="Calibri"/>
                        </a:rPr>
                        <a:t>VARCHAR (02)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desc_Clasif</a:t>
                      </a:r>
                    </a:p>
                  </a:txBody>
                  <a:tcPr marL="9525" marR="9525" marT="9525" marB="0" anchor="ctr"/>
                </a:tc>
                <a:tc>
                  <a:txBody>
                    <a:bodyPr/>
                    <a:lstStyle/>
                    <a:p>
                      <a:pPr algn="ctr" fontAlgn="b"/>
                      <a:r>
                        <a:rPr lang="es-ES" sz="2000" b="0" i="0" u="none" strike="noStrike" dirty="0">
                          <a:solidFill>
                            <a:srgbClr val="000000"/>
                          </a:solidFill>
                          <a:latin typeface="Calibri"/>
                        </a:rPr>
                        <a:t>VARCHAR (50)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limite</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00174"/>
            <a:ext cx="8229600" cy="1447605"/>
          </a:xfrm>
        </p:spPr>
        <p:txBody>
          <a:bodyPr anchor="ctr">
            <a:normAutofit/>
          </a:bodyPr>
          <a:lstStyle/>
          <a:p>
            <a:r>
              <a:rPr lang="es-ES" b="1" u="sng" dirty="0" smtClean="0"/>
              <a:t>plazo_venta </a:t>
            </a:r>
            <a:r>
              <a:rPr lang="es-ES" dirty="0" smtClean="0"/>
              <a:t/>
            </a:r>
            <a:br>
              <a:rPr lang="es-ES" dirty="0" smtClean="0"/>
            </a:br>
            <a:r>
              <a:rPr lang="es-ES" sz="2400" dirty="0" smtClean="0"/>
              <a:t>Define </a:t>
            </a:r>
            <a:r>
              <a:rPr lang="es-ES" sz="2400" dirty="0" smtClean="0"/>
              <a:t>los plazos en los que vencerá el pago de una factura según el </a:t>
            </a:r>
            <a:r>
              <a:rPr lang="es-ES" sz="2400" dirty="0" smtClean="0"/>
              <a:t>cliente.</a:t>
            </a:r>
            <a:endParaRPr lang="es-ES" dirty="0"/>
          </a:p>
        </p:txBody>
      </p:sp>
      <p:sp>
        <p:nvSpPr>
          <p:cNvPr id="3" name="2 Título"/>
          <p:cNvSpPr>
            <a:spLocks noGrp="1"/>
          </p:cNvSpPr>
          <p:nvPr>
            <p:ph type="title"/>
          </p:nvPr>
        </p:nvSpPr>
        <p:spPr/>
        <p:txBody>
          <a:bodyPr/>
          <a:lstStyle/>
          <a:p>
            <a:pPr algn="ctr"/>
            <a:r>
              <a:rPr lang="es-ES" dirty="0" smtClean="0"/>
              <a:t>Definición de tablas</a:t>
            </a:r>
            <a:endParaRPr lang="es-ES" dirty="0"/>
          </a:p>
        </p:txBody>
      </p:sp>
      <p:graphicFrame>
        <p:nvGraphicFramePr>
          <p:cNvPr id="4" name="4 Marcador de contenido"/>
          <p:cNvGraphicFramePr>
            <a:graphicFrameLocks/>
          </p:cNvGraphicFramePr>
          <p:nvPr/>
        </p:nvGraphicFramePr>
        <p:xfrm>
          <a:off x="500034" y="3214686"/>
          <a:ext cx="8229600" cy="1905012"/>
        </p:xfrm>
        <a:graphic>
          <a:graphicData uri="http://schemas.openxmlformats.org/drawingml/2006/table">
            <a:tbl>
              <a:tblPr firstRow="1" bandRow="1">
                <a:tableStyleId>{5C22544A-7EE6-4342-B048-85BDC9FD1C3A}</a:tableStyleId>
              </a:tblPr>
              <a:tblGrid>
                <a:gridCol w="2057400"/>
                <a:gridCol w="2057400"/>
                <a:gridCol w="2057400"/>
                <a:gridCol w="2057400"/>
              </a:tblGrid>
              <a:tr h="476253">
                <a:tc>
                  <a:txBody>
                    <a:bodyPr/>
                    <a:lstStyle/>
                    <a:p>
                      <a:pPr algn="ctr" fontAlgn="b"/>
                      <a:r>
                        <a:rPr lang="es-ES" sz="2000" b="0" i="0" u="none" strike="noStrike" dirty="0">
                          <a:solidFill>
                            <a:srgbClr val="000000"/>
                          </a:solidFill>
                          <a:latin typeface="Calibri"/>
                        </a:rPr>
                        <a:t>CAMPOS</a:t>
                      </a:r>
                    </a:p>
                  </a:txBody>
                  <a:tcPr marL="9525" marR="9525" marT="9525" marB="0" anchor="ctr"/>
                </a:tc>
                <a:tc>
                  <a:txBody>
                    <a:bodyPr/>
                    <a:lstStyle/>
                    <a:p>
                      <a:pPr algn="ctr" fontAlgn="b"/>
                      <a:r>
                        <a:rPr lang="es-ES" sz="2000" b="0" i="0" u="none" strike="noStrike" dirty="0">
                          <a:solidFill>
                            <a:srgbClr val="000000"/>
                          </a:solidFill>
                          <a:latin typeface="Calibri"/>
                        </a:rPr>
                        <a:t>TIPO</a:t>
                      </a:r>
                    </a:p>
                  </a:txBody>
                  <a:tcPr marL="9525" marR="9525" marT="9525" marB="0" anchor="ctr"/>
                </a:tc>
                <a:tc>
                  <a:txBody>
                    <a:bodyPr/>
                    <a:lstStyle/>
                    <a:p>
                      <a:pPr algn="ctr" fontAlgn="b"/>
                      <a:r>
                        <a:rPr lang="es-ES" sz="2000" b="0" i="0" u="none" strike="noStrike" dirty="0">
                          <a:solidFill>
                            <a:srgbClr val="000000"/>
                          </a:solidFill>
                          <a:latin typeface="Calibri"/>
                        </a:rPr>
                        <a:t>CARACTERISTICAS</a:t>
                      </a:r>
                    </a:p>
                  </a:txBody>
                  <a:tcPr marL="9525" marR="9525" marT="9525" marB="0" anchor="ctr"/>
                </a:tc>
                <a:tc>
                  <a:txBody>
                    <a:bodyPr/>
                    <a:lstStyle/>
                    <a:p>
                      <a:pPr algn="ctr" fontAlgn="b"/>
                      <a:r>
                        <a:rPr lang="es-ES" sz="2000" b="0" i="0" u="none" strike="noStrike" dirty="0">
                          <a:solidFill>
                            <a:srgbClr val="000000"/>
                          </a:solidFill>
                          <a:latin typeface="Calibri"/>
                        </a:rPr>
                        <a:t>CLAVE</a:t>
                      </a:r>
                    </a:p>
                  </a:txBody>
                  <a:tcPr marL="9525" marR="9525" marT="9525" marB="0" anchor="ctr"/>
                </a:tc>
              </a:tr>
              <a:tr h="476253">
                <a:tc>
                  <a:txBody>
                    <a:bodyPr/>
                    <a:lstStyle/>
                    <a:p>
                      <a:pPr algn="ctr" fontAlgn="b"/>
                      <a:r>
                        <a:rPr lang="es-ES" sz="2000" b="0" i="0" u="none" strike="noStrike" dirty="0">
                          <a:solidFill>
                            <a:srgbClr val="000000"/>
                          </a:solidFill>
                          <a:latin typeface="Calibri"/>
                        </a:rPr>
                        <a:t>cod_Plazo</a:t>
                      </a:r>
                    </a:p>
                  </a:txBody>
                  <a:tcPr marL="9525" marR="9525" marT="9525" marB="0" anchor="ctr"/>
                </a:tc>
                <a:tc>
                  <a:txBody>
                    <a:bodyPr/>
                    <a:lstStyle/>
                    <a:p>
                      <a:pPr algn="ctr" fontAlgn="b"/>
                      <a:r>
                        <a:rPr lang="es-ES" sz="2000" b="0" i="0" u="none" strike="noStrike" dirty="0">
                          <a:solidFill>
                            <a:srgbClr val="000000"/>
                          </a:solidFill>
                          <a:latin typeface="Calibri"/>
                        </a:rPr>
                        <a:t>VARCHAR (02)</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PK</a:t>
                      </a:r>
                    </a:p>
                  </a:txBody>
                  <a:tcPr marL="9525" marR="9525" marT="9525" marB="0" anchor="ctr"/>
                </a:tc>
              </a:tr>
              <a:tr h="476253">
                <a:tc>
                  <a:txBody>
                    <a:bodyPr/>
                    <a:lstStyle/>
                    <a:p>
                      <a:pPr algn="ctr" fontAlgn="b"/>
                      <a:r>
                        <a:rPr lang="es-ES" sz="2000" b="0" i="0" u="none" strike="noStrike" dirty="0">
                          <a:solidFill>
                            <a:srgbClr val="000000"/>
                          </a:solidFill>
                          <a:latin typeface="Calibri"/>
                        </a:rPr>
                        <a:t>desc_Plazo</a:t>
                      </a:r>
                    </a:p>
                  </a:txBody>
                  <a:tcPr marL="9525" marR="9525" marT="9525" marB="0" anchor="ctr"/>
                </a:tc>
                <a:tc>
                  <a:txBody>
                    <a:bodyPr/>
                    <a:lstStyle/>
                    <a:p>
                      <a:pPr algn="ctr" fontAlgn="b"/>
                      <a:r>
                        <a:rPr lang="es-ES" sz="2000" b="0" i="0" u="none" strike="noStrike" dirty="0">
                          <a:solidFill>
                            <a:srgbClr val="000000"/>
                          </a:solidFill>
                          <a:latin typeface="Calibri"/>
                        </a:rPr>
                        <a:t>VARCHAR (20)</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r h="476253">
                <a:tc>
                  <a:txBody>
                    <a:bodyPr/>
                    <a:lstStyle/>
                    <a:p>
                      <a:pPr algn="ctr" fontAlgn="b"/>
                      <a:r>
                        <a:rPr lang="es-ES" sz="2000" b="0" i="0" u="none" strike="noStrike" dirty="0">
                          <a:solidFill>
                            <a:srgbClr val="000000"/>
                          </a:solidFill>
                          <a:latin typeface="Calibri"/>
                        </a:rPr>
                        <a:t>plazo</a:t>
                      </a:r>
                    </a:p>
                  </a:txBody>
                  <a:tcPr marL="9525" marR="9525" marT="9525" marB="0" anchor="ctr"/>
                </a:tc>
                <a:tc>
                  <a:txBody>
                    <a:bodyPr/>
                    <a:lstStyle/>
                    <a:p>
                      <a:pPr algn="ctr" fontAlgn="b"/>
                      <a:r>
                        <a:rPr lang="es-ES" sz="2000" b="0" i="0" u="none" strike="noStrike" dirty="0">
                          <a:solidFill>
                            <a:srgbClr val="000000"/>
                          </a:solidFill>
                          <a:latin typeface="Calibri"/>
                        </a:rPr>
                        <a:t>INT</a:t>
                      </a:r>
                    </a:p>
                  </a:txBody>
                  <a:tcPr marL="9525" marR="9525" marT="9525" marB="0" anchor="ctr"/>
                </a:tc>
                <a:tc>
                  <a:txBody>
                    <a:bodyPr/>
                    <a:lstStyle/>
                    <a:p>
                      <a:pPr algn="ctr" fontAlgn="b"/>
                      <a:r>
                        <a:rPr lang="es-ES" sz="2000" b="0" i="0" u="none" strike="noStrike" dirty="0">
                          <a:solidFill>
                            <a:srgbClr val="000000"/>
                          </a:solidFill>
                          <a:latin typeface="Calibri"/>
                        </a:rPr>
                        <a:t>NOT NULL</a:t>
                      </a:r>
                    </a:p>
                  </a:txBody>
                  <a:tcPr marL="9525" marR="9525" marT="9525" marB="0" anchor="ctr"/>
                </a:tc>
                <a:tc>
                  <a:txBody>
                    <a:bodyPr/>
                    <a:lstStyle/>
                    <a:p>
                      <a:pPr algn="ctr" fontAlgn="b"/>
                      <a:r>
                        <a:rPr lang="es-ES" sz="2000" b="0" i="0" u="none" strike="noStrike" dirty="0">
                          <a:solidFill>
                            <a:srgbClr val="000000"/>
                          </a:solidFill>
                          <a:latin typeface="Calibri"/>
                        </a:rPr>
                        <a:t> </a:t>
                      </a:r>
                    </a:p>
                  </a:txBody>
                  <a:tcPr marL="9525" marR="9525" marT="9525" marB="0"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1416</TotalTime>
  <Words>1157</Words>
  <Application>Microsoft Office PowerPoint</Application>
  <PresentationFormat>Presentación en pantalla (4:3)</PresentationFormat>
  <Paragraphs>431</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Concurrencia</vt:lpstr>
      <vt:lpstr>Proyecto final Concesionario oficial de camiones</vt:lpstr>
      <vt:lpstr>Introducción</vt:lpstr>
      <vt:lpstr>Situación problemática</vt:lpstr>
      <vt:lpstr>Objetivo</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Definición de tablas</vt:lpstr>
      <vt:lpstr>Diapositiva 21</vt:lpstr>
      <vt:lpstr>Diagrama entidad-relación</vt:lpstr>
      <vt:lpstr>Scripts de inserción de datos</vt:lpstr>
      <vt:lpstr>Vistas</vt:lpstr>
      <vt:lpstr>Funciones</vt:lpstr>
      <vt:lpstr>Stored procedures</vt:lpstr>
      <vt:lpstr>Triggers</vt:lpstr>
      <vt:lpstr>Usuarios</vt:lpstr>
      <vt:lpstr>Sentencias TCL</vt:lpstr>
      <vt:lpstr>Backup</vt:lpstr>
      <vt:lpstr>Gráficos para análisis</vt:lpstr>
      <vt:lpstr>Gráficos para análisis</vt:lpstr>
      <vt:lpstr>Gráficos para análisis</vt:lpstr>
      <vt:lpstr>Scripts completos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Concesionario oficial de camiones</dc:title>
  <dc:creator>usuario</dc:creator>
  <cp:lastModifiedBy>usuario</cp:lastModifiedBy>
  <cp:revision>14</cp:revision>
  <dcterms:created xsi:type="dcterms:W3CDTF">2023-10-31T01:16:04Z</dcterms:created>
  <dcterms:modified xsi:type="dcterms:W3CDTF">2023-11-01T00:52:07Z</dcterms:modified>
</cp:coreProperties>
</file>