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39" r:id="rId1"/>
  </p:sldMasterIdLst>
  <p:notesMasterIdLst>
    <p:notesMasterId r:id="rId25"/>
  </p:notesMasterIdLst>
  <p:handoutMasterIdLst>
    <p:handoutMasterId r:id="rId26"/>
  </p:handoutMasterIdLst>
  <p:sldIdLst>
    <p:sldId id="268" r:id="rId2"/>
    <p:sldId id="266" r:id="rId3"/>
    <p:sldId id="285" r:id="rId4"/>
    <p:sldId id="282" r:id="rId5"/>
    <p:sldId id="271" r:id="rId6"/>
    <p:sldId id="270" r:id="rId7"/>
    <p:sldId id="272" r:id="rId8"/>
    <p:sldId id="273" r:id="rId9"/>
    <p:sldId id="286" r:id="rId10"/>
    <p:sldId id="275" r:id="rId11"/>
    <p:sldId id="287" r:id="rId12"/>
    <p:sldId id="277" r:id="rId13"/>
    <p:sldId id="283" r:id="rId14"/>
    <p:sldId id="279" r:id="rId15"/>
    <p:sldId id="280" r:id="rId16"/>
    <p:sldId id="278" r:id="rId17"/>
    <p:sldId id="284" r:id="rId18"/>
    <p:sldId id="276" r:id="rId19"/>
    <p:sldId id="281" r:id="rId20"/>
    <p:sldId id="288" r:id="rId21"/>
    <p:sldId id="289" r:id="rId22"/>
    <p:sldId id="290" r:id="rId23"/>
    <p:sldId id="291" r:id="rId24"/>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646" autoAdjust="0"/>
  </p:normalViewPr>
  <p:slideViewPr>
    <p:cSldViewPr>
      <p:cViewPr>
        <p:scale>
          <a:sx n="125" d="100"/>
          <a:sy n="125" d="100"/>
        </p:scale>
        <p:origin x="1200" y="-5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9388A7-5429-7442-BD81-798B3F4B5BE0}" type="datetime1">
              <a:rPr lang="it-IT"/>
              <a:pPr/>
              <a:t>07/02/2022</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3144663-F296-154C-879B-F265E0A1929F}" type="slidenum">
              <a:rPr lang="it-IT"/>
              <a:pPr/>
              <a:t>‹N›</a:t>
            </a:fld>
            <a:endParaRPr lang="it-IT"/>
          </a:p>
        </p:txBody>
      </p:sp>
    </p:spTree>
    <p:extLst>
      <p:ext uri="{BB962C8B-B14F-4D97-AF65-F5344CB8AC3E}">
        <p14:creationId xmlns:p14="http://schemas.microsoft.com/office/powerpoint/2010/main" val="3263762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it-IT"/>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425F76-5FCB-3E42-9F4B-C72054CFC5AB}" type="slidenum">
              <a:rPr lang="it-IT"/>
              <a:pPr/>
              <a:t>‹N›</a:t>
            </a:fld>
            <a:endParaRPr lang="it-IT"/>
          </a:p>
        </p:txBody>
      </p:sp>
    </p:spTree>
    <p:extLst>
      <p:ext uri="{BB962C8B-B14F-4D97-AF65-F5344CB8AC3E}">
        <p14:creationId xmlns:p14="http://schemas.microsoft.com/office/powerpoint/2010/main" val="330759884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CH" dirty="0"/>
          </a:p>
        </p:txBody>
      </p:sp>
      <p:sp>
        <p:nvSpPr>
          <p:cNvPr id="4" name="Segnaposto numero diapositiva 3"/>
          <p:cNvSpPr>
            <a:spLocks noGrp="1"/>
          </p:cNvSpPr>
          <p:nvPr>
            <p:ph type="sldNum" sz="quarter" idx="5"/>
          </p:nvPr>
        </p:nvSpPr>
        <p:spPr/>
        <p:txBody>
          <a:bodyPr/>
          <a:lstStyle/>
          <a:p>
            <a:fld id="{F6425F76-5FCB-3E42-9F4B-C72054CFC5AB}" type="slidenum">
              <a:rPr lang="it-IT" smtClean="0"/>
              <a:pPr/>
              <a:t>4</a:t>
            </a:fld>
            <a:endParaRPr lang="it-IT"/>
          </a:p>
        </p:txBody>
      </p:sp>
    </p:spTree>
    <p:extLst>
      <p:ext uri="{BB962C8B-B14F-4D97-AF65-F5344CB8AC3E}">
        <p14:creationId xmlns:p14="http://schemas.microsoft.com/office/powerpoint/2010/main" val="205385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 pagina">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323850" y="1700808"/>
            <a:ext cx="7848550" cy="1944216"/>
          </a:xfrm>
          <a:prstGeom prst="rect">
            <a:avLst/>
          </a:prstGeom>
        </p:spPr>
        <p:txBody>
          <a:bodyPr lIns="0" tIns="0" rIns="0" bIns="0"/>
          <a:lstStyle>
            <a:lvl1pPr algn="l">
              <a:lnSpc>
                <a:spcPct val="100000"/>
              </a:lnSpc>
              <a:defRPr sz="4200" baseline="0">
                <a:solidFill>
                  <a:schemeClr val="accent6">
                    <a:lumMod val="75000"/>
                  </a:schemeClr>
                </a:solidFill>
              </a:defRPr>
            </a:lvl1pPr>
          </a:lstStyle>
          <a:p>
            <a:r>
              <a:rPr lang="fr-CH" dirty="0"/>
              <a:t>Inserisci titolo</a:t>
            </a:r>
            <a:endParaRPr lang="it-IT" dirty="0"/>
          </a:p>
        </p:txBody>
      </p:sp>
      <p:sp>
        <p:nvSpPr>
          <p:cNvPr id="6" name="Segnaposto testo 12"/>
          <p:cNvSpPr>
            <a:spLocks noGrp="1"/>
          </p:cNvSpPr>
          <p:nvPr>
            <p:ph type="body" sz="quarter" idx="13" hasCustomPrompt="1"/>
          </p:nvPr>
        </p:nvSpPr>
        <p:spPr>
          <a:xfrm>
            <a:off x="323528" y="4278154"/>
            <a:ext cx="2520280" cy="504056"/>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lvl="0"/>
            <a:r>
              <a:rPr lang="fr-CH" dirty="0"/>
              <a:t>Inserire nome studente</a:t>
            </a:r>
          </a:p>
        </p:txBody>
      </p:sp>
      <p:cxnSp>
        <p:nvCxnSpPr>
          <p:cNvPr id="11" name="Connettore 1 10"/>
          <p:cNvCxnSpPr/>
          <p:nvPr userDrawn="1"/>
        </p:nvCxnSpPr>
        <p:spPr>
          <a:xfrm>
            <a:off x="323528" y="4012535"/>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Segnaposto testo 12"/>
          <p:cNvSpPr>
            <a:spLocks noGrp="1"/>
          </p:cNvSpPr>
          <p:nvPr>
            <p:ph type="body" sz="quarter" idx="17" hasCustomPrompt="1"/>
          </p:nvPr>
        </p:nvSpPr>
        <p:spPr>
          <a:xfrm>
            <a:off x="323528"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Studente/i</a:t>
            </a:r>
          </a:p>
        </p:txBody>
      </p:sp>
      <p:sp>
        <p:nvSpPr>
          <p:cNvPr id="24" name="Segnaposto testo 12"/>
          <p:cNvSpPr>
            <a:spLocks noGrp="1"/>
          </p:cNvSpPr>
          <p:nvPr>
            <p:ph type="body" sz="quarter" idx="24" hasCustomPrompt="1"/>
          </p:nvPr>
        </p:nvSpPr>
        <p:spPr>
          <a:xfrm>
            <a:off x="323528" y="5331837"/>
            <a:ext cx="2520280" cy="504056"/>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lvl="0"/>
            <a:r>
              <a:rPr lang="fr-CH" dirty="0"/>
              <a:t>Inserire corso di laurea</a:t>
            </a:r>
          </a:p>
        </p:txBody>
      </p:sp>
      <p:cxnSp>
        <p:nvCxnSpPr>
          <p:cNvPr id="25" name="Connettore 1 24"/>
          <p:cNvCxnSpPr/>
          <p:nvPr userDrawn="1"/>
        </p:nvCxnSpPr>
        <p:spPr>
          <a:xfrm>
            <a:off x="323528" y="5066218"/>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Segnaposto testo 12"/>
          <p:cNvSpPr>
            <a:spLocks noGrp="1"/>
          </p:cNvSpPr>
          <p:nvPr>
            <p:ph type="body" sz="quarter" idx="25" hasCustomPrompt="1"/>
          </p:nvPr>
        </p:nvSpPr>
        <p:spPr>
          <a:xfrm>
            <a:off x="323528"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Corso di laurea</a:t>
            </a:r>
          </a:p>
        </p:txBody>
      </p:sp>
      <p:sp>
        <p:nvSpPr>
          <p:cNvPr id="27" name="Segnaposto testo 12"/>
          <p:cNvSpPr>
            <a:spLocks noGrp="1"/>
          </p:cNvSpPr>
          <p:nvPr>
            <p:ph type="body" sz="quarter" idx="26" hasCustomPrompt="1"/>
          </p:nvPr>
        </p:nvSpPr>
        <p:spPr>
          <a:xfrm>
            <a:off x="2987824"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Modulo / </a:t>
            </a:r>
            <a:r>
              <a:rPr lang="fr-CH" dirty="0" err="1"/>
              <a:t>Codice</a:t>
            </a:r>
            <a:r>
              <a:rPr lang="fr-CH" dirty="0"/>
              <a:t> </a:t>
            </a:r>
            <a:r>
              <a:rPr lang="fr-CH" dirty="0" err="1"/>
              <a:t>Progetto</a:t>
            </a:r>
            <a:endParaRPr lang="fr-CH" dirty="0"/>
          </a:p>
        </p:txBody>
      </p:sp>
      <p:sp>
        <p:nvSpPr>
          <p:cNvPr id="30" name="Segnaposto testo 12"/>
          <p:cNvSpPr>
            <a:spLocks noGrp="1"/>
          </p:cNvSpPr>
          <p:nvPr>
            <p:ph type="body" sz="quarter" idx="29" hasCustomPrompt="1"/>
          </p:nvPr>
        </p:nvSpPr>
        <p:spPr>
          <a:xfrm>
            <a:off x="2987824" y="5331837"/>
            <a:ext cx="2520280" cy="504056"/>
          </a:xfrm>
          <a:prstGeom prst="rect">
            <a:avLst/>
          </a:prstGeom>
        </p:spPr>
        <p:txBody>
          <a:bodyPr lIns="0" tIns="0" rIns="0" bIns="0"/>
          <a:lstStyle>
            <a:lvl1pPr algn="l">
              <a:buNone/>
              <a:defRPr sz="1400" baseline="0"/>
            </a:lvl1pPr>
          </a:lstStyle>
          <a:p>
            <a:pPr lvl="0"/>
            <a:r>
              <a:rPr lang="fr-CH" dirty="0" err="1"/>
              <a:t>Inserire</a:t>
            </a:r>
            <a:r>
              <a:rPr lang="fr-CH" dirty="0"/>
              <a:t> modulo / </a:t>
            </a:r>
            <a:r>
              <a:rPr lang="fr-CH" dirty="0" err="1"/>
              <a:t>Codice</a:t>
            </a:r>
            <a:r>
              <a:rPr lang="fr-CH" dirty="0"/>
              <a:t> </a:t>
            </a:r>
            <a:r>
              <a:rPr lang="fr-CH" dirty="0" err="1"/>
              <a:t>Progetto</a:t>
            </a:r>
            <a:r>
              <a:rPr lang="fr-CH" dirty="0"/>
              <a:t> se </a:t>
            </a:r>
            <a:r>
              <a:rPr lang="fr-CH" dirty="0" err="1"/>
              <a:t>disponibile</a:t>
            </a:r>
            <a:endParaRPr lang="fr-CH" dirty="0"/>
          </a:p>
        </p:txBody>
      </p:sp>
      <p:sp>
        <p:nvSpPr>
          <p:cNvPr id="41" name="Segnaposto testo 12"/>
          <p:cNvSpPr>
            <a:spLocks noGrp="1"/>
          </p:cNvSpPr>
          <p:nvPr>
            <p:ph type="body" sz="quarter" idx="33" hasCustomPrompt="1"/>
          </p:nvPr>
        </p:nvSpPr>
        <p:spPr>
          <a:xfrm>
            <a:off x="2987824"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Relatore</a:t>
            </a:r>
          </a:p>
        </p:txBody>
      </p:sp>
      <p:sp>
        <p:nvSpPr>
          <p:cNvPr id="42" name="Segnaposto testo 12"/>
          <p:cNvSpPr>
            <a:spLocks noGrp="1"/>
          </p:cNvSpPr>
          <p:nvPr>
            <p:ph type="body" sz="quarter" idx="34" hasCustomPrompt="1"/>
          </p:nvPr>
        </p:nvSpPr>
        <p:spPr>
          <a:xfrm>
            <a:off x="2987824" y="4278154"/>
            <a:ext cx="2520280" cy="504056"/>
          </a:xfrm>
          <a:prstGeom prst="rect">
            <a:avLst/>
          </a:prstGeom>
        </p:spPr>
        <p:txBody>
          <a:bodyPr lIns="0" tIns="0" rIns="0" bIns="0"/>
          <a:lstStyle>
            <a:lvl1pPr algn="l">
              <a:buNone/>
              <a:defRPr sz="1400" baseline="0"/>
            </a:lvl1pPr>
          </a:lstStyle>
          <a:p>
            <a:pPr lvl="0"/>
            <a:r>
              <a:rPr lang="fr-CH" dirty="0"/>
              <a:t>Inserire nome relatore</a:t>
            </a:r>
          </a:p>
        </p:txBody>
      </p:sp>
      <p:sp>
        <p:nvSpPr>
          <p:cNvPr id="44" name="Segnaposto testo 12"/>
          <p:cNvSpPr>
            <a:spLocks noGrp="1"/>
          </p:cNvSpPr>
          <p:nvPr>
            <p:ph type="body" sz="quarter" idx="36" hasCustomPrompt="1"/>
          </p:nvPr>
        </p:nvSpPr>
        <p:spPr>
          <a:xfrm>
            <a:off x="323528" y="6381328"/>
            <a:ext cx="2520280" cy="216024"/>
          </a:xfrm>
          <a:prstGeom prst="rect">
            <a:avLst/>
          </a:prstGeom>
        </p:spPr>
        <p:txBody>
          <a:bodyPr lIns="0" tIns="0" rIns="0" bIns="0"/>
          <a:lstStyle>
            <a:lvl1pPr algn="l">
              <a:buNone/>
              <a:defRPr sz="1400" baseline="0"/>
            </a:lvl1pPr>
          </a:lstStyle>
          <a:p>
            <a:pPr lvl="0"/>
            <a:r>
              <a:rPr lang="fr-CH" dirty="0"/>
              <a:t>Inserire nome committente</a:t>
            </a:r>
          </a:p>
        </p:txBody>
      </p:sp>
      <p:cxnSp>
        <p:nvCxnSpPr>
          <p:cNvPr id="45" name="Connettore 1 44"/>
          <p:cNvCxnSpPr/>
          <p:nvPr userDrawn="1"/>
        </p:nvCxnSpPr>
        <p:spPr>
          <a:xfrm>
            <a:off x="323528" y="6115709"/>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Segnaposto testo 12"/>
          <p:cNvSpPr>
            <a:spLocks noGrp="1"/>
          </p:cNvSpPr>
          <p:nvPr>
            <p:ph type="body" sz="quarter" idx="37" hasCustomPrompt="1"/>
          </p:nvPr>
        </p:nvSpPr>
        <p:spPr>
          <a:xfrm>
            <a:off x="323528" y="6165304"/>
            <a:ext cx="2520280" cy="144016"/>
          </a:xfrm>
          <a:prstGeom prst="rect">
            <a:avLst/>
          </a:prstGeom>
        </p:spPr>
        <p:txBody>
          <a:bodyPr lIns="0" tIns="0" rIns="0" bIns="0"/>
          <a:lstStyle>
            <a:lvl1pPr marL="0" indent="0" algn="l">
              <a:spcBef>
                <a:spcPts val="0"/>
              </a:spcBef>
              <a:buNone/>
              <a:defRPr sz="800" baseline="0"/>
            </a:lvl1pPr>
          </a:lstStyle>
          <a:p>
            <a:pPr lvl="0"/>
            <a:r>
              <a:rPr lang="fr-CH" dirty="0"/>
              <a:t>Committente</a:t>
            </a:r>
          </a:p>
        </p:txBody>
      </p:sp>
      <p:sp>
        <p:nvSpPr>
          <p:cNvPr id="49" name="Segnaposto testo 12"/>
          <p:cNvSpPr>
            <a:spLocks noGrp="1"/>
          </p:cNvSpPr>
          <p:nvPr>
            <p:ph type="body" sz="quarter" idx="40" hasCustomPrompt="1"/>
          </p:nvPr>
        </p:nvSpPr>
        <p:spPr>
          <a:xfrm>
            <a:off x="5652120"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Anno</a:t>
            </a:r>
          </a:p>
        </p:txBody>
      </p:sp>
      <p:sp>
        <p:nvSpPr>
          <p:cNvPr id="50" name="Segnaposto testo 12"/>
          <p:cNvSpPr>
            <a:spLocks noGrp="1"/>
          </p:cNvSpPr>
          <p:nvPr>
            <p:ph type="body" sz="quarter" idx="41" hasCustomPrompt="1"/>
          </p:nvPr>
        </p:nvSpPr>
        <p:spPr>
          <a:xfrm>
            <a:off x="5652120" y="5331837"/>
            <a:ext cx="2520280" cy="216024"/>
          </a:xfrm>
          <a:prstGeom prst="rect">
            <a:avLst/>
          </a:prstGeom>
        </p:spPr>
        <p:txBody>
          <a:bodyPr lIns="0" tIns="0" rIns="0" bIns="0"/>
          <a:lstStyle>
            <a:lvl1pPr algn="l">
              <a:buNone/>
              <a:defRPr sz="1400" baseline="0"/>
            </a:lvl1pPr>
          </a:lstStyle>
          <a:p>
            <a:pPr lvl="0"/>
            <a:r>
              <a:rPr lang="fr-CH" dirty="0"/>
              <a:t>Inserire anno</a:t>
            </a:r>
          </a:p>
        </p:txBody>
      </p:sp>
      <p:sp>
        <p:nvSpPr>
          <p:cNvPr id="22" name="Segnaposto testo 12"/>
          <p:cNvSpPr>
            <a:spLocks noGrp="1"/>
          </p:cNvSpPr>
          <p:nvPr>
            <p:ph type="body" sz="quarter" idx="42" hasCustomPrompt="1"/>
          </p:nvPr>
        </p:nvSpPr>
        <p:spPr>
          <a:xfrm>
            <a:off x="5652120"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Correlatore</a:t>
            </a:r>
          </a:p>
        </p:txBody>
      </p:sp>
      <p:sp>
        <p:nvSpPr>
          <p:cNvPr id="23" name="Segnaposto testo 12"/>
          <p:cNvSpPr>
            <a:spLocks noGrp="1"/>
          </p:cNvSpPr>
          <p:nvPr>
            <p:ph type="body" sz="quarter" idx="43" hasCustomPrompt="1"/>
          </p:nvPr>
        </p:nvSpPr>
        <p:spPr>
          <a:xfrm>
            <a:off x="5652120" y="4278154"/>
            <a:ext cx="2520280" cy="504056"/>
          </a:xfrm>
          <a:prstGeom prst="rect">
            <a:avLst/>
          </a:prstGeom>
        </p:spPr>
        <p:txBody>
          <a:bodyPr lIns="0" tIns="0" rIns="0" bIns="0"/>
          <a:lstStyle>
            <a:lvl1pPr algn="l">
              <a:buNone/>
              <a:defRPr sz="1400" baseline="0"/>
            </a:lvl1pPr>
          </a:lstStyle>
          <a:p>
            <a:pPr lvl="0"/>
            <a:r>
              <a:rPr lang="fr-CH" dirty="0"/>
              <a:t>Inserire nome correlatore</a:t>
            </a:r>
          </a:p>
        </p:txBody>
      </p:sp>
      <p:pic>
        <p:nvPicPr>
          <p:cNvPr id="28" name="Immagine 9" descr="Modulo_SUPSI_DTI.gif"/>
          <p:cNvPicPr>
            <a:picLocks noChangeAspect="1"/>
          </p:cNvPicPr>
          <p:nvPr userDrawn="1"/>
        </p:nvPicPr>
        <p:blipFill>
          <a:blip r:embed="rId2"/>
          <a:srcRect/>
          <a:stretch>
            <a:fillRect/>
          </a:stretch>
        </p:blipFill>
        <p:spPr bwMode="auto">
          <a:xfrm>
            <a:off x="341313" y="179388"/>
            <a:ext cx="4075112" cy="1471612"/>
          </a:xfrm>
          <a:prstGeom prst="rect">
            <a:avLst/>
          </a:prstGeom>
          <a:noFill/>
          <a:ln w="9525">
            <a:noFill/>
            <a:miter lim="800000"/>
            <a:headEnd/>
            <a:tailEnd/>
          </a:ln>
        </p:spPr>
      </p:pic>
      <p:sp>
        <p:nvSpPr>
          <p:cNvPr id="29" name="Segnaposto testo 12"/>
          <p:cNvSpPr>
            <a:spLocks noGrp="1"/>
          </p:cNvSpPr>
          <p:nvPr>
            <p:ph type="body" sz="quarter" idx="44" hasCustomPrompt="1"/>
          </p:nvPr>
        </p:nvSpPr>
        <p:spPr>
          <a:xfrm>
            <a:off x="2987824" y="6381328"/>
            <a:ext cx="2520280" cy="216024"/>
          </a:xfrm>
          <a:prstGeom prst="rect">
            <a:avLst/>
          </a:prstGeom>
        </p:spPr>
        <p:txBody>
          <a:bodyPr lIns="0" tIns="0" rIns="0" bIns="0"/>
          <a:lstStyle>
            <a:lvl1pPr algn="l">
              <a:buNone/>
              <a:defRPr sz="1400" baseline="0"/>
            </a:lvl1pPr>
          </a:lstStyle>
          <a:p>
            <a:pPr lvl="0"/>
            <a:r>
              <a:rPr lang="fr-CH" dirty="0"/>
              <a:t>Inserire data</a:t>
            </a:r>
          </a:p>
        </p:txBody>
      </p:sp>
      <p:sp>
        <p:nvSpPr>
          <p:cNvPr id="31" name="Segnaposto testo 12"/>
          <p:cNvSpPr>
            <a:spLocks noGrp="1"/>
          </p:cNvSpPr>
          <p:nvPr>
            <p:ph type="body" sz="quarter" idx="45" hasCustomPrompt="1"/>
          </p:nvPr>
        </p:nvSpPr>
        <p:spPr>
          <a:xfrm>
            <a:off x="2987824" y="6165304"/>
            <a:ext cx="2520280" cy="144016"/>
          </a:xfrm>
          <a:prstGeom prst="rect">
            <a:avLst/>
          </a:prstGeom>
        </p:spPr>
        <p:txBody>
          <a:bodyPr lIns="0" tIns="0" rIns="0" bIns="0"/>
          <a:lstStyle>
            <a:lvl1pPr marL="0" indent="0" algn="l">
              <a:spcBef>
                <a:spcPts val="0"/>
              </a:spcBef>
              <a:buNone/>
              <a:defRPr sz="800" baseline="0"/>
            </a:lvl1pPr>
          </a:lstStyle>
          <a:p>
            <a:pPr lvl="0"/>
            <a:r>
              <a:rPr lang="fr-CH" dirty="0"/>
              <a:t>Data</a:t>
            </a:r>
          </a:p>
        </p:txBody>
      </p:sp>
    </p:spTree>
    <p:extLst>
      <p:ext uri="{BB962C8B-B14F-4D97-AF65-F5344CB8AC3E}">
        <p14:creationId xmlns:p14="http://schemas.microsoft.com/office/powerpoint/2010/main" val="20646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6" name="Segnaposto testo 12"/>
          <p:cNvSpPr>
            <a:spLocks noGrp="1"/>
          </p:cNvSpPr>
          <p:nvPr>
            <p:ph type="body" sz="quarter" idx="13" hasCustomPrompt="1"/>
          </p:nvPr>
        </p:nvSpPr>
        <p:spPr>
          <a:xfrm>
            <a:off x="323528" y="2314972"/>
            <a:ext cx="3816424" cy="4248472"/>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baseline="0"/>
            </a:lvl1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p:txBody>
      </p:sp>
      <p:sp>
        <p:nvSpPr>
          <p:cNvPr id="13" name="Segnaposto testo 12"/>
          <p:cNvSpPr>
            <a:spLocks noGrp="1"/>
          </p:cNvSpPr>
          <p:nvPr>
            <p:ph type="body" sz="quarter" idx="14" hasCustomPrompt="1"/>
          </p:nvPr>
        </p:nvSpPr>
        <p:spPr>
          <a:xfrm>
            <a:off x="323528" y="120380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baseline="0">
                <a:solidFill>
                  <a:schemeClr val="accent6">
                    <a:lumMod val="75000"/>
                  </a:schemeClr>
                </a:solidFill>
              </a:defRPr>
            </a:lvl1pPr>
          </a:lstStyle>
          <a:p>
            <a:pPr lvl="0"/>
            <a:r>
              <a:rPr lang="fr-CH" dirty="0"/>
              <a:t>Inserisci titolo</a:t>
            </a:r>
          </a:p>
        </p:txBody>
      </p:sp>
    </p:spTree>
    <p:extLst>
      <p:ext uri="{BB962C8B-B14F-4D97-AF65-F5344CB8AC3E}">
        <p14:creationId xmlns:p14="http://schemas.microsoft.com/office/powerpoint/2010/main" val="41559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e immagine">
    <p:spTree>
      <p:nvGrpSpPr>
        <p:cNvPr id="1" name=""/>
        <p:cNvGrpSpPr/>
        <p:nvPr/>
      </p:nvGrpSpPr>
      <p:grpSpPr>
        <a:xfrm>
          <a:off x="0" y="0"/>
          <a:ext cx="0" cy="0"/>
          <a:chOff x="0" y="0"/>
          <a:chExt cx="0" cy="0"/>
        </a:xfrm>
      </p:grpSpPr>
      <p:sp>
        <p:nvSpPr>
          <p:cNvPr id="9" name="Segnaposto testo 12"/>
          <p:cNvSpPr>
            <a:spLocks noGrp="1"/>
          </p:cNvSpPr>
          <p:nvPr>
            <p:ph type="body" sz="quarter" idx="15" hasCustomPrompt="1"/>
          </p:nvPr>
        </p:nvSpPr>
        <p:spPr>
          <a:xfrm>
            <a:off x="323528" y="1247552"/>
            <a:ext cx="3816424" cy="5328592"/>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a:p>
            <a:pPr lvl="0"/>
            <a:endParaRPr lang="it-IT" dirty="0"/>
          </a:p>
        </p:txBody>
      </p:sp>
    </p:spTree>
    <p:extLst>
      <p:ext uri="{BB962C8B-B14F-4D97-AF65-F5344CB8AC3E}">
        <p14:creationId xmlns:p14="http://schemas.microsoft.com/office/powerpoint/2010/main" val="298065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 testo; 2/3 immagine">
    <p:spTree>
      <p:nvGrpSpPr>
        <p:cNvPr id="1" name=""/>
        <p:cNvGrpSpPr/>
        <p:nvPr/>
      </p:nvGrpSpPr>
      <p:grpSpPr>
        <a:xfrm>
          <a:off x="0" y="0"/>
          <a:ext cx="0" cy="0"/>
          <a:chOff x="0" y="0"/>
          <a:chExt cx="0" cy="0"/>
        </a:xfrm>
      </p:grpSpPr>
      <p:sp>
        <p:nvSpPr>
          <p:cNvPr id="4" name="Segnaposto testo 12"/>
          <p:cNvSpPr>
            <a:spLocks noGrp="1"/>
          </p:cNvSpPr>
          <p:nvPr>
            <p:ph type="body" sz="quarter" idx="13" hasCustomPrompt="1"/>
          </p:nvPr>
        </p:nvSpPr>
        <p:spPr>
          <a:xfrm>
            <a:off x="323528" y="1247592"/>
            <a:ext cx="2520280" cy="5328592"/>
          </a:xfrm>
          <a:prstGeom prst="rect">
            <a:avLst/>
          </a:prstGeom>
        </p:spPr>
        <p:txBody>
          <a:bodyPr lIns="0" tIns="0" rIns="0" bIns="0"/>
          <a:lstStyle>
            <a:lvl1pPr marL="0" indent="0" algn="l">
              <a:buNone/>
              <a:defRPr sz="1400" baseline="0"/>
            </a:lvl1pPr>
          </a:lstStyle>
          <a:p>
            <a:pPr lvl="0"/>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p:txBody>
      </p:sp>
    </p:spTree>
    <p:extLst>
      <p:ext uri="{BB962C8B-B14F-4D97-AF65-F5344CB8AC3E}">
        <p14:creationId xmlns:p14="http://schemas.microsoft.com/office/powerpoint/2010/main" val="1858599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Immagin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2440" y="4008288"/>
            <a:ext cx="271836" cy="2548961"/>
          </a:xfrm>
          <a:prstGeom prst="rect">
            <a:avLst/>
          </a:prstGeom>
        </p:spPr>
      </p:pic>
      <p:pic>
        <p:nvPicPr>
          <p:cNvPr id="3" name="Immagine 6" descr="logo_SUPSI_acr.gif"/>
          <p:cNvPicPr>
            <a:picLocks noChangeAspect="1"/>
          </p:cNvPicPr>
          <p:nvPr/>
        </p:nvPicPr>
        <p:blipFill>
          <a:blip r:embed="rId7"/>
          <a:srcRect/>
          <a:stretch>
            <a:fillRect/>
          </a:stretch>
        </p:blipFill>
        <p:spPr bwMode="auto">
          <a:xfrm>
            <a:off x="346075" y="188640"/>
            <a:ext cx="469900" cy="131763"/>
          </a:xfrm>
          <a:prstGeom prst="rect">
            <a:avLst/>
          </a:prstGeom>
          <a:noFill/>
          <a:ln w="9525">
            <a:noFill/>
            <a:miter lim="800000"/>
            <a:headEnd/>
            <a:tailEnd/>
          </a:ln>
        </p:spPr>
      </p:pic>
    </p:spTree>
    <p:extLst>
      <p:ext uri="{BB962C8B-B14F-4D97-AF65-F5344CB8AC3E}">
        <p14:creationId xmlns:p14="http://schemas.microsoft.com/office/powerpoint/2010/main" val="1338061019"/>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28" charset="-128"/>
          <a:cs typeface="ＭＳ Ｐゴシック" pitchFamily="-128" charset="-128"/>
        </a:defRPr>
      </a:lvl1pPr>
      <a:lvl2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2pPr>
      <a:lvl3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3pPr>
      <a:lvl4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4pPr>
      <a:lvl5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5pPr>
      <a:lvl6pPr marL="4572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6pPr>
      <a:lvl7pPr marL="9144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7pPr>
      <a:lvl8pPr marL="13716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8pPr>
      <a:lvl9pPr marL="18288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GUI per Data Collection</a:t>
            </a:r>
          </a:p>
        </p:txBody>
      </p:sp>
      <p:sp>
        <p:nvSpPr>
          <p:cNvPr id="3" name="Segnaposto testo 2"/>
          <p:cNvSpPr>
            <a:spLocks noGrp="1"/>
          </p:cNvSpPr>
          <p:nvPr>
            <p:ph type="body" sz="quarter" idx="13"/>
          </p:nvPr>
        </p:nvSpPr>
        <p:spPr/>
        <p:txBody>
          <a:bodyPr/>
          <a:lstStyle/>
          <a:p>
            <a:r>
              <a:rPr lang="it-IT" dirty="0"/>
              <a:t>Mariano Fasano</a:t>
            </a:r>
          </a:p>
        </p:txBody>
      </p:sp>
      <p:sp>
        <p:nvSpPr>
          <p:cNvPr id="4" name="Segnaposto testo 3"/>
          <p:cNvSpPr>
            <a:spLocks noGrp="1"/>
          </p:cNvSpPr>
          <p:nvPr>
            <p:ph type="body" sz="quarter" idx="17"/>
          </p:nvPr>
        </p:nvSpPr>
        <p:spPr/>
        <p:txBody>
          <a:bodyPr/>
          <a:lstStyle/>
          <a:p>
            <a:r>
              <a:rPr lang="it-IT" dirty="0"/>
              <a:t>Studente/i</a:t>
            </a:r>
          </a:p>
        </p:txBody>
      </p:sp>
      <p:sp>
        <p:nvSpPr>
          <p:cNvPr id="5" name="Segnaposto testo 4"/>
          <p:cNvSpPr>
            <a:spLocks noGrp="1"/>
          </p:cNvSpPr>
          <p:nvPr>
            <p:ph type="body" sz="quarter" idx="24"/>
          </p:nvPr>
        </p:nvSpPr>
        <p:spPr/>
        <p:txBody>
          <a:bodyPr/>
          <a:lstStyle/>
          <a:p>
            <a:r>
              <a:rPr lang="it-IT" dirty="0"/>
              <a:t>Ingegneria Informatica</a:t>
            </a:r>
          </a:p>
        </p:txBody>
      </p:sp>
      <p:sp>
        <p:nvSpPr>
          <p:cNvPr id="6" name="Segnaposto testo 5"/>
          <p:cNvSpPr>
            <a:spLocks noGrp="1"/>
          </p:cNvSpPr>
          <p:nvPr>
            <p:ph type="body" sz="quarter" idx="25"/>
          </p:nvPr>
        </p:nvSpPr>
        <p:spPr/>
        <p:txBody>
          <a:bodyPr/>
          <a:lstStyle/>
          <a:p>
            <a:r>
              <a:rPr lang="it-IT" dirty="0"/>
              <a:t>Corso di laurea</a:t>
            </a:r>
          </a:p>
        </p:txBody>
      </p:sp>
      <p:sp>
        <p:nvSpPr>
          <p:cNvPr id="7" name="Segnaposto testo 6"/>
          <p:cNvSpPr>
            <a:spLocks noGrp="1"/>
          </p:cNvSpPr>
          <p:nvPr>
            <p:ph type="body" sz="quarter" idx="26"/>
          </p:nvPr>
        </p:nvSpPr>
        <p:spPr/>
        <p:txBody>
          <a:bodyPr/>
          <a:lstStyle/>
          <a:p>
            <a:r>
              <a:rPr lang="it-IT" dirty="0"/>
              <a:t>Modulo / Codice Progetto</a:t>
            </a:r>
          </a:p>
        </p:txBody>
      </p:sp>
      <p:sp>
        <p:nvSpPr>
          <p:cNvPr id="8" name="Segnaposto testo 7"/>
          <p:cNvSpPr>
            <a:spLocks noGrp="1"/>
          </p:cNvSpPr>
          <p:nvPr>
            <p:ph type="body" sz="quarter" idx="29"/>
          </p:nvPr>
        </p:nvSpPr>
        <p:spPr/>
        <p:txBody>
          <a:bodyPr/>
          <a:lstStyle/>
          <a:p>
            <a:r>
              <a:rPr lang="it-IT" dirty="0"/>
              <a:t>Progetto di semestre</a:t>
            </a:r>
          </a:p>
        </p:txBody>
      </p:sp>
      <p:sp>
        <p:nvSpPr>
          <p:cNvPr id="9" name="Segnaposto testo 8"/>
          <p:cNvSpPr>
            <a:spLocks noGrp="1"/>
          </p:cNvSpPr>
          <p:nvPr>
            <p:ph type="body" sz="quarter" idx="33"/>
          </p:nvPr>
        </p:nvSpPr>
        <p:spPr/>
        <p:txBody>
          <a:bodyPr/>
          <a:lstStyle/>
          <a:p>
            <a:r>
              <a:rPr lang="it-IT" dirty="0"/>
              <a:t>Relatore</a:t>
            </a:r>
          </a:p>
        </p:txBody>
      </p:sp>
      <p:sp>
        <p:nvSpPr>
          <p:cNvPr id="10" name="Segnaposto testo 9"/>
          <p:cNvSpPr>
            <a:spLocks noGrp="1"/>
          </p:cNvSpPr>
          <p:nvPr>
            <p:ph type="body" sz="quarter" idx="34"/>
          </p:nvPr>
        </p:nvSpPr>
        <p:spPr/>
        <p:txBody>
          <a:bodyPr/>
          <a:lstStyle/>
          <a:p>
            <a:r>
              <a:rPr lang="it-IT" dirty="0"/>
              <a:t>Michele Banfi</a:t>
            </a:r>
          </a:p>
        </p:txBody>
      </p:sp>
      <p:sp>
        <p:nvSpPr>
          <p:cNvPr id="11" name="Segnaposto testo 10"/>
          <p:cNvSpPr>
            <a:spLocks noGrp="1"/>
          </p:cNvSpPr>
          <p:nvPr>
            <p:ph type="body" sz="quarter" idx="36"/>
          </p:nvPr>
        </p:nvSpPr>
        <p:spPr/>
        <p:txBody>
          <a:bodyPr/>
          <a:lstStyle/>
          <a:p>
            <a:r>
              <a:rPr lang="it-IT" dirty="0"/>
              <a:t>-</a:t>
            </a:r>
          </a:p>
        </p:txBody>
      </p:sp>
      <p:sp>
        <p:nvSpPr>
          <p:cNvPr id="12" name="Segnaposto testo 11"/>
          <p:cNvSpPr>
            <a:spLocks noGrp="1"/>
          </p:cNvSpPr>
          <p:nvPr>
            <p:ph type="body" sz="quarter" idx="37"/>
          </p:nvPr>
        </p:nvSpPr>
        <p:spPr/>
        <p:txBody>
          <a:bodyPr/>
          <a:lstStyle/>
          <a:p>
            <a:r>
              <a:rPr lang="it-IT" dirty="0"/>
              <a:t>Committente</a:t>
            </a:r>
          </a:p>
        </p:txBody>
      </p:sp>
      <p:sp>
        <p:nvSpPr>
          <p:cNvPr id="13" name="Segnaposto testo 12"/>
          <p:cNvSpPr>
            <a:spLocks noGrp="1"/>
          </p:cNvSpPr>
          <p:nvPr>
            <p:ph type="body" sz="quarter" idx="40"/>
          </p:nvPr>
        </p:nvSpPr>
        <p:spPr/>
        <p:txBody>
          <a:bodyPr/>
          <a:lstStyle/>
          <a:p>
            <a:r>
              <a:rPr lang="it-IT" dirty="0"/>
              <a:t>Anno</a:t>
            </a:r>
          </a:p>
        </p:txBody>
      </p:sp>
      <p:sp>
        <p:nvSpPr>
          <p:cNvPr id="14" name="Segnaposto testo 13"/>
          <p:cNvSpPr>
            <a:spLocks noGrp="1"/>
          </p:cNvSpPr>
          <p:nvPr>
            <p:ph type="body" sz="quarter" idx="41"/>
          </p:nvPr>
        </p:nvSpPr>
        <p:spPr/>
        <p:txBody>
          <a:bodyPr/>
          <a:lstStyle/>
          <a:p>
            <a:r>
              <a:rPr lang="it-IT" dirty="0"/>
              <a:t>I4 PAP 2021-2022</a:t>
            </a:r>
          </a:p>
        </p:txBody>
      </p:sp>
      <p:sp>
        <p:nvSpPr>
          <p:cNvPr id="15" name="Segnaposto testo 14"/>
          <p:cNvSpPr>
            <a:spLocks noGrp="1"/>
          </p:cNvSpPr>
          <p:nvPr>
            <p:ph type="body" sz="quarter" idx="42"/>
          </p:nvPr>
        </p:nvSpPr>
        <p:spPr/>
        <p:txBody>
          <a:bodyPr/>
          <a:lstStyle/>
          <a:p>
            <a:r>
              <a:rPr lang="it-IT" dirty="0"/>
              <a:t>Correlatore</a:t>
            </a:r>
          </a:p>
        </p:txBody>
      </p:sp>
      <p:sp>
        <p:nvSpPr>
          <p:cNvPr id="16" name="Segnaposto testo 15"/>
          <p:cNvSpPr>
            <a:spLocks noGrp="1"/>
          </p:cNvSpPr>
          <p:nvPr>
            <p:ph type="body" sz="quarter" idx="43"/>
          </p:nvPr>
        </p:nvSpPr>
        <p:spPr/>
        <p:txBody>
          <a:bodyPr/>
          <a:lstStyle/>
          <a:p>
            <a:r>
              <a:rPr lang="it-IT" dirty="0"/>
              <a:t>-</a:t>
            </a:r>
          </a:p>
        </p:txBody>
      </p:sp>
      <p:sp>
        <p:nvSpPr>
          <p:cNvPr id="17" name="Segnaposto testo 16"/>
          <p:cNvSpPr>
            <a:spLocks noGrp="1"/>
          </p:cNvSpPr>
          <p:nvPr>
            <p:ph type="body" sz="quarter" idx="44"/>
          </p:nvPr>
        </p:nvSpPr>
        <p:spPr/>
        <p:txBody>
          <a:bodyPr/>
          <a:lstStyle/>
          <a:p>
            <a:r>
              <a:rPr lang="it-IT" dirty="0"/>
              <a:t>8.02.2022</a:t>
            </a:r>
          </a:p>
        </p:txBody>
      </p:sp>
      <p:sp>
        <p:nvSpPr>
          <p:cNvPr id="18" name="Segnaposto testo 17"/>
          <p:cNvSpPr>
            <a:spLocks noGrp="1"/>
          </p:cNvSpPr>
          <p:nvPr>
            <p:ph type="body" sz="quarter" idx="45"/>
          </p:nvPr>
        </p:nvSpPr>
        <p:spPr/>
        <p:txBody>
          <a:bodyPr/>
          <a:lstStyle/>
          <a:p>
            <a:r>
              <a:rPr lang="it-IT" dirty="0"/>
              <a:t>Data</a:t>
            </a:r>
          </a:p>
        </p:txBody>
      </p:sp>
    </p:spTree>
    <p:extLst>
      <p:ext uri="{BB962C8B-B14F-4D97-AF65-F5344CB8AC3E}">
        <p14:creationId xmlns:p14="http://schemas.microsoft.com/office/powerpoint/2010/main" val="111095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Risultato – Deposizioni</a:t>
            </a:r>
          </a:p>
          <a:p>
            <a:endParaRPr lang="it-IT" dirty="0"/>
          </a:p>
        </p:txBody>
      </p:sp>
      <p:pic>
        <p:nvPicPr>
          <p:cNvPr id="5" name="Immagine 4">
            <a:extLst>
              <a:ext uri="{FF2B5EF4-FFF2-40B4-BE49-F238E27FC236}">
                <a16:creationId xmlns:a16="http://schemas.microsoft.com/office/drawing/2014/main" id="{2FA0E86A-F1A8-4DFD-A341-8A7998113544}"/>
              </a:ext>
            </a:extLst>
          </p:cNvPr>
          <p:cNvPicPr>
            <a:picLocks/>
          </p:cNvPicPr>
          <p:nvPr/>
        </p:nvPicPr>
        <p:blipFill rotWithShape="1">
          <a:blip r:embed="rId2">
            <a:extLst>
              <a:ext uri="{28A0092B-C50C-407E-A947-70E740481C1C}">
                <a14:useLocalDpi xmlns:a14="http://schemas.microsoft.com/office/drawing/2010/main" val="0"/>
              </a:ext>
            </a:extLst>
          </a:blip>
          <a:srcRect l="14449" t="52264" r="45987" b="30421"/>
          <a:stretch/>
        </p:blipFill>
        <p:spPr bwMode="auto">
          <a:xfrm>
            <a:off x="1695132" y="1837616"/>
            <a:ext cx="5753734" cy="1404717"/>
          </a:xfrm>
          <a:prstGeom prst="rect">
            <a:avLst/>
          </a:prstGeom>
          <a:noFill/>
          <a:ln>
            <a:noFill/>
          </a:ln>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2733FAD7-5403-4FD9-8510-5230E060D694}"/>
              </a:ext>
            </a:extLst>
          </p:cNvPr>
          <p:cNvPicPr>
            <a:picLocks noChangeAspect="1"/>
          </p:cNvPicPr>
          <p:nvPr/>
        </p:nvPicPr>
        <p:blipFill rotWithShape="1">
          <a:blip r:embed="rId3">
            <a:extLst>
              <a:ext uri="{28A0092B-C50C-407E-A947-70E740481C1C}">
                <a14:useLocalDpi xmlns:a14="http://schemas.microsoft.com/office/drawing/2010/main" val="0"/>
              </a:ext>
            </a:extLst>
          </a:blip>
          <a:srcRect l="18408" t="83012" r="44776"/>
          <a:stretch/>
        </p:blipFill>
        <p:spPr bwMode="auto">
          <a:xfrm>
            <a:off x="1695132" y="3573016"/>
            <a:ext cx="5753735" cy="1404717"/>
          </a:xfrm>
          <a:prstGeom prst="rect">
            <a:avLst/>
          </a:prstGeom>
          <a:noFill/>
          <a:ln>
            <a:noFill/>
          </a:ln>
          <a:extLst>
            <a:ext uri="{53640926-AAD7-44D8-BBD7-CCE9431645EC}">
              <a14:shadowObscured xmlns:a14="http://schemas.microsoft.com/office/drawing/2010/main"/>
            </a:ext>
          </a:extLst>
        </p:spPr>
      </p:pic>
      <p:pic>
        <p:nvPicPr>
          <p:cNvPr id="8" name="Immagine 7">
            <a:extLst>
              <a:ext uri="{FF2B5EF4-FFF2-40B4-BE49-F238E27FC236}">
                <a16:creationId xmlns:a16="http://schemas.microsoft.com/office/drawing/2014/main" id="{A120679F-E123-4726-A054-893357A3F8D0}"/>
              </a:ext>
            </a:extLst>
          </p:cNvPr>
          <p:cNvPicPr>
            <a:picLocks noChangeAspect="1"/>
          </p:cNvPicPr>
          <p:nvPr/>
        </p:nvPicPr>
        <p:blipFill>
          <a:blip r:embed="rId4"/>
          <a:stretch>
            <a:fillRect/>
          </a:stretch>
        </p:blipFill>
        <p:spPr>
          <a:xfrm>
            <a:off x="7371943" y="548680"/>
            <a:ext cx="1044000" cy="590455"/>
          </a:xfrm>
          <a:prstGeom prst="rect">
            <a:avLst/>
          </a:prstGeom>
        </p:spPr>
      </p:pic>
      <p:sp>
        <p:nvSpPr>
          <p:cNvPr id="9" name="Rettangolo con angoli arrotondati 8">
            <a:extLst>
              <a:ext uri="{FF2B5EF4-FFF2-40B4-BE49-F238E27FC236}">
                <a16:creationId xmlns:a16="http://schemas.microsoft.com/office/drawing/2014/main" id="{AC5C9B64-CAF4-4225-AE96-72F7C2D6137F}"/>
              </a:ext>
            </a:extLst>
          </p:cNvPr>
          <p:cNvSpPr/>
          <p:nvPr/>
        </p:nvSpPr>
        <p:spPr>
          <a:xfrm>
            <a:off x="7524328" y="836712"/>
            <a:ext cx="504056" cy="302423"/>
          </a:xfrm>
          <a:prstGeom prst="roundRect">
            <a:avLst/>
          </a:prstGeom>
          <a:solidFill>
            <a:srgbClr val="FF0000">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CH" dirty="0"/>
          </a:p>
        </p:txBody>
      </p:sp>
    </p:spTree>
    <p:extLst>
      <p:ext uri="{BB962C8B-B14F-4D97-AF65-F5344CB8AC3E}">
        <p14:creationId xmlns:p14="http://schemas.microsoft.com/office/powerpoint/2010/main" val="366002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Risultato – Deposizioni, Dati</a:t>
            </a:r>
          </a:p>
          <a:p>
            <a:endParaRPr lang="it-IT" dirty="0"/>
          </a:p>
        </p:txBody>
      </p:sp>
      <p:pic>
        <p:nvPicPr>
          <p:cNvPr id="8" name="Immagine 7">
            <a:extLst>
              <a:ext uri="{FF2B5EF4-FFF2-40B4-BE49-F238E27FC236}">
                <a16:creationId xmlns:a16="http://schemas.microsoft.com/office/drawing/2014/main" id="{A120679F-E123-4726-A054-893357A3F8D0}"/>
              </a:ext>
            </a:extLst>
          </p:cNvPr>
          <p:cNvPicPr>
            <a:picLocks noChangeAspect="1"/>
          </p:cNvPicPr>
          <p:nvPr/>
        </p:nvPicPr>
        <p:blipFill>
          <a:blip r:embed="rId2"/>
          <a:stretch>
            <a:fillRect/>
          </a:stretch>
        </p:blipFill>
        <p:spPr>
          <a:xfrm>
            <a:off x="7371943" y="548680"/>
            <a:ext cx="1044000" cy="590455"/>
          </a:xfrm>
          <a:prstGeom prst="rect">
            <a:avLst/>
          </a:prstGeom>
        </p:spPr>
      </p:pic>
      <p:sp>
        <p:nvSpPr>
          <p:cNvPr id="9" name="Rettangolo con angoli arrotondati 8">
            <a:extLst>
              <a:ext uri="{FF2B5EF4-FFF2-40B4-BE49-F238E27FC236}">
                <a16:creationId xmlns:a16="http://schemas.microsoft.com/office/drawing/2014/main" id="{AC5C9B64-CAF4-4225-AE96-72F7C2D6137F}"/>
              </a:ext>
            </a:extLst>
          </p:cNvPr>
          <p:cNvSpPr/>
          <p:nvPr/>
        </p:nvSpPr>
        <p:spPr>
          <a:xfrm>
            <a:off x="7920372" y="836712"/>
            <a:ext cx="504056" cy="302423"/>
          </a:xfrm>
          <a:prstGeom prst="roundRect">
            <a:avLst/>
          </a:prstGeom>
          <a:solidFill>
            <a:srgbClr val="FF0000">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CH" dirty="0"/>
          </a:p>
        </p:txBody>
      </p:sp>
      <p:pic>
        <p:nvPicPr>
          <p:cNvPr id="7" name="Immagine 6">
            <a:extLst>
              <a:ext uri="{FF2B5EF4-FFF2-40B4-BE49-F238E27FC236}">
                <a16:creationId xmlns:a16="http://schemas.microsoft.com/office/drawing/2014/main" id="{5FF761B3-7439-41B1-8CA6-3F04D2947F41}"/>
              </a:ext>
            </a:extLst>
          </p:cNvPr>
          <p:cNvPicPr>
            <a:picLocks noChangeAspect="1"/>
          </p:cNvPicPr>
          <p:nvPr/>
        </p:nvPicPr>
        <p:blipFill rotWithShape="1">
          <a:blip r:embed="rId2"/>
          <a:srcRect l="58726" t="57622"/>
          <a:stretch/>
        </p:blipFill>
        <p:spPr>
          <a:xfrm>
            <a:off x="1619672" y="2132856"/>
            <a:ext cx="5456216" cy="3168352"/>
          </a:xfrm>
          <a:prstGeom prst="rect">
            <a:avLst/>
          </a:prstGeom>
        </p:spPr>
      </p:pic>
    </p:spTree>
    <p:extLst>
      <p:ext uri="{BB962C8B-B14F-4D97-AF65-F5344CB8AC3E}">
        <p14:creationId xmlns:p14="http://schemas.microsoft.com/office/powerpoint/2010/main" val="4826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User Control</a:t>
            </a:r>
          </a:p>
        </p:txBody>
      </p:sp>
      <p:pic>
        <p:nvPicPr>
          <p:cNvPr id="6" name="Immagine 5" descr="Immagine che contiene testo, screenshot, monitor, nero&#10;&#10;Descrizione generata automaticamente">
            <a:extLst>
              <a:ext uri="{FF2B5EF4-FFF2-40B4-BE49-F238E27FC236}">
                <a16:creationId xmlns:a16="http://schemas.microsoft.com/office/drawing/2014/main" id="{27B80EF7-CA6A-424A-BBCF-856350C8F9EE}"/>
              </a:ext>
            </a:extLst>
          </p:cNvPr>
          <p:cNvPicPr>
            <a:picLocks/>
          </p:cNvPicPr>
          <p:nvPr/>
        </p:nvPicPr>
        <p:blipFill rotWithShape="1">
          <a:blip r:embed="rId2"/>
          <a:srcRect l="1963" t="7112" r="21651" b="7112"/>
          <a:stretch/>
        </p:blipFill>
        <p:spPr>
          <a:xfrm>
            <a:off x="324000" y="1440000"/>
            <a:ext cx="8064000" cy="4572000"/>
          </a:xfrm>
          <a:prstGeom prst="rect">
            <a:avLst/>
          </a:prstGeom>
        </p:spPr>
      </p:pic>
      <p:pic>
        <p:nvPicPr>
          <p:cNvPr id="9" name="Immagine 8" descr="Immagine che contiene testo, screenshot, monitor, nero&#10;&#10;Descrizione generata automaticamente">
            <a:extLst>
              <a:ext uri="{FF2B5EF4-FFF2-40B4-BE49-F238E27FC236}">
                <a16:creationId xmlns:a16="http://schemas.microsoft.com/office/drawing/2014/main" id="{5102242D-5324-476B-A064-255D3832DF1F}"/>
              </a:ext>
            </a:extLst>
          </p:cNvPr>
          <p:cNvPicPr>
            <a:picLocks/>
          </p:cNvPicPr>
          <p:nvPr/>
        </p:nvPicPr>
        <p:blipFill rotWithShape="1">
          <a:blip r:embed="rId3"/>
          <a:srcRect l="1963" t="7112" r="23226" b="7112"/>
          <a:stretch/>
        </p:blipFill>
        <p:spPr>
          <a:xfrm>
            <a:off x="324000" y="1440000"/>
            <a:ext cx="8064000" cy="4572000"/>
          </a:xfrm>
          <a:prstGeom prst="rect">
            <a:avLst/>
          </a:prstGeom>
        </p:spPr>
      </p:pic>
    </p:spTree>
    <p:extLst>
      <p:ext uri="{BB962C8B-B14F-4D97-AF65-F5344CB8AC3E}">
        <p14:creationId xmlns:p14="http://schemas.microsoft.com/office/powerpoint/2010/main" val="244272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3528" y="1800000"/>
            <a:ext cx="3816424" cy="252028"/>
          </a:xfrm>
        </p:spPr>
        <p:txBody>
          <a:bodyPr/>
          <a:lstStyle/>
          <a:p>
            <a:pPr marL="285750" indent="-285750">
              <a:buFont typeface="Arial" panose="020B0604020202020204" pitchFamily="34" charset="0"/>
              <a:buChar char="•"/>
            </a:pPr>
            <a:r>
              <a:rPr lang="it-IT" dirty="0"/>
              <a:t>Presentazione e logica</a:t>
            </a:r>
          </a:p>
          <a:p>
            <a:pPr marL="285750" indent="-285750">
              <a:buFont typeface="Arial" panose="020B0604020202020204" pitchFamily="34" charset="0"/>
              <a:buChar char="•"/>
            </a:pPr>
            <a:endParaRPr lang="it-IT" dirty="0"/>
          </a:p>
        </p:txBody>
      </p:sp>
      <p:sp>
        <p:nvSpPr>
          <p:cNvPr id="3" name="Segnaposto testo 2"/>
          <p:cNvSpPr>
            <a:spLocks noGrp="1"/>
          </p:cNvSpPr>
          <p:nvPr>
            <p:ph type="body" sz="quarter" idx="14"/>
          </p:nvPr>
        </p:nvSpPr>
        <p:spPr>
          <a:xfrm>
            <a:off x="323528" y="684000"/>
            <a:ext cx="7848872" cy="929048"/>
          </a:xfrm>
        </p:spPr>
        <p:txBody>
          <a:bodyPr/>
          <a:lstStyle/>
          <a:p>
            <a:r>
              <a:rPr lang="it-IT" dirty="0"/>
              <a:t>User Control - 2</a:t>
            </a:r>
          </a:p>
        </p:txBody>
      </p:sp>
      <p:pic>
        <p:nvPicPr>
          <p:cNvPr id="6" name="Immagine 5" descr="Immagine che contiene testo, screenshot, monitor, nero&#10;&#10;Descrizione generata automaticamente">
            <a:extLst>
              <a:ext uri="{FF2B5EF4-FFF2-40B4-BE49-F238E27FC236}">
                <a16:creationId xmlns:a16="http://schemas.microsoft.com/office/drawing/2014/main" id="{27B80EF7-CA6A-424A-BBCF-856350C8F9EE}"/>
              </a:ext>
            </a:extLst>
          </p:cNvPr>
          <p:cNvPicPr>
            <a:picLocks noChangeAspect="1"/>
          </p:cNvPicPr>
          <p:nvPr/>
        </p:nvPicPr>
        <p:blipFill rotWithShape="1">
          <a:blip r:embed="rId2"/>
          <a:srcRect l="1963" t="7112" r="21651" b="7112"/>
          <a:stretch/>
        </p:blipFill>
        <p:spPr>
          <a:xfrm>
            <a:off x="324000" y="2186063"/>
            <a:ext cx="4680520" cy="2846914"/>
          </a:xfrm>
          <a:prstGeom prst="rect">
            <a:avLst/>
          </a:prstGeom>
        </p:spPr>
      </p:pic>
      <p:pic>
        <p:nvPicPr>
          <p:cNvPr id="8" name="Immagine 7" descr="Immagine che contiene testo, screenshot, monitor, nero&#10;&#10;Descrizione generata automaticamente">
            <a:extLst>
              <a:ext uri="{FF2B5EF4-FFF2-40B4-BE49-F238E27FC236}">
                <a16:creationId xmlns:a16="http://schemas.microsoft.com/office/drawing/2014/main" id="{AFD9592D-35DF-4CB7-B5C4-EB3FD893DCAD}"/>
              </a:ext>
            </a:extLst>
          </p:cNvPr>
          <p:cNvPicPr>
            <a:picLocks noChangeAspect="1"/>
          </p:cNvPicPr>
          <p:nvPr/>
        </p:nvPicPr>
        <p:blipFill rotWithShape="1">
          <a:blip r:embed="rId3"/>
          <a:srcRect l="1963" t="7112" r="23226" b="7112"/>
          <a:stretch/>
        </p:blipFill>
        <p:spPr>
          <a:xfrm>
            <a:off x="3347864" y="3429000"/>
            <a:ext cx="4968552" cy="3085732"/>
          </a:xfrm>
          <a:prstGeom prst="rect">
            <a:avLst/>
          </a:prstGeom>
        </p:spPr>
      </p:pic>
    </p:spTree>
    <p:extLst>
      <p:ext uri="{BB962C8B-B14F-4D97-AF65-F5344CB8AC3E}">
        <p14:creationId xmlns:p14="http://schemas.microsoft.com/office/powerpoint/2010/main" val="322416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DA64978-F4BB-43F1-A5A3-4F7A030135F0}"/>
              </a:ext>
            </a:extLst>
          </p:cNvPr>
          <p:cNvPicPr>
            <a:picLocks noChangeAspect="1"/>
          </p:cNvPicPr>
          <p:nvPr/>
        </p:nvPicPr>
        <p:blipFill>
          <a:blip r:embed="rId2"/>
          <a:stretch>
            <a:fillRect/>
          </a:stretch>
        </p:blipFill>
        <p:spPr>
          <a:xfrm>
            <a:off x="323528" y="1556792"/>
            <a:ext cx="8208000" cy="4347669"/>
          </a:xfrm>
          <a:prstGeom prst="rect">
            <a:avLst/>
          </a:prstGeom>
        </p:spPr>
      </p:pic>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User Control - 3</a:t>
            </a:r>
          </a:p>
        </p:txBody>
      </p:sp>
      <p:sp>
        <p:nvSpPr>
          <p:cNvPr id="6" name="Ovale 5">
            <a:extLst>
              <a:ext uri="{FF2B5EF4-FFF2-40B4-BE49-F238E27FC236}">
                <a16:creationId xmlns:a16="http://schemas.microsoft.com/office/drawing/2014/main" id="{CA1BF6C8-6078-4039-9CCF-48D5B7A4408D}"/>
              </a:ext>
            </a:extLst>
          </p:cNvPr>
          <p:cNvSpPr/>
          <p:nvPr/>
        </p:nvSpPr>
        <p:spPr>
          <a:xfrm>
            <a:off x="2871516" y="1705908"/>
            <a:ext cx="1008112" cy="288032"/>
          </a:xfrm>
          <a:prstGeom prst="ellipse">
            <a:avLst/>
          </a:prstGeom>
          <a:solidFill>
            <a:srgbClr val="00B0F0">
              <a:alpha val="10000"/>
            </a:srgbClr>
          </a:solidFill>
          <a:ln w="9525"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it-CH"/>
          </a:p>
        </p:txBody>
      </p:sp>
      <p:sp>
        <p:nvSpPr>
          <p:cNvPr id="10" name="Rettangolo con angoli arrotondati 9">
            <a:extLst>
              <a:ext uri="{FF2B5EF4-FFF2-40B4-BE49-F238E27FC236}">
                <a16:creationId xmlns:a16="http://schemas.microsoft.com/office/drawing/2014/main" id="{16734753-0407-47F4-BDFD-CD0E44E4B286}"/>
              </a:ext>
            </a:extLst>
          </p:cNvPr>
          <p:cNvSpPr/>
          <p:nvPr/>
        </p:nvSpPr>
        <p:spPr>
          <a:xfrm>
            <a:off x="1747426" y="3867711"/>
            <a:ext cx="6928117" cy="1987276"/>
          </a:xfrm>
          <a:prstGeom prst="roundRect">
            <a:avLst/>
          </a:prstGeom>
          <a:solidFill>
            <a:srgbClr val="FFC000">
              <a:alpha val="14000"/>
            </a:srgbClr>
          </a:solid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a:p>
        </p:txBody>
      </p:sp>
      <p:sp>
        <p:nvSpPr>
          <p:cNvPr id="11" name="Rettangolo con angoli arrotondati 10">
            <a:extLst>
              <a:ext uri="{FF2B5EF4-FFF2-40B4-BE49-F238E27FC236}">
                <a16:creationId xmlns:a16="http://schemas.microsoft.com/office/drawing/2014/main" id="{571935C2-E076-4F35-A95D-9929CF95A2C0}"/>
              </a:ext>
            </a:extLst>
          </p:cNvPr>
          <p:cNvSpPr/>
          <p:nvPr/>
        </p:nvSpPr>
        <p:spPr>
          <a:xfrm>
            <a:off x="1979712" y="4011727"/>
            <a:ext cx="6551815" cy="1816369"/>
          </a:xfrm>
          <a:prstGeom prst="roundRect">
            <a:avLst/>
          </a:prstGeom>
          <a:solidFill>
            <a:srgbClr val="FF0000">
              <a:alpha val="14000"/>
            </a:srgbClr>
          </a:solid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a:p>
        </p:txBody>
      </p:sp>
      <p:sp>
        <p:nvSpPr>
          <p:cNvPr id="12" name="Rettangolo con angoli arrotondati 11">
            <a:extLst>
              <a:ext uri="{FF2B5EF4-FFF2-40B4-BE49-F238E27FC236}">
                <a16:creationId xmlns:a16="http://schemas.microsoft.com/office/drawing/2014/main" id="{4A7A0FA6-CA21-43A9-B023-9B1465CB6F29}"/>
              </a:ext>
            </a:extLst>
          </p:cNvPr>
          <p:cNvSpPr/>
          <p:nvPr/>
        </p:nvSpPr>
        <p:spPr>
          <a:xfrm>
            <a:off x="5139931" y="1824996"/>
            <a:ext cx="3391595" cy="1987276"/>
          </a:xfrm>
          <a:prstGeom prst="roundRect">
            <a:avLst/>
          </a:prstGeom>
          <a:solidFill>
            <a:srgbClr val="7030A0">
              <a:alpha val="10000"/>
            </a:srgbClr>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a:p>
        </p:txBody>
      </p:sp>
      <p:sp>
        <p:nvSpPr>
          <p:cNvPr id="13" name="CasellaDiTesto 12">
            <a:extLst>
              <a:ext uri="{FF2B5EF4-FFF2-40B4-BE49-F238E27FC236}">
                <a16:creationId xmlns:a16="http://schemas.microsoft.com/office/drawing/2014/main" id="{FBF8F122-BB41-4203-9F3D-6100F1AB5821}"/>
              </a:ext>
            </a:extLst>
          </p:cNvPr>
          <p:cNvSpPr txBox="1"/>
          <p:nvPr/>
        </p:nvSpPr>
        <p:spPr>
          <a:xfrm>
            <a:off x="4304051" y="972176"/>
            <a:ext cx="1481238" cy="276999"/>
          </a:xfrm>
          <a:prstGeom prst="rect">
            <a:avLst/>
          </a:prstGeom>
          <a:noFill/>
        </p:spPr>
        <p:txBody>
          <a:bodyPr wrap="square" rtlCol="0">
            <a:spAutoFit/>
          </a:bodyPr>
          <a:lstStyle/>
          <a:p>
            <a:r>
              <a:rPr lang="it-CH" sz="1200" dirty="0" err="1"/>
              <a:t>TabControl</a:t>
            </a:r>
            <a:r>
              <a:rPr lang="it-CH" sz="1200" dirty="0"/>
              <a:t> </a:t>
            </a:r>
            <a:r>
              <a:rPr lang="it-CH" sz="1200" dirty="0" err="1"/>
              <a:t>exp</a:t>
            </a:r>
            <a:r>
              <a:rPr lang="it-CH" sz="1200" dirty="0"/>
              <a:t>.</a:t>
            </a:r>
          </a:p>
        </p:txBody>
      </p:sp>
      <p:sp>
        <p:nvSpPr>
          <p:cNvPr id="14" name="CasellaDiTesto 13">
            <a:extLst>
              <a:ext uri="{FF2B5EF4-FFF2-40B4-BE49-F238E27FC236}">
                <a16:creationId xmlns:a16="http://schemas.microsoft.com/office/drawing/2014/main" id="{54D71E67-04E1-4BAD-A567-68B473C65A34}"/>
              </a:ext>
            </a:extLst>
          </p:cNvPr>
          <p:cNvSpPr txBox="1"/>
          <p:nvPr/>
        </p:nvSpPr>
        <p:spPr>
          <a:xfrm>
            <a:off x="4406183" y="1240380"/>
            <a:ext cx="1234283" cy="276999"/>
          </a:xfrm>
          <a:prstGeom prst="rect">
            <a:avLst/>
          </a:prstGeom>
          <a:noFill/>
        </p:spPr>
        <p:txBody>
          <a:bodyPr wrap="square" rtlCol="0">
            <a:spAutoFit/>
          </a:bodyPr>
          <a:lstStyle/>
          <a:p>
            <a:r>
              <a:rPr lang="it-CH" sz="1200" dirty="0">
                <a:solidFill>
                  <a:srgbClr val="00B050"/>
                </a:solidFill>
              </a:rPr>
              <a:t>Struttura </a:t>
            </a:r>
            <a:r>
              <a:rPr lang="it-CH" sz="1200" dirty="0" err="1">
                <a:solidFill>
                  <a:srgbClr val="00B050"/>
                </a:solidFill>
              </a:rPr>
              <a:t>exp</a:t>
            </a:r>
            <a:r>
              <a:rPr lang="it-CH" sz="1200" dirty="0">
                <a:solidFill>
                  <a:srgbClr val="00B050"/>
                </a:solidFill>
              </a:rPr>
              <a:t>.</a:t>
            </a:r>
          </a:p>
        </p:txBody>
      </p:sp>
      <p:sp>
        <p:nvSpPr>
          <p:cNvPr id="15" name="CasellaDiTesto 14">
            <a:extLst>
              <a:ext uri="{FF2B5EF4-FFF2-40B4-BE49-F238E27FC236}">
                <a16:creationId xmlns:a16="http://schemas.microsoft.com/office/drawing/2014/main" id="{AF950016-C2B0-4EBE-A1C6-68D631316C75}"/>
              </a:ext>
            </a:extLst>
          </p:cNvPr>
          <p:cNvSpPr txBox="1"/>
          <p:nvPr/>
        </p:nvSpPr>
        <p:spPr>
          <a:xfrm>
            <a:off x="2825830" y="1957538"/>
            <a:ext cx="1234283" cy="276999"/>
          </a:xfrm>
          <a:prstGeom prst="rect">
            <a:avLst/>
          </a:prstGeom>
          <a:noFill/>
        </p:spPr>
        <p:txBody>
          <a:bodyPr wrap="square" rtlCol="0">
            <a:spAutoFit/>
          </a:bodyPr>
          <a:lstStyle/>
          <a:p>
            <a:r>
              <a:rPr lang="it-CH" sz="1200" dirty="0">
                <a:solidFill>
                  <a:srgbClr val="00B0F0"/>
                </a:solidFill>
              </a:rPr>
              <a:t>Tab chiudibile</a:t>
            </a:r>
          </a:p>
        </p:txBody>
      </p:sp>
      <p:sp>
        <p:nvSpPr>
          <p:cNvPr id="16" name="CasellaDiTesto 15">
            <a:extLst>
              <a:ext uri="{FF2B5EF4-FFF2-40B4-BE49-F238E27FC236}">
                <a16:creationId xmlns:a16="http://schemas.microsoft.com/office/drawing/2014/main" id="{B5D260A0-5AE3-4358-A2F8-2F9D400538A0}"/>
              </a:ext>
            </a:extLst>
          </p:cNvPr>
          <p:cNvSpPr txBox="1"/>
          <p:nvPr/>
        </p:nvSpPr>
        <p:spPr>
          <a:xfrm>
            <a:off x="2195406" y="3576717"/>
            <a:ext cx="1352221" cy="276999"/>
          </a:xfrm>
          <a:prstGeom prst="rect">
            <a:avLst/>
          </a:prstGeom>
          <a:noFill/>
        </p:spPr>
        <p:txBody>
          <a:bodyPr wrap="square" rtlCol="0">
            <a:spAutoFit/>
          </a:bodyPr>
          <a:lstStyle/>
          <a:p>
            <a:r>
              <a:rPr lang="it-CH" sz="1200" dirty="0" err="1">
                <a:solidFill>
                  <a:srgbClr val="FFC000"/>
                </a:solidFill>
              </a:rPr>
              <a:t>TabControl</a:t>
            </a:r>
            <a:r>
              <a:rPr lang="it-CH" sz="1200" dirty="0">
                <a:solidFill>
                  <a:srgbClr val="FFC000"/>
                </a:solidFill>
              </a:rPr>
              <a:t> </a:t>
            </a:r>
            <a:r>
              <a:rPr lang="it-CH" sz="1200" dirty="0" err="1">
                <a:solidFill>
                  <a:srgbClr val="FFC000"/>
                </a:solidFill>
              </a:rPr>
              <a:t>dep</a:t>
            </a:r>
            <a:r>
              <a:rPr lang="it-CH" sz="1200" dirty="0">
                <a:solidFill>
                  <a:srgbClr val="FFC000"/>
                </a:solidFill>
              </a:rPr>
              <a:t>.</a:t>
            </a:r>
          </a:p>
        </p:txBody>
      </p:sp>
      <p:sp>
        <p:nvSpPr>
          <p:cNvPr id="21" name="Rettangolo con angoli arrotondati 20">
            <a:extLst>
              <a:ext uri="{FF2B5EF4-FFF2-40B4-BE49-F238E27FC236}">
                <a16:creationId xmlns:a16="http://schemas.microsoft.com/office/drawing/2014/main" id="{47C1523F-268F-4CB2-ABC7-BBB5EA304E1B}"/>
              </a:ext>
            </a:extLst>
          </p:cNvPr>
          <p:cNvSpPr/>
          <p:nvPr/>
        </p:nvSpPr>
        <p:spPr>
          <a:xfrm>
            <a:off x="1459395" y="1239419"/>
            <a:ext cx="7361077" cy="5256584"/>
          </a:xfrm>
          <a:prstGeom prst="roundRect">
            <a:avLst/>
          </a:prstGeom>
          <a:solidFill>
            <a:schemeClr val="tx1">
              <a:alpha val="10000"/>
            </a:schemeClr>
          </a:solid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17" name="CasellaDiTesto 16">
            <a:extLst>
              <a:ext uri="{FF2B5EF4-FFF2-40B4-BE49-F238E27FC236}">
                <a16:creationId xmlns:a16="http://schemas.microsoft.com/office/drawing/2014/main" id="{ED706FC8-CA42-4EDE-A32E-048411716AF0}"/>
              </a:ext>
            </a:extLst>
          </p:cNvPr>
          <p:cNvSpPr txBox="1"/>
          <p:nvPr/>
        </p:nvSpPr>
        <p:spPr>
          <a:xfrm>
            <a:off x="3810387" y="3815259"/>
            <a:ext cx="1234283" cy="276999"/>
          </a:xfrm>
          <a:prstGeom prst="rect">
            <a:avLst/>
          </a:prstGeom>
          <a:noFill/>
        </p:spPr>
        <p:txBody>
          <a:bodyPr wrap="square" rtlCol="0">
            <a:spAutoFit/>
          </a:bodyPr>
          <a:lstStyle/>
          <a:p>
            <a:r>
              <a:rPr lang="it-CH" sz="1200" dirty="0">
                <a:solidFill>
                  <a:srgbClr val="FF0000"/>
                </a:solidFill>
              </a:rPr>
              <a:t>Dettagli </a:t>
            </a:r>
            <a:r>
              <a:rPr lang="it-CH" sz="1200" dirty="0" err="1">
                <a:solidFill>
                  <a:srgbClr val="FF0000"/>
                </a:solidFill>
              </a:rPr>
              <a:t>dep</a:t>
            </a:r>
            <a:r>
              <a:rPr lang="it-CH" sz="1200" dirty="0">
                <a:solidFill>
                  <a:srgbClr val="FF0000"/>
                </a:solidFill>
              </a:rPr>
              <a:t>.</a:t>
            </a:r>
          </a:p>
        </p:txBody>
      </p:sp>
      <p:sp>
        <p:nvSpPr>
          <p:cNvPr id="20" name="Rettangolo con angoli arrotondati 19">
            <a:extLst>
              <a:ext uri="{FF2B5EF4-FFF2-40B4-BE49-F238E27FC236}">
                <a16:creationId xmlns:a16="http://schemas.microsoft.com/office/drawing/2014/main" id="{5285018D-22ED-4192-83EE-699FD3BE3154}"/>
              </a:ext>
            </a:extLst>
          </p:cNvPr>
          <p:cNvSpPr/>
          <p:nvPr/>
        </p:nvSpPr>
        <p:spPr>
          <a:xfrm>
            <a:off x="1603410" y="1535929"/>
            <a:ext cx="7073045" cy="4744050"/>
          </a:xfrm>
          <a:prstGeom prst="roundRect">
            <a:avLst/>
          </a:prstGeom>
          <a:solidFill>
            <a:srgbClr val="00B050">
              <a:alpha val="8000"/>
            </a:srgbClr>
          </a:solid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18" name="CasellaDiTesto 17">
            <a:extLst>
              <a:ext uri="{FF2B5EF4-FFF2-40B4-BE49-F238E27FC236}">
                <a16:creationId xmlns:a16="http://schemas.microsoft.com/office/drawing/2014/main" id="{B238A976-C7D5-4A0A-8AAF-80F587979380}"/>
              </a:ext>
            </a:extLst>
          </p:cNvPr>
          <p:cNvSpPr txBox="1"/>
          <p:nvPr/>
        </p:nvSpPr>
        <p:spPr>
          <a:xfrm>
            <a:off x="5066504" y="1567409"/>
            <a:ext cx="1234283" cy="276999"/>
          </a:xfrm>
          <a:prstGeom prst="rect">
            <a:avLst/>
          </a:prstGeom>
          <a:noFill/>
        </p:spPr>
        <p:txBody>
          <a:bodyPr wrap="square" rtlCol="0">
            <a:spAutoFit/>
          </a:bodyPr>
          <a:lstStyle/>
          <a:p>
            <a:r>
              <a:rPr lang="it-CH" sz="1200" dirty="0">
                <a:solidFill>
                  <a:srgbClr val="7030A0"/>
                </a:solidFill>
              </a:rPr>
              <a:t>Devices</a:t>
            </a:r>
          </a:p>
        </p:txBody>
      </p:sp>
    </p:spTree>
    <p:extLst>
      <p:ext uri="{BB962C8B-B14F-4D97-AF65-F5344CB8AC3E}">
        <p14:creationId xmlns:p14="http://schemas.microsoft.com/office/powerpoint/2010/main" val="3950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fltVal val="0"/>
                                          </p:val>
                                        </p:tav>
                                        <p:tav tm="100000">
                                          <p:val>
                                            <p:strVal val="#ppt_w"/>
                                          </p:val>
                                        </p:tav>
                                      </p:tavLst>
                                    </p:anim>
                                    <p:anim calcmode="lin" valueType="num">
                                      <p:cBhvr>
                                        <p:cTn id="73" dur="500" fill="hold"/>
                                        <p:tgtEl>
                                          <p:spTgt spid="12"/>
                                        </p:tgtEl>
                                        <p:attrNameLst>
                                          <p:attrName>ppt_h</p:attrName>
                                        </p:attrNameLst>
                                      </p:cBhvr>
                                      <p:tavLst>
                                        <p:tav tm="0">
                                          <p:val>
                                            <p:fltVal val="0"/>
                                          </p:val>
                                        </p:tav>
                                        <p:tav tm="100000">
                                          <p:val>
                                            <p:strVal val="#ppt_h"/>
                                          </p:val>
                                        </p:tav>
                                      </p:tavLst>
                                    </p:anim>
                                    <p:animEffect transition="in" filter="fad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p:bldP spid="14" grpId="0"/>
      <p:bldP spid="15" grpId="0"/>
      <p:bldP spid="16" grpId="0"/>
      <p:bldP spid="21" grpId="0" animBg="1"/>
      <p:bldP spid="17" grpId="0"/>
      <p:bldP spid="20"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6046" y="1800000"/>
            <a:ext cx="4245954" cy="3998540"/>
          </a:xfrm>
        </p:spPr>
        <p:txBody>
          <a:bodyPr/>
          <a:lstStyle/>
          <a:p>
            <a:pPr marL="285750" indent="-285750">
              <a:buFont typeface="Arial" panose="020B0604020202020204" pitchFamily="34" charset="0"/>
              <a:buChar char="•"/>
            </a:pPr>
            <a:r>
              <a:rPr lang="it-IT" sz="1800" dirty="0"/>
              <a:t>Integrazione nel software </a:t>
            </a:r>
            <a:r>
              <a:rPr lang="it-IT" sz="1800" dirty="0" err="1"/>
              <a:t>pre</a:t>
            </a:r>
            <a:r>
              <a:rPr lang="it-IT" sz="1800" dirty="0"/>
              <a:t>-esistente</a:t>
            </a:r>
          </a:p>
          <a:p>
            <a:pPr marL="285750" indent="-285750">
              <a:buFont typeface="Arial" panose="020B0604020202020204" pitchFamily="34" charset="0"/>
              <a:buChar char="•"/>
            </a:pPr>
            <a:r>
              <a:rPr lang="it-IT" sz="1800" dirty="0"/>
              <a:t>Visualizzare i dati in tempo reale</a:t>
            </a:r>
          </a:p>
          <a:p>
            <a:pPr marL="285750" indent="-285750">
              <a:buFont typeface="Arial" panose="020B0604020202020204" pitchFamily="34" charset="0"/>
              <a:buChar char="•"/>
            </a:pPr>
            <a:r>
              <a:rPr lang="it-IT" sz="1800" dirty="0"/>
              <a:t>Ottimizzare il software</a:t>
            </a:r>
          </a:p>
          <a:p>
            <a:pPr marL="285750" indent="-285750">
              <a:buFont typeface="Arial" panose="020B0604020202020204" pitchFamily="34" charset="0"/>
              <a:buChar char="•"/>
            </a:pPr>
            <a:r>
              <a:rPr lang="it-IT" sz="1800" dirty="0"/>
              <a:t>Potenziare lo stile grafico</a:t>
            </a:r>
          </a:p>
        </p:txBody>
      </p:sp>
      <p:sp>
        <p:nvSpPr>
          <p:cNvPr id="3" name="Segnaposto testo 2"/>
          <p:cNvSpPr>
            <a:spLocks noGrp="1"/>
          </p:cNvSpPr>
          <p:nvPr>
            <p:ph type="body" sz="quarter" idx="14"/>
          </p:nvPr>
        </p:nvSpPr>
        <p:spPr>
          <a:xfrm>
            <a:off x="323528" y="684000"/>
            <a:ext cx="7848872" cy="929048"/>
          </a:xfrm>
        </p:spPr>
        <p:txBody>
          <a:bodyPr/>
          <a:lstStyle/>
          <a:p>
            <a:r>
              <a:rPr lang="it-IT" dirty="0"/>
              <a:t>Sviluppi futuri</a:t>
            </a:r>
          </a:p>
        </p:txBody>
      </p:sp>
      <p:pic>
        <p:nvPicPr>
          <p:cNvPr id="5" name="Immagine 4" descr="Immagine che contiene tavolo&#10;&#10;Descrizione generata automaticamente">
            <a:extLst>
              <a:ext uri="{FF2B5EF4-FFF2-40B4-BE49-F238E27FC236}">
                <a16:creationId xmlns:a16="http://schemas.microsoft.com/office/drawing/2014/main" id="{FAFCC039-2085-4C13-A0AE-38FBB914BC9D}"/>
              </a:ext>
            </a:extLst>
          </p:cNvPr>
          <p:cNvPicPr>
            <a:picLocks noChangeAspect="1"/>
          </p:cNvPicPr>
          <p:nvPr/>
        </p:nvPicPr>
        <p:blipFill rotWithShape="1">
          <a:blip r:embed="rId2"/>
          <a:srcRect l="36073" t="26273" r="36459" b="47759"/>
          <a:stretch/>
        </p:blipFill>
        <p:spPr bwMode="auto">
          <a:xfrm>
            <a:off x="4067944" y="3456993"/>
            <a:ext cx="3900412" cy="1997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04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4000" y="1800000"/>
            <a:ext cx="4032448" cy="5150668"/>
          </a:xfrm>
        </p:spPr>
        <p:txBody>
          <a:bodyPr/>
          <a:lstStyle/>
          <a:p>
            <a:pPr marL="285750" indent="-285750">
              <a:buFont typeface="Arial" panose="020B0604020202020204" pitchFamily="34" charset="0"/>
              <a:buChar char="•"/>
            </a:pPr>
            <a:r>
              <a:rPr lang="it-IT" sz="1800" dirty="0"/>
              <a:t>Requisiti rispettati</a:t>
            </a:r>
          </a:p>
          <a:p>
            <a:pPr marL="285750" indent="-285750">
              <a:buFont typeface="Arial" panose="020B0604020202020204" pitchFamily="34" charset="0"/>
              <a:buChar char="•"/>
            </a:pPr>
            <a:r>
              <a:rPr lang="it-IT" sz="1800" dirty="0"/>
              <a:t>Software funzionante</a:t>
            </a:r>
          </a:p>
          <a:p>
            <a:pPr marL="285750" indent="-285750">
              <a:buFont typeface="Arial" panose="020B0604020202020204" pitchFamily="34" charset="0"/>
              <a:buChar char="•"/>
            </a:pPr>
            <a:r>
              <a:rPr lang="it-IT" sz="1800" dirty="0"/>
              <a:t>Team soddisfatto</a:t>
            </a:r>
            <a:br>
              <a:rPr lang="it-IT" sz="1800" dirty="0"/>
            </a:br>
            <a:endParaRPr lang="it-IT" sz="1800" dirty="0"/>
          </a:p>
          <a:p>
            <a:pPr marL="285750" indent="-285750">
              <a:buFont typeface="Arial" panose="020B0604020202020204" pitchFamily="34" charset="0"/>
              <a:buChar char="•"/>
            </a:pPr>
            <a:r>
              <a:rPr lang="it-IT" sz="1800" dirty="0"/>
              <a:t>Obiettivo raggiunto</a:t>
            </a:r>
          </a:p>
        </p:txBody>
      </p:sp>
      <p:sp>
        <p:nvSpPr>
          <p:cNvPr id="3" name="Segnaposto testo 2"/>
          <p:cNvSpPr>
            <a:spLocks noGrp="1"/>
          </p:cNvSpPr>
          <p:nvPr>
            <p:ph type="body" sz="quarter" idx="14"/>
          </p:nvPr>
        </p:nvSpPr>
        <p:spPr>
          <a:xfrm>
            <a:off x="323528" y="684000"/>
            <a:ext cx="7848872" cy="929048"/>
          </a:xfrm>
        </p:spPr>
        <p:txBody>
          <a:bodyPr/>
          <a:lstStyle/>
          <a:p>
            <a:r>
              <a:rPr lang="it-IT" dirty="0"/>
              <a:t>Conclusioni</a:t>
            </a:r>
          </a:p>
        </p:txBody>
      </p:sp>
    </p:spTree>
    <p:extLst>
      <p:ext uri="{BB962C8B-B14F-4D97-AF65-F5344CB8AC3E}">
        <p14:creationId xmlns:p14="http://schemas.microsoft.com/office/powerpoint/2010/main" val="5588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Conclusioni</a:t>
            </a:r>
            <a:r>
              <a:rPr lang="it-IT" dirty="0"/>
              <a:t> </a:t>
            </a:r>
            <a:r>
              <a:rPr lang="it-IT" sz="2700" dirty="0">
                <a:solidFill>
                  <a:schemeClr val="accent6">
                    <a:lumMod val="75000"/>
                  </a:schemeClr>
                </a:solidFill>
              </a:rPr>
              <a:t>personali</a:t>
            </a:r>
          </a:p>
        </p:txBody>
      </p:sp>
      <p:sp>
        <p:nvSpPr>
          <p:cNvPr id="5" name="Segnaposto testo 1">
            <a:extLst>
              <a:ext uri="{FF2B5EF4-FFF2-40B4-BE49-F238E27FC236}">
                <a16:creationId xmlns:a16="http://schemas.microsoft.com/office/drawing/2014/main" id="{01E07111-5B1C-4144-A365-505AA2634658}"/>
              </a:ext>
            </a:extLst>
          </p:cNvPr>
          <p:cNvSpPr txBox="1">
            <a:spLocks/>
          </p:cNvSpPr>
          <p:nvPr/>
        </p:nvSpPr>
        <p:spPr>
          <a:xfrm>
            <a:off x="337018" y="1800000"/>
            <a:ext cx="5027070" cy="4543560"/>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kern="1200" baseline="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it-IT" sz="1800" dirty="0"/>
              <a:t>Crescita lavorativa</a:t>
            </a:r>
          </a:p>
          <a:p>
            <a:pPr marL="285750" indent="-285750">
              <a:buFont typeface="Arial" panose="020B0604020202020204" pitchFamily="34" charset="0"/>
              <a:buChar char="•"/>
            </a:pPr>
            <a:r>
              <a:rPr lang="it-IT" sz="1800" dirty="0"/>
              <a:t>Progetto reale</a:t>
            </a:r>
          </a:p>
          <a:p>
            <a:pPr marL="285750" indent="-285750">
              <a:buFont typeface="Arial" panose="020B0604020202020204" pitchFamily="34" charset="0"/>
              <a:buChar char="•"/>
            </a:pPr>
            <a:r>
              <a:rPr lang="it-IT" sz="1800" dirty="0"/>
              <a:t>Metodologia di lavoro</a:t>
            </a:r>
          </a:p>
          <a:p>
            <a:pPr marL="285750" indent="-285750">
              <a:buFont typeface="Arial" panose="020B0604020202020204" pitchFamily="34" charset="0"/>
              <a:buChar char="•"/>
            </a:pPr>
            <a:r>
              <a:rPr lang="it-IT" sz="1800" dirty="0"/>
              <a:t>Esperienza del relatore</a:t>
            </a:r>
          </a:p>
          <a:p>
            <a:pPr marL="285750" indent="-285750">
              <a:buFont typeface="Arial" panose="020B0604020202020204" pitchFamily="34" charset="0"/>
              <a:buChar char="•"/>
            </a:pPr>
            <a:r>
              <a:rPr lang="it-IT" sz="1800" dirty="0"/>
              <a:t>Nuovo ambiente di sviluppo e linguaggio</a:t>
            </a:r>
          </a:p>
          <a:p>
            <a:endParaRPr lang="it-IT" sz="1800" dirty="0"/>
          </a:p>
        </p:txBody>
      </p:sp>
    </p:spTree>
    <p:extLst>
      <p:ext uri="{BB962C8B-B14F-4D97-AF65-F5344CB8AC3E}">
        <p14:creationId xmlns:p14="http://schemas.microsoft.com/office/powerpoint/2010/main" val="20103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539552" y="2964476"/>
            <a:ext cx="7848872" cy="929048"/>
          </a:xfrm>
        </p:spPr>
        <p:txBody>
          <a:bodyPr/>
          <a:lstStyle/>
          <a:p>
            <a:pPr algn="ctr"/>
            <a:r>
              <a:rPr lang="it-IT" sz="2700" dirty="0">
                <a:solidFill>
                  <a:schemeClr val="accent6">
                    <a:lumMod val="75000"/>
                  </a:schemeClr>
                </a:solidFill>
              </a:rPr>
              <a:t>Demo</a:t>
            </a:r>
          </a:p>
        </p:txBody>
      </p:sp>
    </p:spTree>
    <p:extLst>
      <p:ext uri="{BB962C8B-B14F-4D97-AF65-F5344CB8AC3E}">
        <p14:creationId xmlns:p14="http://schemas.microsoft.com/office/powerpoint/2010/main" val="112176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pPr algn="ctr"/>
            <a:r>
              <a:rPr lang="it-IT" sz="2700" dirty="0">
                <a:solidFill>
                  <a:schemeClr val="accent6">
                    <a:lumMod val="75000"/>
                  </a:schemeClr>
                </a:solidFill>
              </a:rPr>
              <a:t>Grazie!</a:t>
            </a:r>
          </a:p>
        </p:txBody>
      </p:sp>
      <p:pic>
        <p:nvPicPr>
          <p:cNvPr id="6" name="Immagine 5" descr="Immagine che contiene interni, compleanno, decorato, catena&#10;&#10;Descrizione generata automaticamente">
            <a:extLst>
              <a:ext uri="{FF2B5EF4-FFF2-40B4-BE49-F238E27FC236}">
                <a16:creationId xmlns:a16="http://schemas.microsoft.com/office/drawing/2014/main" id="{C959C876-5041-4128-97E6-59A39AA5525B}"/>
              </a:ext>
            </a:extLst>
          </p:cNvPr>
          <p:cNvPicPr>
            <a:picLocks noChangeAspect="1"/>
          </p:cNvPicPr>
          <p:nvPr/>
        </p:nvPicPr>
        <p:blipFill>
          <a:blip r:embed="rId2"/>
          <a:stretch>
            <a:fillRect/>
          </a:stretch>
        </p:blipFill>
        <p:spPr>
          <a:xfrm>
            <a:off x="324000" y="1440000"/>
            <a:ext cx="8064000" cy="4221006"/>
          </a:xfrm>
          <a:prstGeom prst="rect">
            <a:avLst/>
          </a:prstGeom>
        </p:spPr>
      </p:pic>
    </p:spTree>
    <p:extLst>
      <p:ext uri="{BB962C8B-B14F-4D97-AF65-F5344CB8AC3E}">
        <p14:creationId xmlns:p14="http://schemas.microsoft.com/office/powerpoint/2010/main" val="297525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3528" y="1800000"/>
            <a:ext cx="5688632" cy="4248472"/>
          </a:xfrm>
        </p:spPr>
        <p:txBody>
          <a:bodyPr/>
          <a:lstStyle/>
          <a:p>
            <a:pPr marL="285750" indent="-285750">
              <a:buFont typeface="Arial" panose="020B0604020202020204" pitchFamily="34" charset="0"/>
              <a:buChar char="•"/>
            </a:pPr>
            <a:r>
              <a:rPr lang="it-IT" sz="1800" dirty="0"/>
              <a:t>Introduzione</a:t>
            </a:r>
          </a:p>
          <a:p>
            <a:pPr marL="285750" indent="-285750">
              <a:buFont typeface="Arial" panose="020B0604020202020204" pitchFamily="34" charset="0"/>
              <a:buChar char="•"/>
            </a:pPr>
            <a:r>
              <a:rPr lang="it-IT" sz="1800" dirty="0"/>
              <a:t>Requisiti</a:t>
            </a:r>
          </a:p>
          <a:p>
            <a:pPr marL="285750" indent="-285750">
              <a:buFont typeface="Arial" panose="020B0604020202020204" pitchFamily="34" charset="0"/>
              <a:buChar char="•"/>
            </a:pPr>
            <a:r>
              <a:rPr lang="it-IT" sz="1800" dirty="0"/>
              <a:t>Tecnologie usate</a:t>
            </a:r>
          </a:p>
          <a:p>
            <a:pPr marL="285750" indent="-285750">
              <a:buFont typeface="Arial" panose="020B0604020202020204" pitchFamily="34" charset="0"/>
              <a:buChar char="•"/>
            </a:pPr>
            <a:r>
              <a:rPr lang="it-IT" sz="1800" dirty="0"/>
              <a:t>Risultato</a:t>
            </a:r>
          </a:p>
          <a:p>
            <a:pPr marL="285750" indent="-285750">
              <a:buFont typeface="Arial" panose="020B0604020202020204" pitchFamily="34" charset="0"/>
              <a:buChar char="•"/>
            </a:pPr>
            <a:r>
              <a:rPr lang="it-IT" sz="1800" dirty="0"/>
              <a:t>User Control</a:t>
            </a:r>
          </a:p>
          <a:p>
            <a:pPr marL="285750" indent="-285750">
              <a:buFont typeface="Arial" panose="020B0604020202020204" pitchFamily="34" charset="0"/>
              <a:buChar char="•"/>
            </a:pPr>
            <a:r>
              <a:rPr lang="it-IT" sz="1800" dirty="0"/>
              <a:t>Sviluppi futuri</a:t>
            </a:r>
          </a:p>
          <a:p>
            <a:pPr marL="285750" indent="-285750">
              <a:buFont typeface="Arial" panose="020B0604020202020204" pitchFamily="34" charset="0"/>
              <a:buChar char="•"/>
            </a:pPr>
            <a:r>
              <a:rPr lang="it-IT" sz="1800" dirty="0"/>
              <a:t>Conclusioni</a:t>
            </a:r>
          </a:p>
          <a:p>
            <a:pPr marL="285750" indent="-285750">
              <a:buFont typeface="Arial" panose="020B0604020202020204" pitchFamily="34" charset="0"/>
              <a:buChar char="•"/>
            </a:pPr>
            <a:r>
              <a:rPr lang="it-IT" sz="1800" dirty="0"/>
              <a:t>Demo</a:t>
            </a:r>
          </a:p>
        </p:txBody>
      </p:sp>
      <p:sp>
        <p:nvSpPr>
          <p:cNvPr id="3" name="Segnaposto testo 2"/>
          <p:cNvSpPr>
            <a:spLocks noGrp="1"/>
          </p:cNvSpPr>
          <p:nvPr>
            <p:ph type="body" sz="quarter" idx="14"/>
          </p:nvPr>
        </p:nvSpPr>
        <p:spPr>
          <a:xfrm>
            <a:off x="323528" y="698400"/>
            <a:ext cx="7848872" cy="929048"/>
          </a:xfrm>
        </p:spPr>
        <p:txBody>
          <a:bodyPr/>
          <a:lstStyle/>
          <a:p>
            <a:r>
              <a:rPr lang="it-IT" dirty="0"/>
              <a:t>Indice</a:t>
            </a:r>
          </a:p>
        </p:txBody>
      </p:sp>
    </p:spTree>
    <p:extLst>
      <p:ext uri="{BB962C8B-B14F-4D97-AF65-F5344CB8AC3E}">
        <p14:creationId xmlns:p14="http://schemas.microsoft.com/office/powerpoint/2010/main" val="81736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4D852EFF-B6DA-45B2-86A3-0E8D99BAF806}"/>
              </a:ext>
            </a:extLst>
          </p:cNvPr>
          <p:cNvSpPr>
            <a:spLocks noGrp="1"/>
          </p:cNvSpPr>
          <p:nvPr>
            <p:ph type="body" sz="quarter" idx="13"/>
          </p:nvPr>
        </p:nvSpPr>
        <p:spPr>
          <a:xfrm>
            <a:off x="323528" y="684000"/>
            <a:ext cx="7848872" cy="929048"/>
          </a:xfrm>
        </p:spPr>
        <p:txBody>
          <a:bodyPr/>
          <a:lstStyle/>
          <a:p>
            <a:r>
              <a:rPr lang="it-CH" sz="2700" dirty="0">
                <a:solidFill>
                  <a:schemeClr val="accent6">
                    <a:lumMod val="75000"/>
                  </a:schemeClr>
                </a:solidFill>
              </a:rPr>
              <a:t>FAQ</a:t>
            </a:r>
          </a:p>
        </p:txBody>
      </p:sp>
      <p:sp>
        <p:nvSpPr>
          <p:cNvPr id="5" name="Segnaposto testo 1">
            <a:extLst>
              <a:ext uri="{FF2B5EF4-FFF2-40B4-BE49-F238E27FC236}">
                <a16:creationId xmlns:a16="http://schemas.microsoft.com/office/drawing/2014/main" id="{E47FC6E1-AFCF-4880-9498-142D8A2406DF}"/>
              </a:ext>
            </a:extLst>
          </p:cNvPr>
          <p:cNvSpPr txBox="1">
            <a:spLocks/>
          </p:cNvSpPr>
          <p:nvPr/>
        </p:nvSpPr>
        <p:spPr>
          <a:xfrm>
            <a:off x="337018" y="1440000"/>
            <a:ext cx="7835382" cy="5074800"/>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kern="1200" baseline="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1800" b="1" dirty="0"/>
              <a:t>Gestione di dati/strutture</a:t>
            </a:r>
          </a:p>
          <a:p>
            <a:r>
              <a:rPr lang="it-IT" dirty="0"/>
              <a:t>I modelli dati e le strutture grafiche sono salvate in un dizionario la cui chiave è il nome della deposizione o dell’esperimento. I valori dei dizionari sono estratti localmente nel momento in cui servono, per esempio quando si seleziona una pagina tramite la sua tab.</a:t>
            </a:r>
          </a:p>
          <a:p>
            <a:r>
              <a:rPr lang="it-IT" sz="1800" b="1" dirty="0"/>
              <a:t>Gestione del percorso/ultimi esperimenti</a:t>
            </a:r>
          </a:p>
          <a:p>
            <a:r>
              <a:rPr lang="it-IT" dirty="0"/>
              <a:t>Una classe, </a:t>
            </a:r>
            <a:r>
              <a:rPr lang="it-IT" dirty="0" err="1"/>
              <a:t>ConfigurationManager</a:t>
            </a:r>
            <a:r>
              <a:rPr lang="it-IT" dirty="0"/>
              <a:t>, si occupa di modificare il file di configurazione dell’applicativo. Le configurazioni sono salvate con la logica chiave-valore. Nel caso degli ultimi esperimenti aperti il file di configurazione è supportato da un dizionario ordinato chiave-valore mantenuto a 10 elementi.</a:t>
            </a:r>
          </a:p>
          <a:p>
            <a:r>
              <a:rPr lang="it-IT" sz="1800" b="1" dirty="0"/>
              <a:t>Gestione automazione delle immagini</a:t>
            </a:r>
          </a:p>
          <a:p>
            <a:r>
              <a:rPr lang="it-IT" dirty="0"/>
              <a:t>Un metodo asincrono permette di aggiornare automaticamente le immagini senza incappare in race </a:t>
            </a:r>
            <a:r>
              <a:rPr lang="it-IT" dirty="0" err="1"/>
              <a:t>condition</a:t>
            </a:r>
            <a:r>
              <a:rPr lang="it-IT" dirty="0"/>
              <a:t> e senza bloccare la GUI, e questo rischio esiste poiché i controlli grafici sono gestiti e controllati dal </a:t>
            </a:r>
            <a:r>
              <a:rPr lang="it-IT" dirty="0" err="1"/>
              <a:t>Thread</a:t>
            </a:r>
            <a:r>
              <a:rPr lang="it-IT" dirty="0"/>
              <a:t> grafico. Il metodo asincrono invece lavora in background restituendo il controllo al </a:t>
            </a:r>
            <a:r>
              <a:rPr lang="it-IT" dirty="0" err="1"/>
              <a:t>Thread</a:t>
            </a:r>
            <a:r>
              <a:rPr lang="it-IT" dirty="0"/>
              <a:t> grafico. La parola chiave «</a:t>
            </a:r>
            <a:r>
              <a:rPr lang="it-IT" dirty="0" err="1"/>
              <a:t>await</a:t>
            </a:r>
            <a:r>
              <a:rPr lang="it-IT" dirty="0"/>
              <a:t>» indica invece il punto precedente in cui il metodo asincrono chiederà nuovamente il controllo dell’esecuzione.</a:t>
            </a:r>
          </a:p>
          <a:p>
            <a:r>
              <a:rPr lang="it-IT" sz="1800" b="1" dirty="0"/>
              <a:t>Gestione della ricerca</a:t>
            </a:r>
          </a:p>
          <a:p>
            <a:r>
              <a:rPr lang="it-IT" dirty="0"/>
              <a:t>La ricerca dei valori avviene tramite una </a:t>
            </a:r>
            <a:r>
              <a:rPr lang="it-IT" dirty="0" err="1"/>
              <a:t>Binary</a:t>
            </a:r>
            <a:r>
              <a:rPr lang="it-IT" dirty="0"/>
              <a:t> </a:t>
            </a:r>
            <a:r>
              <a:rPr lang="it-IT" dirty="0" err="1"/>
              <a:t>Search</a:t>
            </a:r>
            <a:r>
              <a:rPr lang="it-IT" dirty="0"/>
              <a:t>, poiché i dati sono ordinati temporalmente per via della sua solidità. Degli oggetti specifici si occupano della ricerca rispettivamente di immagini, valori CN e valori del pirometro. Inoltre, siccome l’implementazione di questo tipo di ricerca è ricorsiva è stato più rapido inserire una condizione di uscita aggiuntiva qualora il valore non fosse trovato. A LINQ sarebbe stato necessario aggiungerla.</a:t>
            </a:r>
          </a:p>
          <a:p>
            <a:endParaRPr lang="it-IT" sz="1800" dirty="0"/>
          </a:p>
        </p:txBody>
      </p:sp>
    </p:spTree>
    <p:extLst>
      <p:ext uri="{BB962C8B-B14F-4D97-AF65-F5344CB8AC3E}">
        <p14:creationId xmlns:p14="http://schemas.microsoft.com/office/powerpoint/2010/main" val="3340713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4D852EFF-B6DA-45B2-86A3-0E8D99BAF806}"/>
              </a:ext>
            </a:extLst>
          </p:cNvPr>
          <p:cNvSpPr>
            <a:spLocks noGrp="1"/>
          </p:cNvSpPr>
          <p:nvPr>
            <p:ph type="body" sz="quarter" idx="13"/>
          </p:nvPr>
        </p:nvSpPr>
        <p:spPr>
          <a:xfrm>
            <a:off x="323528" y="684000"/>
            <a:ext cx="7848872" cy="929048"/>
          </a:xfrm>
        </p:spPr>
        <p:txBody>
          <a:bodyPr/>
          <a:lstStyle/>
          <a:p>
            <a:r>
              <a:rPr lang="it-CH" sz="2700" dirty="0">
                <a:solidFill>
                  <a:schemeClr val="accent6">
                    <a:lumMod val="75000"/>
                  </a:schemeClr>
                </a:solidFill>
              </a:rPr>
              <a:t>FAQ</a:t>
            </a:r>
          </a:p>
        </p:txBody>
      </p:sp>
      <p:sp>
        <p:nvSpPr>
          <p:cNvPr id="5" name="Segnaposto testo 1">
            <a:extLst>
              <a:ext uri="{FF2B5EF4-FFF2-40B4-BE49-F238E27FC236}">
                <a16:creationId xmlns:a16="http://schemas.microsoft.com/office/drawing/2014/main" id="{E47FC6E1-AFCF-4880-9498-142D8A2406DF}"/>
              </a:ext>
            </a:extLst>
          </p:cNvPr>
          <p:cNvSpPr txBox="1">
            <a:spLocks/>
          </p:cNvSpPr>
          <p:nvPr/>
        </p:nvSpPr>
        <p:spPr>
          <a:xfrm>
            <a:off x="337018" y="1440000"/>
            <a:ext cx="7835382" cy="5074800"/>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kern="1200" baseline="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1800" b="1" dirty="0"/>
              <a:t>Gestione duplicati</a:t>
            </a:r>
          </a:p>
          <a:p>
            <a:r>
              <a:rPr lang="it-IT" dirty="0"/>
              <a:t>All’apertura di un esperimento o di una deposizione si cerca di inserirne il nome come chiave in un dizionario. Se questa è presente in postfisso si aggiunge «(indice) con un indice incrementale fintanto che non è possibile inserire la chiave. Dal file system sono caricati i dati del contenuto originale, ma nel dizionario e sull’interfaccia il riferimento è «</a:t>
            </a:r>
            <a:r>
              <a:rPr lang="it-IT" dirty="0" err="1"/>
              <a:t>nomeEsperimento</a:t>
            </a:r>
            <a:r>
              <a:rPr lang="it-IT" dirty="0"/>
              <a:t>(indice)». Questo potrebbe portare il dizionario a crescere in maniera importante qualora l’applicativo non venisse mai chiuso.</a:t>
            </a:r>
          </a:p>
          <a:p>
            <a:r>
              <a:rPr lang="it-IT" sz="1800" b="1" dirty="0"/>
              <a:t>Gestione vecchia/nuova struttura file system</a:t>
            </a:r>
          </a:p>
          <a:p>
            <a:r>
              <a:rPr lang="it-IT" dirty="0"/>
              <a:t>Molte deposizioni sono strutturate differentemente sul file system. All’interno della cartella posseggono tutti i file anziché delle ulteriori cartelle contenenti i file divisi (immagini, valori CN, valori pirometro). Quando si istanzia il modello dei dati si controlla se la cartella della deposizione contiene numerosi file, almeno più di due, e se così fosse il modello è istanziato con una flag, una  variabile vero/falso, che indica che si tratta della vecchia struttura della deposizione. Devono essere necessariamente più di due poiché sebbene la nuova struttura contenga delle cartelle, essa può contenere il commento della deposizione e una sua foto di provino.</a:t>
            </a:r>
          </a:p>
          <a:p>
            <a:r>
              <a:rPr lang="it-IT" sz="1800" b="1" dirty="0"/>
              <a:t>Gestione commento</a:t>
            </a:r>
          </a:p>
          <a:p>
            <a:r>
              <a:rPr lang="it-IT" dirty="0"/>
              <a:t>Il commento è cercato all’interna della cartella principale dell’oggetto su cui si sta lavorando (esperimento, deposizione). Se in questa cartella è presente un documento di testo il cui nome contiene «</a:t>
            </a:r>
            <a:r>
              <a:rPr lang="it-IT" dirty="0" err="1"/>
              <a:t>Deposition</a:t>
            </a:r>
            <a:r>
              <a:rPr lang="it-IT" dirty="0"/>
              <a:t>» o rispettivamente «Experiment» si tratta del commento e sarà mostrato nei dettagli, altrimenti si mostra un documento predefinito che indica la mancanza del commento. La modifica consiste nell’aprire il documento con il programma predefinito dedicato e apportare le modifiche.</a:t>
            </a:r>
            <a:endParaRPr lang="it-IT" sz="1800" dirty="0"/>
          </a:p>
        </p:txBody>
      </p:sp>
    </p:spTree>
    <p:extLst>
      <p:ext uri="{BB962C8B-B14F-4D97-AF65-F5344CB8AC3E}">
        <p14:creationId xmlns:p14="http://schemas.microsoft.com/office/powerpoint/2010/main" val="391605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4D852EFF-B6DA-45B2-86A3-0E8D99BAF806}"/>
              </a:ext>
            </a:extLst>
          </p:cNvPr>
          <p:cNvSpPr>
            <a:spLocks noGrp="1"/>
          </p:cNvSpPr>
          <p:nvPr>
            <p:ph type="body" sz="quarter" idx="13"/>
          </p:nvPr>
        </p:nvSpPr>
        <p:spPr>
          <a:xfrm>
            <a:off x="323528" y="684000"/>
            <a:ext cx="7848872" cy="929048"/>
          </a:xfrm>
        </p:spPr>
        <p:txBody>
          <a:bodyPr/>
          <a:lstStyle/>
          <a:p>
            <a:r>
              <a:rPr lang="it-CH" sz="2700" dirty="0">
                <a:solidFill>
                  <a:schemeClr val="accent6">
                    <a:lumMod val="75000"/>
                  </a:schemeClr>
                </a:solidFill>
              </a:rPr>
              <a:t>FAQ</a:t>
            </a:r>
          </a:p>
        </p:txBody>
      </p:sp>
      <p:sp>
        <p:nvSpPr>
          <p:cNvPr id="5" name="Segnaposto testo 1">
            <a:extLst>
              <a:ext uri="{FF2B5EF4-FFF2-40B4-BE49-F238E27FC236}">
                <a16:creationId xmlns:a16="http://schemas.microsoft.com/office/drawing/2014/main" id="{E47FC6E1-AFCF-4880-9498-142D8A2406DF}"/>
              </a:ext>
            </a:extLst>
          </p:cNvPr>
          <p:cNvSpPr txBox="1">
            <a:spLocks/>
          </p:cNvSpPr>
          <p:nvPr/>
        </p:nvSpPr>
        <p:spPr>
          <a:xfrm>
            <a:off x="337018" y="1440000"/>
            <a:ext cx="7835382" cy="5074800"/>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kern="1200" baseline="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1800" b="1" dirty="0"/>
              <a:t>Gestione File </a:t>
            </a:r>
            <a:r>
              <a:rPr lang="it-IT" sz="1800" b="1" dirty="0" err="1"/>
              <a:t>explorer</a:t>
            </a:r>
            <a:endParaRPr lang="it-IT" sz="1800" b="1" dirty="0"/>
          </a:p>
          <a:p>
            <a:r>
              <a:rPr lang="it-IT" dirty="0"/>
              <a:t>Quando si apre una deposizione si passa il suo percorso in formato stringa al controllo grafico «</a:t>
            </a:r>
            <a:r>
              <a:rPr lang="it-IT" dirty="0" err="1"/>
              <a:t>WebBrowser</a:t>
            </a:r>
            <a:r>
              <a:rPr lang="it-IT" dirty="0"/>
              <a:t>». Questo controllo può aprire i percorsi che gli sono indicati, siano essi web o siano essi percorsi locali sul file system. È quindi mostrato il contenuto sul file system della deposizione all’interno del controllo. Esso si comporta come un’esplora risorse. Si possono aprire file e cartelle e navigare all’interno di esse, ma non gerarchicamente più indietro del percorso passato.</a:t>
            </a:r>
          </a:p>
          <a:p>
            <a:r>
              <a:rPr lang="it-IT" sz="1800" b="1" dirty="0"/>
              <a:t>Gestione immagini «Provino»</a:t>
            </a:r>
          </a:p>
          <a:p>
            <a:r>
              <a:rPr lang="it-IT" dirty="0"/>
              <a:t>È possibile inserire delle immagini tramite il </a:t>
            </a:r>
            <a:r>
              <a:rPr lang="it-IT" dirty="0" err="1"/>
              <a:t>Drag&amp;Drop</a:t>
            </a:r>
            <a:r>
              <a:rPr lang="it-IT" dirty="0"/>
              <a:t> per sostituire l’immagine di provino predefinita. L’immagine è quindi salvata in formato «jpeg» nella cartella del contenuto di riferimento, esperimento o deposizione, usando il nome e il postfisso «_Provino». Si richiama in modo analogo al commento.</a:t>
            </a:r>
          </a:p>
          <a:p>
            <a:r>
              <a:rPr lang="it-IT" dirty="0"/>
              <a:t>Al momento questo salvataggio non pare sovrascrivere quello esistente, molto probabilmente un parametro «errato» nel metodo.</a:t>
            </a:r>
          </a:p>
          <a:p>
            <a:r>
              <a:rPr lang="it-IT" sz="1800" b="1" dirty="0"/>
              <a:t>Inserire uno User Control nella finestra</a:t>
            </a:r>
          </a:p>
          <a:p>
            <a:r>
              <a:rPr lang="it-IT" dirty="0"/>
              <a:t>Per inserire l’istanza di uno User Control nella finestra principale è necessario lavorare sulla griglia della finestra principale e indicare la cella corretta. Sul file </a:t>
            </a:r>
            <a:r>
              <a:rPr lang="it-IT" dirty="0" err="1"/>
              <a:t>xaml</a:t>
            </a:r>
            <a:r>
              <a:rPr lang="it-IT" dirty="0"/>
              <a:t> è più rapido poiché si tratta di un attributo del controllo che si sta posizionando, ma significherebbe inserire in partenza il contenuto che si vorrebbe aggiungere dinamicamente al momento opportuno</a:t>
            </a:r>
          </a:p>
          <a:p>
            <a:r>
              <a:rPr lang="it-IT" sz="1800" b="1" dirty="0"/>
              <a:t>Gestione filtro esperimenti/deposizioni</a:t>
            </a:r>
          </a:p>
          <a:p>
            <a:r>
              <a:rPr lang="it-IT" dirty="0"/>
              <a:t>Quando il valore del testo nel campo di ricerca cambia il software aggiorna la lista degli esperimenti, o delle deposizioni, filtrando gli elementi che contengono i caratteri scritti nel campo.</a:t>
            </a:r>
          </a:p>
        </p:txBody>
      </p:sp>
    </p:spTree>
    <p:extLst>
      <p:ext uri="{BB962C8B-B14F-4D97-AF65-F5344CB8AC3E}">
        <p14:creationId xmlns:p14="http://schemas.microsoft.com/office/powerpoint/2010/main" val="276946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3528" y="1800000"/>
            <a:ext cx="7848872" cy="4934644"/>
          </a:xfrm>
        </p:spPr>
        <p:txBody>
          <a:bodyPr/>
          <a:lstStyle/>
          <a:p>
            <a:r>
              <a:rPr lang="it-IT" sz="1800" b="1" dirty="0"/>
              <a:t>Contesto</a:t>
            </a:r>
          </a:p>
          <a:p>
            <a:pPr marL="285750" indent="-285750">
              <a:buFont typeface="Arial" panose="020B0604020202020204" pitchFamily="34" charset="0"/>
              <a:buChar char="•"/>
            </a:pPr>
            <a:r>
              <a:rPr lang="it-IT" sz="1800" dirty="0"/>
              <a:t>Progetto del Fondo nazionale svizzero</a:t>
            </a:r>
          </a:p>
          <a:p>
            <a:pPr marL="285750" indent="-285750">
              <a:buFont typeface="Arial" panose="020B0604020202020204" pitchFamily="34" charset="0"/>
              <a:buChar char="•"/>
            </a:pPr>
            <a:r>
              <a:rPr lang="it-IT" sz="1800" dirty="0"/>
              <a:t>Applicazione: stampante 3D</a:t>
            </a:r>
          </a:p>
          <a:p>
            <a:pPr marL="285750" indent="-285750">
              <a:buFont typeface="Arial" panose="020B0604020202020204" pitchFamily="34" charset="0"/>
              <a:buChar char="•"/>
            </a:pPr>
            <a:r>
              <a:rPr lang="it-IT" sz="1800" dirty="0"/>
              <a:t>Acquisizione dati, deposizione metalli speciali</a:t>
            </a:r>
          </a:p>
          <a:p>
            <a:pPr marL="285750" indent="-285750">
              <a:buFont typeface="Arial" panose="020B0604020202020204" pitchFamily="34" charset="0"/>
              <a:buChar char="•"/>
            </a:pPr>
            <a:r>
              <a:rPr lang="it-IT" sz="1800" dirty="0"/>
              <a:t>Devices: telecamere, pirometri, macchina CN</a:t>
            </a:r>
          </a:p>
          <a:p>
            <a:pPr marL="285750" indent="-285750">
              <a:buFont typeface="Arial" panose="020B0604020202020204" pitchFamily="34" charset="0"/>
              <a:buChar char="•"/>
            </a:pPr>
            <a:r>
              <a:rPr lang="it-IT" sz="1800" dirty="0"/>
              <a:t>Potenziare GUI </a:t>
            </a:r>
            <a:r>
              <a:rPr lang="it-IT" sz="1800" dirty="0" err="1"/>
              <a:t>pre</a:t>
            </a:r>
            <a:r>
              <a:rPr lang="it-IT" sz="1800" dirty="0"/>
              <a:t>-esistente</a:t>
            </a:r>
            <a:br>
              <a:rPr lang="it-IT" dirty="0"/>
            </a:br>
            <a:br>
              <a:rPr lang="it-IT" dirty="0"/>
            </a:br>
            <a:endParaRPr lang="it-IT" dirty="0"/>
          </a:p>
          <a:p>
            <a:r>
              <a:rPr lang="it-IT" sz="1800" b="1" dirty="0"/>
              <a:t>Obiettivo</a:t>
            </a:r>
          </a:p>
          <a:p>
            <a:pPr marL="285750" indent="-285750">
              <a:buFont typeface="Arial" panose="020B0604020202020204" pitchFamily="34" charset="0"/>
              <a:buChar char="•"/>
            </a:pPr>
            <a:r>
              <a:rPr lang="it-IT" sz="1800" dirty="0"/>
              <a:t>Sviluppare una GUI potenziata</a:t>
            </a:r>
          </a:p>
          <a:p>
            <a:pPr marL="285750" indent="-285750">
              <a:buFont typeface="Arial" panose="020B0604020202020204" pitchFamily="34" charset="0"/>
              <a:buChar char="•"/>
            </a:pPr>
            <a:r>
              <a:rPr lang="it-IT" sz="1800" dirty="0"/>
              <a:t>Esperimenti, deposizioni, dati organizzati</a:t>
            </a:r>
          </a:p>
          <a:p>
            <a:pPr marL="285750" indent="-285750">
              <a:buFont typeface="Arial" panose="020B0604020202020204" pitchFamily="34" charset="0"/>
              <a:buChar char="•"/>
            </a:pPr>
            <a:r>
              <a:rPr lang="it-IT" sz="1800" dirty="0"/>
              <a:t>Gestione dei contenuti</a:t>
            </a:r>
          </a:p>
          <a:p>
            <a:pPr marL="285750" indent="-285750">
              <a:buFont typeface="Arial" panose="020B0604020202020204" pitchFamily="34" charset="0"/>
              <a:buChar char="•"/>
            </a:pPr>
            <a:endParaRPr lang="it-IT" dirty="0"/>
          </a:p>
        </p:txBody>
      </p:sp>
      <p:sp>
        <p:nvSpPr>
          <p:cNvPr id="3" name="Segnaposto testo 2"/>
          <p:cNvSpPr>
            <a:spLocks noGrp="1"/>
          </p:cNvSpPr>
          <p:nvPr>
            <p:ph type="body" sz="quarter" idx="14"/>
          </p:nvPr>
        </p:nvSpPr>
        <p:spPr>
          <a:xfrm>
            <a:off x="323528" y="699752"/>
            <a:ext cx="7848872" cy="929048"/>
          </a:xfrm>
        </p:spPr>
        <p:txBody>
          <a:bodyPr/>
          <a:lstStyle/>
          <a:p>
            <a:r>
              <a:rPr lang="it-IT" dirty="0"/>
              <a:t>Introduzione</a:t>
            </a:r>
          </a:p>
        </p:txBody>
      </p:sp>
    </p:spTree>
    <p:extLst>
      <p:ext uri="{BB962C8B-B14F-4D97-AF65-F5344CB8AC3E}">
        <p14:creationId xmlns:p14="http://schemas.microsoft.com/office/powerpoint/2010/main" val="26645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4000" y="1800000"/>
            <a:ext cx="3816424" cy="4358580"/>
          </a:xfrm>
        </p:spPr>
        <p:txBody>
          <a:bodyPr/>
          <a:lstStyle/>
          <a:p>
            <a:pPr marL="285750" indent="-285750">
              <a:buFont typeface="Arial" panose="020B0604020202020204" pitchFamily="34" charset="0"/>
              <a:buChar char="•"/>
            </a:pPr>
            <a:r>
              <a:rPr lang="it-IT" sz="1800" dirty="0"/>
              <a:t>Esperimenti</a:t>
            </a:r>
          </a:p>
          <a:p>
            <a:pPr marL="285750" indent="-285750">
              <a:buFont typeface="Arial" panose="020B0604020202020204" pitchFamily="34" charset="0"/>
              <a:buChar char="•"/>
            </a:pPr>
            <a:r>
              <a:rPr lang="it-IT" sz="1800" dirty="0"/>
              <a:t>Deposizioni</a:t>
            </a:r>
          </a:p>
          <a:p>
            <a:pPr marL="285750" indent="-285750">
              <a:buFont typeface="Arial" panose="020B0604020202020204" pitchFamily="34" charset="0"/>
              <a:buChar char="•"/>
            </a:pPr>
            <a:r>
              <a:rPr lang="it-IT" sz="1800" dirty="0"/>
              <a:t>Immagini</a:t>
            </a:r>
          </a:p>
          <a:p>
            <a:pPr marL="285750" indent="-285750">
              <a:buFont typeface="Arial" panose="020B0604020202020204" pitchFamily="34" charset="0"/>
              <a:buChar char="•"/>
            </a:pPr>
            <a:r>
              <a:rPr lang="it-IT" sz="1800" dirty="0"/>
              <a:t>File dei dati</a:t>
            </a:r>
          </a:p>
        </p:txBody>
      </p:sp>
      <p:sp>
        <p:nvSpPr>
          <p:cNvPr id="3" name="Segnaposto testo 2"/>
          <p:cNvSpPr>
            <a:spLocks noGrp="1"/>
          </p:cNvSpPr>
          <p:nvPr>
            <p:ph type="body" sz="quarter" idx="14"/>
          </p:nvPr>
        </p:nvSpPr>
        <p:spPr>
          <a:xfrm>
            <a:off x="323528" y="698400"/>
            <a:ext cx="7848872" cy="929048"/>
          </a:xfrm>
        </p:spPr>
        <p:txBody>
          <a:bodyPr/>
          <a:lstStyle/>
          <a:p>
            <a:r>
              <a:rPr lang="it-IT" dirty="0"/>
              <a:t>Introduzione - 2</a:t>
            </a:r>
          </a:p>
        </p:txBody>
      </p:sp>
      <p:pic>
        <p:nvPicPr>
          <p:cNvPr id="5" name="Immagine 4">
            <a:extLst>
              <a:ext uri="{FF2B5EF4-FFF2-40B4-BE49-F238E27FC236}">
                <a16:creationId xmlns:a16="http://schemas.microsoft.com/office/drawing/2014/main" id="{D1C41A3A-1989-4DDD-8366-87FB8F876383}"/>
              </a:ext>
            </a:extLst>
          </p:cNvPr>
          <p:cNvPicPr>
            <a:picLocks noChangeAspect="1"/>
          </p:cNvPicPr>
          <p:nvPr/>
        </p:nvPicPr>
        <p:blipFill rotWithShape="1">
          <a:blip r:embed="rId3"/>
          <a:srcRect l="5066" t="28104" r="42905" b="45390"/>
          <a:stretch/>
        </p:blipFill>
        <p:spPr>
          <a:xfrm>
            <a:off x="3293515" y="1558858"/>
            <a:ext cx="4752000" cy="1656184"/>
          </a:xfrm>
          <a:prstGeom prst="rect">
            <a:avLst/>
          </a:prstGeom>
        </p:spPr>
      </p:pic>
      <p:pic>
        <p:nvPicPr>
          <p:cNvPr id="8" name="Immagine 7">
            <a:extLst>
              <a:ext uri="{FF2B5EF4-FFF2-40B4-BE49-F238E27FC236}">
                <a16:creationId xmlns:a16="http://schemas.microsoft.com/office/drawing/2014/main" id="{4176D40F-23DA-463B-8D3C-F15F121DF8DC}"/>
              </a:ext>
            </a:extLst>
          </p:cNvPr>
          <p:cNvPicPr>
            <a:picLocks noChangeAspect="1"/>
          </p:cNvPicPr>
          <p:nvPr/>
        </p:nvPicPr>
        <p:blipFill rotWithShape="1">
          <a:blip r:embed="rId4"/>
          <a:srcRect l="1125" t="83420" r="76018"/>
          <a:stretch/>
        </p:blipFill>
        <p:spPr>
          <a:xfrm>
            <a:off x="3204083" y="4471721"/>
            <a:ext cx="2087761" cy="1035968"/>
          </a:xfrm>
          <a:prstGeom prst="rect">
            <a:avLst/>
          </a:prstGeom>
        </p:spPr>
      </p:pic>
      <p:pic>
        <p:nvPicPr>
          <p:cNvPr id="10" name="Immagine 9">
            <a:extLst>
              <a:ext uri="{FF2B5EF4-FFF2-40B4-BE49-F238E27FC236}">
                <a16:creationId xmlns:a16="http://schemas.microsoft.com/office/drawing/2014/main" id="{92953615-107B-4607-B1FF-056E960410CE}"/>
              </a:ext>
            </a:extLst>
          </p:cNvPr>
          <p:cNvPicPr>
            <a:picLocks noChangeAspect="1"/>
          </p:cNvPicPr>
          <p:nvPr/>
        </p:nvPicPr>
        <p:blipFill rotWithShape="1">
          <a:blip r:embed="rId5"/>
          <a:srcRect l="50000" t="83190" r="26699"/>
          <a:stretch/>
        </p:blipFill>
        <p:spPr>
          <a:xfrm>
            <a:off x="323528" y="4471721"/>
            <a:ext cx="2088000" cy="1027943"/>
          </a:xfrm>
          <a:prstGeom prst="rect">
            <a:avLst/>
          </a:prstGeom>
        </p:spPr>
      </p:pic>
      <p:pic>
        <p:nvPicPr>
          <p:cNvPr id="12" name="Immagine 11">
            <a:extLst>
              <a:ext uri="{FF2B5EF4-FFF2-40B4-BE49-F238E27FC236}">
                <a16:creationId xmlns:a16="http://schemas.microsoft.com/office/drawing/2014/main" id="{CC9E4E2A-500D-4E5E-A5CA-DADA0FDFA4A9}"/>
              </a:ext>
            </a:extLst>
          </p:cNvPr>
          <p:cNvPicPr>
            <a:picLocks noChangeAspect="1"/>
          </p:cNvPicPr>
          <p:nvPr/>
        </p:nvPicPr>
        <p:blipFill rotWithShape="1">
          <a:blip r:embed="rId6"/>
          <a:srcRect l="49137" t="83056" r="26699"/>
          <a:stretch/>
        </p:blipFill>
        <p:spPr>
          <a:xfrm>
            <a:off x="6079783" y="4479746"/>
            <a:ext cx="2088000" cy="1027943"/>
          </a:xfrm>
          <a:prstGeom prst="rect">
            <a:avLst/>
          </a:prstGeom>
        </p:spPr>
      </p:pic>
      <p:cxnSp>
        <p:nvCxnSpPr>
          <p:cNvPr id="6" name="Connettore 2 5">
            <a:extLst>
              <a:ext uri="{FF2B5EF4-FFF2-40B4-BE49-F238E27FC236}">
                <a16:creationId xmlns:a16="http://schemas.microsoft.com/office/drawing/2014/main" id="{5632677F-E6BB-45F7-979B-E24080ADC330}"/>
              </a:ext>
            </a:extLst>
          </p:cNvPr>
          <p:cNvCxnSpPr>
            <a:cxnSpLocks/>
          </p:cNvCxnSpPr>
          <p:nvPr/>
        </p:nvCxnSpPr>
        <p:spPr>
          <a:xfrm flipH="1">
            <a:off x="2123728" y="2052704"/>
            <a:ext cx="4320480" cy="2246465"/>
          </a:xfrm>
          <a:prstGeom prst="straightConnector1">
            <a:avLst/>
          </a:prstGeom>
          <a:ln>
            <a:solidFill>
              <a:srgbClr val="92D050"/>
            </a:solidFill>
            <a:tailEnd type="triangle"/>
          </a:ln>
        </p:spPr>
        <p:style>
          <a:lnRef idx="2">
            <a:schemeClr val="accent5"/>
          </a:lnRef>
          <a:fillRef idx="0">
            <a:schemeClr val="accent5"/>
          </a:fillRef>
          <a:effectRef idx="1">
            <a:schemeClr val="accent5"/>
          </a:effectRef>
          <a:fontRef idx="minor">
            <a:schemeClr val="tx1"/>
          </a:fontRef>
        </p:style>
      </p:cxnSp>
      <p:cxnSp>
        <p:nvCxnSpPr>
          <p:cNvPr id="13" name="Connettore 2 12">
            <a:extLst>
              <a:ext uri="{FF2B5EF4-FFF2-40B4-BE49-F238E27FC236}">
                <a16:creationId xmlns:a16="http://schemas.microsoft.com/office/drawing/2014/main" id="{A698EE6E-F13F-4E5D-896C-3812ED0F5097}"/>
              </a:ext>
            </a:extLst>
          </p:cNvPr>
          <p:cNvCxnSpPr>
            <a:cxnSpLocks/>
          </p:cNvCxnSpPr>
          <p:nvPr/>
        </p:nvCxnSpPr>
        <p:spPr>
          <a:xfrm flipH="1">
            <a:off x="4860032" y="2401767"/>
            <a:ext cx="1618967" cy="1955771"/>
          </a:xfrm>
          <a:prstGeom prst="straightConnector1">
            <a:avLst/>
          </a:prstGeom>
          <a:ln>
            <a:solidFill>
              <a:srgbClr val="92D050"/>
            </a:solidFill>
            <a:tailEnd type="triangle"/>
          </a:ln>
        </p:spPr>
        <p:style>
          <a:lnRef idx="2">
            <a:schemeClr val="accent5"/>
          </a:lnRef>
          <a:fillRef idx="0">
            <a:schemeClr val="accent5"/>
          </a:fillRef>
          <a:effectRef idx="1">
            <a:schemeClr val="accent5"/>
          </a:effectRef>
          <a:fontRef idx="minor">
            <a:schemeClr val="tx1"/>
          </a:fontRef>
        </p:style>
      </p:cxnSp>
      <p:cxnSp>
        <p:nvCxnSpPr>
          <p:cNvPr id="15" name="Connettore 2 14">
            <a:extLst>
              <a:ext uri="{FF2B5EF4-FFF2-40B4-BE49-F238E27FC236}">
                <a16:creationId xmlns:a16="http://schemas.microsoft.com/office/drawing/2014/main" id="{B861A049-919B-466A-8B8B-1A488A08D3C2}"/>
              </a:ext>
            </a:extLst>
          </p:cNvPr>
          <p:cNvCxnSpPr>
            <a:cxnSpLocks/>
          </p:cNvCxnSpPr>
          <p:nvPr/>
        </p:nvCxnSpPr>
        <p:spPr>
          <a:xfrm flipH="1">
            <a:off x="6444208" y="2636912"/>
            <a:ext cx="34791" cy="1720626"/>
          </a:xfrm>
          <a:prstGeom prst="straightConnector1">
            <a:avLst/>
          </a:prstGeom>
          <a:ln>
            <a:solidFill>
              <a:srgbClr val="92D050"/>
            </a:solidFill>
            <a:tailEnd type="triangle"/>
          </a:ln>
        </p:spPr>
        <p:style>
          <a:lnRef idx="2">
            <a:schemeClr val="accent5"/>
          </a:lnRef>
          <a:fillRef idx="0">
            <a:schemeClr val="accent5"/>
          </a:fillRef>
          <a:effectRef idx="1">
            <a:schemeClr val="accent5"/>
          </a:effectRef>
          <a:fontRef idx="minor">
            <a:schemeClr val="tx1"/>
          </a:fontRef>
        </p:style>
      </p:cxnSp>
      <p:pic>
        <p:nvPicPr>
          <p:cNvPr id="31" name="Immagine 30">
            <a:extLst>
              <a:ext uri="{FF2B5EF4-FFF2-40B4-BE49-F238E27FC236}">
                <a16:creationId xmlns:a16="http://schemas.microsoft.com/office/drawing/2014/main" id="{0A96D142-906A-4934-9490-9156A8557B2A}"/>
              </a:ext>
            </a:extLst>
          </p:cNvPr>
          <p:cNvPicPr>
            <a:picLocks noChangeAspect="1"/>
          </p:cNvPicPr>
          <p:nvPr/>
        </p:nvPicPr>
        <p:blipFill rotWithShape="1">
          <a:blip r:embed="rId7"/>
          <a:srcRect l="37505" t="46017" r="20843" b="49177"/>
          <a:stretch/>
        </p:blipFill>
        <p:spPr>
          <a:xfrm>
            <a:off x="647448" y="5937743"/>
            <a:ext cx="1440160" cy="232113"/>
          </a:xfrm>
          <a:prstGeom prst="rect">
            <a:avLst/>
          </a:prstGeom>
        </p:spPr>
      </p:pic>
      <p:pic>
        <p:nvPicPr>
          <p:cNvPr id="33" name="Immagine 32">
            <a:extLst>
              <a:ext uri="{FF2B5EF4-FFF2-40B4-BE49-F238E27FC236}">
                <a16:creationId xmlns:a16="http://schemas.microsoft.com/office/drawing/2014/main" id="{CB4E5529-9C41-42EC-BC2E-8C994C39F6E0}"/>
              </a:ext>
            </a:extLst>
          </p:cNvPr>
          <p:cNvPicPr>
            <a:picLocks/>
          </p:cNvPicPr>
          <p:nvPr/>
        </p:nvPicPr>
        <p:blipFill rotWithShape="1">
          <a:blip r:embed="rId8"/>
          <a:srcRect l="22926" t="42970" r="31172" b="52079"/>
          <a:stretch/>
        </p:blipFill>
        <p:spPr>
          <a:xfrm>
            <a:off x="3563578" y="5922183"/>
            <a:ext cx="1440000" cy="235317"/>
          </a:xfrm>
          <a:prstGeom prst="rect">
            <a:avLst/>
          </a:prstGeom>
        </p:spPr>
      </p:pic>
      <p:pic>
        <p:nvPicPr>
          <p:cNvPr id="35" name="Immagine 34">
            <a:extLst>
              <a:ext uri="{FF2B5EF4-FFF2-40B4-BE49-F238E27FC236}">
                <a16:creationId xmlns:a16="http://schemas.microsoft.com/office/drawing/2014/main" id="{7AED9058-C43B-4FFC-A0A6-9DD6A9BA98D7}"/>
              </a:ext>
            </a:extLst>
          </p:cNvPr>
          <p:cNvPicPr>
            <a:picLocks/>
          </p:cNvPicPr>
          <p:nvPr/>
        </p:nvPicPr>
        <p:blipFill rotWithShape="1">
          <a:blip r:embed="rId9"/>
          <a:srcRect l="35421" t="46017" r="20843" b="49177"/>
          <a:stretch/>
        </p:blipFill>
        <p:spPr>
          <a:xfrm>
            <a:off x="6403783" y="5937743"/>
            <a:ext cx="1440000" cy="232114"/>
          </a:xfrm>
          <a:prstGeom prst="rect">
            <a:avLst/>
          </a:prstGeom>
        </p:spPr>
      </p:pic>
      <p:pic>
        <p:nvPicPr>
          <p:cNvPr id="37" name="Immagine 36">
            <a:extLst>
              <a:ext uri="{FF2B5EF4-FFF2-40B4-BE49-F238E27FC236}">
                <a16:creationId xmlns:a16="http://schemas.microsoft.com/office/drawing/2014/main" id="{6A4D05C5-76A7-4B9C-BCF3-3930B61F9649}"/>
              </a:ext>
            </a:extLst>
          </p:cNvPr>
          <p:cNvPicPr>
            <a:picLocks noChangeAspect="1"/>
          </p:cNvPicPr>
          <p:nvPr/>
        </p:nvPicPr>
        <p:blipFill>
          <a:blip r:embed="rId10"/>
          <a:stretch>
            <a:fillRect/>
          </a:stretch>
        </p:blipFill>
        <p:spPr>
          <a:xfrm>
            <a:off x="324000" y="1440000"/>
            <a:ext cx="8064000" cy="4368000"/>
          </a:xfrm>
          <a:prstGeom prst="rect">
            <a:avLst/>
          </a:prstGeom>
        </p:spPr>
      </p:pic>
      <p:pic>
        <p:nvPicPr>
          <p:cNvPr id="39" name="Immagine 38">
            <a:extLst>
              <a:ext uri="{FF2B5EF4-FFF2-40B4-BE49-F238E27FC236}">
                <a16:creationId xmlns:a16="http://schemas.microsoft.com/office/drawing/2014/main" id="{5A279528-8901-4BA2-8AE3-D4C9579E796D}"/>
              </a:ext>
            </a:extLst>
          </p:cNvPr>
          <p:cNvPicPr>
            <a:picLocks noChangeAspect="1"/>
          </p:cNvPicPr>
          <p:nvPr/>
        </p:nvPicPr>
        <p:blipFill>
          <a:blip r:embed="rId11"/>
          <a:stretch>
            <a:fillRect/>
          </a:stretch>
        </p:blipFill>
        <p:spPr>
          <a:xfrm>
            <a:off x="323528" y="1440000"/>
            <a:ext cx="8064000" cy="4368000"/>
          </a:xfrm>
          <a:prstGeom prst="rect">
            <a:avLst/>
          </a:prstGeom>
        </p:spPr>
      </p:pic>
      <p:sp>
        <p:nvSpPr>
          <p:cNvPr id="4" name="CasellaDiTesto 3">
            <a:extLst>
              <a:ext uri="{FF2B5EF4-FFF2-40B4-BE49-F238E27FC236}">
                <a16:creationId xmlns:a16="http://schemas.microsoft.com/office/drawing/2014/main" id="{91BDA018-6F7F-49CE-9931-54F51D003FE7}"/>
              </a:ext>
            </a:extLst>
          </p:cNvPr>
          <p:cNvSpPr txBox="1"/>
          <p:nvPr/>
        </p:nvSpPr>
        <p:spPr>
          <a:xfrm>
            <a:off x="1871700" y="6299601"/>
            <a:ext cx="5400600" cy="369332"/>
          </a:xfrm>
          <a:prstGeom prst="rect">
            <a:avLst/>
          </a:prstGeom>
          <a:noFill/>
          <a:ln>
            <a:solidFill>
              <a:schemeClr val="tx1"/>
            </a:solidFill>
          </a:ln>
        </p:spPr>
        <p:txBody>
          <a:bodyPr wrap="square" rtlCol="0">
            <a:spAutoFit/>
          </a:bodyPr>
          <a:lstStyle/>
          <a:p>
            <a:pPr algn="ctr"/>
            <a:r>
              <a:rPr lang="it-CH" dirty="0"/>
              <a:t>5 900 078 </a:t>
            </a:r>
            <a:r>
              <a:rPr lang="it-CH" dirty="0" err="1"/>
              <a:t>ms</a:t>
            </a:r>
            <a:r>
              <a:rPr lang="it-CH" dirty="0"/>
              <a:t> </a:t>
            </a:r>
            <a:r>
              <a:rPr lang="it-CH" dirty="0">
                <a:sym typeface="Wingdings" panose="05000000000000000000" pitchFamily="2" charset="2"/>
              </a:rPr>
              <a:t> ~ 1h 38 minuti 20 secondi</a:t>
            </a:r>
            <a:endParaRPr lang="it-CH" dirty="0"/>
          </a:p>
        </p:txBody>
      </p:sp>
    </p:spTree>
    <p:extLst>
      <p:ext uri="{BB962C8B-B14F-4D97-AF65-F5344CB8AC3E}">
        <p14:creationId xmlns:p14="http://schemas.microsoft.com/office/powerpoint/2010/main" val="5149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7"/>
                                        </p:tgtEl>
                                      </p:cBhvr>
                                    </p:animEffect>
                                    <p:set>
                                      <p:cBhvr>
                                        <p:cTn id="43" dur="1" fill="hold">
                                          <p:stCondLst>
                                            <p:cond delay="499"/>
                                          </p:stCondLst>
                                        </p:cTn>
                                        <p:tgtEl>
                                          <p:spTgt spid="3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4000" y="684000"/>
            <a:ext cx="7848872" cy="929048"/>
          </a:xfrm>
        </p:spPr>
        <p:txBody>
          <a:bodyPr/>
          <a:lstStyle/>
          <a:p>
            <a:r>
              <a:rPr lang="it-IT" sz="2700" dirty="0">
                <a:solidFill>
                  <a:schemeClr val="accent6">
                    <a:lumMod val="75000"/>
                  </a:schemeClr>
                </a:solidFill>
              </a:rPr>
              <a:t>Requisiti</a:t>
            </a:r>
          </a:p>
        </p:txBody>
      </p:sp>
      <p:grpSp>
        <p:nvGrpSpPr>
          <p:cNvPr id="42" name="Gruppo 41">
            <a:extLst>
              <a:ext uri="{FF2B5EF4-FFF2-40B4-BE49-F238E27FC236}">
                <a16:creationId xmlns:a16="http://schemas.microsoft.com/office/drawing/2014/main" id="{DBD1C595-7688-4EE9-8B95-7DB992380622}"/>
              </a:ext>
            </a:extLst>
          </p:cNvPr>
          <p:cNvGrpSpPr/>
          <p:nvPr/>
        </p:nvGrpSpPr>
        <p:grpSpPr>
          <a:xfrm>
            <a:off x="2113348" y="1828782"/>
            <a:ext cx="4270176" cy="3200436"/>
            <a:chOff x="157808" y="2125924"/>
            <a:chExt cx="4270176" cy="3200436"/>
          </a:xfrm>
        </p:grpSpPr>
        <p:pic>
          <p:nvPicPr>
            <p:cNvPr id="6" name="Elemento grafico 5" descr="Utente con riempimento a tinta unita">
              <a:extLst>
                <a:ext uri="{FF2B5EF4-FFF2-40B4-BE49-F238E27FC236}">
                  <a16:creationId xmlns:a16="http://schemas.microsoft.com/office/drawing/2014/main" id="{A8162F86-C41C-4C4C-A569-3CB7FAC2D4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5694" y="3268464"/>
              <a:ext cx="914400" cy="914400"/>
            </a:xfrm>
            <a:prstGeom prst="rect">
              <a:avLst/>
            </a:prstGeom>
          </p:spPr>
        </p:pic>
        <p:sp>
          <p:nvSpPr>
            <p:cNvPr id="11" name="Elaborazione 10">
              <a:extLst>
                <a:ext uri="{FF2B5EF4-FFF2-40B4-BE49-F238E27FC236}">
                  <a16:creationId xmlns:a16="http://schemas.microsoft.com/office/drawing/2014/main" id="{720F7349-2BF0-4375-ACB4-43C0CE46C9EC}"/>
                </a:ext>
              </a:extLst>
            </p:cNvPr>
            <p:cNvSpPr/>
            <p:nvPr/>
          </p:nvSpPr>
          <p:spPr>
            <a:xfrm>
              <a:off x="157808" y="2846004"/>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Gestione esperimenti</a:t>
              </a:r>
            </a:p>
          </p:txBody>
        </p:sp>
        <p:sp>
          <p:nvSpPr>
            <p:cNvPr id="12" name="Elaborazione 11">
              <a:extLst>
                <a:ext uri="{FF2B5EF4-FFF2-40B4-BE49-F238E27FC236}">
                  <a16:creationId xmlns:a16="http://schemas.microsoft.com/office/drawing/2014/main" id="{39F00BBB-E781-4D56-932A-2DDB27955313}"/>
                </a:ext>
              </a:extLst>
            </p:cNvPr>
            <p:cNvSpPr/>
            <p:nvPr/>
          </p:nvSpPr>
          <p:spPr>
            <a:xfrm>
              <a:off x="1650554" y="2125924"/>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Gestione deposizioni</a:t>
              </a:r>
            </a:p>
          </p:txBody>
        </p:sp>
        <p:sp>
          <p:nvSpPr>
            <p:cNvPr id="13" name="Elaborazione 12">
              <a:extLst>
                <a:ext uri="{FF2B5EF4-FFF2-40B4-BE49-F238E27FC236}">
                  <a16:creationId xmlns:a16="http://schemas.microsoft.com/office/drawing/2014/main" id="{A98A6232-D3B8-4414-8E3C-DE7D66097C7F}"/>
                </a:ext>
              </a:extLst>
            </p:cNvPr>
            <p:cNvSpPr/>
            <p:nvPr/>
          </p:nvSpPr>
          <p:spPr>
            <a:xfrm>
              <a:off x="3143300" y="2846004"/>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Visione dati</a:t>
              </a:r>
            </a:p>
          </p:txBody>
        </p:sp>
        <p:sp>
          <p:nvSpPr>
            <p:cNvPr id="14" name="Elaborazione 13">
              <a:extLst>
                <a:ext uri="{FF2B5EF4-FFF2-40B4-BE49-F238E27FC236}">
                  <a16:creationId xmlns:a16="http://schemas.microsoft.com/office/drawing/2014/main" id="{F857482D-0C94-496C-9124-0F08F7E79437}"/>
                </a:ext>
              </a:extLst>
            </p:cNvPr>
            <p:cNvSpPr/>
            <p:nvPr/>
          </p:nvSpPr>
          <p:spPr>
            <a:xfrm>
              <a:off x="178906" y="3886200"/>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Visione immagini</a:t>
              </a:r>
            </a:p>
          </p:txBody>
        </p:sp>
        <p:sp>
          <p:nvSpPr>
            <p:cNvPr id="15" name="Elaborazione 14">
              <a:extLst>
                <a:ext uri="{FF2B5EF4-FFF2-40B4-BE49-F238E27FC236}">
                  <a16:creationId xmlns:a16="http://schemas.microsoft.com/office/drawing/2014/main" id="{56D4653A-8611-4EDB-882A-CA893BB2578E}"/>
                </a:ext>
              </a:extLst>
            </p:cNvPr>
            <p:cNvSpPr/>
            <p:nvPr/>
          </p:nvSpPr>
          <p:spPr>
            <a:xfrm>
              <a:off x="1650554" y="4606280"/>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Confronto dati</a:t>
              </a:r>
            </a:p>
          </p:txBody>
        </p:sp>
        <p:sp>
          <p:nvSpPr>
            <p:cNvPr id="16" name="Elaborazione 15">
              <a:extLst>
                <a:ext uri="{FF2B5EF4-FFF2-40B4-BE49-F238E27FC236}">
                  <a16:creationId xmlns:a16="http://schemas.microsoft.com/office/drawing/2014/main" id="{4DBAC316-3F2B-4334-875C-68FE8D8441BA}"/>
                </a:ext>
              </a:extLst>
            </p:cNvPr>
            <p:cNvSpPr/>
            <p:nvPr/>
          </p:nvSpPr>
          <p:spPr>
            <a:xfrm>
              <a:off x="3143300" y="3886200"/>
              <a:ext cx="1284684" cy="7200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CH" sz="1500" dirty="0"/>
                <a:t>Ricerca dati</a:t>
              </a:r>
            </a:p>
          </p:txBody>
        </p:sp>
        <p:cxnSp>
          <p:nvCxnSpPr>
            <p:cNvPr id="23" name="Connettore diritto 22">
              <a:extLst>
                <a:ext uri="{FF2B5EF4-FFF2-40B4-BE49-F238E27FC236}">
                  <a16:creationId xmlns:a16="http://schemas.microsoft.com/office/drawing/2014/main" id="{D3A7190F-183F-4F12-8D44-25AF2F0D7F2B}"/>
                </a:ext>
              </a:extLst>
            </p:cNvPr>
            <p:cNvCxnSpPr>
              <a:cxnSpLocks/>
              <a:endCxn id="6" idx="0"/>
            </p:cNvCxnSpPr>
            <p:nvPr/>
          </p:nvCxnSpPr>
          <p:spPr>
            <a:xfrm>
              <a:off x="2292894" y="2944942"/>
              <a:ext cx="0" cy="323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1AFE0581-8532-4367-8175-61F36BF1A676}"/>
                </a:ext>
              </a:extLst>
            </p:cNvPr>
            <p:cNvCxnSpPr>
              <a:cxnSpLocks/>
            </p:cNvCxnSpPr>
            <p:nvPr/>
          </p:nvCxnSpPr>
          <p:spPr>
            <a:xfrm>
              <a:off x="2293752" y="4182864"/>
              <a:ext cx="0" cy="323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D245DA72-15F1-4207-973B-BE58426ED224}"/>
                </a:ext>
              </a:extLst>
            </p:cNvPr>
            <p:cNvCxnSpPr>
              <a:cxnSpLocks/>
            </p:cNvCxnSpPr>
            <p:nvPr/>
          </p:nvCxnSpPr>
          <p:spPr>
            <a:xfrm flipH="1">
              <a:off x="2627784" y="3268464"/>
              <a:ext cx="301158" cy="323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8E8F3C8B-F740-4489-90A3-553E6AF8AD18}"/>
                </a:ext>
              </a:extLst>
            </p:cNvPr>
            <p:cNvCxnSpPr>
              <a:cxnSpLocks/>
            </p:cNvCxnSpPr>
            <p:nvPr/>
          </p:nvCxnSpPr>
          <p:spPr>
            <a:xfrm flipH="1">
              <a:off x="1567821" y="4133059"/>
              <a:ext cx="288971" cy="192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FA200160-908E-4125-B9BD-4C20809E79CD}"/>
                </a:ext>
              </a:extLst>
            </p:cNvPr>
            <p:cNvCxnSpPr>
              <a:cxnSpLocks/>
            </p:cNvCxnSpPr>
            <p:nvPr/>
          </p:nvCxnSpPr>
          <p:spPr>
            <a:xfrm>
              <a:off x="1651490" y="3269416"/>
              <a:ext cx="286913" cy="322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B3754CCF-5275-4EC8-99CC-A78D22A18584}"/>
                </a:ext>
              </a:extLst>
            </p:cNvPr>
            <p:cNvCxnSpPr>
              <a:cxnSpLocks/>
            </p:cNvCxnSpPr>
            <p:nvPr/>
          </p:nvCxnSpPr>
          <p:spPr>
            <a:xfrm flipH="1" flipV="1">
              <a:off x="2669186" y="4133097"/>
              <a:ext cx="348781" cy="19273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279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3528" y="2314972"/>
            <a:ext cx="7848872" cy="4248472"/>
          </a:xfrm>
        </p:spPr>
        <p:txBody>
          <a:bodyPr/>
          <a:lstStyle/>
          <a:p>
            <a:endParaRPr lang="it-IT" dirty="0"/>
          </a:p>
          <a:p>
            <a:endParaRPr lang="it-IT" dirty="0"/>
          </a:p>
        </p:txBody>
      </p:sp>
      <p:sp>
        <p:nvSpPr>
          <p:cNvPr id="3" name="Segnaposto testo 2"/>
          <p:cNvSpPr>
            <a:spLocks noGrp="1"/>
          </p:cNvSpPr>
          <p:nvPr>
            <p:ph type="body" sz="quarter" idx="14"/>
          </p:nvPr>
        </p:nvSpPr>
        <p:spPr>
          <a:xfrm>
            <a:off x="323528" y="684000"/>
            <a:ext cx="7848872" cy="929048"/>
          </a:xfrm>
        </p:spPr>
        <p:txBody>
          <a:bodyPr/>
          <a:lstStyle/>
          <a:p>
            <a:r>
              <a:rPr lang="it-IT" dirty="0"/>
              <a:t>Tecnologie usate</a:t>
            </a:r>
          </a:p>
        </p:txBody>
      </p:sp>
      <p:pic>
        <p:nvPicPr>
          <p:cNvPr id="6" name="Immagine 5">
            <a:extLst>
              <a:ext uri="{FF2B5EF4-FFF2-40B4-BE49-F238E27FC236}">
                <a16:creationId xmlns:a16="http://schemas.microsoft.com/office/drawing/2014/main" id="{B9F3F695-DF0B-47E7-9879-8669461A6863}"/>
              </a:ext>
            </a:extLst>
          </p:cNvPr>
          <p:cNvPicPr>
            <a:picLocks noChangeAspect="1"/>
          </p:cNvPicPr>
          <p:nvPr/>
        </p:nvPicPr>
        <p:blipFill>
          <a:blip r:embed="rId2"/>
          <a:stretch>
            <a:fillRect/>
          </a:stretch>
        </p:blipFill>
        <p:spPr>
          <a:xfrm>
            <a:off x="2377022" y="4570160"/>
            <a:ext cx="1008112" cy="960227"/>
          </a:xfrm>
          <a:prstGeom prst="rect">
            <a:avLst/>
          </a:prstGeom>
        </p:spPr>
      </p:pic>
      <p:sp>
        <p:nvSpPr>
          <p:cNvPr id="7" name="CasellaDiTesto 6">
            <a:extLst>
              <a:ext uri="{FF2B5EF4-FFF2-40B4-BE49-F238E27FC236}">
                <a16:creationId xmlns:a16="http://schemas.microsoft.com/office/drawing/2014/main" id="{5134AF31-AF15-41A6-9698-ADBFAB662C56}"/>
              </a:ext>
            </a:extLst>
          </p:cNvPr>
          <p:cNvSpPr txBox="1"/>
          <p:nvPr/>
        </p:nvSpPr>
        <p:spPr>
          <a:xfrm>
            <a:off x="2213712" y="5530387"/>
            <a:ext cx="1334732" cy="646331"/>
          </a:xfrm>
          <a:prstGeom prst="rect">
            <a:avLst/>
          </a:prstGeom>
          <a:noFill/>
        </p:spPr>
        <p:txBody>
          <a:bodyPr wrap="square" rtlCol="0">
            <a:spAutoFit/>
          </a:bodyPr>
          <a:lstStyle/>
          <a:p>
            <a:pPr algn="ctr"/>
            <a:r>
              <a:rPr lang="it-CH" dirty="0"/>
              <a:t>Casi d’uso</a:t>
            </a:r>
          </a:p>
          <a:p>
            <a:pPr algn="ctr"/>
            <a:r>
              <a:rPr lang="it-CH" dirty="0"/>
              <a:t>Visio 2019</a:t>
            </a:r>
          </a:p>
        </p:txBody>
      </p:sp>
      <p:pic>
        <p:nvPicPr>
          <p:cNvPr id="9" name="Immagine 8">
            <a:extLst>
              <a:ext uri="{FF2B5EF4-FFF2-40B4-BE49-F238E27FC236}">
                <a16:creationId xmlns:a16="http://schemas.microsoft.com/office/drawing/2014/main" id="{47EAB3E7-5B19-47BC-9E2B-A4BD986DA7DC}"/>
              </a:ext>
            </a:extLst>
          </p:cNvPr>
          <p:cNvPicPr>
            <a:picLocks noChangeAspect="1"/>
          </p:cNvPicPr>
          <p:nvPr/>
        </p:nvPicPr>
        <p:blipFill>
          <a:blip r:embed="rId3"/>
          <a:stretch>
            <a:fillRect/>
          </a:stretch>
        </p:blipFill>
        <p:spPr>
          <a:xfrm>
            <a:off x="5438628" y="4522275"/>
            <a:ext cx="1008112" cy="1008112"/>
          </a:xfrm>
          <a:prstGeom prst="rect">
            <a:avLst/>
          </a:prstGeom>
        </p:spPr>
      </p:pic>
      <p:sp>
        <p:nvSpPr>
          <p:cNvPr id="10" name="CasellaDiTesto 9">
            <a:extLst>
              <a:ext uri="{FF2B5EF4-FFF2-40B4-BE49-F238E27FC236}">
                <a16:creationId xmlns:a16="http://schemas.microsoft.com/office/drawing/2014/main" id="{2ACB290C-8A05-46E4-9404-DCD11BACE5B0}"/>
              </a:ext>
            </a:extLst>
          </p:cNvPr>
          <p:cNvSpPr txBox="1"/>
          <p:nvPr/>
        </p:nvSpPr>
        <p:spPr>
          <a:xfrm>
            <a:off x="5222604" y="5504270"/>
            <a:ext cx="1440160" cy="646331"/>
          </a:xfrm>
          <a:prstGeom prst="rect">
            <a:avLst/>
          </a:prstGeom>
          <a:noFill/>
        </p:spPr>
        <p:txBody>
          <a:bodyPr wrap="square" rtlCol="0">
            <a:spAutoFit/>
          </a:bodyPr>
          <a:lstStyle/>
          <a:p>
            <a:pPr algn="ctr"/>
            <a:r>
              <a:rPr lang="it-CH" dirty="0" err="1"/>
              <a:t>Mockup</a:t>
            </a:r>
            <a:endParaRPr lang="it-CH" dirty="0"/>
          </a:p>
          <a:p>
            <a:pPr algn="ctr"/>
            <a:r>
              <a:rPr lang="it-CH" dirty="0" err="1"/>
              <a:t>Pencil</a:t>
            </a:r>
            <a:r>
              <a:rPr lang="it-CH" dirty="0"/>
              <a:t> 3.1.0</a:t>
            </a:r>
          </a:p>
        </p:txBody>
      </p:sp>
      <p:pic>
        <p:nvPicPr>
          <p:cNvPr id="12" name="Immagine 11">
            <a:extLst>
              <a:ext uri="{FF2B5EF4-FFF2-40B4-BE49-F238E27FC236}">
                <a16:creationId xmlns:a16="http://schemas.microsoft.com/office/drawing/2014/main" id="{78E0FF57-09D9-4C08-9B64-F61C694AD7FB}"/>
              </a:ext>
            </a:extLst>
          </p:cNvPr>
          <p:cNvPicPr>
            <a:picLocks noChangeAspect="1"/>
          </p:cNvPicPr>
          <p:nvPr/>
        </p:nvPicPr>
        <p:blipFill>
          <a:blip r:embed="rId4"/>
          <a:stretch>
            <a:fillRect/>
          </a:stretch>
        </p:blipFill>
        <p:spPr>
          <a:xfrm>
            <a:off x="1921624" y="1849183"/>
            <a:ext cx="1700808" cy="1700808"/>
          </a:xfrm>
          <a:prstGeom prst="rect">
            <a:avLst/>
          </a:prstGeom>
        </p:spPr>
      </p:pic>
      <p:sp>
        <p:nvSpPr>
          <p:cNvPr id="13" name="CasellaDiTesto 12">
            <a:extLst>
              <a:ext uri="{FF2B5EF4-FFF2-40B4-BE49-F238E27FC236}">
                <a16:creationId xmlns:a16="http://schemas.microsoft.com/office/drawing/2014/main" id="{7533E756-DA52-424E-AF91-5611E33749BC}"/>
              </a:ext>
            </a:extLst>
          </p:cNvPr>
          <p:cNvSpPr txBox="1"/>
          <p:nvPr/>
        </p:nvSpPr>
        <p:spPr>
          <a:xfrm>
            <a:off x="1141901" y="3625728"/>
            <a:ext cx="3260254" cy="646331"/>
          </a:xfrm>
          <a:prstGeom prst="rect">
            <a:avLst/>
          </a:prstGeom>
          <a:noFill/>
        </p:spPr>
        <p:txBody>
          <a:bodyPr wrap="square" rtlCol="0">
            <a:spAutoFit/>
          </a:bodyPr>
          <a:lstStyle/>
          <a:p>
            <a:pPr algn="ctr"/>
            <a:r>
              <a:rPr lang="it-CH" dirty="0"/>
              <a:t>IDE</a:t>
            </a:r>
          </a:p>
          <a:p>
            <a:pPr algn="ctr"/>
            <a:r>
              <a:rPr lang="it-CH" dirty="0"/>
              <a:t>Visual Studio Enterprise 2019</a:t>
            </a:r>
          </a:p>
        </p:txBody>
      </p:sp>
      <p:pic>
        <p:nvPicPr>
          <p:cNvPr id="15" name="Immagine 14">
            <a:extLst>
              <a:ext uri="{FF2B5EF4-FFF2-40B4-BE49-F238E27FC236}">
                <a16:creationId xmlns:a16="http://schemas.microsoft.com/office/drawing/2014/main" id="{88A32363-EABF-4F7D-9512-E3840DCD51E9}"/>
              </a:ext>
            </a:extLst>
          </p:cNvPr>
          <p:cNvPicPr>
            <a:picLocks noChangeAspect="1"/>
          </p:cNvPicPr>
          <p:nvPr/>
        </p:nvPicPr>
        <p:blipFill>
          <a:blip r:embed="rId5"/>
          <a:stretch>
            <a:fillRect/>
          </a:stretch>
        </p:blipFill>
        <p:spPr>
          <a:xfrm>
            <a:off x="4860032" y="1890213"/>
            <a:ext cx="2213037" cy="1659778"/>
          </a:xfrm>
          <a:prstGeom prst="rect">
            <a:avLst/>
          </a:prstGeom>
        </p:spPr>
      </p:pic>
      <p:sp>
        <p:nvSpPr>
          <p:cNvPr id="16" name="CasellaDiTesto 15">
            <a:extLst>
              <a:ext uri="{FF2B5EF4-FFF2-40B4-BE49-F238E27FC236}">
                <a16:creationId xmlns:a16="http://schemas.microsoft.com/office/drawing/2014/main" id="{B60844A9-04B9-4747-BE8A-22E211AB4DF3}"/>
              </a:ext>
            </a:extLst>
          </p:cNvPr>
          <p:cNvSpPr txBox="1"/>
          <p:nvPr/>
        </p:nvSpPr>
        <p:spPr>
          <a:xfrm>
            <a:off x="4860032" y="3625728"/>
            <a:ext cx="2213037" cy="646331"/>
          </a:xfrm>
          <a:prstGeom prst="rect">
            <a:avLst/>
          </a:prstGeom>
          <a:noFill/>
        </p:spPr>
        <p:txBody>
          <a:bodyPr wrap="square" rtlCol="0">
            <a:spAutoFit/>
          </a:bodyPr>
          <a:lstStyle/>
          <a:p>
            <a:pPr algn="ctr"/>
            <a:r>
              <a:rPr lang="it-CH" dirty="0"/>
              <a:t>Codice e WPF</a:t>
            </a:r>
          </a:p>
          <a:p>
            <a:pPr algn="ctr"/>
            <a:r>
              <a:rPr lang="it-CH" dirty="0"/>
              <a:t>C#8.0 e .NET 4.8.0</a:t>
            </a:r>
          </a:p>
        </p:txBody>
      </p:sp>
    </p:spTree>
    <p:extLst>
      <p:ext uri="{BB962C8B-B14F-4D97-AF65-F5344CB8AC3E}">
        <p14:creationId xmlns:p14="http://schemas.microsoft.com/office/powerpoint/2010/main" val="16000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4000" y="684000"/>
            <a:ext cx="7848872" cy="929048"/>
          </a:xfrm>
        </p:spPr>
        <p:txBody>
          <a:bodyPr/>
          <a:lstStyle/>
          <a:p>
            <a:r>
              <a:rPr lang="it-IT" sz="2700" dirty="0">
                <a:solidFill>
                  <a:schemeClr val="accent6">
                    <a:lumMod val="75000"/>
                  </a:schemeClr>
                </a:solidFill>
              </a:rPr>
              <a:t>Risultato</a:t>
            </a:r>
          </a:p>
        </p:txBody>
      </p:sp>
      <p:pic>
        <p:nvPicPr>
          <p:cNvPr id="5" name="Immagine 4">
            <a:extLst>
              <a:ext uri="{FF2B5EF4-FFF2-40B4-BE49-F238E27FC236}">
                <a16:creationId xmlns:a16="http://schemas.microsoft.com/office/drawing/2014/main" id="{8520EDEC-EAA1-4EF6-8B41-14E3263AC675}"/>
              </a:ext>
            </a:extLst>
          </p:cNvPr>
          <p:cNvPicPr>
            <a:picLocks noChangeAspect="1"/>
          </p:cNvPicPr>
          <p:nvPr/>
        </p:nvPicPr>
        <p:blipFill>
          <a:blip r:embed="rId2"/>
          <a:stretch>
            <a:fillRect/>
          </a:stretch>
        </p:blipFill>
        <p:spPr>
          <a:xfrm>
            <a:off x="324000" y="1440000"/>
            <a:ext cx="8091943" cy="4576500"/>
          </a:xfrm>
          <a:prstGeom prst="rect">
            <a:avLst/>
          </a:prstGeom>
        </p:spPr>
      </p:pic>
      <p:sp>
        <p:nvSpPr>
          <p:cNvPr id="4" name="Rettangolo con angoli arrotondati 3">
            <a:extLst>
              <a:ext uri="{FF2B5EF4-FFF2-40B4-BE49-F238E27FC236}">
                <a16:creationId xmlns:a16="http://schemas.microsoft.com/office/drawing/2014/main" id="{5C48E319-75A2-4544-ACBE-99ABA651D28A}"/>
              </a:ext>
            </a:extLst>
          </p:cNvPr>
          <p:cNvSpPr/>
          <p:nvPr/>
        </p:nvSpPr>
        <p:spPr>
          <a:xfrm>
            <a:off x="251520" y="1556792"/>
            <a:ext cx="1584176" cy="4617208"/>
          </a:xfrm>
          <a:prstGeom prst="roundRect">
            <a:avLst/>
          </a:prstGeom>
          <a:solidFill>
            <a:srgbClr val="FF0000">
              <a:alpha val="10000"/>
            </a:srgbClr>
          </a:solid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6" name="CasellaDiTesto 5">
            <a:extLst>
              <a:ext uri="{FF2B5EF4-FFF2-40B4-BE49-F238E27FC236}">
                <a16:creationId xmlns:a16="http://schemas.microsoft.com/office/drawing/2014/main" id="{4E8C4FA9-D59C-4BDB-A93B-B098969F0B28}"/>
              </a:ext>
            </a:extLst>
          </p:cNvPr>
          <p:cNvSpPr txBox="1"/>
          <p:nvPr/>
        </p:nvSpPr>
        <p:spPr>
          <a:xfrm>
            <a:off x="539552" y="1163001"/>
            <a:ext cx="1481238" cy="276999"/>
          </a:xfrm>
          <a:prstGeom prst="rect">
            <a:avLst/>
          </a:prstGeom>
          <a:noFill/>
        </p:spPr>
        <p:txBody>
          <a:bodyPr wrap="square" rtlCol="0">
            <a:spAutoFit/>
          </a:bodyPr>
          <a:lstStyle/>
          <a:p>
            <a:r>
              <a:rPr lang="it-CH" sz="1200" dirty="0">
                <a:solidFill>
                  <a:srgbClr val="FF0000"/>
                </a:solidFill>
              </a:rPr>
              <a:t>Esperimenti</a:t>
            </a:r>
          </a:p>
        </p:txBody>
      </p:sp>
      <p:sp>
        <p:nvSpPr>
          <p:cNvPr id="7" name="Rettangolo con angoli arrotondati 6">
            <a:extLst>
              <a:ext uri="{FF2B5EF4-FFF2-40B4-BE49-F238E27FC236}">
                <a16:creationId xmlns:a16="http://schemas.microsoft.com/office/drawing/2014/main" id="{C14159A6-5B2D-434C-AA04-77614A6E9764}"/>
              </a:ext>
            </a:extLst>
          </p:cNvPr>
          <p:cNvSpPr/>
          <p:nvPr/>
        </p:nvSpPr>
        <p:spPr>
          <a:xfrm>
            <a:off x="1853204" y="1556792"/>
            <a:ext cx="6580246" cy="2304000"/>
          </a:xfrm>
          <a:prstGeom prst="roundRect">
            <a:avLst/>
          </a:prstGeom>
          <a:solidFill>
            <a:srgbClr val="00B050">
              <a:alpha val="10000"/>
            </a:srgbClr>
          </a:solid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8" name="CasellaDiTesto 7">
            <a:extLst>
              <a:ext uri="{FF2B5EF4-FFF2-40B4-BE49-F238E27FC236}">
                <a16:creationId xmlns:a16="http://schemas.microsoft.com/office/drawing/2014/main" id="{7C461127-E1E3-4BD1-922E-8DD216E05178}"/>
              </a:ext>
            </a:extLst>
          </p:cNvPr>
          <p:cNvSpPr txBox="1"/>
          <p:nvPr/>
        </p:nvSpPr>
        <p:spPr>
          <a:xfrm>
            <a:off x="2020790" y="1158397"/>
            <a:ext cx="1481238" cy="276999"/>
          </a:xfrm>
          <a:prstGeom prst="rect">
            <a:avLst/>
          </a:prstGeom>
          <a:noFill/>
        </p:spPr>
        <p:txBody>
          <a:bodyPr wrap="square" rtlCol="0">
            <a:spAutoFit/>
          </a:bodyPr>
          <a:lstStyle/>
          <a:p>
            <a:r>
              <a:rPr lang="it-CH" sz="1200" dirty="0">
                <a:solidFill>
                  <a:srgbClr val="00B050"/>
                </a:solidFill>
              </a:rPr>
              <a:t>Deposizioni</a:t>
            </a:r>
          </a:p>
        </p:txBody>
      </p:sp>
      <p:sp>
        <p:nvSpPr>
          <p:cNvPr id="10" name="Rettangolo con angoli arrotondati 9">
            <a:extLst>
              <a:ext uri="{FF2B5EF4-FFF2-40B4-BE49-F238E27FC236}">
                <a16:creationId xmlns:a16="http://schemas.microsoft.com/office/drawing/2014/main" id="{3E0448F1-BC1E-4D3F-8EA6-0D09F96FEDC9}"/>
              </a:ext>
            </a:extLst>
          </p:cNvPr>
          <p:cNvSpPr/>
          <p:nvPr/>
        </p:nvSpPr>
        <p:spPr>
          <a:xfrm>
            <a:off x="1835696" y="3870000"/>
            <a:ext cx="6580246" cy="2304000"/>
          </a:xfrm>
          <a:prstGeom prst="roundRect">
            <a:avLst/>
          </a:prstGeom>
          <a:solidFill>
            <a:srgbClr val="FFC000">
              <a:alpha val="10000"/>
            </a:srgbClr>
          </a:solid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11" name="CasellaDiTesto 10">
            <a:extLst>
              <a:ext uri="{FF2B5EF4-FFF2-40B4-BE49-F238E27FC236}">
                <a16:creationId xmlns:a16="http://schemas.microsoft.com/office/drawing/2014/main" id="{ADA6D3FE-90D7-4B4E-B691-C78D696D655D}"/>
              </a:ext>
            </a:extLst>
          </p:cNvPr>
          <p:cNvSpPr txBox="1"/>
          <p:nvPr/>
        </p:nvSpPr>
        <p:spPr>
          <a:xfrm>
            <a:off x="2020790" y="3524044"/>
            <a:ext cx="1481238" cy="276999"/>
          </a:xfrm>
          <a:prstGeom prst="rect">
            <a:avLst/>
          </a:prstGeom>
          <a:noFill/>
        </p:spPr>
        <p:txBody>
          <a:bodyPr wrap="square" rtlCol="0">
            <a:spAutoFit/>
          </a:bodyPr>
          <a:lstStyle/>
          <a:p>
            <a:r>
              <a:rPr lang="it-CH" sz="1200" dirty="0">
                <a:solidFill>
                  <a:srgbClr val="FFC000"/>
                </a:solidFill>
              </a:rPr>
              <a:t>Dati raccolti</a:t>
            </a:r>
          </a:p>
        </p:txBody>
      </p:sp>
      <p:sp>
        <p:nvSpPr>
          <p:cNvPr id="12" name="Rettangolo con angoli arrotondati 11">
            <a:extLst>
              <a:ext uri="{FF2B5EF4-FFF2-40B4-BE49-F238E27FC236}">
                <a16:creationId xmlns:a16="http://schemas.microsoft.com/office/drawing/2014/main" id="{F3C240B1-64B9-450E-9D97-1DBCF277D9FE}"/>
              </a:ext>
            </a:extLst>
          </p:cNvPr>
          <p:cNvSpPr/>
          <p:nvPr/>
        </p:nvSpPr>
        <p:spPr>
          <a:xfrm>
            <a:off x="5125819" y="1751547"/>
            <a:ext cx="2943876" cy="1970745"/>
          </a:xfrm>
          <a:prstGeom prst="roundRect">
            <a:avLst/>
          </a:prstGeom>
          <a:solidFill>
            <a:srgbClr val="7030A0">
              <a:alpha val="10000"/>
            </a:srgbClr>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CH" dirty="0"/>
          </a:p>
        </p:txBody>
      </p:sp>
      <p:sp>
        <p:nvSpPr>
          <p:cNvPr id="13" name="CasellaDiTesto 12">
            <a:extLst>
              <a:ext uri="{FF2B5EF4-FFF2-40B4-BE49-F238E27FC236}">
                <a16:creationId xmlns:a16="http://schemas.microsoft.com/office/drawing/2014/main" id="{10EC177F-31E9-4194-853C-BA97717CAC83}"/>
              </a:ext>
            </a:extLst>
          </p:cNvPr>
          <p:cNvSpPr txBox="1"/>
          <p:nvPr/>
        </p:nvSpPr>
        <p:spPr>
          <a:xfrm>
            <a:off x="5198818" y="1158396"/>
            <a:ext cx="1481238" cy="276999"/>
          </a:xfrm>
          <a:prstGeom prst="rect">
            <a:avLst/>
          </a:prstGeom>
          <a:noFill/>
        </p:spPr>
        <p:txBody>
          <a:bodyPr wrap="square" rtlCol="0">
            <a:spAutoFit/>
          </a:bodyPr>
          <a:lstStyle/>
          <a:p>
            <a:r>
              <a:rPr lang="it-CH" sz="1200">
                <a:solidFill>
                  <a:srgbClr val="7030A0"/>
                </a:solidFill>
              </a:rPr>
              <a:t>Devices</a:t>
            </a:r>
            <a:endParaRPr lang="it-CH" sz="1200" dirty="0">
              <a:solidFill>
                <a:srgbClr val="7030A0"/>
              </a:solidFill>
            </a:endParaRPr>
          </a:p>
        </p:txBody>
      </p:sp>
    </p:spTree>
    <p:extLst>
      <p:ext uri="{BB962C8B-B14F-4D97-AF65-F5344CB8AC3E}">
        <p14:creationId xmlns:p14="http://schemas.microsoft.com/office/powerpoint/2010/main" val="384984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10" grpId="0" animBg="1"/>
      <p:bldP spid="11" grpId="0"/>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Risultato – Esperimenti</a:t>
            </a:r>
          </a:p>
        </p:txBody>
      </p:sp>
      <p:pic>
        <p:nvPicPr>
          <p:cNvPr id="9" name="Immagine 8">
            <a:extLst>
              <a:ext uri="{FF2B5EF4-FFF2-40B4-BE49-F238E27FC236}">
                <a16:creationId xmlns:a16="http://schemas.microsoft.com/office/drawing/2014/main" id="{D3EB0D5B-9FF4-4B7D-9687-7E601D88CB7C}"/>
              </a:ext>
            </a:extLst>
          </p:cNvPr>
          <p:cNvPicPr>
            <a:picLocks noChangeAspect="1"/>
          </p:cNvPicPr>
          <p:nvPr/>
        </p:nvPicPr>
        <p:blipFill>
          <a:blip r:embed="rId2"/>
          <a:stretch>
            <a:fillRect/>
          </a:stretch>
        </p:blipFill>
        <p:spPr>
          <a:xfrm>
            <a:off x="7371943" y="548680"/>
            <a:ext cx="1044000" cy="590455"/>
          </a:xfrm>
          <a:prstGeom prst="rect">
            <a:avLst/>
          </a:prstGeom>
        </p:spPr>
      </p:pic>
      <p:pic>
        <p:nvPicPr>
          <p:cNvPr id="4" name="Immagine 3" descr="Immagine che contiene testo, screenshot, computer&#10;&#10;Descrizione generata automaticamente">
            <a:extLst>
              <a:ext uri="{FF2B5EF4-FFF2-40B4-BE49-F238E27FC236}">
                <a16:creationId xmlns:a16="http://schemas.microsoft.com/office/drawing/2014/main" id="{41316FEA-7CD3-4C54-809D-333747AEAEEC}"/>
              </a:ext>
            </a:extLst>
          </p:cNvPr>
          <p:cNvPicPr>
            <a:picLocks noChangeAspect="1"/>
          </p:cNvPicPr>
          <p:nvPr/>
        </p:nvPicPr>
        <p:blipFill rotWithShape="1">
          <a:blip r:embed="rId3"/>
          <a:srcRect t="9932" r="76775" b="5111"/>
          <a:stretch/>
        </p:blipFill>
        <p:spPr>
          <a:xfrm>
            <a:off x="1763688" y="1474205"/>
            <a:ext cx="1999826" cy="4572000"/>
          </a:xfrm>
          <a:prstGeom prst="rect">
            <a:avLst/>
          </a:prstGeom>
        </p:spPr>
      </p:pic>
      <p:pic>
        <p:nvPicPr>
          <p:cNvPr id="11" name="Immagine 10">
            <a:extLst>
              <a:ext uri="{FF2B5EF4-FFF2-40B4-BE49-F238E27FC236}">
                <a16:creationId xmlns:a16="http://schemas.microsoft.com/office/drawing/2014/main" id="{4EFCC3E1-2D8D-4D82-AB75-F06D696B0EE5}"/>
              </a:ext>
            </a:extLst>
          </p:cNvPr>
          <p:cNvPicPr>
            <a:picLocks noChangeAspect="1"/>
          </p:cNvPicPr>
          <p:nvPr/>
        </p:nvPicPr>
        <p:blipFill rotWithShape="1">
          <a:blip r:embed="rId4"/>
          <a:srcRect r="76810"/>
          <a:stretch/>
        </p:blipFill>
        <p:spPr>
          <a:xfrm>
            <a:off x="4967157" y="1474205"/>
            <a:ext cx="2001600" cy="4572000"/>
          </a:xfrm>
          <a:prstGeom prst="rect">
            <a:avLst/>
          </a:prstGeom>
        </p:spPr>
      </p:pic>
      <p:sp>
        <p:nvSpPr>
          <p:cNvPr id="12" name="Rettangolo con angoli arrotondati 11">
            <a:extLst>
              <a:ext uri="{FF2B5EF4-FFF2-40B4-BE49-F238E27FC236}">
                <a16:creationId xmlns:a16="http://schemas.microsoft.com/office/drawing/2014/main" id="{36AD0049-2DEF-4E56-9229-6D061C998BBA}"/>
              </a:ext>
            </a:extLst>
          </p:cNvPr>
          <p:cNvSpPr/>
          <p:nvPr/>
        </p:nvSpPr>
        <p:spPr>
          <a:xfrm>
            <a:off x="7371943" y="548680"/>
            <a:ext cx="224393" cy="590455"/>
          </a:xfrm>
          <a:prstGeom prst="roundRect">
            <a:avLst/>
          </a:prstGeom>
          <a:solidFill>
            <a:srgbClr val="FF0000">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CH" dirty="0"/>
          </a:p>
        </p:txBody>
      </p:sp>
      <p:sp>
        <p:nvSpPr>
          <p:cNvPr id="10" name="Rettangolo con angoli arrotondati 9">
            <a:extLst>
              <a:ext uri="{FF2B5EF4-FFF2-40B4-BE49-F238E27FC236}">
                <a16:creationId xmlns:a16="http://schemas.microsoft.com/office/drawing/2014/main" id="{55EEE3CF-0AC0-408C-AF8B-0296091E56F2}"/>
              </a:ext>
            </a:extLst>
          </p:cNvPr>
          <p:cNvSpPr/>
          <p:nvPr/>
        </p:nvSpPr>
        <p:spPr>
          <a:xfrm>
            <a:off x="1763688" y="5225677"/>
            <a:ext cx="1999825" cy="820528"/>
          </a:xfrm>
          <a:prstGeom prst="roundRect">
            <a:avLst/>
          </a:prstGeom>
          <a:solidFill>
            <a:srgbClr val="FF0000">
              <a:alpha val="1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CH" dirty="0"/>
          </a:p>
        </p:txBody>
      </p:sp>
    </p:spTree>
    <p:extLst>
      <p:ext uri="{BB962C8B-B14F-4D97-AF65-F5344CB8AC3E}">
        <p14:creationId xmlns:p14="http://schemas.microsoft.com/office/powerpoint/2010/main" val="392884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3"/>
          </p:nvPr>
        </p:nvSpPr>
        <p:spPr>
          <a:xfrm>
            <a:off x="323528" y="684000"/>
            <a:ext cx="7848872" cy="929048"/>
          </a:xfrm>
        </p:spPr>
        <p:txBody>
          <a:bodyPr/>
          <a:lstStyle/>
          <a:p>
            <a:r>
              <a:rPr lang="it-IT" sz="2700" dirty="0">
                <a:solidFill>
                  <a:schemeClr val="accent6">
                    <a:lumMod val="75000"/>
                  </a:schemeClr>
                </a:solidFill>
              </a:rPr>
              <a:t>Risultato – Esperimenti 2</a:t>
            </a:r>
          </a:p>
          <a:p>
            <a:endParaRPr lang="it-IT" dirty="0"/>
          </a:p>
        </p:txBody>
      </p:sp>
      <p:pic>
        <p:nvPicPr>
          <p:cNvPr id="7" name="Immagine 6" descr="Immagine che contiene testo, computer, screenshot, monitor&#10;&#10;Descrizione generata automaticamente">
            <a:extLst>
              <a:ext uri="{FF2B5EF4-FFF2-40B4-BE49-F238E27FC236}">
                <a16:creationId xmlns:a16="http://schemas.microsoft.com/office/drawing/2014/main" id="{88503023-6360-4355-9448-48AAE1001CA8}"/>
              </a:ext>
            </a:extLst>
          </p:cNvPr>
          <p:cNvPicPr>
            <a:picLocks noChangeAspect="1"/>
          </p:cNvPicPr>
          <p:nvPr/>
        </p:nvPicPr>
        <p:blipFill rotWithShape="1">
          <a:blip r:embed="rId2">
            <a:extLst>
              <a:ext uri="{28A0092B-C50C-407E-A947-70E740481C1C}">
                <a14:useLocalDpi xmlns:a14="http://schemas.microsoft.com/office/drawing/2010/main" val="0"/>
              </a:ext>
            </a:extLst>
          </a:blip>
          <a:srcRect t="9814" r="62044" b="74322"/>
          <a:stretch/>
        </p:blipFill>
        <p:spPr bwMode="auto">
          <a:xfrm>
            <a:off x="1695132" y="2733880"/>
            <a:ext cx="5753735" cy="1390240"/>
          </a:xfrm>
          <a:prstGeom prst="rect">
            <a:avLst/>
          </a:prstGeom>
          <a:noFill/>
          <a:ln>
            <a:noFill/>
          </a:ln>
          <a:extLst>
            <a:ext uri="{53640926-AAD7-44D8-BBD7-CCE9431645EC}">
              <a14:shadowObscured xmlns:a14="http://schemas.microsoft.com/office/drawing/2010/main"/>
            </a:ext>
          </a:extLst>
        </p:spPr>
      </p:pic>
      <p:pic>
        <p:nvPicPr>
          <p:cNvPr id="8" name="Immagine 7">
            <a:extLst>
              <a:ext uri="{FF2B5EF4-FFF2-40B4-BE49-F238E27FC236}">
                <a16:creationId xmlns:a16="http://schemas.microsoft.com/office/drawing/2014/main" id="{214824C8-21A7-42FC-95BD-3C994938BD10}"/>
              </a:ext>
            </a:extLst>
          </p:cNvPr>
          <p:cNvPicPr>
            <a:picLocks noChangeAspect="1"/>
          </p:cNvPicPr>
          <p:nvPr/>
        </p:nvPicPr>
        <p:blipFill>
          <a:blip r:embed="rId3"/>
          <a:stretch>
            <a:fillRect/>
          </a:stretch>
        </p:blipFill>
        <p:spPr>
          <a:xfrm>
            <a:off x="7371943" y="548680"/>
            <a:ext cx="1044000" cy="590455"/>
          </a:xfrm>
          <a:prstGeom prst="rect">
            <a:avLst/>
          </a:prstGeom>
        </p:spPr>
      </p:pic>
      <p:sp>
        <p:nvSpPr>
          <p:cNvPr id="9" name="Rettangolo con angoli arrotondati 8">
            <a:extLst>
              <a:ext uri="{FF2B5EF4-FFF2-40B4-BE49-F238E27FC236}">
                <a16:creationId xmlns:a16="http://schemas.microsoft.com/office/drawing/2014/main" id="{60E7CCDB-E742-45EA-8AF1-F0AC697463BE}"/>
              </a:ext>
            </a:extLst>
          </p:cNvPr>
          <p:cNvSpPr/>
          <p:nvPr/>
        </p:nvSpPr>
        <p:spPr>
          <a:xfrm>
            <a:off x="7308304" y="476672"/>
            <a:ext cx="224393" cy="144016"/>
          </a:xfrm>
          <a:prstGeom prst="roundRect">
            <a:avLst/>
          </a:prstGeom>
          <a:solidFill>
            <a:srgbClr val="FF0000">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CH" dirty="0"/>
          </a:p>
        </p:txBody>
      </p:sp>
    </p:spTree>
    <p:extLst>
      <p:ext uri="{BB962C8B-B14F-4D97-AF65-F5344CB8AC3E}">
        <p14:creationId xmlns:p14="http://schemas.microsoft.com/office/powerpoint/2010/main" val="2282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StudentKit_DTI">
  <a:themeElements>
    <a:clrScheme name="SUPSI 1">
      <a:dk1>
        <a:srgbClr val="000000"/>
      </a:dk1>
      <a:lt1>
        <a:sysClr val="window" lastClr="FFFFFF"/>
      </a:lt1>
      <a:dk2>
        <a:srgbClr val="141C64"/>
      </a:dk2>
      <a:lt2>
        <a:srgbClr val="FFFFFF"/>
      </a:lt2>
      <a:accent1>
        <a:srgbClr val="141C78"/>
      </a:accent1>
      <a:accent2>
        <a:srgbClr val="2838C8"/>
      </a:accent2>
      <a:accent3>
        <a:srgbClr val="0063C8"/>
      </a:accent3>
      <a:accent4>
        <a:srgbClr val="0096FF"/>
      </a:accent4>
      <a:accent5>
        <a:srgbClr val="46A01E"/>
      </a:accent5>
      <a:accent6>
        <a:srgbClr val="8CD23C"/>
      </a:accent6>
      <a:hlink>
        <a:srgbClr val="000000"/>
      </a:hlink>
      <a:folHlink>
        <a:srgbClr val="646464"/>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1184</TotalTime>
  <Words>1067</Words>
  <Application>Microsoft Office PowerPoint</Application>
  <PresentationFormat>Presentazione su schermo (4:3)</PresentationFormat>
  <Paragraphs>123</Paragraphs>
  <Slides>23</Slides>
  <Notes>1</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23</vt:i4>
      </vt:variant>
    </vt:vector>
  </HeadingPairs>
  <TitlesOfParts>
    <vt:vector size="26" baseType="lpstr">
      <vt:lpstr>Arial</vt:lpstr>
      <vt:lpstr>Times New Roman</vt:lpstr>
      <vt:lpstr>PPT_StudentKit_DTI</vt:lpstr>
      <vt:lpstr>GUI per Data Collection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SUPSI-DTI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giofre</dc:creator>
  <cp:lastModifiedBy>Mariano Fasano</cp:lastModifiedBy>
  <cp:revision>38</cp:revision>
  <cp:lastPrinted>2012-05-23T12:47:14Z</cp:lastPrinted>
  <dcterms:created xsi:type="dcterms:W3CDTF">2012-06-06T06:29:02Z</dcterms:created>
  <dcterms:modified xsi:type="dcterms:W3CDTF">2022-02-07T19:59:06Z</dcterms:modified>
</cp:coreProperties>
</file>