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78" r:id="rId15"/>
    <p:sldId id="281" r:id="rId16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46" autoAdjust="0"/>
  </p:normalViewPr>
  <p:slideViewPr>
    <p:cSldViewPr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02/02/2022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GUI per applicativo di Data Collection – Ground Control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Mariano Fasano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Michele Banfi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I4 PAP 2021-2022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8.02.2022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539552" y="2964476"/>
            <a:ext cx="7848872" cy="929048"/>
          </a:xfrm>
        </p:spPr>
        <p:txBody>
          <a:bodyPr/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176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225700"/>
            <a:ext cx="3816424" cy="252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Presentazione e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User Control</a:t>
            </a:r>
          </a:p>
        </p:txBody>
      </p:sp>
      <p:pic>
        <p:nvPicPr>
          <p:cNvPr id="6" name="Immagine 5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27B80EF7-CA6A-424A-BBCF-856350C8F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7112" r="21651" b="7112"/>
          <a:stretch/>
        </p:blipFill>
        <p:spPr>
          <a:xfrm>
            <a:off x="395536" y="1556792"/>
            <a:ext cx="4680520" cy="2846914"/>
          </a:xfrm>
          <a:prstGeom prst="rect">
            <a:avLst/>
          </a:prstGeom>
        </p:spPr>
      </p:pic>
      <p:pic>
        <p:nvPicPr>
          <p:cNvPr id="8" name="Immagine 7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AFD9592D-35DF-4CB7-B5C4-EB3FD893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7112" r="23226" b="7112"/>
          <a:stretch/>
        </p:blipFill>
        <p:spPr>
          <a:xfrm>
            <a:off x="3347864" y="3429000"/>
            <a:ext cx="4968552" cy="30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2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User Control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E05060-EBF2-4F52-B9DF-BBECC820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" y="1205230"/>
            <a:ext cx="8211820" cy="444754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CA1BF6C8-6078-4039-9CCF-48D5B7A4408D}"/>
              </a:ext>
            </a:extLst>
          </p:cNvPr>
          <p:cNvSpPr/>
          <p:nvPr/>
        </p:nvSpPr>
        <p:spPr>
          <a:xfrm>
            <a:off x="3707904" y="1333712"/>
            <a:ext cx="1008112" cy="288032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1439063-388E-414E-BC37-78FFD05200F7}"/>
              </a:ext>
            </a:extLst>
          </p:cNvPr>
          <p:cNvSpPr/>
          <p:nvPr/>
        </p:nvSpPr>
        <p:spPr>
          <a:xfrm>
            <a:off x="2339752" y="908720"/>
            <a:ext cx="6264696" cy="5256584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03D5066-8DCB-4EB3-9C8F-5769CE5CD463}"/>
              </a:ext>
            </a:extLst>
          </p:cNvPr>
          <p:cNvSpPr/>
          <p:nvPr/>
        </p:nvSpPr>
        <p:spPr>
          <a:xfrm>
            <a:off x="2483768" y="1205230"/>
            <a:ext cx="5976664" cy="4744050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6734753-0407-47F4-BDFD-CD0E44E4B286}"/>
              </a:ext>
            </a:extLst>
          </p:cNvPr>
          <p:cNvSpPr/>
          <p:nvPr/>
        </p:nvSpPr>
        <p:spPr>
          <a:xfrm>
            <a:off x="2627784" y="3537012"/>
            <a:ext cx="5726090" cy="1987276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71935C2-E076-4F35-A95D-9929CF95A2C0}"/>
              </a:ext>
            </a:extLst>
          </p:cNvPr>
          <p:cNvSpPr/>
          <p:nvPr/>
        </p:nvSpPr>
        <p:spPr>
          <a:xfrm>
            <a:off x="2987824" y="3681028"/>
            <a:ext cx="5184576" cy="181636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A7A0FA6-CA21-43A9-B023-9B1465CB6F29}"/>
              </a:ext>
            </a:extLst>
          </p:cNvPr>
          <p:cNvSpPr/>
          <p:nvPr/>
        </p:nvSpPr>
        <p:spPr>
          <a:xfrm>
            <a:off x="5501974" y="1477773"/>
            <a:ext cx="2851900" cy="1987276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F8F122-BB41-4203-9F3D-6100F1AB5821}"/>
              </a:ext>
            </a:extLst>
          </p:cNvPr>
          <p:cNvSpPr txBox="1"/>
          <p:nvPr/>
        </p:nvSpPr>
        <p:spPr>
          <a:xfrm>
            <a:off x="3090762" y="641477"/>
            <a:ext cx="148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 err="1"/>
              <a:t>TabControl</a:t>
            </a:r>
            <a:r>
              <a:rPr lang="it-CH" sz="1200" dirty="0"/>
              <a:t> </a:t>
            </a:r>
            <a:r>
              <a:rPr lang="it-CH" sz="1200" dirty="0" err="1"/>
              <a:t>exp</a:t>
            </a:r>
            <a:r>
              <a:rPr lang="it-CH" sz="1200" dirty="0"/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D71E67-04E1-4BAD-A567-68B473C65A34}"/>
              </a:ext>
            </a:extLst>
          </p:cNvPr>
          <p:cNvSpPr txBox="1"/>
          <p:nvPr/>
        </p:nvSpPr>
        <p:spPr>
          <a:xfrm>
            <a:off x="3456461" y="928907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00B050"/>
                </a:solidFill>
              </a:rPr>
              <a:t>Struttura </a:t>
            </a:r>
            <a:r>
              <a:rPr lang="it-CH" sz="1200" dirty="0" err="1">
                <a:solidFill>
                  <a:srgbClr val="00B050"/>
                </a:solidFill>
              </a:rPr>
              <a:t>exp</a:t>
            </a:r>
            <a:r>
              <a:rPr lang="it-CH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950016-C2B0-4EBE-A1C6-68D631316C75}"/>
              </a:ext>
            </a:extLst>
          </p:cNvPr>
          <p:cNvSpPr txBox="1"/>
          <p:nvPr/>
        </p:nvSpPr>
        <p:spPr>
          <a:xfrm>
            <a:off x="3706187" y="1626839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00B0F0"/>
                </a:solidFill>
              </a:rPr>
              <a:t>Tab chiudibile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D260A0-5AE3-4358-A2F8-2F9D400538A0}"/>
              </a:ext>
            </a:extLst>
          </p:cNvPr>
          <p:cNvSpPr txBox="1"/>
          <p:nvPr/>
        </p:nvSpPr>
        <p:spPr>
          <a:xfrm>
            <a:off x="3075763" y="3246018"/>
            <a:ext cx="135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 err="1">
                <a:solidFill>
                  <a:srgbClr val="FFC000"/>
                </a:solidFill>
              </a:rPr>
              <a:t>TabControl</a:t>
            </a:r>
            <a:r>
              <a:rPr lang="it-CH" sz="1200" dirty="0">
                <a:solidFill>
                  <a:srgbClr val="FFC000"/>
                </a:solidFill>
              </a:rPr>
              <a:t> </a:t>
            </a:r>
            <a:r>
              <a:rPr lang="it-CH" sz="1200" dirty="0" err="1">
                <a:solidFill>
                  <a:srgbClr val="FFC000"/>
                </a:solidFill>
              </a:rPr>
              <a:t>dep</a:t>
            </a:r>
            <a:r>
              <a:rPr lang="it-CH" sz="1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706FC8-CA42-4EDE-A32E-048411716AF0}"/>
              </a:ext>
            </a:extLst>
          </p:cNvPr>
          <p:cNvSpPr txBox="1"/>
          <p:nvPr/>
        </p:nvSpPr>
        <p:spPr>
          <a:xfrm>
            <a:off x="4690744" y="3484560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FF0000"/>
                </a:solidFill>
              </a:rPr>
              <a:t>Dettagli </a:t>
            </a:r>
            <a:r>
              <a:rPr lang="it-CH" sz="1200" dirty="0" err="1">
                <a:solidFill>
                  <a:srgbClr val="FF0000"/>
                </a:solidFill>
              </a:rPr>
              <a:t>dep</a:t>
            </a:r>
            <a:r>
              <a:rPr lang="it-CH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38A976-C7D5-4A0A-8AAF-80F587979380}"/>
              </a:ext>
            </a:extLst>
          </p:cNvPr>
          <p:cNvSpPr txBox="1"/>
          <p:nvPr/>
        </p:nvSpPr>
        <p:spPr>
          <a:xfrm>
            <a:off x="5946861" y="1236710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7030A0"/>
                </a:solidFill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9500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41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83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pPr algn="ctr"/>
            <a:r>
              <a:rPr lang="it-IT" dirty="0"/>
              <a:t>Grazie!</a:t>
            </a:r>
          </a:p>
        </p:txBody>
      </p:sp>
      <p:pic>
        <p:nvPicPr>
          <p:cNvPr id="6" name="Immagine 5" descr="Immagine che contiene interni, compleanno, decorato, catena&#10;&#10;Descrizione generata automaticamente">
            <a:extLst>
              <a:ext uri="{FF2B5EF4-FFF2-40B4-BE49-F238E27FC236}">
                <a16:creationId xmlns:a16="http://schemas.microsoft.com/office/drawing/2014/main" id="{C959C876-5041-4128-97E6-59A39AA5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16" y="1700808"/>
            <a:ext cx="7185784" cy="37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5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628800"/>
            <a:ext cx="7848872" cy="493464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Il prodotto è un applicativo grafico dedicato, Ground Control, che permette all’utilizzatore di visualizzare i dati raccolti degli esperimenti svolti sul processo di deposizione del titanio.[…]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L’obiettivo del software è offrire all’utente un’alternativa più funzionale alla consultazione dei risultati sul file system, […]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 la soluzione sviluppata nel progetto i confronti, le ricerche, l’aggiunta e la modifica delle informazioni sull’esperimento (immagine di provino e commento), la compressione in file zip di esperimenti e deposizioni, e altro ancora, sono tutte operazioni integrate in essa.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L’applicativo va a coprire la parte offline, […]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 un momento successivo a questo lavoro l’applicativo andrà a coprire anche la parte online, legata alla creazione di nuovi esperimenti secondo specifiche configurazioni già esistenti o da specificare, alla visualizzazione dello status dei device impiegati, alla visualizzazione dei dati in tempo reale durante l’acquisizione e alla possibilità di decidere se attivare manualmente o automaticamente l’acquisizione dei dati.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 futuro il prodotto andrà quindi a integrare e possibilmente a migliorare l’attuale applicativo “Data Set Builder” che si occupa della parte online.</a:t>
            </a:r>
            <a:endParaRPr lang="it-CH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it-IT" sz="12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699752"/>
            <a:ext cx="7848872" cy="929048"/>
          </a:xfrm>
        </p:spPr>
        <p:txBody>
          <a:bodyPr/>
          <a:lstStyle/>
          <a:p>
            <a:r>
              <a:rPr lang="it-IT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3668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Tecnologie usate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F3F695-DF0B-47E7-9879-8669461A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2" y="2277728"/>
            <a:ext cx="1008112" cy="960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34AF31-AF15-41A6-9698-ADBFAB662C56}"/>
              </a:ext>
            </a:extLst>
          </p:cNvPr>
          <p:cNvSpPr txBox="1"/>
          <p:nvPr/>
        </p:nvSpPr>
        <p:spPr>
          <a:xfrm>
            <a:off x="899592" y="323795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Casi d’uso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7EAB3E7-5B19-47BC-9E2B-A4BD986D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277728"/>
            <a:ext cx="1008112" cy="100811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CB290C-8A05-46E4-9404-DCD11BACE5B0}"/>
              </a:ext>
            </a:extLst>
          </p:cNvPr>
          <p:cNvSpPr txBox="1"/>
          <p:nvPr/>
        </p:nvSpPr>
        <p:spPr>
          <a:xfrm>
            <a:off x="6444208" y="325972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 err="1"/>
              <a:t>Mockup</a:t>
            </a:r>
            <a:endParaRPr lang="it-CH" sz="16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E0FF57-09D9-4C08-9B64-F61C694A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016006"/>
            <a:ext cx="1700808" cy="1700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33E756-DA52-424E-AF91-5611E33749BC}"/>
              </a:ext>
            </a:extLst>
          </p:cNvPr>
          <p:cNvSpPr txBox="1"/>
          <p:nvPr/>
        </p:nvSpPr>
        <p:spPr>
          <a:xfrm>
            <a:off x="2051720" y="5797115"/>
            <a:ext cx="1700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Ambiente di sviluppo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8A32363-EABF-4F7D-9512-E3840DCD5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951" y="4057036"/>
            <a:ext cx="2213037" cy="1659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60844A9-04B9-4747-BE8A-22E211AB4DF3}"/>
              </a:ext>
            </a:extLst>
          </p:cNvPr>
          <p:cNvSpPr txBox="1"/>
          <p:nvPr/>
        </p:nvSpPr>
        <p:spPr>
          <a:xfrm>
            <a:off x="4618065" y="5797114"/>
            <a:ext cx="1700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Codice e WPF (GUI)</a:t>
            </a:r>
          </a:p>
        </p:txBody>
      </p:sp>
    </p:spTree>
    <p:extLst>
      <p:ext uri="{BB962C8B-B14F-4D97-AF65-F5344CB8AC3E}">
        <p14:creationId xmlns:p14="http://schemas.microsoft.com/office/powerpoint/2010/main" val="160009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655765"/>
            <a:ext cx="7848872" cy="929048"/>
          </a:xfrm>
        </p:spPr>
        <p:txBody>
          <a:bodyPr/>
          <a:lstStyle/>
          <a:p>
            <a:r>
              <a:rPr lang="it-IT" dirty="0"/>
              <a:t>Requisiti</a:t>
            </a:r>
          </a:p>
        </p:txBody>
      </p:sp>
      <p:pic>
        <p:nvPicPr>
          <p:cNvPr id="8" name="Elemento grafico 7" descr="Utente contorno">
            <a:extLst>
              <a:ext uri="{FF2B5EF4-FFF2-40B4-BE49-F238E27FC236}">
                <a16:creationId xmlns:a16="http://schemas.microsoft.com/office/drawing/2014/main" id="{3DA9752F-6892-4E12-8F45-9422B346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3904" y="3268464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6937C2-9D83-4539-9E46-3848BFB2E79A}"/>
              </a:ext>
            </a:extLst>
          </p:cNvPr>
          <p:cNvSpPr txBox="1"/>
          <p:nvPr/>
        </p:nvSpPr>
        <p:spPr>
          <a:xfrm>
            <a:off x="1442492" y="1340768"/>
            <a:ext cx="170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Progetto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3C5319-1218-4B4E-B21E-41E60973C6C9}"/>
              </a:ext>
            </a:extLst>
          </p:cNvPr>
          <p:cNvSpPr txBox="1"/>
          <p:nvPr/>
        </p:nvSpPr>
        <p:spPr>
          <a:xfrm>
            <a:off x="6000700" y="1340768"/>
            <a:ext cx="170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In futuro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DBD1C595-7688-4EE9-8B95-7DB992380622}"/>
              </a:ext>
            </a:extLst>
          </p:cNvPr>
          <p:cNvGrpSpPr/>
          <p:nvPr/>
        </p:nvGrpSpPr>
        <p:grpSpPr>
          <a:xfrm>
            <a:off x="157808" y="2125924"/>
            <a:ext cx="4270176" cy="3200436"/>
            <a:chOff x="157808" y="2125924"/>
            <a:chExt cx="4270176" cy="3200436"/>
          </a:xfrm>
        </p:grpSpPr>
        <p:pic>
          <p:nvPicPr>
            <p:cNvPr id="6" name="Elemento grafico 5" descr="Utente con riempimento a tinta unita">
              <a:extLst>
                <a:ext uri="{FF2B5EF4-FFF2-40B4-BE49-F238E27FC236}">
                  <a16:creationId xmlns:a16="http://schemas.microsoft.com/office/drawing/2014/main" id="{A8162F86-C41C-4C4C-A569-3CB7FAC2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5694" y="3268464"/>
              <a:ext cx="914400" cy="914400"/>
            </a:xfrm>
            <a:prstGeom prst="rect">
              <a:avLst/>
            </a:prstGeom>
          </p:spPr>
        </p:pic>
        <p:sp>
          <p:nvSpPr>
            <p:cNvPr id="11" name="Elaborazione 10">
              <a:extLst>
                <a:ext uri="{FF2B5EF4-FFF2-40B4-BE49-F238E27FC236}">
                  <a16:creationId xmlns:a16="http://schemas.microsoft.com/office/drawing/2014/main" id="{720F7349-2BF0-4375-ACB4-43C0CE46C9EC}"/>
                </a:ext>
              </a:extLst>
            </p:cNvPr>
            <p:cNvSpPr/>
            <p:nvPr/>
          </p:nvSpPr>
          <p:spPr>
            <a:xfrm>
              <a:off x="157808" y="284600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Gestione esperimenti</a:t>
              </a:r>
            </a:p>
          </p:txBody>
        </p:sp>
        <p:sp>
          <p:nvSpPr>
            <p:cNvPr id="12" name="Elaborazione 11">
              <a:extLst>
                <a:ext uri="{FF2B5EF4-FFF2-40B4-BE49-F238E27FC236}">
                  <a16:creationId xmlns:a16="http://schemas.microsoft.com/office/drawing/2014/main" id="{39F00BBB-E781-4D56-932A-2DDB27955313}"/>
                </a:ext>
              </a:extLst>
            </p:cNvPr>
            <p:cNvSpPr/>
            <p:nvPr/>
          </p:nvSpPr>
          <p:spPr>
            <a:xfrm>
              <a:off x="1650554" y="212592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Gestione deposizioni</a:t>
              </a:r>
            </a:p>
          </p:txBody>
        </p:sp>
        <p:sp>
          <p:nvSpPr>
            <p:cNvPr id="13" name="Elaborazione 12">
              <a:extLst>
                <a:ext uri="{FF2B5EF4-FFF2-40B4-BE49-F238E27FC236}">
                  <a16:creationId xmlns:a16="http://schemas.microsoft.com/office/drawing/2014/main" id="{A98A6232-D3B8-4414-8E3C-DE7D66097C7F}"/>
                </a:ext>
              </a:extLst>
            </p:cNvPr>
            <p:cNvSpPr/>
            <p:nvPr/>
          </p:nvSpPr>
          <p:spPr>
            <a:xfrm>
              <a:off x="3143300" y="284600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Visione dati</a:t>
              </a:r>
            </a:p>
          </p:txBody>
        </p:sp>
        <p:sp>
          <p:nvSpPr>
            <p:cNvPr id="14" name="Elaborazione 13">
              <a:extLst>
                <a:ext uri="{FF2B5EF4-FFF2-40B4-BE49-F238E27FC236}">
                  <a16:creationId xmlns:a16="http://schemas.microsoft.com/office/drawing/2014/main" id="{F857482D-0C94-496C-9124-0F08F7E79437}"/>
                </a:ext>
              </a:extLst>
            </p:cNvPr>
            <p:cNvSpPr/>
            <p:nvPr/>
          </p:nvSpPr>
          <p:spPr>
            <a:xfrm>
              <a:off x="178906" y="388620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Visione immagini</a:t>
              </a:r>
            </a:p>
          </p:txBody>
        </p:sp>
        <p:sp>
          <p:nvSpPr>
            <p:cNvPr id="15" name="Elaborazione 14">
              <a:extLst>
                <a:ext uri="{FF2B5EF4-FFF2-40B4-BE49-F238E27FC236}">
                  <a16:creationId xmlns:a16="http://schemas.microsoft.com/office/drawing/2014/main" id="{56D4653A-8611-4EDB-882A-CA893BB2578E}"/>
                </a:ext>
              </a:extLst>
            </p:cNvPr>
            <p:cNvSpPr/>
            <p:nvPr/>
          </p:nvSpPr>
          <p:spPr>
            <a:xfrm>
              <a:off x="1650554" y="460628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Confronto dati</a:t>
              </a:r>
            </a:p>
          </p:txBody>
        </p:sp>
        <p:sp>
          <p:nvSpPr>
            <p:cNvPr id="16" name="Elaborazione 15">
              <a:extLst>
                <a:ext uri="{FF2B5EF4-FFF2-40B4-BE49-F238E27FC236}">
                  <a16:creationId xmlns:a16="http://schemas.microsoft.com/office/drawing/2014/main" id="{4DBAC316-3F2B-4334-875C-68FE8D8441BA}"/>
                </a:ext>
              </a:extLst>
            </p:cNvPr>
            <p:cNvSpPr/>
            <p:nvPr/>
          </p:nvSpPr>
          <p:spPr>
            <a:xfrm>
              <a:off x="3143300" y="388620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Ricerca dati</a:t>
              </a:r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A7190F-183F-4F12-8D44-25AF2F0D7F2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2292894" y="2944942"/>
              <a:ext cx="0" cy="32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1AFE0581-8532-4367-8175-61F36BF1A676}"/>
                </a:ext>
              </a:extLst>
            </p:cNvPr>
            <p:cNvCxnSpPr>
              <a:cxnSpLocks/>
            </p:cNvCxnSpPr>
            <p:nvPr/>
          </p:nvCxnSpPr>
          <p:spPr>
            <a:xfrm>
              <a:off x="2293752" y="4182864"/>
              <a:ext cx="0" cy="32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D245DA72-15F1-4207-973B-BE58426ED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784" y="3268464"/>
              <a:ext cx="301158" cy="32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8E8F3C8B-F740-4489-90A3-553E6AF8A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7821" y="4133059"/>
              <a:ext cx="288971" cy="192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A200160-908E-4125-B9BD-4C20809E79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1490" y="3269416"/>
              <a:ext cx="286913" cy="32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B3754CCF-5275-4EC8-99CC-A78D22A18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9186" y="4133097"/>
              <a:ext cx="348781" cy="192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aborazione 36">
            <a:extLst>
              <a:ext uri="{FF2B5EF4-FFF2-40B4-BE49-F238E27FC236}">
                <a16:creationId xmlns:a16="http://schemas.microsoft.com/office/drawing/2014/main" id="{DF593D47-FC3E-4E05-81AD-9CE5112A8D42}"/>
              </a:ext>
            </a:extLst>
          </p:cNvPr>
          <p:cNvSpPr/>
          <p:nvPr/>
        </p:nvSpPr>
        <p:spPr>
          <a:xfrm>
            <a:off x="6192337" y="2125924"/>
            <a:ext cx="1284684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600" dirty="0"/>
              <a:t>Creazione esperimenti</a:t>
            </a:r>
          </a:p>
        </p:txBody>
      </p:sp>
      <p:sp>
        <p:nvSpPr>
          <p:cNvPr id="38" name="Elaborazione 37">
            <a:extLst>
              <a:ext uri="{FF2B5EF4-FFF2-40B4-BE49-F238E27FC236}">
                <a16:creationId xmlns:a16="http://schemas.microsoft.com/office/drawing/2014/main" id="{CFD98687-F8A4-47A7-B840-EB79C7C3FAD9}"/>
              </a:ext>
            </a:extLst>
          </p:cNvPr>
          <p:cNvSpPr/>
          <p:nvPr/>
        </p:nvSpPr>
        <p:spPr>
          <a:xfrm>
            <a:off x="7685083" y="2846004"/>
            <a:ext cx="1284684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500" dirty="0"/>
              <a:t>Avvio acquisizione</a:t>
            </a:r>
          </a:p>
        </p:txBody>
      </p:sp>
      <p:sp>
        <p:nvSpPr>
          <p:cNvPr id="40" name="Elaborazione 39">
            <a:extLst>
              <a:ext uri="{FF2B5EF4-FFF2-40B4-BE49-F238E27FC236}">
                <a16:creationId xmlns:a16="http://schemas.microsoft.com/office/drawing/2014/main" id="{42B5E3D8-196B-4132-A709-1A10F7072DCC}"/>
              </a:ext>
            </a:extLst>
          </p:cNvPr>
          <p:cNvSpPr/>
          <p:nvPr/>
        </p:nvSpPr>
        <p:spPr>
          <a:xfrm>
            <a:off x="6192337" y="4606280"/>
            <a:ext cx="1284684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600" dirty="0"/>
              <a:t>Dati in tempo reale</a:t>
            </a:r>
          </a:p>
        </p:txBody>
      </p:sp>
      <p:sp>
        <p:nvSpPr>
          <p:cNvPr id="41" name="Elaborazione 40">
            <a:extLst>
              <a:ext uri="{FF2B5EF4-FFF2-40B4-BE49-F238E27FC236}">
                <a16:creationId xmlns:a16="http://schemas.microsoft.com/office/drawing/2014/main" id="{B07FF524-3A94-4528-81A5-F5FEEEA5AE56}"/>
              </a:ext>
            </a:extLst>
          </p:cNvPr>
          <p:cNvSpPr/>
          <p:nvPr/>
        </p:nvSpPr>
        <p:spPr>
          <a:xfrm>
            <a:off x="7685083" y="3886200"/>
            <a:ext cx="1284684" cy="72008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600" dirty="0"/>
              <a:t>Stato dei dispositivi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A42D98C-97BB-45B5-B4FF-5F57B855189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716016" y="3717032"/>
            <a:ext cx="1677888" cy="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548680"/>
            <a:ext cx="7848872" cy="929048"/>
          </a:xfrm>
        </p:spPr>
        <p:txBody>
          <a:bodyPr/>
          <a:lstStyle/>
          <a:p>
            <a:r>
              <a:rPr lang="it-IT" dirty="0"/>
              <a:t>Risultato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E1F08F-E471-496E-841D-1E935A46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2" y="1205230"/>
            <a:ext cx="8211820" cy="4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E75D49-E5A4-45AF-880D-598DFEA97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67"/>
          <a:stretch/>
        </p:blipFill>
        <p:spPr bwMode="auto">
          <a:xfrm>
            <a:off x="683568" y="1352105"/>
            <a:ext cx="2223715" cy="41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5B1551-826A-4190-91C0-C74964718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68"/>
          <a:stretch/>
        </p:blipFill>
        <p:spPr bwMode="auto">
          <a:xfrm>
            <a:off x="4572000" y="1352105"/>
            <a:ext cx="2196000" cy="4153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8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6711A-3235-4507-BD6A-0EB1D2FB4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6639" r="64097"/>
          <a:stretch/>
        </p:blipFill>
        <p:spPr bwMode="auto">
          <a:xfrm>
            <a:off x="395536" y="1178668"/>
            <a:ext cx="2448272" cy="448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FF324DB-9939-4362-90D5-051CCF1A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6" r="80089" b="3457"/>
          <a:stretch/>
        </p:blipFill>
        <p:spPr bwMode="auto">
          <a:xfrm>
            <a:off x="3743908" y="1187419"/>
            <a:ext cx="1656184" cy="44831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B8740A-FFF4-4CF0-87FB-42EA8C6E8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43"/>
          <a:stretch/>
        </p:blipFill>
        <p:spPr bwMode="auto">
          <a:xfrm>
            <a:off x="6408204" y="1178668"/>
            <a:ext cx="1584176" cy="449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79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0E86A-F1A8-4DFD-A341-8A7998113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 t="52265" r="45987" b="33942"/>
          <a:stretch/>
        </p:blipFill>
        <p:spPr bwMode="auto">
          <a:xfrm>
            <a:off x="1371097" y="944164"/>
            <a:ext cx="5753734" cy="11196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33FAD7-5403-4FD9-8510-5230E060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80878" r="44776"/>
          <a:stretch/>
        </p:blipFill>
        <p:spPr bwMode="auto">
          <a:xfrm>
            <a:off x="1371096" y="2503131"/>
            <a:ext cx="5753735" cy="1581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 descr="Immagine che contiene testo, computer, screenshot, monitor&#10;&#10;Descrizione generata automaticamente">
            <a:extLst>
              <a:ext uri="{FF2B5EF4-FFF2-40B4-BE49-F238E27FC236}">
                <a16:creationId xmlns:a16="http://schemas.microsoft.com/office/drawing/2014/main" id="{88503023-6360-4355-9448-48AAE1001C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62044" b="67178"/>
          <a:stretch/>
        </p:blipFill>
        <p:spPr bwMode="auto">
          <a:xfrm>
            <a:off x="1371096" y="4523596"/>
            <a:ext cx="5753735" cy="20162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0027581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194</TotalTime>
  <Words>308</Words>
  <Application>Microsoft Office PowerPoint</Application>
  <PresentationFormat>Presentazione su schermo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Cambria</vt:lpstr>
      <vt:lpstr>Times New Roman</vt:lpstr>
      <vt:lpstr>PPT_StudentKit_DTI</vt:lpstr>
      <vt:lpstr>GUI per applicativo di Data Collection – Ground Control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Mariano Fasano</cp:lastModifiedBy>
  <cp:revision>7</cp:revision>
  <cp:lastPrinted>2012-05-23T12:47:14Z</cp:lastPrinted>
  <dcterms:created xsi:type="dcterms:W3CDTF">2012-06-06T06:29:02Z</dcterms:created>
  <dcterms:modified xsi:type="dcterms:W3CDTF">2022-02-02T05:52:54Z</dcterms:modified>
</cp:coreProperties>
</file>