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Poppins ExtraBold" panose="00000900000000000000" pitchFamily="2" charset="0"/>
      <p:regular r:id="rId18"/>
      <p:bold r:id="rId19"/>
      <p:boldItalic r:id="rId20"/>
    </p:embeddedFont>
    <p:embeddedFont>
      <p:font typeface="Poppins Medium" panose="00000600000000000000" pitchFamily="2" charset="0"/>
      <p:regular r:id="rId21"/>
      <p:italic r:id="rId22"/>
    </p:embeddedFont>
    <p:embeddedFont>
      <p:font typeface="Poppins Medium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4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68860" y="6149713"/>
            <a:ext cx="11150280" cy="0"/>
          </a:xfrm>
          <a:prstGeom prst="line">
            <a:avLst/>
          </a:prstGeom>
          <a:ln w="933450" cap="rnd">
            <a:solidFill>
              <a:srgbClr val="CFAB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945174" y="4262187"/>
            <a:ext cx="6379745" cy="63797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493221" y="-1236245"/>
            <a:ext cx="6379745" cy="63797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996267" y="1618671"/>
            <a:ext cx="3516284" cy="4114800"/>
          </a:xfrm>
          <a:custGeom>
            <a:avLst/>
            <a:gdLst/>
            <a:ahLst/>
            <a:cxnLst/>
            <a:rect l="l" t="t" r="r" b="b"/>
            <a:pathLst>
              <a:path w="3516284" h="4114800">
                <a:moveTo>
                  <a:pt x="0" y="0"/>
                </a:moveTo>
                <a:lnTo>
                  <a:pt x="3516284" y="0"/>
                </a:lnTo>
                <a:lnTo>
                  <a:pt x="3516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289227" y="3625588"/>
            <a:ext cx="3516284" cy="4114800"/>
          </a:xfrm>
          <a:custGeom>
            <a:avLst/>
            <a:gdLst/>
            <a:ahLst/>
            <a:cxnLst/>
            <a:rect l="l" t="t" r="r" b="b"/>
            <a:pathLst>
              <a:path w="3516284" h="4114800">
                <a:moveTo>
                  <a:pt x="0" y="0"/>
                </a:moveTo>
                <a:lnTo>
                  <a:pt x="3516283" y="0"/>
                </a:lnTo>
                <a:lnTo>
                  <a:pt x="35162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443444" y="2183327"/>
            <a:ext cx="7543800" cy="2078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42"/>
              </a:lnSpc>
            </a:pPr>
            <a:r>
              <a:rPr lang="en-US" sz="11530" spc="-634">
                <a:solidFill>
                  <a:srgbClr val="FFFFFF"/>
                </a:solidFill>
                <a:latin typeface="Poppins ExtraBold"/>
              </a:rPr>
              <a:t>NutriSoft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34571" y="5829300"/>
            <a:ext cx="11561546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s-AR" sz="3399" dirty="0">
                <a:solidFill>
                  <a:srgbClr val="FFFFFF"/>
                </a:solidFill>
                <a:latin typeface="Poppins Medium"/>
              </a:rPr>
              <a:t>Trabajo</a:t>
            </a:r>
            <a:r>
              <a:rPr lang="en-US" sz="3399" dirty="0">
                <a:solidFill>
                  <a:srgbClr val="FFFFFF"/>
                </a:solidFill>
                <a:latin typeface="Poppins Medium"/>
              </a:rPr>
              <a:t> Final (ASC) - Proyecto de software (LSI)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57500" y="8235688"/>
            <a:ext cx="3972999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 Medium"/>
              </a:rPr>
              <a:t>Ivasiuta Luis Mariano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57777" y="4277096"/>
            <a:ext cx="12372443" cy="1006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Open Sans Light"/>
              </a:rPr>
              <a:t>Sistema de gestion </a:t>
            </a:r>
            <a:r>
              <a:rPr lang="es-AR" sz="6000" dirty="0">
                <a:solidFill>
                  <a:srgbClr val="FFFFFF"/>
                </a:solidFill>
                <a:latin typeface="Open Sans Light"/>
              </a:rPr>
              <a:t>nutricional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2522" y="-67044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0" y="0"/>
                </a:moveTo>
                <a:lnTo>
                  <a:pt x="5918033" y="0"/>
                </a:lnTo>
                <a:lnTo>
                  <a:pt x="5918033" y="5390790"/>
                </a:lnTo>
                <a:lnTo>
                  <a:pt x="0" y="539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93140" y="3960189"/>
            <a:ext cx="13301721" cy="158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32"/>
              </a:lnSpc>
            </a:pPr>
            <a:r>
              <a:rPr lang="es-AR" sz="12753" spc="-803" dirty="0">
                <a:solidFill>
                  <a:srgbClr val="FFD630"/>
                </a:solidFill>
                <a:latin typeface="Poppins Medium"/>
              </a:rPr>
              <a:t>¿Preguntas?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07274" y="8318844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005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50136" y="0"/>
            <a:ext cx="9437864" cy="10287000"/>
            <a:chOff x="0" y="0"/>
            <a:chExt cx="24856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5693" cy="2709333"/>
            </a:xfrm>
            <a:custGeom>
              <a:avLst/>
              <a:gdLst/>
              <a:ahLst/>
              <a:cxnLst/>
              <a:rect l="l" t="t" r="r" b="b"/>
              <a:pathLst>
                <a:path w="2485693" h="2709333">
                  <a:moveTo>
                    <a:pt x="0" y="0"/>
                  </a:moveTo>
                  <a:lnTo>
                    <a:pt x="2485693" y="0"/>
                  </a:lnTo>
                  <a:lnTo>
                    <a:pt x="2485693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5073"/>
            <a:ext cx="7236524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spc="-210">
                <a:solidFill>
                  <a:srgbClr val="CFAB19"/>
                </a:solidFill>
                <a:latin typeface="Poppins Medium"/>
              </a:rPr>
              <a:t>Problemas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915095" y="5345029"/>
            <a:ext cx="6379745" cy="63797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71339" y="1728470"/>
            <a:ext cx="7551246" cy="744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Solicitud de turnos solamente de forma presencial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Programación de turnos registrados en libreta física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Historia clínica de pacientes registrados en papel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Planes alimentarios realizados manualmente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Demora en la generación de los planes alimentarios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Cálculos de valores nutricionales manuales</a:t>
            </a:r>
          </a:p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FFFFFF"/>
                </a:solidFill>
                <a:latin typeface="Poppins Medium"/>
              </a:rPr>
              <a:t>Los pacientes no tienen acceso a su historia clínica y seguimiento</a:t>
            </a:r>
          </a:p>
          <a:p>
            <a:pPr>
              <a:lnSpc>
                <a:spcPts val="3919"/>
              </a:lnSpc>
            </a:pPr>
            <a:endParaRPr lang="en-US" sz="2799" spc="-78" dirty="0">
              <a:solidFill>
                <a:srgbClr val="FFFFFF"/>
              </a:solidFill>
              <a:latin typeface="Poppins Medium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651546" y="1424141"/>
            <a:ext cx="7835044" cy="7438718"/>
            <a:chOff x="0" y="0"/>
            <a:chExt cx="10446725" cy="9918291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4879" r="14879"/>
            <a:stretch>
              <a:fillRect/>
            </a:stretch>
          </p:blipFill>
          <p:spPr>
            <a:xfrm>
              <a:off x="0" y="0"/>
              <a:ext cx="10446725" cy="9918291"/>
            </a:xfrm>
            <a:prstGeom prst="rect">
              <a:avLst/>
            </a:prstGeom>
          </p:spPr>
        </p:pic>
      </p:grpSp>
      <p:sp>
        <p:nvSpPr>
          <p:cNvPr id="12" name="Freeform 12"/>
          <p:cNvSpPr/>
          <p:nvPr/>
        </p:nvSpPr>
        <p:spPr>
          <a:xfrm>
            <a:off x="-1883228" y="8862859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9" y="0"/>
                </a:lnTo>
                <a:lnTo>
                  <a:pt x="2633769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533252" y="-1541035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939089"/>
            <a:ext cx="18288000" cy="2347911"/>
            <a:chOff x="0" y="0"/>
            <a:chExt cx="4816593" cy="6183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8380"/>
            </a:xfrm>
            <a:custGeom>
              <a:avLst/>
              <a:gdLst/>
              <a:ahLst/>
              <a:cxnLst/>
              <a:rect l="l" t="t" r="r" b="b"/>
              <a:pathLst>
                <a:path w="4816592" h="618380">
                  <a:moveTo>
                    <a:pt x="0" y="0"/>
                  </a:moveTo>
                  <a:lnTo>
                    <a:pt x="4816592" y="0"/>
                  </a:lnTo>
                  <a:lnTo>
                    <a:pt x="4816592" y="618380"/>
                  </a:lnTo>
                  <a:lnTo>
                    <a:pt x="0" y="618380"/>
                  </a:lnTo>
                  <a:lnTo>
                    <a:pt x="0" y="0"/>
                  </a:lnTo>
                </a:path>
              </a:pathLst>
            </a:custGeom>
            <a:solidFill>
              <a:srgbClr val="094D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2081" y="-849730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9" y="0"/>
                </a:lnTo>
                <a:lnTo>
                  <a:pt x="2633769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424141"/>
            <a:ext cx="7835044" cy="7438718"/>
            <a:chOff x="0" y="0"/>
            <a:chExt cx="10446725" cy="991829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 l="13793" r="13793"/>
            <a:stretch>
              <a:fillRect/>
            </a:stretch>
          </p:blipFill>
          <p:spPr>
            <a:xfrm>
              <a:off x="0" y="0"/>
              <a:ext cx="10446725" cy="9918291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9144000" y="1206804"/>
            <a:ext cx="720344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0"/>
              </a:lnSpc>
            </a:pPr>
            <a:r>
              <a:rPr lang="en-US" sz="7500" spc="-472">
                <a:solidFill>
                  <a:srgbClr val="CFAB19"/>
                </a:solidFill>
                <a:latin typeface="Poppins Medium"/>
              </a:rPr>
              <a:t>Solución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2533500"/>
            <a:ext cx="8746958" cy="4976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Solicitud online de turnos. 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Gestión de las consultas de los pacientes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Automatización de los planes.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Consultar y/o modificar los planes generados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Permitir a los pacientes su seguimiento continuo.</a:t>
            </a:r>
          </a:p>
          <a:p>
            <a:pPr marL="604390" lvl="1" indent="-302195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Cálculos automáticos de valores nutricionales y peso ideal</a:t>
            </a:r>
          </a:p>
          <a:p>
            <a:pPr marL="604390" lvl="1" indent="-302195" algn="l">
              <a:lnSpc>
                <a:spcPts val="3919"/>
              </a:lnSpc>
              <a:buFont typeface="Arial"/>
              <a:buChar char="•"/>
            </a:pPr>
            <a:r>
              <a:rPr lang="es-AR" sz="2799" spc="-78" dirty="0">
                <a:solidFill>
                  <a:srgbClr val="000000"/>
                </a:solidFill>
                <a:latin typeface="Poppins Medium"/>
              </a:rPr>
              <a:t>Registro de alimentos y recetas con sus valores nutricionales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616864" y="7939089"/>
            <a:ext cx="6379745" cy="6065585"/>
            <a:chOff x="0" y="0"/>
            <a:chExt cx="812800" cy="7727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72775"/>
            </a:xfrm>
            <a:custGeom>
              <a:avLst/>
              <a:gdLst/>
              <a:ahLst/>
              <a:cxnLst/>
              <a:rect l="l" t="t" r="r" b="b"/>
              <a:pathLst>
                <a:path w="812800" h="772775">
                  <a:moveTo>
                    <a:pt x="406400" y="0"/>
                  </a:moveTo>
                  <a:cubicBezTo>
                    <a:pt x="181951" y="0"/>
                    <a:pt x="0" y="172992"/>
                    <a:pt x="0" y="386388"/>
                  </a:cubicBezTo>
                  <a:cubicBezTo>
                    <a:pt x="0" y="599783"/>
                    <a:pt x="181951" y="772775"/>
                    <a:pt x="406400" y="772775"/>
                  </a:cubicBezTo>
                  <a:cubicBezTo>
                    <a:pt x="630849" y="772775"/>
                    <a:pt x="812800" y="599783"/>
                    <a:pt x="812800" y="386388"/>
                  </a:cubicBezTo>
                  <a:cubicBezTo>
                    <a:pt x="812800" y="172992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43976" y="8143875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09268" y="975736"/>
            <a:ext cx="7069463" cy="1067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92"/>
              </a:lnSpc>
            </a:pPr>
            <a:r>
              <a:rPr lang="es-AR" sz="8578" spc="-540" dirty="0">
                <a:solidFill>
                  <a:srgbClr val="CFAB19"/>
                </a:solidFill>
                <a:latin typeface="Poppins Medium"/>
              </a:rPr>
              <a:t>Alcance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63E18B8-F270-47F2-B652-39F70512A005}"/>
              </a:ext>
            </a:extLst>
          </p:cNvPr>
          <p:cNvSpPr txBox="1"/>
          <p:nvPr/>
        </p:nvSpPr>
        <p:spPr>
          <a:xfrm>
            <a:off x="1967055" y="2342643"/>
            <a:ext cx="14353887" cy="8065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Solamente a consultorios nutricionistas que ofrezcan asesoramiento nutricional.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Solicitud de turnos online.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Seguimiento de pacientes.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7999"/>
              </a:lnSpc>
            </a:pPr>
            <a:endParaRPr lang="en-US" sz="3199" spc="-89" dirty="0">
              <a:solidFill>
                <a:srgbClr val="FFFFFF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909532" y="647032"/>
            <a:ext cx="10468931" cy="2080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92"/>
              </a:lnSpc>
            </a:pPr>
            <a:r>
              <a:rPr lang="es-AR" sz="8578" spc="-540" dirty="0">
                <a:solidFill>
                  <a:srgbClr val="CFAB19"/>
                </a:solidFill>
                <a:latin typeface="Poppins Medium"/>
              </a:rPr>
              <a:t>Módulos implementados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63E18B8-F270-47F2-B652-39F70512A005}"/>
              </a:ext>
            </a:extLst>
          </p:cNvPr>
          <p:cNvSpPr txBox="1"/>
          <p:nvPr/>
        </p:nvSpPr>
        <p:spPr>
          <a:xfrm>
            <a:off x="1295329" y="3051500"/>
            <a:ext cx="7786547" cy="9091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Turnos y consultas.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Planes de alimentación.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Planes de seguimiento.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Menú semanal.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Actividades.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7999"/>
              </a:lnSpc>
            </a:pPr>
            <a:endParaRPr lang="en-US" sz="3199" spc="-89" dirty="0">
              <a:solidFill>
                <a:srgbClr val="FFFFFF"/>
              </a:solidFill>
              <a:latin typeface="Poppins Medium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37361436-1FFE-432A-B0DF-BD53AA8F06C7}"/>
              </a:ext>
            </a:extLst>
          </p:cNvPr>
          <p:cNvSpPr txBox="1"/>
          <p:nvPr/>
        </p:nvSpPr>
        <p:spPr>
          <a:xfrm>
            <a:off x="10390280" y="3051500"/>
            <a:ext cx="7786547" cy="7039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Recetas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Historia clínica y pacientes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Informes y estadísticas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Auditoría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Roles y Permisos.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7999"/>
              </a:lnSpc>
            </a:pPr>
            <a:endParaRPr lang="en-US" sz="3199" spc="-89" dirty="0">
              <a:solidFill>
                <a:srgbClr val="FFFFFF"/>
              </a:solidFill>
              <a:latin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511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09268" y="4609572"/>
            <a:ext cx="7069463" cy="1067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92"/>
              </a:lnSpc>
            </a:pPr>
            <a:r>
              <a:rPr lang="es-AR" sz="8578" spc="-540">
                <a:solidFill>
                  <a:srgbClr val="CFAB19"/>
                </a:solidFill>
                <a:latin typeface="Poppins Medium"/>
              </a:rPr>
              <a:t>Demostración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1415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8689" y="0"/>
            <a:ext cx="16159311" cy="10287000"/>
            <a:chOff x="0" y="0"/>
            <a:chExt cx="425595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55950" cy="2709333"/>
            </a:xfrm>
            <a:custGeom>
              <a:avLst/>
              <a:gdLst/>
              <a:ahLst/>
              <a:cxnLst/>
              <a:rect l="l" t="t" r="r" b="b"/>
              <a:pathLst>
                <a:path w="4255950" h="2709333">
                  <a:moveTo>
                    <a:pt x="0" y="0"/>
                  </a:moveTo>
                  <a:lnTo>
                    <a:pt x="4255950" y="0"/>
                  </a:lnTo>
                  <a:lnTo>
                    <a:pt x="425595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094D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28689" y="6897736"/>
            <a:ext cx="6379745" cy="63797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705969" y="-3550536"/>
            <a:ext cx="6379745" cy="63797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221" y="7717265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810562" y="-1475220"/>
            <a:ext cx="2936822" cy="3436707"/>
          </a:xfrm>
          <a:custGeom>
            <a:avLst/>
            <a:gdLst/>
            <a:ahLst/>
            <a:cxnLst/>
            <a:rect l="l" t="t" r="r" b="b"/>
            <a:pathLst>
              <a:path w="2936822" h="3436707">
                <a:moveTo>
                  <a:pt x="0" y="0"/>
                </a:moveTo>
                <a:lnTo>
                  <a:pt x="2936822" y="0"/>
                </a:lnTo>
                <a:lnTo>
                  <a:pt x="2936822" y="3436707"/>
                </a:lnTo>
                <a:lnTo>
                  <a:pt x="0" y="3436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393497" y="1685943"/>
            <a:ext cx="13501006" cy="106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92"/>
              </a:lnSpc>
            </a:pPr>
            <a:r>
              <a:rPr lang="es-AR" sz="8578" spc="-540" dirty="0">
                <a:solidFill>
                  <a:srgbClr val="CFAB19"/>
                </a:solidFill>
                <a:latin typeface="Poppins Medium"/>
              </a:rPr>
              <a:t>A futuro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3497" y="3026159"/>
            <a:ext cx="14353887" cy="293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Gestión de consultorio nutricionista y dietéticas. 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Menú semanal inteligente.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Permitir la gestión de turnos de forma presenciales.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62773"/>
            <a:ext cx="14353887" cy="703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Lenguaje de Programación: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PHP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Framework: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Laravel 9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Base de datos: 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MySQL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IDE: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Visual Studio </a:t>
            </a:r>
            <a:r>
              <a:rPr lang="es-AR" sz="3199" spc="-89" dirty="0" err="1">
                <a:solidFill>
                  <a:srgbClr val="FFFFFF"/>
                </a:solidFill>
                <a:latin typeface="Poppins Medium"/>
              </a:rPr>
              <a:t>Code</a:t>
            </a:r>
            <a:endParaRPr lang="es-AR" sz="3199" spc="-89" dirty="0">
              <a:solidFill>
                <a:srgbClr val="FFFFFF"/>
              </a:solidFill>
              <a:latin typeface="Poppins Medium"/>
            </a:endParaRP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Control de versiones: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 Git / GitHub</a:t>
            </a:r>
          </a:p>
          <a:p>
            <a:pPr marL="690876" lvl="1" indent="-345438">
              <a:lnSpc>
                <a:spcPts val="7999"/>
              </a:lnSpc>
              <a:buFont typeface="Arial"/>
              <a:buChar char="•"/>
            </a:pPr>
            <a:r>
              <a:rPr lang="es-AR" sz="3199" spc="-89" dirty="0">
                <a:solidFill>
                  <a:srgbClr val="CFAB19"/>
                </a:solidFill>
                <a:latin typeface="Poppins Medium Bold"/>
              </a:rPr>
              <a:t>Metodología: </a:t>
            </a:r>
            <a:r>
              <a:rPr lang="es-AR" sz="3199" spc="-89" dirty="0">
                <a:solidFill>
                  <a:srgbClr val="FFFFFF"/>
                </a:solidFill>
                <a:latin typeface="Poppins Medium"/>
              </a:rPr>
              <a:t>Proceso Unificado (UP)</a:t>
            </a:r>
          </a:p>
          <a:p>
            <a:pPr>
              <a:lnSpc>
                <a:spcPts val="7999"/>
              </a:lnSpc>
            </a:pPr>
            <a:endParaRPr lang="es-AR" sz="3199" spc="-89" dirty="0">
              <a:solidFill>
                <a:srgbClr val="FFFFFF"/>
              </a:solidFill>
              <a:latin typeface="Poppins Medium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382587" y="4377617"/>
            <a:ext cx="2617817" cy="2617817"/>
          </a:xfrm>
          <a:custGeom>
            <a:avLst/>
            <a:gdLst/>
            <a:ahLst/>
            <a:cxnLst/>
            <a:rect l="l" t="t" r="r" b="b"/>
            <a:pathLst>
              <a:path w="2617817" h="2617817">
                <a:moveTo>
                  <a:pt x="0" y="0"/>
                </a:moveTo>
                <a:lnTo>
                  <a:pt x="2617817" y="0"/>
                </a:lnTo>
                <a:lnTo>
                  <a:pt x="2617817" y="2617817"/>
                </a:lnTo>
                <a:lnTo>
                  <a:pt x="0" y="261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05644" y="7688939"/>
            <a:ext cx="4431436" cy="2215718"/>
          </a:xfrm>
          <a:custGeom>
            <a:avLst/>
            <a:gdLst/>
            <a:ahLst/>
            <a:cxnLst/>
            <a:rect l="l" t="t" r="r" b="b"/>
            <a:pathLst>
              <a:path w="4431436" h="2215718">
                <a:moveTo>
                  <a:pt x="0" y="0"/>
                </a:moveTo>
                <a:lnTo>
                  <a:pt x="4431436" y="0"/>
                </a:lnTo>
                <a:lnTo>
                  <a:pt x="4431436" y="2215719"/>
                </a:lnTo>
                <a:lnTo>
                  <a:pt x="0" y="2215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00868" y="5967964"/>
            <a:ext cx="3441951" cy="3441951"/>
          </a:xfrm>
          <a:custGeom>
            <a:avLst/>
            <a:gdLst/>
            <a:ahLst/>
            <a:cxnLst/>
            <a:rect l="l" t="t" r="r" b="b"/>
            <a:pathLst>
              <a:path w="3441951" h="3441951">
                <a:moveTo>
                  <a:pt x="0" y="0"/>
                </a:moveTo>
                <a:lnTo>
                  <a:pt x="3441950" y="0"/>
                </a:lnTo>
                <a:lnTo>
                  <a:pt x="3441950" y="3441951"/>
                </a:lnTo>
                <a:lnTo>
                  <a:pt x="0" y="344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22849" y="2764439"/>
            <a:ext cx="2150461" cy="2150461"/>
          </a:xfrm>
          <a:custGeom>
            <a:avLst/>
            <a:gdLst/>
            <a:ahLst/>
            <a:cxnLst/>
            <a:rect l="l" t="t" r="r" b="b"/>
            <a:pathLst>
              <a:path w="2150461" h="2150461">
                <a:moveTo>
                  <a:pt x="0" y="0"/>
                </a:moveTo>
                <a:lnTo>
                  <a:pt x="2150460" y="0"/>
                </a:lnTo>
                <a:lnTo>
                  <a:pt x="2150460" y="2150461"/>
                </a:lnTo>
                <a:lnTo>
                  <a:pt x="0" y="21504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98079" y="155641"/>
            <a:ext cx="2440532" cy="2440532"/>
          </a:xfrm>
          <a:custGeom>
            <a:avLst/>
            <a:gdLst/>
            <a:ahLst/>
            <a:cxnLst/>
            <a:rect l="l" t="t" r="r" b="b"/>
            <a:pathLst>
              <a:path w="2440532" h="2440532">
                <a:moveTo>
                  <a:pt x="0" y="0"/>
                </a:moveTo>
                <a:lnTo>
                  <a:pt x="2440532" y="0"/>
                </a:lnTo>
                <a:lnTo>
                  <a:pt x="2440532" y="2440532"/>
                </a:lnTo>
                <a:lnTo>
                  <a:pt x="0" y="2440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45837"/>
            <a:ext cx="6211262" cy="1143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92"/>
              </a:lnSpc>
            </a:pPr>
            <a:r>
              <a:rPr lang="en-US" sz="8578" spc="-540">
                <a:solidFill>
                  <a:srgbClr val="CFAB19"/>
                </a:solidFill>
                <a:latin typeface="Poppins Medium"/>
              </a:rPr>
              <a:t>Tecnologías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2522" y="-67044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0" y="0"/>
                </a:moveTo>
                <a:lnTo>
                  <a:pt x="5918033" y="0"/>
                </a:lnTo>
                <a:lnTo>
                  <a:pt x="5918033" y="5390790"/>
                </a:lnTo>
                <a:lnTo>
                  <a:pt x="0" y="539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11176" y="7288763"/>
            <a:ext cx="6379745" cy="63797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0347" y="-3189872"/>
            <a:ext cx="6728826" cy="67288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B62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3810562" y="6358368"/>
            <a:ext cx="5918033" cy="5390790"/>
          </a:xfrm>
          <a:custGeom>
            <a:avLst/>
            <a:gdLst/>
            <a:ahLst/>
            <a:cxnLst/>
            <a:rect l="l" t="t" r="r" b="b"/>
            <a:pathLst>
              <a:path w="5918033" h="5390790">
                <a:moveTo>
                  <a:pt x="5918033" y="5390790"/>
                </a:moveTo>
                <a:lnTo>
                  <a:pt x="0" y="5390790"/>
                </a:lnTo>
                <a:lnTo>
                  <a:pt x="0" y="0"/>
                </a:lnTo>
                <a:lnTo>
                  <a:pt x="5918033" y="0"/>
                </a:lnTo>
                <a:lnTo>
                  <a:pt x="5918033" y="5390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93140" y="3960189"/>
            <a:ext cx="13301721" cy="158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32"/>
              </a:lnSpc>
            </a:pPr>
            <a:r>
              <a:rPr lang="es-AR" sz="12753" spc="-803">
                <a:solidFill>
                  <a:srgbClr val="FFD630"/>
                </a:solidFill>
                <a:latin typeface="Poppins Medium"/>
              </a:rPr>
              <a:t>Muchas gracias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07274" y="8318844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70"/>
                </a:lnTo>
                <a:lnTo>
                  <a:pt x="0" y="308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403463" y="-1057122"/>
            <a:ext cx="2633768" cy="3082069"/>
          </a:xfrm>
          <a:custGeom>
            <a:avLst/>
            <a:gdLst/>
            <a:ahLst/>
            <a:cxnLst/>
            <a:rect l="l" t="t" r="r" b="b"/>
            <a:pathLst>
              <a:path w="2633768" h="3082069">
                <a:moveTo>
                  <a:pt x="0" y="0"/>
                </a:moveTo>
                <a:lnTo>
                  <a:pt x="2633768" y="0"/>
                </a:lnTo>
                <a:lnTo>
                  <a:pt x="2633768" y="3082069"/>
                </a:lnTo>
                <a:lnTo>
                  <a:pt x="0" y="308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234</Words>
  <Application>Microsoft Office PowerPoint</Application>
  <PresentationFormat>Personalizado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Poppins Medium</vt:lpstr>
      <vt:lpstr>Poppins ExtraBold</vt:lpstr>
      <vt:lpstr>Poppins Medium Bold</vt:lpstr>
      <vt:lpstr>Open Sans Light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NutriSoft - Proyecto Final</dc:title>
  <cp:lastModifiedBy>Mariano</cp:lastModifiedBy>
  <cp:revision>11</cp:revision>
  <dcterms:created xsi:type="dcterms:W3CDTF">2006-08-16T00:00:00Z</dcterms:created>
  <dcterms:modified xsi:type="dcterms:W3CDTF">2023-12-12T23:57:29Z</dcterms:modified>
  <dc:identifier>DAFiuUTAHc0</dc:identifier>
</cp:coreProperties>
</file>