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4" r:id="rId7"/>
    <p:sldId id="260" r:id="rId8"/>
    <p:sldId id="262" r:id="rId9"/>
    <p:sldId id="263" r:id="rId10"/>
    <p:sldId id="265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Open Sans Light" panose="020B0306030504020204" pitchFamily="34" charset="0"/>
      <p:regular r:id="rId16"/>
      <p:italic r:id="rId17"/>
    </p:embeddedFont>
    <p:embeddedFont>
      <p:font typeface="Poppins ExtraBold" panose="00000900000000000000" pitchFamily="2" charset="0"/>
      <p:regular r:id="rId18"/>
      <p:bold r:id="rId19"/>
      <p:boldItalic r:id="rId20"/>
    </p:embeddedFont>
    <p:embeddedFont>
      <p:font typeface="Poppins Medium" panose="00000600000000000000" pitchFamily="2" charset="0"/>
      <p:regular r:id="rId21"/>
      <p:italic r:id="rId22"/>
    </p:embeddedFont>
    <p:embeddedFont>
      <p:font typeface="Poppins Medium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27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4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568860" y="6149713"/>
            <a:ext cx="11150280" cy="0"/>
          </a:xfrm>
          <a:prstGeom prst="line">
            <a:avLst/>
          </a:prstGeom>
          <a:ln w="933450" cap="rnd">
            <a:solidFill>
              <a:srgbClr val="CFAB1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-2945174" y="4262187"/>
            <a:ext cx="6379745" cy="6379745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0B623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5493221" y="-1236245"/>
            <a:ext cx="6379745" cy="637974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0B623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1996267" y="1618671"/>
            <a:ext cx="3516284" cy="4114800"/>
          </a:xfrm>
          <a:custGeom>
            <a:avLst/>
            <a:gdLst/>
            <a:ahLst/>
            <a:cxnLst/>
            <a:rect l="l" t="t" r="r" b="b"/>
            <a:pathLst>
              <a:path w="3516284" h="4114800">
                <a:moveTo>
                  <a:pt x="0" y="0"/>
                </a:moveTo>
                <a:lnTo>
                  <a:pt x="3516284" y="0"/>
                </a:lnTo>
                <a:lnTo>
                  <a:pt x="35162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289227" y="3625588"/>
            <a:ext cx="3516284" cy="4114800"/>
          </a:xfrm>
          <a:custGeom>
            <a:avLst/>
            <a:gdLst/>
            <a:ahLst/>
            <a:cxnLst/>
            <a:rect l="l" t="t" r="r" b="b"/>
            <a:pathLst>
              <a:path w="3516284" h="4114800">
                <a:moveTo>
                  <a:pt x="0" y="0"/>
                </a:moveTo>
                <a:lnTo>
                  <a:pt x="3516283" y="0"/>
                </a:lnTo>
                <a:lnTo>
                  <a:pt x="351628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443444" y="2183327"/>
            <a:ext cx="7543800" cy="2078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42"/>
              </a:lnSpc>
            </a:pPr>
            <a:r>
              <a:rPr lang="en-US" sz="11530" spc="-634">
                <a:solidFill>
                  <a:srgbClr val="FFFFFF"/>
                </a:solidFill>
                <a:latin typeface="Poppins ExtraBold"/>
              </a:rPr>
              <a:t>NutriSoft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434571" y="5829300"/>
            <a:ext cx="11561546" cy="583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s-AR" sz="3399" dirty="0">
                <a:solidFill>
                  <a:srgbClr val="FFFFFF"/>
                </a:solidFill>
                <a:latin typeface="Poppins Medium"/>
              </a:rPr>
              <a:t>Trabajo</a:t>
            </a:r>
            <a:r>
              <a:rPr lang="en-US" sz="3399" dirty="0">
                <a:solidFill>
                  <a:srgbClr val="FFFFFF"/>
                </a:solidFill>
                <a:latin typeface="Poppins Medium"/>
              </a:rPr>
              <a:t> Final (ASC) - Proyecto de software (LSI)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157500" y="8235688"/>
            <a:ext cx="3972999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Poppins Medium"/>
              </a:rPr>
              <a:t>Ivasiuta Luis Mariano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957777" y="4277096"/>
            <a:ext cx="12372443" cy="10065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 dirty="0">
                <a:solidFill>
                  <a:srgbClr val="FFFFFF"/>
                </a:solidFill>
                <a:latin typeface="Open Sans Light"/>
              </a:rPr>
              <a:t>Sistema de gestion </a:t>
            </a:r>
            <a:r>
              <a:rPr lang="es-AR" sz="6000" dirty="0">
                <a:solidFill>
                  <a:srgbClr val="FFFFFF"/>
                </a:solidFill>
                <a:latin typeface="Open Sans Light"/>
              </a:rPr>
              <a:t>nutricional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4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32522" y="-670448"/>
            <a:ext cx="5918033" cy="5390790"/>
          </a:xfrm>
          <a:custGeom>
            <a:avLst/>
            <a:gdLst/>
            <a:ahLst/>
            <a:cxnLst/>
            <a:rect l="l" t="t" r="r" b="b"/>
            <a:pathLst>
              <a:path w="5918033" h="5390790">
                <a:moveTo>
                  <a:pt x="0" y="0"/>
                </a:moveTo>
                <a:lnTo>
                  <a:pt x="5918033" y="0"/>
                </a:lnTo>
                <a:lnTo>
                  <a:pt x="5918033" y="5390790"/>
                </a:lnTo>
                <a:lnTo>
                  <a:pt x="0" y="53907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11176" y="7288763"/>
            <a:ext cx="6379745" cy="6379745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0B623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720347" y="-3189872"/>
            <a:ext cx="6728826" cy="6728826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0B623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 flipV="1">
            <a:off x="13810562" y="6358368"/>
            <a:ext cx="5918033" cy="5390790"/>
          </a:xfrm>
          <a:custGeom>
            <a:avLst/>
            <a:gdLst/>
            <a:ahLst/>
            <a:cxnLst/>
            <a:rect l="l" t="t" r="r" b="b"/>
            <a:pathLst>
              <a:path w="5918033" h="5390790">
                <a:moveTo>
                  <a:pt x="5918033" y="5390790"/>
                </a:moveTo>
                <a:lnTo>
                  <a:pt x="0" y="5390790"/>
                </a:lnTo>
                <a:lnTo>
                  <a:pt x="0" y="0"/>
                </a:lnTo>
                <a:lnTo>
                  <a:pt x="5918033" y="0"/>
                </a:lnTo>
                <a:lnTo>
                  <a:pt x="5918033" y="539079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493140" y="3960189"/>
            <a:ext cx="13301721" cy="1583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32"/>
              </a:lnSpc>
            </a:pPr>
            <a:r>
              <a:rPr lang="es-AR" sz="12753" spc="-803" dirty="0">
                <a:solidFill>
                  <a:srgbClr val="FFD630"/>
                </a:solidFill>
                <a:latin typeface="Poppins Medium"/>
              </a:rPr>
              <a:t>¿Preguntas?</a:t>
            </a:r>
          </a:p>
        </p:txBody>
      </p:sp>
      <p:sp>
        <p:nvSpPr>
          <p:cNvPr id="11" name="Freeform 11"/>
          <p:cNvSpPr/>
          <p:nvPr/>
        </p:nvSpPr>
        <p:spPr>
          <a:xfrm>
            <a:off x="-1207274" y="8318844"/>
            <a:ext cx="2633768" cy="3082069"/>
          </a:xfrm>
          <a:custGeom>
            <a:avLst/>
            <a:gdLst/>
            <a:ahLst/>
            <a:cxnLst/>
            <a:rect l="l" t="t" r="r" b="b"/>
            <a:pathLst>
              <a:path w="2633768" h="3082069">
                <a:moveTo>
                  <a:pt x="0" y="0"/>
                </a:moveTo>
                <a:lnTo>
                  <a:pt x="2633768" y="0"/>
                </a:lnTo>
                <a:lnTo>
                  <a:pt x="2633768" y="3082070"/>
                </a:lnTo>
                <a:lnTo>
                  <a:pt x="0" y="30820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2403463" y="-1057122"/>
            <a:ext cx="2633768" cy="3082069"/>
          </a:xfrm>
          <a:custGeom>
            <a:avLst/>
            <a:gdLst/>
            <a:ahLst/>
            <a:cxnLst/>
            <a:rect l="l" t="t" r="r" b="b"/>
            <a:pathLst>
              <a:path w="2633768" h="3082069">
                <a:moveTo>
                  <a:pt x="0" y="0"/>
                </a:moveTo>
                <a:lnTo>
                  <a:pt x="2633768" y="0"/>
                </a:lnTo>
                <a:lnTo>
                  <a:pt x="2633768" y="3082069"/>
                </a:lnTo>
                <a:lnTo>
                  <a:pt x="0" y="30820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7005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4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850136" y="0"/>
            <a:ext cx="9437864" cy="10287000"/>
            <a:chOff x="0" y="0"/>
            <a:chExt cx="248569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85693" cy="2709333"/>
            </a:xfrm>
            <a:custGeom>
              <a:avLst/>
              <a:gdLst/>
              <a:ahLst/>
              <a:cxnLst/>
              <a:rect l="l" t="t" r="r" b="b"/>
              <a:pathLst>
                <a:path w="2485693" h="2709333">
                  <a:moveTo>
                    <a:pt x="0" y="0"/>
                  </a:moveTo>
                  <a:lnTo>
                    <a:pt x="2485693" y="0"/>
                  </a:lnTo>
                  <a:lnTo>
                    <a:pt x="2485693" y="2709333"/>
                  </a:lnTo>
                  <a:lnTo>
                    <a:pt x="0" y="2709333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85073"/>
            <a:ext cx="7236524" cy="1362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</a:pPr>
            <a:r>
              <a:rPr lang="en-US" sz="7500" spc="-210">
                <a:solidFill>
                  <a:srgbClr val="CFAB19"/>
                </a:solidFill>
                <a:latin typeface="Poppins Medium"/>
              </a:rPr>
              <a:t>Problemas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-2915095" y="5345029"/>
            <a:ext cx="6379745" cy="637974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0B623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871339" y="1728470"/>
            <a:ext cx="7551246" cy="7444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8" lvl="1" indent="-302259">
              <a:lnSpc>
                <a:spcPts val="3919"/>
              </a:lnSpc>
              <a:buFont typeface="Arial"/>
              <a:buChar char="•"/>
            </a:pPr>
            <a:r>
              <a:rPr lang="es-AR" sz="2799" spc="-78" dirty="0">
                <a:solidFill>
                  <a:srgbClr val="FFFFFF"/>
                </a:solidFill>
                <a:latin typeface="Poppins Medium"/>
              </a:rPr>
              <a:t>Solicitud de turnos solamente de forma presencial</a:t>
            </a:r>
          </a:p>
          <a:p>
            <a:pPr marL="604518" lvl="1" indent="-302259">
              <a:lnSpc>
                <a:spcPts val="3919"/>
              </a:lnSpc>
              <a:buFont typeface="Arial"/>
              <a:buChar char="•"/>
            </a:pPr>
            <a:r>
              <a:rPr lang="es-AR" sz="2799" spc="-78" dirty="0">
                <a:solidFill>
                  <a:srgbClr val="FFFFFF"/>
                </a:solidFill>
                <a:latin typeface="Poppins Medium"/>
              </a:rPr>
              <a:t>Programación de turnos registrados en libreta física</a:t>
            </a:r>
          </a:p>
          <a:p>
            <a:pPr marL="604518" lvl="1" indent="-302259">
              <a:lnSpc>
                <a:spcPts val="3919"/>
              </a:lnSpc>
              <a:buFont typeface="Arial"/>
              <a:buChar char="•"/>
            </a:pPr>
            <a:r>
              <a:rPr lang="es-AR" sz="2799" spc="-78" dirty="0">
                <a:solidFill>
                  <a:srgbClr val="FFFFFF"/>
                </a:solidFill>
                <a:latin typeface="Poppins Medium"/>
              </a:rPr>
              <a:t>Historia clínica de pacientes registrados en papel</a:t>
            </a:r>
          </a:p>
          <a:p>
            <a:pPr marL="604518" lvl="1" indent="-302259">
              <a:lnSpc>
                <a:spcPts val="3919"/>
              </a:lnSpc>
              <a:buFont typeface="Arial"/>
              <a:buChar char="•"/>
            </a:pPr>
            <a:r>
              <a:rPr lang="es-AR" sz="2799" spc="-78" dirty="0">
                <a:solidFill>
                  <a:srgbClr val="FFFFFF"/>
                </a:solidFill>
                <a:latin typeface="Poppins Medium"/>
              </a:rPr>
              <a:t>Planes alimentarios realizados manualmente</a:t>
            </a:r>
          </a:p>
          <a:p>
            <a:pPr marL="604518" lvl="1" indent="-302259">
              <a:lnSpc>
                <a:spcPts val="3919"/>
              </a:lnSpc>
              <a:buFont typeface="Arial"/>
              <a:buChar char="•"/>
            </a:pPr>
            <a:r>
              <a:rPr lang="es-AR" sz="2799" spc="-78" dirty="0">
                <a:solidFill>
                  <a:srgbClr val="FFFFFF"/>
                </a:solidFill>
                <a:latin typeface="Poppins Medium"/>
              </a:rPr>
              <a:t>Demora en la generación de los planes alimentarios</a:t>
            </a:r>
          </a:p>
          <a:p>
            <a:pPr marL="604518" lvl="1" indent="-302259">
              <a:lnSpc>
                <a:spcPts val="3919"/>
              </a:lnSpc>
              <a:buFont typeface="Arial"/>
              <a:buChar char="•"/>
            </a:pPr>
            <a:r>
              <a:rPr lang="es-AR" sz="2799" spc="-78" dirty="0">
                <a:solidFill>
                  <a:srgbClr val="FFFFFF"/>
                </a:solidFill>
                <a:latin typeface="Poppins Medium"/>
              </a:rPr>
              <a:t>Cálculos de valores nutricionales manuales</a:t>
            </a:r>
          </a:p>
          <a:p>
            <a:pPr marL="604518" lvl="1" indent="-302259">
              <a:lnSpc>
                <a:spcPts val="3919"/>
              </a:lnSpc>
              <a:buFont typeface="Arial"/>
              <a:buChar char="•"/>
            </a:pPr>
            <a:r>
              <a:rPr lang="es-AR" sz="2799" spc="-78" dirty="0">
                <a:solidFill>
                  <a:srgbClr val="FFFFFF"/>
                </a:solidFill>
                <a:latin typeface="Poppins Medium"/>
              </a:rPr>
              <a:t>Los pacientes no tienen acceso a su historia clínica y seguimiento</a:t>
            </a:r>
          </a:p>
          <a:p>
            <a:pPr>
              <a:lnSpc>
                <a:spcPts val="3919"/>
              </a:lnSpc>
            </a:pPr>
            <a:endParaRPr lang="en-US" sz="2799" spc="-78" dirty="0">
              <a:solidFill>
                <a:srgbClr val="FFFFFF"/>
              </a:solidFill>
              <a:latin typeface="Poppins Medium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9651546" y="1424141"/>
            <a:ext cx="7835044" cy="7438718"/>
            <a:chOff x="0" y="0"/>
            <a:chExt cx="10446725" cy="9918291"/>
          </a:xfrm>
        </p:grpSpPr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2"/>
            <a:srcRect l="14879" r="14879"/>
            <a:stretch>
              <a:fillRect/>
            </a:stretch>
          </p:blipFill>
          <p:spPr>
            <a:xfrm>
              <a:off x="0" y="0"/>
              <a:ext cx="10446725" cy="9918291"/>
            </a:xfrm>
            <a:prstGeom prst="rect">
              <a:avLst/>
            </a:prstGeom>
          </p:spPr>
        </p:pic>
      </p:grpSp>
      <p:sp>
        <p:nvSpPr>
          <p:cNvPr id="12" name="Freeform 12"/>
          <p:cNvSpPr/>
          <p:nvPr/>
        </p:nvSpPr>
        <p:spPr>
          <a:xfrm>
            <a:off x="-1883228" y="8862859"/>
            <a:ext cx="2633768" cy="3082069"/>
          </a:xfrm>
          <a:custGeom>
            <a:avLst/>
            <a:gdLst/>
            <a:ahLst/>
            <a:cxnLst/>
            <a:rect l="l" t="t" r="r" b="b"/>
            <a:pathLst>
              <a:path w="2633768" h="3082069">
                <a:moveTo>
                  <a:pt x="0" y="0"/>
                </a:moveTo>
                <a:lnTo>
                  <a:pt x="2633769" y="0"/>
                </a:lnTo>
                <a:lnTo>
                  <a:pt x="2633769" y="3082069"/>
                </a:lnTo>
                <a:lnTo>
                  <a:pt x="0" y="30820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7533252" y="-1541035"/>
            <a:ext cx="2633768" cy="3082069"/>
          </a:xfrm>
          <a:custGeom>
            <a:avLst/>
            <a:gdLst/>
            <a:ahLst/>
            <a:cxnLst/>
            <a:rect l="l" t="t" r="r" b="b"/>
            <a:pathLst>
              <a:path w="2633768" h="3082069">
                <a:moveTo>
                  <a:pt x="0" y="0"/>
                </a:moveTo>
                <a:lnTo>
                  <a:pt x="2633768" y="0"/>
                </a:lnTo>
                <a:lnTo>
                  <a:pt x="2633768" y="3082070"/>
                </a:lnTo>
                <a:lnTo>
                  <a:pt x="0" y="30820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7939089"/>
            <a:ext cx="18288000" cy="2347911"/>
            <a:chOff x="0" y="0"/>
            <a:chExt cx="4816593" cy="6183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618380"/>
            </a:xfrm>
            <a:custGeom>
              <a:avLst/>
              <a:gdLst/>
              <a:ahLst/>
              <a:cxnLst/>
              <a:rect l="l" t="t" r="r" b="b"/>
              <a:pathLst>
                <a:path w="4816592" h="618380">
                  <a:moveTo>
                    <a:pt x="0" y="0"/>
                  </a:moveTo>
                  <a:lnTo>
                    <a:pt x="4816592" y="0"/>
                  </a:lnTo>
                  <a:lnTo>
                    <a:pt x="4816592" y="618380"/>
                  </a:lnTo>
                  <a:lnTo>
                    <a:pt x="0" y="618380"/>
                  </a:lnTo>
                  <a:lnTo>
                    <a:pt x="0" y="0"/>
                  </a:lnTo>
                </a:path>
              </a:pathLst>
            </a:custGeom>
            <a:solidFill>
              <a:srgbClr val="094D2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92081" y="-849730"/>
            <a:ext cx="2633768" cy="3082069"/>
          </a:xfrm>
          <a:custGeom>
            <a:avLst/>
            <a:gdLst/>
            <a:ahLst/>
            <a:cxnLst/>
            <a:rect l="l" t="t" r="r" b="b"/>
            <a:pathLst>
              <a:path w="2633768" h="3082069">
                <a:moveTo>
                  <a:pt x="0" y="0"/>
                </a:moveTo>
                <a:lnTo>
                  <a:pt x="2633769" y="0"/>
                </a:lnTo>
                <a:lnTo>
                  <a:pt x="2633769" y="3082069"/>
                </a:lnTo>
                <a:lnTo>
                  <a:pt x="0" y="3082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028700" y="1424141"/>
            <a:ext cx="7835044" cy="7438718"/>
            <a:chOff x="0" y="0"/>
            <a:chExt cx="10446725" cy="9918291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/>
            <a:srcRect l="13793" r="13793"/>
            <a:stretch>
              <a:fillRect/>
            </a:stretch>
          </p:blipFill>
          <p:spPr>
            <a:xfrm>
              <a:off x="0" y="0"/>
              <a:ext cx="10446725" cy="9918291"/>
            </a:xfrm>
            <a:prstGeom prst="rect">
              <a:avLst/>
            </a:prstGeom>
          </p:spPr>
        </p:pic>
      </p:grpSp>
      <p:sp>
        <p:nvSpPr>
          <p:cNvPr id="8" name="TextBox 8"/>
          <p:cNvSpPr txBox="1"/>
          <p:nvPr/>
        </p:nvSpPr>
        <p:spPr>
          <a:xfrm>
            <a:off x="9144000" y="1206804"/>
            <a:ext cx="7203447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50"/>
              </a:lnSpc>
            </a:pPr>
            <a:r>
              <a:rPr lang="en-US" sz="7500" spc="-472">
                <a:solidFill>
                  <a:srgbClr val="CFAB19"/>
                </a:solidFill>
                <a:latin typeface="Poppins Medium"/>
              </a:rPr>
              <a:t>Solución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44000" y="2533500"/>
            <a:ext cx="8746958" cy="3976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390" lvl="1" indent="-302195">
              <a:lnSpc>
                <a:spcPts val="3919"/>
              </a:lnSpc>
              <a:buFont typeface="Arial"/>
              <a:buChar char="•"/>
            </a:pPr>
            <a:r>
              <a:rPr lang="es-AR" sz="2799" spc="-78" dirty="0">
                <a:solidFill>
                  <a:srgbClr val="000000"/>
                </a:solidFill>
                <a:latin typeface="Poppins Medium"/>
              </a:rPr>
              <a:t>Solicitud online de turnos. </a:t>
            </a:r>
          </a:p>
          <a:p>
            <a:pPr marL="604390" lvl="1" indent="-302195">
              <a:lnSpc>
                <a:spcPts val="3919"/>
              </a:lnSpc>
              <a:buFont typeface="Arial"/>
              <a:buChar char="•"/>
            </a:pPr>
            <a:r>
              <a:rPr lang="es-AR" sz="2799" spc="-78" dirty="0">
                <a:solidFill>
                  <a:srgbClr val="000000"/>
                </a:solidFill>
                <a:latin typeface="Poppins Medium"/>
              </a:rPr>
              <a:t>Gestión de las consultas de los pacientes</a:t>
            </a:r>
          </a:p>
          <a:p>
            <a:pPr marL="604390" lvl="1" indent="-302195">
              <a:lnSpc>
                <a:spcPts val="3919"/>
              </a:lnSpc>
              <a:buFont typeface="Arial"/>
              <a:buChar char="•"/>
            </a:pPr>
            <a:r>
              <a:rPr lang="es-AR" sz="2799" spc="-78" dirty="0">
                <a:solidFill>
                  <a:srgbClr val="000000"/>
                </a:solidFill>
                <a:latin typeface="Poppins Medium"/>
              </a:rPr>
              <a:t>Automatización de los planes.</a:t>
            </a:r>
          </a:p>
          <a:p>
            <a:pPr marL="604390" lvl="1" indent="-302195">
              <a:lnSpc>
                <a:spcPts val="3919"/>
              </a:lnSpc>
              <a:buFont typeface="Arial"/>
              <a:buChar char="•"/>
            </a:pPr>
            <a:r>
              <a:rPr lang="es-AR" sz="2799" spc="-78" dirty="0">
                <a:solidFill>
                  <a:srgbClr val="000000"/>
                </a:solidFill>
                <a:latin typeface="Poppins Medium"/>
              </a:rPr>
              <a:t>Consultar y/o modificar los planes generados</a:t>
            </a:r>
          </a:p>
          <a:p>
            <a:pPr marL="604390" lvl="1" indent="-302195">
              <a:lnSpc>
                <a:spcPts val="3919"/>
              </a:lnSpc>
              <a:buFont typeface="Arial"/>
              <a:buChar char="•"/>
            </a:pPr>
            <a:r>
              <a:rPr lang="es-AR" sz="2799" spc="-78" dirty="0">
                <a:solidFill>
                  <a:srgbClr val="000000"/>
                </a:solidFill>
                <a:latin typeface="Poppins Medium"/>
              </a:rPr>
              <a:t>Permitir a los pacientes su seguimiento continuo.</a:t>
            </a:r>
          </a:p>
          <a:p>
            <a:pPr marL="604390" lvl="1" indent="-302195">
              <a:lnSpc>
                <a:spcPts val="3919"/>
              </a:lnSpc>
              <a:buFont typeface="Arial"/>
              <a:buChar char="•"/>
            </a:pPr>
            <a:r>
              <a:rPr lang="es-AR" sz="2799" spc="-78" dirty="0">
                <a:solidFill>
                  <a:srgbClr val="000000"/>
                </a:solidFill>
                <a:latin typeface="Poppins Medium"/>
              </a:rPr>
              <a:t>Cálculos automáticos de valores nutricionales y peso ideal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4616864" y="7939089"/>
            <a:ext cx="6379745" cy="6065585"/>
            <a:chOff x="0" y="0"/>
            <a:chExt cx="812800" cy="7727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772775"/>
            </a:xfrm>
            <a:custGeom>
              <a:avLst/>
              <a:gdLst/>
              <a:ahLst/>
              <a:cxnLst/>
              <a:rect l="l" t="t" r="r" b="b"/>
              <a:pathLst>
                <a:path w="812800" h="772775">
                  <a:moveTo>
                    <a:pt x="406400" y="0"/>
                  </a:moveTo>
                  <a:cubicBezTo>
                    <a:pt x="181951" y="0"/>
                    <a:pt x="0" y="172992"/>
                    <a:pt x="0" y="386388"/>
                  </a:cubicBezTo>
                  <a:cubicBezTo>
                    <a:pt x="0" y="599783"/>
                    <a:pt x="181951" y="772775"/>
                    <a:pt x="406400" y="772775"/>
                  </a:cubicBezTo>
                  <a:cubicBezTo>
                    <a:pt x="630849" y="772775"/>
                    <a:pt x="812800" y="599783"/>
                    <a:pt x="812800" y="386388"/>
                  </a:cubicBezTo>
                  <a:cubicBezTo>
                    <a:pt x="812800" y="172992"/>
                    <a:pt x="630849" y="0"/>
                    <a:pt x="406400" y="0"/>
                  </a:cubicBezTo>
                </a:path>
              </a:pathLst>
            </a:custGeom>
            <a:solidFill>
              <a:srgbClr val="0B6230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3543976" y="8143875"/>
            <a:ext cx="2633768" cy="3082069"/>
          </a:xfrm>
          <a:custGeom>
            <a:avLst/>
            <a:gdLst/>
            <a:ahLst/>
            <a:cxnLst/>
            <a:rect l="l" t="t" r="r" b="b"/>
            <a:pathLst>
              <a:path w="2633768" h="3082069">
                <a:moveTo>
                  <a:pt x="0" y="0"/>
                </a:moveTo>
                <a:lnTo>
                  <a:pt x="2633768" y="0"/>
                </a:lnTo>
                <a:lnTo>
                  <a:pt x="2633768" y="3082069"/>
                </a:lnTo>
                <a:lnTo>
                  <a:pt x="0" y="3082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4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11176" y="7288763"/>
            <a:ext cx="6379745" cy="6379745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0B623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720347" y="-3189872"/>
            <a:ext cx="6728826" cy="6728826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0B623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 flipV="1">
            <a:off x="13810562" y="6358368"/>
            <a:ext cx="5918033" cy="5390790"/>
          </a:xfrm>
          <a:custGeom>
            <a:avLst/>
            <a:gdLst/>
            <a:ahLst/>
            <a:cxnLst/>
            <a:rect l="l" t="t" r="r" b="b"/>
            <a:pathLst>
              <a:path w="5918033" h="5390790">
                <a:moveTo>
                  <a:pt x="5918033" y="5390790"/>
                </a:moveTo>
                <a:lnTo>
                  <a:pt x="0" y="5390790"/>
                </a:lnTo>
                <a:lnTo>
                  <a:pt x="0" y="0"/>
                </a:lnTo>
                <a:lnTo>
                  <a:pt x="5918033" y="0"/>
                </a:lnTo>
                <a:lnTo>
                  <a:pt x="5918033" y="539079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5609268" y="975736"/>
            <a:ext cx="7069463" cy="10678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92"/>
              </a:lnSpc>
            </a:pPr>
            <a:r>
              <a:rPr lang="es-AR" sz="8578" spc="-540" dirty="0">
                <a:solidFill>
                  <a:srgbClr val="CFAB19"/>
                </a:solidFill>
                <a:latin typeface="Poppins Medium"/>
              </a:rPr>
              <a:t>Alcance</a:t>
            </a:r>
          </a:p>
        </p:txBody>
      </p:sp>
      <p:sp>
        <p:nvSpPr>
          <p:cNvPr id="11" name="Freeform 11"/>
          <p:cNvSpPr/>
          <p:nvPr/>
        </p:nvSpPr>
        <p:spPr>
          <a:xfrm>
            <a:off x="12403463" y="-1057122"/>
            <a:ext cx="2633768" cy="3082069"/>
          </a:xfrm>
          <a:custGeom>
            <a:avLst/>
            <a:gdLst/>
            <a:ahLst/>
            <a:cxnLst/>
            <a:rect l="l" t="t" r="r" b="b"/>
            <a:pathLst>
              <a:path w="2633768" h="3082069">
                <a:moveTo>
                  <a:pt x="0" y="0"/>
                </a:moveTo>
                <a:lnTo>
                  <a:pt x="2633768" y="0"/>
                </a:lnTo>
                <a:lnTo>
                  <a:pt x="2633768" y="3082069"/>
                </a:lnTo>
                <a:lnTo>
                  <a:pt x="0" y="30820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5">
            <a:extLst>
              <a:ext uri="{FF2B5EF4-FFF2-40B4-BE49-F238E27FC236}">
                <a16:creationId xmlns:a16="http://schemas.microsoft.com/office/drawing/2014/main" id="{D63E18B8-F270-47F2-B652-39F70512A005}"/>
              </a:ext>
            </a:extLst>
          </p:cNvPr>
          <p:cNvSpPr txBox="1"/>
          <p:nvPr/>
        </p:nvSpPr>
        <p:spPr>
          <a:xfrm>
            <a:off x="1967055" y="2342643"/>
            <a:ext cx="14353887" cy="7039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6" lvl="1" indent="-345438">
              <a:lnSpc>
                <a:spcPts val="7999"/>
              </a:lnSpc>
              <a:buFont typeface="Arial"/>
              <a:buChar char="•"/>
            </a:pPr>
            <a:r>
              <a:rPr lang="es-AR" sz="3199" spc="-89" dirty="0">
                <a:solidFill>
                  <a:srgbClr val="FFFFFF"/>
                </a:solidFill>
                <a:latin typeface="Poppins Medium"/>
              </a:rPr>
              <a:t>Solamente a consultorios nutricionistas que ofrezcan asesoramiento nutricional.</a:t>
            </a:r>
          </a:p>
          <a:p>
            <a:pPr marL="690876" lvl="1" indent="-345438">
              <a:lnSpc>
                <a:spcPts val="7999"/>
              </a:lnSpc>
              <a:buFont typeface="Arial"/>
              <a:buChar char="•"/>
            </a:pPr>
            <a:r>
              <a:rPr lang="es-AR" sz="3199" spc="-89" dirty="0">
                <a:solidFill>
                  <a:srgbClr val="FFFFFF"/>
                </a:solidFill>
                <a:latin typeface="Poppins Medium"/>
              </a:rPr>
              <a:t>Solicitud de turnos online.</a:t>
            </a:r>
          </a:p>
          <a:p>
            <a:pPr marL="690876" lvl="1" indent="-345438">
              <a:lnSpc>
                <a:spcPts val="7999"/>
              </a:lnSpc>
              <a:buFont typeface="Arial"/>
              <a:buChar char="•"/>
            </a:pPr>
            <a:r>
              <a:rPr lang="es-AR" sz="3199" spc="-89" dirty="0">
                <a:solidFill>
                  <a:srgbClr val="FFFFFF"/>
                </a:solidFill>
                <a:latin typeface="Poppins Medium"/>
              </a:rPr>
              <a:t>Seguimiento para los pacientes.</a:t>
            </a:r>
          </a:p>
          <a:p>
            <a:pPr marL="690876" lvl="1" indent="-345438">
              <a:lnSpc>
                <a:spcPts val="7999"/>
              </a:lnSpc>
              <a:buFont typeface="Arial"/>
              <a:buChar char="•"/>
            </a:pPr>
            <a:endParaRPr lang="es-AR" sz="3199" spc="-89" dirty="0">
              <a:solidFill>
                <a:srgbClr val="FFFFFF"/>
              </a:solidFill>
              <a:latin typeface="Poppins Medium"/>
            </a:endParaRPr>
          </a:p>
          <a:p>
            <a:pPr marL="690876" lvl="1" indent="-345438">
              <a:lnSpc>
                <a:spcPts val="7999"/>
              </a:lnSpc>
              <a:buFont typeface="Arial"/>
              <a:buChar char="•"/>
            </a:pPr>
            <a:endParaRPr lang="es-AR" sz="3199" spc="-89" dirty="0">
              <a:solidFill>
                <a:srgbClr val="FFFFFF"/>
              </a:solidFill>
              <a:latin typeface="Poppins Medium"/>
            </a:endParaRPr>
          </a:p>
          <a:p>
            <a:pPr>
              <a:lnSpc>
                <a:spcPts val="7999"/>
              </a:lnSpc>
            </a:pPr>
            <a:endParaRPr lang="en-US" sz="3199" spc="-89" dirty="0">
              <a:solidFill>
                <a:srgbClr val="FFFFFF"/>
              </a:solidFill>
              <a:latin typeface="Poppi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4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11176" y="7288763"/>
            <a:ext cx="6379745" cy="6379745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0B623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720347" y="-3189872"/>
            <a:ext cx="6728826" cy="6728826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0B623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 flipV="1">
            <a:off x="13810562" y="6358368"/>
            <a:ext cx="5918033" cy="5390790"/>
          </a:xfrm>
          <a:custGeom>
            <a:avLst/>
            <a:gdLst/>
            <a:ahLst/>
            <a:cxnLst/>
            <a:rect l="l" t="t" r="r" b="b"/>
            <a:pathLst>
              <a:path w="5918033" h="5390790">
                <a:moveTo>
                  <a:pt x="5918033" y="5390790"/>
                </a:moveTo>
                <a:lnTo>
                  <a:pt x="0" y="5390790"/>
                </a:lnTo>
                <a:lnTo>
                  <a:pt x="0" y="0"/>
                </a:lnTo>
                <a:lnTo>
                  <a:pt x="5918033" y="0"/>
                </a:lnTo>
                <a:lnTo>
                  <a:pt x="5918033" y="539079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909532" y="647032"/>
            <a:ext cx="10468931" cy="20809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92"/>
              </a:lnSpc>
            </a:pPr>
            <a:r>
              <a:rPr lang="es-AR" sz="8578" spc="-540" dirty="0">
                <a:solidFill>
                  <a:srgbClr val="CFAB19"/>
                </a:solidFill>
                <a:latin typeface="Poppins Medium"/>
              </a:rPr>
              <a:t>Módulos implementados</a:t>
            </a:r>
          </a:p>
        </p:txBody>
      </p:sp>
      <p:sp>
        <p:nvSpPr>
          <p:cNvPr id="11" name="Freeform 11"/>
          <p:cNvSpPr/>
          <p:nvPr/>
        </p:nvSpPr>
        <p:spPr>
          <a:xfrm>
            <a:off x="12403463" y="-1057122"/>
            <a:ext cx="2633768" cy="3082069"/>
          </a:xfrm>
          <a:custGeom>
            <a:avLst/>
            <a:gdLst/>
            <a:ahLst/>
            <a:cxnLst/>
            <a:rect l="l" t="t" r="r" b="b"/>
            <a:pathLst>
              <a:path w="2633768" h="3082069">
                <a:moveTo>
                  <a:pt x="0" y="0"/>
                </a:moveTo>
                <a:lnTo>
                  <a:pt x="2633768" y="0"/>
                </a:lnTo>
                <a:lnTo>
                  <a:pt x="2633768" y="3082069"/>
                </a:lnTo>
                <a:lnTo>
                  <a:pt x="0" y="30820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5">
            <a:extLst>
              <a:ext uri="{FF2B5EF4-FFF2-40B4-BE49-F238E27FC236}">
                <a16:creationId xmlns:a16="http://schemas.microsoft.com/office/drawing/2014/main" id="{D63E18B8-F270-47F2-B652-39F70512A005}"/>
              </a:ext>
            </a:extLst>
          </p:cNvPr>
          <p:cNvSpPr txBox="1"/>
          <p:nvPr/>
        </p:nvSpPr>
        <p:spPr>
          <a:xfrm>
            <a:off x="1295329" y="3051500"/>
            <a:ext cx="7786547" cy="9091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76" lvl="1" indent="-345438">
              <a:lnSpc>
                <a:spcPts val="7999"/>
              </a:lnSpc>
              <a:buFont typeface="Arial"/>
              <a:buChar char="•"/>
            </a:pPr>
            <a:r>
              <a:rPr lang="es-AR" sz="3199" spc="-89" dirty="0">
                <a:solidFill>
                  <a:srgbClr val="FFFFFF"/>
                </a:solidFill>
                <a:latin typeface="Poppins Medium"/>
              </a:rPr>
              <a:t>Turnos y consultas.</a:t>
            </a:r>
          </a:p>
          <a:p>
            <a:pPr marL="690876" lvl="1" indent="-345438">
              <a:lnSpc>
                <a:spcPts val="7999"/>
              </a:lnSpc>
              <a:buFont typeface="Arial"/>
              <a:buChar char="•"/>
            </a:pPr>
            <a:r>
              <a:rPr lang="es-AR" sz="3199" spc="-89" dirty="0">
                <a:solidFill>
                  <a:srgbClr val="FFFFFF"/>
                </a:solidFill>
                <a:latin typeface="Poppins Medium"/>
              </a:rPr>
              <a:t>Planes de alimentación.</a:t>
            </a:r>
          </a:p>
          <a:p>
            <a:pPr marL="690876" lvl="1" indent="-345438">
              <a:lnSpc>
                <a:spcPts val="7999"/>
              </a:lnSpc>
              <a:buFont typeface="Arial"/>
              <a:buChar char="•"/>
            </a:pPr>
            <a:r>
              <a:rPr lang="es-AR" sz="3199" spc="-89" dirty="0">
                <a:solidFill>
                  <a:srgbClr val="FFFFFF"/>
                </a:solidFill>
                <a:latin typeface="Poppins Medium"/>
              </a:rPr>
              <a:t>Planes de seguimiento.</a:t>
            </a:r>
          </a:p>
          <a:p>
            <a:pPr marL="690876" lvl="1" indent="-345438">
              <a:lnSpc>
                <a:spcPts val="7999"/>
              </a:lnSpc>
              <a:buFont typeface="Arial"/>
              <a:buChar char="•"/>
            </a:pPr>
            <a:r>
              <a:rPr lang="es-AR" sz="3199" spc="-89" dirty="0">
                <a:solidFill>
                  <a:srgbClr val="FFFFFF"/>
                </a:solidFill>
                <a:latin typeface="Poppins Medium"/>
              </a:rPr>
              <a:t>Menú semanal.</a:t>
            </a:r>
          </a:p>
          <a:p>
            <a:pPr marL="690876" lvl="1" indent="-345438">
              <a:lnSpc>
                <a:spcPts val="7999"/>
              </a:lnSpc>
              <a:buFont typeface="Arial"/>
              <a:buChar char="•"/>
            </a:pPr>
            <a:r>
              <a:rPr lang="es-AR" sz="3199" spc="-89" dirty="0">
                <a:solidFill>
                  <a:srgbClr val="FFFFFF"/>
                </a:solidFill>
                <a:latin typeface="Poppins Medium"/>
              </a:rPr>
              <a:t>Actividades.</a:t>
            </a:r>
          </a:p>
          <a:p>
            <a:pPr marL="690876" lvl="1" indent="-345438">
              <a:lnSpc>
                <a:spcPts val="7999"/>
              </a:lnSpc>
              <a:buFont typeface="Arial"/>
              <a:buChar char="•"/>
            </a:pPr>
            <a:endParaRPr lang="es-AR" sz="3199" spc="-89" dirty="0">
              <a:solidFill>
                <a:srgbClr val="FFFFFF"/>
              </a:solidFill>
              <a:latin typeface="Poppins Medium"/>
            </a:endParaRPr>
          </a:p>
          <a:p>
            <a:pPr marL="690876" lvl="1" indent="-345438">
              <a:lnSpc>
                <a:spcPts val="7999"/>
              </a:lnSpc>
              <a:buFont typeface="Arial"/>
              <a:buChar char="•"/>
            </a:pPr>
            <a:endParaRPr lang="es-AR" sz="3199" spc="-89" dirty="0">
              <a:solidFill>
                <a:srgbClr val="FFFFFF"/>
              </a:solidFill>
              <a:latin typeface="Poppins Medium"/>
            </a:endParaRPr>
          </a:p>
          <a:p>
            <a:pPr marL="690876" lvl="1" indent="-345438">
              <a:lnSpc>
                <a:spcPts val="7999"/>
              </a:lnSpc>
              <a:buFont typeface="Arial"/>
              <a:buChar char="•"/>
            </a:pPr>
            <a:endParaRPr lang="es-AR" sz="3199" spc="-89" dirty="0">
              <a:solidFill>
                <a:srgbClr val="FFFFFF"/>
              </a:solidFill>
              <a:latin typeface="Poppins Medium"/>
            </a:endParaRPr>
          </a:p>
          <a:p>
            <a:pPr>
              <a:lnSpc>
                <a:spcPts val="7999"/>
              </a:lnSpc>
            </a:pPr>
            <a:endParaRPr lang="en-US" sz="3199" spc="-89" dirty="0">
              <a:solidFill>
                <a:srgbClr val="FFFFFF"/>
              </a:solidFill>
              <a:latin typeface="Poppins Medium"/>
            </a:endParaRP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37361436-1FFE-432A-B0DF-BD53AA8F06C7}"/>
              </a:ext>
            </a:extLst>
          </p:cNvPr>
          <p:cNvSpPr txBox="1"/>
          <p:nvPr/>
        </p:nvSpPr>
        <p:spPr>
          <a:xfrm>
            <a:off x="10390280" y="3051500"/>
            <a:ext cx="7786547" cy="70398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76" lvl="1" indent="-345438">
              <a:lnSpc>
                <a:spcPts val="7999"/>
              </a:lnSpc>
              <a:buFont typeface="Arial"/>
              <a:buChar char="•"/>
            </a:pPr>
            <a:r>
              <a:rPr lang="es-AR" sz="3199" spc="-89" dirty="0">
                <a:solidFill>
                  <a:srgbClr val="FFFFFF"/>
                </a:solidFill>
                <a:latin typeface="Poppins Medium"/>
              </a:rPr>
              <a:t>Recetas</a:t>
            </a:r>
          </a:p>
          <a:p>
            <a:pPr marL="690876" lvl="1" indent="-345438">
              <a:lnSpc>
                <a:spcPts val="7999"/>
              </a:lnSpc>
              <a:buFont typeface="Arial"/>
              <a:buChar char="•"/>
            </a:pPr>
            <a:r>
              <a:rPr lang="es-AR" sz="3199" spc="-89" dirty="0">
                <a:solidFill>
                  <a:srgbClr val="FFFFFF"/>
                </a:solidFill>
                <a:latin typeface="Poppins Medium"/>
              </a:rPr>
              <a:t>Historia clínica y pacientes</a:t>
            </a:r>
          </a:p>
          <a:p>
            <a:pPr marL="690876" lvl="1" indent="-345438">
              <a:lnSpc>
                <a:spcPts val="7999"/>
              </a:lnSpc>
              <a:buFont typeface="Arial"/>
              <a:buChar char="•"/>
            </a:pPr>
            <a:r>
              <a:rPr lang="es-AR" sz="3199" spc="-89" dirty="0">
                <a:solidFill>
                  <a:srgbClr val="FFFFFF"/>
                </a:solidFill>
                <a:latin typeface="Poppins Medium"/>
              </a:rPr>
              <a:t>Informes y estadísticas</a:t>
            </a:r>
          </a:p>
          <a:p>
            <a:pPr marL="690876" lvl="1" indent="-345438">
              <a:lnSpc>
                <a:spcPts val="7999"/>
              </a:lnSpc>
              <a:buFont typeface="Arial"/>
              <a:buChar char="•"/>
            </a:pPr>
            <a:r>
              <a:rPr lang="es-AR" sz="3199" spc="-89" dirty="0">
                <a:solidFill>
                  <a:srgbClr val="FFFFFF"/>
                </a:solidFill>
                <a:latin typeface="Poppins Medium"/>
              </a:rPr>
              <a:t>Auditoría</a:t>
            </a:r>
          </a:p>
          <a:p>
            <a:pPr marL="690876" lvl="1" indent="-345438">
              <a:lnSpc>
                <a:spcPts val="7999"/>
              </a:lnSpc>
              <a:buFont typeface="Arial"/>
              <a:buChar char="•"/>
            </a:pPr>
            <a:r>
              <a:rPr lang="es-AR" sz="3199" spc="-89" dirty="0">
                <a:solidFill>
                  <a:srgbClr val="FFFFFF"/>
                </a:solidFill>
                <a:latin typeface="Poppins Medium"/>
              </a:rPr>
              <a:t>Roles y Permisos.</a:t>
            </a:r>
          </a:p>
          <a:p>
            <a:pPr marL="690876" lvl="1" indent="-345438">
              <a:lnSpc>
                <a:spcPts val="7999"/>
              </a:lnSpc>
              <a:buFont typeface="Arial"/>
              <a:buChar char="•"/>
            </a:pPr>
            <a:endParaRPr lang="es-AR" sz="3199" spc="-89" dirty="0">
              <a:solidFill>
                <a:srgbClr val="FFFFFF"/>
              </a:solidFill>
              <a:latin typeface="Poppins Medium"/>
            </a:endParaRPr>
          </a:p>
          <a:p>
            <a:pPr>
              <a:lnSpc>
                <a:spcPts val="7999"/>
              </a:lnSpc>
            </a:pPr>
            <a:endParaRPr lang="en-US" sz="3199" spc="-89" dirty="0">
              <a:solidFill>
                <a:srgbClr val="FFFFFF"/>
              </a:solidFill>
              <a:latin typeface="Poppi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95114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4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11176" y="7288763"/>
            <a:ext cx="6379745" cy="6379745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0B623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720347" y="-3189872"/>
            <a:ext cx="6728826" cy="6728826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0B623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 flipV="1">
            <a:off x="13810562" y="6358368"/>
            <a:ext cx="5918033" cy="5390790"/>
          </a:xfrm>
          <a:custGeom>
            <a:avLst/>
            <a:gdLst/>
            <a:ahLst/>
            <a:cxnLst/>
            <a:rect l="l" t="t" r="r" b="b"/>
            <a:pathLst>
              <a:path w="5918033" h="5390790">
                <a:moveTo>
                  <a:pt x="5918033" y="5390790"/>
                </a:moveTo>
                <a:lnTo>
                  <a:pt x="0" y="5390790"/>
                </a:lnTo>
                <a:lnTo>
                  <a:pt x="0" y="0"/>
                </a:lnTo>
                <a:lnTo>
                  <a:pt x="5918033" y="0"/>
                </a:lnTo>
                <a:lnTo>
                  <a:pt x="5918033" y="539079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5609268" y="4609572"/>
            <a:ext cx="7069463" cy="10678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92"/>
              </a:lnSpc>
            </a:pPr>
            <a:r>
              <a:rPr lang="es-AR" sz="8578" spc="-540">
                <a:solidFill>
                  <a:srgbClr val="CFAB19"/>
                </a:solidFill>
                <a:latin typeface="Poppins Medium"/>
              </a:rPr>
              <a:t>Demostración</a:t>
            </a:r>
          </a:p>
        </p:txBody>
      </p:sp>
      <p:sp>
        <p:nvSpPr>
          <p:cNvPr id="11" name="Freeform 11"/>
          <p:cNvSpPr/>
          <p:nvPr/>
        </p:nvSpPr>
        <p:spPr>
          <a:xfrm>
            <a:off x="12403463" y="-1057122"/>
            <a:ext cx="2633768" cy="3082069"/>
          </a:xfrm>
          <a:custGeom>
            <a:avLst/>
            <a:gdLst/>
            <a:ahLst/>
            <a:cxnLst/>
            <a:rect l="l" t="t" r="r" b="b"/>
            <a:pathLst>
              <a:path w="2633768" h="3082069">
                <a:moveTo>
                  <a:pt x="0" y="0"/>
                </a:moveTo>
                <a:lnTo>
                  <a:pt x="2633768" y="0"/>
                </a:lnTo>
                <a:lnTo>
                  <a:pt x="2633768" y="3082069"/>
                </a:lnTo>
                <a:lnTo>
                  <a:pt x="0" y="30820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914155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28689" y="0"/>
            <a:ext cx="16159311" cy="10287000"/>
            <a:chOff x="0" y="0"/>
            <a:chExt cx="4255950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55950" cy="2709333"/>
            </a:xfrm>
            <a:custGeom>
              <a:avLst/>
              <a:gdLst/>
              <a:ahLst/>
              <a:cxnLst/>
              <a:rect l="l" t="t" r="r" b="b"/>
              <a:pathLst>
                <a:path w="4255950" h="2709333">
                  <a:moveTo>
                    <a:pt x="0" y="0"/>
                  </a:moveTo>
                  <a:lnTo>
                    <a:pt x="4255950" y="0"/>
                  </a:lnTo>
                  <a:lnTo>
                    <a:pt x="4255950" y="2709333"/>
                  </a:lnTo>
                  <a:lnTo>
                    <a:pt x="0" y="2709333"/>
                  </a:lnTo>
                  <a:lnTo>
                    <a:pt x="0" y="0"/>
                  </a:lnTo>
                </a:path>
              </a:pathLst>
            </a:custGeom>
            <a:solidFill>
              <a:srgbClr val="094D2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128689" y="6897736"/>
            <a:ext cx="6379745" cy="6379745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0B623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705969" y="-3550536"/>
            <a:ext cx="6379745" cy="6379745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0B623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247221" y="7717265"/>
            <a:ext cx="2633768" cy="3082069"/>
          </a:xfrm>
          <a:custGeom>
            <a:avLst/>
            <a:gdLst/>
            <a:ahLst/>
            <a:cxnLst/>
            <a:rect l="l" t="t" r="r" b="b"/>
            <a:pathLst>
              <a:path w="2633768" h="3082069">
                <a:moveTo>
                  <a:pt x="0" y="0"/>
                </a:moveTo>
                <a:lnTo>
                  <a:pt x="2633768" y="0"/>
                </a:lnTo>
                <a:lnTo>
                  <a:pt x="2633768" y="3082070"/>
                </a:lnTo>
                <a:lnTo>
                  <a:pt x="0" y="3082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810562" y="-1475220"/>
            <a:ext cx="2936822" cy="3436707"/>
          </a:xfrm>
          <a:custGeom>
            <a:avLst/>
            <a:gdLst/>
            <a:ahLst/>
            <a:cxnLst/>
            <a:rect l="l" t="t" r="r" b="b"/>
            <a:pathLst>
              <a:path w="2936822" h="3436707">
                <a:moveTo>
                  <a:pt x="0" y="0"/>
                </a:moveTo>
                <a:lnTo>
                  <a:pt x="2936822" y="0"/>
                </a:lnTo>
                <a:lnTo>
                  <a:pt x="2936822" y="3436707"/>
                </a:lnTo>
                <a:lnTo>
                  <a:pt x="0" y="3436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 flipV="1">
            <a:off x="13810562" y="6358368"/>
            <a:ext cx="5918033" cy="5390790"/>
          </a:xfrm>
          <a:custGeom>
            <a:avLst/>
            <a:gdLst/>
            <a:ahLst/>
            <a:cxnLst/>
            <a:rect l="l" t="t" r="r" b="b"/>
            <a:pathLst>
              <a:path w="5918033" h="5390790">
                <a:moveTo>
                  <a:pt x="5918033" y="5390790"/>
                </a:moveTo>
                <a:lnTo>
                  <a:pt x="0" y="5390790"/>
                </a:lnTo>
                <a:lnTo>
                  <a:pt x="0" y="0"/>
                </a:lnTo>
                <a:lnTo>
                  <a:pt x="5918033" y="0"/>
                </a:lnTo>
                <a:lnTo>
                  <a:pt x="5918033" y="539079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2393497" y="1685943"/>
            <a:ext cx="13501006" cy="1067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92"/>
              </a:lnSpc>
            </a:pPr>
            <a:r>
              <a:rPr lang="es-AR" sz="8578" spc="-540" dirty="0">
                <a:solidFill>
                  <a:srgbClr val="CFAB19"/>
                </a:solidFill>
                <a:latin typeface="Poppins Medium"/>
              </a:rPr>
              <a:t>A futuro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393497" y="3026159"/>
            <a:ext cx="14353887" cy="2936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6" lvl="1" indent="-345438">
              <a:lnSpc>
                <a:spcPts val="7999"/>
              </a:lnSpc>
              <a:buFont typeface="Arial"/>
              <a:buChar char="•"/>
            </a:pPr>
            <a:r>
              <a:rPr lang="es-AR" sz="3199" spc="-89" dirty="0">
                <a:solidFill>
                  <a:srgbClr val="FFFFFF"/>
                </a:solidFill>
                <a:latin typeface="Poppins Medium"/>
              </a:rPr>
              <a:t>Gestión de consultorio nutricionista y dietéticas. </a:t>
            </a:r>
          </a:p>
          <a:p>
            <a:pPr marL="690876" lvl="1" indent="-345438">
              <a:lnSpc>
                <a:spcPts val="7999"/>
              </a:lnSpc>
              <a:buFont typeface="Arial"/>
              <a:buChar char="•"/>
            </a:pPr>
            <a:r>
              <a:rPr lang="es-AR" sz="3199" spc="-89" dirty="0">
                <a:solidFill>
                  <a:srgbClr val="FFFFFF"/>
                </a:solidFill>
                <a:latin typeface="Poppins Medium"/>
              </a:rPr>
              <a:t>Menú semanal inteligente.</a:t>
            </a:r>
          </a:p>
          <a:p>
            <a:pPr marL="690876" lvl="1" indent="-345438">
              <a:lnSpc>
                <a:spcPts val="7999"/>
              </a:lnSpc>
              <a:buFont typeface="Arial"/>
              <a:buChar char="•"/>
            </a:pPr>
            <a:r>
              <a:rPr lang="es-AR" sz="3199" spc="-89" dirty="0">
                <a:solidFill>
                  <a:srgbClr val="FFFFFF"/>
                </a:solidFill>
                <a:latin typeface="Poppins Medium"/>
              </a:rPr>
              <a:t>Permitir la gestión de turnos de forma presenciales.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4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062773"/>
            <a:ext cx="14353887" cy="7039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6" lvl="1" indent="-345438">
              <a:lnSpc>
                <a:spcPts val="7999"/>
              </a:lnSpc>
              <a:buFont typeface="Arial"/>
              <a:buChar char="•"/>
            </a:pPr>
            <a:r>
              <a:rPr lang="es-AR" sz="3199" spc="-89" dirty="0">
                <a:solidFill>
                  <a:srgbClr val="CFAB19"/>
                </a:solidFill>
                <a:latin typeface="Poppins Medium Bold"/>
              </a:rPr>
              <a:t>Lenguaje de Programación:</a:t>
            </a:r>
            <a:r>
              <a:rPr lang="es-AR" sz="3199" spc="-89" dirty="0">
                <a:solidFill>
                  <a:srgbClr val="FFFFFF"/>
                </a:solidFill>
                <a:latin typeface="Poppins Medium"/>
              </a:rPr>
              <a:t> PHP 8.2.0</a:t>
            </a:r>
          </a:p>
          <a:p>
            <a:pPr marL="690876" lvl="1" indent="-345438">
              <a:lnSpc>
                <a:spcPts val="7999"/>
              </a:lnSpc>
              <a:buFont typeface="Arial"/>
              <a:buChar char="•"/>
            </a:pPr>
            <a:r>
              <a:rPr lang="es-AR" sz="3199" spc="-89" dirty="0">
                <a:solidFill>
                  <a:srgbClr val="CFAB19"/>
                </a:solidFill>
                <a:latin typeface="Poppins Medium Bold"/>
              </a:rPr>
              <a:t>Framework:</a:t>
            </a:r>
            <a:r>
              <a:rPr lang="es-AR" sz="3199" spc="-89" dirty="0">
                <a:solidFill>
                  <a:srgbClr val="FFFFFF"/>
                </a:solidFill>
                <a:latin typeface="Poppins Medium"/>
              </a:rPr>
              <a:t> Laravel 9</a:t>
            </a:r>
          </a:p>
          <a:p>
            <a:pPr marL="690876" lvl="1" indent="-345438">
              <a:lnSpc>
                <a:spcPts val="7999"/>
              </a:lnSpc>
              <a:buFont typeface="Arial"/>
              <a:buChar char="•"/>
            </a:pPr>
            <a:r>
              <a:rPr lang="es-AR" sz="3199" spc="-89" dirty="0">
                <a:solidFill>
                  <a:srgbClr val="CFAB19"/>
                </a:solidFill>
                <a:latin typeface="Poppins Medium Bold"/>
              </a:rPr>
              <a:t>Base de datos: </a:t>
            </a:r>
            <a:r>
              <a:rPr lang="es-AR" sz="3199" spc="-89" dirty="0">
                <a:solidFill>
                  <a:srgbClr val="FFFFFF"/>
                </a:solidFill>
                <a:latin typeface="Poppins Medium"/>
              </a:rPr>
              <a:t>MySQL</a:t>
            </a:r>
          </a:p>
          <a:p>
            <a:pPr marL="690876" lvl="1" indent="-345438">
              <a:lnSpc>
                <a:spcPts val="7999"/>
              </a:lnSpc>
              <a:buFont typeface="Arial"/>
              <a:buChar char="•"/>
            </a:pPr>
            <a:r>
              <a:rPr lang="es-AR" sz="3199" spc="-89" dirty="0">
                <a:solidFill>
                  <a:srgbClr val="CFAB19"/>
                </a:solidFill>
                <a:latin typeface="Poppins Medium Bold"/>
              </a:rPr>
              <a:t>IDE:</a:t>
            </a:r>
            <a:r>
              <a:rPr lang="es-AR" sz="3199" spc="-89" dirty="0">
                <a:solidFill>
                  <a:srgbClr val="FFFFFF"/>
                </a:solidFill>
                <a:latin typeface="Poppins Medium"/>
              </a:rPr>
              <a:t> Visual Studio </a:t>
            </a:r>
            <a:r>
              <a:rPr lang="es-AR" sz="3199" spc="-89" dirty="0" err="1">
                <a:solidFill>
                  <a:srgbClr val="FFFFFF"/>
                </a:solidFill>
                <a:latin typeface="Poppins Medium"/>
              </a:rPr>
              <a:t>Code</a:t>
            </a:r>
            <a:endParaRPr lang="es-AR" sz="3199" spc="-89" dirty="0">
              <a:solidFill>
                <a:srgbClr val="FFFFFF"/>
              </a:solidFill>
              <a:latin typeface="Poppins Medium"/>
            </a:endParaRPr>
          </a:p>
          <a:p>
            <a:pPr marL="690876" lvl="1" indent="-345438">
              <a:lnSpc>
                <a:spcPts val="7999"/>
              </a:lnSpc>
              <a:buFont typeface="Arial"/>
              <a:buChar char="•"/>
            </a:pPr>
            <a:r>
              <a:rPr lang="es-AR" sz="3199" spc="-89" dirty="0">
                <a:solidFill>
                  <a:srgbClr val="CFAB19"/>
                </a:solidFill>
                <a:latin typeface="Poppins Medium Bold"/>
              </a:rPr>
              <a:t>Control de versiones:</a:t>
            </a:r>
            <a:r>
              <a:rPr lang="es-AR" sz="3199" spc="-89" dirty="0">
                <a:solidFill>
                  <a:srgbClr val="FFFFFF"/>
                </a:solidFill>
                <a:latin typeface="Poppins Medium"/>
              </a:rPr>
              <a:t> Git / GitHub</a:t>
            </a:r>
          </a:p>
          <a:p>
            <a:pPr marL="690876" lvl="1" indent="-345438">
              <a:lnSpc>
                <a:spcPts val="7999"/>
              </a:lnSpc>
              <a:buFont typeface="Arial"/>
              <a:buChar char="•"/>
            </a:pPr>
            <a:r>
              <a:rPr lang="es-AR" sz="3199" spc="-89" dirty="0">
                <a:solidFill>
                  <a:srgbClr val="CFAB19"/>
                </a:solidFill>
                <a:latin typeface="Poppins Medium Bold"/>
              </a:rPr>
              <a:t>Metodología: </a:t>
            </a:r>
            <a:r>
              <a:rPr lang="es-AR" sz="3199" spc="-89" dirty="0">
                <a:solidFill>
                  <a:srgbClr val="FFFFFF"/>
                </a:solidFill>
                <a:latin typeface="Poppins Medium"/>
              </a:rPr>
              <a:t>Proceso Unificado (UP)</a:t>
            </a:r>
          </a:p>
          <a:p>
            <a:pPr>
              <a:lnSpc>
                <a:spcPts val="7999"/>
              </a:lnSpc>
            </a:pPr>
            <a:endParaRPr lang="es-AR" sz="3199" spc="-89" dirty="0">
              <a:solidFill>
                <a:srgbClr val="FFFFFF"/>
              </a:solidFill>
              <a:latin typeface="Poppins Medium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5382587" y="4377617"/>
            <a:ext cx="2617817" cy="2617817"/>
          </a:xfrm>
          <a:custGeom>
            <a:avLst/>
            <a:gdLst/>
            <a:ahLst/>
            <a:cxnLst/>
            <a:rect l="l" t="t" r="r" b="b"/>
            <a:pathLst>
              <a:path w="2617817" h="2617817">
                <a:moveTo>
                  <a:pt x="0" y="0"/>
                </a:moveTo>
                <a:lnTo>
                  <a:pt x="2617817" y="0"/>
                </a:lnTo>
                <a:lnTo>
                  <a:pt x="2617817" y="2617817"/>
                </a:lnTo>
                <a:lnTo>
                  <a:pt x="0" y="26178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517469" y="7915221"/>
            <a:ext cx="4431436" cy="2215718"/>
          </a:xfrm>
          <a:custGeom>
            <a:avLst/>
            <a:gdLst/>
            <a:ahLst/>
            <a:cxnLst/>
            <a:rect l="l" t="t" r="r" b="b"/>
            <a:pathLst>
              <a:path w="4431436" h="2215718">
                <a:moveTo>
                  <a:pt x="0" y="0"/>
                </a:moveTo>
                <a:lnTo>
                  <a:pt x="4431436" y="0"/>
                </a:lnTo>
                <a:lnTo>
                  <a:pt x="4431436" y="2215719"/>
                </a:lnTo>
                <a:lnTo>
                  <a:pt x="0" y="22157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000868" y="5967964"/>
            <a:ext cx="3441951" cy="3441951"/>
          </a:xfrm>
          <a:custGeom>
            <a:avLst/>
            <a:gdLst/>
            <a:ahLst/>
            <a:cxnLst/>
            <a:rect l="l" t="t" r="r" b="b"/>
            <a:pathLst>
              <a:path w="3441951" h="3441951">
                <a:moveTo>
                  <a:pt x="0" y="0"/>
                </a:moveTo>
                <a:lnTo>
                  <a:pt x="3441950" y="0"/>
                </a:lnTo>
                <a:lnTo>
                  <a:pt x="3441950" y="3441951"/>
                </a:lnTo>
                <a:lnTo>
                  <a:pt x="0" y="34419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122849" y="2764439"/>
            <a:ext cx="2150461" cy="2150461"/>
          </a:xfrm>
          <a:custGeom>
            <a:avLst/>
            <a:gdLst/>
            <a:ahLst/>
            <a:cxnLst/>
            <a:rect l="l" t="t" r="r" b="b"/>
            <a:pathLst>
              <a:path w="2150461" h="2150461">
                <a:moveTo>
                  <a:pt x="0" y="0"/>
                </a:moveTo>
                <a:lnTo>
                  <a:pt x="2150460" y="0"/>
                </a:lnTo>
                <a:lnTo>
                  <a:pt x="2150460" y="2150461"/>
                </a:lnTo>
                <a:lnTo>
                  <a:pt x="0" y="21504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198079" y="155641"/>
            <a:ext cx="2440532" cy="2440532"/>
          </a:xfrm>
          <a:custGeom>
            <a:avLst/>
            <a:gdLst/>
            <a:ahLst/>
            <a:cxnLst/>
            <a:rect l="l" t="t" r="r" b="b"/>
            <a:pathLst>
              <a:path w="2440532" h="2440532">
                <a:moveTo>
                  <a:pt x="0" y="0"/>
                </a:moveTo>
                <a:lnTo>
                  <a:pt x="2440532" y="0"/>
                </a:lnTo>
                <a:lnTo>
                  <a:pt x="2440532" y="2440532"/>
                </a:lnTo>
                <a:lnTo>
                  <a:pt x="0" y="244053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645837"/>
            <a:ext cx="6211262" cy="1143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92"/>
              </a:lnSpc>
            </a:pPr>
            <a:r>
              <a:rPr lang="en-US" sz="8578" spc="-540">
                <a:solidFill>
                  <a:srgbClr val="CFAB19"/>
                </a:solidFill>
                <a:latin typeface="Poppins Medium"/>
              </a:rPr>
              <a:t>Tecnologías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4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32522" y="-670448"/>
            <a:ext cx="5918033" cy="5390790"/>
          </a:xfrm>
          <a:custGeom>
            <a:avLst/>
            <a:gdLst/>
            <a:ahLst/>
            <a:cxnLst/>
            <a:rect l="l" t="t" r="r" b="b"/>
            <a:pathLst>
              <a:path w="5918033" h="5390790">
                <a:moveTo>
                  <a:pt x="0" y="0"/>
                </a:moveTo>
                <a:lnTo>
                  <a:pt x="5918033" y="0"/>
                </a:lnTo>
                <a:lnTo>
                  <a:pt x="5918033" y="5390790"/>
                </a:lnTo>
                <a:lnTo>
                  <a:pt x="0" y="53907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11176" y="7288763"/>
            <a:ext cx="6379745" cy="6379745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0B623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720347" y="-3189872"/>
            <a:ext cx="6728826" cy="6728826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0B623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 flipV="1">
            <a:off x="13810562" y="6358368"/>
            <a:ext cx="5918033" cy="5390790"/>
          </a:xfrm>
          <a:custGeom>
            <a:avLst/>
            <a:gdLst/>
            <a:ahLst/>
            <a:cxnLst/>
            <a:rect l="l" t="t" r="r" b="b"/>
            <a:pathLst>
              <a:path w="5918033" h="5390790">
                <a:moveTo>
                  <a:pt x="5918033" y="5390790"/>
                </a:moveTo>
                <a:lnTo>
                  <a:pt x="0" y="5390790"/>
                </a:lnTo>
                <a:lnTo>
                  <a:pt x="0" y="0"/>
                </a:lnTo>
                <a:lnTo>
                  <a:pt x="5918033" y="0"/>
                </a:lnTo>
                <a:lnTo>
                  <a:pt x="5918033" y="539079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493140" y="3960189"/>
            <a:ext cx="13301721" cy="1583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32"/>
              </a:lnSpc>
            </a:pPr>
            <a:r>
              <a:rPr lang="es-AR" sz="12753" spc="-803">
                <a:solidFill>
                  <a:srgbClr val="FFD630"/>
                </a:solidFill>
                <a:latin typeface="Poppins Medium"/>
              </a:rPr>
              <a:t>Muchas gracias</a:t>
            </a:r>
          </a:p>
        </p:txBody>
      </p:sp>
      <p:sp>
        <p:nvSpPr>
          <p:cNvPr id="11" name="Freeform 11"/>
          <p:cNvSpPr/>
          <p:nvPr/>
        </p:nvSpPr>
        <p:spPr>
          <a:xfrm>
            <a:off x="-1207274" y="8318844"/>
            <a:ext cx="2633768" cy="3082069"/>
          </a:xfrm>
          <a:custGeom>
            <a:avLst/>
            <a:gdLst/>
            <a:ahLst/>
            <a:cxnLst/>
            <a:rect l="l" t="t" r="r" b="b"/>
            <a:pathLst>
              <a:path w="2633768" h="3082069">
                <a:moveTo>
                  <a:pt x="0" y="0"/>
                </a:moveTo>
                <a:lnTo>
                  <a:pt x="2633768" y="0"/>
                </a:lnTo>
                <a:lnTo>
                  <a:pt x="2633768" y="3082070"/>
                </a:lnTo>
                <a:lnTo>
                  <a:pt x="0" y="30820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2403463" y="-1057122"/>
            <a:ext cx="2633768" cy="3082069"/>
          </a:xfrm>
          <a:custGeom>
            <a:avLst/>
            <a:gdLst/>
            <a:ahLst/>
            <a:cxnLst/>
            <a:rect l="l" t="t" r="r" b="b"/>
            <a:pathLst>
              <a:path w="2633768" h="3082069">
                <a:moveTo>
                  <a:pt x="0" y="0"/>
                </a:moveTo>
                <a:lnTo>
                  <a:pt x="2633768" y="0"/>
                </a:lnTo>
                <a:lnTo>
                  <a:pt x="2633768" y="3082069"/>
                </a:lnTo>
                <a:lnTo>
                  <a:pt x="0" y="30820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227</Words>
  <Application>Microsoft Office PowerPoint</Application>
  <PresentationFormat>Personalizado</PresentationFormat>
  <Paragraphs>51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Poppins Medium Bold</vt:lpstr>
      <vt:lpstr>Poppins ExtraBold</vt:lpstr>
      <vt:lpstr>Open Sans Light</vt:lpstr>
      <vt:lpstr>Poppins Medium</vt:lpstr>
      <vt:lpstr>Calibri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NutriSoft - Proyecto Final</dc:title>
  <cp:lastModifiedBy>Mariano</cp:lastModifiedBy>
  <cp:revision>17</cp:revision>
  <dcterms:created xsi:type="dcterms:W3CDTF">2006-08-16T00:00:00Z</dcterms:created>
  <dcterms:modified xsi:type="dcterms:W3CDTF">2023-12-17T12:50:55Z</dcterms:modified>
  <dc:identifier>DAFiuUTAHc0</dc:identifier>
</cp:coreProperties>
</file>