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61" r:id="rId2"/>
    <p:sldId id="263" r:id="rId3"/>
    <p:sldId id="264" r:id="rId4"/>
    <p:sldId id="283" r:id="rId5"/>
    <p:sldId id="285" r:id="rId6"/>
    <p:sldId id="287" r:id="rId7"/>
    <p:sldId id="288" r:id="rId8"/>
    <p:sldId id="290" r:id="rId9"/>
    <p:sldId id="291" r:id="rId10"/>
    <p:sldId id="292" r:id="rId11"/>
    <p:sldId id="293" r:id="rId12"/>
    <p:sldId id="294" r:id="rId13"/>
    <p:sldId id="297" r:id="rId14"/>
    <p:sldId id="295" r:id="rId15"/>
    <p:sldId id="298" r:id="rId16"/>
    <p:sldId id="296" r:id="rId17"/>
    <p:sldId id="28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912909"/>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26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8C5F4C-F9C5-4CC8-8AC1-B4BB895F2BC7}" type="datetimeFigureOut">
              <a:rPr lang="es-ES" smtClean="0"/>
              <a:pPr/>
              <a:t>25/03/2023</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C47B92-304F-4737-A8A7-F2DC7D7CAE98}"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9B03C2B7-3C19-42E0-A916-A5517EA539E8}" type="datetime1">
              <a:rPr lang="en-US" smtClean="0"/>
              <a:pPr/>
              <a:t>3/25/2023</a:t>
            </a:fld>
            <a:endParaRPr lang="en-US"/>
          </a:p>
        </p:txBody>
      </p:sp>
      <p:sp>
        <p:nvSpPr>
          <p:cNvPr id="19" name="18 Marcador de pie de página"/>
          <p:cNvSpPr>
            <a:spLocks noGrp="1"/>
          </p:cNvSpPr>
          <p:nvPr>
            <p:ph type="ftr" sz="quarter" idx="11"/>
          </p:nvPr>
        </p:nvSpPr>
        <p:spPr/>
        <p:txBody>
          <a:bodyPr/>
          <a:lstStyle/>
          <a:p>
            <a:r>
              <a:rPr lang="es-ES" smtClean="0"/>
              <a:t>Ing. Nancy del Valle Paez  Ing. Sandra Olariaga Fuente Libro Lenguajes formales y teoría de autómatas Giro, Vazquez, Meloni, Constable</a:t>
            </a:r>
            <a:endParaRPr lang="en-US"/>
          </a:p>
        </p:txBody>
      </p:sp>
      <p:sp>
        <p:nvSpPr>
          <p:cNvPr id="27" name="26 Marcador de número de diapositiva"/>
          <p:cNvSpPr>
            <a:spLocks noGrp="1"/>
          </p:cNvSpPr>
          <p:nvPr>
            <p:ph type="sldNum" sz="quarter" idx="12"/>
          </p:nvPr>
        </p:nvSpPr>
        <p:spPr/>
        <p:txBody>
          <a:bodyPr/>
          <a:lstStyle/>
          <a:p>
            <a:fld id="{BA6CC44B-3E91-4D6B-935F-8114EAB738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A6CBFC3F-E350-4465-B701-E39715C1E7D6}" type="datetime1">
              <a:rPr lang="en-US" smtClean="0"/>
              <a:pPr/>
              <a:t>3/25/2023</a:t>
            </a:fld>
            <a:endParaRPr lang="en-US"/>
          </a:p>
        </p:txBody>
      </p:sp>
      <p:sp>
        <p:nvSpPr>
          <p:cNvPr id="5" name="4 Marcador de pie de página"/>
          <p:cNvSpPr>
            <a:spLocks noGrp="1"/>
          </p:cNvSpPr>
          <p:nvPr>
            <p:ph type="ftr" sz="quarter" idx="11"/>
          </p:nvPr>
        </p:nvSpPr>
        <p:spPr/>
        <p:txBody>
          <a:bodyPr/>
          <a:lstStyle/>
          <a:p>
            <a:r>
              <a:rPr lang="es-ES" smtClean="0"/>
              <a:t>Ing. Nancy del Valle Paez  Ing. Sandra Olariaga Fuente Libro Lenguajes formales y teoría de autómatas Giro, Vazquez, Meloni, Constable</a:t>
            </a:r>
            <a:endParaRPr lang="en-US"/>
          </a:p>
        </p:txBody>
      </p:sp>
      <p:sp>
        <p:nvSpPr>
          <p:cNvPr id="6" name="5 Marcador de número de diapositiva"/>
          <p:cNvSpPr>
            <a:spLocks noGrp="1"/>
          </p:cNvSpPr>
          <p:nvPr>
            <p:ph type="sldNum" sz="quarter" idx="12"/>
          </p:nvPr>
        </p:nvSpPr>
        <p:spPr/>
        <p:txBody>
          <a:bodyPr/>
          <a:lstStyle/>
          <a:p>
            <a:fld id="{BA6CC44B-3E91-4D6B-935F-8114EAB738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3ADF19CA-E23D-4D4F-A476-CE404C5DD513}" type="datetime1">
              <a:rPr lang="en-US" smtClean="0"/>
              <a:pPr/>
              <a:t>3/25/2023</a:t>
            </a:fld>
            <a:endParaRPr lang="en-US"/>
          </a:p>
        </p:txBody>
      </p:sp>
      <p:sp>
        <p:nvSpPr>
          <p:cNvPr id="5" name="4 Marcador de pie de página"/>
          <p:cNvSpPr>
            <a:spLocks noGrp="1"/>
          </p:cNvSpPr>
          <p:nvPr>
            <p:ph type="ftr" sz="quarter" idx="11"/>
          </p:nvPr>
        </p:nvSpPr>
        <p:spPr/>
        <p:txBody>
          <a:bodyPr/>
          <a:lstStyle/>
          <a:p>
            <a:r>
              <a:rPr lang="es-ES" smtClean="0"/>
              <a:t>Ing. Nancy del Valle Paez  Ing. Sandra Olariaga Fuente Libro Lenguajes formales y teoría de autómatas Giro, Vazquez, Meloni, Constable</a:t>
            </a:r>
            <a:endParaRPr lang="en-US"/>
          </a:p>
        </p:txBody>
      </p:sp>
      <p:sp>
        <p:nvSpPr>
          <p:cNvPr id="6" name="5 Marcador de número de diapositiva"/>
          <p:cNvSpPr>
            <a:spLocks noGrp="1"/>
          </p:cNvSpPr>
          <p:nvPr>
            <p:ph type="sldNum" sz="quarter" idx="12"/>
          </p:nvPr>
        </p:nvSpPr>
        <p:spPr/>
        <p:txBody>
          <a:bodyPr/>
          <a:lstStyle/>
          <a:p>
            <a:fld id="{BA6CC44B-3E91-4D6B-935F-8114EAB738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2EA21C8-CCB8-4B8A-875D-4D00A07E3EB7}" type="datetime1">
              <a:rPr lang="en-US" smtClean="0"/>
              <a:pPr/>
              <a:t>3/25/2023</a:t>
            </a:fld>
            <a:endParaRPr lang="en-US"/>
          </a:p>
        </p:txBody>
      </p:sp>
      <p:sp>
        <p:nvSpPr>
          <p:cNvPr id="5" name="4 Marcador de pie de página"/>
          <p:cNvSpPr>
            <a:spLocks noGrp="1"/>
          </p:cNvSpPr>
          <p:nvPr>
            <p:ph type="ftr" sz="quarter" idx="11"/>
          </p:nvPr>
        </p:nvSpPr>
        <p:spPr/>
        <p:txBody>
          <a:bodyPr/>
          <a:lstStyle/>
          <a:p>
            <a:r>
              <a:rPr lang="es-ES" smtClean="0"/>
              <a:t>Ing. Nancy del Valle Paez  Ing. Sandra Olariaga Fuente Libro Lenguajes formales y teoría de autómatas Giro, Vazquez, Meloni, Constable</a:t>
            </a:r>
            <a:endParaRPr lang="en-US"/>
          </a:p>
        </p:txBody>
      </p:sp>
      <p:sp>
        <p:nvSpPr>
          <p:cNvPr id="6" name="5 Marcador de número de diapositiva"/>
          <p:cNvSpPr>
            <a:spLocks noGrp="1"/>
          </p:cNvSpPr>
          <p:nvPr>
            <p:ph type="sldNum" sz="quarter" idx="12"/>
          </p:nvPr>
        </p:nvSpPr>
        <p:spPr/>
        <p:txBody>
          <a:bodyPr/>
          <a:lstStyle/>
          <a:p>
            <a:fld id="{BA6CC44B-3E91-4D6B-935F-8114EAB738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2C7C84A1-31C0-4562-BD06-180F8A96F856}" type="datetime1">
              <a:rPr lang="en-US" smtClean="0"/>
              <a:pPr/>
              <a:t>3/25/2023</a:t>
            </a:fld>
            <a:endParaRPr lang="en-US"/>
          </a:p>
        </p:txBody>
      </p:sp>
      <p:sp>
        <p:nvSpPr>
          <p:cNvPr id="5" name="4 Marcador de pie de página"/>
          <p:cNvSpPr>
            <a:spLocks noGrp="1"/>
          </p:cNvSpPr>
          <p:nvPr>
            <p:ph type="ftr" sz="quarter" idx="11"/>
          </p:nvPr>
        </p:nvSpPr>
        <p:spPr/>
        <p:txBody>
          <a:bodyPr/>
          <a:lstStyle/>
          <a:p>
            <a:r>
              <a:rPr lang="es-ES" smtClean="0"/>
              <a:t>Ing. Nancy del Valle Paez  Ing. Sandra Olariaga Fuente Libro Lenguajes formales y teoría de autómatas Giro, Vazquez, Meloni, Constable</a:t>
            </a:r>
            <a:endParaRPr lang="en-US"/>
          </a:p>
        </p:txBody>
      </p:sp>
      <p:sp>
        <p:nvSpPr>
          <p:cNvPr id="6" name="5 Marcador de número de diapositiva"/>
          <p:cNvSpPr>
            <a:spLocks noGrp="1"/>
          </p:cNvSpPr>
          <p:nvPr>
            <p:ph type="sldNum" sz="quarter" idx="12"/>
          </p:nvPr>
        </p:nvSpPr>
        <p:spPr/>
        <p:txBody>
          <a:bodyPr/>
          <a:lstStyle/>
          <a:p>
            <a:fld id="{BA6CC44B-3E91-4D6B-935F-8114EAB738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CD127D54-C224-4C17-BF24-5339E0EAE5DE}" type="datetime1">
              <a:rPr lang="en-US" smtClean="0"/>
              <a:pPr/>
              <a:t>3/25/2023</a:t>
            </a:fld>
            <a:endParaRPr lang="en-US"/>
          </a:p>
        </p:txBody>
      </p:sp>
      <p:sp>
        <p:nvSpPr>
          <p:cNvPr id="6" name="5 Marcador de pie de página"/>
          <p:cNvSpPr>
            <a:spLocks noGrp="1"/>
          </p:cNvSpPr>
          <p:nvPr>
            <p:ph type="ftr" sz="quarter" idx="11"/>
          </p:nvPr>
        </p:nvSpPr>
        <p:spPr/>
        <p:txBody>
          <a:bodyPr/>
          <a:lstStyle/>
          <a:p>
            <a:r>
              <a:rPr lang="es-ES" smtClean="0"/>
              <a:t>Ing. Nancy del Valle Paez  Ing. Sandra Olariaga Fuente Libro Lenguajes formales y teoría de autómatas Giro, Vazquez, Meloni, Constable</a:t>
            </a:r>
            <a:endParaRPr lang="en-US"/>
          </a:p>
        </p:txBody>
      </p:sp>
      <p:sp>
        <p:nvSpPr>
          <p:cNvPr id="7" name="6 Marcador de número de diapositiva"/>
          <p:cNvSpPr>
            <a:spLocks noGrp="1"/>
          </p:cNvSpPr>
          <p:nvPr>
            <p:ph type="sldNum" sz="quarter" idx="12"/>
          </p:nvPr>
        </p:nvSpPr>
        <p:spPr/>
        <p:txBody>
          <a:bodyPr/>
          <a:lstStyle/>
          <a:p>
            <a:fld id="{BA6CC44B-3E91-4D6B-935F-8114EAB738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078D7592-21CB-4A10-822D-84A6307E9282}" type="datetime1">
              <a:rPr lang="en-US" smtClean="0"/>
              <a:pPr/>
              <a:t>3/25/2023</a:t>
            </a:fld>
            <a:endParaRPr lang="en-US"/>
          </a:p>
        </p:txBody>
      </p:sp>
      <p:sp>
        <p:nvSpPr>
          <p:cNvPr id="8" name="7 Marcador de pie de página"/>
          <p:cNvSpPr>
            <a:spLocks noGrp="1"/>
          </p:cNvSpPr>
          <p:nvPr>
            <p:ph type="ftr" sz="quarter" idx="11"/>
          </p:nvPr>
        </p:nvSpPr>
        <p:spPr/>
        <p:txBody>
          <a:bodyPr/>
          <a:lstStyle/>
          <a:p>
            <a:r>
              <a:rPr lang="es-ES" smtClean="0"/>
              <a:t>Ing. Nancy del Valle Paez  Ing. Sandra Olariaga Fuente Libro Lenguajes formales y teoría de autómatas Giro, Vazquez, Meloni, Constable</a:t>
            </a:r>
            <a:endParaRPr lang="en-US"/>
          </a:p>
        </p:txBody>
      </p:sp>
      <p:sp>
        <p:nvSpPr>
          <p:cNvPr id="9" name="8 Marcador de número de diapositiva"/>
          <p:cNvSpPr>
            <a:spLocks noGrp="1"/>
          </p:cNvSpPr>
          <p:nvPr>
            <p:ph type="sldNum" sz="quarter" idx="12"/>
          </p:nvPr>
        </p:nvSpPr>
        <p:spPr/>
        <p:txBody>
          <a:bodyPr/>
          <a:lstStyle/>
          <a:p>
            <a:fld id="{BA6CC44B-3E91-4D6B-935F-8114EAB738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A0B566AE-26EB-4743-B4E6-E46D5DC842FE}" type="datetime1">
              <a:rPr lang="en-US" smtClean="0"/>
              <a:pPr/>
              <a:t>3/25/2023</a:t>
            </a:fld>
            <a:endParaRPr lang="en-US"/>
          </a:p>
        </p:txBody>
      </p:sp>
      <p:sp>
        <p:nvSpPr>
          <p:cNvPr id="4" name="3 Marcador de pie de página"/>
          <p:cNvSpPr>
            <a:spLocks noGrp="1"/>
          </p:cNvSpPr>
          <p:nvPr>
            <p:ph type="ftr" sz="quarter" idx="11"/>
          </p:nvPr>
        </p:nvSpPr>
        <p:spPr/>
        <p:txBody>
          <a:bodyPr/>
          <a:lstStyle/>
          <a:p>
            <a:r>
              <a:rPr lang="es-ES" smtClean="0"/>
              <a:t>Ing. Nancy del Valle Paez  Ing. Sandra Olariaga Fuente Libro Lenguajes formales y teoría de autómatas Giro, Vazquez, Meloni, Constable</a:t>
            </a:r>
            <a:endParaRPr lang="en-US"/>
          </a:p>
        </p:txBody>
      </p:sp>
      <p:sp>
        <p:nvSpPr>
          <p:cNvPr id="5" name="4 Marcador de número de diapositiva"/>
          <p:cNvSpPr>
            <a:spLocks noGrp="1"/>
          </p:cNvSpPr>
          <p:nvPr>
            <p:ph type="sldNum" sz="quarter" idx="12"/>
          </p:nvPr>
        </p:nvSpPr>
        <p:spPr/>
        <p:txBody>
          <a:bodyPr/>
          <a:lstStyle/>
          <a:p>
            <a:fld id="{BA6CC44B-3E91-4D6B-935F-8114EAB738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5CA8A21-1C84-44C7-9995-69C5934504C2}" type="datetime1">
              <a:rPr lang="en-US" smtClean="0"/>
              <a:pPr/>
              <a:t>3/25/2023</a:t>
            </a:fld>
            <a:endParaRPr lang="en-US"/>
          </a:p>
        </p:txBody>
      </p:sp>
      <p:sp>
        <p:nvSpPr>
          <p:cNvPr id="3" name="2 Marcador de pie de página"/>
          <p:cNvSpPr>
            <a:spLocks noGrp="1"/>
          </p:cNvSpPr>
          <p:nvPr>
            <p:ph type="ftr" sz="quarter" idx="11"/>
          </p:nvPr>
        </p:nvSpPr>
        <p:spPr/>
        <p:txBody>
          <a:bodyPr/>
          <a:lstStyle/>
          <a:p>
            <a:r>
              <a:rPr lang="es-ES" smtClean="0"/>
              <a:t>Ing. Nancy del Valle Paez  Ing. Sandra Olariaga Fuente Libro Lenguajes formales y teoría de autómatas Giro, Vazquez, Meloni, Constable</a:t>
            </a:r>
            <a:endParaRPr lang="en-US"/>
          </a:p>
        </p:txBody>
      </p:sp>
      <p:sp>
        <p:nvSpPr>
          <p:cNvPr id="4" name="3 Marcador de número de diapositiva"/>
          <p:cNvSpPr>
            <a:spLocks noGrp="1"/>
          </p:cNvSpPr>
          <p:nvPr>
            <p:ph type="sldNum" sz="quarter" idx="12"/>
          </p:nvPr>
        </p:nvSpPr>
        <p:spPr/>
        <p:txBody>
          <a:bodyPr/>
          <a:lstStyle/>
          <a:p>
            <a:fld id="{BA6CC44B-3E91-4D6B-935F-8114EAB738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23B40FAA-9755-457B-9967-11C5C2CA62A9}" type="datetime1">
              <a:rPr lang="en-US" smtClean="0"/>
              <a:pPr/>
              <a:t>3/25/2023</a:t>
            </a:fld>
            <a:endParaRPr lang="en-US"/>
          </a:p>
        </p:txBody>
      </p:sp>
      <p:sp>
        <p:nvSpPr>
          <p:cNvPr id="6" name="5 Marcador de pie de página"/>
          <p:cNvSpPr>
            <a:spLocks noGrp="1"/>
          </p:cNvSpPr>
          <p:nvPr>
            <p:ph type="ftr" sz="quarter" idx="11"/>
          </p:nvPr>
        </p:nvSpPr>
        <p:spPr/>
        <p:txBody>
          <a:bodyPr/>
          <a:lstStyle/>
          <a:p>
            <a:r>
              <a:rPr lang="es-ES" smtClean="0"/>
              <a:t>Ing. Nancy del Valle Paez  Ing. Sandra Olariaga Fuente Libro Lenguajes formales y teoría de autómatas Giro, Vazquez, Meloni, Constable</a:t>
            </a:r>
            <a:endParaRPr lang="en-US"/>
          </a:p>
        </p:txBody>
      </p:sp>
      <p:sp>
        <p:nvSpPr>
          <p:cNvPr id="7" name="6 Marcador de número de diapositiva"/>
          <p:cNvSpPr>
            <a:spLocks noGrp="1"/>
          </p:cNvSpPr>
          <p:nvPr>
            <p:ph type="sldNum" sz="quarter" idx="12"/>
          </p:nvPr>
        </p:nvSpPr>
        <p:spPr/>
        <p:txBody>
          <a:bodyPr/>
          <a:lstStyle/>
          <a:p>
            <a:fld id="{BA6CC44B-3E91-4D6B-935F-8114EAB738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21C5C187-EF00-4179-8518-D21667E46532}" type="datetime1">
              <a:rPr lang="en-US" smtClean="0"/>
              <a:pPr/>
              <a:t>3/25/2023</a:t>
            </a:fld>
            <a:endParaRPr lang="en-US"/>
          </a:p>
        </p:txBody>
      </p:sp>
      <p:sp>
        <p:nvSpPr>
          <p:cNvPr id="6" name="5 Marcador de pie de página"/>
          <p:cNvSpPr>
            <a:spLocks noGrp="1"/>
          </p:cNvSpPr>
          <p:nvPr>
            <p:ph type="ftr" sz="quarter" idx="11"/>
          </p:nvPr>
        </p:nvSpPr>
        <p:spPr/>
        <p:txBody>
          <a:bodyPr/>
          <a:lstStyle/>
          <a:p>
            <a:r>
              <a:rPr lang="es-ES" smtClean="0"/>
              <a:t>Ing. Nancy del Valle Paez  Ing. Sandra Olariaga Fuente Libro Lenguajes formales y teoría de autómatas Giro, Vazquez, Meloni, Constable</a:t>
            </a:r>
            <a:endParaRPr lang="en-US"/>
          </a:p>
        </p:txBody>
      </p:sp>
      <p:sp>
        <p:nvSpPr>
          <p:cNvPr id="7" name="6 Marcador de número de diapositiva"/>
          <p:cNvSpPr>
            <a:spLocks noGrp="1"/>
          </p:cNvSpPr>
          <p:nvPr>
            <p:ph type="sldNum" sz="quarter" idx="12"/>
          </p:nvPr>
        </p:nvSpPr>
        <p:spPr>
          <a:xfrm>
            <a:off x="8077200" y="6356350"/>
            <a:ext cx="609600" cy="365125"/>
          </a:xfrm>
        </p:spPr>
        <p:txBody>
          <a:bodyPr/>
          <a:lstStyle/>
          <a:p>
            <a:fld id="{BA6CC44B-3E91-4D6B-935F-8114EAB7382B}" type="slidenum">
              <a:rPr lang="en-US" smtClean="0"/>
              <a:pPr/>
              <a:t>‹Nº›</a:t>
            </a:fld>
            <a:endParaRPr lang="en-US"/>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55F9127-9889-4E68-BBE7-7D50AEC4BF0D}" type="datetime1">
              <a:rPr lang="en-US" smtClean="0"/>
              <a:pPr/>
              <a:t>3/25/2023</a:t>
            </a:fld>
            <a:endParaRPr lang="en-US"/>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s-ES" smtClean="0"/>
              <a:t>Ing. Nancy del Valle Paez  Ing. Sandra Olariaga Fuente Libro Lenguajes formales y teoría de autómatas Giro, Vazquez, Meloni, Constable</a:t>
            </a:r>
            <a:endParaRPr lang="en-US"/>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A6CC44B-3E91-4D6B-935F-8114EAB7382B}" type="slidenum">
              <a:rPr lang="en-US" smtClean="0"/>
              <a:pPr/>
              <a:t>‹Nº›</a:t>
            </a:fld>
            <a:endParaRPr lang="en-US"/>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28600" y="1371600"/>
            <a:ext cx="8686800" cy="4953000"/>
          </a:xfrm>
        </p:spPr>
        <p:txBody>
          <a:bodyPr>
            <a:normAutofit/>
          </a:bodyPr>
          <a:lstStyle/>
          <a:p>
            <a:pPr marL="0" indent="0" algn="just">
              <a:buClrTx/>
              <a:buNone/>
            </a:pPr>
            <a:r>
              <a:rPr lang="es-ES" sz="1700" dirty="0" smtClean="0">
                <a:latin typeface="Arial" pitchFamily="34" charset="0"/>
                <a:cs typeface="Arial" pitchFamily="34" charset="0"/>
              </a:rPr>
              <a:t>El primer paso para solucionar un problema es la </a:t>
            </a:r>
            <a:r>
              <a:rPr lang="es-ES" sz="1700" b="1" dirty="0" smtClean="0">
                <a:latin typeface="Arial" pitchFamily="34" charset="0"/>
                <a:cs typeface="Arial" pitchFamily="34" charset="0"/>
              </a:rPr>
              <a:t>formulación del objetivo</a:t>
            </a:r>
            <a:r>
              <a:rPr lang="es-ES" sz="1700" dirty="0" smtClean="0">
                <a:latin typeface="Arial" pitchFamily="34" charset="0"/>
                <a:cs typeface="Arial" pitchFamily="34" charset="0"/>
              </a:rPr>
              <a:t>, basado en la situación actual y la medida de rendimiento del agente.</a:t>
            </a:r>
          </a:p>
          <a:p>
            <a:pPr marL="0" indent="0" algn="just">
              <a:buClrTx/>
              <a:buNone/>
            </a:pPr>
            <a:r>
              <a:rPr lang="es-ES" sz="1700" dirty="0" smtClean="0">
                <a:latin typeface="Arial" pitchFamily="34" charset="0"/>
                <a:cs typeface="Arial" pitchFamily="34" charset="0"/>
              </a:rPr>
              <a:t>Consideraremos un objetivo como un conjunto de estados del mundo, aquellos estados que satisfacen el objetivo. </a:t>
            </a:r>
          </a:p>
          <a:p>
            <a:pPr marL="0" indent="0" algn="just">
              <a:buClrTx/>
              <a:buNone/>
            </a:pPr>
            <a:r>
              <a:rPr lang="es-ES" sz="1700" dirty="0" smtClean="0">
                <a:latin typeface="Arial" pitchFamily="34" charset="0"/>
                <a:cs typeface="Arial" pitchFamily="34" charset="0"/>
              </a:rPr>
              <a:t>La tarea del agente es encontrar qué secuencia de acciones permite obtener un estado objetivo, para lo cual necesitamos decidir que acciones y estados considerar lo que constituye la </a:t>
            </a:r>
            <a:r>
              <a:rPr lang="es-ES" sz="1700" b="1" dirty="0" smtClean="0">
                <a:latin typeface="Arial" pitchFamily="34" charset="0"/>
                <a:cs typeface="Arial" pitchFamily="34" charset="0"/>
              </a:rPr>
              <a:t>formulación del problema</a:t>
            </a:r>
            <a:r>
              <a:rPr lang="es-ES" sz="1700" dirty="0" smtClean="0">
                <a:latin typeface="Arial" pitchFamily="34" charset="0"/>
                <a:cs typeface="Arial" pitchFamily="34" charset="0"/>
              </a:rPr>
              <a:t>.</a:t>
            </a:r>
          </a:p>
          <a:p>
            <a:pPr marL="0" indent="0" algn="just">
              <a:buClrTx/>
              <a:buNone/>
            </a:pPr>
            <a:endParaRPr lang="es-ES" sz="1700" dirty="0" smtClean="0">
              <a:latin typeface="Arial" pitchFamily="34" charset="0"/>
              <a:cs typeface="Arial" pitchFamily="34" charset="0"/>
            </a:endParaRPr>
          </a:p>
          <a:p>
            <a:pPr marL="0" indent="0" algn="just">
              <a:buClrTx/>
              <a:buNone/>
            </a:pPr>
            <a:r>
              <a:rPr lang="es-ES" sz="1700" dirty="0" smtClean="0">
                <a:latin typeface="Arial" pitchFamily="34" charset="0"/>
                <a:cs typeface="Arial" pitchFamily="34" charset="0"/>
              </a:rPr>
              <a:t>Consideremos un agente en la ciudad de Arad, Rumania que ha adoptado el objetivo de conducir a Bucarest y considera a dónde ir desde Arad. Existen tres carreteras desde Arad, una hacia </a:t>
            </a:r>
            <a:r>
              <a:rPr lang="es-ES" sz="1700" dirty="0" err="1" smtClean="0">
                <a:latin typeface="Arial" pitchFamily="34" charset="0"/>
                <a:cs typeface="Arial" pitchFamily="34" charset="0"/>
              </a:rPr>
              <a:t>Sibu</a:t>
            </a:r>
            <a:r>
              <a:rPr lang="es-ES" sz="1700" dirty="0" smtClean="0">
                <a:latin typeface="Arial" pitchFamily="34" charset="0"/>
                <a:cs typeface="Arial" pitchFamily="34" charset="0"/>
              </a:rPr>
              <a:t>, una a </a:t>
            </a:r>
            <a:r>
              <a:rPr lang="es-ES" sz="1700" dirty="0" err="1" smtClean="0">
                <a:latin typeface="Arial" pitchFamily="34" charset="0"/>
                <a:cs typeface="Arial" pitchFamily="34" charset="0"/>
              </a:rPr>
              <a:t>Timisoara</a:t>
            </a:r>
            <a:r>
              <a:rPr lang="es-ES" sz="1700" dirty="0" smtClean="0">
                <a:latin typeface="Arial" pitchFamily="34" charset="0"/>
                <a:cs typeface="Arial" pitchFamily="34" charset="0"/>
              </a:rPr>
              <a:t> y una a </a:t>
            </a:r>
            <a:r>
              <a:rPr lang="es-ES" sz="1700" dirty="0" err="1" smtClean="0">
                <a:latin typeface="Arial" pitchFamily="34" charset="0"/>
                <a:cs typeface="Arial" pitchFamily="34" charset="0"/>
              </a:rPr>
              <a:t>Zerind</a:t>
            </a:r>
            <a:r>
              <a:rPr lang="es-ES" sz="1700" dirty="0" smtClean="0">
                <a:latin typeface="Arial" pitchFamily="34" charset="0"/>
                <a:cs typeface="Arial" pitchFamily="34" charset="0"/>
              </a:rPr>
              <a:t>. </a:t>
            </a:r>
          </a:p>
          <a:p>
            <a:pPr marL="0" indent="0" algn="just">
              <a:buClrTx/>
              <a:buNone/>
            </a:pPr>
            <a:r>
              <a:rPr lang="es-ES" sz="1700" dirty="0" smtClean="0">
                <a:latin typeface="Arial" pitchFamily="34" charset="0"/>
                <a:cs typeface="Arial" pitchFamily="34" charset="0"/>
              </a:rPr>
              <a:t>Dado que el agente no tiene conocimiento adicional, lo mejor que puede hacer es escoger al azar una de las acciones.</a:t>
            </a:r>
          </a:p>
          <a:p>
            <a:pPr marL="0" indent="0" algn="just">
              <a:buClrTx/>
              <a:buNone/>
            </a:pPr>
            <a:r>
              <a:rPr lang="es-ES" sz="1700" i="1" dirty="0" smtClean="0">
                <a:latin typeface="Arial" pitchFamily="34" charset="0"/>
                <a:cs typeface="Arial" pitchFamily="34" charset="0"/>
              </a:rPr>
              <a:t>Un agente con distintas opciones inmediatas de valores conocidos puede decidir que hacer, examinando las diferentes secuencias posibles de acciones que le conduzcan a estados de valores conocidos, y entonces escoger la mejor secuencia</a:t>
            </a:r>
            <a:r>
              <a:rPr lang="es-ES" sz="1700" dirty="0" smtClean="0">
                <a:latin typeface="Arial" pitchFamily="34" charset="0"/>
                <a:cs typeface="Arial" pitchFamily="34" charset="0"/>
              </a:rPr>
              <a:t>. </a:t>
            </a:r>
          </a:p>
        </p:txBody>
      </p:sp>
      <p:sp>
        <p:nvSpPr>
          <p:cNvPr id="4" name="2 Subtítulo"/>
          <p:cNvSpPr txBox="1">
            <a:spLocks/>
          </p:cNvSpPr>
          <p:nvPr/>
        </p:nvSpPr>
        <p:spPr>
          <a:xfrm>
            <a:off x="533400" y="0"/>
            <a:ext cx="2590800" cy="685800"/>
          </a:xfrm>
          <a:prstGeom prst="rect">
            <a:avLst/>
          </a:prstGeom>
        </p:spPr>
        <p:txBody>
          <a:bodyPr vert="horz">
            <a:normAutofit/>
          </a:bodyPr>
          <a:lstStyle/>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smtClean="0">
                <a:ln>
                  <a:noFill/>
                </a:ln>
                <a:solidFill>
                  <a:schemeClr val="tx1"/>
                </a:solidFill>
                <a:effectLst/>
                <a:uLnTx/>
                <a:uFillTx/>
                <a:latin typeface="+mn-lt"/>
                <a:ea typeface="+mn-ea"/>
                <a:cs typeface="+mn-cs"/>
              </a:rPr>
              <a:t>Universidad Tecnológica Nacional </a:t>
            </a:r>
          </a:p>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smtClean="0">
                <a:ln>
                  <a:noFill/>
                </a:ln>
                <a:solidFill>
                  <a:schemeClr val="tx1"/>
                </a:solidFill>
                <a:effectLst/>
                <a:uLnTx/>
                <a:uFillTx/>
                <a:latin typeface="+mn-lt"/>
                <a:ea typeface="+mn-ea"/>
                <a:cs typeface="+mn-cs"/>
              </a:rPr>
              <a:t>Facultad  Regional Córdoba</a:t>
            </a:r>
            <a:endParaRPr kumimoji="0" lang="en-US" sz="11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smtClean="0">
                <a:ln>
                  <a:noFill/>
                </a:ln>
                <a:solidFill>
                  <a:schemeClr val="tx1"/>
                </a:solidFill>
                <a:effectLst/>
                <a:uLnTx/>
                <a:uFillTx/>
                <a:latin typeface="+mn-lt"/>
                <a:ea typeface="+mn-ea"/>
                <a:cs typeface="+mn-cs"/>
              </a:rPr>
              <a:t>Ing. en Sistemas de Información</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4 Imagen"/>
          <p:cNvPicPr/>
          <p:nvPr/>
        </p:nvPicPr>
        <p:blipFill>
          <a:blip r:embed="rId2" cstate="print">
            <a:extLst>
              <a:ext uri="{28A0092B-C50C-407E-A947-70E740481C1C}">
                <a14:useLocalDpi xmlns:a14="http://schemas.microsoft.com/office/drawing/2010/main" val="0"/>
              </a:ext>
            </a:extLst>
          </a:blip>
          <a:srcRect l="-38" t="-31" r="-38" b="-31"/>
          <a:stretch>
            <a:fillRect/>
          </a:stretch>
        </p:blipFill>
        <p:spPr bwMode="auto">
          <a:xfrm>
            <a:off x="228600" y="0"/>
            <a:ext cx="533400" cy="533400"/>
          </a:xfrm>
          <a:prstGeom prst="rect">
            <a:avLst/>
          </a:prstGeom>
          <a:solidFill>
            <a:srgbClr val="FFFFFF">
              <a:alpha val="0"/>
            </a:srgbClr>
          </a:solidFill>
          <a:ln>
            <a:noFill/>
          </a:ln>
        </p:spPr>
      </p:pic>
      <p:sp>
        <p:nvSpPr>
          <p:cNvPr id="6" name="1 Título"/>
          <p:cNvSpPr txBox="1">
            <a:spLocks/>
          </p:cNvSpPr>
          <p:nvPr/>
        </p:nvSpPr>
        <p:spPr>
          <a:xfrm>
            <a:off x="5334000" y="0"/>
            <a:ext cx="3810000" cy="762000"/>
          </a:xfrm>
          <a:prstGeom prst="rect">
            <a:avLst/>
          </a:prstGeom>
        </p:spPr>
        <p:txBody>
          <a:bodyPr vert="horz" lIns="0" rIns="0" bIns="0" anchor="b">
            <a:normAutofit fontScale="3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000" b="0" i="0" u="none" strike="noStrike" kern="1200" cap="none" spc="0" normalizeH="0" baseline="0" noProof="0" dirty="0" smtClean="0">
                <a:ln>
                  <a:noFill/>
                </a:ln>
                <a:solidFill>
                  <a:schemeClr val="tx2"/>
                </a:solidFill>
                <a:effectLst/>
                <a:uLnTx/>
                <a:uFillTx/>
                <a:latin typeface="+mj-lt"/>
                <a:ea typeface="+mj-ea"/>
                <a:cs typeface="+mj-cs"/>
              </a:rPr>
              <a:t/>
            </a:r>
            <a:br>
              <a:rPr kumimoji="0" lang="es-ES" sz="5000" b="0" i="0" u="none" strike="noStrike" kern="1200" cap="none" spc="0" normalizeH="0" baseline="0" noProof="0" dirty="0" smtClean="0">
                <a:ln>
                  <a:noFill/>
                </a:ln>
                <a:solidFill>
                  <a:schemeClr val="tx2"/>
                </a:solidFill>
                <a:effectLst/>
                <a:uLnTx/>
                <a:uFillTx/>
                <a:latin typeface="+mj-lt"/>
                <a:ea typeface="+mj-ea"/>
                <a:cs typeface="+mj-cs"/>
              </a:rPr>
            </a:br>
            <a:r>
              <a:rPr kumimoji="0" lang="en-US" sz="5000" b="0" i="0" u="none" strike="noStrike" kern="1200" cap="none" spc="0" normalizeH="0" baseline="0" noProof="0" dirty="0" smtClean="0">
                <a:ln>
                  <a:noFill/>
                </a:ln>
                <a:solidFill>
                  <a:schemeClr val="tx2"/>
                </a:solidFill>
                <a:effectLst/>
                <a:uLnTx/>
                <a:uFillTx/>
                <a:latin typeface="+mj-lt"/>
                <a:ea typeface="+mj-ea"/>
                <a:cs typeface="+mj-cs"/>
              </a:rPr>
              <a:t/>
            </a:r>
            <a:br>
              <a:rPr kumimoji="0" lang="en-US" sz="5000" b="0" i="0" u="none" strike="noStrike" kern="1200" cap="none" spc="0" normalizeH="0" baseline="0" noProof="0" dirty="0" smtClean="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6 CuadroTexto"/>
          <p:cNvSpPr txBox="1"/>
          <p:nvPr/>
        </p:nvSpPr>
        <p:spPr>
          <a:xfrm>
            <a:off x="0" y="762000"/>
            <a:ext cx="9144000" cy="4616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s-ES" altLang="en-US" sz="2400" b="1" dirty="0" err="1" smtClean="0">
                <a:latin typeface="Arial" panose="020B0604020202020204" pitchFamily="34" charset="0"/>
              </a:rPr>
              <a:t>Busqueda</a:t>
            </a:r>
            <a:endParaRPr lang="es-ES" altLang="en-US" sz="2400" b="1" dirty="0">
              <a:latin typeface="Arial" panose="020B0604020202020204" pitchFamily="34" charset="0"/>
            </a:endParaRPr>
          </a:p>
        </p:txBody>
      </p:sp>
      <p:sp>
        <p:nvSpPr>
          <p:cNvPr id="13" name="12 CuadroTexto"/>
          <p:cNvSpPr txBox="1"/>
          <p:nvPr/>
        </p:nvSpPr>
        <p:spPr>
          <a:xfrm>
            <a:off x="0" y="6488668"/>
            <a:ext cx="9144000" cy="276999"/>
          </a:xfrm>
          <a:prstGeom prst="rect">
            <a:avLst/>
          </a:prstGeom>
          <a:noFill/>
          <a:ln>
            <a:solidFill>
              <a:schemeClr val="tx1"/>
            </a:solidFill>
          </a:ln>
        </p:spPr>
        <p:txBody>
          <a:bodyPr wrap="square" rtlCol="0">
            <a:spAutoFit/>
          </a:bodyPr>
          <a:lstStyle/>
          <a:p>
            <a:endParaRPr lang="en-US" sz="1200" dirty="0"/>
          </a:p>
        </p:txBody>
      </p:sp>
      <p:sp>
        <p:nvSpPr>
          <p:cNvPr id="9" name="8 Marcador de pie de página"/>
          <p:cNvSpPr>
            <a:spLocks noGrp="1"/>
          </p:cNvSpPr>
          <p:nvPr>
            <p:ph type="ftr" sz="quarter" idx="11"/>
          </p:nvPr>
        </p:nvSpPr>
        <p:spPr>
          <a:xfrm>
            <a:off x="0" y="6248401"/>
            <a:ext cx="9144000" cy="381000"/>
          </a:xfrm>
        </p:spPr>
        <p:txBody>
          <a:bodyPr/>
          <a:lstStyle/>
          <a:p>
            <a:pPr algn="ctr"/>
            <a:r>
              <a:rPr lang="es-ES" sz="1100" b="1" dirty="0" smtClean="0"/>
              <a:t>Ing. Sandra </a:t>
            </a:r>
            <a:r>
              <a:rPr lang="es-ES" sz="1100" b="1" dirty="0" err="1" smtClean="0"/>
              <a:t>Olariaga</a:t>
            </a:r>
            <a:r>
              <a:rPr lang="es-ES" sz="1100" b="1" dirty="0" smtClean="0"/>
              <a:t>         Ing. Nancy </a:t>
            </a:r>
            <a:r>
              <a:rPr lang="es-ES" sz="1100" b="1" dirty="0" err="1" smtClean="0"/>
              <a:t>Paez</a:t>
            </a:r>
            <a:endParaRPr lang="es-ES" sz="1100" dirty="0" smtClean="0"/>
          </a:p>
          <a:p>
            <a:pPr algn="ctr"/>
            <a:endParaRPr lang="en-US" sz="1100" dirty="0"/>
          </a:p>
        </p:txBody>
      </p:sp>
      <p:sp>
        <p:nvSpPr>
          <p:cNvPr id="10" name="9 Título"/>
          <p:cNvSpPr>
            <a:spLocks noGrp="1"/>
          </p:cNvSpPr>
          <p:nvPr>
            <p:ph type="title"/>
          </p:nvPr>
        </p:nvSpPr>
        <p:spPr>
          <a:xfrm>
            <a:off x="4191000" y="228600"/>
            <a:ext cx="4495800" cy="457200"/>
          </a:xfrm>
        </p:spPr>
        <p:txBody>
          <a:bodyPr>
            <a:normAutofit/>
          </a:bodyPr>
          <a:lstStyle/>
          <a:p>
            <a:pPr algn="ctr"/>
            <a:r>
              <a:rPr lang="es-ES" sz="2000" dirty="0" smtClean="0">
                <a:latin typeface="Arial" pitchFamily="34" charset="0"/>
                <a:cs typeface="Arial" pitchFamily="34" charset="0"/>
              </a:rPr>
              <a:t>Inteligencia Artificial</a:t>
            </a:r>
            <a:endParaRPr lang="es-E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28600" y="1371600"/>
            <a:ext cx="8686800" cy="4953000"/>
          </a:xfrm>
        </p:spPr>
        <p:txBody>
          <a:bodyPr>
            <a:normAutofit lnSpcReduction="10000"/>
          </a:bodyPr>
          <a:lstStyle/>
          <a:p>
            <a:pPr marL="0" lvl="0" indent="0" algn="just">
              <a:buNone/>
            </a:pPr>
            <a:r>
              <a:rPr lang="es-ES" sz="1800" dirty="0" smtClean="0">
                <a:latin typeface="Arial" panose="020B0604020202020204" pitchFamily="34" charset="0"/>
                <a:cs typeface="Arial" panose="020B0604020202020204" pitchFamily="34" charset="0"/>
              </a:rPr>
              <a:t>Medir el rendimiento de la resolución del problema. Hay cuatro formas:</a:t>
            </a:r>
          </a:p>
          <a:p>
            <a:pPr lvl="0" algn="just">
              <a:buFont typeface="Arial" panose="020B0604020202020204" pitchFamily="34" charset="0"/>
              <a:buChar char="•"/>
            </a:pPr>
            <a:r>
              <a:rPr lang="es-ES" sz="1800" b="1" dirty="0" smtClean="0">
                <a:latin typeface="Arial" panose="020B0604020202020204" pitchFamily="34" charset="0"/>
                <a:cs typeface="Arial" panose="020B0604020202020204" pitchFamily="34" charset="0"/>
              </a:rPr>
              <a:t>Completitud</a:t>
            </a:r>
            <a:r>
              <a:rPr lang="es-ES" sz="1800" dirty="0" smtClean="0">
                <a:latin typeface="Arial" panose="020B0604020202020204" pitchFamily="34" charset="0"/>
                <a:cs typeface="Arial" panose="020B0604020202020204" pitchFamily="34" charset="0"/>
              </a:rPr>
              <a:t>: está garantizado que el algoritmo encuentre una solución cuando esta exista?</a:t>
            </a:r>
          </a:p>
          <a:p>
            <a:pPr lvl="0" algn="just">
              <a:buFont typeface="Arial" panose="020B0604020202020204" pitchFamily="34" charset="0"/>
              <a:buChar char="•"/>
            </a:pPr>
            <a:r>
              <a:rPr lang="es-ES" sz="1800" b="1" dirty="0" smtClean="0">
                <a:latin typeface="Arial" panose="020B0604020202020204" pitchFamily="34" charset="0"/>
                <a:cs typeface="Arial" panose="020B0604020202020204" pitchFamily="34" charset="0"/>
              </a:rPr>
              <a:t>Optimización</a:t>
            </a:r>
            <a:r>
              <a:rPr lang="es-ES" sz="1800" dirty="0" smtClean="0">
                <a:latin typeface="Arial" panose="020B0604020202020204" pitchFamily="34" charset="0"/>
                <a:cs typeface="Arial" panose="020B0604020202020204" pitchFamily="34" charset="0"/>
              </a:rPr>
              <a:t>: encuentra la estrategia la solución optima, es decir la que maximiza el valor esperado de la medida de rendimiento.</a:t>
            </a:r>
          </a:p>
          <a:p>
            <a:pPr lvl="0" algn="just">
              <a:buFont typeface="Arial" panose="020B0604020202020204" pitchFamily="34" charset="0"/>
              <a:buChar char="•"/>
            </a:pPr>
            <a:r>
              <a:rPr lang="es-ES" sz="1800" b="1" dirty="0" smtClean="0">
                <a:latin typeface="Arial" panose="020B0604020202020204" pitchFamily="34" charset="0"/>
                <a:cs typeface="Arial" panose="020B0604020202020204" pitchFamily="34" charset="0"/>
              </a:rPr>
              <a:t>Complejidad en el tiempo</a:t>
            </a:r>
            <a:r>
              <a:rPr lang="es-ES" sz="1800" dirty="0" smtClean="0">
                <a:latin typeface="Arial" panose="020B0604020202020204" pitchFamily="34" charset="0"/>
                <a:cs typeface="Arial" panose="020B0604020202020204" pitchFamily="34" charset="0"/>
              </a:rPr>
              <a:t>: cuanto tarda en encontrar una solución?</a:t>
            </a:r>
          </a:p>
          <a:p>
            <a:pPr lvl="0" algn="just">
              <a:buFont typeface="Arial" panose="020B0604020202020204" pitchFamily="34" charset="0"/>
              <a:buChar char="•"/>
            </a:pPr>
            <a:r>
              <a:rPr lang="es-ES" sz="1800" b="1" dirty="0" smtClean="0">
                <a:latin typeface="Arial" panose="020B0604020202020204" pitchFamily="34" charset="0"/>
                <a:cs typeface="Arial" panose="020B0604020202020204" pitchFamily="34" charset="0"/>
              </a:rPr>
              <a:t>Complejidad en el espacio</a:t>
            </a:r>
            <a:r>
              <a:rPr lang="es-ES" sz="1800" dirty="0" smtClean="0">
                <a:latin typeface="Arial" panose="020B0604020202020204" pitchFamily="34" charset="0"/>
                <a:cs typeface="Arial" panose="020B0604020202020204" pitchFamily="34" charset="0"/>
              </a:rPr>
              <a:t>: cuánta memoria se necesita para el funcionamiento de la búsqueda ?</a:t>
            </a:r>
          </a:p>
          <a:p>
            <a:pPr lvl="0" algn="just">
              <a:buFont typeface="Arial" panose="020B0604020202020204" pitchFamily="34" charset="0"/>
              <a:buChar char="•"/>
            </a:pPr>
            <a:endParaRPr lang="es-ES" sz="1800" dirty="0" smtClean="0">
              <a:latin typeface="Arial" panose="020B0604020202020204" pitchFamily="34" charset="0"/>
              <a:cs typeface="Arial" panose="020B0604020202020204" pitchFamily="34" charset="0"/>
            </a:endParaRPr>
          </a:p>
          <a:p>
            <a:pPr marL="0" indent="0" algn="just">
              <a:buNone/>
            </a:pPr>
            <a:r>
              <a:rPr lang="es-ES" sz="1800" dirty="0" smtClean="0">
                <a:latin typeface="Arial" panose="020B0604020202020204" pitchFamily="34" charset="0"/>
                <a:cs typeface="Arial" panose="020B0604020202020204" pitchFamily="34" charset="0"/>
              </a:rPr>
              <a:t>En IA el árbol está representado de forma implícita por el estado inicial y la función sucesor, y se expresa en términos de tres cantidades: </a:t>
            </a:r>
            <a:r>
              <a:rPr lang="es-ES" sz="1800" b="1" dirty="0" smtClean="0">
                <a:latin typeface="Arial" panose="020B0604020202020204" pitchFamily="34" charset="0"/>
                <a:cs typeface="Arial" panose="020B0604020202020204" pitchFamily="34" charset="0"/>
              </a:rPr>
              <a:t>b</a:t>
            </a:r>
            <a:r>
              <a:rPr lang="es-ES" sz="1800" dirty="0" smtClean="0">
                <a:latin typeface="Arial" panose="020B0604020202020204" pitchFamily="34" charset="0"/>
                <a:cs typeface="Arial" panose="020B0604020202020204" pitchFamily="34" charset="0"/>
              </a:rPr>
              <a:t> el factor de ramificación o el máximo número de sucesores de cualquier nodo, </a:t>
            </a:r>
            <a:r>
              <a:rPr lang="es-ES" sz="1800" b="1" dirty="0" smtClean="0">
                <a:latin typeface="Arial" panose="020B0604020202020204" pitchFamily="34" charset="0"/>
                <a:cs typeface="Arial" panose="020B0604020202020204" pitchFamily="34" charset="0"/>
              </a:rPr>
              <a:t>d</a:t>
            </a:r>
            <a:r>
              <a:rPr lang="es-ES" sz="1800" dirty="0" smtClean="0">
                <a:latin typeface="Arial" panose="020B0604020202020204" pitchFamily="34" charset="0"/>
                <a:cs typeface="Arial" panose="020B0604020202020204" pitchFamily="34" charset="0"/>
              </a:rPr>
              <a:t> la profundidad del nodo objetivo más superficial, y </a:t>
            </a:r>
            <a:r>
              <a:rPr lang="es-ES" sz="1800" b="1" dirty="0" smtClean="0">
                <a:latin typeface="Arial" panose="020B0604020202020204" pitchFamily="34" charset="0"/>
                <a:cs typeface="Arial" panose="020B0604020202020204" pitchFamily="34" charset="0"/>
              </a:rPr>
              <a:t>m</a:t>
            </a:r>
            <a:r>
              <a:rPr lang="es-ES" sz="1800" dirty="0" smtClean="0">
                <a:latin typeface="Arial" panose="020B0604020202020204" pitchFamily="34" charset="0"/>
                <a:cs typeface="Arial" panose="020B0604020202020204" pitchFamily="34" charset="0"/>
              </a:rPr>
              <a:t> la longitud máxima de cualquier camino en el espacio de estados. El tiempo se mide en términos de números de nodos generados durante la búsqueda, y el espacio en términos de máximo número de nodos que se almacena en memoria. </a:t>
            </a:r>
            <a:r>
              <a:rPr lang="es-ES" sz="1800" dirty="0">
                <a:latin typeface="Arial" panose="020B0604020202020204" pitchFamily="34" charset="0"/>
                <a:cs typeface="Arial" panose="020B0604020202020204" pitchFamily="34" charset="0"/>
              </a:rPr>
              <a:t>Para valorar la eficacia de un algoritmo de búsqueda podemos utilizar el </a:t>
            </a:r>
            <a:r>
              <a:rPr lang="es-ES" sz="1800" b="1" dirty="0">
                <a:latin typeface="Arial" panose="020B0604020202020204" pitchFamily="34" charset="0"/>
                <a:cs typeface="Arial" panose="020B0604020202020204" pitchFamily="34" charset="0"/>
              </a:rPr>
              <a:t>costo total</a:t>
            </a:r>
            <a:r>
              <a:rPr lang="es-ES" sz="1800" dirty="0">
                <a:latin typeface="Arial" panose="020B0604020202020204" pitchFamily="34" charset="0"/>
                <a:cs typeface="Arial" panose="020B0604020202020204" pitchFamily="34" charset="0"/>
              </a:rPr>
              <a:t> que combina el costo de la búsqueda y el costo del camino solución encontrado. </a:t>
            </a:r>
          </a:p>
          <a:p>
            <a:pPr marL="0" lvl="0" indent="0" algn="just">
              <a:buNone/>
            </a:pPr>
            <a:endParaRPr lang="es-ES" sz="1800" dirty="0" smtClean="0">
              <a:latin typeface="Arial" panose="020B0604020202020204" pitchFamily="34" charset="0"/>
              <a:cs typeface="Arial" panose="020B0604020202020204" pitchFamily="34" charset="0"/>
            </a:endParaRPr>
          </a:p>
          <a:p>
            <a:pPr marL="0" lvl="0" indent="0" algn="just">
              <a:buNone/>
            </a:pPr>
            <a:endParaRPr lang="es-ES" sz="1800" dirty="0">
              <a:latin typeface="Arial" panose="020B0604020202020204" pitchFamily="34" charset="0"/>
              <a:cs typeface="Arial" panose="020B0604020202020204" pitchFamily="34" charset="0"/>
            </a:endParaRPr>
          </a:p>
          <a:p>
            <a:pPr marL="0" lvl="0" indent="0" algn="just">
              <a:buNone/>
            </a:pPr>
            <a:endParaRPr lang="es-ES" sz="1800" dirty="0" smtClean="0">
              <a:latin typeface="Arial" panose="020B0604020202020204" pitchFamily="34" charset="0"/>
              <a:cs typeface="Arial" panose="020B0604020202020204" pitchFamily="34" charset="0"/>
            </a:endParaRPr>
          </a:p>
        </p:txBody>
      </p:sp>
      <p:sp>
        <p:nvSpPr>
          <p:cNvPr id="4" name="2 Subtítulo"/>
          <p:cNvSpPr txBox="1">
            <a:spLocks/>
          </p:cNvSpPr>
          <p:nvPr/>
        </p:nvSpPr>
        <p:spPr>
          <a:xfrm>
            <a:off x="533400" y="0"/>
            <a:ext cx="2590800" cy="685800"/>
          </a:xfrm>
          <a:prstGeom prst="rect">
            <a:avLst/>
          </a:prstGeom>
        </p:spPr>
        <p:txBody>
          <a:bodyPr vert="horz">
            <a:normAutofit/>
          </a:bodyPr>
          <a:lstStyle/>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Universidad Tecnológica Nacional </a:t>
            </a:r>
          </a:p>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Facultad  Regional Córdoba</a:t>
            </a:r>
            <a:endParaRPr kumimoji="0" lang="en-US" sz="1100" b="0" i="0" u="none" strike="noStrike" kern="1200" cap="none" spc="0" normalizeH="0" baseline="0" noProof="0" dirty="0" smtClean="0">
              <a:ln>
                <a:noFill/>
              </a:ln>
              <a:solidFill>
                <a:prstClr val="black"/>
              </a:solidFill>
              <a:effectLst/>
              <a:uLnTx/>
              <a:uFillTx/>
              <a:latin typeface="Constantia"/>
              <a:ea typeface="+mn-ea"/>
              <a:cs typeface="+mn-cs"/>
            </a:endParaRPr>
          </a:p>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Ing. en Sistemas de Información</a:t>
            </a:r>
            <a:endParaRPr kumimoji="0" lang="en-US" sz="1100" b="0" i="0" u="none" strike="noStrike" kern="1200" cap="none" spc="0" normalizeH="0" baseline="0" noProof="0" dirty="0">
              <a:ln>
                <a:noFill/>
              </a:ln>
              <a:solidFill>
                <a:prstClr val="black"/>
              </a:solidFill>
              <a:effectLst/>
              <a:uLnTx/>
              <a:uFillTx/>
              <a:latin typeface="Constantia"/>
              <a:ea typeface="+mn-ea"/>
              <a:cs typeface="+mn-cs"/>
            </a:endParaRPr>
          </a:p>
        </p:txBody>
      </p:sp>
      <p:pic>
        <p:nvPicPr>
          <p:cNvPr id="5" name="4 Imagen"/>
          <p:cNvPicPr/>
          <p:nvPr/>
        </p:nvPicPr>
        <p:blipFill>
          <a:blip r:embed="rId2" cstate="print">
            <a:extLst>
              <a:ext uri="{28A0092B-C50C-407E-A947-70E740481C1C}">
                <a14:useLocalDpi xmlns:a14="http://schemas.microsoft.com/office/drawing/2010/main" val="0"/>
              </a:ext>
            </a:extLst>
          </a:blip>
          <a:srcRect l="-38" t="-31" r="-38" b="-31"/>
          <a:stretch>
            <a:fillRect/>
          </a:stretch>
        </p:blipFill>
        <p:spPr bwMode="auto">
          <a:xfrm>
            <a:off x="228600" y="0"/>
            <a:ext cx="533400" cy="533400"/>
          </a:xfrm>
          <a:prstGeom prst="rect">
            <a:avLst/>
          </a:prstGeom>
          <a:solidFill>
            <a:srgbClr val="FFFFFF">
              <a:alpha val="0"/>
            </a:srgbClr>
          </a:solidFill>
          <a:ln>
            <a:noFill/>
          </a:ln>
        </p:spPr>
      </p:pic>
      <p:sp>
        <p:nvSpPr>
          <p:cNvPr id="6" name="1 Título"/>
          <p:cNvSpPr txBox="1">
            <a:spLocks/>
          </p:cNvSpPr>
          <p:nvPr/>
        </p:nvSpPr>
        <p:spPr>
          <a:xfrm>
            <a:off x="5334000" y="0"/>
            <a:ext cx="3810000" cy="762000"/>
          </a:xfrm>
          <a:prstGeom prst="rect">
            <a:avLst/>
          </a:prstGeom>
        </p:spPr>
        <p:txBody>
          <a:bodyPr vert="horz" lIns="0" rIns="0" bIns="0" anchor="b">
            <a:normAutofit fontScale="3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000" b="0" i="0" u="none" strike="noStrike" kern="1200" cap="none" spc="0" normalizeH="0" baseline="0" noProof="0" dirty="0" smtClean="0">
                <a:ln>
                  <a:noFill/>
                </a:ln>
                <a:solidFill>
                  <a:srgbClr val="04617B"/>
                </a:solidFill>
                <a:effectLst/>
                <a:uLnTx/>
                <a:uFillTx/>
                <a:latin typeface="Calibri"/>
                <a:ea typeface="+mn-ea"/>
                <a:cs typeface="+mn-cs"/>
              </a:rPr>
              <a:t/>
            </a:r>
            <a:br>
              <a:rPr kumimoji="0" lang="es-ES" sz="5000" b="0" i="0" u="none" strike="noStrike" kern="1200" cap="none" spc="0" normalizeH="0" baseline="0" noProof="0" dirty="0" smtClean="0">
                <a:ln>
                  <a:noFill/>
                </a:ln>
                <a:solidFill>
                  <a:srgbClr val="04617B"/>
                </a:solidFill>
                <a:effectLst/>
                <a:uLnTx/>
                <a:uFillTx/>
                <a:latin typeface="Calibri"/>
                <a:ea typeface="+mn-ea"/>
                <a:cs typeface="+mn-cs"/>
              </a:rPr>
            </a:br>
            <a:r>
              <a:rPr kumimoji="0" lang="en-US" sz="5000" b="0" i="0" u="none" strike="noStrike" kern="1200" cap="none" spc="0" normalizeH="0" baseline="0" noProof="0" dirty="0" smtClean="0">
                <a:ln>
                  <a:noFill/>
                </a:ln>
                <a:solidFill>
                  <a:srgbClr val="04617B"/>
                </a:solidFill>
                <a:effectLst/>
                <a:uLnTx/>
                <a:uFillTx/>
                <a:latin typeface="Calibri"/>
                <a:ea typeface="+mn-ea"/>
                <a:cs typeface="+mn-cs"/>
              </a:rPr>
              <a:t/>
            </a:r>
            <a:br>
              <a:rPr kumimoji="0" lang="en-US" sz="5000" b="0" i="0" u="none" strike="noStrike" kern="1200" cap="none" spc="0" normalizeH="0" baseline="0" noProof="0" dirty="0" smtClean="0">
                <a:ln>
                  <a:noFill/>
                </a:ln>
                <a:solidFill>
                  <a:srgbClr val="04617B"/>
                </a:solidFill>
                <a:effectLst/>
                <a:uLnTx/>
                <a:uFillTx/>
                <a:latin typeface="Calibri"/>
                <a:ea typeface="+mn-ea"/>
                <a:cs typeface="+mn-cs"/>
              </a:rPr>
            </a:br>
            <a:endParaRPr kumimoji="0" lang="en-US" sz="5000" b="0" i="0" u="none" strike="noStrike" kern="1200" cap="none" spc="0" normalizeH="0" baseline="0" noProof="0" dirty="0">
              <a:ln>
                <a:noFill/>
              </a:ln>
              <a:solidFill>
                <a:srgbClr val="04617B"/>
              </a:solidFill>
              <a:effectLst/>
              <a:uLnTx/>
              <a:uFillTx/>
              <a:latin typeface="Calibri"/>
              <a:ea typeface="+mn-ea"/>
              <a:cs typeface="+mn-cs"/>
            </a:endParaRPr>
          </a:p>
        </p:txBody>
      </p:sp>
      <p:sp>
        <p:nvSpPr>
          <p:cNvPr id="7" name="6 CuadroTexto"/>
          <p:cNvSpPr txBox="1"/>
          <p:nvPr/>
        </p:nvSpPr>
        <p:spPr>
          <a:xfrm>
            <a:off x="0" y="762000"/>
            <a:ext cx="9144000" cy="4616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Búsqueda</a:t>
            </a:r>
            <a:endParaRPr kumimoji="0" lang="en-US" sz="24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13" name="12 CuadroTexto"/>
          <p:cNvSpPr txBox="1"/>
          <p:nvPr/>
        </p:nvSpPr>
        <p:spPr>
          <a:xfrm>
            <a:off x="0" y="6488668"/>
            <a:ext cx="9144000"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onstantia"/>
              <a:ea typeface="+mn-ea"/>
              <a:cs typeface="+mn-cs"/>
            </a:endParaRPr>
          </a:p>
        </p:txBody>
      </p:sp>
      <p:sp>
        <p:nvSpPr>
          <p:cNvPr id="9" name="8 Marcador de pie de página"/>
          <p:cNvSpPr>
            <a:spLocks noGrp="1"/>
          </p:cNvSpPr>
          <p:nvPr>
            <p:ph type="ftr" sz="quarter" idx="11"/>
          </p:nvPr>
        </p:nvSpPr>
        <p:spPr>
          <a:xfrm>
            <a:off x="0" y="6172200"/>
            <a:ext cx="9144000" cy="6858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rPr>
              <a:t>Ing. Sandra </a:t>
            </a:r>
            <a:r>
              <a:rPr kumimoji="0" lang="es-ES" sz="1100" b="1" i="0" u="none" strike="noStrike" kern="1200" cap="none" spc="0" normalizeH="0" baseline="0" noProof="0" dirty="0" err="1" smtClean="0">
                <a:ln>
                  <a:noFill/>
                </a:ln>
                <a:solidFill>
                  <a:srgbClr val="04617B">
                    <a:shade val="90000"/>
                  </a:srgbClr>
                </a:solidFill>
                <a:effectLst/>
                <a:uLnTx/>
                <a:uFillTx/>
                <a:latin typeface="Constantia"/>
                <a:ea typeface="+mn-ea"/>
                <a:cs typeface="+mn-cs"/>
              </a:rPr>
              <a:t>Olariaga</a:t>
            </a:r>
            <a:r>
              <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rPr>
              <a:t>         Ing. Nancy </a:t>
            </a:r>
            <a:r>
              <a:rPr kumimoji="0" lang="es-ES" sz="1100" b="1" i="0" u="none" strike="noStrike" kern="1200" cap="none" spc="0" normalizeH="0" baseline="0" noProof="0" dirty="0" err="1" smtClean="0">
                <a:ln>
                  <a:noFill/>
                </a:ln>
                <a:solidFill>
                  <a:srgbClr val="04617B">
                    <a:shade val="90000"/>
                  </a:srgbClr>
                </a:solidFill>
                <a:effectLst/>
                <a:uLnTx/>
                <a:uFillTx/>
                <a:latin typeface="Constantia"/>
                <a:ea typeface="+mn-ea"/>
                <a:cs typeface="+mn-cs"/>
              </a:rPr>
              <a:t>Paez</a:t>
            </a:r>
            <a:endParaRPr kumimoji="0" lang="es-ES" sz="1100" b="0"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10" name="9 Título"/>
          <p:cNvSpPr>
            <a:spLocks noGrp="1"/>
          </p:cNvSpPr>
          <p:nvPr>
            <p:ph type="title"/>
          </p:nvPr>
        </p:nvSpPr>
        <p:spPr>
          <a:xfrm>
            <a:off x="4191000" y="228600"/>
            <a:ext cx="4495800" cy="457200"/>
          </a:xfrm>
        </p:spPr>
        <p:txBody>
          <a:bodyPr>
            <a:normAutofit/>
          </a:bodyPr>
          <a:lstStyle/>
          <a:p>
            <a:pPr algn="ctr"/>
            <a:r>
              <a:rPr lang="es-ES" sz="2000" dirty="0" smtClean="0">
                <a:latin typeface="Arial" pitchFamily="34" charset="0"/>
                <a:cs typeface="Arial" pitchFamily="34" charset="0"/>
              </a:rPr>
              <a:t>Inteligencia Artificial</a:t>
            </a:r>
            <a:endParaRPr lang="es-ES" sz="2000" dirty="0">
              <a:latin typeface="Arial" pitchFamily="34" charset="0"/>
              <a:cs typeface="Arial" pitchFamily="34" charset="0"/>
            </a:endParaRPr>
          </a:p>
        </p:txBody>
      </p:sp>
    </p:spTree>
    <p:extLst>
      <p:ext uri="{BB962C8B-B14F-4D97-AF65-F5344CB8AC3E}">
        <p14:creationId xmlns:p14="http://schemas.microsoft.com/office/powerpoint/2010/main" val="1410374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28600" y="1371600"/>
            <a:ext cx="8686800" cy="4953000"/>
          </a:xfrm>
        </p:spPr>
        <p:txBody>
          <a:bodyPr>
            <a:normAutofit lnSpcReduction="10000"/>
          </a:bodyPr>
          <a:lstStyle/>
          <a:p>
            <a:pPr marL="0" lvl="0" indent="0" algn="just">
              <a:buNone/>
            </a:pPr>
            <a:r>
              <a:rPr lang="es-ES" sz="1800" dirty="0" smtClean="0">
                <a:latin typeface="Arial" panose="020B0604020202020204" pitchFamily="34" charset="0"/>
                <a:cs typeface="Arial" panose="020B0604020202020204" pitchFamily="34" charset="0"/>
              </a:rPr>
              <a:t>En la </a:t>
            </a:r>
            <a:r>
              <a:rPr lang="es-ES" sz="1800" b="1" dirty="0" smtClean="0">
                <a:latin typeface="Arial" panose="020B0604020202020204" pitchFamily="34" charset="0"/>
                <a:cs typeface="Arial" panose="020B0604020202020204" pitchFamily="34" charset="0"/>
              </a:rPr>
              <a:t>búsqueda no informada </a:t>
            </a:r>
            <a:r>
              <a:rPr lang="es-ES" sz="1800" dirty="0" smtClean="0">
                <a:latin typeface="Arial" panose="020B0604020202020204" pitchFamily="34" charset="0"/>
                <a:cs typeface="Arial" panose="020B0604020202020204" pitchFamily="34" charset="0"/>
              </a:rPr>
              <a:t>no se tiene información adicional acerca de los estados más allá de la que proporciona la definición del problema.</a:t>
            </a:r>
          </a:p>
          <a:p>
            <a:pPr marL="0" lvl="0" indent="0" algn="just">
              <a:buNone/>
            </a:pPr>
            <a:r>
              <a:rPr lang="es-ES" sz="1800" dirty="0" smtClean="0">
                <a:latin typeface="Arial" panose="020B0604020202020204" pitchFamily="34" charset="0"/>
                <a:cs typeface="Arial" panose="020B0604020202020204" pitchFamily="34" charset="0"/>
              </a:rPr>
              <a:t>Las estrategias que saben si un estado no objetivo es mas prometedor que otro se llama </a:t>
            </a:r>
            <a:r>
              <a:rPr lang="es-ES" sz="1800" b="1" dirty="0" smtClean="0">
                <a:latin typeface="Arial" panose="020B0604020202020204" pitchFamily="34" charset="0"/>
                <a:cs typeface="Arial" panose="020B0604020202020204" pitchFamily="34" charset="0"/>
              </a:rPr>
              <a:t>búsqueda informada o búsqueda heurística</a:t>
            </a:r>
            <a:r>
              <a:rPr lang="es-ES" sz="1800" dirty="0" smtClean="0">
                <a:latin typeface="Arial" panose="020B0604020202020204" pitchFamily="34" charset="0"/>
                <a:cs typeface="Arial" panose="020B0604020202020204" pitchFamily="34" charset="0"/>
              </a:rPr>
              <a:t>.</a:t>
            </a:r>
          </a:p>
          <a:p>
            <a:pPr marL="0" lvl="0" indent="0" algn="just">
              <a:buNone/>
            </a:pPr>
            <a:r>
              <a:rPr lang="es-ES" sz="2000" b="1" dirty="0" smtClean="0">
                <a:latin typeface="Arial" panose="020B0604020202020204" pitchFamily="34" charset="0"/>
                <a:cs typeface="Arial" panose="020B0604020202020204" pitchFamily="34" charset="0"/>
              </a:rPr>
              <a:t>Búsqueda primero en anchura</a:t>
            </a:r>
            <a:r>
              <a:rPr lang="es-ES" sz="1800" dirty="0" smtClean="0">
                <a:latin typeface="Arial" panose="020B0604020202020204" pitchFamily="34" charset="0"/>
                <a:cs typeface="Arial" panose="020B0604020202020204" pitchFamily="34" charset="0"/>
              </a:rPr>
              <a:t>:</a:t>
            </a:r>
          </a:p>
          <a:p>
            <a:pPr marL="0" lvl="0" indent="0" algn="just">
              <a:buNone/>
            </a:pPr>
            <a:r>
              <a:rPr lang="es-ES" sz="1800" dirty="0" smtClean="0">
                <a:latin typeface="Arial" panose="020B0604020202020204" pitchFamily="34" charset="0"/>
                <a:cs typeface="Arial" panose="020B0604020202020204" pitchFamily="34" charset="0"/>
              </a:rPr>
              <a:t>Es una estrategia sencilla en la que se expande primero el nodo raíz, a continuación se expanden todos los sucesores del nodo raíz, después sus sucesores, etc. En general se expanden todos los nodos a una profundidad en el árbol de búsqueda antes de expandir cualquier nodo el próximo nivel.</a:t>
            </a:r>
          </a:p>
          <a:p>
            <a:pPr marL="0" lvl="0" indent="0" algn="just">
              <a:buNone/>
            </a:pPr>
            <a:r>
              <a:rPr lang="es-ES" sz="1800" dirty="0" smtClean="0">
                <a:latin typeface="Arial" panose="020B0604020202020204" pitchFamily="34" charset="0"/>
                <a:cs typeface="Arial" panose="020B0604020202020204" pitchFamily="34" charset="0"/>
              </a:rPr>
              <a:t>La búsqueda primero en anchura se puede implementar comenzando con una frontera vacía que sea una cola primero en entrar primer en salir (FIFO). La cola FIFO pone todos los nuevos sucesores generados al final de la cola, lo que significa que los nodos más superficiales se expanden antes que los nodos más profundos.</a:t>
            </a:r>
          </a:p>
          <a:p>
            <a:pPr marL="0" lvl="0" indent="0" algn="just">
              <a:buNone/>
            </a:pPr>
            <a:r>
              <a:rPr lang="es-ES" sz="1800" dirty="0" smtClean="0">
                <a:latin typeface="Arial" panose="020B0604020202020204" pitchFamily="34" charset="0"/>
                <a:cs typeface="Arial" panose="020B0604020202020204" pitchFamily="34" charset="0"/>
              </a:rPr>
              <a:t>Esta </a:t>
            </a:r>
            <a:r>
              <a:rPr lang="es-ES" sz="1800" b="1" dirty="0" smtClean="0">
                <a:latin typeface="Arial" panose="020B0604020202020204" pitchFamily="34" charset="0"/>
                <a:cs typeface="Arial" panose="020B0604020202020204" pitchFamily="34" charset="0"/>
              </a:rPr>
              <a:t>búsqueda primero en anchura</a:t>
            </a:r>
            <a:r>
              <a:rPr lang="es-ES" sz="1800" dirty="0" smtClean="0">
                <a:latin typeface="Arial" panose="020B0604020202020204" pitchFamily="34" charset="0"/>
                <a:cs typeface="Arial" panose="020B0604020202020204" pitchFamily="34" charset="0"/>
              </a:rPr>
              <a:t> es completa, si el nodo objetivo más superficial está en una cierta profundidad finita </a:t>
            </a:r>
            <a:r>
              <a:rPr lang="es-ES" sz="1800" b="1" dirty="0" smtClean="0">
                <a:latin typeface="Arial" panose="020B0604020202020204" pitchFamily="34" charset="0"/>
                <a:cs typeface="Arial" panose="020B0604020202020204" pitchFamily="34" charset="0"/>
              </a:rPr>
              <a:t>d</a:t>
            </a:r>
            <a:r>
              <a:rPr lang="es-ES" sz="1800" dirty="0" smtClean="0">
                <a:latin typeface="Arial" panose="020B0604020202020204" pitchFamily="34" charset="0"/>
                <a:cs typeface="Arial" panose="020B0604020202020204" pitchFamily="34" charset="0"/>
              </a:rPr>
              <a:t>, la búsqueda primero en anchura lo encontrará después de expandir todos los nodos más superficiales, con tal que el factor de </a:t>
            </a:r>
            <a:r>
              <a:rPr lang="es-ES" sz="1800" dirty="0" err="1" smtClean="0">
                <a:latin typeface="Arial" panose="020B0604020202020204" pitchFamily="34" charset="0"/>
                <a:cs typeface="Arial" panose="020B0604020202020204" pitchFamily="34" charset="0"/>
              </a:rPr>
              <a:t>ramficación</a:t>
            </a:r>
            <a:r>
              <a:rPr lang="es-ES" sz="1800" dirty="0" smtClean="0">
                <a:latin typeface="Arial" panose="020B0604020202020204" pitchFamily="34" charset="0"/>
                <a:cs typeface="Arial" panose="020B0604020202020204" pitchFamily="34" charset="0"/>
              </a:rPr>
              <a:t> </a:t>
            </a:r>
            <a:r>
              <a:rPr lang="es-ES" sz="1800" b="1" dirty="0" smtClean="0">
                <a:latin typeface="Arial" panose="020B0604020202020204" pitchFamily="34" charset="0"/>
                <a:cs typeface="Arial" panose="020B0604020202020204" pitchFamily="34" charset="0"/>
              </a:rPr>
              <a:t>b</a:t>
            </a:r>
            <a:r>
              <a:rPr lang="es-ES" sz="1800" dirty="0" smtClean="0">
                <a:latin typeface="Arial" panose="020B0604020202020204" pitchFamily="34" charset="0"/>
                <a:cs typeface="Arial" panose="020B0604020202020204" pitchFamily="34" charset="0"/>
              </a:rPr>
              <a:t> sea finito.</a:t>
            </a:r>
            <a:endParaRPr lang="es-ES" sz="1800" b="1" dirty="0">
              <a:latin typeface="Arial" panose="020B0604020202020204" pitchFamily="34" charset="0"/>
              <a:cs typeface="Arial" panose="020B0604020202020204" pitchFamily="34" charset="0"/>
            </a:endParaRPr>
          </a:p>
          <a:p>
            <a:pPr marL="0" lvl="0" indent="0" algn="just">
              <a:buNone/>
            </a:pPr>
            <a:endParaRPr lang="es-ES" sz="1800" dirty="0" smtClean="0">
              <a:latin typeface="Arial" panose="020B0604020202020204" pitchFamily="34" charset="0"/>
              <a:cs typeface="Arial" panose="020B0604020202020204" pitchFamily="34" charset="0"/>
            </a:endParaRPr>
          </a:p>
        </p:txBody>
      </p:sp>
      <p:sp>
        <p:nvSpPr>
          <p:cNvPr id="4" name="2 Subtítulo"/>
          <p:cNvSpPr txBox="1">
            <a:spLocks/>
          </p:cNvSpPr>
          <p:nvPr/>
        </p:nvSpPr>
        <p:spPr>
          <a:xfrm>
            <a:off x="533400" y="0"/>
            <a:ext cx="2590800" cy="685800"/>
          </a:xfrm>
          <a:prstGeom prst="rect">
            <a:avLst/>
          </a:prstGeom>
        </p:spPr>
        <p:txBody>
          <a:bodyPr vert="horz">
            <a:normAutofit/>
          </a:bodyPr>
          <a:lstStyle/>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Universidad Tecnológica Nacional </a:t>
            </a:r>
          </a:p>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Facultad  Regional Córdoba</a:t>
            </a:r>
            <a:endParaRPr kumimoji="0" lang="en-US" sz="1100" b="0" i="0" u="none" strike="noStrike" kern="1200" cap="none" spc="0" normalizeH="0" baseline="0" noProof="0" dirty="0" smtClean="0">
              <a:ln>
                <a:noFill/>
              </a:ln>
              <a:solidFill>
                <a:prstClr val="black"/>
              </a:solidFill>
              <a:effectLst/>
              <a:uLnTx/>
              <a:uFillTx/>
              <a:latin typeface="Constantia"/>
              <a:ea typeface="+mn-ea"/>
              <a:cs typeface="+mn-cs"/>
            </a:endParaRPr>
          </a:p>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Ing. en Sistemas de Información</a:t>
            </a:r>
            <a:endParaRPr kumimoji="0" lang="en-US" sz="1100" b="0" i="0" u="none" strike="noStrike" kern="1200" cap="none" spc="0" normalizeH="0" baseline="0" noProof="0" dirty="0">
              <a:ln>
                <a:noFill/>
              </a:ln>
              <a:solidFill>
                <a:prstClr val="black"/>
              </a:solidFill>
              <a:effectLst/>
              <a:uLnTx/>
              <a:uFillTx/>
              <a:latin typeface="Constantia"/>
              <a:ea typeface="+mn-ea"/>
              <a:cs typeface="+mn-cs"/>
            </a:endParaRPr>
          </a:p>
        </p:txBody>
      </p:sp>
      <p:pic>
        <p:nvPicPr>
          <p:cNvPr id="5" name="4 Imagen"/>
          <p:cNvPicPr/>
          <p:nvPr/>
        </p:nvPicPr>
        <p:blipFill>
          <a:blip r:embed="rId2" cstate="print">
            <a:extLst>
              <a:ext uri="{28A0092B-C50C-407E-A947-70E740481C1C}">
                <a14:useLocalDpi xmlns:a14="http://schemas.microsoft.com/office/drawing/2010/main" val="0"/>
              </a:ext>
            </a:extLst>
          </a:blip>
          <a:srcRect l="-38" t="-31" r="-38" b="-31"/>
          <a:stretch>
            <a:fillRect/>
          </a:stretch>
        </p:blipFill>
        <p:spPr bwMode="auto">
          <a:xfrm>
            <a:off x="228600" y="0"/>
            <a:ext cx="533400" cy="533400"/>
          </a:xfrm>
          <a:prstGeom prst="rect">
            <a:avLst/>
          </a:prstGeom>
          <a:solidFill>
            <a:srgbClr val="FFFFFF">
              <a:alpha val="0"/>
            </a:srgbClr>
          </a:solidFill>
          <a:ln>
            <a:noFill/>
          </a:ln>
        </p:spPr>
      </p:pic>
      <p:sp>
        <p:nvSpPr>
          <p:cNvPr id="6" name="1 Título"/>
          <p:cNvSpPr txBox="1">
            <a:spLocks/>
          </p:cNvSpPr>
          <p:nvPr/>
        </p:nvSpPr>
        <p:spPr>
          <a:xfrm>
            <a:off x="5334000" y="0"/>
            <a:ext cx="3810000" cy="762000"/>
          </a:xfrm>
          <a:prstGeom prst="rect">
            <a:avLst/>
          </a:prstGeom>
        </p:spPr>
        <p:txBody>
          <a:bodyPr vert="horz" lIns="0" rIns="0" bIns="0" anchor="b">
            <a:normAutofit fontScale="3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000" b="0" i="0" u="none" strike="noStrike" kern="1200" cap="none" spc="0" normalizeH="0" baseline="0" noProof="0" dirty="0" smtClean="0">
                <a:ln>
                  <a:noFill/>
                </a:ln>
                <a:solidFill>
                  <a:srgbClr val="04617B"/>
                </a:solidFill>
                <a:effectLst/>
                <a:uLnTx/>
                <a:uFillTx/>
                <a:latin typeface="Calibri"/>
                <a:ea typeface="+mn-ea"/>
                <a:cs typeface="+mn-cs"/>
              </a:rPr>
              <a:t/>
            </a:r>
            <a:br>
              <a:rPr kumimoji="0" lang="es-ES" sz="5000" b="0" i="0" u="none" strike="noStrike" kern="1200" cap="none" spc="0" normalizeH="0" baseline="0" noProof="0" dirty="0" smtClean="0">
                <a:ln>
                  <a:noFill/>
                </a:ln>
                <a:solidFill>
                  <a:srgbClr val="04617B"/>
                </a:solidFill>
                <a:effectLst/>
                <a:uLnTx/>
                <a:uFillTx/>
                <a:latin typeface="Calibri"/>
                <a:ea typeface="+mn-ea"/>
                <a:cs typeface="+mn-cs"/>
              </a:rPr>
            </a:br>
            <a:r>
              <a:rPr kumimoji="0" lang="en-US" sz="5000" b="0" i="0" u="none" strike="noStrike" kern="1200" cap="none" spc="0" normalizeH="0" baseline="0" noProof="0" dirty="0" smtClean="0">
                <a:ln>
                  <a:noFill/>
                </a:ln>
                <a:solidFill>
                  <a:srgbClr val="04617B"/>
                </a:solidFill>
                <a:effectLst/>
                <a:uLnTx/>
                <a:uFillTx/>
                <a:latin typeface="Calibri"/>
                <a:ea typeface="+mn-ea"/>
                <a:cs typeface="+mn-cs"/>
              </a:rPr>
              <a:t/>
            </a:r>
            <a:br>
              <a:rPr kumimoji="0" lang="en-US" sz="5000" b="0" i="0" u="none" strike="noStrike" kern="1200" cap="none" spc="0" normalizeH="0" baseline="0" noProof="0" dirty="0" smtClean="0">
                <a:ln>
                  <a:noFill/>
                </a:ln>
                <a:solidFill>
                  <a:srgbClr val="04617B"/>
                </a:solidFill>
                <a:effectLst/>
                <a:uLnTx/>
                <a:uFillTx/>
                <a:latin typeface="Calibri"/>
                <a:ea typeface="+mn-ea"/>
                <a:cs typeface="+mn-cs"/>
              </a:rPr>
            </a:br>
            <a:endParaRPr kumimoji="0" lang="en-US" sz="5000" b="0" i="0" u="none" strike="noStrike" kern="1200" cap="none" spc="0" normalizeH="0" baseline="0" noProof="0" dirty="0">
              <a:ln>
                <a:noFill/>
              </a:ln>
              <a:solidFill>
                <a:srgbClr val="04617B"/>
              </a:solidFill>
              <a:effectLst/>
              <a:uLnTx/>
              <a:uFillTx/>
              <a:latin typeface="Calibri"/>
              <a:ea typeface="+mn-ea"/>
              <a:cs typeface="+mn-cs"/>
            </a:endParaRPr>
          </a:p>
        </p:txBody>
      </p:sp>
      <p:sp>
        <p:nvSpPr>
          <p:cNvPr id="7" name="6 CuadroTexto"/>
          <p:cNvSpPr txBox="1"/>
          <p:nvPr/>
        </p:nvSpPr>
        <p:spPr>
          <a:xfrm>
            <a:off x="0" y="762000"/>
            <a:ext cx="9144000" cy="4616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Búsqueda</a:t>
            </a:r>
            <a:r>
              <a:rPr kumimoji="0" lang="en-US" sz="24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no </a:t>
            </a:r>
            <a:r>
              <a:rPr kumimoji="0" lang="en-US" sz="24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informada</a:t>
            </a:r>
            <a:endParaRPr kumimoji="0" lang="en-US" sz="24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13" name="12 CuadroTexto"/>
          <p:cNvSpPr txBox="1"/>
          <p:nvPr/>
        </p:nvSpPr>
        <p:spPr>
          <a:xfrm>
            <a:off x="0" y="6488668"/>
            <a:ext cx="9144000"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onstantia"/>
              <a:ea typeface="+mn-ea"/>
              <a:cs typeface="+mn-cs"/>
            </a:endParaRPr>
          </a:p>
        </p:txBody>
      </p:sp>
      <p:sp>
        <p:nvSpPr>
          <p:cNvPr id="9" name="8 Marcador de pie de página"/>
          <p:cNvSpPr>
            <a:spLocks noGrp="1"/>
          </p:cNvSpPr>
          <p:nvPr>
            <p:ph type="ftr" sz="quarter" idx="11"/>
          </p:nvPr>
        </p:nvSpPr>
        <p:spPr>
          <a:xfrm>
            <a:off x="0" y="6172200"/>
            <a:ext cx="9144000" cy="6858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rPr>
              <a:t>Ing. Sandra </a:t>
            </a:r>
            <a:r>
              <a:rPr kumimoji="0" lang="es-ES" sz="1100" b="1" i="0" u="none" strike="noStrike" kern="1200" cap="none" spc="0" normalizeH="0" baseline="0" noProof="0" dirty="0" err="1" smtClean="0">
                <a:ln>
                  <a:noFill/>
                </a:ln>
                <a:solidFill>
                  <a:srgbClr val="04617B">
                    <a:shade val="90000"/>
                  </a:srgbClr>
                </a:solidFill>
                <a:effectLst/>
                <a:uLnTx/>
                <a:uFillTx/>
                <a:latin typeface="Constantia"/>
                <a:ea typeface="+mn-ea"/>
                <a:cs typeface="+mn-cs"/>
              </a:rPr>
              <a:t>Olariaga</a:t>
            </a:r>
            <a:r>
              <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rPr>
              <a:t>         Ing. Nancy </a:t>
            </a:r>
            <a:r>
              <a:rPr kumimoji="0" lang="es-ES" sz="1100" b="1" i="0" u="none" strike="noStrike" kern="1200" cap="none" spc="0" normalizeH="0" baseline="0" noProof="0" dirty="0" err="1" smtClean="0">
                <a:ln>
                  <a:noFill/>
                </a:ln>
                <a:solidFill>
                  <a:srgbClr val="04617B">
                    <a:shade val="90000"/>
                  </a:srgbClr>
                </a:solidFill>
                <a:effectLst/>
                <a:uLnTx/>
                <a:uFillTx/>
                <a:latin typeface="Constantia"/>
                <a:ea typeface="+mn-ea"/>
                <a:cs typeface="+mn-cs"/>
              </a:rPr>
              <a:t>Paez</a:t>
            </a:r>
            <a:endParaRPr kumimoji="0" lang="es-ES" sz="1100" b="0"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10" name="9 Título"/>
          <p:cNvSpPr>
            <a:spLocks noGrp="1"/>
          </p:cNvSpPr>
          <p:nvPr>
            <p:ph type="title"/>
          </p:nvPr>
        </p:nvSpPr>
        <p:spPr>
          <a:xfrm>
            <a:off x="4191000" y="228600"/>
            <a:ext cx="4495800" cy="457200"/>
          </a:xfrm>
        </p:spPr>
        <p:txBody>
          <a:bodyPr>
            <a:normAutofit/>
          </a:bodyPr>
          <a:lstStyle/>
          <a:p>
            <a:pPr algn="ctr"/>
            <a:r>
              <a:rPr lang="es-ES" sz="2000" dirty="0" smtClean="0">
                <a:latin typeface="Arial" pitchFamily="34" charset="0"/>
                <a:cs typeface="Arial" pitchFamily="34" charset="0"/>
              </a:rPr>
              <a:t>Inteligencia Artificial</a:t>
            </a:r>
            <a:endParaRPr lang="es-ES" sz="2000" dirty="0">
              <a:latin typeface="Arial" pitchFamily="34" charset="0"/>
              <a:cs typeface="Arial" pitchFamily="34" charset="0"/>
            </a:endParaRPr>
          </a:p>
        </p:txBody>
      </p:sp>
    </p:spTree>
    <p:extLst>
      <p:ext uri="{BB962C8B-B14F-4D97-AF65-F5344CB8AC3E}">
        <p14:creationId xmlns:p14="http://schemas.microsoft.com/office/powerpoint/2010/main" val="1607498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28600" y="1295400"/>
            <a:ext cx="8686800" cy="5029200"/>
          </a:xfrm>
        </p:spPr>
        <p:txBody>
          <a:bodyPr>
            <a:normAutofit fontScale="40000" lnSpcReduction="20000"/>
          </a:bodyPr>
          <a:lstStyle/>
          <a:p>
            <a:pPr marL="0" lvl="0" indent="0" algn="just">
              <a:buNone/>
            </a:pPr>
            <a:r>
              <a:rPr lang="es-ES" sz="3400" dirty="0" smtClean="0">
                <a:latin typeface="Arial" panose="020B0604020202020204" pitchFamily="34" charset="0"/>
                <a:cs typeface="Arial" panose="020B0604020202020204" pitchFamily="34" charset="0"/>
              </a:rPr>
              <a:t>La </a:t>
            </a:r>
            <a:r>
              <a:rPr lang="es-ES" sz="3400" b="1" dirty="0" smtClean="0">
                <a:latin typeface="Arial" panose="020B0604020202020204" pitchFamily="34" charset="0"/>
                <a:cs typeface="Arial" panose="020B0604020202020204" pitchFamily="34" charset="0"/>
              </a:rPr>
              <a:t>búsqueda primero en anchura</a:t>
            </a:r>
            <a:r>
              <a:rPr lang="es-ES" sz="3400" dirty="0" smtClean="0">
                <a:latin typeface="Arial" panose="020B0604020202020204" pitchFamily="34" charset="0"/>
                <a:cs typeface="Arial" panose="020B0604020202020204" pitchFamily="34" charset="0"/>
              </a:rPr>
              <a:t> es óptima si el costo del camino es una función no decreciente de la profundidad del nodo.</a:t>
            </a:r>
          </a:p>
          <a:p>
            <a:pPr marL="0" lvl="0" indent="0" algn="just">
              <a:buNone/>
            </a:pPr>
            <a:r>
              <a:rPr lang="es-ES" sz="3400" dirty="0" smtClean="0">
                <a:latin typeface="Arial" panose="020B0604020202020204" pitchFamily="34" charset="0"/>
                <a:cs typeface="Arial" panose="020B0604020202020204" pitchFamily="34" charset="0"/>
              </a:rPr>
              <a:t>Consideremos un espacio de estados hipotético donde cada estado tiene </a:t>
            </a:r>
            <a:r>
              <a:rPr lang="es-ES" sz="3400" b="1" dirty="0" smtClean="0">
                <a:latin typeface="Arial" panose="020B0604020202020204" pitchFamily="34" charset="0"/>
                <a:cs typeface="Arial" panose="020B0604020202020204" pitchFamily="34" charset="0"/>
              </a:rPr>
              <a:t>b</a:t>
            </a:r>
            <a:r>
              <a:rPr lang="es-ES" sz="3400" dirty="0" smtClean="0">
                <a:latin typeface="Arial" panose="020B0604020202020204" pitchFamily="34" charset="0"/>
                <a:cs typeface="Arial" panose="020B0604020202020204" pitchFamily="34" charset="0"/>
              </a:rPr>
              <a:t> sucesores, la raíz del árbol de búsqueda genera </a:t>
            </a:r>
            <a:r>
              <a:rPr lang="es-ES" sz="3400" b="1" dirty="0" smtClean="0">
                <a:latin typeface="Arial" panose="020B0604020202020204" pitchFamily="34" charset="0"/>
                <a:cs typeface="Arial" panose="020B0604020202020204" pitchFamily="34" charset="0"/>
              </a:rPr>
              <a:t>b</a:t>
            </a:r>
            <a:r>
              <a:rPr lang="es-ES" sz="3400" dirty="0" smtClean="0">
                <a:latin typeface="Arial" panose="020B0604020202020204" pitchFamily="34" charset="0"/>
                <a:cs typeface="Arial" panose="020B0604020202020204" pitchFamily="34" charset="0"/>
              </a:rPr>
              <a:t> nodos en el primer nivel, cada uno de ellos genera </a:t>
            </a:r>
            <a:r>
              <a:rPr lang="es-ES" sz="3400" b="1" dirty="0" smtClean="0">
                <a:latin typeface="Arial" panose="020B0604020202020204" pitchFamily="34" charset="0"/>
                <a:cs typeface="Arial" panose="020B0604020202020204" pitchFamily="34" charset="0"/>
              </a:rPr>
              <a:t>b</a:t>
            </a:r>
            <a:r>
              <a:rPr lang="es-ES" sz="3400" dirty="0" smtClean="0">
                <a:latin typeface="Arial" panose="020B0604020202020204" pitchFamily="34" charset="0"/>
                <a:cs typeface="Arial" panose="020B0604020202020204" pitchFamily="34" charset="0"/>
              </a:rPr>
              <a:t> nodos más, teniendo un total de b</a:t>
            </a:r>
            <a:r>
              <a:rPr lang="es-ES" sz="3400" baseline="30000" dirty="0" smtClean="0">
                <a:latin typeface="Arial" panose="020B0604020202020204" pitchFamily="34" charset="0"/>
                <a:cs typeface="Arial" panose="020B0604020202020204" pitchFamily="34" charset="0"/>
              </a:rPr>
              <a:t>2</a:t>
            </a:r>
            <a:r>
              <a:rPr lang="es-ES" sz="3400" dirty="0" smtClean="0">
                <a:latin typeface="Arial" panose="020B0604020202020204" pitchFamily="34" charset="0"/>
                <a:cs typeface="Arial" panose="020B0604020202020204" pitchFamily="34" charset="0"/>
              </a:rPr>
              <a:t> en el segundo nivel. Supongamos que la solución tiene profundidad </a:t>
            </a:r>
            <a:r>
              <a:rPr lang="es-ES" sz="3400" b="1" dirty="0" smtClean="0">
                <a:latin typeface="Arial" panose="020B0604020202020204" pitchFamily="34" charset="0"/>
                <a:cs typeface="Arial" panose="020B0604020202020204" pitchFamily="34" charset="0"/>
              </a:rPr>
              <a:t>d</a:t>
            </a:r>
            <a:r>
              <a:rPr lang="es-ES" sz="3400" dirty="0" smtClean="0">
                <a:latin typeface="Arial" panose="020B0604020202020204" pitchFamily="34" charset="0"/>
                <a:cs typeface="Arial" panose="020B0604020202020204" pitchFamily="34" charset="0"/>
              </a:rPr>
              <a:t>, en el peor caso expandiremos todo excepto el último nodo en el nivel </a:t>
            </a:r>
            <a:r>
              <a:rPr lang="es-ES" sz="3400" b="1" dirty="0" smtClean="0">
                <a:latin typeface="Arial" panose="020B0604020202020204" pitchFamily="34" charset="0"/>
                <a:cs typeface="Arial" panose="020B0604020202020204" pitchFamily="34" charset="0"/>
              </a:rPr>
              <a:t>d</a:t>
            </a:r>
            <a:r>
              <a:rPr lang="es-ES" sz="3400" dirty="0" smtClean="0">
                <a:latin typeface="Arial" panose="020B0604020202020204" pitchFamily="34" charset="0"/>
                <a:cs typeface="Arial" panose="020B0604020202020204" pitchFamily="34" charset="0"/>
              </a:rPr>
              <a:t> ya que el objetivo no se expande, generando b</a:t>
            </a:r>
            <a:r>
              <a:rPr lang="es-ES" sz="3400" baseline="30000" dirty="0" smtClean="0">
                <a:latin typeface="Arial" panose="020B0604020202020204" pitchFamily="34" charset="0"/>
                <a:cs typeface="Arial" panose="020B0604020202020204" pitchFamily="34" charset="0"/>
              </a:rPr>
              <a:t>d+1</a:t>
            </a:r>
            <a:r>
              <a:rPr lang="es-ES" sz="3400" dirty="0" smtClean="0">
                <a:latin typeface="Arial" panose="020B0604020202020204" pitchFamily="34" charset="0"/>
                <a:cs typeface="Arial" panose="020B0604020202020204" pitchFamily="34" charset="0"/>
              </a:rPr>
              <a:t> – b nodos en el nivel d+1. El número total de nodos generados es:</a:t>
            </a:r>
          </a:p>
          <a:p>
            <a:pPr marL="0" lvl="0" indent="0" algn="ctr">
              <a:buNone/>
            </a:pPr>
            <a:r>
              <a:rPr lang="es-ES" sz="3400" dirty="0" smtClean="0">
                <a:latin typeface="Arial" panose="020B0604020202020204" pitchFamily="34" charset="0"/>
                <a:cs typeface="Arial" panose="020B0604020202020204" pitchFamily="34" charset="0"/>
              </a:rPr>
              <a:t>b + b</a:t>
            </a:r>
            <a:r>
              <a:rPr lang="es-ES" sz="3400" baseline="30000" dirty="0" smtClean="0">
                <a:latin typeface="Arial" panose="020B0604020202020204" pitchFamily="34" charset="0"/>
                <a:cs typeface="Arial" panose="020B0604020202020204" pitchFamily="34" charset="0"/>
              </a:rPr>
              <a:t>2</a:t>
            </a:r>
            <a:r>
              <a:rPr lang="es-ES" sz="3400" dirty="0" smtClean="0">
                <a:latin typeface="Arial" panose="020B0604020202020204" pitchFamily="34" charset="0"/>
                <a:cs typeface="Arial" panose="020B0604020202020204" pitchFamily="34" charset="0"/>
              </a:rPr>
              <a:t> + b</a:t>
            </a:r>
            <a:r>
              <a:rPr lang="es-ES" sz="3400" baseline="30000" dirty="0" smtClean="0">
                <a:latin typeface="Arial" panose="020B0604020202020204" pitchFamily="34" charset="0"/>
                <a:cs typeface="Arial" panose="020B0604020202020204" pitchFamily="34" charset="0"/>
              </a:rPr>
              <a:t>3</a:t>
            </a:r>
            <a:r>
              <a:rPr lang="es-ES" sz="3400" dirty="0" smtClean="0">
                <a:latin typeface="Arial" panose="020B0604020202020204" pitchFamily="34" charset="0"/>
                <a:cs typeface="Arial" panose="020B0604020202020204" pitchFamily="34" charset="0"/>
              </a:rPr>
              <a:t> + …. + </a:t>
            </a:r>
            <a:r>
              <a:rPr lang="es-ES" sz="3400" dirty="0" err="1" smtClean="0">
                <a:latin typeface="Arial" panose="020B0604020202020204" pitchFamily="34" charset="0"/>
                <a:cs typeface="Arial" panose="020B0604020202020204" pitchFamily="34" charset="0"/>
              </a:rPr>
              <a:t>b</a:t>
            </a:r>
            <a:r>
              <a:rPr lang="es-ES" sz="3400" baseline="30000" dirty="0" err="1" smtClean="0">
                <a:latin typeface="Arial" panose="020B0604020202020204" pitchFamily="34" charset="0"/>
                <a:cs typeface="Arial" panose="020B0604020202020204" pitchFamily="34" charset="0"/>
              </a:rPr>
              <a:t>d</a:t>
            </a:r>
            <a:r>
              <a:rPr lang="es-ES" sz="3400" dirty="0" smtClean="0">
                <a:latin typeface="Arial" panose="020B0604020202020204" pitchFamily="34" charset="0"/>
                <a:cs typeface="Arial" panose="020B0604020202020204" pitchFamily="34" charset="0"/>
              </a:rPr>
              <a:t> + (b</a:t>
            </a:r>
            <a:r>
              <a:rPr lang="es-ES" sz="3400" baseline="30000" dirty="0" smtClean="0">
                <a:latin typeface="Arial" panose="020B0604020202020204" pitchFamily="34" charset="0"/>
                <a:cs typeface="Arial" panose="020B0604020202020204" pitchFamily="34" charset="0"/>
              </a:rPr>
              <a:t>d+1</a:t>
            </a:r>
            <a:r>
              <a:rPr lang="es-ES" sz="3400" baseline="30000" dirty="0">
                <a:latin typeface="Arial" panose="020B0604020202020204" pitchFamily="34" charset="0"/>
                <a:cs typeface="Arial" panose="020B0604020202020204" pitchFamily="34" charset="0"/>
              </a:rPr>
              <a:t> </a:t>
            </a:r>
            <a:r>
              <a:rPr lang="es-ES" sz="3400" dirty="0" smtClean="0">
                <a:latin typeface="Arial" panose="020B0604020202020204" pitchFamily="34" charset="0"/>
                <a:cs typeface="Arial" panose="020B0604020202020204" pitchFamily="34" charset="0"/>
              </a:rPr>
              <a:t>– b) = O(b</a:t>
            </a:r>
            <a:r>
              <a:rPr lang="es-ES" sz="3400" baseline="30000" dirty="0" smtClean="0">
                <a:latin typeface="Arial" panose="020B0604020202020204" pitchFamily="34" charset="0"/>
                <a:cs typeface="Arial" panose="020B0604020202020204" pitchFamily="34" charset="0"/>
              </a:rPr>
              <a:t>d+1</a:t>
            </a:r>
            <a:r>
              <a:rPr lang="es-ES" sz="3400" dirty="0" smtClean="0">
                <a:latin typeface="Arial" panose="020B0604020202020204" pitchFamily="34" charset="0"/>
                <a:cs typeface="Arial" panose="020B0604020202020204" pitchFamily="34" charset="0"/>
              </a:rPr>
              <a:t>)</a:t>
            </a:r>
          </a:p>
          <a:p>
            <a:pPr marL="0" lvl="0" indent="0" algn="just">
              <a:buNone/>
            </a:pPr>
            <a:r>
              <a:rPr lang="es-ES" sz="3400" dirty="0" smtClean="0">
                <a:latin typeface="Arial" panose="020B0604020202020204" pitchFamily="34" charset="0"/>
                <a:cs typeface="Arial" panose="020B0604020202020204" pitchFamily="34" charset="0"/>
              </a:rPr>
              <a:t>La complejidad espacial es la misma que la complejidad en tiempo más un nodo para la raíz. En el siguiente cuadro se enumera el tiempo y la memoria requerida para una búsqueda primero en anchura con el factor de ramificación b = 10, 10,000 nodos/segundo, 1000 bytes/nodo.</a:t>
            </a:r>
          </a:p>
          <a:p>
            <a:pPr marL="0" lvl="0" indent="0" algn="just">
              <a:buNone/>
            </a:pPr>
            <a:endParaRPr lang="es-ES" sz="2300" dirty="0">
              <a:latin typeface="Arial" panose="020B0604020202020204" pitchFamily="34" charset="0"/>
              <a:cs typeface="Arial" panose="020B0604020202020204" pitchFamily="34" charset="0"/>
            </a:endParaRPr>
          </a:p>
          <a:p>
            <a:pPr marL="0" lvl="0" indent="0" algn="just">
              <a:buNone/>
            </a:pPr>
            <a:endParaRPr lang="es-ES" sz="2300" dirty="0" smtClean="0">
              <a:latin typeface="Arial" panose="020B0604020202020204" pitchFamily="34" charset="0"/>
              <a:cs typeface="Arial" panose="020B0604020202020204" pitchFamily="34" charset="0"/>
            </a:endParaRPr>
          </a:p>
          <a:p>
            <a:pPr marL="0" lvl="0" indent="0" algn="just">
              <a:buNone/>
            </a:pPr>
            <a:endParaRPr lang="es-ES" sz="2300" dirty="0">
              <a:latin typeface="Arial" panose="020B0604020202020204" pitchFamily="34" charset="0"/>
              <a:cs typeface="Arial" panose="020B0604020202020204" pitchFamily="34" charset="0"/>
            </a:endParaRPr>
          </a:p>
          <a:p>
            <a:pPr marL="0" lvl="0" indent="0" algn="just">
              <a:buNone/>
            </a:pPr>
            <a:endParaRPr lang="es-ES" sz="2300" dirty="0" smtClean="0">
              <a:latin typeface="Arial" panose="020B0604020202020204" pitchFamily="34" charset="0"/>
              <a:cs typeface="Arial" panose="020B0604020202020204" pitchFamily="34" charset="0"/>
            </a:endParaRPr>
          </a:p>
          <a:p>
            <a:pPr marL="0" lvl="0" indent="0" algn="just">
              <a:buNone/>
            </a:pPr>
            <a:endParaRPr lang="es-ES" sz="2300" dirty="0">
              <a:latin typeface="Arial" panose="020B0604020202020204" pitchFamily="34" charset="0"/>
              <a:cs typeface="Arial" panose="020B0604020202020204" pitchFamily="34" charset="0"/>
            </a:endParaRPr>
          </a:p>
          <a:p>
            <a:pPr marL="0" lvl="0" indent="0" algn="just">
              <a:buNone/>
            </a:pPr>
            <a:endParaRPr lang="es-ES" sz="2300" dirty="0" smtClean="0">
              <a:latin typeface="Arial" panose="020B0604020202020204" pitchFamily="34" charset="0"/>
              <a:cs typeface="Arial" panose="020B0604020202020204" pitchFamily="34" charset="0"/>
            </a:endParaRPr>
          </a:p>
          <a:p>
            <a:pPr marL="0" lvl="0" indent="0" algn="just">
              <a:buNone/>
            </a:pPr>
            <a:endParaRPr lang="es-ES" sz="2300" dirty="0">
              <a:latin typeface="Arial" panose="020B0604020202020204" pitchFamily="34" charset="0"/>
              <a:cs typeface="Arial" panose="020B0604020202020204" pitchFamily="34" charset="0"/>
            </a:endParaRPr>
          </a:p>
          <a:p>
            <a:pPr marL="0" indent="0" algn="just">
              <a:buNone/>
            </a:pPr>
            <a:endParaRPr lang="es-ES" sz="2300" dirty="0" smtClean="0">
              <a:latin typeface="Arial" panose="020B0604020202020204" pitchFamily="34" charset="0"/>
              <a:cs typeface="Arial" panose="020B0604020202020204" pitchFamily="34" charset="0"/>
            </a:endParaRPr>
          </a:p>
          <a:p>
            <a:pPr marL="0" indent="0" algn="just">
              <a:buNone/>
            </a:pPr>
            <a:endParaRPr lang="es-ES" sz="2300" dirty="0">
              <a:latin typeface="Arial" panose="020B0604020202020204" pitchFamily="34" charset="0"/>
              <a:cs typeface="Arial" panose="020B0604020202020204" pitchFamily="34" charset="0"/>
            </a:endParaRPr>
          </a:p>
          <a:p>
            <a:pPr marL="0" indent="0" algn="just">
              <a:buNone/>
            </a:pPr>
            <a:endParaRPr lang="es-ES" sz="2300" dirty="0" smtClean="0">
              <a:latin typeface="Arial" panose="020B0604020202020204" pitchFamily="34" charset="0"/>
              <a:cs typeface="Arial" panose="020B0604020202020204" pitchFamily="34" charset="0"/>
            </a:endParaRPr>
          </a:p>
          <a:p>
            <a:pPr marL="0" indent="0" algn="just">
              <a:buNone/>
            </a:pPr>
            <a:endParaRPr lang="es-ES" sz="2300" dirty="0">
              <a:latin typeface="Arial" panose="020B0604020202020204" pitchFamily="34" charset="0"/>
              <a:cs typeface="Arial" panose="020B0604020202020204" pitchFamily="34" charset="0"/>
            </a:endParaRPr>
          </a:p>
          <a:p>
            <a:pPr marL="0" indent="0" algn="just">
              <a:buNone/>
            </a:pPr>
            <a:endParaRPr lang="es-ES" sz="2300" dirty="0" smtClean="0">
              <a:latin typeface="Arial" panose="020B0604020202020204" pitchFamily="34" charset="0"/>
              <a:cs typeface="Arial" panose="020B0604020202020204" pitchFamily="34" charset="0"/>
            </a:endParaRPr>
          </a:p>
          <a:p>
            <a:pPr marL="0" indent="0" algn="just">
              <a:buNone/>
            </a:pPr>
            <a:endParaRPr lang="es-ES" sz="2300" dirty="0">
              <a:latin typeface="Arial" panose="020B0604020202020204" pitchFamily="34" charset="0"/>
              <a:cs typeface="Arial" panose="020B0604020202020204" pitchFamily="34" charset="0"/>
            </a:endParaRPr>
          </a:p>
          <a:p>
            <a:pPr marL="0" indent="0" algn="just">
              <a:buNone/>
            </a:pPr>
            <a:endParaRPr lang="es-ES" sz="2300" dirty="0" smtClean="0">
              <a:latin typeface="Arial" panose="020B0604020202020204" pitchFamily="34" charset="0"/>
              <a:cs typeface="Arial" panose="020B0604020202020204" pitchFamily="34" charset="0"/>
            </a:endParaRPr>
          </a:p>
          <a:p>
            <a:pPr marL="0" indent="0" algn="just">
              <a:buNone/>
            </a:pPr>
            <a:endParaRPr lang="es-ES" sz="2300" dirty="0">
              <a:latin typeface="Arial" panose="020B0604020202020204" pitchFamily="34" charset="0"/>
              <a:cs typeface="Arial" panose="020B0604020202020204" pitchFamily="34" charset="0"/>
            </a:endParaRPr>
          </a:p>
          <a:p>
            <a:pPr marL="0" indent="0" algn="just">
              <a:buNone/>
            </a:pPr>
            <a:r>
              <a:rPr lang="es-ES" sz="3400" dirty="0" smtClean="0">
                <a:latin typeface="Arial" panose="020B0604020202020204" pitchFamily="34" charset="0"/>
                <a:cs typeface="Arial" panose="020B0604020202020204" pitchFamily="34" charset="0"/>
              </a:rPr>
              <a:t>De </a:t>
            </a:r>
            <a:r>
              <a:rPr lang="es-ES" sz="3400" dirty="0">
                <a:latin typeface="Arial" panose="020B0604020202020204" pitchFamily="34" charset="0"/>
                <a:cs typeface="Arial" panose="020B0604020202020204" pitchFamily="34" charset="0"/>
              </a:rPr>
              <a:t>la figura anterior se desprende que los requisitos de memoria para la búsqueda primero en anchura son un problema más grande que el tiempo de ejecución</a:t>
            </a:r>
            <a:r>
              <a:rPr lang="es-ES" sz="3400" dirty="0" smtClean="0">
                <a:latin typeface="Arial" panose="020B0604020202020204" pitchFamily="34" charset="0"/>
                <a:cs typeface="Arial" panose="020B0604020202020204" pitchFamily="34" charset="0"/>
              </a:rPr>
              <a:t>.</a:t>
            </a:r>
            <a:r>
              <a:rPr lang="es-ES" sz="3600" dirty="0">
                <a:latin typeface="Arial" panose="020B0604020202020204" pitchFamily="34" charset="0"/>
                <a:cs typeface="Arial" panose="020B0604020202020204" pitchFamily="34" charset="0"/>
              </a:rPr>
              <a:t> </a:t>
            </a:r>
            <a:endParaRPr lang="es-ES" sz="3600" dirty="0" smtClean="0">
              <a:latin typeface="Arial" panose="020B0604020202020204" pitchFamily="34" charset="0"/>
              <a:cs typeface="Arial" panose="020B0604020202020204" pitchFamily="34" charset="0"/>
            </a:endParaRPr>
          </a:p>
          <a:p>
            <a:pPr marL="0" indent="0" algn="just">
              <a:buNone/>
            </a:pPr>
            <a:r>
              <a:rPr lang="es-ES" sz="3600" dirty="0" smtClean="0">
                <a:latin typeface="Arial" panose="020B0604020202020204" pitchFamily="34" charset="0"/>
                <a:cs typeface="Arial" panose="020B0604020202020204" pitchFamily="34" charset="0"/>
              </a:rPr>
              <a:t>Hace </a:t>
            </a:r>
            <a:r>
              <a:rPr lang="es-ES" sz="3600" dirty="0">
                <a:latin typeface="Arial" panose="020B0604020202020204" pitchFamily="34" charset="0"/>
                <a:cs typeface="Arial" panose="020B0604020202020204" pitchFamily="34" charset="0"/>
              </a:rPr>
              <a:t>falta incluir en los algoritmos una estructura de datos llamada lista cerrada, que almacene cada nodo expandido, la frontera de nodos no expandidos se llama lista abierta. </a:t>
            </a:r>
          </a:p>
          <a:p>
            <a:pPr marL="0" indent="0" algn="just">
              <a:buNone/>
            </a:pPr>
            <a:endParaRPr lang="es-ES" sz="3400" baseline="30000" dirty="0">
              <a:latin typeface="Arial" panose="020B0604020202020204" pitchFamily="34" charset="0"/>
              <a:cs typeface="Arial" panose="020B0604020202020204" pitchFamily="34" charset="0"/>
            </a:endParaRPr>
          </a:p>
        </p:txBody>
      </p:sp>
      <p:sp>
        <p:nvSpPr>
          <p:cNvPr id="4" name="2 Subtítulo"/>
          <p:cNvSpPr txBox="1">
            <a:spLocks/>
          </p:cNvSpPr>
          <p:nvPr/>
        </p:nvSpPr>
        <p:spPr>
          <a:xfrm>
            <a:off x="533400" y="0"/>
            <a:ext cx="2590800" cy="685800"/>
          </a:xfrm>
          <a:prstGeom prst="rect">
            <a:avLst/>
          </a:prstGeom>
        </p:spPr>
        <p:txBody>
          <a:bodyPr vert="horz">
            <a:normAutofit/>
          </a:bodyPr>
          <a:lstStyle/>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Universidad Tecnológica Nacional </a:t>
            </a:r>
          </a:p>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Facultad  Regional Córdoba</a:t>
            </a:r>
            <a:endParaRPr kumimoji="0" lang="en-US" sz="1100" b="0" i="0" u="none" strike="noStrike" kern="1200" cap="none" spc="0" normalizeH="0" baseline="0" noProof="0" dirty="0" smtClean="0">
              <a:ln>
                <a:noFill/>
              </a:ln>
              <a:solidFill>
                <a:prstClr val="black"/>
              </a:solidFill>
              <a:effectLst/>
              <a:uLnTx/>
              <a:uFillTx/>
              <a:latin typeface="Constantia"/>
              <a:ea typeface="+mn-ea"/>
              <a:cs typeface="+mn-cs"/>
            </a:endParaRPr>
          </a:p>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Ing. en Sistemas de Información</a:t>
            </a:r>
            <a:endParaRPr kumimoji="0" lang="en-US" sz="1100" b="0" i="0" u="none" strike="noStrike" kern="1200" cap="none" spc="0" normalizeH="0" baseline="0" noProof="0" dirty="0">
              <a:ln>
                <a:noFill/>
              </a:ln>
              <a:solidFill>
                <a:prstClr val="black"/>
              </a:solidFill>
              <a:effectLst/>
              <a:uLnTx/>
              <a:uFillTx/>
              <a:latin typeface="Constantia"/>
              <a:ea typeface="+mn-ea"/>
              <a:cs typeface="+mn-cs"/>
            </a:endParaRPr>
          </a:p>
        </p:txBody>
      </p:sp>
      <p:pic>
        <p:nvPicPr>
          <p:cNvPr id="5" name="4 Imagen"/>
          <p:cNvPicPr/>
          <p:nvPr/>
        </p:nvPicPr>
        <p:blipFill>
          <a:blip r:embed="rId2" cstate="print">
            <a:extLst>
              <a:ext uri="{28A0092B-C50C-407E-A947-70E740481C1C}">
                <a14:useLocalDpi xmlns:a14="http://schemas.microsoft.com/office/drawing/2010/main" val="0"/>
              </a:ext>
            </a:extLst>
          </a:blip>
          <a:srcRect l="-38" t="-31" r="-38" b="-31"/>
          <a:stretch>
            <a:fillRect/>
          </a:stretch>
        </p:blipFill>
        <p:spPr bwMode="auto">
          <a:xfrm>
            <a:off x="228600" y="0"/>
            <a:ext cx="533400" cy="533400"/>
          </a:xfrm>
          <a:prstGeom prst="rect">
            <a:avLst/>
          </a:prstGeom>
          <a:solidFill>
            <a:srgbClr val="FFFFFF">
              <a:alpha val="0"/>
            </a:srgbClr>
          </a:solidFill>
          <a:ln>
            <a:noFill/>
          </a:ln>
        </p:spPr>
      </p:pic>
      <p:sp>
        <p:nvSpPr>
          <p:cNvPr id="6" name="1 Título"/>
          <p:cNvSpPr txBox="1">
            <a:spLocks/>
          </p:cNvSpPr>
          <p:nvPr/>
        </p:nvSpPr>
        <p:spPr>
          <a:xfrm>
            <a:off x="5334000" y="0"/>
            <a:ext cx="3810000" cy="762000"/>
          </a:xfrm>
          <a:prstGeom prst="rect">
            <a:avLst/>
          </a:prstGeom>
        </p:spPr>
        <p:txBody>
          <a:bodyPr vert="horz" lIns="0" rIns="0" bIns="0" anchor="b">
            <a:normAutofit fontScale="3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000" b="0" i="0" u="none" strike="noStrike" kern="1200" cap="none" spc="0" normalizeH="0" baseline="0" noProof="0" dirty="0" smtClean="0">
                <a:ln>
                  <a:noFill/>
                </a:ln>
                <a:solidFill>
                  <a:srgbClr val="04617B"/>
                </a:solidFill>
                <a:effectLst/>
                <a:uLnTx/>
                <a:uFillTx/>
                <a:latin typeface="Calibri"/>
                <a:ea typeface="+mn-ea"/>
                <a:cs typeface="+mn-cs"/>
              </a:rPr>
              <a:t/>
            </a:r>
            <a:br>
              <a:rPr kumimoji="0" lang="es-ES" sz="5000" b="0" i="0" u="none" strike="noStrike" kern="1200" cap="none" spc="0" normalizeH="0" baseline="0" noProof="0" dirty="0" smtClean="0">
                <a:ln>
                  <a:noFill/>
                </a:ln>
                <a:solidFill>
                  <a:srgbClr val="04617B"/>
                </a:solidFill>
                <a:effectLst/>
                <a:uLnTx/>
                <a:uFillTx/>
                <a:latin typeface="Calibri"/>
                <a:ea typeface="+mn-ea"/>
                <a:cs typeface="+mn-cs"/>
              </a:rPr>
            </a:br>
            <a:r>
              <a:rPr kumimoji="0" lang="en-US" sz="5000" b="0" i="0" u="none" strike="noStrike" kern="1200" cap="none" spc="0" normalizeH="0" baseline="0" noProof="0" dirty="0" smtClean="0">
                <a:ln>
                  <a:noFill/>
                </a:ln>
                <a:solidFill>
                  <a:srgbClr val="04617B"/>
                </a:solidFill>
                <a:effectLst/>
                <a:uLnTx/>
                <a:uFillTx/>
                <a:latin typeface="Calibri"/>
                <a:ea typeface="+mn-ea"/>
                <a:cs typeface="+mn-cs"/>
              </a:rPr>
              <a:t/>
            </a:r>
            <a:br>
              <a:rPr kumimoji="0" lang="en-US" sz="5000" b="0" i="0" u="none" strike="noStrike" kern="1200" cap="none" spc="0" normalizeH="0" baseline="0" noProof="0" dirty="0" smtClean="0">
                <a:ln>
                  <a:noFill/>
                </a:ln>
                <a:solidFill>
                  <a:srgbClr val="04617B"/>
                </a:solidFill>
                <a:effectLst/>
                <a:uLnTx/>
                <a:uFillTx/>
                <a:latin typeface="Calibri"/>
                <a:ea typeface="+mn-ea"/>
                <a:cs typeface="+mn-cs"/>
              </a:rPr>
            </a:br>
            <a:endParaRPr kumimoji="0" lang="en-US" sz="5000" b="0" i="0" u="none" strike="noStrike" kern="1200" cap="none" spc="0" normalizeH="0" baseline="0" noProof="0" dirty="0">
              <a:ln>
                <a:noFill/>
              </a:ln>
              <a:solidFill>
                <a:srgbClr val="04617B"/>
              </a:solidFill>
              <a:effectLst/>
              <a:uLnTx/>
              <a:uFillTx/>
              <a:latin typeface="Calibri"/>
              <a:ea typeface="+mn-ea"/>
              <a:cs typeface="+mn-cs"/>
            </a:endParaRPr>
          </a:p>
        </p:txBody>
      </p:sp>
      <p:sp>
        <p:nvSpPr>
          <p:cNvPr id="7" name="6 CuadroTexto"/>
          <p:cNvSpPr txBox="1"/>
          <p:nvPr/>
        </p:nvSpPr>
        <p:spPr>
          <a:xfrm>
            <a:off x="0" y="762000"/>
            <a:ext cx="9144000" cy="4616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Búsqueda</a:t>
            </a:r>
            <a:r>
              <a:rPr kumimoji="0" lang="en-US" sz="24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no </a:t>
            </a:r>
            <a:r>
              <a:rPr kumimoji="0" lang="en-US" sz="24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informada</a:t>
            </a:r>
            <a:r>
              <a:rPr kumimoji="0" lang="en-US" sz="24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Primero </a:t>
            </a:r>
            <a:r>
              <a:rPr kumimoji="0" lang="en-US" sz="24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en</a:t>
            </a:r>
            <a:r>
              <a:rPr kumimoji="0" lang="en-US" sz="24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anchura</a:t>
            </a:r>
            <a:endParaRPr kumimoji="0" lang="en-US" sz="24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13" name="12 CuadroTexto"/>
          <p:cNvSpPr txBox="1"/>
          <p:nvPr/>
        </p:nvSpPr>
        <p:spPr>
          <a:xfrm>
            <a:off x="0" y="6488668"/>
            <a:ext cx="9144000"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onstantia"/>
              <a:ea typeface="+mn-ea"/>
              <a:cs typeface="+mn-cs"/>
            </a:endParaRPr>
          </a:p>
        </p:txBody>
      </p:sp>
      <p:sp>
        <p:nvSpPr>
          <p:cNvPr id="9" name="8 Marcador de pie de página"/>
          <p:cNvSpPr>
            <a:spLocks noGrp="1"/>
          </p:cNvSpPr>
          <p:nvPr>
            <p:ph type="ftr" sz="quarter" idx="11"/>
          </p:nvPr>
        </p:nvSpPr>
        <p:spPr>
          <a:xfrm>
            <a:off x="0" y="6172200"/>
            <a:ext cx="9144000" cy="6858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rPr>
              <a:t>Ing. Sandra </a:t>
            </a:r>
            <a:r>
              <a:rPr kumimoji="0" lang="es-ES" sz="1100" b="1" i="0" u="none" strike="noStrike" kern="1200" cap="none" spc="0" normalizeH="0" baseline="0" noProof="0" dirty="0" err="1" smtClean="0">
                <a:ln>
                  <a:noFill/>
                </a:ln>
                <a:solidFill>
                  <a:srgbClr val="04617B">
                    <a:shade val="90000"/>
                  </a:srgbClr>
                </a:solidFill>
                <a:effectLst/>
                <a:uLnTx/>
                <a:uFillTx/>
                <a:latin typeface="Constantia"/>
                <a:ea typeface="+mn-ea"/>
                <a:cs typeface="+mn-cs"/>
              </a:rPr>
              <a:t>Olariaga</a:t>
            </a:r>
            <a:r>
              <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rPr>
              <a:t>         Ing. Nancy </a:t>
            </a:r>
            <a:r>
              <a:rPr kumimoji="0" lang="es-ES" sz="1100" b="1" i="0" u="none" strike="noStrike" kern="1200" cap="none" spc="0" normalizeH="0" baseline="0" noProof="0" dirty="0" err="1" smtClean="0">
                <a:ln>
                  <a:noFill/>
                </a:ln>
                <a:solidFill>
                  <a:srgbClr val="04617B">
                    <a:shade val="90000"/>
                  </a:srgbClr>
                </a:solidFill>
                <a:effectLst/>
                <a:uLnTx/>
                <a:uFillTx/>
                <a:latin typeface="Constantia"/>
                <a:ea typeface="+mn-ea"/>
                <a:cs typeface="+mn-cs"/>
              </a:rPr>
              <a:t>Paez</a:t>
            </a:r>
            <a:endParaRPr kumimoji="0" lang="es-ES" sz="1100" b="0"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10" name="9 Título"/>
          <p:cNvSpPr>
            <a:spLocks noGrp="1"/>
          </p:cNvSpPr>
          <p:nvPr>
            <p:ph type="title"/>
          </p:nvPr>
        </p:nvSpPr>
        <p:spPr>
          <a:xfrm>
            <a:off x="4191000" y="228600"/>
            <a:ext cx="4495800" cy="457200"/>
          </a:xfrm>
        </p:spPr>
        <p:txBody>
          <a:bodyPr>
            <a:normAutofit/>
          </a:bodyPr>
          <a:lstStyle/>
          <a:p>
            <a:pPr algn="ctr"/>
            <a:r>
              <a:rPr lang="es-ES" sz="2000" dirty="0" smtClean="0">
                <a:latin typeface="Arial" pitchFamily="34" charset="0"/>
                <a:cs typeface="Arial" pitchFamily="34" charset="0"/>
              </a:rPr>
              <a:t>Inteligencia Artificial</a:t>
            </a:r>
            <a:endParaRPr lang="es-ES" sz="2000" dirty="0">
              <a:latin typeface="Arial" pitchFamily="34" charset="0"/>
              <a:cs typeface="Arial" pitchFamily="34" charset="0"/>
            </a:endParaRPr>
          </a:p>
        </p:txBody>
      </p:sp>
      <p:pic>
        <p:nvPicPr>
          <p:cNvPr id="2" name="Imagen 1"/>
          <p:cNvPicPr>
            <a:picLocks noChangeAspect="1"/>
          </p:cNvPicPr>
          <p:nvPr/>
        </p:nvPicPr>
        <p:blipFill>
          <a:blip r:embed="rId3"/>
          <a:stretch>
            <a:fillRect/>
          </a:stretch>
        </p:blipFill>
        <p:spPr>
          <a:xfrm>
            <a:off x="914400" y="3557155"/>
            <a:ext cx="7505700" cy="1647825"/>
          </a:xfrm>
          <a:prstGeom prst="rect">
            <a:avLst/>
          </a:prstGeom>
        </p:spPr>
      </p:pic>
    </p:spTree>
    <p:extLst>
      <p:ext uri="{BB962C8B-B14F-4D97-AF65-F5344CB8AC3E}">
        <p14:creationId xmlns:p14="http://schemas.microsoft.com/office/powerpoint/2010/main" val="1787689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28600" y="1295400"/>
            <a:ext cx="8686800" cy="5029200"/>
          </a:xfrm>
        </p:spPr>
        <p:txBody>
          <a:bodyPr>
            <a:normAutofit/>
          </a:bodyPr>
          <a:lstStyle/>
          <a:p>
            <a:pPr marL="0" lvl="0" indent="0" algn="just">
              <a:buNone/>
            </a:pPr>
            <a:r>
              <a:rPr lang="es-ES" sz="2300" dirty="0" smtClean="0">
                <a:latin typeface="Arial" panose="020B0604020202020204" pitchFamily="34" charset="0"/>
                <a:cs typeface="Arial" panose="020B0604020202020204" pitchFamily="34" charset="0"/>
              </a:rPr>
              <a:t>Los nodos meta son F, I y N.</a:t>
            </a:r>
          </a:p>
          <a:p>
            <a:pPr marL="0" lvl="0" indent="0" algn="just">
              <a:buNone/>
            </a:pPr>
            <a:endParaRPr lang="es-ES" sz="2300" dirty="0">
              <a:latin typeface="Arial" panose="020B0604020202020204" pitchFamily="34" charset="0"/>
              <a:cs typeface="Arial" panose="020B0604020202020204" pitchFamily="34" charset="0"/>
            </a:endParaRPr>
          </a:p>
          <a:p>
            <a:pPr marL="0" lvl="0" indent="0" algn="just">
              <a:buNone/>
            </a:pPr>
            <a:endParaRPr lang="es-ES" sz="2300" dirty="0" smtClean="0">
              <a:latin typeface="Arial" panose="020B0604020202020204" pitchFamily="34" charset="0"/>
              <a:cs typeface="Arial" panose="020B0604020202020204" pitchFamily="34" charset="0"/>
            </a:endParaRPr>
          </a:p>
          <a:p>
            <a:pPr marL="0" lvl="0" indent="0" algn="just">
              <a:buNone/>
            </a:pPr>
            <a:endParaRPr lang="es-ES" sz="2300" dirty="0">
              <a:latin typeface="Arial" panose="020B0604020202020204" pitchFamily="34" charset="0"/>
              <a:cs typeface="Arial" panose="020B0604020202020204" pitchFamily="34" charset="0"/>
            </a:endParaRPr>
          </a:p>
          <a:p>
            <a:pPr marL="0" lvl="0" indent="0" algn="just">
              <a:buNone/>
            </a:pPr>
            <a:endParaRPr lang="es-ES" sz="2300" dirty="0" smtClean="0">
              <a:latin typeface="Arial" panose="020B0604020202020204" pitchFamily="34" charset="0"/>
              <a:cs typeface="Arial" panose="020B0604020202020204" pitchFamily="34" charset="0"/>
            </a:endParaRPr>
          </a:p>
          <a:p>
            <a:pPr marL="0" lvl="0" indent="0" algn="just">
              <a:buNone/>
            </a:pPr>
            <a:endParaRPr lang="es-ES" sz="2300" dirty="0">
              <a:latin typeface="Arial" panose="020B0604020202020204" pitchFamily="34" charset="0"/>
              <a:cs typeface="Arial" panose="020B0604020202020204" pitchFamily="34" charset="0"/>
            </a:endParaRPr>
          </a:p>
          <a:p>
            <a:pPr marL="0" indent="0" algn="just">
              <a:buNone/>
            </a:pPr>
            <a:endParaRPr lang="es-ES" sz="2300" dirty="0" smtClean="0">
              <a:latin typeface="Arial" panose="020B0604020202020204" pitchFamily="34" charset="0"/>
              <a:cs typeface="Arial" panose="020B0604020202020204" pitchFamily="34" charset="0"/>
            </a:endParaRPr>
          </a:p>
          <a:p>
            <a:pPr marL="0" indent="0" algn="just">
              <a:buNone/>
            </a:pPr>
            <a:endParaRPr lang="es-ES" sz="2300" dirty="0">
              <a:latin typeface="Arial" panose="020B0604020202020204" pitchFamily="34" charset="0"/>
              <a:cs typeface="Arial" panose="020B0604020202020204" pitchFamily="34" charset="0"/>
            </a:endParaRPr>
          </a:p>
          <a:p>
            <a:pPr marL="0" indent="0" algn="just">
              <a:buNone/>
            </a:pPr>
            <a:endParaRPr lang="es-ES" sz="2300" dirty="0" smtClean="0">
              <a:latin typeface="Arial" panose="020B0604020202020204" pitchFamily="34" charset="0"/>
              <a:cs typeface="Arial" panose="020B0604020202020204" pitchFamily="34" charset="0"/>
            </a:endParaRPr>
          </a:p>
        </p:txBody>
      </p:sp>
      <p:sp>
        <p:nvSpPr>
          <p:cNvPr id="4" name="2 Subtítulo"/>
          <p:cNvSpPr txBox="1">
            <a:spLocks/>
          </p:cNvSpPr>
          <p:nvPr/>
        </p:nvSpPr>
        <p:spPr>
          <a:xfrm>
            <a:off x="533400" y="0"/>
            <a:ext cx="2590800" cy="685800"/>
          </a:xfrm>
          <a:prstGeom prst="rect">
            <a:avLst/>
          </a:prstGeom>
        </p:spPr>
        <p:txBody>
          <a:bodyPr vert="horz">
            <a:normAutofit/>
          </a:bodyPr>
          <a:lstStyle/>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Universidad Tecnológica Nacional </a:t>
            </a:r>
          </a:p>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Facultad  Regional Córdoba</a:t>
            </a:r>
            <a:endParaRPr kumimoji="0" lang="en-US" sz="1100" b="0" i="0" u="none" strike="noStrike" kern="1200" cap="none" spc="0" normalizeH="0" baseline="0" noProof="0" dirty="0" smtClean="0">
              <a:ln>
                <a:noFill/>
              </a:ln>
              <a:solidFill>
                <a:prstClr val="black"/>
              </a:solidFill>
              <a:effectLst/>
              <a:uLnTx/>
              <a:uFillTx/>
              <a:latin typeface="Constantia"/>
              <a:ea typeface="+mn-ea"/>
              <a:cs typeface="+mn-cs"/>
            </a:endParaRPr>
          </a:p>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Ing. en Sistemas de Información</a:t>
            </a:r>
            <a:endParaRPr kumimoji="0" lang="en-US" sz="1100" b="0" i="0" u="none" strike="noStrike" kern="1200" cap="none" spc="0" normalizeH="0" baseline="0" noProof="0" dirty="0">
              <a:ln>
                <a:noFill/>
              </a:ln>
              <a:solidFill>
                <a:prstClr val="black"/>
              </a:solidFill>
              <a:effectLst/>
              <a:uLnTx/>
              <a:uFillTx/>
              <a:latin typeface="Constantia"/>
              <a:ea typeface="+mn-ea"/>
              <a:cs typeface="+mn-cs"/>
            </a:endParaRPr>
          </a:p>
        </p:txBody>
      </p:sp>
      <p:pic>
        <p:nvPicPr>
          <p:cNvPr id="5" name="4 Imagen"/>
          <p:cNvPicPr/>
          <p:nvPr/>
        </p:nvPicPr>
        <p:blipFill>
          <a:blip r:embed="rId2" cstate="print">
            <a:extLst>
              <a:ext uri="{28A0092B-C50C-407E-A947-70E740481C1C}">
                <a14:useLocalDpi xmlns:a14="http://schemas.microsoft.com/office/drawing/2010/main" val="0"/>
              </a:ext>
            </a:extLst>
          </a:blip>
          <a:srcRect l="-38" t="-31" r="-38" b="-31"/>
          <a:stretch>
            <a:fillRect/>
          </a:stretch>
        </p:blipFill>
        <p:spPr bwMode="auto">
          <a:xfrm>
            <a:off x="228600" y="0"/>
            <a:ext cx="533400" cy="533400"/>
          </a:xfrm>
          <a:prstGeom prst="rect">
            <a:avLst/>
          </a:prstGeom>
          <a:solidFill>
            <a:srgbClr val="FFFFFF">
              <a:alpha val="0"/>
            </a:srgbClr>
          </a:solidFill>
          <a:ln>
            <a:noFill/>
          </a:ln>
        </p:spPr>
      </p:pic>
      <p:sp>
        <p:nvSpPr>
          <p:cNvPr id="6" name="1 Título"/>
          <p:cNvSpPr txBox="1">
            <a:spLocks/>
          </p:cNvSpPr>
          <p:nvPr/>
        </p:nvSpPr>
        <p:spPr>
          <a:xfrm>
            <a:off x="5334000" y="0"/>
            <a:ext cx="3810000" cy="762000"/>
          </a:xfrm>
          <a:prstGeom prst="rect">
            <a:avLst/>
          </a:prstGeom>
        </p:spPr>
        <p:txBody>
          <a:bodyPr vert="horz" lIns="0" rIns="0" bIns="0" anchor="b">
            <a:normAutofit fontScale="3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000" b="0" i="0" u="none" strike="noStrike" kern="1200" cap="none" spc="0" normalizeH="0" baseline="0" noProof="0" dirty="0" smtClean="0">
                <a:ln>
                  <a:noFill/>
                </a:ln>
                <a:solidFill>
                  <a:srgbClr val="04617B"/>
                </a:solidFill>
                <a:effectLst/>
                <a:uLnTx/>
                <a:uFillTx/>
                <a:latin typeface="Calibri"/>
                <a:ea typeface="+mn-ea"/>
                <a:cs typeface="+mn-cs"/>
              </a:rPr>
              <a:t/>
            </a:r>
            <a:br>
              <a:rPr kumimoji="0" lang="es-ES" sz="5000" b="0" i="0" u="none" strike="noStrike" kern="1200" cap="none" spc="0" normalizeH="0" baseline="0" noProof="0" dirty="0" smtClean="0">
                <a:ln>
                  <a:noFill/>
                </a:ln>
                <a:solidFill>
                  <a:srgbClr val="04617B"/>
                </a:solidFill>
                <a:effectLst/>
                <a:uLnTx/>
                <a:uFillTx/>
                <a:latin typeface="Calibri"/>
                <a:ea typeface="+mn-ea"/>
                <a:cs typeface="+mn-cs"/>
              </a:rPr>
            </a:br>
            <a:r>
              <a:rPr kumimoji="0" lang="en-US" sz="5000" b="0" i="0" u="none" strike="noStrike" kern="1200" cap="none" spc="0" normalizeH="0" baseline="0" noProof="0" dirty="0" smtClean="0">
                <a:ln>
                  <a:noFill/>
                </a:ln>
                <a:solidFill>
                  <a:srgbClr val="04617B"/>
                </a:solidFill>
                <a:effectLst/>
                <a:uLnTx/>
                <a:uFillTx/>
                <a:latin typeface="Calibri"/>
                <a:ea typeface="+mn-ea"/>
                <a:cs typeface="+mn-cs"/>
              </a:rPr>
              <a:t/>
            </a:r>
            <a:br>
              <a:rPr kumimoji="0" lang="en-US" sz="5000" b="0" i="0" u="none" strike="noStrike" kern="1200" cap="none" spc="0" normalizeH="0" baseline="0" noProof="0" dirty="0" smtClean="0">
                <a:ln>
                  <a:noFill/>
                </a:ln>
                <a:solidFill>
                  <a:srgbClr val="04617B"/>
                </a:solidFill>
                <a:effectLst/>
                <a:uLnTx/>
                <a:uFillTx/>
                <a:latin typeface="Calibri"/>
                <a:ea typeface="+mn-ea"/>
                <a:cs typeface="+mn-cs"/>
              </a:rPr>
            </a:br>
            <a:endParaRPr kumimoji="0" lang="en-US" sz="5000" b="0" i="0" u="none" strike="noStrike" kern="1200" cap="none" spc="0" normalizeH="0" baseline="0" noProof="0" dirty="0">
              <a:ln>
                <a:noFill/>
              </a:ln>
              <a:solidFill>
                <a:srgbClr val="04617B"/>
              </a:solidFill>
              <a:effectLst/>
              <a:uLnTx/>
              <a:uFillTx/>
              <a:latin typeface="Calibri"/>
              <a:ea typeface="+mn-ea"/>
              <a:cs typeface="+mn-cs"/>
            </a:endParaRPr>
          </a:p>
        </p:txBody>
      </p:sp>
      <p:sp>
        <p:nvSpPr>
          <p:cNvPr id="7" name="6 CuadroTexto"/>
          <p:cNvSpPr txBox="1"/>
          <p:nvPr/>
        </p:nvSpPr>
        <p:spPr>
          <a:xfrm>
            <a:off x="0" y="762000"/>
            <a:ext cx="9144000" cy="4616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Búsqueda</a:t>
            </a:r>
            <a:r>
              <a:rPr kumimoji="0" lang="en-US" sz="24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no </a:t>
            </a:r>
            <a:r>
              <a:rPr kumimoji="0" lang="en-US" sz="24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informada</a:t>
            </a:r>
            <a:r>
              <a:rPr kumimoji="0" lang="en-US" sz="24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Primero </a:t>
            </a:r>
            <a:r>
              <a:rPr kumimoji="0" lang="en-US" sz="24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en</a:t>
            </a:r>
            <a:r>
              <a:rPr kumimoji="0" lang="en-US" sz="24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anchura</a:t>
            </a:r>
            <a:endParaRPr kumimoji="0" lang="en-US" sz="24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13" name="12 CuadroTexto"/>
          <p:cNvSpPr txBox="1"/>
          <p:nvPr/>
        </p:nvSpPr>
        <p:spPr>
          <a:xfrm>
            <a:off x="0" y="6488668"/>
            <a:ext cx="9144000"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onstantia"/>
              <a:ea typeface="+mn-ea"/>
              <a:cs typeface="+mn-cs"/>
            </a:endParaRPr>
          </a:p>
        </p:txBody>
      </p:sp>
      <p:sp>
        <p:nvSpPr>
          <p:cNvPr id="9" name="8 Marcador de pie de página"/>
          <p:cNvSpPr>
            <a:spLocks noGrp="1"/>
          </p:cNvSpPr>
          <p:nvPr>
            <p:ph type="ftr" sz="quarter" idx="11"/>
          </p:nvPr>
        </p:nvSpPr>
        <p:spPr>
          <a:xfrm>
            <a:off x="0" y="6172200"/>
            <a:ext cx="9144000" cy="6858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rPr>
              <a:t>Ing. Sandra </a:t>
            </a:r>
            <a:r>
              <a:rPr kumimoji="0" lang="es-ES" sz="1100" b="1" i="0" u="none" strike="noStrike" kern="1200" cap="none" spc="0" normalizeH="0" baseline="0" noProof="0" dirty="0" err="1" smtClean="0">
                <a:ln>
                  <a:noFill/>
                </a:ln>
                <a:solidFill>
                  <a:srgbClr val="04617B">
                    <a:shade val="90000"/>
                  </a:srgbClr>
                </a:solidFill>
                <a:effectLst/>
                <a:uLnTx/>
                <a:uFillTx/>
                <a:latin typeface="Constantia"/>
                <a:ea typeface="+mn-ea"/>
                <a:cs typeface="+mn-cs"/>
              </a:rPr>
              <a:t>Olariaga</a:t>
            </a:r>
            <a:r>
              <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rPr>
              <a:t>         Ing. Nancy </a:t>
            </a:r>
            <a:r>
              <a:rPr kumimoji="0" lang="es-ES" sz="1100" b="1" i="0" u="none" strike="noStrike" kern="1200" cap="none" spc="0" normalizeH="0" baseline="0" noProof="0" dirty="0" err="1" smtClean="0">
                <a:ln>
                  <a:noFill/>
                </a:ln>
                <a:solidFill>
                  <a:srgbClr val="04617B">
                    <a:shade val="90000"/>
                  </a:srgbClr>
                </a:solidFill>
                <a:effectLst/>
                <a:uLnTx/>
                <a:uFillTx/>
                <a:latin typeface="Constantia"/>
                <a:ea typeface="+mn-ea"/>
                <a:cs typeface="+mn-cs"/>
              </a:rPr>
              <a:t>Paez</a:t>
            </a:r>
            <a:endParaRPr kumimoji="0" lang="es-ES" sz="1100" b="0"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10" name="9 Título"/>
          <p:cNvSpPr>
            <a:spLocks noGrp="1"/>
          </p:cNvSpPr>
          <p:nvPr>
            <p:ph type="title"/>
          </p:nvPr>
        </p:nvSpPr>
        <p:spPr>
          <a:xfrm>
            <a:off x="4191000" y="228600"/>
            <a:ext cx="4495800" cy="457200"/>
          </a:xfrm>
        </p:spPr>
        <p:txBody>
          <a:bodyPr>
            <a:normAutofit/>
          </a:bodyPr>
          <a:lstStyle/>
          <a:p>
            <a:pPr algn="ctr"/>
            <a:r>
              <a:rPr lang="es-ES" sz="2000" dirty="0" smtClean="0">
                <a:latin typeface="Arial" pitchFamily="34" charset="0"/>
                <a:cs typeface="Arial" pitchFamily="34" charset="0"/>
              </a:rPr>
              <a:t>Inteligencia Artificial</a:t>
            </a:r>
            <a:endParaRPr lang="es-ES" sz="2000" dirty="0">
              <a:latin typeface="Arial" pitchFamily="34" charset="0"/>
              <a:cs typeface="Arial" pitchFamily="34" charset="0"/>
            </a:endParaRPr>
          </a:p>
        </p:txBody>
      </p:sp>
      <p:pic>
        <p:nvPicPr>
          <p:cNvPr id="8" name="Imagen 7"/>
          <p:cNvPicPr>
            <a:picLocks noChangeAspect="1"/>
          </p:cNvPicPr>
          <p:nvPr/>
        </p:nvPicPr>
        <p:blipFill>
          <a:blip r:embed="rId3"/>
          <a:stretch>
            <a:fillRect/>
          </a:stretch>
        </p:blipFill>
        <p:spPr>
          <a:xfrm>
            <a:off x="152401" y="2210644"/>
            <a:ext cx="4267200" cy="2513029"/>
          </a:xfrm>
          <a:prstGeom prst="rect">
            <a:avLst/>
          </a:prstGeom>
        </p:spPr>
      </p:pic>
      <p:pic>
        <p:nvPicPr>
          <p:cNvPr id="12" name="Imagen 11"/>
          <p:cNvPicPr>
            <a:picLocks noChangeAspect="1"/>
          </p:cNvPicPr>
          <p:nvPr/>
        </p:nvPicPr>
        <p:blipFill>
          <a:blip r:embed="rId4"/>
          <a:stretch>
            <a:fillRect/>
          </a:stretch>
        </p:blipFill>
        <p:spPr>
          <a:xfrm>
            <a:off x="4595813" y="2079664"/>
            <a:ext cx="4143375" cy="3200400"/>
          </a:xfrm>
          <a:prstGeom prst="rect">
            <a:avLst/>
          </a:prstGeom>
        </p:spPr>
      </p:pic>
    </p:spTree>
    <p:extLst>
      <p:ext uri="{BB962C8B-B14F-4D97-AF65-F5344CB8AC3E}">
        <p14:creationId xmlns:p14="http://schemas.microsoft.com/office/powerpoint/2010/main" val="32907386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28600" y="1261372"/>
            <a:ext cx="8686800" cy="5029200"/>
          </a:xfrm>
        </p:spPr>
        <p:txBody>
          <a:bodyPr>
            <a:normAutofit lnSpcReduction="10000"/>
          </a:bodyPr>
          <a:lstStyle/>
          <a:p>
            <a:pPr marL="0" lvl="0" indent="0" algn="just">
              <a:buNone/>
            </a:pPr>
            <a:r>
              <a:rPr lang="es-ES" sz="1700" b="1" dirty="0" smtClean="0">
                <a:latin typeface="Arial" panose="020B0604020202020204" pitchFamily="34" charset="0"/>
                <a:cs typeface="Arial" panose="020B0604020202020204" pitchFamily="34" charset="0"/>
              </a:rPr>
              <a:t>Búsqueda primero en profundidad</a:t>
            </a:r>
            <a:r>
              <a:rPr lang="es-ES" sz="1700" dirty="0" smtClean="0">
                <a:latin typeface="Arial" panose="020B0604020202020204" pitchFamily="34" charset="0"/>
                <a:cs typeface="Arial" panose="020B0604020202020204" pitchFamily="34" charset="0"/>
              </a:rPr>
              <a:t>:</a:t>
            </a:r>
          </a:p>
          <a:p>
            <a:pPr marL="0" lvl="0" indent="0" algn="just">
              <a:buNone/>
            </a:pPr>
            <a:r>
              <a:rPr lang="es-ES" sz="1700" dirty="0" smtClean="0">
                <a:latin typeface="Arial" panose="020B0604020202020204" pitchFamily="34" charset="0"/>
                <a:cs typeface="Arial" panose="020B0604020202020204" pitchFamily="34" charset="0"/>
              </a:rPr>
              <a:t>En este tipo de búsqueda se expande el nodo más profundo en la frontera actual del árbol de búsqueda. Cuando esos nodos se expanden son quitados de la frontera, así entonces la búsqueda retrocede al siguiente nodo más superficial que todavía tenga sucesores inexplorados.</a:t>
            </a:r>
          </a:p>
          <a:p>
            <a:pPr marL="0" lvl="0" indent="0" algn="just">
              <a:buNone/>
            </a:pPr>
            <a:r>
              <a:rPr lang="es-ES" sz="1700" b="1" dirty="0" smtClean="0">
                <a:latin typeface="Arial" panose="020B0604020202020204" pitchFamily="34" charset="0"/>
                <a:cs typeface="Arial" panose="020B0604020202020204" pitchFamily="34" charset="0"/>
              </a:rPr>
              <a:t>El algoritmo se implementa con una cola último en entrar primero en salir (LIFO).</a:t>
            </a:r>
          </a:p>
          <a:p>
            <a:pPr marL="0" lvl="0" indent="0" algn="just">
              <a:buNone/>
            </a:pPr>
            <a:r>
              <a:rPr lang="es-ES" sz="1700" dirty="0" smtClean="0">
                <a:latin typeface="Arial" panose="020B0604020202020204" pitchFamily="34" charset="0"/>
                <a:cs typeface="Arial" panose="020B0604020202020204" pitchFamily="34" charset="0"/>
              </a:rPr>
              <a:t>La búsqueda primero en profundidad tiene unos requisitos muy modestos de memoria. Necesita almacenar sólo un camino desde la raíz a un nodo hoja, junto con los nodos restantes no expandidos para cada nodo del camino. Una vez que un nodo se ha expandido se puede quitar de la memoria tan pronto como todos sus descendientes han sido explorados. Para un espacio de estados con factor de ramificación </a:t>
            </a:r>
            <a:r>
              <a:rPr lang="es-ES" sz="1700" b="1" dirty="0" smtClean="0">
                <a:latin typeface="Arial" panose="020B0604020202020204" pitchFamily="34" charset="0"/>
                <a:cs typeface="Arial" panose="020B0604020202020204" pitchFamily="34" charset="0"/>
              </a:rPr>
              <a:t>b</a:t>
            </a:r>
            <a:r>
              <a:rPr lang="es-ES" sz="1700" dirty="0" smtClean="0">
                <a:latin typeface="Arial" panose="020B0604020202020204" pitchFamily="34" charset="0"/>
                <a:cs typeface="Arial" panose="020B0604020202020204" pitchFamily="34" charset="0"/>
              </a:rPr>
              <a:t> y máxima profundidad </a:t>
            </a:r>
            <a:r>
              <a:rPr lang="es-ES" sz="1700" b="1" dirty="0" smtClean="0">
                <a:latin typeface="Arial" panose="020B0604020202020204" pitchFamily="34" charset="0"/>
                <a:cs typeface="Arial" panose="020B0604020202020204" pitchFamily="34" charset="0"/>
              </a:rPr>
              <a:t>m</a:t>
            </a:r>
            <a:r>
              <a:rPr lang="es-ES" sz="1700" dirty="0" smtClean="0">
                <a:latin typeface="Arial" panose="020B0604020202020204" pitchFamily="34" charset="0"/>
                <a:cs typeface="Arial" panose="020B0604020202020204" pitchFamily="34" charset="0"/>
              </a:rPr>
              <a:t>, la búsqueda primero en profundidad requiere almacenar solo </a:t>
            </a:r>
            <a:r>
              <a:rPr lang="es-ES" sz="1700" b="1" dirty="0" smtClean="0">
                <a:latin typeface="Arial" panose="020B0604020202020204" pitchFamily="34" charset="0"/>
                <a:cs typeface="Arial" panose="020B0604020202020204" pitchFamily="34" charset="0"/>
              </a:rPr>
              <a:t>b*m + 1 </a:t>
            </a:r>
            <a:r>
              <a:rPr lang="es-ES" sz="1700" dirty="0" smtClean="0">
                <a:latin typeface="Arial" panose="020B0604020202020204" pitchFamily="34" charset="0"/>
                <a:cs typeface="Arial" panose="020B0604020202020204" pitchFamily="34" charset="0"/>
              </a:rPr>
              <a:t>nodos. </a:t>
            </a:r>
          </a:p>
          <a:p>
            <a:pPr marL="0" lvl="0" indent="0" algn="just">
              <a:buNone/>
            </a:pPr>
            <a:r>
              <a:rPr lang="es-ES" sz="1700" dirty="0" smtClean="0">
                <a:latin typeface="Arial" panose="020B0604020202020204" pitchFamily="34" charset="0"/>
                <a:cs typeface="Arial" panose="020B0604020202020204" pitchFamily="34" charset="0"/>
              </a:rPr>
              <a:t>Una variante de la búsqueda primero en profundidad, llamada búsqueda hacia atrás, utiliza menos memoria. En la búsqueda hacia atrás, sólo se genera un sucesor a la vez, cada nodo parcialmente expandido recuerda que sucesor se expande a continuación. De esta manera se necesita </a:t>
            </a:r>
            <a:r>
              <a:rPr lang="es-ES" sz="1700" b="1" dirty="0" smtClean="0">
                <a:latin typeface="Arial" panose="020B0604020202020204" pitchFamily="34" charset="0"/>
                <a:cs typeface="Arial" panose="020B0604020202020204" pitchFamily="34" charset="0"/>
              </a:rPr>
              <a:t>O(m)</a:t>
            </a:r>
            <a:r>
              <a:rPr lang="es-ES" sz="1700" dirty="0" smtClean="0">
                <a:latin typeface="Arial" panose="020B0604020202020204" pitchFamily="34" charset="0"/>
                <a:cs typeface="Arial" panose="020B0604020202020204" pitchFamily="34" charset="0"/>
              </a:rPr>
              <a:t> memoria </a:t>
            </a:r>
            <a:r>
              <a:rPr lang="es-ES" sz="1700" dirty="0" smtClean="0">
                <a:latin typeface="Arial" panose="020B0604020202020204" pitchFamily="34" charset="0"/>
                <a:cs typeface="Arial" panose="020B0604020202020204" pitchFamily="34" charset="0"/>
              </a:rPr>
              <a:t>en lugar </a:t>
            </a:r>
            <a:r>
              <a:rPr lang="es-ES" sz="1700" dirty="0" smtClean="0">
                <a:latin typeface="Arial" panose="020B0604020202020204" pitchFamily="34" charset="0"/>
                <a:cs typeface="Arial" panose="020B0604020202020204" pitchFamily="34" charset="0"/>
              </a:rPr>
              <a:t>que el </a:t>
            </a:r>
            <a:r>
              <a:rPr lang="es-ES" sz="1700" b="1" dirty="0" smtClean="0">
                <a:latin typeface="Arial" panose="020B0604020202020204" pitchFamily="34" charset="0"/>
                <a:cs typeface="Arial" panose="020B0604020202020204" pitchFamily="34" charset="0"/>
              </a:rPr>
              <a:t>O(b*m)</a:t>
            </a:r>
            <a:r>
              <a:rPr lang="es-ES" sz="1700" dirty="0" smtClean="0">
                <a:latin typeface="Arial" panose="020B0604020202020204" pitchFamily="34" charset="0"/>
                <a:cs typeface="Arial" panose="020B0604020202020204" pitchFamily="34" charset="0"/>
              </a:rPr>
              <a:t>  anterior.</a:t>
            </a:r>
          </a:p>
          <a:p>
            <a:pPr marL="0" lvl="0" indent="0" algn="just">
              <a:buNone/>
            </a:pPr>
            <a:r>
              <a:rPr lang="es-ES" sz="1700" dirty="0" smtClean="0">
                <a:latin typeface="Arial" panose="020B0604020202020204" pitchFamily="34" charset="0"/>
                <a:cs typeface="Arial" panose="020B0604020202020204" pitchFamily="34" charset="0"/>
              </a:rPr>
              <a:t>El inconveniente de la búsqueda primero en profundidad es que puede hacer una elección equivocada y obtener un camino muy largo aún cuando una elección diferente llevaría a una solución cerca de la raíz del árbol de búsqueda.</a:t>
            </a:r>
            <a:endParaRPr lang="es-ES" sz="1800" dirty="0" smtClean="0">
              <a:latin typeface="Arial" panose="020B0604020202020204" pitchFamily="34" charset="0"/>
              <a:cs typeface="Arial" panose="020B0604020202020204" pitchFamily="34" charset="0"/>
            </a:endParaRPr>
          </a:p>
          <a:p>
            <a:pPr marL="0" lvl="0" indent="0" algn="just">
              <a:buNone/>
            </a:pPr>
            <a:endParaRPr lang="es-ES" sz="1800" baseline="30000" dirty="0">
              <a:latin typeface="Arial" panose="020B0604020202020204" pitchFamily="34" charset="0"/>
              <a:cs typeface="Arial" panose="020B0604020202020204" pitchFamily="34" charset="0"/>
            </a:endParaRPr>
          </a:p>
        </p:txBody>
      </p:sp>
      <p:sp>
        <p:nvSpPr>
          <p:cNvPr id="4" name="2 Subtítulo"/>
          <p:cNvSpPr txBox="1">
            <a:spLocks/>
          </p:cNvSpPr>
          <p:nvPr/>
        </p:nvSpPr>
        <p:spPr>
          <a:xfrm>
            <a:off x="533400" y="0"/>
            <a:ext cx="2590800" cy="685800"/>
          </a:xfrm>
          <a:prstGeom prst="rect">
            <a:avLst/>
          </a:prstGeom>
        </p:spPr>
        <p:txBody>
          <a:bodyPr vert="horz">
            <a:normAutofit/>
          </a:bodyPr>
          <a:lstStyle/>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Universidad Tecnológica Nacional </a:t>
            </a:r>
          </a:p>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Facultad  Regional Córdoba</a:t>
            </a:r>
            <a:endParaRPr kumimoji="0" lang="en-US" sz="1100" b="0" i="0" u="none" strike="noStrike" kern="1200" cap="none" spc="0" normalizeH="0" baseline="0" noProof="0" dirty="0" smtClean="0">
              <a:ln>
                <a:noFill/>
              </a:ln>
              <a:solidFill>
                <a:prstClr val="black"/>
              </a:solidFill>
              <a:effectLst/>
              <a:uLnTx/>
              <a:uFillTx/>
              <a:latin typeface="Constantia"/>
              <a:ea typeface="+mn-ea"/>
              <a:cs typeface="+mn-cs"/>
            </a:endParaRPr>
          </a:p>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Ing. en Sistemas de Información</a:t>
            </a:r>
            <a:endParaRPr kumimoji="0" lang="en-US" sz="1100" b="0" i="0" u="none" strike="noStrike" kern="1200" cap="none" spc="0" normalizeH="0" baseline="0" noProof="0" dirty="0">
              <a:ln>
                <a:noFill/>
              </a:ln>
              <a:solidFill>
                <a:prstClr val="black"/>
              </a:solidFill>
              <a:effectLst/>
              <a:uLnTx/>
              <a:uFillTx/>
              <a:latin typeface="Constantia"/>
              <a:ea typeface="+mn-ea"/>
              <a:cs typeface="+mn-cs"/>
            </a:endParaRPr>
          </a:p>
        </p:txBody>
      </p:sp>
      <p:pic>
        <p:nvPicPr>
          <p:cNvPr id="5" name="4 Imagen"/>
          <p:cNvPicPr/>
          <p:nvPr/>
        </p:nvPicPr>
        <p:blipFill>
          <a:blip r:embed="rId2" cstate="print">
            <a:extLst>
              <a:ext uri="{28A0092B-C50C-407E-A947-70E740481C1C}">
                <a14:useLocalDpi xmlns:a14="http://schemas.microsoft.com/office/drawing/2010/main" val="0"/>
              </a:ext>
            </a:extLst>
          </a:blip>
          <a:srcRect l="-38" t="-31" r="-38" b="-31"/>
          <a:stretch>
            <a:fillRect/>
          </a:stretch>
        </p:blipFill>
        <p:spPr bwMode="auto">
          <a:xfrm>
            <a:off x="228600" y="0"/>
            <a:ext cx="533400" cy="533400"/>
          </a:xfrm>
          <a:prstGeom prst="rect">
            <a:avLst/>
          </a:prstGeom>
          <a:solidFill>
            <a:srgbClr val="FFFFFF">
              <a:alpha val="0"/>
            </a:srgbClr>
          </a:solidFill>
          <a:ln>
            <a:noFill/>
          </a:ln>
        </p:spPr>
      </p:pic>
      <p:sp>
        <p:nvSpPr>
          <p:cNvPr id="6" name="1 Título"/>
          <p:cNvSpPr txBox="1">
            <a:spLocks/>
          </p:cNvSpPr>
          <p:nvPr/>
        </p:nvSpPr>
        <p:spPr>
          <a:xfrm>
            <a:off x="5334000" y="0"/>
            <a:ext cx="3810000" cy="762000"/>
          </a:xfrm>
          <a:prstGeom prst="rect">
            <a:avLst/>
          </a:prstGeom>
        </p:spPr>
        <p:txBody>
          <a:bodyPr vert="horz" lIns="0" rIns="0" bIns="0" anchor="b">
            <a:normAutofit fontScale="3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000" b="0" i="0" u="none" strike="noStrike" kern="1200" cap="none" spc="0" normalizeH="0" baseline="0" noProof="0" dirty="0" smtClean="0">
                <a:ln>
                  <a:noFill/>
                </a:ln>
                <a:solidFill>
                  <a:srgbClr val="04617B"/>
                </a:solidFill>
                <a:effectLst/>
                <a:uLnTx/>
                <a:uFillTx/>
                <a:latin typeface="Calibri"/>
                <a:ea typeface="+mn-ea"/>
                <a:cs typeface="+mn-cs"/>
              </a:rPr>
              <a:t/>
            </a:r>
            <a:br>
              <a:rPr kumimoji="0" lang="es-ES" sz="5000" b="0" i="0" u="none" strike="noStrike" kern="1200" cap="none" spc="0" normalizeH="0" baseline="0" noProof="0" dirty="0" smtClean="0">
                <a:ln>
                  <a:noFill/>
                </a:ln>
                <a:solidFill>
                  <a:srgbClr val="04617B"/>
                </a:solidFill>
                <a:effectLst/>
                <a:uLnTx/>
                <a:uFillTx/>
                <a:latin typeface="Calibri"/>
                <a:ea typeface="+mn-ea"/>
                <a:cs typeface="+mn-cs"/>
              </a:rPr>
            </a:br>
            <a:r>
              <a:rPr kumimoji="0" lang="en-US" sz="5000" b="0" i="0" u="none" strike="noStrike" kern="1200" cap="none" spc="0" normalizeH="0" baseline="0" noProof="0" dirty="0" smtClean="0">
                <a:ln>
                  <a:noFill/>
                </a:ln>
                <a:solidFill>
                  <a:srgbClr val="04617B"/>
                </a:solidFill>
                <a:effectLst/>
                <a:uLnTx/>
                <a:uFillTx/>
                <a:latin typeface="Calibri"/>
                <a:ea typeface="+mn-ea"/>
                <a:cs typeface="+mn-cs"/>
              </a:rPr>
              <a:t/>
            </a:r>
            <a:br>
              <a:rPr kumimoji="0" lang="en-US" sz="5000" b="0" i="0" u="none" strike="noStrike" kern="1200" cap="none" spc="0" normalizeH="0" baseline="0" noProof="0" dirty="0" smtClean="0">
                <a:ln>
                  <a:noFill/>
                </a:ln>
                <a:solidFill>
                  <a:srgbClr val="04617B"/>
                </a:solidFill>
                <a:effectLst/>
                <a:uLnTx/>
                <a:uFillTx/>
                <a:latin typeface="Calibri"/>
                <a:ea typeface="+mn-ea"/>
                <a:cs typeface="+mn-cs"/>
              </a:rPr>
            </a:br>
            <a:endParaRPr kumimoji="0" lang="en-US" sz="5000" b="0" i="0" u="none" strike="noStrike" kern="1200" cap="none" spc="0" normalizeH="0" baseline="0" noProof="0" dirty="0">
              <a:ln>
                <a:noFill/>
              </a:ln>
              <a:solidFill>
                <a:srgbClr val="04617B"/>
              </a:solidFill>
              <a:effectLst/>
              <a:uLnTx/>
              <a:uFillTx/>
              <a:latin typeface="Calibri"/>
              <a:ea typeface="+mn-ea"/>
              <a:cs typeface="+mn-cs"/>
            </a:endParaRPr>
          </a:p>
        </p:txBody>
      </p:sp>
      <p:sp>
        <p:nvSpPr>
          <p:cNvPr id="7" name="6 CuadroTexto"/>
          <p:cNvSpPr txBox="1"/>
          <p:nvPr/>
        </p:nvSpPr>
        <p:spPr>
          <a:xfrm>
            <a:off x="0" y="762000"/>
            <a:ext cx="9144000" cy="4616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Búsqueda</a:t>
            </a:r>
            <a:r>
              <a:rPr kumimoji="0" lang="en-US" sz="24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no </a:t>
            </a:r>
            <a:r>
              <a:rPr kumimoji="0" lang="en-US" sz="24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informada</a:t>
            </a:r>
            <a:r>
              <a:rPr kumimoji="0" lang="en-US" sz="24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Primero </a:t>
            </a:r>
            <a:r>
              <a:rPr kumimoji="0" lang="en-US" sz="24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en</a:t>
            </a:r>
            <a:r>
              <a:rPr kumimoji="0" lang="en-US" sz="24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profundidad</a:t>
            </a:r>
            <a:endParaRPr kumimoji="0" lang="en-US" sz="24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13" name="12 CuadroTexto"/>
          <p:cNvSpPr txBox="1"/>
          <p:nvPr/>
        </p:nvSpPr>
        <p:spPr>
          <a:xfrm>
            <a:off x="0" y="6488668"/>
            <a:ext cx="9144000"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onstantia"/>
              <a:ea typeface="+mn-ea"/>
              <a:cs typeface="+mn-cs"/>
            </a:endParaRPr>
          </a:p>
        </p:txBody>
      </p:sp>
      <p:sp>
        <p:nvSpPr>
          <p:cNvPr id="9" name="8 Marcador de pie de página"/>
          <p:cNvSpPr>
            <a:spLocks noGrp="1"/>
          </p:cNvSpPr>
          <p:nvPr>
            <p:ph type="ftr" sz="quarter" idx="11"/>
          </p:nvPr>
        </p:nvSpPr>
        <p:spPr>
          <a:xfrm>
            <a:off x="0" y="6172200"/>
            <a:ext cx="9144000" cy="6858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rPr>
              <a:t>Ing. Sandra </a:t>
            </a:r>
            <a:r>
              <a:rPr kumimoji="0" lang="es-ES" sz="1100" b="1" i="0" u="none" strike="noStrike" kern="1200" cap="none" spc="0" normalizeH="0" baseline="0" noProof="0" dirty="0" err="1" smtClean="0">
                <a:ln>
                  <a:noFill/>
                </a:ln>
                <a:solidFill>
                  <a:srgbClr val="04617B">
                    <a:shade val="90000"/>
                  </a:srgbClr>
                </a:solidFill>
                <a:effectLst/>
                <a:uLnTx/>
                <a:uFillTx/>
                <a:latin typeface="Constantia"/>
                <a:ea typeface="+mn-ea"/>
                <a:cs typeface="+mn-cs"/>
              </a:rPr>
              <a:t>Olariaga</a:t>
            </a:r>
            <a:r>
              <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rPr>
              <a:t>         Ing. Nancy </a:t>
            </a:r>
            <a:r>
              <a:rPr kumimoji="0" lang="es-ES" sz="1100" b="1" i="0" u="none" strike="noStrike" kern="1200" cap="none" spc="0" normalizeH="0" baseline="0" noProof="0" dirty="0" err="1" smtClean="0">
                <a:ln>
                  <a:noFill/>
                </a:ln>
                <a:solidFill>
                  <a:srgbClr val="04617B">
                    <a:shade val="90000"/>
                  </a:srgbClr>
                </a:solidFill>
                <a:effectLst/>
                <a:uLnTx/>
                <a:uFillTx/>
                <a:latin typeface="Constantia"/>
                <a:ea typeface="+mn-ea"/>
                <a:cs typeface="+mn-cs"/>
              </a:rPr>
              <a:t>Paez</a:t>
            </a:r>
            <a:endParaRPr kumimoji="0" lang="es-ES" sz="1100" b="0"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10" name="9 Título"/>
          <p:cNvSpPr>
            <a:spLocks noGrp="1"/>
          </p:cNvSpPr>
          <p:nvPr>
            <p:ph type="title"/>
          </p:nvPr>
        </p:nvSpPr>
        <p:spPr>
          <a:xfrm>
            <a:off x="4191000" y="228600"/>
            <a:ext cx="4495800" cy="457200"/>
          </a:xfrm>
        </p:spPr>
        <p:txBody>
          <a:bodyPr>
            <a:normAutofit/>
          </a:bodyPr>
          <a:lstStyle/>
          <a:p>
            <a:pPr algn="ctr"/>
            <a:r>
              <a:rPr lang="es-ES" sz="2000" dirty="0" smtClean="0">
                <a:latin typeface="Arial" pitchFamily="34" charset="0"/>
                <a:cs typeface="Arial" pitchFamily="34" charset="0"/>
              </a:rPr>
              <a:t>Inteligencia Artificial</a:t>
            </a:r>
            <a:endParaRPr lang="es-ES" sz="2000" dirty="0">
              <a:latin typeface="Arial" pitchFamily="34" charset="0"/>
              <a:cs typeface="Arial" pitchFamily="34" charset="0"/>
            </a:endParaRPr>
          </a:p>
        </p:txBody>
      </p:sp>
    </p:spTree>
    <p:extLst>
      <p:ext uri="{BB962C8B-B14F-4D97-AF65-F5344CB8AC3E}">
        <p14:creationId xmlns:p14="http://schemas.microsoft.com/office/powerpoint/2010/main" val="1339965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28600" y="1295400"/>
            <a:ext cx="8686800" cy="5029200"/>
          </a:xfrm>
        </p:spPr>
        <p:txBody>
          <a:bodyPr>
            <a:normAutofit/>
          </a:bodyPr>
          <a:lstStyle/>
          <a:p>
            <a:pPr marL="0" lvl="0" indent="0" algn="just">
              <a:buNone/>
            </a:pPr>
            <a:endParaRPr lang="es-ES" sz="1700" dirty="0" smtClean="0">
              <a:latin typeface="Arial" panose="020B0604020202020204" pitchFamily="34" charset="0"/>
              <a:cs typeface="Arial" panose="020B0604020202020204" pitchFamily="34" charset="0"/>
            </a:endParaRPr>
          </a:p>
          <a:p>
            <a:pPr marL="0" lvl="0" indent="0" algn="just">
              <a:buNone/>
            </a:pPr>
            <a:r>
              <a:rPr lang="es-ES" sz="1700" dirty="0" smtClean="0">
                <a:latin typeface="Arial" panose="020B0604020202020204" pitchFamily="34" charset="0"/>
                <a:cs typeface="Arial" panose="020B0604020202020204" pitchFamily="34" charset="0"/>
              </a:rPr>
              <a:t>Los nodos metas son F, I y N</a:t>
            </a:r>
          </a:p>
          <a:p>
            <a:pPr marL="0" lvl="0" indent="0" algn="just">
              <a:buNone/>
            </a:pPr>
            <a:endParaRPr lang="es-ES" sz="1800" baseline="30000" dirty="0">
              <a:latin typeface="Arial" panose="020B0604020202020204" pitchFamily="34" charset="0"/>
              <a:cs typeface="Arial" panose="020B0604020202020204" pitchFamily="34" charset="0"/>
            </a:endParaRPr>
          </a:p>
        </p:txBody>
      </p:sp>
      <p:sp>
        <p:nvSpPr>
          <p:cNvPr id="4" name="2 Subtítulo"/>
          <p:cNvSpPr txBox="1">
            <a:spLocks/>
          </p:cNvSpPr>
          <p:nvPr/>
        </p:nvSpPr>
        <p:spPr>
          <a:xfrm>
            <a:off x="533400" y="0"/>
            <a:ext cx="2590800" cy="685800"/>
          </a:xfrm>
          <a:prstGeom prst="rect">
            <a:avLst/>
          </a:prstGeom>
        </p:spPr>
        <p:txBody>
          <a:bodyPr vert="horz">
            <a:normAutofit/>
          </a:bodyPr>
          <a:lstStyle/>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Universidad Tecnológica Nacional </a:t>
            </a:r>
          </a:p>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Facultad  Regional Córdoba</a:t>
            </a:r>
            <a:endParaRPr kumimoji="0" lang="en-US" sz="1100" b="0" i="0" u="none" strike="noStrike" kern="1200" cap="none" spc="0" normalizeH="0" baseline="0" noProof="0" dirty="0" smtClean="0">
              <a:ln>
                <a:noFill/>
              </a:ln>
              <a:solidFill>
                <a:prstClr val="black"/>
              </a:solidFill>
              <a:effectLst/>
              <a:uLnTx/>
              <a:uFillTx/>
              <a:latin typeface="Constantia"/>
              <a:ea typeface="+mn-ea"/>
              <a:cs typeface="+mn-cs"/>
            </a:endParaRPr>
          </a:p>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Ing. en Sistemas de Información</a:t>
            </a:r>
            <a:endParaRPr kumimoji="0" lang="en-US" sz="1100" b="0" i="0" u="none" strike="noStrike" kern="1200" cap="none" spc="0" normalizeH="0" baseline="0" noProof="0" dirty="0">
              <a:ln>
                <a:noFill/>
              </a:ln>
              <a:solidFill>
                <a:prstClr val="black"/>
              </a:solidFill>
              <a:effectLst/>
              <a:uLnTx/>
              <a:uFillTx/>
              <a:latin typeface="Constantia"/>
              <a:ea typeface="+mn-ea"/>
              <a:cs typeface="+mn-cs"/>
            </a:endParaRPr>
          </a:p>
        </p:txBody>
      </p:sp>
      <p:pic>
        <p:nvPicPr>
          <p:cNvPr id="5" name="4 Imagen"/>
          <p:cNvPicPr/>
          <p:nvPr/>
        </p:nvPicPr>
        <p:blipFill>
          <a:blip r:embed="rId2" cstate="print">
            <a:extLst>
              <a:ext uri="{28A0092B-C50C-407E-A947-70E740481C1C}">
                <a14:useLocalDpi xmlns:a14="http://schemas.microsoft.com/office/drawing/2010/main" val="0"/>
              </a:ext>
            </a:extLst>
          </a:blip>
          <a:srcRect l="-38" t="-31" r="-38" b="-31"/>
          <a:stretch>
            <a:fillRect/>
          </a:stretch>
        </p:blipFill>
        <p:spPr bwMode="auto">
          <a:xfrm>
            <a:off x="228600" y="0"/>
            <a:ext cx="533400" cy="533400"/>
          </a:xfrm>
          <a:prstGeom prst="rect">
            <a:avLst/>
          </a:prstGeom>
          <a:solidFill>
            <a:srgbClr val="FFFFFF">
              <a:alpha val="0"/>
            </a:srgbClr>
          </a:solidFill>
          <a:ln>
            <a:noFill/>
          </a:ln>
        </p:spPr>
      </p:pic>
      <p:sp>
        <p:nvSpPr>
          <p:cNvPr id="6" name="1 Título"/>
          <p:cNvSpPr txBox="1">
            <a:spLocks/>
          </p:cNvSpPr>
          <p:nvPr/>
        </p:nvSpPr>
        <p:spPr>
          <a:xfrm>
            <a:off x="5334000" y="0"/>
            <a:ext cx="3810000" cy="762000"/>
          </a:xfrm>
          <a:prstGeom prst="rect">
            <a:avLst/>
          </a:prstGeom>
        </p:spPr>
        <p:txBody>
          <a:bodyPr vert="horz" lIns="0" rIns="0" bIns="0" anchor="b">
            <a:normAutofit fontScale="3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000" b="0" i="0" u="none" strike="noStrike" kern="1200" cap="none" spc="0" normalizeH="0" baseline="0" noProof="0" dirty="0" smtClean="0">
                <a:ln>
                  <a:noFill/>
                </a:ln>
                <a:solidFill>
                  <a:srgbClr val="04617B"/>
                </a:solidFill>
                <a:effectLst/>
                <a:uLnTx/>
                <a:uFillTx/>
                <a:latin typeface="Calibri"/>
                <a:ea typeface="+mn-ea"/>
                <a:cs typeface="+mn-cs"/>
              </a:rPr>
              <a:t/>
            </a:r>
            <a:br>
              <a:rPr kumimoji="0" lang="es-ES" sz="5000" b="0" i="0" u="none" strike="noStrike" kern="1200" cap="none" spc="0" normalizeH="0" baseline="0" noProof="0" dirty="0" smtClean="0">
                <a:ln>
                  <a:noFill/>
                </a:ln>
                <a:solidFill>
                  <a:srgbClr val="04617B"/>
                </a:solidFill>
                <a:effectLst/>
                <a:uLnTx/>
                <a:uFillTx/>
                <a:latin typeface="Calibri"/>
                <a:ea typeface="+mn-ea"/>
                <a:cs typeface="+mn-cs"/>
              </a:rPr>
            </a:br>
            <a:r>
              <a:rPr kumimoji="0" lang="en-US" sz="5000" b="0" i="0" u="none" strike="noStrike" kern="1200" cap="none" spc="0" normalizeH="0" baseline="0" noProof="0" dirty="0" smtClean="0">
                <a:ln>
                  <a:noFill/>
                </a:ln>
                <a:solidFill>
                  <a:srgbClr val="04617B"/>
                </a:solidFill>
                <a:effectLst/>
                <a:uLnTx/>
                <a:uFillTx/>
                <a:latin typeface="Calibri"/>
                <a:ea typeface="+mn-ea"/>
                <a:cs typeface="+mn-cs"/>
              </a:rPr>
              <a:t/>
            </a:r>
            <a:br>
              <a:rPr kumimoji="0" lang="en-US" sz="5000" b="0" i="0" u="none" strike="noStrike" kern="1200" cap="none" spc="0" normalizeH="0" baseline="0" noProof="0" dirty="0" smtClean="0">
                <a:ln>
                  <a:noFill/>
                </a:ln>
                <a:solidFill>
                  <a:srgbClr val="04617B"/>
                </a:solidFill>
                <a:effectLst/>
                <a:uLnTx/>
                <a:uFillTx/>
                <a:latin typeface="Calibri"/>
                <a:ea typeface="+mn-ea"/>
                <a:cs typeface="+mn-cs"/>
              </a:rPr>
            </a:br>
            <a:endParaRPr kumimoji="0" lang="en-US" sz="5000" b="0" i="0" u="none" strike="noStrike" kern="1200" cap="none" spc="0" normalizeH="0" baseline="0" noProof="0" dirty="0">
              <a:ln>
                <a:noFill/>
              </a:ln>
              <a:solidFill>
                <a:srgbClr val="04617B"/>
              </a:solidFill>
              <a:effectLst/>
              <a:uLnTx/>
              <a:uFillTx/>
              <a:latin typeface="Calibri"/>
              <a:ea typeface="+mn-ea"/>
              <a:cs typeface="+mn-cs"/>
            </a:endParaRPr>
          </a:p>
        </p:txBody>
      </p:sp>
      <p:sp>
        <p:nvSpPr>
          <p:cNvPr id="7" name="6 CuadroTexto"/>
          <p:cNvSpPr txBox="1"/>
          <p:nvPr/>
        </p:nvSpPr>
        <p:spPr>
          <a:xfrm>
            <a:off x="0" y="762000"/>
            <a:ext cx="9144000" cy="4616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Búsqueda</a:t>
            </a:r>
            <a:r>
              <a:rPr kumimoji="0" lang="en-US" sz="24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no </a:t>
            </a:r>
            <a:r>
              <a:rPr kumimoji="0" lang="en-US" sz="24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informada</a:t>
            </a:r>
            <a:r>
              <a:rPr kumimoji="0" lang="en-US" sz="24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Primero </a:t>
            </a:r>
            <a:r>
              <a:rPr kumimoji="0" lang="en-US" sz="24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en</a:t>
            </a:r>
            <a:r>
              <a:rPr kumimoji="0" lang="en-US" sz="24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profundidad</a:t>
            </a:r>
            <a:endParaRPr kumimoji="0" lang="en-US" sz="24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13" name="12 CuadroTexto"/>
          <p:cNvSpPr txBox="1"/>
          <p:nvPr/>
        </p:nvSpPr>
        <p:spPr>
          <a:xfrm>
            <a:off x="0" y="6488668"/>
            <a:ext cx="9144000"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onstantia"/>
              <a:ea typeface="+mn-ea"/>
              <a:cs typeface="+mn-cs"/>
            </a:endParaRPr>
          </a:p>
        </p:txBody>
      </p:sp>
      <p:sp>
        <p:nvSpPr>
          <p:cNvPr id="9" name="8 Marcador de pie de página"/>
          <p:cNvSpPr>
            <a:spLocks noGrp="1"/>
          </p:cNvSpPr>
          <p:nvPr>
            <p:ph type="ftr" sz="quarter" idx="11"/>
          </p:nvPr>
        </p:nvSpPr>
        <p:spPr>
          <a:xfrm>
            <a:off x="0" y="6172200"/>
            <a:ext cx="9144000" cy="6858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rPr>
              <a:t>Ing. Sandra </a:t>
            </a:r>
            <a:r>
              <a:rPr kumimoji="0" lang="es-ES" sz="1100" b="1" i="0" u="none" strike="noStrike" kern="1200" cap="none" spc="0" normalizeH="0" baseline="0" noProof="0" dirty="0" err="1" smtClean="0">
                <a:ln>
                  <a:noFill/>
                </a:ln>
                <a:solidFill>
                  <a:srgbClr val="04617B">
                    <a:shade val="90000"/>
                  </a:srgbClr>
                </a:solidFill>
                <a:effectLst/>
                <a:uLnTx/>
                <a:uFillTx/>
                <a:latin typeface="Constantia"/>
                <a:ea typeface="+mn-ea"/>
                <a:cs typeface="+mn-cs"/>
              </a:rPr>
              <a:t>Olariaga</a:t>
            </a:r>
            <a:r>
              <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rPr>
              <a:t>         Ing. Nancy </a:t>
            </a:r>
            <a:r>
              <a:rPr kumimoji="0" lang="es-ES" sz="1100" b="1" i="0" u="none" strike="noStrike" kern="1200" cap="none" spc="0" normalizeH="0" baseline="0" noProof="0" dirty="0" err="1" smtClean="0">
                <a:ln>
                  <a:noFill/>
                </a:ln>
                <a:solidFill>
                  <a:srgbClr val="04617B">
                    <a:shade val="90000"/>
                  </a:srgbClr>
                </a:solidFill>
                <a:effectLst/>
                <a:uLnTx/>
                <a:uFillTx/>
                <a:latin typeface="Constantia"/>
                <a:ea typeface="+mn-ea"/>
                <a:cs typeface="+mn-cs"/>
              </a:rPr>
              <a:t>Paez</a:t>
            </a:r>
            <a:endParaRPr kumimoji="0" lang="es-ES" sz="1100" b="0"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10" name="9 Título"/>
          <p:cNvSpPr>
            <a:spLocks noGrp="1"/>
          </p:cNvSpPr>
          <p:nvPr>
            <p:ph type="title"/>
          </p:nvPr>
        </p:nvSpPr>
        <p:spPr>
          <a:xfrm>
            <a:off x="4191000" y="228600"/>
            <a:ext cx="4495800" cy="457200"/>
          </a:xfrm>
        </p:spPr>
        <p:txBody>
          <a:bodyPr>
            <a:normAutofit/>
          </a:bodyPr>
          <a:lstStyle/>
          <a:p>
            <a:pPr algn="ctr"/>
            <a:r>
              <a:rPr lang="es-ES" sz="2000" dirty="0" smtClean="0">
                <a:latin typeface="Arial" pitchFamily="34" charset="0"/>
                <a:cs typeface="Arial" pitchFamily="34" charset="0"/>
              </a:rPr>
              <a:t>Inteligencia Artificial</a:t>
            </a:r>
            <a:endParaRPr lang="es-ES" sz="2000" dirty="0">
              <a:latin typeface="Arial" pitchFamily="34" charset="0"/>
              <a:cs typeface="Arial" pitchFamily="34" charset="0"/>
            </a:endParaRPr>
          </a:p>
        </p:txBody>
      </p:sp>
      <p:pic>
        <p:nvPicPr>
          <p:cNvPr id="2" name="Imagen 1"/>
          <p:cNvPicPr>
            <a:picLocks noChangeAspect="1"/>
          </p:cNvPicPr>
          <p:nvPr/>
        </p:nvPicPr>
        <p:blipFill>
          <a:blip r:embed="rId3"/>
          <a:stretch>
            <a:fillRect/>
          </a:stretch>
        </p:blipFill>
        <p:spPr>
          <a:xfrm>
            <a:off x="191384" y="2386012"/>
            <a:ext cx="3990975" cy="2847975"/>
          </a:xfrm>
          <a:prstGeom prst="rect">
            <a:avLst/>
          </a:prstGeom>
        </p:spPr>
      </p:pic>
      <p:pic>
        <p:nvPicPr>
          <p:cNvPr id="8" name="Imagen 7"/>
          <p:cNvPicPr>
            <a:picLocks noChangeAspect="1"/>
          </p:cNvPicPr>
          <p:nvPr/>
        </p:nvPicPr>
        <p:blipFill>
          <a:blip r:embed="rId4"/>
          <a:stretch>
            <a:fillRect/>
          </a:stretch>
        </p:blipFill>
        <p:spPr>
          <a:xfrm>
            <a:off x="4426670" y="2514600"/>
            <a:ext cx="3743325" cy="2438400"/>
          </a:xfrm>
          <a:prstGeom prst="rect">
            <a:avLst/>
          </a:prstGeom>
        </p:spPr>
      </p:pic>
    </p:spTree>
    <p:extLst>
      <p:ext uri="{BB962C8B-B14F-4D97-AF65-F5344CB8AC3E}">
        <p14:creationId xmlns:p14="http://schemas.microsoft.com/office/powerpoint/2010/main" val="24372234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28600" y="1295400"/>
            <a:ext cx="8686800" cy="5029200"/>
          </a:xfrm>
        </p:spPr>
        <p:txBody>
          <a:bodyPr>
            <a:normAutofit fontScale="92500" lnSpcReduction="10000"/>
          </a:bodyPr>
          <a:lstStyle/>
          <a:p>
            <a:pPr marL="0" lvl="0" indent="0" algn="just">
              <a:buNone/>
            </a:pPr>
            <a:r>
              <a:rPr lang="es-ES" sz="1600" b="1" dirty="0" smtClean="0">
                <a:latin typeface="Arial" panose="020B0604020202020204" pitchFamily="34" charset="0"/>
                <a:cs typeface="Arial" panose="020B0604020202020204" pitchFamily="34" charset="0"/>
              </a:rPr>
              <a:t>Búsqueda de profundidad limitada</a:t>
            </a:r>
            <a:r>
              <a:rPr lang="es-ES" sz="1600" dirty="0" smtClean="0">
                <a:latin typeface="Arial" panose="020B0604020202020204" pitchFamily="34" charset="0"/>
                <a:cs typeface="Arial" panose="020B0604020202020204" pitchFamily="34" charset="0"/>
              </a:rPr>
              <a:t>:</a:t>
            </a:r>
          </a:p>
          <a:p>
            <a:pPr marL="0" lvl="0" indent="0" algn="just">
              <a:buNone/>
            </a:pPr>
            <a:r>
              <a:rPr lang="es-ES" sz="1600" dirty="0" smtClean="0">
                <a:latin typeface="Arial" panose="020B0604020202020204" pitchFamily="34" charset="0"/>
                <a:cs typeface="Arial" panose="020B0604020202020204" pitchFamily="34" charset="0"/>
              </a:rPr>
              <a:t>Se puede aliviar el problema de árboles ilimitados aplicando la búsqueda primero en profundidad con un </a:t>
            </a:r>
            <a:r>
              <a:rPr lang="es-ES" sz="1600" b="1" dirty="0" smtClean="0">
                <a:latin typeface="Arial" panose="020B0604020202020204" pitchFamily="34" charset="0"/>
                <a:cs typeface="Arial" panose="020B0604020202020204" pitchFamily="34" charset="0"/>
              </a:rPr>
              <a:t>límite de profundidad ℓ </a:t>
            </a:r>
            <a:r>
              <a:rPr lang="es-ES" sz="1600" dirty="0" smtClean="0">
                <a:latin typeface="Arial" panose="020B0604020202020204" pitchFamily="34" charset="0"/>
                <a:cs typeface="Arial" panose="020B0604020202020204" pitchFamily="34" charset="0"/>
              </a:rPr>
              <a:t>predeterminado, es decir, </a:t>
            </a:r>
            <a:r>
              <a:rPr lang="es-ES" sz="1600" b="1" dirty="0" smtClean="0">
                <a:latin typeface="Arial" panose="020B0604020202020204" pitchFamily="34" charset="0"/>
                <a:cs typeface="Arial" panose="020B0604020202020204" pitchFamily="34" charset="0"/>
              </a:rPr>
              <a:t>los nodos a profundidad ℓ </a:t>
            </a:r>
            <a:r>
              <a:rPr lang="es-ES" sz="1600" dirty="0" smtClean="0">
                <a:latin typeface="Arial" panose="020B0604020202020204" pitchFamily="34" charset="0"/>
                <a:cs typeface="Arial" panose="020B0604020202020204" pitchFamily="34" charset="0"/>
              </a:rPr>
              <a:t>se tratan como si no tuvieran ningún sucesor. A este algoritmo se lo denomina búsqueda de profundidad limitada.</a:t>
            </a:r>
          </a:p>
          <a:p>
            <a:pPr marL="0" lvl="0" indent="0" algn="just">
              <a:buNone/>
            </a:pPr>
            <a:endParaRPr lang="es-ES" sz="1600" i="1" dirty="0" smtClean="0">
              <a:latin typeface="Arial" panose="020B0604020202020204" pitchFamily="34" charset="0"/>
              <a:cs typeface="Arial" panose="020B0604020202020204" pitchFamily="34" charset="0"/>
            </a:endParaRPr>
          </a:p>
          <a:p>
            <a:pPr marL="0" indent="0" algn="just">
              <a:buNone/>
            </a:pPr>
            <a:r>
              <a:rPr lang="es-ES" sz="1600" b="1" dirty="0">
                <a:latin typeface="Arial" panose="020B0604020202020204" pitchFamily="34" charset="0"/>
                <a:cs typeface="Arial" panose="020B0604020202020204" pitchFamily="34" charset="0"/>
              </a:rPr>
              <a:t>Búsqueda </a:t>
            </a:r>
            <a:r>
              <a:rPr lang="es-ES" sz="1600" b="1" dirty="0" smtClean="0">
                <a:latin typeface="Arial" panose="020B0604020202020204" pitchFamily="34" charset="0"/>
                <a:cs typeface="Arial" panose="020B0604020202020204" pitchFamily="34" charset="0"/>
              </a:rPr>
              <a:t>primero en </a:t>
            </a:r>
            <a:r>
              <a:rPr lang="es-ES" sz="1600" b="1" dirty="0">
                <a:latin typeface="Arial" panose="020B0604020202020204" pitchFamily="34" charset="0"/>
                <a:cs typeface="Arial" panose="020B0604020202020204" pitchFamily="34" charset="0"/>
              </a:rPr>
              <a:t>profundidad </a:t>
            </a:r>
            <a:r>
              <a:rPr lang="es-ES" sz="1600" b="1" dirty="0" smtClean="0">
                <a:latin typeface="Arial" panose="020B0604020202020204" pitchFamily="34" charset="0"/>
                <a:cs typeface="Arial" panose="020B0604020202020204" pitchFamily="34" charset="0"/>
              </a:rPr>
              <a:t>con profundidad iterativa</a:t>
            </a:r>
            <a:r>
              <a:rPr lang="es-ES" sz="1600" dirty="0" smtClean="0">
                <a:latin typeface="Arial" panose="020B0604020202020204" pitchFamily="34" charset="0"/>
                <a:cs typeface="Arial" panose="020B0604020202020204" pitchFamily="34" charset="0"/>
              </a:rPr>
              <a:t>:</a:t>
            </a:r>
          </a:p>
          <a:p>
            <a:pPr marL="0" indent="0" algn="just">
              <a:buNone/>
            </a:pPr>
            <a:r>
              <a:rPr lang="es-ES" sz="1600" dirty="0" smtClean="0">
                <a:latin typeface="Arial" panose="020B0604020202020204" pitchFamily="34" charset="0"/>
                <a:cs typeface="Arial" panose="020B0604020202020204" pitchFamily="34" charset="0"/>
              </a:rPr>
              <a:t>La búsqueda con profundidad iterativa es en general usada en combinación con la búsqueda primero en profundidad, la cual encuentra el mejor límite de profundidad. Esto se hace aumentando gradualmente el límite, primero 0, después 1, después 2, etc. Hasta que encontremos el objetivo. Esto ocurrirá cuando el límite de profundidad alcanza </a:t>
            </a:r>
            <a:r>
              <a:rPr lang="es-ES" sz="1600" b="1" dirty="0" smtClean="0">
                <a:latin typeface="Arial" panose="020B0604020202020204" pitchFamily="34" charset="0"/>
                <a:cs typeface="Arial" panose="020B0604020202020204" pitchFamily="34" charset="0"/>
              </a:rPr>
              <a:t>d</a:t>
            </a:r>
            <a:r>
              <a:rPr lang="es-ES" sz="1600" dirty="0" smtClean="0">
                <a:latin typeface="Arial" panose="020B0604020202020204" pitchFamily="34" charset="0"/>
                <a:cs typeface="Arial" panose="020B0604020202020204" pitchFamily="34" charset="0"/>
              </a:rPr>
              <a:t> profundidad del nodo objetivo. </a:t>
            </a:r>
          </a:p>
          <a:p>
            <a:pPr marL="0" indent="0" algn="just">
              <a:buNone/>
            </a:pPr>
            <a:r>
              <a:rPr lang="es-ES" sz="1600" dirty="0" smtClean="0">
                <a:latin typeface="Arial" panose="020B0604020202020204" pitchFamily="34" charset="0"/>
                <a:cs typeface="Arial" panose="020B0604020202020204" pitchFamily="34" charset="0"/>
              </a:rPr>
              <a:t>La profundidad iterativa combina las ventajas de la búsqueda primero en profundidad y primero en anchura. En la búsqueda primero en profundidad su exigencia de memoria es O(b*d).</a:t>
            </a:r>
          </a:p>
          <a:p>
            <a:pPr marL="0" indent="0" algn="just">
              <a:buNone/>
            </a:pPr>
            <a:r>
              <a:rPr lang="es-ES" sz="1600" dirty="0" smtClean="0">
                <a:latin typeface="Arial" panose="020B0604020202020204" pitchFamily="34" charset="0"/>
                <a:cs typeface="Arial" panose="020B0604020202020204" pitchFamily="34" charset="0"/>
              </a:rPr>
              <a:t>En una búsqueda de profundidad iterativa, los nodos sobre el nivel inferior (profundidad d) son generados una vez, los anteriores al nivel inferior dos veces, etc. hasta los hijos del nodo raíz que son generados </a:t>
            </a:r>
            <a:r>
              <a:rPr lang="es-ES" sz="1600" b="1" dirty="0" smtClean="0">
                <a:latin typeface="Arial" panose="020B0604020202020204" pitchFamily="34" charset="0"/>
                <a:cs typeface="Arial" panose="020B0604020202020204" pitchFamily="34" charset="0"/>
              </a:rPr>
              <a:t>d </a:t>
            </a:r>
            <a:r>
              <a:rPr lang="es-ES" sz="1600" dirty="0" smtClean="0">
                <a:latin typeface="Arial" panose="020B0604020202020204" pitchFamily="34" charset="0"/>
                <a:cs typeface="Arial" panose="020B0604020202020204" pitchFamily="34" charset="0"/>
              </a:rPr>
              <a:t>veces. El número total de nodos generados es:</a:t>
            </a:r>
          </a:p>
          <a:p>
            <a:pPr marL="0" indent="0" algn="just">
              <a:buNone/>
            </a:pPr>
            <a:endParaRPr lang="es-ES" sz="1600" dirty="0" smtClean="0">
              <a:latin typeface="Arial" panose="020B0604020202020204" pitchFamily="34" charset="0"/>
              <a:cs typeface="Arial" panose="020B0604020202020204" pitchFamily="34" charset="0"/>
            </a:endParaRPr>
          </a:p>
          <a:p>
            <a:pPr marL="0" indent="0" algn="ctr">
              <a:buNone/>
            </a:pPr>
            <a:r>
              <a:rPr lang="es-ES" sz="1600" b="1" dirty="0" smtClean="0">
                <a:latin typeface="Arial" panose="020B0604020202020204" pitchFamily="34" charset="0"/>
                <a:cs typeface="Arial" panose="020B0604020202020204" pitchFamily="34" charset="0"/>
              </a:rPr>
              <a:t>N(BPI) = (d) b + (d – 1) b</a:t>
            </a:r>
            <a:r>
              <a:rPr lang="es-ES" sz="1600" b="1" baseline="30000" dirty="0" smtClean="0">
                <a:latin typeface="Arial" panose="020B0604020202020204" pitchFamily="34" charset="0"/>
                <a:cs typeface="Arial" panose="020B0604020202020204" pitchFamily="34" charset="0"/>
              </a:rPr>
              <a:t>2</a:t>
            </a:r>
            <a:r>
              <a:rPr lang="es-ES" sz="1600" b="1" dirty="0" smtClean="0">
                <a:latin typeface="Arial" panose="020B0604020202020204" pitchFamily="34" charset="0"/>
                <a:cs typeface="Arial" panose="020B0604020202020204" pitchFamily="34" charset="0"/>
              </a:rPr>
              <a:t> + ….. + (1) </a:t>
            </a:r>
            <a:r>
              <a:rPr lang="es-ES" sz="1600" b="1" dirty="0" err="1" smtClean="0">
                <a:latin typeface="Arial" panose="020B0604020202020204" pitchFamily="34" charset="0"/>
                <a:cs typeface="Arial" panose="020B0604020202020204" pitchFamily="34" charset="0"/>
              </a:rPr>
              <a:t>b</a:t>
            </a:r>
            <a:r>
              <a:rPr lang="es-ES" sz="1600" b="1" baseline="30000" dirty="0" err="1" smtClean="0">
                <a:latin typeface="Arial" panose="020B0604020202020204" pitchFamily="34" charset="0"/>
                <a:cs typeface="Arial" panose="020B0604020202020204" pitchFamily="34" charset="0"/>
              </a:rPr>
              <a:t>d</a:t>
            </a:r>
            <a:r>
              <a:rPr lang="es-ES" sz="1600" b="1" dirty="0" smtClean="0">
                <a:latin typeface="Arial" panose="020B0604020202020204" pitchFamily="34" charset="0"/>
                <a:cs typeface="Arial" panose="020B0604020202020204" pitchFamily="34" charset="0"/>
              </a:rPr>
              <a:t>.</a:t>
            </a:r>
          </a:p>
          <a:p>
            <a:pPr marL="0" indent="0" algn="just">
              <a:buNone/>
            </a:pPr>
            <a:r>
              <a:rPr lang="es-ES" sz="1600" dirty="0" smtClean="0">
                <a:latin typeface="Arial" panose="020B0604020202020204" pitchFamily="34" charset="0"/>
                <a:cs typeface="Arial" panose="020B0604020202020204" pitchFamily="34" charset="0"/>
              </a:rPr>
              <a:t>En general la profundidad iterativa es el método de búsqueda no informada preferido cuando hay un espacio grande de búsqueda y no se conoce la profundidad de la solución.</a:t>
            </a:r>
          </a:p>
          <a:p>
            <a:pPr marL="0" indent="0" algn="just">
              <a:buNone/>
            </a:pPr>
            <a:endParaRPr lang="es-ES" sz="1600" dirty="0" smtClean="0">
              <a:latin typeface="Arial" panose="020B0604020202020204" pitchFamily="34" charset="0"/>
              <a:cs typeface="Arial" panose="020B0604020202020204" pitchFamily="34" charset="0"/>
            </a:endParaRPr>
          </a:p>
          <a:p>
            <a:pPr marL="0" indent="0" algn="just">
              <a:buNone/>
            </a:pPr>
            <a:endParaRPr lang="es-ES" sz="1800" dirty="0">
              <a:latin typeface="Arial" panose="020B0604020202020204" pitchFamily="34" charset="0"/>
              <a:cs typeface="Arial" panose="020B0604020202020204" pitchFamily="34" charset="0"/>
            </a:endParaRPr>
          </a:p>
          <a:p>
            <a:pPr marL="0" lvl="0" indent="0" algn="just">
              <a:buNone/>
            </a:pPr>
            <a:endParaRPr lang="es-ES" sz="1800" baseline="30000" dirty="0">
              <a:latin typeface="Arial" panose="020B0604020202020204" pitchFamily="34" charset="0"/>
              <a:cs typeface="Arial" panose="020B0604020202020204" pitchFamily="34" charset="0"/>
            </a:endParaRPr>
          </a:p>
        </p:txBody>
      </p:sp>
      <p:sp>
        <p:nvSpPr>
          <p:cNvPr id="4" name="2 Subtítulo"/>
          <p:cNvSpPr txBox="1">
            <a:spLocks/>
          </p:cNvSpPr>
          <p:nvPr/>
        </p:nvSpPr>
        <p:spPr>
          <a:xfrm>
            <a:off x="533400" y="0"/>
            <a:ext cx="2590800" cy="685800"/>
          </a:xfrm>
          <a:prstGeom prst="rect">
            <a:avLst/>
          </a:prstGeom>
        </p:spPr>
        <p:txBody>
          <a:bodyPr vert="horz">
            <a:normAutofit/>
          </a:bodyPr>
          <a:lstStyle/>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Universidad Tecnológica Nacional </a:t>
            </a:r>
          </a:p>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Facultad  Regional Córdoba</a:t>
            </a:r>
            <a:endParaRPr kumimoji="0" lang="en-US" sz="1100" b="0" i="0" u="none" strike="noStrike" kern="1200" cap="none" spc="0" normalizeH="0" baseline="0" noProof="0" dirty="0" smtClean="0">
              <a:ln>
                <a:noFill/>
              </a:ln>
              <a:solidFill>
                <a:prstClr val="black"/>
              </a:solidFill>
              <a:effectLst/>
              <a:uLnTx/>
              <a:uFillTx/>
              <a:latin typeface="Constantia"/>
              <a:ea typeface="+mn-ea"/>
              <a:cs typeface="+mn-cs"/>
            </a:endParaRPr>
          </a:p>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Ing. en Sistemas de Información</a:t>
            </a:r>
            <a:endParaRPr kumimoji="0" lang="en-US" sz="1100" b="0" i="0" u="none" strike="noStrike" kern="1200" cap="none" spc="0" normalizeH="0" baseline="0" noProof="0" dirty="0">
              <a:ln>
                <a:noFill/>
              </a:ln>
              <a:solidFill>
                <a:prstClr val="black"/>
              </a:solidFill>
              <a:effectLst/>
              <a:uLnTx/>
              <a:uFillTx/>
              <a:latin typeface="Constantia"/>
              <a:ea typeface="+mn-ea"/>
              <a:cs typeface="+mn-cs"/>
            </a:endParaRPr>
          </a:p>
        </p:txBody>
      </p:sp>
      <p:pic>
        <p:nvPicPr>
          <p:cNvPr id="5" name="4 Imagen"/>
          <p:cNvPicPr/>
          <p:nvPr/>
        </p:nvPicPr>
        <p:blipFill>
          <a:blip r:embed="rId2" cstate="print">
            <a:extLst>
              <a:ext uri="{28A0092B-C50C-407E-A947-70E740481C1C}">
                <a14:useLocalDpi xmlns:a14="http://schemas.microsoft.com/office/drawing/2010/main" val="0"/>
              </a:ext>
            </a:extLst>
          </a:blip>
          <a:srcRect l="-38" t="-31" r="-38" b="-31"/>
          <a:stretch>
            <a:fillRect/>
          </a:stretch>
        </p:blipFill>
        <p:spPr bwMode="auto">
          <a:xfrm>
            <a:off x="228600" y="0"/>
            <a:ext cx="533400" cy="533400"/>
          </a:xfrm>
          <a:prstGeom prst="rect">
            <a:avLst/>
          </a:prstGeom>
          <a:solidFill>
            <a:srgbClr val="FFFFFF">
              <a:alpha val="0"/>
            </a:srgbClr>
          </a:solidFill>
          <a:ln>
            <a:noFill/>
          </a:ln>
        </p:spPr>
      </p:pic>
      <p:sp>
        <p:nvSpPr>
          <p:cNvPr id="6" name="1 Título"/>
          <p:cNvSpPr txBox="1">
            <a:spLocks/>
          </p:cNvSpPr>
          <p:nvPr/>
        </p:nvSpPr>
        <p:spPr>
          <a:xfrm>
            <a:off x="5334000" y="0"/>
            <a:ext cx="3810000" cy="762000"/>
          </a:xfrm>
          <a:prstGeom prst="rect">
            <a:avLst/>
          </a:prstGeom>
        </p:spPr>
        <p:txBody>
          <a:bodyPr vert="horz" lIns="0" rIns="0" bIns="0" anchor="b">
            <a:normAutofit fontScale="3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000" b="0" i="0" u="none" strike="noStrike" kern="1200" cap="none" spc="0" normalizeH="0" baseline="0" noProof="0" dirty="0" smtClean="0">
                <a:ln>
                  <a:noFill/>
                </a:ln>
                <a:solidFill>
                  <a:srgbClr val="04617B"/>
                </a:solidFill>
                <a:effectLst/>
                <a:uLnTx/>
                <a:uFillTx/>
                <a:latin typeface="Calibri"/>
                <a:ea typeface="+mn-ea"/>
                <a:cs typeface="+mn-cs"/>
              </a:rPr>
              <a:t/>
            </a:r>
            <a:br>
              <a:rPr kumimoji="0" lang="es-ES" sz="5000" b="0" i="0" u="none" strike="noStrike" kern="1200" cap="none" spc="0" normalizeH="0" baseline="0" noProof="0" dirty="0" smtClean="0">
                <a:ln>
                  <a:noFill/>
                </a:ln>
                <a:solidFill>
                  <a:srgbClr val="04617B"/>
                </a:solidFill>
                <a:effectLst/>
                <a:uLnTx/>
                <a:uFillTx/>
                <a:latin typeface="Calibri"/>
                <a:ea typeface="+mn-ea"/>
                <a:cs typeface="+mn-cs"/>
              </a:rPr>
            </a:br>
            <a:r>
              <a:rPr kumimoji="0" lang="en-US" sz="5000" b="0" i="0" u="none" strike="noStrike" kern="1200" cap="none" spc="0" normalizeH="0" baseline="0" noProof="0" dirty="0" smtClean="0">
                <a:ln>
                  <a:noFill/>
                </a:ln>
                <a:solidFill>
                  <a:srgbClr val="04617B"/>
                </a:solidFill>
                <a:effectLst/>
                <a:uLnTx/>
                <a:uFillTx/>
                <a:latin typeface="Calibri"/>
                <a:ea typeface="+mn-ea"/>
                <a:cs typeface="+mn-cs"/>
              </a:rPr>
              <a:t/>
            </a:r>
            <a:br>
              <a:rPr kumimoji="0" lang="en-US" sz="5000" b="0" i="0" u="none" strike="noStrike" kern="1200" cap="none" spc="0" normalizeH="0" baseline="0" noProof="0" dirty="0" smtClean="0">
                <a:ln>
                  <a:noFill/>
                </a:ln>
                <a:solidFill>
                  <a:srgbClr val="04617B"/>
                </a:solidFill>
                <a:effectLst/>
                <a:uLnTx/>
                <a:uFillTx/>
                <a:latin typeface="Calibri"/>
                <a:ea typeface="+mn-ea"/>
                <a:cs typeface="+mn-cs"/>
              </a:rPr>
            </a:br>
            <a:endParaRPr kumimoji="0" lang="en-US" sz="5000" b="0" i="0" u="none" strike="noStrike" kern="1200" cap="none" spc="0" normalizeH="0" baseline="0" noProof="0" dirty="0">
              <a:ln>
                <a:noFill/>
              </a:ln>
              <a:solidFill>
                <a:srgbClr val="04617B"/>
              </a:solidFill>
              <a:effectLst/>
              <a:uLnTx/>
              <a:uFillTx/>
              <a:latin typeface="Calibri"/>
              <a:ea typeface="+mn-ea"/>
              <a:cs typeface="+mn-cs"/>
            </a:endParaRPr>
          </a:p>
        </p:txBody>
      </p:sp>
      <p:sp>
        <p:nvSpPr>
          <p:cNvPr id="7" name="6 CuadroTexto"/>
          <p:cNvSpPr txBox="1"/>
          <p:nvPr/>
        </p:nvSpPr>
        <p:spPr>
          <a:xfrm>
            <a:off x="0" y="762000"/>
            <a:ext cx="9144000" cy="4616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Búsqueda</a:t>
            </a:r>
            <a:r>
              <a:rPr kumimoji="0" lang="en-US" sz="24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no </a:t>
            </a:r>
            <a:r>
              <a:rPr kumimoji="0" lang="en-US" sz="24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informada</a:t>
            </a:r>
            <a:r>
              <a:rPr kumimoji="0" lang="en-US" sz="24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Primero </a:t>
            </a:r>
            <a:r>
              <a:rPr kumimoji="0" lang="en-US" sz="24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en</a:t>
            </a:r>
            <a:r>
              <a:rPr kumimoji="0" lang="en-US" sz="24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 </a:t>
            </a:r>
            <a:r>
              <a:rPr kumimoji="0" lang="en-US" sz="24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profundidad</a:t>
            </a:r>
            <a:endParaRPr kumimoji="0" lang="en-US" sz="24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13" name="12 CuadroTexto"/>
          <p:cNvSpPr txBox="1"/>
          <p:nvPr/>
        </p:nvSpPr>
        <p:spPr>
          <a:xfrm>
            <a:off x="0" y="6488668"/>
            <a:ext cx="9144000"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onstantia"/>
              <a:ea typeface="+mn-ea"/>
              <a:cs typeface="+mn-cs"/>
            </a:endParaRPr>
          </a:p>
        </p:txBody>
      </p:sp>
      <p:sp>
        <p:nvSpPr>
          <p:cNvPr id="9" name="8 Marcador de pie de página"/>
          <p:cNvSpPr>
            <a:spLocks noGrp="1"/>
          </p:cNvSpPr>
          <p:nvPr>
            <p:ph type="ftr" sz="quarter" idx="11"/>
          </p:nvPr>
        </p:nvSpPr>
        <p:spPr>
          <a:xfrm>
            <a:off x="0" y="6172200"/>
            <a:ext cx="9144000" cy="6858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rPr>
              <a:t>Ing. Sandra </a:t>
            </a:r>
            <a:r>
              <a:rPr kumimoji="0" lang="es-ES" sz="1100" b="1" i="0" u="none" strike="noStrike" kern="1200" cap="none" spc="0" normalizeH="0" baseline="0" noProof="0" dirty="0" err="1" smtClean="0">
                <a:ln>
                  <a:noFill/>
                </a:ln>
                <a:solidFill>
                  <a:srgbClr val="04617B">
                    <a:shade val="90000"/>
                  </a:srgbClr>
                </a:solidFill>
                <a:effectLst/>
                <a:uLnTx/>
                <a:uFillTx/>
                <a:latin typeface="Constantia"/>
                <a:ea typeface="+mn-ea"/>
                <a:cs typeface="+mn-cs"/>
              </a:rPr>
              <a:t>Olariaga</a:t>
            </a:r>
            <a:r>
              <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rPr>
              <a:t>         Ing. Nancy </a:t>
            </a:r>
            <a:r>
              <a:rPr kumimoji="0" lang="es-ES" sz="1100" b="1" i="0" u="none" strike="noStrike" kern="1200" cap="none" spc="0" normalizeH="0" baseline="0" noProof="0" dirty="0" err="1" smtClean="0">
                <a:ln>
                  <a:noFill/>
                </a:ln>
                <a:solidFill>
                  <a:srgbClr val="04617B">
                    <a:shade val="90000"/>
                  </a:srgbClr>
                </a:solidFill>
                <a:effectLst/>
                <a:uLnTx/>
                <a:uFillTx/>
                <a:latin typeface="Constantia"/>
                <a:ea typeface="+mn-ea"/>
                <a:cs typeface="+mn-cs"/>
              </a:rPr>
              <a:t>Paez</a:t>
            </a:r>
            <a:endParaRPr kumimoji="0" lang="es-ES" sz="1100" b="0"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10" name="9 Título"/>
          <p:cNvSpPr>
            <a:spLocks noGrp="1"/>
          </p:cNvSpPr>
          <p:nvPr>
            <p:ph type="title"/>
          </p:nvPr>
        </p:nvSpPr>
        <p:spPr>
          <a:xfrm>
            <a:off x="4191000" y="228600"/>
            <a:ext cx="4495800" cy="457200"/>
          </a:xfrm>
        </p:spPr>
        <p:txBody>
          <a:bodyPr>
            <a:normAutofit/>
          </a:bodyPr>
          <a:lstStyle/>
          <a:p>
            <a:pPr algn="ctr"/>
            <a:r>
              <a:rPr lang="es-ES" sz="2000" dirty="0" smtClean="0">
                <a:latin typeface="Arial" pitchFamily="34" charset="0"/>
                <a:cs typeface="Arial" pitchFamily="34" charset="0"/>
              </a:rPr>
              <a:t>Inteligencia Artificial</a:t>
            </a:r>
            <a:endParaRPr lang="es-ES" sz="2000" dirty="0">
              <a:latin typeface="Arial" pitchFamily="34" charset="0"/>
              <a:cs typeface="Arial" pitchFamily="34" charset="0"/>
            </a:endParaRPr>
          </a:p>
        </p:txBody>
      </p:sp>
    </p:spTree>
    <p:extLst>
      <p:ext uri="{BB962C8B-B14F-4D97-AF65-F5344CB8AC3E}">
        <p14:creationId xmlns:p14="http://schemas.microsoft.com/office/powerpoint/2010/main" val="14419315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28600" y="1223665"/>
            <a:ext cx="8686800" cy="5265003"/>
          </a:xfrm>
        </p:spPr>
        <p:txBody>
          <a:bodyPr>
            <a:normAutofit/>
          </a:bodyPr>
          <a:lstStyle/>
          <a:p>
            <a:pPr marL="0" indent="0" algn="just">
              <a:buNone/>
            </a:pPr>
            <a:endParaRPr lang="es-ES" sz="1800" dirty="0">
              <a:latin typeface="Arial" pitchFamily="34" charset="0"/>
              <a:cs typeface="Arial" pitchFamily="34" charset="0"/>
            </a:endParaRPr>
          </a:p>
          <a:p>
            <a:pPr marL="0" indent="0" algn="just">
              <a:buNone/>
            </a:pPr>
            <a:r>
              <a:rPr lang="es-ES" sz="1800" dirty="0" smtClean="0">
                <a:latin typeface="Arial" pitchFamily="34" charset="0"/>
                <a:cs typeface="Arial" pitchFamily="34" charset="0"/>
              </a:rPr>
              <a:t> </a:t>
            </a:r>
          </a:p>
          <a:p>
            <a:pPr marL="0" indent="0" algn="just">
              <a:buNone/>
            </a:pPr>
            <a:r>
              <a:rPr lang="es-ES" sz="1800" dirty="0" smtClean="0">
                <a:latin typeface="Arial" pitchFamily="34" charset="0"/>
                <a:cs typeface="Arial" pitchFamily="34" charset="0"/>
              </a:rPr>
              <a:t>                  </a:t>
            </a:r>
          </a:p>
          <a:p>
            <a:pPr marL="0" indent="0" algn="just">
              <a:buNone/>
            </a:pPr>
            <a:endParaRPr lang="es-ES" sz="1800" dirty="0" smtClean="0">
              <a:latin typeface="Arial" pitchFamily="34" charset="0"/>
              <a:cs typeface="Arial" pitchFamily="34" charset="0"/>
            </a:endParaRPr>
          </a:p>
          <a:p>
            <a:pPr marL="0" indent="0">
              <a:buNone/>
            </a:pPr>
            <a:endParaRPr lang="es-ES" sz="2400" dirty="0" smtClean="0">
              <a:latin typeface="Arial" pitchFamily="34" charset="0"/>
              <a:cs typeface="Arial" pitchFamily="34" charset="0"/>
            </a:endParaRPr>
          </a:p>
          <a:p>
            <a:pPr algn="just"/>
            <a:endParaRPr lang="es-ES" sz="2100" dirty="0" smtClean="0">
              <a:latin typeface="Arial" pitchFamily="34" charset="0"/>
              <a:cs typeface="Arial" pitchFamily="34" charset="0"/>
            </a:endParaRPr>
          </a:p>
          <a:p>
            <a:pPr algn="just">
              <a:buNone/>
            </a:pPr>
            <a:endParaRPr lang="en-US" sz="1800" dirty="0"/>
          </a:p>
        </p:txBody>
      </p:sp>
      <p:sp>
        <p:nvSpPr>
          <p:cNvPr id="4" name="2 Subtítulo"/>
          <p:cNvSpPr txBox="1">
            <a:spLocks/>
          </p:cNvSpPr>
          <p:nvPr/>
        </p:nvSpPr>
        <p:spPr>
          <a:xfrm>
            <a:off x="533400" y="0"/>
            <a:ext cx="2590800" cy="685800"/>
          </a:xfrm>
          <a:prstGeom prst="rect">
            <a:avLst/>
          </a:prstGeom>
        </p:spPr>
        <p:txBody>
          <a:bodyPr vert="horz">
            <a:normAutofit/>
          </a:bodyPr>
          <a:lstStyle/>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Universidad Tecnológica Nacional </a:t>
            </a:r>
          </a:p>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Facultad  Regional Córdoba</a:t>
            </a:r>
            <a:endParaRPr kumimoji="0" lang="en-US" sz="1100" b="0" i="0" u="none" strike="noStrike" kern="1200" cap="none" spc="0" normalizeH="0" baseline="0" noProof="0" dirty="0" smtClean="0">
              <a:ln>
                <a:noFill/>
              </a:ln>
              <a:solidFill>
                <a:prstClr val="black"/>
              </a:solidFill>
              <a:effectLst/>
              <a:uLnTx/>
              <a:uFillTx/>
              <a:latin typeface="Constantia"/>
              <a:ea typeface="+mn-ea"/>
              <a:cs typeface="+mn-cs"/>
            </a:endParaRPr>
          </a:p>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Ing. en Sistemas de Información</a:t>
            </a:r>
            <a:endParaRPr kumimoji="0" lang="en-US" sz="1100" b="0" i="0" u="none" strike="noStrike" kern="1200" cap="none" spc="0" normalizeH="0" baseline="0" noProof="0" dirty="0">
              <a:ln>
                <a:noFill/>
              </a:ln>
              <a:solidFill>
                <a:prstClr val="black"/>
              </a:solidFill>
              <a:effectLst/>
              <a:uLnTx/>
              <a:uFillTx/>
              <a:latin typeface="Constantia"/>
              <a:ea typeface="+mn-ea"/>
              <a:cs typeface="+mn-cs"/>
            </a:endParaRPr>
          </a:p>
        </p:txBody>
      </p:sp>
      <p:pic>
        <p:nvPicPr>
          <p:cNvPr id="5" name="4 Imagen"/>
          <p:cNvPicPr/>
          <p:nvPr/>
        </p:nvPicPr>
        <p:blipFill>
          <a:blip r:embed="rId2" cstate="print">
            <a:extLst>
              <a:ext uri="{28A0092B-C50C-407E-A947-70E740481C1C}">
                <a14:useLocalDpi xmlns:a14="http://schemas.microsoft.com/office/drawing/2010/main" val="0"/>
              </a:ext>
            </a:extLst>
          </a:blip>
          <a:srcRect l="-38" t="-31" r="-38" b="-31"/>
          <a:stretch>
            <a:fillRect/>
          </a:stretch>
        </p:blipFill>
        <p:spPr bwMode="auto">
          <a:xfrm>
            <a:off x="228600" y="0"/>
            <a:ext cx="533400" cy="533400"/>
          </a:xfrm>
          <a:prstGeom prst="rect">
            <a:avLst/>
          </a:prstGeom>
          <a:solidFill>
            <a:srgbClr val="FFFFFF">
              <a:alpha val="0"/>
            </a:srgbClr>
          </a:solidFill>
          <a:ln>
            <a:noFill/>
          </a:ln>
        </p:spPr>
      </p:pic>
      <p:sp>
        <p:nvSpPr>
          <p:cNvPr id="6" name="1 Título"/>
          <p:cNvSpPr txBox="1">
            <a:spLocks/>
          </p:cNvSpPr>
          <p:nvPr/>
        </p:nvSpPr>
        <p:spPr>
          <a:xfrm>
            <a:off x="5334000" y="0"/>
            <a:ext cx="3810000" cy="762000"/>
          </a:xfrm>
          <a:prstGeom prst="rect">
            <a:avLst/>
          </a:prstGeom>
        </p:spPr>
        <p:txBody>
          <a:bodyPr vert="horz" lIns="0" rIns="0" bIns="0" anchor="b">
            <a:normAutofit fontScale="3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000" b="0" i="0" u="none" strike="noStrike" kern="1200" cap="none" spc="0" normalizeH="0" baseline="0" noProof="0" dirty="0" smtClean="0">
                <a:ln>
                  <a:noFill/>
                </a:ln>
                <a:solidFill>
                  <a:srgbClr val="04617B"/>
                </a:solidFill>
                <a:effectLst/>
                <a:uLnTx/>
                <a:uFillTx/>
                <a:latin typeface="Calibri"/>
                <a:ea typeface="+mn-ea"/>
                <a:cs typeface="+mn-cs"/>
              </a:rPr>
              <a:t/>
            </a:r>
            <a:br>
              <a:rPr kumimoji="0" lang="es-ES" sz="5000" b="0" i="0" u="none" strike="noStrike" kern="1200" cap="none" spc="0" normalizeH="0" baseline="0" noProof="0" dirty="0" smtClean="0">
                <a:ln>
                  <a:noFill/>
                </a:ln>
                <a:solidFill>
                  <a:srgbClr val="04617B"/>
                </a:solidFill>
                <a:effectLst/>
                <a:uLnTx/>
                <a:uFillTx/>
                <a:latin typeface="Calibri"/>
                <a:ea typeface="+mn-ea"/>
                <a:cs typeface="+mn-cs"/>
              </a:rPr>
            </a:br>
            <a:r>
              <a:rPr kumimoji="0" lang="en-US" sz="5000" b="0" i="0" u="none" strike="noStrike" kern="1200" cap="none" spc="0" normalizeH="0" baseline="0" noProof="0" dirty="0" smtClean="0">
                <a:ln>
                  <a:noFill/>
                </a:ln>
                <a:solidFill>
                  <a:srgbClr val="04617B"/>
                </a:solidFill>
                <a:effectLst/>
                <a:uLnTx/>
                <a:uFillTx/>
                <a:latin typeface="Calibri"/>
                <a:ea typeface="+mn-ea"/>
                <a:cs typeface="+mn-cs"/>
              </a:rPr>
              <a:t/>
            </a:r>
            <a:br>
              <a:rPr kumimoji="0" lang="en-US" sz="5000" b="0" i="0" u="none" strike="noStrike" kern="1200" cap="none" spc="0" normalizeH="0" baseline="0" noProof="0" dirty="0" smtClean="0">
                <a:ln>
                  <a:noFill/>
                </a:ln>
                <a:solidFill>
                  <a:srgbClr val="04617B"/>
                </a:solidFill>
                <a:effectLst/>
                <a:uLnTx/>
                <a:uFillTx/>
                <a:latin typeface="Calibri"/>
                <a:ea typeface="+mn-ea"/>
                <a:cs typeface="+mn-cs"/>
              </a:rPr>
            </a:br>
            <a:endParaRPr kumimoji="0" lang="en-US" sz="5000" b="0" i="0" u="none" strike="noStrike" kern="1200" cap="none" spc="0" normalizeH="0" baseline="0" noProof="0" dirty="0">
              <a:ln>
                <a:noFill/>
              </a:ln>
              <a:solidFill>
                <a:srgbClr val="04617B"/>
              </a:solidFill>
              <a:effectLst/>
              <a:uLnTx/>
              <a:uFillTx/>
              <a:latin typeface="Calibri"/>
              <a:ea typeface="+mn-ea"/>
              <a:cs typeface="+mn-cs"/>
            </a:endParaRPr>
          </a:p>
        </p:txBody>
      </p:sp>
      <p:sp>
        <p:nvSpPr>
          <p:cNvPr id="7" name="6 CuadroTexto"/>
          <p:cNvSpPr txBox="1"/>
          <p:nvPr/>
        </p:nvSpPr>
        <p:spPr>
          <a:xfrm>
            <a:off x="0" y="762000"/>
            <a:ext cx="9144000" cy="4616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400" b="0" i="0" u="none" strike="noStrike" kern="1200" cap="none" spc="0" normalizeH="0" baseline="0" noProof="0" dirty="0" smtClean="0">
                <a:ln>
                  <a:noFill/>
                </a:ln>
                <a:solidFill>
                  <a:prstClr val="black"/>
                </a:solidFill>
                <a:effectLst/>
                <a:uLnTx/>
                <a:uFillTx/>
                <a:latin typeface="Arial" pitchFamily="34" charset="0"/>
                <a:ea typeface="+mn-ea"/>
                <a:cs typeface="Arial" pitchFamily="34" charset="0"/>
              </a:rPr>
              <a:t>Preguntas?</a:t>
            </a:r>
            <a:endParaRPr kumimoji="0" lang="en-US" sz="24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13" name="12 CuadroTexto"/>
          <p:cNvSpPr txBox="1"/>
          <p:nvPr/>
        </p:nvSpPr>
        <p:spPr>
          <a:xfrm>
            <a:off x="0" y="6488668"/>
            <a:ext cx="9144000"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onstantia"/>
              <a:ea typeface="+mn-ea"/>
              <a:cs typeface="+mn-cs"/>
            </a:endParaRPr>
          </a:p>
        </p:txBody>
      </p:sp>
      <p:sp>
        <p:nvSpPr>
          <p:cNvPr id="9" name="8 Marcador de pie de página"/>
          <p:cNvSpPr>
            <a:spLocks noGrp="1"/>
          </p:cNvSpPr>
          <p:nvPr>
            <p:ph type="ftr" sz="quarter" idx="11"/>
          </p:nvPr>
        </p:nvSpPr>
        <p:spPr>
          <a:xfrm>
            <a:off x="0" y="6248400"/>
            <a:ext cx="9144000" cy="60959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rPr>
              <a:t>Ing. Sandra </a:t>
            </a:r>
            <a:r>
              <a:rPr kumimoji="0" lang="es-ES" sz="1100" b="1" i="0" u="none" strike="noStrike" kern="1200" cap="none" spc="0" normalizeH="0" baseline="0" noProof="0" dirty="0" err="1" smtClean="0">
                <a:ln>
                  <a:noFill/>
                </a:ln>
                <a:solidFill>
                  <a:srgbClr val="04617B">
                    <a:shade val="90000"/>
                  </a:srgbClr>
                </a:solidFill>
                <a:effectLst/>
                <a:uLnTx/>
                <a:uFillTx/>
                <a:latin typeface="Constantia"/>
                <a:ea typeface="+mn-ea"/>
                <a:cs typeface="+mn-cs"/>
              </a:rPr>
              <a:t>Olariaga</a:t>
            </a:r>
            <a:r>
              <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rPr>
              <a:t>         Ing. Nancy </a:t>
            </a:r>
            <a:r>
              <a:rPr kumimoji="0" lang="es-ES" sz="1100" b="1" i="0" u="none" strike="noStrike" kern="1200" cap="none" spc="0" normalizeH="0" baseline="0" noProof="0" dirty="0" err="1" smtClean="0">
                <a:ln>
                  <a:noFill/>
                </a:ln>
                <a:solidFill>
                  <a:srgbClr val="04617B">
                    <a:shade val="90000"/>
                  </a:srgbClr>
                </a:solidFill>
                <a:effectLst/>
                <a:uLnTx/>
                <a:uFillTx/>
                <a:latin typeface="Constantia"/>
                <a:ea typeface="+mn-ea"/>
                <a:cs typeface="+mn-cs"/>
              </a:rPr>
              <a:t>Paez</a:t>
            </a:r>
            <a:endParaRPr kumimoji="0" lang="es-ES" sz="1100" b="0"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10" name="9 Título"/>
          <p:cNvSpPr>
            <a:spLocks noGrp="1"/>
          </p:cNvSpPr>
          <p:nvPr>
            <p:ph type="title"/>
          </p:nvPr>
        </p:nvSpPr>
        <p:spPr>
          <a:xfrm>
            <a:off x="4191000" y="228600"/>
            <a:ext cx="4495800" cy="457200"/>
          </a:xfrm>
        </p:spPr>
        <p:txBody>
          <a:bodyPr>
            <a:normAutofit/>
          </a:bodyPr>
          <a:lstStyle/>
          <a:p>
            <a:pPr algn="ctr"/>
            <a:r>
              <a:rPr lang="es-ES" sz="2000" dirty="0" smtClean="0">
                <a:latin typeface="Arial" pitchFamily="34" charset="0"/>
                <a:cs typeface="Arial" pitchFamily="34" charset="0"/>
              </a:rPr>
              <a:t>Inteligencia Artificial</a:t>
            </a:r>
            <a:endParaRPr lang="es-ES" sz="2000" dirty="0">
              <a:latin typeface="Arial" pitchFamily="34" charset="0"/>
              <a:cs typeface="Arial" pitchFamily="34" charset="0"/>
            </a:endParaRPr>
          </a:p>
        </p:txBody>
      </p:sp>
    </p:spTree>
    <p:extLst>
      <p:ext uri="{BB962C8B-B14F-4D97-AF65-F5344CB8AC3E}">
        <p14:creationId xmlns:p14="http://schemas.microsoft.com/office/powerpoint/2010/main" val="32279100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28600" y="1223665"/>
            <a:ext cx="8686800" cy="5100935"/>
          </a:xfrm>
        </p:spPr>
        <p:txBody>
          <a:bodyPr>
            <a:normAutofit/>
          </a:bodyPr>
          <a:lstStyle/>
          <a:p>
            <a:pPr marL="0" indent="0" algn="just">
              <a:spcBef>
                <a:spcPts val="0"/>
              </a:spcBef>
              <a:buNone/>
            </a:pPr>
            <a:r>
              <a:rPr lang="es-ES" sz="1700" dirty="0" smtClean="0">
                <a:latin typeface="Arial" pitchFamily="34" charset="0"/>
                <a:cs typeface="Arial" pitchFamily="34" charset="0"/>
              </a:rPr>
              <a:t>El agente supone que el entorno es </a:t>
            </a:r>
            <a:r>
              <a:rPr lang="es-ES" sz="1700" b="1" dirty="0" smtClean="0">
                <a:latin typeface="Arial" pitchFamily="34" charset="0"/>
                <a:cs typeface="Arial" pitchFamily="34" charset="0"/>
              </a:rPr>
              <a:t>estático</a:t>
            </a:r>
            <a:r>
              <a:rPr lang="es-ES" sz="1700" dirty="0" smtClean="0">
                <a:latin typeface="Arial" pitchFamily="34" charset="0"/>
                <a:cs typeface="Arial" pitchFamily="34" charset="0"/>
              </a:rPr>
              <a:t>, porque la formulación y búsqueda del problema se hace sin prestar atención a cualquier cambio que puede ocurrir en el entorno. El agente diseñado también supone que se conoce el estado inicial; conocerlo es fácil si el entorno es </a:t>
            </a:r>
            <a:r>
              <a:rPr lang="es-ES" sz="1700" b="1" dirty="0" smtClean="0">
                <a:latin typeface="Arial" pitchFamily="34" charset="0"/>
                <a:cs typeface="Arial" pitchFamily="34" charset="0"/>
              </a:rPr>
              <a:t>observable</a:t>
            </a:r>
            <a:r>
              <a:rPr lang="es-ES" sz="1700" dirty="0">
                <a:latin typeface="Arial" pitchFamily="34" charset="0"/>
                <a:cs typeface="Arial" pitchFamily="34" charset="0"/>
              </a:rPr>
              <a:t> </a:t>
            </a:r>
            <a:r>
              <a:rPr lang="es-ES" sz="1700" dirty="0" smtClean="0">
                <a:latin typeface="Arial" pitchFamily="34" charset="0"/>
                <a:cs typeface="Arial" pitchFamily="34" charset="0"/>
              </a:rPr>
              <a:t>y supone además que el entorno es </a:t>
            </a:r>
            <a:r>
              <a:rPr lang="es-ES" sz="1700" b="1" dirty="0" smtClean="0">
                <a:latin typeface="Arial" pitchFamily="34" charset="0"/>
                <a:cs typeface="Arial" pitchFamily="34" charset="0"/>
              </a:rPr>
              <a:t>determinista</a:t>
            </a:r>
            <a:r>
              <a:rPr lang="es-ES" sz="1700" dirty="0" smtClean="0">
                <a:latin typeface="Arial" pitchFamily="34" charset="0"/>
                <a:cs typeface="Arial" pitchFamily="34" charset="0"/>
              </a:rPr>
              <a:t>.</a:t>
            </a:r>
          </a:p>
          <a:p>
            <a:pPr marL="0" indent="0" algn="just">
              <a:spcBef>
                <a:spcPts val="0"/>
              </a:spcBef>
              <a:buNone/>
            </a:pPr>
            <a:endParaRPr lang="es-ES" sz="1700" dirty="0">
              <a:latin typeface="Arial" pitchFamily="34" charset="0"/>
              <a:cs typeface="Arial" pitchFamily="34" charset="0"/>
            </a:endParaRPr>
          </a:p>
          <a:p>
            <a:pPr marL="0" indent="0" algn="just">
              <a:spcBef>
                <a:spcPts val="0"/>
              </a:spcBef>
              <a:buNone/>
            </a:pPr>
            <a:r>
              <a:rPr lang="es-ES" sz="1700" dirty="0" smtClean="0">
                <a:latin typeface="Arial" pitchFamily="34" charset="0"/>
                <a:cs typeface="Arial" pitchFamily="34" charset="0"/>
              </a:rPr>
              <a:t>Un problema puede definirse por cuatro componentes:</a:t>
            </a:r>
          </a:p>
          <a:p>
            <a:pPr algn="just">
              <a:spcBef>
                <a:spcPts val="0"/>
              </a:spcBef>
              <a:buFont typeface="Arial" panose="020B0604020202020204" pitchFamily="34" charset="0"/>
              <a:buChar char="•"/>
            </a:pPr>
            <a:r>
              <a:rPr lang="es-ES" sz="1700" dirty="0" smtClean="0">
                <a:latin typeface="Arial" pitchFamily="34" charset="0"/>
                <a:cs typeface="Arial" pitchFamily="34" charset="0"/>
              </a:rPr>
              <a:t>El </a:t>
            </a:r>
            <a:r>
              <a:rPr lang="es-ES" sz="1700" b="1" dirty="0" smtClean="0">
                <a:latin typeface="Arial" pitchFamily="34" charset="0"/>
                <a:cs typeface="Arial" pitchFamily="34" charset="0"/>
              </a:rPr>
              <a:t>estado inicial </a:t>
            </a:r>
            <a:r>
              <a:rPr lang="es-ES" sz="1700" dirty="0" smtClean="0">
                <a:latin typeface="Arial" pitchFamily="34" charset="0"/>
                <a:cs typeface="Arial" pitchFamily="34" charset="0"/>
              </a:rPr>
              <a:t>en el que comienza el agente</a:t>
            </a:r>
          </a:p>
          <a:p>
            <a:pPr algn="just">
              <a:spcBef>
                <a:spcPts val="0"/>
              </a:spcBef>
              <a:buFont typeface="Arial" panose="020B0604020202020204" pitchFamily="34" charset="0"/>
              <a:buChar char="•"/>
            </a:pPr>
            <a:r>
              <a:rPr lang="es-ES" sz="1700" dirty="0" smtClean="0">
                <a:latin typeface="Arial" pitchFamily="34" charset="0"/>
                <a:cs typeface="Arial" pitchFamily="34" charset="0"/>
              </a:rPr>
              <a:t>Una </a:t>
            </a:r>
            <a:r>
              <a:rPr lang="es-ES" sz="1700" b="1" dirty="0" smtClean="0">
                <a:latin typeface="Arial" pitchFamily="34" charset="0"/>
                <a:cs typeface="Arial" pitchFamily="34" charset="0"/>
              </a:rPr>
              <a:t>descripción de las posibles acciones disponibles del agente</a:t>
            </a:r>
            <a:r>
              <a:rPr lang="es-ES" sz="1700" dirty="0" smtClean="0">
                <a:latin typeface="Arial" pitchFamily="34" charset="0"/>
                <a:cs typeface="Arial" pitchFamily="34" charset="0"/>
              </a:rPr>
              <a:t>, es decir utilizar una función sucesor, dado un estado x la función SUCESOR-FN(x) devuelve un conjunto de pares ordenados (acción, sucesor) donde cada acción es una de las acciones legales en el estado x y cada sucesor es un estado que puede alcanzarse desde x, aplicando la acción. Implícitamente </a:t>
            </a:r>
            <a:r>
              <a:rPr lang="es-ES" sz="1700" dirty="0">
                <a:latin typeface="Arial" pitchFamily="34" charset="0"/>
                <a:cs typeface="Arial" pitchFamily="34" charset="0"/>
              </a:rPr>
              <a:t>el estado inicial y la función sucesor definen el </a:t>
            </a:r>
            <a:r>
              <a:rPr lang="es-ES" sz="1700" b="1" dirty="0">
                <a:latin typeface="Arial" pitchFamily="34" charset="0"/>
                <a:cs typeface="Arial" pitchFamily="34" charset="0"/>
              </a:rPr>
              <a:t>espacio de </a:t>
            </a:r>
            <a:r>
              <a:rPr lang="es-ES" sz="1700" b="1" dirty="0" smtClean="0">
                <a:latin typeface="Arial" pitchFamily="34" charset="0"/>
                <a:cs typeface="Arial" pitchFamily="34" charset="0"/>
              </a:rPr>
              <a:t>estados </a:t>
            </a:r>
            <a:r>
              <a:rPr lang="es-ES" sz="1700" dirty="0" smtClean="0">
                <a:latin typeface="Arial" pitchFamily="34" charset="0"/>
                <a:cs typeface="Arial" pitchFamily="34" charset="0"/>
              </a:rPr>
              <a:t>del </a:t>
            </a:r>
            <a:r>
              <a:rPr lang="es-ES" sz="1700" dirty="0">
                <a:latin typeface="Arial" pitchFamily="34" charset="0"/>
                <a:cs typeface="Arial" pitchFamily="34" charset="0"/>
              </a:rPr>
              <a:t>problema, es decir el conjunto de todos los estados alcanzables desde el estado inicial. Un </a:t>
            </a:r>
            <a:r>
              <a:rPr lang="es-ES" sz="1700" b="1" dirty="0">
                <a:latin typeface="Arial" pitchFamily="34" charset="0"/>
                <a:cs typeface="Arial" pitchFamily="34" charset="0"/>
              </a:rPr>
              <a:t>camino</a:t>
            </a:r>
            <a:r>
              <a:rPr lang="es-ES" sz="1700" dirty="0">
                <a:latin typeface="Arial" pitchFamily="34" charset="0"/>
                <a:cs typeface="Arial" pitchFamily="34" charset="0"/>
              </a:rPr>
              <a:t> </a:t>
            </a:r>
            <a:r>
              <a:rPr lang="es-ES" sz="1700" dirty="0" smtClean="0">
                <a:latin typeface="Arial" pitchFamily="34" charset="0"/>
                <a:cs typeface="Arial" pitchFamily="34" charset="0"/>
              </a:rPr>
              <a:t>en un espacio </a:t>
            </a:r>
            <a:r>
              <a:rPr lang="es-ES" sz="1700" dirty="0">
                <a:latin typeface="Arial" pitchFamily="34" charset="0"/>
                <a:cs typeface="Arial" pitchFamily="34" charset="0"/>
              </a:rPr>
              <a:t>de estados es una secuencia de estados conectados por una secuencia de </a:t>
            </a:r>
            <a:r>
              <a:rPr lang="es-ES" sz="1700" dirty="0" smtClean="0">
                <a:latin typeface="Arial" pitchFamily="34" charset="0"/>
                <a:cs typeface="Arial" pitchFamily="34" charset="0"/>
              </a:rPr>
              <a:t>acciones.</a:t>
            </a:r>
          </a:p>
          <a:p>
            <a:pPr algn="just">
              <a:spcBef>
                <a:spcPts val="0"/>
              </a:spcBef>
              <a:buFont typeface="Arial" panose="020B0604020202020204" pitchFamily="34" charset="0"/>
              <a:buChar char="•"/>
            </a:pPr>
            <a:r>
              <a:rPr lang="es-ES" sz="1700" dirty="0" smtClean="0">
                <a:latin typeface="Arial" pitchFamily="34" charset="0"/>
                <a:cs typeface="Arial" pitchFamily="34" charset="0"/>
              </a:rPr>
              <a:t>El </a:t>
            </a:r>
            <a:r>
              <a:rPr lang="es-ES" sz="1700" b="1" dirty="0" smtClean="0">
                <a:latin typeface="Arial" pitchFamily="34" charset="0"/>
                <a:cs typeface="Arial" pitchFamily="34" charset="0"/>
              </a:rPr>
              <a:t>test objetivo</a:t>
            </a:r>
            <a:r>
              <a:rPr lang="es-ES" sz="1700" dirty="0" smtClean="0">
                <a:latin typeface="Arial" pitchFamily="34" charset="0"/>
                <a:cs typeface="Arial" pitchFamily="34" charset="0"/>
              </a:rPr>
              <a:t>, el cual determina si un estado es un estado objetivo.</a:t>
            </a:r>
          </a:p>
          <a:p>
            <a:pPr algn="just">
              <a:spcBef>
                <a:spcPts val="0"/>
              </a:spcBef>
              <a:buFont typeface="Arial" panose="020B0604020202020204" pitchFamily="34" charset="0"/>
              <a:buChar char="•"/>
            </a:pPr>
            <a:r>
              <a:rPr lang="es-ES" sz="1700" dirty="0" smtClean="0">
                <a:latin typeface="Arial" pitchFamily="34" charset="0"/>
                <a:cs typeface="Arial" pitchFamily="34" charset="0"/>
              </a:rPr>
              <a:t>Una función </a:t>
            </a:r>
            <a:r>
              <a:rPr lang="es-ES" sz="1700" b="1" dirty="0" smtClean="0">
                <a:latin typeface="Arial" pitchFamily="34" charset="0"/>
                <a:cs typeface="Arial" pitchFamily="34" charset="0"/>
              </a:rPr>
              <a:t>costo del camino</a:t>
            </a:r>
            <a:r>
              <a:rPr lang="es-ES" sz="1700" dirty="0" smtClean="0">
                <a:latin typeface="Arial" pitchFamily="34" charset="0"/>
                <a:cs typeface="Arial" pitchFamily="34" charset="0"/>
              </a:rPr>
              <a:t> que asigna un costo numérico a cada camino, esta función costo debe reflejar una medida de rendimiento.</a:t>
            </a:r>
            <a:endParaRPr lang="es-ES" sz="1700" b="1" dirty="0" smtClean="0">
              <a:latin typeface="Arial" pitchFamily="34" charset="0"/>
              <a:cs typeface="Arial" pitchFamily="34" charset="0"/>
            </a:endParaRPr>
          </a:p>
          <a:p>
            <a:pPr marL="0" indent="0" algn="just">
              <a:spcBef>
                <a:spcPts val="0"/>
              </a:spcBef>
              <a:buNone/>
            </a:pPr>
            <a:endParaRPr lang="es-ES" sz="1700" dirty="0">
              <a:latin typeface="Arial" pitchFamily="34" charset="0"/>
              <a:cs typeface="Arial" pitchFamily="34" charset="0"/>
            </a:endParaRPr>
          </a:p>
        </p:txBody>
      </p:sp>
      <p:sp>
        <p:nvSpPr>
          <p:cNvPr id="4" name="2 Subtítulo"/>
          <p:cNvSpPr txBox="1">
            <a:spLocks/>
          </p:cNvSpPr>
          <p:nvPr/>
        </p:nvSpPr>
        <p:spPr>
          <a:xfrm>
            <a:off x="533400" y="0"/>
            <a:ext cx="2590800" cy="685800"/>
          </a:xfrm>
          <a:prstGeom prst="rect">
            <a:avLst/>
          </a:prstGeom>
        </p:spPr>
        <p:txBody>
          <a:bodyPr vert="horz">
            <a:normAutofit/>
          </a:bodyPr>
          <a:lstStyle/>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smtClean="0">
                <a:ln>
                  <a:noFill/>
                </a:ln>
                <a:solidFill>
                  <a:schemeClr val="tx1"/>
                </a:solidFill>
                <a:effectLst/>
                <a:uLnTx/>
                <a:uFillTx/>
                <a:latin typeface="+mn-lt"/>
                <a:ea typeface="+mn-ea"/>
                <a:cs typeface="+mn-cs"/>
              </a:rPr>
              <a:t>Universidad Tecnológica Nacional </a:t>
            </a:r>
          </a:p>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smtClean="0">
                <a:ln>
                  <a:noFill/>
                </a:ln>
                <a:solidFill>
                  <a:schemeClr val="tx1"/>
                </a:solidFill>
                <a:effectLst/>
                <a:uLnTx/>
                <a:uFillTx/>
                <a:latin typeface="+mn-lt"/>
                <a:ea typeface="+mn-ea"/>
                <a:cs typeface="+mn-cs"/>
              </a:rPr>
              <a:t>Facultad  Regional Córdoba</a:t>
            </a:r>
            <a:endParaRPr kumimoji="0" lang="en-US" sz="11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smtClean="0">
                <a:ln>
                  <a:noFill/>
                </a:ln>
                <a:solidFill>
                  <a:schemeClr val="tx1"/>
                </a:solidFill>
                <a:effectLst/>
                <a:uLnTx/>
                <a:uFillTx/>
                <a:latin typeface="+mn-lt"/>
                <a:ea typeface="+mn-ea"/>
                <a:cs typeface="+mn-cs"/>
              </a:rPr>
              <a:t>Ing. en Sistemas de Información</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4 Imagen"/>
          <p:cNvPicPr/>
          <p:nvPr/>
        </p:nvPicPr>
        <p:blipFill>
          <a:blip r:embed="rId2" cstate="print">
            <a:extLst>
              <a:ext uri="{28A0092B-C50C-407E-A947-70E740481C1C}">
                <a14:useLocalDpi xmlns:a14="http://schemas.microsoft.com/office/drawing/2010/main" val="0"/>
              </a:ext>
            </a:extLst>
          </a:blip>
          <a:srcRect l="-38" t="-31" r="-38" b="-31"/>
          <a:stretch>
            <a:fillRect/>
          </a:stretch>
        </p:blipFill>
        <p:spPr bwMode="auto">
          <a:xfrm>
            <a:off x="228600" y="0"/>
            <a:ext cx="533400" cy="533400"/>
          </a:xfrm>
          <a:prstGeom prst="rect">
            <a:avLst/>
          </a:prstGeom>
          <a:solidFill>
            <a:srgbClr val="FFFFFF">
              <a:alpha val="0"/>
            </a:srgbClr>
          </a:solidFill>
          <a:ln>
            <a:noFill/>
          </a:ln>
        </p:spPr>
      </p:pic>
      <p:sp>
        <p:nvSpPr>
          <p:cNvPr id="6" name="1 Título"/>
          <p:cNvSpPr txBox="1">
            <a:spLocks/>
          </p:cNvSpPr>
          <p:nvPr/>
        </p:nvSpPr>
        <p:spPr>
          <a:xfrm>
            <a:off x="5334000" y="0"/>
            <a:ext cx="3810000" cy="762000"/>
          </a:xfrm>
          <a:prstGeom prst="rect">
            <a:avLst/>
          </a:prstGeom>
        </p:spPr>
        <p:txBody>
          <a:bodyPr vert="horz" lIns="0" rIns="0" bIns="0" anchor="b">
            <a:normAutofit fontScale="3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000" b="0" i="0" u="none" strike="noStrike" kern="1200" cap="none" spc="0" normalizeH="0" baseline="0" noProof="0" dirty="0" smtClean="0">
                <a:ln>
                  <a:noFill/>
                </a:ln>
                <a:solidFill>
                  <a:schemeClr val="tx2"/>
                </a:solidFill>
                <a:effectLst/>
                <a:uLnTx/>
                <a:uFillTx/>
                <a:latin typeface="+mj-lt"/>
                <a:ea typeface="+mj-ea"/>
                <a:cs typeface="+mj-cs"/>
              </a:rPr>
              <a:t/>
            </a:r>
            <a:br>
              <a:rPr kumimoji="0" lang="es-ES" sz="5000" b="0" i="0" u="none" strike="noStrike" kern="1200" cap="none" spc="0" normalizeH="0" baseline="0" noProof="0" dirty="0" smtClean="0">
                <a:ln>
                  <a:noFill/>
                </a:ln>
                <a:solidFill>
                  <a:schemeClr val="tx2"/>
                </a:solidFill>
                <a:effectLst/>
                <a:uLnTx/>
                <a:uFillTx/>
                <a:latin typeface="+mj-lt"/>
                <a:ea typeface="+mj-ea"/>
                <a:cs typeface="+mj-cs"/>
              </a:rPr>
            </a:br>
            <a:r>
              <a:rPr kumimoji="0" lang="en-US" sz="5000" b="0" i="0" u="none" strike="noStrike" kern="1200" cap="none" spc="0" normalizeH="0" baseline="0" noProof="0" dirty="0" smtClean="0">
                <a:ln>
                  <a:noFill/>
                </a:ln>
                <a:solidFill>
                  <a:schemeClr val="tx2"/>
                </a:solidFill>
                <a:effectLst/>
                <a:uLnTx/>
                <a:uFillTx/>
                <a:latin typeface="+mj-lt"/>
                <a:ea typeface="+mj-ea"/>
                <a:cs typeface="+mj-cs"/>
              </a:rPr>
              <a:t/>
            </a:r>
            <a:br>
              <a:rPr kumimoji="0" lang="en-US" sz="5000" b="0" i="0" u="none" strike="noStrike" kern="1200" cap="none" spc="0" normalizeH="0" baseline="0" noProof="0" dirty="0" smtClean="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6 CuadroTexto"/>
          <p:cNvSpPr txBox="1"/>
          <p:nvPr/>
        </p:nvSpPr>
        <p:spPr>
          <a:xfrm>
            <a:off x="0" y="762000"/>
            <a:ext cx="9144000" cy="4616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s-ES" sz="2400" dirty="0" smtClean="0">
                <a:latin typeface="Arial" pitchFamily="34" charset="0"/>
                <a:cs typeface="Arial" pitchFamily="34" charset="0"/>
              </a:rPr>
              <a:t>Búsqueda</a:t>
            </a:r>
            <a:endParaRPr lang="en-US" sz="2400" dirty="0">
              <a:latin typeface="Arial" pitchFamily="34" charset="0"/>
              <a:cs typeface="Arial" pitchFamily="34" charset="0"/>
            </a:endParaRPr>
          </a:p>
        </p:txBody>
      </p:sp>
      <p:sp>
        <p:nvSpPr>
          <p:cNvPr id="13" name="12 CuadroTexto"/>
          <p:cNvSpPr txBox="1"/>
          <p:nvPr/>
        </p:nvSpPr>
        <p:spPr>
          <a:xfrm>
            <a:off x="0" y="6488668"/>
            <a:ext cx="9144000" cy="276999"/>
          </a:xfrm>
          <a:prstGeom prst="rect">
            <a:avLst/>
          </a:prstGeom>
          <a:noFill/>
          <a:ln>
            <a:solidFill>
              <a:schemeClr val="tx1"/>
            </a:solidFill>
          </a:ln>
        </p:spPr>
        <p:txBody>
          <a:bodyPr wrap="square" rtlCol="0">
            <a:spAutoFit/>
          </a:bodyPr>
          <a:lstStyle/>
          <a:p>
            <a:endParaRPr lang="en-US" sz="1200" dirty="0"/>
          </a:p>
        </p:txBody>
      </p:sp>
      <p:sp>
        <p:nvSpPr>
          <p:cNvPr id="9" name="8 Marcador de pie de página"/>
          <p:cNvSpPr>
            <a:spLocks noGrp="1"/>
          </p:cNvSpPr>
          <p:nvPr>
            <p:ph type="ftr" sz="quarter" idx="11"/>
          </p:nvPr>
        </p:nvSpPr>
        <p:spPr>
          <a:xfrm>
            <a:off x="0" y="6027002"/>
            <a:ext cx="9144000" cy="830997"/>
          </a:xfrm>
        </p:spPr>
        <p:txBody>
          <a:bodyPr/>
          <a:lstStyle/>
          <a:p>
            <a:pPr algn="ctr"/>
            <a:endParaRPr lang="es-ES" sz="1100" b="1" dirty="0" smtClean="0"/>
          </a:p>
          <a:p>
            <a:pPr algn="ctr"/>
            <a:endParaRPr lang="es-ES" sz="1100" b="1" dirty="0" smtClean="0"/>
          </a:p>
          <a:p>
            <a:pPr algn="ctr"/>
            <a:endParaRPr lang="es-ES" sz="1100" b="1" dirty="0"/>
          </a:p>
          <a:p>
            <a:pPr algn="ctr"/>
            <a:endParaRPr lang="es-ES" sz="1100" b="1" dirty="0" smtClean="0"/>
          </a:p>
          <a:p>
            <a:pPr algn="ctr"/>
            <a:endParaRPr lang="es-ES" sz="1100" b="1" dirty="0"/>
          </a:p>
          <a:p>
            <a:pPr algn="ctr"/>
            <a:endParaRPr lang="es-ES" sz="1100" b="1" dirty="0" smtClean="0"/>
          </a:p>
          <a:p>
            <a:pPr algn="ctr"/>
            <a:endParaRPr lang="es-ES" sz="1100" b="1" dirty="0"/>
          </a:p>
          <a:p>
            <a:pPr algn="ctr"/>
            <a:endParaRPr lang="es-ES" sz="1100" b="1" dirty="0" smtClean="0"/>
          </a:p>
          <a:p>
            <a:pPr algn="ctr"/>
            <a:endParaRPr lang="es-ES" sz="1100" b="1" dirty="0" smtClean="0"/>
          </a:p>
          <a:p>
            <a:pPr algn="ctr"/>
            <a:endParaRPr lang="es-ES" sz="1100" b="1" dirty="0"/>
          </a:p>
          <a:p>
            <a:pPr algn="ctr"/>
            <a:r>
              <a:rPr lang="es-ES" sz="1100" b="1" dirty="0" smtClean="0"/>
              <a:t>Ing. Sandra </a:t>
            </a:r>
            <a:r>
              <a:rPr lang="es-ES" sz="1100" b="1" dirty="0" err="1" smtClean="0"/>
              <a:t>Olariaga</a:t>
            </a:r>
            <a:r>
              <a:rPr lang="es-ES" sz="1100" b="1" dirty="0" smtClean="0"/>
              <a:t>         Ing. Nancy </a:t>
            </a:r>
            <a:r>
              <a:rPr lang="es-ES" sz="1100" b="1" dirty="0" err="1" smtClean="0"/>
              <a:t>Paez</a:t>
            </a:r>
            <a:endParaRPr lang="es-ES" sz="1100" dirty="0" smtClean="0"/>
          </a:p>
          <a:p>
            <a:pPr algn="ctr"/>
            <a:endParaRPr lang="en-US" sz="1100" dirty="0"/>
          </a:p>
        </p:txBody>
      </p:sp>
      <p:sp>
        <p:nvSpPr>
          <p:cNvPr id="10" name="9 Título"/>
          <p:cNvSpPr>
            <a:spLocks noGrp="1"/>
          </p:cNvSpPr>
          <p:nvPr>
            <p:ph type="title"/>
          </p:nvPr>
        </p:nvSpPr>
        <p:spPr>
          <a:xfrm>
            <a:off x="4191000" y="228600"/>
            <a:ext cx="4495800" cy="457200"/>
          </a:xfrm>
        </p:spPr>
        <p:txBody>
          <a:bodyPr>
            <a:normAutofit/>
          </a:bodyPr>
          <a:lstStyle/>
          <a:p>
            <a:pPr algn="ctr"/>
            <a:r>
              <a:rPr lang="es-ES" sz="2000" dirty="0" smtClean="0">
                <a:latin typeface="Arial" pitchFamily="34" charset="0"/>
                <a:cs typeface="Arial" pitchFamily="34" charset="0"/>
              </a:rPr>
              <a:t>Inteligencia Artificial</a:t>
            </a:r>
            <a:endParaRPr lang="es-E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28600" y="1371600"/>
            <a:ext cx="8686800" cy="4953000"/>
          </a:xfrm>
        </p:spPr>
        <p:txBody>
          <a:bodyPr>
            <a:normAutofit lnSpcReduction="10000"/>
          </a:bodyPr>
          <a:lstStyle/>
          <a:p>
            <a:pPr marL="0" lvl="0" indent="0" algn="just">
              <a:buNone/>
            </a:pPr>
            <a:r>
              <a:rPr lang="es-ES" sz="1800" dirty="0" smtClean="0">
                <a:latin typeface="Arial" panose="020B0604020202020204" pitchFamily="34" charset="0"/>
                <a:cs typeface="Arial" panose="020B0604020202020204" pitchFamily="34" charset="0"/>
              </a:rPr>
              <a:t>Una </a:t>
            </a:r>
            <a:r>
              <a:rPr lang="es-ES" sz="1800" b="1" dirty="0" smtClean="0">
                <a:latin typeface="Arial" panose="020B0604020202020204" pitchFamily="34" charset="0"/>
                <a:cs typeface="Arial" panose="020B0604020202020204" pitchFamily="34" charset="0"/>
              </a:rPr>
              <a:t>solución</a:t>
            </a:r>
            <a:r>
              <a:rPr lang="es-ES" sz="1800" dirty="0" smtClean="0">
                <a:latin typeface="Arial" panose="020B0604020202020204" pitchFamily="34" charset="0"/>
                <a:cs typeface="Arial" panose="020B0604020202020204" pitchFamily="34" charset="0"/>
              </a:rPr>
              <a:t> de un problema es un camino desde el estado inicial a un estado objetivo. La calidad de la solución se mide por la función costo del camino, y una solución optima tiene el costo más pequeño del camino entre todas las soluciones.</a:t>
            </a:r>
          </a:p>
          <a:p>
            <a:pPr marL="0" lvl="0" indent="0" algn="just">
              <a:buNone/>
            </a:pPr>
            <a:r>
              <a:rPr lang="es-ES" sz="1800" dirty="0" smtClean="0">
                <a:latin typeface="Arial" panose="020B0604020202020204" pitchFamily="34" charset="0"/>
                <a:cs typeface="Arial" panose="020B0604020202020204" pitchFamily="34" charset="0"/>
              </a:rPr>
              <a:t>Un </a:t>
            </a:r>
            <a:r>
              <a:rPr lang="es-ES" sz="1800" b="1" dirty="0" smtClean="0">
                <a:latin typeface="Arial" panose="020B0604020202020204" pitchFamily="34" charset="0"/>
                <a:cs typeface="Arial" panose="020B0604020202020204" pitchFamily="34" charset="0"/>
              </a:rPr>
              <a:t>problema de juguete </a:t>
            </a:r>
            <a:r>
              <a:rPr lang="es-ES" sz="1800" dirty="0" smtClean="0">
                <a:latin typeface="Arial" panose="020B0604020202020204" pitchFamily="34" charset="0"/>
                <a:cs typeface="Arial" panose="020B0604020202020204" pitchFamily="34" charset="0"/>
              </a:rPr>
              <a:t>se utiliza para ilustrar o ejercitar lo métodos de resolución de problemas, mientras que un </a:t>
            </a:r>
            <a:r>
              <a:rPr lang="es-ES" sz="1800" b="1" dirty="0" smtClean="0">
                <a:latin typeface="Arial" panose="020B0604020202020204" pitchFamily="34" charset="0"/>
                <a:cs typeface="Arial" panose="020B0604020202020204" pitchFamily="34" charset="0"/>
              </a:rPr>
              <a:t>problema del mundo real</a:t>
            </a:r>
            <a:r>
              <a:rPr lang="es-ES" sz="1800" dirty="0" smtClean="0">
                <a:latin typeface="Arial" panose="020B0604020202020204" pitchFamily="34" charset="0"/>
                <a:cs typeface="Arial" panose="020B0604020202020204" pitchFamily="34" charset="0"/>
              </a:rPr>
              <a:t> es aquel en el que la gente se preocupa por sus soluciones. </a:t>
            </a:r>
          </a:p>
          <a:p>
            <a:pPr marL="0" lvl="0" indent="0" algn="just">
              <a:buNone/>
            </a:pPr>
            <a:endParaRPr lang="es-ES" sz="1800" dirty="0" smtClean="0">
              <a:latin typeface="Arial" panose="020B0604020202020204" pitchFamily="34" charset="0"/>
              <a:cs typeface="Arial" panose="020B0604020202020204" pitchFamily="34" charset="0"/>
            </a:endParaRPr>
          </a:p>
          <a:p>
            <a:pPr marL="0" lvl="0" indent="0" algn="just">
              <a:buNone/>
            </a:pPr>
            <a:r>
              <a:rPr lang="es-ES" sz="1800" b="1" dirty="0" smtClean="0">
                <a:latin typeface="Arial" panose="020B0604020202020204" pitchFamily="34" charset="0"/>
                <a:cs typeface="Arial" panose="020B0604020202020204" pitchFamily="34" charset="0"/>
              </a:rPr>
              <a:t>Problemas de juguete</a:t>
            </a:r>
            <a:r>
              <a:rPr lang="es-ES" sz="1800" dirty="0" smtClean="0">
                <a:latin typeface="Arial" panose="020B0604020202020204" pitchFamily="34" charset="0"/>
                <a:cs typeface="Arial" panose="020B0604020202020204" pitchFamily="34" charset="0"/>
              </a:rPr>
              <a:t>:</a:t>
            </a:r>
          </a:p>
          <a:p>
            <a:pPr marL="0" lvl="0" indent="0" algn="just">
              <a:buNone/>
            </a:pPr>
            <a:r>
              <a:rPr lang="es-ES" sz="1800" b="1" dirty="0" smtClean="0">
                <a:latin typeface="Arial" panose="020B0604020202020204" pitchFamily="34" charset="0"/>
                <a:cs typeface="Arial" panose="020B0604020202020204" pitchFamily="34" charset="0"/>
              </a:rPr>
              <a:t>Mundo de la aspiradora</a:t>
            </a:r>
            <a:r>
              <a:rPr lang="es-ES" sz="1800" dirty="0" smtClean="0">
                <a:latin typeface="Arial" panose="020B0604020202020204" pitchFamily="34" charset="0"/>
                <a:cs typeface="Arial" panose="020B0604020202020204" pitchFamily="34" charset="0"/>
              </a:rPr>
              <a:t>:</a:t>
            </a:r>
          </a:p>
          <a:p>
            <a:pPr marL="0" lvl="0" indent="0" algn="just">
              <a:buNone/>
            </a:pPr>
            <a:r>
              <a:rPr lang="es-ES" sz="1800" b="1" dirty="0" smtClean="0">
                <a:latin typeface="Arial" panose="020B0604020202020204" pitchFamily="34" charset="0"/>
                <a:cs typeface="Arial" panose="020B0604020202020204" pitchFamily="34" charset="0"/>
              </a:rPr>
              <a:t>Estados</a:t>
            </a:r>
            <a:r>
              <a:rPr lang="es-ES" sz="1800" dirty="0" smtClean="0">
                <a:latin typeface="Arial" panose="020B0604020202020204" pitchFamily="34" charset="0"/>
                <a:cs typeface="Arial" panose="020B0604020202020204" pitchFamily="34" charset="0"/>
              </a:rPr>
              <a:t>: el agente está en una de dos localizaciones, cada una con o sin suciedad. Hay 2 * 2</a:t>
            </a:r>
            <a:r>
              <a:rPr lang="es-ES" sz="1800" baseline="30000" dirty="0" smtClean="0">
                <a:latin typeface="Arial" panose="020B0604020202020204" pitchFamily="34" charset="0"/>
                <a:cs typeface="Arial" panose="020B0604020202020204" pitchFamily="34" charset="0"/>
              </a:rPr>
              <a:t>2</a:t>
            </a:r>
            <a:r>
              <a:rPr lang="es-ES" sz="1800" dirty="0" smtClean="0">
                <a:latin typeface="Arial" panose="020B0604020202020204" pitchFamily="34" charset="0"/>
                <a:cs typeface="Arial" panose="020B0604020202020204" pitchFamily="34" charset="0"/>
              </a:rPr>
              <a:t> = 8 posibles estados del mundo.</a:t>
            </a:r>
            <a:endParaRPr lang="es-ES" sz="1800" dirty="0">
              <a:latin typeface="Arial" panose="020B0604020202020204" pitchFamily="34" charset="0"/>
              <a:cs typeface="Arial" panose="020B0604020202020204" pitchFamily="34" charset="0"/>
            </a:endParaRPr>
          </a:p>
          <a:p>
            <a:pPr marL="0" lvl="0" indent="0" algn="just">
              <a:buNone/>
            </a:pPr>
            <a:r>
              <a:rPr lang="es-ES" sz="1800" b="1" dirty="0" smtClean="0">
                <a:latin typeface="Arial" panose="020B0604020202020204" pitchFamily="34" charset="0"/>
                <a:cs typeface="Arial" panose="020B0604020202020204" pitchFamily="34" charset="0"/>
              </a:rPr>
              <a:t>Estado inicial</a:t>
            </a:r>
            <a:r>
              <a:rPr lang="es-ES" sz="1800" dirty="0" smtClean="0">
                <a:latin typeface="Arial" panose="020B0604020202020204" pitchFamily="34" charset="0"/>
                <a:cs typeface="Arial" panose="020B0604020202020204" pitchFamily="34" charset="0"/>
              </a:rPr>
              <a:t>: cualquier estado</a:t>
            </a:r>
          </a:p>
          <a:p>
            <a:pPr marL="0" lvl="0" indent="0" algn="just">
              <a:buNone/>
            </a:pPr>
            <a:r>
              <a:rPr lang="es-ES" sz="1800" b="1" dirty="0" smtClean="0">
                <a:latin typeface="Arial" panose="020B0604020202020204" pitchFamily="34" charset="0"/>
                <a:cs typeface="Arial" panose="020B0604020202020204" pitchFamily="34" charset="0"/>
              </a:rPr>
              <a:t>Función sucesor</a:t>
            </a:r>
            <a:r>
              <a:rPr lang="es-ES" sz="1800" dirty="0" smtClean="0">
                <a:latin typeface="Arial" panose="020B0604020202020204" pitchFamily="34" charset="0"/>
                <a:cs typeface="Arial" panose="020B0604020202020204" pitchFamily="34" charset="0"/>
              </a:rPr>
              <a:t>: los estados legales que resultan al intentar las tres acciones, izquierda, derecha, aspirar.</a:t>
            </a:r>
          </a:p>
          <a:p>
            <a:pPr marL="0" lvl="0" indent="0" algn="just">
              <a:buNone/>
            </a:pPr>
            <a:r>
              <a:rPr lang="es-ES" sz="1800" b="1" dirty="0" smtClean="0">
                <a:latin typeface="Arial" panose="020B0604020202020204" pitchFamily="34" charset="0"/>
                <a:cs typeface="Arial" panose="020B0604020202020204" pitchFamily="34" charset="0"/>
              </a:rPr>
              <a:t>Test objetivo</a:t>
            </a:r>
            <a:r>
              <a:rPr lang="es-ES" sz="1800" dirty="0" smtClean="0">
                <a:latin typeface="Arial" panose="020B0604020202020204" pitchFamily="34" charset="0"/>
                <a:cs typeface="Arial" panose="020B0604020202020204" pitchFamily="34" charset="0"/>
              </a:rPr>
              <a:t>: si el cuadrado está limpio.</a:t>
            </a:r>
          </a:p>
          <a:p>
            <a:pPr marL="0" lvl="0" indent="0" algn="just">
              <a:buNone/>
            </a:pPr>
            <a:r>
              <a:rPr lang="es-ES" sz="1800" b="1" dirty="0" smtClean="0">
                <a:latin typeface="Arial" panose="020B0604020202020204" pitchFamily="34" charset="0"/>
                <a:cs typeface="Arial" panose="020B0604020202020204" pitchFamily="34" charset="0"/>
              </a:rPr>
              <a:t>Costo del camino</a:t>
            </a:r>
            <a:r>
              <a:rPr lang="es-ES" sz="1800" dirty="0" smtClean="0">
                <a:latin typeface="Arial" panose="020B0604020202020204" pitchFamily="34" charset="0"/>
                <a:cs typeface="Arial" panose="020B0604020202020204" pitchFamily="34" charset="0"/>
              </a:rPr>
              <a:t>: cada costo individual es 1, así que el costo del camino es el número de pasos que lo compone.</a:t>
            </a:r>
          </a:p>
        </p:txBody>
      </p:sp>
      <p:sp>
        <p:nvSpPr>
          <p:cNvPr id="4" name="2 Subtítulo"/>
          <p:cNvSpPr txBox="1">
            <a:spLocks/>
          </p:cNvSpPr>
          <p:nvPr/>
        </p:nvSpPr>
        <p:spPr>
          <a:xfrm>
            <a:off x="533400" y="0"/>
            <a:ext cx="2590800" cy="685800"/>
          </a:xfrm>
          <a:prstGeom prst="rect">
            <a:avLst/>
          </a:prstGeom>
        </p:spPr>
        <p:txBody>
          <a:bodyPr vert="horz">
            <a:normAutofit/>
          </a:bodyPr>
          <a:lstStyle/>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smtClean="0">
                <a:ln>
                  <a:noFill/>
                </a:ln>
                <a:solidFill>
                  <a:schemeClr val="tx1"/>
                </a:solidFill>
                <a:effectLst/>
                <a:uLnTx/>
                <a:uFillTx/>
                <a:latin typeface="+mn-lt"/>
                <a:ea typeface="+mn-ea"/>
                <a:cs typeface="+mn-cs"/>
              </a:rPr>
              <a:t>Universidad Tecnológica Nacional </a:t>
            </a:r>
          </a:p>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smtClean="0">
                <a:ln>
                  <a:noFill/>
                </a:ln>
                <a:solidFill>
                  <a:schemeClr val="tx1"/>
                </a:solidFill>
                <a:effectLst/>
                <a:uLnTx/>
                <a:uFillTx/>
                <a:latin typeface="+mn-lt"/>
                <a:ea typeface="+mn-ea"/>
                <a:cs typeface="+mn-cs"/>
              </a:rPr>
              <a:t>Facultad  Regional Córdoba</a:t>
            </a:r>
            <a:endParaRPr kumimoji="0" lang="en-US" sz="11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smtClean="0">
                <a:ln>
                  <a:noFill/>
                </a:ln>
                <a:solidFill>
                  <a:schemeClr val="tx1"/>
                </a:solidFill>
                <a:effectLst/>
                <a:uLnTx/>
                <a:uFillTx/>
                <a:latin typeface="+mn-lt"/>
                <a:ea typeface="+mn-ea"/>
                <a:cs typeface="+mn-cs"/>
              </a:rPr>
              <a:t>Ing. en Sistemas de Información</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4 Imagen"/>
          <p:cNvPicPr/>
          <p:nvPr/>
        </p:nvPicPr>
        <p:blipFill>
          <a:blip r:embed="rId2" cstate="print">
            <a:extLst>
              <a:ext uri="{28A0092B-C50C-407E-A947-70E740481C1C}">
                <a14:useLocalDpi xmlns:a14="http://schemas.microsoft.com/office/drawing/2010/main" val="0"/>
              </a:ext>
            </a:extLst>
          </a:blip>
          <a:srcRect l="-38" t="-31" r="-38" b="-31"/>
          <a:stretch>
            <a:fillRect/>
          </a:stretch>
        </p:blipFill>
        <p:spPr bwMode="auto">
          <a:xfrm>
            <a:off x="228600" y="0"/>
            <a:ext cx="533400" cy="533400"/>
          </a:xfrm>
          <a:prstGeom prst="rect">
            <a:avLst/>
          </a:prstGeom>
          <a:solidFill>
            <a:srgbClr val="FFFFFF">
              <a:alpha val="0"/>
            </a:srgbClr>
          </a:solidFill>
          <a:ln>
            <a:noFill/>
          </a:ln>
        </p:spPr>
      </p:pic>
      <p:sp>
        <p:nvSpPr>
          <p:cNvPr id="6" name="1 Título"/>
          <p:cNvSpPr txBox="1">
            <a:spLocks/>
          </p:cNvSpPr>
          <p:nvPr/>
        </p:nvSpPr>
        <p:spPr>
          <a:xfrm>
            <a:off x="5334000" y="0"/>
            <a:ext cx="3810000" cy="762000"/>
          </a:xfrm>
          <a:prstGeom prst="rect">
            <a:avLst/>
          </a:prstGeom>
        </p:spPr>
        <p:txBody>
          <a:bodyPr vert="horz" lIns="0" rIns="0" bIns="0" anchor="b">
            <a:normAutofit fontScale="3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000" b="0" i="0" u="none" strike="noStrike" kern="1200" cap="none" spc="0" normalizeH="0" baseline="0" noProof="0" dirty="0" smtClean="0">
                <a:ln>
                  <a:noFill/>
                </a:ln>
                <a:solidFill>
                  <a:schemeClr val="tx2"/>
                </a:solidFill>
                <a:effectLst/>
                <a:uLnTx/>
                <a:uFillTx/>
                <a:latin typeface="+mj-lt"/>
                <a:ea typeface="+mj-ea"/>
                <a:cs typeface="+mj-cs"/>
              </a:rPr>
              <a:t/>
            </a:r>
            <a:br>
              <a:rPr kumimoji="0" lang="es-ES" sz="5000" b="0" i="0" u="none" strike="noStrike" kern="1200" cap="none" spc="0" normalizeH="0" baseline="0" noProof="0" dirty="0" smtClean="0">
                <a:ln>
                  <a:noFill/>
                </a:ln>
                <a:solidFill>
                  <a:schemeClr val="tx2"/>
                </a:solidFill>
                <a:effectLst/>
                <a:uLnTx/>
                <a:uFillTx/>
                <a:latin typeface="+mj-lt"/>
                <a:ea typeface="+mj-ea"/>
                <a:cs typeface="+mj-cs"/>
              </a:rPr>
            </a:br>
            <a:r>
              <a:rPr kumimoji="0" lang="en-US" sz="5000" b="0" i="0" u="none" strike="noStrike" kern="1200" cap="none" spc="0" normalizeH="0" baseline="0" noProof="0" dirty="0" smtClean="0">
                <a:ln>
                  <a:noFill/>
                </a:ln>
                <a:solidFill>
                  <a:schemeClr val="tx2"/>
                </a:solidFill>
                <a:effectLst/>
                <a:uLnTx/>
                <a:uFillTx/>
                <a:latin typeface="+mj-lt"/>
                <a:ea typeface="+mj-ea"/>
                <a:cs typeface="+mj-cs"/>
              </a:rPr>
              <a:t/>
            </a:r>
            <a:br>
              <a:rPr kumimoji="0" lang="en-US" sz="5000" b="0" i="0" u="none" strike="noStrike" kern="1200" cap="none" spc="0" normalizeH="0" baseline="0" noProof="0" dirty="0" smtClean="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6 CuadroTexto"/>
          <p:cNvSpPr txBox="1"/>
          <p:nvPr/>
        </p:nvSpPr>
        <p:spPr>
          <a:xfrm>
            <a:off x="0" y="762000"/>
            <a:ext cx="9144000" cy="4616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n-US" sz="2400" dirty="0" err="1" smtClean="0">
                <a:latin typeface="Arial" pitchFamily="34" charset="0"/>
                <a:cs typeface="Arial" pitchFamily="34" charset="0"/>
              </a:rPr>
              <a:t>Búsqueda</a:t>
            </a:r>
            <a:endParaRPr lang="en-US" sz="2400" dirty="0">
              <a:latin typeface="Arial" pitchFamily="34" charset="0"/>
              <a:cs typeface="Arial" pitchFamily="34" charset="0"/>
            </a:endParaRPr>
          </a:p>
        </p:txBody>
      </p:sp>
      <p:sp>
        <p:nvSpPr>
          <p:cNvPr id="13" name="12 CuadroTexto"/>
          <p:cNvSpPr txBox="1"/>
          <p:nvPr/>
        </p:nvSpPr>
        <p:spPr>
          <a:xfrm>
            <a:off x="0" y="6488668"/>
            <a:ext cx="9144000" cy="276999"/>
          </a:xfrm>
          <a:prstGeom prst="rect">
            <a:avLst/>
          </a:prstGeom>
          <a:noFill/>
          <a:ln>
            <a:solidFill>
              <a:schemeClr val="tx1"/>
            </a:solidFill>
          </a:ln>
        </p:spPr>
        <p:txBody>
          <a:bodyPr wrap="square" rtlCol="0">
            <a:spAutoFit/>
          </a:bodyPr>
          <a:lstStyle/>
          <a:p>
            <a:endParaRPr lang="en-US" sz="1200" dirty="0"/>
          </a:p>
        </p:txBody>
      </p:sp>
      <p:sp>
        <p:nvSpPr>
          <p:cNvPr id="9" name="8 Marcador de pie de página"/>
          <p:cNvSpPr>
            <a:spLocks noGrp="1"/>
          </p:cNvSpPr>
          <p:nvPr>
            <p:ph type="ftr" sz="quarter" idx="11"/>
          </p:nvPr>
        </p:nvSpPr>
        <p:spPr>
          <a:xfrm>
            <a:off x="0" y="6172200"/>
            <a:ext cx="9144000" cy="685800"/>
          </a:xfrm>
        </p:spPr>
        <p:txBody>
          <a:bodyPr/>
          <a:lstStyle/>
          <a:p>
            <a:pPr algn="ctr"/>
            <a:endParaRPr lang="es-ES" sz="1100" b="1" dirty="0" smtClean="0"/>
          </a:p>
          <a:p>
            <a:pPr algn="ctr"/>
            <a:endParaRPr lang="es-ES" sz="1100" b="1" dirty="0"/>
          </a:p>
          <a:p>
            <a:pPr algn="ctr"/>
            <a:endParaRPr lang="es-ES" sz="1100" b="1" dirty="0" smtClean="0"/>
          </a:p>
          <a:p>
            <a:pPr algn="ctr"/>
            <a:endParaRPr lang="es-ES" sz="1100" b="1" dirty="0" smtClean="0"/>
          </a:p>
          <a:p>
            <a:pPr algn="ctr"/>
            <a:r>
              <a:rPr lang="es-ES" sz="1100" b="1" dirty="0" smtClean="0"/>
              <a:t>Ing. Sandra </a:t>
            </a:r>
            <a:r>
              <a:rPr lang="es-ES" sz="1100" b="1" dirty="0" err="1" smtClean="0"/>
              <a:t>Olariaga</a:t>
            </a:r>
            <a:r>
              <a:rPr lang="es-ES" sz="1100" b="1" dirty="0" smtClean="0"/>
              <a:t>         Ing. Nancy </a:t>
            </a:r>
            <a:r>
              <a:rPr lang="es-ES" sz="1100" b="1" dirty="0" err="1" smtClean="0"/>
              <a:t>Paez</a:t>
            </a:r>
            <a:endParaRPr lang="es-ES" sz="1100" dirty="0" smtClean="0"/>
          </a:p>
          <a:p>
            <a:pPr algn="ctr"/>
            <a:endParaRPr lang="en-US" sz="1100" dirty="0"/>
          </a:p>
        </p:txBody>
      </p:sp>
      <p:sp>
        <p:nvSpPr>
          <p:cNvPr id="10" name="9 Título"/>
          <p:cNvSpPr>
            <a:spLocks noGrp="1"/>
          </p:cNvSpPr>
          <p:nvPr>
            <p:ph type="title"/>
          </p:nvPr>
        </p:nvSpPr>
        <p:spPr>
          <a:xfrm>
            <a:off x="4191000" y="228600"/>
            <a:ext cx="4495800" cy="457200"/>
          </a:xfrm>
        </p:spPr>
        <p:txBody>
          <a:bodyPr>
            <a:normAutofit/>
          </a:bodyPr>
          <a:lstStyle/>
          <a:p>
            <a:pPr algn="ctr"/>
            <a:r>
              <a:rPr lang="es-ES" sz="2000" dirty="0" smtClean="0">
                <a:latin typeface="Arial" pitchFamily="34" charset="0"/>
                <a:cs typeface="Arial" pitchFamily="34" charset="0"/>
              </a:rPr>
              <a:t>Inteligencia Artificial</a:t>
            </a:r>
            <a:endParaRPr lang="es-ES"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28600" y="1371600"/>
            <a:ext cx="8686800" cy="4953000"/>
          </a:xfrm>
        </p:spPr>
        <p:txBody>
          <a:bodyPr>
            <a:normAutofit/>
          </a:bodyPr>
          <a:lstStyle/>
          <a:p>
            <a:pPr marL="0" lvl="0" indent="0" algn="just">
              <a:buNone/>
            </a:pPr>
            <a:r>
              <a:rPr lang="es-ES" sz="1800" b="1" dirty="0" smtClean="0">
                <a:latin typeface="Arial" panose="020B0604020202020204" pitchFamily="34" charset="0"/>
                <a:cs typeface="Arial" panose="020B0604020202020204" pitchFamily="34" charset="0"/>
              </a:rPr>
              <a:t>Problemas de juguete</a:t>
            </a:r>
            <a:r>
              <a:rPr lang="es-ES" sz="1800" dirty="0" smtClean="0">
                <a:latin typeface="Arial" panose="020B0604020202020204" pitchFamily="34" charset="0"/>
                <a:cs typeface="Arial" panose="020B0604020202020204" pitchFamily="34" charset="0"/>
              </a:rPr>
              <a:t>: </a:t>
            </a:r>
          </a:p>
          <a:p>
            <a:pPr marL="0" lvl="0" indent="0" algn="just">
              <a:buNone/>
            </a:pPr>
            <a:r>
              <a:rPr lang="es-ES" sz="1800" dirty="0" smtClean="0">
                <a:latin typeface="Arial" panose="020B0604020202020204" pitchFamily="34" charset="0"/>
                <a:cs typeface="Arial" panose="020B0604020202020204" pitchFamily="34" charset="0"/>
              </a:rPr>
              <a:t>8-puzle consiste en un tablero de 3 x 3 con ocho fichas numeradas y un espacio en blanco.</a:t>
            </a:r>
          </a:p>
          <a:p>
            <a:pPr marL="0" lvl="0" indent="0" algn="just">
              <a:buNone/>
            </a:pPr>
            <a:r>
              <a:rPr lang="es-ES" sz="1800" b="1" dirty="0" smtClean="0">
                <a:latin typeface="Arial" panose="020B0604020202020204" pitchFamily="34" charset="0"/>
                <a:cs typeface="Arial" panose="020B0604020202020204" pitchFamily="34" charset="0"/>
              </a:rPr>
              <a:t>Estados</a:t>
            </a:r>
            <a:r>
              <a:rPr lang="es-ES" sz="1800" dirty="0" smtClean="0">
                <a:latin typeface="Arial" panose="020B0604020202020204" pitchFamily="34" charset="0"/>
                <a:cs typeface="Arial" panose="020B0604020202020204" pitchFamily="34" charset="0"/>
              </a:rPr>
              <a:t>: La descripción de un estado especifica la localización de cada una de las ochos fichas y el blanco en cada uno de los nueve cuadrados.</a:t>
            </a:r>
          </a:p>
          <a:p>
            <a:pPr marL="0" lvl="0" indent="0" algn="just">
              <a:buNone/>
            </a:pPr>
            <a:r>
              <a:rPr lang="es-ES" sz="1800" b="1" dirty="0" smtClean="0">
                <a:latin typeface="Arial" panose="020B0604020202020204" pitchFamily="34" charset="0"/>
                <a:cs typeface="Arial" panose="020B0604020202020204" pitchFamily="34" charset="0"/>
              </a:rPr>
              <a:t>Estado inicial</a:t>
            </a:r>
            <a:r>
              <a:rPr lang="es-ES" sz="1800" dirty="0" smtClean="0">
                <a:latin typeface="Arial" panose="020B0604020202020204" pitchFamily="34" charset="0"/>
                <a:cs typeface="Arial" panose="020B0604020202020204" pitchFamily="34" charset="0"/>
              </a:rPr>
              <a:t>: cualquier estado</a:t>
            </a:r>
          </a:p>
          <a:p>
            <a:pPr marL="0" lvl="0" indent="0" algn="just">
              <a:buNone/>
            </a:pPr>
            <a:r>
              <a:rPr lang="es-ES" sz="1800" b="1" dirty="0" smtClean="0">
                <a:latin typeface="Arial" panose="020B0604020202020204" pitchFamily="34" charset="0"/>
                <a:cs typeface="Arial" panose="020B0604020202020204" pitchFamily="34" charset="0"/>
              </a:rPr>
              <a:t>Función sucesor</a:t>
            </a:r>
            <a:r>
              <a:rPr lang="es-ES" sz="1800" dirty="0" smtClean="0">
                <a:latin typeface="Arial" panose="020B0604020202020204" pitchFamily="34" charset="0"/>
                <a:cs typeface="Arial" panose="020B0604020202020204" pitchFamily="34" charset="0"/>
              </a:rPr>
              <a:t>: los estados legales que resultan al intentar las cuatro acciones, mover el blanco a la izquierda, derecha, arriba y abajo.</a:t>
            </a:r>
          </a:p>
          <a:p>
            <a:pPr marL="0" lvl="0" indent="0" algn="just">
              <a:buNone/>
            </a:pPr>
            <a:r>
              <a:rPr lang="es-ES" sz="1800" b="1" dirty="0" smtClean="0">
                <a:latin typeface="Arial" panose="020B0604020202020204" pitchFamily="34" charset="0"/>
                <a:cs typeface="Arial" panose="020B0604020202020204" pitchFamily="34" charset="0"/>
              </a:rPr>
              <a:t>Test objetivo</a:t>
            </a:r>
            <a:r>
              <a:rPr lang="es-ES" sz="1800" dirty="0" smtClean="0">
                <a:latin typeface="Arial" panose="020B0604020202020204" pitchFamily="34" charset="0"/>
                <a:cs typeface="Arial" panose="020B0604020202020204" pitchFamily="34" charset="0"/>
              </a:rPr>
              <a:t>: comprueba si el estado coincide con la configuración objetivo.</a:t>
            </a:r>
          </a:p>
          <a:p>
            <a:pPr marL="0" lvl="0" indent="0" algn="just">
              <a:buNone/>
            </a:pPr>
            <a:r>
              <a:rPr lang="es-ES" sz="1800" b="1" dirty="0" smtClean="0">
                <a:latin typeface="Arial" panose="020B0604020202020204" pitchFamily="34" charset="0"/>
                <a:cs typeface="Arial" panose="020B0604020202020204" pitchFamily="34" charset="0"/>
              </a:rPr>
              <a:t>Costo del camino</a:t>
            </a:r>
            <a:r>
              <a:rPr lang="es-ES" sz="1800" dirty="0" smtClean="0">
                <a:latin typeface="Arial" panose="020B0604020202020204" pitchFamily="34" charset="0"/>
                <a:cs typeface="Arial" panose="020B0604020202020204" pitchFamily="34" charset="0"/>
              </a:rPr>
              <a:t>: cada costo individual es 1, así que el costo del camino es el número de pasos que lo compone.</a:t>
            </a:r>
          </a:p>
        </p:txBody>
      </p:sp>
      <p:sp>
        <p:nvSpPr>
          <p:cNvPr id="4" name="2 Subtítulo"/>
          <p:cNvSpPr txBox="1">
            <a:spLocks/>
          </p:cNvSpPr>
          <p:nvPr/>
        </p:nvSpPr>
        <p:spPr>
          <a:xfrm>
            <a:off x="533400" y="0"/>
            <a:ext cx="2590800" cy="685800"/>
          </a:xfrm>
          <a:prstGeom prst="rect">
            <a:avLst/>
          </a:prstGeom>
        </p:spPr>
        <p:txBody>
          <a:bodyPr vert="horz">
            <a:normAutofit/>
          </a:bodyPr>
          <a:lstStyle/>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smtClean="0">
                <a:ln>
                  <a:noFill/>
                </a:ln>
                <a:solidFill>
                  <a:schemeClr val="tx1"/>
                </a:solidFill>
                <a:effectLst/>
                <a:uLnTx/>
                <a:uFillTx/>
                <a:latin typeface="+mn-lt"/>
                <a:ea typeface="+mn-ea"/>
                <a:cs typeface="+mn-cs"/>
              </a:rPr>
              <a:t>Universidad Tecnológica Nacional </a:t>
            </a:r>
          </a:p>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smtClean="0">
                <a:ln>
                  <a:noFill/>
                </a:ln>
                <a:solidFill>
                  <a:schemeClr val="tx1"/>
                </a:solidFill>
                <a:effectLst/>
                <a:uLnTx/>
                <a:uFillTx/>
                <a:latin typeface="+mn-lt"/>
                <a:ea typeface="+mn-ea"/>
                <a:cs typeface="+mn-cs"/>
              </a:rPr>
              <a:t>Facultad  Regional Córdoba</a:t>
            </a:r>
            <a:endParaRPr kumimoji="0" lang="en-US" sz="11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smtClean="0">
                <a:ln>
                  <a:noFill/>
                </a:ln>
                <a:solidFill>
                  <a:schemeClr val="tx1"/>
                </a:solidFill>
                <a:effectLst/>
                <a:uLnTx/>
                <a:uFillTx/>
                <a:latin typeface="+mn-lt"/>
                <a:ea typeface="+mn-ea"/>
                <a:cs typeface="+mn-cs"/>
              </a:rPr>
              <a:t>Ing. en Sistemas de Información</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4 Imagen"/>
          <p:cNvPicPr/>
          <p:nvPr/>
        </p:nvPicPr>
        <p:blipFill>
          <a:blip r:embed="rId2" cstate="print">
            <a:extLst>
              <a:ext uri="{28A0092B-C50C-407E-A947-70E740481C1C}">
                <a14:useLocalDpi xmlns:a14="http://schemas.microsoft.com/office/drawing/2010/main" val="0"/>
              </a:ext>
            </a:extLst>
          </a:blip>
          <a:srcRect l="-38" t="-31" r="-38" b="-31"/>
          <a:stretch>
            <a:fillRect/>
          </a:stretch>
        </p:blipFill>
        <p:spPr bwMode="auto">
          <a:xfrm>
            <a:off x="228600" y="0"/>
            <a:ext cx="533400" cy="533400"/>
          </a:xfrm>
          <a:prstGeom prst="rect">
            <a:avLst/>
          </a:prstGeom>
          <a:solidFill>
            <a:srgbClr val="FFFFFF">
              <a:alpha val="0"/>
            </a:srgbClr>
          </a:solidFill>
          <a:ln>
            <a:noFill/>
          </a:ln>
        </p:spPr>
      </p:pic>
      <p:sp>
        <p:nvSpPr>
          <p:cNvPr id="6" name="1 Título"/>
          <p:cNvSpPr txBox="1">
            <a:spLocks/>
          </p:cNvSpPr>
          <p:nvPr/>
        </p:nvSpPr>
        <p:spPr>
          <a:xfrm>
            <a:off x="5334000" y="0"/>
            <a:ext cx="3810000" cy="762000"/>
          </a:xfrm>
          <a:prstGeom prst="rect">
            <a:avLst/>
          </a:prstGeom>
        </p:spPr>
        <p:txBody>
          <a:bodyPr vert="horz" lIns="0" rIns="0" bIns="0" anchor="b">
            <a:normAutofit fontScale="3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000" b="0" i="0" u="none" strike="noStrike" kern="1200" cap="none" spc="0" normalizeH="0" baseline="0" noProof="0" dirty="0" smtClean="0">
                <a:ln>
                  <a:noFill/>
                </a:ln>
                <a:solidFill>
                  <a:schemeClr val="tx2"/>
                </a:solidFill>
                <a:effectLst/>
                <a:uLnTx/>
                <a:uFillTx/>
                <a:latin typeface="+mj-lt"/>
                <a:ea typeface="+mj-ea"/>
                <a:cs typeface="+mj-cs"/>
              </a:rPr>
              <a:t/>
            </a:r>
            <a:br>
              <a:rPr kumimoji="0" lang="es-ES" sz="5000" b="0" i="0" u="none" strike="noStrike" kern="1200" cap="none" spc="0" normalizeH="0" baseline="0" noProof="0" dirty="0" smtClean="0">
                <a:ln>
                  <a:noFill/>
                </a:ln>
                <a:solidFill>
                  <a:schemeClr val="tx2"/>
                </a:solidFill>
                <a:effectLst/>
                <a:uLnTx/>
                <a:uFillTx/>
                <a:latin typeface="+mj-lt"/>
                <a:ea typeface="+mj-ea"/>
                <a:cs typeface="+mj-cs"/>
              </a:rPr>
            </a:br>
            <a:r>
              <a:rPr kumimoji="0" lang="en-US" sz="5000" b="0" i="0" u="none" strike="noStrike" kern="1200" cap="none" spc="0" normalizeH="0" baseline="0" noProof="0" dirty="0" smtClean="0">
                <a:ln>
                  <a:noFill/>
                </a:ln>
                <a:solidFill>
                  <a:schemeClr val="tx2"/>
                </a:solidFill>
                <a:effectLst/>
                <a:uLnTx/>
                <a:uFillTx/>
                <a:latin typeface="+mj-lt"/>
                <a:ea typeface="+mj-ea"/>
                <a:cs typeface="+mj-cs"/>
              </a:rPr>
              <a:t/>
            </a:r>
            <a:br>
              <a:rPr kumimoji="0" lang="en-US" sz="5000" b="0" i="0" u="none" strike="noStrike" kern="1200" cap="none" spc="0" normalizeH="0" baseline="0" noProof="0" dirty="0" smtClean="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6 CuadroTexto"/>
          <p:cNvSpPr txBox="1"/>
          <p:nvPr/>
        </p:nvSpPr>
        <p:spPr>
          <a:xfrm>
            <a:off x="0" y="762000"/>
            <a:ext cx="9144000" cy="4616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n-US" sz="2400" dirty="0" err="1" smtClean="0">
                <a:latin typeface="Arial" pitchFamily="34" charset="0"/>
                <a:cs typeface="Arial" pitchFamily="34" charset="0"/>
              </a:rPr>
              <a:t>Búsqueda</a:t>
            </a:r>
            <a:endParaRPr lang="en-US" sz="2400" dirty="0">
              <a:latin typeface="Arial" pitchFamily="34" charset="0"/>
              <a:cs typeface="Arial" pitchFamily="34" charset="0"/>
            </a:endParaRPr>
          </a:p>
        </p:txBody>
      </p:sp>
      <p:sp>
        <p:nvSpPr>
          <p:cNvPr id="13" name="12 CuadroTexto"/>
          <p:cNvSpPr txBox="1"/>
          <p:nvPr/>
        </p:nvSpPr>
        <p:spPr>
          <a:xfrm>
            <a:off x="0" y="6488668"/>
            <a:ext cx="9144000" cy="276999"/>
          </a:xfrm>
          <a:prstGeom prst="rect">
            <a:avLst/>
          </a:prstGeom>
          <a:noFill/>
          <a:ln>
            <a:solidFill>
              <a:schemeClr val="tx1"/>
            </a:solidFill>
          </a:ln>
        </p:spPr>
        <p:txBody>
          <a:bodyPr wrap="square" rtlCol="0">
            <a:spAutoFit/>
          </a:bodyPr>
          <a:lstStyle/>
          <a:p>
            <a:endParaRPr lang="en-US" sz="1200" dirty="0"/>
          </a:p>
        </p:txBody>
      </p:sp>
      <p:sp>
        <p:nvSpPr>
          <p:cNvPr id="9" name="8 Marcador de pie de página"/>
          <p:cNvSpPr>
            <a:spLocks noGrp="1"/>
          </p:cNvSpPr>
          <p:nvPr>
            <p:ph type="ftr" sz="quarter" idx="11"/>
          </p:nvPr>
        </p:nvSpPr>
        <p:spPr>
          <a:xfrm>
            <a:off x="0" y="6172200"/>
            <a:ext cx="9144000" cy="685800"/>
          </a:xfrm>
        </p:spPr>
        <p:txBody>
          <a:bodyPr/>
          <a:lstStyle/>
          <a:p>
            <a:pPr algn="ctr"/>
            <a:endParaRPr lang="es-ES" sz="1100" b="1" dirty="0" smtClean="0"/>
          </a:p>
          <a:p>
            <a:pPr algn="ctr"/>
            <a:endParaRPr lang="es-ES" sz="1100" b="1" dirty="0"/>
          </a:p>
          <a:p>
            <a:pPr algn="ctr"/>
            <a:endParaRPr lang="es-ES" sz="1100" b="1" dirty="0" smtClean="0"/>
          </a:p>
          <a:p>
            <a:pPr algn="ctr"/>
            <a:endParaRPr lang="es-ES" sz="1100" b="1" dirty="0" smtClean="0"/>
          </a:p>
          <a:p>
            <a:pPr algn="ctr"/>
            <a:r>
              <a:rPr lang="es-ES" sz="1100" b="1" dirty="0" smtClean="0"/>
              <a:t>Ing. Sandra </a:t>
            </a:r>
            <a:r>
              <a:rPr lang="es-ES" sz="1100" b="1" dirty="0" err="1" smtClean="0"/>
              <a:t>Olariaga</a:t>
            </a:r>
            <a:r>
              <a:rPr lang="es-ES" sz="1100" b="1" dirty="0" smtClean="0"/>
              <a:t>         Ing. Nancy </a:t>
            </a:r>
            <a:r>
              <a:rPr lang="es-ES" sz="1100" b="1" dirty="0" err="1" smtClean="0"/>
              <a:t>Paez</a:t>
            </a:r>
            <a:endParaRPr lang="es-ES" sz="1100" dirty="0" smtClean="0"/>
          </a:p>
          <a:p>
            <a:pPr algn="ctr"/>
            <a:endParaRPr lang="en-US" sz="1100" dirty="0"/>
          </a:p>
        </p:txBody>
      </p:sp>
      <p:sp>
        <p:nvSpPr>
          <p:cNvPr id="10" name="9 Título"/>
          <p:cNvSpPr>
            <a:spLocks noGrp="1"/>
          </p:cNvSpPr>
          <p:nvPr>
            <p:ph type="title"/>
          </p:nvPr>
        </p:nvSpPr>
        <p:spPr>
          <a:xfrm>
            <a:off x="4191000" y="228600"/>
            <a:ext cx="4495800" cy="457200"/>
          </a:xfrm>
        </p:spPr>
        <p:txBody>
          <a:bodyPr>
            <a:normAutofit/>
          </a:bodyPr>
          <a:lstStyle/>
          <a:p>
            <a:pPr algn="ctr"/>
            <a:r>
              <a:rPr lang="es-ES" sz="2000" dirty="0" smtClean="0">
                <a:latin typeface="Arial" pitchFamily="34" charset="0"/>
                <a:cs typeface="Arial" pitchFamily="34" charset="0"/>
              </a:rPr>
              <a:t>Inteligencia Artificial</a:t>
            </a:r>
            <a:endParaRPr lang="es-ES" sz="2000" dirty="0">
              <a:latin typeface="Arial" pitchFamily="34" charset="0"/>
              <a:cs typeface="Arial" pitchFamily="34" charset="0"/>
            </a:endParaRPr>
          </a:p>
        </p:txBody>
      </p:sp>
      <p:pic>
        <p:nvPicPr>
          <p:cNvPr id="2" name="Imagen 1"/>
          <p:cNvPicPr>
            <a:picLocks noChangeAspect="1"/>
          </p:cNvPicPr>
          <p:nvPr/>
        </p:nvPicPr>
        <p:blipFill>
          <a:blip r:embed="rId3"/>
          <a:stretch>
            <a:fillRect/>
          </a:stretch>
        </p:blipFill>
        <p:spPr>
          <a:xfrm>
            <a:off x="4162425" y="4648200"/>
            <a:ext cx="4524375" cy="1676400"/>
          </a:xfrm>
          <a:prstGeom prst="rect">
            <a:avLst/>
          </a:prstGeom>
        </p:spPr>
      </p:pic>
    </p:spTree>
    <p:extLst>
      <p:ext uri="{BB962C8B-B14F-4D97-AF65-F5344CB8AC3E}">
        <p14:creationId xmlns:p14="http://schemas.microsoft.com/office/powerpoint/2010/main" val="4105974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28600" y="1371600"/>
            <a:ext cx="8686800" cy="4953000"/>
          </a:xfrm>
        </p:spPr>
        <p:txBody>
          <a:bodyPr>
            <a:normAutofit/>
          </a:bodyPr>
          <a:lstStyle/>
          <a:p>
            <a:pPr marL="0" lvl="0" indent="0" algn="just">
              <a:buNone/>
            </a:pPr>
            <a:r>
              <a:rPr lang="es-ES" sz="1800" b="1" dirty="0" smtClean="0">
                <a:latin typeface="Arial" panose="020B0604020202020204" pitchFamily="34" charset="0"/>
                <a:cs typeface="Arial" panose="020B0604020202020204" pitchFamily="34" charset="0"/>
              </a:rPr>
              <a:t>Problemas de juguete</a:t>
            </a:r>
            <a:r>
              <a:rPr lang="es-ES" sz="1800" dirty="0" smtClean="0">
                <a:latin typeface="Arial" panose="020B0604020202020204" pitchFamily="34" charset="0"/>
                <a:cs typeface="Arial" panose="020B0604020202020204" pitchFamily="34" charset="0"/>
              </a:rPr>
              <a:t>: </a:t>
            </a:r>
          </a:p>
          <a:p>
            <a:pPr marL="0" lvl="0" indent="0" algn="just">
              <a:buNone/>
            </a:pPr>
            <a:r>
              <a:rPr lang="es-ES" sz="1800" dirty="0" smtClean="0">
                <a:latin typeface="Arial" panose="020B0604020202020204" pitchFamily="34" charset="0"/>
                <a:cs typeface="Arial" panose="020B0604020202020204" pitchFamily="34" charset="0"/>
              </a:rPr>
              <a:t>El problema de las 8-reinas en un tablero de ajedrez de manera que cada reina no ataque a ninguna otra, una reina ataca alguna pieza si está en la misma fila, columna o diagonal.</a:t>
            </a:r>
          </a:p>
          <a:p>
            <a:pPr marL="0" lvl="0" indent="0" algn="just">
              <a:buNone/>
            </a:pPr>
            <a:r>
              <a:rPr lang="es-ES" sz="1800" b="1" dirty="0" smtClean="0">
                <a:latin typeface="Arial" panose="020B0604020202020204" pitchFamily="34" charset="0"/>
                <a:cs typeface="Arial" panose="020B0604020202020204" pitchFamily="34" charset="0"/>
              </a:rPr>
              <a:t>Estados</a:t>
            </a:r>
            <a:r>
              <a:rPr lang="es-ES" sz="1800" dirty="0" smtClean="0">
                <a:latin typeface="Arial" panose="020B0604020202020204" pitchFamily="34" charset="0"/>
                <a:cs typeface="Arial" panose="020B0604020202020204" pitchFamily="34" charset="0"/>
              </a:rPr>
              <a:t>: cualquier combinación de cero a ocho reinas en el tablero es un estado.</a:t>
            </a:r>
          </a:p>
          <a:p>
            <a:pPr marL="0" lvl="0" indent="0" algn="just">
              <a:buNone/>
            </a:pPr>
            <a:r>
              <a:rPr lang="es-ES" sz="1800" b="1" dirty="0" smtClean="0">
                <a:latin typeface="Arial" panose="020B0604020202020204" pitchFamily="34" charset="0"/>
                <a:cs typeface="Arial" panose="020B0604020202020204" pitchFamily="34" charset="0"/>
              </a:rPr>
              <a:t>Estado inicial</a:t>
            </a:r>
            <a:r>
              <a:rPr lang="es-ES" sz="1800" dirty="0" smtClean="0">
                <a:latin typeface="Arial" panose="020B0604020202020204" pitchFamily="34" charset="0"/>
                <a:cs typeface="Arial" panose="020B0604020202020204" pitchFamily="34" charset="0"/>
              </a:rPr>
              <a:t>: ninguna reina sobre el tablero.</a:t>
            </a:r>
          </a:p>
          <a:p>
            <a:pPr marL="0" lvl="0" indent="0" algn="just">
              <a:buNone/>
            </a:pPr>
            <a:r>
              <a:rPr lang="es-ES" sz="1800" b="1" dirty="0" smtClean="0">
                <a:latin typeface="Arial" panose="020B0604020202020204" pitchFamily="34" charset="0"/>
                <a:cs typeface="Arial" panose="020B0604020202020204" pitchFamily="34" charset="0"/>
              </a:rPr>
              <a:t>Función sucesor</a:t>
            </a:r>
            <a:r>
              <a:rPr lang="es-ES" sz="1800" dirty="0" smtClean="0">
                <a:latin typeface="Arial" panose="020B0604020202020204" pitchFamily="34" charset="0"/>
                <a:cs typeface="Arial" panose="020B0604020202020204" pitchFamily="34" charset="0"/>
              </a:rPr>
              <a:t>: añadir una reina a cualquier cuadrado vacío.</a:t>
            </a:r>
          </a:p>
          <a:p>
            <a:pPr marL="0" lvl="0" indent="0" algn="just">
              <a:buNone/>
            </a:pPr>
            <a:r>
              <a:rPr lang="es-ES" sz="1800" b="1" dirty="0" smtClean="0">
                <a:latin typeface="Arial" panose="020B0604020202020204" pitchFamily="34" charset="0"/>
                <a:cs typeface="Arial" panose="020B0604020202020204" pitchFamily="34" charset="0"/>
              </a:rPr>
              <a:t>Test objetivo</a:t>
            </a:r>
            <a:r>
              <a:rPr lang="es-ES" sz="1800" dirty="0" smtClean="0">
                <a:latin typeface="Arial" panose="020B0604020202020204" pitchFamily="34" charset="0"/>
                <a:cs typeface="Arial" panose="020B0604020202020204" pitchFamily="34" charset="0"/>
              </a:rPr>
              <a:t>: ocho reinas sobre el tablero, ninguna es atacada.</a:t>
            </a:r>
          </a:p>
          <a:p>
            <a:pPr marL="0" lvl="0" indent="0" algn="just">
              <a:buNone/>
            </a:pPr>
            <a:endParaRPr lang="es-ES" sz="1800" dirty="0" smtClean="0">
              <a:latin typeface="Arial" panose="020B0604020202020204" pitchFamily="34" charset="0"/>
              <a:cs typeface="Arial" panose="020B0604020202020204" pitchFamily="34" charset="0"/>
            </a:endParaRPr>
          </a:p>
          <a:p>
            <a:pPr marL="0" lvl="0" indent="0" algn="just">
              <a:buNone/>
            </a:pPr>
            <a:endParaRPr lang="es-ES" sz="1800" dirty="0" smtClean="0">
              <a:latin typeface="Arial" panose="020B0604020202020204" pitchFamily="34" charset="0"/>
              <a:cs typeface="Arial" panose="020B0604020202020204" pitchFamily="34" charset="0"/>
            </a:endParaRPr>
          </a:p>
        </p:txBody>
      </p:sp>
      <p:sp>
        <p:nvSpPr>
          <p:cNvPr id="4" name="2 Subtítulo"/>
          <p:cNvSpPr txBox="1">
            <a:spLocks/>
          </p:cNvSpPr>
          <p:nvPr/>
        </p:nvSpPr>
        <p:spPr>
          <a:xfrm>
            <a:off x="533400" y="0"/>
            <a:ext cx="2590800" cy="685800"/>
          </a:xfrm>
          <a:prstGeom prst="rect">
            <a:avLst/>
          </a:prstGeom>
        </p:spPr>
        <p:txBody>
          <a:bodyPr vert="horz">
            <a:normAutofit/>
          </a:bodyPr>
          <a:lstStyle/>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smtClean="0">
                <a:ln>
                  <a:noFill/>
                </a:ln>
                <a:solidFill>
                  <a:schemeClr val="tx1"/>
                </a:solidFill>
                <a:effectLst/>
                <a:uLnTx/>
                <a:uFillTx/>
                <a:latin typeface="+mn-lt"/>
                <a:ea typeface="+mn-ea"/>
                <a:cs typeface="+mn-cs"/>
              </a:rPr>
              <a:t>Universidad Tecnológica Nacional </a:t>
            </a:r>
          </a:p>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smtClean="0">
                <a:ln>
                  <a:noFill/>
                </a:ln>
                <a:solidFill>
                  <a:schemeClr val="tx1"/>
                </a:solidFill>
                <a:effectLst/>
                <a:uLnTx/>
                <a:uFillTx/>
                <a:latin typeface="+mn-lt"/>
                <a:ea typeface="+mn-ea"/>
                <a:cs typeface="+mn-cs"/>
              </a:rPr>
              <a:t>Facultad  Regional Córdoba</a:t>
            </a:r>
            <a:endParaRPr kumimoji="0" lang="en-US" sz="11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smtClean="0">
                <a:ln>
                  <a:noFill/>
                </a:ln>
                <a:solidFill>
                  <a:schemeClr val="tx1"/>
                </a:solidFill>
                <a:effectLst/>
                <a:uLnTx/>
                <a:uFillTx/>
                <a:latin typeface="+mn-lt"/>
                <a:ea typeface="+mn-ea"/>
                <a:cs typeface="+mn-cs"/>
              </a:rPr>
              <a:t>Ing. en Sistemas de Información</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4 Imagen"/>
          <p:cNvPicPr/>
          <p:nvPr/>
        </p:nvPicPr>
        <p:blipFill>
          <a:blip r:embed="rId2" cstate="print">
            <a:extLst>
              <a:ext uri="{28A0092B-C50C-407E-A947-70E740481C1C}">
                <a14:useLocalDpi xmlns:a14="http://schemas.microsoft.com/office/drawing/2010/main" val="0"/>
              </a:ext>
            </a:extLst>
          </a:blip>
          <a:srcRect l="-38" t="-31" r="-38" b="-31"/>
          <a:stretch>
            <a:fillRect/>
          </a:stretch>
        </p:blipFill>
        <p:spPr bwMode="auto">
          <a:xfrm>
            <a:off x="228600" y="0"/>
            <a:ext cx="533400" cy="533400"/>
          </a:xfrm>
          <a:prstGeom prst="rect">
            <a:avLst/>
          </a:prstGeom>
          <a:solidFill>
            <a:srgbClr val="FFFFFF">
              <a:alpha val="0"/>
            </a:srgbClr>
          </a:solidFill>
          <a:ln>
            <a:noFill/>
          </a:ln>
        </p:spPr>
      </p:pic>
      <p:sp>
        <p:nvSpPr>
          <p:cNvPr id="6" name="1 Título"/>
          <p:cNvSpPr txBox="1">
            <a:spLocks/>
          </p:cNvSpPr>
          <p:nvPr/>
        </p:nvSpPr>
        <p:spPr>
          <a:xfrm>
            <a:off x="5334000" y="0"/>
            <a:ext cx="3810000" cy="762000"/>
          </a:xfrm>
          <a:prstGeom prst="rect">
            <a:avLst/>
          </a:prstGeom>
        </p:spPr>
        <p:txBody>
          <a:bodyPr vert="horz" lIns="0" rIns="0" bIns="0" anchor="b">
            <a:normAutofit fontScale="3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000" b="0" i="0" u="none" strike="noStrike" kern="1200" cap="none" spc="0" normalizeH="0" baseline="0" noProof="0" dirty="0" smtClean="0">
                <a:ln>
                  <a:noFill/>
                </a:ln>
                <a:solidFill>
                  <a:schemeClr val="tx2"/>
                </a:solidFill>
                <a:effectLst/>
                <a:uLnTx/>
                <a:uFillTx/>
                <a:latin typeface="+mj-lt"/>
                <a:ea typeface="+mj-ea"/>
                <a:cs typeface="+mj-cs"/>
              </a:rPr>
              <a:t/>
            </a:r>
            <a:br>
              <a:rPr kumimoji="0" lang="es-ES" sz="5000" b="0" i="0" u="none" strike="noStrike" kern="1200" cap="none" spc="0" normalizeH="0" baseline="0" noProof="0" dirty="0" smtClean="0">
                <a:ln>
                  <a:noFill/>
                </a:ln>
                <a:solidFill>
                  <a:schemeClr val="tx2"/>
                </a:solidFill>
                <a:effectLst/>
                <a:uLnTx/>
                <a:uFillTx/>
                <a:latin typeface="+mj-lt"/>
                <a:ea typeface="+mj-ea"/>
                <a:cs typeface="+mj-cs"/>
              </a:rPr>
            </a:br>
            <a:r>
              <a:rPr kumimoji="0" lang="en-US" sz="5000" b="0" i="0" u="none" strike="noStrike" kern="1200" cap="none" spc="0" normalizeH="0" baseline="0" noProof="0" dirty="0" smtClean="0">
                <a:ln>
                  <a:noFill/>
                </a:ln>
                <a:solidFill>
                  <a:schemeClr val="tx2"/>
                </a:solidFill>
                <a:effectLst/>
                <a:uLnTx/>
                <a:uFillTx/>
                <a:latin typeface="+mj-lt"/>
                <a:ea typeface="+mj-ea"/>
                <a:cs typeface="+mj-cs"/>
              </a:rPr>
              <a:t/>
            </a:r>
            <a:br>
              <a:rPr kumimoji="0" lang="en-US" sz="5000" b="0" i="0" u="none" strike="noStrike" kern="1200" cap="none" spc="0" normalizeH="0" baseline="0" noProof="0" dirty="0" smtClean="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6 CuadroTexto"/>
          <p:cNvSpPr txBox="1"/>
          <p:nvPr/>
        </p:nvSpPr>
        <p:spPr>
          <a:xfrm>
            <a:off x="0" y="762000"/>
            <a:ext cx="9144000" cy="4616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n-US" sz="2400" dirty="0" err="1" smtClean="0">
                <a:latin typeface="Arial" pitchFamily="34" charset="0"/>
                <a:cs typeface="Arial" pitchFamily="34" charset="0"/>
              </a:rPr>
              <a:t>Búsqueda</a:t>
            </a:r>
            <a:endParaRPr lang="en-US" sz="2400" dirty="0">
              <a:latin typeface="Arial" pitchFamily="34" charset="0"/>
              <a:cs typeface="Arial" pitchFamily="34" charset="0"/>
            </a:endParaRPr>
          </a:p>
        </p:txBody>
      </p:sp>
      <p:sp>
        <p:nvSpPr>
          <p:cNvPr id="13" name="12 CuadroTexto"/>
          <p:cNvSpPr txBox="1"/>
          <p:nvPr/>
        </p:nvSpPr>
        <p:spPr>
          <a:xfrm>
            <a:off x="0" y="6488668"/>
            <a:ext cx="9144000" cy="276999"/>
          </a:xfrm>
          <a:prstGeom prst="rect">
            <a:avLst/>
          </a:prstGeom>
          <a:noFill/>
          <a:ln>
            <a:solidFill>
              <a:schemeClr val="tx1"/>
            </a:solidFill>
          </a:ln>
        </p:spPr>
        <p:txBody>
          <a:bodyPr wrap="square" rtlCol="0">
            <a:spAutoFit/>
          </a:bodyPr>
          <a:lstStyle/>
          <a:p>
            <a:endParaRPr lang="en-US" sz="1200" dirty="0"/>
          </a:p>
        </p:txBody>
      </p:sp>
      <p:sp>
        <p:nvSpPr>
          <p:cNvPr id="9" name="8 Marcador de pie de página"/>
          <p:cNvSpPr>
            <a:spLocks noGrp="1"/>
          </p:cNvSpPr>
          <p:nvPr>
            <p:ph type="ftr" sz="quarter" idx="11"/>
          </p:nvPr>
        </p:nvSpPr>
        <p:spPr>
          <a:xfrm>
            <a:off x="0" y="6172200"/>
            <a:ext cx="9144000" cy="685800"/>
          </a:xfrm>
        </p:spPr>
        <p:txBody>
          <a:bodyPr/>
          <a:lstStyle/>
          <a:p>
            <a:pPr algn="ctr"/>
            <a:endParaRPr lang="es-ES" sz="1100" b="1" dirty="0" smtClean="0"/>
          </a:p>
          <a:p>
            <a:pPr algn="ctr"/>
            <a:endParaRPr lang="es-ES" sz="1100" b="1" dirty="0"/>
          </a:p>
          <a:p>
            <a:pPr algn="ctr"/>
            <a:endParaRPr lang="es-ES" sz="1100" b="1" dirty="0" smtClean="0"/>
          </a:p>
          <a:p>
            <a:pPr algn="ctr"/>
            <a:endParaRPr lang="es-ES" sz="1100" b="1" dirty="0" smtClean="0"/>
          </a:p>
          <a:p>
            <a:pPr algn="ctr"/>
            <a:r>
              <a:rPr lang="es-ES" sz="1100" b="1" dirty="0" smtClean="0"/>
              <a:t>Ing. Sandra </a:t>
            </a:r>
            <a:r>
              <a:rPr lang="es-ES" sz="1100" b="1" dirty="0" err="1" smtClean="0"/>
              <a:t>Olariaga</a:t>
            </a:r>
            <a:r>
              <a:rPr lang="es-ES" sz="1100" b="1" dirty="0" smtClean="0"/>
              <a:t>         Ing. Nancy </a:t>
            </a:r>
            <a:r>
              <a:rPr lang="es-ES" sz="1100" b="1" dirty="0" err="1" smtClean="0"/>
              <a:t>Paez</a:t>
            </a:r>
            <a:endParaRPr lang="es-ES" sz="1100" dirty="0" smtClean="0"/>
          </a:p>
          <a:p>
            <a:pPr algn="ctr"/>
            <a:endParaRPr lang="en-US" sz="1100" dirty="0"/>
          </a:p>
        </p:txBody>
      </p:sp>
      <p:sp>
        <p:nvSpPr>
          <p:cNvPr id="10" name="9 Título"/>
          <p:cNvSpPr>
            <a:spLocks noGrp="1"/>
          </p:cNvSpPr>
          <p:nvPr>
            <p:ph type="title"/>
          </p:nvPr>
        </p:nvSpPr>
        <p:spPr>
          <a:xfrm>
            <a:off x="4191000" y="228600"/>
            <a:ext cx="4495800" cy="457200"/>
          </a:xfrm>
        </p:spPr>
        <p:txBody>
          <a:bodyPr>
            <a:normAutofit/>
          </a:bodyPr>
          <a:lstStyle/>
          <a:p>
            <a:pPr algn="ctr"/>
            <a:r>
              <a:rPr lang="es-ES" sz="2000" dirty="0" smtClean="0">
                <a:latin typeface="Arial" pitchFamily="34" charset="0"/>
                <a:cs typeface="Arial" pitchFamily="34" charset="0"/>
              </a:rPr>
              <a:t>Inteligencia Artificial</a:t>
            </a:r>
            <a:endParaRPr lang="es-ES" sz="2000" dirty="0">
              <a:latin typeface="Arial" pitchFamily="34" charset="0"/>
              <a:cs typeface="Arial" pitchFamily="34" charset="0"/>
            </a:endParaRPr>
          </a:p>
        </p:txBody>
      </p:sp>
      <p:pic>
        <p:nvPicPr>
          <p:cNvPr id="2" name="Imagen 1"/>
          <p:cNvPicPr>
            <a:picLocks noChangeAspect="1"/>
          </p:cNvPicPr>
          <p:nvPr/>
        </p:nvPicPr>
        <p:blipFill>
          <a:blip r:embed="rId3"/>
          <a:stretch>
            <a:fillRect/>
          </a:stretch>
        </p:blipFill>
        <p:spPr>
          <a:xfrm>
            <a:off x="2286000" y="4038601"/>
            <a:ext cx="3167062" cy="2041266"/>
          </a:xfrm>
          <a:prstGeom prst="rect">
            <a:avLst/>
          </a:prstGeom>
        </p:spPr>
      </p:pic>
    </p:spTree>
    <p:extLst>
      <p:ext uri="{BB962C8B-B14F-4D97-AF65-F5344CB8AC3E}">
        <p14:creationId xmlns:p14="http://schemas.microsoft.com/office/powerpoint/2010/main" val="1358838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28600" y="1371600"/>
            <a:ext cx="8686800" cy="4953000"/>
          </a:xfrm>
        </p:spPr>
        <p:txBody>
          <a:bodyPr>
            <a:normAutofit/>
          </a:bodyPr>
          <a:lstStyle/>
          <a:p>
            <a:pPr marL="0" lvl="0" indent="0" algn="just">
              <a:buNone/>
            </a:pPr>
            <a:r>
              <a:rPr lang="es-ES" sz="1800" dirty="0" smtClean="0">
                <a:latin typeface="Arial" panose="020B0604020202020204" pitchFamily="34" charset="0"/>
                <a:cs typeface="Arial" panose="020B0604020202020204" pitchFamily="34" charset="0"/>
              </a:rPr>
              <a:t>Una mejor formulación deberá prohibir colocar una reina en cualquier cuadrado que este atacado.</a:t>
            </a:r>
          </a:p>
          <a:p>
            <a:pPr marL="0" lvl="0" indent="0" algn="just">
              <a:buNone/>
            </a:pPr>
            <a:endParaRPr lang="es-ES" sz="1800" dirty="0" smtClean="0">
              <a:latin typeface="Arial" panose="020B0604020202020204" pitchFamily="34" charset="0"/>
              <a:cs typeface="Arial" panose="020B0604020202020204" pitchFamily="34" charset="0"/>
            </a:endParaRPr>
          </a:p>
          <a:p>
            <a:pPr marL="0" lvl="0" indent="0" algn="just">
              <a:buNone/>
            </a:pPr>
            <a:r>
              <a:rPr lang="es-ES" sz="1800" b="1" dirty="0" smtClean="0">
                <a:latin typeface="Arial" panose="020B0604020202020204" pitchFamily="34" charset="0"/>
                <a:cs typeface="Arial" panose="020B0604020202020204" pitchFamily="34" charset="0"/>
              </a:rPr>
              <a:t>Estados</a:t>
            </a:r>
            <a:r>
              <a:rPr lang="es-ES" sz="1800" dirty="0" smtClean="0">
                <a:latin typeface="Arial" panose="020B0604020202020204" pitchFamily="34" charset="0"/>
                <a:cs typeface="Arial" panose="020B0604020202020204" pitchFamily="34" charset="0"/>
              </a:rPr>
              <a:t>: son estados la combinación n reinas 0 ≤ n </a:t>
            </a:r>
            <a:r>
              <a:rPr lang="es-ES" sz="1800" dirty="0">
                <a:latin typeface="Arial" panose="020B0604020202020204" pitchFamily="34" charset="0"/>
                <a:cs typeface="Arial" panose="020B0604020202020204" pitchFamily="34" charset="0"/>
              </a:rPr>
              <a:t>≤ </a:t>
            </a:r>
            <a:r>
              <a:rPr lang="es-ES" sz="1800" dirty="0" smtClean="0">
                <a:latin typeface="Arial" panose="020B0604020202020204" pitchFamily="34" charset="0"/>
                <a:cs typeface="Arial" panose="020B0604020202020204" pitchFamily="34" charset="0"/>
              </a:rPr>
              <a:t>8 una por columna desde la columna de más a la izquierda sin que una reina ataque a otra.</a:t>
            </a:r>
          </a:p>
          <a:p>
            <a:pPr marL="0" lvl="0" indent="0" algn="just">
              <a:buNone/>
            </a:pPr>
            <a:r>
              <a:rPr lang="es-ES" sz="1800" b="1" dirty="0" smtClean="0">
                <a:latin typeface="Arial" panose="020B0604020202020204" pitchFamily="34" charset="0"/>
                <a:cs typeface="Arial" panose="020B0604020202020204" pitchFamily="34" charset="0"/>
              </a:rPr>
              <a:t>Estado inicial</a:t>
            </a:r>
            <a:r>
              <a:rPr lang="es-ES" sz="1800" dirty="0" smtClean="0">
                <a:latin typeface="Arial" panose="020B0604020202020204" pitchFamily="34" charset="0"/>
                <a:cs typeface="Arial" panose="020B0604020202020204" pitchFamily="34" charset="0"/>
              </a:rPr>
              <a:t>: ninguna reina sobre el tablero.</a:t>
            </a:r>
          </a:p>
          <a:p>
            <a:pPr marL="0" lvl="0" indent="0" algn="just">
              <a:buNone/>
            </a:pPr>
            <a:r>
              <a:rPr lang="es-ES" sz="1800" b="1" dirty="0" smtClean="0">
                <a:latin typeface="Arial" panose="020B0604020202020204" pitchFamily="34" charset="0"/>
                <a:cs typeface="Arial" panose="020B0604020202020204" pitchFamily="34" charset="0"/>
              </a:rPr>
              <a:t>Función sucesor</a:t>
            </a:r>
            <a:r>
              <a:rPr lang="es-ES" sz="1800" dirty="0" smtClean="0">
                <a:latin typeface="Arial" panose="020B0604020202020204" pitchFamily="34" charset="0"/>
                <a:cs typeface="Arial" panose="020B0604020202020204" pitchFamily="34" charset="0"/>
              </a:rPr>
              <a:t>: añadir una reina a cualquier cuadrado en la columna más a la izquierda vacía tal que no sea atacada por cualquier otra reina.</a:t>
            </a:r>
          </a:p>
          <a:p>
            <a:pPr marL="0" lvl="0" indent="0" algn="just">
              <a:buNone/>
            </a:pPr>
            <a:r>
              <a:rPr lang="es-ES" sz="1800" b="1" dirty="0" smtClean="0">
                <a:latin typeface="Arial" panose="020B0604020202020204" pitchFamily="34" charset="0"/>
                <a:cs typeface="Arial" panose="020B0604020202020204" pitchFamily="34" charset="0"/>
              </a:rPr>
              <a:t>Test objetivo</a:t>
            </a:r>
            <a:r>
              <a:rPr lang="es-ES" sz="1800" dirty="0" smtClean="0">
                <a:latin typeface="Arial" panose="020B0604020202020204" pitchFamily="34" charset="0"/>
                <a:cs typeface="Arial" panose="020B0604020202020204" pitchFamily="34" charset="0"/>
              </a:rPr>
              <a:t>: ocho reinas sobre el tablero, ninguna es </a:t>
            </a:r>
            <a:r>
              <a:rPr lang="es-ES" sz="1800" smtClean="0">
                <a:latin typeface="Arial" panose="020B0604020202020204" pitchFamily="34" charset="0"/>
                <a:cs typeface="Arial" panose="020B0604020202020204" pitchFamily="34" charset="0"/>
              </a:rPr>
              <a:t>atacada.</a:t>
            </a:r>
          </a:p>
          <a:p>
            <a:pPr marL="0" lvl="0" indent="0" algn="just">
              <a:buNone/>
            </a:pPr>
            <a:endParaRPr lang="es-ES" sz="1800" dirty="0" smtClean="0">
              <a:latin typeface="Arial" panose="020B0604020202020204" pitchFamily="34" charset="0"/>
              <a:cs typeface="Arial" panose="020B0604020202020204" pitchFamily="34" charset="0"/>
            </a:endParaRPr>
          </a:p>
          <a:p>
            <a:pPr marL="0" lvl="0" indent="0" algn="just">
              <a:buNone/>
            </a:pPr>
            <a:endParaRPr lang="es-ES" sz="1800" dirty="0" smtClean="0">
              <a:latin typeface="Arial" panose="020B0604020202020204" pitchFamily="34" charset="0"/>
              <a:cs typeface="Arial" panose="020B0604020202020204" pitchFamily="34" charset="0"/>
            </a:endParaRPr>
          </a:p>
          <a:p>
            <a:pPr marL="0" lvl="0" indent="0" algn="just">
              <a:buNone/>
            </a:pPr>
            <a:endParaRPr lang="es-ES" sz="1800" dirty="0" smtClean="0">
              <a:latin typeface="Arial" panose="020B0604020202020204" pitchFamily="34" charset="0"/>
              <a:cs typeface="Arial" panose="020B0604020202020204" pitchFamily="34" charset="0"/>
            </a:endParaRPr>
          </a:p>
        </p:txBody>
      </p:sp>
      <p:sp>
        <p:nvSpPr>
          <p:cNvPr id="4" name="2 Subtítulo"/>
          <p:cNvSpPr txBox="1">
            <a:spLocks/>
          </p:cNvSpPr>
          <p:nvPr/>
        </p:nvSpPr>
        <p:spPr>
          <a:xfrm>
            <a:off x="533400" y="0"/>
            <a:ext cx="2590800" cy="685800"/>
          </a:xfrm>
          <a:prstGeom prst="rect">
            <a:avLst/>
          </a:prstGeom>
        </p:spPr>
        <p:txBody>
          <a:bodyPr vert="horz">
            <a:normAutofit/>
          </a:bodyPr>
          <a:lstStyle/>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smtClean="0">
                <a:ln>
                  <a:noFill/>
                </a:ln>
                <a:solidFill>
                  <a:schemeClr val="tx1"/>
                </a:solidFill>
                <a:effectLst/>
                <a:uLnTx/>
                <a:uFillTx/>
                <a:latin typeface="+mn-lt"/>
                <a:ea typeface="+mn-ea"/>
                <a:cs typeface="+mn-cs"/>
              </a:rPr>
              <a:t>Universidad Tecnológica Nacional </a:t>
            </a:r>
          </a:p>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smtClean="0">
                <a:ln>
                  <a:noFill/>
                </a:ln>
                <a:solidFill>
                  <a:schemeClr val="tx1"/>
                </a:solidFill>
                <a:effectLst/>
                <a:uLnTx/>
                <a:uFillTx/>
                <a:latin typeface="+mn-lt"/>
                <a:ea typeface="+mn-ea"/>
                <a:cs typeface="+mn-cs"/>
              </a:rPr>
              <a:t>Facultad  Regional Córdoba</a:t>
            </a:r>
            <a:endParaRPr kumimoji="0" lang="en-US" sz="11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ctr" defTabSz="914400" rtl="0" eaLnBrk="1" fontAlgn="auto" latinLnBrk="0" hangingPunct="1">
              <a:lnSpc>
                <a:spcPct val="100000"/>
              </a:lnSpc>
              <a:spcBef>
                <a:spcPts val="0"/>
              </a:spcBef>
              <a:spcAft>
                <a:spcPts val="0"/>
              </a:spcAft>
              <a:buClr>
                <a:schemeClr val="accent3"/>
              </a:buClr>
              <a:buSzPct val="95000"/>
              <a:buFont typeface="Wingdings 2"/>
              <a:buChar char=""/>
              <a:tabLst/>
              <a:defRPr/>
            </a:pPr>
            <a:r>
              <a:rPr kumimoji="0" lang="es-ES" sz="1100" b="0" i="0" u="none" strike="noStrike" kern="1200" cap="none" spc="0" normalizeH="0" baseline="0" noProof="0" dirty="0" smtClean="0">
                <a:ln>
                  <a:noFill/>
                </a:ln>
                <a:solidFill>
                  <a:schemeClr val="tx1"/>
                </a:solidFill>
                <a:effectLst/>
                <a:uLnTx/>
                <a:uFillTx/>
                <a:latin typeface="+mn-lt"/>
                <a:ea typeface="+mn-ea"/>
                <a:cs typeface="+mn-cs"/>
              </a:rPr>
              <a:t>Ing. en Sistemas de Información</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4 Imagen"/>
          <p:cNvPicPr/>
          <p:nvPr/>
        </p:nvPicPr>
        <p:blipFill>
          <a:blip r:embed="rId2" cstate="print">
            <a:extLst>
              <a:ext uri="{28A0092B-C50C-407E-A947-70E740481C1C}">
                <a14:useLocalDpi xmlns:a14="http://schemas.microsoft.com/office/drawing/2010/main" val="0"/>
              </a:ext>
            </a:extLst>
          </a:blip>
          <a:srcRect l="-38" t="-31" r="-38" b="-31"/>
          <a:stretch>
            <a:fillRect/>
          </a:stretch>
        </p:blipFill>
        <p:spPr bwMode="auto">
          <a:xfrm>
            <a:off x="228600" y="0"/>
            <a:ext cx="533400" cy="533400"/>
          </a:xfrm>
          <a:prstGeom prst="rect">
            <a:avLst/>
          </a:prstGeom>
          <a:solidFill>
            <a:srgbClr val="FFFFFF">
              <a:alpha val="0"/>
            </a:srgbClr>
          </a:solidFill>
          <a:ln>
            <a:noFill/>
          </a:ln>
        </p:spPr>
      </p:pic>
      <p:sp>
        <p:nvSpPr>
          <p:cNvPr id="6" name="1 Título"/>
          <p:cNvSpPr txBox="1">
            <a:spLocks/>
          </p:cNvSpPr>
          <p:nvPr/>
        </p:nvSpPr>
        <p:spPr>
          <a:xfrm>
            <a:off x="5334000" y="0"/>
            <a:ext cx="3810000" cy="762000"/>
          </a:xfrm>
          <a:prstGeom prst="rect">
            <a:avLst/>
          </a:prstGeom>
        </p:spPr>
        <p:txBody>
          <a:bodyPr vert="horz" lIns="0" rIns="0" bIns="0" anchor="b">
            <a:normAutofit fontScale="3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000" b="0" i="0" u="none" strike="noStrike" kern="1200" cap="none" spc="0" normalizeH="0" baseline="0" noProof="0" dirty="0" smtClean="0">
                <a:ln>
                  <a:noFill/>
                </a:ln>
                <a:solidFill>
                  <a:schemeClr val="tx2"/>
                </a:solidFill>
                <a:effectLst/>
                <a:uLnTx/>
                <a:uFillTx/>
                <a:latin typeface="+mj-lt"/>
                <a:ea typeface="+mj-ea"/>
                <a:cs typeface="+mj-cs"/>
              </a:rPr>
              <a:t/>
            </a:r>
            <a:br>
              <a:rPr kumimoji="0" lang="es-ES" sz="5000" b="0" i="0" u="none" strike="noStrike" kern="1200" cap="none" spc="0" normalizeH="0" baseline="0" noProof="0" dirty="0" smtClean="0">
                <a:ln>
                  <a:noFill/>
                </a:ln>
                <a:solidFill>
                  <a:schemeClr val="tx2"/>
                </a:solidFill>
                <a:effectLst/>
                <a:uLnTx/>
                <a:uFillTx/>
                <a:latin typeface="+mj-lt"/>
                <a:ea typeface="+mj-ea"/>
                <a:cs typeface="+mj-cs"/>
              </a:rPr>
            </a:br>
            <a:r>
              <a:rPr kumimoji="0" lang="en-US" sz="5000" b="0" i="0" u="none" strike="noStrike" kern="1200" cap="none" spc="0" normalizeH="0" baseline="0" noProof="0" dirty="0" smtClean="0">
                <a:ln>
                  <a:noFill/>
                </a:ln>
                <a:solidFill>
                  <a:schemeClr val="tx2"/>
                </a:solidFill>
                <a:effectLst/>
                <a:uLnTx/>
                <a:uFillTx/>
                <a:latin typeface="+mj-lt"/>
                <a:ea typeface="+mj-ea"/>
                <a:cs typeface="+mj-cs"/>
              </a:rPr>
              <a:t/>
            </a:r>
            <a:br>
              <a:rPr kumimoji="0" lang="en-US" sz="5000" b="0" i="0" u="none" strike="noStrike" kern="1200" cap="none" spc="0" normalizeH="0" baseline="0" noProof="0" dirty="0" smtClean="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6 CuadroTexto"/>
          <p:cNvSpPr txBox="1"/>
          <p:nvPr/>
        </p:nvSpPr>
        <p:spPr>
          <a:xfrm>
            <a:off x="0" y="762000"/>
            <a:ext cx="9144000" cy="4616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algn="ctr"/>
            <a:r>
              <a:rPr lang="en-US" sz="2400" dirty="0" err="1" smtClean="0">
                <a:latin typeface="Arial" pitchFamily="34" charset="0"/>
                <a:cs typeface="Arial" pitchFamily="34" charset="0"/>
              </a:rPr>
              <a:t>Búsqueda</a:t>
            </a:r>
            <a:endParaRPr lang="en-US" sz="2400" dirty="0">
              <a:latin typeface="Arial" pitchFamily="34" charset="0"/>
              <a:cs typeface="Arial" pitchFamily="34" charset="0"/>
            </a:endParaRPr>
          </a:p>
        </p:txBody>
      </p:sp>
      <p:sp>
        <p:nvSpPr>
          <p:cNvPr id="13" name="12 CuadroTexto"/>
          <p:cNvSpPr txBox="1"/>
          <p:nvPr/>
        </p:nvSpPr>
        <p:spPr>
          <a:xfrm>
            <a:off x="0" y="6488668"/>
            <a:ext cx="9144000" cy="276999"/>
          </a:xfrm>
          <a:prstGeom prst="rect">
            <a:avLst/>
          </a:prstGeom>
          <a:noFill/>
          <a:ln>
            <a:solidFill>
              <a:schemeClr val="tx1"/>
            </a:solidFill>
          </a:ln>
        </p:spPr>
        <p:txBody>
          <a:bodyPr wrap="square" rtlCol="0">
            <a:spAutoFit/>
          </a:bodyPr>
          <a:lstStyle/>
          <a:p>
            <a:endParaRPr lang="en-US" sz="1200" dirty="0"/>
          </a:p>
        </p:txBody>
      </p:sp>
      <p:sp>
        <p:nvSpPr>
          <p:cNvPr id="9" name="8 Marcador de pie de página"/>
          <p:cNvSpPr>
            <a:spLocks noGrp="1"/>
          </p:cNvSpPr>
          <p:nvPr>
            <p:ph type="ftr" sz="quarter" idx="11"/>
          </p:nvPr>
        </p:nvSpPr>
        <p:spPr>
          <a:xfrm>
            <a:off x="0" y="6172200"/>
            <a:ext cx="9144000" cy="685800"/>
          </a:xfrm>
        </p:spPr>
        <p:txBody>
          <a:bodyPr/>
          <a:lstStyle/>
          <a:p>
            <a:pPr algn="ctr"/>
            <a:endParaRPr lang="es-ES" sz="1100" b="1" dirty="0" smtClean="0"/>
          </a:p>
          <a:p>
            <a:pPr algn="ctr"/>
            <a:endParaRPr lang="es-ES" sz="1100" b="1" dirty="0"/>
          </a:p>
          <a:p>
            <a:pPr algn="ctr"/>
            <a:endParaRPr lang="es-ES" sz="1100" b="1" dirty="0" smtClean="0"/>
          </a:p>
          <a:p>
            <a:pPr algn="ctr"/>
            <a:endParaRPr lang="es-ES" sz="1100" b="1" dirty="0" smtClean="0"/>
          </a:p>
          <a:p>
            <a:pPr algn="ctr"/>
            <a:r>
              <a:rPr lang="es-ES" sz="1100" b="1" dirty="0" smtClean="0"/>
              <a:t>Ing. Sandra </a:t>
            </a:r>
            <a:r>
              <a:rPr lang="es-ES" sz="1100" b="1" dirty="0" err="1" smtClean="0"/>
              <a:t>Olariaga</a:t>
            </a:r>
            <a:r>
              <a:rPr lang="es-ES" sz="1100" b="1" dirty="0" smtClean="0"/>
              <a:t>         Ing. Nancy </a:t>
            </a:r>
            <a:r>
              <a:rPr lang="es-ES" sz="1100" b="1" dirty="0" err="1" smtClean="0"/>
              <a:t>Paez</a:t>
            </a:r>
            <a:endParaRPr lang="es-ES" sz="1100" dirty="0" smtClean="0"/>
          </a:p>
          <a:p>
            <a:pPr algn="ctr"/>
            <a:endParaRPr lang="en-US" sz="1100" dirty="0"/>
          </a:p>
        </p:txBody>
      </p:sp>
      <p:sp>
        <p:nvSpPr>
          <p:cNvPr id="10" name="9 Título"/>
          <p:cNvSpPr>
            <a:spLocks noGrp="1"/>
          </p:cNvSpPr>
          <p:nvPr>
            <p:ph type="title"/>
          </p:nvPr>
        </p:nvSpPr>
        <p:spPr>
          <a:xfrm>
            <a:off x="4191000" y="228600"/>
            <a:ext cx="4495800" cy="457200"/>
          </a:xfrm>
        </p:spPr>
        <p:txBody>
          <a:bodyPr>
            <a:normAutofit/>
          </a:bodyPr>
          <a:lstStyle/>
          <a:p>
            <a:pPr algn="ctr"/>
            <a:r>
              <a:rPr lang="es-ES" sz="2000" dirty="0" smtClean="0">
                <a:latin typeface="Arial" pitchFamily="34" charset="0"/>
                <a:cs typeface="Arial" pitchFamily="34" charset="0"/>
              </a:rPr>
              <a:t>Inteligencia Artificial</a:t>
            </a:r>
            <a:endParaRPr lang="es-ES" sz="2000" dirty="0">
              <a:latin typeface="Arial" pitchFamily="34" charset="0"/>
              <a:cs typeface="Arial" pitchFamily="34" charset="0"/>
            </a:endParaRPr>
          </a:p>
        </p:txBody>
      </p:sp>
    </p:spTree>
    <p:extLst>
      <p:ext uri="{BB962C8B-B14F-4D97-AF65-F5344CB8AC3E}">
        <p14:creationId xmlns:p14="http://schemas.microsoft.com/office/powerpoint/2010/main" val="23404435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28600" y="1371600"/>
            <a:ext cx="8686800" cy="4953000"/>
          </a:xfrm>
        </p:spPr>
        <p:txBody>
          <a:bodyPr>
            <a:normAutofit/>
          </a:bodyPr>
          <a:lstStyle/>
          <a:p>
            <a:pPr marL="0" lvl="0" indent="0" algn="just">
              <a:buNone/>
            </a:pPr>
            <a:r>
              <a:rPr lang="es-ES" sz="1800" b="1" dirty="0" smtClean="0">
                <a:latin typeface="Arial" panose="020B0604020202020204" pitchFamily="34" charset="0"/>
                <a:cs typeface="Arial" panose="020B0604020202020204" pitchFamily="34" charset="0"/>
              </a:rPr>
              <a:t>Problemas del mundo real</a:t>
            </a:r>
          </a:p>
          <a:p>
            <a:pPr marL="0" lvl="0" indent="0" algn="just">
              <a:buNone/>
            </a:pPr>
            <a:r>
              <a:rPr lang="es-ES" sz="1800" dirty="0" smtClean="0">
                <a:latin typeface="Arial" panose="020B0604020202020204" pitchFamily="34" charset="0"/>
                <a:cs typeface="Arial" panose="020B0604020202020204" pitchFamily="34" charset="0"/>
              </a:rPr>
              <a:t>Consideremos un ejemplo simplificado de un problema de viajes de líneas aéreas que especificamos como:</a:t>
            </a:r>
          </a:p>
          <a:p>
            <a:pPr marL="0" lvl="0" indent="0" algn="just">
              <a:buNone/>
            </a:pPr>
            <a:endParaRPr lang="es-ES" sz="1800" dirty="0" smtClean="0">
              <a:latin typeface="Arial" panose="020B0604020202020204" pitchFamily="34" charset="0"/>
              <a:cs typeface="Arial" panose="020B0604020202020204" pitchFamily="34" charset="0"/>
            </a:endParaRPr>
          </a:p>
          <a:p>
            <a:pPr marL="0" lvl="0" indent="0" algn="just">
              <a:buNone/>
            </a:pPr>
            <a:r>
              <a:rPr lang="es-ES" sz="1800" b="1" dirty="0" smtClean="0">
                <a:latin typeface="Arial" panose="020B0604020202020204" pitchFamily="34" charset="0"/>
                <a:cs typeface="Arial" panose="020B0604020202020204" pitchFamily="34" charset="0"/>
              </a:rPr>
              <a:t>Estados</a:t>
            </a:r>
            <a:r>
              <a:rPr lang="es-ES" sz="1800" dirty="0" smtClean="0">
                <a:latin typeface="Arial" panose="020B0604020202020204" pitchFamily="34" charset="0"/>
                <a:cs typeface="Arial" panose="020B0604020202020204" pitchFamily="34" charset="0"/>
              </a:rPr>
              <a:t>: cada uno esta representado por una localización, por ejemplo un aeropuerto y la hora actual.</a:t>
            </a:r>
          </a:p>
          <a:p>
            <a:pPr marL="0" lvl="0" indent="0" algn="just">
              <a:buNone/>
            </a:pPr>
            <a:r>
              <a:rPr lang="es-ES" sz="1800" b="1" dirty="0" smtClean="0">
                <a:latin typeface="Arial" panose="020B0604020202020204" pitchFamily="34" charset="0"/>
                <a:cs typeface="Arial" panose="020B0604020202020204" pitchFamily="34" charset="0"/>
              </a:rPr>
              <a:t>Estado inicial</a:t>
            </a:r>
            <a:r>
              <a:rPr lang="es-ES" sz="1800" dirty="0" smtClean="0">
                <a:latin typeface="Arial" panose="020B0604020202020204" pitchFamily="34" charset="0"/>
                <a:cs typeface="Arial" panose="020B0604020202020204" pitchFamily="34" charset="0"/>
              </a:rPr>
              <a:t>: especificado por el problema.</a:t>
            </a:r>
          </a:p>
          <a:p>
            <a:pPr marL="0" lvl="0" indent="0" algn="just">
              <a:buNone/>
            </a:pPr>
            <a:r>
              <a:rPr lang="es-ES" sz="1800" b="1" dirty="0" smtClean="0">
                <a:latin typeface="Arial" panose="020B0604020202020204" pitchFamily="34" charset="0"/>
                <a:cs typeface="Arial" panose="020B0604020202020204" pitchFamily="34" charset="0"/>
              </a:rPr>
              <a:t>Función sucesor</a:t>
            </a:r>
            <a:r>
              <a:rPr lang="es-ES" sz="1800" dirty="0" smtClean="0">
                <a:latin typeface="Arial" panose="020B0604020202020204" pitchFamily="34" charset="0"/>
                <a:cs typeface="Arial" panose="020B0604020202020204" pitchFamily="34" charset="0"/>
              </a:rPr>
              <a:t>: devuelve los estados que resultan de tomar cualquier vuelo programado desde el aeropuerto actual a otro, que salgan a la hora actual más el tiempo de tránsito del aeropuerto.</a:t>
            </a:r>
          </a:p>
          <a:p>
            <a:pPr marL="0" lvl="0" indent="0" algn="just">
              <a:buNone/>
            </a:pPr>
            <a:r>
              <a:rPr lang="es-ES" sz="1800" b="1" dirty="0" smtClean="0">
                <a:latin typeface="Arial" panose="020B0604020202020204" pitchFamily="34" charset="0"/>
                <a:cs typeface="Arial" panose="020B0604020202020204" pitchFamily="34" charset="0"/>
              </a:rPr>
              <a:t>Test objetivo</a:t>
            </a:r>
            <a:r>
              <a:rPr lang="es-ES" sz="1800" dirty="0" smtClean="0">
                <a:latin typeface="Arial" panose="020B0604020202020204" pitchFamily="34" charset="0"/>
                <a:cs typeface="Arial" panose="020B0604020202020204" pitchFamily="34" charset="0"/>
              </a:rPr>
              <a:t>: Tenemos nuestro destino para una cierta hora especificada?</a:t>
            </a:r>
          </a:p>
          <a:p>
            <a:pPr marL="0" lvl="0" indent="0" algn="just">
              <a:buNone/>
            </a:pPr>
            <a:r>
              <a:rPr lang="es-ES" sz="1800" b="1" dirty="0" smtClean="0">
                <a:latin typeface="Arial" panose="020B0604020202020204" pitchFamily="34" charset="0"/>
                <a:cs typeface="Arial" panose="020B0604020202020204" pitchFamily="34" charset="0"/>
              </a:rPr>
              <a:t>Costo del camino</a:t>
            </a:r>
            <a:r>
              <a:rPr lang="es-ES" sz="1800" dirty="0" smtClean="0">
                <a:latin typeface="Arial" panose="020B0604020202020204" pitchFamily="34" charset="0"/>
                <a:cs typeface="Arial" panose="020B0604020202020204" pitchFamily="34" charset="0"/>
              </a:rPr>
              <a:t>: esto depende del costo en dinero, tiempo de espera, tiempo de vuelo, procedimientos de inmigración, calidad del asiento, hora, tipo de avión, etc.</a:t>
            </a:r>
            <a:endParaRPr lang="es-ES" sz="1800" b="1" dirty="0" smtClean="0">
              <a:latin typeface="Arial" panose="020B0604020202020204" pitchFamily="34" charset="0"/>
              <a:cs typeface="Arial" panose="020B0604020202020204" pitchFamily="34" charset="0"/>
            </a:endParaRPr>
          </a:p>
          <a:p>
            <a:pPr marL="0" lvl="0" indent="0" algn="just">
              <a:buNone/>
            </a:pPr>
            <a:endParaRPr lang="es-ES" sz="1800" dirty="0" smtClean="0">
              <a:latin typeface="Arial" panose="020B0604020202020204" pitchFamily="34" charset="0"/>
              <a:cs typeface="Arial" panose="020B0604020202020204" pitchFamily="34" charset="0"/>
            </a:endParaRPr>
          </a:p>
          <a:p>
            <a:pPr marL="0" lvl="0" indent="0" algn="just">
              <a:buNone/>
            </a:pPr>
            <a:endParaRPr lang="es-ES" sz="1800" dirty="0" smtClean="0">
              <a:latin typeface="Arial" panose="020B0604020202020204" pitchFamily="34" charset="0"/>
              <a:cs typeface="Arial" panose="020B0604020202020204" pitchFamily="34" charset="0"/>
            </a:endParaRPr>
          </a:p>
        </p:txBody>
      </p:sp>
      <p:sp>
        <p:nvSpPr>
          <p:cNvPr id="4" name="2 Subtítulo"/>
          <p:cNvSpPr txBox="1">
            <a:spLocks/>
          </p:cNvSpPr>
          <p:nvPr/>
        </p:nvSpPr>
        <p:spPr>
          <a:xfrm>
            <a:off x="533400" y="0"/>
            <a:ext cx="2590800" cy="685800"/>
          </a:xfrm>
          <a:prstGeom prst="rect">
            <a:avLst/>
          </a:prstGeom>
        </p:spPr>
        <p:txBody>
          <a:bodyPr vert="horz">
            <a:normAutofit/>
          </a:bodyPr>
          <a:lstStyle/>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Universidad Tecnológica Nacional </a:t>
            </a:r>
          </a:p>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Facultad  Regional Córdoba</a:t>
            </a:r>
            <a:endParaRPr kumimoji="0" lang="en-US" sz="1100" b="0" i="0" u="none" strike="noStrike" kern="1200" cap="none" spc="0" normalizeH="0" baseline="0" noProof="0" dirty="0" smtClean="0">
              <a:ln>
                <a:noFill/>
              </a:ln>
              <a:solidFill>
                <a:prstClr val="black"/>
              </a:solidFill>
              <a:effectLst/>
              <a:uLnTx/>
              <a:uFillTx/>
              <a:latin typeface="Constantia"/>
              <a:ea typeface="+mn-ea"/>
              <a:cs typeface="+mn-cs"/>
            </a:endParaRPr>
          </a:p>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Ing. en Sistemas de Información</a:t>
            </a:r>
            <a:endParaRPr kumimoji="0" lang="en-US" sz="1100" b="0" i="0" u="none" strike="noStrike" kern="1200" cap="none" spc="0" normalizeH="0" baseline="0" noProof="0" dirty="0">
              <a:ln>
                <a:noFill/>
              </a:ln>
              <a:solidFill>
                <a:prstClr val="black"/>
              </a:solidFill>
              <a:effectLst/>
              <a:uLnTx/>
              <a:uFillTx/>
              <a:latin typeface="Constantia"/>
              <a:ea typeface="+mn-ea"/>
              <a:cs typeface="+mn-cs"/>
            </a:endParaRPr>
          </a:p>
        </p:txBody>
      </p:sp>
      <p:pic>
        <p:nvPicPr>
          <p:cNvPr id="5" name="4 Imagen"/>
          <p:cNvPicPr/>
          <p:nvPr/>
        </p:nvPicPr>
        <p:blipFill>
          <a:blip r:embed="rId2" cstate="print">
            <a:extLst>
              <a:ext uri="{28A0092B-C50C-407E-A947-70E740481C1C}">
                <a14:useLocalDpi xmlns:a14="http://schemas.microsoft.com/office/drawing/2010/main" val="0"/>
              </a:ext>
            </a:extLst>
          </a:blip>
          <a:srcRect l="-38" t="-31" r="-38" b="-31"/>
          <a:stretch>
            <a:fillRect/>
          </a:stretch>
        </p:blipFill>
        <p:spPr bwMode="auto">
          <a:xfrm>
            <a:off x="228600" y="0"/>
            <a:ext cx="533400" cy="533400"/>
          </a:xfrm>
          <a:prstGeom prst="rect">
            <a:avLst/>
          </a:prstGeom>
          <a:solidFill>
            <a:srgbClr val="FFFFFF">
              <a:alpha val="0"/>
            </a:srgbClr>
          </a:solidFill>
          <a:ln>
            <a:noFill/>
          </a:ln>
        </p:spPr>
      </p:pic>
      <p:sp>
        <p:nvSpPr>
          <p:cNvPr id="6" name="1 Título"/>
          <p:cNvSpPr txBox="1">
            <a:spLocks/>
          </p:cNvSpPr>
          <p:nvPr/>
        </p:nvSpPr>
        <p:spPr>
          <a:xfrm>
            <a:off x="5334000" y="0"/>
            <a:ext cx="3810000" cy="762000"/>
          </a:xfrm>
          <a:prstGeom prst="rect">
            <a:avLst/>
          </a:prstGeom>
        </p:spPr>
        <p:txBody>
          <a:bodyPr vert="horz" lIns="0" rIns="0" bIns="0" anchor="b">
            <a:normAutofit fontScale="3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000" b="0" i="0" u="none" strike="noStrike" kern="1200" cap="none" spc="0" normalizeH="0" baseline="0" noProof="0" dirty="0" smtClean="0">
                <a:ln>
                  <a:noFill/>
                </a:ln>
                <a:solidFill>
                  <a:srgbClr val="04617B"/>
                </a:solidFill>
                <a:effectLst/>
                <a:uLnTx/>
                <a:uFillTx/>
                <a:latin typeface="Calibri"/>
                <a:ea typeface="+mn-ea"/>
                <a:cs typeface="+mn-cs"/>
              </a:rPr>
              <a:t/>
            </a:r>
            <a:br>
              <a:rPr kumimoji="0" lang="es-ES" sz="5000" b="0" i="0" u="none" strike="noStrike" kern="1200" cap="none" spc="0" normalizeH="0" baseline="0" noProof="0" dirty="0" smtClean="0">
                <a:ln>
                  <a:noFill/>
                </a:ln>
                <a:solidFill>
                  <a:srgbClr val="04617B"/>
                </a:solidFill>
                <a:effectLst/>
                <a:uLnTx/>
                <a:uFillTx/>
                <a:latin typeface="Calibri"/>
                <a:ea typeface="+mn-ea"/>
                <a:cs typeface="+mn-cs"/>
              </a:rPr>
            </a:br>
            <a:r>
              <a:rPr kumimoji="0" lang="en-US" sz="5000" b="0" i="0" u="none" strike="noStrike" kern="1200" cap="none" spc="0" normalizeH="0" baseline="0" noProof="0" dirty="0" smtClean="0">
                <a:ln>
                  <a:noFill/>
                </a:ln>
                <a:solidFill>
                  <a:srgbClr val="04617B"/>
                </a:solidFill>
                <a:effectLst/>
                <a:uLnTx/>
                <a:uFillTx/>
                <a:latin typeface="Calibri"/>
                <a:ea typeface="+mn-ea"/>
                <a:cs typeface="+mn-cs"/>
              </a:rPr>
              <a:t/>
            </a:r>
            <a:br>
              <a:rPr kumimoji="0" lang="en-US" sz="5000" b="0" i="0" u="none" strike="noStrike" kern="1200" cap="none" spc="0" normalizeH="0" baseline="0" noProof="0" dirty="0" smtClean="0">
                <a:ln>
                  <a:noFill/>
                </a:ln>
                <a:solidFill>
                  <a:srgbClr val="04617B"/>
                </a:solidFill>
                <a:effectLst/>
                <a:uLnTx/>
                <a:uFillTx/>
                <a:latin typeface="Calibri"/>
                <a:ea typeface="+mn-ea"/>
                <a:cs typeface="+mn-cs"/>
              </a:rPr>
            </a:br>
            <a:endParaRPr kumimoji="0" lang="en-US" sz="5000" b="0" i="0" u="none" strike="noStrike" kern="1200" cap="none" spc="0" normalizeH="0" baseline="0" noProof="0" dirty="0">
              <a:ln>
                <a:noFill/>
              </a:ln>
              <a:solidFill>
                <a:srgbClr val="04617B"/>
              </a:solidFill>
              <a:effectLst/>
              <a:uLnTx/>
              <a:uFillTx/>
              <a:latin typeface="Calibri"/>
              <a:ea typeface="+mn-ea"/>
              <a:cs typeface="+mn-cs"/>
            </a:endParaRPr>
          </a:p>
        </p:txBody>
      </p:sp>
      <p:sp>
        <p:nvSpPr>
          <p:cNvPr id="7" name="6 CuadroTexto"/>
          <p:cNvSpPr txBox="1"/>
          <p:nvPr/>
        </p:nvSpPr>
        <p:spPr>
          <a:xfrm>
            <a:off x="0" y="762000"/>
            <a:ext cx="9144000" cy="4616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Búsqueda</a:t>
            </a:r>
            <a:endParaRPr kumimoji="0" lang="en-US" sz="24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13" name="12 CuadroTexto"/>
          <p:cNvSpPr txBox="1"/>
          <p:nvPr/>
        </p:nvSpPr>
        <p:spPr>
          <a:xfrm>
            <a:off x="0" y="6488668"/>
            <a:ext cx="9144000"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onstantia"/>
              <a:ea typeface="+mn-ea"/>
              <a:cs typeface="+mn-cs"/>
            </a:endParaRPr>
          </a:p>
        </p:txBody>
      </p:sp>
      <p:sp>
        <p:nvSpPr>
          <p:cNvPr id="9" name="8 Marcador de pie de página"/>
          <p:cNvSpPr>
            <a:spLocks noGrp="1"/>
          </p:cNvSpPr>
          <p:nvPr>
            <p:ph type="ftr" sz="quarter" idx="11"/>
          </p:nvPr>
        </p:nvSpPr>
        <p:spPr>
          <a:xfrm>
            <a:off x="0" y="6172200"/>
            <a:ext cx="9144000" cy="6858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rPr>
              <a:t>Ing. Sandra </a:t>
            </a:r>
            <a:r>
              <a:rPr kumimoji="0" lang="es-ES" sz="1100" b="1" i="0" u="none" strike="noStrike" kern="1200" cap="none" spc="0" normalizeH="0" baseline="0" noProof="0" dirty="0" err="1" smtClean="0">
                <a:ln>
                  <a:noFill/>
                </a:ln>
                <a:solidFill>
                  <a:srgbClr val="04617B">
                    <a:shade val="90000"/>
                  </a:srgbClr>
                </a:solidFill>
                <a:effectLst/>
                <a:uLnTx/>
                <a:uFillTx/>
                <a:latin typeface="Constantia"/>
                <a:ea typeface="+mn-ea"/>
                <a:cs typeface="+mn-cs"/>
              </a:rPr>
              <a:t>Olariaga</a:t>
            </a:r>
            <a:r>
              <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rPr>
              <a:t>         Ing. Nancy </a:t>
            </a:r>
            <a:r>
              <a:rPr kumimoji="0" lang="es-ES" sz="1100" b="1" i="0" u="none" strike="noStrike" kern="1200" cap="none" spc="0" normalizeH="0" baseline="0" noProof="0" dirty="0" err="1" smtClean="0">
                <a:ln>
                  <a:noFill/>
                </a:ln>
                <a:solidFill>
                  <a:srgbClr val="04617B">
                    <a:shade val="90000"/>
                  </a:srgbClr>
                </a:solidFill>
                <a:effectLst/>
                <a:uLnTx/>
                <a:uFillTx/>
                <a:latin typeface="Constantia"/>
                <a:ea typeface="+mn-ea"/>
                <a:cs typeface="+mn-cs"/>
              </a:rPr>
              <a:t>Paez</a:t>
            </a:r>
            <a:endParaRPr kumimoji="0" lang="es-ES" sz="1100" b="0"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10" name="9 Título"/>
          <p:cNvSpPr>
            <a:spLocks noGrp="1"/>
          </p:cNvSpPr>
          <p:nvPr>
            <p:ph type="title"/>
          </p:nvPr>
        </p:nvSpPr>
        <p:spPr>
          <a:xfrm>
            <a:off x="4191000" y="228600"/>
            <a:ext cx="4495800" cy="457200"/>
          </a:xfrm>
        </p:spPr>
        <p:txBody>
          <a:bodyPr>
            <a:normAutofit/>
          </a:bodyPr>
          <a:lstStyle/>
          <a:p>
            <a:pPr algn="ctr"/>
            <a:r>
              <a:rPr lang="es-ES" sz="2000" dirty="0" smtClean="0">
                <a:latin typeface="Arial" pitchFamily="34" charset="0"/>
                <a:cs typeface="Arial" pitchFamily="34" charset="0"/>
              </a:rPr>
              <a:t>Inteligencia Artificial</a:t>
            </a:r>
            <a:endParaRPr lang="es-ES" sz="2000" dirty="0">
              <a:latin typeface="Arial" pitchFamily="34" charset="0"/>
              <a:cs typeface="Arial" pitchFamily="34" charset="0"/>
            </a:endParaRPr>
          </a:p>
        </p:txBody>
      </p:sp>
    </p:spTree>
    <p:extLst>
      <p:ext uri="{BB962C8B-B14F-4D97-AF65-F5344CB8AC3E}">
        <p14:creationId xmlns:p14="http://schemas.microsoft.com/office/powerpoint/2010/main" val="3367930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28600" y="1371600"/>
            <a:ext cx="8686800" cy="4953000"/>
          </a:xfrm>
        </p:spPr>
        <p:txBody>
          <a:bodyPr>
            <a:normAutofit lnSpcReduction="10000"/>
          </a:bodyPr>
          <a:lstStyle/>
          <a:p>
            <a:pPr marL="0" lvl="0" indent="0" algn="just">
              <a:buNone/>
            </a:pPr>
            <a:r>
              <a:rPr lang="es-ES" sz="1800" dirty="0" smtClean="0">
                <a:latin typeface="Arial" panose="020B0604020202020204" pitchFamily="34" charset="0"/>
                <a:cs typeface="Arial" panose="020B0604020202020204" pitchFamily="34" charset="0"/>
              </a:rPr>
              <a:t>Para resolver el problema de búsqueda se utiliza un </a:t>
            </a:r>
            <a:r>
              <a:rPr lang="es-ES" sz="1800" b="1" dirty="0" smtClean="0">
                <a:latin typeface="Arial" panose="020B0604020202020204" pitchFamily="34" charset="0"/>
                <a:cs typeface="Arial" panose="020B0604020202020204" pitchFamily="34" charset="0"/>
              </a:rPr>
              <a:t>árbol de búsqueda </a:t>
            </a:r>
            <a:r>
              <a:rPr lang="es-ES" sz="1800" dirty="0" smtClean="0">
                <a:latin typeface="Arial" panose="020B0604020202020204" pitchFamily="34" charset="0"/>
                <a:cs typeface="Arial" panose="020B0604020202020204" pitchFamily="34" charset="0"/>
              </a:rPr>
              <a:t>explicito generado por el estado inicial y la </a:t>
            </a:r>
            <a:r>
              <a:rPr lang="es-ES" sz="1800" b="1" dirty="0" smtClean="0">
                <a:latin typeface="Arial" panose="020B0604020202020204" pitchFamily="34" charset="0"/>
                <a:cs typeface="Arial" panose="020B0604020202020204" pitchFamily="34" charset="0"/>
              </a:rPr>
              <a:t>función sucesor</a:t>
            </a:r>
            <a:r>
              <a:rPr lang="es-ES" sz="1800" dirty="0" smtClean="0">
                <a:latin typeface="Arial" panose="020B0604020202020204" pitchFamily="34" charset="0"/>
                <a:cs typeface="Arial" panose="020B0604020202020204" pitchFamily="34" charset="0"/>
              </a:rPr>
              <a:t>, definiendo así </a:t>
            </a:r>
            <a:r>
              <a:rPr lang="es-ES" sz="1800" b="1" dirty="0" smtClean="0">
                <a:latin typeface="Arial" panose="020B0604020202020204" pitchFamily="34" charset="0"/>
                <a:cs typeface="Arial" panose="020B0604020202020204" pitchFamily="34" charset="0"/>
              </a:rPr>
              <a:t>el espacio de estados</a:t>
            </a:r>
            <a:r>
              <a:rPr lang="es-ES" sz="1800" dirty="0" smtClean="0">
                <a:latin typeface="Arial" panose="020B0604020202020204" pitchFamily="34" charset="0"/>
                <a:cs typeface="Arial" panose="020B0604020202020204" pitchFamily="34" charset="0"/>
              </a:rPr>
              <a:t>. La raíz del árbol corresponde al estado inicial. </a:t>
            </a:r>
            <a:r>
              <a:rPr lang="es-ES" sz="1800" b="1" dirty="0" smtClean="0">
                <a:latin typeface="Arial" panose="020B0604020202020204" pitchFamily="34" charset="0"/>
                <a:cs typeface="Arial" panose="020B0604020202020204" pitchFamily="34" charset="0"/>
              </a:rPr>
              <a:t>El primer paso es comprobar si éste es un estado objetivo</a:t>
            </a:r>
            <a:r>
              <a:rPr lang="es-ES" sz="1800" dirty="0" smtClean="0">
                <a:latin typeface="Arial" panose="020B0604020202020204" pitchFamily="34" charset="0"/>
                <a:cs typeface="Arial" panose="020B0604020202020204" pitchFamily="34" charset="0"/>
              </a:rPr>
              <a:t>, Como no estamos en un estado objetivo, tenemos que considerar otros estados. Esto se hace expandiendo el estado actual y generar así un nuevo conjunto de estados. El estado a expandir está determinado por la estrategia de búsqueda.</a:t>
            </a:r>
          </a:p>
          <a:p>
            <a:pPr marL="0" lvl="0" indent="0" algn="just">
              <a:buNone/>
            </a:pPr>
            <a:r>
              <a:rPr lang="es-ES" sz="1800" dirty="0" smtClean="0">
                <a:latin typeface="Arial" panose="020B0604020202020204" pitchFamily="34" charset="0"/>
                <a:cs typeface="Arial" panose="020B0604020202020204" pitchFamily="34" charset="0"/>
              </a:rPr>
              <a:t>Para el problema de búsqueda de una ruta hay una determinada cantidad de estados en el espacio de estado, pero </a:t>
            </a:r>
            <a:r>
              <a:rPr lang="es-ES" sz="1800" b="1" dirty="0" smtClean="0">
                <a:latin typeface="Arial" panose="020B0604020202020204" pitchFamily="34" charset="0"/>
                <a:cs typeface="Arial" panose="020B0604020202020204" pitchFamily="34" charset="0"/>
              </a:rPr>
              <a:t>hay un número infinito de caminos </a:t>
            </a:r>
            <a:r>
              <a:rPr lang="es-ES" sz="1800" dirty="0" smtClean="0">
                <a:latin typeface="Arial" panose="020B0604020202020204" pitchFamily="34" charset="0"/>
                <a:cs typeface="Arial" panose="020B0604020202020204" pitchFamily="34" charset="0"/>
              </a:rPr>
              <a:t>en este espacio de estados, por lo que el árbol de búsqueda tiene un número infinito de nodos.</a:t>
            </a:r>
          </a:p>
          <a:p>
            <a:pPr marL="0" lvl="0" indent="0" algn="just">
              <a:buNone/>
            </a:pPr>
            <a:r>
              <a:rPr lang="es-ES" sz="1800" dirty="0" smtClean="0">
                <a:latin typeface="Arial" panose="020B0604020202020204" pitchFamily="34" charset="0"/>
                <a:cs typeface="Arial" panose="020B0604020202020204" pitchFamily="34" charset="0"/>
              </a:rPr>
              <a:t>Un nodo es una estructura de datos con cinco componentes:</a:t>
            </a:r>
          </a:p>
          <a:p>
            <a:pPr lvl="0" algn="just">
              <a:buFont typeface="Arial" panose="020B0604020202020204" pitchFamily="34" charset="0"/>
              <a:buChar char="•"/>
            </a:pPr>
            <a:r>
              <a:rPr lang="es-ES" sz="1800" b="1" dirty="0" smtClean="0">
                <a:latin typeface="Arial" panose="020B0604020202020204" pitchFamily="34" charset="0"/>
                <a:cs typeface="Arial" panose="020B0604020202020204" pitchFamily="34" charset="0"/>
              </a:rPr>
              <a:t>Estado</a:t>
            </a:r>
            <a:r>
              <a:rPr lang="es-ES" sz="1800" dirty="0" smtClean="0">
                <a:latin typeface="Arial" panose="020B0604020202020204" pitchFamily="34" charset="0"/>
                <a:cs typeface="Arial" panose="020B0604020202020204" pitchFamily="34" charset="0"/>
              </a:rPr>
              <a:t>: el estado, del espacio de estados, que corresponde con el nodo</a:t>
            </a:r>
          </a:p>
          <a:p>
            <a:pPr lvl="0" algn="just">
              <a:buFont typeface="Arial" panose="020B0604020202020204" pitchFamily="34" charset="0"/>
              <a:buChar char="•"/>
            </a:pPr>
            <a:r>
              <a:rPr lang="es-ES" sz="1800" b="1" dirty="0" smtClean="0">
                <a:latin typeface="Arial" panose="020B0604020202020204" pitchFamily="34" charset="0"/>
                <a:cs typeface="Arial" panose="020B0604020202020204" pitchFamily="34" charset="0"/>
              </a:rPr>
              <a:t>Nodo padre</a:t>
            </a:r>
            <a:r>
              <a:rPr lang="es-ES" sz="1800" dirty="0" smtClean="0">
                <a:latin typeface="Arial" panose="020B0604020202020204" pitchFamily="34" charset="0"/>
                <a:cs typeface="Arial" panose="020B0604020202020204" pitchFamily="34" charset="0"/>
              </a:rPr>
              <a:t>: el nodo en el árbol de búsqueda que ha generado ese nodo</a:t>
            </a:r>
          </a:p>
          <a:p>
            <a:pPr lvl="0" algn="just">
              <a:buFont typeface="Arial" panose="020B0604020202020204" pitchFamily="34" charset="0"/>
              <a:buChar char="•"/>
            </a:pPr>
            <a:r>
              <a:rPr lang="es-ES" sz="1800" b="1" dirty="0" smtClean="0">
                <a:latin typeface="Arial" panose="020B0604020202020204" pitchFamily="34" charset="0"/>
                <a:cs typeface="Arial" panose="020B0604020202020204" pitchFamily="34" charset="0"/>
              </a:rPr>
              <a:t>Acción</a:t>
            </a:r>
            <a:r>
              <a:rPr lang="es-ES" sz="1800" dirty="0" smtClean="0">
                <a:latin typeface="Arial" panose="020B0604020202020204" pitchFamily="34" charset="0"/>
                <a:cs typeface="Arial" panose="020B0604020202020204" pitchFamily="34" charset="0"/>
              </a:rPr>
              <a:t>: la acción que se aplicará al padre para generar el nodo.</a:t>
            </a:r>
          </a:p>
          <a:p>
            <a:pPr lvl="0" algn="just">
              <a:buFont typeface="Arial" panose="020B0604020202020204" pitchFamily="34" charset="0"/>
              <a:buChar char="•"/>
            </a:pPr>
            <a:r>
              <a:rPr lang="es-ES" sz="1800" b="1" dirty="0" smtClean="0">
                <a:latin typeface="Arial" panose="020B0604020202020204" pitchFamily="34" charset="0"/>
                <a:cs typeface="Arial" panose="020B0604020202020204" pitchFamily="34" charset="0"/>
              </a:rPr>
              <a:t>Costo del camino</a:t>
            </a:r>
            <a:r>
              <a:rPr lang="es-ES" sz="1800" dirty="0" smtClean="0">
                <a:latin typeface="Arial" panose="020B0604020202020204" pitchFamily="34" charset="0"/>
                <a:cs typeface="Arial" panose="020B0604020202020204" pitchFamily="34" charset="0"/>
              </a:rPr>
              <a:t>: el costo, g(n) de un camino desde el estado inicial al nodo, indicando por los punteros a los padres</a:t>
            </a:r>
          </a:p>
          <a:p>
            <a:pPr lvl="0" algn="just">
              <a:buFont typeface="Arial" panose="020B0604020202020204" pitchFamily="34" charset="0"/>
              <a:buChar char="•"/>
            </a:pPr>
            <a:r>
              <a:rPr lang="es-ES" sz="1800" b="1" dirty="0" smtClean="0">
                <a:latin typeface="Arial" panose="020B0604020202020204" pitchFamily="34" charset="0"/>
                <a:cs typeface="Arial" panose="020B0604020202020204" pitchFamily="34" charset="0"/>
              </a:rPr>
              <a:t>Profundidad</a:t>
            </a:r>
            <a:r>
              <a:rPr lang="es-ES" sz="1800" dirty="0" smtClean="0">
                <a:latin typeface="Arial" panose="020B0604020202020204" pitchFamily="34" charset="0"/>
                <a:cs typeface="Arial" panose="020B0604020202020204" pitchFamily="34" charset="0"/>
              </a:rPr>
              <a:t>: el número de pasos a lo largo del camino desde el estado inicial .</a:t>
            </a:r>
          </a:p>
        </p:txBody>
      </p:sp>
      <p:sp>
        <p:nvSpPr>
          <p:cNvPr id="4" name="2 Subtítulo"/>
          <p:cNvSpPr txBox="1">
            <a:spLocks/>
          </p:cNvSpPr>
          <p:nvPr/>
        </p:nvSpPr>
        <p:spPr>
          <a:xfrm>
            <a:off x="533400" y="0"/>
            <a:ext cx="2590800" cy="685800"/>
          </a:xfrm>
          <a:prstGeom prst="rect">
            <a:avLst/>
          </a:prstGeom>
        </p:spPr>
        <p:txBody>
          <a:bodyPr vert="horz">
            <a:normAutofit/>
          </a:bodyPr>
          <a:lstStyle/>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Universidad Tecnológica Nacional </a:t>
            </a:r>
          </a:p>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Facultad  Regional Córdoba</a:t>
            </a:r>
            <a:endParaRPr kumimoji="0" lang="en-US" sz="1100" b="0" i="0" u="none" strike="noStrike" kern="1200" cap="none" spc="0" normalizeH="0" baseline="0" noProof="0" dirty="0" smtClean="0">
              <a:ln>
                <a:noFill/>
              </a:ln>
              <a:solidFill>
                <a:prstClr val="black"/>
              </a:solidFill>
              <a:effectLst/>
              <a:uLnTx/>
              <a:uFillTx/>
              <a:latin typeface="Constantia"/>
              <a:ea typeface="+mn-ea"/>
              <a:cs typeface="+mn-cs"/>
            </a:endParaRPr>
          </a:p>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Ing. en Sistemas de Información</a:t>
            </a:r>
            <a:endParaRPr kumimoji="0" lang="en-US" sz="1100" b="0" i="0" u="none" strike="noStrike" kern="1200" cap="none" spc="0" normalizeH="0" baseline="0" noProof="0" dirty="0">
              <a:ln>
                <a:noFill/>
              </a:ln>
              <a:solidFill>
                <a:prstClr val="black"/>
              </a:solidFill>
              <a:effectLst/>
              <a:uLnTx/>
              <a:uFillTx/>
              <a:latin typeface="Constantia"/>
              <a:ea typeface="+mn-ea"/>
              <a:cs typeface="+mn-cs"/>
            </a:endParaRPr>
          </a:p>
        </p:txBody>
      </p:sp>
      <p:pic>
        <p:nvPicPr>
          <p:cNvPr id="5" name="4 Imagen"/>
          <p:cNvPicPr/>
          <p:nvPr/>
        </p:nvPicPr>
        <p:blipFill>
          <a:blip r:embed="rId2" cstate="print">
            <a:extLst>
              <a:ext uri="{28A0092B-C50C-407E-A947-70E740481C1C}">
                <a14:useLocalDpi xmlns:a14="http://schemas.microsoft.com/office/drawing/2010/main" val="0"/>
              </a:ext>
            </a:extLst>
          </a:blip>
          <a:srcRect l="-38" t="-31" r="-38" b="-31"/>
          <a:stretch>
            <a:fillRect/>
          </a:stretch>
        </p:blipFill>
        <p:spPr bwMode="auto">
          <a:xfrm>
            <a:off x="228600" y="0"/>
            <a:ext cx="533400" cy="533400"/>
          </a:xfrm>
          <a:prstGeom prst="rect">
            <a:avLst/>
          </a:prstGeom>
          <a:solidFill>
            <a:srgbClr val="FFFFFF">
              <a:alpha val="0"/>
            </a:srgbClr>
          </a:solidFill>
          <a:ln>
            <a:noFill/>
          </a:ln>
        </p:spPr>
      </p:pic>
      <p:sp>
        <p:nvSpPr>
          <p:cNvPr id="6" name="1 Título"/>
          <p:cNvSpPr txBox="1">
            <a:spLocks/>
          </p:cNvSpPr>
          <p:nvPr/>
        </p:nvSpPr>
        <p:spPr>
          <a:xfrm>
            <a:off x="5334000" y="0"/>
            <a:ext cx="3810000" cy="762000"/>
          </a:xfrm>
          <a:prstGeom prst="rect">
            <a:avLst/>
          </a:prstGeom>
        </p:spPr>
        <p:txBody>
          <a:bodyPr vert="horz" lIns="0" rIns="0" bIns="0" anchor="b">
            <a:normAutofit fontScale="3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000" b="0" i="0" u="none" strike="noStrike" kern="1200" cap="none" spc="0" normalizeH="0" baseline="0" noProof="0" dirty="0" smtClean="0">
                <a:ln>
                  <a:noFill/>
                </a:ln>
                <a:solidFill>
                  <a:srgbClr val="04617B"/>
                </a:solidFill>
                <a:effectLst/>
                <a:uLnTx/>
                <a:uFillTx/>
                <a:latin typeface="Calibri"/>
                <a:ea typeface="+mn-ea"/>
                <a:cs typeface="+mn-cs"/>
              </a:rPr>
              <a:t/>
            </a:r>
            <a:br>
              <a:rPr kumimoji="0" lang="es-ES" sz="5000" b="0" i="0" u="none" strike="noStrike" kern="1200" cap="none" spc="0" normalizeH="0" baseline="0" noProof="0" dirty="0" smtClean="0">
                <a:ln>
                  <a:noFill/>
                </a:ln>
                <a:solidFill>
                  <a:srgbClr val="04617B"/>
                </a:solidFill>
                <a:effectLst/>
                <a:uLnTx/>
                <a:uFillTx/>
                <a:latin typeface="Calibri"/>
                <a:ea typeface="+mn-ea"/>
                <a:cs typeface="+mn-cs"/>
              </a:rPr>
            </a:br>
            <a:r>
              <a:rPr kumimoji="0" lang="en-US" sz="5000" b="0" i="0" u="none" strike="noStrike" kern="1200" cap="none" spc="0" normalizeH="0" baseline="0" noProof="0" dirty="0" smtClean="0">
                <a:ln>
                  <a:noFill/>
                </a:ln>
                <a:solidFill>
                  <a:srgbClr val="04617B"/>
                </a:solidFill>
                <a:effectLst/>
                <a:uLnTx/>
                <a:uFillTx/>
                <a:latin typeface="Calibri"/>
                <a:ea typeface="+mn-ea"/>
                <a:cs typeface="+mn-cs"/>
              </a:rPr>
              <a:t/>
            </a:r>
            <a:br>
              <a:rPr kumimoji="0" lang="en-US" sz="5000" b="0" i="0" u="none" strike="noStrike" kern="1200" cap="none" spc="0" normalizeH="0" baseline="0" noProof="0" dirty="0" smtClean="0">
                <a:ln>
                  <a:noFill/>
                </a:ln>
                <a:solidFill>
                  <a:srgbClr val="04617B"/>
                </a:solidFill>
                <a:effectLst/>
                <a:uLnTx/>
                <a:uFillTx/>
                <a:latin typeface="Calibri"/>
                <a:ea typeface="+mn-ea"/>
                <a:cs typeface="+mn-cs"/>
              </a:rPr>
            </a:br>
            <a:endParaRPr kumimoji="0" lang="en-US" sz="5000" b="0" i="0" u="none" strike="noStrike" kern="1200" cap="none" spc="0" normalizeH="0" baseline="0" noProof="0" dirty="0">
              <a:ln>
                <a:noFill/>
              </a:ln>
              <a:solidFill>
                <a:srgbClr val="04617B"/>
              </a:solidFill>
              <a:effectLst/>
              <a:uLnTx/>
              <a:uFillTx/>
              <a:latin typeface="Calibri"/>
              <a:ea typeface="+mn-ea"/>
              <a:cs typeface="+mn-cs"/>
            </a:endParaRPr>
          </a:p>
        </p:txBody>
      </p:sp>
      <p:sp>
        <p:nvSpPr>
          <p:cNvPr id="7" name="6 CuadroTexto"/>
          <p:cNvSpPr txBox="1"/>
          <p:nvPr/>
        </p:nvSpPr>
        <p:spPr>
          <a:xfrm>
            <a:off x="0" y="762000"/>
            <a:ext cx="9144000" cy="4616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Búsqueda</a:t>
            </a:r>
            <a:endParaRPr kumimoji="0" lang="en-US" sz="24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13" name="12 CuadroTexto"/>
          <p:cNvSpPr txBox="1"/>
          <p:nvPr/>
        </p:nvSpPr>
        <p:spPr>
          <a:xfrm>
            <a:off x="0" y="6488668"/>
            <a:ext cx="9144000"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onstantia"/>
              <a:ea typeface="+mn-ea"/>
              <a:cs typeface="+mn-cs"/>
            </a:endParaRPr>
          </a:p>
        </p:txBody>
      </p:sp>
      <p:sp>
        <p:nvSpPr>
          <p:cNvPr id="9" name="8 Marcador de pie de página"/>
          <p:cNvSpPr>
            <a:spLocks noGrp="1"/>
          </p:cNvSpPr>
          <p:nvPr>
            <p:ph type="ftr" sz="quarter" idx="11"/>
          </p:nvPr>
        </p:nvSpPr>
        <p:spPr>
          <a:xfrm>
            <a:off x="0" y="6172200"/>
            <a:ext cx="9144000" cy="6858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rPr>
              <a:t>Ing. Sandra </a:t>
            </a:r>
            <a:r>
              <a:rPr kumimoji="0" lang="es-ES" sz="1100" b="1" i="0" u="none" strike="noStrike" kern="1200" cap="none" spc="0" normalizeH="0" baseline="0" noProof="0" dirty="0" err="1" smtClean="0">
                <a:ln>
                  <a:noFill/>
                </a:ln>
                <a:solidFill>
                  <a:srgbClr val="04617B">
                    <a:shade val="90000"/>
                  </a:srgbClr>
                </a:solidFill>
                <a:effectLst/>
                <a:uLnTx/>
                <a:uFillTx/>
                <a:latin typeface="Constantia"/>
                <a:ea typeface="+mn-ea"/>
                <a:cs typeface="+mn-cs"/>
              </a:rPr>
              <a:t>Olariaga</a:t>
            </a:r>
            <a:r>
              <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rPr>
              <a:t>         Ing. Nancy </a:t>
            </a:r>
            <a:r>
              <a:rPr kumimoji="0" lang="es-ES" sz="1100" b="1" i="0" u="none" strike="noStrike" kern="1200" cap="none" spc="0" normalizeH="0" baseline="0" noProof="0" dirty="0" err="1" smtClean="0">
                <a:ln>
                  <a:noFill/>
                </a:ln>
                <a:solidFill>
                  <a:srgbClr val="04617B">
                    <a:shade val="90000"/>
                  </a:srgbClr>
                </a:solidFill>
                <a:effectLst/>
                <a:uLnTx/>
                <a:uFillTx/>
                <a:latin typeface="Constantia"/>
                <a:ea typeface="+mn-ea"/>
                <a:cs typeface="+mn-cs"/>
              </a:rPr>
              <a:t>Paez</a:t>
            </a:r>
            <a:endParaRPr kumimoji="0" lang="es-ES" sz="1100" b="0"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10" name="9 Título"/>
          <p:cNvSpPr>
            <a:spLocks noGrp="1"/>
          </p:cNvSpPr>
          <p:nvPr>
            <p:ph type="title"/>
          </p:nvPr>
        </p:nvSpPr>
        <p:spPr>
          <a:xfrm>
            <a:off x="4191000" y="228600"/>
            <a:ext cx="4495800" cy="457200"/>
          </a:xfrm>
        </p:spPr>
        <p:txBody>
          <a:bodyPr>
            <a:normAutofit/>
          </a:bodyPr>
          <a:lstStyle/>
          <a:p>
            <a:pPr algn="ctr"/>
            <a:r>
              <a:rPr lang="es-ES" sz="2000" dirty="0" smtClean="0">
                <a:latin typeface="Arial" pitchFamily="34" charset="0"/>
                <a:cs typeface="Arial" pitchFamily="34" charset="0"/>
              </a:rPr>
              <a:t>Inteligencia Artificial</a:t>
            </a:r>
            <a:endParaRPr lang="es-ES" sz="2000" dirty="0">
              <a:latin typeface="Arial" pitchFamily="34" charset="0"/>
              <a:cs typeface="Arial" pitchFamily="34" charset="0"/>
            </a:endParaRPr>
          </a:p>
        </p:txBody>
      </p:sp>
    </p:spTree>
    <p:extLst>
      <p:ext uri="{BB962C8B-B14F-4D97-AF65-F5344CB8AC3E}">
        <p14:creationId xmlns:p14="http://schemas.microsoft.com/office/powerpoint/2010/main" val="2876256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28600" y="1371600"/>
            <a:ext cx="8686800" cy="4953000"/>
          </a:xfrm>
        </p:spPr>
        <p:txBody>
          <a:bodyPr>
            <a:normAutofit lnSpcReduction="10000"/>
          </a:bodyPr>
          <a:lstStyle/>
          <a:p>
            <a:pPr marL="0" lvl="0" indent="0" algn="just">
              <a:buNone/>
            </a:pPr>
            <a:r>
              <a:rPr lang="es-ES" sz="1800" b="1" dirty="0" smtClean="0">
                <a:latin typeface="Arial" panose="020B0604020202020204" pitchFamily="34" charset="0"/>
                <a:cs typeface="Arial" panose="020B0604020202020204" pitchFamily="34" charset="0"/>
              </a:rPr>
              <a:t>Un nodo </a:t>
            </a:r>
            <a:r>
              <a:rPr lang="es-ES" sz="1800" dirty="0" smtClean="0">
                <a:latin typeface="Arial" panose="020B0604020202020204" pitchFamily="34" charset="0"/>
                <a:cs typeface="Arial" panose="020B0604020202020204" pitchFamily="34" charset="0"/>
              </a:rPr>
              <a:t>es una estructura de datos usada para representar </a:t>
            </a:r>
            <a:r>
              <a:rPr lang="es-ES" sz="1800" b="1" dirty="0" smtClean="0">
                <a:latin typeface="Arial" panose="020B0604020202020204" pitchFamily="34" charset="0"/>
                <a:cs typeface="Arial" panose="020B0604020202020204" pitchFamily="34" charset="0"/>
              </a:rPr>
              <a:t>el árbol de búsqueda</a:t>
            </a:r>
            <a:r>
              <a:rPr lang="es-ES" sz="1800" dirty="0" smtClean="0">
                <a:latin typeface="Arial" panose="020B0604020202020204" pitchFamily="34" charset="0"/>
                <a:cs typeface="Arial" panose="020B0604020202020204" pitchFamily="34" charset="0"/>
              </a:rPr>
              <a:t>. Un </a:t>
            </a:r>
            <a:r>
              <a:rPr lang="es-ES" sz="1800" b="1" dirty="0" smtClean="0">
                <a:latin typeface="Arial" panose="020B0604020202020204" pitchFamily="34" charset="0"/>
                <a:cs typeface="Arial" panose="020B0604020202020204" pitchFamily="34" charset="0"/>
              </a:rPr>
              <a:t>estado</a:t>
            </a:r>
            <a:r>
              <a:rPr lang="es-ES" sz="1800" dirty="0" smtClean="0">
                <a:latin typeface="Arial" panose="020B0604020202020204" pitchFamily="34" charset="0"/>
                <a:cs typeface="Arial" panose="020B0604020202020204" pitchFamily="34" charset="0"/>
              </a:rPr>
              <a:t> corresponde a una configuración del mundo Así los nodos están en caminos particulares, según lo definido por los punteros del nodo padre, mientras que los estados no lo están.</a:t>
            </a:r>
          </a:p>
          <a:p>
            <a:pPr marL="0" lvl="0" indent="0" algn="just">
              <a:buNone/>
            </a:pPr>
            <a:r>
              <a:rPr lang="es-ES" sz="1800" dirty="0" smtClean="0">
                <a:latin typeface="Arial" panose="020B0604020202020204" pitchFamily="34" charset="0"/>
                <a:cs typeface="Arial" panose="020B0604020202020204" pitchFamily="34" charset="0"/>
              </a:rPr>
              <a:t>A la colección de nodos que se han generado pero todavía no se han expandido le llamaremos </a:t>
            </a:r>
            <a:r>
              <a:rPr lang="es-ES" sz="1800" b="1" dirty="0" smtClean="0">
                <a:latin typeface="Arial" panose="020B0604020202020204" pitchFamily="34" charset="0"/>
                <a:cs typeface="Arial" panose="020B0604020202020204" pitchFamily="34" charset="0"/>
              </a:rPr>
              <a:t>frontera</a:t>
            </a:r>
            <a:r>
              <a:rPr lang="es-ES" sz="1800" dirty="0" smtClean="0">
                <a:latin typeface="Arial" panose="020B0604020202020204" pitchFamily="34" charset="0"/>
                <a:cs typeface="Arial" panose="020B0604020202020204" pitchFamily="34" charset="0"/>
              </a:rPr>
              <a:t>, cada uno de sus elementos es una hoja. </a:t>
            </a:r>
          </a:p>
          <a:p>
            <a:pPr marL="0" lvl="0" indent="0" algn="just">
              <a:buNone/>
            </a:pPr>
            <a:r>
              <a:rPr lang="es-ES" sz="1800" dirty="0" smtClean="0">
                <a:latin typeface="Arial" panose="020B0604020202020204" pitchFamily="34" charset="0"/>
                <a:cs typeface="Arial" panose="020B0604020202020204" pitchFamily="34" charset="0"/>
              </a:rPr>
              <a:t>La </a:t>
            </a:r>
            <a:r>
              <a:rPr lang="es-ES" sz="1800" b="1" dirty="0" smtClean="0">
                <a:latin typeface="Arial" panose="020B0604020202020204" pitchFamily="34" charset="0"/>
                <a:cs typeface="Arial" panose="020B0604020202020204" pitchFamily="34" charset="0"/>
              </a:rPr>
              <a:t>estrategia de búsqueda </a:t>
            </a:r>
            <a:r>
              <a:rPr lang="es-ES" sz="1800" dirty="0" smtClean="0">
                <a:latin typeface="Arial" panose="020B0604020202020204" pitchFamily="34" charset="0"/>
                <a:cs typeface="Arial" panose="020B0604020202020204" pitchFamily="34" charset="0"/>
              </a:rPr>
              <a:t>será una función que seleccione de este conjunto el siguiente nodo a expandir, asumiremos que la colección de nodos se implementa en una cola. Las operaciones en una cola son como siguen:</a:t>
            </a:r>
          </a:p>
          <a:p>
            <a:pPr lvl="0" algn="just">
              <a:buFont typeface="Arial" panose="020B0604020202020204" pitchFamily="34" charset="0"/>
              <a:buChar char="•"/>
            </a:pPr>
            <a:r>
              <a:rPr lang="es-ES" sz="1800" b="1" dirty="0" smtClean="0">
                <a:latin typeface="Arial" panose="020B0604020202020204" pitchFamily="34" charset="0"/>
                <a:cs typeface="Arial" panose="020B0604020202020204" pitchFamily="34" charset="0"/>
              </a:rPr>
              <a:t>Hacer-cola(elemento, …)</a:t>
            </a:r>
            <a:r>
              <a:rPr lang="es-ES" sz="1800" dirty="0" smtClean="0">
                <a:latin typeface="Arial" panose="020B0604020202020204" pitchFamily="34" charset="0"/>
                <a:cs typeface="Arial" panose="020B0604020202020204" pitchFamily="34" charset="0"/>
              </a:rPr>
              <a:t> crea una cola con el elemento dado</a:t>
            </a:r>
          </a:p>
          <a:p>
            <a:pPr lvl="0" algn="just">
              <a:buFont typeface="Arial" panose="020B0604020202020204" pitchFamily="34" charset="0"/>
              <a:buChar char="•"/>
            </a:pPr>
            <a:r>
              <a:rPr lang="es-ES" sz="1800" b="1" dirty="0" err="1" smtClean="0">
                <a:latin typeface="Arial" panose="020B0604020202020204" pitchFamily="34" charset="0"/>
                <a:cs typeface="Arial" panose="020B0604020202020204" pitchFamily="34" charset="0"/>
              </a:rPr>
              <a:t>Vacia</a:t>
            </a:r>
            <a:r>
              <a:rPr lang="es-ES" sz="1800" b="1" dirty="0" smtClean="0">
                <a:latin typeface="Arial" panose="020B0604020202020204" pitchFamily="34" charset="0"/>
                <a:cs typeface="Arial" panose="020B0604020202020204" pitchFamily="34" charset="0"/>
              </a:rPr>
              <a:t>?(cola) </a:t>
            </a:r>
            <a:r>
              <a:rPr lang="es-ES" sz="1800" dirty="0" smtClean="0">
                <a:latin typeface="Arial" panose="020B0604020202020204" pitchFamily="34" charset="0"/>
                <a:cs typeface="Arial" panose="020B0604020202020204" pitchFamily="34" charset="0"/>
              </a:rPr>
              <a:t>devuelve verdadero si no hay ningún elemento en la cola</a:t>
            </a:r>
          </a:p>
          <a:p>
            <a:pPr lvl="0" algn="just">
              <a:buFont typeface="Arial" panose="020B0604020202020204" pitchFamily="34" charset="0"/>
              <a:buChar char="•"/>
            </a:pPr>
            <a:r>
              <a:rPr lang="es-ES" sz="1800" b="1" dirty="0" smtClean="0">
                <a:latin typeface="Arial" panose="020B0604020202020204" pitchFamily="34" charset="0"/>
                <a:cs typeface="Arial" panose="020B0604020202020204" pitchFamily="34" charset="0"/>
              </a:rPr>
              <a:t>Primero(cola)</a:t>
            </a:r>
            <a:r>
              <a:rPr lang="es-ES" sz="1800" dirty="0" smtClean="0">
                <a:latin typeface="Arial" panose="020B0604020202020204" pitchFamily="34" charset="0"/>
                <a:cs typeface="Arial" panose="020B0604020202020204" pitchFamily="34" charset="0"/>
              </a:rPr>
              <a:t> devuelve el primer elemento de la cola</a:t>
            </a:r>
          </a:p>
          <a:p>
            <a:pPr lvl="0" algn="just">
              <a:buFont typeface="Arial" panose="020B0604020202020204" pitchFamily="34" charset="0"/>
              <a:buChar char="•"/>
            </a:pPr>
            <a:r>
              <a:rPr lang="es-ES" sz="1800" b="1" dirty="0" smtClean="0">
                <a:latin typeface="Arial" panose="020B0604020202020204" pitchFamily="34" charset="0"/>
                <a:cs typeface="Arial" panose="020B0604020202020204" pitchFamily="34" charset="0"/>
              </a:rPr>
              <a:t>Borrar-Primero(cola)</a:t>
            </a:r>
            <a:r>
              <a:rPr lang="es-ES" sz="1800" dirty="0" smtClean="0">
                <a:latin typeface="Arial" panose="020B0604020202020204" pitchFamily="34" charset="0"/>
                <a:cs typeface="Arial" panose="020B0604020202020204" pitchFamily="34" charset="0"/>
              </a:rPr>
              <a:t> devuelve </a:t>
            </a:r>
            <a:r>
              <a:rPr lang="es-ES" sz="1800" b="1" dirty="0" smtClean="0">
                <a:latin typeface="Arial" panose="020B0604020202020204" pitchFamily="34" charset="0"/>
                <a:cs typeface="Arial" panose="020B0604020202020204" pitchFamily="34" charset="0"/>
              </a:rPr>
              <a:t>Primero(cola)</a:t>
            </a:r>
            <a:r>
              <a:rPr lang="es-ES" sz="1800" dirty="0" smtClean="0">
                <a:latin typeface="Arial" panose="020B0604020202020204" pitchFamily="34" charset="0"/>
                <a:cs typeface="Arial" panose="020B0604020202020204" pitchFamily="34" charset="0"/>
              </a:rPr>
              <a:t> y lo borra de la cola</a:t>
            </a:r>
          </a:p>
          <a:p>
            <a:pPr lvl="0" algn="just">
              <a:buFont typeface="Arial" panose="020B0604020202020204" pitchFamily="34" charset="0"/>
              <a:buChar char="•"/>
            </a:pPr>
            <a:r>
              <a:rPr lang="es-ES" sz="1800" b="1" dirty="0" smtClean="0">
                <a:latin typeface="Arial" panose="020B0604020202020204" pitchFamily="34" charset="0"/>
                <a:cs typeface="Arial" panose="020B0604020202020204" pitchFamily="34" charset="0"/>
              </a:rPr>
              <a:t>Inserta(elemento, cola) </a:t>
            </a:r>
            <a:r>
              <a:rPr lang="es-ES" sz="1800" dirty="0" smtClean="0">
                <a:latin typeface="Arial" panose="020B0604020202020204" pitchFamily="34" charset="0"/>
                <a:cs typeface="Arial" panose="020B0604020202020204" pitchFamily="34" charset="0"/>
              </a:rPr>
              <a:t>inserta un elemento en la cola y devuelve la cola resultado.</a:t>
            </a:r>
          </a:p>
          <a:p>
            <a:pPr lvl="0" algn="just">
              <a:buFont typeface="Arial" panose="020B0604020202020204" pitchFamily="34" charset="0"/>
              <a:buChar char="•"/>
            </a:pPr>
            <a:r>
              <a:rPr lang="es-ES" sz="1800" b="1" dirty="0" smtClean="0">
                <a:latin typeface="Arial" panose="020B0604020202020204" pitchFamily="34" charset="0"/>
                <a:cs typeface="Arial" panose="020B0604020202020204" pitchFamily="34" charset="0"/>
              </a:rPr>
              <a:t>Insertar-Todo(elementos, cola) </a:t>
            </a:r>
            <a:r>
              <a:rPr lang="es-ES" sz="1800" dirty="0" smtClean="0">
                <a:latin typeface="Arial" panose="020B0604020202020204" pitchFamily="34" charset="0"/>
                <a:cs typeface="Arial" panose="020B0604020202020204" pitchFamily="34" charset="0"/>
              </a:rPr>
              <a:t>inserta un conjunto de elementos en la cola y devuelve el resultado.</a:t>
            </a:r>
            <a:endParaRPr lang="es-ES" sz="1800" dirty="0">
              <a:latin typeface="Arial" panose="020B0604020202020204" pitchFamily="34" charset="0"/>
              <a:cs typeface="Arial" panose="020B0604020202020204" pitchFamily="34" charset="0"/>
            </a:endParaRPr>
          </a:p>
          <a:p>
            <a:pPr marL="0" lvl="0" indent="0" algn="just">
              <a:buNone/>
            </a:pPr>
            <a:endParaRPr lang="es-ES" sz="1800" dirty="0" smtClean="0">
              <a:latin typeface="Arial" panose="020B0604020202020204" pitchFamily="34" charset="0"/>
              <a:cs typeface="Arial" panose="020B0604020202020204" pitchFamily="34" charset="0"/>
            </a:endParaRPr>
          </a:p>
        </p:txBody>
      </p:sp>
      <p:sp>
        <p:nvSpPr>
          <p:cNvPr id="4" name="2 Subtítulo"/>
          <p:cNvSpPr txBox="1">
            <a:spLocks/>
          </p:cNvSpPr>
          <p:nvPr/>
        </p:nvSpPr>
        <p:spPr>
          <a:xfrm>
            <a:off x="533400" y="0"/>
            <a:ext cx="2590800" cy="685800"/>
          </a:xfrm>
          <a:prstGeom prst="rect">
            <a:avLst/>
          </a:prstGeom>
        </p:spPr>
        <p:txBody>
          <a:bodyPr vert="horz">
            <a:normAutofit/>
          </a:bodyPr>
          <a:lstStyle/>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Universidad Tecnológica Nacional </a:t>
            </a:r>
          </a:p>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Facultad  Regional Córdoba</a:t>
            </a:r>
            <a:endParaRPr kumimoji="0" lang="en-US" sz="1100" b="0" i="0" u="none" strike="noStrike" kern="1200" cap="none" spc="0" normalizeH="0" baseline="0" noProof="0" dirty="0" smtClean="0">
              <a:ln>
                <a:noFill/>
              </a:ln>
              <a:solidFill>
                <a:prstClr val="black"/>
              </a:solidFill>
              <a:effectLst/>
              <a:uLnTx/>
              <a:uFillTx/>
              <a:latin typeface="Constantia"/>
              <a:ea typeface="+mn-ea"/>
              <a:cs typeface="+mn-cs"/>
            </a:endParaRPr>
          </a:p>
          <a:p>
            <a:pPr marL="274320" marR="0" lvl="0" indent="-274320" algn="ctr" defTabSz="914400" rtl="0" eaLnBrk="1" fontAlgn="auto" latinLnBrk="0" hangingPunct="1">
              <a:lnSpc>
                <a:spcPct val="100000"/>
              </a:lnSpc>
              <a:spcBef>
                <a:spcPts val="0"/>
              </a:spcBef>
              <a:spcAft>
                <a:spcPts val="0"/>
              </a:spcAft>
              <a:buClr>
                <a:srgbClr val="0BD0D9"/>
              </a:buClr>
              <a:buSzPct val="95000"/>
              <a:buFont typeface="Wingdings 2"/>
              <a:buChar char=""/>
              <a:tabLst/>
              <a:defRPr/>
            </a:pPr>
            <a:r>
              <a:rPr kumimoji="0" lang="es-ES" sz="1100" b="0" i="0" u="none" strike="noStrike" kern="1200" cap="none" spc="0" normalizeH="0" baseline="0" noProof="0" dirty="0" smtClean="0">
                <a:ln>
                  <a:noFill/>
                </a:ln>
                <a:solidFill>
                  <a:prstClr val="black"/>
                </a:solidFill>
                <a:effectLst/>
                <a:uLnTx/>
                <a:uFillTx/>
                <a:latin typeface="Constantia"/>
                <a:ea typeface="+mn-ea"/>
                <a:cs typeface="+mn-cs"/>
              </a:rPr>
              <a:t>Ing. en Sistemas de Información</a:t>
            </a:r>
            <a:endParaRPr kumimoji="0" lang="en-US" sz="1100" b="0" i="0" u="none" strike="noStrike" kern="1200" cap="none" spc="0" normalizeH="0" baseline="0" noProof="0" dirty="0">
              <a:ln>
                <a:noFill/>
              </a:ln>
              <a:solidFill>
                <a:prstClr val="black"/>
              </a:solidFill>
              <a:effectLst/>
              <a:uLnTx/>
              <a:uFillTx/>
              <a:latin typeface="Constantia"/>
              <a:ea typeface="+mn-ea"/>
              <a:cs typeface="+mn-cs"/>
            </a:endParaRPr>
          </a:p>
        </p:txBody>
      </p:sp>
      <p:pic>
        <p:nvPicPr>
          <p:cNvPr id="5" name="4 Imagen"/>
          <p:cNvPicPr/>
          <p:nvPr/>
        </p:nvPicPr>
        <p:blipFill>
          <a:blip r:embed="rId2" cstate="print">
            <a:extLst>
              <a:ext uri="{28A0092B-C50C-407E-A947-70E740481C1C}">
                <a14:useLocalDpi xmlns:a14="http://schemas.microsoft.com/office/drawing/2010/main" val="0"/>
              </a:ext>
            </a:extLst>
          </a:blip>
          <a:srcRect l="-38" t="-31" r="-38" b="-31"/>
          <a:stretch>
            <a:fillRect/>
          </a:stretch>
        </p:blipFill>
        <p:spPr bwMode="auto">
          <a:xfrm>
            <a:off x="228600" y="0"/>
            <a:ext cx="533400" cy="533400"/>
          </a:xfrm>
          <a:prstGeom prst="rect">
            <a:avLst/>
          </a:prstGeom>
          <a:solidFill>
            <a:srgbClr val="FFFFFF">
              <a:alpha val="0"/>
            </a:srgbClr>
          </a:solidFill>
          <a:ln>
            <a:noFill/>
          </a:ln>
        </p:spPr>
      </p:pic>
      <p:sp>
        <p:nvSpPr>
          <p:cNvPr id="6" name="1 Título"/>
          <p:cNvSpPr txBox="1">
            <a:spLocks/>
          </p:cNvSpPr>
          <p:nvPr/>
        </p:nvSpPr>
        <p:spPr>
          <a:xfrm>
            <a:off x="5334000" y="0"/>
            <a:ext cx="3810000" cy="762000"/>
          </a:xfrm>
          <a:prstGeom prst="rect">
            <a:avLst/>
          </a:prstGeom>
        </p:spPr>
        <p:txBody>
          <a:bodyPr vert="horz" lIns="0" rIns="0" bIns="0" anchor="b">
            <a:normAutofit fontScale="3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5000" b="0" i="0" u="none" strike="noStrike" kern="1200" cap="none" spc="0" normalizeH="0" baseline="0" noProof="0" dirty="0" smtClean="0">
                <a:ln>
                  <a:noFill/>
                </a:ln>
                <a:solidFill>
                  <a:srgbClr val="04617B"/>
                </a:solidFill>
                <a:effectLst/>
                <a:uLnTx/>
                <a:uFillTx/>
                <a:latin typeface="Calibri"/>
                <a:ea typeface="+mn-ea"/>
                <a:cs typeface="+mn-cs"/>
              </a:rPr>
              <a:t/>
            </a:r>
            <a:br>
              <a:rPr kumimoji="0" lang="es-ES" sz="5000" b="0" i="0" u="none" strike="noStrike" kern="1200" cap="none" spc="0" normalizeH="0" baseline="0" noProof="0" dirty="0" smtClean="0">
                <a:ln>
                  <a:noFill/>
                </a:ln>
                <a:solidFill>
                  <a:srgbClr val="04617B"/>
                </a:solidFill>
                <a:effectLst/>
                <a:uLnTx/>
                <a:uFillTx/>
                <a:latin typeface="Calibri"/>
                <a:ea typeface="+mn-ea"/>
                <a:cs typeface="+mn-cs"/>
              </a:rPr>
            </a:br>
            <a:r>
              <a:rPr kumimoji="0" lang="en-US" sz="5000" b="0" i="0" u="none" strike="noStrike" kern="1200" cap="none" spc="0" normalizeH="0" baseline="0" noProof="0" dirty="0" smtClean="0">
                <a:ln>
                  <a:noFill/>
                </a:ln>
                <a:solidFill>
                  <a:srgbClr val="04617B"/>
                </a:solidFill>
                <a:effectLst/>
                <a:uLnTx/>
                <a:uFillTx/>
                <a:latin typeface="Calibri"/>
                <a:ea typeface="+mn-ea"/>
                <a:cs typeface="+mn-cs"/>
              </a:rPr>
              <a:t/>
            </a:r>
            <a:br>
              <a:rPr kumimoji="0" lang="en-US" sz="5000" b="0" i="0" u="none" strike="noStrike" kern="1200" cap="none" spc="0" normalizeH="0" baseline="0" noProof="0" dirty="0" smtClean="0">
                <a:ln>
                  <a:noFill/>
                </a:ln>
                <a:solidFill>
                  <a:srgbClr val="04617B"/>
                </a:solidFill>
                <a:effectLst/>
                <a:uLnTx/>
                <a:uFillTx/>
                <a:latin typeface="Calibri"/>
                <a:ea typeface="+mn-ea"/>
                <a:cs typeface="+mn-cs"/>
              </a:rPr>
            </a:br>
            <a:endParaRPr kumimoji="0" lang="en-US" sz="5000" b="0" i="0" u="none" strike="noStrike" kern="1200" cap="none" spc="0" normalizeH="0" baseline="0" noProof="0" dirty="0">
              <a:ln>
                <a:noFill/>
              </a:ln>
              <a:solidFill>
                <a:srgbClr val="04617B"/>
              </a:solidFill>
              <a:effectLst/>
              <a:uLnTx/>
              <a:uFillTx/>
              <a:latin typeface="Calibri"/>
              <a:ea typeface="+mn-ea"/>
              <a:cs typeface="+mn-cs"/>
            </a:endParaRPr>
          </a:p>
        </p:txBody>
      </p:sp>
      <p:sp>
        <p:nvSpPr>
          <p:cNvPr id="7" name="6 CuadroTexto"/>
          <p:cNvSpPr txBox="1"/>
          <p:nvPr/>
        </p:nvSpPr>
        <p:spPr>
          <a:xfrm>
            <a:off x="0" y="762000"/>
            <a:ext cx="9144000" cy="4616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smtClean="0">
                <a:ln>
                  <a:noFill/>
                </a:ln>
                <a:solidFill>
                  <a:prstClr val="black"/>
                </a:solidFill>
                <a:effectLst/>
                <a:uLnTx/>
                <a:uFillTx/>
                <a:latin typeface="Arial" pitchFamily="34" charset="0"/>
                <a:ea typeface="+mn-ea"/>
                <a:cs typeface="Arial" pitchFamily="34" charset="0"/>
              </a:rPr>
              <a:t>Búsqueda</a:t>
            </a:r>
            <a:endParaRPr kumimoji="0" lang="en-US" sz="24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13" name="12 CuadroTexto"/>
          <p:cNvSpPr txBox="1"/>
          <p:nvPr/>
        </p:nvSpPr>
        <p:spPr>
          <a:xfrm>
            <a:off x="0" y="6488668"/>
            <a:ext cx="9144000"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onstantia"/>
              <a:ea typeface="+mn-ea"/>
              <a:cs typeface="+mn-cs"/>
            </a:endParaRPr>
          </a:p>
        </p:txBody>
      </p:sp>
      <p:sp>
        <p:nvSpPr>
          <p:cNvPr id="9" name="8 Marcador de pie de página"/>
          <p:cNvSpPr>
            <a:spLocks noGrp="1"/>
          </p:cNvSpPr>
          <p:nvPr>
            <p:ph type="ftr" sz="quarter" idx="11"/>
          </p:nvPr>
        </p:nvSpPr>
        <p:spPr>
          <a:xfrm>
            <a:off x="0" y="6172200"/>
            <a:ext cx="9144000" cy="6858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rPr>
              <a:t>Ing. Sandra </a:t>
            </a:r>
            <a:r>
              <a:rPr kumimoji="0" lang="es-ES" sz="1100" b="1" i="0" u="none" strike="noStrike" kern="1200" cap="none" spc="0" normalizeH="0" baseline="0" noProof="0" dirty="0" err="1" smtClean="0">
                <a:ln>
                  <a:noFill/>
                </a:ln>
                <a:solidFill>
                  <a:srgbClr val="04617B">
                    <a:shade val="90000"/>
                  </a:srgbClr>
                </a:solidFill>
                <a:effectLst/>
                <a:uLnTx/>
                <a:uFillTx/>
                <a:latin typeface="Constantia"/>
                <a:ea typeface="+mn-ea"/>
                <a:cs typeface="+mn-cs"/>
              </a:rPr>
              <a:t>Olariaga</a:t>
            </a:r>
            <a:r>
              <a:rPr kumimoji="0" lang="es-ES" sz="1100" b="1" i="0" u="none" strike="noStrike" kern="1200" cap="none" spc="0" normalizeH="0" baseline="0" noProof="0" dirty="0" smtClean="0">
                <a:ln>
                  <a:noFill/>
                </a:ln>
                <a:solidFill>
                  <a:srgbClr val="04617B">
                    <a:shade val="90000"/>
                  </a:srgbClr>
                </a:solidFill>
                <a:effectLst/>
                <a:uLnTx/>
                <a:uFillTx/>
                <a:latin typeface="Constantia"/>
                <a:ea typeface="+mn-ea"/>
                <a:cs typeface="+mn-cs"/>
              </a:rPr>
              <a:t>         Ing. Nancy </a:t>
            </a:r>
            <a:r>
              <a:rPr kumimoji="0" lang="es-ES" sz="1100" b="1" i="0" u="none" strike="noStrike" kern="1200" cap="none" spc="0" normalizeH="0" baseline="0" noProof="0" dirty="0" err="1" smtClean="0">
                <a:ln>
                  <a:noFill/>
                </a:ln>
                <a:solidFill>
                  <a:srgbClr val="04617B">
                    <a:shade val="90000"/>
                  </a:srgbClr>
                </a:solidFill>
                <a:effectLst/>
                <a:uLnTx/>
                <a:uFillTx/>
                <a:latin typeface="Constantia"/>
                <a:ea typeface="+mn-ea"/>
                <a:cs typeface="+mn-cs"/>
              </a:rPr>
              <a:t>Paez</a:t>
            </a:r>
            <a:endParaRPr kumimoji="0" lang="es-ES" sz="1100" b="0" i="0" u="none" strike="noStrike" kern="1200" cap="none" spc="0" normalizeH="0" baseline="0" noProof="0" dirty="0" smtClean="0">
              <a:ln>
                <a:noFill/>
              </a:ln>
              <a:solidFill>
                <a:srgbClr val="04617B">
                  <a:shade val="90000"/>
                </a:srgbClr>
              </a:solidFill>
              <a:effectLst/>
              <a:uLnTx/>
              <a:uFillTx/>
              <a:latin typeface="Constanti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4617B">
                  <a:shade val="90000"/>
                </a:srgbClr>
              </a:solidFill>
              <a:effectLst/>
              <a:uLnTx/>
              <a:uFillTx/>
              <a:latin typeface="Constantia"/>
              <a:ea typeface="+mn-ea"/>
              <a:cs typeface="+mn-cs"/>
            </a:endParaRPr>
          </a:p>
        </p:txBody>
      </p:sp>
      <p:sp>
        <p:nvSpPr>
          <p:cNvPr id="10" name="9 Título"/>
          <p:cNvSpPr>
            <a:spLocks noGrp="1"/>
          </p:cNvSpPr>
          <p:nvPr>
            <p:ph type="title"/>
          </p:nvPr>
        </p:nvSpPr>
        <p:spPr>
          <a:xfrm>
            <a:off x="4191000" y="228600"/>
            <a:ext cx="4495800" cy="457200"/>
          </a:xfrm>
        </p:spPr>
        <p:txBody>
          <a:bodyPr>
            <a:normAutofit/>
          </a:bodyPr>
          <a:lstStyle/>
          <a:p>
            <a:pPr algn="ctr"/>
            <a:r>
              <a:rPr lang="es-ES" sz="2000" dirty="0" smtClean="0">
                <a:latin typeface="Arial" pitchFamily="34" charset="0"/>
                <a:cs typeface="Arial" pitchFamily="34" charset="0"/>
              </a:rPr>
              <a:t>Inteligencia Artificial</a:t>
            </a:r>
            <a:endParaRPr lang="es-ES" sz="2000" dirty="0">
              <a:latin typeface="Arial" pitchFamily="34" charset="0"/>
              <a:cs typeface="Arial" pitchFamily="34" charset="0"/>
            </a:endParaRPr>
          </a:p>
        </p:txBody>
      </p:sp>
    </p:spTree>
    <p:extLst>
      <p:ext uri="{BB962C8B-B14F-4D97-AF65-F5344CB8AC3E}">
        <p14:creationId xmlns:p14="http://schemas.microsoft.com/office/powerpoint/2010/main" val="3926779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1039</TotalTime>
  <Words>3083</Words>
  <Application>Microsoft Office PowerPoint</Application>
  <PresentationFormat>Presentación en pantalla (4:3)</PresentationFormat>
  <Paragraphs>320</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Constantia</vt:lpstr>
      <vt:lpstr>Wingdings 2</vt:lpstr>
      <vt:lpstr>Flujo</vt:lpstr>
      <vt:lpstr>Inteligencia Artificial</vt:lpstr>
      <vt:lpstr>Inteligencia Artificial</vt:lpstr>
      <vt:lpstr>Inteligencia Artificial</vt:lpstr>
      <vt:lpstr>Inteligencia Artificial</vt:lpstr>
      <vt:lpstr>Inteligencia Artificial</vt:lpstr>
      <vt:lpstr>Inteligencia Artificial</vt:lpstr>
      <vt:lpstr>Inteligencia Artificial</vt:lpstr>
      <vt:lpstr>Inteligencia Artificial</vt:lpstr>
      <vt:lpstr>Inteligencia Artificial</vt:lpstr>
      <vt:lpstr>Inteligencia Artificial</vt:lpstr>
      <vt:lpstr>Inteligencia Artificial</vt:lpstr>
      <vt:lpstr>Inteligencia Artificial</vt:lpstr>
      <vt:lpstr>Inteligencia Artificial</vt:lpstr>
      <vt:lpstr>Inteligencia Artificial</vt:lpstr>
      <vt:lpstr>Inteligencia Artificial</vt:lpstr>
      <vt:lpstr>Inteligencia Artificial</vt:lpstr>
      <vt:lpstr>Inteligencia Artificial</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CÁTEDRA SINTAXIS Y SEMÁNTICA DE LOS LENGUAJES</dc:title>
  <dc:creator>Nancy</dc:creator>
  <cp:lastModifiedBy>Pc</cp:lastModifiedBy>
  <cp:revision>223</cp:revision>
  <dcterms:created xsi:type="dcterms:W3CDTF">2020-03-15T05:16:46Z</dcterms:created>
  <dcterms:modified xsi:type="dcterms:W3CDTF">2023-03-26T02:27:48Z</dcterms:modified>
</cp:coreProperties>
</file>