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1" r:id="rId2"/>
    <p:sldId id="295" r:id="rId3"/>
    <p:sldId id="263" r:id="rId4"/>
    <p:sldId id="296" r:id="rId5"/>
    <p:sldId id="290" r:id="rId6"/>
    <p:sldId id="291" r:id="rId7"/>
    <p:sldId id="292" r:id="rId8"/>
    <p:sldId id="293" r:id="rId9"/>
    <p:sldId id="294" r:id="rId10"/>
    <p:sldId id="28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91290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C5F4C-F9C5-4CC8-8AC1-B4BB895F2BC7}" type="datetimeFigureOut">
              <a:rPr lang="es-ES" smtClean="0"/>
              <a:pPr/>
              <a:t>25/03/2023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47B92-304F-4737-A8A7-F2DC7D7CAE98}"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9B03C2B7-3C19-42E0-A916-A5517EA539E8}" type="datetime1">
              <a:rPr lang="en-US" smtClean="0"/>
              <a:pPr/>
              <a:t>3/25/2023</a:t>
            </a:fld>
            <a:endParaRPr lang="en-US"/>
          </a:p>
        </p:txBody>
      </p:sp>
      <p:sp>
        <p:nvSpPr>
          <p:cNvPr id="19" name="18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27" name="26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6CBFC3F-E350-4465-B701-E39715C1E7D6}"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3ADF19CA-E23D-4D4F-A476-CE404C5DD513}"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2EA21C8-CCB8-4B8A-875D-4D00A07E3EB7}"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2C7C84A1-31C0-4562-BD06-180F8A96F856}"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CD127D54-C224-4C17-BF24-5339E0EAE5DE}" type="datetime1">
              <a:rPr lang="en-US" smtClean="0"/>
              <a:pPr/>
              <a:t>3/25/2023</a:t>
            </a:fld>
            <a:endParaRPr lang="en-US"/>
          </a:p>
        </p:txBody>
      </p:sp>
      <p:sp>
        <p:nvSpPr>
          <p:cNvPr id="6" name="5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7" name="6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078D7592-21CB-4A10-822D-84A6307E9282}" type="datetime1">
              <a:rPr lang="en-US" smtClean="0"/>
              <a:pPr/>
              <a:t>3/25/2023</a:t>
            </a:fld>
            <a:endParaRPr lang="en-US"/>
          </a:p>
        </p:txBody>
      </p:sp>
      <p:sp>
        <p:nvSpPr>
          <p:cNvPr id="8" name="7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9" name="8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0B566AE-26EB-4743-B4E6-E46D5DC842FE}" type="datetime1">
              <a:rPr lang="en-US" smtClean="0"/>
              <a:pPr/>
              <a:t>3/25/2023</a:t>
            </a:fld>
            <a:endParaRPr lang="en-US"/>
          </a:p>
        </p:txBody>
      </p:sp>
      <p:sp>
        <p:nvSpPr>
          <p:cNvPr id="4" name="3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5" name="4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5CA8A21-1C84-44C7-9995-69C5934504C2}" type="datetime1">
              <a:rPr lang="en-US" smtClean="0"/>
              <a:pPr/>
              <a:t>3/25/2023</a:t>
            </a:fld>
            <a:endParaRPr lang="en-US"/>
          </a:p>
        </p:txBody>
      </p:sp>
      <p:sp>
        <p:nvSpPr>
          <p:cNvPr id="3" name="2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4" name="3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23B40FAA-9755-457B-9967-11C5C2CA62A9}" type="datetime1">
              <a:rPr lang="en-US" smtClean="0"/>
              <a:pPr/>
              <a:t>3/25/2023</a:t>
            </a:fld>
            <a:endParaRPr lang="en-US"/>
          </a:p>
        </p:txBody>
      </p:sp>
      <p:sp>
        <p:nvSpPr>
          <p:cNvPr id="6" name="5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7" name="6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21C5C187-EF00-4179-8518-D21667E46532}" type="datetime1">
              <a:rPr lang="en-US" smtClean="0"/>
              <a:pPr/>
              <a:t>3/25/2023</a:t>
            </a:fld>
            <a:endParaRPr lang="en-US"/>
          </a:p>
        </p:txBody>
      </p:sp>
      <p:sp>
        <p:nvSpPr>
          <p:cNvPr id="6" name="5 Marcador de pie de página"/>
          <p:cNvSpPr>
            <a:spLocks noGrp="1"/>
          </p:cNvSpPr>
          <p:nvPr>
            <p:ph type="ftr" sz="quarter" idx="11"/>
          </p:nvPr>
        </p:nvSpPr>
        <p:spPr/>
        <p:txBody>
          <a:bodyPr/>
          <a:lstStyle/>
          <a:p>
            <a:r>
              <a:rPr lang="es-ES"/>
              <a:t>Ing. Nancy del Valle Paez  Ing. Sandra Olariaga Fuente Libro Lenguajes formales y teoría de autómatas Giro, Vazquez, Meloni, Constable</a:t>
            </a:r>
            <a:endParaRPr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BA6CC44B-3E91-4D6B-935F-8114EAB7382B}" type="slidenum">
              <a:rPr lang="en-US" smtClean="0"/>
              <a:pPr/>
              <a:t>‹Nº›</a:t>
            </a:fld>
            <a:endParaRPr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5F9127-9889-4E68-BBE7-7D50AEC4BF0D}" type="datetime1">
              <a:rPr lang="en-US" smtClean="0"/>
              <a:pPr/>
              <a:t>3/25/2023</a:t>
            </a:fld>
            <a:endParaRPr lang="en-U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s-ES"/>
              <a:t>Ing. Nancy del Valle Paez  Ing. Sandra Olariaga Fuente Libro Lenguajes formales y teoría de autómatas Giro, Vazquez, Meloni, Constable</a:t>
            </a:r>
            <a:endParaRPr lang="en-U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6CC44B-3E91-4D6B-935F-8114EAB7382B}" type="slidenum">
              <a:rPr lang="en-US" smtClean="0"/>
              <a:pPr/>
              <a:t>‹Nº›</a:t>
            </a:fld>
            <a:endParaRPr lang="en-U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fontScale="92500" lnSpcReduction="10000"/>
          </a:bodyPr>
          <a:lstStyle/>
          <a:p>
            <a:pPr marL="0" indent="0" algn="just">
              <a:buClrTx/>
              <a:buNone/>
            </a:pPr>
            <a:r>
              <a:rPr lang="es-ES" sz="1700" dirty="0">
                <a:latin typeface="Arial" pitchFamily="34" charset="0"/>
                <a:cs typeface="Arial" pitchFamily="34" charset="0"/>
              </a:rPr>
              <a:t>La búsqueda informada es la que utiliza el conocimiento específico del problema más allá de la definición del problema en sí mismo. Esta búsqueda informada puede encontrar soluciones de una manera más eficiente que una estrategia no informada. Se selecciona un nodo para la expansión basada en una </a:t>
            </a:r>
            <a:r>
              <a:rPr lang="es-ES" sz="1700" b="1" dirty="0">
                <a:latin typeface="Arial" pitchFamily="34" charset="0"/>
                <a:cs typeface="Arial" pitchFamily="34" charset="0"/>
              </a:rPr>
              <a:t>función de evaluación f(n).</a:t>
            </a:r>
          </a:p>
          <a:p>
            <a:pPr marL="0" indent="0" algn="just">
              <a:buClrTx/>
              <a:buNone/>
            </a:pPr>
            <a:r>
              <a:rPr lang="es-ES" sz="1700" dirty="0">
                <a:latin typeface="Arial" pitchFamily="34" charset="0"/>
                <a:cs typeface="Arial" pitchFamily="34" charset="0"/>
              </a:rPr>
              <a:t>Un componente clave de estos algoritmos es una </a:t>
            </a:r>
            <a:r>
              <a:rPr lang="es-ES" sz="1700" b="1" dirty="0">
                <a:latin typeface="Arial" pitchFamily="34" charset="0"/>
                <a:cs typeface="Arial" pitchFamily="34" charset="0"/>
              </a:rPr>
              <a:t>función heurística</a:t>
            </a:r>
            <a:r>
              <a:rPr lang="es-ES" sz="1700" dirty="0">
                <a:latin typeface="Arial" pitchFamily="34" charset="0"/>
                <a:cs typeface="Arial" pitchFamily="34" charset="0"/>
              </a:rPr>
              <a:t> denotada h(n)</a:t>
            </a:r>
          </a:p>
          <a:p>
            <a:pPr marL="0" indent="0" algn="just">
              <a:buClrTx/>
              <a:buNone/>
            </a:pPr>
            <a:endParaRPr lang="es-ES" sz="1700" dirty="0">
              <a:latin typeface="Arial" pitchFamily="34" charset="0"/>
              <a:cs typeface="Arial" pitchFamily="34" charset="0"/>
            </a:endParaRPr>
          </a:p>
          <a:p>
            <a:pPr marL="0" indent="0" algn="just">
              <a:buClrTx/>
              <a:buNone/>
            </a:pPr>
            <a:r>
              <a:rPr lang="es-ES" sz="1700" dirty="0">
                <a:latin typeface="Arial" pitchFamily="34" charset="0"/>
                <a:cs typeface="Arial" pitchFamily="34" charset="0"/>
              </a:rPr>
              <a:t>h(n)= costo estimado del camino más barato desde el </a:t>
            </a:r>
            <a:r>
              <a:rPr lang="es-ES" sz="1700" b="1" dirty="0">
                <a:latin typeface="Arial" pitchFamily="34" charset="0"/>
                <a:cs typeface="Arial" pitchFamily="34" charset="0"/>
              </a:rPr>
              <a:t>nodo n</a:t>
            </a:r>
            <a:r>
              <a:rPr lang="es-ES" sz="1700" dirty="0">
                <a:latin typeface="Arial" pitchFamily="34" charset="0"/>
                <a:cs typeface="Arial" pitchFamily="34" charset="0"/>
              </a:rPr>
              <a:t> a un nodo objetivo</a:t>
            </a:r>
          </a:p>
          <a:p>
            <a:pPr marL="0" indent="0" algn="just">
              <a:buClrTx/>
              <a:buNone/>
            </a:pPr>
            <a:r>
              <a:rPr lang="es-ES" sz="1700" dirty="0">
                <a:latin typeface="Arial" pitchFamily="34" charset="0"/>
                <a:cs typeface="Arial" pitchFamily="34" charset="0"/>
              </a:rPr>
              <a:t>Si n es un nodo objetivo h(n) = 0</a:t>
            </a:r>
          </a:p>
          <a:p>
            <a:pPr marL="0" indent="0" algn="just">
              <a:buClrTx/>
              <a:buNone/>
            </a:pPr>
            <a:r>
              <a:rPr lang="es-ES" sz="1700" b="1" dirty="0">
                <a:latin typeface="Arial" pitchFamily="34" charset="0"/>
                <a:cs typeface="Arial" pitchFamily="34" charset="0"/>
              </a:rPr>
              <a:t>Búsqueda primero el mejor</a:t>
            </a:r>
            <a:endParaRPr lang="es-ES" sz="1700" dirty="0">
              <a:latin typeface="Arial" pitchFamily="34" charset="0"/>
              <a:cs typeface="Arial" pitchFamily="34" charset="0"/>
            </a:endParaRPr>
          </a:p>
          <a:p>
            <a:pPr marL="0" indent="0" algn="just">
              <a:buClrTx/>
              <a:buNone/>
            </a:pPr>
            <a:r>
              <a:rPr lang="es-ES" sz="1700" dirty="0">
                <a:latin typeface="Arial" pitchFamily="34" charset="0"/>
                <a:cs typeface="Arial" pitchFamily="34" charset="0"/>
              </a:rPr>
              <a:t>Trata de expandir el nodo más cercano al objetivo, alegando que probablemente conduzca rápidamente a una solución. Así evalúa los nodos utilizando solamente la función heurística f(n) =h(n)</a:t>
            </a:r>
          </a:p>
          <a:p>
            <a:pPr marL="0" indent="0" algn="just">
              <a:buClrTx/>
              <a:buNone/>
            </a:pPr>
            <a:r>
              <a:rPr lang="es-ES" sz="1700" b="1" dirty="0">
                <a:latin typeface="Arial" pitchFamily="34" charset="0"/>
                <a:cs typeface="Arial" pitchFamily="34" charset="0"/>
              </a:rPr>
              <a:t>La búsqueda primero el mejor </a:t>
            </a:r>
            <a:r>
              <a:rPr lang="es-ES" sz="1700" dirty="0">
                <a:latin typeface="Arial" pitchFamily="34" charset="0"/>
                <a:cs typeface="Arial" pitchFamily="34" charset="0"/>
              </a:rPr>
              <a:t>se parece a la búsqueda primero en profundidad en el modo que prefiere seguir un camino hacia el objetivo, pero volverá atrás cuando llegue a un callejón sin salida. Sufre los mismos defectos que la búsqueda primero en profundidad, </a:t>
            </a:r>
            <a:r>
              <a:rPr lang="es-ES" sz="1700" b="1" dirty="0">
                <a:latin typeface="Arial" pitchFamily="34" charset="0"/>
                <a:cs typeface="Arial" pitchFamily="34" charset="0"/>
              </a:rPr>
              <a:t>no es óptima y es incompleta</a:t>
            </a:r>
            <a:r>
              <a:rPr lang="es-ES" sz="1700" dirty="0">
                <a:latin typeface="Arial" pitchFamily="34" charset="0"/>
                <a:cs typeface="Arial" pitchFamily="34" charset="0"/>
              </a:rPr>
              <a:t>, porque puede ir hacia abajo en un camino infinito y nunca volver para intentar otras posibilidades. La complejidad en tiempo y espacio, del caso peor, es O(</a:t>
            </a:r>
            <a:r>
              <a:rPr lang="es-ES" sz="1700" dirty="0" err="1">
                <a:latin typeface="Arial" pitchFamily="34" charset="0"/>
                <a:cs typeface="Arial" pitchFamily="34" charset="0"/>
              </a:rPr>
              <a:t>b</a:t>
            </a:r>
            <a:r>
              <a:rPr lang="es-ES" sz="1700" baseline="30000" dirty="0" err="1">
                <a:latin typeface="Arial" pitchFamily="34" charset="0"/>
                <a:cs typeface="Arial" pitchFamily="34" charset="0"/>
              </a:rPr>
              <a:t>m</a:t>
            </a:r>
            <a:r>
              <a:rPr lang="es-ES" sz="1700" dirty="0">
                <a:latin typeface="Arial" pitchFamily="34" charset="0"/>
                <a:cs typeface="Arial" pitchFamily="34" charset="0"/>
              </a:rPr>
              <a:t>) donde </a:t>
            </a:r>
            <a:r>
              <a:rPr lang="es-ES" sz="1700" b="1" dirty="0">
                <a:latin typeface="Arial" pitchFamily="34" charset="0"/>
                <a:cs typeface="Arial" pitchFamily="34" charset="0"/>
              </a:rPr>
              <a:t>m es la profundidad máxima del espacio de búsqueda</a:t>
            </a:r>
            <a:r>
              <a:rPr lang="es-ES" sz="1700" dirty="0">
                <a:latin typeface="Arial" pitchFamily="34" charset="0"/>
                <a:cs typeface="Arial" pitchFamily="34" charset="0"/>
              </a:rPr>
              <a:t>. Con una buena función heurística se puede reducir la complejidad considerablemente. La cantidad de la reducción depende del problema particular y de la calidad de la heurística.</a:t>
            </a:r>
          </a:p>
          <a:p>
            <a:pPr marL="0" indent="0" algn="just">
              <a:buClrTx/>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altLang="en-US" sz="2400" b="1" dirty="0">
                <a:latin typeface="Arial" panose="020B0604020202020204" pitchFamily="34" charset="0"/>
              </a:rPr>
              <a:t>Búsqueda Informada</a:t>
            </a: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248401"/>
            <a:ext cx="9144000" cy="381000"/>
          </a:xfrm>
        </p:spPr>
        <p:txBody>
          <a:bodyPr/>
          <a:lstStyle/>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265003"/>
          </a:xfrm>
        </p:spPr>
        <p:txBody>
          <a:bodyPr>
            <a:normAutofit/>
          </a:bodyPr>
          <a:lstStyle/>
          <a:p>
            <a:pPr marL="0" indent="0" algn="just">
              <a:buNone/>
            </a:pPr>
            <a:endParaRPr lang="es-ES" sz="1800" dirty="0">
              <a:latin typeface="Arial" pitchFamily="34" charset="0"/>
              <a:cs typeface="Arial" pitchFamily="34" charset="0"/>
            </a:endParaRPr>
          </a:p>
          <a:p>
            <a:pPr marL="0" indent="0" algn="just">
              <a:buNone/>
            </a:pPr>
            <a:r>
              <a:rPr lang="es-ES" sz="1800" dirty="0">
                <a:latin typeface="Arial" pitchFamily="34" charset="0"/>
                <a:cs typeface="Arial" pitchFamily="34" charset="0"/>
              </a:rPr>
              <a:t> </a:t>
            </a:r>
          </a:p>
          <a:p>
            <a:pPr marL="0" indent="0" algn="just">
              <a:buNone/>
            </a:pPr>
            <a:r>
              <a:rPr lang="es-ES" sz="1800" dirty="0">
                <a:latin typeface="Arial" pitchFamily="34" charset="0"/>
                <a:cs typeface="Arial" pitchFamily="34" charset="0"/>
              </a:rPr>
              <a:t>                  </a:t>
            </a:r>
          </a:p>
          <a:p>
            <a:pPr marL="0" indent="0" algn="just">
              <a:buNone/>
            </a:pPr>
            <a:endParaRPr lang="es-ES" sz="1800" dirty="0">
              <a:latin typeface="Arial" pitchFamily="34" charset="0"/>
              <a:cs typeface="Arial" pitchFamily="34" charset="0"/>
            </a:endParaRPr>
          </a:p>
          <a:p>
            <a:pPr marL="0" indent="0">
              <a:buNone/>
            </a:pPr>
            <a:endParaRPr lang="es-ES" sz="2400" dirty="0">
              <a:latin typeface="Arial" pitchFamily="34" charset="0"/>
              <a:cs typeface="Arial" pitchFamily="34" charset="0"/>
            </a:endParaRPr>
          </a:p>
          <a:p>
            <a:pPr algn="just"/>
            <a:endParaRPr lang="es-ES" sz="2100" dirty="0">
              <a:latin typeface="Arial" pitchFamily="34" charset="0"/>
              <a:cs typeface="Arial" pitchFamily="34" charset="0"/>
            </a:endParaRPr>
          </a:p>
          <a:p>
            <a:pPr algn="just">
              <a:buNone/>
            </a:pPr>
            <a:endParaRPr lang="en-US" sz="1800" dirty="0"/>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rgbClr val="04617B"/>
                </a:solidFill>
                <a:effectLst/>
                <a:uLnTx/>
                <a:uFillTx/>
                <a:latin typeface="Calibri"/>
                <a:ea typeface="+mn-ea"/>
                <a:cs typeface="+mn-cs"/>
              </a:rPr>
              <a:t/>
            </a:r>
            <a:br>
              <a:rPr kumimoji="0" lang="es-ES" sz="5000" b="0" i="0" u="none" strike="noStrike" kern="1200" cap="none" spc="0" normalizeH="0" baseline="0" noProof="0" dirty="0">
                <a:ln>
                  <a:noFill/>
                </a:ln>
                <a:solidFill>
                  <a:srgbClr val="04617B"/>
                </a:solidFill>
                <a:effectLst/>
                <a:uLnTx/>
                <a:uFillTx/>
                <a:latin typeface="Calibri"/>
                <a:ea typeface="+mn-ea"/>
                <a:cs typeface="+mn-cs"/>
              </a:rPr>
            </a:br>
            <a:r>
              <a:rPr kumimoji="0" lang="en-US" sz="5000" b="0" i="0" u="none" strike="noStrike" kern="1200" cap="none" spc="0" normalizeH="0" baseline="0" noProof="0" dirty="0">
                <a:ln>
                  <a:noFill/>
                </a:ln>
                <a:solidFill>
                  <a:srgbClr val="04617B"/>
                </a:solidFill>
                <a:effectLst/>
                <a:uLnTx/>
                <a:uFillTx/>
                <a:latin typeface="Calibri"/>
                <a:ea typeface="+mn-ea"/>
                <a:cs typeface="+mn-cs"/>
              </a:rPr>
              <a:t/>
            </a:r>
            <a:br>
              <a:rPr kumimoji="0" lang="en-US" sz="5000" b="0" i="0" u="none" strike="noStrike" kern="1200" cap="none" spc="0" normalizeH="0" baseline="0" noProof="0" dirty="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Preguntas?</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248400"/>
            <a:ext cx="9144000" cy="6095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spTree>
    <p:extLst>
      <p:ext uri="{BB962C8B-B14F-4D97-AF65-F5344CB8AC3E}">
        <p14:creationId xmlns:p14="http://schemas.microsoft.com/office/powerpoint/2010/main" val="322791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a:bodyPr>
          <a:lstStyle/>
          <a:p>
            <a:pPr marL="0" indent="0" algn="just">
              <a:buClrTx/>
              <a:buNone/>
            </a:pPr>
            <a:r>
              <a:rPr lang="es-ES" sz="1700" dirty="0">
                <a:latin typeface="Arial" pitchFamily="34" charset="0"/>
                <a:cs typeface="Arial" pitchFamily="34" charset="0"/>
              </a:rPr>
              <a:t>Nodos meta F,I y N </a:t>
            </a:r>
          </a:p>
          <a:p>
            <a:pPr marL="0" indent="0" algn="just">
              <a:buClrTx/>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altLang="en-US" sz="2400" b="1" dirty="0">
                <a:latin typeface="Arial" panose="020B0604020202020204" pitchFamily="34" charset="0"/>
              </a:rPr>
              <a:t>Búsqueda Informada Primero el mejor</a:t>
            </a: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248401"/>
            <a:ext cx="9144000" cy="381000"/>
          </a:xfrm>
        </p:spPr>
        <p:txBody>
          <a:bodyPr/>
          <a:lstStyle/>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pic>
        <p:nvPicPr>
          <p:cNvPr id="2" name="Imagen 1"/>
          <p:cNvPicPr>
            <a:picLocks noChangeAspect="1"/>
          </p:cNvPicPr>
          <p:nvPr/>
        </p:nvPicPr>
        <p:blipFill>
          <a:blip r:embed="rId3"/>
          <a:stretch>
            <a:fillRect/>
          </a:stretch>
        </p:blipFill>
        <p:spPr>
          <a:xfrm>
            <a:off x="76200" y="1962151"/>
            <a:ext cx="4419600" cy="3676650"/>
          </a:xfrm>
          <a:prstGeom prst="rect">
            <a:avLst/>
          </a:prstGeom>
        </p:spPr>
      </p:pic>
      <p:pic>
        <p:nvPicPr>
          <p:cNvPr id="8" name="Imagen 7"/>
          <p:cNvPicPr>
            <a:picLocks noChangeAspect="1"/>
          </p:cNvPicPr>
          <p:nvPr/>
        </p:nvPicPr>
        <p:blipFill>
          <a:blip r:embed="rId4"/>
          <a:stretch>
            <a:fillRect/>
          </a:stretch>
        </p:blipFill>
        <p:spPr>
          <a:xfrm>
            <a:off x="4495800" y="1985665"/>
            <a:ext cx="4648200" cy="2800350"/>
          </a:xfrm>
          <a:prstGeom prst="rect">
            <a:avLst/>
          </a:prstGeom>
        </p:spPr>
      </p:pic>
    </p:spTree>
    <p:extLst>
      <p:ext uri="{BB962C8B-B14F-4D97-AF65-F5344CB8AC3E}">
        <p14:creationId xmlns:p14="http://schemas.microsoft.com/office/powerpoint/2010/main" val="36087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a:bodyPr>
          <a:lstStyle/>
          <a:p>
            <a:pPr marL="0" indent="0" algn="just">
              <a:spcBef>
                <a:spcPts val="0"/>
              </a:spcBef>
              <a:buNone/>
            </a:pPr>
            <a:r>
              <a:rPr lang="es-ES" sz="1700" b="1" dirty="0">
                <a:latin typeface="Arial" pitchFamily="34" charset="0"/>
                <a:cs typeface="Arial" pitchFamily="34" charset="0"/>
              </a:rPr>
              <a:t>Búsqueda A*: minimizar el costo estimado total de la solución</a:t>
            </a:r>
          </a:p>
          <a:p>
            <a:pPr marL="0" indent="0" algn="just">
              <a:spcBef>
                <a:spcPts val="0"/>
              </a:spcBef>
              <a:buNone/>
            </a:pPr>
            <a:r>
              <a:rPr lang="es-ES" sz="1700" dirty="0">
                <a:latin typeface="Arial" pitchFamily="34" charset="0"/>
                <a:cs typeface="Arial" pitchFamily="34" charset="0"/>
              </a:rPr>
              <a:t>Evalúa los nodos combinando g(n) el costo para alcanzar el nodo y h(n) el costo de ir al nodo objetivo.</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b="1" dirty="0">
                <a:latin typeface="Arial" pitchFamily="34" charset="0"/>
                <a:cs typeface="Arial" pitchFamily="34" charset="0"/>
              </a:rPr>
              <a:t>f(n)= g(n) + h(n)</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b="1" dirty="0">
                <a:latin typeface="Arial" pitchFamily="34" charset="0"/>
                <a:cs typeface="Arial" pitchFamily="34" charset="0"/>
              </a:rPr>
              <a:t>f(n) = costo más barato estimado de la solución a través de n</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dirty="0">
                <a:latin typeface="Arial" pitchFamily="34" charset="0"/>
                <a:cs typeface="Arial" pitchFamily="34" charset="0"/>
              </a:rPr>
              <a:t>Si tratamos de encontrar la solución más barata es razonable intentar primero el nodo con el valor más bajo de g(n) + h(n), siempre y cuando la función heurística satisfaga ciertas condiciones la búsqueda A* es completa y óptima.</a:t>
            </a:r>
          </a:p>
          <a:p>
            <a:pPr marL="0" indent="0" algn="just">
              <a:spcBef>
                <a:spcPts val="0"/>
              </a:spcBef>
              <a:buNone/>
            </a:pPr>
            <a:r>
              <a:rPr lang="es-ES" sz="1700" b="1" dirty="0">
                <a:latin typeface="Arial" pitchFamily="34" charset="0"/>
                <a:cs typeface="Arial" pitchFamily="34" charset="0"/>
              </a:rPr>
              <a:t>A* es óptima si h(n) es una heurística admisible, es decir, con tal que la h(n) nunca sobrestime el costo de alcanzar el objetivo</a:t>
            </a:r>
            <a:r>
              <a:rPr lang="es-ES" sz="1700" dirty="0">
                <a:latin typeface="Arial" pitchFamily="34" charset="0"/>
                <a:cs typeface="Arial" pitchFamily="34" charset="0"/>
              </a:rPr>
              <a:t>.</a:t>
            </a:r>
          </a:p>
          <a:p>
            <a:pPr marL="0" indent="0" algn="just">
              <a:spcBef>
                <a:spcPts val="0"/>
              </a:spcBef>
              <a:buNone/>
            </a:pPr>
            <a:r>
              <a:rPr lang="es-ES" sz="1700" dirty="0">
                <a:latin typeface="Arial" pitchFamily="34" charset="0"/>
                <a:cs typeface="Arial" pitchFamily="34" charset="0"/>
              </a:rPr>
              <a:t>La heurística debe ser también consistente, es decir si para cada </a:t>
            </a:r>
            <a:r>
              <a:rPr lang="es-ES" sz="1700" b="1" dirty="0">
                <a:latin typeface="Arial" pitchFamily="34" charset="0"/>
                <a:cs typeface="Arial" pitchFamily="34" charset="0"/>
              </a:rPr>
              <a:t>nodo n</a:t>
            </a:r>
            <a:r>
              <a:rPr lang="es-ES" sz="1700" dirty="0">
                <a:latin typeface="Arial" pitchFamily="34" charset="0"/>
                <a:cs typeface="Arial" pitchFamily="34" charset="0"/>
              </a:rPr>
              <a:t> y cada </a:t>
            </a:r>
            <a:r>
              <a:rPr lang="es-ES" sz="1700" b="1" dirty="0">
                <a:latin typeface="Arial" pitchFamily="34" charset="0"/>
                <a:cs typeface="Arial" pitchFamily="34" charset="0"/>
              </a:rPr>
              <a:t>sucesor n’</a:t>
            </a:r>
            <a:r>
              <a:rPr lang="es-ES" sz="1700" dirty="0">
                <a:latin typeface="Arial" pitchFamily="34" charset="0"/>
                <a:cs typeface="Arial" pitchFamily="34" charset="0"/>
              </a:rPr>
              <a:t> de n generado por cualquier </a:t>
            </a:r>
            <a:r>
              <a:rPr lang="es-ES" sz="1700" b="1" dirty="0">
                <a:latin typeface="Arial" pitchFamily="34" charset="0"/>
                <a:cs typeface="Arial" pitchFamily="34" charset="0"/>
              </a:rPr>
              <a:t>acción a</a:t>
            </a:r>
            <a:r>
              <a:rPr lang="es-ES" sz="1700" dirty="0">
                <a:latin typeface="Arial" pitchFamily="34" charset="0"/>
                <a:cs typeface="Arial" pitchFamily="34" charset="0"/>
              </a:rPr>
              <a:t>, el costo estimado de alcanzar el objetivo desde </a:t>
            </a:r>
            <a:r>
              <a:rPr lang="es-ES" sz="1700" b="1" dirty="0">
                <a:latin typeface="Arial" pitchFamily="34" charset="0"/>
                <a:cs typeface="Arial" pitchFamily="34" charset="0"/>
              </a:rPr>
              <a:t>n</a:t>
            </a:r>
            <a:r>
              <a:rPr lang="es-ES" sz="1700" dirty="0">
                <a:latin typeface="Arial" pitchFamily="34" charset="0"/>
                <a:cs typeface="Arial" pitchFamily="34" charset="0"/>
              </a:rPr>
              <a:t> no es mayor que el costo de alcanzar </a:t>
            </a:r>
            <a:r>
              <a:rPr lang="es-ES" sz="1700" b="1" dirty="0">
                <a:latin typeface="Arial" pitchFamily="34" charset="0"/>
                <a:cs typeface="Arial" pitchFamily="34" charset="0"/>
              </a:rPr>
              <a:t>n’</a:t>
            </a:r>
            <a:r>
              <a:rPr lang="es-ES" sz="1700" dirty="0">
                <a:latin typeface="Arial" pitchFamily="34" charset="0"/>
                <a:cs typeface="Arial" pitchFamily="34" charset="0"/>
              </a:rPr>
              <a:t> mas el costo estimado de alcanzar el objetivo desde n’.</a:t>
            </a:r>
          </a:p>
          <a:p>
            <a:pPr marL="0" indent="0" algn="ctr">
              <a:spcBef>
                <a:spcPts val="0"/>
              </a:spcBef>
              <a:buNone/>
            </a:pPr>
            <a:r>
              <a:rPr lang="es-ES" sz="1700" dirty="0">
                <a:latin typeface="Arial" pitchFamily="34" charset="0"/>
                <a:cs typeface="Arial" pitchFamily="34" charset="0"/>
              </a:rPr>
              <a:t>h(n) ≤ c(</a:t>
            </a:r>
            <a:r>
              <a:rPr lang="es-ES" sz="1700" dirty="0" err="1">
                <a:latin typeface="Arial" pitchFamily="34" charset="0"/>
                <a:cs typeface="Arial" pitchFamily="34" charset="0"/>
              </a:rPr>
              <a:t>n,a,n</a:t>
            </a:r>
            <a:r>
              <a:rPr lang="es-ES" sz="1700" dirty="0">
                <a:latin typeface="Arial" pitchFamily="34" charset="0"/>
                <a:cs typeface="Arial" pitchFamily="34" charset="0"/>
              </a:rPr>
              <a:t>’) + h(n’)</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sz="2400" dirty="0">
                <a:latin typeface="Arial" pitchFamily="34" charset="0"/>
                <a:cs typeface="Arial" pitchFamily="34" charset="0"/>
              </a:rPr>
              <a:t>Búsqueda Informada A*</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a:bodyPr>
          <a:lstStyle/>
          <a:p>
            <a:pPr marL="0" indent="0" algn="just">
              <a:spcBef>
                <a:spcPts val="0"/>
              </a:spcBef>
              <a:buNone/>
            </a:pPr>
            <a:r>
              <a:rPr lang="es-ES" sz="1700" dirty="0">
                <a:latin typeface="Arial" pitchFamily="34" charset="0"/>
                <a:cs typeface="Arial" pitchFamily="34" charset="0"/>
              </a:rPr>
              <a:t>Nodos objetivos F, I, N</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sz="2400" dirty="0">
                <a:latin typeface="Arial" pitchFamily="34" charset="0"/>
                <a:cs typeface="Arial" pitchFamily="34" charset="0"/>
              </a:rPr>
              <a:t>Búsqueda Informada A*</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pic>
        <p:nvPicPr>
          <p:cNvPr id="2" name="Imagen 1"/>
          <p:cNvPicPr>
            <a:picLocks noChangeAspect="1"/>
          </p:cNvPicPr>
          <p:nvPr/>
        </p:nvPicPr>
        <p:blipFill>
          <a:blip r:embed="rId3"/>
          <a:stretch>
            <a:fillRect/>
          </a:stretch>
        </p:blipFill>
        <p:spPr>
          <a:xfrm>
            <a:off x="85726" y="2038678"/>
            <a:ext cx="4724400" cy="3424535"/>
          </a:xfrm>
          <a:prstGeom prst="rect">
            <a:avLst/>
          </a:prstGeom>
        </p:spPr>
      </p:pic>
      <p:pic>
        <p:nvPicPr>
          <p:cNvPr id="8" name="Imagen 7"/>
          <p:cNvPicPr>
            <a:picLocks noChangeAspect="1"/>
          </p:cNvPicPr>
          <p:nvPr/>
        </p:nvPicPr>
        <p:blipFill>
          <a:blip r:embed="rId4"/>
          <a:stretch>
            <a:fillRect/>
          </a:stretch>
        </p:blipFill>
        <p:spPr>
          <a:xfrm>
            <a:off x="4817147" y="2061864"/>
            <a:ext cx="4181475" cy="3424535"/>
          </a:xfrm>
          <a:prstGeom prst="rect">
            <a:avLst/>
          </a:prstGeom>
        </p:spPr>
      </p:pic>
    </p:spTree>
    <p:extLst>
      <p:ext uri="{BB962C8B-B14F-4D97-AF65-F5344CB8AC3E}">
        <p14:creationId xmlns:p14="http://schemas.microsoft.com/office/powerpoint/2010/main" val="119193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a:bodyPr>
          <a:lstStyle/>
          <a:p>
            <a:pPr marL="0" indent="0" algn="just">
              <a:spcBef>
                <a:spcPts val="0"/>
              </a:spcBef>
              <a:buNone/>
            </a:pPr>
            <a:r>
              <a:rPr lang="es-ES" sz="1700" dirty="0">
                <a:latin typeface="Arial" pitchFamily="34" charset="0"/>
                <a:cs typeface="Arial" pitchFamily="34" charset="0"/>
              </a:rPr>
              <a:t>El 8-puzle fue uno de los primeros problemas de búsqueda heurística, el objeto del puzle es deslizar las fichas horizontalmente o verticalmente al espacio vacío hasta que la configuración empareje con la configuración objetivo.</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dirty="0">
                <a:latin typeface="Arial" pitchFamily="34" charset="0"/>
                <a:cs typeface="Arial" pitchFamily="34" charset="0"/>
              </a:rPr>
              <a:t>Cuando la ficha vacía está en el medio hay cuatro movimientos posibles, cuando está en una esquina hay dos y cuando está a lo largo del borde hay tres. En el caso del 8-puzle son aproximadamente 22 pasos con un factor de ramificación de 3, descartando los estados repetidos podríamos reducirlo a un factor de aproximadamente 170,000 estados posibles</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sz="2400" dirty="0">
                <a:latin typeface="Arial" pitchFamily="34" charset="0"/>
                <a:cs typeface="Arial" pitchFamily="34" charset="0"/>
              </a:rPr>
              <a:t>Funciones heurísticas</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pic>
        <p:nvPicPr>
          <p:cNvPr id="2" name="Imagen 1"/>
          <p:cNvPicPr>
            <a:picLocks noChangeAspect="1"/>
          </p:cNvPicPr>
          <p:nvPr/>
        </p:nvPicPr>
        <p:blipFill>
          <a:blip r:embed="rId3"/>
          <a:stretch>
            <a:fillRect/>
          </a:stretch>
        </p:blipFill>
        <p:spPr>
          <a:xfrm>
            <a:off x="2395537" y="2209800"/>
            <a:ext cx="4352925" cy="2247900"/>
          </a:xfrm>
          <a:prstGeom prst="rect">
            <a:avLst/>
          </a:prstGeom>
        </p:spPr>
      </p:pic>
    </p:spTree>
    <p:extLst>
      <p:ext uri="{BB962C8B-B14F-4D97-AF65-F5344CB8AC3E}">
        <p14:creationId xmlns:p14="http://schemas.microsoft.com/office/powerpoint/2010/main" val="159348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a:bodyPr>
          <a:lstStyle/>
          <a:p>
            <a:pPr marL="0" indent="0" algn="just">
              <a:spcBef>
                <a:spcPts val="0"/>
              </a:spcBef>
              <a:buNone/>
            </a:pPr>
            <a:r>
              <a:rPr lang="es-ES" sz="1700" dirty="0">
                <a:latin typeface="Arial" pitchFamily="34" charset="0"/>
                <a:cs typeface="Arial" pitchFamily="34" charset="0"/>
              </a:rPr>
              <a:t>En el caso del 15-puzle, ya se complica más, las funciones heurísticas comúnmente usadas son:</a:t>
            </a:r>
          </a:p>
          <a:p>
            <a:pPr marL="0" indent="0" algn="just">
              <a:spcBef>
                <a:spcPts val="0"/>
              </a:spcBef>
              <a:buNone/>
            </a:pPr>
            <a:endParaRPr lang="es-ES" sz="1700" dirty="0">
              <a:latin typeface="Arial" pitchFamily="34" charset="0"/>
              <a:cs typeface="Arial" pitchFamily="34" charset="0"/>
            </a:endParaRPr>
          </a:p>
          <a:p>
            <a:pPr algn="just">
              <a:spcBef>
                <a:spcPts val="0"/>
              </a:spcBef>
              <a:buFont typeface="Arial" panose="020B0604020202020204" pitchFamily="34" charset="0"/>
              <a:buChar char="•"/>
            </a:pPr>
            <a:r>
              <a:rPr lang="es-ES" sz="1700" dirty="0">
                <a:latin typeface="Arial" pitchFamily="34" charset="0"/>
                <a:cs typeface="Arial" pitchFamily="34" charset="0"/>
              </a:rPr>
              <a:t>h1= número de piezas mal colocadas, si todas las piezas estuvieran fuera de su posición el valor de h1= 8 para el 8-puzle.</a:t>
            </a:r>
          </a:p>
          <a:p>
            <a:pPr algn="just">
              <a:spcBef>
                <a:spcPts val="0"/>
              </a:spcBef>
              <a:buFont typeface="Arial" panose="020B0604020202020204" pitchFamily="34" charset="0"/>
              <a:buChar char="•"/>
            </a:pPr>
            <a:r>
              <a:rPr lang="es-ES" sz="1700" dirty="0">
                <a:latin typeface="Arial" pitchFamily="34" charset="0"/>
                <a:cs typeface="Arial" pitchFamily="34" charset="0"/>
              </a:rPr>
              <a:t>h2= suma de las distancias de las piezas a sus posiciones en el objetivo, la distancia que contaremos será las suma de las distancias horizontales y verticales. Las piezas 1  a 8 en el caso de que estuvieran todas fuera de su posición nos da una distancia </a:t>
            </a:r>
            <a:r>
              <a:rPr lang="es-ES" sz="1700">
                <a:latin typeface="Arial" pitchFamily="34" charset="0"/>
                <a:cs typeface="Arial" pitchFamily="34" charset="0"/>
              </a:rPr>
              <a:t>de</a:t>
            </a:r>
            <a:r>
              <a:rPr lang="es-ES" sz="1700" smtClean="0">
                <a:latin typeface="Arial" pitchFamily="34" charset="0"/>
                <a:cs typeface="Arial" pitchFamily="34" charset="0"/>
              </a:rPr>
              <a:t>:</a:t>
            </a:r>
            <a:endParaRPr lang="es-ES" sz="1700" dirty="0">
              <a:latin typeface="Arial" pitchFamily="34" charset="0"/>
              <a:cs typeface="Arial" pitchFamily="34" charset="0"/>
            </a:endParaRPr>
          </a:p>
          <a:p>
            <a:pPr marL="0" indent="0" algn="ctr">
              <a:spcBef>
                <a:spcPts val="0"/>
              </a:spcBef>
              <a:buNone/>
            </a:pPr>
            <a:r>
              <a:rPr lang="es-ES" sz="1700" dirty="0">
                <a:latin typeface="Arial" pitchFamily="34" charset="0"/>
                <a:cs typeface="Arial" pitchFamily="34" charset="0"/>
              </a:rPr>
              <a:t>h2 = 3 +1 +2 +2 +2 +3 +3 +2 = 18 </a:t>
            </a:r>
          </a:p>
          <a:p>
            <a:pPr marL="0" indent="0" algn="just">
              <a:spcBef>
                <a:spcPts val="0"/>
              </a:spcBef>
              <a:buNone/>
            </a:pPr>
            <a:r>
              <a:rPr lang="es-ES" sz="1700" dirty="0">
                <a:latin typeface="Arial" pitchFamily="34" charset="0"/>
                <a:cs typeface="Arial" pitchFamily="34" charset="0"/>
              </a:rPr>
              <a:t>Ninguna de estas dos funciones heurísticas sobrestima el costo solución verdadero que es 26</a:t>
            </a:r>
          </a:p>
          <a:p>
            <a:pPr marL="0" indent="0" algn="just">
              <a:spcBef>
                <a:spcPts val="0"/>
              </a:spcBef>
              <a:buNone/>
            </a:pPr>
            <a:r>
              <a:rPr lang="es-ES" sz="1700" dirty="0">
                <a:latin typeface="Arial" pitchFamily="34" charset="0"/>
                <a:cs typeface="Arial" pitchFamily="34" charset="0"/>
              </a:rPr>
              <a:t> </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sz="2400" dirty="0">
                <a:latin typeface="Arial" pitchFamily="34" charset="0"/>
                <a:cs typeface="Arial" pitchFamily="34" charset="0"/>
              </a:rPr>
              <a:t>Funciones heurísticas</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pic>
        <p:nvPicPr>
          <p:cNvPr id="8" name="Imagen 7"/>
          <p:cNvPicPr>
            <a:picLocks noChangeAspect="1"/>
          </p:cNvPicPr>
          <p:nvPr/>
        </p:nvPicPr>
        <p:blipFill>
          <a:blip r:embed="rId3"/>
          <a:stretch>
            <a:fillRect/>
          </a:stretch>
        </p:blipFill>
        <p:spPr>
          <a:xfrm>
            <a:off x="2395537" y="4243384"/>
            <a:ext cx="4352925" cy="2052936"/>
          </a:xfrm>
          <a:prstGeom prst="rect">
            <a:avLst/>
          </a:prstGeom>
        </p:spPr>
      </p:pic>
    </p:spTree>
    <p:extLst>
      <p:ext uri="{BB962C8B-B14F-4D97-AF65-F5344CB8AC3E}">
        <p14:creationId xmlns:p14="http://schemas.microsoft.com/office/powerpoint/2010/main" val="103674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fontScale="92500"/>
          </a:bodyPr>
          <a:lstStyle/>
          <a:p>
            <a:pPr marL="0" indent="0" algn="just">
              <a:spcBef>
                <a:spcPts val="0"/>
              </a:spcBef>
              <a:buNone/>
            </a:pPr>
            <a:r>
              <a:rPr lang="es-ES" sz="1700" dirty="0">
                <a:latin typeface="Arial" pitchFamily="34" charset="0"/>
                <a:cs typeface="Arial" pitchFamily="34" charset="0"/>
              </a:rPr>
              <a:t>Una manera de caracterizar </a:t>
            </a:r>
            <a:r>
              <a:rPr lang="es-ES" sz="1700" b="1" dirty="0">
                <a:latin typeface="Arial" pitchFamily="34" charset="0"/>
                <a:cs typeface="Arial" pitchFamily="34" charset="0"/>
              </a:rPr>
              <a:t>la calidad </a:t>
            </a:r>
            <a:r>
              <a:rPr lang="es-ES" sz="1700" dirty="0">
                <a:latin typeface="Arial" pitchFamily="34" charset="0"/>
                <a:cs typeface="Arial" pitchFamily="34" charset="0"/>
              </a:rPr>
              <a:t>de una heurística es el b</a:t>
            </a:r>
            <a:r>
              <a:rPr lang="es-ES" sz="1700" baseline="30000" dirty="0">
                <a:latin typeface="Arial" pitchFamily="34" charset="0"/>
                <a:cs typeface="Arial" pitchFamily="34" charset="0"/>
              </a:rPr>
              <a:t>*</a:t>
            </a:r>
            <a:r>
              <a:rPr lang="es-ES" sz="1700" dirty="0">
                <a:latin typeface="Arial" pitchFamily="34" charset="0"/>
                <a:cs typeface="Arial" pitchFamily="34" charset="0"/>
              </a:rPr>
              <a:t> factor de ramificación eficaz. Si el número </a:t>
            </a:r>
            <a:r>
              <a:rPr lang="es-ES" sz="1700" b="1" dirty="0">
                <a:latin typeface="Arial" pitchFamily="34" charset="0"/>
                <a:cs typeface="Arial" pitchFamily="34" charset="0"/>
              </a:rPr>
              <a:t>total de nodos generados </a:t>
            </a:r>
            <a:r>
              <a:rPr lang="es-ES" sz="1700" dirty="0">
                <a:latin typeface="Arial" pitchFamily="34" charset="0"/>
                <a:cs typeface="Arial" pitchFamily="34" charset="0"/>
              </a:rPr>
              <a:t>por A* para un problema particular es </a:t>
            </a:r>
            <a:r>
              <a:rPr lang="es-ES" sz="1700" b="1" dirty="0">
                <a:latin typeface="Arial" pitchFamily="34" charset="0"/>
                <a:cs typeface="Arial" pitchFamily="34" charset="0"/>
              </a:rPr>
              <a:t>N</a:t>
            </a:r>
            <a:r>
              <a:rPr lang="es-ES" sz="1700" dirty="0">
                <a:latin typeface="Arial" pitchFamily="34" charset="0"/>
                <a:cs typeface="Arial" pitchFamily="34" charset="0"/>
              </a:rPr>
              <a:t>, y </a:t>
            </a:r>
            <a:r>
              <a:rPr lang="es-ES" sz="1700" b="1" dirty="0">
                <a:latin typeface="Arial" pitchFamily="34" charset="0"/>
                <a:cs typeface="Arial" pitchFamily="34" charset="0"/>
              </a:rPr>
              <a:t>la profundidad de la solución es d</a:t>
            </a:r>
            <a:r>
              <a:rPr lang="es-ES" sz="1700" dirty="0">
                <a:latin typeface="Arial" pitchFamily="34" charset="0"/>
                <a:cs typeface="Arial" pitchFamily="34" charset="0"/>
              </a:rPr>
              <a:t>, </a:t>
            </a:r>
            <a:r>
              <a:rPr lang="es-ES" sz="1700" b="1" dirty="0">
                <a:latin typeface="Arial" pitchFamily="34" charset="0"/>
                <a:cs typeface="Arial" pitchFamily="34" charset="0"/>
              </a:rPr>
              <a:t>entonces b* es el factor de ramificación que un árbol uniforme de profundidad d debería tener para contener N + 1  nodos</a:t>
            </a:r>
            <a:r>
              <a:rPr lang="es-ES" sz="1700" dirty="0">
                <a:latin typeface="Arial" pitchFamily="34" charset="0"/>
                <a:cs typeface="Arial" pitchFamily="34" charset="0"/>
              </a:rPr>
              <a:t>. Así</a:t>
            </a:r>
          </a:p>
          <a:p>
            <a:pPr marL="0" indent="0" algn="ctr">
              <a:spcBef>
                <a:spcPts val="0"/>
              </a:spcBef>
              <a:buNone/>
            </a:pPr>
            <a:endParaRPr lang="es-ES" sz="1700" dirty="0">
              <a:latin typeface="Arial" pitchFamily="34" charset="0"/>
              <a:cs typeface="Arial" pitchFamily="34" charset="0"/>
            </a:endParaRPr>
          </a:p>
          <a:p>
            <a:pPr marL="0" indent="0" algn="ctr">
              <a:spcBef>
                <a:spcPts val="0"/>
              </a:spcBef>
              <a:buNone/>
            </a:pPr>
            <a:r>
              <a:rPr lang="es-ES" sz="1700" dirty="0">
                <a:latin typeface="Arial" pitchFamily="34" charset="0"/>
                <a:cs typeface="Arial" pitchFamily="34" charset="0"/>
              </a:rPr>
              <a:t>N + 1 = 1 + b* + (b*)</a:t>
            </a:r>
            <a:r>
              <a:rPr lang="es-ES" sz="1700" baseline="30000" dirty="0">
                <a:latin typeface="Arial" pitchFamily="34" charset="0"/>
                <a:cs typeface="Arial" pitchFamily="34" charset="0"/>
              </a:rPr>
              <a:t>2</a:t>
            </a:r>
            <a:r>
              <a:rPr lang="es-ES" sz="1700" dirty="0">
                <a:latin typeface="Arial" pitchFamily="34" charset="0"/>
                <a:cs typeface="Arial" pitchFamily="34" charset="0"/>
              </a:rPr>
              <a:t> + …… + (b*)</a:t>
            </a:r>
            <a:r>
              <a:rPr lang="es-ES" sz="1700" baseline="30000" dirty="0">
                <a:latin typeface="Arial" pitchFamily="34" charset="0"/>
                <a:cs typeface="Arial" pitchFamily="34" charset="0"/>
              </a:rPr>
              <a:t>d</a:t>
            </a: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dirty="0">
                <a:latin typeface="Arial" pitchFamily="34" charset="0"/>
                <a:cs typeface="Arial" pitchFamily="34" charset="0"/>
              </a:rPr>
              <a:t>El factor de ramificación eficaz puede variar según los ejemplos del problema, pero por lo general es constante para problemas suficientemente difíciles. Una heurística bien diseñada tendría un </a:t>
            </a:r>
            <a:r>
              <a:rPr lang="es-ES" sz="1700" b="1" dirty="0">
                <a:latin typeface="Arial" pitchFamily="34" charset="0"/>
                <a:cs typeface="Arial" pitchFamily="34" charset="0"/>
              </a:rPr>
              <a:t>valor de b* cerca de 1</a:t>
            </a:r>
            <a:r>
              <a:rPr lang="es-ES" sz="1700" dirty="0">
                <a:latin typeface="Arial" pitchFamily="34" charset="0"/>
                <a:cs typeface="Arial" pitchFamily="34" charset="0"/>
              </a:rPr>
              <a:t>, permitiría resolver problemas bastante grandes.</a:t>
            </a:r>
          </a:p>
          <a:p>
            <a:pPr marL="0" indent="0" algn="just">
              <a:spcBef>
                <a:spcPts val="0"/>
              </a:spcBef>
              <a:buNone/>
            </a:pPr>
            <a:r>
              <a:rPr lang="es-ES" sz="1700" dirty="0">
                <a:latin typeface="Arial" pitchFamily="34" charset="0"/>
                <a:cs typeface="Arial" pitchFamily="34" charset="0"/>
              </a:rPr>
              <a:t>Se probaron </a:t>
            </a:r>
            <a:r>
              <a:rPr lang="es-ES" sz="1700" b="1" dirty="0">
                <a:latin typeface="Arial" pitchFamily="34" charset="0"/>
                <a:cs typeface="Arial" pitchFamily="34" charset="0"/>
              </a:rPr>
              <a:t>las heurísticas h1 y h2 </a:t>
            </a:r>
            <a:r>
              <a:rPr lang="es-ES" sz="1700" dirty="0">
                <a:latin typeface="Arial" pitchFamily="34" charset="0"/>
                <a:cs typeface="Arial" pitchFamily="34" charset="0"/>
              </a:rPr>
              <a:t>y los resultados sugieren que A* con h2 es mas eficiente. </a:t>
            </a:r>
          </a:p>
          <a:p>
            <a:pPr marL="0" indent="0" algn="just">
              <a:spcBef>
                <a:spcPts val="0"/>
              </a:spcBef>
              <a:buNone/>
            </a:pPr>
            <a:r>
              <a:rPr lang="es-ES" sz="1700" b="1" dirty="0">
                <a:latin typeface="Arial" pitchFamily="34" charset="0"/>
                <a:cs typeface="Arial" pitchFamily="34" charset="0"/>
              </a:rPr>
              <a:t>h1 y h2 son estimaciones de la longitud del camino restante para el 8-puzle, pero también son longitudes de caminos absolutamente exactos para versiones simplificadas del puzle</a:t>
            </a:r>
            <a:r>
              <a:rPr lang="es-ES" sz="1700" dirty="0">
                <a:latin typeface="Arial" pitchFamily="34" charset="0"/>
                <a:cs typeface="Arial" pitchFamily="34" charset="0"/>
              </a:rPr>
              <a:t>. Si se cambiaran las reglas del puzle de modo que una ficha pudiera moverse a todas partes, entonces tanto </a:t>
            </a:r>
            <a:r>
              <a:rPr lang="es-ES" sz="1700" b="1" dirty="0">
                <a:latin typeface="Arial" pitchFamily="34" charset="0"/>
                <a:cs typeface="Arial" pitchFamily="34" charset="0"/>
              </a:rPr>
              <a:t>h1 como h2 darían el número exacto de pasos en la solución más corta</a:t>
            </a:r>
            <a:r>
              <a:rPr lang="es-ES" sz="1700" dirty="0">
                <a:latin typeface="Arial" pitchFamily="34" charset="0"/>
                <a:cs typeface="Arial" pitchFamily="34" charset="0"/>
              </a:rPr>
              <a:t>. A un problema con menos restricciones se le llama </a:t>
            </a:r>
            <a:r>
              <a:rPr lang="es-ES" sz="1700" b="1" dirty="0">
                <a:latin typeface="Arial" pitchFamily="34" charset="0"/>
                <a:cs typeface="Arial" pitchFamily="34" charset="0"/>
              </a:rPr>
              <a:t>problema relajado</a:t>
            </a:r>
            <a:r>
              <a:rPr lang="es-ES" sz="1700" dirty="0">
                <a:latin typeface="Arial" pitchFamily="34" charset="0"/>
                <a:cs typeface="Arial" pitchFamily="34" charset="0"/>
              </a:rPr>
              <a:t>. El costo de una </a:t>
            </a:r>
            <a:r>
              <a:rPr lang="es-ES" sz="1700" b="1" dirty="0">
                <a:latin typeface="Arial" pitchFamily="34" charset="0"/>
                <a:cs typeface="Arial" pitchFamily="34" charset="0"/>
              </a:rPr>
              <a:t>solución óptima </a:t>
            </a:r>
            <a:r>
              <a:rPr lang="es-ES" sz="1700" dirty="0">
                <a:latin typeface="Arial" pitchFamily="34" charset="0"/>
                <a:cs typeface="Arial" pitchFamily="34" charset="0"/>
              </a:rPr>
              <a:t>en un problema relajado es un </a:t>
            </a:r>
            <a:r>
              <a:rPr lang="es-ES" sz="1700" b="1" dirty="0">
                <a:latin typeface="Arial" pitchFamily="34" charset="0"/>
                <a:cs typeface="Arial" pitchFamily="34" charset="0"/>
              </a:rPr>
              <a:t>heurística admisible</a:t>
            </a:r>
            <a:r>
              <a:rPr lang="es-ES" sz="1700" dirty="0">
                <a:latin typeface="Arial" pitchFamily="34" charset="0"/>
                <a:cs typeface="Arial" pitchFamily="34" charset="0"/>
              </a:rPr>
              <a:t> para el problema original. </a:t>
            </a:r>
          </a:p>
          <a:p>
            <a:pPr marL="0" indent="0" algn="just">
              <a:spcBef>
                <a:spcPts val="0"/>
              </a:spcBef>
              <a:buNone/>
            </a:pPr>
            <a:r>
              <a:rPr lang="es-ES" sz="1700" dirty="0">
                <a:latin typeface="Arial" pitchFamily="34" charset="0"/>
                <a:cs typeface="Arial" pitchFamily="34" charset="0"/>
              </a:rPr>
              <a:t> </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sz="2400" dirty="0">
                <a:latin typeface="Arial" pitchFamily="34" charset="0"/>
                <a:cs typeface="Arial" pitchFamily="34" charset="0"/>
              </a:rPr>
              <a:t>El efecto de la precisión heurística en el rendimiento</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spTree>
    <p:extLst>
      <p:ext uri="{BB962C8B-B14F-4D97-AF65-F5344CB8AC3E}">
        <p14:creationId xmlns:p14="http://schemas.microsoft.com/office/powerpoint/2010/main" val="198547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a:bodyPr>
          <a:lstStyle/>
          <a:p>
            <a:pPr marL="0" indent="0" algn="just">
              <a:spcBef>
                <a:spcPts val="0"/>
              </a:spcBef>
              <a:buNone/>
            </a:pPr>
            <a:r>
              <a:rPr lang="es-ES" sz="1700" dirty="0">
                <a:latin typeface="Arial" pitchFamily="34" charset="0"/>
                <a:cs typeface="Arial" pitchFamily="34" charset="0"/>
              </a:rPr>
              <a:t>Si el problema relajado es difícil de resolver, entonces los valores de la correspondencia heurística serán costosos de obtener.</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b="1" dirty="0">
                <a:latin typeface="Arial" pitchFamily="34" charset="0"/>
                <a:cs typeface="Arial" pitchFamily="34" charset="0"/>
              </a:rPr>
              <a:t>Algoritmos de búsqueda local y problemas de optimización</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dirty="0">
                <a:latin typeface="Arial" pitchFamily="34" charset="0"/>
                <a:cs typeface="Arial" pitchFamily="34" charset="0"/>
              </a:rPr>
              <a:t>En muchos problemas, </a:t>
            </a:r>
            <a:r>
              <a:rPr lang="es-ES" sz="1700" b="1" dirty="0">
                <a:latin typeface="Arial" pitchFamily="34" charset="0"/>
                <a:cs typeface="Arial" pitchFamily="34" charset="0"/>
              </a:rPr>
              <a:t>el camino al objetivo es irrelevante</a:t>
            </a:r>
            <a:r>
              <a:rPr lang="es-ES" sz="1700" dirty="0">
                <a:latin typeface="Arial" pitchFamily="34" charset="0"/>
                <a:cs typeface="Arial" pitchFamily="34" charset="0"/>
              </a:rPr>
              <a:t>, por ejemplo el problema de las 8-reinas, lo que importa es la configuración final de las reinas, no el orden en las cuales se añaden. Esta clase de problemas incluyen muchas aplicaciones importantes como diseño de circuitos integrados, disposición del suelo de una fábrica, programación del trabajo en tiendas, programación automática, optimización de redes de telecomunicaciones, dirigir un vehículo, etc.</a:t>
            </a:r>
          </a:p>
          <a:p>
            <a:pPr marL="0" indent="0" algn="just">
              <a:spcBef>
                <a:spcPts val="0"/>
              </a:spcBef>
              <a:buNone/>
            </a:pPr>
            <a:r>
              <a:rPr lang="es-ES" sz="1700" dirty="0">
                <a:latin typeface="Arial" pitchFamily="34" charset="0"/>
                <a:cs typeface="Arial" pitchFamily="34" charset="0"/>
              </a:rPr>
              <a:t>Si no importa el camino al objetivo, podemos considerar una clase diferente de algoritmos que no se preocupen de los caminos. </a:t>
            </a:r>
            <a:r>
              <a:rPr lang="es-ES" sz="1700" b="1" dirty="0">
                <a:latin typeface="Arial" pitchFamily="34" charset="0"/>
                <a:cs typeface="Arial" pitchFamily="34" charset="0"/>
              </a:rPr>
              <a:t>Los algoritmos de búsqueda local funcionan con un solo estado actual y generalmente se mueve sólo a los vecinos del estado.</a:t>
            </a:r>
            <a:r>
              <a:rPr lang="es-ES" sz="1700" dirty="0">
                <a:latin typeface="Arial" pitchFamily="34" charset="0"/>
                <a:cs typeface="Arial" pitchFamily="34" charset="0"/>
              </a:rPr>
              <a:t> Aunque los algoritmos de búsqueda local no son sistemáticos, tienen </a:t>
            </a:r>
            <a:r>
              <a:rPr lang="es-ES" sz="1700" b="1" dirty="0">
                <a:latin typeface="Arial" pitchFamily="34" charset="0"/>
                <a:cs typeface="Arial" pitchFamily="34" charset="0"/>
              </a:rPr>
              <a:t>dos ventajas importantes, primero usan poca memoria y segundo pueden encontrar a menudo soluciones razonables en espacios de estados grandes o infinitos </a:t>
            </a:r>
            <a:r>
              <a:rPr lang="es-ES" sz="1700" dirty="0">
                <a:latin typeface="Arial" pitchFamily="34" charset="0"/>
                <a:cs typeface="Arial" pitchFamily="34" charset="0"/>
              </a:rPr>
              <a:t>(continuos) para los cuales son inadecuados los algoritmos sistemáticos.</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sz="2400" dirty="0">
                <a:latin typeface="Arial" pitchFamily="34" charset="0"/>
                <a:cs typeface="Arial" pitchFamily="34" charset="0"/>
              </a:rPr>
              <a:t>El efecto de la precisión heurística en el rendimiento</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spTree>
    <p:extLst>
      <p:ext uri="{BB962C8B-B14F-4D97-AF65-F5344CB8AC3E}">
        <p14:creationId xmlns:p14="http://schemas.microsoft.com/office/powerpoint/2010/main" val="203632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a:bodyPr>
          <a:lstStyle/>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a:ln>
                  <a:noFill/>
                </a:ln>
                <a:solidFill>
                  <a:schemeClr val="tx2"/>
                </a:solidFill>
                <a:effectLst/>
                <a:uLnTx/>
                <a:uFillTx/>
                <a:latin typeface="+mj-lt"/>
                <a:ea typeface="+mj-ea"/>
                <a:cs typeface="+mj-cs"/>
              </a:rPr>
              <a:t/>
            </a:r>
            <a:br>
              <a:rPr kumimoji="0" lang="es-ES" sz="5000" b="0" i="0" u="none" strike="noStrike" kern="1200" cap="none" spc="0" normalizeH="0" baseline="0" noProof="0" dirty="0">
                <a:ln>
                  <a:noFill/>
                </a:ln>
                <a:solidFill>
                  <a:schemeClr val="tx2"/>
                </a:solidFill>
                <a:effectLst/>
                <a:uLnTx/>
                <a:uFillTx/>
                <a:latin typeface="+mj-lt"/>
                <a:ea typeface="+mj-ea"/>
                <a:cs typeface="+mj-cs"/>
              </a:rPr>
            </a:br>
            <a:r>
              <a:rPr kumimoji="0" lang="en-US" sz="5000" b="0" i="0" u="none" strike="noStrike" kern="1200" cap="none" spc="0" normalizeH="0" baseline="0" noProof="0" dirty="0">
                <a:ln>
                  <a:noFill/>
                </a:ln>
                <a:solidFill>
                  <a:schemeClr val="tx2"/>
                </a:solidFill>
                <a:effectLst/>
                <a:uLnTx/>
                <a:uFillTx/>
                <a:latin typeface="+mj-lt"/>
                <a:ea typeface="+mj-ea"/>
                <a:cs typeface="+mj-cs"/>
              </a:rPr>
              <a:t/>
            </a:r>
            <a:br>
              <a:rPr kumimoji="0" 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just"/>
            <a:r>
              <a:rPr lang="es-ES" sz="2400" b="1" dirty="0">
                <a:latin typeface="Arial" pitchFamily="34" charset="0"/>
                <a:cs typeface="Arial" pitchFamily="34" charset="0"/>
              </a:rPr>
              <a:t>Algoritmos de búsqueda local y problemas de optimización</a:t>
            </a: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endParaRPr lang="es-ES" sz="1100" b="1" dirty="0"/>
          </a:p>
          <a:p>
            <a:pPr algn="ctr"/>
            <a:r>
              <a:rPr lang="es-ES" sz="1100" b="1" dirty="0"/>
              <a:t>Ing. Sandra </a:t>
            </a:r>
            <a:r>
              <a:rPr lang="es-ES" sz="1100" b="1" dirty="0" err="1"/>
              <a:t>Olariaga</a:t>
            </a:r>
            <a:r>
              <a:rPr lang="es-ES" sz="1100" b="1" dirty="0"/>
              <a:t>         Ing. Nancy </a:t>
            </a:r>
            <a:r>
              <a:rPr lang="es-ES" sz="1100" b="1" dirty="0" err="1"/>
              <a:t>Paez</a:t>
            </a:r>
            <a:endParaRPr lang="es-ES" sz="1100" dirty="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a:latin typeface="Arial" pitchFamily="34" charset="0"/>
                <a:cs typeface="Arial" pitchFamily="34" charset="0"/>
              </a:rPr>
              <a:t>Inteligencia Artificial</a:t>
            </a:r>
          </a:p>
        </p:txBody>
      </p:sp>
      <p:sp>
        <p:nvSpPr>
          <p:cNvPr id="11" name="2 Marcador de contenido"/>
          <p:cNvSpPr txBox="1">
            <a:spLocks/>
          </p:cNvSpPr>
          <p:nvPr/>
        </p:nvSpPr>
        <p:spPr>
          <a:xfrm>
            <a:off x="381000" y="1376065"/>
            <a:ext cx="8686800" cy="5100935"/>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r>
              <a:rPr lang="es-ES" sz="1700" dirty="0">
                <a:latin typeface="Arial" pitchFamily="34" charset="0"/>
                <a:cs typeface="Arial" pitchFamily="34" charset="0"/>
              </a:rPr>
              <a:t>Un paisaje del espacio de estados unidimensional en el cual la elevación corresponde a la función objetivo. El objetivo es encontrar el máximo global. </a:t>
            </a: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a:p>
            <a:pPr marL="0" indent="0" algn="just">
              <a:spcBef>
                <a:spcPts val="0"/>
              </a:spcBef>
              <a:buFont typeface="Wingdings 2"/>
              <a:buNone/>
            </a:pPr>
            <a:endParaRPr lang="es-ES" sz="1700" dirty="0">
              <a:latin typeface="Arial" pitchFamily="34" charset="0"/>
              <a:cs typeface="Arial" pitchFamily="34" charset="0"/>
            </a:endParaRPr>
          </a:p>
        </p:txBody>
      </p:sp>
      <p:pic>
        <p:nvPicPr>
          <p:cNvPr id="8" name="Imagen 7"/>
          <p:cNvPicPr>
            <a:picLocks noChangeAspect="1"/>
          </p:cNvPicPr>
          <p:nvPr/>
        </p:nvPicPr>
        <p:blipFill>
          <a:blip r:embed="rId3"/>
          <a:stretch>
            <a:fillRect/>
          </a:stretch>
        </p:blipFill>
        <p:spPr>
          <a:xfrm>
            <a:off x="1185862" y="1524000"/>
            <a:ext cx="6772275" cy="3305175"/>
          </a:xfrm>
          <a:prstGeom prst="rect">
            <a:avLst/>
          </a:prstGeom>
        </p:spPr>
      </p:pic>
    </p:spTree>
    <p:extLst>
      <p:ext uri="{BB962C8B-B14F-4D97-AF65-F5344CB8AC3E}">
        <p14:creationId xmlns:p14="http://schemas.microsoft.com/office/powerpoint/2010/main" val="394336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1192</TotalTime>
  <Words>1435</Words>
  <Application>Microsoft Office PowerPoint</Application>
  <PresentationFormat>Presentación en pantalla (4:3)</PresentationFormat>
  <Paragraphs>269</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Constantia</vt:lpstr>
      <vt:lpstr>Wingdings 2</vt:lpstr>
      <vt:lpstr>Flujo</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CÁTEDRA SINTAXIS Y SEMÁNTICA DE LOS LENGUAJES</dc:title>
  <dc:creator>Nancy</dc:creator>
  <cp:lastModifiedBy>Pc</cp:lastModifiedBy>
  <cp:revision>239</cp:revision>
  <dcterms:created xsi:type="dcterms:W3CDTF">2020-03-15T05:16:46Z</dcterms:created>
  <dcterms:modified xsi:type="dcterms:W3CDTF">2023-03-26T02:24:31Z</dcterms:modified>
</cp:coreProperties>
</file>