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73" r:id="rId4"/>
    <p:sldId id="258" r:id="rId5"/>
    <p:sldId id="274" r:id="rId6"/>
    <p:sldId id="270" r:id="rId7"/>
    <p:sldId id="271" r:id="rId8"/>
    <p:sldId id="272" r:id="rId9"/>
    <p:sldId id="275" r:id="rId10"/>
    <p:sldId id="260" r:id="rId11"/>
    <p:sldId id="276" r:id="rId12"/>
    <p:sldId id="267" r:id="rId13"/>
    <p:sldId id="261" r:id="rId14"/>
    <p:sldId id="277" r:id="rId15"/>
    <p:sldId id="268" r:id="rId16"/>
    <p:sldId id="269" r:id="rId17"/>
    <p:sldId id="278" r:id="rId18"/>
    <p:sldId id="262" r:id="rId19"/>
    <p:sldId id="263" r:id="rId2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973E449B-BF9C-41D9-BA91-6E64CBFF4499}" type="datetimeFigureOut">
              <a:rPr lang="es-MX" smtClean="0"/>
              <a:t>01/03/2016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527EDD1-6065-462A-8366-286EB9D1D4FA}" type="slidenum">
              <a:rPr lang="es-MX" smtClean="0"/>
              <a:t>‹Nº›</a:t>
            </a:fld>
            <a:endParaRPr lang="es-MX"/>
          </a:p>
        </p:txBody>
      </p:sp>
    </p:spTree>
    <p:extLst>
      <p:ext uri="{BB962C8B-B14F-4D97-AF65-F5344CB8AC3E}">
        <p14:creationId xmlns:p14="http://schemas.microsoft.com/office/powerpoint/2010/main" val="2622504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973E449B-BF9C-41D9-BA91-6E64CBFF4499}" type="datetimeFigureOut">
              <a:rPr lang="es-MX" smtClean="0"/>
              <a:t>01/03/2016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527EDD1-6065-462A-8366-286EB9D1D4FA}" type="slidenum">
              <a:rPr lang="es-MX" smtClean="0"/>
              <a:t>‹Nº›</a:t>
            </a:fld>
            <a:endParaRPr lang="es-MX"/>
          </a:p>
        </p:txBody>
      </p:sp>
    </p:spTree>
    <p:extLst>
      <p:ext uri="{BB962C8B-B14F-4D97-AF65-F5344CB8AC3E}">
        <p14:creationId xmlns:p14="http://schemas.microsoft.com/office/powerpoint/2010/main" val="193286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973E449B-BF9C-41D9-BA91-6E64CBFF4499}" type="datetimeFigureOut">
              <a:rPr lang="es-MX" smtClean="0"/>
              <a:t>01/03/2016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527EDD1-6065-462A-8366-286EB9D1D4FA}" type="slidenum">
              <a:rPr lang="es-MX" smtClean="0"/>
              <a:t>‹Nº›</a:t>
            </a:fld>
            <a:endParaRPr lang="es-MX"/>
          </a:p>
        </p:txBody>
      </p:sp>
    </p:spTree>
    <p:extLst>
      <p:ext uri="{BB962C8B-B14F-4D97-AF65-F5344CB8AC3E}">
        <p14:creationId xmlns:p14="http://schemas.microsoft.com/office/powerpoint/2010/main" val="81975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973E449B-BF9C-41D9-BA91-6E64CBFF4499}" type="datetimeFigureOut">
              <a:rPr lang="es-MX" smtClean="0"/>
              <a:t>01/03/2016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527EDD1-6065-462A-8366-286EB9D1D4FA}" type="slidenum">
              <a:rPr lang="es-MX" smtClean="0"/>
              <a:t>‹Nº›</a:t>
            </a:fld>
            <a:endParaRPr lang="es-MX"/>
          </a:p>
        </p:txBody>
      </p:sp>
    </p:spTree>
    <p:extLst>
      <p:ext uri="{BB962C8B-B14F-4D97-AF65-F5344CB8AC3E}">
        <p14:creationId xmlns:p14="http://schemas.microsoft.com/office/powerpoint/2010/main" val="432404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73E449B-BF9C-41D9-BA91-6E64CBFF4499}" type="datetimeFigureOut">
              <a:rPr lang="es-MX" smtClean="0"/>
              <a:t>01/03/2016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527EDD1-6065-462A-8366-286EB9D1D4FA}" type="slidenum">
              <a:rPr lang="es-MX" smtClean="0"/>
              <a:t>‹Nº›</a:t>
            </a:fld>
            <a:endParaRPr lang="es-MX"/>
          </a:p>
        </p:txBody>
      </p:sp>
    </p:spTree>
    <p:extLst>
      <p:ext uri="{BB962C8B-B14F-4D97-AF65-F5344CB8AC3E}">
        <p14:creationId xmlns:p14="http://schemas.microsoft.com/office/powerpoint/2010/main" val="402119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973E449B-BF9C-41D9-BA91-6E64CBFF4499}" type="datetimeFigureOut">
              <a:rPr lang="es-MX" smtClean="0"/>
              <a:t>01/03/2016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527EDD1-6065-462A-8366-286EB9D1D4FA}" type="slidenum">
              <a:rPr lang="es-MX" smtClean="0"/>
              <a:t>‹Nº›</a:t>
            </a:fld>
            <a:endParaRPr lang="es-MX"/>
          </a:p>
        </p:txBody>
      </p:sp>
    </p:spTree>
    <p:extLst>
      <p:ext uri="{BB962C8B-B14F-4D97-AF65-F5344CB8AC3E}">
        <p14:creationId xmlns:p14="http://schemas.microsoft.com/office/powerpoint/2010/main" val="379947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973E449B-BF9C-41D9-BA91-6E64CBFF4499}" type="datetimeFigureOut">
              <a:rPr lang="es-MX" smtClean="0"/>
              <a:t>01/03/2016</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527EDD1-6065-462A-8366-286EB9D1D4FA}" type="slidenum">
              <a:rPr lang="es-MX" smtClean="0"/>
              <a:t>‹Nº›</a:t>
            </a:fld>
            <a:endParaRPr lang="es-MX"/>
          </a:p>
        </p:txBody>
      </p:sp>
    </p:spTree>
    <p:extLst>
      <p:ext uri="{BB962C8B-B14F-4D97-AF65-F5344CB8AC3E}">
        <p14:creationId xmlns:p14="http://schemas.microsoft.com/office/powerpoint/2010/main" val="201945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973E449B-BF9C-41D9-BA91-6E64CBFF4499}" type="datetimeFigureOut">
              <a:rPr lang="es-MX" smtClean="0"/>
              <a:t>01/03/2016</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527EDD1-6065-462A-8366-286EB9D1D4FA}" type="slidenum">
              <a:rPr lang="es-MX" smtClean="0"/>
              <a:t>‹Nº›</a:t>
            </a:fld>
            <a:endParaRPr lang="es-MX"/>
          </a:p>
        </p:txBody>
      </p:sp>
    </p:spTree>
    <p:extLst>
      <p:ext uri="{BB962C8B-B14F-4D97-AF65-F5344CB8AC3E}">
        <p14:creationId xmlns:p14="http://schemas.microsoft.com/office/powerpoint/2010/main" val="41126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73E449B-BF9C-41D9-BA91-6E64CBFF4499}" type="datetimeFigureOut">
              <a:rPr lang="es-MX" smtClean="0"/>
              <a:t>01/03/2016</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527EDD1-6065-462A-8366-286EB9D1D4FA}" type="slidenum">
              <a:rPr lang="es-MX" smtClean="0"/>
              <a:t>‹Nº›</a:t>
            </a:fld>
            <a:endParaRPr lang="es-MX"/>
          </a:p>
        </p:txBody>
      </p:sp>
    </p:spTree>
    <p:extLst>
      <p:ext uri="{BB962C8B-B14F-4D97-AF65-F5344CB8AC3E}">
        <p14:creationId xmlns:p14="http://schemas.microsoft.com/office/powerpoint/2010/main" val="2279169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73E449B-BF9C-41D9-BA91-6E64CBFF4499}" type="datetimeFigureOut">
              <a:rPr lang="es-MX" smtClean="0"/>
              <a:t>01/03/2016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527EDD1-6065-462A-8366-286EB9D1D4FA}" type="slidenum">
              <a:rPr lang="es-MX" smtClean="0"/>
              <a:t>‹Nº›</a:t>
            </a:fld>
            <a:endParaRPr lang="es-MX"/>
          </a:p>
        </p:txBody>
      </p:sp>
    </p:spTree>
    <p:extLst>
      <p:ext uri="{BB962C8B-B14F-4D97-AF65-F5344CB8AC3E}">
        <p14:creationId xmlns:p14="http://schemas.microsoft.com/office/powerpoint/2010/main" val="401092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73E449B-BF9C-41D9-BA91-6E64CBFF4499}" type="datetimeFigureOut">
              <a:rPr lang="es-MX" smtClean="0"/>
              <a:t>01/03/2016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527EDD1-6065-462A-8366-286EB9D1D4FA}" type="slidenum">
              <a:rPr lang="es-MX" smtClean="0"/>
              <a:t>‹Nº›</a:t>
            </a:fld>
            <a:endParaRPr lang="es-MX"/>
          </a:p>
        </p:txBody>
      </p:sp>
    </p:spTree>
    <p:extLst>
      <p:ext uri="{BB962C8B-B14F-4D97-AF65-F5344CB8AC3E}">
        <p14:creationId xmlns:p14="http://schemas.microsoft.com/office/powerpoint/2010/main" val="355600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E449B-BF9C-41D9-BA91-6E64CBFF4499}" type="datetimeFigureOut">
              <a:rPr lang="es-MX" smtClean="0"/>
              <a:t>01/03/2016</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7EDD1-6065-462A-8366-286EB9D1D4FA}" type="slidenum">
              <a:rPr lang="es-MX" smtClean="0"/>
              <a:t>‹Nº›</a:t>
            </a:fld>
            <a:endParaRPr lang="es-MX"/>
          </a:p>
        </p:txBody>
      </p:sp>
    </p:spTree>
    <p:extLst>
      <p:ext uri="{BB962C8B-B14F-4D97-AF65-F5344CB8AC3E}">
        <p14:creationId xmlns:p14="http://schemas.microsoft.com/office/powerpoint/2010/main" val="177653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331640" y="1154810"/>
            <a:ext cx="6408711" cy="1200329"/>
          </a:xfrm>
          <a:prstGeom prst="rect">
            <a:avLst/>
          </a:prstGeom>
          <a:noFill/>
        </p:spPr>
        <p:txBody>
          <a:bodyPr wrap="square" rtlCol="0">
            <a:spAutoFit/>
          </a:bodyPr>
          <a:lstStyle/>
          <a:p>
            <a:r>
              <a:rPr lang="es-ES" sz="3600" dirty="0" smtClean="0"/>
              <a:t>CORRIENTES IÓNICAS EN EL MODELO DE HODGKIN-HUXLEY</a:t>
            </a:r>
            <a:endParaRPr lang="es-MX" sz="3600" dirty="0"/>
          </a:p>
        </p:txBody>
      </p:sp>
      <p:sp>
        <p:nvSpPr>
          <p:cNvPr id="5" name="4 CuadroTexto"/>
          <p:cNvSpPr txBox="1"/>
          <p:nvPr/>
        </p:nvSpPr>
        <p:spPr>
          <a:xfrm>
            <a:off x="5292080" y="3861048"/>
            <a:ext cx="1633845" cy="369332"/>
          </a:xfrm>
          <a:prstGeom prst="rect">
            <a:avLst/>
          </a:prstGeom>
          <a:noFill/>
        </p:spPr>
        <p:txBody>
          <a:bodyPr wrap="none" rtlCol="0">
            <a:spAutoFit/>
          </a:bodyPr>
          <a:lstStyle/>
          <a:p>
            <a:r>
              <a:rPr lang="es-ES" dirty="0" smtClean="0"/>
              <a:t>Erick de la Rosa</a:t>
            </a:r>
            <a:endParaRPr lang="es-MX" dirty="0"/>
          </a:p>
        </p:txBody>
      </p:sp>
    </p:spTree>
    <p:extLst>
      <p:ext uri="{BB962C8B-B14F-4D97-AF65-F5344CB8AC3E}">
        <p14:creationId xmlns:p14="http://schemas.microsoft.com/office/powerpoint/2010/main" val="15103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bem.fi/book/04/fi/041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6632"/>
            <a:ext cx="4656959" cy="6535266"/>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5220072" y="136078"/>
            <a:ext cx="3672408" cy="5355312"/>
          </a:xfrm>
          <a:prstGeom prst="rect">
            <a:avLst/>
          </a:prstGeom>
          <a:noFill/>
        </p:spPr>
        <p:txBody>
          <a:bodyPr wrap="square" rtlCol="0">
            <a:spAutoFit/>
          </a:bodyPr>
          <a:lstStyle/>
          <a:p>
            <a:pPr algn="just"/>
            <a:r>
              <a:rPr lang="en-US" dirty="0" smtClean="0"/>
              <a:t>(A) </a:t>
            </a:r>
            <a:r>
              <a:rPr lang="es-MX" dirty="0" smtClean="0"/>
              <a:t>Movimiento</a:t>
            </a:r>
            <a:r>
              <a:rPr lang="en-US" dirty="0" smtClean="0"/>
              <a:t> de n-</a:t>
            </a:r>
            <a:r>
              <a:rPr lang="en-US" dirty="0" err="1" smtClean="0"/>
              <a:t>partículas</a:t>
            </a:r>
            <a:r>
              <a:rPr lang="en-US" dirty="0" smtClean="0"/>
              <a:t> </a:t>
            </a:r>
            <a:r>
              <a:rPr lang="en-US" dirty="0" err="1" smtClean="0"/>
              <a:t>como</a:t>
            </a:r>
            <a:r>
              <a:rPr lang="en-US" dirty="0" smtClean="0"/>
              <a:t> </a:t>
            </a:r>
            <a:r>
              <a:rPr lang="en-US" dirty="0" err="1" smtClean="0"/>
              <a:t>respuesta</a:t>
            </a:r>
            <a:r>
              <a:rPr lang="en-US" dirty="0" smtClean="0"/>
              <a:t> a </a:t>
            </a:r>
            <a:r>
              <a:rPr lang="en-US" dirty="0" err="1" smtClean="0"/>
              <a:t>una</a:t>
            </a:r>
            <a:r>
              <a:rPr lang="en-US" dirty="0" smtClean="0"/>
              <a:t> </a:t>
            </a:r>
            <a:r>
              <a:rPr lang="en-US" dirty="0" err="1" smtClean="0"/>
              <a:t>repentina</a:t>
            </a:r>
            <a:r>
              <a:rPr lang="en-US" dirty="0" smtClean="0"/>
              <a:t> </a:t>
            </a:r>
            <a:r>
              <a:rPr lang="en-US" dirty="0" err="1" smtClean="0"/>
              <a:t>depolarización</a:t>
            </a:r>
            <a:r>
              <a:rPr lang="en-US" dirty="0" smtClean="0"/>
              <a:t>. </a:t>
            </a:r>
            <a:r>
              <a:rPr lang="en-US" dirty="0" err="1" smtClean="0"/>
              <a:t>Inicialmente</a:t>
            </a:r>
            <a:r>
              <a:rPr lang="en-US" dirty="0" smtClean="0"/>
              <a:t>, </a:t>
            </a:r>
            <a:r>
              <a:rPr lang="en-US" dirty="0"/>
              <a:t>α</a:t>
            </a:r>
            <a:r>
              <a:rPr lang="en-US" baseline="-25000" dirty="0"/>
              <a:t>n</a:t>
            </a:r>
            <a:r>
              <a:rPr lang="en-US" dirty="0"/>
              <a:t> </a:t>
            </a:r>
            <a:r>
              <a:rPr lang="en-US" dirty="0" err="1" smtClean="0"/>
              <a:t>es</a:t>
            </a:r>
            <a:r>
              <a:rPr lang="en-US" dirty="0" smtClean="0"/>
              <a:t> </a:t>
            </a:r>
            <a:r>
              <a:rPr lang="en-US" dirty="0" err="1" smtClean="0"/>
              <a:t>pequeña</a:t>
            </a:r>
            <a:r>
              <a:rPr lang="en-US" dirty="0" smtClean="0"/>
              <a:t> y </a:t>
            </a:r>
            <a:r>
              <a:rPr lang="en-US" dirty="0"/>
              <a:t>β</a:t>
            </a:r>
            <a:r>
              <a:rPr lang="en-US" baseline="-25000" dirty="0"/>
              <a:t>n</a:t>
            </a:r>
            <a:r>
              <a:rPr lang="en-US" dirty="0"/>
              <a:t> </a:t>
            </a:r>
            <a:r>
              <a:rPr lang="en-US" dirty="0" err="1" smtClean="0"/>
              <a:t>es</a:t>
            </a:r>
            <a:r>
              <a:rPr lang="en-US" dirty="0" smtClean="0"/>
              <a:t> </a:t>
            </a:r>
            <a:r>
              <a:rPr lang="en-US" dirty="0" err="1" smtClean="0"/>
              <a:t>grande</a:t>
            </a:r>
            <a:r>
              <a:rPr lang="en-US" dirty="0" smtClean="0"/>
              <a:t>, </a:t>
            </a:r>
            <a:r>
              <a:rPr lang="en-US" dirty="0" err="1" smtClean="0"/>
              <a:t>inidicado</a:t>
            </a:r>
            <a:r>
              <a:rPr lang="en-US" dirty="0" smtClean="0"/>
              <a:t> </a:t>
            </a:r>
            <a:r>
              <a:rPr lang="en-US" dirty="0" err="1" smtClean="0"/>
              <a:t>por</a:t>
            </a:r>
            <a:r>
              <a:rPr lang="en-US" dirty="0" smtClean="0"/>
              <a:t> el </a:t>
            </a:r>
            <a:r>
              <a:rPr lang="en-US" dirty="0" err="1" smtClean="0"/>
              <a:t>grosor</a:t>
            </a:r>
            <a:r>
              <a:rPr lang="en-US" dirty="0" smtClean="0"/>
              <a:t> de </a:t>
            </a:r>
            <a:r>
              <a:rPr lang="en-US" dirty="0" err="1" smtClean="0"/>
              <a:t>las</a:t>
            </a:r>
            <a:r>
              <a:rPr lang="en-US" dirty="0" smtClean="0"/>
              <a:t> </a:t>
            </a:r>
            <a:r>
              <a:rPr lang="en-US" dirty="0" err="1" smtClean="0"/>
              <a:t>flechas</a:t>
            </a:r>
            <a:r>
              <a:rPr lang="en-US" dirty="0" smtClean="0"/>
              <a:t>. </a:t>
            </a:r>
            <a:r>
              <a:rPr lang="en-US" dirty="0" err="1" smtClean="0"/>
              <a:t>Así</a:t>
            </a:r>
            <a:r>
              <a:rPr lang="en-US" dirty="0" smtClean="0"/>
              <a:t>, la </a:t>
            </a:r>
            <a:r>
              <a:rPr lang="en-US" dirty="0" err="1" smtClean="0"/>
              <a:t>fracción</a:t>
            </a:r>
            <a:r>
              <a:rPr lang="en-US" dirty="0" smtClean="0"/>
              <a:t> n en el </a:t>
            </a:r>
            <a:r>
              <a:rPr lang="en-US" dirty="0" err="1" smtClean="0"/>
              <a:t>estado</a:t>
            </a:r>
            <a:r>
              <a:rPr lang="en-US" dirty="0" smtClean="0"/>
              <a:t> </a:t>
            </a:r>
            <a:r>
              <a:rPr lang="en-US" dirty="0" err="1" smtClean="0"/>
              <a:t>permisivo</a:t>
            </a:r>
            <a:r>
              <a:rPr lang="en-US" dirty="0" smtClean="0"/>
              <a:t> </a:t>
            </a:r>
            <a:r>
              <a:rPr lang="en-US" dirty="0" err="1" smtClean="0"/>
              <a:t>adentro</a:t>
            </a:r>
            <a:r>
              <a:rPr lang="en-US" dirty="0" smtClean="0"/>
              <a:t> de la </a:t>
            </a:r>
            <a:r>
              <a:rPr lang="en-US" dirty="0" err="1" smtClean="0"/>
              <a:t>membrana</a:t>
            </a:r>
            <a:r>
              <a:rPr lang="en-US" dirty="0" smtClean="0"/>
              <a:t> </a:t>
            </a:r>
            <a:r>
              <a:rPr lang="en-US" dirty="0" err="1" smtClean="0"/>
              <a:t>es</a:t>
            </a:r>
            <a:r>
              <a:rPr lang="en-US" dirty="0" smtClean="0"/>
              <a:t> </a:t>
            </a:r>
            <a:r>
              <a:rPr lang="en-US" dirty="0" err="1" smtClean="0"/>
              <a:t>pequeña</a:t>
            </a:r>
            <a:r>
              <a:rPr lang="en-US" dirty="0" smtClean="0"/>
              <a:t>. </a:t>
            </a:r>
            <a:r>
              <a:rPr lang="en-US" dirty="0" err="1" smtClean="0"/>
              <a:t>Depolarización</a:t>
            </a:r>
            <a:r>
              <a:rPr lang="en-US" dirty="0" smtClean="0"/>
              <a:t> </a:t>
            </a:r>
            <a:r>
              <a:rPr lang="en-US" dirty="0" err="1" smtClean="0"/>
              <a:t>incrementa</a:t>
            </a:r>
            <a:r>
              <a:rPr lang="en-US" dirty="0" smtClean="0"/>
              <a:t> </a:t>
            </a:r>
            <a:r>
              <a:rPr lang="en-US" dirty="0"/>
              <a:t>α</a:t>
            </a:r>
            <a:r>
              <a:rPr lang="en-US" baseline="-25000" dirty="0"/>
              <a:t>n</a:t>
            </a:r>
            <a:r>
              <a:rPr lang="en-US" dirty="0"/>
              <a:t> </a:t>
            </a:r>
            <a:r>
              <a:rPr lang="en-US" dirty="0" smtClean="0"/>
              <a:t>y </a:t>
            </a:r>
            <a:r>
              <a:rPr lang="en-US" dirty="0" err="1" smtClean="0"/>
              <a:t>disminuye</a:t>
            </a:r>
            <a:r>
              <a:rPr lang="en-US" dirty="0" smtClean="0"/>
              <a:t> </a:t>
            </a:r>
            <a:r>
              <a:rPr lang="en-US" dirty="0"/>
              <a:t>β</a:t>
            </a:r>
            <a:r>
              <a:rPr lang="en-US" baseline="-25000" dirty="0"/>
              <a:t>n</a:t>
            </a:r>
            <a:r>
              <a:rPr lang="en-US" dirty="0" smtClean="0"/>
              <a:t>. </a:t>
            </a:r>
            <a:r>
              <a:rPr lang="en-US" dirty="0" err="1" smtClean="0"/>
              <a:t>Así</a:t>
            </a:r>
            <a:r>
              <a:rPr lang="en-US" dirty="0" smtClean="0"/>
              <a:t>, n </a:t>
            </a:r>
            <a:r>
              <a:rPr lang="en-US" dirty="0" err="1" smtClean="0"/>
              <a:t>crece</a:t>
            </a:r>
            <a:r>
              <a:rPr lang="en-US" dirty="0" smtClean="0"/>
              <a:t> </a:t>
            </a:r>
            <a:r>
              <a:rPr lang="en-US" dirty="0" err="1" smtClean="0"/>
              <a:t>exponencialmente</a:t>
            </a:r>
            <a:r>
              <a:rPr lang="en-US" dirty="0" smtClean="0"/>
              <a:t> a </a:t>
            </a:r>
            <a:r>
              <a:rPr lang="en-US" dirty="0" err="1" smtClean="0"/>
              <a:t>otro</a:t>
            </a:r>
            <a:r>
              <a:rPr lang="en-US" dirty="0" smtClean="0"/>
              <a:t> valor. </a:t>
            </a:r>
            <a:r>
              <a:rPr lang="en-US" dirty="0" err="1" smtClean="0"/>
              <a:t>Cuando</a:t>
            </a:r>
            <a:r>
              <a:rPr lang="en-US" dirty="0" smtClean="0"/>
              <a:t> 4 </a:t>
            </a:r>
            <a:r>
              <a:rPr lang="en-US" dirty="0" err="1" smtClean="0"/>
              <a:t>partículas</a:t>
            </a:r>
            <a:r>
              <a:rPr lang="en-US" dirty="0" smtClean="0"/>
              <a:t> </a:t>
            </a:r>
            <a:r>
              <a:rPr lang="en-US" dirty="0" err="1" smtClean="0"/>
              <a:t>abren</a:t>
            </a:r>
            <a:r>
              <a:rPr lang="en-US" dirty="0" smtClean="0"/>
              <a:t> un </a:t>
            </a:r>
            <a:r>
              <a:rPr lang="en-US" dirty="0" err="1" smtClean="0"/>
              <a:t>sitio</a:t>
            </a:r>
            <a:r>
              <a:rPr lang="en-US" dirty="0" smtClean="0"/>
              <a:t> </a:t>
            </a:r>
            <a:r>
              <a:rPr lang="en-US" dirty="0" err="1" smtClean="0"/>
              <a:t>alrededor</a:t>
            </a:r>
            <a:r>
              <a:rPr lang="en-US" dirty="0" smtClean="0"/>
              <a:t> del canal </a:t>
            </a:r>
            <a:r>
              <a:rPr lang="en-US" dirty="0" err="1" smtClean="0"/>
              <a:t>dentro</a:t>
            </a:r>
            <a:r>
              <a:rPr lang="en-US" dirty="0" smtClean="0"/>
              <a:t> de la </a:t>
            </a:r>
            <a:r>
              <a:rPr lang="en-US" dirty="0" err="1" smtClean="0"/>
              <a:t>mambrana</a:t>
            </a:r>
            <a:r>
              <a:rPr lang="en-US" dirty="0" smtClean="0"/>
              <a:t>, el canal </a:t>
            </a:r>
            <a:r>
              <a:rPr lang="en-US" dirty="0" err="1" smtClean="0"/>
              <a:t>abre</a:t>
            </a:r>
            <a:r>
              <a:rPr lang="en-US" dirty="0" smtClean="0"/>
              <a:t>.</a:t>
            </a:r>
            <a:r>
              <a:rPr lang="en-US" dirty="0"/>
              <a:t/>
            </a:r>
            <a:br>
              <a:rPr lang="en-US" dirty="0"/>
            </a:br>
            <a:r>
              <a:rPr lang="en-US" dirty="0"/>
              <a:t>(B) </a:t>
            </a:r>
            <a:r>
              <a:rPr lang="en-US" dirty="0" smtClean="0"/>
              <a:t>La </a:t>
            </a:r>
            <a:r>
              <a:rPr lang="en-US" dirty="0" err="1" smtClean="0"/>
              <a:t>respuesta</a:t>
            </a:r>
            <a:r>
              <a:rPr lang="en-US" dirty="0" smtClean="0"/>
              <a:t> de los </a:t>
            </a:r>
            <a:r>
              <a:rPr lang="en-US" dirty="0" err="1" smtClean="0"/>
              <a:t>coeficientes</a:t>
            </a:r>
            <a:r>
              <a:rPr lang="en-US" dirty="0" smtClean="0"/>
              <a:t> </a:t>
            </a:r>
            <a:r>
              <a:rPr lang="en-US" dirty="0"/>
              <a:t>α</a:t>
            </a:r>
            <a:r>
              <a:rPr lang="en-US" baseline="-25000" dirty="0"/>
              <a:t>n</a:t>
            </a:r>
            <a:r>
              <a:rPr lang="en-US" dirty="0"/>
              <a:t> y</a:t>
            </a:r>
            <a:r>
              <a:rPr lang="en-US" dirty="0" smtClean="0"/>
              <a:t> </a:t>
            </a:r>
            <a:r>
              <a:rPr lang="en-US" dirty="0"/>
              <a:t>β</a:t>
            </a:r>
            <a:r>
              <a:rPr lang="en-US" baseline="-25000" dirty="0"/>
              <a:t>n</a:t>
            </a:r>
            <a:r>
              <a:rPr lang="en-US" dirty="0"/>
              <a:t> </a:t>
            </a:r>
            <a:r>
              <a:rPr lang="en-US" dirty="0" smtClean="0"/>
              <a:t>a </a:t>
            </a:r>
            <a:r>
              <a:rPr lang="en-US" dirty="0" err="1" smtClean="0"/>
              <a:t>repentinas</a:t>
            </a:r>
            <a:r>
              <a:rPr lang="en-US" dirty="0" smtClean="0"/>
              <a:t> </a:t>
            </a:r>
            <a:r>
              <a:rPr lang="en-US" dirty="0" err="1" smtClean="0"/>
              <a:t>depolarización</a:t>
            </a:r>
            <a:r>
              <a:rPr lang="en-US" dirty="0" smtClean="0"/>
              <a:t> y </a:t>
            </a:r>
            <a:r>
              <a:rPr lang="en-US" dirty="0" err="1" smtClean="0"/>
              <a:t>repolarizatión</a:t>
            </a:r>
            <a:r>
              <a:rPr lang="en-US" dirty="0"/>
              <a:t>. </a:t>
            </a:r>
            <a:br>
              <a:rPr lang="en-US" dirty="0"/>
            </a:br>
            <a:r>
              <a:rPr lang="en-US" dirty="0"/>
              <a:t>(C) </a:t>
            </a:r>
            <a:r>
              <a:rPr lang="en-US" dirty="0" smtClean="0"/>
              <a:t>La </a:t>
            </a:r>
            <a:r>
              <a:rPr lang="en-US" dirty="0" err="1" smtClean="0"/>
              <a:t>respuesta</a:t>
            </a:r>
            <a:r>
              <a:rPr lang="en-US" dirty="0" smtClean="0"/>
              <a:t> de n</a:t>
            </a:r>
            <a:r>
              <a:rPr lang="en-US" dirty="0"/>
              <a:t> </a:t>
            </a:r>
            <a:r>
              <a:rPr lang="en-US" dirty="0" smtClean="0"/>
              <a:t>y</a:t>
            </a:r>
            <a:r>
              <a:rPr lang="en-US" dirty="0"/>
              <a:t> </a:t>
            </a:r>
            <a:r>
              <a:rPr lang="en-US" i="1" dirty="0"/>
              <a:t>n</a:t>
            </a:r>
            <a:r>
              <a:rPr lang="en-US" baseline="30000" dirty="0"/>
              <a:t>4</a:t>
            </a:r>
            <a:r>
              <a:rPr lang="en-US" dirty="0"/>
              <a:t>  a </a:t>
            </a:r>
            <a:r>
              <a:rPr lang="en-US" dirty="0" err="1"/>
              <a:t>repentinas</a:t>
            </a:r>
            <a:r>
              <a:rPr lang="en-US" dirty="0"/>
              <a:t> </a:t>
            </a:r>
            <a:r>
              <a:rPr lang="en-US" dirty="0" err="1"/>
              <a:t>depolarización</a:t>
            </a:r>
            <a:r>
              <a:rPr lang="en-US" dirty="0"/>
              <a:t> y </a:t>
            </a:r>
            <a:r>
              <a:rPr lang="en-US" dirty="0" err="1"/>
              <a:t>repolarizatión</a:t>
            </a:r>
            <a:r>
              <a:rPr lang="en-US" dirty="0" smtClean="0"/>
              <a:t>(</a:t>
            </a:r>
            <a:r>
              <a:rPr lang="en-US" i="1" dirty="0" smtClean="0"/>
              <a:t>G</a:t>
            </a:r>
            <a:r>
              <a:rPr lang="en-US" baseline="-25000" dirty="0" smtClean="0"/>
              <a:t>K</a:t>
            </a:r>
            <a:r>
              <a:rPr lang="en-US" dirty="0"/>
              <a:t>  </a:t>
            </a:r>
            <a:r>
              <a:rPr lang="en-US" i="1" dirty="0"/>
              <a:t>n</a:t>
            </a:r>
            <a:r>
              <a:rPr lang="en-US" baseline="30000" dirty="0"/>
              <a:t>4</a:t>
            </a:r>
            <a:r>
              <a:rPr lang="en-US" dirty="0"/>
              <a:t> )</a:t>
            </a:r>
            <a:endParaRPr lang="es-MX" dirty="0"/>
          </a:p>
        </p:txBody>
      </p:sp>
    </p:spTree>
    <p:extLst>
      <p:ext uri="{BB962C8B-B14F-4D97-AF65-F5344CB8AC3E}">
        <p14:creationId xmlns:p14="http://schemas.microsoft.com/office/powerpoint/2010/main" val="426870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20688"/>
            <a:ext cx="8147248" cy="5760639"/>
          </a:xfrm>
        </p:spPr>
        <p:txBody>
          <a:bodyPr>
            <a:normAutofit fontScale="77500" lnSpcReduction="20000"/>
          </a:bodyPr>
          <a:lstStyle/>
          <a:p>
            <a:pPr marL="0" indent="0" algn="just">
              <a:buNone/>
            </a:pPr>
            <a:r>
              <a:rPr lang="es-ES" dirty="0" smtClean="0"/>
              <a:t>CONDUCTIVIDAD DEL SODIO</a:t>
            </a:r>
          </a:p>
          <a:p>
            <a:pPr marL="0" indent="0" algn="just">
              <a:buNone/>
            </a:pPr>
            <a:endParaRPr lang="es-ES" dirty="0"/>
          </a:p>
          <a:p>
            <a:pPr marL="0" indent="0" algn="just">
              <a:buNone/>
            </a:pPr>
            <a:r>
              <a:rPr lang="es-ES" dirty="0" smtClean="0"/>
              <a:t>Los resultados de HH muestran que el comportamiento sódico es en un inicio similar al encontrado en el potasio, excepto que la velocidad de conductancia se incrementa durante la depolarización 10 veces mas rápido. </a:t>
            </a:r>
          </a:p>
          <a:p>
            <a:pPr marL="0" indent="0" algn="just">
              <a:buNone/>
            </a:pPr>
            <a:endParaRPr lang="es-ES" dirty="0"/>
          </a:p>
          <a:p>
            <a:pPr marL="0" indent="0" algn="just">
              <a:buNone/>
            </a:pPr>
            <a:r>
              <a:rPr lang="es-ES" dirty="0" smtClean="0"/>
              <a:t>HH teorizaron la existencia de las llamadas partículas m cuya posición controla la apertura del canal iónico teniendo dos estados: permisivo (</a:t>
            </a:r>
            <a:r>
              <a:rPr lang="es-ES" dirty="0"/>
              <a:t>a</a:t>
            </a:r>
            <a:r>
              <a:rPr lang="es-ES" dirty="0" smtClean="0"/>
              <a:t>bierto) y no permisivo (cerrado). La fracción m expresa la proporción de partículas que se encuentran en estado abierto y 1-m la fracción en estado cerrado.</a:t>
            </a:r>
          </a:p>
          <a:p>
            <a:pPr marL="0" indent="0" algn="just">
              <a:buNone/>
            </a:pPr>
            <a:endParaRPr lang="es-ES" dirty="0"/>
          </a:p>
          <a:p>
            <a:pPr marL="0" indent="0" algn="just">
              <a:buNone/>
            </a:pPr>
            <a:r>
              <a:rPr lang="es-ES" dirty="0" smtClean="0"/>
              <a:t>La forma matemática para las transiciones de las partículas m es similar a la encontrada en el potasio. La dinámica es como sigue:</a:t>
            </a:r>
            <a:endParaRPr lang="es-MX" dirty="0"/>
          </a:p>
        </p:txBody>
      </p:sp>
    </p:spTree>
    <p:extLst>
      <p:ext uri="{BB962C8B-B14F-4D97-AF65-F5344CB8AC3E}">
        <p14:creationId xmlns:p14="http://schemas.microsoft.com/office/powerpoint/2010/main" val="284410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91264" cy="418058"/>
          </a:xfrm>
        </p:spPr>
        <p:txBody>
          <a:bodyPr>
            <a:normAutofit fontScale="90000"/>
          </a:bodyPr>
          <a:lstStyle/>
          <a:p>
            <a:r>
              <a:rPr lang="es-ES" dirty="0" smtClean="0"/>
              <a:t>Conductividad del sodio</a:t>
            </a:r>
            <a:endParaRPr lang="es-MX" dirty="0"/>
          </a:p>
        </p:txBody>
      </p:sp>
      <p:pic>
        <p:nvPicPr>
          <p:cNvPr id="10242" name="Picture 2" descr="http://www.bem.fi/book/04/eq/e041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268760"/>
            <a:ext cx="2195360" cy="72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3 Tabla"/>
          <p:cNvGraphicFramePr>
            <a:graphicFrameLocks noGrp="1"/>
          </p:cNvGraphicFramePr>
          <p:nvPr>
            <p:extLst>
              <p:ext uri="{D42A27DB-BD31-4B8C-83A1-F6EECF244321}">
                <p14:modId xmlns:p14="http://schemas.microsoft.com/office/powerpoint/2010/main" val="2349792481"/>
              </p:ext>
            </p:extLst>
          </p:nvPr>
        </p:nvGraphicFramePr>
        <p:xfrm>
          <a:off x="611560" y="2033588"/>
          <a:ext cx="8229600" cy="2011680"/>
        </p:xfrm>
        <a:graphic>
          <a:graphicData uri="http://schemas.openxmlformats.org/drawingml/2006/table">
            <a:tbl>
              <a:tblPr/>
              <a:tblGrid>
                <a:gridCol w="936104"/>
                <a:gridCol w="792088"/>
                <a:gridCol w="6501408"/>
              </a:tblGrid>
              <a:tr h="0">
                <a:tc>
                  <a:txBody>
                    <a:bodyPr/>
                    <a:lstStyle/>
                    <a:p>
                      <a:pPr algn="just"/>
                      <a:r>
                        <a:rPr lang="es-MX" dirty="0" smtClean="0"/>
                        <a:t>donde</a:t>
                      </a:r>
                      <a:r>
                        <a:rPr lang="es-MX" dirty="0"/>
                        <a:t>  </a:t>
                      </a:r>
                    </a:p>
                  </a:txBody>
                  <a:tcPr anchor="ctr">
                    <a:lnL>
                      <a:noFill/>
                    </a:lnL>
                    <a:lnR>
                      <a:noFill/>
                    </a:lnR>
                    <a:lnT>
                      <a:noFill/>
                    </a:lnT>
                    <a:lnB>
                      <a:noFill/>
                    </a:lnB>
                  </a:tcPr>
                </a:tc>
                <a:tc>
                  <a:txBody>
                    <a:bodyPr/>
                    <a:lstStyle/>
                    <a:p>
                      <a:pPr algn="just"/>
                      <a:r>
                        <a:rPr lang="el-GR" dirty="0"/>
                        <a:t>α</a:t>
                      </a:r>
                      <a:r>
                        <a:rPr lang="es-MX" baseline="-25000" dirty="0"/>
                        <a:t>m</a:t>
                      </a:r>
                      <a:endParaRPr lang="es-MX" dirty="0"/>
                    </a:p>
                  </a:txBody>
                  <a:tcPr anchor="ctr">
                    <a:lnL>
                      <a:noFill/>
                    </a:lnL>
                    <a:lnR>
                      <a:noFill/>
                    </a:lnR>
                    <a:lnT>
                      <a:noFill/>
                    </a:lnT>
                    <a:lnB>
                      <a:noFill/>
                    </a:lnB>
                  </a:tcPr>
                </a:tc>
                <a:tc>
                  <a:txBody>
                    <a:bodyPr/>
                    <a:lstStyle/>
                    <a:p>
                      <a:pPr algn="just"/>
                      <a:r>
                        <a:rPr lang="en-US" dirty="0"/>
                        <a:t>= </a:t>
                      </a:r>
                      <a:r>
                        <a:rPr lang="en-US" dirty="0" smtClean="0"/>
                        <a:t>el</a:t>
                      </a:r>
                      <a:r>
                        <a:rPr lang="en-US" baseline="0" dirty="0" smtClean="0"/>
                        <a:t> </a:t>
                      </a:r>
                      <a:r>
                        <a:rPr lang="en-US" baseline="0" dirty="0" err="1" smtClean="0"/>
                        <a:t>coeficiente</a:t>
                      </a:r>
                      <a:r>
                        <a:rPr lang="en-US" baseline="0" dirty="0" smtClean="0"/>
                        <a:t> de </a:t>
                      </a:r>
                      <a:r>
                        <a:rPr lang="en-US" baseline="0" dirty="0" err="1" smtClean="0"/>
                        <a:t>velocidad</a:t>
                      </a:r>
                      <a:r>
                        <a:rPr lang="en-US" baseline="0" dirty="0" smtClean="0"/>
                        <a:t> de </a:t>
                      </a:r>
                      <a:r>
                        <a:rPr lang="en-US" baseline="0" dirty="0" err="1" smtClean="0"/>
                        <a:t>transferencia</a:t>
                      </a:r>
                      <a:r>
                        <a:rPr lang="en-US" baseline="0" dirty="0" smtClean="0"/>
                        <a:t> </a:t>
                      </a:r>
                      <a:r>
                        <a:rPr lang="en-US" baseline="0" dirty="0" err="1" smtClean="0"/>
                        <a:t>para</a:t>
                      </a:r>
                      <a:r>
                        <a:rPr lang="en-US" baseline="0" dirty="0" smtClean="0"/>
                        <a:t> m-</a:t>
                      </a:r>
                      <a:r>
                        <a:rPr lang="en-US" baseline="0" dirty="0" err="1" smtClean="0"/>
                        <a:t>particulas</a:t>
                      </a:r>
                      <a:r>
                        <a:rPr lang="en-US" baseline="0" dirty="0" smtClean="0"/>
                        <a:t> </a:t>
                      </a:r>
                      <a:r>
                        <a:rPr lang="en-US" baseline="0" dirty="0" err="1" smtClean="0"/>
                        <a:t>desde</a:t>
                      </a:r>
                      <a:r>
                        <a:rPr lang="en-US" baseline="0" dirty="0" smtClean="0"/>
                        <a:t> un </a:t>
                      </a:r>
                      <a:r>
                        <a:rPr lang="en-US" baseline="0" dirty="0" err="1" smtClean="0"/>
                        <a:t>estado</a:t>
                      </a:r>
                      <a:r>
                        <a:rPr lang="en-US" baseline="0" dirty="0" smtClean="0"/>
                        <a:t> </a:t>
                      </a:r>
                      <a:r>
                        <a:rPr lang="en-US" baseline="0" dirty="0" err="1" smtClean="0"/>
                        <a:t>cerrado</a:t>
                      </a:r>
                      <a:r>
                        <a:rPr lang="en-US" baseline="0" dirty="0" smtClean="0"/>
                        <a:t> a </a:t>
                      </a:r>
                      <a:r>
                        <a:rPr lang="en-US" baseline="0" dirty="0" err="1" smtClean="0"/>
                        <a:t>uno</a:t>
                      </a:r>
                      <a:r>
                        <a:rPr lang="en-US" baseline="0" dirty="0" smtClean="0"/>
                        <a:t> </a:t>
                      </a:r>
                      <a:r>
                        <a:rPr lang="en-US" baseline="0" dirty="0" err="1" smtClean="0"/>
                        <a:t>abierto</a:t>
                      </a:r>
                      <a:r>
                        <a:rPr lang="en-US" baseline="0" dirty="0" smtClean="0"/>
                        <a:t> </a:t>
                      </a:r>
                      <a:r>
                        <a:rPr lang="en-US" dirty="0" smtClean="0"/>
                        <a:t> </a:t>
                      </a:r>
                      <a:r>
                        <a:rPr lang="en-US" dirty="0"/>
                        <a:t>[1/s]</a:t>
                      </a:r>
                    </a:p>
                  </a:txBody>
                  <a:tcPr anchor="ctr">
                    <a:lnL>
                      <a:noFill/>
                    </a:lnL>
                    <a:lnR>
                      <a:noFill/>
                    </a:lnR>
                    <a:lnT>
                      <a:noFill/>
                    </a:lnT>
                    <a:lnB>
                      <a:noFill/>
                    </a:lnB>
                  </a:tcPr>
                </a:tc>
              </a:tr>
              <a:tr h="0">
                <a:tc>
                  <a:txBody>
                    <a:bodyPr/>
                    <a:lstStyle/>
                    <a:p>
                      <a:pPr algn="just"/>
                      <a:r>
                        <a:rPr lang="es-MX"/>
                        <a:t> </a:t>
                      </a:r>
                    </a:p>
                  </a:txBody>
                  <a:tcPr anchor="ctr">
                    <a:lnL>
                      <a:noFill/>
                    </a:lnL>
                    <a:lnR>
                      <a:noFill/>
                    </a:lnR>
                    <a:lnT>
                      <a:noFill/>
                    </a:lnT>
                    <a:lnB>
                      <a:noFill/>
                    </a:lnB>
                  </a:tcPr>
                </a:tc>
                <a:tc>
                  <a:txBody>
                    <a:bodyPr/>
                    <a:lstStyle/>
                    <a:p>
                      <a:pPr algn="just"/>
                      <a:r>
                        <a:rPr lang="el-GR"/>
                        <a:t>β</a:t>
                      </a:r>
                      <a:r>
                        <a:rPr lang="es-MX" baseline="-25000"/>
                        <a:t>m</a:t>
                      </a:r>
                      <a:endParaRPr lang="es-MX"/>
                    </a:p>
                  </a:txBody>
                  <a:tcPr anchor="ctr">
                    <a:lnL>
                      <a:noFill/>
                    </a:lnL>
                    <a:lnR>
                      <a:noFill/>
                    </a:lnR>
                    <a:lnT>
                      <a:noFill/>
                    </a:lnT>
                    <a:lnB>
                      <a:noFill/>
                    </a:lnB>
                  </a:tcPr>
                </a:tc>
                <a:tc>
                  <a:txBody>
                    <a:bodyPr/>
                    <a:lstStyle/>
                    <a:p>
                      <a:pPr algn="just"/>
                      <a:r>
                        <a:rPr lang="en-US" dirty="0"/>
                        <a:t>= </a:t>
                      </a:r>
                      <a:r>
                        <a:rPr lang="en-US" dirty="0" smtClean="0"/>
                        <a:t>el</a:t>
                      </a:r>
                      <a:r>
                        <a:rPr lang="en-US" baseline="0" dirty="0" smtClean="0"/>
                        <a:t> </a:t>
                      </a:r>
                      <a:r>
                        <a:rPr lang="en-US" baseline="0" dirty="0" err="1" smtClean="0"/>
                        <a:t>coeficiente</a:t>
                      </a:r>
                      <a:r>
                        <a:rPr lang="en-US" baseline="0" dirty="0" smtClean="0"/>
                        <a:t> de </a:t>
                      </a:r>
                      <a:r>
                        <a:rPr lang="en-US" baseline="0" dirty="0" err="1" smtClean="0"/>
                        <a:t>velocidad</a:t>
                      </a:r>
                      <a:r>
                        <a:rPr lang="en-US" baseline="0" dirty="0" smtClean="0"/>
                        <a:t> de </a:t>
                      </a:r>
                      <a:r>
                        <a:rPr lang="en-US" baseline="0" dirty="0" err="1" smtClean="0"/>
                        <a:t>transferencia</a:t>
                      </a:r>
                      <a:r>
                        <a:rPr lang="en-US" baseline="0" dirty="0" smtClean="0"/>
                        <a:t> </a:t>
                      </a:r>
                      <a:r>
                        <a:rPr lang="en-US" baseline="0" dirty="0" err="1" smtClean="0"/>
                        <a:t>para</a:t>
                      </a:r>
                      <a:r>
                        <a:rPr lang="en-US" baseline="0" dirty="0" smtClean="0"/>
                        <a:t> m-</a:t>
                      </a:r>
                      <a:r>
                        <a:rPr lang="en-US" baseline="0" dirty="0" err="1" smtClean="0"/>
                        <a:t>particulas</a:t>
                      </a:r>
                      <a:r>
                        <a:rPr lang="en-US" baseline="0" dirty="0" smtClean="0"/>
                        <a:t> </a:t>
                      </a:r>
                      <a:r>
                        <a:rPr lang="en-US" baseline="0" dirty="0" err="1" smtClean="0"/>
                        <a:t>desde</a:t>
                      </a:r>
                      <a:r>
                        <a:rPr lang="en-US" baseline="0" dirty="0" smtClean="0"/>
                        <a:t> un </a:t>
                      </a:r>
                      <a:r>
                        <a:rPr lang="en-US" baseline="0" dirty="0" err="1" smtClean="0"/>
                        <a:t>estado</a:t>
                      </a:r>
                      <a:r>
                        <a:rPr lang="en-US" baseline="0" dirty="0" smtClean="0"/>
                        <a:t> </a:t>
                      </a:r>
                      <a:r>
                        <a:rPr lang="en-US" baseline="0" dirty="0" err="1" smtClean="0"/>
                        <a:t>abierto</a:t>
                      </a:r>
                      <a:r>
                        <a:rPr lang="en-US" baseline="0" dirty="0" smtClean="0"/>
                        <a:t> a </a:t>
                      </a:r>
                      <a:r>
                        <a:rPr lang="en-US" baseline="0" dirty="0" err="1" smtClean="0"/>
                        <a:t>uno</a:t>
                      </a:r>
                      <a:r>
                        <a:rPr lang="en-US" baseline="0" dirty="0" smtClean="0"/>
                        <a:t> </a:t>
                      </a:r>
                      <a:r>
                        <a:rPr lang="en-US" baseline="0" dirty="0" err="1" smtClean="0"/>
                        <a:t>cerrado</a:t>
                      </a:r>
                      <a:r>
                        <a:rPr lang="en-US" baseline="0" dirty="0" smtClean="0"/>
                        <a:t> </a:t>
                      </a:r>
                      <a:r>
                        <a:rPr lang="en-US" dirty="0" smtClean="0"/>
                        <a:t>[</a:t>
                      </a:r>
                      <a:r>
                        <a:rPr lang="en-US" dirty="0"/>
                        <a:t>1/s]</a:t>
                      </a:r>
                    </a:p>
                  </a:txBody>
                  <a:tcPr anchor="ctr">
                    <a:lnL>
                      <a:noFill/>
                    </a:lnL>
                    <a:lnR>
                      <a:noFill/>
                    </a:lnR>
                    <a:lnT>
                      <a:noFill/>
                    </a:lnT>
                    <a:lnB>
                      <a:noFill/>
                    </a:lnB>
                  </a:tcPr>
                </a:tc>
              </a:tr>
              <a:tr h="0">
                <a:tc>
                  <a:txBody>
                    <a:bodyPr/>
                    <a:lstStyle/>
                    <a:p>
                      <a:pPr algn="just"/>
                      <a:r>
                        <a:rPr lang="es-MX"/>
                        <a:t> </a:t>
                      </a:r>
                    </a:p>
                  </a:txBody>
                  <a:tcPr anchor="ctr">
                    <a:lnL>
                      <a:noFill/>
                    </a:lnL>
                    <a:lnR>
                      <a:noFill/>
                    </a:lnR>
                    <a:lnT>
                      <a:noFill/>
                    </a:lnT>
                    <a:lnB>
                      <a:noFill/>
                    </a:lnB>
                  </a:tcPr>
                </a:tc>
                <a:tc>
                  <a:txBody>
                    <a:bodyPr/>
                    <a:lstStyle/>
                    <a:p>
                      <a:pPr algn="just"/>
                      <a:r>
                        <a:rPr lang="es-MX" i="1"/>
                        <a:t>m</a:t>
                      </a:r>
                      <a:endParaRPr lang="es-MX"/>
                    </a:p>
                  </a:txBody>
                  <a:tcPr anchor="ctr">
                    <a:lnL>
                      <a:noFill/>
                    </a:lnL>
                    <a:lnR>
                      <a:noFill/>
                    </a:lnR>
                    <a:lnT>
                      <a:noFill/>
                    </a:lnT>
                    <a:lnB>
                      <a:noFill/>
                    </a:lnB>
                  </a:tcPr>
                </a:tc>
                <a:tc>
                  <a:txBody>
                    <a:bodyPr/>
                    <a:lstStyle/>
                    <a:p>
                      <a:pPr algn="just"/>
                      <a:r>
                        <a:rPr lang="en-US" dirty="0"/>
                        <a:t>= </a:t>
                      </a:r>
                      <a:r>
                        <a:rPr lang="en-US" dirty="0" smtClean="0"/>
                        <a:t>la </a:t>
                      </a:r>
                      <a:r>
                        <a:rPr lang="en-US" dirty="0" err="1" smtClean="0"/>
                        <a:t>fracción</a:t>
                      </a:r>
                      <a:r>
                        <a:rPr lang="en-US" dirty="0" smtClean="0"/>
                        <a:t> de m-</a:t>
                      </a:r>
                      <a:r>
                        <a:rPr lang="en-US" dirty="0" err="1" smtClean="0"/>
                        <a:t>partículas</a:t>
                      </a:r>
                      <a:r>
                        <a:rPr lang="en-US" dirty="0" smtClean="0"/>
                        <a:t> en el </a:t>
                      </a:r>
                      <a:r>
                        <a:rPr lang="en-US" dirty="0" err="1" smtClean="0"/>
                        <a:t>estado</a:t>
                      </a:r>
                      <a:r>
                        <a:rPr lang="en-US" dirty="0" smtClean="0"/>
                        <a:t> </a:t>
                      </a:r>
                      <a:r>
                        <a:rPr lang="en-US" dirty="0" err="1" smtClean="0"/>
                        <a:t>abierto</a:t>
                      </a:r>
                      <a:endParaRPr lang="en-US" dirty="0"/>
                    </a:p>
                  </a:txBody>
                  <a:tcPr anchor="ctr">
                    <a:lnL>
                      <a:noFill/>
                    </a:lnL>
                    <a:lnR>
                      <a:noFill/>
                    </a:lnR>
                    <a:lnT>
                      <a:noFill/>
                    </a:lnT>
                    <a:lnB>
                      <a:noFill/>
                    </a:lnB>
                  </a:tcPr>
                </a:tc>
              </a:tr>
              <a:tr h="0">
                <a:tc>
                  <a:txBody>
                    <a:bodyPr/>
                    <a:lstStyle/>
                    <a:p>
                      <a:pPr algn="just"/>
                      <a:r>
                        <a:rPr lang="es-MX"/>
                        <a:t> </a:t>
                      </a:r>
                    </a:p>
                  </a:txBody>
                  <a:tcPr anchor="ctr">
                    <a:lnL>
                      <a:noFill/>
                    </a:lnL>
                    <a:lnR>
                      <a:noFill/>
                    </a:lnR>
                    <a:lnT>
                      <a:noFill/>
                    </a:lnT>
                    <a:lnB>
                      <a:noFill/>
                    </a:lnB>
                  </a:tcPr>
                </a:tc>
                <a:tc>
                  <a:txBody>
                    <a:bodyPr/>
                    <a:lstStyle/>
                    <a:p>
                      <a:pPr algn="just"/>
                      <a:r>
                        <a:rPr lang="es-MX" i="1"/>
                        <a:t>1 - m</a:t>
                      </a:r>
                      <a:endParaRPr lang="es-MX"/>
                    </a:p>
                  </a:txBody>
                  <a:tcPr anchor="ctr">
                    <a:lnL>
                      <a:noFill/>
                    </a:lnL>
                    <a:lnR>
                      <a:noFill/>
                    </a:lnR>
                    <a:lnT>
                      <a:noFill/>
                    </a:lnT>
                    <a:lnB>
                      <a:noFill/>
                    </a:lnB>
                  </a:tcPr>
                </a:tc>
                <a:tc>
                  <a:txBody>
                    <a:bodyPr/>
                    <a:lstStyle/>
                    <a:p>
                      <a:pPr algn="just"/>
                      <a:r>
                        <a:rPr lang="en-US" dirty="0"/>
                        <a:t>= </a:t>
                      </a:r>
                      <a:r>
                        <a:rPr lang="en-US" dirty="0" smtClean="0"/>
                        <a:t>la </a:t>
                      </a:r>
                      <a:r>
                        <a:rPr lang="es-MX" noProof="0" dirty="0" smtClean="0"/>
                        <a:t>fracción</a:t>
                      </a:r>
                      <a:r>
                        <a:rPr lang="en-US" dirty="0" smtClean="0"/>
                        <a:t> de m-</a:t>
                      </a:r>
                      <a:r>
                        <a:rPr lang="en-US" dirty="0" err="1" smtClean="0"/>
                        <a:t>partículas</a:t>
                      </a:r>
                      <a:r>
                        <a:rPr lang="en-US" dirty="0" smtClean="0"/>
                        <a:t> en el </a:t>
                      </a:r>
                      <a:r>
                        <a:rPr lang="en-US" dirty="0" err="1" smtClean="0"/>
                        <a:t>estado</a:t>
                      </a:r>
                      <a:r>
                        <a:rPr lang="en-US" dirty="0" smtClean="0"/>
                        <a:t> </a:t>
                      </a:r>
                      <a:r>
                        <a:rPr lang="en-US" dirty="0" err="1" smtClean="0"/>
                        <a:t>cerrado</a:t>
                      </a:r>
                      <a:endParaRPr lang="en-US" dirty="0"/>
                    </a:p>
                  </a:txBody>
                  <a:tcPr anchor="ctr">
                    <a:lnL>
                      <a:noFill/>
                    </a:lnL>
                    <a:lnR>
                      <a:noFill/>
                    </a:lnR>
                    <a:lnT>
                      <a:noFill/>
                    </a:lnT>
                    <a:lnB>
                      <a:noFill/>
                    </a:lnB>
                  </a:tcPr>
                </a:tc>
              </a:tr>
            </a:tbl>
          </a:graphicData>
        </a:graphic>
      </p:graphicFrame>
      <p:sp>
        <p:nvSpPr>
          <p:cNvPr id="5" name="Rectangle 3"/>
          <p:cNvSpPr>
            <a:spLocks noChangeArrowheads="1"/>
          </p:cNvSpPr>
          <p:nvPr/>
        </p:nvSpPr>
        <p:spPr bwMode="auto">
          <a:xfrm>
            <a:off x="457200" y="203358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45" name="Picture 5" descr="http://www.bem.fi/book/04/eq/e041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5272219"/>
            <a:ext cx="2691728" cy="720080"/>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457200" y="4653136"/>
            <a:ext cx="6691191" cy="369332"/>
          </a:xfrm>
          <a:prstGeom prst="rect">
            <a:avLst/>
          </a:prstGeom>
          <a:noFill/>
        </p:spPr>
        <p:txBody>
          <a:bodyPr wrap="none" rtlCol="0">
            <a:spAutoFit/>
          </a:bodyPr>
          <a:lstStyle/>
          <a:p>
            <a:r>
              <a:rPr lang="es-ES" dirty="0" smtClean="0"/>
              <a:t>La ecuación para el comportamiento entonces puede escribirse como:</a:t>
            </a:r>
            <a:endParaRPr lang="es-MX" dirty="0"/>
          </a:p>
        </p:txBody>
      </p:sp>
      <p:sp>
        <p:nvSpPr>
          <p:cNvPr id="6" name="5 CuadroTexto"/>
          <p:cNvSpPr txBox="1"/>
          <p:nvPr/>
        </p:nvSpPr>
        <p:spPr>
          <a:xfrm>
            <a:off x="4499992" y="5301208"/>
            <a:ext cx="3960440" cy="1200329"/>
          </a:xfrm>
          <a:prstGeom prst="rect">
            <a:avLst/>
          </a:prstGeom>
          <a:noFill/>
        </p:spPr>
        <p:txBody>
          <a:bodyPr wrap="square" rtlCol="0">
            <a:spAutoFit/>
          </a:bodyPr>
          <a:lstStyle/>
          <a:p>
            <a:pPr algn="just"/>
            <a:r>
              <a:rPr lang="es-ES" dirty="0" smtClean="0"/>
              <a:t>Donde los coeficiente </a:t>
            </a:r>
            <a:r>
              <a:rPr lang="el-GR" dirty="0" smtClean="0"/>
              <a:t>α</a:t>
            </a:r>
            <a:r>
              <a:rPr lang="es-MX" baseline="-25000" dirty="0"/>
              <a:t>m</a:t>
            </a:r>
            <a:r>
              <a:rPr lang="es-MX" dirty="0"/>
              <a:t> </a:t>
            </a:r>
            <a:r>
              <a:rPr lang="es-MX" dirty="0" smtClean="0"/>
              <a:t>y </a:t>
            </a:r>
            <a:r>
              <a:rPr lang="el-GR" dirty="0"/>
              <a:t>β</a:t>
            </a:r>
            <a:r>
              <a:rPr lang="es-MX" baseline="-25000" dirty="0"/>
              <a:t>m</a:t>
            </a:r>
            <a:r>
              <a:rPr lang="es-MX" dirty="0"/>
              <a:t> </a:t>
            </a:r>
            <a:r>
              <a:rPr lang="es-MX" dirty="0" smtClean="0"/>
              <a:t>son dependiente del voltaje pero no del tiempo.</a:t>
            </a:r>
            <a:endParaRPr lang="es-MX" dirty="0"/>
          </a:p>
          <a:p>
            <a:endParaRPr lang="es-MX" dirty="0"/>
          </a:p>
        </p:txBody>
      </p:sp>
    </p:spTree>
    <p:extLst>
      <p:ext uri="{BB962C8B-B14F-4D97-AF65-F5344CB8AC3E}">
        <p14:creationId xmlns:p14="http://schemas.microsoft.com/office/powerpoint/2010/main" val="358995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bem.fi/book/04/fi/041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908720"/>
            <a:ext cx="581025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4572000" y="1020602"/>
            <a:ext cx="3888432" cy="2031325"/>
          </a:xfrm>
          <a:prstGeom prst="rect">
            <a:avLst/>
          </a:prstGeom>
          <a:noFill/>
        </p:spPr>
        <p:txBody>
          <a:bodyPr wrap="square" rtlCol="0">
            <a:spAutoFit/>
          </a:bodyPr>
          <a:lstStyle/>
          <a:p>
            <a:pPr algn="just"/>
            <a:r>
              <a:rPr lang="es-ES" dirty="0" smtClean="0"/>
              <a:t>Comportamiento de la conductancia del </a:t>
            </a:r>
            <a:r>
              <a:rPr lang="es-ES" dirty="0" err="1" smtClean="0"/>
              <a:t>Na</a:t>
            </a:r>
            <a:r>
              <a:rPr lang="es-ES" dirty="0" smtClean="0"/>
              <a:t>. El voltaje del experimento está expresado como un cambio desde el potencial de reposo. Ver que la conductancia es pequeña para depolarizaciones subumbral pero aumenta para </a:t>
            </a:r>
            <a:r>
              <a:rPr lang="es-ES" dirty="0" err="1" smtClean="0"/>
              <a:t>Vm</a:t>
            </a:r>
            <a:r>
              <a:rPr lang="es-ES" dirty="0" smtClean="0"/>
              <a:t>&gt;26mV</a:t>
            </a:r>
            <a:endParaRPr lang="es-MX" dirty="0"/>
          </a:p>
        </p:txBody>
      </p:sp>
    </p:spTree>
    <p:extLst>
      <p:ext uri="{BB962C8B-B14F-4D97-AF65-F5344CB8AC3E}">
        <p14:creationId xmlns:p14="http://schemas.microsoft.com/office/powerpoint/2010/main" val="613102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577483"/>
          </a:xfrm>
        </p:spPr>
        <p:txBody>
          <a:bodyPr>
            <a:normAutofit fontScale="77500" lnSpcReduction="20000"/>
          </a:bodyPr>
          <a:lstStyle/>
          <a:p>
            <a:pPr marL="0" indent="0" algn="just">
              <a:buNone/>
            </a:pPr>
            <a:r>
              <a:rPr lang="es-ES" dirty="0" smtClean="0"/>
              <a:t>HH supusieron que el canal de sodio solo abre y tres partículas m están en estado permisivo: así, el incremento inicial de la conductancia es proporcional a </a:t>
            </a:r>
            <a:r>
              <a:rPr lang="es-MX" i="1" dirty="0" smtClean="0"/>
              <a:t>m</a:t>
            </a:r>
            <a:r>
              <a:rPr lang="es-MX" baseline="30000" dirty="0" smtClean="0"/>
              <a:t>3</a:t>
            </a:r>
          </a:p>
          <a:p>
            <a:pPr marL="0" indent="0" algn="just">
              <a:buNone/>
            </a:pPr>
            <a:endParaRPr lang="es-MX" dirty="0"/>
          </a:p>
          <a:p>
            <a:pPr marL="0" indent="0" algn="just">
              <a:buNone/>
            </a:pPr>
            <a:r>
              <a:rPr lang="es-ES" dirty="0" smtClean="0"/>
              <a:t>La principal diferencia entre el comportamiento del sodio y el del potasio que el incremento en la conductancia debida a la depolarización no se mantiene. HH describieron la caída de la conductancia como resultado de un proceso de inactivación por lo que incluyeron una partícula de inactivación h. </a:t>
            </a:r>
          </a:p>
          <a:p>
            <a:pPr marL="0" indent="0" algn="just">
              <a:buNone/>
            </a:pPr>
            <a:endParaRPr lang="es-ES" dirty="0" smtClean="0"/>
          </a:p>
          <a:p>
            <a:pPr marL="0" indent="0" algn="just">
              <a:buNone/>
            </a:pPr>
            <a:r>
              <a:rPr lang="es-ES" dirty="0" smtClean="0"/>
              <a:t>El parámetro h representa la probabilidad de que una partícula h esté es un estado no-</a:t>
            </a:r>
            <a:r>
              <a:rPr lang="es-ES" dirty="0" err="1" smtClean="0"/>
              <a:t>inactivador</a:t>
            </a:r>
            <a:r>
              <a:rPr lang="es-ES" dirty="0" smtClean="0"/>
              <a:t> (abierto). Así, (1-h) representa el número de partículas h en estado inactivador (cerrado). El movimiento de estas partículas también es de primer orden.</a:t>
            </a:r>
            <a:endParaRPr lang="es-ES" dirty="0"/>
          </a:p>
        </p:txBody>
      </p:sp>
    </p:spTree>
    <p:extLst>
      <p:ext uri="{BB962C8B-B14F-4D97-AF65-F5344CB8AC3E}">
        <p14:creationId xmlns:p14="http://schemas.microsoft.com/office/powerpoint/2010/main" val="4188641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bem.fi/book/04/eq/e041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810153"/>
            <a:ext cx="2221705" cy="7920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3 Tabla"/>
          <p:cNvGraphicFramePr>
            <a:graphicFrameLocks noGrp="1"/>
          </p:cNvGraphicFramePr>
          <p:nvPr>
            <p:extLst>
              <p:ext uri="{D42A27DB-BD31-4B8C-83A1-F6EECF244321}">
                <p14:modId xmlns:p14="http://schemas.microsoft.com/office/powerpoint/2010/main" val="2724190448"/>
              </p:ext>
            </p:extLst>
          </p:nvPr>
        </p:nvGraphicFramePr>
        <p:xfrm>
          <a:off x="457200" y="1897221"/>
          <a:ext cx="8229600" cy="2286000"/>
        </p:xfrm>
        <a:graphic>
          <a:graphicData uri="http://schemas.openxmlformats.org/drawingml/2006/table">
            <a:tbl>
              <a:tblPr/>
              <a:tblGrid>
                <a:gridCol w="874440"/>
                <a:gridCol w="720080"/>
                <a:gridCol w="6635080"/>
              </a:tblGrid>
              <a:tr h="0">
                <a:tc>
                  <a:txBody>
                    <a:bodyPr/>
                    <a:lstStyle/>
                    <a:p>
                      <a:pPr algn="just"/>
                      <a:r>
                        <a:rPr lang="es-MX" dirty="0" smtClean="0"/>
                        <a:t>donde</a:t>
                      </a:r>
                      <a:r>
                        <a:rPr lang="es-MX" dirty="0"/>
                        <a:t>   </a:t>
                      </a:r>
                    </a:p>
                  </a:txBody>
                  <a:tcPr anchor="ctr">
                    <a:lnL>
                      <a:noFill/>
                    </a:lnL>
                    <a:lnR>
                      <a:noFill/>
                    </a:lnR>
                    <a:lnT>
                      <a:noFill/>
                    </a:lnT>
                    <a:lnB>
                      <a:noFill/>
                    </a:lnB>
                  </a:tcPr>
                </a:tc>
                <a:tc>
                  <a:txBody>
                    <a:bodyPr/>
                    <a:lstStyle/>
                    <a:p>
                      <a:pPr algn="just"/>
                      <a:r>
                        <a:rPr lang="el-GR"/>
                        <a:t>α</a:t>
                      </a:r>
                      <a:r>
                        <a:rPr lang="es-MX" baseline="-25000"/>
                        <a:t>h</a:t>
                      </a:r>
                      <a:endParaRPr lang="es-MX"/>
                    </a:p>
                  </a:txBody>
                  <a:tcPr anchor="ctr">
                    <a:lnL>
                      <a:noFill/>
                    </a:lnL>
                    <a:lnR>
                      <a:noFill/>
                    </a:lnR>
                    <a:lnT>
                      <a:noFill/>
                    </a:lnT>
                    <a:lnB>
                      <a:noFill/>
                    </a:lnB>
                  </a:tcPr>
                </a:tc>
                <a:tc>
                  <a:txBody>
                    <a:bodyPr/>
                    <a:lstStyle/>
                    <a:p>
                      <a:pPr algn="just"/>
                      <a:r>
                        <a:rPr lang="en-US" dirty="0"/>
                        <a:t>= </a:t>
                      </a:r>
                      <a:r>
                        <a:rPr lang="en-US" dirty="0" smtClean="0"/>
                        <a:t>la</a:t>
                      </a:r>
                      <a:r>
                        <a:rPr lang="en-US" baseline="0" dirty="0" smtClean="0"/>
                        <a:t> </a:t>
                      </a:r>
                      <a:r>
                        <a:rPr lang="en-US" baseline="0" dirty="0" err="1" smtClean="0"/>
                        <a:t>tasa</a:t>
                      </a:r>
                      <a:r>
                        <a:rPr lang="en-US" baseline="0" dirty="0" smtClean="0"/>
                        <a:t> de </a:t>
                      </a:r>
                      <a:r>
                        <a:rPr lang="en-US" baseline="0" dirty="0" err="1" smtClean="0"/>
                        <a:t>cambio</a:t>
                      </a:r>
                      <a:r>
                        <a:rPr lang="en-US" baseline="0" dirty="0" smtClean="0"/>
                        <a:t> </a:t>
                      </a:r>
                      <a:r>
                        <a:rPr lang="en-US" baseline="0" dirty="0" err="1" smtClean="0"/>
                        <a:t>para</a:t>
                      </a:r>
                      <a:r>
                        <a:rPr lang="en-US" baseline="0" dirty="0" smtClean="0"/>
                        <a:t> h-</a:t>
                      </a:r>
                      <a:r>
                        <a:rPr lang="en-US" baseline="0" dirty="0" err="1" smtClean="0"/>
                        <a:t>partículas</a:t>
                      </a:r>
                      <a:r>
                        <a:rPr lang="en-US" baseline="0" dirty="0" smtClean="0"/>
                        <a:t> </a:t>
                      </a:r>
                      <a:r>
                        <a:rPr lang="en-US" baseline="0" dirty="0" err="1" smtClean="0"/>
                        <a:t>desde</a:t>
                      </a:r>
                      <a:r>
                        <a:rPr lang="en-US" baseline="0" dirty="0" smtClean="0"/>
                        <a:t> un </a:t>
                      </a:r>
                      <a:r>
                        <a:rPr lang="en-US" baseline="0" dirty="0" err="1" smtClean="0"/>
                        <a:t>estado</a:t>
                      </a:r>
                      <a:r>
                        <a:rPr lang="en-US" baseline="0" dirty="0" smtClean="0"/>
                        <a:t> </a:t>
                      </a:r>
                      <a:r>
                        <a:rPr lang="en-US" baseline="0" dirty="0" err="1" smtClean="0"/>
                        <a:t>inactivador</a:t>
                      </a:r>
                      <a:r>
                        <a:rPr lang="en-US" baseline="0" dirty="0" smtClean="0"/>
                        <a:t> a </a:t>
                      </a:r>
                      <a:r>
                        <a:rPr lang="en-US" baseline="0" dirty="0" err="1" smtClean="0"/>
                        <a:t>uno</a:t>
                      </a:r>
                      <a:r>
                        <a:rPr lang="en-US" baseline="0" dirty="0" smtClean="0"/>
                        <a:t> no-</a:t>
                      </a:r>
                      <a:r>
                        <a:rPr lang="en-US" baseline="0" dirty="0" err="1" smtClean="0"/>
                        <a:t>inactivador</a:t>
                      </a:r>
                      <a:r>
                        <a:rPr lang="en-US" baseline="0" dirty="0" smtClean="0"/>
                        <a:t> </a:t>
                      </a:r>
                      <a:r>
                        <a:rPr lang="en-US" dirty="0" smtClean="0"/>
                        <a:t> </a:t>
                      </a:r>
                      <a:r>
                        <a:rPr lang="en-US" dirty="0"/>
                        <a:t>[1/s]</a:t>
                      </a:r>
                    </a:p>
                  </a:txBody>
                  <a:tcPr anchor="ctr">
                    <a:lnL>
                      <a:noFill/>
                    </a:lnL>
                    <a:lnR>
                      <a:noFill/>
                    </a:lnR>
                    <a:lnT>
                      <a:noFill/>
                    </a:lnT>
                    <a:lnB>
                      <a:noFill/>
                    </a:lnB>
                  </a:tcPr>
                </a:tc>
              </a:tr>
              <a:tr h="0">
                <a:tc>
                  <a:txBody>
                    <a:bodyPr/>
                    <a:lstStyle/>
                    <a:p>
                      <a:pPr algn="just"/>
                      <a:r>
                        <a:rPr lang="es-MX"/>
                        <a:t> </a:t>
                      </a:r>
                    </a:p>
                  </a:txBody>
                  <a:tcPr anchor="ctr">
                    <a:lnL>
                      <a:noFill/>
                    </a:lnL>
                    <a:lnR>
                      <a:noFill/>
                    </a:lnR>
                    <a:lnT>
                      <a:noFill/>
                    </a:lnT>
                    <a:lnB>
                      <a:noFill/>
                    </a:lnB>
                  </a:tcPr>
                </a:tc>
                <a:tc>
                  <a:txBody>
                    <a:bodyPr/>
                    <a:lstStyle/>
                    <a:p>
                      <a:pPr algn="just"/>
                      <a:r>
                        <a:rPr lang="el-GR"/>
                        <a:t>β</a:t>
                      </a:r>
                      <a:r>
                        <a:rPr lang="es-MX" baseline="-25000"/>
                        <a:t>h</a:t>
                      </a:r>
                      <a:endParaRPr lang="es-MX"/>
                    </a:p>
                  </a:txBody>
                  <a:tcPr anchor="ctr">
                    <a:lnL>
                      <a:noFill/>
                    </a:lnL>
                    <a:lnR>
                      <a:noFill/>
                    </a:lnR>
                    <a:lnT>
                      <a:noFill/>
                    </a:lnT>
                    <a:lnB>
                      <a:noFill/>
                    </a:lnB>
                  </a:tcPr>
                </a:tc>
                <a:tc>
                  <a:txBody>
                    <a:bodyPr/>
                    <a:lstStyle/>
                    <a:p>
                      <a:pPr algn="just"/>
                      <a:r>
                        <a:rPr lang="en-US" dirty="0"/>
                        <a:t>= </a:t>
                      </a:r>
                      <a:r>
                        <a:rPr lang="en-US" dirty="0" smtClean="0"/>
                        <a:t>la</a:t>
                      </a:r>
                      <a:r>
                        <a:rPr lang="en-US" baseline="0" dirty="0" smtClean="0"/>
                        <a:t> </a:t>
                      </a:r>
                      <a:r>
                        <a:rPr lang="en-US" baseline="0" dirty="0" err="1" smtClean="0"/>
                        <a:t>tasa</a:t>
                      </a:r>
                      <a:r>
                        <a:rPr lang="en-US" baseline="0" dirty="0" smtClean="0"/>
                        <a:t> de </a:t>
                      </a:r>
                      <a:r>
                        <a:rPr lang="en-US" baseline="0" dirty="0" err="1" smtClean="0"/>
                        <a:t>cambio</a:t>
                      </a:r>
                      <a:r>
                        <a:rPr lang="en-US" baseline="0" dirty="0" smtClean="0"/>
                        <a:t> </a:t>
                      </a:r>
                      <a:r>
                        <a:rPr lang="en-US" baseline="0" dirty="0" err="1" smtClean="0"/>
                        <a:t>para</a:t>
                      </a:r>
                      <a:r>
                        <a:rPr lang="en-US" baseline="0" dirty="0" smtClean="0"/>
                        <a:t> h-</a:t>
                      </a:r>
                      <a:r>
                        <a:rPr lang="en-US" baseline="0" dirty="0" err="1" smtClean="0"/>
                        <a:t>partículas</a:t>
                      </a:r>
                      <a:r>
                        <a:rPr lang="en-US" baseline="0" dirty="0" smtClean="0"/>
                        <a:t> </a:t>
                      </a:r>
                      <a:r>
                        <a:rPr lang="en-US" baseline="0" dirty="0" err="1" smtClean="0"/>
                        <a:t>desde</a:t>
                      </a:r>
                      <a:r>
                        <a:rPr lang="en-US" baseline="0" dirty="0" smtClean="0"/>
                        <a:t> un </a:t>
                      </a:r>
                      <a:r>
                        <a:rPr lang="en-US" baseline="0" dirty="0" err="1" smtClean="0"/>
                        <a:t>estado</a:t>
                      </a:r>
                      <a:r>
                        <a:rPr lang="en-US" baseline="0" dirty="0" smtClean="0"/>
                        <a:t> no-</a:t>
                      </a:r>
                      <a:r>
                        <a:rPr lang="en-US" baseline="0" dirty="0" err="1" smtClean="0"/>
                        <a:t>inactivador</a:t>
                      </a:r>
                      <a:r>
                        <a:rPr lang="en-US" baseline="0" dirty="0" smtClean="0"/>
                        <a:t> a </a:t>
                      </a:r>
                      <a:r>
                        <a:rPr lang="en-US" baseline="0" dirty="0" err="1" smtClean="0"/>
                        <a:t>uno</a:t>
                      </a:r>
                      <a:r>
                        <a:rPr lang="en-US" baseline="0" dirty="0" smtClean="0"/>
                        <a:t> </a:t>
                      </a:r>
                      <a:r>
                        <a:rPr lang="en-US" baseline="0" dirty="0" err="1" smtClean="0"/>
                        <a:t>inactivador</a:t>
                      </a:r>
                      <a:r>
                        <a:rPr lang="en-US" baseline="0" dirty="0" smtClean="0"/>
                        <a:t> </a:t>
                      </a:r>
                      <a:r>
                        <a:rPr lang="en-US" dirty="0" smtClean="0"/>
                        <a:t> [1/s]</a:t>
                      </a:r>
                      <a:endParaRPr lang="en-US" dirty="0"/>
                    </a:p>
                  </a:txBody>
                  <a:tcPr anchor="ctr">
                    <a:lnL>
                      <a:noFill/>
                    </a:lnL>
                    <a:lnR>
                      <a:noFill/>
                    </a:lnR>
                    <a:lnT>
                      <a:noFill/>
                    </a:lnT>
                    <a:lnB>
                      <a:noFill/>
                    </a:lnB>
                  </a:tcPr>
                </a:tc>
              </a:tr>
              <a:tr h="0">
                <a:tc>
                  <a:txBody>
                    <a:bodyPr/>
                    <a:lstStyle/>
                    <a:p>
                      <a:pPr algn="just"/>
                      <a:r>
                        <a:rPr lang="es-MX"/>
                        <a:t> </a:t>
                      </a:r>
                    </a:p>
                  </a:txBody>
                  <a:tcPr anchor="ctr">
                    <a:lnL>
                      <a:noFill/>
                    </a:lnL>
                    <a:lnR>
                      <a:noFill/>
                    </a:lnR>
                    <a:lnT>
                      <a:noFill/>
                    </a:lnT>
                    <a:lnB>
                      <a:noFill/>
                    </a:lnB>
                  </a:tcPr>
                </a:tc>
                <a:tc>
                  <a:txBody>
                    <a:bodyPr/>
                    <a:lstStyle/>
                    <a:p>
                      <a:pPr algn="just"/>
                      <a:r>
                        <a:rPr lang="es-MX" i="1"/>
                        <a:t>h</a:t>
                      </a:r>
                      <a:endParaRPr lang="es-MX"/>
                    </a:p>
                  </a:txBody>
                  <a:tcPr anchor="ctr">
                    <a:lnL>
                      <a:noFill/>
                    </a:lnL>
                    <a:lnR>
                      <a:noFill/>
                    </a:lnR>
                    <a:lnT>
                      <a:noFill/>
                    </a:lnT>
                    <a:lnB>
                      <a:noFill/>
                    </a:lnB>
                  </a:tcPr>
                </a:tc>
                <a:tc>
                  <a:txBody>
                    <a:bodyPr/>
                    <a:lstStyle/>
                    <a:p>
                      <a:pPr algn="just"/>
                      <a:r>
                        <a:rPr lang="en-US" dirty="0"/>
                        <a:t>= </a:t>
                      </a:r>
                      <a:r>
                        <a:rPr lang="en-US" dirty="0" smtClean="0"/>
                        <a:t>la </a:t>
                      </a:r>
                      <a:r>
                        <a:rPr lang="en-US" dirty="0" err="1" smtClean="0"/>
                        <a:t>fracción</a:t>
                      </a:r>
                      <a:r>
                        <a:rPr lang="en-US" dirty="0" smtClean="0"/>
                        <a:t> de </a:t>
                      </a:r>
                      <a:r>
                        <a:rPr lang="en-US" dirty="0" err="1" smtClean="0"/>
                        <a:t>partículas</a:t>
                      </a:r>
                      <a:r>
                        <a:rPr lang="en-US" dirty="0" smtClean="0"/>
                        <a:t> en el </a:t>
                      </a:r>
                      <a:r>
                        <a:rPr lang="en-US" dirty="0" err="1" smtClean="0"/>
                        <a:t>estado</a:t>
                      </a:r>
                      <a:r>
                        <a:rPr lang="en-US" dirty="0" smtClean="0"/>
                        <a:t> no-</a:t>
                      </a:r>
                      <a:r>
                        <a:rPr lang="en-US" dirty="0" err="1" smtClean="0"/>
                        <a:t>inactivador</a:t>
                      </a:r>
                      <a:endParaRPr lang="en-US" dirty="0"/>
                    </a:p>
                  </a:txBody>
                  <a:tcPr anchor="ctr">
                    <a:lnL>
                      <a:noFill/>
                    </a:lnL>
                    <a:lnR>
                      <a:noFill/>
                    </a:lnR>
                    <a:lnT>
                      <a:noFill/>
                    </a:lnT>
                    <a:lnB>
                      <a:noFill/>
                    </a:lnB>
                  </a:tcPr>
                </a:tc>
              </a:tr>
              <a:tr h="0">
                <a:tc>
                  <a:txBody>
                    <a:bodyPr/>
                    <a:lstStyle/>
                    <a:p>
                      <a:pPr algn="just"/>
                      <a:r>
                        <a:rPr lang="es-MX" dirty="0"/>
                        <a:t> </a:t>
                      </a:r>
                    </a:p>
                  </a:txBody>
                  <a:tcPr anchor="ctr">
                    <a:lnL>
                      <a:noFill/>
                    </a:lnL>
                    <a:lnR>
                      <a:noFill/>
                    </a:lnR>
                    <a:lnT>
                      <a:noFill/>
                    </a:lnT>
                    <a:lnB>
                      <a:noFill/>
                    </a:lnB>
                  </a:tcPr>
                </a:tc>
                <a:tc>
                  <a:txBody>
                    <a:bodyPr/>
                    <a:lstStyle/>
                    <a:p>
                      <a:pPr algn="just"/>
                      <a:r>
                        <a:rPr lang="es-MX" i="1"/>
                        <a:t>1 - h</a:t>
                      </a:r>
                      <a:endParaRPr lang="es-MX"/>
                    </a:p>
                  </a:txBody>
                  <a:tcPr anchor="ctr">
                    <a:lnL>
                      <a:noFill/>
                    </a:lnL>
                    <a:lnR>
                      <a:noFill/>
                    </a:lnR>
                    <a:lnT>
                      <a:noFill/>
                    </a:lnT>
                    <a:lnB>
                      <a:noFill/>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t>= </a:t>
                      </a:r>
                      <a:r>
                        <a:rPr lang="en-US" dirty="0" smtClean="0"/>
                        <a:t>la </a:t>
                      </a:r>
                      <a:r>
                        <a:rPr lang="en-US" dirty="0" err="1" smtClean="0"/>
                        <a:t>fracción</a:t>
                      </a:r>
                      <a:r>
                        <a:rPr lang="en-US" dirty="0" smtClean="0"/>
                        <a:t> de </a:t>
                      </a:r>
                      <a:r>
                        <a:rPr lang="en-US" dirty="0" err="1" smtClean="0"/>
                        <a:t>partículas</a:t>
                      </a:r>
                      <a:r>
                        <a:rPr lang="en-US" dirty="0" smtClean="0"/>
                        <a:t> en el </a:t>
                      </a:r>
                      <a:r>
                        <a:rPr lang="en-US" dirty="0" err="1" smtClean="0"/>
                        <a:t>estado</a:t>
                      </a:r>
                      <a:r>
                        <a:rPr lang="en-US" dirty="0" smtClean="0"/>
                        <a:t> </a:t>
                      </a:r>
                      <a:r>
                        <a:rPr lang="en-US" dirty="0" err="1" smtClean="0"/>
                        <a:t>inactivador</a:t>
                      </a:r>
                      <a:endParaRPr lang="en-US" dirty="0" smtClean="0"/>
                    </a:p>
                    <a:p>
                      <a:pPr algn="just"/>
                      <a:endParaRPr lang="en-US" dirty="0"/>
                    </a:p>
                  </a:txBody>
                  <a:tcPr anchor="ctr">
                    <a:lnL>
                      <a:noFill/>
                    </a:lnL>
                    <a:lnR>
                      <a:noFill/>
                    </a:lnR>
                    <a:lnT>
                      <a:noFill/>
                    </a:lnT>
                    <a:lnB>
                      <a:noFill/>
                    </a:lnB>
                  </a:tcPr>
                </a:tc>
              </a:tr>
            </a:tbl>
          </a:graphicData>
        </a:graphic>
      </p:graphicFrame>
      <p:sp>
        <p:nvSpPr>
          <p:cNvPr id="5" name="Rectangle 3"/>
          <p:cNvSpPr>
            <a:spLocks noChangeArrowheads="1"/>
          </p:cNvSpPr>
          <p:nvPr/>
        </p:nvSpPr>
        <p:spPr bwMode="auto">
          <a:xfrm>
            <a:off x="457200" y="1897063"/>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pic>
        <p:nvPicPr>
          <p:cNvPr id="11269" name="Picture 5" descr="http://www.bem.fi/book/04/eq/e041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476" y="5085184"/>
            <a:ext cx="3600400"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945137" y="4293096"/>
            <a:ext cx="3835987" cy="369332"/>
          </a:xfrm>
          <a:prstGeom prst="rect">
            <a:avLst/>
          </a:prstGeom>
          <a:noFill/>
        </p:spPr>
        <p:txBody>
          <a:bodyPr wrap="none" rtlCol="0">
            <a:spAutoFit/>
          </a:bodyPr>
          <a:lstStyle/>
          <a:p>
            <a:r>
              <a:rPr lang="es-ES" dirty="0" smtClean="0"/>
              <a:t>Con una dinámica similar a la de m y n.</a:t>
            </a:r>
            <a:endParaRPr lang="es-MX" dirty="0"/>
          </a:p>
        </p:txBody>
      </p:sp>
    </p:spTree>
    <p:extLst>
      <p:ext uri="{BB962C8B-B14F-4D97-AF65-F5344CB8AC3E}">
        <p14:creationId xmlns:p14="http://schemas.microsoft.com/office/powerpoint/2010/main" val="347164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bem.fi/book/04/eq/e041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450" y="2941350"/>
            <a:ext cx="2880320" cy="6141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3 Tabla"/>
          <p:cNvGraphicFramePr>
            <a:graphicFrameLocks noGrp="1"/>
          </p:cNvGraphicFramePr>
          <p:nvPr>
            <p:extLst>
              <p:ext uri="{D42A27DB-BD31-4B8C-83A1-F6EECF244321}">
                <p14:modId xmlns:p14="http://schemas.microsoft.com/office/powerpoint/2010/main" val="2116679991"/>
              </p:ext>
            </p:extLst>
          </p:nvPr>
        </p:nvGraphicFramePr>
        <p:xfrm>
          <a:off x="971600" y="4293096"/>
          <a:ext cx="7848872" cy="365760"/>
        </p:xfrm>
        <a:graphic>
          <a:graphicData uri="http://schemas.openxmlformats.org/drawingml/2006/table">
            <a:tbl>
              <a:tblPr/>
              <a:tblGrid>
                <a:gridCol w="961473"/>
                <a:gridCol w="6887399"/>
              </a:tblGrid>
              <a:tr h="0">
                <a:tc>
                  <a:txBody>
                    <a:bodyPr/>
                    <a:lstStyle/>
                    <a:p>
                      <a:r>
                        <a:rPr lang="es-MX" i="1" dirty="0" err="1" smtClean="0"/>
                        <a:t>G</a:t>
                      </a:r>
                      <a:r>
                        <a:rPr lang="es-MX" baseline="-25000" dirty="0" err="1" smtClean="0"/>
                        <a:t>Na</a:t>
                      </a:r>
                      <a:r>
                        <a:rPr lang="es-MX" baseline="-25000" dirty="0" smtClean="0"/>
                        <a:t> </a:t>
                      </a:r>
                      <a:r>
                        <a:rPr lang="es-MX" baseline="-25000" dirty="0" err="1"/>
                        <a:t>max</a:t>
                      </a:r>
                      <a:endParaRPr lang="es-MX" dirty="0"/>
                    </a:p>
                  </a:txBody>
                  <a:tcPr anchor="ctr">
                    <a:lnL>
                      <a:noFill/>
                    </a:lnL>
                    <a:lnR>
                      <a:noFill/>
                    </a:lnR>
                    <a:lnT>
                      <a:noFill/>
                    </a:lnT>
                    <a:lnB>
                      <a:noFill/>
                    </a:lnB>
                  </a:tcPr>
                </a:tc>
                <a:tc>
                  <a:txBody>
                    <a:bodyPr/>
                    <a:lstStyle/>
                    <a:p>
                      <a:r>
                        <a:rPr lang="en-US" dirty="0"/>
                        <a:t>= </a:t>
                      </a:r>
                      <a:r>
                        <a:rPr lang="en-US" dirty="0" smtClean="0"/>
                        <a:t>valor</a:t>
                      </a:r>
                      <a:r>
                        <a:rPr lang="en-US" baseline="0" dirty="0" smtClean="0"/>
                        <a:t> </a:t>
                      </a:r>
                      <a:r>
                        <a:rPr lang="en-US" baseline="0" dirty="0" err="1" smtClean="0"/>
                        <a:t>máximo</a:t>
                      </a:r>
                      <a:r>
                        <a:rPr lang="en-US" baseline="0" dirty="0" smtClean="0"/>
                        <a:t> de </a:t>
                      </a:r>
                      <a:r>
                        <a:rPr lang="en-US" baseline="0" dirty="0" err="1" smtClean="0"/>
                        <a:t>conductancia</a:t>
                      </a:r>
                      <a:r>
                        <a:rPr lang="en-US" baseline="0" dirty="0" smtClean="0"/>
                        <a:t> </a:t>
                      </a:r>
                      <a:r>
                        <a:rPr lang="en-US" baseline="0" dirty="0" err="1" smtClean="0"/>
                        <a:t>sódica</a:t>
                      </a:r>
                      <a:r>
                        <a:rPr lang="en-US" baseline="0" dirty="0" smtClean="0"/>
                        <a:t> </a:t>
                      </a:r>
                      <a:r>
                        <a:rPr lang="en-US" dirty="0" smtClean="0"/>
                        <a:t>[</a:t>
                      </a:r>
                      <a:r>
                        <a:rPr lang="en-US" dirty="0" err="1" smtClean="0"/>
                        <a:t>mS</a:t>
                      </a:r>
                      <a:r>
                        <a:rPr lang="en-US" dirty="0" smtClean="0"/>
                        <a:t>/cm²</a:t>
                      </a:r>
                      <a:r>
                        <a:rPr lang="en-US" dirty="0"/>
                        <a:t>]</a:t>
                      </a:r>
                    </a:p>
                  </a:txBody>
                  <a:tcPr anchor="ctr">
                    <a:lnL>
                      <a:noFill/>
                    </a:lnL>
                    <a:lnR>
                      <a:noFill/>
                    </a:lnR>
                    <a:lnT>
                      <a:noFill/>
                    </a:lnT>
                    <a:lnB>
                      <a:noFill/>
                    </a:lnB>
                  </a:tcPr>
                </a:tc>
              </a:tr>
            </a:tbl>
          </a:graphicData>
        </a:graphic>
      </p:graphicFrame>
      <p:sp>
        <p:nvSpPr>
          <p:cNvPr id="5" name="Rectangle 3"/>
          <p:cNvSpPr>
            <a:spLocks noChangeArrowheads="1"/>
          </p:cNvSpPr>
          <p:nvPr/>
        </p:nvSpPr>
        <p:spPr bwMode="auto">
          <a:xfrm>
            <a:off x="457200" y="35433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1 CuadroTexto"/>
          <p:cNvSpPr txBox="1"/>
          <p:nvPr/>
        </p:nvSpPr>
        <p:spPr>
          <a:xfrm>
            <a:off x="1043608" y="980728"/>
            <a:ext cx="6912768" cy="1477328"/>
          </a:xfrm>
          <a:prstGeom prst="rect">
            <a:avLst/>
          </a:prstGeom>
          <a:noFill/>
        </p:spPr>
        <p:txBody>
          <a:bodyPr wrap="square" rtlCol="0">
            <a:spAutoFit/>
          </a:bodyPr>
          <a:lstStyle/>
          <a:p>
            <a:r>
              <a:rPr lang="es-ES" dirty="0" smtClean="0"/>
              <a:t>La conductancia del sodio se piensa proporcional al numero de sitios en el interior de la membrana que están ocupados </a:t>
            </a:r>
            <a:r>
              <a:rPr lang="es-ES" dirty="0" err="1" smtClean="0"/>
              <a:t>simultaneamente</a:t>
            </a:r>
            <a:r>
              <a:rPr lang="es-ES" dirty="0" smtClean="0"/>
              <a:t> por tres partículas m y no bloqueadas por una partícula activadora h. Con esto, la conductancia es proporcional a </a:t>
            </a:r>
            <a:r>
              <a:rPr lang="es-MX" i="1" dirty="0" smtClean="0"/>
              <a:t>m</a:t>
            </a:r>
            <a:r>
              <a:rPr lang="es-MX" baseline="30000" dirty="0" smtClean="0"/>
              <a:t>3</a:t>
            </a:r>
            <a:r>
              <a:rPr lang="es-MX" i="1" dirty="0" smtClean="0"/>
              <a:t>h.</a:t>
            </a:r>
            <a:endParaRPr lang="es-MX" dirty="0"/>
          </a:p>
          <a:p>
            <a:endParaRPr lang="es-MX" dirty="0"/>
          </a:p>
        </p:txBody>
      </p:sp>
    </p:spTree>
    <p:extLst>
      <p:ext uri="{BB962C8B-B14F-4D97-AF65-F5344CB8AC3E}">
        <p14:creationId xmlns:p14="http://schemas.microsoft.com/office/powerpoint/2010/main" val="3620852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92697"/>
            <a:ext cx="8003232" cy="2664296"/>
          </a:xfrm>
        </p:spPr>
        <p:txBody>
          <a:bodyPr>
            <a:normAutofit fontScale="77500" lnSpcReduction="20000"/>
          </a:bodyPr>
          <a:lstStyle/>
          <a:p>
            <a:pPr marL="0" indent="0" algn="just">
              <a:buNone/>
            </a:pPr>
            <a:r>
              <a:rPr lang="en-US" i="1" dirty="0" smtClean="0"/>
              <a:t>m</a:t>
            </a:r>
            <a:r>
              <a:rPr lang="en-US" dirty="0"/>
              <a:t> </a:t>
            </a:r>
            <a:r>
              <a:rPr lang="en-US" dirty="0" smtClean="0"/>
              <a:t>se </a:t>
            </a:r>
            <a:r>
              <a:rPr lang="en-US" dirty="0" err="1" smtClean="0"/>
              <a:t>incrementará</a:t>
            </a:r>
            <a:r>
              <a:rPr lang="en-US" dirty="0" smtClean="0"/>
              <a:t> con el </a:t>
            </a:r>
            <a:r>
              <a:rPr lang="en-US" dirty="0" err="1" smtClean="0"/>
              <a:t>tiempo</a:t>
            </a:r>
            <a:r>
              <a:rPr lang="en-US" dirty="0" smtClean="0"/>
              <a:t>(</a:t>
            </a:r>
            <a:r>
              <a:rPr lang="en-US" dirty="0" err="1" smtClean="0"/>
              <a:t>desde</a:t>
            </a:r>
            <a:r>
              <a:rPr lang="en-US" dirty="0" smtClean="0"/>
              <a:t> </a:t>
            </a:r>
            <a:r>
              <a:rPr lang="en-US" i="1" dirty="0" smtClean="0"/>
              <a:t>m</a:t>
            </a:r>
            <a:r>
              <a:rPr lang="en-US" baseline="-25000" dirty="0" smtClean="0"/>
              <a:t>0</a:t>
            </a:r>
            <a:r>
              <a:rPr lang="en-US" dirty="0"/>
              <a:t> </a:t>
            </a:r>
            <a:r>
              <a:rPr lang="en-US" dirty="0" smtClean="0"/>
              <a:t>hasta</a:t>
            </a:r>
            <a:r>
              <a:rPr lang="en-US" dirty="0"/>
              <a:t> </a:t>
            </a:r>
            <a:r>
              <a:rPr lang="en-US" i="1" dirty="0"/>
              <a:t>m</a:t>
            </a:r>
            <a:r>
              <a:rPr lang="en-US" dirty="0"/>
              <a:t> ) </a:t>
            </a:r>
            <a:r>
              <a:rPr lang="en-US" dirty="0" smtClean="0"/>
              <a:t>de </a:t>
            </a:r>
            <a:r>
              <a:rPr lang="en-US" dirty="0" err="1" smtClean="0"/>
              <a:t>acuerdo</a:t>
            </a:r>
            <a:r>
              <a:rPr lang="en-US" dirty="0" smtClean="0"/>
              <a:t> con </a:t>
            </a:r>
            <a:r>
              <a:rPr lang="en-US" dirty="0" err="1" smtClean="0"/>
              <a:t>su</a:t>
            </a:r>
            <a:r>
              <a:rPr lang="en-US" dirty="0" smtClean="0"/>
              <a:t> </a:t>
            </a:r>
            <a:r>
              <a:rPr lang="en-US" dirty="0" err="1" smtClean="0"/>
              <a:t>ecuación</a:t>
            </a:r>
            <a:r>
              <a:rPr lang="en-US" dirty="0" smtClean="0"/>
              <a:t> </a:t>
            </a:r>
            <a:r>
              <a:rPr lang="en-US" dirty="0" err="1" smtClean="0"/>
              <a:t>dinámica</a:t>
            </a:r>
            <a:r>
              <a:rPr lang="en-US" dirty="0" smtClean="0"/>
              <a:t>. El </a:t>
            </a:r>
            <a:r>
              <a:rPr lang="en-US" dirty="0" err="1" smtClean="0"/>
              <a:t>comportamiento</a:t>
            </a:r>
            <a:r>
              <a:rPr lang="en-US" dirty="0" smtClean="0"/>
              <a:t> </a:t>
            </a:r>
            <a:r>
              <a:rPr lang="en-US" i="1" dirty="0" smtClean="0"/>
              <a:t>h</a:t>
            </a:r>
            <a:r>
              <a:rPr lang="en-US" dirty="0"/>
              <a:t> </a:t>
            </a:r>
            <a:r>
              <a:rPr lang="en-US" dirty="0" err="1" smtClean="0"/>
              <a:t>es</a:t>
            </a:r>
            <a:r>
              <a:rPr lang="en-US" dirty="0" smtClean="0"/>
              <a:t> </a:t>
            </a:r>
            <a:r>
              <a:rPr lang="en-US" dirty="0" err="1" smtClean="0"/>
              <a:t>justamente</a:t>
            </a:r>
            <a:r>
              <a:rPr lang="en-US" dirty="0" smtClean="0"/>
              <a:t> </a:t>
            </a:r>
            <a:r>
              <a:rPr lang="en-US" dirty="0" err="1" smtClean="0"/>
              <a:t>opuesto</a:t>
            </a:r>
            <a:r>
              <a:rPr lang="en-US" dirty="0" smtClean="0"/>
              <a:t> dado </a:t>
            </a:r>
            <a:r>
              <a:rPr lang="en-US" dirty="0" err="1" smtClean="0"/>
              <a:t>que</a:t>
            </a:r>
            <a:r>
              <a:rPr lang="en-US" dirty="0" smtClean="0"/>
              <a:t> </a:t>
            </a:r>
            <a:r>
              <a:rPr lang="en-US" i="1" dirty="0" smtClean="0"/>
              <a:t>h</a:t>
            </a:r>
            <a:r>
              <a:rPr lang="en-US" baseline="-25000" dirty="0" smtClean="0"/>
              <a:t>0</a:t>
            </a:r>
            <a:r>
              <a:rPr lang="en-US" dirty="0"/>
              <a:t> </a:t>
            </a:r>
            <a:r>
              <a:rPr lang="en-US" dirty="0" smtClean="0"/>
              <a:t>&gt;&gt;</a:t>
            </a:r>
            <a:r>
              <a:rPr lang="en-US" dirty="0"/>
              <a:t> </a:t>
            </a:r>
            <a:r>
              <a:rPr lang="en-US" i="1" dirty="0"/>
              <a:t>h</a:t>
            </a:r>
            <a:r>
              <a:rPr lang="en-US" dirty="0"/>
              <a:t> </a:t>
            </a:r>
            <a:r>
              <a:rPr lang="en-US" dirty="0" smtClean="0"/>
              <a:t>y un </a:t>
            </a:r>
            <a:r>
              <a:rPr lang="en-US" dirty="0" err="1" smtClean="0"/>
              <a:t>decremento</a:t>
            </a:r>
            <a:r>
              <a:rPr lang="en-US" dirty="0" smtClean="0"/>
              <a:t> </a:t>
            </a:r>
            <a:r>
              <a:rPr lang="en-US" dirty="0" err="1" smtClean="0"/>
              <a:t>exponencial</a:t>
            </a:r>
            <a:r>
              <a:rPr lang="en-US" dirty="0" smtClean="0"/>
              <a:t> </a:t>
            </a:r>
            <a:r>
              <a:rPr lang="en-US" dirty="0" err="1" smtClean="0"/>
              <a:t>resulta</a:t>
            </a:r>
            <a:r>
              <a:rPr lang="en-US" dirty="0" smtClean="0"/>
              <a:t> de la depolarización. La </a:t>
            </a:r>
            <a:r>
              <a:rPr lang="en-US" dirty="0" err="1" smtClean="0"/>
              <a:t>respuesta</a:t>
            </a:r>
            <a:r>
              <a:rPr lang="en-US" dirty="0" smtClean="0"/>
              <a:t> total ante un </a:t>
            </a:r>
            <a:r>
              <a:rPr lang="en-US" dirty="0" err="1" smtClean="0"/>
              <a:t>voltaje</a:t>
            </a:r>
            <a:r>
              <a:rPr lang="en-US" dirty="0" smtClean="0"/>
              <a:t> de depolarización </a:t>
            </a:r>
            <a:r>
              <a:rPr lang="en-US" dirty="0" err="1" smtClean="0"/>
              <a:t>incluye</a:t>
            </a:r>
            <a:r>
              <a:rPr lang="en-US" dirty="0" smtClean="0"/>
              <a:t> un </a:t>
            </a:r>
            <a:r>
              <a:rPr lang="en-US" dirty="0" err="1" smtClean="0"/>
              <a:t>aumento</a:t>
            </a:r>
            <a:r>
              <a:rPr lang="en-US" dirty="0" smtClean="0"/>
              <a:t> en </a:t>
            </a:r>
            <a:r>
              <a:rPr lang="en-US" i="1" dirty="0" smtClean="0"/>
              <a:t>m</a:t>
            </a:r>
            <a:r>
              <a:rPr lang="en-US" dirty="0"/>
              <a:t> </a:t>
            </a:r>
            <a:r>
              <a:rPr lang="en-US" dirty="0" smtClean="0"/>
              <a:t>(y un </a:t>
            </a:r>
            <a:r>
              <a:rPr lang="en-US" dirty="0" err="1" smtClean="0"/>
              <a:t>aumento</a:t>
            </a:r>
            <a:r>
              <a:rPr lang="en-US" dirty="0" smtClean="0"/>
              <a:t> sigmoidal en</a:t>
            </a:r>
            <a:r>
              <a:rPr lang="en-US" dirty="0"/>
              <a:t> </a:t>
            </a:r>
            <a:r>
              <a:rPr lang="en-US" i="1" dirty="0"/>
              <a:t>m</a:t>
            </a:r>
            <a:r>
              <a:rPr lang="en-US" baseline="30000" dirty="0"/>
              <a:t>3</a:t>
            </a:r>
            <a:r>
              <a:rPr lang="en-US" dirty="0"/>
              <a:t> ) </a:t>
            </a:r>
            <a:r>
              <a:rPr lang="en-US" dirty="0" smtClean="0"/>
              <a:t>y un </a:t>
            </a:r>
            <a:r>
              <a:rPr lang="en-US" dirty="0" err="1" smtClean="0"/>
              <a:t>decaimiento</a:t>
            </a:r>
            <a:r>
              <a:rPr lang="en-US" dirty="0" smtClean="0"/>
              <a:t> </a:t>
            </a:r>
            <a:r>
              <a:rPr lang="en-US" dirty="0" err="1" smtClean="0"/>
              <a:t>exponencial</a:t>
            </a:r>
            <a:r>
              <a:rPr lang="en-US" dirty="0"/>
              <a:t> </a:t>
            </a:r>
            <a:r>
              <a:rPr lang="en-US" i="1" dirty="0" smtClean="0"/>
              <a:t>h,</a:t>
            </a:r>
            <a:r>
              <a:rPr lang="en-US" dirty="0"/>
              <a:t> </a:t>
            </a:r>
            <a:r>
              <a:rPr lang="en-US" dirty="0" err="1" smtClean="0"/>
              <a:t>tal</a:t>
            </a:r>
            <a:r>
              <a:rPr lang="en-US" dirty="0" smtClean="0"/>
              <a:t> </a:t>
            </a:r>
            <a:r>
              <a:rPr lang="en-US" dirty="0" err="1" smtClean="0"/>
              <a:t>que</a:t>
            </a:r>
            <a:r>
              <a:rPr lang="en-US" dirty="0"/>
              <a:t> </a:t>
            </a:r>
            <a:r>
              <a:rPr lang="en-US" i="1" dirty="0" err="1"/>
              <a:t>G</a:t>
            </a:r>
            <a:r>
              <a:rPr lang="en-US" baseline="-25000" dirty="0" err="1"/>
              <a:t>Na</a:t>
            </a:r>
            <a:r>
              <a:rPr lang="en-US" dirty="0" smtClean="0"/>
              <a:t>, </a:t>
            </a:r>
            <a:r>
              <a:rPr lang="en-US" dirty="0" err="1" smtClean="0"/>
              <a:t>primero</a:t>
            </a:r>
            <a:r>
              <a:rPr lang="en-US" dirty="0" smtClean="0"/>
              <a:t> se </a:t>
            </a:r>
            <a:r>
              <a:rPr lang="en-US" dirty="0" err="1" smtClean="0"/>
              <a:t>incrementará</a:t>
            </a:r>
            <a:r>
              <a:rPr lang="en-US" dirty="0" smtClean="0"/>
              <a:t> y </a:t>
            </a:r>
            <a:r>
              <a:rPr lang="en-US" dirty="0" err="1" smtClean="0"/>
              <a:t>luego</a:t>
            </a:r>
            <a:r>
              <a:rPr lang="en-US" dirty="0" smtClean="0"/>
              <a:t> </a:t>
            </a:r>
            <a:r>
              <a:rPr lang="en-US" dirty="0" err="1" smtClean="0"/>
              <a:t>disminuirá</a:t>
            </a:r>
            <a:r>
              <a:rPr lang="en-US" dirty="0" smtClean="0"/>
              <a:t>. </a:t>
            </a:r>
          </a:p>
          <a:p>
            <a:pPr marL="0" indent="0" algn="just">
              <a:buNone/>
            </a:pPr>
            <a:endParaRPr lang="en-US" dirty="0"/>
          </a:p>
          <a:p>
            <a:pPr marL="0" indent="0" algn="just">
              <a:buNone/>
            </a:pPr>
            <a:endParaRPr lang="es-MX" dirty="0"/>
          </a:p>
        </p:txBody>
      </p:sp>
    </p:spTree>
    <p:extLst>
      <p:ext uri="{BB962C8B-B14F-4D97-AF65-F5344CB8AC3E}">
        <p14:creationId xmlns:p14="http://schemas.microsoft.com/office/powerpoint/2010/main" val="3013742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bem.fi/book/04/fi/041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92696"/>
            <a:ext cx="4680520" cy="3884832"/>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5940152" y="1556792"/>
            <a:ext cx="2448272" cy="3139321"/>
          </a:xfrm>
          <a:prstGeom prst="rect">
            <a:avLst/>
          </a:prstGeom>
          <a:noFill/>
        </p:spPr>
        <p:txBody>
          <a:bodyPr wrap="square" rtlCol="0">
            <a:spAutoFit/>
          </a:bodyPr>
          <a:lstStyle/>
          <a:p>
            <a:pPr algn="just"/>
            <a:r>
              <a:rPr lang="en-US" dirty="0" err="1" smtClean="0"/>
              <a:t>Variación</a:t>
            </a:r>
            <a:r>
              <a:rPr lang="en-US" dirty="0" smtClean="0"/>
              <a:t> en (A</a:t>
            </a:r>
            <a:r>
              <a:rPr lang="en-US" dirty="0"/>
              <a:t>) α</a:t>
            </a:r>
            <a:r>
              <a:rPr lang="en-US" baseline="-25000" dirty="0"/>
              <a:t>m</a:t>
            </a:r>
            <a:r>
              <a:rPr lang="en-US" dirty="0"/>
              <a:t> </a:t>
            </a:r>
            <a:r>
              <a:rPr lang="en-US" dirty="0" smtClean="0"/>
              <a:t>y </a:t>
            </a:r>
            <a:r>
              <a:rPr lang="en-US" dirty="0"/>
              <a:t>β</a:t>
            </a:r>
            <a:r>
              <a:rPr lang="en-US" baseline="-25000" dirty="0"/>
              <a:t>m</a:t>
            </a:r>
            <a:r>
              <a:rPr lang="en-US" dirty="0"/>
              <a:t>, (B) α</a:t>
            </a:r>
            <a:r>
              <a:rPr lang="en-US" baseline="-25000" dirty="0"/>
              <a:t>h</a:t>
            </a:r>
            <a:r>
              <a:rPr lang="en-US" dirty="0"/>
              <a:t> </a:t>
            </a:r>
            <a:r>
              <a:rPr lang="en-US" dirty="0" smtClean="0"/>
              <a:t>y </a:t>
            </a:r>
            <a:r>
              <a:rPr lang="en-US" dirty="0"/>
              <a:t>β</a:t>
            </a:r>
            <a:r>
              <a:rPr lang="en-US" baseline="-25000" dirty="0"/>
              <a:t>h</a:t>
            </a:r>
            <a:r>
              <a:rPr lang="en-US" dirty="0"/>
              <a:t>, (C) </a:t>
            </a:r>
            <a:r>
              <a:rPr lang="en-US" i="1" dirty="0"/>
              <a:t>m</a:t>
            </a:r>
            <a:r>
              <a:rPr lang="en-US" dirty="0"/>
              <a:t> </a:t>
            </a:r>
            <a:r>
              <a:rPr lang="en-US" dirty="0" smtClean="0"/>
              <a:t>y</a:t>
            </a:r>
            <a:r>
              <a:rPr lang="en-US" dirty="0"/>
              <a:t> </a:t>
            </a:r>
            <a:r>
              <a:rPr lang="en-US" i="1" dirty="0"/>
              <a:t>h</a:t>
            </a:r>
            <a:r>
              <a:rPr lang="en-US" dirty="0"/>
              <a:t>, </a:t>
            </a:r>
            <a:r>
              <a:rPr lang="en-US" dirty="0" smtClean="0"/>
              <a:t>y </a:t>
            </a:r>
            <a:r>
              <a:rPr lang="en-US" dirty="0"/>
              <a:t>(D) </a:t>
            </a:r>
            <a:r>
              <a:rPr lang="en-US" i="1" dirty="0"/>
              <a:t>m</a:t>
            </a:r>
            <a:r>
              <a:rPr lang="en-US" baseline="30000" dirty="0"/>
              <a:t>3</a:t>
            </a:r>
            <a:r>
              <a:rPr lang="en-US" i="1" dirty="0"/>
              <a:t>h</a:t>
            </a:r>
            <a:r>
              <a:rPr lang="en-US" dirty="0"/>
              <a:t> </a:t>
            </a:r>
            <a:r>
              <a:rPr lang="en-US" dirty="0" err="1" smtClean="0"/>
              <a:t>como</a:t>
            </a:r>
            <a:r>
              <a:rPr lang="en-US" dirty="0" smtClean="0"/>
              <a:t> </a:t>
            </a:r>
            <a:r>
              <a:rPr lang="en-US" dirty="0" err="1" smtClean="0"/>
              <a:t>una</a:t>
            </a:r>
            <a:r>
              <a:rPr lang="en-US" dirty="0" smtClean="0"/>
              <a:t> </a:t>
            </a:r>
            <a:r>
              <a:rPr lang="en-US" dirty="0" err="1" smtClean="0"/>
              <a:t>función</a:t>
            </a:r>
            <a:r>
              <a:rPr lang="en-US" dirty="0" smtClean="0"/>
              <a:t> del </a:t>
            </a:r>
            <a:r>
              <a:rPr lang="en-US" dirty="0" err="1" smtClean="0"/>
              <a:t>potencial</a:t>
            </a:r>
            <a:r>
              <a:rPr lang="en-US" dirty="0" smtClean="0"/>
              <a:t> de  </a:t>
            </a:r>
            <a:r>
              <a:rPr lang="en-US" dirty="0" err="1" smtClean="0"/>
              <a:t>membrana</a:t>
            </a:r>
            <a:r>
              <a:rPr lang="en-US" dirty="0" smtClean="0"/>
              <a:t>. </a:t>
            </a:r>
            <a:r>
              <a:rPr lang="en-US" dirty="0"/>
              <a:t>Note </a:t>
            </a:r>
            <a:r>
              <a:rPr lang="en-US" dirty="0" err="1" smtClean="0"/>
              <a:t>que</a:t>
            </a:r>
            <a:r>
              <a:rPr lang="en-US" dirty="0" smtClean="0"/>
              <a:t> el valor de </a:t>
            </a:r>
            <a:r>
              <a:rPr lang="en-US" i="1" dirty="0" smtClean="0"/>
              <a:t>m</a:t>
            </a:r>
            <a:r>
              <a:rPr lang="en-US" baseline="30000" dirty="0" smtClean="0"/>
              <a:t>3</a:t>
            </a:r>
            <a:r>
              <a:rPr lang="en-US" i="1" dirty="0" smtClean="0"/>
              <a:t>h</a:t>
            </a:r>
            <a:r>
              <a:rPr lang="en-US" dirty="0"/>
              <a:t> </a:t>
            </a:r>
            <a:r>
              <a:rPr lang="en-US" dirty="0" err="1" smtClean="0"/>
              <a:t>es</a:t>
            </a:r>
            <a:r>
              <a:rPr lang="en-US" dirty="0" smtClean="0"/>
              <a:t> tan </a:t>
            </a:r>
            <a:r>
              <a:rPr lang="en-US" dirty="0" err="1" smtClean="0"/>
              <a:t>pequeño</a:t>
            </a:r>
            <a:r>
              <a:rPr lang="en-US" dirty="0" smtClean="0"/>
              <a:t> </a:t>
            </a:r>
            <a:r>
              <a:rPr lang="en-US" dirty="0" err="1" smtClean="0"/>
              <a:t>que</a:t>
            </a:r>
            <a:r>
              <a:rPr lang="en-US" dirty="0" smtClean="0"/>
              <a:t> la </a:t>
            </a:r>
            <a:r>
              <a:rPr lang="en-US" dirty="0" err="1" smtClean="0"/>
              <a:t>conductancia</a:t>
            </a:r>
            <a:r>
              <a:rPr lang="en-US" dirty="0" smtClean="0"/>
              <a:t> de </a:t>
            </a:r>
            <a:r>
              <a:rPr lang="en-US" dirty="0" err="1" smtClean="0"/>
              <a:t>sodio</a:t>
            </a:r>
            <a:r>
              <a:rPr lang="en-US" dirty="0" smtClean="0"/>
              <a:t> en </a:t>
            </a:r>
            <a:r>
              <a:rPr lang="en-US" dirty="0" err="1" smtClean="0"/>
              <a:t>estado</a:t>
            </a:r>
            <a:r>
              <a:rPr lang="en-US" dirty="0" smtClean="0"/>
              <a:t> </a:t>
            </a:r>
            <a:r>
              <a:rPr lang="en-US" dirty="0" err="1" smtClean="0"/>
              <a:t>estacionario</a:t>
            </a:r>
            <a:r>
              <a:rPr lang="en-US" dirty="0" smtClean="0"/>
              <a:t> </a:t>
            </a:r>
            <a:r>
              <a:rPr lang="en-US" dirty="0" err="1" smtClean="0"/>
              <a:t>es</a:t>
            </a:r>
            <a:r>
              <a:rPr lang="en-US" dirty="0" smtClean="0"/>
              <a:t> </a:t>
            </a:r>
            <a:r>
              <a:rPr lang="en-US" dirty="0" err="1" smtClean="0"/>
              <a:t>practicamente</a:t>
            </a:r>
            <a:r>
              <a:rPr lang="en-US" dirty="0" smtClean="0"/>
              <a:t> cero.</a:t>
            </a:r>
            <a:endParaRPr lang="es-MX" dirty="0"/>
          </a:p>
        </p:txBody>
      </p:sp>
    </p:spTree>
    <p:extLst>
      <p:ext uri="{BB962C8B-B14F-4D97-AF65-F5344CB8AC3E}">
        <p14:creationId xmlns:p14="http://schemas.microsoft.com/office/powerpoint/2010/main" val="1922922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bem.fi/book/04/fi/041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116632"/>
            <a:ext cx="4896544" cy="6627616"/>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5292080" y="146308"/>
            <a:ext cx="3744416" cy="5632311"/>
          </a:xfrm>
          <a:prstGeom prst="rect">
            <a:avLst/>
          </a:prstGeom>
        </p:spPr>
        <p:txBody>
          <a:bodyPr wrap="square">
            <a:spAutoFit/>
          </a:bodyPr>
          <a:lstStyle/>
          <a:p>
            <a:pPr algn="just"/>
            <a:r>
              <a:rPr lang="en-US" dirty="0" smtClean="0"/>
              <a:t>(</a:t>
            </a:r>
            <a:r>
              <a:rPr lang="en-US" dirty="0"/>
              <a:t>A) </a:t>
            </a:r>
            <a:r>
              <a:rPr lang="en-US" dirty="0" err="1" smtClean="0"/>
              <a:t>Movimiento</a:t>
            </a:r>
            <a:r>
              <a:rPr lang="en-US" dirty="0" smtClean="0"/>
              <a:t> de m- y h-</a:t>
            </a:r>
            <a:r>
              <a:rPr lang="en-US" dirty="0" err="1" smtClean="0"/>
              <a:t>partículas</a:t>
            </a:r>
            <a:r>
              <a:rPr lang="en-US" dirty="0" smtClean="0"/>
              <a:t> en </a:t>
            </a:r>
            <a:r>
              <a:rPr lang="en-US" dirty="0" err="1" smtClean="0"/>
              <a:t>respuesta</a:t>
            </a:r>
            <a:r>
              <a:rPr lang="en-US" dirty="0" smtClean="0"/>
              <a:t> a </a:t>
            </a:r>
            <a:r>
              <a:rPr lang="en-US" dirty="0" err="1" smtClean="0"/>
              <a:t>una</a:t>
            </a:r>
            <a:r>
              <a:rPr lang="en-US" dirty="0" smtClean="0"/>
              <a:t> </a:t>
            </a:r>
            <a:r>
              <a:rPr lang="en-US" dirty="0" err="1" smtClean="0"/>
              <a:t>repentina</a:t>
            </a:r>
            <a:r>
              <a:rPr lang="en-US" dirty="0" smtClean="0"/>
              <a:t>  depolarización</a:t>
            </a:r>
            <a:r>
              <a:rPr lang="en-US" dirty="0"/>
              <a:t>. </a:t>
            </a:r>
            <a:r>
              <a:rPr lang="en-US" dirty="0" smtClean="0"/>
              <a:t>Al </a:t>
            </a:r>
            <a:r>
              <a:rPr lang="en-US" dirty="0" err="1" smtClean="0"/>
              <a:t>incio</a:t>
            </a:r>
            <a:r>
              <a:rPr lang="en-US" dirty="0" smtClean="0"/>
              <a:t>, </a:t>
            </a:r>
            <a:r>
              <a:rPr lang="en-US" dirty="0"/>
              <a:t>α</a:t>
            </a:r>
            <a:r>
              <a:rPr lang="en-US" baseline="-25000" dirty="0"/>
              <a:t>m</a:t>
            </a:r>
            <a:r>
              <a:rPr lang="en-US" dirty="0"/>
              <a:t> </a:t>
            </a:r>
            <a:r>
              <a:rPr lang="en-US" dirty="0" err="1" smtClean="0"/>
              <a:t>es</a:t>
            </a:r>
            <a:r>
              <a:rPr lang="en-US" dirty="0" smtClean="0"/>
              <a:t> </a:t>
            </a:r>
            <a:r>
              <a:rPr lang="en-US" dirty="0" err="1" smtClean="0"/>
              <a:t>pequeña</a:t>
            </a:r>
            <a:r>
              <a:rPr lang="en-US" dirty="0" smtClean="0"/>
              <a:t> y </a:t>
            </a:r>
            <a:r>
              <a:rPr lang="en-US" dirty="0"/>
              <a:t>β</a:t>
            </a:r>
            <a:r>
              <a:rPr lang="en-US" baseline="-25000" dirty="0"/>
              <a:t>m</a:t>
            </a:r>
            <a:r>
              <a:rPr lang="en-US" dirty="0"/>
              <a:t> </a:t>
            </a:r>
            <a:r>
              <a:rPr lang="en-US" dirty="0" err="1" smtClean="0"/>
              <a:t>es</a:t>
            </a:r>
            <a:r>
              <a:rPr lang="en-US" dirty="0" smtClean="0"/>
              <a:t> </a:t>
            </a:r>
            <a:r>
              <a:rPr lang="en-US" dirty="0" err="1" smtClean="0"/>
              <a:t>grande</a:t>
            </a:r>
            <a:r>
              <a:rPr lang="en-US" dirty="0" smtClean="0"/>
              <a:t> </a:t>
            </a:r>
            <a:r>
              <a:rPr lang="en-US" dirty="0" err="1" smtClean="0"/>
              <a:t>como</a:t>
            </a:r>
            <a:r>
              <a:rPr lang="en-US" dirty="0" smtClean="0"/>
              <a:t> </a:t>
            </a:r>
            <a:r>
              <a:rPr lang="en-US" dirty="0" err="1" smtClean="0"/>
              <a:t>las</a:t>
            </a:r>
            <a:r>
              <a:rPr lang="en-US" dirty="0" smtClean="0"/>
              <a:t> </a:t>
            </a:r>
            <a:r>
              <a:rPr lang="en-US" dirty="0" err="1" smtClean="0"/>
              <a:t>flechas</a:t>
            </a:r>
            <a:r>
              <a:rPr lang="en-US" dirty="0" smtClean="0"/>
              <a:t>. </a:t>
            </a:r>
            <a:r>
              <a:rPr lang="en-US" dirty="0" err="1" smtClean="0"/>
              <a:t>Así</a:t>
            </a:r>
            <a:r>
              <a:rPr lang="en-US" dirty="0" smtClean="0"/>
              <a:t>, la </a:t>
            </a:r>
            <a:r>
              <a:rPr lang="en-US" dirty="0" err="1" smtClean="0"/>
              <a:t>fracción</a:t>
            </a:r>
            <a:r>
              <a:rPr lang="en-US" dirty="0" smtClean="0"/>
              <a:t> de </a:t>
            </a:r>
            <a:r>
              <a:rPr lang="en-US" dirty="0" err="1" smtClean="0"/>
              <a:t>partículas</a:t>
            </a:r>
            <a:r>
              <a:rPr lang="en-US" dirty="0" smtClean="0"/>
              <a:t> de </a:t>
            </a:r>
            <a:r>
              <a:rPr lang="en-US" dirty="0" err="1" smtClean="0"/>
              <a:t>tipo</a:t>
            </a:r>
            <a:r>
              <a:rPr lang="en-US" dirty="0"/>
              <a:t> </a:t>
            </a:r>
            <a:r>
              <a:rPr lang="en-US" i="1" dirty="0"/>
              <a:t>m</a:t>
            </a:r>
            <a:r>
              <a:rPr lang="en-US" dirty="0"/>
              <a:t> </a:t>
            </a:r>
            <a:r>
              <a:rPr lang="en-US" dirty="0" smtClean="0"/>
              <a:t>en el </a:t>
            </a:r>
            <a:r>
              <a:rPr lang="en-US" dirty="0" err="1" smtClean="0"/>
              <a:t>estado</a:t>
            </a:r>
            <a:r>
              <a:rPr lang="en-US" dirty="0" smtClean="0"/>
              <a:t> </a:t>
            </a:r>
            <a:r>
              <a:rPr lang="en-US" dirty="0" err="1" smtClean="0"/>
              <a:t>permisivo</a:t>
            </a:r>
            <a:r>
              <a:rPr lang="en-US" dirty="0" smtClean="0"/>
              <a:t> </a:t>
            </a:r>
            <a:r>
              <a:rPr lang="en-US" dirty="0" err="1" smtClean="0"/>
              <a:t>es</a:t>
            </a:r>
            <a:r>
              <a:rPr lang="en-US" dirty="0" smtClean="0"/>
              <a:t> </a:t>
            </a:r>
            <a:r>
              <a:rPr lang="en-US" dirty="0" err="1" smtClean="0"/>
              <a:t>pequeño</a:t>
            </a:r>
            <a:r>
              <a:rPr lang="en-US" dirty="0" smtClean="0"/>
              <a:t>. </a:t>
            </a:r>
            <a:r>
              <a:rPr lang="en-US" dirty="0" err="1" smtClean="0"/>
              <a:t>Incialmente</a:t>
            </a:r>
            <a:r>
              <a:rPr lang="en-US" dirty="0" smtClean="0"/>
              <a:t> </a:t>
            </a:r>
            <a:r>
              <a:rPr lang="en-US" dirty="0" err="1" smtClean="0"/>
              <a:t>tambien</a:t>
            </a:r>
            <a:r>
              <a:rPr lang="en-US" dirty="0"/>
              <a:t> </a:t>
            </a:r>
            <a:r>
              <a:rPr lang="en-US" dirty="0" smtClean="0"/>
              <a:t>el valor de </a:t>
            </a:r>
            <a:r>
              <a:rPr lang="en-US" dirty="0"/>
              <a:t>α</a:t>
            </a:r>
            <a:r>
              <a:rPr lang="en-US" baseline="-25000" dirty="0"/>
              <a:t>h</a:t>
            </a:r>
            <a:r>
              <a:rPr lang="en-US" dirty="0"/>
              <a:t> </a:t>
            </a:r>
            <a:r>
              <a:rPr lang="en-US" dirty="0" err="1" smtClean="0"/>
              <a:t>es</a:t>
            </a:r>
            <a:r>
              <a:rPr lang="en-US" dirty="0" smtClean="0"/>
              <a:t> </a:t>
            </a:r>
            <a:r>
              <a:rPr lang="en-US" dirty="0" err="1" smtClean="0"/>
              <a:t>grande</a:t>
            </a:r>
            <a:r>
              <a:rPr lang="en-US" dirty="0" smtClean="0"/>
              <a:t> y el de </a:t>
            </a:r>
            <a:r>
              <a:rPr lang="en-US" dirty="0"/>
              <a:t>β</a:t>
            </a:r>
            <a:r>
              <a:rPr lang="en-US" baseline="-25000" dirty="0"/>
              <a:t>h</a:t>
            </a:r>
            <a:r>
              <a:rPr lang="en-US" dirty="0"/>
              <a:t> </a:t>
            </a:r>
            <a:r>
              <a:rPr lang="en-US" dirty="0" err="1" smtClean="0"/>
              <a:t>es</a:t>
            </a:r>
            <a:r>
              <a:rPr lang="en-US" dirty="0" smtClean="0"/>
              <a:t> </a:t>
            </a:r>
            <a:r>
              <a:rPr lang="en-US" dirty="0" err="1" smtClean="0"/>
              <a:t>pequeño</a:t>
            </a:r>
            <a:r>
              <a:rPr lang="en-US" dirty="0" smtClean="0"/>
              <a:t>. </a:t>
            </a:r>
            <a:r>
              <a:rPr lang="en-US" dirty="0" err="1" smtClean="0"/>
              <a:t>Por</a:t>
            </a:r>
            <a:r>
              <a:rPr lang="en-US" dirty="0" smtClean="0"/>
              <a:t> lo </a:t>
            </a:r>
            <a:r>
              <a:rPr lang="en-US" dirty="0" err="1" smtClean="0"/>
              <a:t>tanto</a:t>
            </a:r>
            <a:r>
              <a:rPr lang="en-US" dirty="0" smtClean="0"/>
              <a:t> </a:t>
            </a:r>
            <a:r>
              <a:rPr lang="en-US" dirty="0" err="1" smtClean="0"/>
              <a:t>las</a:t>
            </a:r>
            <a:r>
              <a:rPr lang="en-US" dirty="0" smtClean="0"/>
              <a:t> </a:t>
            </a:r>
            <a:r>
              <a:rPr lang="en-US" dirty="0" err="1" smtClean="0"/>
              <a:t>partículas</a:t>
            </a:r>
            <a:r>
              <a:rPr lang="en-US" dirty="0" smtClean="0"/>
              <a:t> h </a:t>
            </a:r>
            <a:r>
              <a:rPr lang="en-US" dirty="0" err="1" smtClean="0"/>
              <a:t>están</a:t>
            </a:r>
            <a:r>
              <a:rPr lang="en-US" dirty="0" smtClean="0"/>
              <a:t> en </a:t>
            </a:r>
            <a:r>
              <a:rPr lang="en-US" dirty="0" err="1" smtClean="0"/>
              <a:t>posición</a:t>
            </a:r>
            <a:r>
              <a:rPr lang="en-US" dirty="0" smtClean="0"/>
              <a:t> no-</a:t>
            </a:r>
            <a:r>
              <a:rPr lang="en-US" dirty="0" err="1" smtClean="0"/>
              <a:t>inactivadora</a:t>
            </a:r>
            <a:r>
              <a:rPr lang="en-US" dirty="0" smtClean="0"/>
              <a:t>. </a:t>
            </a:r>
            <a:r>
              <a:rPr lang="en-US" dirty="0" err="1" smtClean="0"/>
              <a:t>Depolarizaciín</a:t>
            </a:r>
            <a:r>
              <a:rPr lang="en-US" dirty="0" smtClean="0"/>
              <a:t> </a:t>
            </a:r>
            <a:r>
              <a:rPr lang="en-US" dirty="0" err="1" smtClean="0"/>
              <a:t>incrementa</a:t>
            </a:r>
            <a:r>
              <a:rPr lang="en-US" dirty="0" smtClean="0"/>
              <a:t> </a:t>
            </a:r>
            <a:r>
              <a:rPr lang="en-US" dirty="0"/>
              <a:t>α</a:t>
            </a:r>
            <a:r>
              <a:rPr lang="en-US" baseline="-25000" dirty="0"/>
              <a:t>m</a:t>
            </a:r>
            <a:r>
              <a:rPr lang="en-US" dirty="0"/>
              <a:t> y</a:t>
            </a:r>
            <a:r>
              <a:rPr lang="en-US" dirty="0" smtClean="0"/>
              <a:t> </a:t>
            </a:r>
            <a:r>
              <a:rPr lang="en-US" dirty="0"/>
              <a:t>β</a:t>
            </a:r>
            <a:r>
              <a:rPr lang="en-US" baseline="-25000" dirty="0"/>
              <a:t>h</a:t>
            </a:r>
            <a:r>
              <a:rPr lang="en-US" dirty="0"/>
              <a:t> </a:t>
            </a:r>
            <a:r>
              <a:rPr lang="en-US" dirty="0" smtClean="0"/>
              <a:t>y </a:t>
            </a:r>
            <a:r>
              <a:rPr lang="en-US" dirty="0" err="1" smtClean="0"/>
              <a:t>disminuye</a:t>
            </a:r>
            <a:r>
              <a:rPr lang="en-US" dirty="0" smtClean="0"/>
              <a:t> </a:t>
            </a:r>
            <a:r>
              <a:rPr lang="en-US" dirty="0"/>
              <a:t>β</a:t>
            </a:r>
            <a:r>
              <a:rPr lang="en-US" baseline="-25000" dirty="0"/>
              <a:t>m</a:t>
            </a:r>
            <a:r>
              <a:rPr lang="en-US" dirty="0"/>
              <a:t> </a:t>
            </a:r>
            <a:r>
              <a:rPr lang="en-US" dirty="0" smtClean="0"/>
              <a:t>y </a:t>
            </a:r>
            <a:r>
              <a:rPr lang="en-US" dirty="0"/>
              <a:t>α</a:t>
            </a:r>
            <a:r>
              <a:rPr lang="en-US" baseline="-25000" dirty="0"/>
              <a:t>h</a:t>
            </a:r>
            <a:r>
              <a:rPr lang="en-US" dirty="0"/>
              <a:t>. </a:t>
            </a:r>
            <a:r>
              <a:rPr lang="en-US" dirty="0" smtClean="0"/>
              <a:t>Como el </a:t>
            </a:r>
            <a:r>
              <a:rPr lang="en-US" dirty="0" err="1" smtClean="0"/>
              <a:t>número</a:t>
            </a:r>
            <a:r>
              <a:rPr lang="en-US" dirty="0" smtClean="0"/>
              <a:t> de m-</a:t>
            </a:r>
            <a:r>
              <a:rPr lang="en-US" dirty="0" err="1" smtClean="0"/>
              <a:t>partículas</a:t>
            </a:r>
            <a:r>
              <a:rPr lang="en-US" dirty="0" smtClean="0"/>
              <a:t> </a:t>
            </a:r>
            <a:r>
              <a:rPr lang="en-US" dirty="0" err="1" smtClean="0"/>
              <a:t>dentro</a:t>
            </a:r>
            <a:r>
              <a:rPr lang="en-US" dirty="0" smtClean="0"/>
              <a:t> la  </a:t>
            </a:r>
            <a:r>
              <a:rPr lang="en-US" dirty="0" err="1" smtClean="0"/>
              <a:t>membrana</a:t>
            </a:r>
            <a:r>
              <a:rPr lang="en-US" dirty="0" smtClean="0"/>
              <a:t>,</a:t>
            </a:r>
            <a:r>
              <a:rPr lang="en-US" dirty="0"/>
              <a:t> </a:t>
            </a:r>
            <a:r>
              <a:rPr lang="en-US" i="1" dirty="0"/>
              <a:t>m</a:t>
            </a:r>
            <a:r>
              <a:rPr lang="en-US" dirty="0"/>
              <a:t>, </a:t>
            </a:r>
            <a:r>
              <a:rPr lang="en-US" dirty="0" err="1" smtClean="0"/>
              <a:t>incrementa</a:t>
            </a:r>
            <a:r>
              <a:rPr lang="en-US" dirty="0" smtClean="0"/>
              <a:t> </a:t>
            </a:r>
            <a:r>
              <a:rPr lang="en-US" dirty="0" err="1" smtClean="0"/>
              <a:t>exponencialmente</a:t>
            </a:r>
            <a:r>
              <a:rPr lang="en-US" dirty="0" smtClean="0"/>
              <a:t> </a:t>
            </a:r>
            <a:r>
              <a:rPr lang="en-US" dirty="0" err="1" smtClean="0"/>
              <a:t>hacía</a:t>
            </a:r>
            <a:r>
              <a:rPr lang="en-US" dirty="0" smtClean="0"/>
              <a:t> la </a:t>
            </a:r>
            <a:r>
              <a:rPr lang="en-US" dirty="0" err="1" smtClean="0"/>
              <a:t>unidad</a:t>
            </a:r>
            <a:r>
              <a:rPr lang="en-US" dirty="0" smtClean="0"/>
              <a:t> y el </a:t>
            </a:r>
            <a:r>
              <a:rPr lang="en-US" dirty="0" err="1" smtClean="0"/>
              <a:t>número</a:t>
            </a:r>
            <a:r>
              <a:rPr lang="en-US" dirty="0" smtClean="0"/>
              <a:t> h </a:t>
            </a:r>
            <a:r>
              <a:rPr lang="en-US" dirty="0" err="1" smtClean="0"/>
              <a:t>decrece</a:t>
            </a:r>
            <a:r>
              <a:rPr lang="en-US" dirty="0" smtClean="0"/>
              <a:t> </a:t>
            </a:r>
            <a:r>
              <a:rPr lang="en-US" dirty="0" err="1" smtClean="0"/>
              <a:t>hacía</a:t>
            </a:r>
            <a:r>
              <a:rPr lang="en-US" dirty="0" smtClean="0"/>
              <a:t> cero.</a:t>
            </a:r>
            <a:r>
              <a:rPr lang="en-US" dirty="0"/>
              <a:t/>
            </a:r>
            <a:br>
              <a:rPr lang="en-US" dirty="0"/>
            </a:br>
            <a:r>
              <a:rPr lang="en-US" dirty="0"/>
              <a:t>(B) </a:t>
            </a:r>
            <a:r>
              <a:rPr lang="en-US" dirty="0" err="1" smtClean="0"/>
              <a:t>Respuesta</a:t>
            </a:r>
            <a:r>
              <a:rPr lang="en-US" dirty="0" smtClean="0"/>
              <a:t> de </a:t>
            </a:r>
            <a:r>
              <a:rPr lang="en-US" dirty="0"/>
              <a:t>α</a:t>
            </a:r>
            <a:r>
              <a:rPr lang="en-US" baseline="-25000" dirty="0"/>
              <a:t>m</a:t>
            </a:r>
            <a:r>
              <a:rPr lang="en-US" dirty="0"/>
              <a:t>, β</a:t>
            </a:r>
            <a:r>
              <a:rPr lang="en-US" baseline="-25000" dirty="0"/>
              <a:t>m</a:t>
            </a:r>
            <a:r>
              <a:rPr lang="en-US" dirty="0"/>
              <a:t>, α</a:t>
            </a:r>
            <a:r>
              <a:rPr lang="en-US" baseline="-25000" dirty="0"/>
              <a:t>h</a:t>
            </a:r>
            <a:r>
              <a:rPr lang="en-US" dirty="0"/>
              <a:t>, y</a:t>
            </a:r>
            <a:r>
              <a:rPr lang="en-US" dirty="0" smtClean="0"/>
              <a:t> </a:t>
            </a:r>
            <a:r>
              <a:rPr lang="en-US" dirty="0"/>
              <a:t>β</a:t>
            </a:r>
            <a:r>
              <a:rPr lang="en-US" baseline="-25000" dirty="0"/>
              <a:t>h</a:t>
            </a:r>
            <a:r>
              <a:rPr lang="en-US" dirty="0"/>
              <a:t> </a:t>
            </a:r>
            <a:r>
              <a:rPr lang="en-US" dirty="0" smtClean="0"/>
              <a:t>a depolarización y </a:t>
            </a:r>
            <a:r>
              <a:rPr lang="en-US" dirty="0" err="1" smtClean="0"/>
              <a:t>repolarización</a:t>
            </a:r>
            <a:r>
              <a:rPr lang="en-US" dirty="0" smtClean="0"/>
              <a:t>. </a:t>
            </a:r>
            <a:r>
              <a:rPr lang="en-US" dirty="0"/>
              <a:t>(C) </a:t>
            </a:r>
            <a:r>
              <a:rPr lang="en-US" dirty="0" smtClean="0"/>
              <a:t>La </a:t>
            </a:r>
            <a:r>
              <a:rPr lang="en-US" dirty="0" err="1" smtClean="0"/>
              <a:t>respuesta</a:t>
            </a:r>
            <a:r>
              <a:rPr lang="en-US" dirty="0" smtClean="0"/>
              <a:t> de</a:t>
            </a:r>
            <a:r>
              <a:rPr lang="en-US" dirty="0"/>
              <a:t> </a:t>
            </a:r>
            <a:r>
              <a:rPr lang="en-US" i="1" dirty="0"/>
              <a:t>m</a:t>
            </a:r>
            <a:r>
              <a:rPr lang="en-US" dirty="0"/>
              <a:t>, </a:t>
            </a:r>
            <a:r>
              <a:rPr lang="en-US" i="1" dirty="0"/>
              <a:t>h</a:t>
            </a:r>
            <a:r>
              <a:rPr lang="en-US" dirty="0"/>
              <a:t>, </a:t>
            </a:r>
            <a:r>
              <a:rPr lang="en-US" i="1" dirty="0"/>
              <a:t>m</a:t>
            </a:r>
            <a:r>
              <a:rPr lang="en-US" baseline="30000" dirty="0"/>
              <a:t>3</a:t>
            </a:r>
            <a:r>
              <a:rPr lang="en-US" dirty="0"/>
              <a:t>, y </a:t>
            </a:r>
            <a:r>
              <a:rPr lang="en-US" i="1" dirty="0"/>
              <a:t>m</a:t>
            </a:r>
            <a:r>
              <a:rPr lang="en-US" i="1" baseline="30000" dirty="0"/>
              <a:t>3</a:t>
            </a:r>
            <a:r>
              <a:rPr lang="en-US" i="1" dirty="0"/>
              <a:t>h</a:t>
            </a:r>
            <a:r>
              <a:rPr lang="en-US" dirty="0"/>
              <a:t> </a:t>
            </a:r>
            <a:r>
              <a:rPr lang="en-US" dirty="0" smtClean="0"/>
              <a:t>a </a:t>
            </a:r>
            <a:r>
              <a:rPr lang="en-US" dirty="0"/>
              <a:t>depolarización y </a:t>
            </a:r>
            <a:r>
              <a:rPr lang="en-US" dirty="0" err="1"/>
              <a:t>repolarización</a:t>
            </a:r>
            <a:endParaRPr lang="en-US" dirty="0"/>
          </a:p>
        </p:txBody>
      </p:sp>
    </p:spTree>
    <p:extLst>
      <p:ext uri="{BB962C8B-B14F-4D97-AF65-F5344CB8AC3E}">
        <p14:creationId xmlns:p14="http://schemas.microsoft.com/office/powerpoint/2010/main" val="90636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96655" y="2348880"/>
            <a:ext cx="7488832" cy="2308324"/>
          </a:xfrm>
          <a:prstGeom prst="rect">
            <a:avLst/>
          </a:prstGeom>
          <a:noFill/>
        </p:spPr>
        <p:txBody>
          <a:bodyPr wrap="square" rtlCol="0">
            <a:spAutoFit/>
          </a:bodyPr>
          <a:lstStyle/>
          <a:p>
            <a:pPr algn="just"/>
            <a:r>
              <a:rPr lang="en-US" dirty="0" smtClean="0"/>
              <a:t>It depends </a:t>
            </a:r>
            <a:r>
              <a:rPr lang="en-US" dirty="0"/>
              <a:t>on the distribution of charged particles which do not act as carriers in the usual sense, but which allow the ions to pass through the membrane when they occupy particular sites in the membrane. On this view the rate of movement of the activating particles determines the rate at which the sodium and potassium </a:t>
            </a:r>
            <a:r>
              <a:rPr lang="en-US" dirty="0" err="1"/>
              <a:t>conductances</a:t>
            </a:r>
            <a:r>
              <a:rPr lang="en-US" dirty="0"/>
              <a:t> approach their maximum but has little effect on the (maximum) magnitude of the conductance</a:t>
            </a:r>
            <a:r>
              <a:rPr lang="en-US" dirty="0" smtClean="0"/>
              <a:t>.</a:t>
            </a:r>
          </a:p>
          <a:p>
            <a:pPr algn="just"/>
            <a:endParaRPr lang="en-US" dirty="0"/>
          </a:p>
          <a:p>
            <a:pPr algn="just"/>
            <a:r>
              <a:rPr lang="en-US" dirty="0" smtClean="0"/>
              <a:t>				 </a:t>
            </a:r>
            <a:r>
              <a:rPr lang="en-US" dirty="0"/>
              <a:t>(Hodgkin and Huxley, 1952d, p. 502)</a:t>
            </a:r>
            <a:endParaRPr lang="es-MX" dirty="0"/>
          </a:p>
        </p:txBody>
      </p:sp>
      <p:sp>
        <p:nvSpPr>
          <p:cNvPr id="5" name="4 CuadroTexto"/>
          <p:cNvSpPr txBox="1"/>
          <p:nvPr/>
        </p:nvSpPr>
        <p:spPr>
          <a:xfrm>
            <a:off x="3275856" y="692696"/>
            <a:ext cx="2623219" cy="369332"/>
          </a:xfrm>
          <a:prstGeom prst="rect">
            <a:avLst/>
          </a:prstGeom>
          <a:noFill/>
        </p:spPr>
        <p:txBody>
          <a:bodyPr wrap="none" rtlCol="0">
            <a:spAutoFit/>
          </a:bodyPr>
          <a:lstStyle/>
          <a:p>
            <a:r>
              <a:rPr lang="es-ES" dirty="0" smtClean="0"/>
              <a:t>Conductividad del potasio</a:t>
            </a:r>
            <a:endParaRPr lang="es-MX" dirty="0"/>
          </a:p>
        </p:txBody>
      </p:sp>
    </p:spTree>
    <p:extLst>
      <p:ext uri="{BB962C8B-B14F-4D97-AF65-F5344CB8AC3E}">
        <p14:creationId xmlns:p14="http://schemas.microsoft.com/office/powerpoint/2010/main" val="356229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normAutofit fontScale="77500" lnSpcReduction="20000"/>
          </a:bodyPr>
          <a:lstStyle/>
          <a:p>
            <a:pPr marL="0" indent="0" algn="just">
              <a:buNone/>
            </a:pPr>
            <a:r>
              <a:rPr lang="es-ES" dirty="0" smtClean="0"/>
              <a:t>Discutimos primero el comportamiento del potasio al ser mas sencillo que el del sodio.</a:t>
            </a:r>
          </a:p>
          <a:p>
            <a:pPr marL="0" indent="0" algn="just">
              <a:buNone/>
            </a:pPr>
            <a:endParaRPr lang="es-ES" dirty="0"/>
          </a:p>
          <a:p>
            <a:pPr marL="0" indent="0" algn="just">
              <a:buNone/>
            </a:pPr>
            <a:r>
              <a:rPr lang="es-ES" dirty="0" smtClean="0"/>
              <a:t>En la figura de la diapositiva siguiente muestra el comportamiento sigmoidal de la conductancia siendo adecuado para un comportamiento de orden cuarto.</a:t>
            </a:r>
          </a:p>
          <a:p>
            <a:pPr marL="0" indent="0" algn="just">
              <a:buNone/>
            </a:pPr>
            <a:endParaRPr lang="es-ES" dirty="0"/>
          </a:p>
          <a:p>
            <a:pPr marL="0" indent="0" algn="just">
              <a:buNone/>
            </a:pPr>
            <a:r>
              <a:rPr lang="es-ES" dirty="0" smtClean="0"/>
              <a:t>Los iones de potasio cruzan la membrana solamente a través de los canales específicos para el potasio. Hodgkin y Huxley supusieron que la apertura y cerradura de estos canales era determinada por partículas cargadas llamadas partículas-n. </a:t>
            </a:r>
          </a:p>
          <a:p>
            <a:pPr marL="0" indent="0" algn="just">
              <a:buNone/>
            </a:pPr>
            <a:endParaRPr lang="es-ES" dirty="0"/>
          </a:p>
          <a:p>
            <a:pPr marL="0" indent="0" algn="just">
              <a:buNone/>
            </a:pPr>
            <a:r>
              <a:rPr lang="es-ES" dirty="0" smtClean="0"/>
              <a:t>Estas partículas podían estar en estado permisivo (abiertas) o no permisivo (cerradas), la forma en que se movían entre estos dos estados fue considerada de primer orden. </a:t>
            </a:r>
            <a:endParaRPr lang="es-MX" dirty="0"/>
          </a:p>
        </p:txBody>
      </p:sp>
    </p:spTree>
    <p:extLst>
      <p:ext uri="{BB962C8B-B14F-4D97-AF65-F5344CB8AC3E}">
        <p14:creationId xmlns:p14="http://schemas.microsoft.com/office/powerpoint/2010/main" val="157770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em.fi/book/04/fi/04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88640"/>
            <a:ext cx="5688632" cy="4476301"/>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683569" y="5301208"/>
            <a:ext cx="7344816" cy="646331"/>
          </a:xfrm>
          <a:prstGeom prst="rect">
            <a:avLst/>
          </a:prstGeom>
          <a:noFill/>
        </p:spPr>
        <p:txBody>
          <a:bodyPr wrap="square" rtlCol="0">
            <a:spAutoFit/>
          </a:bodyPr>
          <a:lstStyle/>
          <a:p>
            <a:r>
              <a:rPr lang="es-ES" dirty="0" smtClean="0"/>
              <a:t>Conductancia del potasio en función del voltaje de membrana, comenzando desde el voltaje de reposo medido en </a:t>
            </a:r>
            <a:r>
              <a:rPr lang="es-ES" dirty="0" err="1" smtClean="0"/>
              <a:t>mV</a:t>
            </a:r>
            <a:endParaRPr lang="es-MX" dirty="0"/>
          </a:p>
        </p:txBody>
      </p:sp>
    </p:spTree>
    <p:extLst>
      <p:ext uri="{BB962C8B-B14F-4D97-AF65-F5344CB8AC3E}">
        <p14:creationId xmlns:p14="http://schemas.microsoft.com/office/powerpoint/2010/main" val="2773709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lstStyle/>
          <a:p>
            <a:pPr marL="0" indent="0" algn="just">
              <a:buNone/>
            </a:pPr>
            <a:r>
              <a:rPr lang="es-ES" dirty="0" smtClean="0"/>
              <a:t>La probabilidad de que una partícula esté abierta es descrita por la variable n, con lo que la probabilidad de que esté cerrada es 1-n. Así, cuando el potencial es cambiado, el cambio en la distribución de los estados de las partículas es descrito por la probabilidad de que n se relaje exponencialmente hasta alcanzar el nuevo valor.</a:t>
            </a:r>
          </a:p>
          <a:p>
            <a:pPr marL="0" indent="0" algn="just">
              <a:buNone/>
            </a:pPr>
            <a:endParaRPr lang="es-ES" dirty="0"/>
          </a:p>
        </p:txBody>
      </p:sp>
    </p:spTree>
    <p:extLst>
      <p:ext uri="{BB962C8B-B14F-4D97-AF65-F5344CB8AC3E}">
        <p14:creationId xmlns:p14="http://schemas.microsoft.com/office/powerpoint/2010/main" val="2371865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bem.fi/book/04/eq/e04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052736"/>
            <a:ext cx="2241024" cy="79208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bem.fi/book/04/eq/e041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100" y="5229200"/>
            <a:ext cx="3384376" cy="10081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3 Tabla"/>
          <p:cNvGraphicFramePr>
            <a:graphicFrameLocks noGrp="1"/>
          </p:cNvGraphicFramePr>
          <p:nvPr>
            <p:extLst>
              <p:ext uri="{D42A27DB-BD31-4B8C-83A1-F6EECF244321}">
                <p14:modId xmlns:p14="http://schemas.microsoft.com/office/powerpoint/2010/main" val="4164567172"/>
              </p:ext>
            </p:extLst>
          </p:nvPr>
        </p:nvGraphicFramePr>
        <p:xfrm>
          <a:off x="457200" y="2034381"/>
          <a:ext cx="8291265" cy="2114698"/>
        </p:xfrm>
        <a:graphic>
          <a:graphicData uri="http://schemas.openxmlformats.org/drawingml/2006/table">
            <a:tbl>
              <a:tblPr/>
              <a:tblGrid>
                <a:gridCol w="1090464"/>
                <a:gridCol w="936104"/>
                <a:gridCol w="6264697"/>
              </a:tblGrid>
              <a:tr h="687277">
                <a:tc>
                  <a:txBody>
                    <a:bodyPr/>
                    <a:lstStyle/>
                    <a:p>
                      <a:pPr algn="just"/>
                      <a:r>
                        <a:rPr lang="es-MX" dirty="0" smtClean="0"/>
                        <a:t>donde</a:t>
                      </a:r>
                      <a:r>
                        <a:rPr lang="es-MX" dirty="0"/>
                        <a:t>   </a:t>
                      </a:r>
                    </a:p>
                  </a:txBody>
                  <a:tcPr anchor="ctr">
                    <a:lnL>
                      <a:noFill/>
                    </a:lnL>
                    <a:lnR>
                      <a:noFill/>
                    </a:lnR>
                    <a:lnT>
                      <a:noFill/>
                    </a:lnT>
                    <a:lnB>
                      <a:noFill/>
                    </a:lnB>
                    <a:solidFill>
                      <a:srgbClr val="FFFFFF"/>
                    </a:solidFill>
                  </a:tcPr>
                </a:tc>
                <a:tc>
                  <a:txBody>
                    <a:bodyPr/>
                    <a:lstStyle/>
                    <a:p>
                      <a:pPr algn="just"/>
                      <a:r>
                        <a:rPr lang="el-GR" dirty="0"/>
                        <a:t>α</a:t>
                      </a:r>
                      <a:r>
                        <a:rPr lang="es-MX" baseline="-25000" dirty="0"/>
                        <a:t>n</a:t>
                      </a:r>
                      <a:endParaRPr lang="es-MX" dirty="0"/>
                    </a:p>
                  </a:txBody>
                  <a:tcPr anchor="ctr">
                    <a:lnL>
                      <a:noFill/>
                    </a:lnL>
                    <a:lnR>
                      <a:noFill/>
                    </a:lnR>
                    <a:lnT>
                      <a:noFill/>
                    </a:lnT>
                    <a:lnB>
                      <a:noFill/>
                    </a:lnB>
                    <a:solidFill>
                      <a:srgbClr val="FFFFFF"/>
                    </a:solidFill>
                  </a:tcPr>
                </a:tc>
                <a:tc>
                  <a:txBody>
                    <a:bodyPr/>
                    <a:lstStyle/>
                    <a:p>
                      <a:pPr algn="just"/>
                      <a:r>
                        <a:rPr lang="en-US" dirty="0"/>
                        <a:t>= </a:t>
                      </a:r>
                      <a:r>
                        <a:rPr lang="en-US" dirty="0" smtClean="0"/>
                        <a:t>el</a:t>
                      </a:r>
                      <a:r>
                        <a:rPr lang="en-US" baseline="0" dirty="0" smtClean="0"/>
                        <a:t> </a:t>
                      </a:r>
                      <a:r>
                        <a:rPr lang="en-US" baseline="0" dirty="0" err="1" smtClean="0"/>
                        <a:t>coeficiente</a:t>
                      </a:r>
                      <a:r>
                        <a:rPr lang="en-US" baseline="0" dirty="0" smtClean="0"/>
                        <a:t> de </a:t>
                      </a:r>
                      <a:r>
                        <a:rPr lang="en-US" baseline="0" dirty="0" err="1" smtClean="0"/>
                        <a:t>velocidad</a:t>
                      </a:r>
                      <a:r>
                        <a:rPr lang="en-US" baseline="0" dirty="0" smtClean="0"/>
                        <a:t> de </a:t>
                      </a:r>
                      <a:r>
                        <a:rPr lang="en-US" baseline="0" dirty="0" err="1" smtClean="0"/>
                        <a:t>transferencia</a:t>
                      </a:r>
                      <a:r>
                        <a:rPr lang="en-US" baseline="0" dirty="0" smtClean="0"/>
                        <a:t> </a:t>
                      </a:r>
                      <a:r>
                        <a:rPr lang="en-US" baseline="0" dirty="0" err="1" smtClean="0"/>
                        <a:t>para</a:t>
                      </a:r>
                      <a:r>
                        <a:rPr lang="en-US" baseline="0" dirty="0" smtClean="0"/>
                        <a:t> n-</a:t>
                      </a:r>
                      <a:r>
                        <a:rPr lang="en-US" baseline="0" dirty="0" err="1" smtClean="0"/>
                        <a:t>particulas</a:t>
                      </a:r>
                      <a:r>
                        <a:rPr lang="en-US" baseline="0" dirty="0" smtClean="0"/>
                        <a:t> </a:t>
                      </a:r>
                      <a:r>
                        <a:rPr lang="en-US" baseline="0" dirty="0" err="1" smtClean="0"/>
                        <a:t>desde</a:t>
                      </a:r>
                      <a:r>
                        <a:rPr lang="en-US" baseline="0" dirty="0" smtClean="0"/>
                        <a:t> un </a:t>
                      </a:r>
                      <a:r>
                        <a:rPr lang="en-US" baseline="0" dirty="0" err="1" smtClean="0"/>
                        <a:t>estado</a:t>
                      </a:r>
                      <a:r>
                        <a:rPr lang="en-US" baseline="0" dirty="0" smtClean="0"/>
                        <a:t> </a:t>
                      </a:r>
                      <a:r>
                        <a:rPr lang="en-US" baseline="0" dirty="0" err="1" smtClean="0"/>
                        <a:t>cerrado</a:t>
                      </a:r>
                      <a:r>
                        <a:rPr lang="en-US" baseline="0" dirty="0" smtClean="0"/>
                        <a:t> a </a:t>
                      </a:r>
                      <a:r>
                        <a:rPr lang="en-US" baseline="0" dirty="0" err="1" smtClean="0"/>
                        <a:t>uno</a:t>
                      </a:r>
                      <a:r>
                        <a:rPr lang="en-US" baseline="0" dirty="0" smtClean="0"/>
                        <a:t> </a:t>
                      </a:r>
                      <a:r>
                        <a:rPr lang="en-US" baseline="0" dirty="0" err="1" smtClean="0"/>
                        <a:t>abierto</a:t>
                      </a:r>
                      <a:r>
                        <a:rPr lang="en-US" baseline="0" dirty="0" smtClean="0"/>
                        <a:t> </a:t>
                      </a:r>
                      <a:r>
                        <a:rPr lang="en-US" dirty="0" smtClean="0"/>
                        <a:t> </a:t>
                      </a:r>
                      <a:r>
                        <a:rPr lang="en-US" dirty="0"/>
                        <a:t>[1/s]</a:t>
                      </a:r>
                    </a:p>
                  </a:txBody>
                  <a:tcPr anchor="ctr">
                    <a:lnL>
                      <a:noFill/>
                    </a:lnL>
                    <a:lnR>
                      <a:noFill/>
                    </a:lnR>
                    <a:lnT>
                      <a:noFill/>
                    </a:lnT>
                    <a:lnB>
                      <a:noFill/>
                    </a:lnB>
                    <a:solidFill>
                      <a:srgbClr val="FFFFFF"/>
                    </a:solidFill>
                  </a:tcPr>
                </a:tc>
              </a:tr>
              <a:tr h="687277">
                <a:tc>
                  <a:txBody>
                    <a:bodyPr/>
                    <a:lstStyle/>
                    <a:p>
                      <a:pPr algn="just"/>
                      <a:r>
                        <a:rPr lang="es-MX"/>
                        <a:t> </a:t>
                      </a:r>
                    </a:p>
                  </a:txBody>
                  <a:tcPr anchor="ctr">
                    <a:lnL>
                      <a:noFill/>
                    </a:lnL>
                    <a:lnR>
                      <a:noFill/>
                    </a:lnR>
                    <a:lnT>
                      <a:noFill/>
                    </a:lnT>
                    <a:lnB>
                      <a:noFill/>
                    </a:lnB>
                    <a:solidFill>
                      <a:srgbClr val="FFFFFF"/>
                    </a:solidFill>
                  </a:tcPr>
                </a:tc>
                <a:tc>
                  <a:txBody>
                    <a:bodyPr/>
                    <a:lstStyle/>
                    <a:p>
                      <a:pPr algn="just"/>
                      <a:r>
                        <a:rPr lang="el-GR" dirty="0"/>
                        <a:t>β</a:t>
                      </a:r>
                      <a:r>
                        <a:rPr lang="es-MX" baseline="-25000" dirty="0"/>
                        <a:t>n</a:t>
                      </a:r>
                      <a:endParaRPr lang="es-MX" dirty="0"/>
                    </a:p>
                  </a:txBody>
                  <a:tcPr anchor="ctr">
                    <a:lnL>
                      <a:noFill/>
                    </a:lnL>
                    <a:lnR>
                      <a:noFill/>
                    </a:lnR>
                    <a:lnT>
                      <a:noFill/>
                    </a:lnT>
                    <a:lnB>
                      <a:noFill/>
                    </a:lnB>
                    <a:solidFill>
                      <a:srgbClr val="FFFFFF"/>
                    </a:solidFill>
                  </a:tcPr>
                </a:tc>
                <a:tc>
                  <a:txBody>
                    <a:bodyPr/>
                    <a:lstStyle/>
                    <a:p>
                      <a:pPr algn="just"/>
                      <a:r>
                        <a:rPr lang="en-US" dirty="0"/>
                        <a:t>= </a:t>
                      </a:r>
                      <a:r>
                        <a:rPr lang="en-US" dirty="0" smtClean="0"/>
                        <a:t>el</a:t>
                      </a:r>
                      <a:r>
                        <a:rPr lang="en-US" baseline="0" dirty="0" smtClean="0"/>
                        <a:t> </a:t>
                      </a:r>
                      <a:r>
                        <a:rPr lang="en-US" baseline="0" dirty="0" err="1" smtClean="0"/>
                        <a:t>coeficiente</a:t>
                      </a:r>
                      <a:r>
                        <a:rPr lang="en-US" baseline="0" dirty="0" smtClean="0"/>
                        <a:t> de </a:t>
                      </a:r>
                      <a:r>
                        <a:rPr lang="en-US" baseline="0" dirty="0" err="1" smtClean="0"/>
                        <a:t>velocidad</a:t>
                      </a:r>
                      <a:r>
                        <a:rPr lang="en-US" baseline="0" dirty="0" smtClean="0"/>
                        <a:t> de </a:t>
                      </a:r>
                      <a:r>
                        <a:rPr lang="en-US" baseline="0" dirty="0" err="1" smtClean="0"/>
                        <a:t>transferencia</a:t>
                      </a:r>
                      <a:r>
                        <a:rPr lang="en-US" baseline="0" dirty="0" smtClean="0"/>
                        <a:t> </a:t>
                      </a:r>
                      <a:r>
                        <a:rPr lang="en-US" baseline="0" dirty="0" err="1" smtClean="0"/>
                        <a:t>para</a:t>
                      </a:r>
                      <a:r>
                        <a:rPr lang="en-US" baseline="0" dirty="0" smtClean="0"/>
                        <a:t> n-</a:t>
                      </a:r>
                      <a:r>
                        <a:rPr lang="en-US" baseline="0" dirty="0" err="1" smtClean="0"/>
                        <a:t>particulas</a:t>
                      </a:r>
                      <a:r>
                        <a:rPr lang="en-US" baseline="0" dirty="0" smtClean="0"/>
                        <a:t> </a:t>
                      </a:r>
                      <a:r>
                        <a:rPr lang="en-US" baseline="0" dirty="0" err="1" smtClean="0"/>
                        <a:t>desde</a:t>
                      </a:r>
                      <a:r>
                        <a:rPr lang="en-US" baseline="0" dirty="0" smtClean="0"/>
                        <a:t> un </a:t>
                      </a:r>
                      <a:r>
                        <a:rPr lang="en-US" baseline="0" dirty="0" err="1" smtClean="0"/>
                        <a:t>estado</a:t>
                      </a:r>
                      <a:r>
                        <a:rPr lang="en-US" baseline="0" dirty="0" smtClean="0"/>
                        <a:t> </a:t>
                      </a:r>
                      <a:r>
                        <a:rPr lang="en-US" baseline="0" dirty="0" err="1" smtClean="0"/>
                        <a:t>abierto</a:t>
                      </a:r>
                      <a:r>
                        <a:rPr lang="en-US" baseline="0" dirty="0" smtClean="0"/>
                        <a:t> a </a:t>
                      </a:r>
                      <a:r>
                        <a:rPr lang="en-US" baseline="0" dirty="0" err="1" smtClean="0"/>
                        <a:t>uno</a:t>
                      </a:r>
                      <a:r>
                        <a:rPr lang="en-US" baseline="0" dirty="0" smtClean="0"/>
                        <a:t> </a:t>
                      </a:r>
                      <a:r>
                        <a:rPr lang="en-US" baseline="0" dirty="0" err="1" smtClean="0"/>
                        <a:t>cerrado</a:t>
                      </a:r>
                      <a:r>
                        <a:rPr lang="en-US" baseline="0" dirty="0" smtClean="0"/>
                        <a:t> </a:t>
                      </a:r>
                      <a:r>
                        <a:rPr lang="en-US" dirty="0" smtClean="0"/>
                        <a:t>[</a:t>
                      </a:r>
                      <a:r>
                        <a:rPr lang="en-US" dirty="0"/>
                        <a:t>1/s]</a:t>
                      </a:r>
                    </a:p>
                  </a:txBody>
                  <a:tcPr anchor="ctr">
                    <a:lnL>
                      <a:noFill/>
                    </a:lnL>
                    <a:lnR>
                      <a:noFill/>
                    </a:lnR>
                    <a:lnT>
                      <a:noFill/>
                    </a:lnT>
                    <a:lnB>
                      <a:noFill/>
                    </a:lnB>
                    <a:solidFill>
                      <a:srgbClr val="FFFFFF"/>
                    </a:solidFill>
                  </a:tcPr>
                </a:tc>
              </a:tr>
              <a:tr h="370072">
                <a:tc>
                  <a:txBody>
                    <a:bodyPr/>
                    <a:lstStyle/>
                    <a:p>
                      <a:pPr algn="just"/>
                      <a:r>
                        <a:rPr lang="es-MX"/>
                        <a:t> </a:t>
                      </a:r>
                    </a:p>
                  </a:txBody>
                  <a:tcPr anchor="ctr">
                    <a:lnL>
                      <a:noFill/>
                    </a:lnL>
                    <a:lnR>
                      <a:noFill/>
                    </a:lnR>
                    <a:lnT>
                      <a:noFill/>
                    </a:lnT>
                    <a:lnB>
                      <a:noFill/>
                    </a:lnB>
                    <a:solidFill>
                      <a:srgbClr val="FFFFFF"/>
                    </a:solidFill>
                  </a:tcPr>
                </a:tc>
                <a:tc>
                  <a:txBody>
                    <a:bodyPr/>
                    <a:lstStyle/>
                    <a:p>
                      <a:pPr algn="just"/>
                      <a:r>
                        <a:rPr lang="es-MX" i="1"/>
                        <a:t>n</a:t>
                      </a:r>
                      <a:endParaRPr lang="es-MX"/>
                    </a:p>
                  </a:txBody>
                  <a:tcPr anchor="ctr">
                    <a:lnL>
                      <a:noFill/>
                    </a:lnL>
                    <a:lnR>
                      <a:noFill/>
                    </a:lnR>
                    <a:lnT>
                      <a:noFill/>
                    </a:lnT>
                    <a:lnB>
                      <a:noFill/>
                    </a:lnB>
                    <a:solidFill>
                      <a:srgbClr val="FFFFFF"/>
                    </a:solidFill>
                  </a:tcPr>
                </a:tc>
                <a:tc>
                  <a:txBody>
                    <a:bodyPr/>
                    <a:lstStyle/>
                    <a:p>
                      <a:pPr algn="just"/>
                      <a:r>
                        <a:rPr lang="en-US" dirty="0"/>
                        <a:t>= </a:t>
                      </a:r>
                      <a:r>
                        <a:rPr lang="en-US" dirty="0" smtClean="0"/>
                        <a:t>la </a:t>
                      </a:r>
                      <a:r>
                        <a:rPr lang="en-US" dirty="0" err="1" smtClean="0"/>
                        <a:t>fracción</a:t>
                      </a:r>
                      <a:r>
                        <a:rPr lang="en-US" dirty="0" smtClean="0"/>
                        <a:t> de n-</a:t>
                      </a:r>
                      <a:r>
                        <a:rPr lang="en-US" dirty="0" err="1" smtClean="0"/>
                        <a:t>partículas</a:t>
                      </a:r>
                      <a:r>
                        <a:rPr lang="en-US" dirty="0" smtClean="0"/>
                        <a:t> en el </a:t>
                      </a:r>
                      <a:r>
                        <a:rPr lang="en-US" dirty="0" err="1" smtClean="0"/>
                        <a:t>estado</a:t>
                      </a:r>
                      <a:r>
                        <a:rPr lang="en-US" dirty="0" smtClean="0"/>
                        <a:t> </a:t>
                      </a:r>
                      <a:r>
                        <a:rPr lang="en-US" dirty="0" err="1" smtClean="0"/>
                        <a:t>abierto</a:t>
                      </a:r>
                      <a:endParaRPr lang="en-US" dirty="0"/>
                    </a:p>
                  </a:txBody>
                  <a:tcPr anchor="ctr">
                    <a:lnL>
                      <a:noFill/>
                    </a:lnL>
                    <a:lnR>
                      <a:noFill/>
                    </a:lnR>
                    <a:lnT>
                      <a:noFill/>
                    </a:lnT>
                    <a:lnB>
                      <a:noFill/>
                    </a:lnB>
                    <a:solidFill>
                      <a:srgbClr val="FFFFFF"/>
                    </a:solidFill>
                  </a:tcPr>
                </a:tc>
              </a:tr>
              <a:tr h="370072">
                <a:tc>
                  <a:txBody>
                    <a:bodyPr/>
                    <a:lstStyle/>
                    <a:p>
                      <a:pPr algn="just"/>
                      <a:r>
                        <a:rPr lang="es-MX"/>
                        <a:t> </a:t>
                      </a:r>
                    </a:p>
                  </a:txBody>
                  <a:tcPr anchor="ctr">
                    <a:lnL>
                      <a:noFill/>
                    </a:lnL>
                    <a:lnR>
                      <a:noFill/>
                    </a:lnR>
                    <a:lnT>
                      <a:noFill/>
                    </a:lnT>
                    <a:lnB>
                      <a:noFill/>
                    </a:lnB>
                    <a:solidFill>
                      <a:srgbClr val="FFFFFF"/>
                    </a:solidFill>
                  </a:tcPr>
                </a:tc>
                <a:tc>
                  <a:txBody>
                    <a:bodyPr/>
                    <a:lstStyle/>
                    <a:p>
                      <a:pPr algn="just"/>
                      <a:r>
                        <a:rPr lang="es-MX" dirty="0"/>
                        <a:t>1 - </a:t>
                      </a:r>
                      <a:r>
                        <a:rPr lang="es-MX" i="1" dirty="0"/>
                        <a:t>n</a:t>
                      </a:r>
                      <a:endParaRPr lang="es-MX" dirty="0"/>
                    </a:p>
                  </a:txBody>
                  <a:tcPr anchor="ctr">
                    <a:lnL>
                      <a:noFill/>
                    </a:lnL>
                    <a:lnR>
                      <a:noFill/>
                    </a:lnR>
                    <a:lnT>
                      <a:noFill/>
                    </a:lnT>
                    <a:lnB>
                      <a:noFill/>
                    </a:lnB>
                    <a:solidFill>
                      <a:srgbClr val="FFFFFF"/>
                    </a:solidFill>
                  </a:tcPr>
                </a:tc>
                <a:tc>
                  <a:txBody>
                    <a:bodyPr/>
                    <a:lstStyle/>
                    <a:p>
                      <a:pPr algn="just"/>
                      <a:r>
                        <a:rPr lang="en-US" dirty="0"/>
                        <a:t>= </a:t>
                      </a:r>
                      <a:r>
                        <a:rPr lang="en-US" dirty="0" smtClean="0"/>
                        <a:t>la </a:t>
                      </a:r>
                      <a:r>
                        <a:rPr lang="es-MX" noProof="0" dirty="0" smtClean="0"/>
                        <a:t>fracción</a:t>
                      </a:r>
                      <a:r>
                        <a:rPr lang="en-US" dirty="0" smtClean="0"/>
                        <a:t> de n-</a:t>
                      </a:r>
                      <a:r>
                        <a:rPr lang="en-US" dirty="0" err="1" smtClean="0"/>
                        <a:t>partículas</a:t>
                      </a:r>
                      <a:r>
                        <a:rPr lang="en-US" dirty="0" smtClean="0"/>
                        <a:t> en el </a:t>
                      </a:r>
                      <a:r>
                        <a:rPr lang="en-US" dirty="0" err="1" smtClean="0"/>
                        <a:t>estado</a:t>
                      </a:r>
                      <a:r>
                        <a:rPr lang="en-US" dirty="0" smtClean="0"/>
                        <a:t> </a:t>
                      </a:r>
                      <a:r>
                        <a:rPr lang="en-US" dirty="0" err="1" smtClean="0"/>
                        <a:t>cerrado</a:t>
                      </a:r>
                      <a:endParaRPr lang="en-US" dirty="0"/>
                    </a:p>
                  </a:txBody>
                  <a:tcPr anchor="ctr">
                    <a:lnL>
                      <a:noFill/>
                    </a:lnL>
                    <a:lnR>
                      <a:noFill/>
                    </a:lnR>
                    <a:lnT>
                      <a:noFill/>
                    </a:lnT>
                    <a:lnB>
                      <a:noFill/>
                    </a:lnB>
                    <a:solidFill>
                      <a:srgbClr val="FFFFFF"/>
                    </a:solidFill>
                  </a:tcPr>
                </a:tc>
              </a:tr>
            </a:tbl>
          </a:graphicData>
        </a:graphic>
      </p:graphicFrame>
      <p:sp>
        <p:nvSpPr>
          <p:cNvPr id="2" name="1 Rectángulo"/>
          <p:cNvSpPr/>
          <p:nvPr/>
        </p:nvSpPr>
        <p:spPr>
          <a:xfrm>
            <a:off x="323528" y="472858"/>
            <a:ext cx="8496944" cy="646331"/>
          </a:xfrm>
          <a:prstGeom prst="rect">
            <a:avLst/>
          </a:prstGeom>
        </p:spPr>
        <p:txBody>
          <a:bodyPr wrap="square">
            <a:spAutoFit/>
          </a:bodyPr>
          <a:lstStyle/>
          <a:p>
            <a:pPr algn="just"/>
            <a:r>
              <a:rPr lang="es-ES" dirty="0"/>
              <a:t>Matemáticamente </a:t>
            </a:r>
            <a:r>
              <a:rPr lang="es-ES" dirty="0" smtClean="0"/>
              <a:t>hablando, la dinámica del sistema queda descrita por las siguientes variables: </a:t>
            </a:r>
            <a:endParaRPr lang="es-MX" dirty="0"/>
          </a:p>
        </p:txBody>
      </p:sp>
      <p:sp>
        <p:nvSpPr>
          <p:cNvPr id="3" name="2 CuadroTexto"/>
          <p:cNvSpPr txBox="1"/>
          <p:nvPr/>
        </p:nvSpPr>
        <p:spPr>
          <a:xfrm>
            <a:off x="371374" y="4581128"/>
            <a:ext cx="8604600" cy="369332"/>
          </a:xfrm>
          <a:prstGeom prst="rect">
            <a:avLst/>
          </a:prstGeom>
          <a:noFill/>
        </p:spPr>
        <p:txBody>
          <a:bodyPr wrap="none" rtlCol="0">
            <a:spAutoFit/>
          </a:bodyPr>
          <a:lstStyle/>
          <a:p>
            <a:r>
              <a:rPr lang="es-ES" dirty="0" smtClean="0"/>
              <a:t>Si el valor de la probabilidad n es conocido la dinámica puede conocerse resolviendo la </a:t>
            </a:r>
            <a:r>
              <a:rPr lang="es-ES" dirty="0" err="1" smtClean="0"/>
              <a:t>ed</a:t>
            </a:r>
            <a:r>
              <a:rPr lang="es-ES" dirty="0" smtClean="0"/>
              <a:t>:</a:t>
            </a:r>
            <a:endParaRPr lang="es-MX" dirty="0"/>
          </a:p>
        </p:txBody>
      </p:sp>
    </p:spTree>
    <p:extLst>
      <p:ext uri="{BB962C8B-B14F-4D97-AF65-F5344CB8AC3E}">
        <p14:creationId xmlns:p14="http://schemas.microsoft.com/office/powerpoint/2010/main" val="188080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bem.fi/book/04/eq/e041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599527"/>
            <a:ext cx="1683497" cy="4320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1 CuadroTexto"/>
              <p:cNvSpPr txBox="1"/>
              <p:nvPr/>
            </p:nvSpPr>
            <p:spPr>
              <a:xfrm>
                <a:off x="755577" y="605733"/>
                <a:ext cx="6912768" cy="2585323"/>
              </a:xfrm>
              <a:prstGeom prst="rect">
                <a:avLst/>
              </a:prstGeom>
              <a:noFill/>
            </p:spPr>
            <p:txBody>
              <a:bodyPr wrap="square" rtlCol="0">
                <a:spAutoFit/>
              </a:bodyPr>
              <a:lstStyle/>
              <a:p>
                <a:pPr algn="just"/>
                <a:r>
                  <a:rPr lang="es-ES" dirty="0" smtClean="0"/>
                  <a:t>HH supusieron que </a:t>
                </a:r>
                <a:r>
                  <a:rPr lang="es-ES" dirty="0" smtClean="0"/>
                  <a:t>el </a:t>
                </a:r>
                <a:r>
                  <a:rPr lang="es-ES" dirty="0" smtClean="0"/>
                  <a:t>canal de potasio solo se abre si 4 partículas están en posición permisiva. Si las partículas son independientes entre si, la probabilidad de este evento es </a:t>
                </a:r>
                <a14:m>
                  <m:oMath xmlns:m="http://schemas.openxmlformats.org/officeDocument/2006/math">
                    <m:sSup>
                      <m:sSupPr>
                        <m:ctrlPr>
                          <a:rPr lang="es-ES" i="1" smtClean="0">
                            <a:latin typeface="Cambria Math"/>
                          </a:rPr>
                        </m:ctrlPr>
                      </m:sSupPr>
                      <m:e>
                        <m:r>
                          <a:rPr lang="es-ES" b="0" i="1" smtClean="0">
                            <a:latin typeface="Cambria Math"/>
                          </a:rPr>
                          <m:t>𝑛</m:t>
                        </m:r>
                      </m:e>
                      <m:sup>
                        <m:r>
                          <a:rPr lang="es-ES" b="0" i="1" smtClean="0">
                            <a:latin typeface="Cambria Math"/>
                          </a:rPr>
                          <m:t>4</m:t>
                        </m:r>
                      </m:sup>
                    </m:sSup>
                  </m:oMath>
                </a14:m>
                <a:r>
                  <a:rPr lang="es-MX" dirty="0" smtClean="0"/>
                  <a:t>.</a:t>
                </a:r>
              </a:p>
              <a:p>
                <a:pPr algn="just"/>
                <a:endParaRPr lang="es-ES" dirty="0"/>
              </a:p>
              <a:p>
                <a:pPr algn="just"/>
                <a:r>
                  <a:rPr lang="es-ES" dirty="0" smtClean="0"/>
                  <a:t>La conductividad del potasio por unidad de área es entonces la conductancia de un solo canal iónico por el número de canales abiertos.  Así, si </a:t>
                </a:r>
                <a14:m>
                  <m:oMath xmlns:m="http://schemas.openxmlformats.org/officeDocument/2006/math">
                    <m:sSub>
                      <m:sSubPr>
                        <m:ctrlPr>
                          <a:rPr lang="es-ES" i="1" smtClean="0">
                            <a:latin typeface="Cambria Math"/>
                          </a:rPr>
                        </m:ctrlPr>
                      </m:sSubPr>
                      <m:e>
                        <m:r>
                          <a:rPr lang="es-ES" b="0" i="1" smtClean="0">
                            <a:latin typeface="Cambria Math"/>
                          </a:rPr>
                          <m:t>𝐺</m:t>
                        </m:r>
                      </m:e>
                      <m:sub>
                        <m:r>
                          <a:rPr lang="es-ES" b="0" i="1" smtClean="0">
                            <a:latin typeface="Cambria Math"/>
                          </a:rPr>
                          <m:t>𝐾𝑚𝑎𝑥</m:t>
                        </m:r>
                      </m:sub>
                    </m:sSub>
                  </m:oMath>
                </a14:m>
                <a:r>
                  <a:rPr lang="es-MX" dirty="0" smtClean="0"/>
                  <a:t> es la conductancia por unidad de área cuando todos los canales están abiertos y solamente tenemos n canales abiertos, la conductancia del sistema será:</a:t>
                </a:r>
                <a:endParaRPr lang="es-MX" dirty="0"/>
              </a:p>
            </p:txBody>
          </p:sp>
        </mc:Choice>
        <mc:Fallback>
          <p:sp>
            <p:nvSpPr>
              <p:cNvPr id="2" name="1 CuadroTexto"/>
              <p:cNvSpPr txBox="1">
                <a:spLocks noRot="1" noChangeAspect="1" noMove="1" noResize="1" noEditPoints="1" noAdjustHandles="1" noChangeArrowheads="1" noChangeShapeType="1" noTextEdit="1"/>
              </p:cNvSpPr>
              <p:nvPr/>
            </p:nvSpPr>
            <p:spPr>
              <a:xfrm>
                <a:off x="755577" y="605733"/>
                <a:ext cx="6912768" cy="2585323"/>
              </a:xfrm>
              <a:prstGeom prst="rect">
                <a:avLst/>
              </a:prstGeom>
              <a:blipFill rotWithShape="1">
                <a:blip r:embed="rId3"/>
                <a:stretch>
                  <a:fillRect l="-794" t="-1179" r="-705" b="-2830"/>
                </a:stretch>
              </a:blipFill>
            </p:spPr>
            <p:txBody>
              <a:bodyPr/>
              <a:lstStyle/>
              <a:p>
                <a:r>
                  <a:rPr lang="es-MX">
                    <a:noFill/>
                  </a:rPr>
                  <a:t> </a:t>
                </a:r>
              </a:p>
            </p:txBody>
          </p:sp>
        </mc:Fallback>
      </mc:AlternateContent>
    </p:spTree>
    <p:extLst>
      <p:ext uri="{BB962C8B-B14F-4D97-AF65-F5344CB8AC3E}">
        <p14:creationId xmlns:p14="http://schemas.microsoft.com/office/powerpoint/2010/main" val="173792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620689"/>
            <a:ext cx="8229600" cy="648072"/>
          </a:xfrm>
        </p:spPr>
        <p:txBody>
          <a:bodyPr/>
          <a:lstStyle/>
          <a:p>
            <a:pPr marL="0" indent="0">
              <a:buNone/>
            </a:pPr>
            <a:r>
              <a:rPr lang="es-ES" dirty="0" smtClean="0"/>
              <a:t>Ecuación para n en un voltaje fijo</a:t>
            </a:r>
          </a:p>
          <a:p>
            <a:pPr marL="0" indent="0">
              <a:buNone/>
            </a:pPr>
            <a:endParaRPr lang="es-ES" dirty="0" smtClean="0"/>
          </a:p>
          <a:p>
            <a:pPr marL="0" indent="0">
              <a:buNone/>
            </a:pPr>
            <a:endParaRPr lang="es-MX" dirty="0"/>
          </a:p>
        </p:txBody>
      </p:sp>
      <p:pic>
        <p:nvPicPr>
          <p:cNvPr id="9218" name="Picture 2" descr="http://www.bem.fi/book/04/eq/e041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600908"/>
            <a:ext cx="3146005" cy="5040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3 Tabla"/>
          <p:cNvGraphicFramePr>
            <a:graphicFrameLocks noGrp="1"/>
          </p:cNvGraphicFramePr>
          <p:nvPr>
            <p:extLst>
              <p:ext uri="{D42A27DB-BD31-4B8C-83A1-F6EECF244321}">
                <p14:modId xmlns:p14="http://schemas.microsoft.com/office/powerpoint/2010/main" val="362632012"/>
              </p:ext>
            </p:extLst>
          </p:nvPr>
        </p:nvGraphicFramePr>
        <p:xfrm>
          <a:off x="611560" y="3791468"/>
          <a:ext cx="8229600" cy="1592029"/>
        </p:xfrm>
        <a:graphic>
          <a:graphicData uri="http://schemas.openxmlformats.org/drawingml/2006/table">
            <a:tbl>
              <a:tblPr/>
              <a:tblGrid>
                <a:gridCol w="802432"/>
                <a:gridCol w="1584176"/>
                <a:gridCol w="5842992"/>
              </a:tblGrid>
              <a:tr h="1226269">
                <a:tc>
                  <a:txBody>
                    <a:bodyPr/>
                    <a:lstStyle/>
                    <a:p>
                      <a:r>
                        <a:rPr lang="es-MX" dirty="0" smtClean="0"/>
                        <a:t>donde</a:t>
                      </a:r>
                      <a:r>
                        <a:rPr lang="es-MX" dirty="0"/>
                        <a:t>   </a:t>
                      </a:r>
                    </a:p>
                  </a:txBody>
                  <a:tcPr anchor="ctr">
                    <a:lnL>
                      <a:noFill/>
                    </a:lnL>
                    <a:lnR>
                      <a:noFill/>
                    </a:lnR>
                    <a:lnT>
                      <a:noFill/>
                    </a:lnT>
                    <a:lnB>
                      <a:noFill/>
                    </a:lnB>
                    <a:solidFill>
                      <a:srgbClr val="FFFFFF"/>
                    </a:solidFill>
                  </a:tcPr>
                </a:tc>
                <a:tc>
                  <a:txBody>
                    <a:bodyPr/>
                    <a:lstStyle/>
                    <a:p>
                      <a:endParaRPr lang="es-MX" dirty="0"/>
                    </a:p>
                  </a:txBody>
                  <a:tcPr anchor="ctr">
                    <a:lnL>
                      <a:noFill/>
                    </a:lnL>
                    <a:lnR>
                      <a:noFill/>
                    </a:lnR>
                    <a:lnT>
                      <a:noFill/>
                    </a:lnT>
                    <a:lnB>
                      <a:noFill/>
                    </a:lnB>
                    <a:solidFill>
                      <a:srgbClr val="FFFFFF"/>
                    </a:solidFill>
                  </a:tcPr>
                </a:tc>
                <a:tc>
                  <a:txBody>
                    <a:bodyPr/>
                    <a:lstStyle/>
                    <a:p>
                      <a:r>
                        <a:rPr lang="es-MX" dirty="0"/>
                        <a:t>= </a:t>
                      </a:r>
                      <a:r>
                        <a:rPr lang="es-MX" dirty="0" smtClean="0"/>
                        <a:t>valor de estado-estacionario de</a:t>
                      </a:r>
                      <a:r>
                        <a:rPr lang="es-MX" dirty="0"/>
                        <a:t> </a:t>
                      </a:r>
                      <a:r>
                        <a:rPr lang="es-MX" i="1" dirty="0"/>
                        <a:t>n</a:t>
                      </a:r>
                      <a:endParaRPr lang="es-MX" dirty="0"/>
                    </a:p>
                  </a:txBody>
                  <a:tcPr anchor="ctr">
                    <a:lnL>
                      <a:noFill/>
                    </a:lnL>
                    <a:lnR>
                      <a:noFill/>
                    </a:lnR>
                    <a:lnT>
                      <a:noFill/>
                    </a:lnT>
                    <a:lnB>
                      <a:noFill/>
                    </a:lnB>
                    <a:solidFill>
                      <a:srgbClr val="FFFFFF"/>
                    </a:solidFill>
                  </a:tcPr>
                </a:tc>
              </a:tr>
              <a:tr h="0">
                <a:tc>
                  <a:txBody>
                    <a:bodyPr/>
                    <a:lstStyle/>
                    <a:p>
                      <a:r>
                        <a:rPr lang="es-MX"/>
                        <a:t> </a:t>
                      </a:r>
                    </a:p>
                  </a:txBody>
                  <a:tcPr anchor="ctr">
                    <a:lnL>
                      <a:noFill/>
                    </a:lnL>
                    <a:lnR>
                      <a:noFill/>
                    </a:lnR>
                    <a:lnT>
                      <a:noFill/>
                    </a:lnT>
                    <a:lnB>
                      <a:noFill/>
                    </a:lnB>
                    <a:solidFill>
                      <a:srgbClr val="FFFFFF"/>
                    </a:solidFill>
                  </a:tcPr>
                </a:tc>
                <a:tc>
                  <a:txBody>
                    <a:bodyPr/>
                    <a:lstStyle/>
                    <a:p>
                      <a:endParaRPr lang="es-MX" dirty="0"/>
                    </a:p>
                  </a:txBody>
                  <a:tcPr anchor="ctr">
                    <a:lnL>
                      <a:noFill/>
                    </a:lnL>
                    <a:lnR>
                      <a:noFill/>
                    </a:lnR>
                    <a:lnT>
                      <a:noFill/>
                    </a:lnT>
                    <a:lnB>
                      <a:noFill/>
                    </a:lnB>
                    <a:solidFill>
                      <a:srgbClr val="FFFFFF"/>
                    </a:solidFill>
                  </a:tcPr>
                </a:tc>
                <a:tc>
                  <a:txBody>
                    <a:bodyPr/>
                    <a:lstStyle/>
                    <a:p>
                      <a:r>
                        <a:rPr lang="es-MX" dirty="0"/>
                        <a:t>= </a:t>
                      </a:r>
                      <a:r>
                        <a:rPr lang="es-MX" dirty="0" smtClean="0"/>
                        <a:t>constante de tiempo[s</a:t>
                      </a:r>
                      <a:r>
                        <a:rPr lang="es-MX" dirty="0"/>
                        <a:t>]</a:t>
                      </a:r>
                    </a:p>
                  </a:txBody>
                  <a:tcPr anchor="ctr">
                    <a:lnL>
                      <a:noFill/>
                    </a:lnL>
                    <a:lnR>
                      <a:noFill/>
                    </a:lnR>
                    <a:lnT>
                      <a:noFill/>
                    </a:lnT>
                    <a:lnB>
                      <a:noFill/>
                    </a:lnB>
                    <a:solidFill>
                      <a:srgbClr val="FFFFFF"/>
                    </a:solidFill>
                  </a:tcPr>
                </a:tc>
              </a:tr>
            </a:tbl>
          </a:graphicData>
        </a:graphic>
      </p:graphicFrame>
      <p:pic>
        <p:nvPicPr>
          <p:cNvPr id="9219" name="Picture 3" descr="http://www.bem.fi/book/04/eq/e0414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996" y="4149080"/>
            <a:ext cx="904875" cy="4476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www.bem.fi/book/04/eq/e0414c.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515" y="5013176"/>
            <a:ext cx="876300" cy="447675"/>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697225" y="1268760"/>
            <a:ext cx="7560840" cy="1200329"/>
          </a:xfrm>
          <a:prstGeom prst="rect">
            <a:avLst/>
          </a:prstGeom>
        </p:spPr>
        <p:txBody>
          <a:bodyPr wrap="square">
            <a:spAutoFit/>
          </a:bodyPr>
          <a:lstStyle/>
          <a:p>
            <a:r>
              <a:rPr lang="es-ES" dirty="0"/>
              <a:t>En este caso (escalón unitario de voltaje), la tasa de cambio de los coeficientes </a:t>
            </a:r>
            <a:r>
              <a:rPr lang="el-GR" dirty="0"/>
              <a:t>α</a:t>
            </a:r>
            <a:r>
              <a:rPr lang="es-MX" baseline="-25000" dirty="0"/>
              <a:t>n</a:t>
            </a:r>
            <a:r>
              <a:rPr lang="es-MX" dirty="0"/>
              <a:t> y </a:t>
            </a:r>
            <a:r>
              <a:rPr lang="el-GR" dirty="0"/>
              <a:t>β</a:t>
            </a:r>
            <a:r>
              <a:rPr lang="es-MX" baseline="-25000" dirty="0"/>
              <a:t>n</a:t>
            </a:r>
            <a:r>
              <a:rPr lang="es-MX" dirty="0"/>
              <a:t>  cambia inmediatamente a nuevos (constantes) valores.  Como </a:t>
            </a:r>
            <a:r>
              <a:rPr lang="el-GR" dirty="0"/>
              <a:t>α</a:t>
            </a:r>
            <a:r>
              <a:rPr lang="es-MX" baseline="-25000" dirty="0"/>
              <a:t>n</a:t>
            </a:r>
            <a:r>
              <a:rPr lang="es-MX" dirty="0"/>
              <a:t> y </a:t>
            </a:r>
            <a:r>
              <a:rPr lang="el-GR" dirty="0"/>
              <a:t>β</a:t>
            </a:r>
            <a:r>
              <a:rPr lang="es-MX" baseline="-25000" dirty="0"/>
              <a:t>n</a:t>
            </a:r>
            <a:r>
              <a:rPr lang="es-MX" dirty="0"/>
              <a:t> son ahora constantes la ecuación diferencial de n se resuelve fácilmente como:</a:t>
            </a:r>
          </a:p>
        </p:txBody>
      </p:sp>
    </p:spTree>
    <p:extLst>
      <p:ext uri="{BB962C8B-B14F-4D97-AF65-F5344CB8AC3E}">
        <p14:creationId xmlns:p14="http://schemas.microsoft.com/office/powerpoint/2010/main" val="307123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bem.fi/book/04/fi/04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429000"/>
            <a:ext cx="571500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827584" y="1124744"/>
            <a:ext cx="7704856" cy="646331"/>
          </a:xfrm>
          <a:prstGeom prst="rect">
            <a:avLst/>
          </a:prstGeom>
          <a:noFill/>
        </p:spPr>
        <p:txBody>
          <a:bodyPr wrap="square" rtlCol="0">
            <a:spAutoFit/>
          </a:bodyPr>
          <a:lstStyle/>
          <a:p>
            <a:r>
              <a:rPr lang="es-ES" dirty="0" smtClean="0"/>
              <a:t>El escalón de voltaje inicia un cambio exponencial en n hacía su valor en estado estacionario. En la figura se aprecia la variación de los coeficientes y n.</a:t>
            </a:r>
            <a:endParaRPr lang="es-MX" dirty="0"/>
          </a:p>
        </p:txBody>
      </p:sp>
    </p:spTree>
    <p:extLst>
      <p:ext uri="{BB962C8B-B14F-4D97-AF65-F5344CB8AC3E}">
        <p14:creationId xmlns:p14="http://schemas.microsoft.com/office/powerpoint/2010/main" val="13848204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1068</Words>
  <Application>Microsoft Office PowerPoint</Application>
  <PresentationFormat>Presentación en pantalla (4:3)</PresentationFormat>
  <Paragraphs>87</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Conductividad del sodio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pp</dc:creator>
  <cp:lastModifiedBy>Adrian Colin</cp:lastModifiedBy>
  <cp:revision>28</cp:revision>
  <dcterms:created xsi:type="dcterms:W3CDTF">2015-09-15T18:23:20Z</dcterms:created>
  <dcterms:modified xsi:type="dcterms:W3CDTF">2016-03-01T21:26:47Z</dcterms:modified>
</cp:coreProperties>
</file>